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31" r:id="rId4"/>
    <p:sldId id="310" r:id="rId5"/>
    <p:sldId id="315" r:id="rId6"/>
    <p:sldId id="316" r:id="rId7"/>
    <p:sldId id="286" r:id="rId8"/>
    <p:sldId id="340" r:id="rId9"/>
    <p:sldId id="341" r:id="rId10"/>
    <p:sldId id="342" r:id="rId11"/>
    <p:sldId id="322" r:id="rId12"/>
    <p:sldId id="337" r:id="rId13"/>
    <p:sldId id="302" r:id="rId14"/>
    <p:sldId id="317" r:id="rId15"/>
    <p:sldId id="339"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zfL1D4nXtrKEQ6ygjPBg==" hashData="pfQdgPV18P8SxL0/pxDOLq9b/gFRfKXR76fbT9zg6gIOa3twrh1RP8UPxtswvv3r7N9E3uEJvItELz5x7Efp8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CC"/>
    <a:srgbClr val="FFCCFF"/>
    <a:srgbClr val="FF0000"/>
    <a:srgbClr val="BDE9FF"/>
    <a:srgbClr val="CCFFCC"/>
    <a:srgbClr val="008AF2"/>
    <a:srgbClr val="2F528F"/>
    <a:srgbClr val="8D42C6"/>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91" autoAdjust="0"/>
  </p:normalViewPr>
  <p:slideViewPr>
    <p:cSldViewPr snapToGrid="0">
      <p:cViewPr varScale="1">
        <p:scale>
          <a:sx n="58" d="100"/>
          <a:sy n="58"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3.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2.wmf"/><Relationship Id="rId1" Type="http://schemas.openxmlformats.org/officeDocument/2006/relationships/image" Target="../media/image11.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6.wmf"/><Relationship Id="rId10" Type="http://schemas.openxmlformats.org/officeDocument/2006/relationships/image" Target="../media/image16.wmf"/><Relationship Id="rId4" Type="http://schemas.openxmlformats.org/officeDocument/2006/relationships/image" Target="../media/image4.wmf"/><Relationship Id="rId9"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Aftermath of a shitty storm!</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124029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p(7)= binomPDF(10, 0.7, 7)= 0.2668</a:t>
            </a:r>
          </a:p>
          <a:p>
            <a:r>
              <a:rPr lang="en-US" dirty="0"/>
              <a:t>P(X≥7)= 1-P(X≤6)= 1-binomCDF(10, 0.7, 6)= 0.6496	Or</a:t>
            </a:r>
          </a:p>
          <a:p>
            <a:r>
              <a:rPr lang="en-US" dirty="0"/>
              <a:t>P(X≥7)= p(7)+p(8)+p(9)+p(10)= binomPDF(10,0.7,7)+binomPDF(10,0.7,8)+binomPDF(10,0.7,9)+binomPDF(10,0.7,10)= 0.6496</a:t>
            </a:r>
          </a:p>
          <a:p>
            <a:r>
              <a:rPr lang="en-US" dirty="0"/>
              <a:t>P(X≤2)= </a:t>
            </a:r>
            <a:r>
              <a:rPr lang="en-US" dirty="0" err="1"/>
              <a:t>binomCDF</a:t>
            </a:r>
            <a:r>
              <a:rPr lang="en-US" dirty="0"/>
              <a:t>(10, 0.7, 2)= 0.0015		Or</a:t>
            </a:r>
          </a:p>
          <a:p>
            <a:r>
              <a:rPr lang="en-US" dirty="0"/>
              <a:t>P(X≤2)= p(0)+p(1)+p(2)=binomPDF(10, 0.7, 0)+binomPDF(10, 0.7, 1)+binomPDF(10, 0.7, 2)=0.0015</a:t>
            </a: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1878893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Answer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P(X ≤ 2)= </a:t>
                </a:r>
                <a14:m>
                  <m:oMath xmlns:m="http://schemas.openxmlformats.org/officeDocument/2006/math">
                    <m:r>
                      <a:rPr lang="en-US" i="1" smtClean="0">
                        <a:latin typeface="Cambria Math" panose="02040503050406030204" pitchFamily="18" charset="0"/>
                      </a:rPr>
                      <m:t>𝑏𝑖𝑛𝑜𝑚</m:t>
                    </m:r>
                    <m:r>
                      <a:rPr lang="en-US" b="0" i="1" smtClean="0">
                        <a:latin typeface="Cambria Math" panose="02040503050406030204" pitchFamily="18" charset="0"/>
                      </a:rPr>
                      <m:t>𝐶</m:t>
                    </m:r>
                    <m:r>
                      <a:rPr lang="en-US" i="1" smtClean="0">
                        <a:latin typeface="Cambria Math" panose="02040503050406030204" pitchFamily="18" charset="0"/>
                      </a:rPr>
                      <m:t>𝐷𝐹</m:t>
                    </m:r>
                    <m:d>
                      <m:dPr>
                        <m:ctrlPr>
                          <a:rPr lang="en-US" i="1">
                            <a:latin typeface="Cambria Math" panose="02040503050406030204" pitchFamily="18" charset="0"/>
                          </a:rPr>
                        </m:ctrlPr>
                      </m:dPr>
                      <m:e>
                        <m:r>
                          <a:rPr lang="en-US" i="1">
                            <a:latin typeface="Cambria Math" panose="02040503050406030204" pitchFamily="18" charset="0"/>
                          </a:rPr>
                          <m:t>10,0.67,</m:t>
                        </m:r>
                        <m:r>
                          <a:rPr lang="en-US" b="0" i="1" smtClean="0">
                            <a:latin typeface="Cambria Math" panose="02040503050406030204" pitchFamily="18" charset="0"/>
                          </a:rPr>
                          <m:t>2</m:t>
                        </m:r>
                      </m:e>
                    </m:d>
                  </m:oMath>
                </a14:m>
                <a:r>
                  <a:rPr lang="en-US" sz="1200" dirty="0">
                    <a:cs typeface="Times New Roman" pitchFamily="18" charset="0"/>
                  </a:rPr>
                  <a:t>= </a:t>
                </a:r>
                <a14:m>
                  <m:oMath xmlns:m="http://schemas.openxmlformats.org/officeDocument/2006/math">
                    <m:r>
                      <a:rPr lang="en-US" b="0" i="1" smtClean="0">
                        <a:latin typeface="Cambria Math" panose="02040503050406030204" pitchFamily="18" charset="0"/>
                      </a:rPr>
                      <m:t>0.00317</m:t>
                    </m:r>
                  </m:oMath>
                </a14:m>
                <a:endParaRPr lang="en-US" sz="1200" dirty="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𝐴</a:t>
                </a:r>
                <a:r>
                  <a:rPr lang="en-US" b="0" i="0">
                    <a:latin typeface="Cambria Math" panose="02040503050406030204" pitchFamily="18" charset="0"/>
                    <a:ea typeface="Cambria Math" panose="02040503050406030204" pitchFamily="18" charset="0"/>
                  </a:rPr>
                  <a:t>∪𝐵</a:t>
                </a:r>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,3,4,</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,6,</a:t>
                </a:r>
                <a:r>
                  <a:rPr lang="en-US" sz="1200" dirty="0">
                    <a:solidFill>
                      <a:srgbClr val="FF0000"/>
                    </a:solidFill>
                    <a:latin typeface="Times New Roman" pitchFamily="18" charset="0"/>
                    <a:ea typeface="Open Sans" panose="020B0606030504020204" pitchFamily="34" charset="0"/>
                    <a:cs typeface="Times New Roman" pitchFamily="18" charset="0"/>
                  </a:rPr>
                  <a:t>8</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𝐴</a:t>
                </a:r>
                <a:r>
                  <a:rPr lang="en-US" sz="1200" b="0" i="0">
                    <a:latin typeface="Cambria Math" panose="02040503050406030204" pitchFamily="18" charset="0"/>
                    <a:ea typeface="Cambria Math" panose="02040503050406030204" pitchFamily="18" charset="0"/>
                  </a:rPr>
                  <a:t>∩𝐵</a:t>
                </a:r>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1,3,4,6</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51390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Ch4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2304295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Ch4 Practice Problem Solutions. More examples can be find in the following websites.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a:p>
            <a:r>
              <a:rPr lang="en-US" sz="1200" b="1" dirty="0">
                <a:solidFill>
                  <a:schemeClr val="tx2"/>
                </a:solidFill>
              </a:rPr>
              <a:t>Binomial Probability:</a:t>
            </a:r>
          </a:p>
          <a:p>
            <a:r>
              <a:rPr lang="en-US" sz="1200" dirty="0">
                <a:solidFill>
                  <a:srgbClr val="0070C0"/>
                </a:solidFill>
              </a:rPr>
              <a:t>http://www.intmath.com/counting-probability/12-binomial-probability-distributions.php</a:t>
            </a:r>
          </a:p>
          <a:p>
            <a:r>
              <a:rPr lang="en-US" sz="1200" b="1" dirty="0">
                <a:solidFill>
                  <a:schemeClr val="tx2"/>
                </a:solidFill>
              </a:rPr>
              <a:t>Binomial Distribution Calculator:</a:t>
            </a:r>
          </a:p>
          <a:p>
            <a:r>
              <a:rPr lang="en-US" sz="1200" dirty="0">
                <a:solidFill>
                  <a:srgbClr val="00B050"/>
                </a:solidFill>
              </a:rPr>
              <a:t>http://homepage.stat.uiowa.edu/~mbognar/applets/bin.html</a:t>
            </a: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most simple</a:t>
                </a:r>
                <a:r>
                  <a:rPr lang="en-US" baseline="0" dirty="0"/>
                  <a:t> discrete probability distribution and here is how we define it</a:t>
                </a:r>
                <a:endParaRPr lang="en-US" dirty="0"/>
              </a:p>
              <a:p>
                <a:r>
                  <a:rPr lang="en-US" dirty="0"/>
                  <a:t>This distribution is the mother of many discrete PMF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Step1. </a:t>
            </a:r>
            <a:r>
              <a:rPr lang="en-US" sz="1200" dirty="0">
                <a:latin typeface="Times New Roman" pitchFamily="18" charset="0"/>
                <a:cs typeface="Times New Roman" pitchFamily="18" charset="0"/>
              </a:rPr>
              <a:t>S = {Lose, Win}	Step2. R</a:t>
            </a:r>
            <a:r>
              <a:rPr lang="en-US" sz="900" dirty="0">
                <a:latin typeface="Times New Roman" pitchFamily="18" charset="0"/>
                <a:cs typeface="Times New Roman" pitchFamily="18" charset="0"/>
              </a:rPr>
              <a:t>x</a:t>
            </a:r>
            <a:r>
              <a:rPr lang="en-US" sz="1200" dirty="0">
                <a:latin typeface="Times New Roman" pitchFamily="18" charset="0"/>
                <a:cs typeface="Times New Roman" pitchFamily="18" charset="0"/>
              </a:rPr>
              <a:t> = {0, 1}	</a:t>
            </a:r>
            <a:r>
              <a:rPr lang="en-US" sz="1200" dirty="0">
                <a:solidFill>
                  <a:schemeClr val="tx2"/>
                </a:solidFill>
                <a:latin typeface="Times New Roman" pitchFamily="18" charset="0"/>
                <a:cs typeface="Times New Roman" pitchFamily="18" charset="0"/>
              </a:rPr>
              <a:t>Step3. p(0)=3/4, p(1)=1/4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itchFamily="18" charset="0"/>
                <a:cs typeface="Times New Roman" pitchFamily="18" charset="0"/>
              </a:rPr>
              <a:t>From this configuration, we can tell that X </a:t>
            </a:r>
            <a:r>
              <a:rPr lang="en-US" sz="1200" dirty="0">
                <a:latin typeface="Times New Roman" pitchFamily="18" charset="0"/>
                <a:cs typeface="Times New Roman" pitchFamily="18" charset="0"/>
              </a:rPr>
              <a:t>~ Ber(</a:t>
            </a:r>
            <a:r>
              <a:rPr lang="en-US" sz="1200" dirty="0">
                <a:solidFill>
                  <a:schemeClr val="tx2"/>
                </a:solidFill>
                <a:latin typeface="Times New Roman" pitchFamily="18" charset="0"/>
                <a:cs typeface="Times New Roman" pitchFamily="18" charset="0"/>
              </a:rPr>
              <a:t>¼</a:t>
            </a:r>
            <a:r>
              <a:rPr lang="en-US" sz="1200" dirty="0">
                <a:latin typeface="Times New Roman" pitchFamily="18" charset="0"/>
                <a:cs typeface="Times New Roman" pitchFamily="18" charset="0"/>
              </a:rPr>
              <a:t>)</a:t>
            </a:r>
            <a:endParaRPr lang="en-US" sz="1200" dirty="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itchFamily="18" charset="0"/>
                <a:cs typeface="Times New Roman" pitchFamily="18" charset="0"/>
              </a:rPr>
              <a:t>E(X)=(0*3/4)+(1*1/4)= ¼	E(X²)=(0²*3/4)+(1²*1/4)= ¼</a:t>
            </a:r>
          </a:p>
          <a:p>
            <a:r>
              <a:rPr lang="en-US" dirty="0"/>
              <a:t>Var(X)=</a:t>
            </a:r>
            <a:r>
              <a:rPr lang="en-US" sz="1200" dirty="0">
                <a:solidFill>
                  <a:schemeClr val="tx2"/>
                </a:solidFill>
                <a:latin typeface="Times New Roman" pitchFamily="18" charset="0"/>
                <a:cs typeface="Times New Roman" pitchFamily="18" charset="0"/>
              </a:rPr>
              <a:t>E(X²)-(E(X))²= ¼-(¼)²= ¼*¾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58802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P({Goal}) = ⅓  </a:t>
                </a:r>
                <a:r>
                  <a:rPr lang="en-US" sz="1400" dirty="0">
                    <a:latin typeface="Times New Roman" pitchFamily="18" charset="0"/>
                    <a:cs typeface="Times New Roman" pitchFamily="18" charset="0"/>
                  </a:rPr>
                  <a:t>→  P({No Goal}) = </a:t>
                </a:r>
                <a:r>
                  <a:rPr lang="en-US" sz="1600" dirty="0">
                    <a:latin typeface="Times New Roman" pitchFamily="18" charset="0"/>
                    <a:cs typeface="Times New Roman" pitchFamily="18" charset="0"/>
                  </a:rPr>
                  <a:t>⅔</a:t>
                </a:r>
                <a:endParaRPr lang="en-US" sz="1600" dirty="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itchFamily="18" charset="0"/>
                    <a:cs typeface="Times New Roman" pitchFamily="18" charset="0"/>
                  </a:rPr>
                  <a:t>From this configuration, we can tell that X </a:t>
                </a:r>
                <a:r>
                  <a:rPr lang="en-US" sz="1200" dirty="0">
                    <a:latin typeface="Times New Roman" pitchFamily="18" charset="0"/>
                    <a:cs typeface="Times New Roman" pitchFamily="18" charset="0"/>
                  </a:rPr>
                  <a:t>~ Ber(⅓)</a:t>
                </a:r>
                <a:endParaRPr lang="en-US" sz="1200" dirty="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Times New Roman" pitchFamily="18" charset="0"/>
                    <a:cs typeface="Times New Roman" pitchFamily="18" charset="0"/>
                  </a:rPr>
                  <a:t>Either compute the E(X) and Var(X), or use the formula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E(X) = ⅓</a:t>
                </a:r>
                <a:r>
                  <a:rPr lang="en-US" sz="1200" dirty="0">
                    <a:solidFill>
                      <a:schemeClr val="tx2"/>
                    </a:solidFill>
                    <a:latin typeface="Times New Roman" pitchFamily="18" charset="0"/>
                    <a:cs typeface="Times New Roman" pitchFamily="18" charset="0"/>
                  </a:rPr>
                  <a:t>	</a:t>
                </a:r>
                <a:r>
                  <a:rPr lang="en-US" sz="1200" dirty="0">
                    <a:latin typeface="Times New Roman" pitchFamily="18" charset="0"/>
                    <a:cs typeface="Times New Roman" pitchFamily="18" charset="0"/>
                  </a:rPr>
                  <a:t>Var(X) = ⅓ (⅔)</a:t>
                </a:r>
                <a:endParaRPr lang="en-US" sz="1200" dirty="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this formula to your formula sheet and make sure you write it down correctly</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24790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171345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Try modeling this the same way we did the Binomial experiments, start with the basics </a:t>
                </a:r>
              </a:p>
              <a:p>
                <a:endParaRPr lang="en-US" b="0" dirty="0"/>
              </a:p>
              <a:p>
                <a:r>
                  <a:rPr lang="en-US" b="0" dirty="0"/>
                  <a:t>d) The expected number is the expected value or mean of the distribution which is </a:t>
                </a:r>
              </a:p>
              <a:p>
                <a:r>
                  <a:rPr lang="en-US" b="0" dirty="0"/>
                  <a:t>E(X)= n*p= 20*0.25=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So, we expect that you answer 5 questions correctly on average. </a:t>
                </a:r>
                <a:endParaRPr lang="en-US" sz="1200" dirty="0">
                  <a:solidFill>
                    <a:schemeClr val="tx2"/>
                  </a:solidFill>
                  <a:latin typeface="Times New Roman" pitchFamily="18" charset="0"/>
                  <a:cs typeface="Times New Roman" pitchFamily="18" charset="0"/>
                </a:endParaRPr>
              </a:p>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For each question, either we select the correct answer or we don’t, there are two outcomes with chance of winning (correct answer) equal to p=1/4 since there are four options in each multiple choice question. There are 20 such questions and we are selecting their answer randomly. Therefore, if RV X represent the total </a:t>
                </a:r>
                <a:r>
                  <a:rPr lang="en-US" sz="1200" dirty="0">
                    <a:cs typeface="Times New Roman" pitchFamily="18" charset="0"/>
                  </a:rPr>
                  <a:t>number of Correct answers, then X ~ Bin (20, 0.25). It’s PDF is known and we can use it to answer any probability questions regarding this experiment. </a:t>
                </a:r>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23487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121322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40.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gif"/><Relationship Id="rId5" Type="http://schemas.openxmlformats.org/officeDocument/2006/relationships/image" Target="../media/image27.png"/><Relationship Id="rId4" Type="http://schemas.openxmlformats.org/officeDocument/2006/relationships/image" Target="../media/image250.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6.wmf"/><Relationship Id="rId18" Type="http://schemas.openxmlformats.org/officeDocument/2006/relationships/oleObject" Target="../embeddings/oleObject16.bin"/><Relationship Id="rId26" Type="http://schemas.openxmlformats.org/officeDocument/2006/relationships/oleObject" Target="../embeddings/oleObject20.bin"/><Relationship Id="rId3" Type="http://schemas.openxmlformats.org/officeDocument/2006/relationships/notesSlide" Target="../notesSlides/notesSlide5.xml"/><Relationship Id="rId21" Type="http://schemas.openxmlformats.org/officeDocument/2006/relationships/image" Target="../media/image15.wmf"/><Relationship Id="rId7" Type="http://schemas.openxmlformats.org/officeDocument/2006/relationships/image" Target="../media/image2.wmf"/><Relationship Id="rId12" Type="http://schemas.openxmlformats.org/officeDocument/2006/relationships/oleObject" Target="../embeddings/oleObject13.bin"/><Relationship Id="rId17" Type="http://schemas.openxmlformats.org/officeDocument/2006/relationships/image" Target="../media/image13.wmf"/><Relationship Id="rId25"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oleObject" Target="../embeddings/oleObject17.bin"/><Relationship Id="rId29"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4.wmf"/><Relationship Id="rId24" Type="http://schemas.openxmlformats.org/officeDocument/2006/relationships/oleObject" Target="../embeddings/oleObject19.bin"/><Relationship Id="rId5" Type="http://schemas.openxmlformats.org/officeDocument/2006/relationships/image" Target="../media/image11.wmf"/><Relationship Id="rId15" Type="http://schemas.openxmlformats.org/officeDocument/2006/relationships/image" Target="../media/image12.wmf"/><Relationship Id="rId23" Type="http://schemas.openxmlformats.org/officeDocument/2006/relationships/image" Target="../media/image16.wmf"/><Relationship Id="rId28" Type="http://schemas.openxmlformats.org/officeDocument/2006/relationships/oleObject" Target="../embeddings/oleObject21.bin"/><Relationship Id="rId10" Type="http://schemas.openxmlformats.org/officeDocument/2006/relationships/oleObject" Target="../embeddings/oleObject12.bin"/><Relationship Id="rId19" Type="http://schemas.openxmlformats.org/officeDocument/2006/relationships/image" Target="../media/image14.wmf"/><Relationship Id="rId4" Type="http://schemas.openxmlformats.org/officeDocument/2006/relationships/oleObject" Target="../embeddings/oleObject9.bin"/><Relationship Id="rId9" Type="http://schemas.openxmlformats.org/officeDocument/2006/relationships/image" Target="../media/image3.wmf"/><Relationship Id="rId14" Type="http://schemas.openxmlformats.org/officeDocument/2006/relationships/oleObject" Target="../embeddings/oleObject14.bin"/><Relationship Id="rId22" Type="http://schemas.openxmlformats.org/officeDocument/2006/relationships/oleObject" Target="../embeddings/oleObject18.bin"/><Relationship Id="rId27"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6.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png"/><Relationship Id="rId11" Type="http://schemas.openxmlformats.org/officeDocument/2006/relationships/image" Target="../media/image22.wmf"/><Relationship Id="rId5" Type="http://schemas.openxmlformats.org/officeDocument/2006/relationships/image" Target="../media/image20.wmf"/><Relationship Id="rId10" Type="http://schemas.openxmlformats.org/officeDocument/2006/relationships/oleObject" Target="../embeddings/oleObject24.bin"/><Relationship Id="rId4" Type="http://schemas.openxmlformats.org/officeDocument/2006/relationships/oleObject" Target="../embeddings/oleObject22.bin"/><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40.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gif"/><Relationship Id="rId5" Type="http://schemas.openxmlformats.org/officeDocument/2006/relationships/image" Target="../media/image27.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70623" y="579709"/>
            <a:ext cx="4559643" cy="1844707"/>
          </a:xfrm>
        </p:spPr>
        <p:txBody>
          <a:bodyPr>
            <a:normAutofit/>
          </a:bodyPr>
          <a:lstStyle/>
          <a:p>
            <a:r>
              <a:rPr lang="en-US" dirty="0"/>
              <a:t>Binomial Distribution</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176108" y="2600585"/>
            <a:ext cx="3358500" cy="866370"/>
          </a:xfrm>
        </p:spPr>
        <p:txBody>
          <a:bodyPr>
            <a:normAutofit/>
          </a:bodyPr>
          <a:lstStyle/>
          <a:p>
            <a:r>
              <a:rPr lang="en-US" sz="3600" dirty="0">
                <a:solidFill>
                  <a:srgbClr val="8D42C6"/>
                </a:solidFill>
              </a:rPr>
              <a:t>Chapter 4 Part 2</a:t>
            </a:r>
          </a:p>
        </p:txBody>
      </p:sp>
      <p:pic>
        <p:nvPicPr>
          <p:cNvPr id="4" name="Picture 3" descr="C:\Users\ASaghafi\Desktop\Untitled2.png">
            <a:extLst>
              <a:ext uri="{FF2B5EF4-FFF2-40B4-BE49-F238E27FC236}">
                <a16:creationId xmlns:a16="http://schemas.microsoft.com/office/drawing/2014/main" id="{77F84353-1578-4033-B424-A1F9122C4F4C}"/>
              </a:ext>
            </a:extLst>
          </p:cNvPr>
          <p:cNvPicPr>
            <a:picLocks noChangeAspect="1" noChangeArrowheads="1"/>
          </p:cNvPicPr>
          <p:nvPr/>
        </p:nvPicPr>
        <p:blipFill>
          <a:blip r:embed="rId3" cstate="print"/>
          <a:srcRect/>
          <a:stretch>
            <a:fillRect/>
          </a:stretch>
        </p:blipFill>
        <p:spPr bwMode="auto">
          <a:xfrm>
            <a:off x="9633857" y="3033770"/>
            <a:ext cx="2157412" cy="3451416"/>
          </a:xfrm>
          <a:prstGeom prst="rect">
            <a:avLst/>
          </a:prstGeom>
          <a:noFill/>
        </p:spPr>
      </p:pic>
      <p:sp>
        <p:nvSpPr>
          <p:cNvPr id="7" name="TextBox 6">
            <a:extLst>
              <a:ext uri="{FF2B5EF4-FFF2-40B4-BE49-F238E27FC236}">
                <a16:creationId xmlns:a16="http://schemas.microsoft.com/office/drawing/2014/main" id="{CCEC3197-0C0A-4910-B73F-3C9B5CEC3509}"/>
              </a:ext>
            </a:extLst>
          </p:cNvPr>
          <p:cNvSpPr txBox="1"/>
          <p:nvPr/>
        </p:nvSpPr>
        <p:spPr>
          <a:xfrm>
            <a:off x="153923" y="5845202"/>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3456709" cy="1325563"/>
          </a:xfrm>
        </p:spPr>
        <p:txBody>
          <a:bodyPr/>
          <a:lstStyle/>
          <a:p>
            <a:r>
              <a:rPr lang="en-US" dirty="0">
                <a:solidFill>
                  <a:srgbClr val="990033"/>
                </a:solidFill>
              </a:rPr>
              <a:t>Answer</a:t>
            </a:r>
          </a:p>
        </p:txBody>
      </p:sp>
      <p:sp>
        <p:nvSpPr>
          <p:cNvPr id="8" name="TextBox 7">
            <a:extLst>
              <a:ext uri="{FF2B5EF4-FFF2-40B4-BE49-F238E27FC236}">
                <a16:creationId xmlns:a16="http://schemas.microsoft.com/office/drawing/2014/main" id="{1310A886-9567-42ED-859B-EA39A7B9BB78}"/>
              </a:ext>
            </a:extLst>
          </p:cNvPr>
          <p:cNvSpPr txBox="1"/>
          <p:nvPr/>
        </p:nvSpPr>
        <p:spPr>
          <a:xfrm>
            <a:off x="3435928" y="365125"/>
            <a:ext cx="8298871" cy="461665"/>
          </a:xfrm>
          <a:prstGeom prst="rect">
            <a:avLst/>
          </a:prstGeom>
          <a:noFill/>
        </p:spPr>
        <p:txBody>
          <a:bodyPr wrap="square" rtlCol="0">
            <a:spAutoFit/>
          </a:bodyPr>
          <a:lstStyle/>
          <a:p>
            <a:r>
              <a:rPr lang="en-US" sz="2400" dirty="0">
                <a:cs typeface="Times New Roman" pitchFamily="18" charset="0"/>
              </a:rPr>
              <a:t>X:  the total number of Correct answers ~ Bin (n=20, p=0.25)</a:t>
            </a:r>
            <a:endParaRPr lang="en-US" sz="2400" dirty="0">
              <a:solidFill>
                <a:schemeClr val="tx2"/>
              </a:solidFill>
              <a:cs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A612B5-3B93-454E-A8D9-786BA8D17183}"/>
                  </a:ext>
                </a:extLst>
              </p:cNvPr>
              <p:cNvSpPr txBox="1"/>
              <p:nvPr/>
            </p:nvSpPr>
            <p:spPr>
              <a:xfrm>
                <a:off x="3224373" y="877872"/>
                <a:ext cx="640181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type m:val="noBa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𝑥</m:t>
                              </m:r>
                            </m:den>
                          </m:f>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20</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0.25</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0.75</m:t>
                          </m:r>
                        </m:e>
                        <m:sup>
                          <m:r>
                            <a:rPr lang="en-US" sz="2400" b="0" i="1" smtClean="0">
                              <a:latin typeface="Cambria Math" panose="02040503050406030204" pitchFamily="18" charset="0"/>
                            </a:rPr>
                            <m:t>20</m:t>
                          </m:r>
                          <m:r>
                            <a:rPr lang="en-US" sz="2400" i="1">
                              <a:latin typeface="Cambria Math" panose="02040503050406030204" pitchFamily="18" charset="0"/>
                            </a:rPr>
                            <m:t>−</m:t>
                          </m:r>
                          <m:r>
                            <a:rPr lang="en-US" sz="2400" i="1">
                              <a:latin typeface="Cambria Math" panose="02040503050406030204" pitchFamily="18" charset="0"/>
                            </a:rPr>
                            <m:t>𝑥</m:t>
                          </m:r>
                        </m:sup>
                      </m:sSup>
                    </m:oMath>
                  </m:oMathPara>
                </a14:m>
                <a:endParaRPr lang="en-US" sz="2400" dirty="0"/>
              </a:p>
            </p:txBody>
          </p:sp>
        </mc:Choice>
        <mc:Fallback xmlns="">
          <p:sp>
            <p:nvSpPr>
              <p:cNvPr id="3" name="TextBox 2">
                <a:extLst>
                  <a:ext uri="{FF2B5EF4-FFF2-40B4-BE49-F238E27FC236}">
                    <a16:creationId xmlns:a16="http://schemas.microsoft.com/office/drawing/2014/main" id="{A1A612B5-3B93-454E-A8D9-786BA8D17183}"/>
                  </a:ext>
                </a:extLst>
              </p:cNvPr>
              <p:cNvSpPr txBox="1">
                <a:spLocks noRot="1" noChangeAspect="1" noMove="1" noResize="1" noEditPoints="1" noAdjustHandles="1" noChangeArrowheads="1" noChangeShapeType="1" noTextEdit="1"/>
              </p:cNvSpPr>
              <p:nvPr/>
            </p:nvSpPr>
            <p:spPr>
              <a:xfrm>
                <a:off x="3224373" y="877872"/>
                <a:ext cx="6401817" cy="8298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AEBDF64-0875-4E48-91EC-2AA26D9406F6}"/>
                  </a:ext>
                </a:extLst>
              </p:cNvPr>
              <p:cNvSpPr txBox="1"/>
              <p:nvPr/>
            </p:nvSpPr>
            <p:spPr>
              <a:xfrm>
                <a:off x="9914343" y="1027906"/>
                <a:ext cx="19451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=0, 1, …, 20</m:t>
                      </m:r>
                    </m:oMath>
                  </m:oMathPara>
                </a14:m>
                <a:endParaRPr lang="en-US" sz="2400" dirty="0"/>
              </a:p>
            </p:txBody>
          </p:sp>
        </mc:Choice>
        <mc:Fallback xmlns="">
          <p:sp>
            <p:nvSpPr>
              <p:cNvPr id="11" name="TextBox 10">
                <a:extLst>
                  <a:ext uri="{FF2B5EF4-FFF2-40B4-BE49-F238E27FC236}">
                    <a16:creationId xmlns:a16="http://schemas.microsoft.com/office/drawing/2014/main" id="{AAEBDF64-0875-4E48-91EC-2AA26D9406F6}"/>
                  </a:ext>
                </a:extLst>
              </p:cNvPr>
              <p:cNvSpPr txBox="1">
                <a:spLocks noRot="1" noChangeAspect="1" noMove="1" noResize="1" noEditPoints="1" noAdjustHandles="1" noChangeArrowheads="1" noChangeShapeType="1" noTextEdit="1"/>
              </p:cNvSpPr>
              <p:nvPr/>
            </p:nvSpPr>
            <p:spPr>
              <a:xfrm>
                <a:off x="9914343" y="1027906"/>
                <a:ext cx="1945148" cy="369332"/>
              </a:xfrm>
              <a:prstGeom prst="rect">
                <a:avLst/>
              </a:prstGeom>
              <a:blipFill>
                <a:blip r:embed="rId4"/>
                <a:stretch>
                  <a:fillRect l="-1567" r="-3762"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5BF6103-D31F-4457-8CFE-849249CE0F69}"/>
              </a:ext>
            </a:extLst>
          </p:cNvPr>
          <p:cNvSpPr txBox="1"/>
          <p:nvPr/>
        </p:nvSpPr>
        <p:spPr>
          <a:xfrm>
            <a:off x="838199" y="1897762"/>
            <a:ext cx="7280565" cy="461665"/>
          </a:xfrm>
          <a:prstGeom prst="rect">
            <a:avLst/>
          </a:prstGeom>
          <a:noFill/>
        </p:spPr>
        <p:txBody>
          <a:bodyPr wrap="square" rtlCol="0">
            <a:spAutoFit/>
          </a:bodyPr>
          <a:lstStyle/>
          <a:p>
            <a:r>
              <a:rPr lang="en-US" sz="2400" dirty="0">
                <a:cs typeface="Times New Roman" pitchFamily="18" charset="0"/>
              </a:rPr>
              <a:t>c) P(X ≥ 8)</a:t>
            </a:r>
            <a:endParaRPr lang="en-US" sz="2400" dirty="0"/>
          </a:p>
        </p:txBody>
      </p:sp>
      <p:sp>
        <p:nvSpPr>
          <p:cNvPr id="9" name="TextBox 8">
            <a:extLst>
              <a:ext uri="{FF2B5EF4-FFF2-40B4-BE49-F238E27FC236}">
                <a16:creationId xmlns:a16="http://schemas.microsoft.com/office/drawing/2014/main" id="{AAF30BC3-AF34-47A5-8E87-8210FDC43437}"/>
              </a:ext>
            </a:extLst>
          </p:cNvPr>
          <p:cNvSpPr txBox="1"/>
          <p:nvPr/>
        </p:nvSpPr>
        <p:spPr>
          <a:xfrm>
            <a:off x="6944428" y="1908831"/>
            <a:ext cx="5035289" cy="461665"/>
          </a:xfrm>
          <a:prstGeom prst="rect">
            <a:avLst/>
          </a:prstGeom>
          <a:noFill/>
        </p:spPr>
        <p:txBody>
          <a:bodyPr wrap="none" rtlCol="0">
            <a:spAutoFit/>
          </a:bodyPr>
          <a:lstStyle/>
          <a:p>
            <a:r>
              <a:rPr lang="en-US" sz="2400" dirty="0">
                <a:solidFill>
                  <a:srgbClr val="0070C0"/>
                </a:solidFill>
              </a:rPr>
              <a:t>The prob of at least 8 correct answers</a:t>
            </a:r>
          </a:p>
        </p:txBody>
      </p:sp>
      <p:sp>
        <p:nvSpPr>
          <p:cNvPr id="17" name="Rectangle 16">
            <a:extLst>
              <a:ext uri="{FF2B5EF4-FFF2-40B4-BE49-F238E27FC236}">
                <a16:creationId xmlns:a16="http://schemas.microsoft.com/office/drawing/2014/main" id="{B4DA7483-E80D-473F-9F21-3497906A55F2}"/>
              </a:ext>
            </a:extLst>
          </p:cNvPr>
          <p:cNvSpPr/>
          <p:nvPr/>
        </p:nvSpPr>
        <p:spPr>
          <a:xfrm>
            <a:off x="5832635" y="3526040"/>
            <a:ext cx="6035040" cy="299454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FDFC81C-9842-44AA-BB7A-7418E7730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0511" y="3716488"/>
            <a:ext cx="2345018" cy="511640"/>
          </a:xfrm>
          <a:prstGeom prst="rect">
            <a:avLst/>
          </a:prstGeom>
        </p:spPr>
      </p:pic>
      <p:sp>
        <p:nvSpPr>
          <p:cNvPr id="20" name="Rectangle 19">
            <a:extLst>
              <a:ext uri="{FF2B5EF4-FFF2-40B4-BE49-F238E27FC236}">
                <a16:creationId xmlns:a16="http://schemas.microsoft.com/office/drawing/2014/main" id="{368CD687-467E-4A2A-BE31-2F282AB72E70}"/>
              </a:ext>
            </a:extLst>
          </p:cNvPr>
          <p:cNvSpPr/>
          <p:nvPr/>
        </p:nvSpPr>
        <p:spPr>
          <a:xfrm>
            <a:off x="5901910" y="3822317"/>
            <a:ext cx="3255891" cy="430887"/>
          </a:xfrm>
          <a:prstGeom prst="rect">
            <a:avLst/>
          </a:prstGeom>
        </p:spPr>
        <p:txBody>
          <a:bodyPr wrap="none">
            <a:spAutoFit/>
          </a:bodyPr>
          <a:lstStyle/>
          <a:p>
            <a:r>
              <a:rPr lang="en-US" sz="2200" dirty="0">
                <a:solidFill>
                  <a:srgbClr val="FF0000"/>
                </a:solidFill>
                <a:latin typeface="Arial" panose="020B0604020202020204" pitchFamily="34" charset="0"/>
              </a:rPr>
              <a:t>Press 2</a:t>
            </a:r>
            <a:r>
              <a:rPr lang="en-US" sz="2200" baseline="30000" dirty="0">
                <a:solidFill>
                  <a:srgbClr val="FF0000"/>
                </a:solidFill>
                <a:latin typeface="Arial" panose="020B0604020202020204" pitchFamily="34" charset="0"/>
              </a:rPr>
              <a:t>nd</a:t>
            </a:r>
            <a:r>
              <a:rPr lang="en-US" sz="2200" dirty="0">
                <a:solidFill>
                  <a:srgbClr val="FF0000"/>
                </a:solidFill>
                <a:latin typeface="Arial" panose="020B0604020202020204" pitchFamily="34" charset="0"/>
              </a:rPr>
              <a:t> VARS </a:t>
            </a:r>
            <a:r>
              <a:rPr lang="en-US" sz="2200" dirty="0">
                <a:latin typeface="Arial" panose="020B0604020202020204" pitchFamily="34" charset="0"/>
              </a:rPr>
              <a:t>[DISTR]</a:t>
            </a:r>
            <a:endParaRPr lang="en-US" sz="2200" dirty="0"/>
          </a:p>
        </p:txBody>
      </p:sp>
      <p:sp>
        <p:nvSpPr>
          <p:cNvPr id="21" name="Rectangle 11">
            <a:extLst>
              <a:ext uri="{FF2B5EF4-FFF2-40B4-BE49-F238E27FC236}">
                <a16:creationId xmlns:a16="http://schemas.microsoft.com/office/drawing/2014/main" id="{13651A04-D682-42A7-8C3D-09F4FB518DA3}"/>
              </a:ext>
            </a:extLst>
          </p:cNvPr>
          <p:cNvSpPr>
            <a:spLocks noChangeArrowheads="1"/>
          </p:cNvSpPr>
          <p:nvPr/>
        </p:nvSpPr>
        <p:spPr bwMode="auto">
          <a:xfrm>
            <a:off x="6284908" y="4182992"/>
            <a:ext cx="30861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a:t>
            </a:r>
            <a:r>
              <a:rPr kumimoji="0" lang="en-US" altLang="en-US" sz="2200" b="1"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binomcdf</a:t>
            </a:r>
            <a:r>
              <a:rPr kumimoji="0" lang="en-US" altLang="en-US" sz="2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22" name="Rectangle 12">
            <a:extLst>
              <a:ext uri="{FF2B5EF4-FFF2-40B4-BE49-F238E27FC236}">
                <a16:creationId xmlns:a16="http://schemas.microsoft.com/office/drawing/2014/main" id="{4FAE6231-8FF5-4BF7-80B7-F1C486FD63E8}"/>
              </a:ext>
            </a:extLst>
          </p:cNvPr>
          <p:cNvSpPr>
            <a:spLocks noChangeArrowheads="1"/>
          </p:cNvSpPr>
          <p:nvPr/>
        </p:nvSpPr>
        <p:spPr bwMode="auto">
          <a:xfrm>
            <a:off x="6842200" y="5267357"/>
            <a:ext cx="496350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20,0.25,7)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lvl="0" eaLnBrk="0" fontAlgn="base" hangingPunct="0">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r>
              <a:rPr lang="en-US" altLang="en-US" sz="2200" b="1" dirty="0">
                <a:latin typeface="Arial" panose="020B0604020202020204" pitchFamily="34" charset="0"/>
                <a:cs typeface="Arial" panose="020B0604020202020204" pitchFamily="34" charset="0"/>
              </a:rPr>
              <a:t>0.89819</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B41BD97F-1435-4B66-970E-FC4352CB3A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4366" y="4333714"/>
            <a:ext cx="2301340" cy="1547453"/>
          </a:xfrm>
          <a:prstGeom prst="rect">
            <a:avLst/>
          </a:prstGeom>
        </p:spPr>
      </p:pic>
      <p:pic>
        <p:nvPicPr>
          <p:cNvPr id="5" name="Picture 4">
            <a:extLst>
              <a:ext uri="{FF2B5EF4-FFF2-40B4-BE49-F238E27FC236}">
                <a16:creationId xmlns:a16="http://schemas.microsoft.com/office/drawing/2014/main" id="{2A61FF32-B5B9-4ACA-AA08-7071E2047A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781" y="4409968"/>
            <a:ext cx="4553184" cy="2082907"/>
          </a:xfrm>
          <a:prstGeom prst="rect">
            <a:avLst/>
          </a:prstGeom>
        </p:spPr>
      </p:pic>
      <p:sp>
        <p:nvSpPr>
          <p:cNvPr id="15" name="TextBox 14">
            <a:extLst>
              <a:ext uri="{FF2B5EF4-FFF2-40B4-BE49-F238E27FC236}">
                <a16:creationId xmlns:a16="http://schemas.microsoft.com/office/drawing/2014/main" id="{8737EAAD-C807-4BA4-ACDE-FFF2B48BA783}"/>
              </a:ext>
            </a:extLst>
          </p:cNvPr>
          <p:cNvSpPr txBox="1"/>
          <p:nvPr/>
        </p:nvSpPr>
        <p:spPr>
          <a:xfrm>
            <a:off x="2142318" y="1907577"/>
            <a:ext cx="7280565" cy="461665"/>
          </a:xfrm>
          <a:prstGeom prst="rect">
            <a:avLst/>
          </a:prstGeom>
          <a:noFill/>
        </p:spPr>
        <p:txBody>
          <a:bodyPr wrap="square" rtlCol="0">
            <a:spAutoFit/>
          </a:bodyPr>
          <a:lstStyle/>
          <a:p>
            <a:r>
              <a:rPr lang="en-US" sz="2400" dirty="0">
                <a:cs typeface="Times New Roman" pitchFamily="18" charset="0"/>
              </a:rPr>
              <a:t>= p(8)+p(9)+…+p(20) = 1 – P(X ≤ 7)</a:t>
            </a:r>
            <a:endParaRPr lang="en-US"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8E7BDB-3666-49A1-A2DC-06BD6889EE1E}"/>
                  </a:ext>
                </a:extLst>
              </p:cNvPr>
              <p:cNvSpPr txBox="1"/>
              <p:nvPr/>
            </p:nvSpPr>
            <p:spPr>
              <a:xfrm>
                <a:off x="2169669" y="3481114"/>
                <a:ext cx="183402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=1−0.89819</m:t>
                      </m:r>
                    </m:oMath>
                  </m:oMathPara>
                </a14:m>
                <a:endParaRPr lang="en-US" sz="2200" dirty="0"/>
              </a:p>
            </p:txBody>
          </p:sp>
        </mc:Choice>
        <mc:Fallback xmlns="">
          <p:sp>
            <p:nvSpPr>
              <p:cNvPr id="4" name="TextBox 3">
                <a:extLst>
                  <a:ext uri="{FF2B5EF4-FFF2-40B4-BE49-F238E27FC236}">
                    <a16:creationId xmlns:a16="http://schemas.microsoft.com/office/drawing/2014/main" id="{308E7BDB-3666-49A1-A2DC-06BD6889EE1E}"/>
                  </a:ext>
                </a:extLst>
              </p:cNvPr>
              <p:cNvSpPr txBox="1">
                <a:spLocks noRot="1" noChangeAspect="1" noMove="1" noResize="1" noEditPoints="1" noAdjustHandles="1" noChangeArrowheads="1" noChangeShapeType="1" noTextEdit="1"/>
              </p:cNvSpPr>
              <p:nvPr/>
            </p:nvSpPr>
            <p:spPr>
              <a:xfrm>
                <a:off x="2169669" y="3481114"/>
                <a:ext cx="1834028" cy="338554"/>
              </a:xfrm>
              <a:prstGeom prst="rect">
                <a:avLst/>
              </a:prstGeom>
              <a:blipFill>
                <a:blip r:embed="rId8"/>
                <a:stretch>
                  <a:fillRect l="-997" r="-2658"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23D2253-8E55-4C6F-B5DA-4347D9084486}"/>
                  </a:ext>
                </a:extLst>
              </p:cNvPr>
              <p:cNvSpPr txBox="1"/>
              <p:nvPr/>
            </p:nvSpPr>
            <p:spPr>
              <a:xfrm>
                <a:off x="2090443" y="2333919"/>
                <a:ext cx="7280565" cy="104689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a:rPr lang="en-US" sz="2400" i="1" smtClean="0">
                          <a:latin typeface="Cambria Math" panose="02040503050406030204" pitchFamily="18" charset="0"/>
                        </a:rPr>
                        <m:t>1</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20</m:t>
                                  </m:r>
                                </m:num>
                                <m:den>
                                  <m:r>
                                    <a:rPr lang="en-US" sz="2400" i="1">
                                      <a:latin typeface="Cambria Math" panose="02040503050406030204" pitchFamily="18" charset="0"/>
                                    </a:rPr>
                                    <m:t>0</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0.25</m:t>
                              </m:r>
                            </m:e>
                            <m:sup>
                              <m:r>
                                <a:rPr lang="en-US" sz="2400" i="1">
                                  <a:latin typeface="Cambria Math" panose="02040503050406030204" pitchFamily="18" charset="0"/>
                                </a:rPr>
                                <m:t>0</m:t>
                              </m:r>
                            </m:sup>
                          </m:sSup>
                          <m:sSup>
                            <m:sSupPr>
                              <m:ctrlPr>
                                <a:rPr lang="en-US" sz="2400" i="1">
                                  <a:latin typeface="Cambria Math" panose="02040503050406030204" pitchFamily="18" charset="0"/>
                                </a:rPr>
                              </m:ctrlPr>
                            </m:sSupPr>
                            <m:e>
                              <m:r>
                                <a:rPr lang="en-US" sz="2400" i="1">
                                  <a:latin typeface="Cambria Math" panose="02040503050406030204" pitchFamily="18" charset="0"/>
                                </a:rPr>
                                <m:t>0.75</m:t>
                              </m:r>
                            </m:e>
                            <m:sup>
                              <m:r>
                                <a:rPr lang="en-US" sz="2400" i="1">
                                  <a:latin typeface="Cambria Math" panose="02040503050406030204" pitchFamily="18" charset="0"/>
                                </a:rPr>
                                <m:t>20</m:t>
                              </m:r>
                            </m:sup>
                          </m:sSup>
                          <m:r>
                            <a:rPr lang="en-US" sz="2400" b="0" i="1" smtClean="0">
                              <a:latin typeface="Cambria Math" panose="02040503050406030204" pitchFamily="18" charset="0"/>
                            </a:rPr>
                            <m:t>+</m:t>
                          </m:r>
                          <m:r>
                            <a:rPr lang="en-US" sz="2400" i="1">
                              <a:latin typeface="Cambria Math" panose="02040503050406030204" pitchFamily="18" charset="0"/>
                            </a:rPr>
                            <m:t>…</m:t>
                          </m:r>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20</m:t>
                                  </m:r>
                                </m:num>
                                <m:den>
                                  <m:r>
                                    <a:rPr lang="en-US" sz="2400" b="0" i="1" smtClean="0">
                                      <a:latin typeface="Cambria Math" panose="02040503050406030204" pitchFamily="18" charset="0"/>
                                    </a:rPr>
                                    <m:t>7</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0.25</m:t>
                              </m:r>
                            </m:e>
                            <m:sup>
                              <m:r>
                                <a:rPr lang="en-US" sz="2400" b="0" i="1" smtClean="0">
                                  <a:latin typeface="Cambria Math" panose="02040503050406030204" pitchFamily="18" charset="0"/>
                                </a:rPr>
                                <m:t>7</m:t>
                              </m:r>
                            </m:sup>
                          </m:sSup>
                          <m:sSup>
                            <m:sSupPr>
                              <m:ctrlPr>
                                <a:rPr lang="en-US" sz="2400" i="1">
                                  <a:latin typeface="Cambria Math" panose="02040503050406030204" pitchFamily="18" charset="0"/>
                                </a:rPr>
                              </m:ctrlPr>
                            </m:sSupPr>
                            <m:e>
                              <m:r>
                                <a:rPr lang="en-US" sz="2400" i="1">
                                  <a:latin typeface="Cambria Math" panose="02040503050406030204" pitchFamily="18" charset="0"/>
                                </a:rPr>
                                <m:t>0.75</m:t>
                              </m:r>
                            </m:e>
                            <m:sup>
                              <m:r>
                                <a:rPr lang="en-US" sz="2400" i="1">
                                  <a:latin typeface="Cambria Math" panose="02040503050406030204" pitchFamily="18" charset="0"/>
                                </a:rPr>
                                <m:t>1</m:t>
                              </m:r>
                              <m:r>
                                <a:rPr lang="en-US" sz="2400" b="0" i="1" smtClean="0">
                                  <a:latin typeface="Cambria Math" panose="02040503050406030204" pitchFamily="18" charset="0"/>
                                </a:rPr>
                                <m:t>3</m:t>
                              </m:r>
                            </m:sup>
                          </m:sSup>
                        </m:e>
                      </m:d>
                    </m:oMath>
                  </m:oMathPara>
                </a14:m>
                <a:endParaRPr lang="en-US" sz="2400" dirty="0"/>
              </a:p>
            </p:txBody>
          </p:sp>
        </mc:Choice>
        <mc:Fallback xmlns="">
          <p:sp>
            <p:nvSpPr>
              <p:cNvPr id="19" name="TextBox 18">
                <a:extLst>
                  <a:ext uri="{FF2B5EF4-FFF2-40B4-BE49-F238E27FC236}">
                    <a16:creationId xmlns:a16="http://schemas.microsoft.com/office/drawing/2014/main" id="{223D2253-8E55-4C6F-B5DA-4347D9084486}"/>
                  </a:ext>
                </a:extLst>
              </p:cNvPr>
              <p:cNvSpPr txBox="1">
                <a:spLocks noRot="1" noChangeAspect="1" noMove="1" noResize="1" noEditPoints="1" noAdjustHandles="1" noChangeArrowheads="1" noChangeShapeType="1" noTextEdit="1"/>
              </p:cNvSpPr>
              <p:nvPr/>
            </p:nvSpPr>
            <p:spPr>
              <a:xfrm>
                <a:off x="2090443" y="2333919"/>
                <a:ext cx="7280565" cy="104689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744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000"/>
                                        <p:tgtEl>
                                          <p:spTgt spid="1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10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10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1000"/>
                                        <p:tgtEl>
                                          <p:spTgt spid="22"/>
                                        </p:tgtEl>
                                      </p:cBhvr>
                                    </p:animEffect>
                                  </p:childTnLst>
                                </p:cTn>
                              </p:par>
                              <p:par>
                                <p:cTn id="40" presetID="2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1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7" grpId="0" animBg="1"/>
      <p:bldP spid="20" grpId="0"/>
      <p:bldP spid="21" grpId="0"/>
      <p:bldP spid="22" grpId="0"/>
      <p:bldP spid="15" grpId="0"/>
      <p:bldP spid="4"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normAutofit/>
          </a:bodyPr>
          <a:lstStyle/>
          <a:p>
            <a:r>
              <a:rPr lang="en-US" dirty="0">
                <a:solidFill>
                  <a:srgbClr val="990033"/>
                </a:solidFill>
              </a:rPr>
              <a:t>Heads Up</a:t>
            </a:r>
          </a:p>
        </p:txBody>
      </p:sp>
      <p:sp>
        <p:nvSpPr>
          <p:cNvPr id="7" name="Rectangle 6">
            <a:extLst>
              <a:ext uri="{FF2B5EF4-FFF2-40B4-BE49-F238E27FC236}">
                <a16:creationId xmlns:a16="http://schemas.microsoft.com/office/drawing/2014/main" id="{E6C6B5DA-2EAB-4B21-B365-9E0294197C62}"/>
              </a:ext>
            </a:extLst>
          </p:cNvPr>
          <p:cNvSpPr/>
          <p:nvPr/>
        </p:nvSpPr>
        <p:spPr>
          <a:xfrm>
            <a:off x="838198" y="1375358"/>
            <a:ext cx="7352213" cy="461665"/>
          </a:xfrm>
          <a:prstGeom prst="rect">
            <a:avLst/>
          </a:prstGeom>
        </p:spPr>
        <p:txBody>
          <a:bodyPr wrap="square">
            <a:spAutoFit/>
          </a:bodyPr>
          <a:lstStyle/>
          <a:p>
            <a:r>
              <a:rPr lang="en-US" sz="2400" dirty="0">
                <a:cs typeface="Times New Roman" pitchFamily="18" charset="0"/>
              </a:rPr>
              <a:t>Pay attention to these expressions and what they mean</a:t>
            </a:r>
          </a:p>
        </p:txBody>
      </p:sp>
      <p:sp>
        <p:nvSpPr>
          <p:cNvPr id="6" name="Content Placeholder 2">
            <a:extLst>
              <a:ext uri="{FF2B5EF4-FFF2-40B4-BE49-F238E27FC236}">
                <a16:creationId xmlns:a16="http://schemas.microsoft.com/office/drawing/2014/main" id="{C4AD7F1A-EE40-4B34-82CB-914B02BE8C93}"/>
              </a:ext>
            </a:extLst>
          </p:cNvPr>
          <p:cNvSpPr txBox="1">
            <a:spLocks/>
          </p:cNvSpPr>
          <p:nvPr/>
        </p:nvSpPr>
        <p:spPr>
          <a:xfrm>
            <a:off x="938348" y="2011678"/>
            <a:ext cx="3294018" cy="2952206"/>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j-lt"/>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j-lt"/>
                <a:ea typeface="Open Sans" panose="020B0606030504020204" pitchFamily="34" charset="0"/>
                <a:cs typeface="Arial" panose="020B0604020202020204" pitchFamily="34" charset="0"/>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Exactly</a:t>
            </a:r>
          </a:p>
        </p:txBody>
      </p:sp>
      <p:pic>
        <p:nvPicPr>
          <p:cNvPr id="8" name="Picture 7">
            <a:extLst>
              <a:ext uri="{FF2B5EF4-FFF2-40B4-BE49-F238E27FC236}">
                <a16:creationId xmlns:a16="http://schemas.microsoft.com/office/drawing/2014/main" id="{A00C4816-2FAE-4047-B1FB-DA760D3CAF52}"/>
              </a:ext>
            </a:extLst>
          </p:cNvPr>
          <p:cNvPicPr/>
          <p:nvPr/>
        </p:nvPicPr>
        <p:blipFill>
          <a:blip r:embed="rId3" cstate="print"/>
          <a:srcRect/>
          <a:stretch>
            <a:fillRect/>
          </a:stretch>
        </p:blipFill>
        <p:spPr bwMode="auto">
          <a:xfrm>
            <a:off x="1593668" y="2674899"/>
            <a:ext cx="1737360" cy="12424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7">
            <a:extLst>
              <a:ext uri="{FF2B5EF4-FFF2-40B4-BE49-F238E27FC236}">
                <a16:creationId xmlns:a16="http://schemas.microsoft.com/office/drawing/2014/main" id="{41677466-F252-49B8-9258-136006891F9E}"/>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14548" y="4211875"/>
            <a:ext cx="2895600" cy="464623"/>
          </a:xfrm>
          <a:prstGeom prst="rect">
            <a:avLst/>
          </a:prstGeom>
          <a:noFill/>
        </p:spPr>
      </p:pic>
      <p:sp>
        <p:nvSpPr>
          <p:cNvPr id="10" name="TextBox 9">
            <a:extLst>
              <a:ext uri="{FF2B5EF4-FFF2-40B4-BE49-F238E27FC236}">
                <a16:creationId xmlns:a16="http://schemas.microsoft.com/office/drawing/2014/main" id="{B1489129-103D-4935-BC5F-99EBC22A69C4}"/>
              </a:ext>
            </a:extLst>
          </p:cNvPr>
          <p:cNvSpPr txBox="1"/>
          <p:nvPr/>
        </p:nvSpPr>
        <p:spPr>
          <a:xfrm>
            <a:off x="838198" y="4885882"/>
            <a:ext cx="3294018" cy="1200329"/>
          </a:xfrm>
          <a:prstGeom prst="rect">
            <a:avLst/>
          </a:prstGeom>
          <a:noFill/>
        </p:spPr>
        <p:txBody>
          <a:bodyPr wrap="square" rtlCol="0">
            <a:spAutoFit/>
          </a:bodyPr>
          <a:lstStyle/>
          <a:p>
            <a:r>
              <a:rPr lang="en-US" sz="2400" dirty="0">
                <a:solidFill>
                  <a:srgbClr val="0070C0"/>
                </a:solidFill>
              </a:rPr>
              <a:t>This can be computed using calculator and </a:t>
            </a:r>
            <a:r>
              <a:rPr lang="en-US" sz="2400" dirty="0">
                <a:solidFill>
                  <a:srgbClr val="FF0000"/>
                </a:solidFill>
              </a:rPr>
              <a:t>binomPDF</a:t>
            </a:r>
            <a:r>
              <a:rPr lang="en-US" sz="2400" dirty="0">
                <a:solidFill>
                  <a:srgbClr val="0070C0"/>
                </a:solidFill>
              </a:rPr>
              <a:t> function</a:t>
            </a:r>
          </a:p>
        </p:txBody>
      </p:sp>
      <p:sp>
        <p:nvSpPr>
          <p:cNvPr id="11" name="Content Placeholder 2">
            <a:extLst>
              <a:ext uri="{FF2B5EF4-FFF2-40B4-BE49-F238E27FC236}">
                <a16:creationId xmlns:a16="http://schemas.microsoft.com/office/drawing/2014/main" id="{0763BE72-E2C9-41C2-8C51-92AD0F9E5973}"/>
              </a:ext>
            </a:extLst>
          </p:cNvPr>
          <p:cNvSpPr txBox="1">
            <a:spLocks/>
          </p:cNvSpPr>
          <p:nvPr/>
        </p:nvSpPr>
        <p:spPr>
          <a:xfrm>
            <a:off x="4618810" y="2011678"/>
            <a:ext cx="3294018" cy="2952206"/>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j-lt"/>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j-lt"/>
                <a:ea typeface="Open Sans" panose="020B0606030504020204" pitchFamily="34" charset="0"/>
                <a:cs typeface="Arial" panose="020B0604020202020204" pitchFamily="34" charset="0"/>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At Most</a:t>
            </a:r>
          </a:p>
        </p:txBody>
      </p:sp>
      <p:sp>
        <p:nvSpPr>
          <p:cNvPr id="14" name="TextBox 13">
            <a:extLst>
              <a:ext uri="{FF2B5EF4-FFF2-40B4-BE49-F238E27FC236}">
                <a16:creationId xmlns:a16="http://schemas.microsoft.com/office/drawing/2014/main" id="{5BE839CE-3512-4B9A-ADAB-683C2CE8EE76}"/>
              </a:ext>
            </a:extLst>
          </p:cNvPr>
          <p:cNvSpPr txBox="1"/>
          <p:nvPr/>
        </p:nvSpPr>
        <p:spPr>
          <a:xfrm>
            <a:off x="4518660" y="4885882"/>
            <a:ext cx="3294018" cy="1569660"/>
          </a:xfrm>
          <a:prstGeom prst="rect">
            <a:avLst/>
          </a:prstGeom>
          <a:noFill/>
        </p:spPr>
        <p:txBody>
          <a:bodyPr wrap="square" rtlCol="0">
            <a:spAutoFit/>
          </a:bodyPr>
          <a:lstStyle/>
          <a:p>
            <a:r>
              <a:rPr lang="en-US" sz="2400" dirty="0">
                <a:solidFill>
                  <a:srgbClr val="0070C0"/>
                </a:solidFill>
              </a:rPr>
              <a:t>This can be computed using calculator and</a:t>
            </a:r>
            <a:r>
              <a:rPr lang="en-US" sz="2400" dirty="0">
                <a:solidFill>
                  <a:srgbClr val="FF0000"/>
                </a:solidFill>
              </a:rPr>
              <a:t> binomPDF </a:t>
            </a:r>
            <a:r>
              <a:rPr lang="en-US" sz="2400" dirty="0">
                <a:solidFill>
                  <a:srgbClr val="0070C0"/>
                </a:solidFill>
              </a:rPr>
              <a:t>AND</a:t>
            </a:r>
            <a:r>
              <a:rPr lang="en-US" sz="2400" dirty="0">
                <a:solidFill>
                  <a:srgbClr val="FF0000"/>
                </a:solidFill>
              </a:rPr>
              <a:t> </a:t>
            </a:r>
            <a:r>
              <a:rPr lang="en-US" sz="2400" dirty="0">
                <a:solidFill>
                  <a:srgbClr val="0070C0"/>
                </a:solidFill>
              </a:rPr>
              <a:t> </a:t>
            </a:r>
            <a:r>
              <a:rPr lang="en-US" sz="2400" dirty="0" err="1">
                <a:solidFill>
                  <a:srgbClr val="FF0000"/>
                </a:solidFill>
              </a:rPr>
              <a:t>binomCDF</a:t>
            </a:r>
            <a:r>
              <a:rPr lang="en-US" sz="2400" dirty="0">
                <a:solidFill>
                  <a:srgbClr val="0070C0"/>
                </a:solidFill>
              </a:rPr>
              <a:t> function</a:t>
            </a:r>
          </a:p>
        </p:txBody>
      </p:sp>
      <p:sp>
        <p:nvSpPr>
          <p:cNvPr id="15" name="Content Placeholder 2">
            <a:extLst>
              <a:ext uri="{FF2B5EF4-FFF2-40B4-BE49-F238E27FC236}">
                <a16:creationId xmlns:a16="http://schemas.microsoft.com/office/drawing/2014/main" id="{13601D2C-3D98-4EAF-8D9F-75930A67C1B8}"/>
              </a:ext>
            </a:extLst>
          </p:cNvPr>
          <p:cNvSpPr txBox="1">
            <a:spLocks/>
          </p:cNvSpPr>
          <p:nvPr/>
        </p:nvSpPr>
        <p:spPr>
          <a:xfrm>
            <a:off x="8316690" y="2011678"/>
            <a:ext cx="3294018" cy="2952206"/>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j-lt"/>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j-lt"/>
                <a:ea typeface="Open Sans" panose="020B0606030504020204" pitchFamily="34" charset="0"/>
                <a:cs typeface="Arial" panose="020B0604020202020204" pitchFamily="34" charset="0"/>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At Least</a:t>
            </a:r>
          </a:p>
        </p:txBody>
      </p:sp>
      <p:sp>
        <p:nvSpPr>
          <p:cNvPr id="18" name="TextBox 17">
            <a:extLst>
              <a:ext uri="{FF2B5EF4-FFF2-40B4-BE49-F238E27FC236}">
                <a16:creationId xmlns:a16="http://schemas.microsoft.com/office/drawing/2014/main" id="{8FBCC4C5-67EF-414B-88E7-80C265E3DC69}"/>
              </a:ext>
            </a:extLst>
          </p:cNvPr>
          <p:cNvSpPr txBox="1"/>
          <p:nvPr/>
        </p:nvSpPr>
        <p:spPr>
          <a:xfrm>
            <a:off x="8216540" y="4885882"/>
            <a:ext cx="3294018" cy="1938992"/>
          </a:xfrm>
          <a:prstGeom prst="rect">
            <a:avLst/>
          </a:prstGeom>
          <a:noFill/>
        </p:spPr>
        <p:txBody>
          <a:bodyPr wrap="square" rtlCol="0">
            <a:spAutoFit/>
          </a:bodyPr>
          <a:lstStyle/>
          <a:p>
            <a:r>
              <a:rPr lang="en-US" sz="2400" dirty="0">
                <a:solidFill>
                  <a:srgbClr val="0070C0"/>
                </a:solidFill>
              </a:rPr>
              <a:t>This can be computed using calculator and</a:t>
            </a:r>
            <a:r>
              <a:rPr lang="en-US" sz="2400" dirty="0">
                <a:solidFill>
                  <a:srgbClr val="FF0000"/>
                </a:solidFill>
              </a:rPr>
              <a:t> binomPDF </a:t>
            </a:r>
            <a:r>
              <a:rPr lang="en-US" sz="2400" dirty="0">
                <a:solidFill>
                  <a:srgbClr val="0070C0"/>
                </a:solidFill>
              </a:rPr>
              <a:t>AND</a:t>
            </a:r>
            <a:r>
              <a:rPr lang="en-US" sz="2400" dirty="0">
                <a:solidFill>
                  <a:srgbClr val="FF0000"/>
                </a:solidFill>
              </a:rPr>
              <a:t> </a:t>
            </a:r>
            <a:r>
              <a:rPr lang="en-US" sz="2400" dirty="0">
                <a:solidFill>
                  <a:srgbClr val="0070C0"/>
                </a:solidFill>
              </a:rPr>
              <a:t> </a:t>
            </a:r>
            <a:r>
              <a:rPr lang="en-US" sz="2400" dirty="0" err="1">
                <a:solidFill>
                  <a:srgbClr val="FF0000"/>
                </a:solidFill>
              </a:rPr>
              <a:t>binomCDF</a:t>
            </a:r>
            <a:r>
              <a:rPr lang="en-US" sz="2400" dirty="0">
                <a:solidFill>
                  <a:srgbClr val="0070C0"/>
                </a:solidFill>
              </a:rPr>
              <a:t> function (needs adjustments)</a:t>
            </a:r>
          </a:p>
        </p:txBody>
      </p:sp>
      <p:pic>
        <p:nvPicPr>
          <p:cNvPr id="19" name="Picture 18">
            <a:extLst>
              <a:ext uri="{FF2B5EF4-FFF2-40B4-BE49-F238E27FC236}">
                <a16:creationId xmlns:a16="http://schemas.microsoft.com/office/drawing/2014/main" id="{F5BA256C-47E7-4DC0-B11D-534BDDF8E845}"/>
              </a:ext>
            </a:extLst>
          </p:cNvPr>
          <p:cNvPicPr/>
          <p:nvPr/>
        </p:nvPicPr>
        <p:blipFill>
          <a:blip r:embed="rId5" cstate="print"/>
          <a:srcRect/>
          <a:stretch>
            <a:fillRect/>
          </a:stretch>
        </p:blipFill>
        <p:spPr bwMode="auto">
          <a:xfrm>
            <a:off x="5171809" y="2674900"/>
            <a:ext cx="1737360" cy="12568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Picture 9">
            <a:extLst>
              <a:ext uri="{FF2B5EF4-FFF2-40B4-BE49-F238E27FC236}">
                <a16:creationId xmlns:a16="http://schemas.microsoft.com/office/drawing/2014/main" id="{C47F1D7C-865F-4137-B067-B627D0AA748D}"/>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40091" y="4143098"/>
            <a:ext cx="1790700" cy="533400"/>
          </a:xfrm>
          <a:prstGeom prst="rect">
            <a:avLst/>
          </a:prstGeom>
          <a:noFill/>
        </p:spPr>
      </p:pic>
      <p:pic>
        <p:nvPicPr>
          <p:cNvPr id="21" name="Picture 20">
            <a:extLst>
              <a:ext uri="{FF2B5EF4-FFF2-40B4-BE49-F238E27FC236}">
                <a16:creationId xmlns:a16="http://schemas.microsoft.com/office/drawing/2014/main" id="{6453051A-268E-41CB-8FB6-2483395A4D1B}"/>
              </a:ext>
            </a:extLst>
          </p:cNvPr>
          <p:cNvPicPr/>
          <p:nvPr/>
        </p:nvPicPr>
        <p:blipFill>
          <a:blip r:embed="rId7" cstate="print"/>
          <a:srcRect/>
          <a:stretch>
            <a:fillRect/>
          </a:stretch>
        </p:blipFill>
        <p:spPr bwMode="auto">
          <a:xfrm>
            <a:off x="8862064" y="2674899"/>
            <a:ext cx="1737360" cy="12611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2" name="Picture 12">
            <a:extLst>
              <a:ext uri="{FF2B5EF4-FFF2-40B4-BE49-F238E27FC236}">
                <a16:creationId xmlns:a16="http://schemas.microsoft.com/office/drawing/2014/main" id="{8ED78866-B971-4C18-86C2-B837C9F4C952}"/>
              </a:ext>
            </a:extLst>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8808724" y="4143098"/>
            <a:ext cx="1790700" cy="533400"/>
          </a:xfrm>
          <a:prstGeom prst="rect">
            <a:avLst/>
          </a:prstGeom>
          <a:noFill/>
        </p:spPr>
      </p:pic>
    </p:spTree>
    <p:extLst>
      <p:ext uri="{BB962C8B-B14F-4D97-AF65-F5344CB8AC3E}">
        <p14:creationId xmlns:p14="http://schemas.microsoft.com/office/powerpoint/2010/main" val="233271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895984" y="1481469"/>
                <a:ext cx="8339456" cy="830997"/>
              </a:xfrm>
              <a:prstGeom prst="rect">
                <a:avLst/>
              </a:prstGeom>
            </p:spPr>
            <p:txBody>
              <a:bodyPr wrap="square">
                <a:spAutoFit/>
              </a:bodyPr>
              <a:lstStyle/>
              <a:p>
                <a:r>
                  <a:rPr lang="en-US" sz="2400" dirty="0">
                    <a:cs typeface="Times New Roman" pitchFamily="18" charset="0"/>
                  </a:rPr>
                  <a:t>Use your calculator, compute the following probabilities when RV X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Times New Roman" pitchFamily="18" charset="0"/>
                      </a:rPr>
                      <m:t>~ </m:t>
                    </m:r>
                    <m:r>
                      <a:rPr lang="en-US" sz="2400" b="0" i="1" smtClean="0">
                        <a:latin typeface="Cambria Math" panose="02040503050406030204" pitchFamily="18" charset="0"/>
                        <a:ea typeface="Cambria Math" panose="02040503050406030204" pitchFamily="18" charset="0"/>
                        <a:cs typeface="Times New Roman" pitchFamily="18" charset="0"/>
                      </a:rPr>
                      <m:t>𝐵𝑖𝑛</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𝑛</m:t>
                    </m:r>
                    <m:r>
                      <a:rPr lang="en-US" sz="2400" b="0" i="1" smtClean="0">
                        <a:latin typeface="Cambria Math" panose="02040503050406030204" pitchFamily="18" charset="0"/>
                        <a:cs typeface="Times New Roman" pitchFamily="18" charset="0"/>
                      </a:rPr>
                      <m:t>=10, </m:t>
                    </m:r>
                    <m:r>
                      <a:rPr lang="en-US" sz="2400" b="0" i="1" smtClean="0">
                        <a:latin typeface="Cambria Math" panose="02040503050406030204" pitchFamily="18" charset="0"/>
                        <a:cs typeface="Times New Roman" pitchFamily="18" charset="0"/>
                      </a:rPr>
                      <m:t>𝑝</m:t>
                    </m:r>
                    <m:r>
                      <a:rPr lang="en-US" sz="2400" b="0" i="1" smtClean="0">
                        <a:latin typeface="Cambria Math" panose="02040503050406030204" pitchFamily="18" charset="0"/>
                        <a:cs typeface="Times New Roman" pitchFamily="18" charset="0"/>
                      </a:rPr>
                      <m:t>=0.7)</m:t>
                    </m:r>
                  </m:oMath>
                </a14:m>
                <a:endParaRPr lang="en-US" sz="2400" dirty="0">
                  <a:cs typeface="Times New Roman" pitchFamily="18" charset="0"/>
                </a:endParaRP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895984" y="1481469"/>
                <a:ext cx="8339456" cy="830997"/>
              </a:xfrm>
              <a:prstGeom prst="rect">
                <a:avLst/>
              </a:prstGeom>
              <a:blipFill>
                <a:blip r:embed="rId3"/>
                <a:stretch>
                  <a:fillRect l="-1170" t="-5882" r="-658" b="-16176"/>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6">
            <a:extLst>
              <a:ext uri="{FF2B5EF4-FFF2-40B4-BE49-F238E27FC236}">
                <a16:creationId xmlns:a16="http://schemas.microsoft.com/office/drawing/2014/main" id="{C0B4D27C-FF10-4533-967B-C7C2FB4250DD}"/>
              </a:ext>
            </a:extLst>
          </p:cNvPr>
          <p:cNvPicPr>
            <a:picLocks noChangeAspect="1" noChangeArrowheads="1"/>
          </p:cNvPicPr>
          <p:nvPr/>
        </p:nvPicPr>
        <p:blipFill>
          <a:blip r:embed="rId4" cstate="print"/>
          <a:srcRect/>
          <a:stretch>
            <a:fillRect/>
          </a:stretch>
        </p:blipFill>
        <p:spPr bwMode="auto">
          <a:xfrm>
            <a:off x="9982200" y="365125"/>
            <a:ext cx="1828800" cy="3429000"/>
          </a:xfrm>
          <a:prstGeom prst="rect">
            <a:avLst/>
          </a:prstGeom>
          <a:noFill/>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8A8D26-89CC-45CF-8BB1-994BE7184699}"/>
                  </a:ext>
                </a:extLst>
              </p:cNvPr>
              <p:cNvSpPr txBox="1"/>
              <p:nvPr/>
            </p:nvSpPr>
            <p:spPr>
              <a:xfrm>
                <a:off x="925285" y="2598024"/>
                <a:ext cx="12990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=7</m:t>
                          </m:r>
                        </m:e>
                      </m:d>
                    </m:oMath>
                  </m:oMathPara>
                </a14:m>
                <a:endParaRPr lang="en-US" sz="2400" dirty="0"/>
              </a:p>
            </p:txBody>
          </p:sp>
        </mc:Choice>
        <mc:Fallback xmlns="">
          <p:sp>
            <p:nvSpPr>
              <p:cNvPr id="3" name="TextBox 2">
                <a:extLst>
                  <a:ext uri="{FF2B5EF4-FFF2-40B4-BE49-F238E27FC236}">
                    <a16:creationId xmlns:a16="http://schemas.microsoft.com/office/drawing/2014/main" id="{BF8A8D26-89CC-45CF-8BB1-994BE7184699}"/>
                  </a:ext>
                </a:extLst>
              </p:cNvPr>
              <p:cNvSpPr txBox="1">
                <a:spLocks noRot="1" noChangeAspect="1" noMove="1" noResize="1" noEditPoints="1" noAdjustHandles="1" noChangeArrowheads="1" noChangeShapeType="1" noTextEdit="1"/>
              </p:cNvSpPr>
              <p:nvPr/>
            </p:nvSpPr>
            <p:spPr>
              <a:xfrm>
                <a:off x="925285" y="2598024"/>
                <a:ext cx="1299010" cy="369332"/>
              </a:xfrm>
              <a:prstGeom prst="rect">
                <a:avLst/>
              </a:prstGeom>
              <a:blipFill>
                <a:blip r:embed="rId5"/>
                <a:stretch>
                  <a:fillRect l="-5164"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1BA8B-9020-4352-BE5F-3AD3DC5C8E41}"/>
                  </a:ext>
                </a:extLst>
              </p:cNvPr>
              <p:cNvSpPr txBox="1"/>
              <p:nvPr/>
            </p:nvSpPr>
            <p:spPr>
              <a:xfrm>
                <a:off x="895984" y="3794125"/>
                <a:ext cx="13006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7</m:t>
                          </m:r>
                        </m:e>
                      </m:d>
                    </m:oMath>
                  </m:oMathPara>
                </a14:m>
                <a:endParaRPr lang="en-US" sz="2400" dirty="0"/>
              </a:p>
            </p:txBody>
          </p:sp>
        </mc:Choice>
        <mc:Fallback xmlns="">
          <p:sp>
            <p:nvSpPr>
              <p:cNvPr id="7" name="TextBox 6">
                <a:extLst>
                  <a:ext uri="{FF2B5EF4-FFF2-40B4-BE49-F238E27FC236}">
                    <a16:creationId xmlns:a16="http://schemas.microsoft.com/office/drawing/2014/main" id="{1021BA8B-9020-4352-BE5F-3AD3DC5C8E41}"/>
                  </a:ext>
                </a:extLst>
              </p:cNvPr>
              <p:cNvSpPr txBox="1">
                <a:spLocks noRot="1" noChangeAspect="1" noMove="1" noResize="1" noEditPoints="1" noAdjustHandles="1" noChangeArrowheads="1" noChangeShapeType="1" noTextEdit="1"/>
              </p:cNvSpPr>
              <p:nvPr/>
            </p:nvSpPr>
            <p:spPr>
              <a:xfrm>
                <a:off x="895984" y="3794125"/>
                <a:ext cx="1300612" cy="369332"/>
              </a:xfrm>
              <a:prstGeom prst="rect">
                <a:avLst/>
              </a:prstGeom>
              <a:blipFill>
                <a:blip r:embed="rId6"/>
                <a:stretch>
                  <a:fillRect l="-5164"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3DB69C-C8FE-4B4B-B070-FB8FA658C1D0}"/>
                  </a:ext>
                </a:extLst>
              </p:cNvPr>
              <p:cNvSpPr txBox="1"/>
              <p:nvPr/>
            </p:nvSpPr>
            <p:spPr>
              <a:xfrm>
                <a:off x="838199" y="5191865"/>
                <a:ext cx="13006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m:t>
                          </m:r>
                        </m:e>
                      </m:d>
                    </m:oMath>
                  </m:oMathPara>
                </a14:m>
                <a:endParaRPr lang="en-US" sz="2400" dirty="0"/>
              </a:p>
            </p:txBody>
          </p:sp>
        </mc:Choice>
        <mc:Fallback xmlns="">
          <p:sp>
            <p:nvSpPr>
              <p:cNvPr id="8" name="TextBox 7">
                <a:extLst>
                  <a:ext uri="{FF2B5EF4-FFF2-40B4-BE49-F238E27FC236}">
                    <a16:creationId xmlns:a16="http://schemas.microsoft.com/office/drawing/2014/main" id="{113DB69C-C8FE-4B4B-B070-FB8FA658C1D0}"/>
                  </a:ext>
                </a:extLst>
              </p:cNvPr>
              <p:cNvSpPr txBox="1">
                <a:spLocks noRot="1" noChangeAspect="1" noMove="1" noResize="1" noEditPoints="1" noAdjustHandles="1" noChangeArrowheads="1" noChangeShapeType="1" noTextEdit="1"/>
              </p:cNvSpPr>
              <p:nvPr/>
            </p:nvSpPr>
            <p:spPr>
              <a:xfrm>
                <a:off x="838199" y="5191865"/>
                <a:ext cx="1300612" cy="369332"/>
              </a:xfrm>
              <a:prstGeom prst="rect">
                <a:avLst/>
              </a:prstGeom>
              <a:blipFill>
                <a:blip r:embed="rId7"/>
                <a:stretch>
                  <a:fillRect l="-4673" b="-11667"/>
                </a:stretch>
              </a:blipFill>
            </p:spPr>
            <p:txBody>
              <a:bodyPr/>
              <a:lstStyle/>
              <a:p>
                <a:r>
                  <a:rPr lang="en-US">
                    <a:noFill/>
                  </a:rPr>
                  <a:t> </a:t>
                </a:r>
              </a:p>
            </p:txBody>
          </p:sp>
        </mc:Fallback>
      </mc:AlternateContent>
    </p:spTree>
    <p:extLst>
      <p:ext uri="{BB962C8B-B14F-4D97-AF65-F5344CB8AC3E}">
        <p14:creationId xmlns:p14="http://schemas.microsoft.com/office/powerpoint/2010/main" val="246622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81472"/>
            <a:ext cx="7508966" cy="2492990"/>
          </a:xfrm>
          <a:prstGeom prst="rect">
            <a:avLst/>
          </a:prstGeom>
        </p:spPr>
        <p:txBody>
          <a:bodyPr wrap="square">
            <a:spAutoFit/>
          </a:bodyPr>
          <a:lstStyle/>
          <a:p>
            <a:pPr marL="115888" indent="3175" algn="just">
              <a:spcBef>
                <a:spcPct val="50000"/>
              </a:spcBef>
              <a:buNone/>
            </a:pPr>
            <a:r>
              <a:rPr lang="en-US" sz="2400" dirty="0"/>
              <a:t>A research team at Cornell University conducted a study showing that approximately 67% of all businessmen who wear ties, wear them so tight that they actually reduced blood flow to the brain. </a:t>
            </a:r>
          </a:p>
          <a:p>
            <a:pPr marL="115888" indent="3175" algn="just">
              <a:spcBef>
                <a:spcPct val="50000"/>
              </a:spcBef>
              <a:buNone/>
            </a:pPr>
            <a:r>
              <a:rPr lang="en-US" sz="2400" dirty="0"/>
              <a:t>At a board meeting of 10 businessmen, all of whom wear ties, what is the probability that</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86488B17-482F-4D90-8AC6-57BC1A6B75F6}"/>
              </a:ext>
            </a:extLst>
          </p:cNvPr>
          <p:cNvSpPr/>
          <p:nvPr/>
        </p:nvSpPr>
        <p:spPr>
          <a:xfrm>
            <a:off x="838199" y="4066382"/>
            <a:ext cx="7353449" cy="2123658"/>
          </a:xfrm>
          <a:prstGeom prst="rect">
            <a:avLst/>
          </a:prstGeom>
        </p:spPr>
        <p:txBody>
          <a:bodyPr wrap="square">
            <a:spAutoFit/>
          </a:bodyPr>
          <a:lstStyle/>
          <a:p>
            <a:pPr>
              <a:spcBef>
                <a:spcPct val="50000"/>
              </a:spcBef>
              <a:buFontTx/>
              <a:buAutoNum type="alphaLcParenR"/>
            </a:pPr>
            <a:r>
              <a:rPr lang="en-US" sz="2400" dirty="0"/>
              <a:t> At least one tie is too tight?</a:t>
            </a:r>
          </a:p>
          <a:p>
            <a:pPr>
              <a:spcBef>
                <a:spcPct val="50000"/>
              </a:spcBef>
              <a:buFontTx/>
              <a:buAutoNum type="alphaLcParenR"/>
            </a:pPr>
            <a:r>
              <a:rPr lang="en-US" sz="2400" dirty="0"/>
              <a:t> More than two ties are too tight?</a:t>
            </a:r>
          </a:p>
          <a:p>
            <a:pPr>
              <a:spcBef>
                <a:spcPct val="50000"/>
              </a:spcBef>
              <a:buFontTx/>
              <a:buAutoNum type="alphaLcParenR"/>
            </a:pPr>
            <a:r>
              <a:rPr lang="en-US" sz="2400" dirty="0"/>
              <a:t> No tie is too tight?</a:t>
            </a:r>
          </a:p>
          <a:p>
            <a:pPr>
              <a:spcBef>
                <a:spcPct val="50000"/>
              </a:spcBef>
              <a:buFontTx/>
              <a:buAutoNum type="alphaLcParenR"/>
            </a:pPr>
            <a:r>
              <a:rPr lang="en-US" sz="2400" dirty="0"/>
              <a:t> At least 8 ties are not too tight?</a:t>
            </a:r>
          </a:p>
        </p:txBody>
      </p:sp>
      <p:pic>
        <p:nvPicPr>
          <p:cNvPr id="4" name="Picture 3">
            <a:extLst>
              <a:ext uri="{FF2B5EF4-FFF2-40B4-BE49-F238E27FC236}">
                <a16:creationId xmlns:a16="http://schemas.microsoft.com/office/drawing/2014/main" id="{DD38E193-5401-4AE3-BD76-F97A5CF23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729" y="469491"/>
            <a:ext cx="2753046" cy="3318647"/>
          </a:xfrm>
          <a:prstGeom prst="rect">
            <a:avLst/>
          </a:prstGeom>
        </p:spPr>
      </p:pic>
    </p:spTree>
    <p:extLst>
      <p:ext uri="{BB962C8B-B14F-4D97-AF65-F5344CB8AC3E}">
        <p14:creationId xmlns:p14="http://schemas.microsoft.com/office/powerpoint/2010/main" val="11958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C6B5DA-2EAB-4B21-B365-9E0294197C62}"/>
              </a:ext>
            </a:extLst>
          </p:cNvPr>
          <p:cNvSpPr/>
          <p:nvPr/>
        </p:nvSpPr>
        <p:spPr>
          <a:xfrm>
            <a:off x="567616" y="413344"/>
            <a:ext cx="7717078" cy="1200329"/>
          </a:xfrm>
          <a:prstGeom prst="rect">
            <a:avLst/>
          </a:prstGeom>
        </p:spPr>
        <p:txBody>
          <a:bodyPr wrap="square">
            <a:spAutoFit/>
          </a:bodyPr>
          <a:lstStyle/>
          <a:p>
            <a:r>
              <a:rPr lang="en-US" sz="2400" dirty="0">
                <a:cs typeface="Times New Roman" pitchFamily="18" charset="0"/>
              </a:rPr>
              <a:t>If we define RV X as the number of people in a group of 10 who wear the tie too tight, then the setting of the experiment suggests that 	X ~ Bin(10, 0.67)	with</a:t>
            </a:r>
          </a:p>
        </p:txBody>
      </p:sp>
      <p:sp>
        <p:nvSpPr>
          <p:cNvPr id="11" name="TextBox 10">
            <a:extLst>
              <a:ext uri="{FF2B5EF4-FFF2-40B4-BE49-F238E27FC236}">
                <a16:creationId xmlns:a16="http://schemas.microsoft.com/office/drawing/2014/main" id="{FBD5EDCE-B285-4EC6-9CBE-E4CEC3D51CD7}"/>
              </a:ext>
            </a:extLst>
          </p:cNvPr>
          <p:cNvSpPr txBox="1"/>
          <p:nvPr/>
        </p:nvSpPr>
        <p:spPr>
          <a:xfrm>
            <a:off x="10127191" y="1160849"/>
            <a:ext cx="928459" cy="369332"/>
          </a:xfrm>
          <a:prstGeom prst="rect">
            <a:avLst/>
          </a:prstGeom>
          <a:noFill/>
        </p:spPr>
        <p:txBody>
          <a:bodyPr wrap="none" rtlCol="0">
            <a:spAutoFit/>
          </a:bodyPr>
          <a:lstStyle/>
          <a:p>
            <a:pPr algn="ctr"/>
            <a:r>
              <a:rPr lang="en-US" b="1" dirty="0">
                <a:solidFill>
                  <a:srgbClr val="0070C0"/>
                </a:solidFill>
              </a:rPr>
              <a:t>p=0.67</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21F84B4-D4E1-4E03-9F18-D479EBA85170}"/>
                  </a:ext>
                </a:extLst>
              </p:cNvPr>
              <p:cNvSpPr txBox="1"/>
              <p:nvPr/>
            </p:nvSpPr>
            <p:spPr>
              <a:xfrm>
                <a:off x="912248" y="1613673"/>
                <a:ext cx="7001660"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type m:val="noBa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𝑥</m:t>
                              </m:r>
                            </m:den>
                          </m:f>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10</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0.67</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0.33</m:t>
                          </m:r>
                        </m:e>
                        <m:sup>
                          <m:r>
                            <a:rPr lang="en-US" sz="2400" b="0" i="1" smtClean="0">
                              <a:latin typeface="Cambria Math" panose="02040503050406030204" pitchFamily="18" charset="0"/>
                            </a:rPr>
                            <m:t>10</m:t>
                          </m:r>
                          <m:r>
                            <a:rPr lang="en-US" sz="2400" i="1">
                              <a:latin typeface="Cambria Math" panose="02040503050406030204" pitchFamily="18" charset="0"/>
                            </a:rPr>
                            <m:t>−</m:t>
                          </m:r>
                          <m:r>
                            <a:rPr lang="en-US" sz="2400" i="1">
                              <a:latin typeface="Cambria Math" panose="02040503050406030204" pitchFamily="18" charset="0"/>
                            </a:rPr>
                            <m:t>𝑥</m:t>
                          </m:r>
                        </m:sup>
                      </m:sSup>
                    </m:oMath>
                  </m:oMathPara>
                </a14:m>
                <a:endParaRPr lang="en-US" sz="2400" dirty="0"/>
              </a:p>
            </p:txBody>
          </p:sp>
        </mc:Choice>
        <mc:Fallback xmlns="">
          <p:sp>
            <p:nvSpPr>
              <p:cNvPr id="15" name="TextBox 14">
                <a:extLst>
                  <a:ext uri="{FF2B5EF4-FFF2-40B4-BE49-F238E27FC236}">
                    <a16:creationId xmlns:a16="http://schemas.microsoft.com/office/drawing/2014/main" id="{F21F84B4-D4E1-4E03-9F18-D479EBA85170}"/>
                  </a:ext>
                </a:extLst>
              </p:cNvPr>
              <p:cNvSpPr txBox="1">
                <a:spLocks noRot="1" noChangeAspect="1" noMove="1" noResize="1" noEditPoints="1" noAdjustHandles="1" noChangeArrowheads="1" noChangeShapeType="1" noTextEdit="1"/>
              </p:cNvSpPr>
              <p:nvPr/>
            </p:nvSpPr>
            <p:spPr>
              <a:xfrm>
                <a:off x="912248" y="1613673"/>
                <a:ext cx="7001660" cy="8298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EEA43EB-5B34-443F-9709-5511DABDB867}"/>
                  </a:ext>
                </a:extLst>
              </p:cNvPr>
              <p:cNvSpPr txBox="1"/>
              <p:nvPr/>
            </p:nvSpPr>
            <p:spPr>
              <a:xfrm>
                <a:off x="8333741" y="1776770"/>
                <a:ext cx="19451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=0, 1, …, 10</m:t>
                      </m:r>
                    </m:oMath>
                  </m:oMathPara>
                </a14:m>
                <a:endParaRPr lang="en-US" sz="2400" dirty="0"/>
              </a:p>
            </p:txBody>
          </p:sp>
        </mc:Choice>
        <mc:Fallback xmlns="">
          <p:sp>
            <p:nvSpPr>
              <p:cNvPr id="16" name="TextBox 15">
                <a:extLst>
                  <a:ext uri="{FF2B5EF4-FFF2-40B4-BE49-F238E27FC236}">
                    <a16:creationId xmlns:a16="http://schemas.microsoft.com/office/drawing/2014/main" id="{FEEA43EB-5B34-443F-9709-5511DABDB867}"/>
                  </a:ext>
                </a:extLst>
              </p:cNvPr>
              <p:cNvSpPr txBox="1">
                <a:spLocks noRot="1" noChangeAspect="1" noMove="1" noResize="1" noEditPoints="1" noAdjustHandles="1" noChangeArrowheads="1" noChangeShapeType="1" noTextEdit="1"/>
              </p:cNvSpPr>
              <p:nvPr/>
            </p:nvSpPr>
            <p:spPr>
              <a:xfrm>
                <a:off x="8333741" y="1776770"/>
                <a:ext cx="1945148" cy="369332"/>
              </a:xfrm>
              <a:prstGeom prst="rect">
                <a:avLst/>
              </a:prstGeom>
              <a:blipFill>
                <a:blip r:embed="rId4"/>
                <a:stretch>
                  <a:fillRect l="-1567" r="-3762" b="-655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88CE76D2-92E1-46F6-8742-CDE911FC6498}"/>
              </a:ext>
            </a:extLst>
          </p:cNvPr>
          <p:cNvSpPr/>
          <p:nvPr/>
        </p:nvSpPr>
        <p:spPr>
          <a:xfrm>
            <a:off x="668038" y="2521074"/>
            <a:ext cx="3912097" cy="461665"/>
          </a:xfrm>
          <a:prstGeom prst="rect">
            <a:avLst/>
          </a:prstGeom>
        </p:spPr>
        <p:txBody>
          <a:bodyPr wrap="none">
            <a:spAutoFit/>
          </a:bodyPr>
          <a:lstStyle/>
          <a:p>
            <a:r>
              <a:rPr lang="en-US" sz="2400" dirty="0">
                <a:cs typeface="Times New Roman" pitchFamily="18" charset="0"/>
              </a:rPr>
              <a:t>a) At least one tie is too tight?</a:t>
            </a:r>
          </a:p>
        </p:txBody>
      </p:sp>
      <p:sp>
        <p:nvSpPr>
          <p:cNvPr id="18" name="Rectangle 17">
            <a:extLst>
              <a:ext uri="{FF2B5EF4-FFF2-40B4-BE49-F238E27FC236}">
                <a16:creationId xmlns:a16="http://schemas.microsoft.com/office/drawing/2014/main" id="{C1EEBC5F-75B6-41A5-87A3-7E22AE2C72B5}"/>
              </a:ext>
            </a:extLst>
          </p:cNvPr>
          <p:cNvSpPr/>
          <p:nvPr/>
        </p:nvSpPr>
        <p:spPr>
          <a:xfrm>
            <a:off x="668038" y="3054474"/>
            <a:ext cx="1359668" cy="461665"/>
          </a:xfrm>
          <a:prstGeom prst="rect">
            <a:avLst/>
          </a:prstGeom>
        </p:spPr>
        <p:txBody>
          <a:bodyPr wrap="none">
            <a:spAutoFit/>
          </a:bodyPr>
          <a:lstStyle/>
          <a:p>
            <a:r>
              <a:rPr lang="en-US" sz="2400" dirty="0">
                <a:cs typeface="Times New Roman" pitchFamily="18" charset="0"/>
              </a:rPr>
              <a:t>P(X ≥ 1) =</a:t>
            </a:r>
          </a:p>
        </p:txBody>
      </p:sp>
      <p:sp>
        <p:nvSpPr>
          <p:cNvPr id="19" name="Rectangle 18">
            <a:extLst>
              <a:ext uri="{FF2B5EF4-FFF2-40B4-BE49-F238E27FC236}">
                <a16:creationId xmlns:a16="http://schemas.microsoft.com/office/drawing/2014/main" id="{6CCBE8C4-2E1A-4CA6-A41A-747211721FB8}"/>
              </a:ext>
            </a:extLst>
          </p:cNvPr>
          <p:cNvSpPr/>
          <p:nvPr/>
        </p:nvSpPr>
        <p:spPr>
          <a:xfrm>
            <a:off x="2011964" y="3054474"/>
            <a:ext cx="3225563" cy="461665"/>
          </a:xfrm>
          <a:prstGeom prst="rect">
            <a:avLst/>
          </a:prstGeom>
        </p:spPr>
        <p:txBody>
          <a:bodyPr wrap="none">
            <a:spAutoFit/>
          </a:bodyPr>
          <a:lstStyle/>
          <a:p>
            <a:r>
              <a:rPr lang="en-US" sz="2400" dirty="0">
                <a:cs typeface="Times New Roman" pitchFamily="18" charset="0"/>
              </a:rPr>
              <a:t>1 - P(X &lt; 1) = 1 - P(X = 0) </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295CDC6-2CD7-4D15-B57E-FDEAC3AEA035}"/>
                  </a:ext>
                </a:extLst>
              </p:cNvPr>
              <p:cNvSpPr/>
              <p:nvPr/>
            </p:nvSpPr>
            <p:spPr>
              <a:xfrm>
                <a:off x="4988753" y="2927964"/>
                <a:ext cx="360233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10</m:t>
                              </m:r>
                            </m:num>
                            <m:den>
                              <m:r>
                                <a:rPr lang="en-US" b="0" i="1" smtClean="0">
                                  <a:latin typeface="Cambria Math" panose="02040503050406030204" pitchFamily="18" charset="0"/>
                                </a:rPr>
                                <m:t>0</m:t>
                              </m:r>
                            </m:den>
                          </m:f>
                        </m:e>
                      </m:d>
                      <m:sSup>
                        <m:sSupPr>
                          <m:ctrlPr>
                            <a:rPr lang="en-US" i="1">
                              <a:latin typeface="Cambria Math" panose="02040503050406030204" pitchFamily="18" charset="0"/>
                            </a:rPr>
                          </m:ctrlPr>
                        </m:sSupPr>
                        <m:e>
                          <m:r>
                            <a:rPr lang="en-US" i="1">
                              <a:latin typeface="Cambria Math" panose="02040503050406030204" pitchFamily="18" charset="0"/>
                            </a:rPr>
                            <m:t>0.67</m:t>
                          </m:r>
                        </m:e>
                        <m:sup>
                          <m:r>
                            <a:rPr lang="en-US" b="0" i="1" smtClean="0">
                              <a:latin typeface="Cambria Math" panose="02040503050406030204" pitchFamily="18" charset="0"/>
                            </a:rPr>
                            <m:t>0</m:t>
                          </m:r>
                        </m:sup>
                      </m:sSup>
                      <m:sSup>
                        <m:sSupPr>
                          <m:ctrlPr>
                            <a:rPr lang="en-US" i="1">
                              <a:latin typeface="Cambria Math" panose="02040503050406030204" pitchFamily="18" charset="0"/>
                            </a:rPr>
                          </m:ctrlPr>
                        </m:sSupPr>
                        <m:e>
                          <m:r>
                            <a:rPr lang="en-US" i="1">
                              <a:latin typeface="Cambria Math" panose="02040503050406030204" pitchFamily="18" charset="0"/>
                            </a:rPr>
                            <m:t>0.33</m:t>
                          </m:r>
                        </m:e>
                        <m:sup>
                          <m:r>
                            <a:rPr lang="en-US" i="1">
                              <a:latin typeface="Cambria Math" panose="02040503050406030204" pitchFamily="18" charset="0"/>
                            </a:rPr>
                            <m:t>10</m:t>
                          </m:r>
                        </m:sup>
                      </m:sSup>
                      <m:r>
                        <a:rPr lang="en-US" b="0" i="1" smtClean="0">
                          <a:latin typeface="Cambria Math" panose="02040503050406030204" pitchFamily="18" charset="0"/>
                        </a:rPr>
                        <m:t>=0.9999</m:t>
                      </m:r>
                    </m:oMath>
                  </m:oMathPara>
                </a14:m>
                <a:endParaRPr lang="en-US" dirty="0"/>
              </a:p>
            </p:txBody>
          </p:sp>
        </mc:Choice>
        <mc:Fallback xmlns="">
          <p:sp>
            <p:nvSpPr>
              <p:cNvPr id="20" name="Rectangle 19">
                <a:extLst>
                  <a:ext uri="{FF2B5EF4-FFF2-40B4-BE49-F238E27FC236}">
                    <a16:creationId xmlns:a16="http://schemas.microsoft.com/office/drawing/2014/main" id="{8295CDC6-2CD7-4D15-B57E-FDEAC3AEA035}"/>
                  </a:ext>
                </a:extLst>
              </p:cNvPr>
              <p:cNvSpPr>
                <a:spLocks noRot="1" noChangeAspect="1" noMove="1" noResize="1" noEditPoints="1" noAdjustHandles="1" noChangeArrowheads="1" noChangeShapeType="1" noTextEdit="1"/>
              </p:cNvSpPr>
              <p:nvPr/>
            </p:nvSpPr>
            <p:spPr>
              <a:xfrm>
                <a:off x="4988753" y="2927964"/>
                <a:ext cx="3602333" cy="71468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FE9136F-3C1B-4A48-9CD5-189820D64C56}"/>
                  </a:ext>
                </a:extLst>
              </p:cNvPr>
              <p:cNvSpPr/>
              <p:nvPr/>
            </p:nvSpPr>
            <p:spPr>
              <a:xfrm>
                <a:off x="4988753" y="3642647"/>
                <a:ext cx="40777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i="1" smtClean="0">
                          <a:latin typeface="Cambria Math" panose="02040503050406030204" pitchFamily="18" charset="0"/>
                        </a:rPr>
                        <m:t>𝑏</m:t>
                      </m:r>
                      <m:r>
                        <a:rPr lang="en-US" b="0" i="1" smtClean="0">
                          <a:latin typeface="Cambria Math" panose="02040503050406030204" pitchFamily="18" charset="0"/>
                        </a:rPr>
                        <m:t>𝑖𝑛𝑜𝑚𝑃𝐷𝐹</m:t>
                      </m:r>
                      <m:r>
                        <a:rPr lang="en-US" b="0" i="1" smtClean="0">
                          <a:latin typeface="Cambria Math" panose="02040503050406030204" pitchFamily="18" charset="0"/>
                        </a:rPr>
                        <m:t>(10,0.67,0)=0.9999</m:t>
                      </m:r>
                    </m:oMath>
                  </m:oMathPara>
                </a14:m>
                <a:endParaRPr lang="en-US" dirty="0"/>
              </a:p>
            </p:txBody>
          </p:sp>
        </mc:Choice>
        <mc:Fallback xmlns="">
          <p:sp>
            <p:nvSpPr>
              <p:cNvPr id="21" name="Rectangle 20">
                <a:extLst>
                  <a:ext uri="{FF2B5EF4-FFF2-40B4-BE49-F238E27FC236}">
                    <a16:creationId xmlns:a16="http://schemas.microsoft.com/office/drawing/2014/main" id="{7FE9136F-3C1B-4A48-9CD5-189820D64C56}"/>
                  </a:ext>
                </a:extLst>
              </p:cNvPr>
              <p:cNvSpPr>
                <a:spLocks noRot="1" noChangeAspect="1" noMove="1" noResize="1" noEditPoints="1" noAdjustHandles="1" noChangeArrowheads="1" noChangeShapeType="1" noTextEdit="1"/>
              </p:cNvSpPr>
              <p:nvPr/>
            </p:nvSpPr>
            <p:spPr>
              <a:xfrm>
                <a:off x="4988753" y="3642647"/>
                <a:ext cx="4077783" cy="369332"/>
              </a:xfrm>
              <a:prstGeom prst="rect">
                <a:avLst/>
              </a:prstGeom>
              <a:blipFill>
                <a:blip r:embed="rId6"/>
                <a:stretch>
                  <a:fillRect b="-13333"/>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66FD4F5-1344-4AC3-A828-D3DC00703B0C}"/>
              </a:ext>
            </a:extLst>
          </p:cNvPr>
          <p:cNvSpPr/>
          <p:nvPr/>
        </p:nvSpPr>
        <p:spPr>
          <a:xfrm>
            <a:off x="668038" y="4089577"/>
            <a:ext cx="4656211" cy="461665"/>
          </a:xfrm>
          <a:prstGeom prst="rect">
            <a:avLst/>
          </a:prstGeom>
        </p:spPr>
        <p:txBody>
          <a:bodyPr wrap="none">
            <a:spAutoFit/>
          </a:bodyPr>
          <a:lstStyle/>
          <a:p>
            <a:r>
              <a:rPr lang="en-US" sz="2400" dirty="0">
                <a:cs typeface="Times New Roman" pitchFamily="18" charset="0"/>
              </a:rPr>
              <a:t>b) More than two ties are too tight?</a:t>
            </a:r>
          </a:p>
        </p:txBody>
      </p:sp>
      <p:sp>
        <p:nvSpPr>
          <p:cNvPr id="23" name="Rectangle 22">
            <a:extLst>
              <a:ext uri="{FF2B5EF4-FFF2-40B4-BE49-F238E27FC236}">
                <a16:creationId xmlns:a16="http://schemas.microsoft.com/office/drawing/2014/main" id="{CFD4CC59-6E6A-4181-BB1B-595A08D96B9D}"/>
              </a:ext>
            </a:extLst>
          </p:cNvPr>
          <p:cNvSpPr/>
          <p:nvPr/>
        </p:nvSpPr>
        <p:spPr>
          <a:xfrm>
            <a:off x="668038" y="4618512"/>
            <a:ext cx="1359668" cy="461665"/>
          </a:xfrm>
          <a:prstGeom prst="rect">
            <a:avLst/>
          </a:prstGeom>
        </p:spPr>
        <p:txBody>
          <a:bodyPr wrap="none">
            <a:spAutoFit/>
          </a:bodyPr>
          <a:lstStyle/>
          <a:p>
            <a:r>
              <a:rPr lang="en-US" sz="2400" dirty="0">
                <a:cs typeface="Times New Roman" pitchFamily="18" charset="0"/>
              </a:rPr>
              <a:t>P(X &gt; 2) =</a:t>
            </a:r>
          </a:p>
        </p:txBody>
      </p:sp>
      <p:sp>
        <p:nvSpPr>
          <p:cNvPr id="24" name="Rectangle 23">
            <a:extLst>
              <a:ext uri="{FF2B5EF4-FFF2-40B4-BE49-F238E27FC236}">
                <a16:creationId xmlns:a16="http://schemas.microsoft.com/office/drawing/2014/main" id="{638E19B2-466D-481E-AA2B-080C4852DD0A}"/>
              </a:ext>
            </a:extLst>
          </p:cNvPr>
          <p:cNvSpPr/>
          <p:nvPr/>
        </p:nvSpPr>
        <p:spPr>
          <a:xfrm>
            <a:off x="2011964" y="4622977"/>
            <a:ext cx="1524776" cy="461665"/>
          </a:xfrm>
          <a:prstGeom prst="rect">
            <a:avLst/>
          </a:prstGeom>
        </p:spPr>
        <p:txBody>
          <a:bodyPr wrap="none">
            <a:spAutoFit/>
          </a:bodyPr>
          <a:lstStyle/>
          <a:p>
            <a:r>
              <a:rPr lang="en-US" sz="2400" dirty="0">
                <a:cs typeface="Times New Roman" pitchFamily="18" charset="0"/>
              </a:rPr>
              <a:t>1 - P(X ≤ 2)</a:t>
            </a:r>
          </a:p>
        </p:txBody>
      </p:sp>
      <p:sp>
        <p:nvSpPr>
          <p:cNvPr id="25" name="Rectangle 24">
            <a:extLst>
              <a:ext uri="{FF2B5EF4-FFF2-40B4-BE49-F238E27FC236}">
                <a16:creationId xmlns:a16="http://schemas.microsoft.com/office/drawing/2014/main" id="{572D49B2-5D1B-4D1E-A7EA-63CD6FF17400}"/>
              </a:ext>
            </a:extLst>
          </p:cNvPr>
          <p:cNvSpPr/>
          <p:nvPr/>
        </p:nvSpPr>
        <p:spPr>
          <a:xfrm>
            <a:off x="3525092" y="4618511"/>
            <a:ext cx="2948243" cy="461665"/>
          </a:xfrm>
          <a:prstGeom prst="rect">
            <a:avLst/>
          </a:prstGeom>
        </p:spPr>
        <p:txBody>
          <a:bodyPr wrap="none">
            <a:spAutoFit/>
          </a:bodyPr>
          <a:lstStyle/>
          <a:p>
            <a:r>
              <a:rPr lang="en-US" sz="2400" dirty="0">
                <a:cs typeface="Times New Roman" pitchFamily="18" charset="0"/>
              </a:rPr>
              <a:t>= 1 – p(0) – p(1) – p(2)</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18130A0-FEB6-4594-9F13-685A6B188692}"/>
                  </a:ext>
                </a:extLst>
              </p:cNvPr>
              <p:cNvSpPr/>
              <p:nvPr/>
            </p:nvSpPr>
            <p:spPr>
              <a:xfrm>
                <a:off x="1445560" y="5156377"/>
                <a:ext cx="93008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i="1" smtClean="0">
                          <a:latin typeface="Cambria Math" panose="02040503050406030204" pitchFamily="18" charset="0"/>
                        </a:rPr>
                        <m:t>𝑏</m:t>
                      </m:r>
                      <m:r>
                        <a:rPr lang="en-US" b="0" i="1" smtClean="0">
                          <a:latin typeface="Cambria Math" panose="02040503050406030204" pitchFamily="18" charset="0"/>
                        </a:rPr>
                        <m:t>𝑖𝑛𝑜𝑚𝑃𝐷𝐹</m:t>
                      </m:r>
                      <m:d>
                        <m:dPr>
                          <m:ctrlPr>
                            <a:rPr lang="en-US" b="0" i="1" smtClean="0">
                              <a:latin typeface="Cambria Math" panose="02040503050406030204" pitchFamily="18" charset="0"/>
                            </a:rPr>
                          </m:ctrlPr>
                        </m:dPr>
                        <m:e>
                          <m:r>
                            <a:rPr lang="en-US" b="0" i="1" smtClean="0">
                              <a:latin typeface="Cambria Math" panose="02040503050406030204" pitchFamily="18" charset="0"/>
                            </a:rPr>
                            <m:t>10,0.67,0</m:t>
                          </m:r>
                        </m:e>
                      </m:d>
                      <m:r>
                        <a:rPr lang="en-US" b="0" i="1" smtClean="0">
                          <a:latin typeface="Cambria Math" panose="02040503050406030204" pitchFamily="18" charset="0"/>
                        </a:rPr>
                        <m:t>−</m:t>
                      </m:r>
                      <m:r>
                        <a:rPr lang="en-US" i="1">
                          <a:latin typeface="Cambria Math" panose="02040503050406030204" pitchFamily="18" charset="0"/>
                        </a:rPr>
                        <m:t>𝑏𝑖𝑛𝑜𝑚𝑃𝐷𝐹</m:t>
                      </m:r>
                      <m:d>
                        <m:dPr>
                          <m:ctrlPr>
                            <a:rPr lang="en-US" i="1">
                              <a:latin typeface="Cambria Math" panose="02040503050406030204" pitchFamily="18" charset="0"/>
                            </a:rPr>
                          </m:ctrlPr>
                        </m:dPr>
                        <m:e>
                          <m:r>
                            <a:rPr lang="en-US" i="1">
                              <a:latin typeface="Cambria Math" panose="02040503050406030204" pitchFamily="18" charset="0"/>
                            </a:rPr>
                            <m:t>10,0.67,</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𝑏𝑖𝑛𝑜𝑚𝑃𝐷𝐹</m:t>
                      </m:r>
                      <m:r>
                        <a:rPr lang="en-US" i="1">
                          <a:latin typeface="Cambria Math" panose="02040503050406030204" pitchFamily="18" charset="0"/>
                        </a:rPr>
                        <m:t>(10,0.67,2)=0.9968</m:t>
                      </m:r>
                    </m:oMath>
                  </m:oMathPara>
                </a14:m>
                <a:endParaRPr lang="en-US" dirty="0"/>
              </a:p>
            </p:txBody>
          </p:sp>
        </mc:Choice>
        <mc:Fallback xmlns="">
          <p:sp>
            <p:nvSpPr>
              <p:cNvPr id="27" name="Rectangle 26">
                <a:extLst>
                  <a:ext uri="{FF2B5EF4-FFF2-40B4-BE49-F238E27FC236}">
                    <a16:creationId xmlns:a16="http://schemas.microsoft.com/office/drawing/2014/main" id="{618130A0-FEB6-4594-9F13-685A6B188692}"/>
                  </a:ext>
                </a:extLst>
              </p:cNvPr>
              <p:cNvSpPr>
                <a:spLocks noRot="1" noChangeAspect="1" noMove="1" noResize="1" noEditPoints="1" noAdjustHandles="1" noChangeArrowheads="1" noChangeShapeType="1" noTextEdit="1"/>
              </p:cNvSpPr>
              <p:nvPr/>
            </p:nvSpPr>
            <p:spPr>
              <a:xfrm>
                <a:off x="1445560" y="5156377"/>
                <a:ext cx="9300879" cy="369332"/>
              </a:xfrm>
              <a:prstGeom prst="rect">
                <a:avLst/>
              </a:prstGeom>
              <a:blipFill>
                <a:blip r:embed="rId7"/>
                <a:stretch>
                  <a:fillRect b="-13333"/>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BBE5A6C2-F590-45D4-B7D6-B1146C39721A}"/>
              </a:ext>
            </a:extLst>
          </p:cNvPr>
          <p:cNvSpPr/>
          <p:nvPr/>
        </p:nvSpPr>
        <p:spPr>
          <a:xfrm>
            <a:off x="687981" y="5597024"/>
            <a:ext cx="2787943" cy="461665"/>
          </a:xfrm>
          <a:prstGeom prst="rect">
            <a:avLst/>
          </a:prstGeom>
        </p:spPr>
        <p:txBody>
          <a:bodyPr wrap="none">
            <a:spAutoFit/>
          </a:bodyPr>
          <a:lstStyle/>
          <a:p>
            <a:r>
              <a:rPr lang="en-US" sz="2400" dirty="0">
                <a:cs typeface="Times New Roman" pitchFamily="18" charset="0"/>
              </a:rPr>
              <a:t>c) No tie is too tight?</a:t>
            </a:r>
          </a:p>
        </p:txBody>
      </p:sp>
      <p:sp>
        <p:nvSpPr>
          <p:cNvPr id="29" name="Rectangle 28">
            <a:extLst>
              <a:ext uri="{FF2B5EF4-FFF2-40B4-BE49-F238E27FC236}">
                <a16:creationId xmlns:a16="http://schemas.microsoft.com/office/drawing/2014/main" id="{A7D3FDBB-403D-4B5E-ADF9-40378F788DB7}"/>
              </a:ext>
            </a:extLst>
          </p:cNvPr>
          <p:cNvSpPr/>
          <p:nvPr/>
        </p:nvSpPr>
        <p:spPr>
          <a:xfrm>
            <a:off x="765726" y="6071752"/>
            <a:ext cx="1205779" cy="461665"/>
          </a:xfrm>
          <a:prstGeom prst="rect">
            <a:avLst/>
          </a:prstGeom>
        </p:spPr>
        <p:txBody>
          <a:bodyPr wrap="none">
            <a:spAutoFit/>
          </a:bodyPr>
          <a:lstStyle/>
          <a:p>
            <a:r>
              <a:rPr lang="en-US" sz="2400" dirty="0">
                <a:cs typeface="Times New Roman" pitchFamily="18" charset="0"/>
              </a:rPr>
              <a:t>P(X = 0) </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AAEC0463-61D2-40A8-949F-C8B6F563A41B}"/>
                  </a:ext>
                </a:extLst>
              </p:cNvPr>
              <p:cNvSpPr/>
              <p:nvPr/>
            </p:nvSpPr>
            <p:spPr>
              <a:xfrm>
                <a:off x="1751188" y="5945242"/>
                <a:ext cx="332661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10</m:t>
                              </m:r>
                            </m:num>
                            <m:den>
                              <m:r>
                                <a:rPr lang="en-US" b="0" i="1" smtClean="0">
                                  <a:latin typeface="Cambria Math" panose="02040503050406030204" pitchFamily="18" charset="0"/>
                                </a:rPr>
                                <m:t>0</m:t>
                              </m:r>
                            </m:den>
                          </m:f>
                        </m:e>
                      </m:d>
                      <m:sSup>
                        <m:sSupPr>
                          <m:ctrlPr>
                            <a:rPr lang="en-US" i="1">
                              <a:latin typeface="Cambria Math" panose="02040503050406030204" pitchFamily="18" charset="0"/>
                            </a:rPr>
                          </m:ctrlPr>
                        </m:sSupPr>
                        <m:e>
                          <m:r>
                            <a:rPr lang="en-US" i="1">
                              <a:latin typeface="Cambria Math" panose="02040503050406030204" pitchFamily="18" charset="0"/>
                            </a:rPr>
                            <m:t>0.67</m:t>
                          </m:r>
                        </m:e>
                        <m:sup>
                          <m:r>
                            <a:rPr lang="en-US" b="0" i="1" smtClean="0">
                              <a:latin typeface="Cambria Math" panose="02040503050406030204" pitchFamily="18" charset="0"/>
                            </a:rPr>
                            <m:t>0</m:t>
                          </m:r>
                        </m:sup>
                      </m:sSup>
                      <m:sSup>
                        <m:sSupPr>
                          <m:ctrlPr>
                            <a:rPr lang="en-US" i="1">
                              <a:latin typeface="Cambria Math" panose="02040503050406030204" pitchFamily="18" charset="0"/>
                            </a:rPr>
                          </m:ctrlPr>
                        </m:sSupPr>
                        <m:e>
                          <m:r>
                            <a:rPr lang="en-US" i="1">
                              <a:latin typeface="Cambria Math" panose="02040503050406030204" pitchFamily="18" charset="0"/>
                            </a:rPr>
                            <m:t>0.33</m:t>
                          </m:r>
                        </m:e>
                        <m:sup>
                          <m:r>
                            <a:rPr lang="en-US" i="1">
                              <a:latin typeface="Cambria Math" panose="02040503050406030204" pitchFamily="18" charset="0"/>
                            </a:rPr>
                            <m:t>10</m:t>
                          </m:r>
                        </m:sup>
                      </m:sSup>
                      <m:r>
                        <a:rPr lang="en-US" b="0" i="1" smtClean="0">
                          <a:latin typeface="Cambria Math" panose="02040503050406030204" pitchFamily="18" charset="0"/>
                        </a:rPr>
                        <m:t>=0.00002</m:t>
                      </m:r>
                    </m:oMath>
                  </m:oMathPara>
                </a14:m>
                <a:endParaRPr lang="en-US" dirty="0"/>
              </a:p>
            </p:txBody>
          </p:sp>
        </mc:Choice>
        <mc:Fallback xmlns="">
          <p:sp>
            <p:nvSpPr>
              <p:cNvPr id="30" name="Rectangle 29">
                <a:extLst>
                  <a:ext uri="{FF2B5EF4-FFF2-40B4-BE49-F238E27FC236}">
                    <a16:creationId xmlns:a16="http://schemas.microsoft.com/office/drawing/2014/main" id="{AAEC0463-61D2-40A8-949F-C8B6F563A41B}"/>
                  </a:ext>
                </a:extLst>
              </p:cNvPr>
              <p:cNvSpPr>
                <a:spLocks noRot="1" noChangeAspect="1" noMove="1" noResize="1" noEditPoints="1" noAdjustHandles="1" noChangeArrowheads="1" noChangeShapeType="1" noTextEdit="1"/>
              </p:cNvSpPr>
              <p:nvPr/>
            </p:nvSpPr>
            <p:spPr>
              <a:xfrm>
                <a:off x="1751188" y="5945242"/>
                <a:ext cx="3326616" cy="714683"/>
              </a:xfrm>
              <a:prstGeom prst="rect">
                <a:avLst/>
              </a:prstGeom>
              <a:blipFill>
                <a:blip r:embed="rId8"/>
                <a:stretch>
                  <a:fillRect/>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669B93A4-9D09-458E-AFBB-FEDFF845B6DC}"/>
              </a:ext>
            </a:extLst>
          </p:cNvPr>
          <p:cNvSpPr/>
          <p:nvPr/>
        </p:nvSpPr>
        <p:spPr>
          <a:xfrm>
            <a:off x="5555414" y="5597024"/>
            <a:ext cx="4584781" cy="461665"/>
          </a:xfrm>
          <a:prstGeom prst="rect">
            <a:avLst/>
          </a:prstGeom>
        </p:spPr>
        <p:txBody>
          <a:bodyPr wrap="none">
            <a:spAutoFit/>
          </a:bodyPr>
          <a:lstStyle/>
          <a:p>
            <a:r>
              <a:rPr lang="en-US" sz="2400" dirty="0">
                <a:cs typeface="Times New Roman" pitchFamily="18" charset="0"/>
              </a:rPr>
              <a:t>d) At least 8 ties are NOT too tight?</a:t>
            </a:r>
          </a:p>
        </p:txBody>
      </p:sp>
      <p:sp>
        <p:nvSpPr>
          <p:cNvPr id="32" name="Rectangle 31">
            <a:extLst>
              <a:ext uri="{FF2B5EF4-FFF2-40B4-BE49-F238E27FC236}">
                <a16:creationId xmlns:a16="http://schemas.microsoft.com/office/drawing/2014/main" id="{56F88A8D-11E2-4BB7-BD6D-57940D50255C}"/>
              </a:ext>
            </a:extLst>
          </p:cNvPr>
          <p:cNvSpPr/>
          <p:nvPr/>
        </p:nvSpPr>
        <p:spPr>
          <a:xfrm>
            <a:off x="5577182" y="6058689"/>
            <a:ext cx="3525068" cy="461665"/>
          </a:xfrm>
          <a:prstGeom prst="rect">
            <a:avLst/>
          </a:prstGeom>
        </p:spPr>
        <p:txBody>
          <a:bodyPr wrap="none">
            <a:spAutoFit/>
          </a:bodyPr>
          <a:lstStyle/>
          <a:p>
            <a:r>
              <a:rPr lang="en-US" sz="2400" dirty="0">
                <a:solidFill>
                  <a:srgbClr val="FF0000"/>
                </a:solidFill>
                <a:cs typeface="Times New Roman" pitchFamily="18" charset="0"/>
              </a:rPr>
              <a:t>→  at most 2 are too tight?</a:t>
            </a:r>
          </a:p>
        </p:txBody>
      </p:sp>
      <p:sp>
        <p:nvSpPr>
          <p:cNvPr id="33" name="Rectangle 32">
            <a:extLst>
              <a:ext uri="{FF2B5EF4-FFF2-40B4-BE49-F238E27FC236}">
                <a16:creationId xmlns:a16="http://schemas.microsoft.com/office/drawing/2014/main" id="{EE787CCE-4A0C-415A-A546-E03EAA245361}"/>
              </a:ext>
            </a:extLst>
          </p:cNvPr>
          <p:cNvSpPr/>
          <p:nvPr/>
        </p:nvSpPr>
        <p:spPr>
          <a:xfrm>
            <a:off x="9179029" y="6058688"/>
            <a:ext cx="1136850" cy="461665"/>
          </a:xfrm>
          <a:prstGeom prst="rect">
            <a:avLst/>
          </a:prstGeom>
        </p:spPr>
        <p:txBody>
          <a:bodyPr wrap="none">
            <a:spAutoFit/>
          </a:bodyPr>
          <a:lstStyle/>
          <a:p>
            <a:r>
              <a:rPr lang="en-US" sz="2400" dirty="0">
                <a:cs typeface="Times New Roman" pitchFamily="18" charset="0"/>
              </a:rPr>
              <a:t>P(X ≤ 2)</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31A3B521-0105-4FCC-8E24-4542BEA96649}"/>
                  </a:ext>
                </a:extLst>
              </p:cNvPr>
              <p:cNvSpPr/>
              <p:nvPr/>
            </p:nvSpPr>
            <p:spPr>
              <a:xfrm>
                <a:off x="10155115" y="6099108"/>
                <a:ext cx="12923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=0.00317</m:t>
                      </m:r>
                    </m:oMath>
                  </m:oMathPara>
                </a14:m>
                <a:endParaRPr lang="en-US" dirty="0"/>
              </a:p>
            </p:txBody>
          </p:sp>
        </mc:Choice>
        <mc:Fallback xmlns="">
          <p:sp>
            <p:nvSpPr>
              <p:cNvPr id="34" name="Rectangle 33">
                <a:extLst>
                  <a:ext uri="{FF2B5EF4-FFF2-40B4-BE49-F238E27FC236}">
                    <a16:creationId xmlns:a16="http://schemas.microsoft.com/office/drawing/2014/main" id="{31A3B521-0105-4FCC-8E24-4542BEA96649}"/>
                  </a:ext>
                </a:extLst>
              </p:cNvPr>
              <p:cNvSpPr>
                <a:spLocks noRot="1" noChangeAspect="1" noMove="1" noResize="1" noEditPoints="1" noAdjustHandles="1" noChangeArrowheads="1" noChangeShapeType="1" noTextEdit="1"/>
              </p:cNvSpPr>
              <p:nvPr/>
            </p:nvSpPr>
            <p:spPr>
              <a:xfrm>
                <a:off x="10155115" y="6099108"/>
                <a:ext cx="1292341" cy="369332"/>
              </a:xfrm>
              <a:prstGeom prst="rect">
                <a:avLst/>
              </a:prstGeom>
              <a:blipFill>
                <a:blip r:embed="rId9"/>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2016ED96-D142-4119-9213-9029D3DAC9F8}"/>
              </a:ext>
            </a:extLst>
          </p:cNvPr>
          <p:cNvGrpSpPr/>
          <p:nvPr/>
        </p:nvGrpSpPr>
        <p:grpSpPr>
          <a:xfrm>
            <a:off x="9387806" y="124275"/>
            <a:ext cx="2379796" cy="1484741"/>
            <a:chOff x="9387806" y="124275"/>
            <a:chExt cx="2379796" cy="1484741"/>
          </a:xfrm>
        </p:grpSpPr>
        <p:sp>
          <p:nvSpPr>
            <p:cNvPr id="36" name="TextBox 35">
              <a:extLst>
                <a:ext uri="{FF2B5EF4-FFF2-40B4-BE49-F238E27FC236}">
                  <a16:creationId xmlns:a16="http://schemas.microsoft.com/office/drawing/2014/main" id="{3A88F2CC-7124-4160-9BE8-103A3C84D9A5}"/>
                </a:ext>
              </a:extLst>
            </p:cNvPr>
            <p:cNvSpPr txBox="1"/>
            <p:nvPr/>
          </p:nvSpPr>
          <p:spPr>
            <a:xfrm>
              <a:off x="9387806" y="124275"/>
              <a:ext cx="304892" cy="369332"/>
            </a:xfrm>
            <a:prstGeom prst="rect">
              <a:avLst/>
            </a:prstGeom>
            <a:noFill/>
          </p:spPr>
          <p:txBody>
            <a:bodyPr wrap="none" rtlCol="0">
              <a:spAutoFit/>
            </a:bodyPr>
            <a:lstStyle/>
            <a:p>
              <a:r>
                <a:rPr lang="en-US" b="1" dirty="0"/>
                <a:t>S</a:t>
              </a:r>
            </a:p>
          </p:txBody>
        </p:sp>
        <p:cxnSp>
          <p:nvCxnSpPr>
            <p:cNvPr id="37" name="Straight Connector 36">
              <a:extLst>
                <a:ext uri="{FF2B5EF4-FFF2-40B4-BE49-F238E27FC236}">
                  <a16:creationId xmlns:a16="http://schemas.microsoft.com/office/drawing/2014/main" id="{9591B865-2194-4413-9D04-7D54B535B837}"/>
                </a:ext>
              </a:extLst>
            </p:cNvPr>
            <p:cNvCxnSpPr>
              <a:cxnSpLocks/>
            </p:cNvCxnSpPr>
            <p:nvPr/>
          </p:nvCxnSpPr>
          <p:spPr>
            <a:xfrm>
              <a:off x="10645054" y="336272"/>
              <a:ext cx="705199" cy="1272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6FB38D2-99F0-4C77-9EDA-DF51C30CD7AD}"/>
                </a:ext>
              </a:extLst>
            </p:cNvPr>
            <p:cNvSpPr txBox="1"/>
            <p:nvPr/>
          </p:nvSpPr>
          <p:spPr>
            <a:xfrm>
              <a:off x="9733111" y="597609"/>
              <a:ext cx="1087157" cy="646331"/>
            </a:xfrm>
            <a:prstGeom prst="rect">
              <a:avLst/>
            </a:prstGeom>
            <a:noFill/>
          </p:spPr>
          <p:txBody>
            <a:bodyPr wrap="none" rtlCol="0">
              <a:spAutoFit/>
            </a:bodyPr>
            <a:lstStyle/>
            <a:p>
              <a:pPr algn="ctr"/>
              <a:r>
                <a:rPr lang="en-US" b="1" dirty="0">
                  <a:solidFill>
                    <a:srgbClr val="0070C0"/>
                  </a:solidFill>
                </a:rPr>
                <a:t>Wear too</a:t>
              </a:r>
            </a:p>
            <a:p>
              <a:pPr algn="ctr"/>
              <a:r>
                <a:rPr lang="en-US" b="1" dirty="0">
                  <a:solidFill>
                    <a:srgbClr val="0070C0"/>
                  </a:solidFill>
                </a:rPr>
                <a:t> tight</a:t>
              </a:r>
            </a:p>
          </p:txBody>
        </p:sp>
        <p:sp>
          <p:nvSpPr>
            <p:cNvPr id="39" name="TextBox 38">
              <a:extLst>
                <a:ext uri="{FF2B5EF4-FFF2-40B4-BE49-F238E27FC236}">
                  <a16:creationId xmlns:a16="http://schemas.microsoft.com/office/drawing/2014/main" id="{9030E617-BACC-4782-9DBF-DB04E6BCCC45}"/>
                </a:ext>
              </a:extLst>
            </p:cNvPr>
            <p:cNvSpPr txBox="1"/>
            <p:nvPr/>
          </p:nvSpPr>
          <p:spPr>
            <a:xfrm>
              <a:off x="11100513" y="472727"/>
              <a:ext cx="460382" cy="369332"/>
            </a:xfrm>
            <a:prstGeom prst="rect">
              <a:avLst/>
            </a:prstGeom>
            <a:noFill/>
          </p:spPr>
          <p:txBody>
            <a:bodyPr wrap="none" rtlCol="0">
              <a:spAutoFit/>
            </a:bodyPr>
            <a:lstStyle/>
            <a:p>
              <a:r>
                <a:rPr lang="en-US" b="1" dirty="0">
                  <a:solidFill>
                    <a:srgbClr val="FF0000"/>
                  </a:solidFill>
                </a:rPr>
                <a:t>No</a:t>
              </a:r>
            </a:p>
          </p:txBody>
        </p:sp>
        <p:sp>
          <p:nvSpPr>
            <p:cNvPr id="40" name="Rectangle 39">
              <a:extLst>
                <a:ext uri="{FF2B5EF4-FFF2-40B4-BE49-F238E27FC236}">
                  <a16:creationId xmlns:a16="http://schemas.microsoft.com/office/drawing/2014/main" id="{93BE9D92-E43B-4E52-9797-36371BFAE49A}"/>
                </a:ext>
              </a:extLst>
            </p:cNvPr>
            <p:cNvSpPr/>
            <p:nvPr/>
          </p:nvSpPr>
          <p:spPr>
            <a:xfrm>
              <a:off x="9692698" y="358639"/>
              <a:ext cx="2074904" cy="12503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111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P spid="24" grpId="0"/>
      <p:bldP spid="25" grpId="0"/>
      <p:bldP spid="27" grpId="0"/>
      <p:bldP spid="29" grpId="0"/>
      <p:bldP spid="30"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199" y="1302476"/>
            <a:ext cx="10515599" cy="461665"/>
          </a:xfrm>
          <a:prstGeom prst="rect">
            <a:avLst/>
          </a:prstGeom>
        </p:spPr>
        <p:txBody>
          <a:bodyPr wrap="square">
            <a:spAutoFit/>
          </a:bodyPr>
          <a:lstStyle/>
          <a:p>
            <a:r>
              <a:rPr lang="en-US" sz="2400" b="1" dirty="0">
                <a:cs typeface="Times New Roman" pitchFamily="18" charset="0"/>
              </a:rPr>
              <a:t>1.</a:t>
            </a:r>
            <a:r>
              <a:rPr lang="en-US" sz="2400" dirty="0">
                <a:cs typeface="Times New Roman" pitchFamily="18" charset="0"/>
              </a:rPr>
              <a:t> What are the mean and variance of a Binomial distribution with n=20 and p=0.4?</a:t>
            </a:r>
          </a:p>
        </p:txBody>
      </p:sp>
      <p:sp>
        <p:nvSpPr>
          <p:cNvPr id="6" name="Rectangle 5">
            <a:extLst>
              <a:ext uri="{FF2B5EF4-FFF2-40B4-BE49-F238E27FC236}">
                <a16:creationId xmlns:a16="http://schemas.microsoft.com/office/drawing/2014/main" id="{4BE3238D-8492-4D33-A6F0-9256430E21AC}"/>
              </a:ext>
            </a:extLst>
          </p:cNvPr>
          <p:cNvSpPr/>
          <p:nvPr/>
        </p:nvSpPr>
        <p:spPr>
          <a:xfrm>
            <a:off x="838199" y="1866468"/>
            <a:ext cx="8227424" cy="3416320"/>
          </a:xfrm>
          <a:prstGeom prst="rect">
            <a:avLst/>
          </a:prstGeom>
        </p:spPr>
        <p:txBody>
          <a:bodyPr wrap="square">
            <a:spAutoFit/>
          </a:bodyPr>
          <a:lstStyle/>
          <a:p>
            <a:r>
              <a:rPr lang="en-US" sz="2400" b="1" dirty="0">
                <a:cs typeface="Times New Roman" pitchFamily="18" charset="0"/>
              </a:rPr>
              <a:t>2.</a:t>
            </a:r>
            <a:r>
              <a:rPr lang="en-US" sz="2400" dirty="0">
                <a:cs typeface="Times New Roman" pitchFamily="18" charset="0"/>
              </a:rPr>
              <a:t> A company purchases large shipments of lemons and uses this acceptance sampling plan: randomly selects 500 lemons, then accepts the whole batch if there is less than two found to be rotten bitter; that is at most one lemon is bad. If a particular shipment actually has a 1.5% rate of defects</a:t>
            </a:r>
          </a:p>
          <a:p>
            <a:r>
              <a:rPr lang="en-US" sz="2400" dirty="0">
                <a:cs typeface="Times New Roman" pitchFamily="18" charset="0"/>
              </a:rPr>
              <a:t>a) Using the Binomial probability distribution, what is the probability that the whole shipment is accepted?</a:t>
            </a:r>
          </a:p>
          <a:p>
            <a:r>
              <a:rPr lang="en-US" sz="2400" dirty="0">
                <a:cs typeface="Times New Roman" pitchFamily="18" charset="0"/>
              </a:rPr>
              <a:t>b) What is the expected value of the number of bad lemons?</a:t>
            </a:r>
          </a:p>
          <a:p>
            <a:r>
              <a:rPr lang="en-US" sz="2400" dirty="0">
                <a:cs typeface="Times New Roman" pitchFamily="18" charset="0"/>
              </a:rPr>
              <a:t>c) What is the standard deviation of the number of bad lemons?</a:t>
            </a:r>
          </a:p>
        </p:txBody>
      </p:sp>
      <p:pic>
        <p:nvPicPr>
          <p:cNvPr id="4" name="Picture 3">
            <a:extLst>
              <a:ext uri="{FF2B5EF4-FFF2-40B4-BE49-F238E27FC236}">
                <a16:creationId xmlns:a16="http://schemas.microsoft.com/office/drawing/2014/main" id="{8E6F368D-05ED-48D1-8A13-FE9742852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4256" y="2628039"/>
            <a:ext cx="2994798" cy="1991541"/>
          </a:xfrm>
          <a:prstGeom prst="rect">
            <a:avLst/>
          </a:prstGeom>
        </p:spPr>
      </p:pic>
      <p:sp>
        <p:nvSpPr>
          <p:cNvPr id="7" name="Rectangle 6">
            <a:extLst>
              <a:ext uri="{FF2B5EF4-FFF2-40B4-BE49-F238E27FC236}">
                <a16:creationId xmlns:a16="http://schemas.microsoft.com/office/drawing/2014/main" id="{FB0D51DA-20CD-45CF-8A25-878AFD39CE3A}"/>
              </a:ext>
            </a:extLst>
          </p:cNvPr>
          <p:cNvSpPr/>
          <p:nvPr/>
        </p:nvSpPr>
        <p:spPr>
          <a:xfrm>
            <a:off x="838199" y="5381151"/>
            <a:ext cx="10787744" cy="1200329"/>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a:t>
            </a:r>
            <a:r>
              <a:rPr lang="en-US" sz="2400" dirty="0"/>
              <a:t>White mice are used to evaluate the effectiveness of a certain drug. If only 50% of the mice react to the drug, how many mice should be used to ensure that at least one of the mice will give an observable reaction with a probability of at least 0.95?</a:t>
            </a:r>
            <a:endParaRPr lang="en-US" sz="2400" dirty="0">
              <a:cs typeface="Times New Roman" pitchFamily="18" charset="0"/>
            </a:endParaRPr>
          </a:p>
        </p:txBody>
      </p:sp>
    </p:spTree>
    <p:extLst>
      <p:ext uri="{BB962C8B-B14F-4D97-AF65-F5344CB8AC3E}">
        <p14:creationId xmlns:p14="http://schemas.microsoft.com/office/powerpoint/2010/main" val="1877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377538"/>
            <a:ext cx="8712359" cy="2308324"/>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t>It was claimed that 1 out of 5 cardiologists takes an aspirin a day to prevent hardening of the arteries. If 15 cardiologists are independently selected, find the probability that </a:t>
            </a:r>
          </a:p>
          <a:p>
            <a:r>
              <a:rPr lang="en-US" sz="2400" dirty="0"/>
              <a:t>a) more than 2 but less than 5 cardiologists take aspirin</a:t>
            </a:r>
          </a:p>
          <a:p>
            <a:r>
              <a:rPr lang="en-US" sz="2400" dirty="0"/>
              <a:t>b) more than 3 cardiologists take aspirin</a:t>
            </a:r>
          </a:p>
          <a:p>
            <a:r>
              <a:rPr lang="en-US" sz="2400" dirty="0"/>
              <a:t>c) exactly 4 cardiologists take aspirin</a:t>
            </a:r>
          </a:p>
        </p:txBody>
      </p:sp>
      <p:sp>
        <p:nvSpPr>
          <p:cNvPr id="21" name="Rectangle 20">
            <a:extLst>
              <a:ext uri="{FF2B5EF4-FFF2-40B4-BE49-F238E27FC236}">
                <a16:creationId xmlns:a16="http://schemas.microsoft.com/office/drawing/2014/main" id="{6EE4A521-D0F0-408A-AE39-E5CCFDD4C8FA}"/>
              </a:ext>
            </a:extLst>
          </p:cNvPr>
          <p:cNvSpPr/>
          <p:nvPr/>
        </p:nvSpPr>
        <p:spPr>
          <a:xfrm>
            <a:off x="838200" y="3766743"/>
            <a:ext cx="10888407" cy="2677656"/>
          </a:xfrm>
          <a:prstGeom prst="rect">
            <a:avLst/>
          </a:prstGeom>
        </p:spPr>
        <p:txBody>
          <a:bodyPr wrap="square">
            <a:spAutoFit/>
          </a:bodyPr>
          <a:lstStyle/>
          <a:p>
            <a:r>
              <a:rPr lang="en-US" sz="2400" b="1" dirty="0">
                <a:ea typeface="Times New Roman" panose="02020603050405020304" pitchFamily="18" charset="0"/>
              </a:rPr>
              <a:t>5.</a:t>
            </a:r>
            <a:r>
              <a:rPr lang="en-US" sz="2400" dirty="0">
                <a:ea typeface="Times New Roman" panose="02020603050405020304" pitchFamily="18" charset="0"/>
              </a:rPr>
              <a:t> </a:t>
            </a:r>
            <a:r>
              <a:rPr lang="en-US" sz="2400" dirty="0"/>
              <a:t>Researchers estimate the rate of preventable adverse drug events (ADE) in hospitals to be 35%. Preventable ADE's typically result from inappropriate care or medication errors. Suppose that 10 hospital patients experiencing an ADE are chosen at random. What is the probability that </a:t>
            </a:r>
          </a:p>
          <a:p>
            <a:r>
              <a:rPr lang="en-US" sz="2400" dirty="0"/>
              <a:t>a) exactly seven of those adverse drug events were preventable? </a:t>
            </a:r>
          </a:p>
          <a:p>
            <a:r>
              <a:rPr lang="en-US" sz="2400" dirty="0"/>
              <a:t>b) more than half of those adverse drug events were preventable?</a:t>
            </a:r>
          </a:p>
          <a:p>
            <a:r>
              <a:rPr lang="en-US" sz="2400" dirty="0"/>
              <a:t>c) least 3 but no more than 8 of those adverse drug events were preventable?</a:t>
            </a:r>
          </a:p>
        </p:txBody>
      </p:sp>
      <p:pic>
        <p:nvPicPr>
          <p:cNvPr id="4" name="Picture 3">
            <a:extLst>
              <a:ext uri="{FF2B5EF4-FFF2-40B4-BE49-F238E27FC236}">
                <a16:creationId xmlns:a16="http://schemas.microsoft.com/office/drawing/2014/main" id="{2F8BB0B9-0AAE-4B99-A970-3F0686B4D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6682" y="312556"/>
            <a:ext cx="2279925" cy="3116444"/>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89616" cy="1325563"/>
          </a:xfrm>
        </p:spPr>
        <p:txBody>
          <a:bodyPr>
            <a:normAutofit/>
          </a:bodyPr>
          <a:lstStyle/>
          <a:p>
            <a:r>
              <a:rPr lang="en-US" dirty="0">
                <a:solidFill>
                  <a:srgbClr val="990033"/>
                </a:solidFill>
              </a:rPr>
              <a:t>Bernoulli Experiments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68262"/>
            <a:ext cx="8240629" cy="1200329"/>
          </a:xfrm>
          <a:prstGeom prst="rect">
            <a:avLst/>
          </a:prstGeom>
        </p:spPr>
        <p:txBody>
          <a:bodyPr wrap="square">
            <a:spAutoFit/>
          </a:bodyPr>
          <a:lstStyle/>
          <a:p>
            <a:r>
              <a:rPr lang="en-US" sz="2400" dirty="0">
                <a:cs typeface="Times New Roman" pitchFamily="18" charset="0"/>
              </a:rPr>
              <a:t>The sample space of an experiment is partitioned into two parts, calling them </a:t>
            </a:r>
            <a:r>
              <a:rPr lang="en-US" sz="2400" dirty="0">
                <a:solidFill>
                  <a:srgbClr val="0070C0"/>
                </a:solidFill>
                <a:cs typeface="Times New Roman" pitchFamily="18" charset="0"/>
              </a:rPr>
              <a:t>Success</a:t>
            </a:r>
            <a:r>
              <a:rPr lang="en-US" sz="2400" dirty="0">
                <a:cs typeface="Times New Roman" pitchFamily="18" charset="0"/>
              </a:rPr>
              <a:t> and </a:t>
            </a:r>
            <a:r>
              <a:rPr lang="en-US" sz="2400" dirty="0">
                <a:solidFill>
                  <a:srgbClr val="FF0000"/>
                </a:solidFill>
                <a:cs typeface="Times New Roman" pitchFamily="18" charset="0"/>
              </a:rPr>
              <a:t>Failure</a:t>
            </a:r>
            <a:r>
              <a:rPr lang="en-US" sz="2400" dirty="0">
                <a:solidFill>
                  <a:schemeClr val="tx2"/>
                </a:solidFill>
                <a:cs typeface="Times New Roman" pitchFamily="18" charset="0"/>
              </a:rPr>
              <a:t> </a:t>
            </a:r>
            <a:r>
              <a:rPr lang="en-US" sz="2400" dirty="0">
                <a:cs typeface="Times New Roman" pitchFamily="18" charset="0"/>
              </a:rPr>
              <a:t>where</a:t>
            </a:r>
          </a:p>
          <a:p>
            <a:pPr algn="ctr"/>
            <a:r>
              <a:rPr lang="en-US" sz="2400" dirty="0">
                <a:cs typeface="Times New Roman" pitchFamily="18" charset="0"/>
              </a:rPr>
              <a:t>P(Success) = </a:t>
            </a:r>
            <a:r>
              <a:rPr lang="en-US" sz="2400" i="1" dirty="0">
                <a:cs typeface="Times New Roman" pitchFamily="18" charset="0"/>
              </a:rPr>
              <a:t>p</a:t>
            </a:r>
            <a:endParaRPr lang="en-US" sz="2400" i="1" dirty="0">
              <a:solidFill>
                <a:schemeClr val="tx2"/>
              </a:solidFill>
              <a:cs typeface="Times New Roman" pitchFamily="18" charset="0"/>
            </a:endParaRPr>
          </a:p>
        </p:txBody>
      </p:sp>
      <p:sp>
        <p:nvSpPr>
          <p:cNvPr id="52" name="TextBox 51">
            <a:extLst>
              <a:ext uri="{FF2B5EF4-FFF2-40B4-BE49-F238E27FC236}">
                <a16:creationId xmlns:a16="http://schemas.microsoft.com/office/drawing/2014/main" id="{2AABC41D-D409-47FF-A4FE-F5DA14AD9A43}"/>
              </a:ext>
            </a:extLst>
          </p:cNvPr>
          <p:cNvSpPr txBox="1"/>
          <p:nvPr/>
        </p:nvSpPr>
        <p:spPr>
          <a:xfrm>
            <a:off x="838200" y="2793825"/>
            <a:ext cx="7162800" cy="830997"/>
          </a:xfrm>
          <a:prstGeom prst="rect">
            <a:avLst/>
          </a:prstGeom>
          <a:noFill/>
        </p:spPr>
        <p:txBody>
          <a:bodyPr wrap="square" rtlCol="0">
            <a:spAutoFit/>
          </a:bodyPr>
          <a:lstStyle/>
          <a:p>
            <a:r>
              <a:rPr lang="en-US" sz="2400" dirty="0">
                <a:cs typeface="Times New Roman" pitchFamily="18" charset="0"/>
              </a:rPr>
              <a:t>We do this experiment only once and define RV </a:t>
            </a:r>
            <a:r>
              <a:rPr lang="en-US" sz="2400" dirty="0">
                <a:solidFill>
                  <a:srgbClr val="00B050"/>
                </a:solidFill>
                <a:cs typeface="Times New Roman" pitchFamily="18" charset="0"/>
              </a:rPr>
              <a:t>X </a:t>
            </a:r>
            <a:r>
              <a:rPr lang="en-US" sz="2400" dirty="0">
                <a:cs typeface="Times New Roman" pitchFamily="18" charset="0"/>
              </a:rPr>
              <a:t>as</a:t>
            </a:r>
            <a:r>
              <a:rPr lang="en-US" sz="2400" dirty="0">
                <a:solidFill>
                  <a:srgbClr val="00B050"/>
                </a:solidFill>
                <a:cs typeface="Times New Roman" pitchFamily="18" charset="0"/>
              </a:rPr>
              <a:t> the number of success</a:t>
            </a:r>
            <a:r>
              <a:rPr lang="en-US" sz="2400" dirty="0">
                <a:cs typeface="Times New Roman" pitchFamily="18" charset="0"/>
              </a:rPr>
              <a:t>, then the PMF of X would be</a:t>
            </a:r>
            <a:endParaRPr lang="en-US" sz="2400" dirty="0">
              <a:solidFill>
                <a:schemeClr val="tx2"/>
              </a:solidFill>
              <a:cs typeface="Times New Roman" pitchFamily="18" charset="0"/>
            </a:endParaRPr>
          </a:p>
        </p:txBody>
      </p:sp>
      <p:sp>
        <p:nvSpPr>
          <p:cNvPr id="53" name="TextBox 52">
            <a:extLst>
              <a:ext uri="{FF2B5EF4-FFF2-40B4-BE49-F238E27FC236}">
                <a16:creationId xmlns:a16="http://schemas.microsoft.com/office/drawing/2014/main" id="{556320C8-C6D7-47FC-AF4E-526FF6D9DEC7}"/>
              </a:ext>
            </a:extLst>
          </p:cNvPr>
          <p:cNvSpPr txBox="1"/>
          <p:nvPr/>
        </p:nvSpPr>
        <p:spPr>
          <a:xfrm>
            <a:off x="9137383" y="1929094"/>
            <a:ext cx="2899956" cy="461665"/>
          </a:xfrm>
          <a:prstGeom prst="rect">
            <a:avLst/>
          </a:prstGeom>
          <a:noFill/>
        </p:spPr>
        <p:txBody>
          <a:bodyPr wrap="square" rtlCol="0">
            <a:spAutoFit/>
          </a:bodyPr>
          <a:lstStyle/>
          <a:p>
            <a:r>
              <a:rPr lang="en-US" sz="2400" dirty="0">
                <a:cs typeface="Times New Roman" pitchFamily="18" charset="0"/>
              </a:rPr>
              <a:t>S = {Success, Failure}</a:t>
            </a:r>
            <a:endParaRPr lang="en-US" sz="2400" dirty="0">
              <a:solidFill>
                <a:schemeClr val="tx2"/>
              </a:solidFill>
              <a:cs typeface="Times New Roman" pitchFamily="18" charset="0"/>
            </a:endParaRPr>
          </a:p>
        </p:txBody>
      </p:sp>
      <p:sp>
        <p:nvSpPr>
          <p:cNvPr id="54" name="TextBox 53">
            <a:extLst>
              <a:ext uri="{FF2B5EF4-FFF2-40B4-BE49-F238E27FC236}">
                <a16:creationId xmlns:a16="http://schemas.microsoft.com/office/drawing/2014/main" id="{4FAD6F4D-5A96-4638-B6B8-75BFF4E53A81}"/>
              </a:ext>
            </a:extLst>
          </p:cNvPr>
          <p:cNvSpPr txBox="1"/>
          <p:nvPr/>
        </p:nvSpPr>
        <p:spPr>
          <a:xfrm>
            <a:off x="9137383" y="2368875"/>
            <a:ext cx="2630220" cy="461665"/>
          </a:xfrm>
          <a:prstGeom prst="rect">
            <a:avLst/>
          </a:prstGeom>
          <a:noFill/>
        </p:spPr>
        <p:txBody>
          <a:bodyPr wrap="square" rtlCol="0">
            <a:spAutoFit/>
          </a:bodyPr>
          <a:lstStyle/>
          <a:p>
            <a:r>
              <a:rPr lang="en-US" sz="2400" dirty="0">
                <a:cs typeface="Times New Roman" pitchFamily="18" charset="0"/>
              </a:rPr>
              <a:t>R</a:t>
            </a:r>
            <a:r>
              <a:rPr lang="en-US" sz="1400" dirty="0">
                <a:cs typeface="Times New Roman" pitchFamily="18" charset="0"/>
              </a:rPr>
              <a:t>x</a:t>
            </a:r>
            <a:r>
              <a:rPr lang="en-US" sz="2400" dirty="0">
                <a:cs typeface="Times New Roman" pitchFamily="18" charset="0"/>
              </a:rPr>
              <a:t> = {1, 0}</a:t>
            </a:r>
            <a:endParaRPr lang="en-US" sz="2400" dirty="0">
              <a:solidFill>
                <a:schemeClr val="tx2"/>
              </a:solidFill>
              <a:cs typeface="Times New Roman" pitchFamily="18" charset="0"/>
            </a:endParaRPr>
          </a:p>
        </p:txBody>
      </p:sp>
      <p:cxnSp>
        <p:nvCxnSpPr>
          <p:cNvPr id="55" name="Straight Connector 54">
            <a:extLst>
              <a:ext uri="{FF2B5EF4-FFF2-40B4-BE49-F238E27FC236}">
                <a16:creationId xmlns:a16="http://schemas.microsoft.com/office/drawing/2014/main" id="{94BCE956-5DC6-4AC6-B970-573F98DCD2CE}"/>
              </a:ext>
            </a:extLst>
          </p:cNvPr>
          <p:cNvCxnSpPr/>
          <p:nvPr/>
        </p:nvCxnSpPr>
        <p:spPr>
          <a:xfrm>
            <a:off x="9570634" y="3352681"/>
            <a:ext cx="2286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98FA31-E998-4E2A-9E4B-946C6C4659D6}"/>
              </a:ext>
            </a:extLst>
          </p:cNvPr>
          <p:cNvCxnSpPr/>
          <p:nvPr/>
        </p:nvCxnSpPr>
        <p:spPr>
          <a:xfrm>
            <a:off x="9951634" y="3047881"/>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7" name="Object 6">
            <a:extLst>
              <a:ext uri="{FF2B5EF4-FFF2-40B4-BE49-F238E27FC236}">
                <a16:creationId xmlns:a16="http://schemas.microsoft.com/office/drawing/2014/main" id="{60B0F0F3-A80C-4F3D-BC22-832C2235A515}"/>
              </a:ext>
            </a:extLst>
          </p:cNvPr>
          <p:cNvGraphicFramePr>
            <a:graphicFrameLocks noChangeAspect="1"/>
          </p:cNvGraphicFramePr>
          <p:nvPr>
            <p:extLst>
              <p:ext uri="{D42A27DB-BD31-4B8C-83A1-F6EECF244321}">
                <p14:modId xmlns:p14="http://schemas.microsoft.com/office/powerpoint/2010/main" val="1254965247"/>
              </p:ext>
            </p:extLst>
          </p:nvPr>
        </p:nvGraphicFramePr>
        <p:xfrm>
          <a:off x="9189634" y="3428881"/>
          <a:ext cx="720725" cy="411163"/>
        </p:xfrm>
        <a:graphic>
          <a:graphicData uri="http://schemas.openxmlformats.org/presentationml/2006/ole">
            <mc:AlternateContent xmlns:mc="http://schemas.openxmlformats.org/markup-compatibility/2006">
              <mc:Choice xmlns:v="urn:schemas-microsoft-com:vml" Requires="v">
                <p:oleObj spid="_x0000_s9530" name="Equation" r:id="rId4" imgW="330120" imgH="203040" progId="Equation.3">
                  <p:embed/>
                </p:oleObj>
              </mc:Choice>
              <mc:Fallback>
                <p:oleObj name="Equation" r:id="rId4" imgW="330120" imgH="203040" progId="Equation.3">
                  <p:embed/>
                  <p:pic>
                    <p:nvPicPr>
                      <p:cNvPr id="2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9634" y="3428881"/>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7">
            <a:extLst>
              <a:ext uri="{FF2B5EF4-FFF2-40B4-BE49-F238E27FC236}">
                <a16:creationId xmlns:a16="http://schemas.microsoft.com/office/drawing/2014/main" id="{8CFC70CB-DF88-4FC8-8FFC-378539D975D6}"/>
              </a:ext>
            </a:extLst>
          </p:cNvPr>
          <p:cNvGraphicFramePr>
            <a:graphicFrameLocks noChangeAspect="1"/>
          </p:cNvGraphicFramePr>
          <p:nvPr>
            <p:extLst>
              <p:ext uri="{D42A27DB-BD31-4B8C-83A1-F6EECF244321}">
                <p14:modId xmlns:p14="http://schemas.microsoft.com/office/powerpoint/2010/main" val="4291824144"/>
              </p:ext>
            </p:extLst>
          </p:nvPr>
        </p:nvGraphicFramePr>
        <p:xfrm>
          <a:off x="9597622" y="2993906"/>
          <a:ext cx="277812" cy="282575"/>
        </p:xfrm>
        <a:graphic>
          <a:graphicData uri="http://schemas.openxmlformats.org/presentationml/2006/ole">
            <mc:AlternateContent xmlns:mc="http://schemas.openxmlformats.org/markup-compatibility/2006">
              <mc:Choice xmlns:v="urn:schemas-microsoft-com:vml" Requires="v">
                <p:oleObj spid="_x0000_s9531" name="Equation" r:id="rId6" imgW="126720" imgH="139680" progId="Equation.3">
                  <p:embed/>
                </p:oleObj>
              </mc:Choice>
              <mc:Fallback>
                <p:oleObj name="Equation" r:id="rId6" imgW="126720" imgH="139680" progId="Equation.3">
                  <p:embed/>
                  <p:pic>
                    <p:nvPicPr>
                      <p:cNvPr id="2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7622" y="2993906"/>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8">
            <a:extLst>
              <a:ext uri="{FF2B5EF4-FFF2-40B4-BE49-F238E27FC236}">
                <a16:creationId xmlns:a16="http://schemas.microsoft.com/office/drawing/2014/main" id="{90DFF5FB-5F69-4A94-B6D2-FDD274AB8875}"/>
              </a:ext>
            </a:extLst>
          </p:cNvPr>
          <p:cNvGraphicFramePr>
            <a:graphicFrameLocks noChangeAspect="1"/>
          </p:cNvGraphicFramePr>
          <p:nvPr>
            <p:extLst>
              <p:ext uri="{D42A27DB-BD31-4B8C-83A1-F6EECF244321}">
                <p14:modId xmlns:p14="http://schemas.microsoft.com/office/powerpoint/2010/main" val="2863436589"/>
              </p:ext>
            </p:extLst>
          </p:nvPr>
        </p:nvGraphicFramePr>
        <p:xfrm>
          <a:off x="10318347" y="2976444"/>
          <a:ext cx="276225" cy="360362"/>
        </p:xfrm>
        <a:graphic>
          <a:graphicData uri="http://schemas.openxmlformats.org/presentationml/2006/ole">
            <mc:AlternateContent xmlns:mc="http://schemas.openxmlformats.org/markup-compatibility/2006">
              <mc:Choice xmlns:v="urn:schemas-microsoft-com:vml" Requires="v">
                <p:oleObj spid="_x0000_s9532" name="Equation" r:id="rId8" imgW="126720" imgH="177480" progId="Equation.3">
                  <p:embed/>
                </p:oleObj>
              </mc:Choice>
              <mc:Fallback>
                <p:oleObj name="Equation" r:id="rId8" imgW="126720" imgH="177480" progId="Equation.3">
                  <p:embed/>
                  <p:pic>
                    <p:nvPicPr>
                      <p:cNvPr id="3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18347" y="2976444"/>
                        <a:ext cx="2762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22">
            <a:extLst>
              <a:ext uri="{FF2B5EF4-FFF2-40B4-BE49-F238E27FC236}">
                <a16:creationId xmlns:a16="http://schemas.microsoft.com/office/drawing/2014/main" id="{7DC53875-2F4E-4171-958B-3064A5EA985D}"/>
              </a:ext>
            </a:extLst>
          </p:cNvPr>
          <p:cNvGraphicFramePr>
            <a:graphicFrameLocks noChangeAspect="1"/>
          </p:cNvGraphicFramePr>
          <p:nvPr>
            <p:extLst>
              <p:ext uri="{D42A27DB-BD31-4B8C-83A1-F6EECF244321}">
                <p14:modId xmlns:p14="http://schemas.microsoft.com/office/powerpoint/2010/main" val="117039196"/>
              </p:ext>
            </p:extLst>
          </p:nvPr>
        </p:nvGraphicFramePr>
        <p:xfrm>
          <a:off x="10143722" y="3474919"/>
          <a:ext cx="722312" cy="411162"/>
        </p:xfrm>
        <a:graphic>
          <a:graphicData uri="http://schemas.openxmlformats.org/presentationml/2006/ole">
            <mc:AlternateContent xmlns:mc="http://schemas.openxmlformats.org/markup-compatibility/2006">
              <mc:Choice xmlns:v="urn:schemas-microsoft-com:vml" Requires="v">
                <p:oleObj spid="_x0000_s9533" name="Equation" r:id="rId10" imgW="330120" imgH="203040" progId="Equation.3">
                  <p:embed/>
                </p:oleObj>
              </mc:Choice>
              <mc:Fallback>
                <p:oleObj name="Equation" r:id="rId10" imgW="330120" imgH="203040" progId="Equation.3">
                  <p:embed/>
                  <p:pic>
                    <p:nvPicPr>
                      <p:cNvPr id="31"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3722" y="3474919"/>
                        <a:ext cx="722312"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3">
            <a:extLst>
              <a:ext uri="{FF2B5EF4-FFF2-40B4-BE49-F238E27FC236}">
                <a16:creationId xmlns:a16="http://schemas.microsoft.com/office/drawing/2014/main" id="{A914DC21-6405-4163-9525-48AF528D0520}"/>
              </a:ext>
            </a:extLst>
          </p:cNvPr>
          <p:cNvGraphicFramePr>
            <a:graphicFrameLocks noChangeAspect="1"/>
          </p:cNvGraphicFramePr>
          <p:nvPr>
            <p:extLst>
              <p:ext uri="{D42A27DB-BD31-4B8C-83A1-F6EECF244321}">
                <p14:modId xmlns:p14="http://schemas.microsoft.com/office/powerpoint/2010/main" val="1296571443"/>
              </p:ext>
            </p:extLst>
          </p:nvPr>
        </p:nvGraphicFramePr>
        <p:xfrm>
          <a:off x="11197822" y="2989144"/>
          <a:ext cx="195262" cy="334962"/>
        </p:xfrm>
        <a:graphic>
          <a:graphicData uri="http://schemas.openxmlformats.org/presentationml/2006/ole">
            <mc:AlternateContent xmlns:mc="http://schemas.openxmlformats.org/markup-compatibility/2006">
              <mc:Choice xmlns:v="urn:schemas-microsoft-com:vml" Requires="v">
                <p:oleObj spid="_x0000_s9534" name="Equation" r:id="rId12" imgW="88560" imgH="164880" progId="Equation.3">
                  <p:embed/>
                </p:oleObj>
              </mc:Choice>
              <mc:Fallback>
                <p:oleObj name="Equation" r:id="rId12" imgW="88560" imgH="164880" progId="Equation.3">
                  <p:embed/>
                  <p:pic>
                    <p:nvPicPr>
                      <p:cNvPr id="32"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97822" y="2989144"/>
                        <a:ext cx="195262"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24">
            <a:extLst>
              <a:ext uri="{FF2B5EF4-FFF2-40B4-BE49-F238E27FC236}">
                <a16:creationId xmlns:a16="http://schemas.microsoft.com/office/drawing/2014/main" id="{0ED76B46-4889-4824-8563-88F38011ABFF}"/>
              </a:ext>
            </a:extLst>
          </p:cNvPr>
          <p:cNvGraphicFramePr>
            <a:graphicFrameLocks noChangeAspect="1"/>
          </p:cNvGraphicFramePr>
          <p:nvPr>
            <p:extLst>
              <p:ext uri="{D42A27DB-BD31-4B8C-83A1-F6EECF244321}">
                <p14:modId xmlns:p14="http://schemas.microsoft.com/office/powerpoint/2010/main" val="1907418790"/>
              </p:ext>
            </p:extLst>
          </p:nvPr>
        </p:nvGraphicFramePr>
        <p:xfrm>
          <a:off x="11142259" y="3552706"/>
          <a:ext cx="333375" cy="333375"/>
        </p:xfrm>
        <a:graphic>
          <a:graphicData uri="http://schemas.openxmlformats.org/presentationml/2006/ole">
            <mc:AlternateContent xmlns:mc="http://schemas.openxmlformats.org/markup-compatibility/2006">
              <mc:Choice xmlns:v="urn:schemas-microsoft-com:vml" Requires="v">
                <p:oleObj spid="_x0000_s9535" name="Equation" r:id="rId14" imgW="152280" imgH="164880" progId="Equation.3">
                  <p:embed/>
                </p:oleObj>
              </mc:Choice>
              <mc:Fallback>
                <p:oleObj name="Equation" r:id="rId14" imgW="152280" imgH="164880" progId="Equation.3">
                  <p:embed/>
                  <p:pic>
                    <p:nvPicPr>
                      <p:cNvPr id="33"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42259" y="3552706"/>
                        <a:ext cx="3333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a:extLst>
              <a:ext uri="{FF2B5EF4-FFF2-40B4-BE49-F238E27FC236}">
                <a16:creationId xmlns:a16="http://schemas.microsoft.com/office/drawing/2014/main" id="{038703F3-ED20-41A7-8355-9E0C86724579}"/>
              </a:ext>
            </a:extLst>
          </p:cNvPr>
          <p:cNvSpPr txBox="1"/>
          <p:nvPr/>
        </p:nvSpPr>
        <p:spPr>
          <a:xfrm>
            <a:off x="838200" y="4150406"/>
            <a:ext cx="5719354" cy="461665"/>
          </a:xfrm>
          <a:prstGeom prst="rect">
            <a:avLst/>
          </a:prstGeom>
          <a:noFill/>
        </p:spPr>
        <p:txBody>
          <a:bodyPr wrap="square" rtlCol="0">
            <a:spAutoFit/>
          </a:bodyPr>
          <a:lstStyle/>
          <a:p>
            <a:r>
              <a:rPr lang="en-US" sz="2400" dirty="0">
                <a:cs typeface="Times New Roman" pitchFamily="18" charset="0"/>
              </a:rPr>
              <a:t>This PMF can be written in a closed form as</a:t>
            </a:r>
            <a:endParaRPr lang="en-US" sz="2400" dirty="0">
              <a:solidFill>
                <a:schemeClr val="tx2"/>
              </a:solidFill>
              <a:cs typeface="Times New Roman" pitchFamily="18" charset="0"/>
            </a:endParaRPr>
          </a:p>
        </p:txBody>
      </p:sp>
      <p:graphicFrame>
        <p:nvGraphicFramePr>
          <p:cNvPr id="64" name="Object 1">
            <a:extLst>
              <a:ext uri="{FF2B5EF4-FFF2-40B4-BE49-F238E27FC236}">
                <a16:creationId xmlns:a16="http://schemas.microsoft.com/office/drawing/2014/main" id="{DDCF95BE-AFB3-442D-937A-CB8BA999C6AE}"/>
              </a:ext>
            </a:extLst>
          </p:cNvPr>
          <p:cNvGraphicFramePr>
            <a:graphicFrameLocks noChangeAspect="1"/>
          </p:cNvGraphicFramePr>
          <p:nvPr>
            <p:extLst>
              <p:ext uri="{D42A27DB-BD31-4B8C-83A1-F6EECF244321}">
                <p14:modId xmlns:p14="http://schemas.microsoft.com/office/powerpoint/2010/main" val="1702573846"/>
              </p:ext>
            </p:extLst>
          </p:nvPr>
        </p:nvGraphicFramePr>
        <p:xfrm>
          <a:off x="6531159" y="4093846"/>
          <a:ext cx="2660650" cy="514350"/>
        </p:xfrm>
        <a:graphic>
          <a:graphicData uri="http://schemas.openxmlformats.org/presentationml/2006/ole">
            <mc:AlternateContent xmlns:mc="http://schemas.openxmlformats.org/markup-compatibility/2006">
              <mc:Choice xmlns:v="urn:schemas-microsoft-com:vml" Requires="v">
                <p:oleObj spid="_x0000_s9536" name="Equation" r:id="rId16" imgW="1218960" imgH="253800" progId="Equation.3">
                  <p:embed/>
                </p:oleObj>
              </mc:Choice>
              <mc:Fallback>
                <p:oleObj name="Equation" r:id="rId16" imgW="1218960" imgH="253800" progId="Equation.3">
                  <p:embed/>
                  <p:pic>
                    <p:nvPicPr>
                      <p:cNvPr id="60424"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31159" y="4093846"/>
                        <a:ext cx="266065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
            <a:extLst>
              <a:ext uri="{FF2B5EF4-FFF2-40B4-BE49-F238E27FC236}">
                <a16:creationId xmlns:a16="http://schemas.microsoft.com/office/drawing/2014/main" id="{78B93297-A8E8-4CBC-944C-4E034D26CDB1}"/>
              </a:ext>
            </a:extLst>
          </p:cNvPr>
          <p:cNvGraphicFramePr>
            <a:graphicFrameLocks noChangeAspect="1"/>
          </p:cNvGraphicFramePr>
          <p:nvPr>
            <p:extLst>
              <p:ext uri="{D42A27DB-BD31-4B8C-83A1-F6EECF244321}">
                <p14:modId xmlns:p14="http://schemas.microsoft.com/office/powerpoint/2010/main" val="2610673879"/>
              </p:ext>
            </p:extLst>
          </p:nvPr>
        </p:nvGraphicFramePr>
        <p:xfrm>
          <a:off x="9340714" y="4190548"/>
          <a:ext cx="1192213" cy="411163"/>
        </p:xfrm>
        <a:graphic>
          <a:graphicData uri="http://schemas.openxmlformats.org/presentationml/2006/ole">
            <mc:AlternateContent xmlns:mc="http://schemas.openxmlformats.org/markup-compatibility/2006">
              <mc:Choice xmlns:v="urn:schemas-microsoft-com:vml" Requires="v">
                <p:oleObj spid="_x0000_s9537" name="Equation" r:id="rId18" imgW="545760" imgH="203040" progId="Equation.3">
                  <p:embed/>
                </p:oleObj>
              </mc:Choice>
              <mc:Fallback>
                <p:oleObj name="Equation" r:id="rId18" imgW="545760" imgH="203040" progId="Equation.3">
                  <p:embed/>
                  <p:pic>
                    <p:nvPicPr>
                      <p:cNvPr id="60425" name="Object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40714" y="4190548"/>
                        <a:ext cx="11922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Box 65">
            <a:extLst>
              <a:ext uri="{FF2B5EF4-FFF2-40B4-BE49-F238E27FC236}">
                <a16:creationId xmlns:a16="http://schemas.microsoft.com/office/drawing/2014/main" id="{BA7533F1-AB92-4A82-AEEA-CDA17D962F14}"/>
              </a:ext>
            </a:extLst>
          </p:cNvPr>
          <p:cNvSpPr txBox="1"/>
          <p:nvPr/>
        </p:nvSpPr>
        <p:spPr>
          <a:xfrm>
            <a:off x="838200" y="4679304"/>
            <a:ext cx="4953000" cy="1200329"/>
          </a:xfrm>
          <a:prstGeom prst="rect">
            <a:avLst/>
          </a:prstGeom>
          <a:noFill/>
        </p:spPr>
        <p:txBody>
          <a:bodyPr wrap="square" rtlCol="0">
            <a:spAutoFit/>
          </a:bodyPr>
          <a:lstStyle/>
          <a:p>
            <a:r>
              <a:rPr lang="en-US" sz="2400" dirty="0">
                <a:cs typeface="Times New Roman" pitchFamily="18" charset="0"/>
              </a:rPr>
              <a:t>The RV X with the given PMF is called a Bernoulli RV, we write it as</a:t>
            </a:r>
          </a:p>
          <a:p>
            <a:pPr algn="ctr"/>
            <a:r>
              <a:rPr lang="en-US" sz="2400" dirty="0">
                <a:cs typeface="Times New Roman" pitchFamily="18" charset="0"/>
              </a:rPr>
              <a:t>X </a:t>
            </a:r>
            <a:r>
              <a:rPr lang="en-US" sz="2400" dirty="0">
                <a:solidFill>
                  <a:srgbClr val="7030A0"/>
                </a:solidFill>
                <a:cs typeface="Times New Roman" pitchFamily="18" charset="0"/>
              </a:rPr>
              <a:t>~</a:t>
            </a:r>
            <a:r>
              <a:rPr lang="en-US" sz="2400" dirty="0">
                <a:cs typeface="Times New Roman" pitchFamily="18" charset="0"/>
              </a:rPr>
              <a:t> </a:t>
            </a:r>
            <a:r>
              <a:rPr lang="en-US" sz="2400" dirty="0">
                <a:solidFill>
                  <a:srgbClr val="FF0000"/>
                </a:solidFill>
                <a:cs typeface="Times New Roman" pitchFamily="18" charset="0"/>
              </a:rPr>
              <a:t>Ber</a:t>
            </a:r>
            <a:r>
              <a:rPr lang="en-US" sz="2400" dirty="0">
                <a:cs typeface="Times New Roman" pitchFamily="18" charset="0"/>
              </a:rPr>
              <a:t>(p)</a:t>
            </a:r>
            <a:endParaRPr lang="en-US" sz="2400" dirty="0">
              <a:solidFill>
                <a:schemeClr val="tx2"/>
              </a:solidFill>
              <a:cs typeface="Times New Roman" pitchFamily="18" charset="0"/>
            </a:endParaRPr>
          </a:p>
        </p:txBody>
      </p:sp>
      <p:grpSp>
        <p:nvGrpSpPr>
          <p:cNvPr id="67" name="Group 66">
            <a:extLst>
              <a:ext uri="{FF2B5EF4-FFF2-40B4-BE49-F238E27FC236}">
                <a16:creationId xmlns:a16="http://schemas.microsoft.com/office/drawing/2014/main" id="{00C97D9C-FD40-494C-B172-D73491E2EDA7}"/>
              </a:ext>
            </a:extLst>
          </p:cNvPr>
          <p:cNvGrpSpPr/>
          <p:nvPr/>
        </p:nvGrpSpPr>
        <p:grpSpPr>
          <a:xfrm>
            <a:off x="8022798" y="4890183"/>
            <a:ext cx="1764518" cy="1817132"/>
            <a:chOff x="457200" y="4572000"/>
            <a:chExt cx="1764518" cy="1817132"/>
          </a:xfrm>
        </p:grpSpPr>
        <p:sp>
          <p:nvSpPr>
            <p:cNvPr id="68" name="TextBox 67">
              <a:extLst>
                <a:ext uri="{FF2B5EF4-FFF2-40B4-BE49-F238E27FC236}">
                  <a16:creationId xmlns:a16="http://schemas.microsoft.com/office/drawing/2014/main" id="{B32D2FB4-5B2B-4A5B-A1C9-A2350DCC2E8D}"/>
                </a:ext>
              </a:extLst>
            </p:cNvPr>
            <p:cNvSpPr txBox="1"/>
            <p:nvPr/>
          </p:nvSpPr>
          <p:spPr>
            <a:xfrm>
              <a:off x="457200" y="5117069"/>
              <a:ext cx="550151" cy="369332"/>
            </a:xfrm>
            <a:prstGeom prst="rect">
              <a:avLst/>
            </a:prstGeom>
            <a:noFill/>
          </p:spPr>
          <p:txBody>
            <a:bodyPr wrap="none" rtlCol="0">
              <a:spAutoFit/>
            </a:bodyPr>
            <a:lstStyle/>
            <a:p>
              <a:r>
                <a:rPr lang="en-US" b="1" dirty="0"/>
                <a:t>1/2</a:t>
              </a:r>
            </a:p>
          </p:txBody>
        </p:sp>
        <p:sp>
          <p:nvSpPr>
            <p:cNvPr id="69" name="Rectangle 50">
              <a:extLst>
                <a:ext uri="{FF2B5EF4-FFF2-40B4-BE49-F238E27FC236}">
                  <a16:creationId xmlns:a16="http://schemas.microsoft.com/office/drawing/2014/main" id="{BF6782A1-FCB8-471B-93B9-6C463F077BAE}"/>
                </a:ext>
              </a:extLst>
            </p:cNvPr>
            <p:cNvSpPr>
              <a:spLocks noChangeArrowheads="1"/>
            </p:cNvSpPr>
            <p:nvPr/>
          </p:nvSpPr>
          <p:spPr bwMode="auto">
            <a:xfrm>
              <a:off x="1322382" y="5242560"/>
              <a:ext cx="118797" cy="5486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0" name="Line 4">
              <a:extLst>
                <a:ext uri="{FF2B5EF4-FFF2-40B4-BE49-F238E27FC236}">
                  <a16:creationId xmlns:a16="http://schemas.microsoft.com/office/drawing/2014/main" id="{27A25E9C-BF61-413F-A23C-4E934EB3D03F}"/>
                </a:ext>
              </a:extLst>
            </p:cNvPr>
            <p:cNvSpPr>
              <a:spLocks noChangeShapeType="1"/>
            </p:cNvSpPr>
            <p:nvPr/>
          </p:nvSpPr>
          <p:spPr bwMode="auto">
            <a:xfrm flipV="1">
              <a:off x="941558" y="5782305"/>
              <a:ext cx="1280160" cy="0"/>
            </a:xfrm>
            <a:prstGeom prst="line">
              <a:avLst/>
            </a:prstGeom>
            <a:noFill/>
            <a:ln w="38100">
              <a:solidFill>
                <a:schemeClr val="tx2"/>
              </a:solidFill>
              <a:round/>
              <a:headEnd/>
              <a:tailEnd type="triangle" w="med" len="med"/>
            </a:ln>
          </p:spPr>
          <p:txBody>
            <a:bodyPr/>
            <a:lstStyle/>
            <a:p>
              <a:endParaRPr lang="en-US"/>
            </a:p>
          </p:txBody>
        </p:sp>
        <p:sp>
          <p:nvSpPr>
            <p:cNvPr id="71" name="Line 16">
              <a:extLst>
                <a:ext uri="{FF2B5EF4-FFF2-40B4-BE49-F238E27FC236}">
                  <a16:creationId xmlns:a16="http://schemas.microsoft.com/office/drawing/2014/main" id="{FF842943-AE30-47DB-B5FE-BEDD5EE893B3}"/>
                </a:ext>
              </a:extLst>
            </p:cNvPr>
            <p:cNvSpPr>
              <a:spLocks noChangeShapeType="1"/>
            </p:cNvSpPr>
            <p:nvPr/>
          </p:nvSpPr>
          <p:spPr bwMode="auto">
            <a:xfrm>
              <a:off x="1761586" y="5804419"/>
              <a:ext cx="0" cy="36780"/>
            </a:xfrm>
            <a:prstGeom prst="line">
              <a:avLst/>
            </a:prstGeom>
            <a:noFill/>
            <a:ln w="38100">
              <a:solidFill>
                <a:schemeClr val="tx2"/>
              </a:solidFill>
              <a:prstDash val="dash"/>
              <a:round/>
              <a:headEnd/>
              <a:tailEnd/>
            </a:ln>
          </p:spPr>
          <p:txBody>
            <a:bodyPr/>
            <a:lstStyle/>
            <a:p>
              <a:endParaRPr lang="en-US"/>
            </a:p>
          </p:txBody>
        </p:sp>
        <p:sp>
          <p:nvSpPr>
            <p:cNvPr id="72" name="Line 17">
              <a:extLst>
                <a:ext uri="{FF2B5EF4-FFF2-40B4-BE49-F238E27FC236}">
                  <a16:creationId xmlns:a16="http://schemas.microsoft.com/office/drawing/2014/main" id="{454ABC57-3DA4-4320-8349-D11D3156D68F}"/>
                </a:ext>
              </a:extLst>
            </p:cNvPr>
            <p:cNvSpPr>
              <a:spLocks noChangeShapeType="1"/>
            </p:cNvSpPr>
            <p:nvPr/>
          </p:nvSpPr>
          <p:spPr bwMode="auto">
            <a:xfrm>
              <a:off x="1362848" y="5804419"/>
              <a:ext cx="0" cy="36780"/>
            </a:xfrm>
            <a:prstGeom prst="line">
              <a:avLst/>
            </a:prstGeom>
            <a:noFill/>
            <a:ln w="38100">
              <a:solidFill>
                <a:schemeClr val="tx2"/>
              </a:solidFill>
              <a:prstDash val="dash"/>
              <a:round/>
              <a:headEnd/>
              <a:tailEnd/>
            </a:ln>
          </p:spPr>
          <p:txBody>
            <a:bodyPr/>
            <a:lstStyle/>
            <a:p>
              <a:endParaRPr lang="en-US"/>
            </a:p>
          </p:txBody>
        </p:sp>
        <p:sp>
          <p:nvSpPr>
            <p:cNvPr id="73" name="TextBox 72">
              <a:extLst>
                <a:ext uri="{FF2B5EF4-FFF2-40B4-BE49-F238E27FC236}">
                  <a16:creationId xmlns:a16="http://schemas.microsoft.com/office/drawing/2014/main" id="{403D9779-C3E9-45B7-8590-CCEAE49B0186}"/>
                </a:ext>
              </a:extLst>
            </p:cNvPr>
            <p:cNvSpPr txBox="1"/>
            <p:nvPr/>
          </p:nvSpPr>
          <p:spPr>
            <a:xfrm>
              <a:off x="1600200" y="5814151"/>
              <a:ext cx="314510" cy="369332"/>
            </a:xfrm>
            <a:prstGeom prst="rect">
              <a:avLst/>
            </a:prstGeom>
            <a:noFill/>
          </p:spPr>
          <p:txBody>
            <a:bodyPr wrap="none" rtlCol="0">
              <a:spAutoFit/>
            </a:bodyPr>
            <a:lstStyle/>
            <a:p>
              <a:r>
                <a:rPr lang="en-US" b="1" dirty="0"/>
                <a:t>1</a:t>
              </a:r>
            </a:p>
          </p:txBody>
        </p:sp>
        <p:sp>
          <p:nvSpPr>
            <p:cNvPr id="74" name="TextBox 73">
              <a:extLst>
                <a:ext uri="{FF2B5EF4-FFF2-40B4-BE49-F238E27FC236}">
                  <a16:creationId xmlns:a16="http://schemas.microsoft.com/office/drawing/2014/main" id="{C2D981B2-78C9-44F4-A30F-C999392103B5}"/>
                </a:ext>
              </a:extLst>
            </p:cNvPr>
            <p:cNvSpPr txBox="1"/>
            <p:nvPr/>
          </p:nvSpPr>
          <p:spPr>
            <a:xfrm>
              <a:off x="1219200" y="5810416"/>
              <a:ext cx="314510" cy="369332"/>
            </a:xfrm>
            <a:prstGeom prst="rect">
              <a:avLst/>
            </a:prstGeom>
            <a:noFill/>
          </p:spPr>
          <p:txBody>
            <a:bodyPr wrap="none" rtlCol="0">
              <a:spAutoFit/>
            </a:bodyPr>
            <a:lstStyle/>
            <a:p>
              <a:r>
                <a:rPr lang="en-US" b="1" dirty="0"/>
                <a:t>0</a:t>
              </a:r>
            </a:p>
          </p:txBody>
        </p:sp>
        <p:sp>
          <p:nvSpPr>
            <p:cNvPr id="75" name="Line 4">
              <a:extLst>
                <a:ext uri="{FF2B5EF4-FFF2-40B4-BE49-F238E27FC236}">
                  <a16:creationId xmlns:a16="http://schemas.microsoft.com/office/drawing/2014/main" id="{FDEA9B02-8349-4D21-AEB4-D6F9C744EA29}"/>
                </a:ext>
              </a:extLst>
            </p:cNvPr>
            <p:cNvSpPr>
              <a:spLocks noChangeShapeType="1"/>
            </p:cNvSpPr>
            <p:nvPr/>
          </p:nvSpPr>
          <p:spPr bwMode="auto">
            <a:xfrm flipH="1" flipV="1">
              <a:off x="990600" y="4572000"/>
              <a:ext cx="0" cy="1343159"/>
            </a:xfrm>
            <a:prstGeom prst="line">
              <a:avLst/>
            </a:prstGeom>
            <a:noFill/>
            <a:ln w="38100">
              <a:solidFill>
                <a:schemeClr val="tx2"/>
              </a:solidFill>
              <a:round/>
              <a:headEnd/>
              <a:tailEnd type="triangle" w="med" len="med"/>
            </a:ln>
          </p:spPr>
          <p:txBody>
            <a:bodyPr/>
            <a:lstStyle/>
            <a:p>
              <a:endParaRPr lang="en-US"/>
            </a:p>
          </p:txBody>
        </p:sp>
        <p:sp>
          <p:nvSpPr>
            <p:cNvPr id="76" name="TextBox 75">
              <a:extLst>
                <a:ext uri="{FF2B5EF4-FFF2-40B4-BE49-F238E27FC236}">
                  <a16:creationId xmlns:a16="http://schemas.microsoft.com/office/drawing/2014/main" id="{45F19CA8-359A-4BEC-BA4D-72A15DDE07B5}"/>
                </a:ext>
              </a:extLst>
            </p:cNvPr>
            <p:cNvSpPr txBox="1"/>
            <p:nvPr/>
          </p:nvSpPr>
          <p:spPr>
            <a:xfrm rot="16200000">
              <a:off x="473776" y="4707826"/>
              <a:ext cx="504914" cy="233265"/>
            </a:xfrm>
            <a:prstGeom prst="rect">
              <a:avLst/>
            </a:prstGeom>
            <a:noFill/>
          </p:spPr>
          <p:txBody>
            <a:bodyPr wrap="none" rtlCol="0">
              <a:spAutoFit/>
            </a:bodyPr>
            <a:lstStyle/>
            <a:p>
              <a:r>
                <a:rPr lang="en-US" b="1" dirty="0"/>
                <a:t>prob</a:t>
              </a:r>
            </a:p>
          </p:txBody>
        </p:sp>
        <p:sp>
          <p:nvSpPr>
            <p:cNvPr id="77" name="Rectangle 50">
              <a:extLst>
                <a:ext uri="{FF2B5EF4-FFF2-40B4-BE49-F238E27FC236}">
                  <a16:creationId xmlns:a16="http://schemas.microsoft.com/office/drawing/2014/main" id="{A94BD434-5677-46FF-9A89-E9EC33B84BB1}"/>
                </a:ext>
              </a:extLst>
            </p:cNvPr>
            <p:cNvSpPr>
              <a:spLocks noChangeArrowheads="1"/>
            </p:cNvSpPr>
            <p:nvPr/>
          </p:nvSpPr>
          <p:spPr bwMode="auto">
            <a:xfrm>
              <a:off x="1676400" y="5251472"/>
              <a:ext cx="118797" cy="520736"/>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78" name="Straight Connector 77">
              <a:extLst>
                <a:ext uri="{FF2B5EF4-FFF2-40B4-BE49-F238E27FC236}">
                  <a16:creationId xmlns:a16="http://schemas.microsoft.com/office/drawing/2014/main" id="{C424DE88-8B42-4C86-B99E-6383524E7E92}"/>
                </a:ext>
              </a:extLst>
            </p:cNvPr>
            <p:cNvCxnSpPr/>
            <p:nvPr/>
          </p:nvCxnSpPr>
          <p:spPr>
            <a:xfrm>
              <a:off x="1025389" y="5257800"/>
              <a:ext cx="415789"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0BB4604-F781-4A7D-89E3-6A056834A001}"/>
                </a:ext>
              </a:extLst>
            </p:cNvPr>
            <p:cNvSpPr/>
            <p:nvPr/>
          </p:nvSpPr>
          <p:spPr>
            <a:xfrm>
              <a:off x="1159283" y="6019800"/>
              <a:ext cx="745717" cy="369332"/>
            </a:xfrm>
            <a:prstGeom prst="rect">
              <a:avLst/>
            </a:prstGeom>
          </p:spPr>
          <p:txBody>
            <a:bodyPr wrap="none">
              <a:spAutoFit/>
            </a:bodyPr>
            <a:lstStyle/>
            <a:p>
              <a:r>
                <a:rPr lang="en-US" b="1" dirty="0">
                  <a:latin typeface="Times New Roman" pitchFamily="18" charset="0"/>
                  <a:cs typeface="Times New Roman" pitchFamily="18" charset="0"/>
                </a:rPr>
                <a:t>p=0.5</a:t>
              </a:r>
              <a:endParaRPr lang="en-US" b="1" dirty="0"/>
            </a:p>
          </p:txBody>
        </p:sp>
      </p:grpSp>
      <p:grpSp>
        <p:nvGrpSpPr>
          <p:cNvPr id="80" name="Group 79">
            <a:extLst>
              <a:ext uri="{FF2B5EF4-FFF2-40B4-BE49-F238E27FC236}">
                <a16:creationId xmlns:a16="http://schemas.microsoft.com/office/drawing/2014/main" id="{819A843E-BE54-4F60-A5B8-6B97ADB6CF65}"/>
              </a:ext>
            </a:extLst>
          </p:cNvPr>
          <p:cNvGrpSpPr/>
          <p:nvPr/>
        </p:nvGrpSpPr>
        <p:grpSpPr>
          <a:xfrm>
            <a:off x="10092116" y="4777937"/>
            <a:ext cx="1764518" cy="1941046"/>
            <a:chOff x="2350282" y="4448086"/>
            <a:chExt cx="1764518" cy="1941046"/>
          </a:xfrm>
        </p:grpSpPr>
        <p:sp>
          <p:nvSpPr>
            <p:cNvPr id="81" name="TextBox 80">
              <a:extLst>
                <a:ext uri="{FF2B5EF4-FFF2-40B4-BE49-F238E27FC236}">
                  <a16:creationId xmlns:a16="http://schemas.microsoft.com/office/drawing/2014/main" id="{E32C8C99-F281-43ED-8548-EF3F5CA80F76}"/>
                </a:ext>
              </a:extLst>
            </p:cNvPr>
            <p:cNvSpPr txBox="1"/>
            <p:nvPr/>
          </p:nvSpPr>
          <p:spPr>
            <a:xfrm>
              <a:off x="2350282" y="4812268"/>
              <a:ext cx="550151" cy="369332"/>
            </a:xfrm>
            <a:prstGeom prst="rect">
              <a:avLst/>
            </a:prstGeom>
            <a:noFill/>
          </p:spPr>
          <p:txBody>
            <a:bodyPr wrap="none" rtlCol="0">
              <a:spAutoFit/>
            </a:bodyPr>
            <a:lstStyle/>
            <a:p>
              <a:r>
                <a:rPr lang="en-US" b="1" dirty="0"/>
                <a:t>3/4</a:t>
              </a:r>
            </a:p>
          </p:txBody>
        </p:sp>
        <p:sp>
          <p:nvSpPr>
            <p:cNvPr id="82" name="Rectangle 50">
              <a:extLst>
                <a:ext uri="{FF2B5EF4-FFF2-40B4-BE49-F238E27FC236}">
                  <a16:creationId xmlns:a16="http://schemas.microsoft.com/office/drawing/2014/main" id="{432F968B-F73D-452F-962C-175DC29BDFE0}"/>
                </a:ext>
              </a:extLst>
            </p:cNvPr>
            <p:cNvSpPr>
              <a:spLocks noChangeArrowheads="1"/>
            </p:cNvSpPr>
            <p:nvPr/>
          </p:nvSpPr>
          <p:spPr bwMode="auto">
            <a:xfrm>
              <a:off x="3215464" y="5516880"/>
              <a:ext cx="118797" cy="2743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3" name="Line 4">
              <a:extLst>
                <a:ext uri="{FF2B5EF4-FFF2-40B4-BE49-F238E27FC236}">
                  <a16:creationId xmlns:a16="http://schemas.microsoft.com/office/drawing/2014/main" id="{16CE33F3-12B4-47FC-96BD-16D77FEBCF30}"/>
                </a:ext>
              </a:extLst>
            </p:cNvPr>
            <p:cNvSpPr>
              <a:spLocks noChangeShapeType="1"/>
            </p:cNvSpPr>
            <p:nvPr/>
          </p:nvSpPr>
          <p:spPr bwMode="auto">
            <a:xfrm flipV="1">
              <a:off x="2834640" y="5782305"/>
              <a:ext cx="1280160" cy="0"/>
            </a:xfrm>
            <a:prstGeom prst="line">
              <a:avLst/>
            </a:prstGeom>
            <a:noFill/>
            <a:ln w="38100">
              <a:solidFill>
                <a:schemeClr val="tx2"/>
              </a:solidFill>
              <a:round/>
              <a:headEnd/>
              <a:tailEnd type="triangle" w="med" len="med"/>
            </a:ln>
          </p:spPr>
          <p:txBody>
            <a:bodyPr/>
            <a:lstStyle/>
            <a:p>
              <a:endParaRPr lang="en-US"/>
            </a:p>
          </p:txBody>
        </p:sp>
        <p:sp>
          <p:nvSpPr>
            <p:cNvPr id="84" name="Line 16">
              <a:extLst>
                <a:ext uri="{FF2B5EF4-FFF2-40B4-BE49-F238E27FC236}">
                  <a16:creationId xmlns:a16="http://schemas.microsoft.com/office/drawing/2014/main" id="{A1BC9C61-2F50-4C08-9AED-09ABB93A4365}"/>
                </a:ext>
              </a:extLst>
            </p:cNvPr>
            <p:cNvSpPr>
              <a:spLocks noChangeShapeType="1"/>
            </p:cNvSpPr>
            <p:nvPr/>
          </p:nvSpPr>
          <p:spPr bwMode="auto">
            <a:xfrm>
              <a:off x="3654668" y="5804419"/>
              <a:ext cx="0" cy="36780"/>
            </a:xfrm>
            <a:prstGeom prst="line">
              <a:avLst/>
            </a:prstGeom>
            <a:noFill/>
            <a:ln w="38100">
              <a:solidFill>
                <a:schemeClr val="tx2"/>
              </a:solidFill>
              <a:prstDash val="dash"/>
              <a:round/>
              <a:headEnd/>
              <a:tailEnd/>
            </a:ln>
          </p:spPr>
          <p:txBody>
            <a:bodyPr/>
            <a:lstStyle/>
            <a:p>
              <a:endParaRPr lang="en-US"/>
            </a:p>
          </p:txBody>
        </p:sp>
        <p:sp>
          <p:nvSpPr>
            <p:cNvPr id="85" name="Line 17">
              <a:extLst>
                <a:ext uri="{FF2B5EF4-FFF2-40B4-BE49-F238E27FC236}">
                  <a16:creationId xmlns:a16="http://schemas.microsoft.com/office/drawing/2014/main" id="{F3CDCC05-7C78-4716-9269-0C2ED9ABF06E}"/>
                </a:ext>
              </a:extLst>
            </p:cNvPr>
            <p:cNvSpPr>
              <a:spLocks noChangeShapeType="1"/>
            </p:cNvSpPr>
            <p:nvPr/>
          </p:nvSpPr>
          <p:spPr bwMode="auto">
            <a:xfrm>
              <a:off x="3255930" y="5804419"/>
              <a:ext cx="0" cy="36780"/>
            </a:xfrm>
            <a:prstGeom prst="line">
              <a:avLst/>
            </a:prstGeom>
            <a:noFill/>
            <a:ln w="38100">
              <a:solidFill>
                <a:schemeClr val="tx2"/>
              </a:solidFill>
              <a:prstDash val="dash"/>
              <a:round/>
              <a:headEnd/>
              <a:tailEnd/>
            </a:ln>
          </p:spPr>
          <p:txBody>
            <a:bodyPr/>
            <a:lstStyle/>
            <a:p>
              <a:endParaRPr lang="en-US"/>
            </a:p>
          </p:txBody>
        </p:sp>
        <p:sp>
          <p:nvSpPr>
            <p:cNvPr id="86" name="TextBox 85">
              <a:extLst>
                <a:ext uri="{FF2B5EF4-FFF2-40B4-BE49-F238E27FC236}">
                  <a16:creationId xmlns:a16="http://schemas.microsoft.com/office/drawing/2014/main" id="{24EC1E02-413B-4AC8-A749-7AE2AB68FD67}"/>
                </a:ext>
              </a:extLst>
            </p:cNvPr>
            <p:cNvSpPr txBox="1"/>
            <p:nvPr/>
          </p:nvSpPr>
          <p:spPr>
            <a:xfrm>
              <a:off x="3493282" y="5814151"/>
              <a:ext cx="314510" cy="369332"/>
            </a:xfrm>
            <a:prstGeom prst="rect">
              <a:avLst/>
            </a:prstGeom>
            <a:noFill/>
          </p:spPr>
          <p:txBody>
            <a:bodyPr wrap="none" rtlCol="0">
              <a:spAutoFit/>
            </a:bodyPr>
            <a:lstStyle/>
            <a:p>
              <a:r>
                <a:rPr lang="en-US" b="1" dirty="0"/>
                <a:t>1</a:t>
              </a:r>
            </a:p>
          </p:txBody>
        </p:sp>
        <p:sp>
          <p:nvSpPr>
            <p:cNvPr id="87" name="TextBox 86">
              <a:extLst>
                <a:ext uri="{FF2B5EF4-FFF2-40B4-BE49-F238E27FC236}">
                  <a16:creationId xmlns:a16="http://schemas.microsoft.com/office/drawing/2014/main" id="{99AF2EE3-4A17-4E91-A7D8-EC862A99D965}"/>
                </a:ext>
              </a:extLst>
            </p:cNvPr>
            <p:cNvSpPr txBox="1"/>
            <p:nvPr/>
          </p:nvSpPr>
          <p:spPr>
            <a:xfrm>
              <a:off x="3112282" y="5810416"/>
              <a:ext cx="314510" cy="369332"/>
            </a:xfrm>
            <a:prstGeom prst="rect">
              <a:avLst/>
            </a:prstGeom>
            <a:noFill/>
          </p:spPr>
          <p:txBody>
            <a:bodyPr wrap="none" rtlCol="0">
              <a:spAutoFit/>
            </a:bodyPr>
            <a:lstStyle/>
            <a:p>
              <a:r>
                <a:rPr lang="en-US" b="1" dirty="0"/>
                <a:t>0</a:t>
              </a:r>
            </a:p>
          </p:txBody>
        </p:sp>
        <p:sp>
          <p:nvSpPr>
            <p:cNvPr id="88" name="Line 4">
              <a:extLst>
                <a:ext uri="{FF2B5EF4-FFF2-40B4-BE49-F238E27FC236}">
                  <a16:creationId xmlns:a16="http://schemas.microsoft.com/office/drawing/2014/main" id="{B381A50E-4079-4B42-9CB4-12CFCDD6AAD9}"/>
                </a:ext>
              </a:extLst>
            </p:cNvPr>
            <p:cNvSpPr>
              <a:spLocks noChangeShapeType="1"/>
            </p:cNvSpPr>
            <p:nvPr/>
          </p:nvSpPr>
          <p:spPr bwMode="auto">
            <a:xfrm flipH="1" flipV="1">
              <a:off x="2883682" y="4572000"/>
              <a:ext cx="0" cy="1343159"/>
            </a:xfrm>
            <a:prstGeom prst="line">
              <a:avLst/>
            </a:prstGeom>
            <a:noFill/>
            <a:ln w="38100">
              <a:solidFill>
                <a:schemeClr val="tx2"/>
              </a:solidFill>
              <a:round/>
              <a:headEnd/>
              <a:tailEnd type="triangle" w="med" len="med"/>
            </a:ln>
          </p:spPr>
          <p:txBody>
            <a:bodyPr/>
            <a:lstStyle/>
            <a:p>
              <a:endParaRPr lang="en-US"/>
            </a:p>
          </p:txBody>
        </p:sp>
        <p:sp>
          <p:nvSpPr>
            <p:cNvPr id="89" name="TextBox 88">
              <a:extLst>
                <a:ext uri="{FF2B5EF4-FFF2-40B4-BE49-F238E27FC236}">
                  <a16:creationId xmlns:a16="http://schemas.microsoft.com/office/drawing/2014/main" id="{C34CC335-C79E-499B-8B82-93585B1A4E56}"/>
                </a:ext>
              </a:extLst>
            </p:cNvPr>
            <p:cNvSpPr txBox="1"/>
            <p:nvPr/>
          </p:nvSpPr>
          <p:spPr>
            <a:xfrm rot="16200000">
              <a:off x="2366858" y="4583910"/>
              <a:ext cx="504914" cy="233265"/>
            </a:xfrm>
            <a:prstGeom prst="rect">
              <a:avLst/>
            </a:prstGeom>
            <a:noFill/>
          </p:spPr>
          <p:txBody>
            <a:bodyPr wrap="none" rtlCol="0">
              <a:spAutoFit/>
            </a:bodyPr>
            <a:lstStyle/>
            <a:p>
              <a:r>
                <a:rPr lang="en-US" b="1" dirty="0"/>
                <a:t>prob</a:t>
              </a:r>
            </a:p>
          </p:txBody>
        </p:sp>
        <p:sp>
          <p:nvSpPr>
            <p:cNvPr id="90" name="Rectangle 50">
              <a:extLst>
                <a:ext uri="{FF2B5EF4-FFF2-40B4-BE49-F238E27FC236}">
                  <a16:creationId xmlns:a16="http://schemas.microsoft.com/office/drawing/2014/main" id="{8CD73D61-A0CC-4FA0-9CA1-9B1DC36DFA48}"/>
                </a:ext>
              </a:extLst>
            </p:cNvPr>
            <p:cNvSpPr>
              <a:spLocks noChangeArrowheads="1"/>
            </p:cNvSpPr>
            <p:nvPr/>
          </p:nvSpPr>
          <p:spPr bwMode="auto">
            <a:xfrm>
              <a:off x="3569482" y="4968240"/>
              <a:ext cx="118797" cy="822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91" name="Straight Connector 90">
              <a:extLst>
                <a:ext uri="{FF2B5EF4-FFF2-40B4-BE49-F238E27FC236}">
                  <a16:creationId xmlns:a16="http://schemas.microsoft.com/office/drawing/2014/main" id="{C3E41C64-9679-4C5A-9018-0EE9C9C412A7}"/>
                </a:ext>
              </a:extLst>
            </p:cNvPr>
            <p:cNvCxnSpPr/>
            <p:nvPr/>
          </p:nvCxnSpPr>
          <p:spPr>
            <a:xfrm>
              <a:off x="2918471" y="4953000"/>
              <a:ext cx="415789"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E5C1D07C-ED0B-4298-BBE4-1AF33C360BB7}"/>
                </a:ext>
              </a:extLst>
            </p:cNvPr>
            <p:cNvSpPr/>
            <p:nvPr/>
          </p:nvSpPr>
          <p:spPr>
            <a:xfrm>
              <a:off x="3064283" y="6019800"/>
              <a:ext cx="848309" cy="369332"/>
            </a:xfrm>
            <a:prstGeom prst="rect">
              <a:avLst/>
            </a:prstGeom>
          </p:spPr>
          <p:txBody>
            <a:bodyPr wrap="none">
              <a:spAutoFit/>
            </a:bodyPr>
            <a:lstStyle/>
            <a:p>
              <a:r>
                <a:rPr lang="en-US" b="1" dirty="0">
                  <a:latin typeface="Times New Roman" pitchFamily="18" charset="0"/>
                  <a:cs typeface="Times New Roman" pitchFamily="18" charset="0"/>
                </a:rPr>
                <a:t>p=0.75</a:t>
              </a:r>
              <a:endParaRPr lang="en-US" b="1" dirty="0"/>
            </a:p>
          </p:txBody>
        </p:sp>
      </p:grpSp>
      <p:grpSp>
        <p:nvGrpSpPr>
          <p:cNvPr id="93" name="Group 92">
            <a:extLst>
              <a:ext uri="{FF2B5EF4-FFF2-40B4-BE49-F238E27FC236}">
                <a16:creationId xmlns:a16="http://schemas.microsoft.com/office/drawing/2014/main" id="{0655511F-1DA6-4B80-89C4-84909A6B841F}"/>
              </a:ext>
            </a:extLst>
          </p:cNvPr>
          <p:cNvGrpSpPr/>
          <p:nvPr/>
        </p:nvGrpSpPr>
        <p:grpSpPr>
          <a:xfrm>
            <a:off x="6053516" y="4890183"/>
            <a:ext cx="1764518" cy="1817132"/>
            <a:chOff x="4102882" y="4572000"/>
            <a:chExt cx="1764518" cy="1817132"/>
          </a:xfrm>
        </p:grpSpPr>
        <p:sp>
          <p:nvSpPr>
            <p:cNvPr id="94" name="TextBox 93">
              <a:extLst>
                <a:ext uri="{FF2B5EF4-FFF2-40B4-BE49-F238E27FC236}">
                  <a16:creationId xmlns:a16="http://schemas.microsoft.com/office/drawing/2014/main" id="{CEE848E7-C135-47AC-B946-3523BAEBA92D}"/>
                </a:ext>
              </a:extLst>
            </p:cNvPr>
            <p:cNvSpPr txBox="1"/>
            <p:nvPr/>
          </p:nvSpPr>
          <p:spPr>
            <a:xfrm>
              <a:off x="4102882" y="5345668"/>
              <a:ext cx="550151" cy="369332"/>
            </a:xfrm>
            <a:prstGeom prst="rect">
              <a:avLst/>
            </a:prstGeom>
            <a:noFill/>
          </p:spPr>
          <p:txBody>
            <a:bodyPr wrap="none" rtlCol="0">
              <a:spAutoFit/>
            </a:bodyPr>
            <a:lstStyle/>
            <a:p>
              <a:r>
                <a:rPr lang="en-US" b="1" dirty="0"/>
                <a:t>1/4</a:t>
              </a:r>
            </a:p>
          </p:txBody>
        </p:sp>
        <p:sp>
          <p:nvSpPr>
            <p:cNvPr id="95" name="Rectangle 50">
              <a:extLst>
                <a:ext uri="{FF2B5EF4-FFF2-40B4-BE49-F238E27FC236}">
                  <a16:creationId xmlns:a16="http://schemas.microsoft.com/office/drawing/2014/main" id="{5D3C5671-A6BF-4E15-849C-7D8990DBD1D7}"/>
                </a:ext>
              </a:extLst>
            </p:cNvPr>
            <p:cNvSpPr>
              <a:spLocks noChangeArrowheads="1"/>
            </p:cNvSpPr>
            <p:nvPr/>
          </p:nvSpPr>
          <p:spPr bwMode="auto">
            <a:xfrm>
              <a:off x="5334000" y="5516880"/>
              <a:ext cx="118797" cy="2743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6" name="Line 4">
              <a:extLst>
                <a:ext uri="{FF2B5EF4-FFF2-40B4-BE49-F238E27FC236}">
                  <a16:creationId xmlns:a16="http://schemas.microsoft.com/office/drawing/2014/main" id="{706E9FAC-C917-4695-849C-B8E1E5ECC9F8}"/>
                </a:ext>
              </a:extLst>
            </p:cNvPr>
            <p:cNvSpPr>
              <a:spLocks noChangeShapeType="1"/>
            </p:cNvSpPr>
            <p:nvPr/>
          </p:nvSpPr>
          <p:spPr bwMode="auto">
            <a:xfrm flipV="1">
              <a:off x="4587240" y="5782305"/>
              <a:ext cx="1280160" cy="0"/>
            </a:xfrm>
            <a:prstGeom prst="line">
              <a:avLst/>
            </a:prstGeom>
            <a:noFill/>
            <a:ln w="38100">
              <a:solidFill>
                <a:schemeClr val="tx2"/>
              </a:solidFill>
              <a:round/>
              <a:headEnd/>
              <a:tailEnd type="triangle" w="med" len="med"/>
            </a:ln>
          </p:spPr>
          <p:txBody>
            <a:bodyPr/>
            <a:lstStyle/>
            <a:p>
              <a:endParaRPr lang="en-US"/>
            </a:p>
          </p:txBody>
        </p:sp>
        <p:sp>
          <p:nvSpPr>
            <p:cNvPr id="97" name="Line 16">
              <a:extLst>
                <a:ext uri="{FF2B5EF4-FFF2-40B4-BE49-F238E27FC236}">
                  <a16:creationId xmlns:a16="http://schemas.microsoft.com/office/drawing/2014/main" id="{2445EEFC-3FF3-4E5B-8B4A-ADD038F63E76}"/>
                </a:ext>
              </a:extLst>
            </p:cNvPr>
            <p:cNvSpPr>
              <a:spLocks noChangeShapeType="1"/>
            </p:cNvSpPr>
            <p:nvPr/>
          </p:nvSpPr>
          <p:spPr bwMode="auto">
            <a:xfrm>
              <a:off x="5407268" y="5804419"/>
              <a:ext cx="0" cy="36780"/>
            </a:xfrm>
            <a:prstGeom prst="line">
              <a:avLst/>
            </a:prstGeom>
            <a:noFill/>
            <a:ln w="38100">
              <a:solidFill>
                <a:schemeClr val="tx2"/>
              </a:solidFill>
              <a:prstDash val="dash"/>
              <a:round/>
              <a:headEnd/>
              <a:tailEnd/>
            </a:ln>
          </p:spPr>
          <p:txBody>
            <a:bodyPr/>
            <a:lstStyle/>
            <a:p>
              <a:endParaRPr lang="en-US"/>
            </a:p>
          </p:txBody>
        </p:sp>
        <p:sp>
          <p:nvSpPr>
            <p:cNvPr id="98" name="Line 17">
              <a:extLst>
                <a:ext uri="{FF2B5EF4-FFF2-40B4-BE49-F238E27FC236}">
                  <a16:creationId xmlns:a16="http://schemas.microsoft.com/office/drawing/2014/main" id="{F3F73044-1EA3-4340-8053-112F30A18B81}"/>
                </a:ext>
              </a:extLst>
            </p:cNvPr>
            <p:cNvSpPr>
              <a:spLocks noChangeShapeType="1"/>
            </p:cNvSpPr>
            <p:nvPr/>
          </p:nvSpPr>
          <p:spPr bwMode="auto">
            <a:xfrm>
              <a:off x="5008530" y="5804419"/>
              <a:ext cx="0" cy="36780"/>
            </a:xfrm>
            <a:prstGeom prst="line">
              <a:avLst/>
            </a:prstGeom>
            <a:noFill/>
            <a:ln w="38100">
              <a:solidFill>
                <a:schemeClr val="tx2"/>
              </a:solidFill>
              <a:prstDash val="dash"/>
              <a:round/>
              <a:headEnd/>
              <a:tailEnd/>
            </a:ln>
          </p:spPr>
          <p:txBody>
            <a:bodyPr/>
            <a:lstStyle/>
            <a:p>
              <a:endParaRPr lang="en-US"/>
            </a:p>
          </p:txBody>
        </p:sp>
        <p:sp>
          <p:nvSpPr>
            <p:cNvPr id="99" name="TextBox 98">
              <a:extLst>
                <a:ext uri="{FF2B5EF4-FFF2-40B4-BE49-F238E27FC236}">
                  <a16:creationId xmlns:a16="http://schemas.microsoft.com/office/drawing/2014/main" id="{98803E3B-B963-4695-A964-4A9BEFF52DC9}"/>
                </a:ext>
              </a:extLst>
            </p:cNvPr>
            <p:cNvSpPr txBox="1"/>
            <p:nvPr/>
          </p:nvSpPr>
          <p:spPr>
            <a:xfrm>
              <a:off x="5245882" y="5814151"/>
              <a:ext cx="314510" cy="369332"/>
            </a:xfrm>
            <a:prstGeom prst="rect">
              <a:avLst/>
            </a:prstGeom>
            <a:noFill/>
          </p:spPr>
          <p:txBody>
            <a:bodyPr wrap="none" rtlCol="0">
              <a:spAutoFit/>
            </a:bodyPr>
            <a:lstStyle/>
            <a:p>
              <a:r>
                <a:rPr lang="en-US" b="1" dirty="0"/>
                <a:t>1</a:t>
              </a:r>
            </a:p>
          </p:txBody>
        </p:sp>
        <p:sp>
          <p:nvSpPr>
            <p:cNvPr id="100" name="TextBox 99">
              <a:extLst>
                <a:ext uri="{FF2B5EF4-FFF2-40B4-BE49-F238E27FC236}">
                  <a16:creationId xmlns:a16="http://schemas.microsoft.com/office/drawing/2014/main" id="{199B9E7D-5FF3-418B-B3D7-DECD5D800DE4}"/>
                </a:ext>
              </a:extLst>
            </p:cNvPr>
            <p:cNvSpPr txBox="1"/>
            <p:nvPr/>
          </p:nvSpPr>
          <p:spPr>
            <a:xfrm>
              <a:off x="4864882" y="5810416"/>
              <a:ext cx="314510" cy="369332"/>
            </a:xfrm>
            <a:prstGeom prst="rect">
              <a:avLst/>
            </a:prstGeom>
            <a:noFill/>
          </p:spPr>
          <p:txBody>
            <a:bodyPr wrap="none" rtlCol="0">
              <a:spAutoFit/>
            </a:bodyPr>
            <a:lstStyle/>
            <a:p>
              <a:r>
                <a:rPr lang="en-US" b="1" dirty="0"/>
                <a:t>0</a:t>
              </a:r>
            </a:p>
          </p:txBody>
        </p:sp>
        <p:sp>
          <p:nvSpPr>
            <p:cNvPr id="101" name="Line 4">
              <a:extLst>
                <a:ext uri="{FF2B5EF4-FFF2-40B4-BE49-F238E27FC236}">
                  <a16:creationId xmlns:a16="http://schemas.microsoft.com/office/drawing/2014/main" id="{087C81BB-C987-4AF1-B70A-BA953D416D73}"/>
                </a:ext>
              </a:extLst>
            </p:cNvPr>
            <p:cNvSpPr>
              <a:spLocks noChangeShapeType="1"/>
            </p:cNvSpPr>
            <p:nvPr/>
          </p:nvSpPr>
          <p:spPr bwMode="auto">
            <a:xfrm flipH="1" flipV="1">
              <a:off x="4636282" y="4572000"/>
              <a:ext cx="0" cy="1343159"/>
            </a:xfrm>
            <a:prstGeom prst="line">
              <a:avLst/>
            </a:prstGeom>
            <a:noFill/>
            <a:ln w="38100">
              <a:solidFill>
                <a:schemeClr val="tx2"/>
              </a:solidFill>
              <a:round/>
              <a:headEnd/>
              <a:tailEnd type="triangle" w="med" len="med"/>
            </a:ln>
          </p:spPr>
          <p:txBody>
            <a:bodyPr/>
            <a:lstStyle/>
            <a:p>
              <a:endParaRPr lang="en-US"/>
            </a:p>
          </p:txBody>
        </p:sp>
        <p:sp>
          <p:nvSpPr>
            <p:cNvPr id="102" name="TextBox 101">
              <a:extLst>
                <a:ext uri="{FF2B5EF4-FFF2-40B4-BE49-F238E27FC236}">
                  <a16:creationId xmlns:a16="http://schemas.microsoft.com/office/drawing/2014/main" id="{01617733-5F36-4ED0-90EC-BC58524B1ED4}"/>
                </a:ext>
              </a:extLst>
            </p:cNvPr>
            <p:cNvSpPr txBox="1"/>
            <p:nvPr/>
          </p:nvSpPr>
          <p:spPr>
            <a:xfrm rot="16200000">
              <a:off x="4119458" y="4736310"/>
              <a:ext cx="504914" cy="233265"/>
            </a:xfrm>
            <a:prstGeom prst="rect">
              <a:avLst/>
            </a:prstGeom>
            <a:noFill/>
          </p:spPr>
          <p:txBody>
            <a:bodyPr wrap="none" rtlCol="0">
              <a:spAutoFit/>
            </a:bodyPr>
            <a:lstStyle/>
            <a:p>
              <a:r>
                <a:rPr lang="en-US" b="1" dirty="0"/>
                <a:t>prob</a:t>
              </a:r>
            </a:p>
          </p:txBody>
        </p:sp>
        <p:sp>
          <p:nvSpPr>
            <p:cNvPr id="103" name="Rectangle 50">
              <a:extLst>
                <a:ext uri="{FF2B5EF4-FFF2-40B4-BE49-F238E27FC236}">
                  <a16:creationId xmlns:a16="http://schemas.microsoft.com/office/drawing/2014/main" id="{B3E07BDB-3EF8-46F8-9706-3E47F3C0CDD8}"/>
                </a:ext>
              </a:extLst>
            </p:cNvPr>
            <p:cNvSpPr>
              <a:spLocks noChangeArrowheads="1"/>
            </p:cNvSpPr>
            <p:nvPr/>
          </p:nvSpPr>
          <p:spPr bwMode="auto">
            <a:xfrm>
              <a:off x="4953000" y="4968240"/>
              <a:ext cx="118797" cy="822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104" name="Straight Connector 103">
              <a:extLst>
                <a:ext uri="{FF2B5EF4-FFF2-40B4-BE49-F238E27FC236}">
                  <a16:creationId xmlns:a16="http://schemas.microsoft.com/office/drawing/2014/main" id="{BF171504-7C94-435B-B2E2-ED7C12AC47F5}"/>
                </a:ext>
              </a:extLst>
            </p:cNvPr>
            <p:cNvCxnSpPr/>
            <p:nvPr/>
          </p:nvCxnSpPr>
          <p:spPr>
            <a:xfrm>
              <a:off x="4671071" y="5486400"/>
              <a:ext cx="415789"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6FAEF66F-B26E-4BF7-ACE8-FAC9C1BAE212}"/>
                </a:ext>
              </a:extLst>
            </p:cNvPr>
            <p:cNvSpPr/>
            <p:nvPr/>
          </p:nvSpPr>
          <p:spPr>
            <a:xfrm>
              <a:off x="4816883" y="6019800"/>
              <a:ext cx="848309" cy="369332"/>
            </a:xfrm>
            <a:prstGeom prst="rect">
              <a:avLst/>
            </a:prstGeom>
          </p:spPr>
          <p:txBody>
            <a:bodyPr wrap="none">
              <a:spAutoFit/>
            </a:bodyPr>
            <a:lstStyle/>
            <a:p>
              <a:r>
                <a:rPr lang="en-US" b="1" dirty="0">
                  <a:latin typeface="Times New Roman" pitchFamily="18" charset="0"/>
                  <a:cs typeface="Times New Roman" pitchFamily="18" charset="0"/>
                </a:rPr>
                <a:t>p=0.25</a:t>
              </a:r>
              <a:endParaRPr lang="en-US" b="1" dirty="0"/>
            </a:p>
          </p:txBody>
        </p:sp>
      </p:grpSp>
      <p:sp>
        <p:nvSpPr>
          <p:cNvPr id="106" name="TextBox 105">
            <a:extLst>
              <a:ext uri="{FF2B5EF4-FFF2-40B4-BE49-F238E27FC236}">
                <a16:creationId xmlns:a16="http://schemas.microsoft.com/office/drawing/2014/main" id="{3CE0C9A5-D038-44C8-A6AC-257950D52319}"/>
              </a:ext>
            </a:extLst>
          </p:cNvPr>
          <p:cNvSpPr txBox="1"/>
          <p:nvPr/>
        </p:nvSpPr>
        <p:spPr>
          <a:xfrm>
            <a:off x="853500" y="5749571"/>
            <a:ext cx="5173234" cy="769441"/>
          </a:xfrm>
          <a:prstGeom prst="rect">
            <a:avLst/>
          </a:prstGeom>
          <a:noFill/>
        </p:spPr>
        <p:txBody>
          <a:bodyPr wrap="square" rtlCol="0">
            <a:spAutoFit/>
          </a:bodyPr>
          <a:lstStyle/>
          <a:p>
            <a:r>
              <a:rPr lang="en-US" sz="2200" dirty="0">
                <a:solidFill>
                  <a:srgbClr val="00B050"/>
                </a:solidFill>
                <a:cs typeface="Times New Roman" pitchFamily="18" charset="0"/>
              </a:rPr>
              <a:t>Read as </a:t>
            </a:r>
          </a:p>
          <a:p>
            <a:r>
              <a:rPr lang="en-US" sz="2200" dirty="0">
                <a:cs typeface="Times New Roman" pitchFamily="18" charset="0"/>
              </a:rPr>
              <a:t>X</a:t>
            </a:r>
            <a:r>
              <a:rPr lang="en-US" sz="2200" dirty="0">
                <a:solidFill>
                  <a:srgbClr val="00B050"/>
                </a:solidFill>
                <a:cs typeface="Times New Roman" pitchFamily="18" charset="0"/>
              </a:rPr>
              <a:t> </a:t>
            </a:r>
            <a:r>
              <a:rPr lang="en-US" sz="2200" dirty="0">
                <a:solidFill>
                  <a:srgbClr val="7030A0"/>
                </a:solidFill>
                <a:cs typeface="Times New Roman" pitchFamily="18" charset="0"/>
              </a:rPr>
              <a:t>is distributed </a:t>
            </a:r>
            <a:r>
              <a:rPr lang="en-US" sz="2200" dirty="0">
                <a:solidFill>
                  <a:srgbClr val="FF0000"/>
                </a:solidFill>
                <a:cs typeface="Times New Roman" pitchFamily="18" charset="0"/>
              </a:rPr>
              <a:t>Bernoulli</a:t>
            </a:r>
            <a:r>
              <a:rPr lang="en-US" sz="2200" dirty="0">
                <a:solidFill>
                  <a:srgbClr val="00B050"/>
                </a:solidFill>
                <a:cs typeface="Times New Roman" pitchFamily="18" charset="0"/>
              </a:rPr>
              <a:t> with parameter p </a:t>
            </a:r>
          </a:p>
        </p:txBody>
      </p:sp>
      <p:grpSp>
        <p:nvGrpSpPr>
          <p:cNvPr id="5" name="Group 4">
            <a:extLst>
              <a:ext uri="{FF2B5EF4-FFF2-40B4-BE49-F238E27FC236}">
                <a16:creationId xmlns:a16="http://schemas.microsoft.com/office/drawing/2014/main" id="{91AA25D2-472F-4915-825A-36FB31F7E426}"/>
              </a:ext>
            </a:extLst>
          </p:cNvPr>
          <p:cNvGrpSpPr/>
          <p:nvPr/>
        </p:nvGrpSpPr>
        <p:grpSpPr>
          <a:xfrm>
            <a:off x="9201331" y="208336"/>
            <a:ext cx="2579334" cy="1413743"/>
            <a:chOff x="9188268" y="195273"/>
            <a:chExt cx="2579334" cy="1413743"/>
          </a:xfrm>
        </p:grpSpPr>
        <p:sp>
          <p:nvSpPr>
            <p:cNvPr id="46" name="TextBox 45">
              <a:extLst>
                <a:ext uri="{FF2B5EF4-FFF2-40B4-BE49-F238E27FC236}">
                  <a16:creationId xmlns:a16="http://schemas.microsoft.com/office/drawing/2014/main" id="{CB1212F8-C6B7-4977-A7AC-73360D25EE42}"/>
                </a:ext>
              </a:extLst>
            </p:cNvPr>
            <p:cNvSpPr txBox="1"/>
            <p:nvPr/>
          </p:nvSpPr>
          <p:spPr>
            <a:xfrm>
              <a:off x="9188268" y="195273"/>
              <a:ext cx="304892" cy="369332"/>
            </a:xfrm>
            <a:prstGeom prst="rect">
              <a:avLst/>
            </a:prstGeom>
            <a:noFill/>
          </p:spPr>
          <p:txBody>
            <a:bodyPr wrap="none" rtlCol="0">
              <a:spAutoFit/>
            </a:bodyPr>
            <a:lstStyle/>
            <a:p>
              <a:r>
                <a:rPr lang="en-US" b="1" dirty="0"/>
                <a:t>S</a:t>
              </a:r>
            </a:p>
          </p:txBody>
        </p:sp>
        <p:cxnSp>
          <p:nvCxnSpPr>
            <p:cNvPr id="47" name="Straight Connector 46">
              <a:extLst>
                <a:ext uri="{FF2B5EF4-FFF2-40B4-BE49-F238E27FC236}">
                  <a16:creationId xmlns:a16="http://schemas.microsoft.com/office/drawing/2014/main" id="{1E8C73D7-DFF5-4038-B560-144E8B983AB8}"/>
                </a:ext>
              </a:extLst>
            </p:cNvPr>
            <p:cNvCxnSpPr>
              <a:cxnSpLocks/>
              <a:stCxn id="3" idx="0"/>
            </p:cNvCxnSpPr>
            <p:nvPr/>
          </p:nvCxnSpPr>
          <p:spPr>
            <a:xfrm>
              <a:off x="10623955" y="358639"/>
              <a:ext cx="530353" cy="12503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D334909-F639-4159-87D8-BF0777B46455}"/>
                </a:ext>
              </a:extLst>
            </p:cNvPr>
            <p:cNvSpPr txBox="1"/>
            <p:nvPr/>
          </p:nvSpPr>
          <p:spPr>
            <a:xfrm>
              <a:off x="9773729" y="854446"/>
              <a:ext cx="1087157" cy="646331"/>
            </a:xfrm>
            <a:prstGeom prst="rect">
              <a:avLst/>
            </a:prstGeom>
            <a:noFill/>
          </p:spPr>
          <p:txBody>
            <a:bodyPr wrap="none" rtlCol="0">
              <a:spAutoFit/>
            </a:bodyPr>
            <a:lstStyle/>
            <a:p>
              <a:r>
                <a:rPr lang="en-US" b="1" dirty="0">
                  <a:solidFill>
                    <a:srgbClr val="0070C0"/>
                  </a:solidFill>
                </a:rPr>
                <a:t>Success</a:t>
              </a:r>
            </a:p>
            <a:p>
              <a:pPr algn="ctr"/>
              <a:r>
                <a:rPr lang="en-US" b="1" dirty="0">
                  <a:solidFill>
                    <a:srgbClr val="0070C0"/>
                  </a:solidFill>
                </a:rPr>
                <a:t>Win</a:t>
              </a:r>
            </a:p>
          </p:txBody>
        </p:sp>
        <p:sp>
          <p:nvSpPr>
            <p:cNvPr id="51" name="TextBox 50">
              <a:extLst>
                <a:ext uri="{FF2B5EF4-FFF2-40B4-BE49-F238E27FC236}">
                  <a16:creationId xmlns:a16="http://schemas.microsoft.com/office/drawing/2014/main" id="{882CE5B8-2458-403A-A787-EE45E29164B3}"/>
                </a:ext>
              </a:extLst>
            </p:cNvPr>
            <p:cNvSpPr txBox="1"/>
            <p:nvPr/>
          </p:nvSpPr>
          <p:spPr>
            <a:xfrm>
              <a:off x="10817637" y="536378"/>
              <a:ext cx="918841" cy="646331"/>
            </a:xfrm>
            <a:prstGeom prst="rect">
              <a:avLst/>
            </a:prstGeom>
            <a:noFill/>
          </p:spPr>
          <p:txBody>
            <a:bodyPr wrap="none" rtlCol="0">
              <a:spAutoFit/>
            </a:bodyPr>
            <a:lstStyle/>
            <a:p>
              <a:r>
                <a:rPr lang="en-US" b="1" dirty="0">
                  <a:solidFill>
                    <a:srgbClr val="FF0000"/>
                  </a:solidFill>
                </a:rPr>
                <a:t>Failure</a:t>
              </a:r>
            </a:p>
            <a:p>
              <a:pPr algn="ctr"/>
              <a:r>
                <a:rPr lang="en-US" b="1" dirty="0">
                  <a:solidFill>
                    <a:srgbClr val="FF0000"/>
                  </a:solidFill>
                </a:rPr>
                <a:t>Lose</a:t>
              </a:r>
            </a:p>
          </p:txBody>
        </p:sp>
        <p:sp>
          <p:nvSpPr>
            <p:cNvPr id="3" name="Rectangle 2">
              <a:extLst>
                <a:ext uri="{FF2B5EF4-FFF2-40B4-BE49-F238E27FC236}">
                  <a16:creationId xmlns:a16="http://schemas.microsoft.com/office/drawing/2014/main" id="{EA1DE755-EC94-464F-BC8B-A60EEAA85E9D}"/>
                </a:ext>
              </a:extLst>
            </p:cNvPr>
            <p:cNvSpPr/>
            <p:nvPr/>
          </p:nvSpPr>
          <p:spPr>
            <a:xfrm>
              <a:off x="9480307" y="358639"/>
              <a:ext cx="2287295" cy="12503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strips(downRight)">
                                      <p:cBhvr>
                                        <p:cTn id="11" dur="10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strips(downRight)">
                                      <p:cBhvr>
                                        <p:cTn id="16" dur="1000"/>
                                        <p:tgtEl>
                                          <p:spTgt spid="54"/>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strips(downRight)">
                                      <p:cBhvr>
                                        <p:cTn id="20" dur="1000"/>
                                        <p:tgtEl>
                                          <p:spTgt spid="55"/>
                                        </p:tgtEl>
                                      </p:cBhvr>
                                    </p:animEffect>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strips(downRight)">
                                      <p:cBhvr>
                                        <p:cTn id="24" dur="1000"/>
                                        <p:tgtEl>
                                          <p:spTgt spid="56"/>
                                        </p:tgtEl>
                                      </p:cBhvr>
                                    </p:animEffect>
                                  </p:childTnLst>
                                </p:cTn>
                              </p:par>
                            </p:childTnLst>
                          </p:cTn>
                        </p:par>
                        <p:par>
                          <p:cTn id="25" fill="hold">
                            <p:stCondLst>
                              <p:cond delay="3000"/>
                            </p:stCondLst>
                            <p:childTnLst>
                              <p:par>
                                <p:cTn id="26" presetID="18" presetClass="entr" presetSubtype="6"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strips(downRight)">
                                      <p:cBhvr>
                                        <p:cTn id="28" dur="1000"/>
                                        <p:tgtEl>
                                          <p:spTgt spid="57"/>
                                        </p:tgtEl>
                                      </p:cBhvr>
                                    </p:animEffect>
                                  </p:childTnLst>
                                </p:cTn>
                              </p:par>
                            </p:childTnLst>
                          </p:cTn>
                        </p:par>
                        <p:par>
                          <p:cTn id="29" fill="hold">
                            <p:stCondLst>
                              <p:cond delay="4000"/>
                            </p:stCondLst>
                            <p:childTnLst>
                              <p:par>
                                <p:cTn id="30" presetID="18" presetClass="entr" presetSubtype="6"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strips(downRight)">
                                      <p:cBhvr>
                                        <p:cTn id="32" dur="1000"/>
                                        <p:tgtEl>
                                          <p:spTgt spid="58"/>
                                        </p:tgtEl>
                                      </p:cBhvr>
                                    </p:animEffect>
                                  </p:childTnLst>
                                </p:cTn>
                              </p:par>
                            </p:childTnLst>
                          </p:cTn>
                        </p:par>
                        <p:par>
                          <p:cTn id="33" fill="hold">
                            <p:stCondLst>
                              <p:cond delay="5000"/>
                            </p:stCondLst>
                            <p:childTnLst>
                              <p:par>
                                <p:cTn id="34" presetID="18" presetClass="entr" presetSubtype="6"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strips(downRight)">
                                      <p:cBhvr>
                                        <p:cTn id="36" dur="1000"/>
                                        <p:tgtEl>
                                          <p:spTgt spid="59"/>
                                        </p:tgtEl>
                                      </p:cBhvr>
                                    </p:animEffect>
                                  </p:childTnLst>
                                </p:cTn>
                              </p:par>
                            </p:childTnLst>
                          </p:cTn>
                        </p:par>
                        <p:par>
                          <p:cTn id="37" fill="hold">
                            <p:stCondLst>
                              <p:cond delay="6000"/>
                            </p:stCondLst>
                            <p:childTnLst>
                              <p:par>
                                <p:cTn id="38" presetID="18" presetClass="entr" presetSubtype="6"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strips(downRight)">
                                      <p:cBhvr>
                                        <p:cTn id="40" dur="1000"/>
                                        <p:tgtEl>
                                          <p:spTgt spid="61"/>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strips(downRight)">
                                      <p:cBhvr>
                                        <p:cTn id="45" dur="10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strips(downRight)">
                                      <p:cBhvr>
                                        <p:cTn id="50" dur="10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1000"/>
                                        <p:tgtEl>
                                          <p:spTgt spid="64"/>
                                        </p:tgtEl>
                                      </p:cBhvr>
                                    </p:animEffect>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left)">
                                      <p:cBhvr>
                                        <p:cTn id="63" dur="10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8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strips(downRight)">
                                      <p:cBhvr>
                                        <p:cTn id="82"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63" grpId="0"/>
      <p:bldP spid="66" grpId="0"/>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90063" cy="1325563"/>
          </a:xfrm>
        </p:spPr>
        <p:txBody>
          <a:bodyPr/>
          <a:lstStyle/>
          <a:p>
            <a:r>
              <a:rPr lang="en-US" dirty="0">
                <a:solidFill>
                  <a:srgbClr val="990033"/>
                </a:solidFill>
              </a:rPr>
              <a:t>Example</a:t>
            </a:r>
            <a:endParaRPr lang="en-US" dirty="0"/>
          </a:p>
        </p:txBody>
      </p:sp>
      <p:sp>
        <p:nvSpPr>
          <p:cNvPr id="7" name="TextBox 6">
            <a:extLst>
              <a:ext uri="{FF2B5EF4-FFF2-40B4-BE49-F238E27FC236}">
                <a16:creationId xmlns:a16="http://schemas.microsoft.com/office/drawing/2014/main" id="{E187724D-BCDE-457F-A883-1C2929320BB2}"/>
              </a:ext>
            </a:extLst>
          </p:cNvPr>
          <p:cNvSpPr txBox="1"/>
          <p:nvPr/>
        </p:nvSpPr>
        <p:spPr>
          <a:xfrm>
            <a:off x="838200" y="1395549"/>
            <a:ext cx="8381999" cy="1723549"/>
          </a:xfrm>
          <a:prstGeom prst="rect">
            <a:avLst/>
          </a:prstGeom>
          <a:noFill/>
        </p:spPr>
        <p:txBody>
          <a:bodyPr wrap="square" rtlCol="0">
            <a:spAutoFit/>
          </a:bodyPr>
          <a:lstStyle/>
          <a:p>
            <a:r>
              <a:rPr lang="en-US" sz="2400" dirty="0">
                <a:cs typeface="Times New Roman" pitchFamily="18" charset="0"/>
              </a:rPr>
              <a:t>A student is selecting answer of a multiple choice question, four options with one correct answer, at random. </a:t>
            </a:r>
          </a:p>
          <a:p>
            <a:pPr>
              <a:lnSpc>
                <a:spcPts val="1200"/>
              </a:lnSpc>
            </a:pPr>
            <a:endParaRPr lang="en-US" sz="2400" dirty="0">
              <a:cs typeface="Times New Roman" pitchFamily="18" charset="0"/>
            </a:endParaRPr>
          </a:p>
          <a:p>
            <a:r>
              <a:rPr lang="en-US" sz="2400" dirty="0">
                <a:cs typeface="Times New Roman" pitchFamily="18" charset="0"/>
              </a:rPr>
              <a:t>Let X denotes the result of this experiment, identify the PMF of X and find the E(X) and Var(X).</a:t>
            </a:r>
            <a:endParaRPr lang="en-US" sz="2400" dirty="0">
              <a:solidFill>
                <a:schemeClr val="tx2"/>
              </a:solidFill>
              <a:cs typeface="Times New Roman" pitchFamily="18" charset="0"/>
            </a:endParaRPr>
          </a:p>
        </p:txBody>
      </p:sp>
      <p:sp>
        <p:nvSpPr>
          <p:cNvPr id="21" name="Rectangle 20">
            <a:extLst>
              <a:ext uri="{FF2B5EF4-FFF2-40B4-BE49-F238E27FC236}">
                <a16:creationId xmlns:a16="http://schemas.microsoft.com/office/drawing/2014/main" id="{77B201D0-0333-437E-B577-291B5E08095F}"/>
              </a:ext>
            </a:extLst>
          </p:cNvPr>
          <p:cNvSpPr/>
          <p:nvPr/>
        </p:nvSpPr>
        <p:spPr>
          <a:xfrm>
            <a:off x="8231777" y="4834674"/>
            <a:ext cx="3352800" cy="1524000"/>
          </a:xfrm>
          <a:prstGeom prst="rect">
            <a:avLst/>
          </a:prstGeom>
          <a:solidFill>
            <a:srgbClr val="FF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Box 21">
            <a:extLst>
              <a:ext uri="{FF2B5EF4-FFF2-40B4-BE49-F238E27FC236}">
                <a16:creationId xmlns:a16="http://schemas.microsoft.com/office/drawing/2014/main" id="{E6AFF7BC-D638-4893-A686-9DE9DD700763}"/>
              </a:ext>
            </a:extLst>
          </p:cNvPr>
          <p:cNvSpPr txBox="1"/>
          <p:nvPr/>
        </p:nvSpPr>
        <p:spPr>
          <a:xfrm>
            <a:off x="8384177" y="4910874"/>
            <a:ext cx="2590800" cy="461665"/>
          </a:xfrm>
          <a:prstGeom prst="rect">
            <a:avLst/>
          </a:prstGeom>
          <a:noFill/>
        </p:spPr>
        <p:txBody>
          <a:bodyPr wrap="square" rtlCol="0">
            <a:spAutoFit/>
          </a:bodyPr>
          <a:lstStyle/>
          <a:p>
            <a:r>
              <a:rPr lang="en-US" sz="2400" dirty="0">
                <a:cs typeface="Times New Roman" pitchFamily="18" charset="0"/>
              </a:rPr>
              <a:t>X ~ Ber(p)</a:t>
            </a:r>
            <a:endParaRPr lang="en-US" sz="2400" dirty="0">
              <a:solidFill>
                <a:schemeClr val="tx2"/>
              </a:solidFill>
              <a:cs typeface="Times New Roman" pitchFamily="18" charset="0"/>
            </a:endParaRPr>
          </a:p>
        </p:txBody>
      </p:sp>
      <p:sp>
        <p:nvSpPr>
          <p:cNvPr id="23" name="TextBox 22">
            <a:extLst>
              <a:ext uri="{FF2B5EF4-FFF2-40B4-BE49-F238E27FC236}">
                <a16:creationId xmlns:a16="http://schemas.microsoft.com/office/drawing/2014/main" id="{D4F47649-1FAA-476B-B83E-498636B779C2}"/>
              </a:ext>
            </a:extLst>
          </p:cNvPr>
          <p:cNvSpPr txBox="1"/>
          <p:nvPr/>
        </p:nvSpPr>
        <p:spPr>
          <a:xfrm>
            <a:off x="8612777" y="5363609"/>
            <a:ext cx="1905000" cy="461665"/>
          </a:xfrm>
          <a:prstGeom prst="rect">
            <a:avLst/>
          </a:prstGeom>
          <a:noFill/>
        </p:spPr>
        <p:txBody>
          <a:bodyPr wrap="square" rtlCol="0">
            <a:spAutoFit/>
          </a:bodyPr>
          <a:lstStyle/>
          <a:p>
            <a:r>
              <a:rPr lang="en-US" sz="2400" dirty="0">
                <a:cs typeface="Times New Roman" pitchFamily="18" charset="0"/>
              </a:rPr>
              <a:t>E(X) = p</a:t>
            </a:r>
            <a:endParaRPr lang="en-US" sz="2400" dirty="0">
              <a:solidFill>
                <a:schemeClr val="tx2"/>
              </a:solidFill>
              <a:cs typeface="Times New Roman" pitchFamily="18" charset="0"/>
            </a:endParaRPr>
          </a:p>
        </p:txBody>
      </p:sp>
      <p:sp>
        <p:nvSpPr>
          <p:cNvPr id="24" name="TextBox 23">
            <a:extLst>
              <a:ext uri="{FF2B5EF4-FFF2-40B4-BE49-F238E27FC236}">
                <a16:creationId xmlns:a16="http://schemas.microsoft.com/office/drawing/2014/main" id="{81F035E3-CDF6-40FF-8922-268A024B61DF}"/>
              </a:ext>
            </a:extLst>
          </p:cNvPr>
          <p:cNvSpPr txBox="1"/>
          <p:nvPr/>
        </p:nvSpPr>
        <p:spPr>
          <a:xfrm>
            <a:off x="8647987" y="5813319"/>
            <a:ext cx="2133600" cy="461665"/>
          </a:xfrm>
          <a:prstGeom prst="rect">
            <a:avLst/>
          </a:prstGeom>
          <a:noFill/>
        </p:spPr>
        <p:txBody>
          <a:bodyPr wrap="square" rtlCol="0">
            <a:spAutoFit/>
          </a:bodyPr>
          <a:lstStyle/>
          <a:p>
            <a:r>
              <a:rPr lang="en-US" sz="2400" dirty="0">
                <a:cs typeface="Times New Roman" pitchFamily="18" charset="0"/>
              </a:rPr>
              <a:t>Var(X) = p q</a:t>
            </a:r>
            <a:endParaRPr lang="en-US" sz="2400" dirty="0">
              <a:solidFill>
                <a:schemeClr val="tx2"/>
              </a:solidFill>
              <a:cs typeface="Times New Roman" pitchFamily="18" charset="0"/>
            </a:endParaRPr>
          </a:p>
        </p:txBody>
      </p:sp>
      <p:sp>
        <p:nvSpPr>
          <p:cNvPr id="25" name="TextBox 24">
            <a:extLst>
              <a:ext uri="{FF2B5EF4-FFF2-40B4-BE49-F238E27FC236}">
                <a16:creationId xmlns:a16="http://schemas.microsoft.com/office/drawing/2014/main" id="{C8F2BCD0-330D-4F9C-BBE1-F7222831F31F}"/>
              </a:ext>
            </a:extLst>
          </p:cNvPr>
          <p:cNvSpPr txBox="1"/>
          <p:nvPr/>
        </p:nvSpPr>
        <p:spPr>
          <a:xfrm>
            <a:off x="10365377" y="5516009"/>
            <a:ext cx="1219200" cy="461665"/>
          </a:xfrm>
          <a:prstGeom prst="rect">
            <a:avLst/>
          </a:prstGeom>
          <a:noFill/>
        </p:spPr>
        <p:txBody>
          <a:bodyPr wrap="square" rtlCol="0">
            <a:spAutoFit/>
          </a:bodyPr>
          <a:lstStyle/>
          <a:p>
            <a:r>
              <a:rPr lang="en-US" sz="2400" dirty="0">
                <a:cs typeface="Times New Roman" pitchFamily="18" charset="0"/>
              </a:rPr>
              <a:t>q = 1-p</a:t>
            </a:r>
            <a:endParaRPr lang="en-US" sz="2400" dirty="0">
              <a:solidFill>
                <a:schemeClr val="tx2"/>
              </a:solidFill>
              <a:cs typeface="Times New Roman" pitchFamily="18" charset="0"/>
            </a:endParaRPr>
          </a:p>
        </p:txBody>
      </p:sp>
      <p:grpSp>
        <p:nvGrpSpPr>
          <p:cNvPr id="18" name="Group 17">
            <a:extLst>
              <a:ext uri="{FF2B5EF4-FFF2-40B4-BE49-F238E27FC236}">
                <a16:creationId xmlns:a16="http://schemas.microsoft.com/office/drawing/2014/main" id="{27C743E8-6384-402A-8815-CF7CE7F48609}"/>
              </a:ext>
            </a:extLst>
          </p:cNvPr>
          <p:cNvGrpSpPr/>
          <p:nvPr/>
        </p:nvGrpSpPr>
        <p:grpSpPr>
          <a:xfrm>
            <a:off x="9092612" y="168429"/>
            <a:ext cx="2646830" cy="1440587"/>
            <a:chOff x="8746681" y="168429"/>
            <a:chExt cx="2989123" cy="1440587"/>
          </a:xfrm>
        </p:grpSpPr>
        <p:sp>
          <p:nvSpPr>
            <p:cNvPr id="19" name="TextBox 18">
              <a:extLst>
                <a:ext uri="{FF2B5EF4-FFF2-40B4-BE49-F238E27FC236}">
                  <a16:creationId xmlns:a16="http://schemas.microsoft.com/office/drawing/2014/main" id="{186498CC-7AEA-4448-8A20-BF22C64F89B9}"/>
                </a:ext>
              </a:extLst>
            </p:cNvPr>
            <p:cNvSpPr txBox="1"/>
            <p:nvPr/>
          </p:nvSpPr>
          <p:spPr>
            <a:xfrm>
              <a:off x="8746681" y="168429"/>
              <a:ext cx="304892" cy="369332"/>
            </a:xfrm>
            <a:prstGeom prst="rect">
              <a:avLst/>
            </a:prstGeom>
            <a:noFill/>
          </p:spPr>
          <p:txBody>
            <a:bodyPr wrap="none" rtlCol="0">
              <a:spAutoFit/>
            </a:bodyPr>
            <a:lstStyle/>
            <a:p>
              <a:r>
                <a:rPr lang="en-US" b="1" dirty="0"/>
                <a:t>S</a:t>
              </a:r>
            </a:p>
          </p:txBody>
        </p:sp>
        <p:cxnSp>
          <p:nvCxnSpPr>
            <p:cNvPr id="20" name="Straight Connector 19">
              <a:extLst>
                <a:ext uri="{FF2B5EF4-FFF2-40B4-BE49-F238E27FC236}">
                  <a16:creationId xmlns:a16="http://schemas.microsoft.com/office/drawing/2014/main" id="{A9A8A94E-7EBD-4AB0-8197-1C91BDD28B7E}"/>
                </a:ext>
              </a:extLst>
            </p:cNvPr>
            <p:cNvCxnSpPr>
              <a:cxnSpLocks/>
              <a:stCxn id="28" idx="0"/>
              <a:endCxn id="28" idx="2"/>
            </p:cNvCxnSpPr>
            <p:nvPr/>
          </p:nvCxnSpPr>
          <p:spPr>
            <a:xfrm>
              <a:off x="10359918" y="358639"/>
              <a:ext cx="0" cy="12503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304A8C-446F-4362-AE98-3BA0370FC236}"/>
                </a:ext>
              </a:extLst>
            </p:cNvPr>
            <p:cNvSpPr txBox="1"/>
            <p:nvPr/>
          </p:nvSpPr>
          <p:spPr>
            <a:xfrm>
              <a:off x="9143274" y="522162"/>
              <a:ext cx="1183216" cy="923330"/>
            </a:xfrm>
            <a:prstGeom prst="rect">
              <a:avLst/>
            </a:prstGeom>
            <a:noFill/>
          </p:spPr>
          <p:txBody>
            <a:bodyPr wrap="none" rtlCol="0">
              <a:spAutoFit/>
            </a:bodyPr>
            <a:lstStyle/>
            <a:p>
              <a:r>
                <a:rPr lang="en-US" b="1" dirty="0">
                  <a:solidFill>
                    <a:srgbClr val="0070C0"/>
                  </a:solidFill>
                </a:rPr>
                <a:t>Success</a:t>
              </a:r>
            </a:p>
            <a:p>
              <a:pPr algn="ctr"/>
              <a:r>
                <a:rPr lang="en-US" b="1" dirty="0">
                  <a:solidFill>
                    <a:srgbClr val="0070C0"/>
                  </a:solidFill>
                </a:rPr>
                <a:t>Answer</a:t>
              </a:r>
            </a:p>
            <a:p>
              <a:pPr algn="ctr"/>
              <a:r>
                <a:rPr lang="en-US" b="1" dirty="0">
                  <a:solidFill>
                    <a:srgbClr val="0070C0"/>
                  </a:solidFill>
                </a:rPr>
                <a:t>Correctly</a:t>
              </a:r>
            </a:p>
          </p:txBody>
        </p:sp>
        <p:sp>
          <p:nvSpPr>
            <p:cNvPr id="27" name="TextBox 26">
              <a:extLst>
                <a:ext uri="{FF2B5EF4-FFF2-40B4-BE49-F238E27FC236}">
                  <a16:creationId xmlns:a16="http://schemas.microsoft.com/office/drawing/2014/main" id="{F3B5B0E8-5D5C-4ABA-B9EF-3E432A71AFB6}"/>
                </a:ext>
              </a:extLst>
            </p:cNvPr>
            <p:cNvSpPr txBox="1"/>
            <p:nvPr/>
          </p:nvSpPr>
          <p:spPr>
            <a:xfrm>
              <a:off x="10374671" y="522162"/>
              <a:ext cx="1361133" cy="923330"/>
            </a:xfrm>
            <a:prstGeom prst="rect">
              <a:avLst/>
            </a:prstGeom>
            <a:noFill/>
          </p:spPr>
          <p:txBody>
            <a:bodyPr wrap="none" rtlCol="0">
              <a:spAutoFit/>
            </a:bodyPr>
            <a:lstStyle/>
            <a:p>
              <a:r>
                <a:rPr lang="en-US" b="1" dirty="0">
                  <a:solidFill>
                    <a:srgbClr val="FF0000"/>
                  </a:solidFill>
                </a:rPr>
                <a:t>Failure</a:t>
              </a:r>
            </a:p>
            <a:p>
              <a:pPr algn="ctr"/>
              <a:r>
                <a:rPr lang="en-US" b="1" dirty="0">
                  <a:solidFill>
                    <a:srgbClr val="FF0000"/>
                  </a:solidFill>
                </a:rPr>
                <a:t>Answer</a:t>
              </a:r>
            </a:p>
            <a:p>
              <a:pPr algn="ctr"/>
              <a:r>
                <a:rPr lang="en-US" b="1" dirty="0">
                  <a:solidFill>
                    <a:srgbClr val="FF0000"/>
                  </a:solidFill>
                </a:rPr>
                <a:t>Incorrectly</a:t>
              </a:r>
            </a:p>
          </p:txBody>
        </p:sp>
        <p:sp>
          <p:nvSpPr>
            <p:cNvPr id="28" name="Rectangle 27">
              <a:extLst>
                <a:ext uri="{FF2B5EF4-FFF2-40B4-BE49-F238E27FC236}">
                  <a16:creationId xmlns:a16="http://schemas.microsoft.com/office/drawing/2014/main" id="{D39D4BF9-2BCC-46D5-B7F7-5EC78DB0D70F}"/>
                </a:ext>
              </a:extLst>
            </p:cNvPr>
            <p:cNvSpPr/>
            <p:nvPr/>
          </p:nvSpPr>
          <p:spPr>
            <a:xfrm>
              <a:off x="9011242" y="358639"/>
              <a:ext cx="2697353" cy="12503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763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1000"/>
                                        <p:tgtEl>
                                          <p:spTgt spid="22"/>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Right)">
                                      <p:cBhvr>
                                        <p:cTn id="11" dur="1000"/>
                                        <p:tgtEl>
                                          <p:spTgt spid="23"/>
                                        </p:tgtEl>
                                      </p:cBhvr>
                                    </p:animEffect>
                                  </p:childTnLst>
                                </p:cTn>
                              </p:par>
                            </p:childTnLst>
                          </p:cTn>
                        </p:par>
                        <p:par>
                          <p:cTn id="12" fill="hold">
                            <p:stCondLst>
                              <p:cond delay="2000"/>
                            </p:stCondLst>
                            <p:childTnLst>
                              <p:par>
                                <p:cTn id="13" presetID="18" presetClass="entr" presetSubtype="6"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trips(downRight)">
                                      <p:cBhvr>
                                        <p:cTn id="15" dur="1000"/>
                                        <p:tgtEl>
                                          <p:spTgt spid="24"/>
                                        </p:tgtEl>
                                      </p:cBhvr>
                                    </p:animEffect>
                                  </p:childTnLst>
                                </p:cTn>
                              </p:par>
                            </p:childTnLst>
                          </p:cTn>
                        </p:par>
                        <p:par>
                          <p:cTn id="16" fill="hold">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trips(downRight)">
                                      <p:cBhvr>
                                        <p:cTn id="1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51320" cy="1325563"/>
          </a:xfrm>
        </p:spPr>
        <p:txBody>
          <a:bodyPr>
            <a:normAutofit/>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8" y="1468262"/>
            <a:ext cx="5575665" cy="1569660"/>
          </a:xfrm>
          <a:prstGeom prst="rect">
            <a:avLst/>
          </a:prstGeom>
        </p:spPr>
        <p:txBody>
          <a:bodyPr wrap="square">
            <a:spAutoFit/>
          </a:bodyPr>
          <a:lstStyle/>
          <a:p>
            <a:r>
              <a:rPr lang="en-US" sz="2400" dirty="0">
                <a:cs typeface="Times New Roman" pitchFamily="18" charset="0"/>
              </a:rPr>
              <a:t>You are throwing a basketball toward net. If </a:t>
            </a:r>
            <a:r>
              <a:rPr lang="en-US" sz="2400" dirty="0">
                <a:solidFill>
                  <a:srgbClr val="00B050"/>
                </a:solidFill>
                <a:cs typeface="Times New Roman" pitchFamily="18" charset="0"/>
              </a:rPr>
              <a:t>X</a:t>
            </a:r>
            <a:r>
              <a:rPr lang="en-US" sz="2400" dirty="0">
                <a:cs typeface="Times New Roman" pitchFamily="18" charset="0"/>
              </a:rPr>
              <a:t> denotes the </a:t>
            </a:r>
            <a:r>
              <a:rPr lang="en-US" sz="2400" dirty="0">
                <a:solidFill>
                  <a:srgbClr val="00B050"/>
                </a:solidFill>
                <a:cs typeface="Times New Roman" pitchFamily="18" charset="0"/>
              </a:rPr>
              <a:t>result of throwing the ball one time</a:t>
            </a:r>
            <a:r>
              <a:rPr lang="en-US" sz="2400" dirty="0">
                <a:cs typeface="Times New Roman" pitchFamily="18" charset="0"/>
              </a:rPr>
              <a:t>, generate its PMF. Suppose you score on average once out of three shoots.</a:t>
            </a:r>
            <a:endParaRPr lang="en-US" sz="2400" dirty="0">
              <a:solidFill>
                <a:schemeClr val="tx2"/>
              </a:solidFill>
              <a:cs typeface="Times New Roman" pitchFamily="18" charset="0"/>
            </a:endParaRPr>
          </a:p>
        </p:txBody>
      </p:sp>
      <p:sp>
        <p:nvSpPr>
          <p:cNvPr id="18" name="TextBox 17">
            <a:extLst>
              <a:ext uri="{FF2B5EF4-FFF2-40B4-BE49-F238E27FC236}">
                <a16:creationId xmlns:a16="http://schemas.microsoft.com/office/drawing/2014/main" id="{85165DDB-214F-453E-82F6-A342C45B0A01}"/>
              </a:ext>
            </a:extLst>
          </p:cNvPr>
          <p:cNvSpPr txBox="1"/>
          <p:nvPr/>
        </p:nvSpPr>
        <p:spPr>
          <a:xfrm>
            <a:off x="7906047" y="2656371"/>
            <a:ext cx="3855063" cy="3046988"/>
          </a:xfrm>
          <a:prstGeom prst="rect">
            <a:avLst/>
          </a:prstGeom>
          <a:solidFill>
            <a:srgbClr val="BDE9FF"/>
          </a:solidFill>
        </p:spPr>
        <p:txBody>
          <a:bodyPr wrap="square" rtlCol="0">
            <a:spAutoFit/>
          </a:bodyPr>
          <a:lstStyle/>
          <a:p>
            <a:r>
              <a:rPr lang="en-US" sz="2400" dirty="0"/>
              <a:t>Some more examples of Bernoulli experiments:</a:t>
            </a:r>
          </a:p>
          <a:p>
            <a:r>
              <a:rPr lang="en-US" sz="2400" dirty="0"/>
              <a:t>• Fishing, attempt to catch a fish with one rod</a:t>
            </a:r>
          </a:p>
          <a:p>
            <a:r>
              <a:rPr lang="en-US" sz="2400" dirty="0"/>
              <a:t>• Beer Pong</a:t>
            </a:r>
          </a:p>
          <a:p>
            <a:r>
              <a:rPr lang="en-US" sz="2400" dirty="0"/>
              <a:t>• Passing ST310</a:t>
            </a:r>
          </a:p>
          <a:p>
            <a:r>
              <a:rPr lang="en-US" sz="2400" dirty="0"/>
              <a:t>• Crossing the street</a:t>
            </a:r>
          </a:p>
          <a:p>
            <a:r>
              <a:rPr lang="en-US" sz="2400" dirty="0"/>
              <a:t>• Add a few more …</a:t>
            </a:r>
          </a:p>
        </p:txBody>
      </p:sp>
      <p:pic>
        <p:nvPicPr>
          <p:cNvPr id="4" name="Picture 3" descr="A drawing of a face&#10;&#10;Description automatically generated">
            <a:extLst>
              <a:ext uri="{FF2B5EF4-FFF2-40B4-BE49-F238E27FC236}">
                <a16:creationId xmlns:a16="http://schemas.microsoft.com/office/drawing/2014/main" id="{428A79D7-C028-4CF0-A54B-C35B31B79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578" y="407505"/>
            <a:ext cx="1878043" cy="1829435"/>
          </a:xfrm>
          <a:prstGeom prst="rect">
            <a:avLst/>
          </a:prstGeom>
        </p:spPr>
      </p:pic>
      <p:grpSp>
        <p:nvGrpSpPr>
          <p:cNvPr id="13" name="Group 12">
            <a:extLst>
              <a:ext uri="{FF2B5EF4-FFF2-40B4-BE49-F238E27FC236}">
                <a16:creationId xmlns:a16="http://schemas.microsoft.com/office/drawing/2014/main" id="{BE99E9C7-D7CF-4C9F-9A4B-F85261F67BD8}"/>
              </a:ext>
            </a:extLst>
          </p:cNvPr>
          <p:cNvGrpSpPr/>
          <p:nvPr/>
        </p:nvGrpSpPr>
        <p:grpSpPr>
          <a:xfrm>
            <a:off x="7014749" y="365125"/>
            <a:ext cx="2180959" cy="1413743"/>
            <a:chOff x="9188268" y="195273"/>
            <a:chExt cx="2579334" cy="1413743"/>
          </a:xfrm>
        </p:grpSpPr>
        <p:sp>
          <p:nvSpPr>
            <p:cNvPr id="14" name="TextBox 13">
              <a:extLst>
                <a:ext uri="{FF2B5EF4-FFF2-40B4-BE49-F238E27FC236}">
                  <a16:creationId xmlns:a16="http://schemas.microsoft.com/office/drawing/2014/main" id="{A4AB3190-DD0C-4FFE-BD52-A9A37AEE764C}"/>
                </a:ext>
              </a:extLst>
            </p:cNvPr>
            <p:cNvSpPr txBox="1"/>
            <p:nvPr/>
          </p:nvSpPr>
          <p:spPr>
            <a:xfrm>
              <a:off x="9188268" y="195273"/>
              <a:ext cx="304892" cy="369332"/>
            </a:xfrm>
            <a:prstGeom prst="rect">
              <a:avLst/>
            </a:prstGeom>
            <a:noFill/>
          </p:spPr>
          <p:txBody>
            <a:bodyPr wrap="none" rtlCol="0">
              <a:spAutoFit/>
            </a:bodyPr>
            <a:lstStyle/>
            <a:p>
              <a:r>
                <a:rPr lang="en-US" b="1" dirty="0"/>
                <a:t>S</a:t>
              </a:r>
            </a:p>
          </p:txBody>
        </p:sp>
        <p:cxnSp>
          <p:nvCxnSpPr>
            <p:cNvPr id="15" name="Straight Connector 14">
              <a:extLst>
                <a:ext uri="{FF2B5EF4-FFF2-40B4-BE49-F238E27FC236}">
                  <a16:creationId xmlns:a16="http://schemas.microsoft.com/office/drawing/2014/main" id="{11C17CA3-D897-44F6-BA92-5A9216856B5A}"/>
                </a:ext>
              </a:extLst>
            </p:cNvPr>
            <p:cNvCxnSpPr>
              <a:cxnSpLocks/>
            </p:cNvCxnSpPr>
            <p:nvPr/>
          </p:nvCxnSpPr>
          <p:spPr>
            <a:xfrm>
              <a:off x="10217373" y="336272"/>
              <a:ext cx="705199" cy="1272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C532182-B293-498D-B50B-E47A780591E0}"/>
                </a:ext>
              </a:extLst>
            </p:cNvPr>
            <p:cNvSpPr txBox="1"/>
            <p:nvPr/>
          </p:nvSpPr>
          <p:spPr>
            <a:xfrm>
              <a:off x="9511094" y="854446"/>
              <a:ext cx="1087157" cy="646331"/>
            </a:xfrm>
            <a:prstGeom prst="rect">
              <a:avLst/>
            </a:prstGeom>
            <a:noFill/>
          </p:spPr>
          <p:txBody>
            <a:bodyPr wrap="none" rtlCol="0">
              <a:spAutoFit/>
            </a:bodyPr>
            <a:lstStyle/>
            <a:p>
              <a:r>
                <a:rPr lang="en-US" b="1" dirty="0">
                  <a:solidFill>
                    <a:srgbClr val="0070C0"/>
                  </a:solidFill>
                </a:rPr>
                <a:t>Success</a:t>
              </a:r>
            </a:p>
            <a:p>
              <a:pPr algn="ctr"/>
              <a:r>
                <a:rPr lang="en-US" b="1" dirty="0">
                  <a:solidFill>
                    <a:srgbClr val="0070C0"/>
                  </a:solidFill>
                </a:rPr>
                <a:t>Goal</a:t>
              </a:r>
            </a:p>
          </p:txBody>
        </p:sp>
        <p:sp>
          <p:nvSpPr>
            <p:cNvPr id="17" name="TextBox 16">
              <a:extLst>
                <a:ext uri="{FF2B5EF4-FFF2-40B4-BE49-F238E27FC236}">
                  <a16:creationId xmlns:a16="http://schemas.microsoft.com/office/drawing/2014/main" id="{13B432D1-58CE-4060-8534-B7968A24769D}"/>
                </a:ext>
              </a:extLst>
            </p:cNvPr>
            <p:cNvSpPr txBox="1"/>
            <p:nvPr/>
          </p:nvSpPr>
          <p:spPr>
            <a:xfrm>
              <a:off x="10601350" y="444937"/>
              <a:ext cx="1128386" cy="646331"/>
            </a:xfrm>
            <a:prstGeom prst="rect">
              <a:avLst/>
            </a:prstGeom>
            <a:noFill/>
          </p:spPr>
          <p:txBody>
            <a:bodyPr wrap="none" rtlCol="0">
              <a:spAutoFit/>
            </a:bodyPr>
            <a:lstStyle/>
            <a:p>
              <a:r>
                <a:rPr lang="en-US" b="1" dirty="0">
                  <a:solidFill>
                    <a:srgbClr val="FF0000"/>
                  </a:solidFill>
                </a:rPr>
                <a:t>Failure</a:t>
              </a:r>
            </a:p>
            <a:p>
              <a:pPr algn="ctr"/>
              <a:r>
                <a:rPr lang="en-US" b="1" dirty="0">
                  <a:solidFill>
                    <a:srgbClr val="FF0000"/>
                  </a:solidFill>
                </a:rPr>
                <a:t>No Goal</a:t>
              </a:r>
            </a:p>
          </p:txBody>
        </p:sp>
        <p:sp>
          <p:nvSpPr>
            <p:cNvPr id="19" name="Rectangle 18">
              <a:extLst>
                <a:ext uri="{FF2B5EF4-FFF2-40B4-BE49-F238E27FC236}">
                  <a16:creationId xmlns:a16="http://schemas.microsoft.com/office/drawing/2014/main" id="{F8BC6C56-1C58-4AAE-883A-0AFE9E8F7131}"/>
                </a:ext>
              </a:extLst>
            </p:cNvPr>
            <p:cNvSpPr/>
            <p:nvPr/>
          </p:nvSpPr>
          <p:spPr>
            <a:xfrm>
              <a:off x="9480307" y="358639"/>
              <a:ext cx="2287295" cy="12503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36969" cy="1325563"/>
          </a:xfrm>
        </p:spPr>
        <p:txBody>
          <a:bodyPr>
            <a:normAutofit/>
          </a:bodyPr>
          <a:lstStyle/>
          <a:p>
            <a:r>
              <a:rPr lang="en-US" dirty="0">
                <a:solidFill>
                  <a:srgbClr val="990033"/>
                </a:solidFill>
              </a:rPr>
              <a:t>Binomial Distribution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8610050" cy="1200329"/>
          </a:xfrm>
          <a:prstGeom prst="rect">
            <a:avLst/>
          </a:prstGeom>
        </p:spPr>
        <p:txBody>
          <a:bodyPr wrap="square">
            <a:spAutoFit/>
          </a:bodyPr>
          <a:lstStyle/>
          <a:p>
            <a:r>
              <a:rPr lang="en-US" sz="2400" dirty="0">
                <a:cs typeface="Times New Roman" pitchFamily="18" charset="0"/>
              </a:rPr>
              <a:t>Suppose we repeat </a:t>
            </a:r>
            <a:r>
              <a:rPr lang="en-US" sz="2400" dirty="0">
                <a:solidFill>
                  <a:srgbClr val="00B050"/>
                </a:solidFill>
                <a:cs typeface="Times New Roman" pitchFamily="18" charset="0"/>
              </a:rPr>
              <a:t>a Bernoulli </a:t>
            </a:r>
            <a:r>
              <a:rPr lang="en-US" sz="2400" dirty="0">
                <a:cs typeface="Times New Roman" pitchFamily="18" charset="0"/>
              </a:rPr>
              <a:t>experiment </a:t>
            </a:r>
            <a:r>
              <a:rPr lang="en-US" sz="2400" dirty="0">
                <a:solidFill>
                  <a:srgbClr val="00B050"/>
                </a:solidFill>
                <a:cs typeface="Times New Roman" pitchFamily="18" charset="0"/>
              </a:rPr>
              <a:t>“n” times </a:t>
            </a:r>
            <a:r>
              <a:rPr lang="en-US" sz="2400" b="1" dirty="0">
                <a:solidFill>
                  <a:srgbClr val="00B050"/>
                </a:solidFill>
                <a:cs typeface="Times New Roman" pitchFamily="18" charset="0"/>
              </a:rPr>
              <a:t>independently</a:t>
            </a:r>
            <a:r>
              <a:rPr lang="en-US" sz="2400" dirty="0">
                <a:cs typeface="Times New Roman" pitchFamily="18" charset="0"/>
              </a:rPr>
              <a:t> and define RV X as </a:t>
            </a:r>
            <a:r>
              <a:rPr lang="en-US" sz="2400" dirty="0">
                <a:solidFill>
                  <a:srgbClr val="0070C0"/>
                </a:solidFill>
                <a:cs typeface="Times New Roman" pitchFamily="18" charset="0"/>
              </a:rPr>
              <a:t>the number of Success in n trials</a:t>
            </a:r>
          </a:p>
          <a:p>
            <a:r>
              <a:rPr lang="en-US" sz="2400" dirty="0">
                <a:cs typeface="Times New Roman" pitchFamily="18" charset="0"/>
              </a:rPr>
              <a:t>then</a:t>
            </a:r>
            <a:r>
              <a:rPr lang="en-US" sz="2400" dirty="0">
                <a:solidFill>
                  <a:srgbClr val="0070C0"/>
                </a:solidFill>
                <a:cs typeface="Times New Roman" pitchFamily="18" charset="0"/>
              </a:rPr>
              <a:t> X </a:t>
            </a:r>
            <a:r>
              <a:rPr lang="en-US" sz="2400" dirty="0">
                <a:cs typeface="Times New Roman" pitchFamily="18" charset="0"/>
              </a:rPr>
              <a:t>has the following PMF</a:t>
            </a:r>
          </a:p>
        </p:txBody>
      </p:sp>
      <p:graphicFrame>
        <p:nvGraphicFramePr>
          <p:cNvPr id="14" name="Object 16">
            <a:extLst>
              <a:ext uri="{FF2B5EF4-FFF2-40B4-BE49-F238E27FC236}">
                <a16:creationId xmlns:a16="http://schemas.microsoft.com/office/drawing/2014/main" id="{FDAC286A-7CCD-4C89-BEA9-EA80299CA67A}"/>
              </a:ext>
            </a:extLst>
          </p:cNvPr>
          <p:cNvGraphicFramePr>
            <a:graphicFrameLocks noChangeAspect="1"/>
          </p:cNvGraphicFramePr>
          <p:nvPr>
            <p:extLst>
              <p:ext uri="{D42A27DB-BD31-4B8C-83A1-F6EECF244321}">
                <p14:modId xmlns:p14="http://schemas.microsoft.com/office/powerpoint/2010/main" val="682320444"/>
              </p:ext>
            </p:extLst>
          </p:nvPr>
        </p:nvGraphicFramePr>
        <p:xfrm>
          <a:off x="1401544" y="2767516"/>
          <a:ext cx="8031163" cy="1239838"/>
        </p:xfrm>
        <a:graphic>
          <a:graphicData uri="http://schemas.openxmlformats.org/presentationml/2006/ole">
            <mc:AlternateContent xmlns:mc="http://schemas.openxmlformats.org/markup-compatibility/2006">
              <mc:Choice xmlns:v="urn:schemas-microsoft-com:vml" Requires="v">
                <p:oleObj spid="_x0000_s12738" name="Equation" r:id="rId4" imgW="4254480" imgH="711000" progId="Equation.3">
                  <p:embed/>
                </p:oleObj>
              </mc:Choice>
              <mc:Fallback>
                <p:oleObj name="Equation" r:id="rId4" imgW="4254480" imgH="711000" progId="Equation.3">
                  <p:embed/>
                  <p:pic>
                    <p:nvPicPr>
                      <p:cNvPr id="46" name="Object 16">
                        <a:extLst>
                          <a:ext uri="{FF2B5EF4-FFF2-40B4-BE49-F238E27FC236}">
                            <a16:creationId xmlns:a16="http://schemas.microsoft.com/office/drawing/2014/main" id="{79FEB86C-BD76-4694-86AC-6E7373D9F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544" y="2767516"/>
                        <a:ext cx="8031163"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a:extLst>
              <a:ext uri="{FF2B5EF4-FFF2-40B4-BE49-F238E27FC236}">
                <a16:creationId xmlns:a16="http://schemas.microsoft.com/office/drawing/2014/main" id="{D9A00757-88A3-4CCB-A395-F7ADC96309C1}"/>
              </a:ext>
            </a:extLst>
          </p:cNvPr>
          <p:cNvSpPr txBox="1"/>
          <p:nvPr/>
        </p:nvSpPr>
        <p:spPr>
          <a:xfrm>
            <a:off x="1155698" y="4320873"/>
            <a:ext cx="2680854" cy="470410"/>
          </a:xfrm>
          <a:prstGeom prst="rect">
            <a:avLst/>
          </a:prstGeom>
          <a:noFill/>
        </p:spPr>
        <p:txBody>
          <a:bodyPr wrap="square" rtlCol="0">
            <a:spAutoFit/>
          </a:bodyPr>
          <a:lstStyle/>
          <a:p>
            <a:r>
              <a:rPr lang="en-US" sz="2400" dirty="0">
                <a:cs typeface="Times New Roman" pitchFamily="18" charset="0"/>
              </a:rPr>
              <a:t>R</a:t>
            </a:r>
            <a:r>
              <a:rPr lang="en-US" sz="2000" dirty="0">
                <a:cs typeface="Times New Roman" pitchFamily="18" charset="0"/>
              </a:rPr>
              <a:t>x</a:t>
            </a:r>
            <a:r>
              <a:rPr lang="en-US" sz="2400" dirty="0">
                <a:cs typeface="Times New Roman" pitchFamily="18" charset="0"/>
              </a:rPr>
              <a:t> = {0, 1, 2, …, n}</a:t>
            </a:r>
            <a:endParaRPr lang="en-US" sz="2400" dirty="0">
              <a:solidFill>
                <a:schemeClr val="tx2"/>
              </a:solidFill>
              <a:cs typeface="Times New Roman" pitchFamily="18" charset="0"/>
            </a:endParaRPr>
          </a:p>
        </p:txBody>
      </p:sp>
      <p:cxnSp>
        <p:nvCxnSpPr>
          <p:cNvPr id="16" name="Straight Connector 15">
            <a:extLst>
              <a:ext uri="{FF2B5EF4-FFF2-40B4-BE49-F238E27FC236}">
                <a16:creationId xmlns:a16="http://schemas.microsoft.com/office/drawing/2014/main" id="{FD525420-0E15-4CEC-AE80-2D45209E3ED0}"/>
              </a:ext>
            </a:extLst>
          </p:cNvPr>
          <p:cNvCxnSpPr/>
          <p:nvPr/>
        </p:nvCxnSpPr>
        <p:spPr>
          <a:xfrm>
            <a:off x="4105633" y="4571175"/>
            <a:ext cx="5257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80E898-9C26-4BDE-BC22-D72A70C9DA35}"/>
              </a:ext>
            </a:extLst>
          </p:cNvPr>
          <p:cNvCxnSpPr/>
          <p:nvPr/>
        </p:nvCxnSpPr>
        <p:spPr>
          <a:xfrm>
            <a:off x="4486633" y="4266375"/>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8" name="Object 6">
            <a:extLst>
              <a:ext uri="{FF2B5EF4-FFF2-40B4-BE49-F238E27FC236}">
                <a16:creationId xmlns:a16="http://schemas.microsoft.com/office/drawing/2014/main" id="{A7039B94-7484-4208-84B2-F6BE6CE794F1}"/>
              </a:ext>
            </a:extLst>
          </p:cNvPr>
          <p:cNvGraphicFramePr>
            <a:graphicFrameLocks noChangeAspect="1"/>
          </p:cNvGraphicFramePr>
          <p:nvPr>
            <p:extLst>
              <p:ext uri="{D42A27DB-BD31-4B8C-83A1-F6EECF244321}">
                <p14:modId xmlns:p14="http://schemas.microsoft.com/office/powerpoint/2010/main" val="3181916167"/>
              </p:ext>
            </p:extLst>
          </p:nvPr>
        </p:nvGraphicFramePr>
        <p:xfrm>
          <a:off x="3724633" y="4651840"/>
          <a:ext cx="720725" cy="411163"/>
        </p:xfrm>
        <a:graphic>
          <a:graphicData uri="http://schemas.openxmlformats.org/presentationml/2006/ole">
            <mc:AlternateContent xmlns:mc="http://schemas.openxmlformats.org/markup-compatibility/2006">
              <mc:Choice xmlns:v="urn:schemas-microsoft-com:vml" Requires="v">
                <p:oleObj spid="_x0000_s12739" name="Equation" r:id="rId6" imgW="330120" imgH="203040" progId="Equation.3">
                  <p:embed/>
                </p:oleObj>
              </mc:Choice>
              <mc:Fallback>
                <p:oleObj name="Equation" r:id="rId6" imgW="330120" imgH="203040" progId="Equation.3">
                  <p:embed/>
                  <p:pic>
                    <p:nvPicPr>
                      <p:cNvPr id="2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4633" y="4651840"/>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7">
            <a:extLst>
              <a:ext uri="{FF2B5EF4-FFF2-40B4-BE49-F238E27FC236}">
                <a16:creationId xmlns:a16="http://schemas.microsoft.com/office/drawing/2014/main" id="{E86901D1-112A-4EBC-BBAF-008B15265708}"/>
              </a:ext>
            </a:extLst>
          </p:cNvPr>
          <p:cNvGraphicFramePr>
            <a:graphicFrameLocks noChangeAspect="1"/>
          </p:cNvGraphicFramePr>
          <p:nvPr>
            <p:extLst>
              <p:ext uri="{D42A27DB-BD31-4B8C-83A1-F6EECF244321}">
                <p14:modId xmlns:p14="http://schemas.microsoft.com/office/powerpoint/2010/main" val="1210441049"/>
              </p:ext>
            </p:extLst>
          </p:nvPr>
        </p:nvGraphicFramePr>
        <p:xfrm>
          <a:off x="4132621" y="4212400"/>
          <a:ext cx="277812" cy="282575"/>
        </p:xfrm>
        <a:graphic>
          <a:graphicData uri="http://schemas.openxmlformats.org/presentationml/2006/ole">
            <mc:AlternateContent xmlns:mc="http://schemas.openxmlformats.org/markup-compatibility/2006">
              <mc:Choice xmlns:v="urn:schemas-microsoft-com:vml" Requires="v">
                <p:oleObj spid="_x0000_s12740" name="Equation" r:id="rId8" imgW="126720" imgH="139680" progId="Equation.3">
                  <p:embed/>
                </p:oleObj>
              </mc:Choice>
              <mc:Fallback>
                <p:oleObj name="Equation" r:id="rId8" imgW="126720" imgH="139680" progId="Equation.3">
                  <p:embed/>
                  <p:pic>
                    <p:nvPicPr>
                      <p:cNvPr id="2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2621" y="4212400"/>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8">
            <a:extLst>
              <a:ext uri="{FF2B5EF4-FFF2-40B4-BE49-F238E27FC236}">
                <a16:creationId xmlns:a16="http://schemas.microsoft.com/office/drawing/2014/main" id="{8503DE6F-990A-437C-9DDB-53452E5C7ACD}"/>
              </a:ext>
            </a:extLst>
          </p:cNvPr>
          <p:cNvGraphicFramePr>
            <a:graphicFrameLocks noChangeAspect="1"/>
          </p:cNvGraphicFramePr>
          <p:nvPr>
            <p:extLst>
              <p:ext uri="{D42A27DB-BD31-4B8C-83A1-F6EECF244321}">
                <p14:modId xmlns:p14="http://schemas.microsoft.com/office/powerpoint/2010/main" val="199767158"/>
              </p:ext>
            </p:extLst>
          </p:nvPr>
        </p:nvGraphicFramePr>
        <p:xfrm>
          <a:off x="4853346" y="4194938"/>
          <a:ext cx="276225" cy="360362"/>
        </p:xfrm>
        <a:graphic>
          <a:graphicData uri="http://schemas.openxmlformats.org/presentationml/2006/ole">
            <mc:AlternateContent xmlns:mc="http://schemas.openxmlformats.org/markup-compatibility/2006">
              <mc:Choice xmlns:v="urn:schemas-microsoft-com:vml" Requires="v">
                <p:oleObj spid="_x0000_s12741" name="Equation" r:id="rId10" imgW="126720" imgH="177480" progId="Equation.3">
                  <p:embed/>
                </p:oleObj>
              </mc:Choice>
              <mc:Fallback>
                <p:oleObj name="Equation" r:id="rId10" imgW="126720" imgH="177480" progId="Equation.3">
                  <p:embed/>
                  <p:pic>
                    <p:nvPicPr>
                      <p:cNvPr id="3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3346" y="4194938"/>
                        <a:ext cx="2762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a:extLst>
              <a:ext uri="{FF2B5EF4-FFF2-40B4-BE49-F238E27FC236}">
                <a16:creationId xmlns:a16="http://schemas.microsoft.com/office/drawing/2014/main" id="{6B669C3A-81D1-41A4-9B0D-E88077E73447}"/>
              </a:ext>
            </a:extLst>
          </p:cNvPr>
          <p:cNvGraphicFramePr>
            <a:graphicFrameLocks noChangeAspect="1"/>
          </p:cNvGraphicFramePr>
          <p:nvPr>
            <p:extLst>
              <p:ext uri="{D42A27DB-BD31-4B8C-83A1-F6EECF244321}">
                <p14:modId xmlns:p14="http://schemas.microsoft.com/office/powerpoint/2010/main" val="3899730744"/>
              </p:ext>
            </p:extLst>
          </p:nvPr>
        </p:nvGraphicFramePr>
        <p:xfrm>
          <a:off x="5739171" y="4207638"/>
          <a:ext cx="195262" cy="334962"/>
        </p:xfrm>
        <a:graphic>
          <a:graphicData uri="http://schemas.openxmlformats.org/presentationml/2006/ole">
            <mc:AlternateContent xmlns:mc="http://schemas.openxmlformats.org/markup-compatibility/2006">
              <mc:Choice xmlns:v="urn:schemas-microsoft-com:vml" Requires="v">
                <p:oleObj spid="_x0000_s12742" name="Equation" r:id="rId12" imgW="88560" imgH="164880" progId="Equation.3">
                  <p:embed/>
                </p:oleObj>
              </mc:Choice>
              <mc:Fallback>
                <p:oleObj name="Equation" r:id="rId12" imgW="88560" imgH="164880" progId="Equation.3">
                  <p:embed/>
                  <p:pic>
                    <p:nvPicPr>
                      <p:cNvPr id="32"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39171" y="4207638"/>
                        <a:ext cx="195262"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8">
            <a:extLst>
              <a:ext uri="{FF2B5EF4-FFF2-40B4-BE49-F238E27FC236}">
                <a16:creationId xmlns:a16="http://schemas.microsoft.com/office/drawing/2014/main" id="{91D2C692-95B6-4E99-AB45-7C325690C935}"/>
              </a:ext>
            </a:extLst>
          </p:cNvPr>
          <p:cNvGraphicFramePr>
            <a:graphicFrameLocks noChangeAspect="1"/>
          </p:cNvGraphicFramePr>
          <p:nvPr>
            <p:extLst>
              <p:ext uri="{D42A27DB-BD31-4B8C-83A1-F6EECF244321}">
                <p14:modId xmlns:p14="http://schemas.microsoft.com/office/powerpoint/2010/main" val="1421705557"/>
              </p:ext>
            </p:extLst>
          </p:nvPr>
        </p:nvGraphicFramePr>
        <p:xfrm>
          <a:off x="9050696" y="4271138"/>
          <a:ext cx="279400" cy="282575"/>
        </p:xfrm>
        <a:graphic>
          <a:graphicData uri="http://schemas.openxmlformats.org/presentationml/2006/ole">
            <mc:AlternateContent xmlns:mc="http://schemas.openxmlformats.org/markup-compatibility/2006">
              <mc:Choice xmlns:v="urn:schemas-microsoft-com:vml" Requires="v">
                <p:oleObj spid="_x0000_s12743" name="Equation" r:id="rId14" imgW="126720" imgH="139680" progId="Equation.3">
                  <p:embed/>
                </p:oleObj>
              </mc:Choice>
              <mc:Fallback>
                <p:oleObj name="Equation" r:id="rId14" imgW="126720" imgH="139680" progId="Equation.3">
                  <p:embed/>
                  <p:pic>
                    <p:nvPicPr>
                      <p:cNvPr id="63496"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50696" y="4271138"/>
                        <a:ext cx="2794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
            <a:extLst>
              <a:ext uri="{FF2B5EF4-FFF2-40B4-BE49-F238E27FC236}">
                <a16:creationId xmlns:a16="http://schemas.microsoft.com/office/drawing/2014/main" id="{0DFA56B3-34F2-429D-9DD8-BCE89CFF1DA0}"/>
              </a:ext>
            </a:extLst>
          </p:cNvPr>
          <p:cNvGraphicFramePr>
            <a:graphicFrameLocks noChangeAspect="1"/>
          </p:cNvGraphicFramePr>
          <p:nvPr>
            <p:extLst>
              <p:ext uri="{D42A27DB-BD31-4B8C-83A1-F6EECF244321}">
                <p14:modId xmlns:p14="http://schemas.microsoft.com/office/powerpoint/2010/main" val="2678242191"/>
              </p:ext>
            </p:extLst>
          </p:nvPr>
        </p:nvGraphicFramePr>
        <p:xfrm>
          <a:off x="7153633" y="4194938"/>
          <a:ext cx="279400" cy="360363"/>
        </p:xfrm>
        <a:graphic>
          <a:graphicData uri="http://schemas.openxmlformats.org/presentationml/2006/ole">
            <mc:AlternateContent xmlns:mc="http://schemas.openxmlformats.org/markup-compatibility/2006">
              <mc:Choice xmlns:v="urn:schemas-microsoft-com:vml" Requires="v">
                <p:oleObj spid="_x0000_s12744" name="Equation" r:id="rId16" imgW="126720" imgH="177480" progId="Equation.3">
                  <p:embed/>
                </p:oleObj>
              </mc:Choice>
              <mc:Fallback>
                <p:oleObj name="Equation" r:id="rId16" imgW="126720" imgH="177480" progId="Equation.3">
                  <p:embed/>
                  <p:pic>
                    <p:nvPicPr>
                      <p:cNvPr id="63497"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3633" y="4194938"/>
                        <a:ext cx="2794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0">
            <a:extLst>
              <a:ext uri="{FF2B5EF4-FFF2-40B4-BE49-F238E27FC236}">
                <a16:creationId xmlns:a16="http://schemas.microsoft.com/office/drawing/2014/main" id="{B2AE8EE9-4078-4E69-B8FB-CD9AE6EF53B7}"/>
              </a:ext>
            </a:extLst>
          </p:cNvPr>
          <p:cNvGraphicFramePr>
            <a:graphicFrameLocks noChangeAspect="1"/>
          </p:cNvGraphicFramePr>
          <p:nvPr>
            <p:extLst>
              <p:ext uri="{D42A27DB-BD31-4B8C-83A1-F6EECF244321}">
                <p14:modId xmlns:p14="http://schemas.microsoft.com/office/powerpoint/2010/main" val="456285930"/>
              </p:ext>
            </p:extLst>
          </p:nvPr>
        </p:nvGraphicFramePr>
        <p:xfrm>
          <a:off x="6328133" y="4345751"/>
          <a:ext cx="390525" cy="153987"/>
        </p:xfrm>
        <a:graphic>
          <a:graphicData uri="http://schemas.openxmlformats.org/presentationml/2006/ole">
            <mc:AlternateContent xmlns:mc="http://schemas.openxmlformats.org/markup-compatibility/2006">
              <mc:Choice xmlns:v="urn:schemas-microsoft-com:vml" Requires="v">
                <p:oleObj spid="_x0000_s12745" name="Equation" r:id="rId18" imgW="177480" imgH="75960" progId="Equation.3">
                  <p:embed/>
                </p:oleObj>
              </mc:Choice>
              <mc:Fallback>
                <p:oleObj name="Equation" r:id="rId18" imgW="177480" imgH="75960" progId="Equation.3">
                  <p:embed/>
                  <p:pic>
                    <p:nvPicPr>
                      <p:cNvPr id="63498"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28133" y="4345751"/>
                        <a:ext cx="390525" cy="15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1">
            <a:extLst>
              <a:ext uri="{FF2B5EF4-FFF2-40B4-BE49-F238E27FC236}">
                <a16:creationId xmlns:a16="http://schemas.microsoft.com/office/drawing/2014/main" id="{76A27A54-3B39-455C-8D63-3AE55966ED41}"/>
              </a:ext>
            </a:extLst>
          </p:cNvPr>
          <p:cNvGraphicFramePr>
            <a:graphicFrameLocks noChangeAspect="1"/>
          </p:cNvGraphicFramePr>
          <p:nvPr>
            <p:extLst>
              <p:ext uri="{D42A27DB-BD31-4B8C-83A1-F6EECF244321}">
                <p14:modId xmlns:p14="http://schemas.microsoft.com/office/powerpoint/2010/main" val="3215035948"/>
              </p:ext>
            </p:extLst>
          </p:nvPr>
        </p:nvGraphicFramePr>
        <p:xfrm>
          <a:off x="8068033" y="4347338"/>
          <a:ext cx="390525" cy="153987"/>
        </p:xfrm>
        <a:graphic>
          <a:graphicData uri="http://schemas.openxmlformats.org/presentationml/2006/ole">
            <mc:AlternateContent xmlns:mc="http://schemas.openxmlformats.org/markup-compatibility/2006">
              <mc:Choice xmlns:v="urn:schemas-microsoft-com:vml" Requires="v">
                <p:oleObj spid="_x0000_s12746" name="Equation" r:id="rId20" imgW="177480" imgH="75960" progId="Equation.3">
                  <p:embed/>
                </p:oleObj>
              </mc:Choice>
              <mc:Fallback>
                <p:oleObj name="Equation" r:id="rId20" imgW="177480" imgH="75960" progId="Equation.3">
                  <p:embed/>
                  <p:pic>
                    <p:nvPicPr>
                      <p:cNvPr id="63499"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068033" y="4347338"/>
                        <a:ext cx="390525" cy="15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3">
            <a:extLst>
              <a:ext uri="{FF2B5EF4-FFF2-40B4-BE49-F238E27FC236}">
                <a16:creationId xmlns:a16="http://schemas.microsoft.com/office/drawing/2014/main" id="{19D13B39-B6E6-447A-BDD6-EA87121AAAEA}"/>
              </a:ext>
            </a:extLst>
          </p:cNvPr>
          <p:cNvGraphicFramePr>
            <a:graphicFrameLocks noChangeAspect="1"/>
          </p:cNvGraphicFramePr>
          <p:nvPr>
            <p:extLst>
              <p:ext uri="{D42A27DB-BD31-4B8C-83A1-F6EECF244321}">
                <p14:modId xmlns:p14="http://schemas.microsoft.com/office/powerpoint/2010/main" val="3416420826"/>
              </p:ext>
            </p:extLst>
          </p:nvPr>
        </p:nvGraphicFramePr>
        <p:xfrm>
          <a:off x="4678720" y="4575938"/>
          <a:ext cx="417513" cy="512763"/>
        </p:xfrm>
        <a:graphic>
          <a:graphicData uri="http://schemas.openxmlformats.org/presentationml/2006/ole">
            <mc:AlternateContent xmlns:mc="http://schemas.openxmlformats.org/markup-compatibility/2006">
              <mc:Choice xmlns:v="urn:schemas-microsoft-com:vml" Requires="v">
                <p:oleObj spid="_x0000_s12747" name="Equation" r:id="rId22" imgW="190440" imgH="253800" progId="Equation.3">
                  <p:embed/>
                </p:oleObj>
              </mc:Choice>
              <mc:Fallback>
                <p:oleObj name="Equation" r:id="rId22" imgW="190440" imgH="253800" progId="Equation.3">
                  <p:embed/>
                  <p:pic>
                    <p:nvPicPr>
                      <p:cNvPr id="63501"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78720" y="4575938"/>
                        <a:ext cx="4175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4">
            <a:extLst>
              <a:ext uri="{FF2B5EF4-FFF2-40B4-BE49-F238E27FC236}">
                <a16:creationId xmlns:a16="http://schemas.microsoft.com/office/drawing/2014/main" id="{F34AA27E-D4FD-4A65-9F83-E6BD4A28F5C9}"/>
              </a:ext>
            </a:extLst>
          </p:cNvPr>
          <p:cNvGraphicFramePr>
            <a:graphicFrameLocks noChangeAspect="1"/>
          </p:cNvGraphicFramePr>
          <p:nvPr>
            <p:extLst>
              <p:ext uri="{D42A27DB-BD31-4B8C-83A1-F6EECF244321}">
                <p14:modId xmlns:p14="http://schemas.microsoft.com/office/powerpoint/2010/main" val="1715797333"/>
              </p:ext>
            </p:extLst>
          </p:nvPr>
        </p:nvGraphicFramePr>
        <p:xfrm>
          <a:off x="8955446" y="4575938"/>
          <a:ext cx="473075" cy="512763"/>
        </p:xfrm>
        <a:graphic>
          <a:graphicData uri="http://schemas.openxmlformats.org/presentationml/2006/ole">
            <mc:AlternateContent xmlns:mc="http://schemas.openxmlformats.org/markup-compatibility/2006">
              <mc:Choice xmlns:v="urn:schemas-microsoft-com:vml" Requires="v">
                <p:oleObj spid="_x0000_s12748" name="Equation" r:id="rId24" imgW="215640" imgH="253800" progId="Equation.3">
                  <p:embed/>
                </p:oleObj>
              </mc:Choice>
              <mc:Fallback>
                <p:oleObj name="Equation" r:id="rId24" imgW="215640" imgH="253800" progId="Equation.3">
                  <p:embed/>
                  <p:pic>
                    <p:nvPicPr>
                      <p:cNvPr id="63502"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955446" y="4575938"/>
                        <a:ext cx="47307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1">
            <a:extLst>
              <a:ext uri="{FF2B5EF4-FFF2-40B4-BE49-F238E27FC236}">
                <a16:creationId xmlns:a16="http://schemas.microsoft.com/office/drawing/2014/main" id="{E84289C8-CA06-4A00-8D6F-0D9C98514782}"/>
              </a:ext>
            </a:extLst>
          </p:cNvPr>
          <p:cNvGraphicFramePr>
            <a:graphicFrameLocks noChangeAspect="1"/>
          </p:cNvGraphicFramePr>
          <p:nvPr>
            <p:extLst>
              <p:ext uri="{D42A27DB-BD31-4B8C-83A1-F6EECF244321}">
                <p14:modId xmlns:p14="http://schemas.microsoft.com/office/powerpoint/2010/main" val="288407568"/>
              </p:ext>
            </p:extLst>
          </p:nvPr>
        </p:nvGraphicFramePr>
        <p:xfrm>
          <a:off x="6010633" y="4791283"/>
          <a:ext cx="390525" cy="153987"/>
        </p:xfrm>
        <a:graphic>
          <a:graphicData uri="http://schemas.openxmlformats.org/presentationml/2006/ole">
            <mc:AlternateContent xmlns:mc="http://schemas.openxmlformats.org/markup-compatibility/2006">
              <mc:Choice xmlns:v="urn:schemas-microsoft-com:vml" Requires="v">
                <p:oleObj spid="_x0000_s12749" name="Equation" r:id="rId20" imgW="177480" imgH="75960" progId="Equation.3">
                  <p:embed/>
                </p:oleObj>
              </mc:Choice>
              <mc:Fallback>
                <p:oleObj name="Equation" r:id="rId20" imgW="177480" imgH="75960" progId="Equation.3">
                  <p:embed/>
                  <p:pic>
                    <p:nvPicPr>
                      <p:cNvPr id="45" name="Object 11">
                        <a:extLst>
                          <a:ext uri="{FF2B5EF4-FFF2-40B4-BE49-F238E27FC236}">
                            <a16:creationId xmlns:a16="http://schemas.microsoft.com/office/drawing/2014/main" id="{3BA8D395-2A2C-4E16-A0D9-B5940EF0825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10633" y="4791283"/>
                        <a:ext cx="390525" cy="15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a:extLst>
              <a:ext uri="{FF2B5EF4-FFF2-40B4-BE49-F238E27FC236}">
                <a16:creationId xmlns:a16="http://schemas.microsoft.com/office/drawing/2014/main" id="{DB56B40A-2F9E-4D0B-9866-5A34766DB234}"/>
              </a:ext>
            </a:extLst>
          </p:cNvPr>
          <p:cNvSpPr txBox="1"/>
          <p:nvPr/>
        </p:nvSpPr>
        <p:spPr>
          <a:xfrm>
            <a:off x="1155698" y="5692575"/>
            <a:ext cx="1579977" cy="523220"/>
          </a:xfrm>
          <a:prstGeom prst="rect">
            <a:avLst/>
          </a:prstGeom>
          <a:noFill/>
        </p:spPr>
        <p:txBody>
          <a:bodyPr wrap="square" rtlCol="0">
            <a:spAutoFit/>
          </a:bodyPr>
          <a:lstStyle/>
          <a:p>
            <a:r>
              <a:rPr lang="en-US" sz="2800" dirty="0">
                <a:latin typeface="Times New Roman" pitchFamily="18" charset="0"/>
                <a:cs typeface="Times New Roman" pitchFamily="18" charset="0"/>
              </a:rPr>
              <a:t>p(X=</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 </a:t>
            </a:r>
            <a:endParaRPr lang="en-US" sz="2800" dirty="0">
              <a:solidFill>
                <a:schemeClr val="tx2"/>
              </a:solidFill>
              <a:latin typeface="Times New Roman" pitchFamily="18" charset="0"/>
              <a:cs typeface="Times New Roman" pitchFamily="18" charset="0"/>
            </a:endParaRPr>
          </a:p>
        </p:txBody>
      </p:sp>
      <p:graphicFrame>
        <p:nvGraphicFramePr>
          <p:cNvPr id="31" name="Object 16">
            <a:extLst>
              <a:ext uri="{FF2B5EF4-FFF2-40B4-BE49-F238E27FC236}">
                <a16:creationId xmlns:a16="http://schemas.microsoft.com/office/drawing/2014/main" id="{2DF1B11B-AF2A-4A1B-A0E3-EADA0D120FB9}"/>
              </a:ext>
            </a:extLst>
          </p:cNvPr>
          <p:cNvGraphicFramePr>
            <a:graphicFrameLocks noChangeAspect="1"/>
          </p:cNvGraphicFramePr>
          <p:nvPr>
            <p:extLst>
              <p:ext uri="{D42A27DB-BD31-4B8C-83A1-F6EECF244321}">
                <p14:modId xmlns:p14="http://schemas.microsoft.com/office/powerpoint/2010/main" val="3442583044"/>
              </p:ext>
            </p:extLst>
          </p:nvPr>
        </p:nvGraphicFramePr>
        <p:xfrm>
          <a:off x="3218213" y="5595321"/>
          <a:ext cx="1437127" cy="680007"/>
        </p:xfrm>
        <a:graphic>
          <a:graphicData uri="http://schemas.openxmlformats.org/presentationml/2006/ole">
            <mc:AlternateContent xmlns:mc="http://schemas.openxmlformats.org/markup-compatibility/2006">
              <mc:Choice xmlns:v="urn:schemas-microsoft-com:vml" Requires="v">
                <p:oleObj spid="_x0000_s12750" name="Equation" r:id="rId26" imgW="444240" imgH="228600" progId="Equation.3">
                  <p:embed/>
                </p:oleObj>
              </mc:Choice>
              <mc:Fallback>
                <p:oleObj name="Equation" r:id="rId26" imgW="444240" imgH="228600" progId="Equation.3">
                  <p:embed/>
                  <p:pic>
                    <p:nvPicPr>
                      <p:cNvPr id="36" name="Object 16">
                        <a:extLst>
                          <a:ext uri="{FF2B5EF4-FFF2-40B4-BE49-F238E27FC236}">
                            <a16:creationId xmlns:a16="http://schemas.microsoft.com/office/drawing/2014/main" id="{5EF701EA-927E-4952-A1C2-58C2F729222B}"/>
                          </a:ext>
                        </a:extLst>
                      </p:cNvPr>
                      <p:cNvPicPr>
                        <a:picLocks noChangeAspect="1" noChangeArrowheads="1"/>
                      </p:cNvPicPr>
                      <p:nvPr/>
                    </p:nvPicPr>
                    <p:blipFill>
                      <a:blip r:embed="rId27"/>
                      <a:srcRect/>
                      <a:stretch>
                        <a:fillRect/>
                      </a:stretch>
                    </p:blipFill>
                    <p:spPr bwMode="auto">
                      <a:xfrm>
                        <a:off x="3218213" y="5595321"/>
                        <a:ext cx="1437127" cy="680007"/>
                      </a:xfrm>
                      <a:prstGeom prst="rect">
                        <a:avLst/>
                      </a:prstGeom>
                      <a:noFill/>
                    </p:spPr>
                  </p:pic>
                </p:oleObj>
              </mc:Fallback>
            </mc:AlternateContent>
          </a:graphicData>
        </a:graphic>
      </p:graphicFrame>
      <p:graphicFrame>
        <p:nvGraphicFramePr>
          <p:cNvPr id="32" name="Object 16">
            <a:extLst>
              <a:ext uri="{FF2B5EF4-FFF2-40B4-BE49-F238E27FC236}">
                <a16:creationId xmlns:a16="http://schemas.microsoft.com/office/drawing/2014/main" id="{1D42A108-3C4F-4885-9082-C0A194A62D8E}"/>
              </a:ext>
            </a:extLst>
          </p:cNvPr>
          <p:cNvGraphicFramePr>
            <a:graphicFrameLocks noChangeAspect="1"/>
          </p:cNvGraphicFramePr>
          <p:nvPr>
            <p:extLst>
              <p:ext uri="{D42A27DB-BD31-4B8C-83A1-F6EECF244321}">
                <p14:modId xmlns:p14="http://schemas.microsoft.com/office/powerpoint/2010/main" val="964405943"/>
              </p:ext>
            </p:extLst>
          </p:nvPr>
        </p:nvGraphicFramePr>
        <p:xfrm>
          <a:off x="2272956" y="5497809"/>
          <a:ext cx="930096" cy="995066"/>
        </p:xfrm>
        <a:graphic>
          <a:graphicData uri="http://schemas.openxmlformats.org/presentationml/2006/ole">
            <mc:AlternateContent xmlns:mc="http://schemas.openxmlformats.org/markup-compatibility/2006">
              <mc:Choice xmlns:v="urn:schemas-microsoft-com:vml" Requires="v">
                <p:oleObj spid="_x0000_s12751" name="Equation" r:id="rId28" imgW="393480" imgH="457200" progId="Equation.3">
                  <p:embed/>
                </p:oleObj>
              </mc:Choice>
              <mc:Fallback>
                <p:oleObj name="Equation" r:id="rId28" imgW="393480" imgH="457200" progId="Equation.3">
                  <p:embed/>
                  <p:pic>
                    <p:nvPicPr>
                      <p:cNvPr id="37" name="Object 16">
                        <a:extLst>
                          <a:ext uri="{FF2B5EF4-FFF2-40B4-BE49-F238E27FC236}">
                            <a16:creationId xmlns:a16="http://schemas.microsoft.com/office/drawing/2014/main" id="{96F1A689-5537-401B-B2DF-09D87BAA56A4}"/>
                          </a:ext>
                        </a:extLst>
                      </p:cNvPr>
                      <p:cNvPicPr>
                        <a:picLocks noChangeAspect="1" noChangeArrowheads="1"/>
                      </p:cNvPicPr>
                      <p:nvPr/>
                    </p:nvPicPr>
                    <p:blipFill>
                      <a:blip r:embed="rId29"/>
                      <a:srcRect/>
                      <a:stretch>
                        <a:fillRect/>
                      </a:stretch>
                    </p:blipFill>
                    <p:spPr bwMode="auto">
                      <a:xfrm>
                        <a:off x="2272956" y="5497809"/>
                        <a:ext cx="930096" cy="995066"/>
                      </a:xfrm>
                      <a:prstGeom prst="rect">
                        <a:avLst/>
                      </a:prstGeom>
                      <a:noFill/>
                    </p:spPr>
                  </p:pic>
                </p:oleObj>
              </mc:Fallback>
            </mc:AlternateContent>
          </a:graphicData>
        </a:graphic>
      </p:graphicFrame>
      <p:sp>
        <p:nvSpPr>
          <p:cNvPr id="33" name="TextBox 32">
            <a:extLst>
              <a:ext uri="{FF2B5EF4-FFF2-40B4-BE49-F238E27FC236}">
                <a16:creationId xmlns:a16="http://schemas.microsoft.com/office/drawing/2014/main" id="{3F0B4ED1-42E8-4922-8182-E1B1EACC9680}"/>
              </a:ext>
            </a:extLst>
          </p:cNvPr>
          <p:cNvSpPr txBox="1"/>
          <p:nvPr/>
        </p:nvSpPr>
        <p:spPr>
          <a:xfrm>
            <a:off x="4787384" y="5647817"/>
            <a:ext cx="2593980" cy="646331"/>
          </a:xfrm>
          <a:prstGeom prst="rect">
            <a:avLst/>
          </a:prstGeom>
          <a:noFill/>
        </p:spPr>
        <p:txBody>
          <a:bodyPr wrap="none" rtlCol="0">
            <a:spAutoFit/>
          </a:bodyPr>
          <a:lstStyle/>
          <a:p>
            <a:r>
              <a:rPr lang="en-US" dirty="0"/>
              <a:t>Probability of having</a:t>
            </a:r>
          </a:p>
          <a:p>
            <a:r>
              <a:rPr lang="en-US" dirty="0"/>
              <a:t>x Success (n-x) Failure</a:t>
            </a:r>
          </a:p>
        </p:txBody>
      </p:sp>
      <p:sp>
        <p:nvSpPr>
          <p:cNvPr id="34" name="TextBox 33">
            <a:extLst>
              <a:ext uri="{FF2B5EF4-FFF2-40B4-BE49-F238E27FC236}">
                <a16:creationId xmlns:a16="http://schemas.microsoft.com/office/drawing/2014/main" id="{19F0C69E-6554-453C-8B88-1EAB67090A91}"/>
              </a:ext>
            </a:extLst>
          </p:cNvPr>
          <p:cNvSpPr txBox="1"/>
          <p:nvPr/>
        </p:nvSpPr>
        <p:spPr>
          <a:xfrm>
            <a:off x="7536662" y="5123402"/>
            <a:ext cx="4406540" cy="1200329"/>
          </a:xfrm>
          <a:prstGeom prst="rect">
            <a:avLst/>
          </a:prstGeom>
          <a:noFill/>
        </p:spPr>
        <p:txBody>
          <a:bodyPr wrap="square" rtlCol="0">
            <a:spAutoFit/>
          </a:bodyPr>
          <a:lstStyle/>
          <a:p>
            <a:r>
              <a:rPr lang="en-US" sz="2400" dirty="0">
                <a:cs typeface="Times New Roman" pitchFamily="18" charset="0"/>
              </a:rPr>
              <a:t>If the RV X has the given PMF, then X is distributed as Binomial, we write it as X ~ Bin(n, p)</a:t>
            </a:r>
          </a:p>
        </p:txBody>
      </p:sp>
      <p:grpSp>
        <p:nvGrpSpPr>
          <p:cNvPr id="35" name="Group 34">
            <a:extLst>
              <a:ext uri="{FF2B5EF4-FFF2-40B4-BE49-F238E27FC236}">
                <a16:creationId xmlns:a16="http://schemas.microsoft.com/office/drawing/2014/main" id="{BC5AD05B-07D2-4A61-BA75-CFF352D10BA9}"/>
              </a:ext>
            </a:extLst>
          </p:cNvPr>
          <p:cNvGrpSpPr/>
          <p:nvPr/>
        </p:nvGrpSpPr>
        <p:grpSpPr>
          <a:xfrm>
            <a:off x="9188268" y="195273"/>
            <a:ext cx="2579334" cy="1413743"/>
            <a:chOff x="9188268" y="195273"/>
            <a:chExt cx="2579334" cy="1413743"/>
          </a:xfrm>
        </p:grpSpPr>
        <p:sp>
          <p:nvSpPr>
            <p:cNvPr id="36" name="TextBox 35">
              <a:extLst>
                <a:ext uri="{FF2B5EF4-FFF2-40B4-BE49-F238E27FC236}">
                  <a16:creationId xmlns:a16="http://schemas.microsoft.com/office/drawing/2014/main" id="{AC1E93C1-A787-41D4-8E56-5B691D70D944}"/>
                </a:ext>
              </a:extLst>
            </p:cNvPr>
            <p:cNvSpPr txBox="1"/>
            <p:nvPr/>
          </p:nvSpPr>
          <p:spPr>
            <a:xfrm>
              <a:off x="9188268" y="195273"/>
              <a:ext cx="304892" cy="369332"/>
            </a:xfrm>
            <a:prstGeom prst="rect">
              <a:avLst/>
            </a:prstGeom>
            <a:noFill/>
          </p:spPr>
          <p:txBody>
            <a:bodyPr wrap="none" rtlCol="0">
              <a:spAutoFit/>
            </a:bodyPr>
            <a:lstStyle/>
            <a:p>
              <a:r>
                <a:rPr lang="en-US" b="1" dirty="0"/>
                <a:t>S</a:t>
              </a:r>
            </a:p>
          </p:txBody>
        </p:sp>
        <p:cxnSp>
          <p:nvCxnSpPr>
            <p:cNvPr id="37" name="Straight Connector 36">
              <a:extLst>
                <a:ext uri="{FF2B5EF4-FFF2-40B4-BE49-F238E27FC236}">
                  <a16:creationId xmlns:a16="http://schemas.microsoft.com/office/drawing/2014/main" id="{8AC44C2D-5BBA-4ED0-8604-92575124E82D}"/>
                </a:ext>
              </a:extLst>
            </p:cNvPr>
            <p:cNvCxnSpPr>
              <a:cxnSpLocks/>
            </p:cNvCxnSpPr>
            <p:nvPr/>
          </p:nvCxnSpPr>
          <p:spPr>
            <a:xfrm>
              <a:off x="10370731" y="336272"/>
              <a:ext cx="705199" cy="1272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DCA37A3-B8BC-45BB-94C0-553D8F128AFF}"/>
                </a:ext>
              </a:extLst>
            </p:cNvPr>
            <p:cNvSpPr txBox="1"/>
            <p:nvPr/>
          </p:nvSpPr>
          <p:spPr>
            <a:xfrm>
              <a:off x="9517324" y="510979"/>
              <a:ext cx="907621" cy="923330"/>
            </a:xfrm>
            <a:prstGeom prst="rect">
              <a:avLst/>
            </a:prstGeom>
            <a:noFill/>
          </p:spPr>
          <p:txBody>
            <a:bodyPr wrap="none" rtlCol="0">
              <a:spAutoFit/>
            </a:bodyPr>
            <a:lstStyle/>
            <a:p>
              <a:r>
                <a:rPr lang="en-US" b="1" dirty="0">
                  <a:solidFill>
                    <a:srgbClr val="0070C0"/>
                  </a:solidFill>
                </a:rPr>
                <a:t>Success</a:t>
              </a:r>
            </a:p>
            <a:p>
              <a:pPr algn="ctr"/>
              <a:r>
                <a:rPr lang="en-US" b="1" dirty="0">
                  <a:solidFill>
                    <a:srgbClr val="0070C0"/>
                  </a:solidFill>
                </a:rPr>
                <a:t>Win</a:t>
              </a:r>
            </a:p>
            <a:p>
              <a:pPr algn="ctr"/>
              <a:r>
                <a:rPr lang="en-US" b="1" dirty="0">
                  <a:solidFill>
                    <a:srgbClr val="0070C0"/>
                  </a:solidFill>
                </a:rPr>
                <a:t>p</a:t>
              </a:r>
            </a:p>
          </p:txBody>
        </p:sp>
        <p:sp>
          <p:nvSpPr>
            <p:cNvPr id="39" name="TextBox 38">
              <a:extLst>
                <a:ext uri="{FF2B5EF4-FFF2-40B4-BE49-F238E27FC236}">
                  <a16:creationId xmlns:a16="http://schemas.microsoft.com/office/drawing/2014/main" id="{FB114927-66FD-463C-93B6-35BA9E2105CD}"/>
                </a:ext>
              </a:extLst>
            </p:cNvPr>
            <p:cNvSpPr txBox="1"/>
            <p:nvPr/>
          </p:nvSpPr>
          <p:spPr>
            <a:xfrm>
              <a:off x="10817637" y="536378"/>
              <a:ext cx="828240" cy="923330"/>
            </a:xfrm>
            <a:prstGeom prst="rect">
              <a:avLst/>
            </a:prstGeom>
            <a:noFill/>
          </p:spPr>
          <p:txBody>
            <a:bodyPr wrap="none" rtlCol="0">
              <a:spAutoFit/>
            </a:bodyPr>
            <a:lstStyle/>
            <a:p>
              <a:r>
                <a:rPr lang="en-US" b="1" dirty="0">
                  <a:solidFill>
                    <a:srgbClr val="FF0000"/>
                  </a:solidFill>
                </a:rPr>
                <a:t>Failure</a:t>
              </a:r>
            </a:p>
            <a:p>
              <a:pPr algn="ctr"/>
              <a:r>
                <a:rPr lang="en-US" b="1" dirty="0">
                  <a:solidFill>
                    <a:srgbClr val="FF0000"/>
                  </a:solidFill>
                </a:rPr>
                <a:t>Lose</a:t>
              </a:r>
            </a:p>
            <a:p>
              <a:pPr algn="ctr"/>
              <a:r>
                <a:rPr lang="en-US" b="1" dirty="0">
                  <a:solidFill>
                    <a:srgbClr val="FF0000"/>
                  </a:solidFill>
                </a:rPr>
                <a:t>q</a:t>
              </a:r>
            </a:p>
          </p:txBody>
        </p:sp>
        <p:sp>
          <p:nvSpPr>
            <p:cNvPr id="40" name="Rectangle 39">
              <a:extLst>
                <a:ext uri="{FF2B5EF4-FFF2-40B4-BE49-F238E27FC236}">
                  <a16:creationId xmlns:a16="http://schemas.microsoft.com/office/drawing/2014/main" id="{343F29E0-7DF6-41CE-8CC0-E18448CD665D}"/>
                </a:ext>
              </a:extLst>
            </p:cNvPr>
            <p:cNvSpPr/>
            <p:nvPr/>
          </p:nvSpPr>
          <p:spPr>
            <a:xfrm>
              <a:off x="9480307" y="358639"/>
              <a:ext cx="2287295" cy="12503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4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1000"/>
                                        <p:tgtEl>
                                          <p:spTgt spid="15"/>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Right)">
                                      <p:cBhvr>
                                        <p:cTn id="16" dur="1000"/>
                                        <p:tgtEl>
                                          <p:spTgt spid="16"/>
                                        </p:tgtEl>
                                      </p:cBhvr>
                                    </p:animEffect>
                                  </p:childTnLst>
                                </p:cTn>
                              </p:par>
                            </p:childTnLst>
                          </p:cTn>
                        </p:par>
                        <p:par>
                          <p:cTn id="17" fill="hold">
                            <p:stCondLst>
                              <p:cond delay="2000"/>
                            </p:stCondLst>
                            <p:childTnLst>
                              <p:par>
                                <p:cTn id="18" presetID="18" presetClass="entr" presetSubtype="6"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Right)">
                                      <p:cBhvr>
                                        <p:cTn id="20" dur="1000"/>
                                        <p:tgtEl>
                                          <p:spTgt spid="17"/>
                                        </p:tgtEl>
                                      </p:cBhvr>
                                    </p:animEffect>
                                  </p:childTnLst>
                                </p:cTn>
                              </p:par>
                            </p:childTnLst>
                          </p:cTn>
                        </p:par>
                        <p:par>
                          <p:cTn id="21" fill="hold">
                            <p:stCondLst>
                              <p:cond delay="3000"/>
                            </p:stCondLst>
                            <p:childTnLst>
                              <p:par>
                                <p:cTn id="22" presetID="18" presetClass="entr" presetSubtype="6"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downRight)">
                                      <p:cBhvr>
                                        <p:cTn id="24" dur="1000"/>
                                        <p:tgtEl>
                                          <p:spTgt spid="18"/>
                                        </p:tgtEl>
                                      </p:cBhvr>
                                    </p:animEffect>
                                  </p:childTnLst>
                                </p:cTn>
                              </p:par>
                            </p:childTnLst>
                          </p:cTn>
                        </p:par>
                        <p:par>
                          <p:cTn id="25" fill="hold">
                            <p:stCondLst>
                              <p:cond delay="4000"/>
                            </p:stCondLst>
                            <p:childTnLst>
                              <p:par>
                                <p:cTn id="26" presetID="18" presetClass="entr" presetSubtype="6"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trips(downRight)">
                                      <p:cBhvr>
                                        <p:cTn id="28" dur="1000"/>
                                        <p:tgtEl>
                                          <p:spTgt spid="20"/>
                                        </p:tgtEl>
                                      </p:cBhvr>
                                    </p:animEffect>
                                  </p:childTnLst>
                                </p:cTn>
                              </p:par>
                            </p:childTnLst>
                          </p:cTn>
                        </p:par>
                        <p:par>
                          <p:cTn id="29" fill="hold">
                            <p:stCondLst>
                              <p:cond delay="5000"/>
                            </p:stCondLst>
                            <p:childTnLst>
                              <p:par>
                                <p:cTn id="30" presetID="18" presetClass="entr" presetSubtype="6"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strips(downRight)">
                                      <p:cBhvr>
                                        <p:cTn id="32" dur="1000"/>
                                        <p:tgtEl>
                                          <p:spTgt spid="21"/>
                                        </p:tgtEl>
                                      </p:cBhvr>
                                    </p:animEffect>
                                  </p:childTnLst>
                                </p:cTn>
                              </p:par>
                            </p:childTnLst>
                          </p:cTn>
                        </p:par>
                        <p:par>
                          <p:cTn id="33" fill="hold">
                            <p:stCondLst>
                              <p:cond delay="6000"/>
                            </p:stCondLst>
                            <p:childTnLst>
                              <p:par>
                                <p:cTn id="34" presetID="18" presetClass="entr" presetSubtype="6"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strips(downRight)">
                                      <p:cBhvr>
                                        <p:cTn id="36" dur="1000"/>
                                        <p:tgtEl>
                                          <p:spTgt spid="22"/>
                                        </p:tgtEl>
                                      </p:cBhvr>
                                    </p:animEffect>
                                  </p:childTnLst>
                                </p:cTn>
                              </p:par>
                            </p:childTnLst>
                          </p:cTn>
                        </p:par>
                        <p:par>
                          <p:cTn id="37" fill="hold">
                            <p:stCondLst>
                              <p:cond delay="7000"/>
                            </p:stCondLst>
                            <p:childTnLst>
                              <p:par>
                                <p:cTn id="38" presetID="18" presetClass="entr" presetSubtype="6"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downRight)">
                                      <p:cBhvr>
                                        <p:cTn id="40" dur="1000"/>
                                        <p:tgtEl>
                                          <p:spTgt spid="23"/>
                                        </p:tgtEl>
                                      </p:cBhvr>
                                    </p:animEffect>
                                  </p:childTnLst>
                                </p:cTn>
                              </p:par>
                            </p:childTnLst>
                          </p:cTn>
                        </p:par>
                        <p:par>
                          <p:cTn id="41" fill="hold">
                            <p:stCondLst>
                              <p:cond delay="8000"/>
                            </p:stCondLst>
                            <p:childTnLst>
                              <p:par>
                                <p:cTn id="42" presetID="18" presetClass="entr" presetSubtype="6"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1000"/>
                                        <p:tgtEl>
                                          <p:spTgt spid="24"/>
                                        </p:tgtEl>
                                      </p:cBhvr>
                                    </p:animEffect>
                                  </p:childTnLst>
                                </p:cTn>
                              </p:par>
                            </p:childTnLst>
                          </p:cTn>
                        </p:par>
                        <p:par>
                          <p:cTn id="45" fill="hold">
                            <p:stCondLst>
                              <p:cond delay="9000"/>
                            </p:stCondLst>
                            <p:childTnLst>
                              <p:par>
                                <p:cTn id="46" presetID="18" presetClass="entr" presetSubtype="6"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strips(downRight)">
                                      <p:cBhvr>
                                        <p:cTn id="48" dur="1000"/>
                                        <p:tgtEl>
                                          <p:spTgt spid="25"/>
                                        </p:tgtEl>
                                      </p:cBhvr>
                                    </p:animEffect>
                                  </p:childTnLst>
                                </p:cTn>
                              </p:par>
                            </p:childTnLst>
                          </p:cTn>
                        </p:par>
                        <p:par>
                          <p:cTn id="49" fill="hold">
                            <p:stCondLst>
                              <p:cond delay="10000"/>
                            </p:stCondLst>
                            <p:childTnLst>
                              <p:par>
                                <p:cTn id="50" presetID="18" presetClass="entr" presetSubtype="6"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strips(downRight)">
                                      <p:cBhvr>
                                        <p:cTn id="52" dur="1000"/>
                                        <p:tgtEl>
                                          <p:spTgt spid="26"/>
                                        </p:tgtEl>
                                      </p:cBhvr>
                                    </p:animEffect>
                                  </p:childTnLst>
                                </p:cTn>
                              </p:par>
                            </p:childTnLst>
                          </p:cTn>
                        </p:par>
                        <p:par>
                          <p:cTn id="53" fill="hold">
                            <p:stCondLst>
                              <p:cond delay="11000"/>
                            </p:stCondLst>
                            <p:childTnLst>
                              <p:par>
                                <p:cTn id="54" presetID="10"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000"/>
                                        <p:tgtEl>
                                          <p:spTgt spid="27"/>
                                        </p:tgtEl>
                                      </p:cBhvr>
                                    </p:animEffect>
                                  </p:childTnLst>
                                </p:cTn>
                              </p:par>
                            </p:childTnLst>
                          </p:cTn>
                        </p:par>
                        <p:par>
                          <p:cTn id="57" fill="hold">
                            <p:stCondLst>
                              <p:cond delay="13000"/>
                            </p:stCondLst>
                            <p:childTnLst>
                              <p:par>
                                <p:cTn id="58" presetID="10" presetClass="entr" presetSubtype="0"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2000"/>
                                        <p:tgtEl>
                                          <p:spTgt spid="28"/>
                                        </p:tgtEl>
                                      </p:cBhvr>
                                    </p:animEffect>
                                  </p:childTnLst>
                                </p:cTn>
                              </p:par>
                            </p:childTnLst>
                          </p:cTn>
                        </p:par>
                        <p:par>
                          <p:cTn id="61" fill="hold">
                            <p:stCondLst>
                              <p:cond delay="15000"/>
                            </p:stCondLst>
                            <p:childTnLst>
                              <p:par>
                                <p:cTn id="62" presetID="18" presetClass="entr" presetSubtype="6"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strips(downRight)">
                                      <p:cBhvr>
                                        <p:cTn id="64" dur="10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1000"/>
                                        <p:tgtEl>
                                          <p:spTgt spid="30"/>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1000"/>
                                        <p:tgtEl>
                                          <p:spTgt spid="32"/>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1000"/>
                                        <p:tgtEl>
                                          <p:spTgt spid="31"/>
                                        </p:tgtEl>
                                      </p:cBhvr>
                                    </p:animEffect>
                                  </p:childTnLst>
                                </p:cTn>
                              </p:par>
                            </p:childTnLst>
                          </p:cTn>
                        </p:par>
                        <p:par>
                          <p:cTn id="78" fill="hold">
                            <p:stCondLst>
                              <p:cond delay="3000"/>
                            </p:stCondLst>
                            <p:childTnLst>
                              <p:par>
                                <p:cTn id="79" presetID="22" presetClass="entr" presetSubtype="8"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wipe(left)">
                                      <p:cBhvr>
                                        <p:cTn id="81" dur="10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Formula Breakdown</a:t>
            </a:r>
          </a:p>
        </p:txBody>
      </p:sp>
      <p:graphicFrame>
        <p:nvGraphicFramePr>
          <p:cNvPr id="7" name="Object 3">
            <a:extLst>
              <a:ext uri="{FF2B5EF4-FFF2-40B4-BE49-F238E27FC236}">
                <a16:creationId xmlns:a16="http://schemas.microsoft.com/office/drawing/2014/main" id="{B3DD69F9-1559-42EB-9C66-02F6D502446D}"/>
              </a:ext>
            </a:extLst>
          </p:cNvPr>
          <p:cNvGraphicFramePr>
            <a:graphicFrameLocks noChangeAspect="1"/>
          </p:cNvGraphicFramePr>
          <p:nvPr>
            <p:extLst>
              <p:ext uri="{D42A27DB-BD31-4B8C-83A1-F6EECF244321}">
                <p14:modId xmlns:p14="http://schemas.microsoft.com/office/powerpoint/2010/main" val="1236437892"/>
              </p:ext>
            </p:extLst>
          </p:nvPr>
        </p:nvGraphicFramePr>
        <p:xfrm>
          <a:off x="876300" y="1600200"/>
          <a:ext cx="7023100" cy="4371975"/>
        </p:xfrm>
        <a:graphic>
          <a:graphicData uri="http://schemas.openxmlformats.org/presentationml/2006/ole">
            <mc:AlternateContent xmlns:mc="http://schemas.openxmlformats.org/markup-compatibility/2006">
              <mc:Choice xmlns:v="urn:schemas-microsoft-com:vml" Requires="v">
                <p:oleObj spid="_x0000_s13410" name="Equation" r:id="rId4" imgW="3301920" imgH="2057400" progId="Equation.3">
                  <p:embed/>
                </p:oleObj>
              </mc:Choice>
              <mc:Fallback>
                <p:oleObj name="Equation" r:id="rId4" imgW="3301920" imgH="2057400" progId="Equation.3">
                  <p:embed/>
                  <p:pic>
                    <p:nvPicPr>
                      <p:cNvPr id="108546" name="Object 3"/>
                      <p:cNvPicPr>
                        <a:picLocks noChangeAspect="1" noChangeArrowheads="1"/>
                      </p:cNvPicPr>
                      <p:nvPr/>
                    </p:nvPicPr>
                    <p:blipFill>
                      <a:blip r:embed="rId5"/>
                      <a:srcRect/>
                      <a:stretch>
                        <a:fillRect/>
                      </a:stretch>
                    </p:blipFill>
                    <p:spPr bwMode="auto">
                      <a:xfrm>
                        <a:off x="876300" y="1600200"/>
                        <a:ext cx="7023100" cy="437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a:extLst>
              <a:ext uri="{FF2B5EF4-FFF2-40B4-BE49-F238E27FC236}">
                <a16:creationId xmlns:a16="http://schemas.microsoft.com/office/drawing/2014/main" id="{8130876A-2596-4A9B-9194-97223FCD62E5}"/>
              </a:ext>
            </a:extLst>
          </p:cNvPr>
          <p:cNvSpPr/>
          <p:nvPr/>
        </p:nvSpPr>
        <p:spPr>
          <a:xfrm>
            <a:off x="9483436" y="365125"/>
            <a:ext cx="2286000" cy="1524000"/>
          </a:xfrm>
          <a:prstGeom prst="rect">
            <a:avLst/>
          </a:prstGeom>
          <a:solidFill>
            <a:srgbClr val="FF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69DB70-B15D-44F6-A5FC-8FC4542E948C}"/>
              </a:ext>
            </a:extLst>
          </p:cNvPr>
          <p:cNvSpPr txBox="1"/>
          <p:nvPr/>
        </p:nvSpPr>
        <p:spPr>
          <a:xfrm>
            <a:off x="9635836" y="441325"/>
            <a:ext cx="1981200" cy="461665"/>
          </a:xfrm>
          <a:prstGeom prst="rect">
            <a:avLst/>
          </a:prstGeom>
          <a:noFill/>
        </p:spPr>
        <p:txBody>
          <a:bodyPr wrap="square" rtlCol="0">
            <a:spAutoFit/>
          </a:bodyPr>
          <a:lstStyle/>
          <a:p>
            <a:r>
              <a:rPr lang="en-US" sz="2400" dirty="0">
                <a:cs typeface="Times New Roman" pitchFamily="18" charset="0"/>
              </a:rPr>
              <a:t>X ~ Bin(n, p)</a:t>
            </a:r>
            <a:endParaRPr lang="en-US" sz="2400" dirty="0">
              <a:solidFill>
                <a:schemeClr val="tx2"/>
              </a:solidFill>
              <a:cs typeface="Times New Roman" pitchFamily="18" charset="0"/>
            </a:endParaRPr>
          </a:p>
        </p:txBody>
      </p:sp>
      <p:sp>
        <p:nvSpPr>
          <p:cNvPr id="10" name="TextBox 9">
            <a:extLst>
              <a:ext uri="{FF2B5EF4-FFF2-40B4-BE49-F238E27FC236}">
                <a16:creationId xmlns:a16="http://schemas.microsoft.com/office/drawing/2014/main" id="{577AF30B-C559-4182-A308-C376740E43D4}"/>
              </a:ext>
            </a:extLst>
          </p:cNvPr>
          <p:cNvSpPr txBox="1"/>
          <p:nvPr/>
        </p:nvSpPr>
        <p:spPr>
          <a:xfrm>
            <a:off x="9864436" y="894060"/>
            <a:ext cx="1688523" cy="461665"/>
          </a:xfrm>
          <a:prstGeom prst="rect">
            <a:avLst/>
          </a:prstGeom>
          <a:noFill/>
        </p:spPr>
        <p:txBody>
          <a:bodyPr wrap="square" rtlCol="0">
            <a:spAutoFit/>
          </a:bodyPr>
          <a:lstStyle/>
          <a:p>
            <a:r>
              <a:rPr lang="en-US" sz="2400" dirty="0">
                <a:cs typeface="Times New Roman" pitchFamily="18" charset="0"/>
              </a:rPr>
              <a:t>E(X) = </a:t>
            </a:r>
            <a:r>
              <a:rPr lang="en-US" sz="2400" dirty="0" err="1">
                <a:cs typeface="Times New Roman" pitchFamily="18" charset="0"/>
              </a:rPr>
              <a:t>np</a:t>
            </a:r>
            <a:endParaRPr lang="en-US" sz="2400" dirty="0">
              <a:solidFill>
                <a:schemeClr val="tx2"/>
              </a:solidFill>
              <a:cs typeface="Times New Roman" pitchFamily="18" charset="0"/>
            </a:endParaRPr>
          </a:p>
        </p:txBody>
      </p:sp>
      <p:sp>
        <p:nvSpPr>
          <p:cNvPr id="12" name="TextBox 11">
            <a:extLst>
              <a:ext uri="{FF2B5EF4-FFF2-40B4-BE49-F238E27FC236}">
                <a16:creationId xmlns:a16="http://schemas.microsoft.com/office/drawing/2014/main" id="{D42B6155-7021-473A-B157-98ADAD596964}"/>
              </a:ext>
            </a:extLst>
          </p:cNvPr>
          <p:cNvSpPr txBox="1"/>
          <p:nvPr/>
        </p:nvSpPr>
        <p:spPr>
          <a:xfrm>
            <a:off x="9864436" y="1355725"/>
            <a:ext cx="1891145" cy="461665"/>
          </a:xfrm>
          <a:prstGeom prst="rect">
            <a:avLst/>
          </a:prstGeom>
          <a:noFill/>
        </p:spPr>
        <p:txBody>
          <a:bodyPr wrap="square" rtlCol="0">
            <a:spAutoFit/>
          </a:bodyPr>
          <a:lstStyle/>
          <a:p>
            <a:r>
              <a:rPr lang="en-US" sz="2400" dirty="0">
                <a:cs typeface="Times New Roman" pitchFamily="18" charset="0"/>
              </a:rPr>
              <a:t>Var(X) = </a:t>
            </a:r>
            <a:r>
              <a:rPr lang="en-US" sz="2400" dirty="0" err="1">
                <a:cs typeface="Times New Roman" pitchFamily="18" charset="0"/>
              </a:rPr>
              <a:t>npq</a:t>
            </a:r>
            <a:endParaRPr lang="en-US" sz="2400" dirty="0">
              <a:solidFill>
                <a:schemeClr val="tx2"/>
              </a:solidFill>
              <a:cs typeface="Times New Roman" pitchFamily="18" charset="0"/>
            </a:endParaRPr>
          </a:p>
        </p:txBody>
      </p:sp>
      <p:pic>
        <p:nvPicPr>
          <p:cNvPr id="13" name="Picture 8" descr="C:\Users\ASaghafi\Desktop\Untitled.png">
            <a:extLst>
              <a:ext uri="{FF2B5EF4-FFF2-40B4-BE49-F238E27FC236}">
                <a16:creationId xmlns:a16="http://schemas.microsoft.com/office/drawing/2014/main" id="{509AE38F-62DB-4687-B6D0-065DBC510EF4}"/>
              </a:ext>
            </a:extLst>
          </p:cNvPr>
          <p:cNvPicPr>
            <a:picLocks noChangeAspect="1" noChangeArrowheads="1"/>
          </p:cNvPicPr>
          <p:nvPr/>
        </p:nvPicPr>
        <p:blipFill>
          <a:blip r:embed="rId6" cstate="print"/>
          <a:srcRect/>
          <a:stretch>
            <a:fillRect/>
          </a:stretch>
        </p:blipFill>
        <p:spPr bwMode="auto">
          <a:xfrm>
            <a:off x="8846690" y="2205334"/>
            <a:ext cx="2908891" cy="1985665"/>
          </a:xfrm>
          <a:prstGeom prst="rect">
            <a:avLst/>
          </a:prstGeom>
          <a:noFill/>
        </p:spPr>
      </p:pic>
      <p:graphicFrame>
        <p:nvGraphicFramePr>
          <p:cNvPr id="14" name="Object 7">
            <a:extLst>
              <a:ext uri="{FF2B5EF4-FFF2-40B4-BE49-F238E27FC236}">
                <a16:creationId xmlns:a16="http://schemas.microsoft.com/office/drawing/2014/main" id="{0C2585AC-8319-42E6-A784-32FA9779CBD4}"/>
              </a:ext>
            </a:extLst>
          </p:cNvPr>
          <p:cNvGraphicFramePr>
            <a:graphicFrameLocks noChangeAspect="1"/>
          </p:cNvGraphicFramePr>
          <p:nvPr>
            <p:extLst>
              <p:ext uri="{D42A27DB-BD31-4B8C-83A1-F6EECF244321}">
                <p14:modId xmlns:p14="http://schemas.microsoft.com/office/powerpoint/2010/main" val="3401973469"/>
              </p:ext>
            </p:extLst>
          </p:nvPr>
        </p:nvGraphicFramePr>
        <p:xfrm>
          <a:off x="10333326" y="2399741"/>
          <a:ext cx="1271587" cy="280988"/>
        </p:xfrm>
        <a:graphic>
          <a:graphicData uri="http://schemas.openxmlformats.org/presentationml/2006/ole">
            <mc:AlternateContent xmlns:mc="http://schemas.openxmlformats.org/markup-compatibility/2006">
              <mc:Choice xmlns:v="urn:schemas-microsoft-com:vml" Requires="v">
                <p:oleObj spid="_x0000_s13411" name="Equation" r:id="rId7" imgW="914400" imgH="203040" progId="Equation.3">
                  <p:embed/>
                </p:oleObj>
              </mc:Choice>
              <mc:Fallback>
                <p:oleObj name="Equation" r:id="rId7" imgW="914400" imgH="203040" progId="Equation.3">
                  <p:embed/>
                  <p:pic>
                    <p:nvPicPr>
                      <p:cNvPr id="62" name="Object 7">
                        <a:extLst>
                          <a:ext uri="{FF2B5EF4-FFF2-40B4-BE49-F238E27FC236}">
                            <a16:creationId xmlns:a16="http://schemas.microsoft.com/office/drawing/2014/main" id="{76E7F8E4-86A2-4C93-A00A-BB898340B5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3326" y="2399741"/>
                        <a:ext cx="1271587"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6" descr="C:\Users\ASaghafi\Desktop\Untitled.png">
            <a:extLst>
              <a:ext uri="{FF2B5EF4-FFF2-40B4-BE49-F238E27FC236}">
                <a16:creationId xmlns:a16="http://schemas.microsoft.com/office/drawing/2014/main" id="{82472643-ED79-4654-898C-CFD0E63E483A}"/>
              </a:ext>
            </a:extLst>
          </p:cNvPr>
          <p:cNvPicPr>
            <a:picLocks noChangeAspect="1" noChangeArrowheads="1"/>
          </p:cNvPicPr>
          <p:nvPr/>
        </p:nvPicPr>
        <p:blipFill>
          <a:blip r:embed="rId9" cstate="print"/>
          <a:srcRect/>
          <a:stretch>
            <a:fillRect/>
          </a:stretch>
        </p:blipFill>
        <p:spPr bwMode="auto">
          <a:xfrm>
            <a:off x="8890686" y="4507209"/>
            <a:ext cx="2878750" cy="1985666"/>
          </a:xfrm>
          <a:prstGeom prst="rect">
            <a:avLst/>
          </a:prstGeom>
          <a:noFill/>
        </p:spPr>
      </p:pic>
      <p:graphicFrame>
        <p:nvGraphicFramePr>
          <p:cNvPr id="16" name="Object 7">
            <a:extLst>
              <a:ext uri="{FF2B5EF4-FFF2-40B4-BE49-F238E27FC236}">
                <a16:creationId xmlns:a16="http://schemas.microsoft.com/office/drawing/2014/main" id="{C47888DF-851B-466E-8C0A-F3E34E9993E4}"/>
              </a:ext>
            </a:extLst>
          </p:cNvPr>
          <p:cNvGraphicFramePr>
            <a:graphicFrameLocks noChangeAspect="1"/>
          </p:cNvGraphicFramePr>
          <p:nvPr>
            <p:extLst>
              <p:ext uri="{D42A27DB-BD31-4B8C-83A1-F6EECF244321}">
                <p14:modId xmlns:p14="http://schemas.microsoft.com/office/powerpoint/2010/main" val="329630628"/>
              </p:ext>
            </p:extLst>
          </p:nvPr>
        </p:nvGraphicFramePr>
        <p:xfrm>
          <a:off x="10434416" y="4527103"/>
          <a:ext cx="1254125" cy="281538"/>
        </p:xfrm>
        <a:graphic>
          <a:graphicData uri="http://schemas.openxmlformats.org/presentationml/2006/ole">
            <mc:AlternateContent xmlns:mc="http://schemas.openxmlformats.org/markup-compatibility/2006">
              <mc:Choice xmlns:v="urn:schemas-microsoft-com:vml" Requires="v">
                <p:oleObj spid="_x0000_s13412" name="Equation" r:id="rId10" imgW="901440" imgH="203040" progId="Equation.3">
                  <p:embed/>
                </p:oleObj>
              </mc:Choice>
              <mc:Fallback>
                <p:oleObj name="Equation" r:id="rId10" imgW="901440" imgH="203040" progId="Equation.3">
                  <p:embed/>
                  <p:pic>
                    <p:nvPicPr>
                      <p:cNvPr id="60" name="Object 7">
                        <a:extLst>
                          <a:ext uri="{FF2B5EF4-FFF2-40B4-BE49-F238E27FC236}">
                            <a16:creationId xmlns:a16="http://schemas.microsoft.com/office/drawing/2014/main" id="{2EE096F9-ACFE-44E5-AD07-AB54D022AA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4416" y="4527103"/>
                        <a:ext cx="1254125" cy="28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62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1000"/>
                                        <p:tgtEl>
                                          <p:spTgt spid="9"/>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1000"/>
                                        <p:tgtEl>
                                          <p:spTgt spid="10"/>
                                        </p:tgtEl>
                                      </p:cBhvr>
                                    </p:animEffect>
                                  </p:childTnLst>
                                </p:cTn>
                              </p:par>
                            </p:childTnLst>
                          </p:cTn>
                        </p:par>
                        <p:par>
                          <p:cTn id="12" fill="hold">
                            <p:stCondLst>
                              <p:cond delay="2000"/>
                            </p:stCondLst>
                            <p:childTnLst>
                              <p:par>
                                <p:cTn id="13" presetID="18" presetClass="entr" presetSubtype="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Right)">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6973390" cy="2677656"/>
          </a:xfrm>
          <a:prstGeom prst="rect">
            <a:avLst/>
          </a:prstGeom>
        </p:spPr>
        <p:txBody>
          <a:bodyPr wrap="square">
            <a:spAutoFit/>
          </a:bodyPr>
          <a:lstStyle/>
          <a:p>
            <a:r>
              <a:rPr lang="en-US" sz="2400" dirty="0">
                <a:cs typeface="Times New Roman" pitchFamily="18" charset="0"/>
              </a:rPr>
              <a:t>You are selecting the answers of a test with 20 multiple choice questions, four choices, at random. What is the prob that</a:t>
            </a:r>
          </a:p>
          <a:p>
            <a:pPr marL="457200" indent="-457200">
              <a:buAutoNum type="alphaLcParenR"/>
            </a:pPr>
            <a:r>
              <a:rPr lang="en-US" sz="2400" dirty="0">
                <a:cs typeface="Times New Roman" pitchFamily="18" charset="0"/>
              </a:rPr>
              <a:t>you get exactly 10 of the answers right?</a:t>
            </a:r>
          </a:p>
          <a:p>
            <a:pPr marL="457200" indent="-457200">
              <a:buAutoNum type="alphaLcParenR"/>
            </a:pPr>
            <a:r>
              <a:rPr lang="en-US" sz="2400" dirty="0">
                <a:cs typeface="Times New Roman" pitchFamily="18" charset="0"/>
              </a:rPr>
              <a:t>you  get at most 5 answers right?</a:t>
            </a:r>
          </a:p>
          <a:p>
            <a:pPr marL="457200" indent="-457200">
              <a:buAutoNum type="alphaLcParenR"/>
            </a:pPr>
            <a:r>
              <a:rPr lang="en-US" sz="2400" dirty="0">
                <a:cs typeface="Times New Roman" pitchFamily="18" charset="0"/>
              </a:rPr>
              <a:t>you have at least 8 correct answers? </a:t>
            </a:r>
          </a:p>
          <a:p>
            <a:pPr marL="457200" indent="-457200">
              <a:buAutoNum type="alphaLcParenR"/>
            </a:pPr>
            <a:r>
              <a:rPr lang="en-US" sz="2400" dirty="0">
                <a:cs typeface="Times New Roman" pitchFamily="18" charset="0"/>
              </a:rPr>
              <a:t>How many do you expect to answer correctly? </a:t>
            </a:r>
            <a:endParaRPr lang="en-US" sz="2400" dirty="0">
              <a:solidFill>
                <a:schemeClr val="tx2"/>
              </a:solidFill>
              <a:cs typeface="Times New Roman" pitchFamily="18" charset="0"/>
            </a:endParaRPr>
          </a:p>
        </p:txBody>
      </p:sp>
    </p:spTree>
    <p:extLst>
      <p:ext uri="{BB962C8B-B14F-4D97-AF65-F5344CB8AC3E}">
        <p14:creationId xmlns:p14="http://schemas.microsoft.com/office/powerpoint/2010/main" val="128328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3456709" cy="1325563"/>
          </a:xfrm>
        </p:spPr>
        <p:txBody>
          <a:bodyPr/>
          <a:lstStyle/>
          <a:p>
            <a:r>
              <a:rPr lang="en-US" dirty="0">
                <a:solidFill>
                  <a:srgbClr val="990033"/>
                </a:solidFill>
              </a:rPr>
              <a:t>Answer</a:t>
            </a:r>
          </a:p>
        </p:txBody>
      </p:sp>
      <p:sp>
        <p:nvSpPr>
          <p:cNvPr id="8" name="TextBox 7">
            <a:extLst>
              <a:ext uri="{FF2B5EF4-FFF2-40B4-BE49-F238E27FC236}">
                <a16:creationId xmlns:a16="http://schemas.microsoft.com/office/drawing/2014/main" id="{1310A886-9567-42ED-859B-EA39A7B9BB78}"/>
              </a:ext>
            </a:extLst>
          </p:cNvPr>
          <p:cNvSpPr txBox="1"/>
          <p:nvPr/>
        </p:nvSpPr>
        <p:spPr>
          <a:xfrm>
            <a:off x="3435928" y="365125"/>
            <a:ext cx="8298871" cy="461665"/>
          </a:xfrm>
          <a:prstGeom prst="rect">
            <a:avLst/>
          </a:prstGeom>
          <a:noFill/>
        </p:spPr>
        <p:txBody>
          <a:bodyPr wrap="square" rtlCol="0">
            <a:spAutoFit/>
          </a:bodyPr>
          <a:lstStyle/>
          <a:p>
            <a:r>
              <a:rPr lang="en-US" sz="2400" dirty="0">
                <a:cs typeface="Times New Roman" pitchFamily="18" charset="0"/>
              </a:rPr>
              <a:t>X:  the total number of Correct answers ~ Bin (n=20, p=0.25)</a:t>
            </a:r>
            <a:endParaRPr lang="en-US" sz="2400" dirty="0">
              <a:solidFill>
                <a:schemeClr val="tx2"/>
              </a:solidFill>
              <a:cs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A612B5-3B93-454E-A8D9-786BA8D17183}"/>
                  </a:ext>
                </a:extLst>
              </p:cNvPr>
              <p:cNvSpPr txBox="1"/>
              <p:nvPr/>
            </p:nvSpPr>
            <p:spPr>
              <a:xfrm>
                <a:off x="3224373" y="877872"/>
                <a:ext cx="3378809" cy="653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type m:val="noBa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𝑥</m:t>
                              </m:r>
                            </m:den>
                          </m:f>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oMath>
                  </m:oMathPara>
                </a14:m>
                <a:endParaRPr lang="en-US" sz="2400" dirty="0"/>
              </a:p>
            </p:txBody>
          </p:sp>
        </mc:Choice>
        <mc:Fallback xmlns="">
          <p:sp>
            <p:nvSpPr>
              <p:cNvPr id="3" name="TextBox 2">
                <a:extLst>
                  <a:ext uri="{FF2B5EF4-FFF2-40B4-BE49-F238E27FC236}">
                    <a16:creationId xmlns:a16="http://schemas.microsoft.com/office/drawing/2014/main" id="{A1A612B5-3B93-454E-A8D9-786BA8D17183}"/>
                  </a:ext>
                </a:extLst>
              </p:cNvPr>
              <p:cNvSpPr txBox="1">
                <a:spLocks noRot="1" noChangeAspect="1" noMove="1" noResize="1" noEditPoints="1" noAdjustHandles="1" noChangeArrowheads="1" noChangeShapeType="1" noTextEdit="1"/>
              </p:cNvSpPr>
              <p:nvPr/>
            </p:nvSpPr>
            <p:spPr>
              <a:xfrm>
                <a:off x="3224373" y="877872"/>
                <a:ext cx="3378809" cy="6531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AEBDF64-0875-4E48-91EC-2AA26D9406F6}"/>
                  </a:ext>
                </a:extLst>
              </p:cNvPr>
              <p:cNvSpPr txBox="1"/>
              <p:nvPr/>
            </p:nvSpPr>
            <p:spPr>
              <a:xfrm>
                <a:off x="9914343" y="1027906"/>
                <a:ext cx="19451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=0, 1, …, 20</m:t>
                      </m:r>
                    </m:oMath>
                  </m:oMathPara>
                </a14:m>
                <a:endParaRPr lang="en-US" sz="2400" dirty="0"/>
              </a:p>
            </p:txBody>
          </p:sp>
        </mc:Choice>
        <mc:Fallback xmlns="">
          <p:sp>
            <p:nvSpPr>
              <p:cNvPr id="11" name="TextBox 10">
                <a:extLst>
                  <a:ext uri="{FF2B5EF4-FFF2-40B4-BE49-F238E27FC236}">
                    <a16:creationId xmlns:a16="http://schemas.microsoft.com/office/drawing/2014/main" id="{AAEBDF64-0875-4E48-91EC-2AA26D9406F6}"/>
                  </a:ext>
                </a:extLst>
              </p:cNvPr>
              <p:cNvSpPr txBox="1">
                <a:spLocks noRot="1" noChangeAspect="1" noMove="1" noResize="1" noEditPoints="1" noAdjustHandles="1" noChangeArrowheads="1" noChangeShapeType="1" noTextEdit="1"/>
              </p:cNvSpPr>
              <p:nvPr/>
            </p:nvSpPr>
            <p:spPr>
              <a:xfrm>
                <a:off x="9914343" y="1027906"/>
                <a:ext cx="1945148" cy="369332"/>
              </a:xfrm>
              <a:prstGeom prst="rect">
                <a:avLst/>
              </a:prstGeom>
              <a:blipFill>
                <a:blip r:embed="rId4"/>
                <a:stretch>
                  <a:fillRect l="-1567" r="-3762"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5BF6103-D31F-4457-8CFE-849249CE0F69}"/>
              </a:ext>
            </a:extLst>
          </p:cNvPr>
          <p:cNvSpPr txBox="1"/>
          <p:nvPr/>
        </p:nvSpPr>
        <p:spPr>
          <a:xfrm>
            <a:off x="838200" y="2080644"/>
            <a:ext cx="1905000" cy="461665"/>
          </a:xfrm>
          <a:prstGeom prst="rect">
            <a:avLst/>
          </a:prstGeom>
          <a:noFill/>
        </p:spPr>
        <p:txBody>
          <a:bodyPr wrap="square" rtlCol="0">
            <a:spAutoFit/>
          </a:bodyPr>
          <a:lstStyle/>
          <a:p>
            <a:r>
              <a:rPr lang="en-US" sz="2400" dirty="0">
                <a:cs typeface="Times New Roman" pitchFamily="18" charset="0"/>
              </a:rPr>
              <a:t>a) P(X=10) = </a:t>
            </a:r>
            <a:endParaRPr lang="en-US" sz="2400" dirty="0">
              <a:solidFill>
                <a:schemeClr val="tx2"/>
              </a:solidFill>
              <a:cs typeface="Times New Roman"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64DC6F-45D3-4A3C-BCE7-054D93C4D850}"/>
                  </a:ext>
                </a:extLst>
              </p:cNvPr>
              <p:cNvSpPr txBox="1"/>
              <p:nvPr/>
            </p:nvSpPr>
            <p:spPr>
              <a:xfrm>
                <a:off x="2483424" y="1868844"/>
                <a:ext cx="2489464"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20</m:t>
                              </m:r>
                            </m:num>
                            <m:den>
                              <m:r>
                                <a:rPr lang="en-US" sz="2400" b="0" i="1" smtClean="0">
                                  <a:latin typeface="Cambria Math" panose="02040503050406030204" pitchFamily="18" charset="0"/>
                                </a:rPr>
                                <m:t>10</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0.25</m:t>
                          </m:r>
                        </m:e>
                        <m:sup>
                          <m:r>
                            <a:rPr lang="en-US" sz="2400" b="0" i="1" smtClean="0">
                              <a:latin typeface="Cambria Math" panose="02040503050406030204" pitchFamily="18" charset="0"/>
                            </a:rPr>
                            <m:t>10</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0.75</m:t>
                          </m:r>
                        </m:e>
                        <m:sup>
                          <m:r>
                            <a:rPr lang="en-US" sz="2400" b="0" i="1" smtClean="0">
                              <a:latin typeface="Cambria Math" panose="02040503050406030204" pitchFamily="18" charset="0"/>
                            </a:rPr>
                            <m:t>10</m:t>
                          </m:r>
                        </m:sup>
                      </m:sSup>
                    </m:oMath>
                  </m:oMathPara>
                </a14:m>
                <a:endParaRPr lang="en-US" sz="2400" dirty="0"/>
              </a:p>
            </p:txBody>
          </p:sp>
        </mc:Choice>
        <mc:Fallback xmlns="">
          <p:sp>
            <p:nvSpPr>
              <p:cNvPr id="13" name="TextBox 12">
                <a:extLst>
                  <a:ext uri="{FF2B5EF4-FFF2-40B4-BE49-F238E27FC236}">
                    <a16:creationId xmlns:a16="http://schemas.microsoft.com/office/drawing/2014/main" id="{8E64DC6F-45D3-4A3C-BCE7-054D93C4D850}"/>
                  </a:ext>
                </a:extLst>
              </p:cNvPr>
              <p:cNvSpPr txBox="1">
                <a:spLocks noRot="1" noChangeAspect="1" noMove="1" noResize="1" noEditPoints="1" noAdjustHandles="1" noChangeArrowheads="1" noChangeShapeType="1" noTextEdit="1"/>
              </p:cNvSpPr>
              <p:nvPr/>
            </p:nvSpPr>
            <p:spPr>
              <a:xfrm>
                <a:off x="2483424" y="1868844"/>
                <a:ext cx="2489464" cy="829843"/>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787ECFE-1C10-4004-825E-69B82DD04F82}"/>
              </a:ext>
            </a:extLst>
          </p:cNvPr>
          <p:cNvSpPr txBox="1"/>
          <p:nvPr/>
        </p:nvSpPr>
        <p:spPr>
          <a:xfrm>
            <a:off x="5971110" y="2103727"/>
            <a:ext cx="5626540" cy="461665"/>
          </a:xfrm>
          <a:prstGeom prst="rect">
            <a:avLst/>
          </a:prstGeom>
          <a:noFill/>
        </p:spPr>
        <p:txBody>
          <a:bodyPr wrap="none" rtlCol="0">
            <a:spAutoFit/>
          </a:bodyPr>
          <a:lstStyle/>
          <a:p>
            <a:r>
              <a:rPr lang="en-US" sz="2400" dirty="0">
                <a:solidFill>
                  <a:srgbClr val="0070C0"/>
                </a:solidFill>
              </a:rPr>
              <a:t>The prob of 10 correct 10 incorrect answers</a:t>
            </a:r>
          </a:p>
        </p:txBody>
      </p:sp>
      <p:sp>
        <p:nvSpPr>
          <p:cNvPr id="21" name="Rectangle 20">
            <a:extLst>
              <a:ext uri="{FF2B5EF4-FFF2-40B4-BE49-F238E27FC236}">
                <a16:creationId xmlns:a16="http://schemas.microsoft.com/office/drawing/2014/main" id="{AAE1291B-CA4C-498A-A321-6742B01135AE}"/>
              </a:ext>
            </a:extLst>
          </p:cNvPr>
          <p:cNvSpPr/>
          <p:nvPr/>
        </p:nvSpPr>
        <p:spPr>
          <a:xfrm>
            <a:off x="5832635" y="3526040"/>
            <a:ext cx="6035040" cy="299454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6A5329F-D0C0-4A97-9640-DC85DBC8E2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0511" y="3716488"/>
            <a:ext cx="2345018" cy="511640"/>
          </a:xfrm>
          <a:prstGeom prst="rect">
            <a:avLst/>
          </a:prstGeom>
        </p:spPr>
      </p:pic>
      <p:pic>
        <p:nvPicPr>
          <p:cNvPr id="23" name="Picture 22">
            <a:extLst>
              <a:ext uri="{FF2B5EF4-FFF2-40B4-BE49-F238E27FC236}">
                <a16:creationId xmlns:a16="http://schemas.microsoft.com/office/drawing/2014/main" id="{161A6FFF-D50F-40BB-922D-F417F9499F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4188" y="4332836"/>
            <a:ext cx="2272864" cy="1537926"/>
          </a:xfrm>
          <a:prstGeom prst="rect">
            <a:avLst/>
          </a:prstGeom>
        </p:spPr>
      </p:pic>
      <p:sp>
        <p:nvSpPr>
          <p:cNvPr id="24" name="Rectangle 23">
            <a:extLst>
              <a:ext uri="{FF2B5EF4-FFF2-40B4-BE49-F238E27FC236}">
                <a16:creationId xmlns:a16="http://schemas.microsoft.com/office/drawing/2014/main" id="{120EE2B1-D9A7-4BA9-910C-BE02F8CC6F68}"/>
              </a:ext>
            </a:extLst>
          </p:cNvPr>
          <p:cNvSpPr/>
          <p:nvPr/>
        </p:nvSpPr>
        <p:spPr>
          <a:xfrm>
            <a:off x="5901910" y="3822317"/>
            <a:ext cx="3255891" cy="430887"/>
          </a:xfrm>
          <a:prstGeom prst="rect">
            <a:avLst/>
          </a:prstGeom>
        </p:spPr>
        <p:txBody>
          <a:bodyPr wrap="none">
            <a:spAutoFit/>
          </a:bodyPr>
          <a:lstStyle/>
          <a:p>
            <a:r>
              <a:rPr lang="en-US" sz="2200" dirty="0">
                <a:solidFill>
                  <a:srgbClr val="FF0000"/>
                </a:solidFill>
                <a:latin typeface="Arial" panose="020B0604020202020204" pitchFamily="34" charset="0"/>
              </a:rPr>
              <a:t>Press 2</a:t>
            </a:r>
            <a:r>
              <a:rPr lang="en-US" sz="2200" baseline="30000" dirty="0">
                <a:solidFill>
                  <a:srgbClr val="FF0000"/>
                </a:solidFill>
                <a:latin typeface="Arial" panose="020B0604020202020204" pitchFamily="34" charset="0"/>
              </a:rPr>
              <a:t>nd</a:t>
            </a:r>
            <a:r>
              <a:rPr lang="en-US" sz="2200" dirty="0">
                <a:solidFill>
                  <a:srgbClr val="FF0000"/>
                </a:solidFill>
                <a:latin typeface="Arial" panose="020B0604020202020204" pitchFamily="34" charset="0"/>
              </a:rPr>
              <a:t> VARS </a:t>
            </a:r>
            <a:r>
              <a:rPr lang="en-US" sz="2200" dirty="0">
                <a:latin typeface="Arial" panose="020B0604020202020204" pitchFamily="34" charset="0"/>
              </a:rPr>
              <a:t>[DISTR]</a:t>
            </a:r>
            <a:endParaRPr lang="en-US" sz="2200" dirty="0"/>
          </a:p>
        </p:txBody>
      </p:sp>
      <p:sp>
        <p:nvSpPr>
          <p:cNvPr id="25" name="Rectangle 11">
            <a:extLst>
              <a:ext uri="{FF2B5EF4-FFF2-40B4-BE49-F238E27FC236}">
                <a16:creationId xmlns:a16="http://schemas.microsoft.com/office/drawing/2014/main" id="{56FAEEF2-9F7A-48E3-91FE-BA54ACCE57DD}"/>
              </a:ext>
            </a:extLst>
          </p:cNvPr>
          <p:cNvSpPr>
            <a:spLocks noChangeArrowheads="1"/>
          </p:cNvSpPr>
          <p:nvPr/>
        </p:nvSpPr>
        <p:spPr bwMode="auto">
          <a:xfrm>
            <a:off x="6284908" y="4182992"/>
            <a:ext cx="30861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a:t>
            </a:r>
            <a:r>
              <a:rPr kumimoji="0" lang="en-US" altLang="en-US" sz="2200" b="1"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binompdf</a:t>
            </a:r>
            <a:r>
              <a:rPr kumimoji="0" lang="en-US" altLang="en-US" sz="2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26" name="Rectangle 12">
            <a:extLst>
              <a:ext uri="{FF2B5EF4-FFF2-40B4-BE49-F238E27FC236}">
                <a16:creationId xmlns:a16="http://schemas.microsoft.com/office/drawing/2014/main" id="{4FC5F433-A83F-443D-8DB9-FF32E936721B}"/>
              </a:ext>
            </a:extLst>
          </p:cNvPr>
          <p:cNvSpPr>
            <a:spLocks noChangeArrowheads="1"/>
          </p:cNvSpPr>
          <p:nvPr/>
        </p:nvSpPr>
        <p:spPr bwMode="auto">
          <a:xfrm>
            <a:off x="6842200" y="5267357"/>
            <a:ext cx="378476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20,0.25,10)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lvl="0" eaLnBrk="0" fontAlgn="base" hangingPunct="0">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r>
              <a:rPr lang="en-US" altLang="en-US" sz="2200" b="1" dirty="0">
                <a:latin typeface="Arial" panose="020B0604020202020204" pitchFamily="34" charset="0"/>
                <a:cs typeface="Arial" panose="020B0604020202020204" pitchFamily="34" charset="0"/>
              </a:rPr>
              <a:t> 0.00992</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30" name="Picture 29">
            <a:extLst>
              <a:ext uri="{FF2B5EF4-FFF2-40B4-BE49-F238E27FC236}">
                <a16:creationId xmlns:a16="http://schemas.microsoft.com/office/drawing/2014/main" id="{154F2183-1F3F-46E4-AB7A-6F219AC369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4418626"/>
            <a:ext cx="4584936" cy="2101958"/>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AE7808-D224-445C-BBEA-532F64CCE44F}"/>
                  </a:ext>
                </a:extLst>
              </p:cNvPr>
              <p:cNvSpPr txBox="1"/>
              <p:nvPr/>
            </p:nvSpPr>
            <p:spPr>
              <a:xfrm>
                <a:off x="6603182" y="826151"/>
                <a:ext cx="3006464"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20</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0.25</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0.75</m:t>
                          </m:r>
                        </m:e>
                        <m:sup>
                          <m:r>
                            <a:rPr lang="en-US" sz="2400" b="0" i="1" smtClean="0">
                              <a:latin typeface="Cambria Math" panose="02040503050406030204" pitchFamily="18" charset="0"/>
                            </a:rPr>
                            <m:t>20</m:t>
                          </m:r>
                          <m:r>
                            <a:rPr lang="en-US" sz="2400" i="1">
                              <a:latin typeface="Cambria Math" panose="02040503050406030204" pitchFamily="18" charset="0"/>
                            </a:rPr>
                            <m:t>−</m:t>
                          </m:r>
                          <m:r>
                            <a:rPr lang="en-US" sz="2400" i="1">
                              <a:latin typeface="Cambria Math" panose="02040503050406030204" pitchFamily="18" charset="0"/>
                            </a:rPr>
                            <m:t>𝑥</m:t>
                          </m:r>
                        </m:sup>
                      </m:sSup>
                    </m:oMath>
                  </m:oMathPara>
                </a14:m>
                <a:endParaRPr lang="en-US" sz="2400" dirty="0"/>
              </a:p>
            </p:txBody>
          </p:sp>
        </mc:Choice>
        <mc:Fallback xmlns="">
          <p:sp>
            <p:nvSpPr>
              <p:cNvPr id="16" name="TextBox 15">
                <a:extLst>
                  <a:ext uri="{FF2B5EF4-FFF2-40B4-BE49-F238E27FC236}">
                    <a16:creationId xmlns:a16="http://schemas.microsoft.com/office/drawing/2014/main" id="{D7AE7808-D224-445C-BBEA-532F64CCE44F}"/>
                  </a:ext>
                </a:extLst>
              </p:cNvPr>
              <p:cNvSpPr txBox="1">
                <a:spLocks noRot="1" noChangeAspect="1" noMove="1" noResize="1" noEditPoints="1" noAdjustHandles="1" noChangeArrowheads="1" noChangeShapeType="1" noTextEdit="1"/>
              </p:cNvSpPr>
              <p:nvPr/>
            </p:nvSpPr>
            <p:spPr>
              <a:xfrm>
                <a:off x="6603182" y="826151"/>
                <a:ext cx="3006464" cy="82984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322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1000"/>
                                        <p:tgtEl>
                                          <p:spTgt spid="21"/>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par>
                                <p:cTn id="45" presetID="22" presetClass="entr" presetSubtype="8"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1000"/>
                                        <p:tgtEl>
                                          <p:spTgt spid="2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1000"/>
                                        <p:tgtEl>
                                          <p:spTgt spid="2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1000"/>
                                        <p:tgtEl>
                                          <p:spTgt spid="2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12" grpId="0"/>
      <p:bldP spid="13" grpId="0"/>
      <p:bldP spid="14" grpId="0"/>
      <p:bldP spid="21" grpId="0" animBg="1"/>
      <p:bldP spid="24" grpId="0"/>
      <p:bldP spid="25" grpId="0"/>
      <p:bldP spid="2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3456709" cy="1325563"/>
          </a:xfrm>
        </p:spPr>
        <p:txBody>
          <a:bodyPr/>
          <a:lstStyle/>
          <a:p>
            <a:r>
              <a:rPr lang="en-US" dirty="0">
                <a:solidFill>
                  <a:srgbClr val="990033"/>
                </a:solidFill>
              </a:rPr>
              <a:t>Answer</a:t>
            </a:r>
          </a:p>
        </p:txBody>
      </p:sp>
      <p:sp>
        <p:nvSpPr>
          <p:cNvPr id="8" name="TextBox 7">
            <a:extLst>
              <a:ext uri="{FF2B5EF4-FFF2-40B4-BE49-F238E27FC236}">
                <a16:creationId xmlns:a16="http://schemas.microsoft.com/office/drawing/2014/main" id="{1310A886-9567-42ED-859B-EA39A7B9BB78}"/>
              </a:ext>
            </a:extLst>
          </p:cNvPr>
          <p:cNvSpPr txBox="1"/>
          <p:nvPr/>
        </p:nvSpPr>
        <p:spPr>
          <a:xfrm>
            <a:off x="3435928" y="365125"/>
            <a:ext cx="8298871" cy="461665"/>
          </a:xfrm>
          <a:prstGeom prst="rect">
            <a:avLst/>
          </a:prstGeom>
          <a:noFill/>
        </p:spPr>
        <p:txBody>
          <a:bodyPr wrap="square" rtlCol="0">
            <a:spAutoFit/>
          </a:bodyPr>
          <a:lstStyle/>
          <a:p>
            <a:r>
              <a:rPr lang="en-US" sz="2400" dirty="0">
                <a:cs typeface="Times New Roman" pitchFamily="18" charset="0"/>
              </a:rPr>
              <a:t>X:  the total number of Correct answers ~ Bin (n=20, p=0.25)</a:t>
            </a:r>
            <a:endParaRPr lang="en-US" sz="2400" dirty="0">
              <a:solidFill>
                <a:schemeClr val="tx2"/>
              </a:solidFill>
              <a:cs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A612B5-3B93-454E-A8D9-786BA8D17183}"/>
                  </a:ext>
                </a:extLst>
              </p:cNvPr>
              <p:cNvSpPr txBox="1"/>
              <p:nvPr/>
            </p:nvSpPr>
            <p:spPr>
              <a:xfrm>
                <a:off x="3224373" y="877872"/>
                <a:ext cx="640181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type m:val="noBa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𝑥</m:t>
                              </m:r>
                            </m:den>
                          </m:f>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20</m:t>
                              </m:r>
                            </m:num>
                            <m:den>
                              <m:r>
                                <a:rPr lang="en-US" sz="2400" i="1">
                                  <a:latin typeface="Cambria Math" panose="02040503050406030204" pitchFamily="18" charset="0"/>
                                </a:rPr>
                                <m:t>𝑥</m:t>
                              </m:r>
                            </m:den>
                          </m:f>
                        </m:e>
                      </m:d>
                      <m:sSup>
                        <m:sSupPr>
                          <m:ctrlPr>
                            <a:rPr lang="en-US" sz="2400" i="1">
                              <a:latin typeface="Cambria Math" panose="02040503050406030204" pitchFamily="18" charset="0"/>
                            </a:rPr>
                          </m:ctrlPr>
                        </m:sSupPr>
                        <m:e>
                          <m:r>
                            <a:rPr lang="en-US" sz="2400" b="0" i="1" smtClean="0">
                              <a:latin typeface="Cambria Math" panose="02040503050406030204" pitchFamily="18" charset="0"/>
                            </a:rPr>
                            <m:t>0.25</m:t>
                          </m:r>
                        </m:e>
                        <m:sup>
                          <m:r>
                            <a:rPr lang="en-US" sz="2400" i="1">
                              <a:latin typeface="Cambria Math" panose="02040503050406030204" pitchFamily="18" charset="0"/>
                            </a:rPr>
                            <m:t>𝑥</m:t>
                          </m:r>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0.75</m:t>
                          </m:r>
                        </m:e>
                        <m:sup>
                          <m:r>
                            <a:rPr lang="en-US" sz="2400" b="0" i="1" smtClean="0">
                              <a:latin typeface="Cambria Math" panose="02040503050406030204" pitchFamily="18" charset="0"/>
                            </a:rPr>
                            <m:t>20</m:t>
                          </m:r>
                          <m:r>
                            <a:rPr lang="en-US" sz="2400" i="1">
                              <a:latin typeface="Cambria Math" panose="02040503050406030204" pitchFamily="18" charset="0"/>
                            </a:rPr>
                            <m:t>−</m:t>
                          </m:r>
                          <m:r>
                            <a:rPr lang="en-US" sz="2400" i="1">
                              <a:latin typeface="Cambria Math" panose="02040503050406030204" pitchFamily="18" charset="0"/>
                            </a:rPr>
                            <m:t>𝑥</m:t>
                          </m:r>
                        </m:sup>
                      </m:sSup>
                    </m:oMath>
                  </m:oMathPara>
                </a14:m>
                <a:endParaRPr lang="en-US" sz="2400" dirty="0"/>
              </a:p>
            </p:txBody>
          </p:sp>
        </mc:Choice>
        <mc:Fallback xmlns="">
          <p:sp>
            <p:nvSpPr>
              <p:cNvPr id="3" name="TextBox 2">
                <a:extLst>
                  <a:ext uri="{FF2B5EF4-FFF2-40B4-BE49-F238E27FC236}">
                    <a16:creationId xmlns:a16="http://schemas.microsoft.com/office/drawing/2014/main" id="{A1A612B5-3B93-454E-A8D9-786BA8D17183}"/>
                  </a:ext>
                </a:extLst>
              </p:cNvPr>
              <p:cNvSpPr txBox="1">
                <a:spLocks noRot="1" noChangeAspect="1" noMove="1" noResize="1" noEditPoints="1" noAdjustHandles="1" noChangeArrowheads="1" noChangeShapeType="1" noTextEdit="1"/>
              </p:cNvSpPr>
              <p:nvPr/>
            </p:nvSpPr>
            <p:spPr>
              <a:xfrm>
                <a:off x="3224373" y="877872"/>
                <a:ext cx="6401817" cy="8298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AEBDF64-0875-4E48-91EC-2AA26D9406F6}"/>
                  </a:ext>
                </a:extLst>
              </p:cNvPr>
              <p:cNvSpPr txBox="1"/>
              <p:nvPr/>
            </p:nvSpPr>
            <p:spPr>
              <a:xfrm>
                <a:off x="9914343" y="1027906"/>
                <a:ext cx="19451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=0, 1, …, 20</m:t>
                      </m:r>
                    </m:oMath>
                  </m:oMathPara>
                </a14:m>
                <a:endParaRPr lang="en-US" sz="2400" dirty="0"/>
              </a:p>
            </p:txBody>
          </p:sp>
        </mc:Choice>
        <mc:Fallback xmlns="">
          <p:sp>
            <p:nvSpPr>
              <p:cNvPr id="11" name="TextBox 10">
                <a:extLst>
                  <a:ext uri="{FF2B5EF4-FFF2-40B4-BE49-F238E27FC236}">
                    <a16:creationId xmlns:a16="http://schemas.microsoft.com/office/drawing/2014/main" id="{AAEBDF64-0875-4E48-91EC-2AA26D9406F6}"/>
                  </a:ext>
                </a:extLst>
              </p:cNvPr>
              <p:cNvSpPr txBox="1">
                <a:spLocks noRot="1" noChangeAspect="1" noMove="1" noResize="1" noEditPoints="1" noAdjustHandles="1" noChangeArrowheads="1" noChangeShapeType="1" noTextEdit="1"/>
              </p:cNvSpPr>
              <p:nvPr/>
            </p:nvSpPr>
            <p:spPr>
              <a:xfrm>
                <a:off x="9914343" y="1027906"/>
                <a:ext cx="1945148" cy="369332"/>
              </a:xfrm>
              <a:prstGeom prst="rect">
                <a:avLst/>
              </a:prstGeom>
              <a:blipFill>
                <a:blip r:embed="rId4"/>
                <a:stretch>
                  <a:fillRect l="-1567" r="-3762"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5BF6103-D31F-4457-8CFE-849249CE0F69}"/>
              </a:ext>
            </a:extLst>
          </p:cNvPr>
          <p:cNvSpPr txBox="1"/>
          <p:nvPr/>
        </p:nvSpPr>
        <p:spPr>
          <a:xfrm>
            <a:off x="838199" y="1923888"/>
            <a:ext cx="7280565" cy="461665"/>
          </a:xfrm>
          <a:prstGeom prst="rect">
            <a:avLst/>
          </a:prstGeom>
          <a:noFill/>
        </p:spPr>
        <p:txBody>
          <a:bodyPr wrap="square" rtlCol="0">
            <a:spAutoFit/>
          </a:bodyPr>
          <a:lstStyle/>
          <a:p>
            <a:r>
              <a:rPr lang="en-US" sz="2400" dirty="0">
                <a:cs typeface="Times New Roman" pitchFamily="18" charset="0"/>
              </a:rPr>
              <a:t>b) P(X ≤ 5) </a:t>
            </a:r>
            <a:endParaRPr lang="en-US" sz="2400" dirty="0"/>
          </a:p>
        </p:txBody>
      </p:sp>
      <p:sp>
        <p:nvSpPr>
          <p:cNvPr id="9" name="TextBox 8">
            <a:extLst>
              <a:ext uri="{FF2B5EF4-FFF2-40B4-BE49-F238E27FC236}">
                <a16:creationId xmlns:a16="http://schemas.microsoft.com/office/drawing/2014/main" id="{AAF30BC3-AF34-47A5-8E87-8210FDC43437}"/>
              </a:ext>
            </a:extLst>
          </p:cNvPr>
          <p:cNvSpPr txBox="1"/>
          <p:nvPr/>
        </p:nvSpPr>
        <p:spPr>
          <a:xfrm>
            <a:off x="6944428" y="1908831"/>
            <a:ext cx="4915063" cy="461665"/>
          </a:xfrm>
          <a:prstGeom prst="rect">
            <a:avLst/>
          </a:prstGeom>
          <a:noFill/>
        </p:spPr>
        <p:txBody>
          <a:bodyPr wrap="none" rtlCol="0">
            <a:spAutoFit/>
          </a:bodyPr>
          <a:lstStyle/>
          <a:p>
            <a:r>
              <a:rPr lang="en-US" sz="2400" dirty="0">
                <a:solidFill>
                  <a:srgbClr val="0070C0"/>
                </a:solidFill>
              </a:rPr>
              <a:t>The prob of at most 5 correct answers</a:t>
            </a:r>
          </a:p>
        </p:txBody>
      </p:sp>
      <p:sp>
        <p:nvSpPr>
          <p:cNvPr id="17" name="Rectangle 16">
            <a:extLst>
              <a:ext uri="{FF2B5EF4-FFF2-40B4-BE49-F238E27FC236}">
                <a16:creationId xmlns:a16="http://schemas.microsoft.com/office/drawing/2014/main" id="{B4DA7483-E80D-473F-9F21-3497906A55F2}"/>
              </a:ext>
            </a:extLst>
          </p:cNvPr>
          <p:cNvSpPr/>
          <p:nvPr/>
        </p:nvSpPr>
        <p:spPr>
          <a:xfrm>
            <a:off x="5832635" y="3526040"/>
            <a:ext cx="6035040" cy="299454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FDFC81C-9842-44AA-BB7A-7418E7730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0511" y="3716488"/>
            <a:ext cx="2345018" cy="511640"/>
          </a:xfrm>
          <a:prstGeom prst="rect">
            <a:avLst/>
          </a:prstGeom>
        </p:spPr>
      </p:pic>
      <p:sp>
        <p:nvSpPr>
          <p:cNvPr id="20" name="Rectangle 19">
            <a:extLst>
              <a:ext uri="{FF2B5EF4-FFF2-40B4-BE49-F238E27FC236}">
                <a16:creationId xmlns:a16="http://schemas.microsoft.com/office/drawing/2014/main" id="{368CD687-467E-4A2A-BE31-2F282AB72E70}"/>
              </a:ext>
            </a:extLst>
          </p:cNvPr>
          <p:cNvSpPr/>
          <p:nvPr/>
        </p:nvSpPr>
        <p:spPr>
          <a:xfrm>
            <a:off x="5901910" y="3822317"/>
            <a:ext cx="3255891" cy="430887"/>
          </a:xfrm>
          <a:prstGeom prst="rect">
            <a:avLst/>
          </a:prstGeom>
        </p:spPr>
        <p:txBody>
          <a:bodyPr wrap="none">
            <a:spAutoFit/>
          </a:bodyPr>
          <a:lstStyle/>
          <a:p>
            <a:r>
              <a:rPr lang="en-US" sz="2200" dirty="0">
                <a:solidFill>
                  <a:srgbClr val="FF0000"/>
                </a:solidFill>
                <a:latin typeface="Arial" panose="020B0604020202020204" pitchFamily="34" charset="0"/>
              </a:rPr>
              <a:t>Press 2</a:t>
            </a:r>
            <a:r>
              <a:rPr lang="en-US" sz="2200" baseline="30000" dirty="0">
                <a:solidFill>
                  <a:srgbClr val="FF0000"/>
                </a:solidFill>
                <a:latin typeface="Arial" panose="020B0604020202020204" pitchFamily="34" charset="0"/>
              </a:rPr>
              <a:t>nd</a:t>
            </a:r>
            <a:r>
              <a:rPr lang="en-US" sz="2200" dirty="0">
                <a:solidFill>
                  <a:srgbClr val="FF0000"/>
                </a:solidFill>
                <a:latin typeface="Arial" panose="020B0604020202020204" pitchFamily="34" charset="0"/>
              </a:rPr>
              <a:t> VARS </a:t>
            </a:r>
            <a:r>
              <a:rPr lang="en-US" sz="2200" dirty="0">
                <a:latin typeface="Arial" panose="020B0604020202020204" pitchFamily="34" charset="0"/>
              </a:rPr>
              <a:t>[DISTR]</a:t>
            </a:r>
            <a:endParaRPr lang="en-US" sz="2200" dirty="0"/>
          </a:p>
        </p:txBody>
      </p:sp>
      <p:sp>
        <p:nvSpPr>
          <p:cNvPr id="21" name="Rectangle 11">
            <a:extLst>
              <a:ext uri="{FF2B5EF4-FFF2-40B4-BE49-F238E27FC236}">
                <a16:creationId xmlns:a16="http://schemas.microsoft.com/office/drawing/2014/main" id="{13651A04-D682-42A7-8C3D-09F4FB518DA3}"/>
              </a:ext>
            </a:extLst>
          </p:cNvPr>
          <p:cNvSpPr>
            <a:spLocks noChangeArrowheads="1"/>
          </p:cNvSpPr>
          <p:nvPr/>
        </p:nvSpPr>
        <p:spPr bwMode="auto">
          <a:xfrm>
            <a:off x="6284908" y="4182992"/>
            <a:ext cx="30861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a:t>
            </a:r>
            <a:r>
              <a:rPr kumimoji="0" lang="en-US" altLang="en-US" sz="2200" b="1"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binomcdf</a:t>
            </a:r>
            <a:r>
              <a:rPr kumimoji="0" lang="en-US" altLang="en-US" sz="2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22" name="Rectangle 12">
            <a:extLst>
              <a:ext uri="{FF2B5EF4-FFF2-40B4-BE49-F238E27FC236}">
                <a16:creationId xmlns:a16="http://schemas.microsoft.com/office/drawing/2014/main" id="{4FAE6231-8FF5-4BF7-80B7-F1C486FD63E8}"/>
              </a:ext>
            </a:extLst>
          </p:cNvPr>
          <p:cNvSpPr>
            <a:spLocks noChangeArrowheads="1"/>
          </p:cNvSpPr>
          <p:nvPr/>
        </p:nvSpPr>
        <p:spPr bwMode="auto">
          <a:xfrm>
            <a:off x="6842200" y="5267357"/>
            <a:ext cx="378476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20,0.25,5)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lvl="0" eaLnBrk="0" fontAlgn="base" hangingPunct="0">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r>
              <a:rPr lang="en-US" altLang="en-US" sz="2200" b="1" dirty="0">
                <a:latin typeface="Arial" panose="020B0604020202020204" pitchFamily="34" charset="0"/>
                <a:cs typeface="Arial" panose="020B0604020202020204" pitchFamily="34" charset="0"/>
              </a:rPr>
              <a:t> 0.61717</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7CB503AA-75B3-4C4C-9DF8-B92A6D74BA6A}"/>
              </a:ext>
            </a:extLst>
          </p:cNvPr>
          <p:cNvCxnSpPr>
            <a:cxnSpLocks/>
          </p:cNvCxnSpPr>
          <p:nvPr/>
        </p:nvCxnSpPr>
        <p:spPr>
          <a:xfrm flipH="1">
            <a:off x="1316182" y="2549236"/>
            <a:ext cx="235528" cy="1423072"/>
          </a:xfrm>
          <a:prstGeom prst="straightConnector1">
            <a:avLst/>
          </a:prstGeom>
          <a:ln w="28575">
            <a:solidFill>
              <a:srgbClr val="FF8D69"/>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8D8660-7EEE-44A4-91C4-408D4090C343}"/>
              </a:ext>
            </a:extLst>
          </p:cNvPr>
          <p:cNvSpPr/>
          <p:nvPr/>
        </p:nvSpPr>
        <p:spPr>
          <a:xfrm>
            <a:off x="782782" y="4037760"/>
            <a:ext cx="2508059" cy="369332"/>
          </a:xfrm>
          <a:prstGeom prst="rect">
            <a:avLst/>
          </a:prstGeom>
        </p:spPr>
        <p:txBody>
          <a:bodyPr wrap="square">
            <a:spAutoFit/>
          </a:bodyPr>
          <a:lstStyle/>
          <a:p>
            <a:r>
              <a:rPr lang="en-US" b="1" dirty="0">
                <a:solidFill>
                  <a:srgbClr val="FF9900"/>
                </a:solidFill>
                <a:cs typeface="Times New Roman" pitchFamily="18" charset="0"/>
              </a:rPr>
              <a:t>Cumulative Probability</a:t>
            </a:r>
            <a:endParaRPr lang="en-US" b="1" dirty="0">
              <a:solidFill>
                <a:srgbClr val="FF9900"/>
              </a:solidFill>
            </a:endParaRPr>
          </a:p>
        </p:txBody>
      </p:sp>
      <p:pic>
        <p:nvPicPr>
          <p:cNvPr id="23" name="Picture 22">
            <a:extLst>
              <a:ext uri="{FF2B5EF4-FFF2-40B4-BE49-F238E27FC236}">
                <a16:creationId xmlns:a16="http://schemas.microsoft.com/office/drawing/2014/main" id="{B41BD97F-1435-4B66-970E-FC4352CB3A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4366" y="4333714"/>
            <a:ext cx="2301340" cy="1547453"/>
          </a:xfrm>
          <a:prstGeom prst="rect">
            <a:avLst/>
          </a:prstGeom>
        </p:spPr>
      </p:pic>
      <p:pic>
        <p:nvPicPr>
          <p:cNvPr id="25" name="Picture 24">
            <a:extLst>
              <a:ext uri="{FF2B5EF4-FFF2-40B4-BE49-F238E27FC236}">
                <a16:creationId xmlns:a16="http://schemas.microsoft.com/office/drawing/2014/main" id="{387C5EE0-0BF3-4CCE-A08C-EF24977C23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199" y="4418626"/>
            <a:ext cx="4584936" cy="2101958"/>
          </a:xfrm>
          <a:prstGeom prst="rect">
            <a:avLst/>
          </a:prstGeom>
        </p:spPr>
      </p:pic>
      <p:sp>
        <p:nvSpPr>
          <p:cNvPr id="19" name="TextBox 18">
            <a:extLst>
              <a:ext uri="{FF2B5EF4-FFF2-40B4-BE49-F238E27FC236}">
                <a16:creationId xmlns:a16="http://schemas.microsoft.com/office/drawing/2014/main" id="{FC2C9028-DDE8-4101-94BB-9482EF5D1EAE}"/>
              </a:ext>
            </a:extLst>
          </p:cNvPr>
          <p:cNvSpPr txBox="1"/>
          <p:nvPr/>
        </p:nvSpPr>
        <p:spPr>
          <a:xfrm>
            <a:off x="2157807" y="1907995"/>
            <a:ext cx="4401489" cy="461665"/>
          </a:xfrm>
          <a:prstGeom prst="rect">
            <a:avLst/>
          </a:prstGeom>
          <a:noFill/>
        </p:spPr>
        <p:txBody>
          <a:bodyPr wrap="square" rtlCol="0">
            <a:spAutoFit/>
          </a:bodyPr>
          <a:lstStyle/>
          <a:p>
            <a:r>
              <a:rPr lang="en-US" sz="2400" dirty="0">
                <a:cs typeface="Times New Roman" pitchFamily="18" charset="0"/>
              </a:rPr>
              <a:t>= p(0)+p(1)+p(2)+p(3)+p(4)+p(5)</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9008BCC-A3CC-47A2-8FF9-46EF5FBF7853}"/>
                  </a:ext>
                </a:extLst>
              </p:cNvPr>
              <p:cNvSpPr txBox="1"/>
              <p:nvPr/>
            </p:nvSpPr>
            <p:spPr>
              <a:xfrm>
                <a:off x="2157807" y="2369087"/>
                <a:ext cx="6305028" cy="9221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0"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20</m:t>
                              </m:r>
                            </m:num>
                            <m:den>
                              <m:r>
                                <a:rPr lang="en-US" sz="2400" i="1">
                                  <a:latin typeface="Cambria Math" panose="02040503050406030204" pitchFamily="18" charset="0"/>
                                </a:rPr>
                                <m:t>0</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0.25</m:t>
                          </m:r>
                        </m:e>
                        <m:sup>
                          <m:r>
                            <a:rPr lang="en-US" sz="2400" i="1">
                              <a:latin typeface="Cambria Math" panose="02040503050406030204" pitchFamily="18" charset="0"/>
                            </a:rPr>
                            <m:t>0</m:t>
                          </m:r>
                        </m:sup>
                      </m:sSup>
                      <m:sSup>
                        <m:sSupPr>
                          <m:ctrlPr>
                            <a:rPr lang="en-US" sz="2400" i="1">
                              <a:latin typeface="Cambria Math" panose="02040503050406030204" pitchFamily="18" charset="0"/>
                            </a:rPr>
                          </m:ctrlPr>
                        </m:sSupPr>
                        <m:e>
                          <m:r>
                            <a:rPr lang="en-US" sz="2400" i="1">
                              <a:latin typeface="Cambria Math" panose="02040503050406030204" pitchFamily="18" charset="0"/>
                            </a:rPr>
                            <m:t>0.75</m:t>
                          </m:r>
                        </m:e>
                        <m:sup>
                          <m:r>
                            <a:rPr lang="en-US" sz="2400" b="0" i="1" smtClean="0">
                              <a:latin typeface="Cambria Math" panose="02040503050406030204" pitchFamily="18" charset="0"/>
                            </a:rPr>
                            <m:t>2</m:t>
                          </m:r>
                          <m:r>
                            <a:rPr lang="en-US" sz="2400" i="1">
                              <a:latin typeface="Cambria Math" panose="02040503050406030204" pitchFamily="18" charset="0"/>
                            </a:rPr>
                            <m:t>0</m:t>
                          </m:r>
                        </m:sup>
                      </m:sSup>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20</m:t>
                              </m:r>
                            </m:num>
                            <m:den>
                              <m:r>
                                <a:rPr lang="en-US" sz="2400" b="0" i="1" smtClean="0">
                                  <a:latin typeface="Cambria Math" panose="02040503050406030204" pitchFamily="18" charset="0"/>
                                </a:rPr>
                                <m:t>5</m:t>
                              </m:r>
                            </m:den>
                          </m:f>
                        </m:e>
                      </m:d>
                      <m:sSup>
                        <m:sSupPr>
                          <m:ctrlPr>
                            <a:rPr lang="en-US" sz="2400" i="1">
                              <a:latin typeface="Cambria Math" panose="02040503050406030204" pitchFamily="18" charset="0"/>
                            </a:rPr>
                          </m:ctrlPr>
                        </m:sSupPr>
                        <m:e>
                          <m:r>
                            <a:rPr lang="en-US" sz="2400" i="1">
                              <a:latin typeface="Cambria Math" panose="02040503050406030204" pitchFamily="18" charset="0"/>
                            </a:rPr>
                            <m:t>0.25</m:t>
                          </m:r>
                        </m:e>
                        <m:sup>
                          <m:r>
                            <a:rPr lang="en-US" sz="2400" b="0" i="1" smtClean="0">
                              <a:latin typeface="Cambria Math" panose="02040503050406030204" pitchFamily="18" charset="0"/>
                            </a:rPr>
                            <m:t>5</m:t>
                          </m:r>
                        </m:sup>
                      </m:sSup>
                      <m:sSup>
                        <m:sSupPr>
                          <m:ctrlPr>
                            <a:rPr lang="en-US" sz="2400" i="1">
                              <a:latin typeface="Cambria Math" panose="02040503050406030204" pitchFamily="18" charset="0"/>
                            </a:rPr>
                          </m:ctrlPr>
                        </m:sSupPr>
                        <m:e>
                          <m:r>
                            <a:rPr lang="en-US" sz="2400" i="1">
                              <a:latin typeface="Cambria Math" panose="02040503050406030204" pitchFamily="18" charset="0"/>
                            </a:rPr>
                            <m:t>0.75</m:t>
                          </m:r>
                        </m:e>
                        <m:sup>
                          <m:r>
                            <a:rPr lang="en-US" sz="2400" i="1">
                              <a:latin typeface="Cambria Math" panose="02040503050406030204" pitchFamily="18" charset="0"/>
                            </a:rPr>
                            <m:t>1</m:t>
                          </m:r>
                          <m:r>
                            <a:rPr lang="en-US" sz="2400" b="0" i="1" smtClean="0">
                              <a:latin typeface="Cambria Math" panose="02040503050406030204" pitchFamily="18" charset="0"/>
                            </a:rPr>
                            <m:t>5</m:t>
                          </m:r>
                        </m:sup>
                      </m:sSup>
                    </m:oMath>
                  </m:oMathPara>
                </a14:m>
                <a:endParaRPr lang="en-US" sz="2400" dirty="0"/>
              </a:p>
            </p:txBody>
          </p:sp>
        </mc:Choice>
        <mc:Fallback xmlns="">
          <p:sp>
            <p:nvSpPr>
              <p:cNvPr id="24" name="TextBox 23">
                <a:extLst>
                  <a:ext uri="{FF2B5EF4-FFF2-40B4-BE49-F238E27FC236}">
                    <a16:creationId xmlns:a16="http://schemas.microsoft.com/office/drawing/2014/main" id="{99008BCC-A3CC-47A2-8FF9-46EF5FBF7853}"/>
                  </a:ext>
                </a:extLst>
              </p:cNvPr>
              <p:cNvSpPr txBox="1">
                <a:spLocks noRot="1" noChangeAspect="1" noMove="1" noResize="1" noEditPoints="1" noAdjustHandles="1" noChangeArrowheads="1" noChangeShapeType="1" noTextEdit="1"/>
              </p:cNvSpPr>
              <p:nvPr/>
            </p:nvSpPr>
            <p:spPr>
              <a:xfrm>
                <a:off x="2157807" y="2369087"/>
                <a:ext cx="6305028" cy="92217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99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000"/>
                                        <p:tgtEl>
                                          <p:spTgt spid="1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10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10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1000"/>
                                        <p:tgtEl>
                                          <p:spTgt spid="22"/>
                                        </p:tgtEl>
                                      </p:cBhvr>
                                    </p:animEffect>
                                  </p:childTnLst>
                                </p:cTn>
                              </p:par>
                              <p:par>
                                <p:cTn id="40" presetID="2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1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7" grpId="0" animBg="1"/>
      <p:bldP spid="20" grpId="0"/>
      <p:bldP spid="21" grpId="0"/>
      <p:bldP spid="22" grpId="0"/>
      <p:bldP spid="19"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4224</TotalTime>
  <Words>2089</Words>
  <Application>Microsoft Office PowerPoint</Application>
  <PresentationFormat>Widescreen</PresentationFormat>
  <Paragraphs>248</Paragraphs>
  <Slides>16</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Times New Roman</vt:lpstr>
      <vt:lpstr>Office Theme</vt:lpstr>
      <vt:lpstr>Equation</vt:lpstr>
      <vt:lpstr>Binomial Distribution</vt:lpstr>
      <vt:lpstr>Bernoulli Experiments</vt:lpstr>
      <vt:lpstr>Example</vt:lpstr>
      <vt:lpstr>Example</vt:lpstr>
      <vt:lpstr>Binomial Distribution</vt:lpstr>
      <vt:lpstr>PowerPoint Presentation</vt:lpstr>
      <vt:lpstr>Example</vt:lpstr>
      <vt:lpstr>Answer</vt:lpstr>
      <vt:lpstr>Answer</vt:lpstr>
      <vt:lpstr>Answer</vt:lpstr>
      <vt:lpstr>Heads Up</vt:lpstr>
      <vt:lpstr>Example</vt:lpstr>
      <vt:lpstr>Example</vt:lpstr>
      <vt:lpstr>PowerPoint Presentation</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400</cp:revision>
  <dcterms:created xsi:type="dcterms:W3CDTF">2019-05-07T19:03:55Z</dcterms:created>
  <dcterms:modified xsi:type="dcterms:W3CDTF">2020-12-25T18:04:53Z</dcterms:modified>
</cp:coreProperties>
</file>