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310" r:id="rId4"/>
    <p:sldId id="315" r:id="rId5"/>
    <p:sldId id="316" r:id="rId6"/>
    <p:sldId id="286" r:id="rId7"/>
    <p:sldId id="340" r:id="rId8"/>
    <p:sldId id="344" r:id="rId9"/>
    <p:sldId id="345" r:id="rId10"/>
    <p:sldId id="346" r:id="rId11"/>
    <p:sldId id="355" r:id="rId12"/>
    <p:sldId id="347" r:id="rId13"/>
    <p:sldId id="348" r:id="rId14"/>
    <p:sldId id="349" r:id="rId15"/>
    <p:sldId id="322" r:id="rId16"/>
    <p:sldId id="337" r:id="rId17"/>
    <p:sldId id="302" r:id="rId18"/>
    <p:sldId id="341" r:id="rId19"/>
    <p:sldId id="350" r:id="rId20"/>
    <p:sldId id="342" r:id="rId21"/>
    <p:sldId id="354" r:id="rId22"/>
    <p:sldId id="351"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G7CoS3ZJpYWtf8ROMiiqw==" hashData="R982iu5ZliNCOCaub68mpvtdhxo7klPkFAzFmp4/ojhlH8/lvZBbpav5IR4kMHk3W/r4OI1d2MDswPSRCjOHN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F2"/>
    <a:srgbClr val="CCFFCC"/>
    <a:srgbClr val="FF0000"/>
    <a:srgbClr val="FF9900"/>
    <a:srgbClr val="008FFA"/>
    <a:srgbClr val="FFCCFF"/>
    <a:srgbClr val="BDE9FF"/>
    <a:srgbClr val="8D42C6"/>
    <a:srgbClr val="FFFFCC"/>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15" autoAdjust="0"/>
  </p:normalViewPr>
  <p:slideViewPr>
    <p:cSldViewPr snapToGrid="0">
      <p:cViewPr varScale="1">
        <p:scale>
          <a:sx n="63" d="100"/>
          <a:sy n="63" d="100"/>
        </p:scale>
        <p:origin x="1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on the first row and col of the table are values of z which could range from 0.00 to 3.49. The numbers within the table are approximate cumulative probability from -∞ up to z</a:t>
            </a:r>
            <a:r>
              <a:rPr lang="en-US" baseline="0" dirty="0"/>
              <a:t>. For example, the first entry in the table is 0.5000 which is an approximation for P(Z≤0.00), the second number is 0.5040 which approximates P(Z≤0.01), …</a:t>
            </a:r>
          </a:p>
          <a:p>
            <a:endParaRPr lang="en-US" baseline="0" dirty="0"/>
          </a:p>
          <a:p>
            <a:r>
              <a:rPr lang="en-US" baseline="0" dirty="0"/>
              <a:t>Since the pdf is symmetric you can compute </a:t>
            </a:r>
            <a:r>
              <a:rPr lang="en-US" dirty="0"/>
              <a:t>cumulative probability for negative values of z too</a:t>
            </a:r>
            <a:r>
              <a:rPr lang="en-US" baseline="0" dirty="0"/>
              <a:t>.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19252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easily compute the probabilities using calculator, just follow standardization first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𝜎</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𝜎</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𝜇</m:t>
                              </m:r>
                            </m:num>
                            <m:den>
                              <m:r>
                                <a:rPr lang="en-US" sz="1200" b="0" i="1" smtClean="0">
                                  <a:latin typeface="Cambria Math" panose="02040503050406030204" pitchFamily="18" charset="0"/>
                                  <a:ea typeface="Cambria Math" panose="02040503050406030204" pitchFamily="18" charset="0"/>
                                </a:rPr>
                                <m:t>𝜎</m:t>
                              </m:r>
                            </m:den>
                          </m:f>
                          <m:r>
                            <a:rPr lang="en-US" sz="1200" b="0" i="1" smtClean="0">
                              <a:latin typeface="Cambria Math" panose="02040503050406030204" pitchFamily="18" charset="0"/>
                              <a:ea typeface="Cambria Math" panose="02040503050406030204" pitchFamily="18" charset="0"/>
                            </a:rPr>
                            <m:t>≤1</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𝑍</m:t>
                          </m:r>
                          <m:r>
                            <a:rPr lang="en-US" sz="1200" b="0" i="1" smtClean="0">
                              <a:latin typeface="Cambria Math" panose="02040503050406030204" pitchFamily="18" charset="0"/>
                              <a:ea typeface="Cambria Math" panose="02040503050406030204" pitchFamily="18" charset="0"/>
                            </a:rPr>
                            <m:t>≤1</m:t>
                          </m:r>
                        </m:e>
                      </m:d>
                      <m:r>
                        <a:rPr lang="en-US" sz="1200" b="0" i="1" smtClean="0">
                          <a:latin typeface="Cambria Math" panose="02040503050406030204" pitchFamily="18" charset="0"/>
                        </a:rPr>
                        <m:t>=0.6827</m:t>
                      </m:r>
                    </m:oMath>
                  </m:oMathPara>
                </a14:m>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09298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1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		Scroll down to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2:normalcdf(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interval boundaries (a, b , 0, 1</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Arial" panose="020B0604020202020204" pitchFamily="34" charset="0"/>
              </a:rPr>
              <a:t>P(Z≤1)=0.8413		P(Z≤-1.67)=0.0475	P(Z&gt;1)=0.1587		P(Z≥-1.06)=0.8554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Arial" panose="020B0604020202020204" pitchFamily="34" charset="0"/>
              </a:rPr>
              <a:t>P(0≤Z≤0.5)=0.1915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Arial" panose="020B0604020202020204" pitchFamily="34" charset="0"/>
              </a:rPr>
              <a:t>P(Z≥0)=0.5 since the curve is symmetric </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44909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your calculator,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1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		Scroll down to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2:normalcdf(</a:t>
            </a:r>
            <a:endParaRPr kumimoji="0" lang="en-US" altLang="en-US" sz="1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-99,28.15,25,5)	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ress </a:t>
            </a:r>
            <a:r>
              <a:rPr kumimoji="0" lang="en-US" altLang="en-US" sz="1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By standardizing the given interval, you’ll have the exact threshold for shading the standard normal curve</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1154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grades are random, they follow a pattern, a normal curve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on the next page </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87889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calculator with given values of </a:t>
            </a:r>
            <a:r>
              <a:rPr lang="el-GR" altLang="en-US" sz="1200" dirty="0">
                <a:solidFill>
                  <a:srgbClr val="FF0000"/>
                </a:solidFill>
                <a:latin typeface="Arial" panose="020B0604020202020204" pitchFamily="34" charset="0"/>
                <a:cs typeface="Arial" panose="020B0604020202020204" pitchFamily="34" charset="0"/>
              </a:rPr>
              <a:t>μ</a:t>
            </a:r>
            <a:r>
              <a:rPr lang="en-US" altLang="en-US" sz="1200" dirty="0">
                <a:latin typeface="Arial" panose="020B0604020202020204" pitchFamily="34" charset="0"/>
                <a:cs typeface="Arial" panose="020B0604020202020204" pitchFamily="34" charset="0"/>
              </a:rPr>
              <a:t> and </a:t>
            </a:r>
            <a:r>
              <a:rPr lang="el-GR" altLang="en-US" sz="1200" dirty="0">
                <a:solidFill>
                  <a:srgbClr val="008AF2"/>
                </a:solidFill>
                <a:latin typeface="Arial" panose="020B0604020202020204" pitchFamily="34" charset="0"/>
                <a:cs typeface="Arial" panose="020B0604020202020204" pitchFamily="34" charset="0"/>
              </a:rPr>
              <a:t>σ</a:t>
            </a:r>
            <a:r>
              <a:rPr lang="en-US" altLang="en-US" sz="1200" dirty="0">
                <a:latin typeface="Arial" panose="020B0604020202020204" pitchFamily="34" charset="0"/>
                <a:cs typeface="Arial" panose="020B0604020202020204" pitchFamily="34" charset="0"/>
              </a:rPr>
              <a:t> to compute probabilities, then highlight the answer on a normal curve. </a:t>
            </a:r>
            <a:r>
              <a:rPr lang="en-US" dirty="0"/>
              <a:t>The correct answers are</a:t>
            </a:r>
          </a:p>
          <a:p>
            <a:r>
              <a:rPr lang="en-US" dirty="0"/>
              <a:t>0.8413	0.6247	0.9332</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4154297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331501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As we saw earlier,</a:t>
                </a:r>
                <a:r>
                  <a:rPr lang="en-US" baseline="0" dirty="0"/>
                  <a:t> a RV was called discrete, if it could take finite or countable number of values. If the range of RV was a countless number of values, we called it Continuous.</a:t>
                </a:r>
              </a:p>
              <a:p>
                <a:r>
                  <a:rPr lang="en-US" baseline="0" dirty="0"/>
                  <a:t>In case of discrete RV, we defined </a:t>
                </a:r>
                <a:r>
                  <a:rPr lang="en-US" baseline="0" dirty="0" err="1"/>
                  <a:t>pmf</a:t>
                </a:r>
                <a:r>
                  <a:rPr lang="en-US" baseline="0" dirty="0"/>
                  <a:t>. This function presented the mass that RV gives to its different values. The mass was a positive number which added to one for all the values. </a:t>
                </a:r>
              </a:p>
              <a:p>
                <a:endParaRPr lang="en-US" baseline="0" dirty="0"/>
              </a:p>
              <a:p>
                <a:r>
                  <a:rPr lang="en-US" dirty="0"/>
                  <a:t>Moving on to continuous case, here</a:t>
                </a:r>
                <a:r>
                  <a:rPr lang="en-US" baseline="0" dirty="0"/>
                  <a:t> we have probability density function, or PDF for short, it is defined as a function, f(x), that satisfies two conditions, first it is positive for all the values of x, second, its integral is one over all the values of x.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c=0.59	c) 2	d) 0.31</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826078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7335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2304295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230429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a:t>
                </a:r>
                <a:r>
                  <a:rPr lang="en-US" baseline="0" dirty="0"/>
                  <a:t> are examples of some pdf’s, on the top left we have a skewed to the right pdf, you can also see the expected value or mean of the distribution, top right is a triangular pdf, can someone tell me what is the expected value here?</a:t>
                </a:r>
              </a:p>
              <a:p>
                <a:r>
                  <a:rPr lang="en-US" baseline="0" dirty="0"/>
                  <a:t>Bottom left is the famous bell-shaped normal pdf, and bottom right is the exponential pdf</a:t>
                </a:r>
              </a:p>
              <a:p>
                <a:r>
                  <a:rPr lang="en-US" baseline="0" dirty="0"/>
                  <a:t>As you can see, all of the functions are positive, the graphs are above the x-axis, and their integral equals to 1.</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keep in mind, f(x) does not represent probability</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has a bell-shaped figure, it</a:t>
                </a:r>
                <a:r>
                  <a:rPr lang="en-US" baseline="0" dirty="0"/>
                  <a:t> is defined for values of x in real line, the shape of the distribution depends on two parameters, mu is the expected value or the mean, sigma square is the variance, a positive number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Red: mu=0, sigma^2=1	this is the standard normal curve</a:t>
                </a:r>
              </a:p>
              <a:p>
                <a:r>
                  <a:rPr lang="en-US" b="0" dirty="0"/>
                  <a:t>Blue: mu=0, sigma^2=0.2	since it’s less spread than the red curve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Yellow: mu=0, sigma^2=5	since it’s more spread than the red curve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Green: your turn </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Lets say the graph represents the pdf</a:t>
                </a:r>
                <a:r>
                  <a:rPr lang="en-US" baseline="0" dirty="0"/>
                  <a:t> of RV X, then the probability that X takes values in the interval (a, b) is find by taking integral of f(x), the pdf, from a to b. The Integral computes that shaded area. </a:t>
                </a:r>
              </a:p>
              <a:p>
                <a:r>
                  <a:rPr lang="en-US" baseline="0" dirty="0"/>
                  <a:t>What does the shaded area on the top right represent?</a:t>
                </a:r>
              </a:p>
              <a:p>
                <a:r>
                  <a:rPr lang="en-US" baseline="0" dirty="0"/>
                  <a:t>Bottom right represents probability of X equal to a, which is integral of f(x) from a to a, by definition of integral it is equal to 0, since there is no area to compute</a:t>
                </a:r>
              </a:p>
              <a:p>
                <a:r>
                  <a:rPr lang="en-US" baseline="0" dirty="0"/>
                  <a:t>For this reason, these probabilities are all the same, no matter you include a or b in the interval, the probability wouldn’t change </a:t>
                </a:r>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3487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83203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these three</a:t>
            </a:r>
            <a:r>
              <a:rPr lang="en-US" baseline="0" dirty="0"/>
              <a:t> grades you might say that the grade in the third test is higher, but the grades do not have the same scale at this point. We need to standardize them to put them in the same scale before comparing. </a:t>
            </a:r>
            <a:endParaRPr lang="en-US" dirty="0"/>
          </a:p>
          <a:p>
            <a:r>
              <a:rPr lang="en-US" dirty="0"/>
              <a:t>z1=(18-16)/6=0.33	z2=(44-38)/14=0.43	z3=(95-87)/36=0.22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Relatively speaking, the score on the second test falls further above the mean and is therefore the highest relative score.</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4584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gif"/><Relationship Id="rId7"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gif"/><Relationship Id="rId4" Type="http://schemas.openxmlformats.org/officeDocument/2006/relationships/image" Target="../media/image30.gif"/><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1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10.bin"/><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gif"/></Relationships>
</file>

<file path=ppt/slides/_rels/slide1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53.png"/><Relationship Id="rId18" Type="http://schemas.openxmlformats.org/officeDocument/2006/relationships/image" Target="../media/image44.wmf"/><Relationship Id="rId26" Type="http://schemas.openxmlformats.org/officeDocument/2006/relationships/image" Target="../media/image48.wmf"/><Relationship Id="rId3" Type="http://schemas.openxmlformats.org/officeDocument/2006/relationships/notesSlide" Target="../notesSlides/notesSlide13.xml"/><Relationship Id="rId21" Type="http://schemas.openxmlformats.org/officeDocument/2006/relationships/oleObject" Target="../embeddings/oleObject18.bin"/><Relationship Id="rId7" Type="http://schemas.openxmlformats.org/officeDocument/2006/relationships/oleObject" Target="../embeddings/oleObject13.bin"/><Relationship Id="rId12" Type="http://schemas.openxmlformats.org/officeDocument/2006/relationships/image" Target="../media/image52.png"/><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54.png"/><Relationship Id="rId20" Type="http://schemas.openxmlformats.org/officeDocument/2006/relationships/image" Target="../media/image45.wmf"/><Relationship Id="rId1" Type="http://schemas.openxmlformats.org/officeDocument/2006/relationships/vmlDrawing" Target="../drawings/vmlDrawing4.vml"/><Relationship Id="rId6" Type="http://schemas.openxmlformats.org/officeDocument/2006/relationships/image" Target="../media/image50.png"/><Relationship Id="rId11" Type="http://schemas.openxmlformats.org/officeDocument/2006/relationships/image" Target="../media/image42.wmf"/><Relationship Id="rId24" Type="http://schemas.openxmlformats.org/officeDocument/2006/relationships/image" Target="../media/image47.wmf"/><Relationship Id="rId5" Type="http://schemas.openxmlformats.org/officeDocument/2006/relationships/image" Target="../media/image40.wmf"/><Relationship Id="rId15" Type="http://schemas.openxmlformats.org/officeDocument/2006/relationships/image" Target="../media/image43.wmf"/><Relationship Id="rId23" Type="http://schemas.openxmlformats.org/officeDocument/2006/relationships/oleObject" Target="../embeddings/oleObject19.bin"/><Relationship Id="rId28" Type="http://schemas.openxmlformats.org/officeDocument/2006/relationships/image" Target="../media/image49.wmf"/><Relationship Id="rId10" Type="http://schemas.openxmlformats.org/officeDocument/2006/relationships/oleObject" Target="../embeddings/oleObject14.bin"/><Relationship Id="rId19" Type="http://schemas.openxmlformats.org/officeDocument/2006/relationships/oleObject" Target="../embeddings/oleObject17.bin"/><Relationship Id="rId4" Type="http://schemas.openxmlformats.org/officeDocument/2006/relationships/oleObject" Target="../embeddings/oleObject12.bin"/><Relationship Id="rId9" Type="http://schemas.openxmlformats.org/officeDocument/2006/relationships/image" Target="../media/image51.png"/><Relationship Id="rId14" Type="http://schemas.openxmlformats.org/officeDocument/2006/relationships/oleObject" Target="../embeddings/oleObject15.bin"/><Relationship Id="rId22" Type="http://schemas.openxmlformats.org/officeDocument/2006/relationships/image" Target="../media/image46.wmf"/><Relationship Id="rId27"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80.png"/><Relationship Id="rId7"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0.png"/><Relationship Id="rId9"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8" Type="http://schemas.openxmlformats.org/officeDocument/2006/relationships/image" Target="../media/image59.png"/><Relationship Id="rId17" Type="http://schemas.openxmlformats.org/officeDocument/2006/relationships/image" Target="../media/image58.png"/><Relationship Id="rId2" Type="http://schemas.openxmlformats.org/officeDocument/2006/relationships/notesSlide" Target="../notesSlides/notesSlide16.xml"/><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68.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7.xml.rels><?xml version="1.0" encoding="UTF-8" standalone="yes"?>
<Relationships xmlns="http://schemas.openxmlformats.org/package/2006/relationships"><Relationship Id="rId3" Type="http://schemas.openxmlformats.org/officeDocument/2006/relationships/image" Target="../media/image740.pn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slides/_rels/slide18.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1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16.wmf"/><Relationship Id="rId12" Type="http://schemas.openxmlformats.org/officeDocument/2006/relationships/image" Target="../media/image22.png"/><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image" Target="../media/image21.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3.jpeg"/><Relationship Id="rId10" Type="http://schemas.openxmlformats.org/officeDocument/2006/relationships/oleObject" Target="../embeddings/oleObject4.bin"/><Relationship Id="rId19"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image" Target="../media/image17.wmf"/><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41.png"/><Relationship Id="rId9" Type="http://schemas.openxmlformats.org/officeDocument/2006/relationships/image" Target="../media/image2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09"/>
            <a:ext cx="4559643" cy="2454061"/>
          </a:xfrm>
        </p:spPr>
        <p:txBody>
          <a:bodyPr>
            <a:normAutofit/>
          </a:bodyPr>
          <a:lstStyle/>
          <a:p>
            <a:r>
              <a:rPr lang="en-US" dirty="0"/>
              <a:t>Normal Distribution</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71194" y="3429000"/>
            <a:ext cx="3358500" cy="866370"/>
          </a:xfrm>
        </p:spPr>
        <p:txBody>
          <a:bodyPr>
            <a:normAutofit/>
          </a:bodyPr>
          <a:lstStyle/>
          <a:p>
            <a:r>
              <a:rPr lang="en-US" sz="3600" dirty="0">
                <a:solidFill>
                  <a:srgbClr val="8D42C6"/>
                </a:solidFill>
              </a:rPr>
              <a:t>Chapter 5 Part 1</a:t>
            </a:r>
          </a:p>
        </p:txBody>
      </p:sp>
      <p:pic>
        <p:nvPicPr>
          <p:cNvPr id="5" name="Picture 4">
            <a:extLst>
              <a:ext uri="{FF2B5EF4-FFF2-40B4-BE49-F238E27FC236}">
                <a16:creationId xmlns:a16="http://schemas.microsoft.com/office/drawing/2014/main" id="{8C2024EF-1B7B-4216-923D-B2509CAB7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759" y="2841265"/>
            <a:ext cx="6287618" cy="3486770"/>
          </a:xfrm>
          <a:prstGeom prst="rect">
            <a:avLst/>
          </a:prstGeom>
        </p:spPr>
      </p:pic>
      <p:sp>
        <p:nvSpPr>
          <p:cNvPr id="4" name="TextBox 3">
            <a:extLst>
              <a:ext uri="{FF2B5EF4-FFF2-40B4-BE49-F238E27FC236}">
                <a16:creationId xmlns:a16="http://schemas.microsoft.com/office/drawing/2014/main" id="{68CC112B-F33A-4FEF-B6A9-DDBFCB0F6FF6}"/>
              </a:ext>
            </a:extLst>
          </p:cNvPr>
          <p:cNvSpPr txBox="1"/>
          <p:nvPr/>
        </p:nvSpPr>
        <p:spPr>
          <a:xfrm>
            <a:off x="7496661" y="118044"/>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Normal Probability</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16157"/>
            <a:ext cx="7090955" cy="1569660"/>
          </a:xfrm>
          <a:prstGeom prst="rect">
            <a:avLst/>
          </a:prstGeom>
        </p:spPr>
        <p:txBody>
          <a:bodyPr wrap="square">
            <a:spAutoFit/>
          </a:bodyPr>
          <a:lstStyle/>
          <a:p>
            <a:r>
              <a:rPr lang="en-US" sz="2400" dirty="0">
                <a:cs typeface="Times New Roman" pitchFamily="18" charset="0"/>
              </a:rPr>
              <a:t>In computing normal probabilities, if the distribution is not standard normal with </a:t>
            </a:r>
            <a:r>
              <a:rPr lang="el-GR" sz="2400" dirty="0">
                <a:cs typeface="Times New Roman" pitchFamily="18" charset="0"/>
              </a:rPr>
              <a:t>μ</a:t>
            </a:r>
            <a:r>
              <a:rPr lang="en-US" sz="2400" dirty="0">
                <a:cs typeface="Times New Roman" pitchFamily="18" charset="0"/>
              </a:rPr>
              <a:t>=0 and </a:t>
            </a:r>
            <a:r>
              <a:rPr lang="el-GR" sz="2400" dirty="0">
                <a:cs typeface="Times New Roman" pitchFamily="18" charset="0"/>
              </a:rPr>
              <a:t>σ</a:t>
            </a:r>
            <a:r>
              <a:rPr lang="en-US" sz="2400" dirty="0">
                <a:cs typeface="Times New Roman" pitchFamily="18" charset="0"/>
              </a:rPr>
              <a:t>=1, we standardize the distribution, then compute probabilities using normal tables OR calculator</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A1800BE3-38A1-4C6E-944D-B28220267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966" y="3798148"/>
            <a:ext cx="3952875" cy="2486025"/>
          </a:xfrm>
          <a:prstGeom prst="rect">
            <a:avLst/>
          </a:prstGeom>
        </p:spPr>
      </p:pic>
      <p:pic>
        <p:nvPicPr>
          <p:cNvPr id="14" name="Picture 13">
            <a:extLst>
              <a:ext uri="{FF2B5EF4-FFF2-40B4-BE49-F238E27FC236}">
                <a16:creationId xmlns:a16="http://schemas.microsoft.com/office/drawing/2014/main" id="{7EEA3D80-9C1B-4EFA-B5CB-17D9069AE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299690">
            <a:off x="9739297" y="3257668"/>
            <a:ext cx="2266950" cy="684222"/>
          </a:xfrm>
          <a:prstGeom prst="rect">
            <a:avLst/>
          </a:prstGeom>
        </p:spPr>
      </p:pic>
      <p:pic>
        <p:nvPicPr>
          <p:cNvPr id="5" name="Picture 4">
            <a:extLst>
              <a:ext uri="{FF2B5EF4-FFF2-40B4-BE49-F238E27FC236}">
                <a16:creationId xmlns:a16="http://schemas.microsoft.com/office/drawing/2014/main" id="{748D4D19-7DB9-4B5C-BA1A-E95805774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4469" y="195776"/>
            <a:ext cx="3895725" cy="2486025"/>
          </a:xfrm>
          <a:prstGeom prst="rect">
            <a:avLst/>
          </a:prstGeom>
        </p:spPr>
      </p:pic>
      <p:pic>
        <p:nvPicPr>
          <p:cNvPr id="17" name="Picture 16">
            <a:extLst>
              <a:ext uri="{FF2B5EF4-FFF2-40B4-BE49-F238E27FC236}">
                <a16:creationId xmlns:a16="http://schemas.microsoft.com/office/drawing/2014/main" id="{2F7AE508-7136-4D00-ADD8-3911020EEF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114" y="3133344"/>
            <a:ext cx="6961632" cy="2054352"/>
          </a:xfrm>
          <a:prstGeom prst="rect">
            <a:avLst/>
          </a:prstGeom>
        </p:spPr>
      </p:pic>
      <p:pic>
        <p:nvPicPr>
          <p:cNvPr id="19" name="Picture 18">
            <a:extLst>
              <a:ext uri="{FF2B5EF4-FFF2-40B4-BE49-F238E27FC236}">
                <a16:creationId xmlns:a16="http://schemas.microsoft.com/office/drawing/2014/main" id="{099F444C-8D5D-4E77-B107-A833B180ED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05" y="5474318"/>
            <a:ext cx="6961632" cy="1225296"/>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4AA5E72-FA4B-4738-B7E0-7AD1D9EC403E}"/>
                  </a:ext>
                </a:extLst>
              </p:cNvPr>
              <p:cNvSpPr txBox="1"/>
              <p:nvPr/>
            </p:nvSpPr>
            <p:spPr>
              <a:xfrm>
                <a:off x="11179532" y="4585961"/>
                <a:ext cx="5227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m:oMathPara>
                </a14:m>
                <a:endParaRPr lang="en-US" dirty="0"/>
              </a:p>
            </p:txBody>
          </p:sp>
        </mc:Choice>
        <mc:Fallback xmlns="">
          <p:sp>
            <p:nvSpPr>
              <p:cNvPr id="21" name="TextBox 20">
                <a:extLst>
                  <a:ext uri="{FF2B5EF4-FFF2-40B4-BE49-F238E27FC236}">
                    <a16:creationId xmlns:a16="http://schemas.microsoft.com/office/drawing/2014/main" id="{04AA5E72-FA4B-4738-B7E0-7AD1D9EC403E}"/>
                  </a:ext>
                </a:extLst>
              </p:cNvPr>
              <p:cNvSpPr txBox="1">
                <a:spLocks noRot="1" noChangeAspect="1" noMove="1" noResize="1" noEditPoints="1" noAdjustHandles="1" noChangeArrowheads="1" noChangeShapeType="1" noTextEdit="1"/>
              </p:cNvSpPr>
              <p:nvPr/>
            </p:nvSpPr>
            <p:spPr>
              <a:xfrm>
                <a:off x="11179532" y="4585961"/>
                <a:ext cx="522707" cy="276999"/>
              </a:xfrm>
              <a:prstGeom prst="rect">
                <a:avLst/>
              </a:prstGeom>
              <a:blipFill>
                <a:blip r:embed="rId8"/>
                <a:stretch>
                  <a:fillRect l="-15116"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A6A886-9CB8-49DA-BD53-86A2779FD917}"/>
                  </a:ext>
                </a:extLst>
              </p:cNvPr>
              <p:cNvSpPr txBox="1"/>
              <p:nvPr/>
            </p:nvSpPr>
            <p:spPr>
              <a:xfrm>
                <a:off x="9358122" y="2708818"/>
                <a:ext cx="5082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dirty="0"/>
              </a:p>
            </p:txBody>
          </p:sp>
        </mc:Choice>
        <mc:Fallback xmlns="">
          <p:sp>
            <p:nvSpPr>
              <p:cNvPr id="22" name="TextBox 21">
                <a:extLst>
                  <a:ext uri="{FF2B5EF4-FFF2-40B4-BE49-F238E27FC236}">
                    <a16:creationId xmlns:a16="http://schemas.microsoft.com/office/drawing/2014/main" id="{AAA6A886-9CB8-49DA-BD53-86A2779FD917}"/>
                  </a:ext>
                </a:extLst>
              </p:cNvPr>
              <p:cNvSpPr txBox="1">
                <a:spLocks noRot="1" noChangeAspect="1" noMove="1" noResize="1" noEditPoints="1" noAdjustHandles="1" noChangeArrowheads="1" noChangeShapeType="1" noTextEdit="1"/>
              </p:cNvSpPr>
              <p:nvPr/>
            </p:nvSpPr>
            <p:spPr>
              <a:xfrm>
                <a:off x="9358122" y="2708818"/>
                <a:ext cx="508281" cy="276999"/>
              </a:xfrm>
              <a:prstGeom prst="rect">
                <a:avLst/>
              </a:prstGeom>
              <a:blipFill>
                <a:blip r:embed="rId9"/>
                <a:stretch>
                  <a:fillRect l="-15476" t="-2174" b="-32609"/>
                </a:stretch>
              </a:blipFill>
            </p:spPr>
            <p:txBody>
              <a:bodyPr/>
              <a:lstStyle/>
              <a:p>
                <a:r>
                  <a:rPr lang="en-US">
                    <a:noFill/>
                  </a:rPr>
                  <a:t> </a:t>
                </a:r>
              </a:p>
            </p:txBody>
          </p:sp>
        </mc:Fallback>
      </mc:AlternateContent>
    </p:spTree>
    <p:extLst>
      <p:ext uri="{BB962C8B-B14F-4D97-AF65-F5344CB8AC3E}">
        <p14:creationId xmlns:p14="http://schemas.microsoft.com/office/powerpoint/2010/main" val="312936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normAutofit/>
          </a:bodyPr>
          <a:lstStyle/>
          <a:p>
            <a:r>
              <a:rPr lang="en-US" dirty="0">
                <a:solidFill>
                  <a:srgbClr val="990033"/>
                </a:solidFill>
              </a:rPr>
              <a:t>Empirical Rule</a:t>
            </a:r>
          </a:p>
        </p:txBody>
      </p:sp>
      <p:sp>
        <p:nvSpPr>
          <p:cNvPr id="7" name="Rectangle 6">
            <a:extLst>
              <a:ext uri="{FF2B5EF4-FFF2-40B4-BE49-F238E27FC236}">
                <a16:creationId xmlns:a16="http://schemas.microsoft.com/office/drawing/2014/main" id="{E6C6B5DA-2EAB-4B21-B365-9E0294197C62}"/>
              </a:ext>
            </a:extLst>
          </p:cNvPr>
          <p:cNvSpPr/>
          <p:nvPr/>
        </p:nvSpPr>
        <p:spPr>
          <a:xfrm>
            <a:off x="8438604" y="1874630"/>
            <a:ext cx="3317965" cy="1938992"/>
          </a:xfrm>
          <a:prstGeom prst="rect">
            <a:avLst/>
          </a:prstGeom>
          <a:solidFill>
            <a:srgbClr val="FFCCFF"/>
          </a:solidFill>
        </p:spPr>
        <p:txBody>
          <a:bodyPr wrap="square">
            <a:spAutoFit/>
          </a:bodyPr>
          <a:lstStyle/>
          <a:p>
            <a:r>
              <a:rPr lang="en-US" sz="2400" dirty="0"/>
              <a:t>The portion of the area under the curve within a given interval represents the probability that the RV lie in that interval</a:t>
            </a:r>
            <a:endParaRPr lang="en-US" sz="2400" dirty="0">
              <a:cs typeface="Times New Roman" pitchFamily="18" charset="0"/>
            </a:endParaRPr>
          </a:p>
        </p:txBody>
      </p:sp>
      <p:sp>
        <p:nvSpPr>
          <p:cNvPr id="5" name="Rectangle 4">
            <a:extLst>
              <a:ext uri="{FF2B5EF4-FFF2-40B4-BE49-F238E27FC236}">
                <a16:creationId xmlns:a16="http://schemas.microsoft.com/office/drawing/2014/main" id="{8B346B4A-1E56-4847-8948-A26B636F8636}"/>
              </a:ext>
            </a:extLst>
          </p:cNvPr>
          <p:cNvSpPr/>
          <p:nvPr/>
        </p:nvSpPr>
        <p:spPr>
          <a:xfrm>
            <a:off x="8438605" y="358639"/>
            <a:ext cx="3317965" cy="1200329"/>
          </a:xfrm>
          <a:prstGeom prst="rect">
            <a:avLst/>
          </a:prstGeom>
          <a:solidFill>
            <a:srgbClr val="BDE9FF"/>
          </a:solidFill>
        </p:spPr>
        <p:txBody>
          <a:bodyPr wrap="square">
            <a:spAutoFit/>
          </a:bodyPr>
          <a:lstStyle/>
          <a:p>
            <a:r>
              <a:rPr lang="en-US" sz="2400" dirty="0"/>
              <a:t>The total area under any normal curve from -∞ to +∞ always add up to 1</a:t>
            </a:r>
            <a:endParaRPr lang="en-US" sz="2400" dirty="0">
              <a:cs typeface="Times New Roman" pitchFamily="18" charset="0"/>
            </a:endParaRPr>
          </a:p>
        </p:txBody>
      </p:sp>
      <p:sp>
        <p:nvSpPr>
          <p:cNvPr id="6" name="Rectangle 5">
            <a:extLst>
              <a:ext uri="{FF2B5EF4-FFF2-40B4-BE49-F238E27FC236}">
                <a16:creationId xmlns:a16="http://schemas.microsoft.com/office/drawing/2014/main" id="{75CE373F-0482-4CC1-A798-7F267F172582}"/>
              </a:ext>
            </a:extLst>
          </p:cNvPr>
          <p:cNvSpPr/>
          <p:nvPr/>
        </p:nvSpPr>
        <p:spPr>
          <a:xfrm>
            <a:off x="895984" y="1481469"/>
            <a:ext cx="7542621" cy="830997"/>
          </a:xfrm>
          <a:prstGeom prst="rect">
            <a:avLst/>
          </a:prstGeom>
        </p:spPr>
        <p:txBody>
          <a:bodyPr wrap="square">
            <a:spAutoFit/>
          </a:bodyPr>
          <a:lstStyle/>
          <a:p>
            <a:r>
              <a:rPr lang="en-US" sz="2400" dirty="0">
                <a:cs typeface="Times New Roman" pitchFamily="18" charset="0"/>
              </a:rPr>
              <a:t>The following probabilities are fixed in any normal distribution. This is known as the </a:t>
            </a:r>
            <a:r>
              <a:rPr lang="en-US" sz="2400" dirty="0">
                <a:solidFill>
                  <a:srgbClr val="FF0000"/>
                </a:solidFill>
                <a:cs typeface="Times New Roman" pitchFamily="18" charset="0"/>
              </a:rPr>
              <a:t>Empirical rule</a:t>
            </a:r>
            <a:endParaRPr lang="en-US" sz="2400" dirty="0">
              <a:cs typeface="Times New Roman" pitchFamily="18" charset="0"/>
            </a:endParaRPr>
          </a:p>
        </p:txBody>
      </p:sp>
      <p:pic>
        <p:nvPicPr>
          <p:cNvPr id="8" name="Picture 2">
            <a:extLst>
              <a:ext uri="{FF2B5EF4-FFF2-40B4-BE49-F238E27FC236}">
                <a16:creationId xmlns:a16="http://schemas.microsoft.com/office/drawing/2014/main" id="{F6342FC1-F42D-42A0-A4EA-FB2D5EB67FBE}"/>
              </a:ext>
            </a:extLst>
          </p:cNvPr>
          <p:cNvPicPr>
            <a:picLocks noChangeAspect="1" noChangeArrowheads="1"/>
          </p:cNvPicPr>
          <p:nvPr/>
        </p:nvPicPr>
        <p:blipFill>
          <a:blip r:embed="rId3" cstate="print"/>
          <a:srcRect/>
          <a:stretch>
            <a:fillRect/>
          </a:stretch>
        </p:blipFill>
        <p:spPr bwMode="auto">
          <a:xfrm>
            <a:off x="989513" y="2568434"/>
            <a:ext cx="4920572" cy="4145876"/>
          </a:xfrm>
          <a:prstGeom prst="rect">
            <a:avLst/>
          </a:prstGeom>
          <a:noFill/>
          <a:ln w="9525">
            <a:noFill/>
            <a:miter lim="800000"/>
            <a:headEnd/>
            <a:tailEnd/>
          </a:ln>
        </p:spPr>
      </p:pic>
      <p:pic>
        <p:nvPicPr>
          <p:cNvPr id="4" name="Picture 4">
            <a:extLst>
              <a:ext uri="{FF2B5EF4-FFF2-40B4-BE49-F238E27FC236}">
                <a16:creationId xmlns:a16="http://schemas.microsoft.com/office/drawing/2014/main" id="{D8D72C8C-0BE6-4782-90D4-598723930D7F}"/>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25903" y="2553889"/>
            <a:ext cx="1965491" cy="589227"/>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78950F-3B57-4F9C-A7A1-0B4420D3BDFD}"/>
                  </a:ext>
                </a:extLst>
              </p:cNvPr>
              <p:cNvSpPr txBox="1"/>
              <p:nvPr/>
            </p:nvSpPr>
            <p:spPr>
              <a:xfrm>
                <a:off x="6286539" y="4520672"/>
                <a:ext cx="4304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=0.6827</m:t>
                      </m:r>
                    </m:oMath>
                  </m:oMathPara>
                </a14:m>
                <a:endParaRPr lang="en-US" sz="2400" dirty="0"/>
              </a:p>
            </p:txBody>
          </p:sp>
        </mc:Choice>
        <mc:Fallback xmlns="">
          <p:sp>
            <p:nvSpPr>
              <p:cNvPr id="3" name="TextBox 2">
                <a:extLst>
                  <a:ext uri="{FF2B5EF4-FFF2-40B4-BE49-F238E27FC236}">
                    <a16:creationId xmlns:a16="http://schemas.microsoft.com/office/drawing/2014/main" id="{3278950F-3B57-4F9C-A7A1-0B4420D3BDFD}"/>
                  </a:ext>
                </a:extLst>
              </p:cNvPr>
              <p:cNvSpPr txBox="1">
                <a:spLocks noRot="1" noChangeAspect="1" noMove="1" noResize="1" noEditPoints="1" noAdjustHandles="1" noChangeArrowheads="1" noChangeShapeType="1" noTextEdit="1"/>
              </p:cNvSpPr>
              <p:nvPr/>
            </p:nvSpPr>
            <p:spPr>
              <a:xfrm>
                <a:off x="6286539" y="4520672"/>
                <a:ext cx="4304127" cy="369332"/>
              </a:xfrm>
              <a:prstGeom prst="rect">
                <a:avLst/>
              </a:prstGeom>
              <a:blipFill>
                <a:blip r:embed="rId5"/>
                <a:stretch>
                  <a:fillRect l="-1133" r="-1416"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E53E76-4E99-4844-AA00-BE9C5997B033}"/>
                  </a:ext>
                </a:extLst>
              </p:cNvPr>
              <p:cNvSpPr txBox="1"/>
              <p:nvPr/>
            </p:nvSpPr>
            <p:spPr>
              <a:xfrm>
                <a:off x="6286539" y="5191865"/>
                <a:ext cx="4643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=0.9545</m:t>
                      </m:r>
                    </m:oMath>
                  </m:oMathPara>
                </a14:m>
                <a:endParaRPr lang="en-US" sz="2400" dirty="0"/>
              </a:p>
            </p:txBody>
          </p:sp>
        </mc:Choice>
        <mc:Fallback xmlns="">
          <p:sp>
            <p:nvSpPr>
              <p:cNvPr id="12" name="TextBox 11">
                <a:extLst>
                  <a:ext uri="{FF2B5EF4-FFF2-40B4-BE49-F238E27FC236}">
                    <a16:creationId xmlns:a16="http://schemas.microsoft.com/office/drawing/2014/main" id="{4CE53E76-4E99-4844-AA00-BE9C5997B033}"/>
                  </a:ext>
                </a:extLst>
              </p:cNvPr>
              <p:cNvSpPr txBox="1">
                <a:spLocks noRot="1" noChangeAspect="1" noMove="1" noResize="1" noEditPoints="1" noAdjustHandles="1" noChangeArrowheads="1" noChangeShapeType="1" noTextEdit="1"/>
              </p:cNvSpPr>
              <p:nvPr/>
            </p:nvSpPr>
            <p:spPr>
              <a:xfrm>
                <a:off x="6286539" y="5191865"/>
                <a:ext cx="4643964" cy="369332"/>
              </a:xfrm>
              <a:prstGeom prst="rect">
                <a:avLst/>
              </a:prstGeom>
              <a:blipFill>
                <a:blip r:embed="rId6"/>
                <a:stretch>
                  <a:fillRect l="-1050" r="-1312"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E14F170-29BF-41AC-AF46-4C1B59C719AE}"/>
                  </a:ext>
                </a:extLst>
              </p:cNvPr>
              <p:cNvSpPr txBox="1"/>
              <p:nvPr/>
            </p:nvSpPr>
            <p:spPr>
              <a:xfrm>
                <a:off x="6260412" y="5837162"/>
                <a:ext cx="4643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=0.9973</m:t>
                      </m:r>
                    </m:oMath>
                  </m:oMathPara>
                </a14:m>
                <a:endParaRPr lang="en-US" sz="2400" dirty="0"/>
              </a:p>
            </p:txBody>
          </p:sp>
        </mc:Choice>
        <mc:Fallback xmlns="">
          <p:sp>
            <p:nvSpPr>
              <p:cNvPr id="13" name="TextBox 12">
                <a:extLst>
                  <a:ext uri="{FF2B5EF4-FFF2-40B4-BE49-F238E27FC236}">
                    <a16:creationId xmlns:a16="http://schemas.microsoft.com/office/drawing/2014/main" id="{5E14F170-29BF-41AC-AF46-4C1B59C719AE}"/>
                  </a:ext>
                </a:extLst>
              </p:cNvPr>
              <p:cNvSpPr txBox="1">
                <a:spLocks noRot="1" noChangeAspect="1" noMove="1" noResize="1" noEditPoints="1" noAdjustHandles="1" noChangeArrowheads="1" noChangeShapeType="1" noTextEdit="1"/>
              </p:cNvSpPr>
              <p:nvPr/>
            </p:nvSpPr>
            <p:spPr>
              <a:xfrm>
                <a:off x="6260412" y="5837162"/>
                <a:ext cx="4643964" cy="369332"/>
              </a:xfrm>
              <a:prstGeom prst="rect">
                <a:avLst/>
              </a:prstGeom>
              <a:blipFill>
                <a:blip r:embed="rId7"/>
                <a:stretch>
                  <a:fillRect l="-1181" r="-1050" b="-23333"/>
                </a:stretch>
              </a:blipFill>
            </p:spPr>
            <p:txBody>
              <a:bodyPr/>
              <a:lstStyle/>
              <a:p>
                <a:r>
                  <a:rPr lang="en-US">
                    <a:noFill/>
                  </a:rPr>
                  <a:t> </a:t>
                </a:r>
              </a:p>
            </p:txBody>
          </p:sp>
        </mc:Fallback>
      </mc:AlternateContent>
    </p:spTree>
    <p:extLst>
      <p:ext uri="{BB962C8B-B14F-4D97-AF65-F5344CB8AC3E}">
        <p14:creationId xmlns:p14="http://schemas.microsoft.com/office/powerpoint/2010/main" val="257690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E42EB00-77AA-4561-A053-52B5D94316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832" y="1323873"/>
            <a:ext cx="3469669" cy="1849809"/>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Using Calculator</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5" name="Object 2">
            <a:extLst>
              <a:ext uri="{FF2B5EF4-FFF2-40B4-BE49-F238E27FC236}">
                <a16:creationId xmlns:a16="http://schemas.microsoft.com/office/drawing/2014/main" id="{3B621724-1879-4F5C-8EFA-A8DB0086F20C}"/>
              </a:ext>
            </a:extLst>
          </p:cNvPr>
          <p:cNvGraphicFramePr>
            <a:graphicFrameLocks noChangeAspect="1"/>
          </p:cNvGraphicFramePr>
          <p:nvPr>
            <p:extLst>
              <p:ext uri="{D42A27DB-BD31-4B8C-83A1-F6EECF244321}">
                <p14:modId xmlns:p14="http://schemas.microsoft.com/office/powerpoint/2010/main" val="3913238659"/>
              </p:ext>
            </p:extLst>
          </p:nvPr>
        </p:nvGraphicFramePr>
        <p:xfrm>
          <a:off x="838200" y="2484821"/>
          <a:ext cx="1882775" cy="495300"/>
        </p:xfrm>
        <a:graphic>
          <a:graphicData uri="http://schemas.openxmlformats.org/presentationml/2006/ole">
            <mc:AlternateContent xmlns:mc="http://schemas.openxmlformats.org/markup-compatibility/2006">
              <mc:Choice xmlns:v="urn:schemas-microsoft-com:vml" Requires="v">
                <p:oleObj spid="_x0000_s8294" name="Equation" r:id="rId5" imgW="774360" imgH="203040" progId="Equation.3">
                  <p:embed/>
                </p:oleObj>
              </mc:Choice>
              <mc:Fallback>
                <p:oleObj name="Equation" r:id="rId5" imgW="774360" imgH="203040" progId="Equation.3">
                  <p:embed/>
                  <p:pic>
                    <p:nvPicPr>
                      <p:cNvPr id="33792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484821"/>
                        <a:ext cx="18827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6">
            <a:extLst>
              <a:ext uri="{FF2B5EF4-FFF2-40B4-BE49-F238E27FC236}">
                <a16:creationId xmlns:a16="http://schemas.microsoft.com/office/drawing/2014/main" id="{0CB1C70A-9E37-4969-B1B4-FCD4D64EE9FC}"/>
              </a:ext>
            </a:extLst>
          </p:cNvPr>
          <p:cNvGraphicFramePr>
            <a:graphicFrameLocks noChangeAspect="1"/>
          </p:cNvGraphicFramePr>
          <p:nvPr>
            <p:extLst>
              <p:ext uri="{D42A27DB-BD31-4B8C-83A1-F6EECF244321}">
                <p14:modId xmlns:p14="http://schemas.microsoft.com/office/powerpoint/2010/main" val="4209411050"/>
              </p:ext>
            </p:extLst>
          </p:nvPr>
        </p:nvGraphicFramePr>
        <p:xfrm>
          <a:off x="2752820" y="2484821"/>
          <a:ext cx="1420813" cy="433387"/>
        </p:xfrm>
        <a:graphic>
          <a:graphicData uri="http://schemas.openxmlformats.org/presentationml/2006/ole">
            <mc:AlternateContent xmlns:mc="http://schemas.openxmlformats.org/markup-compatibility/2006">
              <mc:Choice xmlns:v="urn:schemas-microsoft-com:vml" Requires="v">
                <p:oleObj spid="_x0000_s8295" name="Equation" r:id="rId7" imgW="583920" imgH="177480" progId="Equation.3">
                  <p:embed/>
                </p:oleObj>
              </mc:Choice>
              <mc:Fallback>
                <p:oleObj name="Equation" r:id="rId7" imgW="583920" imgH="177480" progId="Equation.3">
                  <p:embed/>
                  <p:pic>
                    <p:nvPicPr>
                      <p:cNvPr id="33792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2820" y="2484821"/>
                        <a:ext cx="142081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 name="Picture 19">
            <a:extLst>
              <a:ext uri="{FF2B5EF4-FFF2-40B4-BE49-F238E27FC236}">
                <a16:creationId xmlns:a16="http://schemas.microsoft.com/office/drawing/2014/main" id="{67F83D92-1D71-48ED-A98F-B1D1ACFFD3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7447" y="3574073"/>
            <a:ext cx="2759839" cy="1867770"/>
          </a:xfrm>
          <a:prstGeom prst="rect">
            <a:avLst/>
          </a:prstGeom>
        </p:spPr>
      </p:pic>
      <p:sp>
        <p:nvSpPr>
          <p:cNvPr id="23" name="Rectangle 100">
            <a:extLst>
              <a:ext uri="{FF2B5EF4-FFF2-40B4-BE49-F238E27FC236}">
                <a16:creationId xmlns:a16="http://schemas.microsoft.com/office/drawing/2014/main" id="{DE45398C-0D9C-45E5-BC42-D358C0B60775}"/>
              </a:ext>
            </a:extLst>
          </p:cNvPr>
          <p:cNvSpPr>
            <a:spLocks noChangeArrowheads="1"/>
          </p:cNvSpPr>
          <p:nvPr/>
        </p:nvSpPr>
        <p:spPr bwMode="auto">
          <a:xfrm>
            <a:off x="799012" y="3200415"/>
            <a:ext cx="414034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2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2:normalcdf(</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24" name="Rectangle 101">
            <a:extLst>
              <a:ext uri="{FF2B5EF4-FFF2-40B4-BE49-F238E27FC236}">
                <a16:creationId xmlns:a16="http://schemas.microsoft.com/office/drawing/2014/main" id="{3B78DCEA-5AA0-4C38-93B3-68C3B373FB57}"/>
              </a:ext>
            </a:extLst>
          </p:cNvPr>
          <p:cNvSpPr>
            <a:spLocks noChangeArrowheads="1"/>
          </p:cNvSpPr>
          <p:nvPr/>
        </p:nvSpPr>
        <p:spPr bwMode="auto">
          <a:xfrm>
            <a:off x="772885" y="4740240"/>
            <a:ext cx="596914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-99, 2.09, 0, 1)</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a:t>
            </a:r>
            <a:endParaRPr kumimoji="0" lang="en-US" altLang="en-US" sz="2200" b="0" i="0" u="none" strike="noStrike" cap="none" normalizeH="0" baseline="0" dirty="0">
              <a:ln>
                <a:noFill/>
              </a:ln>
              <a:solidFill>
                <a:srgbClr val="7030A0"/>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5C74FA6-4D41-492E-8AE6-868BF148C6C5}"/>
              </a:ext>
            </a:extLst>
          </p:cNvPr>
          <p:cNvSpPr/>
          <p:nvPr/>
        </p:nvSpPr>
        <p:spPr>
          <a:xfrm>
            <a:off x="799012" y="1416157"/>
            <a:ext cx="6098178" cy="830997"/>
          </a:xfrm>
          <a:prstGeom prst="rect">
            <a:avLst/>
          </a:prstGeom>
        </p:spPr>
        <p:txBody>
          <a:bodyPr wrap="square">
            <a:spAutoFit/>
          </a:bodyPr>
          <a:lstStyle/>
          <a:p>
            <a:r>
              <a:rPr lang="en-US" sz="2400" dirty="0">
                <a:cs typeface="Times New Roman" pitchFamily="18" charset="0"/>
              </a:rPr>
              <a:t>Suppose RV Z ~ N(0, 1), compute the following normal probabilities.</a:t>
            </a:r>
          </a:p>
        </p:txBody>
      </p:sp>
      <p:sp>
        <p:nvSpPr>
          <p:cNvPr id="26" name="Rectangle 101">
            <a:extLst>
              <a:ext uri="{FF2B5EF4-FFF2-40B4-BE49-F238E27FC236}">
                <a16:creationId xmlns:a16="http://schemas.microsoft.com/office/drawing/2014/main" id="{96080888-8C33-44C3-8B8D-5F338B8611BE}"/>
              </a:ext>
            </a:extLst>
          </p:cNvPr>
          <p:cNvSpPr>
            <a:spLocks noChangeArrowheads="1"/>
          </p:cNvSpPr>
          <p:nvPr/>
        </p:nvSpPr>
        <p:spPr bwMode="auto">
          <a:xfrm>
            <a:off x="4173633" y="5813132"/>
            <a:ext cx="7697012" cy="769441"/>
          </a:xfrm>
          <a:prstGeom prst="rect">
            <a:avLst/>
          </a:prstGeom>
          <a:solidFill>
            <a:srgbClr val="FFCCFF"/>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The syntax for computing probability in interval (a, b) that is P(a ≤ </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Z</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 b</a:t>
            </a: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 is </a:t>
            </a:r>
            <a:r>
              <a:rPr kumimoji="0" lang="en-US" altLang="en-US" sz="2200" b="1" i="0" u="none" strike="noStrike" cap="none" normalizeH="0" baseline="0" dirty="0">
                <a:ln>
                  <a:noFill/>
                </a:ln>
                <a:solidFill>
                  <a:srgbClr val="8D42C6"/>
                </a:solidFill>
                <a:effectLst/>
                <a:latin typeface="Arial" panose="020B0604020202020204" pitchFamily="34" charset="0"/>
                <a:cs typeface="Arial" panose="020B0604020202020204" pitchFamily="34" charset="0"/>
              </a:rPr>
              <a:t>normalcdf(a, b, </a:t>
            </a:r>
            <a:r>
              <a:rPr lang="el-GR" altLang="en-US" sz="2200" b="1" dirty="0">
                <a:solidFill>
                  <a:srgbClr val="8D42C6"/>
                </a:solidFill>
                <a:latin typeface="Arial" panose="020B0604020202020204" pitchFamily="34" charset="0"/>
                <a:cs typeface="Arial" panose="020B0604020202020204" pitchFamily="34" charset="0"/>
              </a:rPr>
              <a:t>μ</a:t>
            </a:r>
            <a:r>
              <a:rPr lang="en-US" altLang="en-US" sz="2200" b="1" dirty="0">
                <a:solidFill>
                  <a:srgbClr val="8D42C6"/>
                </a:solidFill>
                <a:latin typeface="Arial" panose="020B0604020202020204" pitchFamily="34" charset="0"/>
                <a:cs typeface="Arial" panose="020B0604020202020204" pitchFamily="34" charset="0"/>
              </a:rPr>
              <a:t>, </a:t>
            </a:r>
            <a:r>
              <a:rPr lang="el-GR" altLang="en-US" sz="2200" b="1" dirty="0">
                <a:solidFill>
                  <a:srgbClr val="8D42C6"/>
                </a:solidFill>
                <a:latin typeface="Arial" panose="020B0604020202020204" pitchFamily="34" charset="0"/>
                <a:cs typeface="Arial" panose="020B0604020202020204" pitchFamily="34" charset="0"/>
              </a:rPr>
              <a:t>σ</a:t>
            </a:r>
            <a:r>
              <a:rPr kumimoji="0" lang="en-US" altLang="en-US" sz="2200" b="1" i="0" u="none" strike="noStrike" cap="none" normalizeH="0" baseline="0" dirty="0">
                <a:ln>
                  <a:noFill/>
                </a:ln>
                <a:solidFill>
                  <a:srgbClr val="8D42C6"/>
                </a:solidFill>
                <a:effectLst/>
                <a:latin typeface="Arial" panose="020B0604020202020204" pitchFamily="34" charset="0"/>
                <a:cs typeface="Arial" panose="020B0604020202020204" pitchFamily="34" charset="0"/>
              </a:rPr>
              <a:t>)</a:t>
            </a:r>
            <a:endParaRPr kumimoji="0" lang="en-US" altLang="en-US" sz="2200" b="1" i="0" u="none" strike="noStrike" cap="none" normalizeH="0" baseline="0" dirty="0">
              <a:ln>
                <a:noFill/>
              </a:ln>
              <a:solidFill>
                <a:srgbClr val="8D42C6"/>
              </a:solidFill>
              <a:effectLst/>
              <a:latin typeface="Arial" panose="020B0604020202020204" pitchFamily="34" charset="0"/>
            </a:endParaRPr>
          </a:p>
        </p:txBody>
      </p:sp>
      <p:sp>
        <p:nvSpPr>
          <p:cNvPr id="27" name="Rectangle 101">
            <a:extLst>
              <a:ext uri="{FF2B5EF4-FFF2-40B4-BE49-F238E27FC236}">
                <a16:creationId xmlns:a16="http://schemas.microsoft.com/office/drawing/2014/main" id="{1C1CB296-77A9-43AE-9F72-14D415CD9754}"/>
              </a:ext>
            </a:extLst>
          </p:cNvPr>
          <p:cNvSpPr>
            <a:spLocks noChangeArrowheads="1"/>
          </p:cNvSpPr>
          <p:nvPr/>
        </p:nvSpPr>
        <p:spPr bwMode="auto">
          <a:xfrm>
            <a:off x="9351867" y="4477539"/>
            <a:ext cx="2518778" cy="1107996"/>
          </a:xfrm>
          <a:prstGeom prst="rect">
            <a:avLst/>
          </a:prstGeom>
          <a:solidFill>
            <a:srgbClr val="BDE9FF"/>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You can enter</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-99 instead of -∞ and 99 instead </a:t>
            </a:r>
            <a:r>
              <a:rPr lang="en-US" altLang="en-US" sz="2200" dirty="0">
                <a:solidFill>
                  <a:srgbClr val="8D42C6"/>
                </a:solidFill>
                <a:latin typeface="Arial" panose="020B0604020202020204" pitchFamily="34" charset="0"/>
                <a:cs typeface="Arial" panose="020B0604020202020204" pitchFamily="34" charset="0"/>
              </a:rPr>
              <a:t>of +∞</a:t>
            </a:r>
            <a:endParaRPr kumimoji="0" lang="en-US" altLang="en-US" sz="2200" b="0" i="0" u="none" strike="noStrike" cap="none" normalizeH="0" baseline="0" dirty="0">
              <a:ln>
                <a:noFill/>
              </a:ln>
              <a:solidFill>
                <a:srgbClr val="8D42C6"/>
              </a:solidFill>
              <a:effectLst/>
              <a:latin typeface="Arial" panose="020B0604020202020204" pitchFamily="34" charset="0"/>
            </a:endParaRPr>
          </a:p>
        </p:txBody>
      </p:sp>
      <p:sp>
        <p:nvSpPr>
          <p:cNvPr id="28" name="Rectangle 101">
            <a:extLst>
              <a:ext uri="{FF2B5EF4-FFF2-40B4-BE49-F238E27FC236}">
                <a16:creationId xmlns:a16="http://schemas.microsoft.com/office/drawing/2014/main" id="{D99C1020-B356-4672-94D6-567947AF8B02}"/>
              </a:ext>
            </a:extLst>
          </p:cNvPr>
          <p:cNvSpPr>
            <a:spLocks noChangeArrowheads="1"/>
          </p:cNvSpPr>
          <p:nvPr/>
        </p:nvSpPr>
        <p:spPr bwMode="auto">
          <a:xfrm>
            <a:off x="9351867" y="2800971"/>
            <a:ext cx="2518778" cy="1446550"/>
          </a:xfrm>
          <a:prstGeom prst="rect">
            <a:avLst/>
          </a:prstGeom>
          <a:solidFill>
            <a:srgbClr val="CCFFCC"/>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If asked for mean</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a:t>
            </a:r>
            <a:r>
              <a:rPr kumimoji="0" lang="el-GR"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μ</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enter 0, for standard deviation </a:t>
            </a:r>
            <a:r>
              <a:rPr kumimoji="0" lang="el-GR"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σ</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enter 1</a:t>
            </a:r>
            <a:endParaRPr kumimoji="0" lang="en-US" altLang="en-US" sz="2200" b="0" i="0" u="none" strike="noStrike" cap="none" normalizeH="0" baseline="0" dirty="0">
              <a:ln>
                <a:noFill/>
              </a:ln>
              <a:solidFill>
                <a:srgbClr val="8D42C6"/>
              </a:solidFill>
              <a:effectLst/>
              <a:latin typeface="Arial" panose="020B0604020202020204" pitchFamily="34" charset="0"/>
            </a:endParaRPr>
          </a:p>
        </p:txBody>
      </p:sp>
      <p:pic>
        <p:nvPicPr>
          <p:cNvPr id="16" name="Picture 4" descr="C:\Users\ASaghafi\Desktop\Untitled.png">
            <a:extLst>
              <a:ext uri="{FF2B5EF4-FFF2-40B4-BE49-F238E27FC236}">
                <a16:creationId xmlns:a16="http://schemas.microsoft.com/office/drawing/2014/main" id="{8EA9E081-099C-41E7-BDE3-66EF00A83E78}"/>
              </a:ext>
            </a:extLst>
          </p:cNvPr>
          <p:cNvPicPr>
            <a:picLocks noChangeAspect="1" noChangeArrowheads="1"/>
          </p:cNvPicPr>
          <p:nvPr/>
        </p:nvPicPr>
        <p:blipFill>
          <a:blip r:embed="rId10" cstate="print"/>
          <a:srcRect/>
          <a:stretch>
            <a:fillRect/>
          </a:stretch>
        </p:blipFill>
        <p:spPr bwMode="auto">
          <a:xfrm>
            <a:off x="5834998" y="1272465"/>
            <a:ext cx="3499616" cy="1900374"/>
          </a:xfrm>
          <a:prstGeom prst="rect">
            <a:avLst/>
          </a:prstGeom>
          <a:noFill/>
        </p:spPr>
      </p:pic>
      <p:sp>
        <p:nvSpPr>
          <p:cNvPr id="25" name="Rectangle 24">
            <a:extLst>
              <a:ext uri="{FF2B5EF4-FFF2-40B4-BE49-F238E27FC236}">
                <a16:creationId xmlns:a16="http://schemas.microsoft.com/office/drawing/2014/main" id="{11CA3909-8636-4177-80D5-34DBCFD89372}"/>
              </a:ext>
            </a:extLst>
          </p:cNvPr>
          <p:cNvSpPr/>
          <p:nvPr/>
        </p:nvSpPr>
        <p:spPr>
          <a:xfrm>
            <a:off x="7040289" y="2249659"/>
            <a:ext cx="1048685" cy="430887"/>
          </a:xfrm>
          <a:prstGeom prst="rect">
            <a:avLst/>
          </a:prstGeom>
        </p:spPr>
        <p:txBody>
          <a:bodyPr wrap="none">
            <a:spAutoFit/>
          </a:bodyPr>
          <a:lstStyle/>
          <a:p>
            <a:r>
              <a:rPr lang="en-US" altLang="en-US" sz="2200" b="1" dirty="0">
                <a:solidFill>
                  <a:schemeClr val="bg1"/>
                </a:solidFill>
                <a:latin typeface="Arial" panose="020B0604020202020204" pitchFamily="34" charset="0"/>
                <a:cs typeface="Arial" panose="020B0604020202020204" pitchFamily="34" charset="0"/>
              </a:rPr>
              <a:t>0.9817</a:t>
            </a:r>
            <a:endParaRPr lang="en-US" sz="2200" dirty="0">
              <a:solidFill>
                <a:schemeClr val="bg1"/>
              </a:solidFill>
            </a:endParaRPr>
          </a:p>
        </p:txBody>
      </p:sp>
    </p:spTree>
    <p:extLst>
      <p:ext uri="{BB962C8B-B14F-4D97-AF65-F5344CB8AC3E}">
        <p14:creationId xmlns:p14="http://schemas.microsoft.com/office/powerpoint/2010/main" val="58383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2000"/>
                                        <p:tgtEl>
                                          <p:spTgt spid="20"/>
                                        </p:tgtEl>
                                      </p:cBhvr>
                                    </p:animEffect>
                                  </p:childTnLst>
                                </p:cTn>
                              </p:par>
                            </p:childTnLst>
                          </p:cTn>
                        </p:par>
                        <p:par>
                          <p:cTn id="17" fill="hold">
                            <p:stCondLst>
                              <p:cond delay="40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0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2000"/>
                                        <p:tgtEl>
                                          <p:spTgt spid="24"/>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2000"/>
                                        <p:tgtEl>
                                          <p:spTgt spid="28"/>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20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0"/>
                            </p:stCondLst>
                            <p:childTnLst>
                              <p:par>
                                <p:cTn id="39" presetID="10"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animBg="1"/>
      <p:bldP spid="27" grpId="0" animBg="1"/>
      <p:bldP spid="28"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6271139" cy="1325563"/>
          </a:xfrm>
        </p:spPr>
        <p:txBody>
          <a:bodyPr>
            <a:normAutofit/>
          </a:bodyPr>
          <a:lstStyle/>
          <a:p>
            <a:r>
              <a:rPr lang="en-US" dirty="0">
                <a:solidFill>
                  <a:srgbClr val="990033"/>
                </a:solidFill>
              </a:rPr>
              <a:t>Standard Normal Examples</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16157"/>
            <a:ext cx="7090955" cy="461665"/>
          </a:xfrm>
          <a:prstGeom prst="rect">
            <a:avLst/>
          </a:prstGeom>
        </p:spPr>
        <p:txBody>
          <a:bodyPr wrap="square">
            <a:spAutoFit/>
          </a:bodyPr>
          <a:lstStyle/>
          <a:p>
            <a:r>
              <a:rPr lang="en-US" sz="2400" dirty="0">
                <a:cs typeface="Times New Roman" pitchFamily="18" charset="0"/>
              </a:rPr>
              <a:t>Compute the given standard normal probabilities </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5" name="Object 3">
            <a:extLst>
              <a:ext uri="{FF2B5EF4-FFF2-40B4-BE49-F238E27FC236}">
                <a16:creationId xmlns:a16="http://schemas.microsoft.com/office/drawing/2014/main" id="{D2ACD405-2EFC-4B03-9112-9A6A6523EEB6}"/>
              </a:ext>
            </a:extLst>
          </p:cNvPr>
          <p:cNvGraphicFramePr>
            <a:graphicFrameLocks noChangeAspect="1"/>
          </p:cNvGraphicFramePr>
          <p:nvPr>
            <p:extLst>
              <p:ext uri="{D42A27DB-BD31-4B8C-83A1-F6EECF244321}">
                <p14:modId xmlns:p14="http://schemas.microsoft.com/office/powerpoint/2010/main" val="798789154"/>
              </p:ext>
            </p:extLst>
          </p:nvPr>
        </p:nvGraphicFramePr>
        <p:xfrm>
          <a:off x="966652" y="2055919"/>
          <a:ext cx="1358900" cy="495300"/>
        </p:xfrm>
        <a:graphic>
          <a:graphicData uri="http://schemas.openxmlformats.org/presentationml/2006/ole">
            <mc:AlternateContent xmlns:mc="http://schemas.openxmlformats.org/markup-compatibility/2006">
              <mc:Choice xmlns:v="urn:schemas-microsoft-com:vml" Requires="v">
                <p:oleObj spid="_x0000_s9692" name="Equation" r:id="rId4" imgW="558720" imgH="203040" progId="Equation.3">
                  <p:embed/>
                </p:oleObj>
              </mc:Choice>
              <mc:Fallback>
                <p:oleObj name="Equation" r:id="rId4" imgW="558720" imgH="203040" progId="Equation.3">
                  <p:embed/>
                  <p:pic>
                    <p:nvPicPr>
                      <p:cNvPr id="3379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652" y="2055919"/>
                        <a:ext cx="13589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C:\Users\ASaghafi\Desktop\Untitled1.png">
            <a:extLst>
              <a:ext uri="{FF2B5EF4-FFF2-40B4-BE49-F238E27FC236}">
                <a16:creationId xmlns:a16="http://schemas.microsoft.com/office/drawing/2014/main" id="{1DE2E86A-A644-42D9-8E75-A1E5DAEA120A}"/>
              </a:ext>
            </a:extLst>
          </p:cNvPr>
          <p:cNvPicPr>
            <a:picLocks noChangeAspect="1" noChangeArrowheads="1"/>
          </p:cNvPicPr>
          <p:nvPr/>
        </p:nvPicPr>
        <p:blipFill>
          <a:blip r:embed="rId6" cstate="print"/>
          <a:srcRect/>
          <a:stretch>
            <a:fillRect/>
          </a:stretch>
        </p:blipFill>
        <p:spPr bwMode="auto">
          <a:xfrm>
            <a:off x="948455" y="2741719"/>
            <a:ext cx="2839774" cy="1639512"/>
          </a:xfrm>
          <a:prstGeom prst="rect">
            <a:avLst/>
          </a:prstGeom>
          <a:noFill/>
        </p:spPr>
      </p:pic>
      <p:graphicFrame>
        <p:nvGraphicFramePr>
          <p:cNvPr id="7" name="Object 3">
            <a:extLst>
              <a:ext uri="{FF2B5EF4-FFF2-40B4-BE49-F238E27FC236}">
                <a16:creationId xmlns:a16="http://schemas.microsoft.com/office/drawing/2014/main" id="{7BF08671-6D67-4348-AC2E-5DC11980D8A3}"/>
              </a:ext>
            </a:extLst>
          </p:cNvPr>
          <p:cNvGraphicFramePr>
            <a:graphicFrameLocks noChangeAspect="1"/>
          </p:cNvGraphicFramePr>
          <p:nvPr>
            <p:extLst>
              <p:ext uri="{D42A27DB-BD31-4B8C-83A1-F6EECF244321}">
                <p14:modId xmlns:p14="http://schemas.microsoft.com/office/powerpoint/2010/main" val="853270504"/>
              </p:ext>
            </p:extLst>
          </p:nvPr>
        </p:nvGraphicFramePr>
        <p:xfrm>
          <a:off x="4281873" y="2089554"/>
          <a:ext cx="1957637" cy="461665"/>
        </p:xfrm>
        <a:graphic>
          <a:graphicData uri="http://schemas.openxmlformats.org/presentationml/2006/ole">
            <mc:AlternateContent xmlns:mc="http://schemas.openxmlformats.org/markup-compatibility/2006">
              <mc:Choice xmlns:v="urn:schemas-microsoft-com:vml" Requires="v">
                <p:oleObj spid="_x0000_s9693" name="Equation" r:id="rId7" imgW="863280" imgH="203040" progId="Equation.3">
                  <p:embed/>
                </p:oleObj>
              </mc:Choice>
              <mc:Fallback>
                <p:oleObj name="Equation" r:id="rId7" imgW="863280" imgH="203040" progId="Equation.3">
                  <p:embed/>
                  <p:pic>
                    <p:nvPicPr>
                      <p:cNvPr id="13" name="Object 3">
                        <a:extLst>
                          <a:ext uri="{FF2B5EF4-FFF2-40B4-BE49-F238E27FC236}">
                            <a16:creationId xmlns:a16="http://schemas.microsoft.com/office/drawing/2014/main" id="{C7225829-967F-41B1-8BE8-63176BEBD29A}"/>
                          </a:ext>
                        </a:extLst>
                      </p:cNvPr>
                      <p:cNvPicPr>
                        <a:picLocks noChangeAspect="1" noChangeArrowheads="1"/>
                      </p:cNvPicPr>
                      <p:nvPr/>
                    </p:nvPicPr>
                    <p:blipFill>
                      <a:blip r:embed="rId8"/>
                      <a:srcRect/>
                      <a:stretch>
                        <a:fillRect/>
                      </a:stretch>
                    </p:blipFill>
                    <p:spPr bwMode="auto">
                      <a:xfrm>
                        <a:off x="4281873" y="2089554"/>
                        <a:ext cx="1957637" cy="461665"/>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6A8B68B2-A1BD-4C41-8740-DF6718F31E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1873" y="2650317"/>
            <a:ext cx="3346835" cy="1723406"/>
          </a:xfrm>
          <a:prstGeom prst="rect">
            <a:avLst/>
          </a:prstGeom>
        </p:spPr>
      </p:pic>
      <p:graphicFrame>
        <p:nvGraphicFramePr>
          <p:cNvPr id="9" name="Object 2">
            <a:extLst>
              <a:ext uri="{FF2B5EF4-FFF2-40B4-BE49-F238E27FC236}">
                <a16:creationId xmlns:a16="http://schemas.microsoft.com/office/drawing/2014/main" id="{A8E58637-0B0E-49D5-9F64-16D74D0E060C}"/>
              </a:ext>
            </a:extLst>
          </p:cNvPr>
          <p:cNvGraphicFramePr>
            <a:graphicFrameLocks noChangeAspect="1"/>
          </p:cNvGraphicFramePr>
          <p:nvPr>
            <p:extLst>
              <p:ext uri="{D42A27DB-BD31-4B8C-83A1-F6EECF244321}">
                <p14:modId xmlns:p14="http://schemas.microsoft.com/office/powerpoint/2010/main" val="660740635"/>
              </p:ext>
            </p:extLst>
          </p:nvPr>
        </p:nvGraphicFramePr>
        <p:xfrm>
          <a:off x="8079381" y="457036"/>
          <a:ext cx="2037495" cy="447675"/>
        </p:xfrm>
        <a:graphic>
          <a:graphicData uri="http://schemas.openxmlformats.org/presentationml/2006/ole">
            <mc:AlternateContent xmlns:mc="http://schemas.openxmlformats.org/markup-compatibility/2006">
              <mc:Choice xmlns:v="urn:schemas-microsoft-com:vml" Requires="v">
                <p:oleObj spid="_x0000_s9694" name="Equation" r:id="rId10" imgW="927000" imgH="203040" progId="Equation.3">
                  <p:embed/>
                </p:oleObj>
              </mc:Choice>
              <mc:Fallback>
                <p:oleObj name="Equation" r:id="rId10" imgW="927000" imgH="203040" progId="Equation.3">
                  <p:embed/>
                  <p:pic>
                    <p:nvPicPr>
                      <p:cNvPr id="337922"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9381" y="457036"/>
                        <a:ext cx="203749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8" descr="C:\Users\ASaghafi\Desktop\Untitled2.png">
            <a:extLst>
              <a:ext uri="{FF2B5EF4-FFF2-40B4-BE49-F238E27FC236}">
                <a16:creationId xmlns:a16="http://schemas.microsoft.com/office/drawing/2014/main" id="{6B098708-0A76-424F-93E7-91879CEFC6C8}"/>
              </a:ext>
            </a:extLst>
          </p:cNvPr>
          <p:cNvPicPr>
            <a:picLocks noChangeAspect="1" noChangeArrowheads="1"/>
          </p:cNvPicPr>
          <p:nvPr/>
        </p:nvPicPr>
        <p:blipFill>
          <a:blip r:embed="rId12" cstate="print"/>
          <a:srcRect/>
          <a:stretch>
            <a:fillRect/>
          </a:stretch>
        </p:blipFill>
        <p:spPr bwMode="auto">
          <a:xfrm>
            <a:off x="8383610" y="950400"/>
            <a:ext cx="3141184" cy="1791319"/>
          </a:xfrm>
          <a:prstGeom prst="rect">
            <a:avLst/>
          </a:prstGeom>
          <a:noFill/>
        </p:spPr>
      </p:pic>
      <p:pic>
        <p:nvPicPr>
          <p:cNvPr id="14" name="Picture 17" descr="C:\Users\ASaghafi\Desktop\Untitled.png">
            <a:extLst>
              <a:ext uri="{FF2B5EF4-FFF2-40B4-BE49-F238E27FC236}">
                <a16:creationId xmlns:a16="http://schemas.microsoft.com/office/drawing/2014/main" id="{27964296-B06D-419B-B4B0-4748118E12C0}"/>
              </a:ext>
            </a:extLst>
          </p:cNvPr>
          <p:cNvPicPr>
            <a:picLocks noChangeAspect="1" noChangeArrowheads="1"/>
          </p:cNvPicPr>
          <p:nvPr/>
        </p:nvPicPr>
        <p:blipFill>
          <a:blip r:embed="rId13" cstate="print"/>
          <a:srcRect/>
          <a:stretch>
            <a:fillRect/>
          </a:stretch>
        </p:blipFill>
        <p:spPr bwMode="auto">
          <a:xfrm>
            <a:off x="1168038" y="4980179"/>
            <a:ext cx="2620191" cy="1554351"/>
          </a:xfrm>
          <a:prstGeom prst="rect">
            <a:avLst/>
          </a:prstGeom>
          <a:noFill/>
        </p:spPr>
      </p:pic>
      <p:graphicFrame>
        <p:nvGraphicFramePr>
          <p:cNvPr id="11" name="Object 3">
            <a:extLst>
              <a:ext uri="{FF2B5EF4-FFF2-40B4-BE49-F238E27FC236}">
                <a16:creationId xmlns:a16="http://schemas.microsoft.com/office/drawing/2014/main" id="{1E824594-3EF5-46C4-A9A5-EF2D42960418}"/>
              </a:ext>
            </a:extLst>
          </p:cNvPr>
          <p:cNvGraphicFramePr>
            <a:graphicFrameLocks noChangeAspect="1"/>
          </p:cNvGraphicFramePr>
          <p:nvPr>
            <p:extLst>
              <p:ext uri="{D42A27DB-BD31-4B8C-83A1-F6EECF244321}">
                <p14:modId xmlns:p14="http://schemas.microsoft.com/office/powerpoint/2010/main" val="996358054"/>
              </p:ext>
            </p:extLst>
          </p:nvPr>
        </p:nvGraphicFramePr>
        <p:xfrm>
          <a:off x="925286" y="4714686"/>
          <a:ext cx="1206536" cy="439591"/>
        </p:xfrm>
        <a:graphic>
          <a:graphicData uri="http://schemas.openxmlformats.org/presentationml/2006/ole">
            <mc:AlternateContent xmlns:mc="http://schemas.openxmlformats.org/markup-compatibility/2006">
              <mc:Choice xmlns:v="urn:schemas-microsoft-com:vml" Requires="v">
                <p:oleObj spid="_x0000_s9695" name="Equation" r:id="rId14" imgW="558720" imgH="203040" progId="Equation.3">
                  <p:embed/>
                </p:oleObj>
              </mc:Choice>
              <mc:Fallback>
                <p:oleObj name="Equation" r:id="rId14" imgW="558720" imgH="203040" progId="Equation.3">
                  <p:embed/>
                  <p:pic>
                    <p:nvPicPr>
                      <p:cNvPr id="339983"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5286" y="4714686"/>
                        <a:ext cx="1206536" cy="439591"/>
                      </a:xfrm>
                      <a:prstGeom prst="rect">
                        <a:avLst/>
                      </a:prstGeom>
                      <a:noFill/>
                    </p:spPr>
                  </p:pic>
                </p:oleObj>
              </mc:Fallback>
            </mc:AlternateContent>
          </a:graphicData>
        </a:graphic>
      </p:graphicFrame>
      <p:pic>
        <p:nvPicPr>
          <p:cNvPr id="16" name="Picture 13" descr="C:\Users\ASaghafi\Desktop\Untitled1.png">
            <a:extLst>
              <a:ext uri="{FF2B5EF4-FFF2-40B4-BE49-F238E27FC236}">
                <a16:creationId xmlns:a16="http://schemas.microsoft.com/office/drawing/2014/main" id="{9F3BEAC4-496B-4E47-ABAF-9A6362E2B18F}"/>
              </a:ext>
            </a:extLst>
          </p:cNvPr>
          <p:cNvPicPr>
            <a:picLocks noChangeAspect="1" noChangeArrowheads="1"/>
          </p:cNvPicPr>
          <p:nvPr/>
        </p:nvPicPr>
        <p:blipFill>
          <a:blip r:embed="rId16" cstate="print"/>
          <a:srcRect/>
          <a:stretch>
            <a:fillRect/>
          </a:stretch>
        </p:blipFill>
        <p:spPr bwMode="auto">
          <a:xfrm>
            <a:off x="4304411" y="4839911"/>
            <a:ext cx="2804927" cy="1723406"/>
          </a:xfrm>
          <a:prstGeom prst="rect">
            <a:avLst/>
          </a:prstGeom>
          <a:noFill/>
        </p:spPr>
      </p:pic>
      <p:graphicFrame>
        <p:nvGraphicFramePr>
          <p:cNvPr id="15" name="Object 3">
            <a:extLst>
              <a:ext uri="{FF2B5EF4-FFF2-40B4-BE49-F238E27FC236}">
                <a16:creationId xmlns:a16="http://schemas.microsoft.com/office/drawing/2014/main" id="{DEEE1641-8799-49A4-B1C4-9F67DD5F4BF1}"/>
              </a:ext>
            </a:extLst>
          </p:cNvPr>
          <p:cNvGraphicFramePr>
            <a:graphicFrameLocks noChangeAspect="1"/>
          </p:cNvGraphicFramePr>
          <p:nvPr>
            <p:extLst>
              <p:ext uri="{D42A27DB-BD31-4B8C-83A1-F6EECF244321}">
                <p14:modId xmlns:p14="http://schemas.microsoft.com/office/powerpoint/2010/main" val="2018692521"/>
              </p:ext>
            </p:extLst>
          </p:nvPr>
        </p:nvGraphicFramePr>
        <p:xfrm>
          <a:off x="3730533" y="4718878"/>
          <a:ext cx="1828800" cy="431205"/>
        </p:xfrm>
        <a:graphic>
          <a:graphicData uri="http://schemas.openxmlformats.org/presentationml/2006/ole">
            <mc:AlternateContent xmlns:mc="http://schemas.openxmlformats.org/markup-compatibility/2006">
              <mc:Choice xmlns:v="urn:schemas-microsoft-com:vml" Requires="v">
                <p:oleObj spid="_x0000_s9696" name="Equation" r:id="rId17" imgW="863280" imgH="203040" progId="Equation.3">
                  <p:embed/>
                </p:oleObj>
              </mc:Choice>
              <mc:Fallback>
                <p:oleObj name="Equation" r:id="rId17" imgW="863280" imgH="203040" progId="Equation.3">
                  <p:embed/>
                  <p:pic>
                    <p:nvPicPr>
                      <p:cNvPr id="337923"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0533" y="4718878"/>
                        <a:ext cx="1828800" cy="431205"/>
                      </a:xfrm>
                      <a:prstGeom prst="rect">
                        <a:avLst/>
                      </a:prstGeom>
                      <a:noFill/>
                    </p:spPr>
                  </p:pic>
                </p:oleObj>
              </mc:Fallback>
            </mc:AlternateContent>
          </a:graphicData>
        </a:graphic>
      </p:graphicFrame>
      <p:graphicFrame>
        <p:nvGraphicFramePr>
          <p:cNvPr id="17" name="Object 3">
            <a:extLst>
              <a:ext uri="{FF2B5EF4-FFF2-40B4-BE49-F238E27FC236}">
                <a16:creationId xmlns:a16="http://schemas.microsoft.com/office/drawing/2014/main" id="{4D3143AA-3A69-4EEA-AD42-8C5910711745}"/>
              </a:ext>
            </a:extLst>
          </p:cNvPr>
          <p:cNvGraphicFramePr>
            <a:graphicFrameLocks noChangeAspect="1"/>
          </p:cNvGraphicFramePr>
          <p:nvPr>
            <p:extLst>
              <p:ext uri="{D42A27DB-BD31-4B8C-83A1-F6EECF244321}">
                <p14:modId xmlns:p14="http://schemas.microsoft.com/office/powerpoint/2010/main" val="1259927921"/>
              </p:ext>
            </p:extLst>
          </p:nvPr>
        </p:nvGraphicFramePr>
        <p:xfrm>
          <a:off x="8488114" y="3551236"/>
          <a:ext cx="3141184" cy="507509"/>
        </p:xfrm>
        <a:graphic>
          <a:graphicData uri="http://schemas.openxmlformats.org/presentationml/2006/ole">
            <mc:AlternateContent xmlns:mc="http://schemas.openxmlformats.org/markup-compatibility/2006">
              <mc:Choice xmlns:v="urn:schemas-microsoft-com:vml" Requires="v">
                <p:oleObj spid="_x0000_s9697" name="Equation" r:id="rId19" imgW="1257120" imgH="203040" progId="Equation.3">
                  <p:embed/>
                </p:oleObj>
              </mc:Choice>
              <mc:Fallback>
                <p:oleObj name="Equation" r:id="rId19" imgW="1257120" imgH="203040" progId="Equation.3">
                  <p:embed/>
                  <p:pic>
                    <p:nvPicPr>
                      <p:cNvPr id="146435" name="Object 3"/>
                      <p:cNvPicPr>
                        <a:picLocks noChangeAspect="1" noChangeArrowheads="1"/>
                      </p:cNvPicPr>
                      <p:nvPr/>
                    </p:nvPicPr>
                    <p:blipFill>
                      <a:blip r:embed="rId20"/>
                      <a:srcRect/>
                      <a:stretch>
                        <a:fillRect/>
                      </a:stretch>
                    </p:blipFill>
                    <p:spPr bwMode="auto">
                      <a:xfrm>
                        <a:off x="8488114" y="3551236"/>
                        <a:ext cx="3141184" cy="507509"/>
                      </a:xfrm>
                      <a:prstGeom prst="rect">
                        <a:avLst/>
                      </a:prstGeom>
                      <a:noFill/>
                    </p:spPr>
                  </p:pic>
                </p:oleObj>
              </mc:Fallback>
            </mc:AlternateContent>
          </a:graphicData>
        </a:graphic>
      </p:graphicFrame>
      <p:graphicFrame>
        <p:nvGraphicFramePr>
          <p:cNvPr id="18" name="Object 3">
            <a:extLst>
              <a:ext uri="{FF2B5EF4-FFF2-40B4-BE49-F238E27FC236}">
                <a16:creationId xmlns:a16="http://schemas.microsoft.com/office/drawing/2014/main" id="{CEFB96FF-1DAA-4A76-BF7E-C365D564A1FE}"/>
              </a:ext>
            </a:extLst>
          </p:cNvPr>
          <p:cNvGraphicFramePr>
            <a:graphicFrameLocks noChangeAspect="1"/>
          </p:cNvGraphicFramePr>
          <p:nvPr>
            <p:extLst>
              <p:ext uri="{D42A27DB-BD31-4B8C-83A1-F6EECF244321}">
                <p14:modId xmlns:p14="http://schemas.microsoft.com/office/powerpoint/2010/main" val="2170162649"/>
              </p:ext>
            </p:extLst>
          </p:nvPr>
        </p:nvGraphicFramePr>
        <p:xfrm>
          <a:off x="8457629" y="4218372"/>
          <a:ext cx="2839775" cy="528227"/>
        </p:xfrm>
        <a:graphic>
          <a:graphicData uri="http://schemas.openxmlformats.org/presentationml/2006/ole">
            <mc:AlternateContent xmlns:mc="http://schemas.openxmlformats.org/markup-compatibility/2006">
              <mc:Choice xmlns:v="urn:schemas-microsoft-com:vml" Requires="v">
                <p:oleObj spid="_x0000_s9698" name="Equation" r:id="rId21" imgW="1091880" imgH="203040" progId="Equation.3">
                  <p:embed/>
                </p:oleObj>
              </mc:Choice>
              <mc:Fallback>
                <p:oleObj name="Equation" r:id="rId21" imgW="1091880" imgH="203040" progId="Equation.3">
                  <p:embed/>
                  <p:pic>
                    <p:nvPicPr>
                      <p:cNvPr id="11" name="Object 3">
                        <a:extLst>
                          <a:ext uri="{FF2B5EF4-FFF2-40B4-BE49-F238E27FC236}">
                            <a16:creationId xmlns:a16="http://schemas.microsoft.com/office/drawing/2014/main" id="{61C50107-B9AF-41E9-BE19-930385B3AC7E}"/>
                          </a:ext>
                        </a:extLst>
                      </p:cNvPr>
                      <p:cNvPicPr>
                        <a:picLocks noChangeAspect="1" noChangeArrowheads="1"/>
                      </p:cNvPicPr>
                      <p:nvPr/>
                    </p:nvPicPr>
                    <p:blipFill>
                      <a:blip r:embed="rId22"/>
                      <a:srcRect/>
                      <a:stretch>
                        <a:fillRect/>
                      </a:stretch>
                    </p:blipFill>
                    <p:spPr bwMode="auto">
                      <a:xfrm>
                        <a:off x="8457629" y="4218372"/>
                        <a:ext cx="2839775" cy="528227"/>
                      </a:xfrm>
                      <a:prstGeom prst="rect">
                        <a:avLst/>
                      </a:prstGeom>
                      <a:noFill/>
                    </p:spPr>
                  </p:pic>
                </p:oleObj>
              </mc:Fallback>
            </mc:AlternateContent>
          </a:graphicData>
        </a:graphic>
      </p:graphicFrame>
      <p:graphicFrame>
        <p:nvGraphicFramePr>
          <p:cNvPr id="19" name="Object 3">
            <a:extLst>
              <a:ext uri="{FF2B5EF4-FFF2-40B4-BE49-F238E27FC236}">
                <a16:creationId xmlns:a16="http://schemas.microsoft.com/office/drawing/2014/main" id="{3AA134D4-7B95-4AC7-98CF-9C93C1C6AA74}"/>
              </a:ext>
            </a:extLst>
          </p:cNvPr>
          <p:cNvGraphicFramePr>
            <a:graphicFrameLocks noChangeAspect="1"/>
          </p:cNvGraphicFramePr>
          <p:nvPr>
            <p:extLst>
              <p:ext uri="{D42A27DB-BD31-4B8C-83A1-F6EECF244321}">
                <p14:modId xmlns:p14="http://schemas.microsoft.com/office/powerpoint/2010/main" val="2791075711"/>
              </p:ext>
            </p:extLst>
          </p:nvPr>
        </p:nvGraphicFramePr>
        <p:xfrm>
          <a:off x="8457629" y="4899102"/>
          <a:ext cx="3037921" cy="522574"/>
        </p:xfrm>
        <a:graphic>
          <a:graphicData uri="http://schemas.openxmlformats.org/presentationml/2006/ole">
            <mc:AlternateContent xmlns:mc="http://schemas.openxmlformats.org/markup-compatibility/2006">
              <mc:Choice xmlns:v="urn:schemas-microsoft-com:vml" Requires="v">
                <p:oleObj spid="_x0000_s9699" name="Equation" r:id="rId23" imgW="1180800" imgH="203040" progId="Equation.3">
                  <p:embed/>
                </p:oleObj>
              </mc:Choice>
              <mc:Fallback>
                <p:oleObj name="Equation" r:id="rId23" imgW="1180800" imgH="203040" progId="Equation.3">
                  <p:embed/>
                  <p:pic>
                    <p:nvPicPr>
                      <p:cNvPr id="13" name="Object 3">
                        <a:extLst>
                          <a:ext uri="{FF2B5EF4-FFF2-40B4-BE49-F238E27FC236}">
                            <a16:creationId xmlns:a16="http://schemas.microsoft.com/office/drawing/2014/main" id="{56DE3828-3405-42C3-9267-D5D097C31866}"/>
                          </a:ext>
                        </a:extLst>
                      </p:cNvPr>
                      <p:cNvPicPr>
                        <a:picLocks noChangeAspect="1" noChangeArrowheads="1"/>
                      </p:cNvPicPr>
                      <p:nvPr/>
                    </p:nvPicPr>
                    <p:blipFill>
                      <a:blip r:embed="rId24"/>
                      <a:srcRect/>
                      <a:stretch>
                        <a:fillRect/>
                      </a:stretch>
                    </p:blipFill>
                    <p:spPr bwMode="auto">
                      <a:xfrm>
                        <a:off x="8457629" y="4899102"/>
                        <a:ext cx="3037921" cy="522574"/>
                      </a:xfrm>
                      <a:prstGeom prst="rect">
                        <a:avLst/>
                      </a:prstGeom>
                      <a:noFill/>
                    </p:spPr>
                  </p:pic>
                </p:oleObj>
              </mc:Fallback>
            </mc:AlternateContent>
          </a:graphicData>
        </a:graphic>
      </p:graphicFrame>
      <p:graphicFrame>
        <p:nvGraphicFramePr>
          <p:cNvPr id="20" name="Object 3">
            <a:extLst>
              <a:ext uri="{FF2B5EF4-FFF2-40B4-BE49-F238E27FC236}">
                <a16:creationId xmlns:a16="http://schemas.microsoft.com/office/drawing/2014/main" id="{031EF0FB-DFF2-4043-BA35-8171DE868033}"/>
              </a:ext>
            </a:extLst>
          </p:cNvPr>
          <p:cNvGraphicFramePr>
            <a:graphicFrameLocks noChangeAspect="1"/>
          </p:cNvGraphicFramePr>
          <p:nvPr>
            <p:extLst>
              <p:ext uri="{D42A27DB-BD31-4B8C-83A1-F6EECF244321}">
                <p14:modId xmlns:p14="http://schemas.microsoft.com/office/powerpoint/2010/main" val="2897393977"/>
              </p:ext>
            </p:extLst>
          </p:nvPr>
        </p:nvGraphicFramePr>
        <p:xfrm>
          <a:off x="8457629" y="5512054"/>
          <a:ext cx="1992773" cy="522575"/>
        </p:xfrm>
        <a:graphic>
          <a:graphicData uri="http://schemas.openxmlformats.org/presentationml/2006/ole">
            <mc:AlternateContent xmlns:mc="http://schemas.openxmlformats.org/markup-compatibility/2006">
              <mc:Choice xmlns:v="urn:schemas-microsoft-com:vml" Requires="v">
                <p:oleObj spid="_x0000_s9700" name="Equation" r:id="rId25" imgW="774360" imgH="203040" progId="Equation.3">
                  <p:embed/>
                </p:oleObj>
              </mc:Choice>
              <mc:Fallback>
                <p:oleObj name="Equation" r:id="rId25" imgW="774360" imgH="203040" progId="Equation.3">
                  <p:embed/>
                  <p:pic>
                    <p:nvPicPr>
                      <p:cNvPr id="14" name="Object 3">
                        <a:extLst>
                          <a:ext uri="{FF2B5EF4-FFF2-40B4-BE49-F238E27FC236}">
                            <a16:creationId xmlns:a16="http://schemas.microsoft.com/office/drawing/2014/main" id="{A1E916D5-9A68-487D-9598-A12233EE30DA}"/>
                          </a:ext>
                        </a:extLst>
                      </p:cNvPr>
                      <p:cNvPicPr>
                        <a:picLocks noChangeAspect="1" noChangeArrowheads="1"/>
                      </p:cNvPicPr>
                      <p:nvPr/>
                    </p:nvPicPr>
                    <p:blipFill>
                      <a:blip r:embed="rId26"/>
                      <a:srcRect/>
                      <a:stretch>
                        <a:fillRect/>
                      </a:stretch>
                    </p:blipFill>
                    <p:spPr bwMode="auto">
                      <a:xfrm>
                        <a:off x="8457629" y="5512054"/>
                        <a:ext cx="1992773" cy="522575"/>
                      </a:xfrm>
                      <a:prstGeom prst="rect">
                        <a:avLst/>
                      </a:prstGeom>
                      <a:noFill/>
                    </p:spPr>
                  </p:pic>
                </p:oleObj>
              </mc:Fallback>
            </mc:AlternateContent>
          </a:graphicData>
        </a:graphic>
      </p:graphicFrame>
      <p:graphicFrame>
        <p:nvGraphicFramePr>
          <p:cNvPr id="21" name="Object 3">
            <a:extLst>
              <a:ext uri="{FF2B5EF4-FFF2-40B4-BE49-F238E27FC236}">
                <a16:creationId xmlns:a16="http://schemas.microsoft.com/office/drawing/2014/main" id="{81EE04D5-2F1F-4FE9-940C-2308D0702F39}"/>
              </a:ext>
            </a:extLst>
          </p:cNvPr>
          <p:cNvGraphicFramePr>
            <a:graphicFrameLocks noChangeAspect="1"/>
          </p:cNvGraphicFramePr>
          <p:nvPr>
            <p:extLst>
              <p:ext uri="{D42A27DB-BD31-4B8C-83A1-F6EECF244321}">
                <p14:modId xmlns:p14="http://schemas.microsoft.com/office/powerpoint/2010/main" val="2882924309"/>
              </p:ext>
            </p:extLst>
          </p:nvPr>
        </p:nvGraphicFramePr>
        <p:xfrm>
          <a:off x="8457629" y="6156616"/>
          <a:ext cx="1404829" cy="488695"/>
        </p:xfrm>
        <a:graphic>
          <a:graphicData uri="http://schemas.openxmlformats.org/presentationml/2006/ole">
            <mc:AlternateContent xmlns:mc="http://schemas.openxmlformats.org/markup-compatibility/2006">
              <mc:Choice xmlns:v="urn:schemas-microsoft-com:vml" Requires="v">
                <p:oleObj spid="_x0000_s9701" name="Equation" r:id="rId27" imgW="583920" imgH="203040" progId="Equation.3">
                  <p:embed/>
                </p:oleObj>
              </mc:Choice>
              <mc:Fallback>
                <p:oleObj name="Equation" r:id="rId27" imgW="583920" imgH="203040" progId="Equation.3">
                  <p:embed/>
                  <p:pic>
                    <p:nvPicPr>
                      <p:cNvPr id="15" name="Object 3">
                        <a:extLst>
                          <a:ext uri="{FF2B5EF4-FFF2-40B4-BE49-F238E27FC236}">
                            <a16:creationId xmlns:a16="http://schemas.microsoft.com/office/drawing/2014/main" id="{19ADA020-2568-407F-8BD4-0F4E899EFB01}"/>
                          </a:ext>
                        </a:extLst>
                      </p:cNvPr>
                      <p:cNvPicPr>
                        <a:picLocks noChangeAspect="1" noChangeArrowheads="1"/>
                      </p:cNvPicPr>
                      <p:nvPr/>
                    </p:nvPicPr>
                    <p:blipFill>
                      <a:blip r:embed="rId28"/>
                      <a:srcRect/>
                      <a:stretch>
                        <a:fillRect/>
                      </a:stretch>
                    </p:blipFill>
                    <p:spPr bwMode="auto">
                      <a:xfrm>
                        <a:off x="8457629" y="6156616"/>
                        <a:ext cx="1404829" cy="488695"/>
                      </a:xfrm>
                      <a:prstGeom prst="rect">
                        <a:avLst/>
                      </a:prstGeom>
                      <a:noFill/>
                    </p:spPr>
                  </p:pic>
                </p:oleObj>
              </mc:Fallback>
            </mc:AlternateContent>
          </a:graphicData>
        </a:graphic>
      </p:graphicFrame>
    </p:spTree>
    <p:extLst>
      <p:ext uri="{BB962C8B-B14F-4D97-AF65-F5344CB8AC3E}">
        <p14:creationId xmlns:p14="http://schemas.microsoft.com/office/powerpoint/2010/main" val="98372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Normal Examples</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16157"/>
            <a:ext cx="7090955" cy="1200329"/>
          </a:xfrm>
          <a:prstGeom prst="rect">
            <a:avLst/>
          </a:prstGeom>
        </p:spPr>
        <p:txBody>
          <a:bodyPr wrap="square">
            <a:spAutoFit/>
          </a:bodyPr>
          <a:lstStyle/>
          <a:p>
            <a:r>
              <a:rPr lang="en-US" sz="2400" dirty="0">
                <a:cs typeface="Times New Roman" pitchFamily="18" charset="0"/>
              </a:rPr>
              <a:t>For a Normal distribution with mean 25 and standard deviation 5, what is the probability that an observed data is at most 28.15?</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8C58C8-5E06-48F7-864B-F61D5DFDB366}"/>
                  </a:ext>
                </a:extLst>
              </p:cNvPr>
              <p:cNvSpPr txBox="1"/>
              <p:nvPr/>
            </p:nvSpPr>
            <p:spPr>
              <a:xfrm>
                <a:off x="1865812" y="2741720"/>
                <a:ext cx="27723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𝜇</m:t>
                      </m:r>
                      <m:r>
                        <a:rPr lang="en-US" sz="2400" b="0" i="1" smtClean="0">
                          <a:solidFill>
                            <a:srgbClr val="FF0000"/>
                          </a:solidFill>
                          <a:latin typeface="Cambria Math" panose="02040503050406030204" pitchFamily="18" charset="0"/>
                          <a:ea typeface="Cambria Math" panose="02040503050406030204" pitchFamily="18" charset="0"/>
                        </a:rPr>
                        <m:t>=25,</m:t>
                      </m:r>
                      <m:r>
                        <a:rPr lang="en-US" sz="2400" b="0" i="1" smtClean="0">
                          <a:solidFill>
                            <a:srgbClr val="008AF2"/>
                          </a:solidFill>
                          <a:latin typeface="Cambria Math" panose="02040503050406030204" pitchFamily="18" charset="0"/>
                          <a:ea typeface="Cambria Math" panose="02040503050406030204" pitchFamily="18" charset="0"/>
                        </a:rPr>
                        <m:t>𝜎</m:t>
                      </m:r>
                      <m:r>
                        <a:rPr lang="en-US" sz="2400" b="0" i="1" smtClean="0">
                          <a:solidFill>
                            <a:srgbClr val="008AF2"/>
                          </a:solidFill>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6" name="TextBox 5">
                <a:extLst>
                  <a:ext uri="{FF2B5EF4-FFF2-40B4-BE49-F238E27FC236}">
                    <a16:creationId xmlns:a16="http://schemas.microsoft.com/office/drawing/2014/main" id="{938C58C8-5E06-48F7-864B-F61D5DFDB366}"/>
                  </a:ext>
                </a:extLst>
              </p:cNvPr>
              <p:cNvSpPr txBox="1">
                <a:spLocks noRot="1" noChangeAspect="1" noMove="1" noResize="1" noEditPoints="1" noAdjustHandles="1" noChangeArrowheads="1" noChangeShapeType="1" noTextEdit="1"/>
              </p:cNvSpPr>
              <p:nvPr/>
            </p:nvSpPr>
            <p:spPr>
              <a:xfrm>
                <a:off x="1865812" y="2741720"/>
                <a:ext cx="2772362" cy="369332"/>
              </a:xfrm>
              <a:prstGeom prst="rect">
                <a:avLst/>
              </a:prstGeom>
              <a:blipFill>
                <a:blip r:embed="rId3"/>
                <a:stretch>
                  <a:fillRect l="-1978" r="-3736" b="-35000"/>
                </a:stretch>
              </a:blipFill>
            </p:spPr>
            <p:txBody>
              <a:bodyPr/>
              <a:lstStyle/>
              <a:p>
                <a:r>
                  <a:rPr lang="en-US">
                    <a:noFill/>
                  </a:rPr>
                  <a:t> </a:t>
                </a:r>
              </a:p>
            </p:txBody>
          </p:sp>
        </mc:Fallback>
      </mc:AlternateContent>
      <p:sp>
        <p:nvSpPr>
          <p:cNvPr id="14" name="Rectangle 100">
            <a:extLst>
              <a:ext uri="{FF2B5EF4-FFF2-40B4-BE49-F238E27FC236}">
                <a16:creationId xmlns:a16="http://schemas.microsoft.com/office/drawing/2014/main" id="{7D088E51-8726-4D8F-A5C3-CE38DA0BFBEE}"/>
              </a:ext>
            </a:extLst>
          </p:cNvPr>
          <p:cNvSpPr>
            <a:spLocks noChangeArrowheads="1"/>
          </p:cNvSpPr>
          <p:nvPr/>
        </p:nvSpPr>
        <p:spPr bwMode="auto">
          <a:xfrm>
            <a:off x="7998166" y="377825"/>
            <a:ext cx="3776017" cy="3293209"/>
          </a:xfrm>
          <a:prstGeom prst="rect">
            <a:avLst/>
          </a:prstGeom>
          <a:solidFill>
            <a:srgbClr val="BDE9FF"/>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600"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Use normal CDF function with given values of </a:t>
            </a:r>
            <a:r>
              <a:rPr lang="el-GR" altLang="en-US" sz="2200" dirty="0">
                <a:solidFill>
                  <a:srgbClr val="FF0000"/>
                </a:solidFill>
                <a:latin typeface="Arial" panose="020B0604020202020204" pitchFamily="34" charset="0"/>
                <a:cs typeface="Arial" panose="020B0604020202020204" pitchFamily="34" charset="0"/>
              </a:rPr>
              <a:t>μ</a:t>
            </a:r>
            <a:r>
              <a:rPr lang="en-US" altLang="en-US" sz="2200" dirty="0">
                <a:latin typeface="Arial" panose="020B0604020202020204" pitchFamily="34" charset="0"/>
                <a:cs typeface="Arial" panose="020B0604020202020204" pitchFamily="34" charset="0"/>
              </a:rPr>
              <a:t> and </a:t>
            </a:r>
            <a:r>
              <a:rPr lang="el-GR" altLang="en-US" sz="2200" dirty="0">
                <a:solidFill>
                  <a:srgbClr val="008AF2"/>
                </a:solidFill>
                <a:latin typeface="Arial" panose="020B0604020202020204" pitchFamily="34" charset="0"/>
                <a:cs typeface="Arial" panose="020B0604020202020204" pitchFamily="34" charset="0"/>
              </a:rPr>
              <a:t>σ</a:t>
            </a:r>
            <a:r>
              <a:rPr lang="en-US" altLang="en-US" sz="2200" dirty="0">
                <a:latin typeface="Arial" panose="020B0604020202020204" pitchFamily="34" charset="0"/>
                <a:cs typeface="Arial" panose="020B0604020202020204" pitchFamily="34" charset="0"/>
              </a:rPr>
              <a:t> and compute probability</a:t>
            </a:r>
          </a:p>
          <a:p>
            <a:pPr lvl="0" eaLnBrk="0" fontAlgn="base" hangingPunct="0">
              <a:lnSpc>
                <a:spcPts val="800"/>
              </a:lnSpc>
              <a:spcBef>
                <a:spcPct val="0"/>
              </a:spcBef>
              <a:spcAft>
                <a:spcPct val="0"/>
              </a:spcAft>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600"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Show</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the answer in a standard normal graph</a:t>
            </a:r>
          </a:p>
          <a:p>
            <a:pPr lvl="0" eaLnBrk="0" fontAlgn="base" hangingPunct="0">
              <a:lnSpc>
                <a:spcPts val="800"/>
              </a:lnSpc>
              <a:spcBef>
                <a:spcPct val="0"/>
              </a:spcBef>
              <a:spcAft>
                <a:spcPct val="0"/>
              </a:spcAft>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600"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Standardizing the given probability boundary helps you with better shading</a:t>
            </a: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2C9084-1314-4594-99D7-B1DAAECFF722}"/>
                  </a:ext>
                </a:extLst>
              </p:cNvPr>
              <p:cNvSpPr txBox="1"/>
              <p:nvPr/>
            </p:nvSpPr>
            <p:spPr>
              <a:xfrm>
                <a:off x="838199" y="3619444"/>
                <a:ext cx="2031518"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𝑃</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≤28.15</m:t>
                          </m:r>
                        </m:e>
                      </m:d>
                    </m:oMath>
                  </m:oMathPara>
                </a14:m>
                <a:endParaRPr lang="en-US" sz="2600" dirty="0"/>
              </a:p>
            </p:txBody>
          </p:sp>
        </mc:Choice>
        <mc:Fallback xmlns="">
          <p:sp>
            <p:nvSpPr>
              <p:cNvPr id="15" name="TextBox 14">
                <a:extLst>
                  <a:ext uri="{FF2B5EF4-FFF2-40B4-BE49-F238E27FC236}">
                    <a16:creationId xmlns:a16="http://schemas.microsoft.com/office/drawing/2014/main" id="{672C9084-1314-4594-99D7-B1DAAECFF722}"/>
                  </a:ext>
                </a:extLst>
              </p:cNvPr>
              <p:cNvSpPr txBox="1">
                <a:spLocks noRot="1" noChangeAspect="1" noMove="1" noResize="1" noEditPoints="1" noAdjustHandles="1" noChangeArrowheads="1" noChangeShapeType="1" noTextEdit="1"/>
              </p:cNvSpPr>
              <p:nvPr/>
            </p:nvSpPr>
            <p:spPr>
              <a:xfrm>
                <a:off x="838199" y="3619444"/>
                <a:ext cx="2031518"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A1EED3-B55C-4059-9B91-D2FE1EFD9505}"/>
                  </a:ext>
                </a:extLst>
              </p:cNvPr>
              <p:cNvSpPr txBox="1"/>
              <p:nvPr/>
            </p:nvSpPr>
            <p:spPr>
              <a:xfrm>
                <a:off x="1306285" y="4182253"/>
                <a:ext cx="4596643"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𝑛𝑜𝑟𝑚𝑎𝑙𝑐𝑑𝑓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 </m:t>
                          </m:r>
                          <m:r>
                            <a:rPr lang="en-US" sz="2600" b="0" i="1" smtClean="0">
                              <a:solidFill>
                                <a:srgbClr val="00B050"/>
                              </a:solidFill>
                              <a:latin typeface="Cambria Math" panose="02040503050406030204" pitchFamily="18" charset="0"/>
                              <a:ea typeface="Cambria Math" panose="02040503050406030204" pitchFamily="18" charset="0"/>
                            </a:rPr>
                            <m:t>28.15</m:t>
                          </m:r>
                          <m:r>
                            <a:rPr lang="en-US" sz="2600" b="0" i="1" smtClean="0">
                              <a:latin typeface="Cambria Math" panose="02040503050406030204" pitchFamily="18" charset="0"/>
                              <a:ea typeface="Cambria Math" panose="02040503050406030204" pitchFamily="18" charset="0"/>
                            </a:rPr>
                            <m:t>, </m:t>
                          </m:r>
                          <m:r>
                            <a:rPr lang="en-US" sz="2600" b="0" i="1" smtClean="0">
                              <a:solidFill>
                                <a:srgbClr val="FF0000"/>
                              </a:solidFill>
                              <a:latin typeface="Cambria Math" panose="02040503050406030204" pitchFamily="18" charset="0"/>
                              <a:ea typeface="Cambria Math" panose="02040503050406030204" pitchFamily="18" charset="0"/>
                            </a:rPr>
                            <m:t>25</m:t>
                          </m:r>
                          <m:r>
                            <a:rPr lang="en-US" sz="2600" b="0" i="1" smtClean="0">
                              <a:latin typeface="Cambria Math" panose="02040503050406030204" pitchFamily="18" charset="0"/>
                              <a:ea typeface="Cambria Math" panose="02040503050406030204" pitchFamily="18" charset="0"/>
                            </a:rPr>
                            <m:t>, </m:t>
                          </m:r>
                          <m:r>
                            <a:rPr lang="en-US" sz="2600" b="0" i="1" smtClean="0">
                              <a:solidFill>
                                <a:srgbClr val="008AF2"/>
                              </a:solidFill>
                              <a:latin typeface="Cambria Math" panose="02040503050406030204" pitchFamily="18" charset="0"/>
                              <a:ea typeface="Cambria Math" panose="02040503050406030204" pitchFamily="18" charset="0"/>
                            </a:rPr>
                            <m:t>5</m:t>
                          </m:r>
                        </m:e>
                      </m:d>
                    </m:oMath>
                  </m:oMathPara>
                </a14:m>
                <a:endParaRPr lang="en-US" sz="2600" dirty="0"/>
              </a:p>
            </p:txBody>
          </p:sp>
        </mc:Choice>
        <mc:Fallback xmlns="">
          <p:sp>
            <p:nvSpPr>
              <p:cNvPr id="16" name="TextBox 15">
                <a:extLst>
                  <a:ext uri="{FF2B5EF4-FFF2-40B4-BE49-F238E27FC236}">
                    <a16:creationId xmlns:a16="http://schemas.microsoft.com/office/drawing/2014/main" id="{5CA1EED3-B55C-4059-9B91-D2FE1EFD9505}"/>
                  </a:ext>
                </a:extLst>
              </p:cNvPr>
              <p:cNvSpPr txBox="1">
                <a:spLocks noRot="1" noChangeAspect="1" noMove="1" noResize="1" noEditPoints="1" noAdjustHandles="1" noChangeArrowheads="1" noChangeShapeType="1" noTextEdit="1"/>
              </p:cNvSpPr>
              <p:nvPr/>
            </p:nvSpPr>
            <p:spPr>
              <a:xfrm>
                <a:off x="1306285" y="4182253"/>
                <a:ext cx="459664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991B369-9072-46E4-831A-3D069410AF19}"/>
                  </a:ext>
                </a:extLst>
              </p:cNvPr>
              <p:cNvSpPr txBox="1"/>
              <p:nvPr/>
            </p:nvSpPr>
            <p:spPr>
              <a:xfrm>
                <a:off x="1306285" y="4717660"/>
                <a:ext cx="140705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=0.7357</m:t>
                      </m:r>
                    </m:oMath>
                  </m:oMathPara>
                </a14:m>
                <a:endParaRPr lang="en-US" sz="2600" dirty="0"/>
              </a:p>
            </p:txBody>
          </p:sp>
        </mc:Choice>
        <mc:Fallback xmlns="">
          <p:sp>
            <p:nvSpPr>
              <p:cNvPr id="18" name="TextBox 17">
                <a:extLst>
                  <a:ext uri="{FF2B5EF4-FFF2-40B4-BE49-F238E27FC236}">
                    <a16:creationId xmlns:a16="http://schemas.microsoft.com/office/drawing/2014/main" id="{E991B369-9072-46E4-831A-3D069410AF19}"/>
                  </a:ext>
                </a:extLst>
              </p:cNvPr>
              <p:cNvSpPr txBox="1">
                <a:spLocks noRot="1" noChangeAspect="1" noMove="1" noResize="1" noEditPoints="1" noAdjustHandles="1" noChangeArrowheads="1" noChangeShapeType="1" noTextEdit="1"/>
              </p:cNvSpPr>
              <p:nvPr/>
            </p:nvSpPr>
            <p:spPr>
              <a:xfrm>
                <a:off x="1306285" y="4717660"/>
                <a:ext cx="1407052" cy="400110"/>
              </a:xfrm>
              <a:prstGeom prst="rect">
                <a:avLst/>
              </a:prstGeom>
              <a:blipFill>
                <a:blip r:embed="rId7"/>
                <a:stretch>
                  <a:fillRect/>
                </a:stretch>
              </a:blipFill>
            </p:spPr>
            <p:txBody>
              <a:bodyPr/>
              <a:lstStyle/>
              <a:p>
                <a:r>
                  <a:rPr lang="en-US">
                    <a:noFill/>
                  </a:rPr>
                  <a:t> </a:t>
                </a:r>
              </a:p>
            </p:txBody>
          </p:sp>
        </mc:Fallback>
      </mc:AlternateContent>
      <p:pic>
        <p:nvPicPr>
          <p:cNvPr id="7" name="Picture 6" descr="A picture containing lamp, mirror&#10;&#10;Description automatically generated">
            <a:extLst>
              <a:ext uri="{FF2B5EF4-FFF2-40B4-BE49-F238E27FC236}">
                <a16:creationId xmlns:a16="http://schemas.microsoft.com/office/drawing/2014/main" id="{231CDBC1-CE05-4C14-B733-620158D34D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4186" y="3962010"/>
            <a:ext cx="4146763" cy="2311519"/>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F39C6649-BA64-4055-9269-4346E1F417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4457" y="3944093"/>
            <a:ext cx="4349997" cy="2329436"/>
          </a:xfrm>
          <a:prstGeom prst="rect">
            <a:avLst/>
          </a:prstGeom>
        </p:spPr>
      </p:pic>
    </p:spTree>
    <p:extLst>
      <p:ext uri="{BB962C8B-B14F-4D97-AF65-F5344CB8AC3E}">
        <p14:creationId xmlns:p14="http://schemas.microsoft.com/office/powerpoint/2010/main" val="35347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2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3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amp&#10;&#10;Description automatically generated">
            <a:extLst>
              <a:ext uri="{FF2B5EF4-FFF2-40B4-BE49-F238E27FC236}">
                <a16:creationId xmlns:a16="http://schemas.microsoft.com/office/drawing/2014/main" id="{29060A76-B9B7-4E66-8E3A-11DD203F3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548" y="3773595"/>
            <a:ext cx="4159464" cy="2273417"/>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normAutofit/>
          </a:bodyPr>
          <a:lstStyle/>
          <a:p>
            <a:r>
              <a:rPr lang="en-US" dirty="0">
                <a:solidFill>
                  <a:srgbClr val="990033"/>
                </a:solidFill>
              </a:rPr>
              <a:t>Example</a:t>
            </a:r>
          </a:p>
        </p:txBody>
      </p:sp>
      <p:sp>
        <p:nvSpPr>
          <p:cNvPr id="6" name="Rectangle 5">
            <a:extLst>
              <a:ext uri="{FF2B5EF4-FFF2-40B4-BE49-F238E27FC236}">
                <a16:creationId xmlns:a16="http://schemas.microsoft.com/office/drawing/2014/main" id="{75CE373F-0482-4CC1-A798-7F267F172582}"/>
              </a:ext>
            </a:extLst>
          </p:cNvPr>
          <p:cNvSpPr/>
          <p:nvPr/>
        </p:nvSpPr>
        <p:spPr>
          <a:xfrm>
            <a:off x="895984" y="1481469"/>
            <a:ext cx="7542621" cy="1200329"/>
          </a:xfrm>
          <a:prstGeom prst="rect">
            <a:avLst/>
          </a:prstGeom>
        </p:spPr>
        <p:txBody>
          <a:bodyPr wrap="square">
            <a:spAutoFit/>
          </a:bodyPr>
          <a:lstStyle/>
          <a:p>
            <a:r>
              <a:rPr lang="en-US" sz="2400" dirty="0"/>
              <a:t>Scores of a Statistics test are </a:t>
            </a:r>
            <a:r>
              <a:rPr lang="en-US" sz="2400" dirty="0">
                <a:solidFill>
                  <a:srgbClr val="00B050"/>
                </a:solidFill>
              </a:rPr>
              <a:t>distributed normally</a:t>
            </a:r>
            <a:r>
              <a:rPr lang="en-US" sz="2400" dirty="0"/>
              <a:t> with </a:t>
            </a:r>
            <a:r>
              <a:rPr lang="en-US" sz="2400" dirty="0">
                <a:solidFill>
                  <a:srgbClr val="00B050"/>
                </a:solidFill>
              </a:rPr>
              <a:t>mean 75 </a:t>
            </a:r>
            <a:r>
              <a:rPr lang="en-US" sz="2400" dirty="0"/>
              <a:t>and </a:t>
            </a:r>
            <a:r>
              <a:rPr lang="en-US" sz="2400" dirty="0">
                <a:solidFill>
                  <a:srgbClr val="00B050"/>
                </a:solidFill>
              </a:rPr>
              <a:t>variance 64</a:t>
            </a:r>
            <a:r>
              <a:rPr lang="en-US" sz="2400" dirty="0"/>
              <a:t>. If we select a student at random from the class, what is the probability that his/her grade is</a:t>
            </a:r>
          </a:p>
        </p:txBody>
      </p:sp>
      <p:sp>
        <p:nvSpPr>
          <p:cNvPr id="3" name="Rectangle 2">
            <a:extLst>
              <a:ext uri="{FF2B5EF4-FFF2-40B4-BE49-F238E27FC236}">
                <a16:creationId xmlns:a16="http://schemas.microsoft.com/office/drawing/2014/main" id="{92B5FD61-0D02-4945-A3F1-566FFA0DB9E7}"/>
              </a:ext>
            </a:extLst>
          </p:cNvPr>
          <p:cNvSpPr/>
          <p:nvPr/>
        </p:nvSpPr>
        <p:spPr>
          <a:xfrm>
            <a:off x="895984" y="2807032"/>
            <a:ext cx="7542621" cy="1938992"/>
          </a:xfrm>
          <a:prstGeom prst="rect">
            <a:avLst/>
          </a:prstGeom>
        </p:spPr>
        <p:txBody>
          <a:bodyPr wrap="square">
            <a:spAutoFit/>
          </a:bodyPr>
          <a:lstStyle/>
          <a:p>
            <a:r>
              <a:rPr lang="en-US" sz="2400" dirty="0"/>
              <a:t>a) Between 80 and 85</a:t>
            </a:r>
          </a:p>
          <a:p>
            <a:r>
              <a:rPr lang="en-US" sz="2400" dirty="0"/>
              <a:t>b) Less than or equal to 60</a:t>
            </a:r>
          </a:p>
          <a:p>
            <a:r>
              <a:rPr lang="en-US" sz="2400" dirty="0"/>
              <a:t>c) A+</a:t>
            </a:r>
          </a:p>
          <a:p>
            <a:r>
              <a:rPr lang="en-US" sz="2400" dirty="0"/>
              <a:t>d) How many students in a class of 50 are expected to score A+? </a:t>
            </a:r>
          </a:p>
        </p:txBody>
      </p:sp>
      <p:sp>
        <p:nvSpPr>
          <p:cNvPr id="5" name="Rectangle 4">
            <a:extLst>
              <a:ext uri="{FF2B5EF4-FFF2-40B4-BE49-F238E27FC236}">
                <a16:creationId xmlns:a16="http://schemas.microsoft.com/office/drawing/2014/main" id="{EAA2A698-41AA-4228-BBE4-93A5CDB155A4}"/>
              </a:ext>
            </a:extLst>
          </p:cNvPr>
          <p:cNvSpPr/>
          <p:nvPr/>
        </p:nvSpPr>
        <p:spPr>
          <a:xfrm>
            <a:off x="895985" y="5074583"/>
            <a:ext cx="5200016" cy="830997"/>
          </a:xfrm>
          <a:prstGeom prst="rect">
            <a:avLst/>
          </a:prstGeom>
          <a:ln w="28575">
            <a:solidFill>
              <a:srgbClr val="FFC000"/>
            </a:solidFill>
          </a:ln>
        </p:spPr>
        <p:txBody>
          <a:bodyPr wrap="square">
            <a:spAutoFit/>
          </a:bodyPr>
          <a:lstStyle/>
          <a:p>
            <a:r>
              <a:rPr lang="en-US" sz="2400" dirty="0"/>
              <a:t>Random phenomenon here is</a:t>
            </a:r>
          </a:p>
          <a:p>
            <a:r>
              <a:rPr lang="en-US" sz="2400" dirty="0"/>
              <a:t>X: Stat test grades ~ N(</a:t>
            </a:r>
            <a:r>
              <a:rPr lang="el-GR" sz="2400" dirty="0">
                <a:solidFill>
                  <a:srgbClr val="FF0000"/>
                </a:solidFill>
              </a:rPr>
              <a:t>μ</a:t>
            </a:r>
            <a:r>
              <a:rPr lang="en-US" sz="2400" dirty="0">
                <a:solidFill>
                  <a:srgbClr val="FF0000"/>
                </a:solidFill>
              </a:rPr>
              <a:t>=75</a:t>
            </a:r>
            <a:r>
              <a:rPr lang="en-US" sz="2400" dirty="0"/>
              <a:t>, </a:t>
            </a:r>
            <a:r>
              <a:rPr lang="el-GR" sz="2400" dirty="0">
                <a:solidFill>
                  <a:srgbClr val="008AF2"/>
                </a:solidFill>
              </a:rPr>
              <a:t>σ²</a:t>
            </a:r>
            <a:r>
              <a:rPr lang="en-US" sz="2400" dirty="0">
                <a:solidFill>
                  <a:srgbClr val="008AF2"/>
                </a:solidFill>
              </a:rPr>
              <a:t>=64</a:t>
            </a:r>
            <a:r>
              <a:rPr lang="en-US" sz="2400" dirty="0"/>
              <a:t>)</a:t>
            </a:r>
          </a:p>
        </p:txBody>
      </p:sp>
    </p:spTree>
    <p:extLst>
      <p:ext uri="{BB962C8B-B14F-4D97-AF65-F5344CB8AC3E}">
        <p14:creationId xmlns:p14="http://schemas.microsoft.com/office/powerpoint/2010/main" val="23327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EA0EA2B6-5AC9-4234-9F9A-3FD1B4F254B8}"/>
              </a:ext>
            </a:extLst>
          </p:cNvPr>
          <p:cNvSpPr txBox="1"/>
          <p:nvPr/>
        </p:nvSpPr>
        <p:spPr>
          <a:xfrm>
            <a:off x="407125" y="312627"/>
            <a:ext cx="8409621" cy="461665"/>
          </a:xfrm>
          <a:prstGeom prst="rect">
            <a:avLst/>
          </a:prstGeom>
          <a:noFill/>
        </p:spPr>
        <p:txBody>
          <a:bodyPr wrap="square" rtlCol="0">
            <a:spAutoFit/>
          </a:bodyPr>
          <a:lstStyle/>
          <a:p>
            <a:r>
              <a:rPr lang="en-US" sz="2400" dirty="0"/>
              <a:t>a) Between 80 and 85 </a:t>
            </a:r>
          </a:p>
        </p:txBody>
      </p:sp>
      <p:sp>
        <p:nvSpPr>
          <p:cNvPr id="15" name="TextBox 14">
            <a:extLst>
              <a:ext uri="{FF2B5EF4-FFF2-40B4-BE49-F238E27FC236}">
                <a16:creationId xmlns:a16="http://schemas.microsoft.com/office/drawing/2014/main" id="{E196474A-3BB2-4B6D-A075-F2866F6408B0}"/>
              </a:ext>
            </a:extLst>
          </p:cNvPr>
          <p:cNvSpPr txBox="1"/>
          <p:nvPr/>
        </p:nvSpPr>
        <p:spPr>
          <a:xfrm>
            <a:off x="407125" y="2351191"/>
            <a:ext cx="8409621" cy="461665"/>
          </a:xfrm>
          <a:prstGeom prst="rect">
            <a:avLst/>
          </a:prstGeom>
          <a:noFill/>
        </p:spPr>
        <p:txBody>
          <a:bodyPr wrap="square" rtlCol="0">
            <a:spAutoFit/>
          </a:bodyPr>
          <a:lstStyle/>
          <a:p>
            <a:r>
              <a:rPr lang="en-US" sz="2400" dirty="0"/>
              <a:t>b) Less than or equal to 60</a:t>
            </a:r>
          </a:p>
        </p:txBody>
      </p:sp>
      <p:sp>
        <p:nvSpPr>
          <p:cNvPr id="21" name="TextBox 20">
            <a:extLst>
              <a:ext uri="{FF2B5EF4-FFF2-40B4-BE49-F238E27FC236}">
                <a16:creationId xmlns:a16="http://schemas.microsoft.com/office/drawing/2014/main" id="{6CC638F4-1AF8-4FFC-854A-965ED5260995}"/>
              </a:ext>
            </a:extLst>
          </p:cNvPr>
          <p:cNvSpPr txBox="1"/>
          <p:nvPr/>
        </p:nvSpPr>
        <p:spPr>
          <a:xfrm>
            <a:off x="407125" y="4461276"/>
            <a:ext cx="1828800" cy="461665"/>
          </a:xfrm>
          <a:prstGeom prst="rect">
            <a:avLst/>
          </a:prstGeom>
          <a:noFill/>
        </p:spPr>
        <p:txBody>
          <a:bodyPr wrap="square" rtlCol="0">
            <a:spAutoFit/>
          </a:bodyPr>
          <a:lstStyle/>
          <a:p>
            <a:r>
              <a:rPr lang="en-US" sz="2400" dirty="0"/>
              <a:t>c) A+ </a:t>
            </a:r>
          </a:p>
        </p:txBody>
      </p:sp>
      <p:sp>
        <p:nvSpPr>
          <p:cNvPr id="26" name="TextBox 25">
            <a:extLst>
              <a:ext uri="{FF2B5EF4-FFF2-40B4-BE49-F238E27FC236}">
                <a16:creationId xmlns:a16="http://schemas.microsoft.com/office/drawing/2014/main" id="{2145B72F-0A10-4DD3-ACF4-B4E4243791B9}"/>
              </a:ext>
            </a:extLst>
          </p:cNvPr>
          <p:cNvSpPr txBox="1"/>
          <p:nvPr/>
        </p:nvSpPr>
        <p:spPr>
          <a:xfrm>
            <a:off x="6397097" y="4692108"/>
            <a:ext cx="5410200" cy="830997"/>
          </a:xfrm>
          <a:prstGeom prst="rect">
            <a:avLst/>
          </a:prstGeom>
          <a:noFill/>
        </p:spPr>
        <p:txBody>
          <a:bodyPr wrap="square" rtlCol="0">
            <a:spAutoFit/>
          </a:bodyPr>
          <a:lstStyle/>
          <a:p>
            <a:r>
              <a:rPr lang="en-US" sz="2400" dirty="0"/>
              <a:t>d) How many students in a class of 150 are expected to score A+?</a:t>
            </a:r>
          </a:p>
        </p:txBody>
      </p:sp>
      <p:sp>
        <p:nvSpPr>
          <p:cNvPr id="27" name="Rectangle 26">
            <a:extLst>
              <a:ext uri="{FF2B5EF4-FFF2-40B4-BE49-F238E27FC236}">
                <a16:creationId xmlns:a16="http://schemas.microsoft.com/office/drawing/2014/main" id="{B40DF9B6-DDF9-4BFD-B9E0-B64DB5AEB64D}"/>
              </a:ext>
            </a:extLst>
          </p:cNvPr>
          <p:cNvSpPr/>
          <p:nvPr/>
        </p:nvSpPr>
        <p:spPr>
          <a:xfrm>
            <a:off x="8269110" y="5605197"/>
            <a:ext cx="2747868" cy="461665"/>
          </a:xfrm>
          <a:prstGeom prst="rect">
            <a:avLst/>
          </a:prstGeom>
        </p:spPr>
        <p:txBody>
          <a:bodyPr wrap="none">
            <a:spAutoFit/>
          </a:bodyPr>
          <a:lstStyle/>
          <a:p>
            <a:r>
              <a:rPr lang="en-US" sz="2400" dirty="0">
                <a:cs typeface="Times New Roman" pitchFamily="18" charset="0"/>
              </a:rPr>
              <a:t>Y ~ Bin(150, 0.0036) </a:t>
            </a:r>
            <a:endParaRPr lang="en-US" sz="2400" dirty="0"/>
          </a:p>
        </p:txBody>
      </p:sp>
      <p:sp>
        <p:nvSpPr>
          <p:cNvPr id="28" name="Rectangle 27">
            <a:extLst>
              <a:ext uri="{FF2B5EF4-FFF2-40B4-BE49-F238E27FC236}">
                <a16:creationId xmlns:a16="http://schemas.microsoft.com/office/drawing/2014/main" id="{3156A0AD-33E7-43B8-B9D8-D22574CDA731}"/>
              </a:ext>
            </a:extLst>
          </p:cNvPr>
          <p:cNvSpPr/>
          <p:nvPr/>
        </p:nvSpPr>
        <p:spPr>
          <a:xfrm>
            <a:off x="8269110" y="6062397"/>
            <a:ext cx="3273653" cy="461665"/>
          </a:xfrm>
          <a:prstGeom prst="rect">
            <a:avLst/>
          </a:prstGeom>
        </p:spPr>
        <p:txBody>
          <a:bodyPr wrap="none">
            <a:spAutoFit/>
          </a:bodyPr>
          <a:lstStyle/>
          <a:p>
            <a:r>
              <a:rPr lang="en-US" sz="2400" dirty="0">
                <a:cs typeface="Times New Roman" pitchFamily="18" charset="0"/>
              </a:rPr>
              <a:t>E(Y) = 150*0.0036= 0.54 </a:t>
            </a:r>
            <a:endParaRPr lang="en-US" sz="2400" dirty="0"/>
          </a:p>
        </p:txBody>
      </p:sp>
      <p:sp>
        <p:nvSpPr>
          <p:cNvPr id="29" name="TextBox 28">
            <a:extLst>
              <a:ext uri="{FF2B5EF4-FFF2-40B4-BE49-F238E27FC236}">
                <a16:creationId xmlns:a16="http://schemas.microsoft.com/office/drawing/2014/main" id="{20772263-6B6A-4E68-B399-C05954DE8CEA}"/>
              </a:ext>
            </a:extLst>
          </p:cNvPr>
          <p:cNvSpPr txBox="1"/>
          <p:nvPr/>
        </p:nvSpPr>
        <p:spPr>
          <a:xfrm>
            <a:off x="6402438" y="5599670"/>
            <a:ext cx="1866672" cy="1015663"/>
          </a:xfrm>
          <a:prstGeom prst="rect">
            <a:avLst/>
          </a:prstGeom>
          <a:noFill/>
        </p:spPr>
        <p:txBody>
          <a:bodyPr wrap="square" rtlCol="0">
            <a:spAutoFit/>
          </a:bodyPr>
          <a:lstStyle/>
          <a:p>
            <a:r>
              <a:rPr lang="en-US" sz="2000" dirty="0"/>
              <a:t>Y: # of students in a class 0f 150 who score A+</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11A0F-1B2E-4B56-BBC7-4F5A6BEE472F}"/>
                  </a:ext>
                </a:extLst>
              </p:cNvPr>
              <p:cNvSpPr txBox="1"/>
              <p:nvPr/>
            </p:nvSpPr>
            <p:spPr>
              <a:xfrm>
                <a:off x="841944" y="839109"/>
                <a:ext cx="2397836"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𝑃</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80&lt;</m:t>
                          </m:r>
                          <m:r>
                            <a:rPr lang="en-US" sz="2600" b="0" i="1" smtClean="0">
                              <a:latin typeface="Cambria Math" panose="02040503050406030204" pitchFamily="18" charset="0"/>
                              <a:ea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&lt;85</m:t>
                          </m:r>
                        </m:e>
                      </m:d>
                    </m:oMath>
                  </m:oMathPara>
                </a14:m>
                <a:endParaRPr lang="en-US" sz="2600" dirty="0"/>
              </a:p>
            </p:txBody>
          </p:sp>
        </mc:Choice>
        <mc:Fallback xmlns="">
          <p:sp>
            <p:nvSpPr>
              <p:cNvPr id="30" name="TextBox 29">
                <a:extLst>
                  <a:ext uri="{FF2B5EF4-FFF2-40B4-BE49-F238E27FC236}">
                    <a16:creationId xmlns:a16="http://schemas.microsoft.com/office/drawing/2014/main" id="{50011A0F-1B2E-4B56-BBC7-4F5A6BEE472F}"/>
                  </a:ext>
                </a:extLst>
              </p:cNvPr>
              <p:cNvSpPr txBox="1">
                <a:spLocks noRot="1" noChangeAspect="1" noMove="1" noResize="1" noEditPoints="1" noAdjustHandles="1" noChangeArrowheads="1" noChangeShapeType="1" noTextEdit="1"/>
              </p:cNvSpPr>
              <p:nvPr/>
            </p:nvSpPr>
            <p:spPr>
              <a:xfrm>
                <a:off x="841944" y="839109"/>
                <a:ext cx="239783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9E9070-71DE-433C-BC29-0088C0C21EBA}"/>
                  </a:ext>
                </a:extLst>
              </p:cNvPr>
              <p:cNvSpPr txBox="1"/>
              <p:nvPr/>
            </p:nvSpPr>
            <p:spPr>
              <a:xfrm>
                <a:off x="3237208" y="839109"/>
                <a:ext cx="3995516"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𝑛𝑜𝑟𝑚𝑎𝑙𝑐𝑑𝑓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80, 85, </m:t>
                          </m:r>
                          <m:r>
                            <a:rPr lang="en-US" sz="2600" b="0" i="1" smtClean="0">
                              <a:solidFill>
                                <a:srgbClr val="FF0000"/>
                              </a:solidFill>
                              <a:latin typeface="Cambria Math" panose="02040503050406030204" pitchFamily="18" charset="0"/>
                              <a:ea typeface="Cambria Math" panose="02040503050406030204" pitchFamily="18" charset="0"/>
                            </a:rPr>
                            <m:t>75</m:t>
                          </m:r>
                          <m:r>
                            <a:rPr lang="en-US" sz="2600" b="0" i="1" smtClean="0">
                              <a:latin typeface="Cambria Math" panose="02040503050406030204" pitchFamily="18" charset="0"/>
                              <a:ea typeface="Cambria Math" panose="02040503050406030204" pitchFamily="18" charset="0"/>
                            </a:rPr>
                            <m:t>, </m:t>
                          </m:r>
                          <m:r>
                            <a:rPr lang="en-US" sz="2600" b="0" i="1" smtClean="0">
                              <a:solidFill>
                                <a:srgbClr val="008AF2"/>
                              </a:solidFill>
                              <a:latin typeface="Cambria Math" panose="02040503050406030204" pitchFamily="18" charset="0"/>
                              <a:ea typeface="Cambria Math" panose="02040503050406030204" pitchFamily="18" charset="0"/>
                            </a:rPr>
                            <m:t>8</m:t>
                          </m:r>
                        </m:e>
                      </m:d>
                    </m:oMath>
                  </m:oMathPara>
                </a14:m>
                <a:endParaRPr lang="en-US" sz="2600" dirty="0"/>
              </a:p>
            </p:txBody>
          </p:sp>
        </mc:Choice>
        <mc:Fallback xmlns="">
          <p:sp>
            <p:nvSpPr>
              <p:cNvPr id="31" name="TextBox 30">
                <a:extLst>
                  <a:ext uri="{FF2B5EF4-FFF2-40B4-BE49-F238E27FC236}">
                    <a16:creationId xmlns:a16="http://schemas.microsoft.com/office/drawing/2014/main" id="{999E9070-71DE-433C-BC29-0088C0C21EBA}"/>
                  </a:ext>
                </a:extLst>
              </p:cNvPr>
              <p:cNvSpPr txBox="1">
                <a:spLocks noRot="1" noChangeAspect="1" noMove="1" noResize="1" noEditPoints="1" noAdjustHandles="1" noChangeArrowheads="1" noChangeShapeType="1" noTextEdit="1"/>
              </p:cNvSpPr>
              <p:nvPr/>
            </p:nvSpPr>
            <p:spPr>
              <a:xfrm>
                <a:off x="3237208" y="839109"/>
                <a:ext cx="3995516"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0284E23-1BB4-4BCB-B83C-646645B606DB}"/>
                  </a:ext>
                </a:extLst>
              </p:cNvPr>
              <p:cNvSpPr txBox="1"/>
              <p:nvPr/>
            </p:nvSpPr>
            <p:spPr>
              <a:xfrm>
                <a:off x="3237208" y="1504780"/>
                <a:ext cx="140705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=0.1587</m:t>
                      </m:r>
                    </m:oMath>
                  </m:oMathPara>
                </a14:m>
                <a:endParaRPr lang="en-US" sz="2600" dirty="0"/>
              </a:p>
            </p:txBody>
          </p:sp>
        </mc:Choice>
        <mc:Fallback xmlns="">
          <p:sp>
            <p:nvSpPr>
              <p:cNvPr id="32" name="TextBox 31">
                <a:extLst>
                  <a:ext uri="{FF2B5EF4-FFF2-40B4-BE49-F238E27FC236}">
                    <a16:creationId xmlns:a16="http://schemas.microsoft.com/office/drawing/2014/main" id="{B0284E23-1BB4-4BCB-B83C-646645B606DB}"/>
                  </a:ext>
                </a:extLst>
              </p:cNvPr>
              <p:cNvSpPr txBox="1">
                <a:spLocks noRot="1" noChangeAspect="1" noMove="1" noResize="1" noEditPoints="1" noAdjustHandles="1" noChangeArrowheads="1" noChangeShapeType="1" noTextEdit="1"/>
              </p:cNvSpPr>
              <p:nvPr/>
            </p:nvSpPr>
            <p:spPr>
              <a:xfrm>
                <a:off x="3237208" y="1504780"/>
                <a:ext cx="1407052"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A643C40-9F3A-4A00-BE4C-8B1237733682}"/>
                  </a:ext>
                </a:extLst>
              </p:cNvPr>
              <p:cNvSpPr txBox="1"/>
              <p:nvPr/>
            </p:nvSpPr>
            <p:spPr>
              <a:xfrm>
                <a:off x="841944" y="3035937"/>
                <a:ext cx="1593898"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𝑃</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≤60</m:t>
                          </m:r>
                        </m:e>
                      </m:d>
                    </m:oMath>
                  </m:oMathPara>
                </a14:m>
                <a:endParaRPr lang="en-US" sz="2600" dirty="0"/>
              </a:p>
            </p:txBody>
          </p:sp>
        </mc:Choice>
        <mc:Fallback xmlns="">
          <p:sp>
            <p:nvSpPr>
              <p:cNvPr id="35" name="TextBox 34">
                <a:extLst>
                  <a:ext uri="{FF2B5EF4-FFF2-40B4-BE49-F238E27FC236}">
                    <a16:creationId xmlns:a16="http://schemas.microsoft.com/office/drawing/2014/main" id="{7A643C40-9F3A-4A00-BE4C-8B1237733682}"/>
                  </a:ext>
                </a:extLst>
              </p:cNvPr>
              <p:cNvSpPr txBox="1">
                <a:spLocks noRot="1" noChangeAspect="1" noMove="1" noResize="1" noEditPoints="1" noAdjustHandles="1" noChangeArrowheads="1" noChangeShapeType="1" noTextEdit="1"/>
              </p:cNvSpPr>
              <p:nvPr/>
            </p:nvSpPr>
            <p:spPr>
              <a:xfrm>
                <a:off x="841944" y="3035937"/>
                <a:ext cx="1593898" cy="4001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55B9B1C-B312-4EB6-AEE5-E6EA703A9603}"/>
                  </a:ext>
                </a:extLst>
              </p:cNvPr>
              <p:cNvSpPr txBox="1"/>
              <p:nvPr/>
            </p:nvSpPr>
            <p:spPr>
              <a:xfrm>
                <a:off x="2435842" y="3035937"/>
                <a:ext cx="4159023"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𝑛𝑜𝑟𝑚𝑎𝑙𝑐𝑑𝑓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 60, </m:t>
                          </m:r>
                          <m:r>
                            <a:rPr lang="en-US" sz="2600" b="0" i="1" smtClean="0">
                              <a:solidFill>
                                <a:srgbClr val="FF0000"/>
                              </a:solidFill>
                              <a:latin typeface="Cambria Math" panose="02040503050406030204" pitchFamily="18" charset="0"/>
                              <a:ea typeface="Cambria Math" panose="02040503050406030204" pitchFamily="18" charset="0"/>
                            </a:rPr>
                            <m:t>75</m:t>
                          </m:r>
                          <m:r>
                            <a:rPr lang="en-US" sz="2600" b="0" i="1" smtClean="0">
                              <a:latin typeface="Cambria Math" panose="02040503050406030204" pitchFamily="18" charset="0"/>
                              <a:ea typeface="Cambria Math" panose="02040503050406030204" pitchFamily="18" charset="0"/>
                            </a:rPr>
                            <m:t>, </m:t>
                          </m:r>
                          <m:r>
                            <a:rPr lang="en-US" sz="2600" b="0" i="1" smtClean="0">
                              <a:solidFill>
                                <a:srgbClr val="008AF2"/>
                              </a:solidFill>
                              <a:latin typeface="Cambria Math" panose="02040503050406030204" pitchFamily="18" charset="0"/>
                              <a:ea typeface="Cambria Math" panose="02040503050406030204" pitchFamily="18" charset="0"/>
                            </a:rPr>
                            <m:t>8</m:t>
                          </m:r>
                        </m:e>
                      </m:d>
                    </m:oMath>
                  </m:oMathPara>
                </a14:m>
                <a:endParaRPr lang="en-US" sz="2600" dirty="0"/>
              </a:p>
            </p:txBody>
          </p:sp>
        </mc:Choice>
        <mc:Fallback xmlns="">
          <p:sp>
            <p:nvSpPr>
              <p:cNvPr id="36" name="TextBox 35">
                <a:extLst>
                  <a:ext uri="{FF2B5EF4-FFF2-40B4-BE49-F238E27FC236}">
                    <a16:creationId xmlns:a16="http://schemas.microsoft.com/office/drawing/2014/main" id="{555B9B1C-B312-4EB6-AEE5-E6EA703A9603}"/>
                  </a:ext>
                </a:extLst>
              </p:cNvPr>
              <p:cNvSpPr txBox="1">
                <a:spLocks noRot="1" noChangeAspect="1" noMove="1" noResize="1" noEditPoints="1" noAdjustHandles="1" noChangeArrowheads="1" noChangeShapeType="1" noTextEdit="1"/>
              </p:cNvSpPr>
              <p:nvPr/>
            </p:nvSpPr>
            <p:spPr>
              <a:xfrm>
                <a:off x="2435842" y="3035937"/>
                <a:ext cx="4159023" cy="4001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3B3DA-C5B0-4610-8C50-70A0573E00E6}"/>
                  </a:ext>
                </a:extLst>
              </p:cNvPr>
              <p:cNvSpPr txBox="1"/>
              <p:nvPr/>
            </p:nvSpPr>
            <p:spPr>
              <a:xfrm>
                <a:off x="2435842" y="3673727"/>
                <a:ext cx="140705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=0.0301</m:t>
                      </m:r>
                    </m:oMath>
                  </m:oMathPara>
                </a14:m>
                <a:endParaRPr lang="en-US" sz="2600" dirty="0"/>
              </a:p>
            </p:txBody>
          </p:sp>
        </mc:Choice>
        <mc:Fallback xmlns="">
          <p:sp>
            <p:nvSpPr>
              <p:cNvPr id="37" name="TextBox 36">
                <a:extLst>
                  <a:ext uri="{FF2B5EF4-FFF2-40B4-BE49-F238E27FC236}">
                    <a16:creationId xmlns:a16="http://schemas.microsoft.com/office/drawing/2014/main" id="{8E53B3DA-C5B0-4610-8C50-70A0573E00E6}"/>
                  </a:ext>
                </a:extLst>
              </p:cNvPr>
              <p:cNvSpPr txBox="1">
                <a:spLocks noRot="1" noChangeAspect="1" noMove="1" noResize="1" noEditPoints="1" noAdjustHandles="1" noChangeArrowheads="1" noChangeShapeType="1" noTextEdit="1"/>
              </p:cNvSpPr>
              <p:nvPr/>
            </p:nvSpPr>
            <p:spPr>
              <a:xfrm>
                <a:off x="2435842" y="3673727"/>
                <a:ext cx="1407052"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A09D79A-EAD3-4824-A374-107FCCFC21F2}"/>
                  </a:ext>
                </a:extLst>
              </p:cNvPr>
              <p:cNvSpPr txBox="1"/>
              <p:nvPr/>
            </p:nvSpPr>
            <p:spPr>
              <a:xfrm>
                <a:off x="728589" y="5122995"/>
                <a:ext cx="184717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𝑃</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𝑋</m:t>
                          </m:r>
                          <m:r>
                            <a:rPr lang="en-US" sz="2600" b="0" i="1" smtClean="0">
                              <a:latin typeface="Cambria Math" panose="02040503050406030204" pitchFamily="18" charset="0"/>
                              <a:ea typeface="Cambria Math" panose="02040503050406030204" pitchFamily="18" charset="0"/>
                            </a:rPr>
                            <m:t>≥96.5</m:t>
                          </m:r>
                        </m:e>
                      </m:d>
                    </m:oMath>
                  </m:oMathPara>
                </a14:m>
                <a:endParaRPr lang="en-US" sz="2600" dirty="0"/>
              </a:p>
            </p:txBody>
          </p:sp>
        </mc:Choice>
        <mc:Fallback xmlns="">
          <p:sp>
            <p:nvSpPr>
              <p:cNvPr id="39" name="TextBox 38">
                <a:extLst>
                  <a:ext uri="{FF2B5EF4-FFF2-40B4-BE49-F238E27FC236}">
                    <a16:creationId xmlns:a16="http://schemas.microsoft.com/office/drawing/2014/main" id="{FA09D79A-EAD3-4824-A374-107FCCFC21F2}"/>
                  </a:ext>
                </a:extLst>
              </p:cNvPr>
              <p:cNvSpPr txBox="1">
                <a:spLocks noRot="1" noChangeAspect="1" noMove="1" noResize="1" noEditPoints="1" noAdjustHandles="1" noChangeArrowheads="1" noChangeShapeType="1" noTextEdit="1"/>
              </p:cNvSpPr>
              <p:nvPr/>
            </p:nvSpPr>
            <p:spPr>
              <a:xfrm>
                <a:off x="728589" y="5122995"/>
                <a:ext cx="1847172"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E3D8426-EF85-4468-9429-5BA9C2814D4C}"/>
                  </a:ext>
                </a:extLst>
              </p:cNvPr>
              <p:cNvSpPr txBox="1"/>
              <p:nvPr/>
            </p:nvSpPr>
            <p:spPr>
              <a:xfrm>
                <a:off x="925285" y="5591843"/>
                <a:ext cx="416383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𝑛𝑜𝑟𝑚𝑎𝑙𝑐𝑑𝑓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96.5, ∞, </m:t>
                          </m:r>
                          <m:r>
                            <a:rPr lang="en-US" sz="2600" b="0" i="1" smtClean="0">
                              <a:solidFill>
                                <a:srgbClr val="FF0000"/>
                              </a:solidFill>
                              <a:latin typeface="Cambria Math" panose="02040503050406030204" pitchFamily="18" charset="0"/>
                              <a:ea typeface="Cambria Math" panose="02040503050406030204" pitchFamily="18" charset="0"/>
                            </a:rPr>
                            <m:t>75</m:t>
                          </m:r>
                          <m:r>
                            <a:rPr lang="en-US" sz="2600" b="0" i="1" smtClean="0">
                              <a:latin typeface="Cambria Math" panose="02040503050406030204" pitchFamily="18" charset="0"/>
                              <a:ea typeface="Cambria Math" panose="02040503050406030204" pitchFamily="18" charset="0"/>
                            </a:rPr>
                            <m:t>, </m:t>
                          </m:r>
                          <m:r>
                            <a:rPr lang="en-US" sz="2600" b="0" i="1" smtClean="0">
                              <a:solidFill>
                                <a:srgbClr val="008AF2"/>
                              </a:solidFill>
                              <a:latin typeface="Cambria Math" panose="02040503050406030204" pitchFamily="18" charset="0"/>
                              <a:ea typeface="Cambria Math" panose="02040503050406030204" pitchFamily="18" charset="0"/>
                            </a:rPr>
                            <m:t>8</m:t>
                          </m:r>
                        </m:e>
                      </m:d>
                    </m:oMath>
                  </m:oMathPara>
                </a14:m>
                <a:endParaRPr lang="en-US" sz="2600" dirty="0"/>
              </a:p>
            </p:txBody>
          </p:sp>
        </mc:Choice>
        <mc:Fallback xmlns="">
          <p:sp>
            <p:nvSpPr>
              <p:cNvPr id="40" name="TextBox 39">
                <a:extLst>
                  <a:ext uri="{FF2B5EF4-FFF2-40B4-BE49-F238E27FC236}">
                    <a16:creationId xmlns:a16="http://schemas.microsoft.com/office/drawing/2014/main" id="{5E3D8426-EF85-4468-9429-5BA9C2814D4C}"/>
                  </a:ext>
                </a:extLst>
              </p:cNvPr>
              <p:cNvSpPr txBox="1">
                <a:spLocks noRot="1" noChangeAspect="1" noMove="1" noResize="1" noEditPoints="1" noAdjustHandles="1" noChangeArrowheads="1" noChangeShapeType="1" noTextEdit="1"/>
              </p:cNvSpPr>
              <p:nvPr/>
            </p:nvSpPr>
            <p:spPr>
              <a:xfrm>
                <a:off x="925285" y="5591843"/>
                <a:ext cx="4163832"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E5006F5-34F3-4641-8F77-FF2DC598E0AE}"/>
                  </a:ext>
                </a:extLst>
              </p:cNvPr>
              <p:cNvSpPr txBox="1"/>
              <p:nvPr/>
            </p:nvSpPr>
            <p:spPr>
              <a:xfrm>
                <a:off x="948649" y="6026775"/>
                <a:ext cx="1407052"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=0.0036</m:t>
                      </m:r>
                    </m:oMath>
                  </m:oMathPara>
                </a14:m>
                <a:endParaRPr lang="en-US" sz="2600" dirty="0"/>
              </a:p>
            </p:txBody>
          </p:sp>
        </mc:Choice>
        <mc:Fallback xmlns="">
          <p:sp>
            <p:nvSpPr>
              <p:cNvPr id="41" name="TextBox 40">
                <a:extLst>
                  <a:ext uri="{FF2B5EF4-FFF2-40B4-BE49-F238E27FC236}">
                    <a16:creationId xmlns:a16="http://schemas.microsoft.com/office/drawing/2014/main" id="{8E5006F5-34F3-4641-8F77-FF2DC598E0AE}"/>
                  </a:ext>
                </a:extLst>
              </p:cNvPr>
              <p:cNvSpPr txBox="1">
                <a:spLocks noRot="1" noChangeAspect="1" noMove="1" noResize="1" noEditPoints="1" noAdjustHandles="1" noChangeArrowheads="1" noChangeShapeType="1" noTextEdit="1"/>
              </p:cNvSpPr>
              <p:nvPr/>
            </p:nvSpPr>
            <p:spPr>
              <a:xfrm>
                <a:off x="948649" y="6026775"/>
                <a:ext cx="1407052" cy="400110"/>
              </a:xfrm>
              <a:prstGeom prst="rect">
                <a:avLst/>
              </a:prstGeom>
              <a:blipFill>
                <a:blip r:embed="rId16"/>
                <a:stretch>
                  <a:fillRect/>
                </a:stretch>
              </a:blipFill>
            </p:spPr>
            <p:txBody>
              <a:bodyPr/>
              <a:lstStyle/>
              <a:p>
                <a:r>
                  <a:rPr lang="en-US">
                    <a:noFill/>
                  </a:rPr>
                  <a:t> </a:t>
                </a:r>
              </a:p>
            </p:txBody>
          </p:sp>
        </mc:Fallback>
      </mc:AlternateContent>
      <p:pic>
        <p:nvPicPr>
          <p:cNvPr id="4" name="Picture 3" descr="A close up of a mans face&#10;&#10;Description automatically generated">
            <a:extLst>
              <a:ext uri="{FF2B5EF4-FFF2-40B4-BE49-F238E27FC236}">
                <a16:creationId xmlns:a16="http://schemas.microsoft.com/office/drawing/2014/main" id="{B489C846-3A8F-41E8-9F0B-56081C0D5F1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47917" y="374457"/>
            <a:ext cx="3516038" cy="1976734"/>
          </a:xfrm>
          <a:prstGeom prst="rect">
            <a:avLst/>
          </a:prstGeom>
        </p:spPr>
      </p:pic>
      <p:pic>
        <p:nvPicPr>
          <p:cNvPr id="6" name="Picture 5" descr="A picture containing lamp&#10;&#10;Description automatically generated">
            <a:extLst>
              <a:ext uri="{FF2B5EF4-FFF2-40B4-BE49-F238E27FC236}">
                <a16:creationId xmlns:a16="http://schemas.microsoft.com/office/drawing/2014/main" id="{F35F5D0F-8F48-4F80-93D3-99931D634FB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87648" y="2582023"/>
            <a:ext cx="3465726" cy="1963553"/>
          </a:xfrm>
          <a:prstGeom prst="rect">
            <a:avLst/>
          </a:prstGeom>
        </p:spPr>
      </p:pic>
    </p:spTree>
    <p:extLst>
      <p:ext uri="{BB962C8B-B14F-4D97-AF65-F5344CB8AC3E}">
        <p14:creationId xmlns:p14="http://schemas.microsoft.com/office/powerpoint/2010/main" val="246622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20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20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2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2000"/>
                                        <p:tgtEl>
                                          <p:spTgt spid="40"/>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20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2000"/>
                                        <p:tgtEl>
                                          <p:spTgt spid="29"/>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000"/>
                                        <p:tgtEl>
                                          <p:spTgt spid="27"/>
                                        </p:tgtEl>
                                      </p:cBhvr>
                                    </p:animEffect>
                                  </p:childTnLst>
                                </p:cTn>
                              </p:par>
                            </p:childTnLst>
                          </p:cTn>
                        </p:par>
                        <p:par>
                          <p:cTn id="56" fill="hold">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36" grpId="0"/>
      <p:bldP spid="37"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Question</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81472"/>
                <a:ext cx="5823857" cy="830997"/>
              </a:xfrm>
              <a:prstGeom prst="rect">
                <a:avLst/>
              </a:prstGeom>
            </p:spPr>
            <p:txBody>
              <a:bodyPr wrap="square">
                <a:spAutoFit/>
              </a:bodyPr>
              <a:lstStyle/>
              <a:p>
                <a:pPr marL="115888" indent="3175" algn="just">
                  <a:spcBef>
                    <a:spcPct val="50000"/>
                  </a:spcBef>
                  <a:buNone/>
                </a:pPr>
                <a:r>
                  <a:rPr lang="en-US" sz="2400" dirty="0"/>
                  <a:t>Compute the following probabilities where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=10,</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=16</m:t>
                        </m:r>
                      </m:e>
                    </m:d>
                  </m:oMath>
                </a14:m>
                <a:endParaRPr lang="en-US" sz="2400" dirty="0"/>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81472"/>
                <a:ext cx="5823857" cy="830997"/>
              </a:xfrm>
              <a:prstGeom prst="rect">
                <a:avLst/>
              </a:prstGeom>
              <a:blipFill>
                <a:blip r:embed="rId3"/>
                <a:stretch>
                  <a:fillRect t="-5882" r="-1675" b="-4412"/>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732904-4E6C-4A8F-A421-31C87A8D2D71}"/>
                  </a:ext>
                </a:extLst>
              </p:cNvPr>
              <p:cNvSpPr txBox="1"/>
              <p:nvPr/>
            </p:nvSpPr>
            <p:spPr>
              <a:xfrm>
                <a:off x="925285" y="2807035"/>
                <a:ext cx="15378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≤14</m:t>
                          </m:r>
                        </m:e>
                      </m:d>
                      <m:r>
                        <a:rPr lang="en-US" sz="2400" b="0" i="1" smtClean="0">
                          <a:latin typeface="Cambria Math" panose="02040503050406030204" pitchFamily="18" charset="0"/>
                        </a:rPr>
                        <m:t> </m:t>
                      </m:r>
                    </m:oMath>
                  </m:oMathPara>
                </a14:m>
                <a:endParaRPr lang="en-US" sz="2400" dirty="0"/>
              </a:p>
            </p:txBody>
          </p:sp>
        </mc:Choice>
        <mc:Fallback xmlns="">
          <p:sp>
            <p:nvSpPr>
              <p:cNvPr id="4" name="TextBox 3">
                <a:extLst>
                  <a:ext uri="{FF2B5EF4-FFF2-40B4-BE49-F238E27FC236}">
                    <a16:creationId xmlns:a16="http://schemas.microsoft.com/office/drawing/2014/main" id="{78732904-4E6C-4A8F-A421-31C87A8D2D71}"/>
                  </a:ext>
                </a:extLst>
              </p:cNvPr>
              <p:cNvSpPr txBox="1">
                <a:spLocks noRot="1" noChangeAspect="1" noMove="1" noResize="1" noEditPoints="1" noAdjustHandles="1" noChangeArrowheads="1" noChangeShapeType="1" noTextEdit="1"/>
              </p:cNvSpPr>
              <p:nvPr/>
            </p:nvSpPr>
            <p:spPr>
              <a:xfrm>
                <a:off x="925285" y="2807035"/>
                <a:ext cx="1537857" cy="369332"/>
              </a:xfrm>
              <a:prstGeom prst="rect">
                <a:avLst/>
              </a:prstGeom>
              <a:blipFill>
                <a:blip r:embed="rId4"/>
                <a:stretch>
                  <a:fillRect l="-4365"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27792AB-177E-448F-A218-BC27CAFF6827}"/>
                  </a:ext>
                </a:extLst>
              </p:cNvPr>
              <p:cNvSpPr txBox="1"/>
              <p:nvPr/>
            </p:nvSpPr>
            <p:spPr>
              <a:xfrm>
                <a:off x="925285" y="4260925"/>
                <a:ext cx="2109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8</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≤16</m:t>
                          </m:r>
                        </m:e>
                      </m:d>
                      <m:r>
                        <a:rPr lang="en-US" sz="2400" b="0" i="1" smtClean="0">
                          <a:latin typeface="Cambria Math" panose="02040503050406030204" pitchFamily="18" charset="0"/>
                        </a:rPr>
                        <m:t> </m:t>
                      </m:r>
                    </m:oMath>
                  </m:oMathPara>
                </a14:m>
                <a:endParaRPr lang="en-US" sz="2400" dirty="0"/>
              </a:p>
            </p:txBody>
          </p:sp>
        </mc:Choice>
        <mc:Fallback xmlns="">
          <p:sp>
            <p:nvSpPr>
              <p:cNvPr id="14" name="TextBox 13">
                <a:extLst>
                  <a:ext uri="{FF2B5EF4-FFF2-40B4-BE49-F238E27FC236}">
                    <a16:creationId xmlns:a16="http://schemas.microsoft.com/office/drawing/2014/main" id="{627792AB-177E-448F-A218-BC27CAFF6827}"/>
                  </a:ext>
                </a:extLst>
              </p:cNvPr>
              <p:cNvSpPr txBox="1">
                <a:spLocks noRot="1" noChangeAspect="1" noMove="1" noResize="1" noEditPoints="1" noAdjustHandles="1" noChangeArrowheads="1" noChangeShapeType="1" noTextEdit="1"/>
              </p:cNvSpPr>
              <p:nvPr/>
            </p:nvSpPr>
            <p:spPr>
              <a:xfrm>
                <a:off x="925285" y="4260925"/>
                <a:ext cx="2109552" cy="369332"/>
              </a:xfrm>
              <a:prstGeom prst="rect">
                <a:avLst/>
              </a:prstGeom>
              <a:blipFill>
                <a:blip r:embed="rId5"/>
                <a:stretch>
                  <a:fillRect l="-317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5CFEC5-6B59-486E-B91F-B722319091D4}"/>
                  </a:ext>
                </a:extLst>
              </p:cNvPr>
              <p:cNvSpPr txBox="1"/>
              <p:nvPr/>
            </p:nvSpPr>
            <p:spPr>
              <a:xfrm>
                <a:off x="925285" y="5837176"/>
                <a:ext cx="13679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≥4</m:t>
                          </m:r>
                        </m:e>
                      </m:d>
                      <m:r>
                        <a:rPr lang="en-US" sz="2400" b="0" i="1" smtClean="0">
                          <a:latin typeface="Cambria Math" panose="02040503050406030204" pitchFamily="18" charset="0"/>
                        </a:rPr>
                        <m:t> </m:t>
                      </m:r>
                    </m:oMath>
                  </m:oMathPara>
                </a14:m>
                <a:endParaRPr lang="en-US" sz="2400" dirty="0"/>
              </a:p>
            </p:txBody>
          </p:sp>
        </mc:Choice>
        <mc:Fallback xmlns="">
          <p:sp>
            <p:nvSpPr>
              <p:cNvPr id="15" name="TextBox 14">
                <a:extLst>
                  <a:ext uri="{FF2B5EF4-FFF2-40B4-BE49-F238E27FC236}">
                    <a16:creationId xmlns:a16="http://schemas.microsoft.com/office/drawing/2014/main" id="{495CFEC5-6B59-486E-B91F-B722319091D4}"/>
                  </a:ext>
                </a:extLst>
              </p:cNvPr>
              <p:cNvSpPr txBox="1">
                <a:spLocks noRot="1" noChangeAspect="1" noMove="1" noResize="1" noEditPoints="1" noAdjustHandles="1" noChangeArrowheads="1" noChangeShapeType="1" noTextEdit="1"/>
              </p:cNvSpPr>
              <p:nvPr/>
            </p:nvSpPr>
            <p:spPr>
              <a:xfrm>
                <a:off x="925285" y="5837176"/>
                <a:ext cx="1367939" cy="369332"/>
              </a:xfrm>
              <a:prstGeom prst="rect">
                <a:avLst/>
              </a:prstGeom>
              <a:blipFill>
                <a:blip r:embed="rId6"/>
                <a:stretch>
                  <a:fillRect l="-4911" b="-13333"/>
                </a:stretch>
              </a:blipFill>
            </p:spPr>
            <p:txBody>
              <a:bodyPr/>
              <a:lstStyle/>
              <a:p>
                <a:r>
                  <a:rPr lang="en-US">
                    <a:noFill/>
                  </a:rPr>
                  <a:t> </a:t>
                </a:r>
              </a:p>
            </p:txBody>
          </p:sp>
        </mc:Fallback>
      </mc:AlternateContent>
      <p:pic>
        <p:nvPicPr>
          <p:cNvPr id="5" name="Picture 4" descr="A picture containing lamp, mirror&#10;&#10;Description automatically generated">
            <a:extLst>
              <a:ext uri="{FF2B5EF4-FFF2-40B4-BE49-F238E27FC236}">
                <a16:creationId xmlns:a16="http://schemas.microsoft.com/office/drawing/2014/main" id="{302545AB-83DE-47DD-B4F8-38960E8F34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4463" y="370893"/>
            <a:ext cx="3555981" cy="1941576"/>
          </a:xfrm>
          <a:prstGeom prst="rect">
            <a:avLst/>
          </a:prstGeom>
        </p:spPr>
      </p:pic>
      <p:pic>
        <p:nvPicPr>
          <p:cNvPr id="17" name="Picture 16" descr="A picture containing lamp, mirror&#10;&#10;Description automatically generated">
            <a:extLst>
              <a:ext uri="{FF2B5EF4-FFF2-40B4-BE49-F238E27FC236}">
                <a16:creationId xmlns:a16="http://schemas.microsoft.com/office/drawing/2014/main" id="{DE79096B-0B50-4576-B666-D33005C0C0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4463" y="2458212"/>
            <a:ext cx="3555981" cy="1941576"/>
          </a:xfrm>
          <a:prstGeom prst="rect">
            <a:avLst/>
          </a:prstGeom>
        </p:spPr>
      </p:pic>
      <p:pic>
        <p:nvPicPr>
          <p:cNvPr id="20" name="Picture 19" descr="A picture containing lamp, mirror&#10;&#10;Description automatically generated">
            <a:extLst>
              <a:ext uri="{FF2B5EF4-FFF2-40B4-BE49-F238E27FC236}">
                <a16:creationId xmlns:a16="http://schemas.microsoft.com/office/drawing/2014/main" id="{B32FCF41-520B-4EBF-AED5-229ABDD587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4463" y="4545531"/>
            <a:ext cx="3555981" cy="1941576"/>
          </a:xfrm>
          <a:prstGeom prst="rect">
            <a:avLst/>
          </a:prstGeom>
        </p:spPr>
      </p:pic>
    </p:spTree>
    <p:extLst>
      <p:ext uri="{BB962C8B-B14F-4D97-AF65-F5344CB8AC3E}">
        <p14:creationId xmlns:p14="http://schemas.microsoft.com/office/powerpoint/2010/main" val="11958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Critical Value</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8D781156-CA44-406C-BAE7-4E3A4FECD50C}"/>
                  </a:ext>
                </a:extLst>
              </p:cNvPr>
              <p:cNvSpPr/>
              <p:nvPr/>
            </p:nvSpPr>
            <p:spPr>
              <a:xfrm>
                <a:off x="838199" y="3075287"/>
                <a:ext cx="4491447" cy="1697901"/>
              </a:xfrm>
              <a:prstGeom prst="rect">
                <a:avLst/>
              </a:prstGeom>
            </p:spPr>
            <p:txBody>
              <a:bodyPr wrap="square">
                <a:spAutoFit/>
              </a:bodyPr>
              <a:lstStyle/>
              <a:p>
                <a:r>
                  <a:rPr lang="en-US" sz="2400" dirty="0"/>
                  <a:t>That is, </a:t>
                </a:r>
                <a14:m>
                  <m:oMath xmlns:m="http://schemas.openxmlformats.org/officeDocument/2006/math">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𝑧</m:t>
                        </m:r>
                      </m:e>
                      <m:sub>
                        <m:r>
                          <a:rPr lang="en-US" sz="2400" i="1">
                            <a:latin typeface="Cambria Math" panose="02040503050406030204" pitchFamily="18" charset="0"/>
                            <a:cs typeface="Times New Roman" pitchFamily="18" charset="0"/>
                          </a:rPr>
                          <m:t>1−</m:t>
                        </m:r>
                        <m:r>
                          <a:rPr lang="en-US" sz="2400" i="1">
                            <a:latin typeface="Cambria Math" panose="02040503050406030204" pitchFamily="18" charset="0"/>
                            <a:ea typeface="Cambria Math" panose="02040503050406030204" pitchFamily="18" charset="0"/>
                            <a:cs typeface="Times New Roman" pitchFamily="18" charset="0"/>
                          </a:rPr>
                          <m:t>𝛼</m:t>
                        </m:r>
                      </m:sub>
                    </m:sSub>
                  </m:oMath>
                </a14:m>
                <a:r>
                  <a:rPr lang="en-US" sz="2400" dirty="0"/>
                  <a:t> is a point where</a:t>
                </a:r>
              </a:p>
              <a:p>
                <a:pPr>
                  <a:lnSpc>
                    <a:spcPts val="1000"/>
                  </a:lnSpc>
                </a:pPr>
                <a:endParaRPr lang="en-US" sz="2400" dirty="0"/>
              </a:p>
              <a:p>
                <a:pPr algn="ct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𝑧</m:t>
                            </m:r>
                          </m:e>
                          <m:sub>
                            <m:r>
                              <a:rPr lang="en-US" sz="2400" i="1">
                                <a:latin typeface="Cambria Math" panose="02040503050406030204" pitchFamily="18" charset="0"/>
                                <a:cs typeface="Times New Roman" pitchFamily="18" charset="0"/>
                              </a:rPr>
                              <m:t>1−</m:t>
                            </m:r>
                            <m:r>
                              <a:rPr lang="en-US" sz="2400" i="1">
                                <a:latin typeface="Cambria Math" panose="02040503050406030204" pitchFamily="18" charset="0"/>
                                <a:ea typeface="Cambria Math" panose="02040503050406030204" pitchFamily="18" charset="0"/>
                                <a:cs typeface="Times New Roman" pitchFamily="18" charset="0"/>
                              </a:rPr>
                              <m:t>𝛼</m:t>
                            </m:r>
                          </m:sub>
                        </m:sSub>
                      </m:e>
                    </m:d>
                    <m:r>
                      <a:rPr lang="en-US" sz="2400" b="0" i="1" smtClean="0">
                        <a:latin typeface="Cambria Math" panose="02040503050406030204" pitchFamily="18" charset="0"/>
                      </a:rPr>
                      <m:t>=</m:t>
                    </m:r>
                  </m:oMath>
                </a14:m>
                <a:r>
                  <a:rPr lang="en-US" sz="2400" dirty="0"/>
                  <a:t> </a:t>
                </a:r>
                <a14:m>
                  <m:oMath xmlns:m="http://schemas.openxmlformats.org/officeDocument/2006/math">
                    <m:r>
                      <a:rPr lang="en-US" sz="2400">
                        <a:latin typeface="Cambria Math" panose="02040503050406030204" pitchFamily="18" charset="0"/>
                        <a:ea typeface="Cambria Math" panose="02040503050406030204" pitchFamily="18" charset="0"/>
                        <a:cs typeface="Times New Roman" pitchFamily="18" charset="0"/>
                      </a:rPr>
                      <m:t>1−</m:t>
                    </m:r>
                    <m:r>
                      <a:rPr lang="en-US" sz="2400" i="1">
                        <a:latin typeface="Cambria Math" panose="02040503050406030204" pitchFamily="18" charset="0"/>
                        <a:ea typeface="Cambria Math" panose="02040503050406030204" pitchFamily="18" charset="0"/>
                        <a:cs typeface="Times New Roman" pitchFamily="18" charset="0"/>
                      </a:rPr>
                      <m:t>𝛼</m:t>
                    </m:r>
                  </m:oMath>
                </a14:m>
                <a:endParaRPr lang="en-US" sz="2400" dirty="0">
                  <a:cs typeface="Times New Roman" pitchFamily="18" charset="0"/>
                </a:endParaRPr>
              </a:p>
              <a:p>
                <a:r>
                  <a:rPr lang="en-US" sz="2400" dirty="0">
                    <a:cs typeface="Times New Roman" pitchFamily="18" charset="0"/>
                  </a:rPr>
                  <a:t>and</a:t>
                </a:r>
              </a:p>
              <a:p>
                <a:pPr algn="ctr"/>
                <a:r>
                  <a:rPr lang="en-US" sz="2400" dirty="0">
                    <a:cs typeface="Times New Roman" pitchFamily="18" charset="0"/>
                  </a:rPr>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𝑍</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𝑧</m:t>
                            </m:r>
                          </m:e>
                          <m:sub>
                            <m:r>
                              <a:rPr lang="en-US" sz="2400" i="1">
                                <a:latin typeface="Cambria Math" panose="02040503050406030204" pitchFamily="18" charset="0"/>
                                <a:cs typeface="Times New Roman" pitchFamily="18" charset="0"/>
                              </a:rPr>
                              <m:t>1−</m:t>
                            </m:r>
                            <m:r>
                              <a:rPr lang="en-US" sz="2400" i="1">
                                <a:latin typeface="Cambria Math" panose="02040503050406030204" pitchFamily="18" charset="0"/>
                                <a:ea typeface="Cambria Math" panose="02040503050406030204" pitchFamily="18" charset="0"/>
                                <a:cs typeface="Times New Roman" pitchFamily="18" charset="0"/>
                              </a:rPr>
                              <m:t>𝛼</m:t>
                            </m:r>
                          </m:sub>
                        </m:sSub>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cs typeface="Times New Roman" pitchFamily="18" charset="0"/>
                      </a:rPr>
                      <m:t>𝛼</m:t>
                    </m:r>
                  </m:oMath>
                </a14:m>
                <a:endParaRPr lang="en-US" sz="2400" dirty="0">
                  <a:cs typeface="Times New Roman" pitchFamily="18" charset="0"/>
                </a:endParaRPr>
              </a:p>
            </p:txBody>
          </p:sp>
        </mc:Choice>
        <mc:Fallback xmlns="">
          <p:sp>
            <p:nvSpPr>
              <p:cNvPr id="30" name="Rectangle 29">
                <a:extLst>
                  <a:ext uri="{FF2B5EF4-FFF2-40B4-BE49-F238E27FC236}">
                    <a16:creationId xmlns:a16="http://schemas.microsoft.com/office/drawing/2014/main" id="{8D781156-CA44-406C-BAE7-4E3A4FECD50C}"/>
                  </a:ext>
                </a:extLst>
              </p:cNvPr>
              <p:cNvSpPr>
                <a:spLocks noRot="1" noChangeAspect="1" noMove="1" noResize="1" noEditPoints="1" noAdjustHandles="1" noChangeArrowheads="1" noChangeShapeType="1" noTextEdit="1"/>
              </p:cNvSpPr>
              <p:nvPr/>
            </p:nvSpPr>
            <p:spPr>
              <a:xfrm>
                <a:off x="838199" y="3075287"/>
                <a:ext cx="4491447" cy="1697901"/>
              </a:xfrm>
              <a:prstGeom prst="rect">
                <a:avLst/>
              </a:prstGeom>
              <a:blipFill>
                <a:blip r:embed="rId3"/>
                <a:stretch>
                  <a:fillRect l="-2035" t="-2867"/>
                </a:stretch>
              </a:blipFill>
            </p:spPr>
            <p:txBody>
              <a:bodyPr/>
              <a:lstStyle/>
              <a:p>
                <a:r>
                  <a:rPr lang="en-US">
                    <a:noFill/>
                  </a:rPr>
                  <a:t> </a:t>
                </a:r>
              </a:p>
            </p:txBody>
          </p:sp>
        </mc:Fallback>
      </mc:AlternateContent>
      <p:pic>
        <p:nvPicPr>
          <p:cNvPr id="31" name="Picture 10" descr="C:\Users\ASaghafi\Pictures\New Picture.bmp">
            <a:extLst>
              <a:ext uri="{FF2B5EF4-FFF2-40B4-BE49-F238E27FC236}">
                <a16:creationId xmlns:a16="http://schemas.microsoft.com/office/drawing/2014/main" id="{B5C2DBC2-422B-4EB8-9967-023A2D661ABE}"/>
              </a:ext>
            </a:extLst>
          </p:cNvPr>
          <p:cNvPicPr>
            <a:picLocks noChangeAspect="1" noChangeArrowheads="1"/>
          </p:cNvPicPr>
          <p:nvPr/>
        </p:nvPicPr>
        <p:blipFill>
          <a:blip r:embed="rId4" cstate="print"/>
          <a:srcRect/>
          <a:stretch>
            <a:fillRect/>
          </a:stretch>
        </p:blipFill>
        <p:spPr bwMode="auto">
          <a:xfrm>
            <a:off x="6069763" y="2162099"/>
            <a:ext cx="5323226" cy="2781300"/>
          </a:xfrm>
          <a:prstGeom prst="rect">
            <a:avLst/>
          </a:prstGeom>
          <a:noFill/>
        </p:spPr>
      </p:pic>
      <p:sp>
        <p:nvSpPr>
          <p:cNvPr id="33" name="Rectangle 32">
            <a:extLst>
              <a:ext uri="{FF2B5EF4-FFF2-40B4-BE49-F238E27FC236}">
                <a16:creationId xmlns:a16="http://schemas.microsoft.com/office/drawing/2014/main" id="{F8361854-474D-4006-A3AB-A015EA25E4C3}"/>
              </a:ext>
            </a:extLst>
          </p:cNvPr>
          <p:cNvSpPr/>
          <p:nvPr/>
        </p:nvSpPr>
        <p:spPr>
          <a:xfrm>
            <a:off x="9933429" y="4276589"/>
            <a:ext cx="351378" cy="430887"/>
          </a:xfrm>
          <a:prstGeom prst="rect">
            <a:avLst/>
          </a:prstGeom>
        </p:spPr>
        <p:txBody>
          <a:bodyPr wrap="none">
            <a:spAutoFit/>
          </a:bodyPr>
          <a:lstStyle/>
          <a:p>
            <a:r>
              <a:rPr lang="el-GR" sz="2200" b="1" dirty="0">
                <a:solidFill>
                  <a:schemeClr val="bg1"/>
                </a:solidFill>
                <a:cs typeface="Times New Roman" pitchFamily="18" charset="0"/>
              </a:rPr>
              <a:t>α</a:t>
            </a:r>
            <a:endParaRPr lang="en-US" sz="2200" b="1" dirty="0">
              <a:solidFill>
                <a:schemeClr val="bg1"/>
              </a:solidFill>
              <a:cs typeface="Times New Roman" pitchFamily="18" charset="0"/>
            </a:endParaRPr>
          </a:p>
        </p:txBody>
      </p:sp>
      <p:cxnSp>
        <p:nvCxnSpPr>
          <p:cNvPr id="34" name="Straight Arrow Connector 33">
            <a:extLst>
              <a:ext uri="{FF2B5EF4-FFF2-40B4-BE49-F238E27FC236}">
                <a16:creationId xmlns:a16="http://schemas.microsoft.com/office/drawing/2014/main" id="{03456BAA-2AD6-4E09-8F1B-C99D66872A51}"/>
              </a:ext>
            </a:extLst>
          </p:cNvPr>
          <p:cNvCxnSpPr>
            <a:cxnSpLocks/>
          </p:cNvCxnSpPr>
          <p:nvPr/>
        </p:nvCxnSpPr>
        <p:spPr>
          <a:xfrm>
            <a:off x="9927772" y="4036807"/>
            <a:ext cx="0" cy="15872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9551779-33C6-4F6C-89A6-A1B9CA08BD8E}"/>
              </a:ext>
            </a:extLst>
          </p:cNvPr>
          <p:cNvSpPr/>
          <p:nvPr/>
        </p:nvSpPr>
        <p:spPr>
          <a:xfrm>
            <a:off x="9868989" y="4661459"/>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81472"/>
                <a:ext cx="6986452" cy="1200329"/>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𝑧</m:t>
                        </m:r>
                      </m:e>
                      <m:sub>
                        <m:r>
                          <a:rPr lang="en-US" sz="2400" b="0" i="1" smtClean="0">
                            <a:latin typeface="Cambria Math" panose="02040503050406030204" pitchFamily="18" charset="0"/>
                            <a:cs typeface="Times New Roman" pitchFamily="18" charset="0"/>
                          </a:rPr>
                          <m:t>1−</m:t>
                        </m:r>
                        <m:r>
                          <a:rPr lang="en-US" sz="2400" b="0" i="1" smtClean="0">
                            <a:latin typeface="Cambria Math" panose="02040503050406030204" pitchFamily="18" charset="0"/>
                            <a:ea typeface="Cambria Math" panose="02040503050406030204" pitchFamily="18" charset="0"/>
                            <a:cs typeface="Times New Roman" pitchFamily="18" charset="0"/>
                          </a:rPr>
                          <m:t>𝛼</m:t>
                        </m:r>
                      </m:sub>
                    </m:sSub>
                  </m:oMath>
                </a14:m>
                <a:r>
                  <a:rPr lang="en-US" sz="2400" dirty="0">
                    <a:cs typeface="Times New Roman" pitchFamily="18" charset="0"/>
                  </a:rPr>
                  <a:t> is called a critical value of </a:t>
                </a:r>
                <a14:m>
                  <m:oMath xmlns:m="http://schemas.openxmlformats.org/officeDocument/2006/math">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1−</m:t>
                        </m:r>
                        <m:r>
                          <a:rPr lang="en-US" sz="2400" b="0" i="1" smtClean="0">
                            <a:latin typeface="Cambria Math" panose="02040503050406030204" pitchFamily="18" charset="0"/>
                            <a:ea typeface="Cambria Math" panose="02040503050406030204" pitchFamily="18" charset="0"/>
                            <a:cs typeface="Times New Roman" pitchFamily="18" charset="0"/>
                          </a:rPr>
                          <m:t>𝛼</m:t>
                        </m:r>
                      </m:e>
                    </m:d>
                  </m:oMath>
                </a14:m>
                <a:r>
                  <a:rPr lang="en-US" sz="2400" dirty="0">
                    <a:cs typeface="Times New Roman" pitchFamily="18" charset="0"/>
                  </a:rPr>
                  <a:t> and is a point on standard normal distribution where the area to its left is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Times New Roman" pitchFamily="18" charset="0"/>
                      </a:rPr>
                      <m:t>1−</m:t>
                    </m:r>
                    <m:r>
                      <a:rPr lang="en-US" sz="2400" i="1">
                        <a:latin typeface="Cambria Math" panose="02040503050406030204" pitchFamily="18" charset="0"/>
                        <a:ea typeface="Cambria Math" panose="02040503050406030204" pitchFamily="18" charset="0"/>
                        <a:cs typeface="Times New Roman" pitchFamily="18" charset="0"/>
                      </a:rPr>
                      <m:t>𝛼</m:t>
                    </m:r>
                  </m:oMath>
                </a14:m>
                <a:r>
                  <a:rPr lang="en-US" sz="2400" dirty="0">
                    <a:cs typeface="Times New Roman" pitchFamily="18" charset="0"/>
                  </a:rPr>
                  <a:t> (to the right is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itchFamily="18" charset="0"/>
                      </a:rPr>
                      <m:t>𝛼</m:t>
                    </m:r>
                  </m:oMath>
                </a14:m>
                <a:r>
                  <a:rPr lang="en-US" sz="2400" dirty="0">
                    <a:cs typeface="Times New Roman" pitchFamily="18" charset="0"/>
                  </a:rPr>
                  <a:t>)</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81472"/>
                <a:ext cx="6986452" cy="1200329"/>
              </a:xfrm>
              <a:prstGeom prst="rect">
                <a:avLst/>
              </a:prstGeom>
              <a:blipFill>
                <a:blip r:embed="rId5"/>
                <a:stretch>
                  <a:fillRect l="-1309" t="-4061" b="-10660"/>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2B723909-30E3-4E21-8421-B82ABBE14C0D}"/>
              </a:ext>
            </a:extLst>
          </p:cNvPr>
          <p:cNvSpPr/>
          <p:nvPr/>
        </p:nvSpPr>
        <p:spPr>
          <a:xfrm>
            <a:off x="8401654" y="3813511"/>
            <a:ext cx="777777" cy="477054"/>
          </a:xfrm>
          <a:prstGeom prst="rect">
            <a:avLst/>
          </a:prstGeom>
        </p:spPr>
        <p:txBody>
          <a:bodyPr wrap="none">
            <a:spAutoFit/>
          </a:bodyPr>
          <a:lstStyle/>
          <a:p>
            <a:r>
              <a:rPr lang="en-US" sz="2500" b="1" dirty="0">
                <a:cs typeface="Times New Roman" pitchFamily="18" charset="0"/>
              </a:rPr>
              <a:t>1 - </a:t>
            </a:r>
            <a:r>
              <a:rPr lang="el-GR" sz="2500" b="1" dirty="0">
                <a:cs typeface="Times New Roman" pitchFamily="18" charset="0"/>
              </a:rPr>
              <a:t>α</a:t>
            </a:r>
            <a:endParaRPr lang="en-US" sz="2500" b="1" dirty="0">
              <a:cs typeface="Times New Roman" pitchFamily="18" charset="0"/>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6D6F1E14-3137-4C5E-AC92-F1D75F1758E0}"/>
                  </a:ext>
                </a:extLst>
              </p:cNvPr>
              <p:cNvSpPr/>
              <p:nvPr/>
            </p:nvSpPr>
            <p:spPr>
              <a:xfrm>
                <a:off x="9621216" y="5639564"/>
                <a:ext cx="877484"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500" i="1">
                              <a:latin typeface="Cambria Math" panose="02040503050406030204" pitchFamily="18" charset="0"/>
                              <a:cs typeface="Times New Roman" pitchFamily="18" charset="0"/>
                            </a:rPr>
                          </m:ctrlPr>
                        </m:sSubPr>
                        <m:e>
                          <m:r>
                            <a:rPr lang="en-US" sz="2500" i="1">
                              <a:latin typeface="Cambria Math" panose="02040503050406030204" pitchFamily="18" charset="0"/>
                              <a:cs typeface="Times New Roman" pitchFamily="18" charset="0"/>
                            </a:rPr>
                            <m:t>𝑧</m:t>
                          </m:r>
                        </m:e>
                        <m:sub>
                          <m:r>
                            <a:rPr lang="en-US" sz="2500" i="1">
                              <a:latin typeface="Cambria Math" panose="02040503050406030204" pitchFamily="18" charset="0"/>
                              <a:cs typeface="Times New Roman" pitchFamily="18" charset="0"/>
                            </a:rPr>
                            <m:t>1−</m:t>
                          </m:r>
                          <m:r>
                            <a:rPr lang="en-US" sz="2500" i="1">
                              <a:latin typeface="Cambria Math" panose="02040503050406030204" pitchFamily="18" charset="0"/>
                              <a:ea typeface="Cambria Math" panose="02040503050406030204" pitchFamily="18" charset="0"/>
                              <a:cs typeface="Times New Roman" pitchFamily="18" charset="0"/>
                            </a:rPr>
                            <m:t>𝛼</m:t>
                          </m:r>
                        </m:sub>
                      </m:sSub>
                    </m:oMath>
                  </m:oMathPara>
                </a14:m>
                <a:endParaRPr lang="en-US" sz="2500" dirty="0"/>
              </a:p>
            </p:txBody>
          </p:sp>
        </mc:Choice>
        <mc:Fallback xmlns="">
          <p:sp>
            <p:nvSpPr>
              <p:cNvPr id="38" name="Rectangle 37">
                <a:extLst>
                  <a:ext uri="{FF2B5EF4-FFF2-40B4-BE49-F238E27FC236}">
                    <a16:creationId xmlns:a16="http://schemas.microsoft.com/office/drawing/2014/main" id="{6D6F1E14-3137-4C5E-AC92-F1D75F1758E0}"/>
                  </a:ext>
                </a:extLst>
              </p:cNvPr>
              <p:cNvSpPr>
                <a:spLocks noRot="1" noChangeAspect="1" noMove="1" noResize="1" noEditPoints="1" noAdjustHandles="1" noChangeArrowheads="1" noChangeShapeType="1" noTextEdit="1"/>
              </p:cNvSpPr>
              <p:nvPr/>
            </p:nvSpPr>
            <p:spPr>
              <a:xfrm>
                <a:off x="9621216" y="5639564"/>
                <a:ext cx="877484" cy="477054"/>
              </a:xfrm>
              <a:prstGeom prst="rect">
                <a:avLst/>
              </a:prstGeom>
              <a:blipFill>
                <a:blip r:embed="rId6"/>
                <a:stretch>
                  <a:fillRect b="-2564"/>
                </a:stretch>
              </a:blipFill>
            </p:spPr>
            <p:txBody>
              <a:bodyPr/>
              <a:lstStyle/>
              <a:p>
                <a:r>
                  <a:rPr lang="en-US">
                    <a:noFill/>
                  </a:rPr>
                  <a:t> </a:t>
                </a:r>
              </a:p>
            </p:txBody>
          </p:sp>
        </mc:Fallback>
      </mc:AlternateContent>
    </p:spTree>
    <p:extLst>
      <p:ext uri="{BB962C8B-B14F-4D97-AF65-F5344CB8AC3E}">
        <p14:creationId xmlns:p14="http://schemas.microsoft.com/office/powerpoint/2010/main" val="374449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10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Normal Percentile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6986452" cy="461665"/>
          </a:xfrm>
          <a:prstGeom prst="rect">
            <a:avLst/>
          </a:prstGeom>
        </p:spPr>
        <p:txBody>
          <a:bodyPr wrap="square">
            <a:spAutoFit/>
          </a:bodyPr>
          <a:lstStyle/>
          <a:p>
            <a:r>
              <a:rPr lang="en-US" sz="2400" dirty="0">
                <a:cs typeface="Times New Roman" pitchFamily="18" charset="0"/>
              </a:rPr>
              <a:t>Suppose RV Z ~ N(0, 1), find the value of “c” such that</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 name="TextBox 21">
            <a:extLst>
              <a:ext uri="{FF2B5EF4-FFF2-40B4-BE49-F238E27FC236}">
                <a16:creationId xmlns:a16="http://schemas.microsoft.com/office/drawing/2014/main" id="{8A28C4CF-5FF6-4866-AFF7-F253A515E579}"/>
              </a:ext>
            </a:extLst>
          </p:cNvPr>
          <p:cNvSpPr txBox="1"/>
          <p:nvPr/>
        </p:nvSpPr>
        <p:spPr>
          <a:xfrm>
            <a:off x="838199" y="2074706"/>
            <a:ext cx="2976155" cy="461665"/>
          </a:xfrm>
          <a:prstGeom prst="rect">
            <a:avLst/>
          </a:prstGeom>
          <a:noFill/>
        </p:spPr>
        <p:txBody>
          <a:bodyPr wrap="square" rtlCol="0">
            <a:spAutoFit/>
          </a:bodyPr>
          <a:lstStyle/>
          <a:p>
            <a:r>
              <a:rPr lang="en-US" sz="2400" dirty="0"/>
              <a:t>a) P(Z ≤ c) = 0.7967 </a:t>
            </a:r>
          </a:p>
        </p:txBody>
      </p:sp>
      <mc:AlternateContent xmlns:mc="http://schemas.openxmlformats.org/markup-compatibility/2006" xmlns:a14="http://schemas.microsoft.com/office/drawing/2010/main">
        <mc:Choice Requires="a14">
          <p:sp>
            <p:nvSpPr>
              <p:cNvPr id="23" name="Rectangle 100">
                <a:extLst>
                  <a:ext uri="{FF2B5EF4-FFF2-40B4-BE49-F238E27FC236}">
                    <a16:creationId xmlns:a16="http://schemas.microsoft.com/office/drawing/2014/main" id="{833131ED-FE7C-49C8-8F37-8A6A8A42D847}"/>
                  </a:ext>
                </a:extLst>
              </p:cNvPr>
              <p:cNvSpPr>
                <a:spLocks noChangeArrowheads="1"/>
              </p:cNvSpPr>
              <p:nvPr/>
            </p:nvSpPr>
            <p:spPr bwMode="auto">
              <a:xfrm>
                <a:off x="7850777" y="402231"/>
                <a:ext cx="3941595" cy="3421449"/>
              </a:xfrm>
              <a:prstGeom prst="rect">
                <a:avLst/>
              </a:prstGeom>
              <a:solidFill>
                <a:srgbClr val="FFCCFF"/>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200" dirty="0">
                    <a:latin typeface="Arial" panose="020B0604020202020204" pitchFamily="34" charset="0"/>
                    <a:cs typeface="Arial" panose="020B0604020202020204" pitchFamily="34" charset="0"/>
                  </a:rPr>
                  <a:t>• </a:t>
                </a:r>
                <a:r>
                  <a:rPr lang="en-US" altLang="en-US" sz="2200" dirty="0">
                    <a:solidFill>
                      <a:srgbClr val="FF0000"/>
                    </a:solidFill>
                    <a:latin typeface="Arial" panose="020B0604020202020204" pitchFamily="34" charset="0"/>
                    <a:cs typeface="Arial" panose="020B0604020202020204" pitchFamily="34" charset="0"/>
                  </a:rPr>
                  <a:t>Probability is GIVEN</a:t>
                </a:r>
                <a:r>
                  <a:rPr lang="en-US" altLang="en-US" sz="2200" dirty="0">
                    <a:latin typeface="Arial" panose="020B0604020202020204" pitchFamily="34" charset="0"/>
                    <a:cs typeface="Arial" panose="020B0604020202020204" pitchFamily="34" charset="0"/>
                  </a:rPr>
                  <a:t>, a percentile that generates that probability is asked</a:t>
                </a:r>
              </a:p>
              <a:p>
                <a:pPr lvl="0" eaLnBrk="0" fontAlgn="base" hangingPunct="0">
                  <a:lnSpc>
                    <a:spcPts val="1200"/>
                  </a:lnSpc>
                  <a:spcBef>
                    <a:spcPct val="0"/>
                  </a:spcBef>
                  <a:spcAft>
                    <a:spcPct val="0"/>
                  </a:spcAft>
                </a:pPr>
                <a:endParaRPr lang="en-US" altLang="en-US" sz="22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200" dirty="0">
                    <a:latin typeface="Arial" panose="020B0604020202020204" pitchFamily="34" charset="0"/>
                    <a:cs typeface="Arial" panose="020B0604020202020204" pitchFamily="34" charset="0"/>
                  </a:rPr>
                  <a:t>• You should plug-in </a:t>
                </a:r>
                <a:r>
                  <a:rPr lang="en-US" altLang="en-US" sz="2200" dirty="0">
                    <a:solidFill>
                      <a:srgbClr val="008AF2"/>
                    </a:solidFill>
                    <a:latin typeface="Arial" panose="020B0604020202020204" pitchFamily="34" charset="0"/>
                    <a:cs typeface="Arial" panose="020B0604020202020204" pitchFamily="34" charset="0"/>
                  </a:rPr>
                  <a:t>CUMMULATIVE probability </a:t>
                </a:r>
                <a:r>
                  <a:rPr lang="en-US" altLang="en-US" sz="2200" dirty="0">
                    <a:latin typeface="Arial" panose="020B0604020202020204" pitchFamily="34" charset="0"/>
                    <a:cs typeface="Arial" panose="020B0604020202020204" pitchFamily="34" charset="0"/>
                  </a:rPr>
                  <a:t>into invNorm function, that is a </a:t>
                </a:r>
                <a:r>
                  <a:rPr lang="en-US" altLang="en-US" sz="2200" dirty="0">
                    <a:solidFill>
                      <a:srgbClr val="008AF2"/>
                    </a:solidFill>
                    <a:latin typeface="Arial" panose="020B0604020202020204" pitchFamily="34" charset="0"/>
                    <a:cs typeface="Arial" panose="020B0604020202020204" pitchFamily="34" charset="0"/>
                  </a:rPr>
                  <a:t>left tail area </a:t>
                </a:r>
              </a:p>
              <a:p>
                <a:pPr lvl="0" eaLnBrk="0" fontAlgn="base" hangingPunct="0">
                  <a:lnSpc>
                    <a:spcPts val="1000"/>
                  </a:lnSpc>
                  <a:spcBef>
                    <a:spcPct val="0"/>
                  </a:spcBef>
                  <a:spcAft>
                    <a:spcPct val="0"/>
                  </a:spcAft>
                </a:pPr>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2200" dirty="0">
                    <a:latin typeface="Arial" panose="020B0604020202020204" pitchFamily="34" charset="0"/>
                    <a:cs typeface="Arial" panose="020B0604020202020204" pitchFamily="34" charset="0"/>
                  </a:rPr>
                  <a:t>• </a:t>
                </a:r>
                <a14:m>
                  <m:oMath xmlns:m="http://schemas.openxmlformats.org/officeDocument/2006/math">
                    <m:r>
                      <a:rPr lang="en-US" altLang="en-US" sz="2200" b="0" i="1" smtClean="0">
                        <a:latin typeface="Cambria Math" panose="02040503050406030204" pitchFamily="18" charset="0"/>
                        <a:cs typeface="Arial" panose="020B0604020202020204" pitchFamily="34" charset="0"/>
                      </a:rPr>
                      <m:t>𝑐</m:t>
                    </m:r>
                  </m:oMath>
                </a14:m>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 is a critical value of 0.7967, that is </a:t>
                </a:r>
                <a14:m>
                  <m:oMath xmlns:m="http://schemas.openxmlformats.org/officeDocument/2006/math">
                    <m:r>
                      <a:rPr kumimoji="0" lang="en-US" altLang="en-US" sz="2200" b="0" i="1" u="none" strike="noStrike" cap="none" normalizeH="0" baseline="0" smtClean="0">
                        <a:ln>
                          <a:noFill/>
                        </a:ln>
                        <a:effectLst/>
                        <a:latin typeface="Cambria Math" panose="02040503050406030204" pitchFamily="18" charset="0"/>
                        <a:cs typeface="Arial" panose="020B0604020202020204" pitchFamily="34" charset="0"/>
                      </a:rPr>
                      <m:t>𝑐</m:t>
                    </m:r>
                    <m:r>
                      <a:rPr kumimoji="0" lang="en-US" altLang="en-US" sz="2200" b="0" i="1" u="none" strike="noStrike" cap="none" normalizeH="0" baseline="0" smtClean="0">
                        <a:ln>
                          <a:noFill/>
                        </a:ln>
                        <a:effectLst/>
                        <a:latin typeface="Cambria Math" panose="02040503050406030204" pitchFamily="18" charset="0"/>
                        <a:cs typeface="Arial" panose="020B0604020202020204" pitchFamily="34" charset="0"/>
                      </a:rPr>
                      <m:t>=</m:t>
                    </m:r>
                    <m:sSub>
                      <m:sSubPr>
                        <m:ctrlPr>
                          <a:rPr kumimoji="0" lang="en-US" altLang="en-US" sz="2200" b="0" i="1" u="none" strike="noStrike" cap="none" normalizeH="0" baseline="0" smtClean="0">
                            <a:ln>
                              <a:noFill/>
                            </a:ln>
                            <a:effectLst/>
                            <a:latin typeface="Cambria Math" panose="02040503050406030204" pitchFamily="18" charset="0"/>
                            <a:cs typeface="Arial" panose="020B0604020202020204" pitchFamily="34" charset="0"/>
                          </a:rPr>
                        </m:ctrlPr>
                      </m:sSubPr>
                      <m:e>
                        <m:r>
                          <a:rPr kumimoji="0" lang="en-US" altLang="en-US" sz="2200" b="0" i="1" u="none" strike="noStrike" cap="none" normalizeH="0" baseline="0" smtClean="0">
                            <a:ln>
                              <a:noFill/>
                            </a:ln>
                            <a:effectLst/>
                            <a:latin typeface="Cambria Math" panose="02040503050406030204" pitchFamily="18" charset="0"/>
                            <a:cs typeface="Arial" panose="020B0604020202020204" pitchFamily="34" charset="0"/>
                          </a:rPr>
                          <m:t>𝑧</m:t>
                        </m:r>
                      </m:e>
                      <m:sub>
                        <m:r>
                          <a:rPr kumimoji="0" lang="en-US" altLang="en-US" sz="2200" b="0" i="1" u="none" strike="noStrike" cap="none" normalizeH="0" baseline="0" smtClean="0">
                            <a:ln>
                              <a:noFill/>
                            </a:ln>
                            <a:effectLst/>
                            <a:latin typeface="Cambria Math" panose="02040503050406030204" pitchFamily="18" charset="0"/>
                            <a:cs typeface="Arial" panose="020B0604020202020204" pitchFamily="34" charset="0"/>
                          </a:rPr>
                          <m:t>0.7967</m:t>
                        </m:r>
                      </m:sub>
                    </m:sSub>
                  </m:oMath>
                </a14:m>
                <a:endParaRPr kumimoji="0" lang="en-US" altLang="en-US" sz="2200" b="0" i="0" u="none" strike="noStrike" cap="none" normalizeH="0" baseline="0" dirty="0">
                  <a:ln>
                    <a:noFill/>
                  </a:ln>
                  <a:effectLst/>
                  <a:latin typeface="Arial" panose="020B0604020202020204" pitchFamily="34" charset="0"/>
                  <a:cs typeface="Arial" panose="020B0604020202020204" pitchFamily="34" charset="0"/>
                </a:endParaRPr>
              </a:p>
            </p:txBody>
          </p:sp>
        </mc:Choice>
        <mc:Fallback xmlns="">
          <p:sp>
            <p:nvSpPr>
              <p:cNvPr id="23" name="Rectangle 100">
                <a:extLst>
                  <a:ext uri="{FF2B5EF4-FFF2-40B4-BE49-F238E27FC236}">
                    <a16:creationId xmlns:a16="http://schemas.microsoft.com/office/drawing/2014/main" id="{833131ED-FE7C-49C8-8F37-8A6A8A42D847}"/>
                  </a:ext>
                </a:extLst>
              </p:cNvPr>
              <p:cNvSpPr>
                <a:spLocks noRot="1" noChangeAspect="1" noMove="1" noResize="1" noEditPoints="1" noAdjustHandles="1" noChangeArrowheads="1" noChangeShapeType="1" noTextEdit="1"/>
              </p:cNvSpPr>
              <p:nvPr/>
            </p:nvSpPr>
            <p:spPr bwMode="auto">
              <a:xfrm>
                <a:off x="7850777" y="402231"/>
                <a:ext cx="3941595" cy="3421449"/>
              </a:xfrm>
              <a:prstGeom prst="rect">
                <a:avLst/>
              </a:prstGeom>
              <a:blipFill>
                <a:blip r:embed="rId3"/>
                <a:stretch>
                  <a:fillRect l="-2012" t="-535" r="-619" b="-3209"/>
                </a:stretch>
              </a:blipFill>
              <a:ln>
                <a:noFill/>
              </a:ln>
              <a:effectLst/>
            </p:spPr>
            <p:txBody>
              <a:bodyPr/>
              <a:lstStyle/>
              <a:p>
                <a:r>
                  <a:rPr lang="en-US">
                    <a:noFill/>
                  </a:rPr>
                  <a:t> </a:t>
                </a:r>
              </a:p>
            </p:txBody>
          </p:sp>
        </mc:Fallback>
      </mc:AlternateContent>
      <p:sp>
        <p:nvSpPr>
          <p:cNvPr id="24" name="Rectangle 100">
            <a:extLst>
              <a:ext uri="{FF2B5EF4-FFF2-40B4-BE49-F238E27FC236}">
                <a16:creationId xmlns:a16="http://schemas.microsoft.com/office/drawing/2014/main" id="{BA4DAD54-A245-4AB0-94B3-841C0B3E79ED}"/>
              </a:ext>
            </a:extLst>
          </p:cNvPr>
          <p:cNvSpPr>
            <a:spLocks noChangeArrowheads="1"/>
          </p:cNvSpPr>
          <p:nvPr/>
        </p:nvSpPr>
        <p:spPr bwMode="auto">
          <a:xfrm>
            <a:off x="868564" y="2536371"/>
            <a:ext cx="38247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2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 </a:t>
            </a:r>
            <a:r>
              <a:rPr lang="en-US" altLang="en-US" sz="2200" dirty="0">
                <a:solidFill>
                  <a:srgbClr val="FF0000"/>
                </a:solidFill>
                <a:latin typeface="Arial" panose="020B0604020202020204" pitchFamily="34" charset="0"/>
                <a:cs typeface="Arial" panose="020B0604020202020204" pitchFamily="34" charset="0"/>
              </a:rPr>
              <a:t>3</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:invNorm(</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25" name="Rectangle 101">
            <a:extLst>
              <a:ext uri="{FF2B5EF4-FFF2-40B4-BE49-F238E27FC236}">
                <a16:creationId xmlns:a16="http://schemas.microsoft.com/office/drawing/2014/main" id="{0FD9D632-D341-4532-B97F-413805464DCA}"/>
              </a:ext>
            </a:extLst>
          </p:cNvPr>
          <p:cNvSpPr>
            <a:spLocks noChangeArrowheads="1"/>
          </p:cNvSpPr>
          <p:nvPr/>
        </p:nvSpPr>
        <p:spPr bwMode="auto">
          <a:xfrm>
            <a:off x="868564" y="3730438"/>
            <a:ext cx="337834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0.7967, 0, 1)</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endParaRPr kumimoji="0" lang="en-US" altLang="en-US" sz="2200" b="0" i="0" u="none" strike="noStrike" cap="none" normalizeH="0" baseline="0" dirty="0">
              <a:ln>
                <a:noFill/>
              </a:ln>
              <a:solidFill>
                <a:srgbClr val="7030A0"/>
              </a:solidFill>
              <a:effectLst/>
              <a:latin typeface="Arial" panose="020B0604020202020204" pitchFamily="34" charset="0"/>
            </a:endParaRPr>
          </a:p>
        </p:txBody>
      </p:sp>
      <p:pic>
        <p:nvPicPr>
          <p:cNvPr id="26" name="Picture 15" descr="C:\Users\ASaghafi\Desktop\New Picture.bmp">
            <a:extLst>
              <a:ext uri="{FF2B5EF4-FFF2-40B4-BE49-F238E27FC236}">
                <a16:creationId xmlns:a16="http://schemas.microsoft.com/office/drawing/2014/main" id="{F8FDD0DD-5B2F-485C-AB22-5EFF424BE942}"/>
              </a:ext>
            </a:extLst>
          </p:cNvPr>
          <p:cNvPicPr>
            <a:picLocks noChangeAspect="1" noChangeArrowheads="1"/>
          </p:cNvPicPr>
          <p:nvPr/>
        </p:nvPicPr>
        <p:blipFill>
          <a:blip r:embed="rId4" cstate="print"/>
          <a:srcRect/>
          <a:stretch>
            <a:fillRect/>
          </a:stretch>
        </p:blipFill>
        <p:spPr bwMode="auto">
          <a:xfrm>
            <a:off x="3377706" y="4684061"/>
            <a:ext cx="2840197" cy="1568370"/>
          </a:xfrm>
          <a:prstGeom prst="rect">
            <a:avLst/>
          </a:prstGeom>
          <a:noFill/>
        </p:spPr>
      </p:pic>
      <p:cxnSp>
        <p:nvCxnSpPr>
          <p:cNvPr id="4" name="Straight Connector 3">
            <a:extLst>
              <a:ext uri="{FF2B5EF4-FFF2-40B4-BE49-F238E27FC236}">
                <a16:creationId xmlns:a16="http://schemas.microsoft.com/office/drawing/2014/main" id="{F4B57CC1-C59F-4228-B1B4-F25BED697C77}"/>
              </a:ext>
            </a:extLst>
          </p:cNvPr>
          <p:cNvCxnSpPr/>
          <p:nvPr/>
        </p:nvCxnSpPr>
        <p:spPr>
          <a:xfrm>
            <a:off x="5159828" y="4419139"/>
            <a:ext cx="0" cy="20378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0DBE83-C61E-4396-9E0A-18D71634C733}"/>
                  </a:ext>
                </a:extLst>
              </p:cNvPr>
              <p:cNvSpPr txBox="1"/>
              <p:nvPr/>
            </p:nvSpPr>
            <p:spPr>
              <a:xfrm>
                <a:off x="4797804" y="6465926"/>
                <a:ext cx="9001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=0.83</m:t>
                      </m:r>
                    </m:oMath>
                  </m:oMathPara>
                </a14:m>
                <a:endParaRPr lang="en-US" dirty="0"/>
              </a:p>
            </p:txBody>
          </p:sp>
        </mc:Choice>
        <mc:Fallback xmlns="">
          <p:sp>
            <p:nvSpPr>
              <p:cNvPr id="5" name="TextBox 4">
                <a:extLst>
                  <a:ext uri="{FF2B5EF4-FFF2-40B4-BE49-F238E27FC236}">
                    <a16:creationId xmlns:a16="http://schemas.microsoft.com/office/drawing/2014/main" id="{AA0DBE83-C61E-4396-9E0A-18D71634C733}"/>
                  </a:ext>
                </a:extLst>
              </p:cNvPr>
              <p:cNvSpPr txBox="1">
                <a:spLocks noRot="1" noChangeAspect="1" noMove="1" noResize="1" noEditPoints="1" noAdjustHandles="1" noChangeArrowheads="1" noChangeShapeType="1" noTextEdit="1"/>
              </p:cNvSpPr>
              <p:nvPr/>
            </p:nvSpPr>
            <p:spPr>
              <a:xfrm>
                <a:off x="4797804" y="6465926"/>
                <a:ext cx="900183" cy="276999"/>
              </a:xfrm>
              <a:prstGeom prst="rect">
                <a:avLst/>
              </a:prstGeom>
              <a:blipFill>
                <a:blip r:embed="rId5"/>
                <a:stretch>
                  <a:fillRect l="-3378" r="-6081" b="-666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0D7AB7A5-AEE7-4608-B15B-D77546EC972E}"/>
              </a:ext>
            </a:extLst>
          </p:cNvPr>
          <p:cNvSpPr txBox="1"/>
          <p:nvPr/>
        </p:nvSpPr>
        <p:spPr>
          <a:xfrm>
            <a:off x="4266005" y="5345312"/>
            <a:ext cx="1086394" cy="400110"/>
          </a:xfrm>
          <a:prstGeom prst="rect">
            <a:avLst/>
          </a:prstGeom>
          <a:noFill/>
        </p:spPr>
        <p:txBody>
          <a:bodyPr wrap="square" rtlCol="0">
            <a:spAutoFit/>
          </a:bodyPr>
          <a:lstStyle/>
          <a:p>
            <a:r>
              <a:rPr lang="en-US" sz="2000" dirty="0">
                <a:solidFill>
                  <a:schemeClr val="bg1"/>
                </a:solidFill>
              </a:rPr>
              <a:t>0.7967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F16266-B6E6-4624-AACF-5D8C74AF6EB8}"/>
                  </a:ext>
                </a:extLst>
              </p:cNvPr>
              <p:cNvSpPr txBox="1"/>
              <p:nvPr/>
            </p:nvSpPr>
            <p:spPr>
              <a:xfrm>
                <a:off x="925285" y="4924505"/>
                <a:ext cx="11921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=0.83</m:t>
                      </m:r>
                    </m:oMath>
                  </m:oMathPara>
                </a14:m>
                <a:endParaRPr lang="en-US" sz="2400" dirty="0"/>
              </a:p>
            </p:txBody>
          </p:sp>
        </mc:Choice>
        <mc:Fallback xmlns="">
          <p:sp>
            <p:nvSpPr>
              <p:cNvPr id="14" name="TextBox 13">
                <a:extLst>
                  <a:ext uri="{FF2B5EF4-FFF2-40B4-BE49-F238E27FC236}">
                    <a16:creationId xmlns:a16="http://schemas.microsoft.com/office/drawing/2014/main" id="{BCF16266-B6E6-4624-AACF-5D8C74AF6EB8}"/>
                  </a:ext>
                </a:extLst>
              </p:cNvPr>
              <p:cNvSpPr txBox="1">
                <a:spLocks noRot="1" noChangeAspect="1" noMove="1" noResize="1" noEditPoints="1" noAdjustHandles="1" noChangeArrowheads="1" noChangeShapeType="1" noTextEdit="1"/>
              </p:cNvSpPr>
              <p:nvPr/>
            </p:nvSpPr>
            <p:spPr>
              <a:xfrm>
                <a:off x="925285" y="4924505"/>
                <a:ext cx="1192186" cy="369332"/>
              </a:xfrm>
              <a:prstGeom prst="rect">
                <a:avLst/>
              </a:prstGeom>
              <a:blipFill>
                <a:blip r:embed="rId6"/>
                <a:stretch>
                  <a:fillRect l="-3590" r="-6154" b="-6667"/>
                </a:stretch>
              </a:blipFill>
            </p:spPr>
            <p:txBody>
              <a:bodyPr/>
              <a:lstStyle/>
              <a:p>
                <a:r>
                  <a:rPr lang="en-US">
                    <a:noFill/>
                  </a:rPr>
                  <a:t> </a:t>
                </a:r>
              </a:p>
            </p:txBody>
          </p:sp>
        </mc:Fallback>
      </mc:AlternateContent>
      <p:sp>
        <p:nvSpPr>
          <p:cNvPr id="15" name="Rectangle 101">
            <a:extLst>
              <a:ext uri="{FF2B5EF4-FFF2-40B4-BE49-F238E27FC236}">
                <a16:creationId xmlns:a16="http://schemas.microsoft.com/office/drawing/2014/main" id="{72D1F307-BD4E-480C-BE51-D12E3877BBB1}"/>
              </a:ext>
            </a:extLst>
          </p:cNvPr>
          <p:cNvSpPr>
            <a:spLocks noChangeArrowheads="1"/>
          </p:cNvSpPr>
          <p:nvPr/>
        </p:nvSpPr>
        <p:spPr bwMode="auto">
          <a:xfrm>
            <a:off x="7032173" y="4200740"/>
            <a:ext cx="4760199" cy="1107996"/>
          </a:xfrm>
          <a:prstGeom prst="rect">
            <a:avLst/>
          </a:prstGeom>
          <a:solidFill>
            <a:srgbClr val="CCFFCC"/>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The syntax for computing percentile c given cumulative prob P(</a:t>
            </a:r>
            <a:r>
              <a:rPr kumimoji="0" lang="en-US" altLang="en-US" sz="2200" b="0" i="0" u="none" strike="noStrike" cap="none" normalizeH="0" baseline="0" dirty="0">
                <a:ln>
                  <a:noFill/>
                </a:ln>
                <a:effectLst/>
                <a:latin typeface="Arial" panose="020B0604020202020204" pitchFamily="34" charset="0"/>
                <a:cs typeface="Arial" panose="020B0604020202020204" pitchFamily="34" charset="0"/>
              </a:rPr>
              <a:t>X</a:t>
            </a:r>
            <a:r>
              <a:rPr kumimoji="0" lang="en-US" altLang="en-US" sz="2200" b="0" i="0" u="none" strike="noStrike" cap="none" normalizeH="0" dirty="0">
                <a:ln>
                  <a:noFill/>
                </a:ln>
                <a:solidFill>
                  <a:srgbClr val="8D42C6"/>
                </a:solidFill>
                <a:effectLst/>
                <a:latin typeface="Arial" panose="020B0604020202020204" pitchFamily="34" charset="0"/>
                <a:cs typeface="Arial" panose="020B0604020202020204" pitchFamily="34" charset="0"/>
              </a:rPr>
              <a:t> ≤ c</a:t>
            </a:r>
            <a:r>
              <a:rPr kumimoji="0" lang="en-US" altLang="en-US" sz="2200" b="0" i="0" u="none" strike="noStrike" cap="none" normalizeH="0" baseline="0" dirty="0">
                <a:ln>
                  <a:noFill/>
                </a:ln>
                <a:solidFill>
                  <a:srgbClr val="8D42C6"/>
                </a:solidFill>
                <a:effectLst/>
                <a:latin typeface="Arial" panose="020B0604020202020204" pitchFamily="34" charset="0"/>
                <a:cs typeface="Arial" panose="020B0604020202020204" pitchFamily="34" charset="0"/>
              </a:rPr>
              <a:t>)=p is </a:t>
            </a:r>
            <a:r>
              <a:rPr kumimoji="0" lang="en-US" altLang="en-US" sz="2200" b="1" i="0" u="none" strike="noStrike" cap="none" normalizeH="0" baseline="0" dirty="0">
                <a:ln>
                  <a:noFill/>
                </a:ln>
                <a:solidFill>
                  <a:srgbClr val="8D42C6"/>
                </a:solidFill>
                <a:effectLst/>
                <a:latin typeface="Arial" panose="020B0604020202020204" pitchFamily="34" charset="0"/>
                <a:cs typeface="Arial" panose="020B0604020202020204" pitchFamily="34" charset="0"/>
              </a:rPr>
              <a:t>invNorm(p, </a:t>
            </a:r>
            <a:r>
              <a:rPr lang="el-GR" altLang="en-US" sz="2200" b="1" dirty="0">
                <a:solidFill>
                  <a:srgbClr val="8D42C6"/>
                </a:solidFill>
                <a:latin typeface="Arial" panose="020B0604020202020204" pitchFamily="34" charset="0"/>
                <a:cs typeface="Arial" panose="020B0604020202020204" pitchFamily="34" charset="0"/>
              </a:rPr>
              <a:t>μ</a:t>
            </a:r>
            <a:r>
              <a:rPr lang="en-US" altLang="en-US" sz="2200" b="1" dirty="0">
                <a:solidFill>
                  <a:srgbClr val="8D42C6"/>
                </a:solidFill>
                <a:latin typeface="Arial" panose="020B0604020202020204" pitchFamily="34" charset="0"/>
                <a:cs typeface="Arial" panose="020B0604020202020204" pitchFamily="34" charset="0"/>
              </a:rPr>
              <a:t>, </a:t>
            </a:r>
            <a:r>
              <a:rPr lang="el-GR" altLang="en-US" sz="2200" b="1" dirty="0">
                <a:solidFill>
                  <a:srgbClr val="8D42C6"/>
                </a:solidFill>
                <a:latin typeface="Arial" panose="020B0604020202020204" pitchFamily="34" charset="0"/>
                <a:cs typeface="Arial" panose="020B0604020202020204" pitchFamily="34" charset="0"/>
              </a:rPr>
              <a:t>σ</a:t>
            </a:r>
            <a:r>
              <a:rPr kumimoji="0" lang="en-US" altLang="en-US" sz="2200" b="1" i="0" u="none" strike="noStrike" cap="none" normalizeH="0" baseline="0" dirty="0">
                <a:ln>
                  <a:noFill/>
                </a:ln>
                <a:solidFill>
                  <a:srgbClr val="8D42C6"/>
                </a:solidFill>
                <a:effectLst/>
                <a:latin typeface="Arial" panose="020B0604020202020204" pitchFamily="34" charset="0"/>
                <a:cs typeface="Arial" panose="020B0604020202020204" pitchFamily="34" charset="0"/>
              </a:rPr>
              <a:t>)</a:t>
            </a:r>
            <a:endParaRPr kumimoji="0" lang="en-US" altLang="en-US" sz="2200" b="1" i="0" u="none" strike="noStrike" cap="none" normalizeH="0" baseline="0" dirty="0">
              <a:ln>
                <a:noFill/>
              </a:ln>
              <a:solidFill>
                <a:srgbClr val="8D42C6"/>
              </a:solidFill>
              <a:effectLst/>
              <a:latin typeface="Arial" panose="020B0604020202020204" pitchFamily="34" charset="0"/>
            </a:endParaRPr>
          </a:p>
        </p:txBody>
      </p:sp>
    </p:spTree>
    <p:extLst>
      <p:ext uri="{BB962C8B-B14F-4D97-AF65-F5344CB8AC3E}">
        <p14:creationId xmlns:p14="http://schemas.microsoft.com/office/powerpoint/2010/main" val="31143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5" grpId="0"/>
      <p:bldP spid="29" grpId="0"/>
      <p:bldP spid="14"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91004" cy="1325563"/>
          </a:xfrm>
        </p:spPr>
        <p:txBody>
          <a:bodyPr>
            <a:normAutofit/>
          </a:bodyPr>
          <a:lstStyle/>
          <a:p>
            <a:r>
              <a:rPr lang="en-US" dirty="0">
                <a:solidFill>
                  <a:srgbClr val="990033"/>
                </a:solidFill>
              </a:rPr>
              <a:t>Discrete Vs Continuous Distributions</a:t>
            </a:r>
          </a:p>
        </p:txBody>
      </p:sp>
      <p:sp>
        <p:nvSpPr>
          <p:cNvPr id="107" name="Content Placeholder 3">
            <a:extLst>
              <a:ext uri="{FF2B5EF4-FFF2-40B4-BE49-F238E27FC236}">
                <a16:creationId xmlns:a16="http://schemas.microsoft.com/office/drawing/2014/main" id="{078C87BF-D958-4615-B561-BD63BCB255A4}"/>
              </a:ext>
            </a:extLst>
          </p:cNvPr>
          <p:cNvSpPr txBox="1">
            <a:spLocks/>
          </p:cNvSpPr>
          <p:nvPr/>
        </p:nvSpPr>
        <p:spPr>
          <a:xfrm>
            <a:off x="746759" y="1387881"/>
            <a:ext cx="4265613" cy="2173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indent="3175" algn="just">
              <a:buFont typeface="Arial" panose="020B0604020202020204" pitchFamily="34" charset="0"/>
              <a:buNone/>
            </a:pPr>
            <a:r>
              <a:rPr lang="en-US" sz="2400" dirty="0">
                <a:solidFill>
                  <a:srgbClr val="FF0000"/>
                </a:solidFill>
              </a:rPr>
              <a:t>Discrete RV</a:t>
            </a:r>
          </a:p>
          <a:p>
            <a:pPr marL="115888" indent="3175" algn="just">
              <a:buFont typeface="Arial" panose="020B0604020202020204" pitchFamily="34" charset="0"/>
              <a:buNone/>
            </a:pPr>
            <a:r>
              <a:rPr lang="en-US" sz="2400" dirty="0"/>
              <a:t>where the support of random variable is a </a:t>
            </a:r>
            <a:r>
              <a:rPr lang="en-US" sz="2400" dirty="0">
                <a:solidFill>
                  <a:srgbClr val="FF0000"/>
                </a:solidFill>
              </a:rPr>
              <a:t>finite</a:t>
            </a:r>
            <a:r>
              <a:rPr lang="en-US" sz="2400" dirty="0"/>
              <a:t> or </a:t>
            </a:r>
            <a:r>
              <a:rPr lang="en-US" sz="2400" dirty="0">
                <a:solidFill>
                  <a:srgbClr val="FF0000"/>
                </a:solidFill>
              </a:rPr>
              <a:t>countable</a:t>
            </a:r>
            <a:r>
              <a:rPr lang="en-US" sz="2400" dirty="0"/>
              <a:t>.</a:t>
            </a:r>
          </a:p>
        </p:txBody>
      </p:sp>
      <p:sp>
        <p:nvSpPr>
          <p:cNvPr id="108" name="Content Placeholder 5">
            <a:extLst>
              <a:ext uri="{FF2B5EF4-FFF2-40B4-BE49-F238E27FC236}">
                <a16:creationId xmlns:a16="http://schemas.microsoft.com/office/drawing/2014/main" id="{30506180-66EB-4DEB-8A05-7C9B7FEEB327}"/>
              </a:ext>
            </a:extLst>
          </p:cNvPr>
          <p:cNvSpPr txBox="1">
            <a:spLocks/>
          </p:cNvSpPr>
          <p:nvPr/>
        </p:nvSpPr>
        <p:spPr>
          <a:xfrm>
            <a:off x="6132515" y="1387881"/>
            <a:ext cx="3965575" cy="2173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indent="3175" algn="just">
              <a:buNone/>
            </a:pPr>
            <a:r>
              <a:rPr lang="en-US" sz="2400" dirty="0">
                <a:solidFill>
                  <a:srgbClr val="008AF2"/>
                </a:solidFill>
              </a:rPr>
              <a:t>Continuous RV</a:t>
            </a:r>
          </a:p>
          <a:p>
            <a:pPr marL="115888" indent="3175" algn="just">
              <a:buNone/>
            </a:pPr>
            <a:r>
              <a:rPr lang="en-US" sz="2400" dirty="0"/>
              <a:t>where the support of random variable is </a:t>
            </a:r>
            <a:r>
              <a:rPr lang="en-US" sz="2400" dirty="0">
                <a:solidFill>
                  <a:srgbClr val="0070C0"/>
                </a:solidFill>
              </a:rPr>
              <a:t>countless</a:t>
            </a:r>
            <a:r>
              <a:rPr lang="en-US" sz="2400" dirty="0"/>
              <a:t>, usually an interval.</a:t>
            </a:r>
          </a:p>
        </p:txBody>
      </p:sp>
      <p:sp>
        <p:nvSpPr>
          <p:cNvPr id="109" name="TextBox 108">
            <a:extLst>
              <a:ext uri="{FF2B5EF4-FFF2-40B4-BE49-F238E27FC236}">
                <a16:creationId xmlns:a16="http://schemas.microsoft.com/office/drawing/2014/main" id="{B0F0C0C5-CB2B-468C-904C-E52BD893E1C2}"/>
              </a:ext>
            </a:extLst>
          </p:cNvPr>
          <p:cNvSpPr txBox="1"/>
          <p:nvPr/>
        </p:nvSpPr>
        <p:spPr>
          <a:xfrm>
            <a:off x="1207727" y="2647348"/>
            <a:ext cx="2372765" cy="461665"/>
          </a:xfrm>
          <a:prstGeom prst="rect">
            <a:avLst/>
          </a:prstGeom>
          <a:noFill/>
        </p:spPr>
        <p:txBody>
          <a:bodyPr wrap="none" rtlCol="0">
            <a:spAutoFit/>
          </a:bodyPr>
          <a:lstStyle/>
          <a:p>
            <a:r>
              <a:rPr lang="en-US" sz="2400" dirty="0"/>
              <a:t>Ex1. R</a:t>
            </a:r>
            <a:r>
              <a:rPr lang="en-US" sz="1600" dirty="0"/>
              <a:t>x</a:t>
            </a:r>
            <a:r>
              <a:rPr lang="en-US" sz="2400" dirty="0"/>
              <a:t>={0, 1, 2}</a:t>
            </a:r>
          </a:p>
        </p:txBody>
      </p:sp>
      <p:sp>
        <p:nvSpPr>
          <p:cNvPr id="110" name="TextBox 109">
            <a:extLst>
              <a:ext uri="{FF2B5EF4-FFF2-40B4-BE49-F238E27FC236}">
                <a16:creationId xmlns:a16="http://schemas.microsoft.com/office/drawing/2014/main" id="{0A85992A-7B43-4FF4-B3DA-F2AD3041AF0C}"/>
              </a:ext>
            </a:extLst>
          </p:cNvPr>
          <p:cNvSpPr txBox="1"/>
          <p:nvPr/>
        </p:nvSpPr>
        <p:spPr>
          <a:xfrm>
            <a:off x="1207727" y="3100083"/>
            <a:ext cx="2961067" cy="461665"/>
          </a:xfrm>
          <a:prstGeom prst="rect">
            <a:avLst/>
          </a:prstGeom>
          <a:noFill/>
        </p:spPr>
        <p:txBody>
          <a:bodyPr wrap="none" rtlCol="0">
            <a:spAutoFit/>
          </a:bodyPr>
          <a:lstStyle/>
          <a:p>
            <a:r>
              <a:rPr lang="en-US" sz="2400" dirty="0"/>
              <a:t>Ex2. </a:t>
            </a:r>
            <a:r>
              <a:rPr lang="en-US" sz="2400" dirty="0" err="1"/>
              <a:t>R</a:t>
            </a:r>
            <a:r>
              <a:rPr lang="en-US" sz="1600" dirty="0" err="1"/>
              <a:t>y</a:t>
            </a:r>
            <a:r>
              <a:rPr lang="en-US" sz="2400" dirty="0"/>
              <a:t>={1, 2, 3, …}</a:t>
            </a:r>
          </a:p>
        </p:txBody>
      </p:sp>
      <p:sp>
        <p:nvSpPr>
          <p:cNvPr id="111" name="TextBox 110">
            <a:extLst>
              <a:ext uri="{FF2B5EF4-FFF2-40B4-BE49-F238E27FC236}">
                <a16:creationId xmlns:a16="http://schemas.microsoft.com/office/drawing/2014/main" id="{168C32FB-03C2-4300-AA10-324C411E71E4}"/>
              </a:ext>
            </a:extLst>
          </p:cNvPr>
          <p:cNvSpPr txBox="1"/>
          <p:nvPr/>
        </p:nvSpPr>
        <p:spPr>
          <a:xfrm>
            <a:off x="6360810" y="3004454"/>
            <a:ext cx="2089033" cy="461665"/>
          </a:xfrm>
          <a:prstGeom prst="rect">
            <a:avLst/>
          </a:prstGeom>
          <a:noFill/>
        </p:spPr>
        <p:txBody>
          <a:bodyPr wrap="none" rtlCol="0">
            <a:spAutoFit/>
          </a:bodyPr>
          <a:lstStyle/>
          <a:p>
            <a:r>
              <a:rPr lang="en-US" sz="2400" dirty="0"/>
              <a:t>Ex3. R</a:t>
            </a:r>
            <a:r>
              <a:rPr lang="en-US" sz="1600" dirty="0"/>
              <a:t>x</a:t>
            </a:r>
            <a:r>
              <a:rPr lang="en-US" sz="2400" dirty="0"/>
              <a:t>=[0, ∞)</a:t>
            </a:r>
          </a:p>
        </p:txBody>
      </p:sp>
      <p:sp>
        <p:nvSpPr>
          <p:cNvPr id="112" name="Rectangle: Rounded Corners 111">
            <a:extLst>
              <a:ext uri="{FF2B5EF4-FFF2-40B4-BE49-F238E27FC236}">
                <a16:creationId xmlns:a16="http://schemas.microsoft.com/office/drawing/2014/main" id="{F97A34D0-298A-4F21-9E1B-63E70197E3C8}"/>
              </a:ext>
            </a:extLst>
          </p:cNvPr>
          <p:cNvSpPr/>
          <p:nvPr/>
        </p:nvSpPr>
        <p:spPr>
          <a:xfrm>
            <a:off x="359230" y="3625089"/>
            <a:ext cx="5453742" cy="2899807"/>
          </a:xfrm>
          <a:prstGeom prst="roundRect">
            <a:avLst/>
          </a:prstGeom>
          <a:solidFill>
            <a:srgbClr val="FF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BCA757C-5666-49EF-B853-13265152C27C}"/>
                  </a:ext>
                </a:extLst>
              </p:cNvPr>
              <p:cNvSpPr/>
              <p:nvPr/>
            </p:nvSpPr>
            <p:spPr>
              <a:xfrm>
                <a:off x="549730" y="4050577"/>
                <a:ext cx="5263242" cy="2308324"/>
              </a:xfrm>
              <a:prstGeom prst="rect">
                <a:avLst/>
              </a:prstGeom>
            </p:spPr>
            <p:txBody>
              <a:bodyPr wrap="square">
                <a:spAutoFit/>
              </a:bodyPr>
              <a:lstStyle/>
              <a:p>
                <a:pPr>
                  <a:buClrTx/>
                </a:pPr>
                <a:r>
                  <a:rPr lang="en-US" sz="2400" dirty="0">
                    <a:cs typeface="Times New Roman" pitchFamily="18" charset="0"/>
                  </a:rPr>
                  <a:t>The probability distribution of a </a:t>
                </a:r>
                <a:r>
                  <a:rPr lang="en-US" sz="2400" dirty="0">
                    <a:solidFill>
                      <a:srgbClr val="FF0000"/>
                    </a:solidFill>
                    <a:cs typeface="Times New Roman" pitchFamily="18" charset="0"/>
                  </a:rPr>
                  <a:t>discrete RV </a:t>
                </a:r>
                <a:r>
                  <a:rPr lang="en-US" sz="2400" dirty="0">
                    <a:cs typeface="Times New Roman" pitchFamily="18" charset="0"/>
                  </a:rPr>
                  <a:t>is called </a:t>
                </a:r>
                <a:r>
                  <a:rPr lang="en-US" sz="2400" dirty="0">
                    <a:solidFill>
                      <a:srgbClr val="00B050"/>
                    </a:solidFill>
                    <a:cs typeface="Times New Roman" pitchFamily="18" charset="0"/>
                  </a:rPr>
                  <a:t>Probability Mass Function (PMF)</a:t>
                </a:r>
                <a:r>
                  <a:rPr lang="en-US" sz="2400" dirty="0">
                    <a:cs typeface="Times New Roman" pitchFamily="18" charset="0"/>
                  </a:rPr>
                  <a:t> and is defined as</a:t>
                </a:r>
              </a:p>
              <a:p>
                <a:pPr>
                  <a:buClrTx/>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itchFamily="18" charset="0"/>
                        </a:rPr>
                        <m:t>𝑝</m:t>
                      </m:r>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𝑥</m:t>
                          </m:r>
                        </m:e>
                      </m:d>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𝑃</m:t>
                      </m:r>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𝑋</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𝑥</m:t>
                          </m:r>
                        </m:e>
                      </m:d>
                    </m:oMath>
                  </m:oMathPara>
                </a14:m>
                <a:endParaRPr lang="en-US" sz="2400" dirty="0">
                  <a:cs typeface="Times New Roman" pitchFamily="18" charset="0"/>
                </a:endParaRPr>
              </a:p>
              <a:p>
                <a:pPr>
                  <a:buClrTx/>
                </a:pPr>
                <a:r>
                  <a:rPr lang="en-US" sz="2400" dirty="0">
                    <a:cs typeface="Times New Roman" pitchFamily="18" charset="0"/>
                  </a:rPr>
                  <a:t>which</a:t>
                </a:r>
              </a:p>
              <a:p>
                <a14:m>
                  <m:oMath xmlns:m="http://schemas.openxmlformats.org/officeDocument/2006/math">
                    <m:r>
                      <a:rPr lang="en-US" sz="2400" b="0" i="1" smtClean="0">
                        <a:latin typeface="Cambria Math" panose="02040503050406030204" pitchFamily="18" charset="0"/>
                      </a:rPr>
                      <m:t>1. </m:t>
                    </m:r>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𝑥</m:t>
                    </m:r>
                  </m:oMath>
                </a14:m>
                <a:r>
                  <a:rPr lang="en-US" sz="2400" dirty="0"/>
                  <a:t>	</a:t>
                </a:r>
                <a14:m>
                  <m:oMath xmlns:m="http://schemas.openxmlformats.org/officeDocument/2006/math">
                    <m:r>
                      <a:rPr lang="en-US" sz="2400" b="0" i="0" smtClean="0">
                        <a:latin typeface="Cambria Math" panose="02040503050406030204" pitchFamily="18" charset="0"/>
                      </a:rPr>
                      <m:t>2. </m:t>
                    </m:r>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𝑥</m:t>
                        </m:r>
                      </m:sub>
                      <m:sup/>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𝑥</m:t>
                            </m:r>
                          </m:e>
                        </m:d>
                      </m:e>
                    </m:nary>
                    <m:r>
                      <a:rPr lang="en-US" sz="2400" i="1">
                        <a:latin typeface="Cambria Math" panose="02040503050406030204" pitchFamily="18" charset="0"/>
                      </a:rPr>
                      <m:t>=1</m:t>
                    </m:r>
                  </m:oMath>
                </a14:m>
                <a:endParaRPr lang="en-US" sz="2400" dirty="0"/>
              </a:p>
            </p:txBody>
          </p:sp>
        </mc:Choice>
        <mc:Fallback xmlns="">
          <p:sp>
            <p:nvSpPr>
              <p:cNvPr id="113" name="Rectangle 112">
                <a:extLst>
                  <a:ext uri="{FF2B5EF4-FFF2-40B4-BE49-F238E27FC236}">
                    <a16:creationId xmlns:a16="http://schemas.microsoft.com/office/drawing/2014/main" id="{6BCA757C-5666-49EF-B853-13265152C27C}"/>
                  </a:ext>
                </a:extLst>
              </p:cNvPr>
              <p:cNvSpPr>
                <a:spLocks noRot="1" noChangeAspect="1" noMove="1" noResize="1" noEditPoints="1" noAdjustHandles="1" noChangeArrowheads="1" noChangeShapeType="1" noTextEdit="1"/>
              </p:cNvSpPr>
              <p:nvPr/>
            </p:nvSpPr>
            <p:spPr>
              <a:xfrm>
                <a:off x="549730" y="4050577"/>
                <a:ext cx="5263242" cy="2308324"/>
              </a:xfrm>
              <a:prstGeom prst="rect">
                <a:avLst/>
              </a:prstGeom>
              <a:blipFill>
                <a:blip r:embed="rId3"/>
                <a:stretch>
                  <a:fillRect l="-1736" t="-2111" r="-810" b="-38259"/>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8883C11A-8101-4E33-8B36-65C147DD654E}"/>
              </a:ext>
            </a:extLst>
          </p:cNvPr>
          <p:cNvSpPr/>
          <p:nvPr/>
        </p:nvSpPr>
        <p:spPr>
          <a:xfrm>
            <a:off x="435430" y="3717165"/>
            <a:ext cx="1524000" cy="369332"/>
          </a:xfrm>
          <a:prstGeom prst="rect">
            <a:avLst/>
          </a:prstGeom>
        </p:spPr>
        <p:txBody>
          <a:bodyPr wrap="square">
            <a:spAutoFit/>
          </a:bodyPr>
          <a:lstStyle/>
          <a:p>
            <a:pPr marL="115888" indent="3175">
              <a:buNone/>
            </a:pPr>
            <a:r>
              <a:rPr lang="en-US" b="1" dirty="0">
                <a:latin typeface="Arial" panose="020B0604020202020204" pitchFamily="34" charset="0"/>
              </a:rPr>
              <a:t>Reminder</a:t>
            </a:r>
          </a:p>
        </p:txBody>
      </p:sp>
      <p:sp>
        <p:nvSpPr>
          <p:cNvPr id="119" name="Rectangle: Rounded Corners 118">
            <a:extLst>
              <a:ext uri="{FF2B5EF4-FFF2-40B4-BE49-F238E27FC236}">
                <a16:creationId xmlns:a16="http://schemas.microsoft.com/office/drawing/2014/main" id="{90181FF5-798F-4B23-9911-E168D79AF831}"/>
              </a:ext>
            </a:extLst>
          </p:cNvPr>
          <p:cNvSpPr/>
          <p:nvPr/>
        </p:nvSpPr>
        <p:spPr>
          <a:xfrm>
            <a:off x="6188528" y="3625088"/>
            <a:ext cx="5568042" cy="2899807"/>
          </a:xfrm>
          <a:prstGeom prst="roundRect">
            <a:avLst/>
          </a:prstGeom>
          <a:solidFill>
            <a:srgbClr val="BDE9FF"/>
          </a:solidFill>
          <a:ln>
            <a:solidFill>
              <a:srgbClr val="008F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C1C65989-0BBD-44A8-8309-BB65F3DD0E04}"/>
                  </a:ext>
                </a:extLst>
              </p:cNvPr>
              <p:cNvSpPr/>
              <p:nvPr/>
            </p:nvSpPr>
            <p:spPr>
              <a:xfrm>
                <a:off x="6363788" y="4081546"/>
                <a:ext cx="5278481" cy="2386038"/>
              </a:xfrm>
              <a:prstGeom prst="rect">
                <a:avLst/>
              </a:prstGeom>
            </p:spPr>
            <p:txBody>
              <a:bodyPr wrap="square">
                <a:spAutoFit/>
              </a:bodyPr>
              <a:lstStyle/>
              <a:p>
                <a:pPr>
                  <a:buClrTx/>
                </a:pPr>
                <a:r>
                  <a:rPr lang="en-US" sz="2400" dirty="0">
                    <a:cs typeface="Times New Roman" pitchFamily="18" charset="0"/>
                  </a:rPr>
                  <a:t>The probability distribution of a </a:t>
                </a:r>
                <a:r>
                  <a:rPr lang="en-US" sz="2400" dirty="0">
                    <a:solidFill>
                      <a:srgbClr val="0070C0"/>
                    </a:solidFill>
                    <a:cs typeface="Times New Roman" pitchFamily="18" charset="0"/>
                  </a:rPr>
                  <a:t>continuous RV</a:t>
                </a:r>
                <a:r>
                  <a:rPr lang="en-US" sz="2400" dirty="0">
                    <a:solidFill>
                      <a:srgbClr val="FF0000"/>
                    </a:solidFill>
                    <a:cs typeface="Times New Roman" pitchFamily="18" charset="0"/>
                  </a:rPr>
                  <a:t> </a:t>
                </a:r>
                <a:r>
                  <a:rPr lang="en-US" sz="2400" dirty="0">
                    <a:cs typeface="Times New Roman" pitchFamily="18" charset="0"/>
                  </a:rPr>
                  <a:t>is called </a:t>
                </a:r>
                <a:r>
                  <a:rPr lang="en-US" sz="2400" dirty="0">
                    <a:solidFill>
                      <a:srgbClr val="00B050"/>
                    </a:solidFill>
                    <a:cs typeface="Times New Roman" pitchFamily="18" charset="0"/>
                  </a:rPr>
                  <a:t>Probability Density Function (PDF)</a:t>
                </a:r>
                <a:r>
                  <a:rPr lang="en-US" sz="2400" dirty="0">
                    <a:cs typeface="Times New Roman" pitchFamily="18" charset="0"/>
                  </a:rPr>
                  <a:t> and is a function that has two properties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𝑥</m:t>
                      </m:r>
                      <m:r>
                        <a:rPr lang="en-US" sz="2400" b="0" i="0" smtClean="0">
                          <a:latin typeface="Cambria Math" panose="02040503050406030204" pitchFamily="18" charset="0"/>
                          <a:ea typeface="Cambria Math" panose="02040503050406030204" pitchFamily="18" charset="0"/>
                        </a:rPr>
                        <m:t>     </m:t>
                      </m:r>
                      <m:r>
                        <a:rPr lang="en-US" sz="2400" b="0" i="0" smtClean="0">
                          <a:latin typeface="Cambria Math" panose="02040503050406030204" pitchFamily="18" charset="0"/>
                        </a:rPr>
                        <m:t>2. </m:t>
                      </m:r>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 </m:t>
                          </m:r>
                          <m:r>
                            <a:rPr lang="en-US" sz="2400" i="1">
                              <a:latin typeface="Cambria Math" panose="02040503050406030204" pitchFamily="18" charset="0"/>
                            </a:rPr>
                            <m:t>𝑑𝑥</m:t>
                          </m:r>
                          <m:r>
                            <a:rPr lang="en-US" sz="2400" i="1">
                              <a:latin typeface="Cambria Math" panose="02040503050406030204" pitchFamily="18" charset="0"/>
                            </a:rPr>
                            <m:t>=1</m:t>
                          </m:r>
                        </m:e>
                      </m:nary>
                    </m:oMath>
                  </m:oMathPara>
                </a14:m>
                <a:endParaRPr lang="en-US" sz="2400" dirty="0"/>
              </a:p>
            </p:txBody>
          </p:sp>
        </mc:Choice>
        <mc:Fallback xmlns="">
          <p:sp>
            <p:nvSpPr>
              <p:cNvPr id="120" name="Rectangle 119">
                <a:extLst>
                  <a:ext uri="{FF2B5EF4-FFF2-40B4-BE49-F238E27FC236}">
                    <a16:creationId xmlns:a16="http://schemas.microsoft.com/office/drawing/2014/main" id="{C1C65989-0BBD-44A8-8309-BB65F3DD0E04}"/>
                  </a:ext>
                </a:extLst>
              </p:cNvPr>
              <p:cNvSpPr>
                <a:spLocks noRot="1" noChangeAspect="1" noMove="1" noResize="1" noEditPoints="1" noAdjustHandles="1" noChangeArrowheads="1" noChangeShapeType="1" noTextEdit="1"/>
              </p:cNvSpPr>
              <p:nvPr/>
            </p:nvSpPr>
            <p:spPr>
              <a:xfrm>
                <a:off x="6363788" y="4081546"/>
                <a:ext cx="5278481" cy="2386038"/>
              </a:xfrm>
              <a:prstGeom prst="rect">
                <a:avLst/>
              </a:prstGeom>
              <a:blipFill>
                <a:blip r:embed="rId4"/>
                <a:stretch>
                  <a:fillRect l="-1848" t="-2046"/>
                </a:stretch>
              </a:blipFill>
            </p:spPr>
            <p:txBody>
              <a:bodyPr/>
              <a:lstStyle/>
              <a:p>
                <a:r>
                  <a:rPr lang="en-US">
                    <a:noFill/>
                  </a:rPr>
                  <a:t> </a:t>
                </a:r>
              </a:p>
            </p:txBody>
          </p:sp>
        </mc:Fallback>
      </mc:AlternateContent>
      <p:sp>
        <p:nvSpPr>
          <p:cNvPr id="121" name="Rectangle 120">
            <a:extLst>
              <a:ext uri="{FF2B5EF4-FFF2-40B4-BE49-F238E27FC236}">
                <a16:creationId xmlns:a16="http://schemas.microsoft.com/office/drawing/2014/main" id="{B520EAE5-71AA-4747-9845-7083A1084601}"/>
              </a:ext>
            </a:extLst>
          </p:cNvPr>
          <p:cNvSpPr/>
          <p:nvPr/>
        </p:nvSpPr>
        <p:spPr>
          <a:xfrm>
            <a:off x="6249489" y="3748134"/>
            <a:ext cx="1524000" cy="369332"/>
          </a:xfrm>
          <a:prstGeom prst="rect">
            <a:avLst/>
          </a:prstGeom>
        </p:spPr>
        <p:txBody>
          <a:bodyPr wrap="square">
            <a:spAutoFit/>
          </a:bodyPr>
          <a:lstStyle/>
          <a:p>
            <a:pPr marL="115888" indent="3175">
              <a:buNone/>
            </a:pPr>
            <a:r>
              <a:rPr lang="en-US" b="1" dirty="0">
                <a:latin typeface="Arial" panose="020B0604020202020204" pitchFamily="34" charset="0"/>
              </a:rPr>
              <a:t>New</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p:bldP spid="114" grpId="0"/>
      <p:bldP spid="119" grpId="0" animBg="1"/>
      <p:bldP spid="120" grpId="0"/>
      <p:bldP spid="1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FD7AFD9-2A30-4B36-9E79-FDB8FD6503A1}"/>
              </a:ext>
            </a:extLst>
          </p:cNvPr>
          <p:cNvSpPr txBox="1"/>
          <p:nvPr/>
        </p:nvSpPr>
        <p:spPr>
          <a:xfrm>
            <a:off x="576942" y="469491"/>
            <a:ext cx="2976155" cy="461665"/>
          </a:xfrm>
          <a:prstGeom prst="rect">
            <a:avLst/>
          </a:prstGeom>
          <a:noFill/>
        </p:spPr>
        <p:txBody>
          <a:bodyPr wrap="square" rtlCol="0">
            <a:spAutoFit/>
          </a:bodyPr>
          <a:lstStyle/>
          <a:p>
            <a:r>
              <a:rPr lang="en-US" sz="2400" dirty="0"/>
              <a:t>b) P(Z &gt; c) = 0.2776 </a:t>
            </a:r>
          </a:p>
        </p:txBody>
      </p:sp>
      <p:pic>
        <p:nvPicPr>
          <p:cNvPr id="10" name="Picture 9">
            <a:extLst>
              <a:ext uri="{FF2B5EF4-FFF2-40B4-BE49-F238E27FC236}">
                <a16:creationId xmlns:a16="http://schemas.microsoft.com/office/drawing/2014/main" id="{23BED416-C540-41D4-91CB-250E93874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611" y="244317"/>
            <a:ext cx="3707698" cy="1976711"/>
          </a:xfrm>
          <a:prstGeom prst="rect">
            <a:avLst/>
          </a:prstGeom>
        </p:spPr>
      </p:pic>
      <p:pic>
        <p:nvPicPr>
          <p:cNvPr id="11" name="Picture 10">
            <a:extLst>
              <a:ext uri="{FF2B5EF4-FFF2-40B4-BE49-F238E27FC236}">
                <a16:creationId xmlns:a16="http://schemas.microsoft.com/office/drawing/2014/main" id="{0C2A2A4D-CE27-424D-B9DF-5007E217B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611" y="2409842"/>
            <a:ext cx="3707698" cy="1976711"/>
          </a:xfrm>
          <a:prstGeom prst="rect">
            <a:avLst/>
          </a:prstGeom>
        </p:spPr>
      </p:pic>
      <p:pic>
        <p:nvPicPr>
          <p:cNvPr id="12" name="Picture 11">
            <a:extLst>
              <a:ext uri="{FF2B5EF4-FFF2-40B4-BE49-F238E27FC236}">
                <a16:creationId xmlns:a16="http://schemas.microsoft.com/office/drawing/2014/main" id="{B2A2CA86-EB8D-4B0D-A40C-130C5F25E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928" y="4575368"/>
            <a:ext cx="3707698" cy="1976711"/>
          </a:xfrm>
          <a:prstGeom prst="rect">
            <a:avLst/>
          </a:prstGeom>
        </p:spPr>
      </p:pic>
      <p:sp>
        <p:nvSpPr>
          <p:cNvPr id="14" name="TextBox 13">
            <a:extLst>
              <a:ext uri="{FF2B5EF4-FFF2-40B4-BE49-F238E27FC236}">
                <a16:creationId xmlns:a16="http://schemas.microsoft.com/office/drawing/2014/main" id="{3066EA84-BBC6-4948-96A4-A1A65F618EB6}"/>
              </a:ext>
            </a:extLst>
          </p:cNvPr>
          <p:cNvSpPr txBox="1"/>
          <p:nvPr/>
        </p:nvSpPr>
        <p:spPr>
          <a:xfrm>
            <a:off x="576942" y="2620506"/>
            <a:ext cx="2976155" cy="461665"/>
          </a:xfrm>
          <a:prstGeom prst="rect">
            <a:avLst/>
          </a:prstGeom>
          <a:noFill/>
        </p:spPr>
        <p:txBody>
          <a:bodyPr wrap="square" rtlCol="0">
            <a:spAutoFit/>
          </a:bodyPr>
          <a:lstStyle/>
          <a:p>
            <a:r>
              <a:rPr lang="en-US" sz="2400" dirty="0"/>
              <a:t>c) P(Z &gt; c) = 0.0228 </a:t>
            </a:r>
          </a:p>
        </p:txBody>
      </p:sp>
      <p:sp>
        <p:nvSpPr>
          <p:cNvPr id="15" name="TextBox 14">
            <a:extLst>
              <a:ext uri="{FF2B5EF4-FFF2-40B4-BE49-F238E27FC236}">
                <a16:creationId xmlns:a16="http://schemas.microsoft.com/office/drawing/2014/main" id="{7CD1A0E7-E95C-49CF-814A-4C46DF569649}"/>
              </a:ext>
            </a:extLst>
          </p:cNvPr>
          <p:cNvSpPr txBox="1"/>
          <p:nvPr/>
        </p:nvSpPr>
        <p:spPr>
          <a:xfrm>
            <a:off x="576942" y="4610305"/>
            <a:ext cx="2976155" cy="461665"/>
          </a:xfrm>
          <a:prstGeom prst="rect">
            <a:avLst/>
          </a:prstGeom>
          <a:noFill/>
        </p:spPr>
        <p:txBody>
          <a:bodyPr wrap="square" rtlCol="0">
            <a:spAutoFit/>
          </a:bodyPr>
          <a:lstStyle/>
          <a:p>
            <a:r>
              <a:rPr lang="en-US" sz="2400" dirty="0"/>
              <a:t>d) P(Z ≤ c) = 0.6217</a:t>
            </a:r>
          </a:p>
        </p:txBody>
      </p:sp>
    </p:spTree>
    <p:extLst>
      <p:ext uri="{BB962C8B-B14F-4D97-AF65-F5344CB8AC3E}">
        <p14:creationId xmlns:p14="http://schemas.microsoft.com/office/powerpoint/2010/main" val="41783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Application</a:t>
            </a:r>
          </a:p>
        </p:txBody>
      </p:sp>
      <p:pic>
        <p:nvPicPr>
          <p:cNvPr id="4" name="Picture 3">
            <a:extLst>
              <a:ext uri="{FF2B5EF4-FFF2-40B4-BE49-F238E27FC236}">
                <a16:creationId xmlns:a16="http://schemas.microsoft.com/office/drawing/2014/main" id="{F24AD539-BA8C-4B67-8084-1E46CFD6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467" y="365125"/>
            <a:ext cx="4439482" cy="3416320"/>
          </a:xfrm>
          <a:prstGeom prst="rect">
            <a:avLst/>
          </a:prstGeom>
        </p:spPr>
      </p:pic>
      <p:sp>
        <p:nvSpPr>
          <p:cNvPr id="3" name="Rectangle 2">
            <a:extLst>
              <a:ext uri="{FF2B5EF4-FFF2-40B4-BE49-F238E27FC236}">
                <a16:creationId xmlns:a16="http://schemas.microsoft.com/office/drawing/2014/main" id="{A5E62A38-07B1-47B4-B340-56B994E3ECFF}"/>
              </a:ext>
            </a:extLst>
          </p:cNvPr>
          <p:cNvSpPr/>
          <p:nvPr/>
        </p:nvSpPr>
        <p:spPr>
          <a:xfrm>
            <a:off x="809885" y="1485356"/>
            <a:ext cx="6805761" cy="2831544"/>
          </a:xfrm>
          <a:prstGeom prst="rect">
            <a:avLst/>
          </a:prstGeom>
        </p:spPr>
        <p:txBody>
          <a:bodyPr wrap="square">
            <a:spAutoFit/>
          </a:bodyPr>
          <a:lstStyle/>
          <a:p>
            <a:r>
              <a:rPr lang="en-US" sz="2400" dirty="0"/>
              <a:t>Assume that </a:t>
            </a:r>
            <a:r>
              <a:rPr lang="en-US" sz="2400" dirty="0">
                <a:solidFill>
                  <a:srgbClr val="008AF2"/>
                </a:solidFill>
              </a:rPr>
              <a:t>systolic blood pressure </a:t>
            </a:r>
            <a:r>
              <a:rPr lang="en-US" sz="2400" dirty="0"/>
              <a:t>follows a </a:t>
            </a:r>
            <a:r>
              <a:rPr lang="en-US" sz="2400" dirty="0">
                <a:solidFill>
                  <a:srgbClr val="FF0000"/>
                </a:solidFill>
              </a:rPr>
              <a:t>Normal</a:t>
            </a:r>
            <a:r>
              <a:rPr lang="en-US" sz="2400" dirty="0"/>
              <a:t> distribution with </a:t>
            </a:r>
            <a:r>
              <a:rPr lang="en-US" sz="2400" dirty="0">
                <a:solidFill>
                  <a:srgbClr val="FF0000"/>
                </a:solidFill>
              </a:rPr>
              <a:t>mean of 130 </a:t>
            </a:r>
            <a:r>
              <a:rPr lang="en-US" sz="2400" dirty="0"/>
              <a:t>and a </a:t>
            </a:r>
            <a:r>
              <a:rPr lang="en-US" sz="2400" dirty="0">
                <a:solidFill>
                  <a:srgbClr val="FF0000"/>
                </a:solidFill>
              </a:rPr>
              <a:t>standard deviation of 10</a:t>
            </a:r>
            <a:r>
              <a:rPr lang="en-US" sz="2400" dirty="0"/>
              <a:t>. </a:t>
            </a:r>
          </a:p>
          <a:p>
            <a:pPr>
              <a:lnSpc>
                <a:spcPts val="1200"/>
              </a:lnSpc>
            </a:pPr>
            <a:endParaRPr lang="en-US" sz="2400" dirty="0"/>
          </a:p>
          <a:p>
            <a:r>
              <a:rPr lang="en-US" sz="2400" dirty="0"/>
              <a:t>a) </a:t>
            </a:r>
            <a:r>
              <a:rPr lang="en-US" sz="2400" dirty="0">
                <a:cs typeface="Times New Roman" pitchFamily="18" charset="0"/>
              </a:rPr>
              <a:t>What your reaction is if you read 160 or more on your friend’s SBP? </a:t>
            </a:r>
          </a:p>
          <a:p>
            <a:r>
              <a:rPr lang="en-US" sz="2400" dirty="0"/>
              <a:t>b) What is t</a:t>
            </a:r>
            <a:r>
              <a:rPr lang="en-US" sz="2400" dirty="0">
                <a:cs typeface="Times New Roman" pitchFamily="18" charset="0"/>
              </a:rPr>
              <a:t>he systolic blood pressure level that only 5% of people exceed?</a:t>
            </a:r>
          </a:p>
        </p:txBody>
      </p:sp>
    </p:spTree>
    <p:extLst>
      <p:ext uri="{BB962C8B-B14F-4D97-AF65-F5344CB8AC3E}">
        <p14:creationId xmlns:p14="http://schemas.microsoft.com/office/powerpoint/2010/main" val="212889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200" y="1302476"/>
            <a:ext cx="7181908" cy="3416320"/>
          </a:xfrm>
          <a:prstGeom prst="rect">
            <a:avLst/>
          </a:prstGeom>
        </p:spPr>
        <p:txBody>
          <a:bodyPr wrap="square">
            <a:spAutoFit/>
          </a:bodyPr>
          <a:lstStyle/>
          <a:p>
            <a:r>
              <a:rPr lang="en-US" sz="2400" b="1" dirty="0">
                <a:cs typeface="Times New Roman" pitchFamily="18" charset="0"/>
              </a:rPr>
              <a:t>1.</a:t>
            </a:r>
            <a:r>
              <a:rPr lang="en-US" sz="2400" dirty="0">
                <a:cs typeface="Times New Roman" pitchFamily="18" charset="0"/>
              </a:rPr>
              <a:t> </a:t>
            </a:r>
            <a:r>
              <a:rPr lang="en-US" sz="2400" dirty="0"/>
              <a:t>Systolic blood pressure is assumed to follow a Normal distribution with mean of 108 and a standard deviation of 14. If an individual is selected at random from the population, find the probability that </a:t>
            </a:r>
          </a:p>
          <a:p>
            <a:r>
              <a:rPr lang="en-US" sz="2400" dirty="0"/>
              <a:t>a) the systolic blood pressure is below 112</a:t>
            </a:r>
          </a:p>
          <a:p>
            <a:r>
              <a:rPr lang="en-US" sz="2400" dirty="0"/>
              <a:t>b) the systolic blood pressure is above 127</a:t>
            </a:r>
          </a:p>
          <a:p>
            <a:r>
              <a:rPr lang="en-US" sz="2400" dirty="0"/>
              <a:t>c) the systolic blood pressure is between 104 and 118</a:t>
            </a:r>
          </a:p>
          <a:p>
            <a:r>
              <a:rPr lang="en-US" sz="2400" dirty="0">
                <a:cs typeface="Times New Roman" pitchFamily="18" charset="0"/>
              </a:rPr>
              <a:t>d) The systolic blood pressure level that only 5% of the people exceed</a:t>
            </a:r>
          </a:p>
        </p:txBody>
      </p:sp>
      <p:sp>
        <p:nvSpPr>
          <p:cNvPr id="7" name="Rectangle 6">
            <a:extLst>
              <a:ext uri="{FF2B5EF4-FFF2-40B4-BE49-F238E27FC236}">
                <a16:creationId xmlns:a16="http://schemas.microsoft.com/office/drawing/2014/main" id="{FB0D51DA-20CD-45CF-8A25-878AFD39CE3A}"/>
              </a:ext>
            </a:extLst>
          </p:cNvPr>
          <p:cNvSpPr/>
          <p:nvPr/>
        </p:nvSpPr>
        <p:spPr>
          <a:xfrm>
            <a:off x="838200" y="4718796"/>
            <a:ext cx="10787744" cy="1815882"/>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t>
            </a:r>
            <a:r>
              <a:rPr lang="en-US" sz="2200" dirty="0"/>
              <a:t>Former NBA superstar Michael Jordan is 78 inch tall and WNBA basketball player Rebecca Lobo is 76 inch tall. Jordan is obviously taller by 2 in., but which player is relatively taller? Does Jordan’s height among men exceed Lobo’s height among women? Men have heights with a mean of 69.0 in. and a standard deviation of 2.8 in.; women have heights with a mean of 63.6 in. and a standard deviation of 2.5 in. (data is from the National Health Survey).</a:t>
            </a:r>
            <a:endParaRPr lang="en-US" sz="2200" dirty="0">
              <a:cs typeface="Times New Roman" pitchFamily="18" charset="0"/>
            </a:endParaRPr>
          </a:p>
        </p:txBody>
      </p:sp>
      <p:pic>
        <p:nvPicPr>
          <p:cNvPr id="8" name="Picture 7">
            <a:extLst>
              <a:ext uri="{FF2B5EF4-FFF2-40B4-BE49-F238E27FC236}">
                <a16:creationId xmlns:a16="http://schemas.microsoft.com/office/drawing/2014/main" id="{4493F0E1-4C58-4A8E-B965-40C6F0DF2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108" y="268733"/>
            <a:ext cx="4020549" cy="2843909"/>
          </a:xfrm>
          <a:prstGeom prst="rect">
            <a:avLst/>
          </a:prstGeom>
        </p:spPr>
      </p:pic>
    </p:spTree>
    <p:extLst>
      <p:ext uri="{BB962C8B-B14F-4D97-AF65-F5344CB8AC3E}">
        <p14:creationId xmlns:p14="http://schemas.microsoft.com/office/powerpoint/2010/main" val="3604461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302476"/>
            <a:ext cx="8096795" cy="1569660"/>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Suppose that a machine produces 325 mg aspirin tablets. Due to calibration issues, the actual Acetylsalicylic acid content of a pill follows a normal distribution with mean of 325 mgs and standard deviation of 7 mgs. </a:t>
            </a:r>
            <a:endParaRPr lang="en-US" sz="2400" dirty="0">
              <a:cs typeface="Times New Roman" pitchFamily="18" charset="0"/>
            </a:endParaRPr>
          </a:p>
        </p:txBody>
      </p:sp>
      <p:pic>
        <p:nvPicPr>
          <p:cNvPr id="4" name="Picture 3">
            <a:extLst>
              <a:ext uri="{FF2B5EF4-FFF2-40B4-BE49-F238E27FC236}">
                <a16:creationId xmlns:a16="http://schemas.microsoft.com/office/drawing/2014/main" id="{A8426930-B992-4FE6-8327-4BB7465FC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041" y="365125"/>
            <a:ext cx="2785605" cy="2176507"/>
          </a:xfrm>
          <a:prstGeom prst="rect">
            <a:avLst/>
          </a:prstGeom>
        </p:spPr>
      </p:pic>
      <p:sp>
        <p:nvSpPr>
          <p:cNvPr id="8" name="Rectangle 7">
            <a:extLst>
              <a:ext uri="{FF2B5EF4-FFF2-40B4-BE49-F238E27FC236}">
                <a16:creationId xmlns:a16="http://schemas.microsoft.com/office/drawing/2014/main" id="{0AC896F9-D8E2-4419-ABE8-083DA56B4654}"/>
              </a:ext>
            </a:extLst>
          </p:cNvPr>
          <p:cNvSpPr/>
          <p:nvPr/>
        </p:nvSpPr>
        <p:spPr>
          <a:xfrm>
            <a:off x="838198" y="2806821"/>
            <a:ext cx="11036448" cy="2308324"/>
          </a:xfrm>
          <a:prstGeom prst="rect">
            <a:avLst/>
          </a:prstGeom>
        </p:spPr>
        <p:txBody>
          <a:bodyPr wrap="square">
            <a:spAutoFit/>
          </a:bodyPr>
          <a:lstStyle/>
          <a:p>
            <a:r>
              <a:rPr lang="en-US" sz="2400" dirty="0"/>
              <a:t>a) A pill is considered to be unacceptable for the market if it is off by more than 10 mgs from the concentration reported on the label. What percentage of the pills is acceptable for the market?  </a:t>
            </a:r>
          </a:p>
          <a:p>
            <a:r>
              <a:rPr lang="en-US" sz="2400" dirty="0"/>
              <a:t>b) A pill is considered safe for the public if its concentration is at most 15 mgs above the concentration reported on the label. What percentage of the pills is unsafe for the public? </a:t>
            </a:r>
            <a:endParaRPr lang="en-US" sz="2400" dirty="0">
              <a:cs typeface="Times New Roman" pitchFamily="18" charset="0"/>
            </a:endParaRPr>
          </a:p>
        </p:txBody>
      </p:sp>
      <p:sp>
        <p:nvSpPr>
          <p:cNvPr id="9" name="Rectangle 8">
            <a:extLst>
              <a:ext uri="{FF2B5EF4-FFF2-40B4-BE49-F238E27FC236}">
                <a16:creationId xmlns:a16="http://schemas.microsoft.com/office/drawing/2014/main" id="{150DF320-0F98-4BCB-8729-BAA28B3051DA}"/>
              </a:ext>
            </a:extLst>
          </p:cNvPr>
          <p:cNvSpPr/>
          <p:nvPr/>
        </p:nvSpPr>
        <p:spPr>
          <a:xfrm>
            <a:off x="838198" y="5211485"/>
            <a:ext cx="11036448" cy="1200329"/>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a:t>
            </a:r>
            <a:r>
              <a:rPr lang="en-US" sz="2400" dirty="0"/>
              <a:t>Let RV X be the IQ of a randomly selected person. Assume X ~ N(100, 16²). What is the probability that a randomly selected person has an IQ below 90? What is the minimum IQ of top 10% of the population? </a:t>
            </a:r>
            <a:endParaRPr lang="en-US" sz="2400" dirty="0">
              <a:cs typeface="Times New Roman" pitchFamily="18" charset="0"/>
            </a:endParaRPr>
          </a:p>
        </p:txBody>
      </p:sp>
    </p:spTree>
    <p:extLst>
      <p:ext uri="{BB962C8B-B14F-4D97-AF65-F5344CB8AC3E}">
        <p14:creationId xmlns:p14="http://schemas.microsoft.com/office/powerpoint/2010/main" val="1877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7992291" cy="1325563"/>
          </a:xfrm>
        </p:spPr>
        <p:txBody>
          <a:bodyPr>
            <a:normAutofit/>
          </a:bodyPr>
          <a:lstStyle/>
          <a:p>
            <a:r>
              <a:rPr lang="en-US" dirty="0">
                <a:solidFill>
                  <a:srgbClr val="990033"/>
                </a:solidFill>
              </a:rPr>
              <a:t>What TH is A PDF?</a:t>
            </a:r>
          </a:p>
        </p:txBody>
      </p:sp>
      <p:sp>
        <p:nvSpPr>
          <p:cNvPr id="13" name="Rectangle 12">
            <a:extLst>
              <a:ext uri="{FF2B5EF4-FFF2-40B4-BE49-F238E27FC236}">
                <a16:creationId xmlns:a16="http://schemas.microsoft.com/office/drawing/2014/main" id="{B46F21BB-04CC-4C4B-9A02-35C8F77AA017}"/>
              </a:ext>
            </a:extLst>
          </p:cNvPr>
          <p:cNvSpPr/>
          <p:nvPr/>
        </p:nvSpPr>
        <p:spPr>
          <a:xfrm>
            <a:off x="838200" y="1416365"/>
            <a:ext cx="8305800" cy="1938992"/>
          </a:xfrm>
          <a:prstGeom prst="rect">
            <a:avLst/>
          </a:prstGeom>
        </p:spPr>
        <p:txBody>
          <a:bodyPr wrap="square">
            <a:spAutoFit/>
          </a:bodyPr>
          <a:lstStyle/>
          <a:p>
            <a:r>
              <a:rPr lang="en-US" sz="2400" dirty="0"/>
              <a:t>PMF and PDF capture the behavior of a RV and therefore the phenomenon that the RV explains. The three following PDFs are well-known in modeling chance of events in a simple system (lifetime of a lightbulb), complex systems (lifetime of a car or people), and random incidents (stock market price change).</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6E50C02-3597-4C2F-99F0-CA8E52132BA0}"/>
                  </a:ext>
                </a:extLst>
              </p:cNvPr>
              <p:cNvSpPr/>
              <p:nvPr/>
            </p:nvSpPr>
            <p:spPr>
              <a:xfrm>
                <a:off x="1093702" y="5228516"/>
                <a:ext cx="7391400" cy="1187184"/>
              </a:xfrm>
              <a:prstGeom prst="rect">
                <a:avLst/>
              </a:prstGeom>
            </p:spPr>
            <p:txBody>
              <a:bodyPr wrap="square">
                <a:spAutoFit/>
              </a:bodyPr>
              <a:lstStyle/>
              <a:p>
                <a:pPr>
                  <a:buClrTx/>
                </a:pPr>
                <a:r>
                  <a:rPr lang="en-US" sz="2400" dirty="0">
                    <a:cs typeface="Times New Roman" pitchFamily="18" charset="0"/>
                  </a:rPr>
                  <a:t>For a </a:t>
                </a:r>
                <a:r>
                  <a:rPr lang="en-US" sz="2400" dirty="0">
                    <a:solidFill>
                      <a:srgbClr val="0070C0"/>
                    </a:solidFill>
                    <a:cs typeface="Times New Roman" pitchFamily="18" charset="0"/>
                  </a:rPr>
                  <a:t>continuous RV</a:t>
                </a:r>
                <a:r>
                  <a:rPr lang="en-US" sz="2400" dirty="0">
                    <a:cs typeface="Times New Roman" pitchFamily="18" charset="0"/>
                  </a:rPr>
                  <a:t>, probability of an event is defined as</a:t>
                </a:r>
              </a:p>
              <a:p>
                <a:pPr>
                  <a:lnSpc>
                    <a:spcPts val="800"/>
                  </a:lnSpc>
                  <a:buClrTx/>
                </a:pPr>
                <a:endParaRPr lang="en-US" sz="2400" dirty="0">
                  <a:cs typeface="Times New Roman" pitchFamily="18" charset="0"/>
                </a:endParaRPr>
              </a:p>
              <a:p>
                <a:pPr algn="ctr">
                  <a:buClrTx/>
                </a:pPr>
                <a14:m>
                  <m:oMath xmlns:m="http://schemas.openxmlformats.org/officeDocument/2006/math">
                    <m:r>
                      <a:rPr lang="en-US" sz="2800" b="0" i="1" smtClean="0">
                        <a:latin typeface="Cambria Math" panose="02040503050406030204" pitchFamily="18" charset="0"/>
                        <a:cs typeface="Times New Roman" pitchFamily="18" charset="0"/>
                      </a:rPr>
                      <m:t>𝑃</m:t>
                    </m:r>
                    <m:d>
                      <m:dPr>
                        <m:ctrlPr>
                          <a:rPr lang="en-US" sz="2800" b="0" i="1" smtClean="0">
                            <a:latin typeface="Cambria Math" panose="02040503050406030204" pitchFamily="18" charset="0"/>
                            <a:cs typeface="Times New Roman" pitchFamily="18" charset="0"/>
                          </a:rPr>
                        </m:ctrlPr>
                      </m:dPr>
                      <m:e>
                        <m:r>
                          <a:rPr lang="en-US" sz="2800" b="0" i="1" smtClean="0">
                            <a:latin typeface="Cambria Math" panose="02040503050406030204" pitchFamily="18" charset="0"/>
                            <a:cs typeface="Times New Roman" pitchFamily="18" charset="0"/>
                          </a:rPr>
                          <m:t>𝑋</m:t>
                        </m:r>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𝐴</m:t>
                        </m:r>
                      </m:e>
                    </m:d>
                    <m:r>
                      <a:rPr lang="en-US" sz="2800" b="0" i="1" smtClean="0">
                        <a:latin typeface="Cambria Math" panose="02040503050406030204" pitchFamily="18" charset="0"/>
                        <a:cs typeface="Times New Roman" pitchFamily="18" charset="0"/>
                      </a:rPr>
                      <m:t>=</m:t>
                    </m:r>
                    <m:nary>
                      <m:naryPr>
                        <m:ctrlPr>
                          <a:rPr lang="en-US" sz="2800" b="0" i="1" smtClean="0">
                            <a:latin typeface="Cambria Math" panose="02040503050406030204" pitchFamily="18" charset="0"/>
                            <a:cs typeface="Times New Roman" pitchFamily="18" charset="0"/>
                          </a:rPr>
                        </m:ctrlPr>
                      </m:naryPr>
                      <m:sub>
                        <m:r>
                          <m:rPr>
                            <m:brk m:alnAt="23"/>
                          </m:rPr>
                          <a:rPr lang="en-US" sz="2800" b="0" i="1" smtClean="0">
                            <a:latin typeface="Cambria Math" panose="02040503050406030204" pitchFamily="18" charset="0"/>
                            <a:cs typeface="Times New Roman" pitchFamily="18" charset="0"/>
                          </a:rPr>
                          <m:t>𝑥</m:t>
                        </m:r>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𝐴</m:t>
                        </m:r>
                      </m:sub>
                      <m:sup/>
                      <m:e>
                        <m:r>
                          <a:rPr lang="en-US" sz="2800" b="0" i="1" smtClean="0">
                            <a:latin typeface="Cambria Math" panose="02040503050406030204" pitchFamily="18" charset="0"/>
                            <a:cs typeface="Times New Roman" pitchFamily="18" charset="0"/>
                          </a:rPr>
                          <m:t>𝑓</m:t>
                        </m:r>
                        <m:d>
                          <m:dPr>
                            <m:ctrlPr>
                              <a:rPr lang="en-US" sz="2800" b="0" i="1" smtClean="0">
                                <a:latin typeface="Cambria Math" panose="02040503050406030204" pitchFamily="18" charset="0"/>
                                <a:cs typeface="Times New Roman" pitchFamily="18" charset="0"/>
                              </a:rPr>
                            </m:ctrlPr>
                          </m:dPr>
                          <m:e>
                            <m:r>
                              <a:rPr lang="en-US" sz="2800" b="0" i="1" smtClean="0">
                                <a:latin typeface="Cambria Math" panose="02040503050406030204" pitchFamily="18" charset="0"/>
                                <a:cs typeface="Times New Roman" pitchFamily="18" charset="0"/>
                              </a:rPr>
                              <m:t>𝑥</m:t>
                            </m:r>
                          </m:e>
                        </m:d>
                        <m:r>
                          <a:rPr lang="en-US" sz="2800" b="0" i="1" smtClean="0">
                            <a:latin typeface="Cambria Math" panose="02040503050406030204" pitchFamily="18" charset="0"/>
                            <a:cs typeface="Times New Roman" pitchFamily="18" charset="0"/>
                          </a:rPr>
                          <m:t> </m:t>
                        </m:r>
                        <m:r>
                          <a:rPr lang="en-US" sz="2800" b="0" i="1" smtClean="0">
                            <a:latin typeface="Cambria Math" panose="02040503050406030204" pitchFamily="18" charset="0"/>
                            <a:cs typeface="Times New Roman" pitchFamily="18" charset="0"/>
                          </a:rPr>
                          <m:t>𝑑𝑥</m:t>
                        </m:r>
                      </m:e>
                    </m:nary>
                  </m:oMath>
                </a14:m>
                <a:r>
                  <a:rPr lang="en-US" sz="2400" dirty="0">
                    <a:cs typeface="Times New Roman" pitchFamily="18" charset="0"/>
                  </a:rPr>
                  <a:t> </a:t>
                </a:r>
              </a:p>
            </p:txBody>
          </p:sp>
        </mc:Choice>
        <mc:Fallback xmlns="">
          <p:sp>
            <p:nvSpPr>
              <p:cNvPr id="17" name="Rectangle 16">
                <a:extLst>
                  <a:ext uri="{FF2B5EF4-FFF2-40B4-BE49-F238E27FC236}">
                    <a16:creationId xmlns:a16="http://schemas.microsoft.com/office/drawing/2014/main" id="{56E50C02-3597-4C2F-99F0-CA8E52132BA0}"/>
                  </a:ext>
                </a:extLst>
              </p:cNvPr>
              <p:cNvSpPr>
                <a:spLocks noRot="1" noChangeAspect="1" noMove="1" noResize="1" noEditPoints="1" noAdjustHandles="1" noChangeArrowheads="1" noChangeShapeType="1" noTextEdit="1"/>
              </p:cNvSpPr>
              <p:nvPr/>
            </p:nvSpPr>
            <p:spPr>
              <a:xfrm>
                <a:off x="1093702" y="5228516"/>
                <a:ext cx="7391400" cy="1187184"/>
              </a:xfrm>
              <a:prstGeom prst="rect">
                <a:avLst/>
              </a:prstGeom>
              <a:blipFill>
                <a:blip r:embed="rId3"/>
                <a:stretch>
                  <a:fillRect l="-1237" t="-4124"/>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DF3367BA-8CDB-4634-B7D2-61C69EA6F1F2}"/>
              </a:ext>
            </a:extLst>
          </p:cNvPr>
          <p:cNvSpPr/>
          <p:nvPr/>
        </p:nvSpPr>
        <p:spPr>
          <a:xfrm>
            <a:off x="1017502" y="5097327"/>
            <a:ext cx="7543800" cy="144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0984DF-B741-41B3-9814-BFE9A77D6403}"/>
                  </a:ext>
                </a:extLst>
              </p:cNvPr>
              <p:cNvSpPr/>
              <p:nvPr/>
            </p:nvSpPr>
            <p:spPr>
              <a:xfrm>
                <a:off x="9144000" y="280852"/>
                <a:ext cx="2769139" cy="2874784"/>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Remark</a:t>
                </a:r>
              </a:p>
              <a:p>
                <a:r>
                  <a:rPr lang="en-US" sz="2400" dirty="0">
                    <a:solidFill>
                      <a:schemeClr val="tx1"/>
                    </a:solidFill>
                  </a:rPr>
                  <a:t>values of </a:t>
                </a:r>
                <a14:m>
                  <m:oMath xmlns:m="http://schemas.openxmlformats.org/officeDocument/2006/math">
                    <m:r>
                      <a:rPr lang="en-US" sz="2400" i="1" dirty="0" smtClean="0">
                        <a:solidFill>
                          <a:schemeClr val="tx1"/>
                        </a:solidFill>
                        <a:latin typeface="Cambria Math" panose="02040503050406030204" pitchFamily="18" charset="0"/>
                      </a:rPr>
                      <m:t>𝑓</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𝑥</m:t>
                    </m:r>
                    <m:r>
                      <a:rPr lang="en-US" sz="2400" i="1" dirty="0" smtClean="0">
                        <a:solidFill>
                          <a:schemeClr val="tx1"/>
                        </a:solidFill>
                        <a:latin typeface="Cambria Math" panose="02040503050406030204" pitchFamily="18" charset="0"/>
                      </a:rPr>
                      <m:t>)</m:t>
                    </m:r>
                  </m:oMath>
                </a14:m>
                <a:r>
                  <a:rPr lang="en-US" sz="2400" dirty="0">
                    <a:solidFill>
                      <a:schemeClr val="tx1"/>
                    </a:solidFill>
                  </a:rPr>
                  <a:t> does not show probability but rather height of the function “</a:t>
                </a:r>
                <a14:m>
                  <m:oMath xmlns:m="http://schemas.openxmlformats.org/officeDocument/2006/math">
                    <m:r>
                      <a:rPr lang="en-US" sz="2400" i="1" dirty="0" smtClean="0">
                        <a:solidFill>
                          <a:schemeClr val="tx1"/>
                        </a:solidFill>
                        <a:latin typeface="Cambria Math" panose="02040503050406030204" pitchFamily="18" charset="0"/>
                      </a:rPr>
                      <m:t>𝑓</m:t>
                    </m:r>
                  </m:oMath>
                </a14:m>
                <a:r>
                  <a:rPr lang="en-US" sz="2400" dirty="0">
                    <a:solidFill>
                      <a:schemeClr val="tx1"/>
                    </a:solidFill>
                  </a:rPr>
                  <a:t>” at value of “</a:t>
                </a:r>
                <a14:m>
                  <m:oMath xmlns:m="http://schemas.openxmlformats.org/officeDocument/2006/math">
                    <m:r>
                      <a:rPr lang="en-US" sz="2400" i="1" dirty="0" smtClean="0">
                        <a:solidFill>
                          <a:schemeClr val="tx1"/>
                        </a:solidFill>
                        <a:latin typeface="Cambria Math" panose="02040503050406030204" pitchFamily="18" charset="0"/>
                      </a:rPr>
                      <m:t>𝑥</m:t>
                    </m:r>
                  </m:oMath>
                </a14:m>
                <a:r>
                  <a:rPr lang="en-US" sz="2400" dirty="0">
                    <a:solidFill>
                      <a:schemeClr val="tx1"/>
                    </a:solidFill>
                  </a:rPr>
                  <a:t>”</a:t>
                </a:r>
              </a:p>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e>
                      </m:d>
                    </m:oMath>
                  </m:oMathPara>
                </a14:m>
                <a:endParaRPr lang="en-US" sz="2400" dirty="0">
                  <a:solidFill>
                    <a:schemeClr val="tx1"/>
                  </a:solidFill>
                </a:endParaRPr>
              </a:p>
            </p:txBody>
          </p:sp>
        </mc:Choice>
        <mc:Fallback xmlns="">
          <p:sp>
            <p:nvSpPr>
              <p:cNvPr id="5" name="Rectangle 4">
                <a:extLst>
                  <a:ext uri="{FF2B5EF4-FFF2-40B4-BE49-F238E27FC236}">
                    <a16:creationId xmlns:a16="http://schemas.microsoft.com/office/drawing/2014/main" id="{730984DF-B741-41B3-9814-BFE9A77D6403}"/>
                  </a:ext>
                </a:extLst>
              </p:cNvPr>
              <p:cNvSpPr>
                <a:spLocks noRot="1" noChangeAspect="1" noMove="1" noResize="1" noEditPoints="1" noAdjustHandles="1" noChangeArrowheads="1" noChangeShapeType="1" noTextEdit="1"/>
              </p:cNvSpPr>
              <p:nvPr/>
            </p:nvSpPr>
            <p:spPr>
              <a:xfrm>
                <a:off x="9144000" y="280852"/>
                <a:ext cx="2769139" cy="2874784"/>
              </a:xfrm>
              <a:prstGeom prst="rect">
                <a:avLst/>
              </a:prstGeom>
              <a:blipFill>
                <a:blip r:embed="rId4"/>
                <a:stretch>
                  <a:fillRect l="-3304" r="-4626"/>
                </a:stretch>
              </a:blipFill>
              <a:ln>
                <a:noFill/>
              </a:ln>
            </p:spPr>
            <p:txBody>
              <a:bodyPr/>
              <a:lstStyle/>
              <a:p>
                <a:r>
                  <a:rPr lang="en-US">
                    <a:noFill/>
                  </a:rPr>
                  <a:t> </a:t>
                </a:r>
              </a:p>
            </p:txBody>
          </p:sp>
        </mc:Fallback>
      </mc:AlternateContent>
      <p:pic>
        <p:nvPicPr>
          <p:cNvPr id="23" name="Picture 1" descr="C:\Users\ASaghafi\Desktop\ContinuousCenterMass.png">
            <a:extLst>
              <a:ext uri="{FF2B5EF4-FFF2-40B4-BE49-F238E27FC236}">
                <a16:creationId xmlns:a16="http://schemas.microsoft.com/office/drawing/2014/main" id="{A70C882E-D907-4D58-A11E-CF6704DF88A9}"/>
              </a:ext>
            </a:extLst>
          </p:cNvPr>
          <p:cNvPicPr>
            <a:picLocks noChangeAspect="1" noChangeArrowheads="1"/>
          </p:cNvPicPr>
          <p:nvPr/>
        </p:nvPicPr>
        <p:blipFill>
          <a:blip r:embed="rId5" cstate="print"/>
          <a:srcRect/>
          <a:stretch>
            <a:fillRect/>
          </a:stretch>
        </p:blipFill>
        <p:spPr bwMode="auto">
          <a:xfrm>
            <a:off x="1017502" y="3472743"/>
            <a:ext cx="2941216" cy="1470608"/>
          </a:xfrm>
          <a:prstGeom prst="rect">
            <a:avLst/>
          </a:prstGeom>
          <a:noFill/>
        </p:spPr>
      </p:pic>
      <p:pic>
        <p:nvPicPr>
          <p:cNvPr id="26" name="Picture 25">
            <a:extLst>
              <a:ext uri="{FF2B5EF4-FFF2-40B4-BE49-F238E27FC236}">
                <a16:creationId xmlns:a16="http://schemas.microsoft.com/office/drawing/2014/main" id="{A224FAFA-D738-4BAC-B6F2-8B4F37A622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0443" y="3471683"/>
            <a:ext cx="2147625" cy="1435347"/>
          </a:xfrm>
          <a:prstGeom prst="rect">
            <a:avLst/>
          </a:prstGeom>
        </p:spPr>
      </p:pic>
      <p:pic>
        <p:nvPicPr>
          <p:cNvPr id="27" name="Picture 5" descr="C:\Users\ASaghafi\Desktop\fig11-7.jpg">
            <a:extLst>
              <a:ext uri="{FF2B5EF4-FFF2-40B4-BE49-F238E27FC236}">
                <a16:creationId xmlns:a16="http://schemas.microsoft.com/office/drawing/2014/main" id="{87D2D0FE-0638-4EB5-9D03-19653D91AA81}"/>
              </a:ext>
            </a:extLst>
          </p:cNvPr>
          <p:cNvPicPr>
            <a:picLocks noChangeAspect="1" noChangeArrowheads="1"/>
          </p:cNvPicPr>
          <p:nvPr/>
        </p:nvPicPr>
        <p:blipFill>
          <a:blip r:embed="rId7" cstate="print"/>
          <a:srcRect/>
          <a:stretch>
            <a:fillRect/>
          </a:stretch>
        </p:blipFill>
        <p:spPr bwMode="auto">
          <a:xfrm>
            <a:off x="6323952" y="3368382"/>
            <a:ext cx="2269230" cy="1478241"/>
          </a:xfrm>
          <a:prstGeom prst="rect">
            <a:avLst/>
          </a:prstGeom>
          <a:noFill/>
        </p:spPr>
      </p:pic>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1">
            <a:extLst>
              <a:ext uri="{FF2B5EF4-FFF2-40B4-BE49-F238E27FC236}">
                <a16:creationId xmlns:a16="http://schemas.microsoft.com/office/drawing/2014/main" id="{AC28B182-E257-44CA-A648-D141CB037CFF}"/>
              </a:ext>
            </a:extLst>
          </p:cNvPr>
          <p:cNvPicPr>
            <a:picLocks noChangeAspect="1" noChangeArrowheads="1"/>
          </p:cNvPicPr>
          <p:nvPr/>
        </p:nvPicPr>
        <p:blipFill>
          <a:blip r:embed="rId3" cstate="print"/>
          <a:srcRect/>
          <a:stretch>
            <a:fillRect/>
          </a:stretch>
        </p:blipFill>
        <p:spPr bwMode="auto">
          <a:xfrm>
            <a:off x="988033" y="3877210"/>
            <a:ext cx="4372403" cy="2870837"/>
          </a:xfrm>
          <a:prstGeom prst="rect">
            <a:avLst/>
          </a:prstGeom>
          <a:noFill/>
          <a:ln w="9525">
            <a:noFill/>
            <a:miter lim="800000"/>
            <a:headEnd/>
            <a:tailEnd/>
          </a:ln>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Normal Distribution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686007" cy="1569660"/>
          </a:xfrm>
          <a:prstGeom prst="rect">
            <a:avLst/>
          </a:prstGeom>
        </p:spPr>
        <p:txBody>
          <a:bodyPr wrap="square">
            <a:spAutoFit/>
          </a:bodyPr>
          <a:lstStyle/>
          <a:p>
            <a:r>
              <a:rPr lang="en-US" sz="2400" dirty="0"/>
              <a:t>Given by the following PDF, the </a:t>
            </a:r>
            <a:r>
              <a:rPr lang="en-US" sz="2400" b="1" dirty="0">
                <a:solidFill>
                  <a:srgbClr val="00B050"/>
                </a:solidFill>
              </a:rPr>
              <a:t>Normal</a:t>
            </a:r>
            <a:r>
              <a:rPr lang="en-US" sz="2400" dirty="0"/>
              <a:t> or </a:t>
            </a:r>
            <a:r>
              <a:rPr lang="en-US" sz="2400" b="1" dirty="0">
                <a:solidFill>
                  <a:srgbClr val="00B050"/>
                </a:solidFill>
              </a:rPr>
              <a:t>Gaussian</a:t>
            </a:r>
            <a:r>
              <a:rPr lang="en-US" sz="2400" dirty="0"/>
              <a:t> distribution is the most important statistical distribution used to model many natural RANDOM phenomena.</a:t>
            </a:r>
          </a:p>
        </p:txBody>
      </p:sp>
      <p:pic>
        <p:nvPicPr>
          <p:cNvPr id="35" name="Picture 4">
            <a:extLst>
              <a:ext uri="{FF2B5EF4-FFF2-40B4-BE49-F238E27FC236}">
                <a16:creationId xmlns:a16="http://schemas.microsoft.com/office/drawing/2014/main" id="{CFFEEE4E-8C7F-4715-A804-D7ABAEB8A91B}"/>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81767" y="3090174"/>
            <a:ext cx="2531350" cy="758863"/>
          </a:xfrm>
          <a:prstGeom prst="rect">
            <a:avLst/>
          </a:prstGeom>
          <a:noFill/>
        </p:spPr>
      </p:pic>
      <p:pic>
        <p:nvPicPr>
          <p:cNvPr id="36" name="Picture 3">
            <a:extLst>
              <a:ext uri="{FF2B5EF4-FFF2-40B4-BE49-F238E27FC236}">
                <a16:creationId xmlns:a16="http://schemas.microsoft.com/office/drawing/2014/main" id="{C9C49529-380F-48EF-8279-90C01348BBC6}"/>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91369" y="2993018"/>
            <a:ext cx="1317172" cy="305772"/>
          </a:xfrm>
          <a:prstGeom prst="rect">
            <a:avLst/>
          </a:prstGeom>
          <a:noFill/>
        </p:spPr>
      </p:pic>
      <p:pic>
        <p:nvPicPr>
          <p:cNvPr id="37" name="Picture 2">
            <a:extLst>
              <a:ext uri="{FF2B5EF4-FFF2-40B4-BE49-F238E27FC236}">
                <a16:creationId xmlns:a16="http://schemas.microsoft.com/office/drawing/2014/main" id="{847E61AE-2B0C-4C18-8984-4197E9A60FA1}"/>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68541" y="3364483"/>
            <a:ext cx="1326580" cy="305772"/>
          </a:xfrm>
          <a:prstGeom prst="rect">
            <a:avLst/>
          </a:prstGeom>
          <a:noFill/>
        </p:spPr>
      </p:pic>
      <p:pic>
        <p:nvPicPr>
          <p:cNvPr id="38" name="Picture 1">
            <a:extLst>
              <a:ext uri="{FF2B5EF4-FFF2-40B4-BE49-F238E27FC236}">
                <a16:creationId xmlns:a16="http://schemas.microsoft.com/office/drawing/2014/main" id="{625D38BE-8AAD-49CD-A68C-0C5207B66122}"/>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87314" y="3741176"/>
            <a:ext cx="1112232" cy="301699"/>
          </a:xfrm>
          <a:prstGeom prst="rect">
            <a:avLst/>
          </a:prstGeom>
          <a:noFill/>
        </p:spPr>
      </p:pic>
      <p:sp>
        <p:nvSpPr>
          <p:cNvPr id="40" name="Rectangle 39">
            <a:extLst>
              <a:ext uri="{FF2B5EF4-FFF2-40B4-BE49-F238E27FC236}">
                <a16:creationId xmlns:a16="http://schemas.microsoft.com/office/drawing/2014/main" id="{11568D8F-FDC1-4A1C-B065-A98306CE1A45}"/>
              </a:ext>
            </a:extLst>
          </p:cNvPr>
          <p:cNvSpPr/>
          <p:nvPr/>
        </p:nvSpPr>
        <p:spPr>
          <a:xfrm>
            <a:off x="5458342" y="3278125"/>
            <a:ext cx="2901886" cy="400110"/>
          </a:xfrm>
          <a:prstGeom prst="rect">
            <a:avLst/>
          </a:prstGeom>
        </p:spPr>
        <p:txBody>
          <a:bodyPr wrap="square">
            <a:spAutoFit/>
          </a:bodyPr>
          <a:lstStyle/>
          <a:p>
            <a:r>
              <a:rPr lang="en-US" sz="2000" dirty="0"/>
              <a:t>Center of the distribution</a:t>
            </a:r>
          </a:p>
        </p:txBody>
      </p:sp>
      <p:sp>
        <p:nvSpPr>
          <p:cNvPr id="41" name="Rectangle 40">
            <a:extLst>
              <a:ext uri="{FF2B5EF4-FFF2-40B4-BE49-F238E27FC236}">
                <a16:creationId xmlns:a16="http://schemas.microsoft.com/office/drawing/2014/main" id="{2F76B891-4F81-4AD7-B30F-3D4370CCB18F}"/>
              </a:ext>
            </a:extLst>
          </p:cNvPr>
          <p:cNvSpPr/>
          <p:nvPr/>
        </p:nvSpPr>
        <p:spPr>
          <a:xfrm>
            <a:off x="5458342" y="3642765"/>
            <a:ext cx="2901886" cy="400110"/>
          </a:xfrm>
          <a:prstGeom prst="rect">
            <a:avLst/>
          </a:prstGeom>
        </p:spPr>
        <p:txBody>
          <a:bodyPr wrap="square">
            <a:spAutoFit/>
          </a:bodyPr>
          <a:lstStyle/>
          <a:p>
            <a:r>
              <a:rPr lang="en-US" sz="2000" dirty="0"/>
              <a:t>Spread of the distribution</a:t>
            </a:r>
          </a:p>
        </p:txBody>
      </p:sp>
      <p:sp>
        <p:nvSpPr>
          <p:cNvPr id="45" name="Rectangle 44">
            <a:extLst>
              <a:ext uri="{FF2B5EF4-FFF2-40B4-BE49-F238E27FC236}">
                <a16:creationId xmlns:a16="http://schemas.microsoft.com/office/drawing/2014/main" id="{61B95C71-CE47-4688-A4E0-0288CE217414}"/>
              </a:ext>
            </a:extLst>
          </p:cNvPr>
          <p:cNvSpPr/>
          <p:nvPr/>
        </p:nvSpPr>
        <p:spPr>
          <a:xfrm>
            <a:off x="6096000" y="4460266"/>
            <a:ext cx="5704199" cy="2032609"/>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We use the following notation to show that a RV has a specific normal distribution</a:t>
            </a:r>
          </a:p>
          <a:p>
            <a:pPr algn="ctr"/>
            <a:r>
              <a:rPr lang="en-US" sz="2400" dirty="0">
                <a:solidFill>
                  <a:schemeClr val="tx1"/>
                </a:solidFill>
                <a:cs typeface="Times New Roman" pitchFamily="18" charset="0"/>
              </a:rPr>
              <a:t>X ~ N(</a:t>
            </a:r>
            <a:r>
              <a:rPr lang="el-GR" sz="2400" dirty="0">
                <a:solidFill>
                  <a:schemeClr val="tx1"/>
                </a:solidFill>
                <a:cs typeface="Times New Roman" pitchFamily="18" charset="0"/>
              </a:rPr>
              <a:t>μ</a:t>
            </a:r>
            <a:r>
              <a:rPr lang="en-US" sz="2400" dirty="0">
                <a:solidFill>
                  <a:schemeClr val="tx1"/>
                </a:solidFill>
                <a:cs typeface="Times New Roman" pitchFamily="18" charset="0"/>
              </a:rPr>
              <a:t>, </a:t>
            </a:r>
            <a:r>
              <a:rPr lang="el-GR" sz="2400" dirty="0">
                <a:solidFill>
                  <a:schemeClr val="tx1"/>
                </a:solidFill>
                <a:cs typeface="Times New Roman" pitchFamily="18" charset="0"/>
              </a:rPr>
              <a:t>σ²</a:t>
            </a:r>
            <a:r>
              <a:rPr lang="en-US" sz="2400" dirty="0">
                <a:solidFill>
                  <a:schemeClr val="tx1"/>
                </a:solidFill>
                <a:cs typeface="Times New Roman" pitchFamily="18" charset="0"/>
              </a:rPr>
              <a:t>)</a:t>
            </a:r>
          </a:p>
          <a:p>
            <a:r>
              <a:rPr lang="en-US" sz="2400" dirty="0">
                <a:solidFill>
                  <a:srgbClr val="FF0000"/>
                </a:solidFill>
              </a:rPr>
              <a:t>Read as:</a:t>
            </a:r>
            <a:r>
              <a:rPr lang="en-US" sz="2400" dirty="0">
                <a:solidFill>
                  <a:schemeClr val="tx1"/>
                </a:solidFill>
              </a:rPr>
              <a:t> RV X has a normal distribution with mean </a:t>
            </a:r>
            <a:r>
              <a:rPr lang="el-GR" sz="2400" dirty="0">
                <a:solidFill>
                  <a:schemeClr val="tx1"/>
                </a:solidFill>
              </a:rPr>
              <a:t>μ</a:t>
            </a:r>
            <a:r>
              <a:rPr lang="en-US" sz="2400" dirty="0">
                <a:solidFill>
                  <a:schemeClr val="tx1"/>
                </a:solidFill>
              </a:rPr>
              <a:t> and variance </a:t>
            </a:r>
            <a:r>
              <a:rPr lang="el-GR" sz="2400" dirty="0">
                <a:solidFill>
                  <a:schemeClr val="tx1"/>
                </a:solidFill>
              </a:rPr>
              <a:t>σ²</a:t>
            </a:r>
            <a:endParaRPr lang="en-US" sz="2400" dirty="0">
              <a:solidFill>
                <a:schemeClr val="tx1"/>
              </a:solidFill>
            </a:endParaRPr>
          </a:p>
        </p:txBody>
      </p:sp>
      <p:pic>
        <p:nvPicPr>
          <p:cNvPr id="4" name="Picture 3">
            <a:extLst>
              <a:ext uri="{FF2B5EF4-FFF2-40B4-BE49-F238E27FC236}">
                <a16:creationId xmlns:a16="http://schemas.microsoft.com/office/drawing/2014/main" id="{59581614-BF33-4926-8E0A-2115E976D5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7531" y="324492"/>
            <a:ext cx="3838733" cy="2911090"/>
          </a:xfrm>
          <a:prstGeom prst="rect">
            <a:avLst/>
          </a:prstGeom>
        </p:spPr>
      </p:pic>
      <p:sp>
        <p:nvSpPr>
          <p:cNvPr id="39" name="Rectangle 38">
            <a:extLst>
              <a:ext uri="{FF2B5EF4-FFF2-40B4-BE49-F238E27FC236}">
                <a16:creationId xmlns:a16="http://schemas.microsoft.com/office/drawing/2014/main" id="{1DEF2B87-4BF1-459A-9D1C-CE36AB083FF1}"/>
              </a:ext>
            </a:extLst>
          </p:cNvPr>
          <p:cNvSpPr/>
          <p:nvPr/>
        </p:nvSpPr>
        <p:spPr>
          <a:xfrm>
            <a:off x="5458342" y="2898680"/>
            <a:ext cx="2901886" cy="400110"/>
          </a:xfrm>
          <a:prstGeom prst="rect">
            <a:avLst/>
          </a:prstGeom>
        </p:spPr>
        <p:txBody>
          <a:bodyPr wrap="square">
            <a:spAutoFit/>
          </a:bodyPr>
          <a:lstStyle/>
          <a:p>
            <a:r>
              <a:rPr lang="en-US" sz="2000" dirty="0"/>
              <a:t>Range of possible values</a:t>
            </a:r>
          </a:p>
        </p:txBody>
      </p:sp>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Normal Parameters (</a:t>
            </a:r>
            <a:r>
              <a:rPr lang="el-GR" dirty="0">
                <a:solidFill>
                  <a:srgbClr val="990033"/>
                </a:solidFill>
              </a:rPr>
              <a:t>μ</a:t>
            </a:r>
            <a:r>
              <a:rPr lang="en-US" dirty="0">
                <a:solidFill>
                  <a:srgbClr val="990033"/>
                </a:solidFill>
              </a:rPr>
              <a:t>,</a:t>
            </a:r>
            <a:r>
              <a:rPr lang="el-GR" dirty="0">
                <a:solidFill>
                  <a:srgbClr val="990033"/>
                </a:solidFill>
              </a:rPr>
              <a:t>σ²</a:t>
            </a:r>
            <a:r>
              <a:rPr lang="en-US" dirty="0">
                <a:solidFill>
                  <a:srgbClr val="990033"/>
                </a:solidFill>
              </a:rPr>
              <a:t>)</a:t>
            </a:r>
          </a:p>
        </p:txBody>
      </p:sp>
      <p:pic>
        <p:nvPicPr>
          <p:cNvPr id="17" name="Picture 4" descr="C:\Users\ASaghafi\Desktop\normal_pdf.png">
            <a:extLst>
              <a:ext uri="{FF2B5EF4-FFF2-40B4-BE49-F238E27FC236}">
                <a16:creationId xmlns:a16="http://schemas.microsoft.com/office/drawing/2014/main" id="{5E8CB76E-44A0-41F8-AD1F-73BE2B119DC7}"/>
              </a:ext>
            </a:extLst>
          </p:cNvPr>
          <p:cNvPicPr>
            <a:picLocks noChangeAspect="1" noChangeArrowheads="1"/>
          </p:cNvPicPr>
          <p:nvPr/>
        </p:nvPicPr>
        <p:blipFill>
          <a:blip r:embed="rId3" cstate="print"/>
          <a:srcRect/>
          <a:stretch>
            <a:fillRect/>
          </a:stretch>
        </p:blipFill>
        <p:spPr bwMode="auto">
          <a:xfrm>
            <a:off x="809885" y="2577448"/>
            <a:ext cx="8007544" cy="3660065"/>
          </a:xfrm>
          <a:prstGeom prst="rect">
            <a:avLst/>
          </a:prstGeom>
          <a:noFill/>
        </p:spPr>
      </p:pic>
      <p:sp>
        <p:nvSpPr>
          <p:cNvPr id="18" name="Rectangle 17">
            <a:extLst>
              <a:ext uri="{FF2B5EF4-FFF2-40B4-BE49-F238E27FC236}">
                <a16:creationId xmlns:a16="http://schemas.microsoft.com/office/drawing/2014/main" id="{6C9678CB-53D1-404E-8B47-35ACAFC905F2}"/>
              </a:ext>
            </a:extLst>
          </p:cNvPr>
          <p:cNvSpPr/>
          <p:nvPr/>
        </p:nvSpPr>
        <p:spPr>
          <a:xfrm>
            <a:off x="9078686" y="338999"/>
            <a:ext cx="2769139" cy="454651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a:p>
            <a:endParaRPr lang="en-US" sz="2400" dirty="0">
              <a:solidFill>
                <a:schemeClr val="tx1"/>
              </a:solidFill>
            </a:endParaRPr>
          </a:p>
          <a:p>
            <a:r>
              <a:rPr lang="en-US" sz="2400" dirty="0">
                <a:solidFill>
                  <a:schemeClr val="tx1"/>
                </a:solidFill>
              </a:rPr>
              <a:t>• μ controls the center of the normal curve</a:t>
            </a:r>
          </a:p>
          <a:p>
            <a:pPr>
              <a:lnSpc>
                <a:spcPts val="1800"/>
              </a:lnSpc>
            </a:pPr>
            <a:endParaRPr lang="en-US" sz="2400" dirty="0">
              <a:solidFill>
                <a:schemeClr val="tx1"/>
              </a:solidFill>
            </a:endParaRPr>
          </a:p>
          <a:p>
            <a:r>
              <a:rPr lang="en-US" sz="2400" dirty="0">
                <a:solidFill>
                  <a:schemeClr val="tx1"/>
                </a:solidFill>
              </a:rPr>
              <a:t>• As σ (or σ²) increases, the curve spreads out, as σ decreases, the curve becomes more peaked around μ</a:t>
            </a:r>
          </a:p>
        </p:txBody>
      </p:sp>
      <p:pic>
        <p:nvPicPr>
          <p:cNvPr id="19" name="Picture 4">
            <a:extLst>
              <a:ext uri="{FF2B5EF4-FFF2-40B4-BE49-F238E27FC236}">
                <a16:creationId xmlns:a16="http://schemas.microsoft.com/office/drawing/2014/main" id="{7E77B539-8998-4136-A611-2F2132B4A83B}"/>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358355" y="485797"/>
            <a:ext cx="2209800" cy="662467"/>
          </a:xfrm>
          <a:prstGeom prst="rect">
            <a:avLst/>
          </a:prstGeom>
          <a:noFill/>
        </p:spPr>
      </p:pic>
    </p:spTree>
    <p:extLst>
      <p:ext uri="{BB962C8B-B14F-4D97-AF65-F5344CB8AC3E}">
        <p14:creationId xmlns:p14="http://schemas.microsoft.com/office/powerpoint/2010/main" val="84629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2819401" cy="1569660"/>
          </a:xfrm>
          <a:prstGeom prst="rect">
            <a:avLst/>
          </a:prstGeom>
        </p:spPr>
        <p:txBody>
          <a:bodyPr wrap="square">
            <a:spAutoFit/>
          </a:bodyPr>
          <a:lstStyle/>
          <a:p>
            <a:r>
              <a:rPr lang="en-US" sz="2400" dirty="0">
                <a:cs typeface="Times New Roman" pitchFamily="18" charset="0"/>
              </a:rPr>
              <a:t>Match each curve with the proper label showing its center and spread. </a:t>
            </a:r>
          </a:p>
        </p:txBody>
      </p:sp>
      <p:pic>
        <p:nvPicPr>
          <p:cNvPr id="4" name="Picture 1" descr="C:\Users\ASaghafi\Desktop\1280px-Normal_Distribution_PDF.svg.png">
            <a:extLst>
              <a:ext uri="{FF2B5EF4-FFF2-40B4-BE49-F238E27FC236}">
                <a16:creationId xmlns:a16="http://schemas.microsoft.com/office/drawing/2014/main" id="{0235F795-96CD-45AC-9610-5F798D1F77A8}"/>
              </a:ext>
            </a:extLst>
          </p:cNvPr>
          <p:cNvPicPr>
            <a:picLocks noChangeAspect="1" noChangeArrowheads="1"/>
          </p:cNvPicPr>
          <p:nvPr/>
        </p:nvPicPr>
        <p:blipFill>
          <a:blip r:embed="rId3" cstate="print"/>
          <a:srcRect/>
          <a:stretch>
            <a:fillRect/>
          </a:stretch>
        </p:blipFill>
        <p:spPr bwMode="auto">
          <a:xfrm>
            <a:off x="3864435" y="1440675"/>
            <a:ext cx="7809812" cy="5219205"/>
          </a:xfrm>
          <a:prstGeom prst="rect">
            <a:avLst/>
          </a:prstGeom>
          <a:noFill/>
        </p:spPr>
      </p:pic>
    </p:spTree>
    <p:extLst>
      <p:ext uri="{BB962C8B-B14F-4D97-AF65-F5344CB8AC3E}">
        <p14:creationId xmlns:p14="http://schemas.microsoft.com/office/powerpoint/2010/main" val="12832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3456709" cy="1325563"/>
          </a:xfrm>
        </p:spPr>
        <p:txBody>
          <a:bodyPr/>
          <a:lstStyle/>
          <a:p>
            <a:r>
              <a:rPr lang="en-US" dirty="0">
                <a:solidFill>
                  <a:srgbClr val="990033"/>
                </a:solidFill>
              </a:rPr>
              <a:t>Probability</a:t>
            </a:r>
          </a:p>
        </p:txBody>
      </p:sp>
      <p:sp>
        <p:nvSpPr>
          <p:cNvPr id="8" name="TextBox 7">
            <a:extLst>
              <a:ext uri="{FF2B5EF4-FFF2-40B4-BE49-F238E27FC236}">
                <a16:creationId xmlns:a16="http://schemas.microsoft.com/office/drawing/2014/main" id="{1310A886-9567-42ED-859B-EA39A7B9BB78}"/>
              </a:ext>
            </a:extLst>
          </p:cNvPr>
          <p:cNvSpPr txBox="1"/>
          <p:nvPr/>
        </p:nvSpPr>
        <p:spPr>
          <a:xfrm>
            <a:off x="838200" y="1459855"/>
            <a:ext cx="8298871" cy="461665"/>
          </a:xfrm>
          <a:prstGeom prst="rect">
            <a:avLst/>
          </a:prstGeom>
          <a:noFill/>
        </p:spPr>
        <p:txBody>
          <a:bodyPr wrap="square" rtlCol="0">
            <a:spAutoFit/>
          </a:bodyPr>
          <a:lstStyle/>
          <a:p>
            <a:r>
              <a:rPr lang="en-US" sz="2400" dirty="0">
                <a:cs typeface="Times New Roman" pitchFamily="18" charset="0"/>
              </a:rPr>
              <a:t>This is valid for ALL continuous distributions</a:t>
            </a:r>
            <a:endParaRPr lang="en-US" sz="2400" dirty="0">
              <a:solidFill>
                <a:schemeClr val="tx2"/>
              </a:solidFill>
              <a:cs typeface="Times New Roman" pitchFamily="18" charset="0"/>
            </a:endParaRPr>
          </a:p>
        </p:txBody>
      </p:sp>
      <p:graphicFrame>
        <p:nvGraphicFramePr>
          <p:cNvPr id="4" name="Object 1">
            <a:extLst>
              <a:ext uri="{FF2B5EF4-FFF2-40B4-BE49-F238E27FC236}">
                <a16:creationId xmlns:a16="http://schemas.microsoft.com/office/drawing/2014/main" id="{A3521A3A-BD2A-432D-B36D-FB09B0E72B4D}"/>
              </a:ext>
            </a:extLst>
          </p:cNvPr>
          <p:cNvGraphicFramePr>
            <a:graphicFrameLocks noChangeAspect="1"/>
          </p:cNvGraphicFramePr>
          <p:nvPr>
            <p:extLst>
              <p:ext uri="{D42A27DB-BD31-4B8C-83A1-F6EECF244321}">
                <p14:modId xmlns:p14="http://schemas.microsoft.com/office/powerpoint/2010/main" val="4062046640"/>
              </p:ext>
            </p:extLst>
          </p:nvPr>
        </p:nvGraphicFramePr>
        <p:xfrm>
          <a:off x="7262223" y="755867"/>
          <a:ext cx="3911600" cy="411163"/>
        </p:xfrm>
        <a:graphic>
          <a:graphicData uri="http://schemas.openxmlformats.org/presentationml/2006/ole">
            <mc:AlternateContent xmlns:mc="http://schemas.openxmlformats.org/markup-compatibility/2006">
              <mc:Choice xmlns:v="urn:schemas-microsoft-com:vml" Requires="v">
                <p:oleObj spid="_x0000_s1539" name="Equation" r:id="rId4" imgW="1790640" imgH="203040" progId="Equation.3">
                  <p:embed/>
                </p:oleObj>
              </mc:Choice>
              <mc:Fallback>
                <p:oleObj name="Equation" r:id="rId4" imgW="1790640" imgH="203040" progId="Equation.3">
                  <p:embed/>
                  <p:pic>
                    <p:nvPicPr>
                      <p:cNvPr id="329734"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223" y="755867"/>
                        <a:ext cx="3911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1">
            <a:extLst>
              <a:ext uri="{FF2B5EF4-FFF2-40B4-BE49-F238E27FC236}">
                <a16:creationId xmlns:a16="http://schemas.microsoft.com/office/drawing/2014/main" id="{9BF4C405-A6EE-4115-B161-825BA4F609EB}"/>
              </a:ext>
            </a:extLst>
          </p:cNvPr>
          <p:cNvGraphicFramePr>
            <a:graphicFrameLocks noChangeAspect="1"/>
          </p:cNvGraphicFramePr>
          <p:nvPr>
            <p:extLst>
              <p:ext uri="{D42A27DB-BD31-4B8C-83A1-F6EECF244321}">
                <p14:modId xmlns:p14="http://schemas.microsoft.com/office/powerpoint/2010/main" val="203032100"/>
              </p:ext>
            </p:extLst>
          </p:nvPr>
        </p:nvGraphicFramePr>
        <p:xfrm>
          <a:off x="9091023" y="1259105"/>
          <a:ext cx="2108200" cy="411162"/>
        </p:xfrm>
        <a:graphic>
          <a:graphicData uri="http://schemas.openxmlformats.org/presentationml/2006/ole">
            <mc:AlternateContent xmlns:mc="http://schemas.openxmlformats.org/markup-compatibility/2006">
              <mc:Choice xmlns:v="urn:schemas-microsoft-com:vml" Requires="v">
                <p:oleObj spid="_x0000_s1540" name="Equation" r:id="rId6" imgW="965160" imgH="203040" progId="Equation.3">
                  <p:embed/>
                </p:oleObj>
              </mc:Choice>
              <mc:Fallback>
                <p:oleObj name="Equation" r:id="rId6" imgW="965160" imgH="203040" progId="Equation.3">
                  <p:embed/>
                  <p:pic>
                    <p:nvPicPr>
                      <p:cNvPr id="32973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1023" y="1259105"/>
                        <a:ext cx="21082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a:extLst>
              <a:ext uri="{FF2B5EF4-FFF2-40B4-BE49-F238E27FC236}">
                <a16:creationId xmlns:a16="http://schemas.microsoft.com/office/drawing/2014/main" id="{9CA9AE83-D820-4CD0-BB92-6D18FF1E7214}"/>
              </a:ext>
            </a:extLst>
          </p:cNvPr>
          <p:cNvGraphicFramePr>
            <a:graphicFrameLocks noChangeAspect="1"/>
          </p:cNvGraphicFramePr>
          <p:nvPr>
            <p:extLst>
              <p:ext uri="{D42A27DB-BD31-4B8C-83A1-F6EECF244321}">
                <p14:modId xmlns:p14="http://schemas.microsoft.com/office/powerpoint/2010/main" val="2103054533"/>
              </p:ext>
            </p:extLst>
          </p:nvPr>
        </p:nvGraphicFramePr>
        <p:xfrm>
          <a:off x="9091023" y="1746467"/>
          <a:ext cx="2108200" cy="411162"/>
        </p:xfrm>
        <a:graphic>
          <a:graphicData uri="http://schemas.openxmlformats.org/presentationml/2006/ole">
            <mc:AlternateContent xmlns:mc="http://schemas.openxmlformats.org/markup-compatibility/2006">
              <mc:Choice xmlns:v="urn:schemas-microsoft-com:vml" Requires="v">
                <p:oleObj spid="_x0000_s1541" name="Equation" r:id="rId8" imgW="965160" imgH="203040" progId="Equation.3">
                  <p:embed/>
                </p:oleObj>
              </mc:Choice>
              <mc:Fallback>
                <p:oleObj name="Equation" r:id="rId8" imgW="965160" imgH="203040" progId="Equation.3">
                  <p:embed/>
                  <p:pic>
                    <p:nvPicPr>
                      <p:cNvPr id="32974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1023" y="1746467"/>
                        <a:ext cx="21082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a16="http://schemas.microsoft.com/office/drawing/2014/main" id="{BAABFF63-6A44-4404-B6DA-3CA292CB5DF1}"/>
              </a:ext>
            </a:extLst>
          </p:cNvPr>
          <p:cNvSpPr/>
          <p:nvPr/>
        </p:nvSpPr>
        <p:spPr>
          <a:xfrm>
            <a:off x="7236823" y="557429"/>
            <a:ext cx="42672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1">
            <a:extLst>
              <a:ext uri="{FF2B5EF4-FFF2-40B4-BE49-F238E27FC236}">
                <a16:creationId xmlns:a16="http://schemas.microsoft.com/office/drawing/2014/main" id="{BB7C3AA8-A3B3-4EBB-9754-EC731B1BFB33}"/>
              </a:ext>
            </a:extLst>
          </p:cNvPr>
          <p:cNvGraphicFramePr>
            <a:graphicFrameLocks noChangeAspect="1"/>
          </p:cNvGraphicFramePr>
          <p:nvPr>
            <p:extLst>
              <p:ext uri="{D42A27DB-BD31-4B8C-83A1-F6EECF244321}">
                <p14:modId xmlns:p14="http://schemas.microsoft.com/office/powerpoint/2010/main" val="377066851"/>
              </p:ext>
            </p:extLst>
          </p:nvPr>
        </p:nvGraphicFramePr>
        <p:xfrm>
          <a:off x="1191826" y="4427854"/>
          <a:ext cx="3021013" cy="607151"/>
        </p:xfrm>
        <a:graphic>
          <a:graphicData uri="http://schemas.openxmlformats.org/presentationml/2006/ole">
            <mc:AlternateContent xmlns:mc="http://schemas.openxmlformats.org/markup-compatibility/2006">
              <mc:Choice xmlns:v="urn:schemas-microsoft-com:vml" Requires="v">
                <p:oleObj spid="_x0000_s1542" name="Equation" r:id="rId10" imgW="1638000" imgH="355320" progId="Equation.3">
                  <p:embed/>
                </p:oleObj>
              </mc:Choice>
              <mc:Fallback>
                <p:oleObj name="Equation" r:id="rId10" imgW="1638000" imgH="355320" progId="Equation.3">
                  <p:embed/>
                  <p:pic>
                    <p:nvPicPr>
                      <p:cNvPr id="329732"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1826" y="4427854"/>
                        <a:ext cx="3021013" cy="607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5" descr="C:\Users\ASaghafi\Desktop\Untitled.png">
            <a:extLst>
              <a:ext uri="{FF2B5EF4-FFF2-40B4-BE49-F238E27FC236}">
                <a16:creationId xmlns:a16="http://schemas.microsoft.com/office/drawing/2014/main" id="{2D10DCC2-6623-41F7-B146-61388D5B92C2}"/>
              </a:ext>
            </a:extLst>
          </p:cNvPr>
          <p:cNvPicPr>
            <a:picLocks noChangeAspect="1" noChangeArrowheads="1"/>
          </p:cNvPicPr>
          <p:nvPr/>
        </p:nvPicPr>
        <p:blipFill>
          <a:blip r:embed="rId12" cstate="print"/>
          <a:srcRect/>
          <a:stretch>
            <a:fillRect/>
          </a:stretch>
        </p:blipFill>
        <p:spPr bwMode="auto">
          <a:xfrm>
            <a:off x="675913" y="2263615"/>
            <a:ext cx="4052841" cy="1900517"/>
          </a:xfrm>
          <a:prstGeom prst="rect">
            <a:avLst/>
          </a:prstGeom>
          <a:noFill/>
        </p:spPr>
      </p:pic>
      <p:sp>
        <p:nvSpPr>
          <p:cNvPr id="11" name="TextBox 10">
            <a:extLst>
              <a:ext uri="{FF2B5EF4-FFF2-40B4-BE49-F238E27FC236}">
                <a16:creationId xmlns:a16="http://schemas.microsoft.com/office/drawing/2014/main" id="{26A31507-046F-4610-A053-E3A8EE7F9BE5}"/>
              </a:ext>
            </a:extLst>
          </p:cNvPr>
          <p:cNvSpPr txBox="1"/>
          <p:nvPr/>
        </p:nvSpPr>
        <p:spPr>
          <a:xfrm>
            <a:off x="1438371" y="4151196"/>
            <a:ext cx="276038" cy="338554"/>
          </a:xfrm>
          <a:prstGeom prst="rect">
            <a:avLst/>
          </a:prstGeom>
          <a:noFill/>
        </p:spPr>
        <p:txBody>
          <a:bodyPr wrap="none" rtlCol="0">
            <a:spAutoFit/>
          </a:bodyPr>
          <a:lstStyle/>
          <a:p>
            <a:r>
              <a:rPr lang="en-US" sz="1600" dirty="0">
                <a:latin typeface="Times New Roman" pitchFamily="18" charset="0"/>
                <a:cs typeface="Times New Roman" pitchFamily="18" charset="0"/>
              </a:rPr>
              <a:t>a</a:t>
            </a:r>
          </a:p>
        </p:txBody>
      </p:sp>
      <p:sp>
        <p:nvSpPr>
          <p:cNvPr id="12" name="TextBox 11">
            <a:extLst>
              <a:ext uri="{FF2B5EF4-FFF2-40B4-BE49-F238E27FC236}">
                <a16:creationId xmlns:a16="http://schemas.microsoft.com/office/drawing/2014/main" id="{CA721060-F561-4E10-8412-CAF08ABE34AA}"/>
              </a:ext>
            </a:extLst>
          </p:cNvPr>
          <p:cNvSpPr txBox="1"/>
          <p:nvPr/>
        </p:nvSpPr>
        <p:spPr>
          <a:xfrm>
            <a:off x="3121300" y="4151196"/>
            <a:ext cx="287258" cy="338554"/>
          </a:xfrm>
          <a:prstGeom prst="rect">
            <a:avLst/>
          </a:prstGeom>
          <a:noFill/>
        </p:spPr>
        <p:txBody>
          <a:bodyPr wrap="none" rtlCol="0">
            <a:spAutoFit/>
          </a:bodyPr>
          <a:lstStyle/>
          <a:p>
            <a:r>
              <a:rPr lang="en-US" sz="1600" dirty="0">
                <a:latin typeface="Times New Roman" pitchFamily="18" charset="0"/>
                <a:cs typeface="Times New Roman" pitchFamily="18" charset="0"/>
              </a:rPr>
              <a:t>b</a:t>
            </a:r>
          </a:p>
        </p:txBody>
      </p:sp>
      <p:graphicFrame>
        <p:nvGraphicFramePr>
          <p:cNvPr id="13" name="Object 13">
            <a:extLst>
              <a:ext uri="{FF2B5EF4-FFF2-40B4-BE49-F238E27FC236}">
                <a16:creationId xmlns:a16="http://schemas.microsoft.com/office/drawing/2014/main" id="{82BE9E42-0B16-46F0-9556-12029B1D1FAA}"/>
              </a:ext>
            </a:extLst>
          </p:cNvPr>
          <p:cNvGraphicFramePr>
            <a:graphicFrameLocks noChangeAspect="1"/>
          </p:cNvGraphicFramePr>
          <p:nvPr>
            <p:extLst>
              <p:ext uri="{D42A27DB-BD31-4B8C-83A1-F6EECF244321}">
                <p14:modId xmlns:p14="http://schemas.microsoft.com/office/powerpoint/2010/main" val="4081683563"/>
              </p:ext>
            </p:extLst>
          </p:nvPr>
        </p:nvGraphicFramePr>
        <p:xfrm>
          <a:off x="1680894" y="2363235"/>
          <a:ext cx="538933" cy="295194"/>
        </p:xfrm>
        <a:graphic>
          <a:graphicData uri="http://schemas.openxmlformats.org/presentationml/2006/ole">
            <mc:AlternateContent xmlns:mc="http://schemas.openxmlformats.org/markup-compatibility/2006">
              <mc:Choice xmlns:v="urn:schemas-microsoft-com:vml" Requires="v">
                <p:oleObj spid="_x0000_s1543" name="Equation" r:id="rId13" imgW="342720" imgH="203040" progId="Equation.3">
                  <p:embed/>
                </p:oleObj>
              </mc:Choice>
              <mc:Fallback>
                <p:oleObj name="Equation" r:id="rId13" imgW="342720" imgH="203040" progId="Equation.3">
                  <p:embed/>
                  <p:pic>
                    <p:nvPicPr>
                      <p:cNvPr id="32974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0894" y="2363235"/>
                        <a:ext cx="538933" cy="295194"/>
                      </a:xfrm>
                      <a:prstGeom prst="rect">
                        <a:avLst/>
                      </a:prstGeom>
                      <a:noFill/>
                    </p:spPr>
                  </p:pic>
                </p:oleObj>
              </mc:Fallback>
            </mc:AlternateContent>
          </a:graphicData>
        </a:graphic>
      </p:graphicFrame>
      <p:pic>
        <p:nvPicPr>
          <p:cNvPr id="14" name="Picture 7" descr="C:\Users\ASaghafi\Desktop\Untitled1.jpg">
            <a:extLst>
              <a:ext uri="{FF2B5EF4-FFF2-40B4-BE49-F238E27FC236}">
                <a16:creationId xmlns:a16="http://schemas.microsoft.com/office/drawing/2014/main" id="{55BF8B68-3DF5-40F6-AB36-4C8AB3CC806F}"/>
              </a:ext>
            </a:extLst>
          </p:cNvPr>
          <p:cNvPicPr>
            <a:picLocks noChangeAspect="1" noChangeArrowheads="1"/>
          </p:cNvPicPr>
          <p:nvPr/>
        </p:nvPicPr>
        <p:blipFill>
          <a:blip r:embed="rId15" cstate="print"/>
          <a:srcRect/>
          <a:stretch>
            <a:fillRect/>
          </a:stretch>
        </p:blipFill>
        <p:spPr bwMode="auto">
          <a:xfrm>
            <a:off x="8271556" y="2602854"/>
            <a:ext cx="3275012" cy="1545968"/>
          </a:xfrm>
          <a:prstGeom prst="rect">
            <a:avLst/>
          </a:prstGeom>
          <a:noFill/>
        </p:spPr>
      </p:pic>
      <p:sp>
        <p:nvSpPr>
          <p:cNvPr id="15" name="TextBox 14">
            <a:extLst>
              <a:ext uri="{FF2B5EF4-FFF2-40B4-BE49-F238E27FC236}">
                <a16:creationId xmlns:a16="http://schemas.microsoft.com/office/drawing/2014/main" id="{C77D4295-E97E-489D-AF34-A49D31909B0B}"/>
              </a:ext>
            </a:extLst>
          </p:cNvPr>
          <p:cNvSpPr txBox="1"/>
          <p:nvPr/>
        </p:nvSpPr>
        <p:spPr>
          <a:xfrm>
            <a:off x="9335587" y="4178048"/>
            <a:ext cx="276038" cy="338554"/>
          </a:xfrm>
          <a:prstGeom prst="rect">
            <a:avLst/>
          </a:prstGeom>
          <a:noFill/>
        </p:spPr>
        <p:txBody>
          <a:bodyPr wrap="none" rtlCol="0">
            <a:spAutoFit/>
          </a:bodyPr>
          <a:lstStyle/>
          <a:p>
            <a:r>
              <a:rPr lang="en-US" sz="1600" dirty="0">
                <a:latin typeface="Times New Roman" pitchFamily="18" charset="0"/>
                <a:cs typeface="Times New Roman" pitchFamily="18" charset="0"/>
              </a:rPr>
              <a:t>a</a:t>
            </a:r>
          </a:p>
        </p:txBody>
      </p:sp>
      <p:graphicFrame>
        <p:nvGraphicFramePr>
          <p:cNvPr id="16" name="Object 1">
            <a:extLst>
              <a:ext uri="{FF2B5EF4-FFF2-40B4-BE49-F238E27FC236}">
                <a16:creationId xmlns:a16="http://schemas.microsoft.com/office/drawing/2014/main" id="{0F223572-EAC1-43E0-8419-4FC0BB42914D}"/>
              </a:ext>
            </a:extLst>
          </p:cNvPr>
          <p:cNvGraphicFramePr>
            <a:graphicFrameLocks noChangeAspect="1"/>
          </p:cNvGraphicFramePr>
          <p:nvPr>
            <p:extLst>
              <p:ext uri="{D42A27DB-BD31-4B8C-83A1-F6EECF244321}">
                <p14:modId xmlns:p14="http://schemas.microsoft.com/office/powerpoint/2010/main" val="2110061680"/>
              </p:ext>
            </p:extLst>
          </p:nvPr>
        </p:nvGraphicFramePr>
        <p:xfrm>
          <a:off x="8527143" y="4372183"/>
          <a:ext cx="2763837" cy="606425"/>
        </p:xfrm>
        <a:graphic>
          <a:graphicData uri="http://schemas.openxmlformats.org/presentationml/2006/ole">
            <mc:AlternateContent xmlns:mc="http://schemas.openxmlformats.org/markup-compatibility/2006">
              <mc:Choice xmlns:v="urn:schemas-microsoft-com:vml" Requires="v">
                <p:oleObj spid="_x0000_s1544" name="Equation" r:id="rId16" imgW="1498320" imgH="355320" progId="Equation.3">
                  <p:embed/>
                </p:oleObj>
              </mc:Choice>
              <mc:Fallback>
                <p:oleObj name="Equation" r:id="rId16" imgW="1498320" imgH="355320" progId="Equation.3">
                  <p:embed/>
                  <p:pic>
                    <p:nvPicPr>
                      <p:cNvPr id="329736"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27143" y="4372183"/>
                        <a:ext cx="2763837"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3">
            <a:extLst>
              <a:ext uri="{FF2B5EF4-FFF2-40B4-BE49-F238E27FC236}">
                <a16:creationId xmlns:a16="http://schemas.microsoft.com/office/drawing/2014/main" id="{EF4B2B8A-DF8E-4941-AF28-73897097F39F}"/>
              </a:ext>
            </a:extLst>
          </p:cNvPr>
          <p:cNvGraphicFramePr>
            <a:graphicFrameLocks noChangeAspect="1"/>
          </p:cNvGraphicFramePr>
          <p:nvPr>
            <p:extLst>
              <p:ext uri="{D42A27DB-BD31-4B8C-83A1-F6EECF244321}">
                <p14:modId xmlns:p14="http://schemas.microsoft.com/office/powerpoint/2010/main" val="2941930696"/>
              </p:ext>
            </p:extLst>
          </p:nvPr>
        </p:nvGraphicFramePr>
        <p:xfrm>
          <a:off x="8963703" y="2673983"/>
          <a:ext cx="631825" cy="346075"/>
        </p:xfrm>
        <a:graphic>
          <a:graphicData uri="http://schemas.openxmlformats.org/presentationml/2006/ole">
            <mc:AlternateContent xmlns:mc="http://schemas.openxmlformats.org/markup-compatibility/2006">
              <mc:Choice xmlns:v="urn:schemas-microsoft-com:vml" Requires="v">
                <p:oleObj spid="_x0000_s1545" name="Equation" r:id="rId13" imgW="342720" imgH="203040" progId="Equation.3">
                  <p:embed/>
                </p:oleObj>
              </mc:Choice>
              <mc:Fallback>
                <p:oleObj name="Equation" r:id="rId13" imgW="342720" imgH="203040" progId="Equation.3">
                  <p:embed/>
                  <p:pic>
                    <p:nvPicPr>
                      <p:cNvPr id="20" name="Object 13">
                        <a:extLst>
                          <a:ext uri="{FF2B5EF4-FFF2-40B4-BE49-F238E27FC236}">
                            <a16:creationId xmlns:a16="http://schemas.microsoft.com/office/drawing/2014/main" id="{CF97AF48-DC4F-4066-ABC9-033B6D8BDC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63703" y="2673983"/>
                        <a:ext cx="6318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 name="Picture 9" descr="C:\Users\ASaghafi\Desktop\Untitled3.png">
            <a:extLst>
              <a:ext uri="{FF2B5EF4-FFF2-40B4-BE49-F238E27FC236}">
                <a16:creationId xmlns:a16="http://schemas.microsoft.com/office/drawing/2014/main" id="{5AD08466-5050-4668-AE1F-B067B1E93051}"/>
              </a:ext>
            </a:extLst>
          </p:cNvPr>
          <p:cNvPicPr>
            <a:picLocks noChangeAspect="1" noChangeArrowheads="1"/>
          </p:cNvPicPr>
          <p:nvPr/>
        </p:nvPicPr>
        <p:blipFill>
          <a:blip r:embed="rId18" cstate="print"/>
          <a:srcRect/>
          <a:stretch>
            <a:fillRect/>
          </a:stretch>
        </p:blipFill>
        <p:spPr bwMode="auto">
          <a:xfrm>
            <a:off x="4822373" y="2594584"/>
            <a:ext cx="3352800" cy="1564327"/>
          </a:xfrm>
          <a:prstGeom prst="rect">
            <a:avLst/>
          </a:prstGeom>
          <a:noFill/>
        </p:spPr>
      </p:pic>
      <p:graphicFrame>
        <p:nvGraphicFramePr>
          <p:cNvPr id="19" name="Object 1">
            <a:extLst>
              <a:ext uri="{FF2B5EF4-FFF2-40B4-BE49-F238E27FC236}">
                <a16:creationId xmlns:a16="http://schemas.microsoft.com/office/drawing/2014/main" id="{8C2D735A-0F31-4C6B-8975-3187268DD9F1}"/>
              </a:ext>
            </a:extLst>
          </p:cNvPr>
          <p:cNvGraphicFramePr>
            <a:graphicFrameLocks noChangeAspect="1"/>
          </p:cNvGraphicFramePr>
          <p:nvPr>
            <p:extLst>
              <p:ext uri="{D42A27DB-BD31-4B8C-83A1-F6EECF244321}">
                <p14:modId xmlns:p14="http://schemas.microsoft.com/office/powerpoint/2010/main" val="3795581563"/>
              </p:ext>
            </p:extLst>
          </p:nvPr>
        </p:nvGraphicFramePr>
        <p:xfrm>
          <a:off x="5034346" y="4371162"/>
          <a:ext cx="3021012" cy="606425"/>
        </p:xfrm>
        <a:graphic>
          <a:graphicData uri="http://schemas.openxmlformats.org/presentationml/2006/ole">
            <mc:AlternateContent xmlns:mc="http://schemas.openxmlformats.org/markup-compatibility/2006">
              <mc:Choice xmlns:v="urn:schemas-microsoft-com:vml" Requires="v">
                <p:oleObj spid="_x0000_s1546" name="Equation" r:id="rId19" imgW="1638000" imgH="355320" progId="Equation.3">
                  <p:embed/>
                </p:oleObj>
              </mc:Choice>
              <mc:Fallback>
                <p:oleObj name="Equation" r:id="rId19" imgW="1638000" imgH="355320" progId="Equation.3">
                  <p:embed/>
                  <p:pic>
                    <p:nvPicPr>
                      <p:cNvPr id="329738" name="Object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34346" y="4371162"/>
                        <a:ext cx="30210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Connector 19">
            <a:extLst>
              <a:ext uri="{FF2B5EF4-FFF2-40B4-BE49-F238E27FC236}">
                <a16:creationId xmlns:a16="http://schemas.microsoft.com/office/drawing/2014/main" id="{8B3C0809-6CC1-4AF4-AE8E-3F40D1A1D451}"/>
              </a:ext>
            </a:extLst>
          </p:cNvPr>
          <p:cNvCxnSpPr/>
          <p:nvPr/>
        </p:nvCxnSpPr>
        <p:spPr>
          <a:xfrm>
            <a:off x="6117773" y="3051784"/>
            <a:ext cx="0" cy="11247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E2A89B2-A176-4055-A74E-AAC6AE851DB0}"/>
              </a:ext>
            </a:extLst>
          </p:cNvPr>
          <p:cNvSpPr txBox="1"/>
          <p:nvPr/>
        </p:nvSpPr>
        <p:spPr>
          <a:xfrm>
            <a:off x="5965373" y="4084830"/>
            <a:ext cx="276038" cy="338554"/>
          </a:xfrm>
          <a:prstGeom prst="rect">
            <a:avLst/>
          </a:prstGeom>
          <a:noFill/>
        </p:spPr>
        <p:txBody>
          <a:bodyPr wrap="none" rtlCol="0">
            <a:spAutoFit/>
          </a:bodyPr>
          <a:lstStyle/>
          <a:p>
            <a:r>
              <a:rPr lang="en-US" sz="1600" dirty="0">
                <a:latin typeface="Times New Roman" pitchFamily="18" charset="0"/>
                <a:cs typeface="Times New Roman" pitchFamily="18" charset="0"/>
              </a:rPr>
              <a:t>a</a:t>
            </a:r>
          </a:p>
        </p:txBody>
      </p:sp>
      <p:graphicFrame>
        <p:nvGraphicFramePr>
          <p:cNvPr id="22" name="Object 13">
            <a:extLst>
              <a:ext uri="{FF2B5EF4-FFF2-40B4-BE49-F238E27FC236}">
                <a16:creationId xmlns:a16="http://schemas.microsoft.com/office/drawing/2014/main" id="{C236348B-D479-4AAC-99FA-BB8B8523959C}"/>
              </a:ext>
            </a:extLst>
          </p:cNvPr>
          <p:cNvGraphicFramePr>
            <a:graphicFrameLocks noChangeAspect="1"/>
          </p:cNvGraphicFramePr>
          <p:nvPr>
            <p:extLst>
              <p:ext uri="{D42A27DB-BD31-4B8C-83A1-F6EECF244321}">
                <p14:modId xmlns:p14="http://schemas.microsoft.com/office/powerpoint/2010/main" val="1127596131"/>
              </p:ext>
            </p:extLst>
          </p:nvPr>
        </p:nvGraphicFramePr>
        <p:xfrm>
          <a:off x="6879773" y="2781909"/>
          <a:ext cx="631825" cy="346075"/>
        </p:xfrm>
        <a:graphic>
          <a:graphicData uri="http://schemas.openxmlformats.org/presentationml/2006/ole">
            <mc:AlternateContent xmlns:mc="http://schemas.openxmlformats.org/markup-compatibility/2006">
              <mc:Choice xmlns:v="urn:schemas-microsoft-com:vml" Requires="v">
                <p:oleObj spid="_x0000_s1547" name="Equation" r:id="rId13" imgW="342720" imgH="203040" progId="Equation.3">
                  <p:embed/>
                </p:oleObj>
              </mc:Choice>
              <mc:Fallback>
                <p:oleObj name="Equation" r:id="rId13" imgW="342720" imgH="203040" progId="Equation.3">
                  <p:embed/>
                  <p:pic>
                    <p:nvPicPr>
                      <p:cNvPr id="21" name="Object 13">
                        <a:extLst>
                          <a:ext uri="{FF2B5EF4-FFF2-40B4-BE49-F238E27FC236}">
                            <a16:creationId xmlns:a16="http://schemas.microsoft.com/office/drawing/2014/main" id="{EF2B69DF-8181-4A16-84CA-2C30FD8A91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9773" y="2781909"/>
                        <a:ext cx="6318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5C991230-3842-4813-AA66-90EEE9061DED}"/>
              </a:ext>
            </a:extLst>
          </p:cNvPr>
          <p:cNvSpPr txBox="1"/>
          <p:nvPr/>
        </p:nvSpPr>
        <p:spPr>
          <a:xfrm>
            <a:off x="675913" y="5241309"/>
            <a:ext cx="10828110" cy="1200329"/>
          </a:xfrm>
          <a:prstGeom prst="rect">
            <a:avLst/>
          </a:prstGeom>
          <a:noFill/>
        </p:spPr>
        <p:txBody>
          <a:bodyPr wrap="square" rtlCol="0">
            <a:spAutoFit/>
          </a:bodyPr>
          <a:lstStyle/>
          <a:p>
            <a:r>
              <a:rPr lang="en-US" sz="2400" dirty="0">
                <a:cs typeface="Times New Roman" pitchFamily="18" charset="0"/>
              </a:rPr>
              <a:t>For example, this curve could be the PDF of a random phenomenon like commute time (in minutes) from home to work. Above probabilities compute chance of commute time between [a, b], exactly a, less than or equal to a.</a:t>
            </a:r>
            <a:endParaRPr lang="en-US" sz="2400" dirty="0">
              <a:solidFill>
                <a:schemeClr val="tx2"/>
              </a:solidFill>
              <a:cs typeface="Times New Roman" pitchFamily="18" charset="0"/>
            </a:endParaRPr>
          </a:p>
        </p:txBody>
      </p:sp>
    </p:spTree>
    <p:extLst>
      <p:ext uri="{BB962C8B-B14F-4D97-AF65-F5344CB8AC3E}">
        <p14:creationId xmlns:p14="http://schemas.microsoft.com/office/powerpoint/2010/main" val="179322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Standard Scores</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81472"/>
                <a:ext cx="5928361" cy="1624997"/>
              </a:xfrm>
              <a:prstGeom prst="rect">
                <a:avLst/>
              </a:prstGeom>
            </p:spPr>
            <p:txBody>
              <a:bodyPr wrap="square">
                <a:spAutoFit/>
              </a:bodyPr>
              <a:lstStyle/>
              <a:p>
                <a:r>
                  <a:rPr lang="en-US" sz="2400" dirty="0">
                    <a:cs typeface="Times New Roman" pitchFamily="18" charset="0"/>
                  </a:rPr>
                  <a:t>If </a:t>
                </a:r>
                <a:r>
                  <a:rPr lang="en-US" sz="2400" dirty="0">
                    <a:solidFill>
                      <a:srgbClr val="0070C0"/>
                    </a:solidFill>
                    <a:cs typeface="Times New Roman" pitchFamily="18" charset="0"/>
                  </a:rPr>
                  <a:t>X</a:t>
                </a:r>
                <a:r>
                  <a:rPr lang="en-US" sz="2400" dirty="0">
                    <a:cs typeface="Times New Roman" pitchFamily="18" charset="0"/>
                  </a:rPr>
                  <a:t> is any RV with </a:t>
                </a:r>
                <a:r>
                  <a:rPr lang="en-US" sz="2400" dirty="0">
                    <a:solidFill>
                      <a:srgbClr val="0070C0"/>
                    </a:solidFill>
                    <a:cs typeface="Times New Roman" pitchFamily="18" charset="0"/>
                  </a:rPr>
                  <a:t>mean </a:t>
                </a:r>
                <a:r>
                  <a:rPr lang="el-GR" sz="2400" dirty="0">
                    <a:solidFill>
                      <a:srgbClr val="0070C0"/>
                    </a:solidFill>
                    <a:cs typeface="Times New Roman" pitchFamily="18" charset="0"/>
                  </a:rPr>
                  <a:t>μ</a:t>
                </a:r>
                <a:r>
                  <a:rPr lang="en-US" sz="2400" dirty="0">
                    <a:cs typeface="Times New Roman" pitchFamily="18" charset="0"/>
                  </a:rPr>
                  <a:t> and </a:t>
                </a:r>
                <a:r>
                  <a:rPr lang="en-US" sz="2400" dirty="0">
                    <a:solidFill>
                      <a:srgbClr val="0070C0"/>
                    </a:solidFill>
                    <a:cs typeface="Times New Roman" pitchFamily="18" charset="0"/>
                  </a:rPr>
                  <a:t>variance </a:t>
                </a:r>
                <a:r>
                  <a:rPr lang="el-GR" sz="2400" dirty="0">
                    <a:solidFill>
                      <a:srgbClr val="0070C0"/>
                    </a:solidFill>
                    <a:cs typeface="Times New Roman" pitchFamily="18" charset="0"/>
                  </a:rPr>
                  <a:t>σ</a:t>
                </a:r>
                <a:r>
                  <a:rPr lang="el-GR" sz="2400" dirty="0">
                    <a:solidFill>
                      <a:srgbClr val="0070C0"/>
                    </a:solidFill>
                    <a:cs typeface="Arial"/>
                  </a:rPr>
                  <a:t>²</a:t>
                </a:r>
                <a:r>
                  <a:rPr lang="en-US" sz="2400" dirty="0">
                    <a:cs typeface="Times New Roman" pitchFamily="18" charset="0"/>
                  </a:rPr>
                  <a:t>, then the random variable </a:t>
                </a:r>
                <a:r>
                  <a:rPr lang="en-US" sz="2400" dirty="0">
                    <a:solidFill>
                      <a:srgbClr val="FF0000"/>
                    </a:solidFill>
                    <a:cs typeface="Times New Roman" pitchFamily="18" charset="0"/>
                  </a:rPr>
                  <a:t>Z</a:t>
                </a:r>
                <a:r>
                  <a:rPr lang="en-US" sz="2400" dirty="0">
                    <a:cs typeface="Times New Roman" pitchFamily="18" charset="0"/>
                  </a:rPr>
                  <a:t> defined as</a:t>
                </a:r>
              </a:p>
              <a:p>
                <a:pPr>
                  <a:lnSpc>
                    <a:spcPts val="800"/>
                  </a:lnSpc>
                </a:pPr>
                <a:endParaRPr lang="en-US" sz="2400" dirty="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cs typeface="Times New Roman" pitchFamily="18" charset="0"/>
                        </a:rPr>
                        <m:t>𝑍</m:t>
                      </m:r>
                      <m:r>
                        <a:rPr lang="en-US" sz="2400" b="0" i="1" smtClean="0">
                          <a:latin typeface="Cambria Math" panose="02040503050406030204" pitchFamily="18" charset="0"/>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panose="02040503050406030204" pitchFamily="18" charset="0"/>
                              <a:cs typeface="Times New Roman" pitchFamily="18" charset="0"/>
                            </a:rPr>
                            <m:t>𝑋</m:t>
                          </m:r>
                          <m:r>
                            <a:rPr lang="en-US" sz="2400" b="0" i="1" smtClean="0">
                              <a:latin typeface="Cambria Math" panose="02040503050406030204" pitchFamily="18" charset="0"/>
                              <a:cs typeface="Times New Roman" pitchFamily="18" charset="0"/>
                            </a:rPr>
                            <m:t>−</m:t>
                          </m:r>
                          <m:r>
                            <a:rPr lang="en-US" sz="2400" b="0" i="1" smtClean="0">
                              <a:solidFill>
                                <a:srgbClr val="008AF2"/>
                              </a:solidFill>
                              <a:latin typeface="Cambria Math" panose="02040503050406030204" pitchFamily="18" charset="0"/>
                              <a:ea typeface="Cambria Math" panose="02040503050406030204" pitchFamily="18" charset="0"/>
                              <a:cs typeface="Times New Roman" pitchFamily="18" charset="0"/>
                            </a:rPr>
                            <m:t>𝜇</m:t>
                          </m:r>
                        </m:num>
                        <m:den>
                          <m:r>
                            <a:rPr lang="en-US" sz="2400" b="0" i="1" smtClean="0">
                              <a:solidFill>
                                <a:srgbClr val="008AF2"/>
                              </a:solidFill>
                              <a:latin typeface="Cambria Math" panose="02040503050406030204" pitchFamily="18" charset="0"/>
                              <a:ea typeface="Cambria Math" panose="02040503050406030204" pitchFamily="18" charset="0"/>
                              <a:cs typeface="Times New Roman" pitchFamily="18" charset="0"/>
                            </a:rPr>
                            <m:t>𝜎</m:t>
                          </m:r>
                        </m:den>
                      </m:f>
                    </m:oMath>
                  </m:oMathPara>
                </a14:m>
                <a:endParaRPr lang="en-US" sz="2400" dirty="0">
                  <a:cs typeface="Times New Roman" pitchFamily="18" charset="0"/>
                </a:endParaRP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81472"/>
                <a:ext cx="5928361" cy="1624997"/>
              </a:xfrm>
              <a:prstGeom prst="rect">
                <a:avLst/>
              </a:prstGeom>
              <a:blipFill>
                <a:blip r:embed="rId4"/>
                <a:stretch>
                  <a:fillRect l="-1542" t="-2996"/>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3F0719A4-0557-4655-AA00-CB39BD23D744}"/>
              </a:ext>
            </a:extLst>
          </p:cNvPr>
          <p:cNvSpPr txBox="1"/>
          <p:nvPr/>
        </p:nvSpPr>
        <p:spPr>
          <a:xfrm>
            <a:off x="772886" y="3066894"/>
            <a:ext cx="4667900" cy="830997"/>
          </a:xfrm>
          <a:prstGeom prst="rect">
            <a:avLst/>
          </a:prstGeom>
          <a:noFill/>
        </p:spPr>
        <p:txBody>
          <a:bodyPr wrap="square" rtlCol="0">
            <a:spAutoFit/>
          </a:bodyPr>
          <a:lstStyle/>
          <a:p>
            <a:r>
              <a:rPr lang="en-US" sz="2400" dirty="0">
                <a:cs typeface="Times New Roman" pitchFamily="18" charset="0"/>
              </a:rPr>
              <a:t>has a </a:t>
            </a:r>
            <a:r>
              <a:rPr lang="en-US" sz="2400" dirty="0">
                <a:solidFill>
                  <a:srgbClr val="FF0000"/>
                </a:solidFill>
                <a:cs typeface="Times New Roman" pitchFamily="18" charset="0"/>
              </a:rPr>
              <a:t>mean equal to 0 </a:t>
            </a:r>
            <a:r>
              <a:rPr lang="en-US" sz="2400" dirty="0">
                <a:cs typeface="Times New Roman" pitchFamily="18" charset="0"/>
              </a:rPr>
              <a:t>and </a:t>
            </a:r>
            <a:r>
              <a:rPr lang="en-US" sz="2400" dirty="0">
                <a:solidFill>
                  <a:srgbClr val="FF0000"/>
                </a:solidFill>
                <a:cs typeface="Times New Roman" pitchFamily="18" charset="0"/>
              </a:rPr>
              <a:t>variance equal to 1</a:t>
            </a:r>
            <a:r>
              <a:rPr lang="en-US" sz="2400" dirty="0">
                <a:cs typeface="Times New Roman" pitchFamily="18" charset="0"/>
              </a:rPr>
              <a:t>.</a:t>
            </a:r>
          </a:p>
        </p:txBody>
      </p:sp>
      <p:sp>
        <p:nvSpPr>
          <p:cNvPr id="6" name="TextBox 5">
            <a:extLst>
              <a:ext uri="{FF2B5EF4-FFF2-40B4-BE49-F238E27FC236}">
                <a16:creationId xmlns:a16="http://schemas.microsoft.com/office/drawing/2014/main" id="{9A586A70-FB5D-49AA-9CFD-727769CA4354}"/>
              </a:ext>
            </a:extLst>
          </p:cNvPr>
          <p:cNvSpPr txBox="1"/>
          <p:nvPr/>
        </p:nvSpPr>
        <p:spPr>
          <a:xfrm>
            <a:off x="7628709" y="365125"/>
            <a:ext cx="4169229" cy="830997"/>
          </a:xfrm>
          <a:prstGeom prst="rect">
            <a:avLst/>
          </a:prstGeom>
          <a:solidFill>
            <a:srgbClr val="BDE9FF"/>
          </a:solidFill>
        </p:spPr>
        <p:txBody>
          <a:bodyPr wrap="square" rtlCol="0">
            <a:spAutoFit/>
          </a:bodyPr>
          <a:lstStyle/>
          <a:p>
            <a:r>
              <a:rPr lang="en-US" sz="2400" dirty="0">
                <a:cs typeface="Times New Roman" pitchFamily="18" charset="0"/>
              </a:rPr>
              <a:t>Any RV with mean 0 and variance 1 is called standard RV.</a:t>
            </a:r>
          </a:p>
        </p:txBody>
      </p:sp>
      <p:sp>
        <p:nvSpPr>
          <p:cNvPr id="7" name="TextBox 6">
            <a:extLst>
              <a:ext uri="{FF2B5EF4-FFF2-40B4-BE49-F238E27FC236}">
                <a16:creationId xmlns:a16="http://schemas.microsoft.com/office/drawing/2014/main" id="{F69E16C5-AD42-41BA-9A26-37D58DFE9F97}"/>
              </a:ext>
            </a:extLst>
          </p:cNvPr>
          <p:cNvSpPr txBox="1"/>
          <p:nvPr/>
        </p:nvSpPr>
        <p:spPr>
          <a:xfrm>
            <a:off x="772885" y="3983290"/>
            <a:ext cx="4698381" cy="1200329"/>
          </a:xfrm>
          <a:prstGeom prst="rect">
            <a:avLst/>
          </a:prstGeom>
          <a:noFill/>
        </p:spPr>
        <p:txBody>
          <a:bodyPr wrap="square" rtlCol="0">
            <a:spAutoFit/>
          </a:bodyPr>
          <a:lstStyle/>
          <a:p>
            <a:r>
              <a:rPr lang="en-US" sz="2400" dirty="0">
                <a:cs typeface="Times New Roman" pitchFamily="18" charset="0"/>
              </a:rPr>
              <a:t>For example, the given data are the first 10 entries of variable “Ideal Weight” in a survey. </a:t>
            </a:r>
          </a:p>
        </p:txBody>
      </p:sp>
      <p:pic>
        <p:nvPicPr>
          <p:cNvPr id="8" name="Picture 7">
            <a:extLst>
              <a:ext uri="{FF2B5EF4-FFF2-40B4-BE49-F238E27FC236}">
                <a16:creationId xmlns:a16="http://schemas.microsoft.com/office/drawing/2014/main" id="{58A30119-EA84-4439-A06B-4DE89683B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2736" y="2907211"/>
            <a:ext cx="1905000" cy="3569564"/>
          </a:xfrm>
          <a:prstGeom prst="rect">
            <a:avLst/>
          </a:prstGeom>
        </p:spPr>
      </p:pic>
      <p:graphicFrame>
        <p:nvGraphicFramePr>
          <p:cNvPr id="9" name="Object 1">
            <a:extLst>
              <a:ext uri="{FF2B5EF4-FFF2-40B4-BE49-F238E27FC236}">
                <a16:creationId xmlns:a16="http://schemas.microsoft.com/office/drawing/2014/main" id="{5C9B096E-F3D0-455F-810D-9F60220A7B2F}"/>
              </a:ext>
            </a:extLst>
          </p:cNvPr>
          <p:cNvGraphicFramePr>
            <a:graphicFrameLocks noChangeAspect="1"/>
          </p:cNvGraphicFramePr>
          <p:nvPr/>
        </p:nvGraphicFramePr>
        <p:xfrm>
          <a:off x="7860136" y="3500711"/>
          <a:ext cx="1695450" cy="822325"/>
        </p:xfrm>
        <a:graphic>
          <a:graphicData uri="http://schemas.openxmlformats.org/presentationml/2006/ole">
            <mc:AlternateContent xmlns:mc="http://schemas.openxmlformats.org/markup-compatibility/2006">
              <mc:Choice xmlns:v="urn:schemas-microsoft-com:vml" Requires="v">
                <p:oleObj spid="_x0000_s6250" name="Equation" r:id="rId6" imgW="863280" imgH="419040" progId="Equation.3">
                  <p:embed/>
                </p:oleObj>
              </mc:Choice>
              <mc:Fallback>
                <p:oleObj name="Equation" r:id="rId6" imgW="863280" imgH="419040" progId="Equation.3">
                  <p:embed/>
                  <p:pic>
                    <p:nvPicPr>
                      <p:cNvPr id="9" name="Object 1">
                        <a:extLst>
                          <a:ext uri="{FF2B5EF4-FFF2-40B4-BE49-F238E27FC236}">
                            <a16:creationId xmlns:a16="http://schemas.microsoft.com/office/drawing/2014/main" id="{5C9B096E-F3D0-455F-810D-9F60220A7B2F}"/>
                          </a:ext>
                        </a:extLst>
                      </p:cNvPr>
                      <p:cNvPicPr>
                        <a:picLocks noChangeAspect="1" noChangeArrowheads="1"/>
                      </p:cNvPicPr>
                      <p:nvPr/>
                    </p:nvPicPr>
                    <p:blipFill>
                      <a:blip r:embed="rId7"/>
                      <a:srcRect/>
                      <a:stretch>
                        <a:fillRect/>
                      </a:stretch>
                    </p:blipFill>
                    <p:spPr bwMode="auto">
                      <a:xfrm>
                        <a:off x="7860136" y="3500711"/>
                        <a:ext cx="1695450" cy="822325"/>
                      </a:xfrm>
                      <a:prstGeom prst="rect">
                        <a:avLst/>
                      </a:prstGeom>
                      <a:noFill/>
                    </p:spPr>
                  </p:pic>
                </p:oleObj>
              </mc:Fallback>
            </mc:AlternateContent>
          </a:graphicData>
        </a:graphic>
      </p:graphicFrame>
      <p:graphicFrame>
        <p:nvGraphicFramePr>
          <p:cNvPr id="10" name="Object 1">
            <a:extLst>
              <a:ext uri="{FF2B5EF4-FFF2-40B4-BE49-F238E27FC236}">
                <a16:creationId xmlns:a16="http://schemas.microsoft.com/office/drawing/2014/main" id="{877AAF63-B80F-4DF7-BDA2-B2A4B1906BD5}"/>
              </a:ext>
            </a:extLst>
          </p:cNvPr>
          <p:cNvGraphicFramePr>
            <a:graphicFrameLocks noChangeAspect="1"/>
          </p:cNvGraphicFramePr>
          <p:nvPr/>
        </p:nvGraphicFramePr>
        <p:xfrm>
          <a:off x="8548128" y="4323036"/>
          <a:ext cx="635000" cy="507999"/>
        </p:xfrm>
        <a:graphic>
          <a:graphicData uri="http://schemas.openxmlformats.org/presentationml/2006/ole">
            <mc:AlternateContent xmlns:mc="http://schemas.openxmlformats.org/markup-compatibility/2006">
              <mc:Choice xmlns:v="urn:schemas-microsoft-com:vml" Requires="v">
                <p:oleObj spid="_x0000_s6251" name="Equation" r:id="rId8" imgW="190440" imgH="152280" progId="Equation.3">
                  <p:embed/>
                </p:oleObj>
              </mc:Choice>
              <mc:Fallback>
                <p:oleObj name="Equation" r:id="rId8" imgW="190440" imgH="152280" progId="Equation.3">
                  <p:embed/>
                  <p:pic>
                    <p:nvPicPr>
                      <p:cNvPr id="10" name="Object 1">
                        <a:extLst>
                          <a:ext uri="{FF2B5EF4-FFF2-40B4-BE49-F238E27FC236}">
                            <a16:creationId xmlns:a16="http://schemas.microsoft.com/office/drawing/2014/main" id="{877AAF63-B80F-4DF7-BDA2-B2A4B1906BD5}"/>
                          </a:ext>
                        </a:extLst>
                      </p:cNvPr>
                      <p:cNvPicPr>
                        <a:picLocks noChangeAspect="1" noChangeArrowheads="1"/>
                      </p:cNvPicPr>
                      <p:nvPr/>
                    </p:nvPicPr>
                    <p:blipFill>
                      <a:blip r:embed="rId9"/>
                      <a:srcRect/>
                      <a:stretch>
                        <a:fillRect/>
                      </a:stretch>
                    </p:blipFill>
                    <p:spPr bwMode="auto">
                      <a:xfrm>
                        <a:off x="8548128" y="4323036"/>
                        <a:ext cx="635000" cy="507999"/>
                      </a:xfrm>
                      <a:prstGeom prst="rect">
                        <a:avLst/>
                      </a:prstGeom>
                      <a:noFill/>
                    </p:spPr>
                  </p:pic>
                </p:oleObj>
              </mc:Fallback>
            </mc:AlternateContent>
          </a:graphicData>
        </a:graphic>
      </p:graphicFrame>
      <p:pic>
        <p:nvPicPr>
          <p:cNvPr id="11" name="Picture 10">
            <a:extLst>
              <a:ext uri="{FF2B5EF4-FFF2-40B4-BE49-F238E27FC236}">
                <a16:creationId xmlns:a16="http://schemas.microsoft.com/office/drawing/2014/main" id="{AB765AA6-32B6-4B54-935F-5F2557D9C93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63758" y="2891111"/>
            <a:ext cx="1880402" cy="3601764"/>
          </a:xfrm>
          <a:prstGeom prst="rect">
            <a:avLst/>
          </a:prstGeom>
        </p:spPr>
      </p:pic>
      <p:sp>
        <p:nvSpPr>
          <p:cNvPr id="14" name="TextBox 13">
            <a:extLst>
              <a:ext uri="{FF2B5EF4-FFF2-40B4-BE49-F238E27FC236}">
                <a16:creationId xmlns:a16="http://schemas.microsoft.com/office/drawing/2014/main" id="{8D494016-AC0E-4950-8A97-2F0D12A32136}"/>
              </a:ext>
            </a:extLst>
          </p:cNvPr>
          <p:cNvSpPr txBox="1"/>
          <p:nvPr/>
        </p:nvSpPr>
        <p:spPr>
          <a:xfrm>
            <a:off x="838199" y="5269018"/>
            <a:ext cx="4698381" cy="830997"/>
          </a:xfrm>
          <a:prstGeom prst="rect">
            <a:avLst/>
          </a:prstGeom>
          <a:noFill/>
        </p:spPr>
        <p:txBody>
          <a:bodyPr wrap="square" rtlCol="0">
            <a:spAutoFit/>
          </a:bodyPr>
          <a:lstStyle/>
          <a:p>
            <a:r>
              <a:rPr lang="en-US" sz="2400" dirty="0">
                <a:cs typeface="Times New Roman" pitchFamily="18" charset="0"/>
              </a:rPr>
              <a:t>After standardization, the new data has a mean of 0 and variance of 1</a:t>
            </a:r>
          </a:p>
        </p:txBody>
      </p:sp>
    </p:spTree>
    <p:extLst>
      <p:ext uri="{BB962C8B-B14F-4D97-AF65-F5344CB8AC3E}">
        <p14:creationId xmlns:p14="http://schemas.microsoft.com/office/powerpoint/2010/main" val="17527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6202680" cy="3139321"/>
          </a:xfrm>
          <a:prstGeom prst="rect">
            <a:avLst/>
          </a:prstGeom>
        </p:spPr>
        <p:txBody>
          <a:bodyPr wrap="square">
            <a:spAutoFit/>
          </a:bodyPr>
          <a:lstStyle/>
          <a:p>
            <a:r>
              <a:rPr lang="en-US" sz="2400" dirty="0">
                <a:cs typeface="Times New Roman" pitchFamily="18" charset="0"/>
              </a:rPr>
              <a:t>A student takes three tests graded as follows:</a:t>
            </a:r>
          </a:p>
          <a:p>
            <a:pPr>
              <a:lnSpc>
                <a:spcPts val="1200"/>
              </a:lnSpc>
            </a:pPr>
            <a:endParaRPr lang="en-US" sz="2400" dirty="0">
              <a:cs typeface="Times New Roman" pitchFamily="18" charset="0"/>
            </a:endParaRPr>
          </a:p>
          <a:p>
            <a:r>
              <a:rPr lang="en-US" sz="2400" dirty="0">
                <a:cs typeface="Times New Roman" pitchFamily="18" charset="0"/>
              </a:rPr>
              <a:t>Scored </a:t>
            </a:r>
            <a:r>
              <a:rPr lang="en-US" sz="2400" dirty="0">
                <a:solidFill>
                  <a:srgbClr val="FF0000"/>
                </a:solidFill>
                <a:cs typeface="Times New Roman" pitchFamily="18" charset="0"/>
              </a:rPr>
              <a:t>18 on test 1</a:t>
            </a:r>
            <a:r>
              <a:rPr lang="en-US" sz="2400" dirty="0">
                <a:cs typeface="Times New Roman" pitchFamily="18" charset="0"/>
              </a:rPr>
              <a:t> while the class average and standard deviation were 16 and 6, respectively</a:t>
            </a:r>
          </a:p>
          <a:p>
            <a:pPr>
              <a:lnSpc>
                <a:spcPts val="1200"/>
              </a:lnSpc>
            </a:pPr>
            <a:endParaRPr lang="en-US" sz="2400" dirty="0">
              <a:cs typeface="Times New Roman" pitchFamily="18" charset="0"/>
            </a:endParaRPr>
          </a:p>
          <a:p>
            <a:r>
              <a:rPr lang="en-US" sz="2400" dirty="0">
                <a:cs typeface="Times New Roman" pitchFamily="18" charset="0"/>
              </a:rPr>
              <a:t>Scores </a:t>
            </a:r>
            <a:r>
              <a:rPr lang="en-US" sz="2400" dirty="0">
                <a:solidFill>
                  <a:srgbClr val="008AF2"/>
                </a:solidFill>
                <a:cs typeface="Times New Roman" pitchFamily="18" charset="0"/>
              </a:rPr>
              <a:t>44 on test 2</a:t>
            </a:r>
            <a:r>
              <a:rPr lang="en-US" sz="2400" dirty="0">
                <a:cs typeface="Times New Roman" pitchFamily="18" charset="0"/>
              </a:rPr>
              <a:t> while the class average and standard deviation were 38 and 14, respectively</a:t>
            </a:r>
          </a:p>
          <a:p>
            <a:pPr>
              <a:lnSpc>
                <a:spcPts val="1200"/>
              </a:lnSpc>
            </a:pPr>
            <a:endParaRPr lang="en-US" sz="2400" dirty="0">
              <a:cs typeface="Times New Roman" pitchFamily="18" charset="0"/>
            </a:endParaRPr>
          </a:p>
          <a:p>
            <a:r>
              <a:rPr lang="en-US" sz="2400" dirty="0">
                <a:cs typeface="Times New Roman" pitchFamily="18" charset="0"/>
              </a:rPr>
              <a:t>Scores </a:t>
            </a:r>
            <a:r>
              <a:rPr lang="en-US" sz="2400" dirty="0">
                <a:solidFill>
                  <a:srgbClr val="00B050"/>
                </a:solidFill>
                <a:cs typeface="Times New Roman" pitchFamily="18" charset="0"/>
              </a:rPr>
              <a:t>95 on test 3</a:t>
            </a:r>
            <a:r>
              <a:rPr lang="en-US" sz="2400" dirty="0">
                <a:cs typeface="Times New Roman" pitchFamily="18" charset="0"/>
              </a:rPr>
              <a:t> while the class average and standard deviation were 87 and 36, respectively</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D35C80BF-ACEC-4183-B75B-EAFD7A09792E}"/>
              </a:ext>
            </a:extLst>
          </p:cNvPr>
          <p:cNvSpPr/>
          <p:nvPr/>
        </p:nvSpPr>
        <p:spPr>
          <a:xfrm>
            <a:off x="799011" y="4746562"/>
            <a:ext cx="6202680" cy="830997"/>
          </a:xfrm>
          <a:prstGeom prst="rect">
            <a:avLst/>
          </a:prstGeom>
        </p:spPr>
        <p:txBody>
          <a:bodyPr wrap="square">
            <a:spAutoFit/>
          </a:bodyPr>
          <a:lstStyle/>
          <a:p>
            <a:r>
              <a:rPr lang="en-US" sz="2400" dirty="0"/>
              <a:t>Determine on which test the student scored </a:t>
            </a:r>
            <a:r>
              <a:rPr lang="en-US" sz="2400" b="1" dirty="0"/>
              <a:t>the highest</a:t>
            </a:r>
            <a:r>
              <a:rPr lang="en-US" sz="2400" dirty="0"/>
              <a:t>.</a:t>
            </a:r>
            <a:endParaRPr lang="en-US" sz="2400" b="1" dirty="0"/>
          </a:p>
        </p:txBody>
      </p:sp>
    </p:spTree>
    <p:extLst>
      <p:ext uri="{BB962C8B-B14F-4D97-AF65-F5344CB8AC3E}">
        <p14:creationId xmlns:p14="http://schemas.microsoft.com/office/powerpoint/2010/main" val="64956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4815</TotalTime>
  <Words>2682</Words>
  <Application>Microsoft Office PowerPoint</Application>
  <PresentationFormat>Widescreen</PresentationFormat>
  <Paragraphs>251</Paragraphs>
  <Slides>23</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Times New Roman</vt:lpstr>
      <vt:lpstr>Office Theme</vt:lpstr>
      <vt:lpstr>Equation</vt:lpstr>
      <vt:lpstr>Normal Distribution</vt:lpstr>
      <vt:lpstr>Discrete Vs Continuous Distributions</vt:lpstr>
      <vt:lpstr>What TH is A PDF?</vt:lpstr>
      <vt:lpstr>Normal Distribution</vt:lpstr>
      <vt:lpstr>PowerPoint Presentation</vt:lpstr>
      <vt:lpstr>Example</vt:lpstr>
      <vt:lpstr>Probability</vt:lpstr>
      <vt:lpstr>Standard Scores</vt:lpstr>
      <vt:lpstr>Example</vt:lpstr>
      <vt:lpstr>Normal Probability</vt:lpstr>
      <vt:lpstr>Empirical Rule</vt:lpstr>
      <vt:lpstr>Using Calculator</vt:lpstr>
      <vt:lpstr>Standard Normal Examples</vt:lpstr>
      <vt:lpstr>Normal Examples</vt:lpstr>
      <vt:lpstr>Example</vt:lpstr>
      <vt:lpstr>PowerPoint Presentation</vt:lpstr>
      <vt:lpstr>Question</vt:lpstr>
      <vt:lpstr>Critical Value</vt:lpstr>
      <vt:lpstr>Normal Percentile</vt:lpstr>
      <vt:lpstr>PowerPoint Presentation</vt:lpstr>
      <vt:lpstr>PowerPoint Presentation</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469</cp:revision>
  <dcterms:created xsi:type="dcterms:W3CDTF">2019-05-07T19:03:55Z</dcterms:created>
  <dcterms:modified xsi:type="dcterms:W3CDTF">2020-12-25T18:05:29Z</dcterms:modified>
</cp:coreProperties>
</file>