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97" r:id="rId5"/>
    <p:sldId id="286" r:id="rId6"/>
    <p:sldId id="302" r:id="rId7"/>
    <p:sldId id="304" r:id="rId8"/>
    <p:sldId id="303" r:id="rId9"/>
    <p:sldId id="259" r:id="rId10"/>
    <p:sldId id="305" r:id="rId11"/>
    <p:sldId id="298" r:id="rId12"/>
    <p:sldId id="287" r:id="rId13"/>
    <p:sldId id="306" r:id="rId14"/>
    <p:sldId id="261" r:id="rId15"/>
    <p:sldId id="307" r:id="rId16"/>
    <p:sldId id="310" r:id="rId17"/>
    <p:sldId id="278" r:id="rId18"/>
    <p:sldId id="308" r:id="rId19"/>
    <p:sldId id="30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oviVf2IBbNZn7sThMKKvmw==" hashData="ycxUSZlG40C6W6ab6HHZay3q3URLiQ5NkJEmPqIwfGZJPLaPUX04txeN+SWd/lpx4bv8ALFTnmE895gf/G0qiA=="/>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BDE9FF"/>
    <a:srgbClr val="008AF2"/>
    <a:srgbClr val="FFCCFF"/>
    <a:srgbClr val="CCFFCC"/>
    <a:srgbClr val="8D42C6"/>
    <a:srgbClr val="008F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867" autoAdjust="0"/>
  </p:normalViewPr>
  <p:slideViewPr>
    <p:cSldViewPr snapToGrid="0">
      <p:cViewPr varScale="1">
        <p:scale>
          <a:sx n="62" d="100"/>
          <a:sy n="62" d="100"/>
        </p:scale>
        <p:origin x="12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10" Type="http://schemas.openxmlformats.org/officeDocument/2006/relationships/image" Target="../media/image23.wmf"/><Relationship Id="rId4" Type="http://schemas.openxmlformats.org/officeDocument/2006/relationships/image" Target="../media/image17.wmf"/><Relationship Id="rId9"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46142-A889-4743-90F9-D73BB360C41F}" type="datetimeFigureOut">
              <a:rPr lang="en-US" smtClean="0"/>
              <a:t>12/25/2020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30498-90FC-4FB0-97D5-41BD4BE4C279}" type="slidenum">
              <a:rPr lang="en-US" smtClean="0"/>
              <a:t>‹#›</a:t>
            </a:fld>
            <a:endParaRPr lang="en-US"/>
          </a:p>
        </p:txBody>
      </p:sp>
    </p:spTree>
    <p:extLst>
      <p:ext uri="{BB962C8B-B14F-4D97-AF65-F5344CB8AC3E}">
        <p14:creationId xmlns:p14="http://schemas.microsoft.com/office/powerpoint/2010/main" val="2539451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a:t>
            </a:fld>
            <a:endParaRPr lang="en-US"/>
          </a:p>
        </p:txBody>
      </p:sp>
    </p:spTree>
    <p:extLst>
      <p:ext uri="{BB962C8B-B14F-4D97-AF65-F5344CB8AC3E}">
        <p14:creationId xmlns:p14="http://schemas.microsoft.com/office/powerpoint/2010/main" val="3195435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10</a:t>
            </a:fld>
            <a:endParaRPr lang="en-US"/>
          </a:p>
        </p:txBody>
      </p:sp>
    </p:spTree>
    <p:extLst>
      <p:ext uri="{BB962C8B-B14F-4D97-AF65-F5344CB8AC3E}">
        <p14:creationId xmlns:p14="http://schemas.microsoft.com/office/powerpoint/2010/main" val="1160219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11</a:t>
            </a:fld>
            <a:endParaRPr lang="en-US"/>
          </a:p>
        </p:txBody>
      </p:sp>
    </p:spTree>
    <p:extLst>
      <p:ext uri="{BB962C8B-B14F-4D97-AF65-F5344CB8AC3E}">
        <p14:creationId xmlns:p14="http://schemas.microsoft.com/office/powerpoint/2010/main" val="1793527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ea typeface="Times New Roman" panose="02020603050405020304" pitchFamily="18" charset="0"/>
                  </a:rPr>
                  <a:t>3.56</a:t>
                </a:r>
                <a:endParaRPr lang="en-US" sz="1200" dirty="0">
                  <a:ea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a typeface="Times New Roman" panose="02020603050405020304" pitchFamily="18" charset="0"/>
                  </a:rPr>
                  <a:t>The New Oxford Dictionary gives the following definition of a </a:t>
                </a:r>
                <a:r>
                  <a:rPr lang="en-US" sz="1100" dirty="0">
                    <a:solidFill>
                      <a:srgbClr val="008FFA"/>
                    </a:solidFill>
                    <a:ea typeface="Times New Roman" panose="02020603050405020304" pitchFamily="18" charset="0"/>
                  </a:rPr>
                  <a:t>Hypothesis</a:t>
                </a:r>
                <a:r>
                  <a:rPr lang="en-US" sz="1100" dirty="0">
                    <a:ea typeface="Times New Roman" panose="02020603050405020304" pitchFamily="18" charset="0"/>
                  </a:rPr>
                  <a:t>: </a:t>
                </a:r>
                <a:r>
                  <a:rPr lang="en-US" sz="1200" dirty="0">
                    <a:ea typeface="Times New Roman" panose="02020603050405020304" pitchFamily="18" charset="0"/>
                  </a:rPr>
                  <a:t>“</a:t>
                </a:r>
                <a:r>
                  <a:rPr lang="en-US" sz="1200" dirty="0">
                    <a:solidFill>
                      <a:srgbClr val="7030A0"/>
                    </a:solidFill>
                    <a:ea typeface="Times New Roman" panose="02020603050405020304" pitchFamily="18" charset="0"/>
                  </a:rPr>
                  <a:t>A proposition put forward merely as a basis for reasoning or argument, without any assumption of its truth</a:t>
                </a:r>
                <a:r>
                  <a:rPr lang="en-US" sz="1200" dirty="0">
                    <a:ea typeface="Times New Roman" panose="02020603050405020304" pitchFamily="18" charset="0"/>
                  </a:rPr>
                  <a:t>“. A </a:t>
                </a:r>
                <a:r>
                  <a:rPr lang="en-US" sz="1200" dirty="0">
                    <a:solidFill>
                      <a:srgbClr val="FF0000"/>
                    </a:solidFill>
                    <a:ea typeface="Times New Roman" panose="02020603050405020304" pitchFamily="18" charset="0"/>
                  </a:rPr>
                  <a:t>STATISTICAL HYPOTHESIS </a:t>
                </a:r>
                <a:r>
                  <a:rPr lang="en-US" sz="1200" dirty="0">
                    <a:ea typeface="Times New Roman" panose="02020603050405020304" pitchFamily="18" charset="0"/>
                  </a:rPr>
                  <a:t>however, is something different. It is a</a:t>
                </a:r>
                <a:r>
                  <a:rPr kumimoji="0" lang="en-US" altLang="en-US" sz="1200" b="0" i="0" u="none" strike="noStrike" cap="none" normalizeH="0" baseline="0" dirty="0">
                    <a:ln>
                      <a:noFill/>
                    </a:ln>
                    <a:solidFill>
                      <a:schemeClr val="tx1"/>
                    </a:solidFill>
                    <a:effectLst/>
                  </a:rPr>
                  <a:t>n assumption about a population parameter which may or may not be true.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cap="none" normalizeH="0" baseline="0" dirty="0">
                  <a:ln>
                    <a:noFill/>
                  </a:ln>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chemeClr val="tx1"/>
                    </a:solidFill>
                    <a:effectLst/>
                  </a:rPr>
                  <a:t>Hope you still remember what population parameter is; it is VERY important to know that and to recognize parameters (</a:t>
                </a:r>
                <a:r>
                  <a:rPr kumimoji="0" lang="el-GR" altLang="en-US" sz="1200" b="0" i="0" u="none" strike="noStrike" cap="none" normalizeH="0" baseline="0" dirty="0">
                    <a:ln>
                      <a:noFill/>
                    </a:ln>
                    <a:solidFill>
                      <a:schemeClr val="tx1"/>
                    </a:solidFill>
                    <a:effectLst/>
                  </a:rPr>
                  <a:t>μ</a:t>
                </a:r>
                <a:r>
                  <a:rPr kumimoji="0" lang="en-US" altLang="en-US" sz="1200" b="0" i="0" u="none" strike="noStrike" cap="none" normalizeH="0" baseline="0" dirty="0">
                    <a:ln>
                      <a:noFill/>
                    </a:ln>
                    <a:solidFill>
                      <a:schemeClr val="tx1"/>
                    </a:solidFill>
                    <a:effectLst/>
                  </a:rPr>
                  <a:t>, </a:t>
                </a:r>
                <a:r>
                  <a:rPr kumimoji="0" lang="el-GR" altLang="en-US" sz="1200" b="0" i="0" u="none" strike="noStrike" cap="none" normalizeH="0" baseline="0" dirty="0">
                    <a:ln>
                      <a:noFill/>
                    </a:ln>
                    <a:solidFill>
                      <a:schemeClr val="tx1"/>
                    </a:solidFill>
                    <a:effectLst/>
                  </a:rPr>
                  <a:t>σ²</a:t>
                </a:r>
                <a:r>
                  <a:rPr kumimoji="0" lang="en-US" altLang="en-US" sz="1200" b="0" i="0" u="none" strike="noStrike" cap="none" normalizeH="0" baseline="0" dirty="0">
                    <a:ln>
                      <a:noFill/>
                    </a:ln>
                    <a:solidFill>
                      <a:schemeClr val="tx1"/>
                    </a:solidFill>
                    <a:effectLst/>
                  </a:rPr>
                  <a:t>, p) from sample estimations (</a:t>
                </a:r>
                <a:r>
                  <a:rPr kumimoji="0" lang="en-US" altLang="en-US" sz="1200" b="0" i="0" u="none" strike="noStrike" cap="none" normalizeH="0" baseline="0">
                    <a:ln>
                      <a:noFill/>
                    </a:ln>
                    <a:solidFill>
                      <a:schemeClr val="tx1"/>
                    </a:solidFill>
                    <a:effectLst/>
                    <a:latin typeface="Cambria Math" panose="02040503050406030204" pitchFamily="18" charset="0"/>
                  </a:rPr>
                  <a:t>𝑥 ̅</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a:ln>
                      <a:noFill/>
                    </a:ln>
                    <a:solidFill>
                      <a:schemeClr val="tx1"/>
                    </a:solidFill>
                    <a:effectLst/>
                    <a:latin typeface="Cambria Math" panose="02040503050406030204" pitchFamily="18" charset="0"/>
                  </a:rPr>
                  <a:t>𝑠^2</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a:ln>
                      <a:noFill/>
                    </a:ln>
                    <a:solidFill>
                      <a:schemeClr val="tx1"/>
                    </a:solidFill>
                    <a:effectLst/>
                    <a:latin typeface="Cambria Math" panose="02040503050406030204" pitchFamily="18" charset="0"/>
                  </a:rPr>
                  <a:t>𝑝 ̂</a:t>
                </a:r>
                <a:r>
                  <a:rPr kumimoji="0" lang="en-US" altLang="en-US" sz="1200" b="0" i="0" u="none" strike="noStrike" cap="none" normalizeH="0" baseline="0" dirty="0">
                    <a:ln>
                      <a:noFill/>
                    </a:ln>
                    <a:solidFill>
                      <a:schemeClr val="tx1"/>
                    </a:solidFill>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12</a:t>
            </a:fld>
            <a:endParaRPr lang="en-US"/>
          </a:p>
        </p:txBody>
      </p:sp>
    </p:spTree>
    <p:extLst>
      <p:ext uri="{BB962C8B-B14F-4D97-AF65-F5344CB8AC3E}">
        <p14:creationId xmlns:p14="http://schemas.microsoft.com/office/powerpoint/2010/main" val="3058753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ctr" latinLnBrk="0" hangingPunct="1"/>
            <a:r>
              <a:rPr lang="en-US" sz="1200" b="0" i="0" u="none" strike="noStrike" kern="1200" dirty="0">
                <a:solidFill>
                  <a:schemeClr val="tx1"/>
                </a:solidFill>
                <a:effectLst/>
                <a:latin typeface="+mn-lt"/>
                <a:ea typeface="+mn-ea"/>
                <a:cs typeface="+mn-cs"/>
              </a:rPr>
              <a:t>CV = s / xbar = sqrt(5.2) / 6.2 = 0.368</a:t>
            </a:r>
          </a:p>
        </p:txBody>
      </p:sp>
      <p:sp>
        <p:nvSpPr>
          <p:cNvPr id="4" name="Slide Number Placeholder 3"/>
          <p:cNvSpPr>
            <a:spLocks noGrp="1"/>
          </p:cNvSpPr>
          <p:nvPr>
            <p:ph type="sldNum" sz="quarter" idx="5"/>
          </p:nvPr>
        </p:nvSpPr>
        <p:spPr/>
        <p:txBody>
          <a:bodyPr/>
          <a:lstStyle/>
          <a:p>
            <a:fld id="{49530498-90FC-4FB0-97D5-41BD4BE4C279}" type="slidenum">
              <a:rPr lang="en-US" smtClean="0"/>
              <a:t>13</a:t>
            </a:fld>
            <a:endParaRPr lang="en-US"/>
          </a:p>
        </p:txBody>
      </p:sp>
    </p:spTree>
    <p:extLst>
      <p:ext uri="{BB962C8B-B14F-4D97-AF65-F5344CB8AC3E}">
        <p14:creationId xmlns:p14="http://schemas.microsoft.com/office/powerpoint/2010/main" val="1162213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ctr" latinLnBrk="0" hangingPunct="1"/>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14</a:t>
            </a:fld>
            <a:endParaRPr lang="en-US"/>
          </a:p>
        </p:txBody>
      </p:sp>
    </p:spTree>
    <p:extLst>
      <p:ext uri="{BB962C8B-B14F-4D97-AF65-F5344CB8AC3E}">
        <p14:creationId xmlns:p14="http://schemas.microsoft.com/office/powerpoint/2010/main" val="40166285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rgbClr val="008FFA"/>
              </a:solidFill>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15</a:t>
            </a:fld>
            <a:endParaRPr lang="en-US"/>
          </a:p>
        </p:txBody>
      </p:sp>
    </p:spTree>
    <p:extLst>
      <p:ext uri="{BB962C8B-B14F-4D97-AF65-F5344CB8AC3E}">
        <p14:creationId xmlns:p14="http://schemas.microsoft.com/office/powerpoint/2010/main" val="2925384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a:solidFill>
                  <a:srgbClr val="008FFA"/>
                </a:solidFill>
                <a:ea typeface="Times New Roman" panose="02020603050405020304" pitchFamily="18" charset="0"/>
              </a:rPr>
              <a:t>Sx</a:t>
            </a:r>
            <a:r>
              <a:rPr lang="en-US" sz="1200" dirty="0">
                <a:solidFill>
                  <a:srgbClr val="008FFA"/>
                </a:solidFill>
                <a:ea typeface="Times New Roman" panose="02020603050405020304" pitchFamily="18" charset="0"/>
              </a:rPr>
              <a:t> is the sample standard deviation, you need to square it to get sample variance</a:t>
            </a:r>
          </a:p>
          <a:p>
            <a:r>
              <a:rPr lang="en-US" sz="1200" dirty="0" err="1">
                <a:solidFill>
                  <a:srgbClr val="008FFA"/>
                </a:solidFill>
                <a:ea typeface="Times New Roman" panose="02020603050405020304" pitchFamily="18" charset="0"/>
              </a:rPr>
              <a:t>σx</a:t>
            </a:r>
            <a:r>
              <a:rPr lang="en-US" sz="1200" dirty="0">
                <a:solidFill>
                  <a:srgbClr val="008FFA"/>
                </a:solidFill>
                <a:ea typeface="Times New Roman" panose="02020603050405020304" pitchFamily="18" charset="0"/>
              </a:rPr>
              <a:t> is the population standard deviation, squaring it gives you population variance </a:t>
            </a:r>
          </a:p>
          <a:p>
            <a:r>
              <a:rPr lang="en-US" sz="1200" dirty="0">
                <a:solidFill>
                  <a:srgbClr val="008FFA"/>
                </a:solidFill>
                <a:ea typeface="Times New Roman" panose="02020603050405020304" pitchFamily="18" charset="0"/>
              </a:rPr>
              <a:t>You need to compute skewness manually, compute its sample value using xbar=12.46, m=12, M=12</a:t>
            </a:r>
          </a:p>
          <a:p>
            <a:endParaRPr lang="en-US" sz="1200" dirty="0">
              <a:solidFill>
                <a:srgbClr val="008FFA"/>
              </a:solidFill>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16</a:t>
            </a:fld>
            <a:endParaRPr lang="en-US"/>
          </a:p>
        </p:txBody>
      </p:sp>
    </p:spTree>
    <p:extLst>
      <p:ext uri="{BB962C8B-B14F-4D97-AF65-F5344CB8AC3E}">
        <p14:creationId xmlns:p14="http://schemas.microsoft.com/office/powerpoint/2010/main" val="29253845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Ch2 Practice Problem Solutions</a:t>
            </a:r>
          </a:p>
        </p:txBody>
      </p:sp>
      <p:sp>
        <p:nvSpPr>
          <p:cNvPr id="4" name="Slide Number Placeholder 3"/>
          <p:cNvSpPr>
            <a:spLocks noGrp="1"/>
          </p:cNvSpPr>
          <p:nvPr>
            <p:ph type="sldNum" sz="quarter" idx="5"/>
          </p:nvPr>
        </p:nvSpPr>
        <p:spPr/>
        <p:txBody>
          <a:bodyPr/>
          <a:lstStyle/>
          <a:p>
            <a:fld id="{49530498-90FC-4FB0-97D5-41BD4BE4C279}" type="slidenum">
              <a:rPr lang="en-US" smtClean="0"/>
              <a:t>17</a:t>
            </a:fld>
            <a:endParaRPr lang="en-US"/>
          </a:p>
        </p:txBody>
      </p:sp>
    </p:spTree>
    <p:extLst>
      <p:ext uri="{BB962C8B-B14F-4D97-AF65-F5344CB8AC3E}">
        <p14:creationId xmlns:p14="http://schemas.microsoft.com/office/powerpoint/2010/main" val="39896511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Ch2 Practice Problem Solutions</a:t>
            </a:r>
          </a:p>
        </p:txBody>
      </p:sp>
      <p:sp>
        <p:nvSpPr>
          <p:cNvPr id="4" name="Slide Number Placeholder 3"/>
          <p:cNvSpPr>
            <a:spLocks noGrp="1"/>
          </p:cNvSpPr>
          <p:nvPr>
            <p:ph type="sldNum" sz="quarter" idx="5"/>
          </p:nvPr>
        </p:nvSpPr>
        <p:spPr/>
        <p:txBody>
          <a:bodyPr/>
          <a:lstStyle/>
          <a:p>
            <a:fld id="{49530498-90FC-4FB0-97D5-41BD4BE4C279}" type="slidenum">
              <a:rPr lang="en-US" smtClean="0"/>
              <a:t>18</a:t>
            </a:fld>
            <a:endParaRPr lang="en-US"/>
          </a:p>
        </p:txBody>
      </p:sp>
    </p:spTree>
    <p:extLst>
      <p:ext uri="{BB962C8B-B14F-4D97-AF65-F5344CB8AC3E}">
        <p14:creationId xmlns:p14="http://schemas.microsoft.com/office/powerpoint/2010/main" val="1162088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Ch2 Practice Problem Solutions</a:t>
            </a:r>
          </a:p>
        </p:txBody>
      </p:sp>
      <p:sp>
        <p:nvSpPr>
          <p:cNvPr id="4" name="Slide Number Placeholder 3"/>
          <p:cNvSpPr>
            <a:spLocks noGrp="1"/>
          </p:cNvSpPr>
          <p:nvPr>
            <p:ph type="sldNum" sz="quarter" idx="5"/>
          </p:nvPr>
        </p:nvSpPr>
        <p:spPr/>
        <p:txBody>
          <a:bodyPr/>
          <a:lstStyle/>
          <a:p>
            <a:fld id="{49530498-90FC-4FB0-97D5-41BD4BE4C279}" type="slidenum">
              <a:rPr lang="en-US" smtClean="0"/>
              <a:t>19</a:t>
            </a:fld>
            <a:endParaRPr lang="en-US"/>
          </a:p>
        </p:txBody>
      </p:sp>
    </p:spTree>
    <p:extLst>
      <p:ext uri="{BB962C8B-B14F-4D97-AF65-F5344CB8AC3E}">
        <p14:creationId xmlns:p14="http://schemas.microsoft.com/office/powerpoint/2010/main" val="2735947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are interested! in assessing the behavior of a random phenomenon in a large group of people. It could be their height, shoe size, annual expenditure on gas, daily calories, etc. The population size (N) is huge and it’s not feasible to study the whole population. Therefore, you take a small sample of size n and study that instead. We show the sample measurements </a:t>
                </a:r>
                <a:r>
                  <a:rPr lang="en-US" b="0" dirty="0"/>
                  <a:t>as </a:t>
                </a:r>
                <a:r>
                  <a:rPr lang="en-US" sz="1200" b="0" dirty="0">
                    <a:solidFill>
                      <a:schemeClr val="tx1"/>
                    </a:solidFill>
                    <a:latin typeface="Cambria" panose="02040503050406030204" pitchFamily="18" charset="0"/>
                    <a:ea typeface="Cambria" panose="02040503050406030204" pitchFamily="18" charset="0"/>
                    <a:cs typeface="Times New Roman" pitchFamily="18" charset="0"/>
                  </a:rPr>
                  <a:t>x₁, x₂, x₃, …, </a:t>
                </a:r>
                <a14:m>
                  <m:oMath xmlns:m="http://schemas.openxmlformats.org/officeDocument/2006/math">
                    <m:sSub>
                      <m:sSubPr>
                        <m:ctrlPr>
                          <a:rPr lang="en-US" sz="1200" b="0" i="1" smtClean="0">
                            <a:solidFill>
                              <a:schemeClr val="tx1"/>
                            </a:solidFill>
                            <a:latin typeface="Cambria Math" panose="02040503050406030204" pitchFamily="18" charset="0"/>
                            <a:cs typeface="Times New Roman" pitchFamily="18" charset="0"/>
                          </a:rPr>
                        </m:ctrlPr>
                      </m:sSubPr>
                      <m:e>
                        <m:r>
                          <m:rPr>
                            <m:sty m:val="p"/>
                          </m:rPr>
                          <a:rPr lang="en-US" sz="1200" b="0" i="0" smtClean="0">
                            <a:solidFill>
                              <a:schemeClr val="tx1"/>
                            </a:solidFill>
                            <a:latin typeface="Cambria Math" panose="02040503050406030204" pitchFamily="18" charset="0"/>
                            <a:cs typeface="Times New Roman" pitchFamily="18" charset="0"/>
                          </a:rPr>
                          <m:t>x</m:t>
                        </m:r>
                      </m:e>
                      <m:sub>
                        <m:r>
                          <m:rPr>
                            <m:sty m:val="p"/>
                          </m:rPr>
                          <a:rPr lang="en-US" sz="1200" b="0" i="0" smtClean="0">
                            <a:solidFill>
                              <a:schemeClr val="tx1"/>
                            </a:solidFill>
                            <a:latin typeface="Cambria Math" panose="02040503050406030204" pitchFamily="18" charset="0"/>
                            <a:cs typeface="Times New Roman" pitchFamily="18" charset="0"/>
                          </a:rPr>
                          <m:t>n</m:t>
                        </m:r>
                      </m:sub>
                    </m:sSub>
                  </m:oMath>
                </a14:m>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In this session we focus on measures of spread in the sample and population. Afterall, you should know how your variable of interest is spread. The most common spread measures are mentioned here which we study in details here</a:t>
                </a: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are interested! in assessing the behavior of a random phenomenon in a large group of people. It could be their height, shoe size, annual expenditure on gas, daily calories, etc. The population size (N) is huge and it’s not feasible to study the whole population. Therefore, you take a small sample of size n and study that instead. We show the sample measurements </a:t>
                </a:r>
                <a:r>
                  <a:rPr lang="en-US" b="0" dirty="0"/>
                  <a:t>as </a:t>
                </a:r>
                <a:r>
                  <a:rPr lang="en-US" sz="1200" b="0" dirty="0">
                    <a:solidFill>
                      <a:schemeClr val="tx1"/>
                    </a:solidFill>
                    <a:latin typeface="Cambria" panose="02040503050406030204" pitchFamily="18" charset="0"/>
                    <a:ea typeface="Cambria" panose="02040503050406030204" pitchFamily="18" charset="0"/>
                    <a:cs typeface="Times New Roman" pitchFamily="18" charset="0"/>
                  </a:rPr>
                  <a:t>x₁, x₂, x₃, …, </a:t>
                </a:r>
                <a:r>
                  <a:rPr lang="en-US" sz="1200" b="0" i="0">
                    <a:solidFill>
                      <a:schemeClr val="tx1"/>
                    </a:solidFill>
                    <a:latin typeface="Cambria Math" panose="02040503050406030204" pitchFamily="18" charset="0"/>
                    <a:cs typeface="Times New Roman" pitchFamily="18" charset="0"/>
                  </a:rPr>
                  <a:t>x_n</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In this session we focus on measures of spread in the sample and population. Afterall, you should know how your variable of interest is spread. The most common spread measures are mentioned here which we study in details here</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2</a:t>
            </a:fld>
            <a:endParaRPr lang="en-US"/>
          </a:p>
        </p:txBody>
      </p:sp>
    </p:spTree>
    <p:extLst>
      <p:ext uri="{BB962C8B-B14F-4D97-AF65-F5344CB8AC3E}">
        <p14:creationId xmlns:p14="http://schemas.microsoft.com/office/powerpoint/2010/main" val="3460051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You’ll see later that computing the standard deviation is tedious, here we have a quick approximation which is super easy to compute </a:t>
            </a:r>
          </a:p>
        </p:txBody>
      </p:sp>
      <p:sp>
        <p:nvSpPr>
          <p:cNvPr id="4" name="Slide Number Placeholder 3"/>
          <p:cNvSpPr>
            <a:spLocks noGrp="1"/>
          </p:cNvSpPr>
          <p:nvPr>
            <p:ph type="sldNum" sz="quarter" idx="5"/>
          </p:nvPr>
        </p:nvSpPr>
        <p:spPr/>
        <p:txBody>
          <a:bodyPr/>
          <a:lstStyle/>
          <a:p>
            <a:fld id="{49530498-90FC-4FB0-97D5-41BD4BE4C279}" type="slidenum">
              <a:rPr lang="en-US" smtClean="0"/>
              <a:t>3</a:t>
            </a:fld>
            <a:endParaRPr lang="en-US"/>
          </a:p>
        </p:txBody>
      </p:sp>
    </p:spTree>
    <p:extLst>
      <p:ext uri="{BB962C8B-B14F-4D97-AF65-F5344CB8AC3E}">
        <p14:creationId xmlns:p14="http://schemas.microsoft.com/office/powerpoint/2010/main" val="256119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 = Max – min = 13 – 7 = 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Approximation for standard deviation is 6 / 4 = 1.5</a:t>
            </a:r>
          </a:p>
        </p:txBody>
      </p:sp>
      <p:sp>
        <p:nvSpPr>
          <p:cNvPr id="4" name="Slide Number Placeholder 3"/>
          <p:cNvSpPr>
            <a:spLocks noGrp="1"/>
          </p:cNvSpPr>
          <p:nvPr>
            <p:ph type="sldNum" sz="quarter" idx="5"/>
          </p:nvPr>
        </p:nvSpPr>
        <p:spPr/>
        <p:txBody>
          <a:bodyPr/>
          <a:lstStyle/>
          <a:p>
            <a:fld id="{49530498-90FC-4FB0-97D5-41BD4BE4C279}" type="slidenum">
              <a:rPr lang="en-US" smtClean="0"/>
              <a:t>4</a:t>
            </a:fld>
            <a:endParaRPr lang="en-US"/>
          </a:p>
        </p:txBody>
      </p:sp>
    </p:spTree>
    <p:extLst>
      <p:ext uri="{BB962C8B-B14F-4D97-AF65-F5344CB8AC3E}">
        <p14:creationId xmlns:p14="http://schemas.microsoft.com/office/powerpoint/2010/main" val="329191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5</a:t>
            </a:fld>
            <a:endParaRPr lang="en-US"/>
          </a:p>
        </p:txBody>
      </p:sp>
    </p:spTree>
    <p:extLst>
      <p:ext uri="{BB962C8B-B14F-4D97-AF65-F5344CB8AC3E}">
        <p14:creationId xmlns:p14="http://schemas.microsoft.com/office/powerpoint/2010/main" val="77915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m=71, Q1=64, Q3=77, IQR=Q3-Q1=13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m=72, Q1=64, Q3=79, IQR=Q3-Q1=15</a:t>
            </a:r>
          </a:p>
        </p:txBody>
      </p:sp>
      <p:sp>
        <p:nvSpPr>
          <p:cNvPr id="4" name="Slide Number Placeholder 3"/>
          <p:cNvSpPr>
            <a:spLocks noGrp="1"/>
          </p:cNvSpPr>
          <p:nvPr>
            <p:ph type="sldNum" sz="quarter" idx="5"/>
          </p:nvPr>
        </p:nvSpPr>
        <p:spPr/>
        <p:txBody>
          <a:bodyPr/>
          <a:lstStyle/>
          <a:p>
            <a:fld id="{49530498-90FC-4FB0-97D5-41BD4BE4C279}" type="slidenum">
              <a:rPr lang="en-US" smtClean="0"/>
              <a:t>6</a:t>
            </a:fld>
            <a:endParaRPr lang="en-US"/>
          </a:p>
        </p:txBody>
      </p:sp>
    </p:spTree>
    <p:extLst>
      <p:ext uri="{BB962C8B-B14F-4D97-AF65-F5344CB8AC3E}">
        <p14:creationId xmlns:p14="http://schemas.microsoft.com/office/powerpoint/2010/main" val="3809851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these numbers we compute SAMPLE variance since these are sample data. First you need to compute the sample mean which simply is the average. It will be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=6.2</m:t>
                    </m:r>
                  </m:oMath>
                </a14:m>
                <a:r>
                  <a:rPr lang="en-US" dirty="0"/>
                  <a:t>. Then we have </a:t>
                </a: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5−6.2</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7−6.2</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3−6.2</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9−6.2</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7−6.2</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=5.2</m:t>
                      </m:r>
                    </m:oMath>
                  </m:oMathPara>
                </a14:m>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these numbers we compute SAMPLE variance since these are sample data. First you need to compute the sample mean which simply is the average. It will be </a:t>
                </a:r>
                <a:r>
                  <a:rPr lang="en-US" b="0" i="0">
                    <a:latin typeface="Cambria Math" panose="02040503050406030204" pitchFamily="18" charset="0"/>
                  </a:rPr>
                  <a:t>𝑥 ̅=6.2</a:t>
                </a:r>
                <a:r>
                  <a:rPr lang="en-US" dirty="0"/>
                  <a:t>. Then we have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latin typeface="Cambria Math" panose="02040503050406030204" pitchFamily="18" charset="0"/>
                  </a:rPr>
                  <a:t>𝑠^2=1/4 ((5−6.2)^2+(7−6.2)^2+(3−6.2)^2+(9−6.2)^2+(7−6.2)^2 )=5.2</a:t>
                </a:r>
                <a:endParaRPr lang="en-US" dirty="0"/>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7</a:t>
            </a:fld>
            <a:endParaRPr lang="en-US"/>
          </a:p>
        </p:txBody>
      </p:sp>
    </p:spTree>
    <p:extLst>
      <p:ext uri="{BB962C8B-B14F-4D97-AF65-F5344CB8AC3E}">
        <p14:creationId xmlns:p14="http://schemas.microsoft.com/office/powerpoint/2010/main" val="134481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8</a:t>
            </a:fld>
            <a:endParaRPr lang="en-US"/>
          </a:p>
        </p:txBody>
      </p:sp>
    </p:spTree>
    <p:extLst>
      <p:ext uri="{BB962C8B-B14F-4D97-AF65-F5344CB8AC3E}">
        <p14:creationId xmlns:p14="http://schemas.microsoft.com/office/powerpoint/2010/main" val="1680596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These numbers refer to population data since we have information on all of these friends. </a:t>
                </a: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200" i="1" smtClean="0">
                          <a:solidFill>
                            <a:srgbClr val="008AF2"/>
                          </a:solidFill>
                          <a:latin typeface="Cambria Math" panose="02040503050406030204" pitchFamily="18" charset="0"/>
                          <a:ea typeface="Cambria Math" panose="02040503050406030204" pitchFamily="18" charset="0"/>
                          <a:cs typeface="Times New Roman" pitchFamily="18" charset="0"/>
                        </a:rPr>
                        <m:t>𝜇</m:t>
                      </m:r>
                      <m:r>
                        <a:rPr lang="en-US" sz="1200" i="1" smtClean="0">
                          <a:solidFill>
                            <a:srgbClr val="008AF2"/>
                          </a:solidFill>
                          <a:latin typeface="Cambria Math" panose="02040503050406030204" pitchFamily="18" charset="0"/>
                          <a:ea typeface="Cambria Math" panose="02040503050406030204" pitchFamily="18" charset="0"/>
                          <a:cs typeface="Times New Roman" pitchFamily="18" charset="0"/>
                        </a:rPr>
                        <m:t>=</m:t>
                      </m:r>
                      <m:f>
                        <m:fPr>
                          <m:ctrlPr>
                            <a:rPr lang="en-US" sz="1200" i="1">
                              <a:solidFill>
                                <a:srgbClr val="008AF2"/>
                              </a:solidFill>
                              <a:latin typeface="Cambria Math" panose="02040503050406030204" pitchFamily="18" charset="0"/>
                              <a:ea typeface="Cambria Math" panose="02040503050406030204" pitchFamily="18" charset="0"/>
                              <a:cs typeface="Times New Roman" pitchFamily="18" charset="0"/>
                            </a:rPr>
                          </m:ctrlPr>
                        </m:fPr>
                        <m:num>
                          <m:r>
                            <a:rPr lang="en-US" sz="1200" i="1">
                              <a:solidFill>
                                <a:srgbClr val="008AF2"/>
                              </a:solidFill>
                              <a:latin typeface="Cambria Math" panose="02040503050406030204" pitchFamily="18" charset="0"/>
                              <a:ea typeface="Cambria Math" panose="02040503050406030204" pitchFamily="18" charset="0"/>
                              <a:cs typeface="Times New Roman" pitchFamily="18" charset="0"/>
                            </a:rPr>
                            <m:t>1</m:t>
                          </m:r>
                        </m:num>
                        <m:den>
                          <m:r>
                            <a:rPr lang="en-US" sz="1200" b="0" i="1" smtClean="0">
                              <a:solidFill>
                                <a:srgbClr val="008AF2"/>
                              </a:solidFill>
                              <a:latin typeface="Cambria Math" panose="02040503050406030204" pitchFamily="18" charset="0"/>
                              <a:ea typeface="Cambria Math" panose="02040503050406030204" pitchFamily="18" charset="0"/>
                              <a:cs typeface="Times New Roman" pitchFamily="18" charset="0"/>
                            </a:rPr>
                            <m:t>5</m:t>
                          </m:r>
                        </m:den>
                      </m:f>
                      <m:d>
                        <m:dPr>
                          <m:ctrlPr>
                            <a:rPr lang="en-US" sz="1200" i="1">
                              <a:solidFill>
                                <a:srgbClr val="008AF2"/>
                              </a:solidFill>
                              <a:latin typeface="Cambria Math" panose="02040503050406030204" pitchFamily="18" charset="0"/>
                              <a:ea typeface="Cambria Math" panose="02040503050406030204" pitchFamily="18" charset="0"/>
                              <a:cs typeface="Times New Roman" pitchFamily="18" charset="0"/>
                            </a:rPr>
                          </m:ctrlPr>
                        </m:dPr>
                        <m:e>
                          <m:r>
                            <a:rPr lang="en-US" sz="1200" b="0" i="1" smtClean="0">
                              <a:solidFill>
                                <a:srgbClr val="008AF2"/>
                              </a:solidFill>
                              <a:latin typeface="Cambria Math" panose="02040503050406030204" pitchFamily="18" charset="0"/>
                              <a:ea typeface="Cambria Math" panose="02040503050406030204" pitchFamily="18" charset="0"/>
                              <a:cs typeface="Times New Roman" pitchFamily="18" charset="0"/>
                            </a:rPr>
                            <m:t>2</m:t>
                          </m:r>
                          <m:r>
                            <a:rPr lang="en-US" sz="1200" i="1">
                              <a:solidFill>
                                <a:srgbClr val="008AF2"/>
                              </a:solidFill>
                              <a:latin typeface="Cambria Math" panose="02040503050406030204" pitchFamily="18" charset="0"/>
                              <a:ea typeface="Cambria Math" panose="02040503050406030204" pitchFamily="18" charset="0"/>
                              <a:cs typeface="Times New Roman" pitchFamily="18" charset="0"/>
                            </a:rPr>
                            <m:t>+</m:t>
                          </m:r>
                          <m:r>
                            <a:rPr lang="en-US" sz="1200" b="0" i="1" smtClean="0">
                              <a:solidFill>
                                <a:srgbClr val="008AF2"/>
                              </a:solidFill>
                              <a:latin typeface="Cambria Math" panose="02040503050406030204" pitchFamily="18" charset="0"/>
                              <a:ea typeface="Cambria Math" panose="02040503050406030204" pitchFamily="18" charset="0"/>
                              <a:cs typeface="Times New Roman" pitchFamily="18" charset="0"/>
                            </a:rPr>
                            <m:t>0+2+7+1</m:t>
                          </m:r>
                        </m:e>
                      </m:d>
                      <m:r>
                        <a:rPr lang="en-US" sz="1200" b="0" i="1" smtClean="0">
                          <a:solidFill>
                            <a:srgbClr val="008AF2"/>
                          </a:solidFill>
                          <a:latin typeface="Cambria Math" panose="02040503050406030204" pitchFamily="18" charset="0"/>
                          <a:ea typeface="Cambria Math" panose="02040503050406030204" pitchFamily="18" charset="0"/>
                          <a:cs typeface="Times New Roman" pitchFamily="18" charset="0"/>
                        </a:rPr>
                        <m:t>=2.4</m:t>
                      </m:r>
                    </m:oMath>
                  </m:oMathPara>
                </a14:m>
                <a:endParaRPr lang="en-US" sz="1200" dirty="0">
                  <a:solidFill>
                    <a:srgbClr val="008AF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p>
                        <m:sSupPr>
                          <m:ctrlPr>
                            <a:rPr lang="en-US" sz="1200" i="1" smtClean="0">
                              <a:latin typeface="Cambria Math" panose="02040503050406030204" pitchFamily="18" charset="0"/>
                              <a:ea typeface="Cambria Math" panose="02040503050406030204" pitchFamily="18" charset="0"/>
                              <a:cs typeface="Times New Roman" pitchFamily="18" charset="0"/>
                            </a:rPr>
                          </m:ctrlPr>
                        </m:sSupPr>
                        <m:e>
                          <m:r>
                            <a:rPr lang="en-US" sz="1200" i="1">
                              <a:latin typeface="Cambria Math" panose="02040503050406030204" pitchFamily="18" charset="0"/>
                              <a:ea typeface="Cambria Math" panose="02040503050406030204" pitchFamily="18" charset="0"/>
                              <a:cs typeface="Times New Roman" pitchFamily="18" charset="0"/>
                            </a:rPr>
                            <m:t>𝜎</m:t>
                          </m:r>
                        </m:e>
                        <m:sup>
                          <m:r>
                            <a:rPr lang="en-US" sz="1200" i="1">
                              <a:latin typeface="Cambria Math" panose="02040503050406030204" pitchFamily="18" charset="0"/>
                              <a:ea typeface="Cambria Math" panose="02040503050406030204" pitchFamily="18" charset="0"/>
                              <a:cs typeface="Times New Roman" pitchFamily="18" charset="0"/>
                            </a:rPr>
                            <m:t>2</m:t>
                          </m:r>
                        </m:sup>
                      </m:sSup>
                      <m:r>
                        <a:rPr lang="en-US" sz="1200" i="1">
                          <a:latin typeface="Cambria Math" panose="02040503050406030204" pitchFamily="18" charset="0"/>
                          <a:ea typeface="Cambria Math" panose="02040503050406030204" pitchFamily="18" charset="0"/>
                          <a:cs typeface="Times New Roman" pitchFamily="18" charset="0"/>
                        </a:rPr>
                        <m:t>=</m:t>
                      </m:r>
                      <m:f>
                        <m:fPr>
                          <m:ctrlPr>
                            <a:rPr lang="en-US" sz="1200" i="1">
                              <a:latin typeface="Cambria Math" panose="02040503050406030204" pitchFamily="18" charset="0"/>
                              <a:ea typeface="Cambria Math" panose="02040503050406030204" pitchFamily="18" charset="0"/>
                              <a:cs typeface="Times New Roman" pitchFamily="18" charset="0"/>
                            </a:rPr>
                          </m:ctrlPr>
                        </m:fPr>
                        <m:num>
                          <m:r>
                            <a:rPr lang="en-US" sz="1200" i="1">
                              <a:latin typeface="Cambria Math" panose="02040503050406030204" pitchFamily="18" charset="0"/>
                              <a:ea typeface="Cambria Math" panose="02040503050406030204" pitchFamily="18" charset="0"/>
                              <a:cs typeface="Times New Roman" pitchFamily="18" charset="0"/>
                            </a:rPr>
                            <m:t>1</m:t>
                          </m:r>
                        </m:num>
                        <m:den>
                          <m:r>
                            <a:rPr lang="en-US" sz="1200" b="0" i="1" smtClean="0">
                              <a:latin typeface="Cambria Math" panose="02040503050406030204" pitchFamily="18" charset="0"/>
                              <a:ea typeface="Cambria Math" panose="02040503050406030204" pitchFamily="18" charset="0"/>
                              <a:cs typeface="Times New Roman" pitchFamily="18" charset="0"/>
                            </a:rPr>
                            <m:t>5</m:t>
                          </m:r>
                        </m:den>
                      </m:f>
                      <m:d>
                        <m:dPr>
                          <m:ctrlPr>
                            <a:rPr lang="en-US" sz="1200" i="1">
                              <a:latin typeface="Cambria Math" panose="02040503050406030204" pitchFamily="18" charset="0"/>
                              <a:ea typeface="Cambria Math" panose="02040503050406030204" pitchFamily="18" charset="0"/>
                              <a:cs typeface="Times New Roman" pitchFamily="18" charset="0"/>
                            </a:rPr>
                          </m:ctrlPr>
                        </m:dPr>
                        <m:e>
                          <m:sSup>
                            <m:sSupPr>
                              <m:ctrlPr>
                                <a:rPr lang="en-US" sz="1200" i="1">
                                  <a:latin typeface="Cambria Math" panose="02040503050406030204" pitchFamily="18" charset="0"/>
                                  <a:ea typeface="Cambria Math" panose="02040503050406030204" pitchFamily="18" charset="0"/>
                                  <a:cs typeface="Times New Roman" pitchFamily="18" charset="0"/>
                                </a:rPr>
                              </m:ctrlPr>
                            </m:sSupPr>
                            <m:e>
                              <m:d>
                                <m:dPr>
                                  <m:ctrlPr>
                                    <a:rPr lang="en-US" sz="1200" i="1">
                                      <a:latin typeface="Cambria Math" panose="02040503050406030204" pitchFamily="18" charset="0"/>
                                      <a:ea typeface="Cambria Math" panose="02040503050406030204" pitchFamily="18" charset="0"/>
                                      <a:cs typeface="Times New Roman" pitchFamily="18" charset="0"/>
                                    </a:rPr>
                                  </m:ctrlPr>
                                </m:dPr>
                                <m:e>
                                  <m:r>
                                    <a:rPr lang="en-US" sz="1200" b="0" i="1" smtClean="0">
                                      <a:latin typeface="Cambria Math" panose="02040503050406030204" pitchFamily="18" charset="0"/>
                                      <a:ea typeface="Cambria Math" panose="02040503050406030204" pitchFamily="18" charset="0"/>
                                      <a:cs typeface="Times New Roman" pitchFamily="18" charset="0"/>
                                    </a:rPr>
                                    <m:t>2</m:t>
                                  </m:r>
                                  <m:r>
                                    <a:rPr lang="en-US" sz="1200" i="1">
                                      <a:latin typeface="Cambria Math" panose="02040503050406030204" pitchFamily="18" charset="0"/>
                                      <a:ea typeface="Cambria Math" panose="02040503050406030204" pitchFamily="18" charset="0"/>
                                      <a:cs typeface="Times New Roman" pitchFamily="18" charset="0"/>
                                    </a:rPr>
                                    <m:t>−</m:t>
                                  </m:r>
                                  <m:r>
                                    <a:rPr lang="en-US" sz="1200" b="0" i="1" smtClean="0">
                                      <a:solidFill>
                                        <a:srgbClr val="008AF2"/>
                                      </a:solidFill>
                                      <a:latin typeface="Cambria Math" panose="02040503050406030204" pitchFamily="18" charset="0"/>
                                      <a:ea typeface="Cambria Math" panose="02040503050406030204" pitchFamily="18" charset="0"/>
                                      <a:cs typeface="Times New Roman" pitchFamily="18" charset="0"/>
                                    </a:rPr>
                                    <m:t>2.4</m:t>
                                  </m:r>
                                </m:e>
                              </m:d>
                            </m:e>
                            <m:sup>
                              <m:r>
                                <a:rPr lang="en-US" sz="1200" i="1">
                                  <a:latin typeface="Cambria Math" panose="02040503050406030204" pitchFamily="18" charset="0"/>
                                  <a:ea typeface="Cambria Math" panose="02040503050406030204" pitchFamily="18" charset="0"/>
                                  <a:cs typeface="Times New Roman" pitchFamily="18" charset="0"/>
                                </a:rPr>
                                <m:t>2</m:t>
                              </m:r>
                            </m:sup>
                          </m:sSup>
                          <m:r>
                            <a:rPr lang="en-US" sz="1200" i="1">
                              <a:latin typeface="Cambria Math" panose="02040503050406030204" pitchFamily="18" charset="0"/>
                              <a:ea typeface="Cambria Math" panose="02040503050406030204" pitchFamily="18" charset="0"/>
                              <a:cs typeface="Times New Roman" pitchFamily="18" charset="0"/>
                            </a:rPr>
                            <m:t>+</m:t>
                          </m:r>
                          <m:sSup>
                            <m:sSupPr>
                              <m:ctrlPr>
                                <a:rPr lang="en-US" sz="1200" i="1">
                                  <a:latin typeface="Cambria Math" panose="02040503050406030204" pitchFamily="18" charset="0"/>
                                  <a:ea typeface="Cambria Math" panose="02040503050406030204" pitchFamily="18" charset="0"/>
                                  <a:cs typeface="Times New Roman" pitchFamily="18" charset="0"/>
                                </a:rPr>
                              </m:ctrlPr>
                            </m:sSupPr>
                            <m:e>
                              <m:d>
                                <m:dPr>
                                  <m:ctrlPr>
                                    <a:rPr lang="en-US" sz="1200" i="1">
                                      <a:latin typeface="Cambria Math" panose="02040503050406030204" pitchFamily="18" charset="0"/>
                                      <a:ea typeface="Cambria Math" panose="02040503050406030204" pitchFamily="18" charset="0"/>
                                      <a:cs typeface="Times New Roman" pitchFamily="18" charset="0"/>
                                    </a:rPr>
                                  </m:ctrlPr>
                                </m:dPr>
                                <m:e>
                                  <m:r>
                                    <a:rPr lang="en-US" sz="1200" b="0" i="1" smtClean="0">
                                      <a:latin typeface="Cambria Math" panose="02040503050406030204" pitchFamily="18" charset="0"/>
                                      <a:ea typeface="Cambria Math" panose="02040503050406030204" pitchFamily="18" charset="0"/>
                                      <a:cs typeface="Times New Roman" pitchFamily="18" charset="0"/>
                                    </a:rPr>
                                    <m:t>0</m:t>
                                  </m:r>
                                  <m:r>
                                    <a:rPr lang="en-US" sz="1200" i="1">
                                      <a:latin typeface="Cambria Math" panose="02040503050406030204" pitchFamily="18" charset="0"/>
                                      <a:ea typeface="Cambria Math" panose="02040503050406030204" pitchFamily="18" charset="0"/>
                                      <a:cs typeface="Times New Roman" pitchFamily="18" charset="0"/>
                                    </a:rPr>
                                    <m:t>−</m:t>
                                  </m:r>
                                  <m:r>
                                    <a:rPr lang="en-US" sz="1200" i="1" smtClean="0">
                                      <a:solidFill>
                                        <a:srgbClr val="008AF2"/>
                                      </a:solidFill>
                                      <a:latin typeface="Cambria Math" panose="02040503050406030204" pitchFamily="18" charset="0"/>
                                      <a:ea typeface="Cambria Math" panose="02040503050406030204" pitchFamily="18" charset="0"/>
                                      <a:cs typeface="Times New Roman" pitchFamily="18" charset="0"/>
                                    </a:rPr>
                                    <m:t>2.4</m:t>
                                  </m:r>
                                </m:e>
                              </m:d>
                            </m:e>
                            <m:sup>
                              <m:r>
                                <a:rPr lang="en-US" sz="1200" i="1">
                                  <a:latin typeface="Cambria Math" panose="02040503050406030204" pitchFamily="18" charset="0"/>
                                  <a:ea typeface="Cambria Math" panose="02040503050406030204" pitchFamily="18" charset="0"/>
                                  <a:cs typeface="Times New Roman" pitchFamily="18" charset="0"/>
                                </a:rPr>
                                <m:t>2</m:t>
                              </m:r>
                            </m:sup>
                          </m:sSup>
                          <m:r>
                            <a:rPr lang="en-US" sz="1200" b="0" i="1" smtClean="0">
                              <a:latin typeface="Cambria Math" panose="02040503050406030204" pitchFamily="18" charset="0"/>
                              <a:ea typeface="Cambria Math" panose="02040503050406030204" pitchFamily="18" charset="0"/>
                              <a:cs typeface="Times New Roman" pitchFamily="18" charset="0"/>
                            </a:rPr>
                            <m:t>+</m:t>
                          </m:r>
                          <m:r>
                            <a:rPr lang="en-US" sz="1200" i="1">
                              <a:latin typeface="Cambria Math" panose="02040503050406030204" pitchFamily="18" charset="0"/>
                              <a:ea typeface="Cambria Math" panose="02040503050406030204" pitchFamily="18" charset="0"/>
                              <a:cs typeface="Times New Roman" pitchFamily="18" charset="0"/>
                            </a:rPr>
                            <m:t>…+</m:t>
                          </m:r>
                          <m:sSup>
                            <m:sSupPr>
                              <m:ctrlPr>
                                <a:rPr lang="en-US" sz="1200" i="1">
                                  <a:latin typeface="Cambria Math" panose="02040503050406030204" pitchFamily="18" charset="0"/>
                                  <a:ea typeface="Cambria Math" panose="02040503050406030204" pitchFamily="18" charset="0"/>
                                  <a:cs typeface="Times New Roman" pitchFamily="18" charset="0"/>
                                </a:rPr>
                              </m:ctrlPr>
                            </m:sSupPr>
                            <m:e>
                              <m:d>
                                <m:dPr>
                                  <m:ctrlPr>
                                    <a:rPr lang="en-US" sz="1200" i="1">
                                      <a:latin typeface="Cambria Math" panose="02040503050406030204" pitchFamily="18" charset="0"/>
                                      <a:ea typeface="Cambria Math" panose="02040503050406030204" pitchFamily="18" charset="0"/>
                                      <a:cs typeface="Times New Roman" pitchFamily="18" charset="0"/>
                                    </a:rPr>
                                  </m:ctrlPr>
                                </m:dPr>
                                <m:e>
                                  <m:r>
                                    <a:rPr lang="en-US" sz="1200" b="0" i="1" smtClean="0">
                                      <a:latin typeface="Cambria Math" panose="02040503050406030204" pitchFamily="18" charset="0"/>
                                      <a:ea typeface="Cambria Math" panose="02040503050406030204" pitchFamily="18" charset="0"/>
                                      <a:cs typeface="Times New Roman" pitchFamily="18" charset="0"/>
                                    </a:rPr>
                                    <m:t>1</m:t>
                                  </m:r>
                                  <m:r>
                                    <a:rPr lang="en-US" sz="1200" i="1">
                                      <a:latin typeface="Cambria Math" panose="02040503050406030204" pitchFamily="18" charset="0"/>
                                      <a:ea typeface="Cambria Math" panose="02040503050406030204" pitchFamily="18" charset="0"/>
                                      <a:cs typeface="Times New Roman" pitchFamily="18" charset="0"/>
                                    </a:rPr>
                                    <m:t>−</m:t>
                                  </m:r>
                                  <m:r>
                                    <a:rPr lang="en-US" sz="1200" b="0" i="1" smtClean="0">
                                      <a:solidFill>
                                        <a:srgbClr val="008AF2"/>
                                      </a:solidFill>
                                      <a:latin typeface="Cambria Math" panose="02040503050406030204" pitchFamily="18" charset="0"/>
                                      <a:ea typeface="Cambria Math" panose="02040503050406030204" pitchFamily="18" charset="0"/>
                                      <a:cs typeface="Times New Roman" pitchFamily="18" charset="0"/>
                                    </a:rPr>
                                    <m:t>2.4</m:t>
                                  </m:r>
                                </m:e>
                              </m:d>
                            </m:e>
                            <m:sup>
                              <m:r>
                                <a:rPr lang="en-US" sz="1200" i="1">
                                  <a:latin typeface="Cambria Math" panose="02040503050406030204" pitchFamily="18" charset="0"/>
                                  <a:ea typeface="Cambria Math" panose="02040503050406030204" pitchFamily="18" charset="0"/>
                                  <a:cs typeface="Times New Roman" pitchFamily="18" charset="0"/>
                                </a:rPr>
                                <m:t>2</m:t>
                              </m:r>
                            </m:sup>
                          </m:sSup>
                        </m:e>
                      </m:d>
                      <m:r>
                        <a:rPr lang="en-US" sz="1200" i="1" smtClean="0">
                          <a:latin typeface="Cambria Math" panose="02040503050406030204" pitchFamily="18" charset="0"/>
                          <a:ea typeface="Cambria Math" panose="02040503050406030204" pitchFamily="18" charset="0"/>
                          <a:cs typeface="Times New Roman" pitchFamily="18" charset="0"/>
                        </a:rPr>
                        <m:t>=</m:t>
                      </m:r>
                      <m:f>
                        <m:fPr>
                          <m:ctrlPr>
                            <a:rPr lang="en-US" sz="1200" i="1">
                              <a:latin typeface="Cambria Math" panose="02040503050406030204" pitchFamily="18" charset="0"/>
                              <a:ea typeface="Cambria Math" panose="02040503050406030204" pitchFamily="18" charset="0"/>
                              <a:cs typeface="Times New Roman" pitchFamily="18" charset="0"/>
                            </a:rPr>
                          </m:ctrlPr>
                        </m:fPr>
                        <m:num>
                          <m:r>
                            <a:rPr lang="en-US" sz="1200" i="1">
                              <a:latin typeface="Cambria Math" panose="02040503050406030204" pitchFamily="18" charset="0"/>
                              <a:ea typeface="Cambria Math" panose="02040503050406030204" pitchFamily="18" charset="0"/>
                              <a:cs typeface="Times New Roman" pitchFamily="18" charset="0"/>
                            </a:rPr>
                            <m:t>1</m:t>
                          </m:r>
                        </m:num>
                        <m:den>
                          <m:r>
                            <a:rPr lang="en-US" sz="1200" b="0" i="1" smtClean="0">
                              <a:latin typeface="Cambria Math" panose="02040503050406030204" pitchFamily="18" charset="0"/>
                              <a:ea typeface="Cambria Math" panose="02040503050406030204" pitchFamily="18" charset="0"/>
                              <a:cs typeface="Times New Roman" pitchFamily="18" charset="0"/>
                            </a:rPr>
                            <m:t>5</m:t>
                          </m:r>
                        </m:den>
                      </m:f>
                      <m:d>
                        <m:dPr>
                          <m:ctrlPr>
                            <a:rPr lang="en-US" sz="1200" i="1">
                              <a:latin typeface="Cambria Math" panose="02040503050406030204" pitchFamily="18" charset="0"/>
                              <a:ea typeface="Cambria Math" panose="02040503050406030204" pitchFamily="18" charset="0"/>
                              <a:cs typeface="Times New Roman" pitchFamily="18" charset="0"/>
                            </a:rPr>
                          </m:ctrlPr>
                        </m:dPr>
                        <m:e>
                          <m:r>
                            <a:rPr lang="en-US" sz="1200" b="0" i="1" smtClean="0">
                              <a:latin typeface="Cambria Math" panose="02040503050406030204" pitchFamily="18" charset="0"/>
                              <a:ea typeface="Cambria Math" panose="02040503050406030204" pitchFamily="18" charset="0"/>
                              <a:cs typeface="Times New Roman" pitchFamily="18" charset="0"/>
                            </a:rPr>
                            <m:t>0.16</m:t>
                          </m:r>
                          <m:r>
                            <a:rPr lang="en-US" sz="1200" i="1">
                              <a:latin typeface="Cambria Math" panose="02040503050406030204" pitchFamily="18" charset="0"/>
                              <a:ea typeface="Cambria Math" panose="02040503050406030204" pitchFamily="18" charset="0"/>
                              <a:cs typeface="Times New Roman" pitchFamily="18" charset="0"/>
                            </a:rPr>
                            <m:t>+</m:t>
                          </m:r>
                          <m:r>
                            <a:rPr lang="en-US" sz="1200" b="0" i="1" smtClean="0">
                              <a:latin typeface="Cambria Math" panose="02040503050406030204" pitchFamily="18" charset="0"/>
                              <a:ea typeface="Cambria Math" panose="02040503050406030204" pitchFamily="18" charset="0"/>
                              <a:cs typeface="Times New Roman" pitchFamily="18" charset="0"/>
                            </a:rPr>
                            <m:t>5.76+</m:t>
                          </m:r>
                          <m:r>
                            <a:rPr lang="en-US" sz="1200" i="1">
                              <a:latin typeface="Cambria Math" panose="02040503050406030204" pitchFamily="18" charset="0"/>
                              <a:ea typeface="Cambria Math" panose="02040503050406030204" pitchFamily="18" charset="0"/>
                              <a:cs typeface="Times New Roman" pitchFamily="18" charset="0"/>
                            </a:rPr>
                            <m:t>…+</m:t>
                          </m:r>
                          <m:r>
                            <a:rPr lang="en-US" sz="1200" b="0" i="1" smtClean="0">
                              <a:latin typeface="Cambria Math" panose="02040503050406030204" pitchFamily="18" charset="0"/>
                              <a:ea typeface="Cambria Math" panose="02040503050406030204" pitchFamily="18" charset="0"/>
                              <a:cs typeface="Times New Roman" pitchFamily="18" charset="0"/>
                            </a:rPr>
                            <m:t>1.96</m:t>
                          </m:r>
                        </m:e>
                      </m:d>
                      <m:r>
                        <a:rPr lang="en-US" sz="1200" i="1" smtClean="0">
                          <a:latin typeface="Cambria Math" panose="02040503050406030204" pitchFamily="18" charset="0"/>
                          <a:ea typeface="Cambria Math" panose="02040503050406030204" pitchFamily="18" charset="0"/>
                          <a:cs typeface="Times New Roman" pitchFamily="18" charset="0"/>
                        </a:rPr>
                        <m:t>=</m:t>
                      </m:r>
                      <m:r>
                        <a:rPr lang="en-US" sz="1200" b="0" i="1" smtClean="0">
                          <a:latin typeface="Cambria Math" panose="02040503050406030204" pitchFamily="18" charset="0"/>
                          <a:ea typeface="Cambria Math" panose="02040503050406030204" pitchFamily="18" charset="0"/>
                          <a:cs typeface="Times New Roman" pitchFamily="18" charset="0"/>
                        </a:rPr>
                        <m:t>5.84</m:t>
                      </m:r>
                    </m:oMath>
                  </m:oMathPara>
                </a14:m>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200" i="1" smtClean="0">
                          <a:latin typeface="Cambria Math" panose="02040503050406030204" pitchFamily="18" charset="0"/>
                          <a:ea typeface="Cambria Math" panose="02040503050406030204" pitchFamily="18" charset="0"/>
                          <a:cs typeface="Times New Roman" pitchFamily="18" charset="0"/>
                        </a:rPr>
                        <m:t>𝜎</m:t>
                      </m:r>
                      <m:r>
                        <a:rPr lang="en-US" sz="1200" i="1" smtClean="0">
                          <a:latin typeface="Cambria Math" panose="02040503050406030204" pitchFamily="18" charset="0"/>
                          <a:ea typeface="Cambria Math" panose="02040503050406030204" pitchFamily="18" charset="0"/>
                          <a:cs typeface="Times New Roman" pitchFamily="18" charset="0"/>
                        </a:rPr>
                        <m:t>=</m:t>
                      </m:r>
                      <m:rad>
                        <m:radPr>
                          <m:degHide m:val="on"/>
                          <m:ctrlPr>
                            <a:rPr lang="en-US" sz="1200" i="1" smtClean="0">
                              <a:latin typeface="Cambria Math" panose="02040503050406030204" pitchFamily="18" charset="0"/>
                              <a:ea typeface="Cambria Math" panose="02040503050406030204" pitchFamily="18" charset="0"/>
                              <a:cs typeface="Times New Roman" pitchFamily="18" charset="0"/>
                            </a:rPr>
                          </m:ctrlPr>
                        </m:radPr>
                        <m:deg/>
                        <m:e>
                          <m:r>
                            <a:rPr lang="en-US" sz="1200" b="0" i="1" smtClean="0">
                              <a:latin typeface="Cambria Math" panose="02040503050406030204" pitchFamily="18" charset="0"/>
                              <a:ea typeface="Cambria Math" panose="02040503050406030204" pitchFamily="18" charset="0"/>
                              <a:cs typeface="Times New Roman" pitchFamily="18" charset="0"/>
                            </a:rPr>
                            <m:t>7.3</m:t>
                          </m:r>
                        </m:e>
                      </m:rad>
                      <m:r>
                        <a:rPr lang="en-US" sz="1200" b="0" i="1" smtClean="0">
                          <a:latin typeface="Cambria Math" panose="02040503050406030204" pitchFamily="18" charset="0"/>
                          <a:ea typeface="Cambria Math" panose="02040503050406030204" pitchFamily="18" charset="0"/>
                          <a:cs typeface="Times New Roman" pitchFamily="18" charset="0"/>
                        </a:rPr>
                        <m:t>=2.42</m:t>
                      </m:r>
                    </m:oMath>
                  </m:oMathPara>
                </a14:m>
                <a:endParaRPr lang="en-US" sz="1200" dirty="0">
                  <a:ea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a typeface="Times New Roman" panose="02020603050405020304" pitchFamily="18" charset="0"/>
                  </a:rPr>
                  <a:t>The New Oxford Dictionary gives the following definition of a </a:t>
                </a:r>
                <a:r>
                  <a:rPr lang="en-US" sz="1100" dirty="0">
                    <a:solidFill>
                      <a:srgbClr val="008FFA"/>
                    </a:solidFill>
                    <a:ea typeface="Times New Roman" panose="02020603050405020304" pitchFamily="18" charset="0"/>
                  </a:rPr>
                  <a:t>Hypothesis</a:t>
                </a:r>
                <a:r>
                  <a:rPr lang="en-US" sz="1100" dirty="0">
                    <a:ea typeface="Times New Roman" panose="02020603050405020304" pitchFamily="18" charset="0"/>
                  </a:rPr>
                  <a:t>: </a:t>
                </a:r>
                <a:r>
                  <a:rPr lang="en-US" sz="1200" dirty="0">
                    <a:ea typeface="Times New Roman" panose="02020603050405020304" pitchFamily="18" charset="0"/>
                  </a:rPr>
                  <a:t>“</a:t>
                </a:r>
                <a:r>
                  <a:rPr lang="en-US" sz="1200" dirty="0">
                    <a:solidFill>
                      <a:srgbClr val="7030A0"/>
                    </a:solidFill>
                    <a:ea typeface="Times New Roman" panose="02020603050405020304" pitchFamily="18" charset="0"/>
                  </a:rPr>
                  <a:t>A proposition put forward merely as a basis for reasoning or argument, without any assumption of its truth</a:t>
                </a:r>
                <a:r>
                  <a:rPr lang="en-US" sz="1200" dirty="0">
                    <a:ea typeface="Times New Roman" panose="02020603050405020304" pitchFamily="18" charset="0"/>
                  </a:rPr>
                  <a:t>“. A </a:t>
                </a:r>
                <a:r>
                  <a:rPr lang="en-US" sz="1200" dirty="0">
                    <a:solidFill>
                      <a:srgbClr val="FF0000"/>
                    </a:solidFill>
                    <a:ea typeface="Times New Roman" panose="02020603050405020304" pitchFamily="18" charset="0"/>
                  </a:rPr>
                  <a:t>STATISTICAL HYPOTHESIS </a:t>
                </a:r>
                <a:r>
                  <a:rPr lang="en-US" sz="1200" dirty="0">
                    <a:ea typeface="Times New Roman" panose="02020603050405020304" pitchFamily="18" charset="0"/>
                  </a:rPr>
                  <a:t>however, is something different. It is a</a:t>
                </a:r>
                <a:r>
                  <a:rPr kumimoji="0" lang="en-US" altLang="en-US" sz="1200" b="0" i="0" u="none" strike="noStrike" cap="none" normalizeH="0" baseline="0" dirty="0">
                    <a:ln>
                      <a:noFill/>
                    </a:ln>
                    <a:solidFill>
                      <a:schemeClr val="tx1"/>
                    </a:solidFill>
                    <a:effectLst/>
                  </a:rPr>
                  <a:t>n assumption about a population parameter which may or may not be true.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cap="none" normalizeH="0" baseline="0" dirty="0">
                  <a:ln>
                    <a:noFill/>
                  </a:ln>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chemeClr val="tx1"/>
                    </a:solidFill>
                    <a:effectLst/>
                  </a:rPr>
                  <a:t>Hope you still remember what population parameter is; it is VERY important to know that and to recognize parameters (</a:t>
                </a:r>
                <a:r>
                  <a:rPr kumimoji="0" lang="el-GR" altLang="en-US" sz="1200" b="0" i="0" u="none" strike="noStrike" cap="none" normalizeH="0" baseline="0" dirty="0">
                    <a:ln>
                      <a:noFill/>
                    </a:ln>
                    <a:solidFill>
                      <a:schemeClr val="tx1"/>
                    </a:solidFill>
                    <a:effectLst/>
                  </a:rPr>
                  <a:t>μ</a:t>
                </a:r>
                <a:r>
                  <a:rPr kumimoji="0" lang="en-US" altLang="en-US" sz="1200" b="0" i="0" u="none" strike="noStrike" cap="none" normalizeH="0" baseline="0" dirty="0">
                    <a:ln>
                      <a:noFill/>
                    </a:ln>
                    <a:solidFill>
                      <a:schemeClr val="tx1"/>
                    </a:solidFill>
                    <a:effectLst/>
                  </a:rPr>
                  <a:t>, </a:t>
                </a:r>
                <a:r>
                  <a:rPr kumimoji="0" lang="el-GR" altLang="en-US" sz="1200" b="0" i="0" u="none" strike="noStrike" cap="none" normalizeH="0" baseline="0" dirty="0">
                    <a:ln>
                      <a:noFill/>
                    </a:ln>
                    <a:solidFill>
                      <a:schemeClr val="tx1"/>
                    </a:solidFill>
                    <a:effectLst/>
                  </a:rPr>
                  <a:t>σ²</a:t>
                </a:r>
                <a:r>
                  <a:rPr kumimoji="0" lang="en-US" altLang="en-US" sz="1200" b="0" i="0" u="none" strike="noStrike" cap="none" normalizeH="0" baseline="0" dirty="0">
                    <a:ln>
                      <a:noFill/>
                    </a:ln>
                    <a:solidFill>
                      <a:schemeClr val="tx1"/>
                    </a:solidFill>
                    <a:effectLst/>
                  </a:rPr>
                  <a:t>, p) from sample estimations (</a:t>
                </a:r>
                <a:r>
                  <a:rPr kumimoji="0" lang="en-US" altLang="en-US" sz="1200" b="0" i="0" u="none" strike="noStrike" cap="none" normalizeH="0" baseline="0">
                    <a:ln>
                      <a:noFill/>
                    </a:ln>
                    <a:solidFill>
                      <a:schemeClr val="tx1"/>
                    </a:solidFill>
                    <a:effectLst/>
                    <a:latin typeface="Cambria Math" panose="02040503050406030204" pitchFamily="18" charset="0"/>
                  </a:rPr>
                  <a:t>𝑥 ̅</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a:ln>
                      <a:noFill/>
                    </a:ln>
                    <a:solidFill>
                      <a:schemeClr val="tx1"/>
                    </a:solidFill>
                    <a:effectLst/>
                    <a:latin typeface="Cambria Math" panose="02040503050406030204" pitchFamily="18" charset="0"/>
                  </a:rPr>
                  <a:t>𝑠^2</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a:ln>
                      <a:noFill/>
                    </a:ln>
                    <a:solidFill>
                      <a:schemeClr val="tx1"/>
                    </a:solidFill>
                    <a:effectLst/>
                    <a:latin typeface="Cambria Math" panose="02040503050406030204" pitchFamily="18" charset="0"/>
                  </a:rPr>
                  <a:t>𝑝 ̂</a:t>
                </a:r>
                <a:r>
                  <a:rPr kumimoji="0" lang="en-US" altLang="en-US" sz="1200" b="0" i="0" u="none" strike="noStrike" cap="none" normalizeH="0" baseline="0" dirty="0">
                    <a:ln>
                      <a:noFill/>
                    </a:ln>
                    <a:solidFill>
                      <a:schemeClr val="tx1"/>
                    </a:solidFill>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9</a:t>
            </a:fld>
            <a:endParaRPr lang="en-US"/>
          </a:p>
        </p:txBody>
      </p:sp>
    </p:spTree>
    <p:extLst>
      <p:ext uri="{BB962C8B-B14F-4D97-AF65-F5344CB8AC3E}">
        <p14:creationId xmlns:p14="http://schemas.microsoft.com/office/powerpoint/2010/main" val="2414491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0A85-2FB1-4A92-BCDD-217429B34F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80FA89-9C91-4160-83C9-2A13730D6E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DDA349-54F5-47F1-BF37-38E25A504E7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D9F10D0F-BF9C-4F59-8A5B-C1C6B9A65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E7AF0-22B6-40D3-85C4-2AF8BE75B3C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6068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A2BF0-8862-410C-8A41-A5BCBEE2C5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266308-E1F2-47EE-B8A0-895BA58913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FB520-426E-4247-881E-8AE5F14C3409}"/>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6BC251A4-DA16-42B8-85C7-28A6CAD59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0DAA30-4182-4D31-98C0-ECD2C9BEF36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5127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C138D2-16E4-4688-A1AD-389850D2C7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70DDD6-5E18-455C-B22C-D02204F6AA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4A805-0C97-427D-B382-93B4F9465B83}"/>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1625C6CA-5B2F-4678-9A70-E00F05D27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5D5C8-FAD6-4E9B-9E29-6E3C99434B7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84306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94217-B44C-4625-BA41-A66FCC1CD9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914568-0410-482C-8135-9776973F77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BBBB3-C709-4B9B-88F4-AFC6A0D02928}"/>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87F57150-70E9-47C9-A0BF-7FEFE4B95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1AA6A-97D3-466C-ADB3-52E33E86972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55318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82AE2-18A1-45F5-969F-95E516157F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309BEA-DD8E-4D94-A0A8-1F2A4682CE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A417145-D54A-4079-99E2-E78DF91FADCC}"/>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FD4A5BC8-6D97-4CE9-9423-7F6995183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08B52-83AD-4A49-A4BE-6C29CED34786}"/>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83488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4764-DCAB-48A6-9166-60E2AC081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053A8-FA9E-4979-991C-ACB48D055E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2B161D-C945-44D3-9E18-4A555ECAF5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948484-A520-4412-9F4E-CFA6A5A8BDCC}"/>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105C44F4-3C87-4614-97F5-AD9C8623B9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985E8-970E-44EE-A48B-857A5459355B}"/>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36142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95001-F808-4344-BDC1-7CB0A1F892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865444-D51A-4FD9-BA5B-1AC58C8F99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A632888-846B-4744-805C-26C78B549F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CF61B0-31CC-47BD-8D2A-F538938441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E8E0F36-5968-43E3-B3CA-16456DD6AF7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4306D3-D653-4B55-9B49-55796556F4F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8" name="Footer Placeholder 7">
            <a:extLst>
              <a:ext uri="{FF2B5EF4-FFF2-40B4-BE49-F238E27FC236}">
                <a16:creationId xmlns:a16="http://schemas.microsoft.com/office/drawing/2014/main" id="{F4DE97CA-0285-4B21-AAC8-1DDCB1DFA7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E5110E-E651-43B2-BB8F-87FE5B34ED4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79183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7F94-D697-4563-8BAD-E160E49185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91FB-DA4E-4B9E-938E-08B488A17272}"/>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4" name="Footer Placeholder 3">
            <a:extLst>
              <a:ext uri="{FF2B5EF4-FFF2-40B4-BE49-F238E27FC236}">
                <a16:creationId xmlns:a16="http://schemas.microsoft.com/office/drawing/2014/main" id="{A07DF3CD-4BEB-438C-B142-C14329B7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FED830-9405-4EEE-BF1E-AAD126929F5C}"/>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4280837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75A61-FBFA-49CF-9F6F-CE0A10BD247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3" name="Footer Placeholder 2">
            <a:extLst>
              <a:ext uri="{FF2B5EF4-FFF2-40B4-BE49-F238E27FC236}">
                <a16:creationId xmlns:a16="http://schemas.microsoft.com/office/drawing/2014/main" id="{F69A1EF6-DF48-4171-8436-959F39D4F4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D47472-71D2-4289-AC83-3819C8BFDA69}"/>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14661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E85-A25B-4F62-AA1B-A02C231FEB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75BC8B-EDF9-496C-BED4-EE5A40D421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AD03C4-A5F8-4C3E-BCF1-92EC7BE6F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A0B70F-A01A-4BC6-9ECD-A11544889CCB}"/>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0ACED877-0B7E-47E9-8102-959C843AE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3A9277-2CA9-448C-95B2-325C48550B5F}"/>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865401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7824-F542-4A40-8C5A-92D9D9E42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BB117F-3369-449F-98E7-7956C27529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406790-A9FE-4755-921C-59526DB5A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465478-8ADF-42B8-89D8-261C3AB28529}"/>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A1E6D36C-9071-4ACA-BCEF-2E3D62EA4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0B0C81-D318-4CF8-9FC1-4CC2DB97A13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963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899690-2798-4AE1-BF38-42FA223A43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79BA2F-2B58-4B64-BAB7-A61415325E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B782F-0EF6-48CD-9967-D1B6838D5F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BAD5CFBF-D664-4D60-B499-C6794D11DD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F0D727-70D5-4179-82B5-016D5976B0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9ACDB-FEDB-419A-9ACE-6FBE2DAEDCF3}" type="slidenum">
              <a:rPr lang="en-US" smtClean="0"/>
              <a:t>‹#›</a:t>
            </a:fld>
            <a:endParaRPr lang="en-US"/>
          </a:p>
        </p:txBody>
      </p:sp>
    </p:spTree>
    <p:extLst>
      <p:ext uri="{BB962C8B-B14F-4D97-AF65-F5344CB8AC3E}">
        <p14:creationId xmlns:p14="http://schemas.microsoft.com/office/powerpoint/2010/main" val="1336157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8.wmf"/><Relationship Id="rId18" Type="http://schemas.openxmlformats.org/officeDocument/2006/relationships/oleObject" Target="../embeddings/oleObject9.bin"/><Relationship Id="rId3" Type="http://schemas.openxmlformats.org/officeDocument/2006/relationships/notesSlide" Target="../notesSlides/notesSlide11.xml"/><Relationship Id="rId21" Type="http://schemas.openxmlformats.org/officeDocument/2006/relationships/image" Target="../media/image22.wmf"/><Relationship Id="rId7" Type="http://schemas.openxmlformats.org/officeDocument/2006/relationships/image" Target="../media/image15.wmf"/><Relationship Id="rId12" Type="http://schemas.openxmlformats.org/officeDocument/2006/relationships/oleObject" Target="../embeddings/oleObject6.bin"/><Relationship Id="rId17" Type="http://schemas.openxmlformats.org/officeDocument/2006/relationships/image" Target="../media/image20.wmf"/><Relationship Id="rId2" Type="http://schemas.openxmlformats.org/officeDocument/2006/relationships/slideLayout" Target="../slideLayouts/slideLayout2.xml"/><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7.wmf"/><Relationship Id="rId5" Type="http://schemas.openxmlformats.org/officeDocument/2006/relationships/image" Target="../media/image14.wmf"/><Relationship Id="rId15" Type="http://schemas.openxmlformats.org/officeDocument/2006/relationships/image" Target="../media/image19.wmf"/><Relationship Id="rId23" Type="http://schemas.openxmlformats.org/officeDocument/2006/relationships/image" Target="../media/image23.wmf"/><Relationship Id="rId10" Type="http://schemas.openxmlformats.org/officeDocument/2006/relationships/oleObject" Target="../embeddings/oleObject5.bin"/><Relationship Id="rId19" Type="http://schemas.openxmlformats.org/officeDocument/2006/relationships/image" Target="../media/image21.wmf"/><Relationship Id="rId4" Type="http://schemas.openxmlformats.org/officeDocument/2006/relationships/oleObject" Target="../embeddings/oleObject2.bin"/><Relationship Id="rId9" Type="http://schemas.openxmlformats.org/officeDocument/2006/relationships/image" Target="../media/image16.wmf"/><Relationship Id="rId14" Type="http://schemas.openxmlformats.org/officeDocument/2006/relationships/oleObject" Target="../embeddings/oleObject7.bin"/><Relationship Id="rId22"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notesSlide" Target="../notesSlides/notesSlide13.xml"/><Relationship Id="rId7" Type="http://schemas.openxmlformats.org/officeDocument/2006/relationships/image" Target="../media/image25.wmf"/><Relationship Id="rId12"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3.bin"/><Relationship Id="rId11" Type="http://schemas.openxmlformats.org/officeDocument/2006/relationships/oleObject" Target="../embeddings/oleObject15.bin"/><Relationship Id="rId5" Type="http://schemas.openxmlformats.org/officeDocument/2006/relationships/image" Target="../media/image24.wmf"/><Relationship Id="rId10" Type="http://schemas.openxmlformats.org/officeDocument/2006/relationships/image" Target="../media/image26.wmf"/><Relationship Id="rId4" Type="http://schemas.openxmlformats.org/officeDocument/2006/relationships/oleObject" Target="../embeddings/oleObject12.bin"/><Relationship Id="rId9" Type="http://schemas.openxmlformats.org/officeDocument/2006/relationships/oleObject" Target="../embeddings/oleObject14.bin"/></Relationships>
</file>

<file path=ppt/slides/_rels/slide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7.jpg"/><Relationship Id="rId5" Type="http://schemas.openxmlformats.org/officeDocument/2006/relationships/image" Target="../media/image36.jpg"/><Relationship Id="rId4" Type="http://schemas.openxmlformats.org/officeDocument/2006/relationships/image" Target="../media/image35.jpg"/></Relationships>
</file>

<file path=ppt/slides/_rels/slide17.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9.jfif"/></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1.bin"/><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8.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5665-6BBF-40FA-AE23-E34FF8837DEB}"/>
              </a:ext>
            </a:extLst>
          </p:cNvPr>
          <p:cNvSpPr>
            <a:spLocks noGrp="1"/>
          </p:cNvSpPr>
          <p:nvPr>
            <p:ph type="ctrTitle"/>
          </p:nvPr>
        </p:nvSpPr>
        <p:spPr>
          <a:xfrm>
            <a:off x="407773" y="1195054"/>
            <a:ext cx="4559643" cy="1844707"/>
          </a:xfrm>
        </p:spPr>
        <p:txBody>
          <a:bodyPr>
            <a:normAutofit/>
          </a:bodyPr>
          <a:lstStyle/>
          <a:p>
            <a:r>
              <a:rPr lang="en-US" dirty="0"/>
              <a:t>Spread </a:t>
            </a:r>
            <a:br>
              <a:rPr lang="en-US" dirty="0"/>
            </a:br>
            <a:r>
              <a:rPr lang="en-US" dirty="0"/>
              <a:t>Measures</a:t>
            </a:r>
          </a:p>
        </p:txBody>
      </p:sp>
      <p:sp>
        <p:nvSpPr>
          <p:cNvPr id="3" name="Subtitle 2">
            <a:extLst>
              <a:ext uri="{FF2B5EF4-FFF2-40B4-BE49-F238E27FC236}">
                <a16:creationId xmlns:a16="http://schemas.microsoft.com/office/drawing/2014/main" id="{A2818A35-FAF1-4D93-B205-7F83F2DFCAB6}"/>
              </a:ext>
            </a:extLst>
          </p:cNvPr>
          <p:cNvSpPr>
            <a:spLocks noGrp="1"/>
          </p:cNvSpPr>
          <p:nvPr>
            <p:ph type="subTitle" idx="1"/>
          </p:nvPr>
        </p:nvSpPr>
        <p:spPr>
          <a:xfrm>
            <a:off x="1213500" y="3429000"/>
            <a:ext cx="2948187" cy="866370"/>
          </a:xfrm>
        </p:spPr>
        <p:txBody>
          <a:bodyPr>
            <a:normAutofit/>
          </a:bodyPr>
          <a:lstStyle/>
          <a:p>
            <a:r>
              <a:rPr lang="en-US" sz="3600" dirty="0">
                <a:solidFill>
                  <a:srgbClr val="8D42C6"/>
                </a:solidFill>
              </a:rPr>
              <a:t>Part 5</a:t>
            </a:r>
          </a:p>
        </p:txBody>
      </p:sp>
      <p:pic>
        <p:nvPicPr>
          <p:cNvPr id="6" name="Picture 5">
            <a:extLst>
              <a:ext uri="{FF2B5EF4-FFF2-40B4-BE49-F238E27FC236}">
                <a16:creationId xmlns:a16="http://schemas.microsoft.com/office/drawing/2014/main" id="{22DFAFC3-1128-49CA-ABAC-267DD8A7A0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6861" y="0"/>
            <a:ext cx="7785139" cy="5029200"/>
          </a:xfrm>
          <a:prstGeom prst="rect">
            <a:avLst/>
          </a:prstGeom>
        </p:spPr>
      </p:pic>
      <p:sp>
        <p:nvSpPr>
          <p:cNvPr id="4" name="TextBox 3">
            <a:extLst>
              <a:ext uri="{FF2B5EF4-FFF2-40B4-BE49-F238E27FC236}">
                <a16:creationId xmlns:a16="http://schemas.microsoft.com/office/drawing/2014/main" id="{BAD98EF5-3025-468D-93D9-276325E5A118}"/>
              </a:ext>
            </a:extLst>
          </p:cNvPr>
          <p:cNvSpPr txBox="1"/>
          <p:nvPr/>
        </p:nvSpPr>
        <p:spPr>
          <a:xfrm>
            <a:off x="7483409" y="5739855"/>
            <a:ext cx="4529830" cy="923330"/>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a:p>
            <a:pPr algn="ctr"/>
            <a:r>
              <a:rPr lang="en-US" dirty="0"/>
              <a:t>Data Science Program Director</a:t>
            </a:r>
          </a:p>
        </p:txBody>
      </p:sp>
    </p:spTree>
    <p:extLst>
      <p:ext uri="{BB962C8B-B14F-4D97-AF65-F5344CB8AC3E}">
        <p14:creationId xmlns:p14="http://schemas.microsoft.com/office/powerpoint/2010/main" val="875341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68408" cy="1325563"/>
          </a:xfrm>
        </p:spPr>
        <p:txBody>
          <a:bodyPr/>
          <a:lstStyle/>
          <a:p>
            <a:r>
              <a:rPr lang="en-US" dirty="0">
                <a:solidFill>
                  <a:srgbClr val="990033"/>
                </a:solidFill>
              </a:rPr>
              <a:t>Example</a:t>
            </a:r>
            <a:endParaRPr lang="en-US" dirty="0"/>
          </a:p>
        </p:txBody>
      </p:sp>
      <p:sp>
        <p:nvSpPr>
          <p:cNvPr id="6" name="Rectangle 5">
            <a:extLst>
              <a:ext uri="{FF2B5EF4-FFF2-40B4-BE49-F238E27FC236}">
                <a16:creationId xmlns:a16="http://schemas.microsoft.com/office/drawing/2014/main" id="{3672DA7E-CAB2-45ED-B1A3-5599F27D87F8}"/>
              </a:ext>
            </a:extLst>
          </p:cNvPr>
          <p:cNvSpPr/>
          <p:nvPr/>
        </p:nvSpPr>
        <p:spPr>
          <a:xfrm>
            <a:off x="838200" y="1440675"/>
            <a:ext cx="4619625" cy="1610697"/>
          </a:xfrm>
          <a:prstGeom prst="rect">
            <a:avLst/>
          </a:prstGeom>
        </p:spPr>
        <p:txBody>
          <a:bodyPr wrap="square">
            <a:spAutoFit/>
          </a:bodyPr>
          <a:lstStyle/>
          <a:p>
            <a:r>
              <a:rPr lang="en-US" sz="2400" dirty="0"/>
              <a:t>Given the following sample data:</a:t>
            </a:r>
          </a:p>
          <a:p>
            <a:pPr>
              <a:lnSpc>
                <a:spcPts val="1800"/>
              </a:lnSpc>
            </a:pPr>
            <a:r>
              <a:rPr lang="en-US" sz="2400" dirty="0"/>
              <a:t> </a:t>
            </a:r>
          </a:p>
          <a:p>
            <a:pPr algn="ctr"/>
            <a:r>
              <a:rPr lang="en-US" sz="2400" dirty="0"/>
              <a:t>7, 9, 10, 11, 13</a:t>
            </a:r>
          </a:p>
          <a:p>
            <a:pPr algn="ctr">
              <a:lnSpc>
                <a:spcPts val="1400"/>
              </a:lnSpc>
            </a:pPr>
            <a:endParaRPr lang="en-US" sz="2400" dirty="0"/>
          </a:p>
          <a:p>
            <a:r>
              <a:rPr lang="en-US" sz="2400" dirty="0"/>
              <a:t>What is the standard deviation?</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77ACC7D6-1C10-4C72-9B7E-60A1CAF38A8C}"/>
                  </a:ext>
                </a:extLst>
              </p:cNvPr>
              <p:cNvSpPr/>
              <p:nvPr/>
            </p:nvSpPr>
            <p:spPr>
              <a:xfrm>
                <a:off x="5879758" y="205538"/>
                <a:ext cx="3733800" cy="72840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200" i="1" smtClean="0">
                              <a:solidFill>
                                <a:schemeClr val="tx1"/>
                              </a:solidFill>
                              <a:latin typeface="Cambria Math" panose="02040503050406030204" pitchFamily="18" charset="0"/>
                              <a:ea typeface="Cambria Math" panose="02040503050406030204" pitchFamily="18" charset="0"/>
                              <a:cs typeface="Times New Roman" pitchFamily="18" charset="0"/>
                            </a:rPr>
                          </m:ctrlPr>
                        </m:accPr>
                        <m:e>
                          <m:r>
                            <a:rPr lang="en-US" sz="2200" b="0" i="1" smtClean="0">
                              <a:solidFill>
                                <a:schemeClr val="tx1"/>
                              </a:solidFill>
                              <a:latin typeface="Cambria Math" panose="02040503050406030204" pitchFamily="18" charset="0"/>
                              <a:ea typeface="Cambria Math" panose="02040503050406030204" pitchFamily="18" charset="0"/>
                              <a:cs typeface="Times New Roman" pitchFamily="18" charset="0"/>
                            </a:rPr>
                            <m:t>𝑥</m:t>
                          </m:r>
                        </m:e>
                      </m:acc>
                      <m:r>
                        <a:rPr lang="en-US" sz="2200" i="1" smtClean="0">
                          <a:solidFill>
                            <a:schemeClr val="tx1"/>
                          </a:solidFill>
                          <a:latin typeface="Cambria Math" panose="02040503050406030204" pitchFamily="18" charset="0"/>
                          <a:ea typeface="Cambria Math" panose="02040503050406030204" pitchFamily="18" charset="0"/>
                          <a:cs typeface="Times New Roman" pitchFamily="18" charset="0"/>
                        </a:rPr>
                        <m:t>=</m:t>
                      </m:r>
                      <m:f>
                        <m:fPr>
                          <m:ctrlPr>
                            <a:rPr lang="en-US" sz="2200" i="1">
                              <a:solidFill>
                                <a:schemeClr val="tx1"/>
                              </a:solidFill>
                              <a:latin typeface="Cambria Math" panose="02040503050406030204" pitchFamily="18" charset="0"/>
                              <a:ea typeface="Cambria Math" panose="02040503050406030204" pitchFamily="18" charset="0"/>
                              <a:cs typeface="Times New Roman" pitchFamily="18" charset="0"/>
                            </a:rPr>
                          </m:ctrlPr>
                        </m:fPr>
                        <m:num>
                          <m:r>
                            <a:rPr lang="en-US" sz="2200" i="1">
                              <a:solidFill>
                                <a:schemeClr val="tx1"/>
                              </a:solidFill>
                              <a:latin typeface="Cambria Math" panose="02040503050406030204" pitchFamily="18" charset="0"/>
                              <a:ea typeface="Cambria Math" panose="02040503050406030204" pitchFamily="18" charset="0"/>
                              <a:cs typeface="Times New Roman" pitchFamily="18" charset="0"/>
                            </a:rPr>
                            <m:t>1</m:t>
                          </m:r>
                        </m:num>
                        <m:den>
                          <m:r>
                            <a:rPr lang="en-US" sz="2200" b="0" i="1" smtClean="0">
                              <a:solidFill>
                                <a:schemeClr val="tx1"/>
                              </a:solidFill>
                              <a:latin typeface="Cambria Math" panose="02040503050406030204" pitchFamily="18" charset="0"/>
                              <a:ea typeface="Cambria Math" panose="02040503050406030204" pitchFamily="18" charset="0"/>
                              <a:cs typeface="Times New Roman" pitchFamily="18" charset="0"/>
                            </a:rPr>
                            <m:t>5</m:t>
                          </m:r>
                        </m:den>
                      </m:f>
                      <m:d>
                        <m:dPr>
                          <m:ctrlPr>
                            <a:rPr lang="en-US" sz="2200" i="1">
                              <a:solidFill>
                                <a:schemeClr val="tx1"/>
                              </a:solidFill>
                              <a:latin typeface="Cambria Math" panose="02040503050406030204" pitchFamily="18" charset="0"/>
                              <a:ea typeface="Cambria Math" panose="02040503050406030204" pitchFamily="18" charset="0"/>
                              <a:cs typeface="Times New Roman" pitchFamily="18" charset="0"/>
                            </a:rPr>
                          </m:ctrlPr>
                        </m:dPr>
                        <m:e>
                          <m:r>
                            <a:rPr lang="en-US" sz="2200" b="0" i="1" smtClean="0">
                              <a:solidFill>
                                <a:schemeClr val="tx1"/>
                              </a:solidFill>
                              <a:latin typeface="Cambria Math" panose="02040503050406030204" pitchFamily="18" charset="0"/>
                              <a:ea typeface="Cambria Math" panose="02040503050406030204" pitchFamily="18" charset="0"/>
                              <a:cs typeface="Times New Roman" pitchFamily="18" charset="0"/>
                            </a:rPr>
                            <m:t>7</m:t>
                          </m:r>
                          <m:r>
                            <a:rPr lang="en-US" sz="2200" i="1">
                              <a:solidFill>
                                <a:schemeClr val="tx1"/>
                              </a:solidFill>
                              <a:latin typeface="Cambria Math" panose="02040503050406030204" pitchFamily="18" charset="0"/>
                              <a:ea typeface="Cambria Math" panose="02040503050406030204" pitchFamily="18" charset="0"/>
                              <a:cs typeface="Times New Roman" pitchFamily="18" charset="0"/>
                            </a:rPr>
                            <m:t>+</m:t>
                          </m:r>
                          <m:r>
                            <a:rPr lang="en-US" sz="2200" b="0" i="1" smtClean="0">
                              <a:solidFill>
                                <a:schemeClr val="tx1"/>
                              </a:solidFill>
                              <a:latin typeface="Cambria Math" panose="02040503050406030204" pitchFamily="18" charset="0"/>
                              <a:ea typeface="Cambria Math" panose="02040503050406030204" pitchFamily="18" charset="0"/>
                              <a:cs typeface="Times New Roman" pitchFamily="18" charset="0"/>
                            </a:rPr>
                            <m:t>9+…+13</m:t>
                          </m:r>
                        </m:e>
                      </m:d>
                      <m:r>
                        <a:rPr lang="en-US" sz="2200" b="0" i="1" smtClean="0">
                          <a:solidFill>
                            <a:schemeClr val="tx1"/>
                          </a:solidFill>
                          <a:latin typeface="Cambria Math" panose="02040503050406030204" pitchFamily="18" charset="0"/>
                          <a:ea typeface="Cambria Math" panose="02040503050406030204" pitchFamily="18" charset="0"/>
                          <a:cs typeface="Times New Roman" pitchFamily="18" charset="0"/>
                        </a:rPr>
                        <m:t>=10</m:t>
                      </m:r>
                    </m:oMath>
                  </m:oMathPara>
                </a14:m>
                <a:endParaRPr lang="en-US" sz="2200" dirty="0">
                  <a:solidFill>
                    <a:schemeClr val="tx1"/>
                  </a:solidFill>
                </a:endParaRPr>
              </a:p>
            </p:txBody>
          </p:sp>
        </mc:Choice>
        <mc:Fallback xmlns="">
          <p:sp>
            <p:nvSpPr>
              <p:cNvPr id="8" name="Rectangle 7">
                <a:extLst>
                  <a:ext uri="{FF2B5EF4-FFF2-40B4-BE49-F238E27FC236}">
                    <a16:creationId xmlns:a16="http://schemas.microsoft.com/office/drawing/2014/main" id="{77ACC7D6-1C10-4C72-9B7E-60A1CAF38A8C}"/>
                  </a:ext>
                </a:extLst>
              </p:cNvPr>
              <p:cNvSpPr>
                <a:spLocks noRot="1" noChangeAspect="1" noMove="1" noResize="1" noEditPoints="1" noAdjustHandles="1" noChangeArrowheads="1" noChangeShapeType="1" noTextEdit="1"/>
              </p:cNvSpPr>
              <p:nvPr/>
            </p:nvSpPr>
            <p:spPr>
              <a:xfrm>
                <a:off x="5879758" y="205538"/>
                <a:ext cx="3733800" cy="72840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0F361287-3191-4D59-B225-A3EC62088FF2}"/>
                  </a:ext>
                </a:extLst>
              </p:cNvPr>
              <p:cNvSpPr/>
              <p:nvPr/>
            </p:nvSpPr>
            <p:spPr>
              <a:xfrm>
                <a:off x="5726345" y="933943"/>
                <a:ext cx="5252720" cy="7261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200" i="1" smtClean="0">
                              <a:latin typeface="Cambria Math" panose="02040503050406030204" pitchFamily="18" charset="0"/>
                              <a:ea typeface="Cambria Math" panose="02040503050406030204" pitchFamily="18" charset="0"/>
                              <a:cs typeface="Times New Roman" pitchFamily="18" charset="0"/>
                            </a:rPr>
                          </m:ctrlPr>
                        </m:sSupPr>
                        <m:e>
                          <m:r>
                            <a:rPr lang="en-US" sz="2200" b="0" i="1" smtClean="0">
                              <a:latin typeface="Cambria Math" panose="02040503050406030204" pitchFamily="18" charset="0"/>
                              <a:ea typeface="Cambria Math" panose="02040503050406030204" pitchFamily="18" charset="0"/>
                              <a:cs typeface="Times New Roman" pitchFamily="18" charset="0"/>
                            </a:rPr>
                            <m:t>𝑠</m:t>
                          </m:r>
                        </m:e>
                        <m:sup>
                          <m:r>
                            <a:rPr lang="en-US" sz="2200" i="1">
                              <a:latin typeface="Cambria Math" panose="02040503050406030204" pitchFamily="18" charset="0"/>
                              <a:ea typeface="Cambria Math" panose="02040503050406030204" pitchFamily="18" charset="0"/>
                              <a:cs typeface="Times New Roman" pitchFamily="18" charset="0"/>
                            </a:rPr>
                            <m:t>2</m:t>
                          </m:r>
                        </m:sup>
                      </m:sSup>
                      <m:r>
                        <a:rPr lang="en-US" sz="2200" i="1">
                          <a:latin typeface="Cambria Math" panose="02040503050406030204" pitchFamily="18" charset="0"/>
                          <a:ea typeface="Cambria Math" panose="02040503050406030204" pitchFamily="18" charset="0"/>
                          <a:cs typeface="Times New Roman" pitchFamily="18" charset="0"/>
                        </a:rPr>
                        <m:t>=</m:t>
                      </m:r>
                      <m:f>
                        <m:fPr>
                          <m:ctrlPr>
                            <a:rPr lang="en-US" sz="2200" i="1">
                              <a:latin typeface="Cambria Math" panose="02040503050406030204" pitchFamily="18" charset="0"/>
                              <a:ea typeface="Cambria Math" panose="02040503050406030204" pitchFamily="18" charset="0"/>
                              <a:cs typeface="Times New Roman" pitchFamily="18" charset="0"/>
                            </a:rPr>
                          </m:ctrlPr>
                        </m:fPr>
                        <m:num>
                          <m:r>
                            <a:rPr lang="en-US" sz="2200" i="1">
                              <a:latin typeface="Cambria Math" panose="02040503050406030204" pitchFamily="18" charset="0"/>
                              <a:ea typeface="Cambria Math" panose="02040503050406030204" pitchFamily="18" charset="0"/>
                              <a:cs typeface="Times New Roman" pitchFamily="18" charset="0"/>
                            </a:rPr>
                            <m:t>1</m:t>
                          </m:r>
                        </m:num>
                        <m:den>
                          <m:r>
                            <a:rPr lang="en-US" sz="2200" b="0" i="1" smtClean="0">
                              <a:latin typeface="Cambria Math" panose="02040503050406030204" pitchFamily="18" charset="0"/>
                              <a:ea typeface="Cambria Math" panose="02040503050406030204" pitchFamily="18" charset="0"/>
                              <a:cs typeface="Times New Roman" pitchFamily="18" charset="0"/>
                            </a:rPr>
                            <m:t>4</m:t>
                          </m:r>
                        </m:den>
                      </m:f>
                      <m:d>
                        <m:dPr>
                          <m:ctrlPr>
                            <a:rPr lang="en-US" sz="2200" i="1">
                              <a:latin typeface="Cambria Math" panose="02040503050406030204" pitchFamily="18" charset="0"/>
                              <a:ea typeface="Cambria Math" panose="02040503050406030204" pitchFamily="18" charset="0"/>
                              <a:cs typeface="Times New Roman" pitchFamily="18" charset="0"/>
                            </a:rPr>
                          </m:ctrlPr>
                        </m:dPr>
                        <m:e>
                          <m:sSup>
                            <m:sSupPr>
                              <m:ctrlPr>
                                <a:rPr lang="en-US" sz="2200" i="1">
                                  <a:latin typeface="Cambria Math" panose="02040503050406030204" pitchFamily="18" charset="0"/>
                                  <a:ea typeface="Cambria Math" panose="02040503050406030204" pitchFamily="18" charset="0"/>
                                  <a:cs typeface="Times New Roman" pitchFamily="18" charset="0"/>
                                </a:rPr>
                              </m:ctrlPr>
                            </m:sSupPr>
                            <m:e>
                              <m:d>
                                <m:dPr>
                                  <m:ctrlPr>
                                    <a:rPr lang="en-US" sz="2200" i="1">
                                      <a:latin typeface="Cambria Math" panose="02040503050406030204" pitchFamily="18" charset="0"/>
                                      <a:ea typeface="Cambria Math" panose="02040503050406030204" pitchFamily="18" charset="0"/>
                                      <a:cs typeface="Times New Roman" pitchFamily="18" charset="0"/>
                                    </a:rPr>
                                  </m:ctrlPr>
                                </m:dPr>
                                <m:e>
                                  <m:r>
                                    <a:rPr lang="en-US" sz="2200" b="0" i="1" smtClean="0">
                                      <a:latin typeface="Cambria Math" panose="02040503050406030204" pitchFamily="18" charset="0"/>
                                      <a:ea typeface="Cambria Math" panose="02040503050406030204" pitchFamily="18" charset="0"/>
                                      <a:cs typeface="Times New Roman" pitchFamily="18" charset="0"/>
                                    </a:rPr>
                                    <m:t>7</m:t>
                                  </m:r>
                                  <m:r>
                                    <a:rPr lang="en-US" sz="2200" i="1">
                                      <a:latin typeface="Cambria Math" panose="02040503050406030204" pitchFamily="18" charset="0"/>
                                      <a:ea typeface="Cambria Math" panose="02040503050406030204" pitchFamily="18" charset="0"/>
                                      <a:cs typeface="Times New Roman" pitchFamily="18" charset="0"/>
                                    </a:rPr>
                                    <m:t>−</m:t>
                                  </m:r>
                                  <m:r>
                                    <a:rPr lang="en-US" sz="2200" b="0" i="1" smtClean="0">
                                      <a:latin typeface="Cambria Math" panose="02040503050406030204" pitchFamily="18" charset="0"/>
                                      <a:ea typeface="Cambria Math" panose="02040503050406030204" pitchFamily="18" charset="0"/>
                                      <a:cs typeface="Times New Roman" pitchFamily="18" charset="0"/>
                                    </a:rPr>
                                    <m:t>10</m:t>
                                  </m:r>
                                </m:e>
                              </m:d>
                            </m:e>
                            <m:sup>
                              <m:r>
                                <a:rPr lang="en-US" sz="2200" i="1">
                                  <a:latin typeface="Cambria Math" panose="02040503050406030204" pitchFamily="18" charset="0"/>
                                  <a:ea typeface="Cambria Math" panose="02040503050406030204" pitchFamily="18" charset="0"/>
                                  <a:cs typeface="Times New Roman" pitchFamily="18" charset="0"/>
                                </a:rPr>
                                <m:t>2</m:t>
                              </m:r>
                            </m:sup>
                          </m:sSup>
                          <m:r>
                            <a:rPr lang="en-US" sz="2200" i="1">
                              <a:latin typeface="Cambria Math" panose="02040503050406030204" pitchFamily="18" charset="0"/>
                              <a:ea typeface="Cambria Math" panose="02040503050406030204" pitchFamily="18" charset="0"/>
                              <a:cs typeface="Times New Roman" pitchFamily="18" charset="0"/>
                            </a:rPr>
                            <m:t>+…+</m:t>
                          </m:r>
                          <m:sSup>
                            <m:sSupPr>
                              <m:ctrlPr>
                                <a:rPr lang="en-US" sz="2200" i="1">
                                  <a:latin typeface="Cambria Math" panose="02040503050406030204" pitchFamily="18" charset="0"/>
                                  <a:ea typeface="Cambria Math" panose="02040503050406030204" pitchFamily="18" charset="0"/>
                                  <a:cs typeface="Times New Roman" pitchFamily="18" charset="0"/>
                                </a:rPr>
                              </m:ctrlPr>
                            </m:sSupPr>
                            <m:e>
                              <m:d>
                                <m:dPr>
                                  <m:ctrlPr>
                                    <a:rPr lang="en-US" sz="2200" i="1">
                                      <a:latin typeface="Cambria Math" panose="02040503050406030204" pitchFamily="18" charset="0"/>
                                      <a:ea typeface="Cambria Math" panose="02040503050406030204" pitchFamily="18" charset="0"/>
                                      <a:cs typeface="Times New Roman" pitchFamily="18" charset="0"/>
                                    </a:rPr>
                                  </m:ctrlPr>
                                </m:dPr>
                                <m:e>
                                  <m:r>
                                    <a:rPr lang="en-US" sz="2200" b="0" i="1" smtClean="0">
                                      <a:latin typeface="Cambria Math" panose="02040503050406030204" pitchFamily="18" charset="0"/>
                                      <a:ea typeface="Cambria Math" panose="02040503050406030204" pitchFamily="18" charset="0"/>
                                      <a:cs typeface="Times New Roman" pitchFamily="18" charset="0"/>
                                    </a:rPr>
                                    <m:t>13</m:t>
                                  </m:r>
                                  <m:r>
                                    <a:rPr lang="en-US" sz="2200" i="1">
                                      <a:latin typeface="Cambria Math" panose="02040503050406030204" pitchFamily="18" charset="0"/>
                                      <a:ea typeface="Cambria Math" panose="02040503050406030204" pitchFamily="18" charset="0"/>
                                      <a:cs typeface="Times New Roman" pitchFamily="18" charset="0"/>
                                    </a:rPr>
                                    <m:t>−</m:t>
                                  </m:r>
                                  <m:r>
                                    <a:rPr lang="en-US" sz="2200" b="0" i="1" smtClean="0">
                                      <a:latin typeface="Cambria Math" panose="02040503050406030204" pitchFamily="18" charset="0"/>
                                      <a:ea typeface="Cambria Math" panose="02040503050406030204" pitchFamily="18" charset="0"/>
                                      <a:cs typeface="Times New Roman" pitchFamily="18" charset="0"/>
                                    </a:rPr>
                                    <m:t>10</m:t>
                                  </m:r>
                                </m:e>
                              </m:d>
                            </m:e>
                            <m:sup>
                              <m:r>
                                <a:rPr lang="en-US" sz="2200" i="1">
                                  <a:latin typeface="Cambria Math" panose="02040503050406030204" pitchFamily="18" charset="0"/>
                                  <a:ea typeface="Cambria Math" panose="02040503050406030204" pitchFamily="18" charset="0"/>
                                  <a:cs typeface="Times New Roman" pitchFamily="18" charset="0"/>
                                </a:rPr>
                                <m:t>2</m:t>
                              </m:r>
                            </m:sup>
                          </m:sSup>
                        </m:e>
                      </m:d>
                      <m:r>
                        <a:rPr lang="en-US" sz="2200" b="0" i="1" smtClean="0">
                          <a:latin typeface="Cambria Math" panose="02040503050406030204" pitchFamily="18" charset="0"/>
                          <a:ea typeface="Cambria Math" panose="02040503050406030204" pitchFamily="18" charset="0"/>
                          <a:cs typeface="Times New Roman" pitchFamily="18" charset="0"/>
                        </a:rPr>
                        <m:t>=5</m:t>
                      </m:r>
                    </m:oMath>
                  </m:oMathPara>
                </a14:m>
                <a:endParaRPr lang="en-US" sz="2200" dirty="0"/>
              </a:p>
            </p:txBody>
          </p:sp>
        </mc:Choice>
        <mc:Fallback xmlns="">
          <p:sp>
            <p:nvSpPr>
              <p:cNvPr id="9" name="Rectangle 8">
                <a:extLst>
                  <a:ext uri="{FF2B5EF4-FFF2-40B4-BE49-F238E27FC236}">
                    <a16:creationId xmlns:a16="http://schemas.microsoft.com/office/drawing/2014/main" id="{0F361287-3191-4D59-B225-A3EC62088FF2}"/>
                  </a:ext>
                </a:extLst>
              </p:cNvPr>
              <p:cNvSpPr>
                <a:spLocks noRot="1" noChangeAspect="1" noMove="1" noResize="1" noEditPoints="1" noAdjustHandles="1" noChangeArrowheads="1" noChangeShapeType="1" noTextEdit="1"/>
              </p:cNvSpPr>
              <p:nvPr/>
            </p:nvSpPr>
            <p:spPr>
              <a:xfrm>
                <a:off x="5726345" y="933943"/>
                <a:ext cx="5252720" cy="72616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0D797536-7574-45D5-89CD-DD195773C11C}"/>
                  </a:ext>
                </a:extLst>
              </p:cNvPr>
              <p:cNvSpPr/>
              <p:nvPr/>
            </p:nvSpPr>
            <p:spPr>
              <a:xfrm>
                <a:off x="5867401" y="1776133"/>
                <a:ext cx="1982787" cy="4776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cs typeface="Times New Roman" pitchFamily="18" charset="0"/>
                        </a:rPr>
                        <m:t>𝑠</m:t>
                      </m:r>
                      <m:r>
                        <a:rPr lang="en-US" sz="2200" i="1" smtClean="0">
                          <a:latin typeface="Cambria Math" panose="02040503050406030204" pitchFamily="18" charset="0"/>
                          <a:ea typeface="Cambria Math" panose="02040503050406030204" pitchFamily="18" charset="0"/>
                          <a:cs typeface="Times New Roman" pitchFamily="18" charset="0"/>
                        </a:rPr>
                        <m:t>=</m:t>
                      </m:r>
                      <m:rad>
                        <m:radPr>
                          <m:degHide m:val="on"/>
                          <m:ctrlPr>
                            <a:rPr lang="en-US" sz="2200" i="1" smtClean="0">
                              <a:latin typeface="Cambria Math" panose="02040503050406030204" pitchFamily="18" charset="0"/>
                              <a:ea typeface="Cambria Math" panose="02040503050406030204" pitchFamily="18" charset="0"/>
                              <a:cs typeface="Times New Roman" pitchFamily="18" charset="0"/>
                            </a:rPr>
                          </m:ctrlPr>
                        </m:radPr>
                        <m:deg/>
                        <m:e>
                          <m:r>
                            <a:rPr lang="en-US" sz="2200" b="0" i="1" smtClean="0">
                              <a:latin typeface="Cambria Math" panose="02040503050406030204" pitchFamily="18" charset="0"/>
                              <a:ea typeface="Cambria Math" panose="02040503050406030204" pitchFamily="18" charset="0"/>
                              <a:cs typeface="Times New Roman" pitchFamily="18" charset="0"/>
                            </a:rPr>
                            <m:t>5</m:t>
                          </m:r>
                        </m:e>
                      </m:rad>
                      <m:r>
                        <a:rPr lang="en-US" sz="2200" b="0" i="1" smtClean="0">
                          <a:latin typeface="Cambria Math" panose="02040503050406030204" pitchFamily="18" charset="0"/>
                          <a:ea typeface="Cambria Math" panose="02040503050406030204" pitchFamily="18" charset="0"/>
                          <a:cs typeface="Times New Roman" pitchFamily="18" charset="0"/>
                        </a:rPr>
                        <m:t>=2.24</m:t>
                      </m:r>
                    </m:oMath>
                  </m:oMathPara>
                </a14:m>
                <a:endParaRPr lang="en-US" sz="2200" dirty="0"/>
              </a:p>
            </p:txBody>
          </p:sp>
        </mc:Choice>
        <mc:Fallback xmlns="">
          <p:sp>
            <p:nvSpPr>
              <p:cNvPr id="12" name="Rectangle 11">
                <a:extLst>
                  <a:ext uri="{FF2B5EF4-FFF2-40B4-BE49-F238E27FC236}">
                    <a16:creationId xmlns:a16="http://schemas.microsoft.com/office/drawing/2014/main" id="{0D797536-7574-45D5-89CD-DD195773C11C}"/>
                  </a:ext>
                </a:extLst>
              </p:cNvPr>
              <p:cNvSpPr>
                <a:spLocks noRot="1" noChangeAspect="1" noMove="1" noResize="1" noEditPoints="1" noAdjustHandles="1" noChangeArrowheads="1" noChangeShapeType="1" noTextEdit="1"/>
              </p:cNvSpPr>
              <p:nvPr/>
            </p:nvSpPr>
            <p:spPr>
              <a:xfrm>
                <a:off x="5867401" y="1776133"/>
                <a:ext cx="1982787" cy="477695"/>
              </a:xfrm>
              <a:prstGeom prst="rect">
                <a:avLst/>
              </a:prstGeom>
              <a:blipFill>
                <a:blip r:embed="rId5"/>
                <a:stretch>
                  <a:fillRect/>
                </a:stretch>
              </a:blipFill>
            </p:spPr>
            <p:txBody>
              <a:bodyPr/>
              <a:lstStyle/>
              <a:p>
                <a:r>
                  <a:rPr lang="en-US">
                    <a:noFill/>
                  </a:rPr>
                  <a:t> </a:t>
                </a:r>
              </a:p>
            </p:txBody>
          </p:sp>
        </mc:Fallback>
      </mc:AlternateContent>
      <p:pic>
        <p:nvPicPr>
          <p:cNvPr id="13" name="Picture 3">
            <a:extLst>
              <a:ext uri="{FF2B5EF4-FFF2-40B4-BE49-F238E27FC236}">
                <a16:creationId xmlns:a16="http://schemas.microsoft.com/office/drawing/2014/main" id="{2D1737DD-4B13-4657-B0FD-1708222A8752}"/>
              </a:ext>
            </a:extLst>
          </p:cNvPr>
          <p:cNvPicPr>
            <a:picLocks noChangeAspect="1" noChangeArrowheads="1"/>
          </p:cNvPicPr>
          <p:nvPr/>
        </p:nvPicPr>
        <p:blipFill>
          <a:blip r:embed="rId6" cstate="print"/>
          <a:srcRect/>
          <a:stretch>
            <a:fillRect/>
          </a:stretch>
        </p:blipFill>
        <p:spPr bwMode="auto">
          <a:xfrm>
            <a:off x="7975257" y="2220563"/>
            <a:ext cx="4023148" cy="1473499"/>
          </a:xfrm>
          <a:prstGeom prst="rect">
            <a:avLst/>
          </a:prstGeom>
          <a:noFill/>
          <a:ln w="9525">
            <a:noFill/>
            <a:miter lim="800000"/>
            <a:headEnd/>
            <a:tailEnd/>
          </a:ln>
        </p:spPr>
      </p:pic>
      <p:sp>
        <p:nvSpPr>
          <p:cNvPr id="14" name="Rectangle 13">
            <a:extLst>
              <a:ext uri="{FF2B5EF4-FFF2-40B4-BE49-F238E27FC236}">
                <a16:creationId xmlns:a16="http://schemas.microsoft.com/office/drawing/2014/main" id="{899D135D-9DB6-4A27-9914-3B12475A3F6D}"/>
              </a:ext>
            </a:extLst>
          </p:cNvPr>
          <p:cNvSpPr/>
          <p:nvPr/>
        </p:nvSpPr>
        <p:spPr>
          <a:xfrm>
            <a:off x="838200" y="4213136"/>
            <a:ext cx="4888146" cy="1061829"/>
          </a:xfrm>
          <a:prstGeom prst="rect">
            <a:avLst/>
          </a:prstGeom>
        </p:spPr>
        <p:txBody>
          <a:bodyPr wrap="square">
            <a:spAutoFit/>
          </a:bodyPr>
          <a:lstStyle/>
          <a:p>
            <a:r>
              <a:rPr lang="en-US" sz="2400" dirty="0"/>
              <a:t>What happens if we change 13 to 33?</a:t>
            </a:r>
          </a:p>
          <a:p>
            <a:pPr>
              <a:lnSpc>
                <a:spcPts val="1800"/>
              </a:lnSpc>
            </a:pPr>
            <a:r>
              <a:rPr lang="en-US" sz="2400" dirty="0"/>
              <a:t> </a:t>
            </a:r>
          </a:p>
          <a:p>
            <a:pPr algn="ctr"/>
            <a:r>
              <a:rPr lang="en-US" sz="2400" dirty="0"/>
              <a:t>7, 9, 10, 11, </a:t>
            </a:r>
            <a:r>
              <a:rPr lang="en-US" sz="2400" dirty="0">
                <a:solidFill>
                  <a:srgbClr val="FF0000"/>
                </a:solidFill>
              </a:rPr>
              <a:t>33</a:t>
            </a:r>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4DE91DF6-D29B-4C1A-909E-D5DBB81E49C3}"/>
                  </a:ext>
                </a:extLst>
              </p:cNvPr>
              <p:cNvSpPr/>
              <p:nvPr/>
            </p:nvSpPr>
            <p:spPr>
              <a:xfrm>
                <a:off x="6096000" y="4015646"/>
                <a:ext cx="3733800" cy="72840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200" i="1" smtClean="0">
                              <a:solidFill>
                                <a:schemeClr val="tx1"/>
                              </a:solidFill>
                              <a:latin typeface="Cambria Math" panose="02040503050406030204" pitchFamily="18" charset="0"/>
                              <a:ea typeface="Cambria Math" panose="02040503050406030204" pitchFamily="18" charset="0"/>
                              <a:cs typeface="Times New Roman" pitchFamily="18" charset="0"/>
                            </a:rPr>
                          </m:ctrlPr>
                        </m:accPr>
                        <m:e>
                          <m:r>
                            <a:rPr lang="en-US" sz="2200" b="0" i="1" smtClean="0">
                              <a:solidFill>
                                <a:schemeClr val="tx1"/>
                              </a:solidFill>
                              <a:latin typeface="Cambria Math" panose="02040503050406030204" pitchFamily="18" charset="0"/>
                              <a:ea typeface="Cambria Math" panose="02040503050406030204" pitchFamily="18" charset="0"/>
                              <a:cs typeface="Times New Roman" pitchFamily="18" charset="0"/>
                            </a:rPr>
                            <m:t>𝑥</m:t>
                          </m:r>
                        </m:e>
                      </m:acc>
                      <m:r>
                        <a:rPr lang="en-US" sz="2200" i="1" smtClean="0">
                          <a:solidFill>
                            <a:schemeClr val="tx1"/>
                          </a:solidFill>
                          <a:latin typeface="Cambria Math" panose="02040503050406030204" pitchFamily="18" charset="0"/>
                          <a:ea typeface="Cambria Math" panose="02040503050406030204" pitchFamily="18" charset="0"/>
                          <a:cs typeface="Times New Roman" pitchFamily="18" charset="0"/>
                        </a:rPr>
                        <m:t>=</m:t>
                      </m:r>
                      <m:f>
                        <m:fPr>
                          <m:ctrlPr>
                            <a:rPr lang="en-US" sz="2200" i="1">
                              <a:solidFill>
                                <a:schemeClr val="tx1"/>
                              </a:solidFill>
                              <a:latin typeface="Cambria Math" panose="02040503050406030204" pitchFamily="18" charset="0"/>
                              <a:ea typeface="Cambria Math" panose="02040503050406030204" pitchFamily="18" charset="0"/>
                              <a:cs typeface="Times New Roman" pitchFamily="18" charset="0"/>
                            </a:rPr>
                          </m:ctrlPr>
                        </m:fPr>
                        <m:num>
                          <m:r>
                            <a:rPr lang="en-US" sz="2200" i="1">
                              <a:solidFill>
                                <a:schemeClr val="tx1"/>
                              </a:solidFill>
                              <a:latin typeface="Cambria Math" panose="02040503050406030204" pitchFamily="18" charset="0"/>
                              <a:ea typeface="Cambria Math" panose="02040503050406030204" pitchFamily="18" charset="0"/>
                              <a:cs typeface="Times New Roman" pitchFamily="18" charset="0"/>
                            </a:rPr>
                            <m:t>1</m:t>
                          </m:r>
                        </m:num>
                        <m:den>
                          <m:r>
                            <a:rPr lang="en-US" sz="2200" b="0" i="1" smtClean="0">
                              <a:solidFill>
                                <a:schemeClr val="tx1"/>
                              </a:solidFill>
                              <a:latin typeface="Cambria Math" panose="02040503050406030204" pitchFamily="18" charset="0"/>
                              <a:ea typeface="Cambria Math" panose="02040503050406030204" pitchFamily="18" charset="0"/>
                              <a:cs typeface="Times New Roman" pitchFamily="18" charset="0"/>
                            </a:rPr>
                            <m:t>5</m:t>
                          </m:r>
                        </m:den>
                      </m:f>
                      <m:d>
                        <m:dPr>
                          <m:ctrlPr>
                            <a:rPr lang="en-US" sz="2200" i="1">
                              <a:solidFill>
                                <a:schemeClr val="tx1"/>
                              </a:solidFill>
                              <a:latin typeface="Cambria Math" panose="02040503050406030204" pitchFamily="18" charset="0"/>
                              <a:ea typeface="Cambria Math" panose="02040503050406030204" pitchFamily="18" charset="0"/>
                              <a:cs typeface="Times New Roman" pitchFamily="18" charset="0"/>
                            </a:rPr>
                          </m:ctrlPr>
                        </m:dPr>
                        <m:e>
                          <m:r>
                            <a:rPr lang="en-US" sz="2200" b="0" i="1" smtClean="0">
                              <a:solidFill>
                                <a:schemeClr val="tx1"/>
                              </a:solidFill>
                              <a:latin typeface="Cambria Math" panose="02040503050406030204" pitchFamily="18" charset="0"/>
                              <a:ea typeface="Cambria Math" panose="02040503050406030204" pitchFamily="18" charset="0"/>
                              <a:cs typeface="Times New Roman" pitchFamily="18" charset="0"/>
                            </a:rPr>
                            <m:t>7</m:t>
                          </m:r>
                          <m:r>
                            <a:rPr lang="en-US" sz="2200" i="1">
                              <a:solidFill>
                                <a:schemeClr val="tx1"/>
                              </a:solidFill>
                              <a:latin typeface="Cambria Math" panose="02040503050406030204" pitchFamily="18" charset="0"/>
                              <a:ea typeface="Cambria Math" panose="02040503050406030204" pitchFamily="18" charset="0"/>
                              <a:cs typeface="Times New Roman" pitchFamily="18" charset="0"/>
                            </a:rPr>
                            <m:t>+</m:t>
                          </m:r>
                          <m:r>
                            <a:rPr lang="en-US" sz="2200" b="0" i="1" smtClean="0">
                              <a:solidFill>
                                <a:schemeClr val="tx1"/>
                              </a:solidFill>
                              <a:latin typeface="Cambria Math" panose="02040503050406030204" pitchFamily="18" charset="0"/>
                              <a:ea typeface="Cambria Math" panose="02040503050406030204" pitchFamily="18" charset="0"/>
                              <a:cs typeface="Times New Roman" pitchFamily="18" charset="0"/>
                            </a:rPr>
                            <m:t>9+…+33</m:t>
                          </m:r>
                        </m:e>
                      </m:d>
                      <m:r>
                        <a:rPr lang="en-US" sz="2200" b="0" i="1" smtClean="0">
                          <a:solidFill>
                            <a:schemeClr val="tx1"/>
                          </a:solidFill>
                          <a:latin typeface="Cambria Math" panose="02040503050406030204" pitchFamily="18" charset="0"/>
                          <a:ea typeface="Cambria Math" panose="02040503050406030204" pitchFamily="18" charset="0"/>
                          <a:cs typeface="Times New Roman" pitchFamily="18" charset="0"/>
                        </a:rPr>
                        <m:t>=14</m:t>
                      </m:r>
                    </m:oMath>
                  </m:oMathPara>
                </a14:m>
                <a:endParaRPr lang="en-US" sz="2200" dirty="0">
                  <a:solidFill>
                    <a:schemeClr val="tx1"/>
                  </a:solidFill>
                </a:endParaRPr>
              </a:p>
            </p:txBody>
          </p:sp>
        </mc:Choice>
        <mc:Fallback xmlns="">
          <p:sp>
            <p:nvSpPr>
              <p:cNvPr id="15" name="Rectangle 14">
                <a:extLst>
                  <a:ext uri="{FF2B5EF4-FFF2-40B4-BE49-F238E27FC236}">
                    <a16:creationId xmlns:a16="http://schemas.microsoft.com/office/drawing/2014/main" id="{4DE91DF6-D29B-4C1A-909E-D5DBB81E49C3}"/>
                  </a:ext>
                </a:extLst>
              </p:cNvPr>
              <p:cNvSpPr>
                <a:spLocks noRot="1" noChangeAspect="1" noMove="1" noResize="1" noEditPoints="1" noAdjustHandles="1" noChangeArrowheads="1" noChangeShapeType="1" noTextEdit="1"/>
              </p:cNvSpPr>
              <p:nvPr/>
            </p:nvSpPr>
            <p:spPr>
              <a:xfrm>
                <a:off x="6096000" y="4015646"/>
                <a:ext cx="3733800" cy="72840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24F07E93-A74D-4411-88B7-F29AD351362A}"/>
                  </a:ext>
                </a:extLst>
              </p:cNvPr>
              <p:cNvSpPr/>
              <p:nvPr/>
            </p:nvSpPr>
            <p:spPr>
              <a:xfrm>
                <a:off x="5954944" y="4802066"/>
                <a:ext cx="5563703" cy="7261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200" i="1" smtClean="0">
                              <a:latin typeface="Cambria Math" panose="02040503050406030204" pitchFamily="18" charset="0"/>
                              <a:ea typeface="Cambria Math" panose="02040503050406030204" pitchFamily="18" charset="0"/>
                              <a:cs typeface="Times New Roman" pitchFamily="18" charset="0"/>
                            </a:rPr>
                          </m:ctrlPr>
                        </m:sSupPr>
                        <m:e>
                          <m:r>
                            <a:rPr lang="en-US" sz="2200" b="0" i="1" smtClean="0">
                              <a:latin typeface="Cambria Math" panose="02040503050406030204" pitchFamily="18" charset="0"/>
                              <a:ea typeface="Cambria Math" panose="02040503050406030204" pitchFamily="18" charset="0"/>
                              <a:cs typeface="Times New Roman" pitchFamily="18" charset="0"/>
                            </a:rPr>
                            <m:t>𝑠</m:t>
                          </m:r>
                        </m:e>
                        <m:sup>
                          <m:r>
                            <a:rPr lang="en-US" sz="2200" i="1">
                              <a:latin typeface="Cambria Math" panose="02040503050406030204" pitchFamily="18" charset="0"/>
                              <a:ea typeface="Cambria Math" panose="02040503050406030204" pitchFamily="18" charset="0"/>
                              <a:cs typeface="Times New Roman" pitchFamily="18" charset="0"/>
                            </a:rPr>
                            <m:t>2</m:t>
                          </m:r>
                        </m:sup>
                      </m:sSup>
                      <m:r>
                        <a:rPr lang="en-US" sz="2200" i="1">
                          <a:latin typeface="Cambria Math" panose="02040503050406030204" pitchFamily="18" charset="0"/>
                          <a:ea typeface="Cambria Math" panose="02040503050406030204" pitchFamily="18" charset="0"/>
                          <a:cs typeface="Times New Roman" pitchFamily="18" charset="0"/>
                        </a:rPr>
                        <m:t>=</m:t>
                      </m:r>
                      <m:f>
                        <m:fPr>
                          <m:ctrlPr>
                            <a:rPr lang="en-US" sz="2200" i="1">
                              <a:latin typeface="Cambria Math" panose="02040503050406030204" pitchFamily="18" charset="0"/>
                              <a:ea typeface="Cambria Math" panose="02040503050406030204" pitchFamily="18" charset="0"/>
                              <a:cs typeface="Times New Roman" pitchFamily="18" charset="0"/>
                            </a:rPr>
                          </m:ctrlPr>
                        </m:fPr>
                        <m:num>
                          <m:r>
                            <a:rPr lang="en-US" sz="2200" i="1">
                              <a:latin typeface="Cambria Math" panose="02040503050406030204" pitchFamily="18" charset="0"/>
                              <a:ea typeface="Cambria Math" panose="02040503050406030204" pitchFamily="18" charset="0"/>
                              <a:cs typeface="Times New Roman" pitchFamily="18" charset="0"/>
                            </a:rPr>
                            <m:t>1</m:t>
                          </m:r>
                        </m:num>
                        <m:den>
                          <m:r>
                            <a:rPr lang="en-US" sz="2200" b="0" i="1" smtClean="0">
                              <a:latin typeface="Cambria Math" panose="02040503050406030204" pitchFamily="18" charset="0"/>
                              <a:ea typeface="Cambria Math" panose="02040503050406030204" pitchFamily="18" charset="0"/>
                              <a:cs typeface="Times New Roman" pitchFamily="18" charset="0"/>
                            </a:rPr>
                            <m:t>4</m:t>
                          </m:r>
                        </m:den>
                      </m:f>
                      <m:d>
                        <m:dPr>
                          <m:ctrlPr>
                            <a:rPr lang="en-US" sz="2200" i="1">
                              <a:latin typeface="Cambria Math" panose="02040503050406030204" pitchFamily="18" charset="0"/>
                              <a:ea typeface="Cambria Math" panose="02040503050406030204" pitchFamily="18" charset="0"/>
                              <a:cs typeface="Times New Roman" pitchFamily="18" charset="0"/>
                            </a:rPr>
                          </m:ctrlPr>
                        </m:dPr>
                        <m:e>
                          <m:sSup>
                            <m:sSupPr>
                              <m:ctrlPr>
                                <a:rPr lang="en-US" sz="2200" i="1">
                                  <a:latin typeface="Cambria Math" panose="02040503050406030204" pitchFamily="18" charset="0"/>
                                  <a:ea typeface="Cambria Math" panose="02040503050406030204" pitchFamily="18" charset="0"/>
                                  <a:cs typeface="Times New Roman" pitchFamily="18" charset="0"/>
                                </a:rPr>
                              </m:ctrlPr>
                            </m:sSupPr>
                            <m:e>
                              <m:d>
                                <m:dPr>
                                  <m:ctrlPr>
                                    <a:rPr lang="en-US" sz="2200" i="1">
                                      <a:latin typeface="Cambria Math" panose="02040503050406030204" pitchFamily="18" charset="0"/>
                                      <a:ea typeface="Cambria Math" panose="02040503050406030204" pitchFamily="18" charset="0"/>
                                      <a:cs typeface="Times New Roman" pitchFamily="18" charset="0"/>
                                    </a:rPr>
                                  </m:ctrlPr>
                                </m:dPr>
                                <m:e>
                                  <m:r>
                                    <a:rPr lang="en-US" sz="2200" b="0" i="1" smtClean="0">
                                      <a:latin typeface="Cambria Math" panose="02040503050406030204" pitchFamily="18" charset="0"/>
                                      <a:ea typeface="Cambria Math" panose="02040503050406030204" pitchFamily="18" charset="0"/>
                                      <a:cs typeface="Times New Roman" pitchFamily="18" charset="0"/>
                                    </a:rPr>
                                    <m:t>7</m:t>
                                  </m:r>
                                  <m:r>
                                    <a:rPr lang="en-US" sz="2200" i="1">
                                      <a:latin typeface="Cambria Math" panose="02040503050406030204" pitchFamily="18" charset="0"/>
                                      <a:ea typeface="Cambria Math" panose="02040503050406030204" pitchFamily="18" charset="0"/>
                                      <a:cs typeface="Times New Roman" pitchFamily="18" charset="0"/>
                                    </a:rPr>
                                    <m:t>−</m:t>
                                  </m:r>
                                  <m:r>
                                    <a:rPr lang="en-US" sz="2200" b="0" i="1" smtClean="0">
                                      <a:latin typeface="Cambria Math" panose="02040503050406030204" pitchFamily="18" charset="0"/>
                                      <a:ea typeface="Cambria Math" panose="02040503050406030204" pitchFamily="18" charset="0"/>
                                      <a:cs typeface="Times New Roman" pitchFamily="18" charset="0"/>
                                    </a:rPr>
                                    <m:t>14</m:t>
                                  </m:r>
                                </m:e>
                              </m:d>
                            </m:e>
                            <m:sup>
                              <m:r>
                                <a:rPr lang="en-US" sz="2200" i="1">
                                  <a:latin typeface="Cambria Math" panose="02040503050406030204" pitchFamily="18" charset="0"/>
                                  <a:ea typeface="Cambria Math" panose="02040503050406030204" pitchFamily="18" charset="0"/>
                                  <a:cs typeface="Times New Roman" pitchFamily="18" charset="0"/>
                                </a:rPr>
                                <m:t>2</m:t>
                              </m:r>
                            </m:sup>
                          </m:sSup>
                          <m:r>
                            <a:rPr lang="en-US" sz="2200" i="1">
                              <a:latin typeface="Cambria Math" panose="02040503050406030204" pitchFamily="18" charset="0"/>
                              <a:ea typeface="Cambria Math" panose="02040503050406030204" pitchFamily="18" charset="0"/>
                              <a:cs typeface="Times New Roman" pitchFamily="18" charset="0"/>
                            </a:rPr>
                            <m:t>+…+</m:t>
                          </m:r>
                          <m:sSup>
                            <m:sSupPr>
                              <m:ctrlPr>
                                <a:rPr lang="en-US" sz="2200" i="1">
                                  <a:latin typeface="Cambria Math" panose="02040503050406030204" pitchFamily="18" charset="0"/>
                                  <a:ea typeface="Cambria Math" panose="02040503050406030204" pitchFamily="18" charset="0"/>
                                  <a:cs typeface="Times New Roman" pitchFamily="18" charset="0"/>
                                </a:rPr>
                              </m:ctrlPr>
                            </m:sSupPr>
                            <m:e>
                              <m:d>
                                <m:dPr>
                                  <m:ctrlPr>
                                    <a:rPr lang="en-US" sz="2200" i="1">
                                      <a:latin typeface="Cambria Math" panose="02040503050406030204" pitchFamily="18" charset="0"/>
                                      <a:ea typeface="Cambria Math" panose="02040503050406030204" pitchFamily="18" charset="0"/>
                                      <a:cs typeface="Times New Roman" pitchFamily="18" charset="0"/>
                                    </a:rPr>
                                  </m:ctrlPr>
                                </m:dPr>
                                <m:e>
                                  <m:r>
                                    <a:rPr lang="en-US" sz="2200" b="0" i="1" smtClean="0">
                                      <a:latin typeface="Cambria Math" panose="02040503050406030204" pitchFamily="18" charset="0"/>
                                      <a:ea typeface="Cambria Math" panose="02040503050406030204" pitchFamily="18" charset="0"/>
                                      <a:cs typeface="Times New Roman" pitchFamily="18" charset="0"/>
                                    </a:rPr>
                                    <m:t>33</m:t>
                                  </m:r>
                                  <m:r>
                                    <a:rPr lang="en-US" sz="2200" i="1">
                                      <a:latin typeface="Cambria Math" panose="02040503050406030204" pitchFamily="18" charset="0"/>
                                      <a:ea typeface="Cambria Math" panose="02040503050406030204" pitchFamily="18" charset="0"/>
                                      <a:cs typeface="Times New Roman" pitchFamily="18" charset="0"/>
                                    </a:rPr>
                                    <m:t>−</m:t>
                                  </m:r>
                                  <m:r>
                                    <a:rPr lang="en-US" sz="2200" b="0" i="1" smtClean="0">
                                      <a:latin typeface="Cambria Math" panose="02040503050406030204" pitchFamily="18" charset="0"/>
                                      <a:ea typeface="Cambria Math" panose="02040503050406030204" pitchFamily="18" charset="0"/>
                                      <a:cs typeface="Times New Roman" pitchFamily="18" charset="0"/>
                                    </a:rPr>
                                    <m:t>14</m:t>
                                  </m:r>
                                </m:e>
                              </m:d>
                            </m:e>
                            <m:sup>
                              <m:r>
                                <a:rPr lang="en-US" sz="2200" i="1">
                                  <a:latin typeface="Cambria Math" panose="02040503050406030204" pitchFamily="18" charset="0"/>
                                  <a:ea typeface="Cambria Math" panose="02040503050406030204" pitchFamily="18" charset="0"/>
                                  <a:cs typeface="Times New Roman" pitchFamily="18" charset="0"/>
                                </a:rPr>
                                <m:t>2</m:t>
                              </m:r>
                            </m:sup>
                          </m:sSup>
                        </m:e>
                      </m:d>
                      <m:r>
                        <a:rPr lang="en-US" sz="2200" b="0" i="1" smtClean="0">
                          <a:latin typeface="Cambria Math" panose="02040503050406030204" pitchFamily="18" charset="0"/>
                          <a:ea typeface="Cambria Math" panose="02040503050406030204" pitchFamily="18" charset="0"/>
                          <a:cs typeface="Times New Roman" pitchFamily="18" charset="0"/>
                        </a:rPr>
                        <m:t>=115</m:t>
                      </m:r>
                    </m:oMath>
                  </m:oMathPara>
                </a14:m>
                <a:endParaRPr lang="en-US" sz="2200" dirty="0"/>
              </a:p>
            </p:txBody>
          </p:sp>
        </mc:Choice>
        <mc:Fallback xmlns="">
          <p:sp>
            <p:nvSpPr>
              <p:cNvPr id="16" name="Rectangle 15">
                <a:extLst>
                  <a:ext uri="{FF2B5EF4-FFF2-40B4-BE49-F238E27FC236}">
                    <a16:creationId xmlns:a16="http://schemas.microsoft.com/office/drawing/2014/main" id="{24F07E93-A74D-4411-88B7-F29AD351362A}"/>
                  </a:ext>
                </a:extLst>
              </p:cNvPr>
              <p:cNvSpPr>
                <a:spLocks noRot="1" noChangeAspect="1" noMove="1" noResize="1" noEditPoints="1" noAdjustHandles="1" noChangeArrowheads="1" noChangeShapeType="1" noTextEdit="1"/>
              </p:cNvSpPr>
              <p:nvPr/>
            </p:nvSpPr>
            <p:spPr>
              <a:xfrm>
                <a:off x="5954944" y="4802066"/>
                <a:ext cx="5563703" cy="72616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7829040-D04D-42C4-8E6B-8737B458FD5B}"/>
                  </a:ext>
                </a:extLst>
              </p:cNvPr>
              <p:cNvSpPr/>
              <p:nvPr/>
            </p:nvSpPr>
            <p:spPr>
              <a:xfrm>
                <a:off x="6096000" y="5644256"/>
                <a:ext cx="2449260" cy="4776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cs typeface="Times New Roman" pitchFamily="18" charset="0"/>
                        </a:rPr>
                        <m:t>𝑠</m:t>
                      </m:r>
                      <m:r>
                        <a:rPr lang="en-US" sz="2200" i="1" smtClean="0">
                          <a:latin typeface="Cambria Math" panose="02040503050406030204" pitchFamily="18" charset="0"/>
                          <a:ea typeface="Cambria Math" panose="02040503050406030204" pitchFamily="18" charset="0"/>
                          <a:cs typeface="Times New Roman" pitchFamily="18" charset="0"/>
                        </a:rPr>
                        <m:t>=</m:t>
                      </m:r>
                      <m:rad>
                        <m:radPr>
                          <m:degHide m:val="on"/>
                          <m:ctrlPr>
                            <a:rPr lang="en-US" sz="2200" i="1" smtClean="0">
                              <a:latin typeface="Cambria Math" panose="02040503050406030204" pitchFamily="18" charset="0"/>
                              <a:ea typeface="Cambria Math" panose="02040503050406030204" pitchFamily="18" charset="0"/>
                              <a:cs typeface="Times New Roman" pitchFamily="18" charset="0"/>
                            </a:rPr>
                          </m:ctrlPr>
                        </m:radPr>
                        <m:deg/>
                        <m:e>
                          <m:r>
                            <a:rPr lang="en-US" sz="2200" b="0" i="1" smtClean="0">
                              <a:latin typeface="Cambria Math" panose="02040503050406030204" pitchFamily="18" charset="0"/>
                              <a:ea typeface="Cambria Math" panose="02040503050406030204" pitchFamily="18" charset="0"/>
                              <a:cs typeface="Times New Roman" pitchFamily="18" charset="0"/>
                            </a:rPr>
                            <m:t>115</m:t>
                          </m:r>
                        </m:e>
                      </m:rad>
                      <m:r>
                        <a:rPr lang="en-US" sz="2200" b="0" i="1" smtClean="0">
                          <a:latin typeface="Cambria Math" panose="02040503050406030204" pitchFamily="18" charset="0"/>
                          <a:ea typeface="Cambria Math" panose="02040503050406030204" pitchFamily="18" charset="0"/>
                          <a:cs typeface="Times New Roman" pitchFamily="18" charset="0"/>
                        </a:rPr>
                        <m:t>=10.72</m:t>
                      </m:r>
                    </m:oMath>
                  </m:oMathPara>
                </a14:m>
                <a:endParaRPr lang="en-US" sz="2200" dirty="0"/>
              </a:p>
            </p:txBody>
          </p:sp>
        </mc:Choice>
        <mc:Fallback xmlns="">
          <p:sp>
            <p:nvSpPr>
              <p:cNvPr id="17" name="Rectangle 16">
                <a:extLst>
                  <a:ext uri="{FF2B5EF4-FFF2-40B4-BE49-F238E27FC236}">
                    <a16:creationId xmlns:a16="http://schemas.microsoft.com/office/drawing/2014/main" id="{A7829040-D04D-42C4-8E6B-8737B458FD5B}"/>
                  </a:ext>
                </a:extLst>
              </p:cNvPr>
              <p:cNvSpPr>
                <a:spLocks noRot="1" noChangeAspect="1" noMove="1" noResize="1" noEditPoints="1" noAdjustHandles="1" noChangeArrowheads="1" noChangeShapeType="1" noTextEdit="1"/>
              </p:cNvSpPr>
              <p:nvPr/>
            </p:nvSpPr>
            <p:spPr>
              <a:xfrm>
                <a:off x="6096000" y="5644256"/>
                <a:ext cx="2449260" cy="477695"/>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7317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P spid="15" grpId="0"/>
      <p:bldP spid="1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4CD732-DB7B-4CE1-BE3C-34297537576D}"/>
              </a:ext>
            </a:extLst>
          </p:cNvPr>
          <p:cNvSpPr/>
          <p:nvPr/>
        </p:nvSpPr>
        <p:spPr>
          <a:xfrm>
            <a:off x="813486" y="5066270"/>
            <a:ext cx="7597350" cy="48397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68408" cy="1325563"/>
          </a:xfrm>
        </p:spPr>
        <p:txBody>
          <a:bodyPr/>
          <a:lstStyle/>
          <a:p>
            <a:r>
              <a:rPr lang="en-US" dirty="0">
                <a:solidFill>
                  <a:srgbClr val="990033"/>
                </a:solidFill>
              </a:rPr>
              <a:t>Using Frequency Tables</a:t>
            </a:r>
            <a:endParaRPr lang="en-US" dirty="0"/>
          </a:p>
        </p:txBody>
      </p:sp>
      <p:sp>
        <p:nvSpPr>
          <p:cNvPr id="42" name="Rectangle 41">
            <a:extLst>
              <a:ext uri="{FF2B5EF4-FFF2-40B4-BE49-F238E27FC236}">
                <a16:creationId xmlns:a16="http://schemas.microsoft.com/office/drawing/2014/main" id="{A64A9223-3DEA-43CE-9A0C-9DE5EB1E692D}"/>
              </a:ext>
            </a:extLst>
          </p:cNvPr>
          <p:cNvSpPr/>
          <p:nvPr/>
        </p:nvSpPr>
        <p:spPr>
          <a:xfrm>
            <a:off x="8377880" y="365125"/>
            <a:ext cx="3435178" cy="1446550"/>
          </a:xfrm>
          <a:prstGeom prst="rect">
            <a:avLst/>
          </a:prstGeom>
          <a:solidFill>
            <a:srgbClr val="BDE9FF"/>
          </a:solidFill>
        </p:spPr>
        <p:txBody>
          <a:bodyPr wrap="square">
            <a:spAutoFit/>
          </a:bodyPr>
          <a:lstStyle/>
          <a:p>
            <a:r>
              <a:rPr lang="en-US" sz="2200" dirty="0"/>
              <a:t>If we have frequency tables, remember that values in frequency show repeats for class marks. </a:t>
            </a:r>
          </a:p>
        </p:txBody>
      </p:sp>
      <p:graphicFrame>
        <p:nvGraphicFramePr>
          <p:cNvPr id="43" name="Table 42">
            <a:extLst>
              <a:ext uri="{FF2B5EF4-FFF2-40B4-BE49-F238E27FC236}">
                <a16:creationId xmlns:a16="http://schemas.microsoft.com/office/drawing/2014/main" id="{AF7B8092-CB13-462C-9420-DB97B6D85ACD}"/>
              </a:ext>
            </a:extLst>
          </p:cNvPr>
          <p:cNvGraphicFramePr>
            <a:graphicFrameLocks noGrp="1"/>
          </p:cNvGraphicFramePr>
          <p:nvPr>
            <p:extLst>
              <p:ext uri="{D42A27DB-BD31-4B8C-83A1-F6EECF244321}">
                <p14:modId xmlns:p14="http://schemas.microsoft.com/office/powerpoint/2010/main" val="3649955083"/>
              </p:ext>
            </p:extLst>
          </p:nvPr>
        </p:nvGraphicFramePr>
        <p:xfrm>
          <a:off x="815550" y="2197446"/>
          <a:ext cx="3262371" cy="3352797"/>
        </p:xfrm>
        <a:graphic>
          <a:graphicData uri="http://schemas.openxmlformats.org/drawingml/2006/table">
            <a:tbl>
              <a:tblPr/>
              <a:tblGrid>
                <a:gridCol w="824288">
                  <a:extLst>
                    <a:ext uri="{9D8B030D-6E8A-4147-A177-3AD203B41FA5}">
                      <a16:colId xmlns:a16="http://schemas.microsoft.com/office/drawing/2014/main" val="20000"/>
                    </a:ext>
                  </a:extLst>
                </a:gridCol>
                <a:gridCol w="1617273">
                  <a:extLst>
                    <a:ext uri="{9D8B030D-6E8A-4147-A177-3AD203B41FA5}">
                      <a16:colId xmlns:a16="http://schemas.microsoft.com/office/drawing/2014/main" val="20001"/>
                    </a:ext>
                  </a:extLst>
                </a:gridCol>
                <a:gridCol w="820810">
                  <a:extLst>
                    <a:ext uri="{9D8B030D-6E8A-4147-A177-3AD203B41FA5}">
                      <a16:colId xmlns:a16="http://schemas.microsoft.com/office/drawing/2014/main" val="20002"/>
                    </a:ext>
                  </a:extLst>
                </a:gridCol>
              </a:tblGrid>
              <a:tr h="478971">
                <a:tc>
                  <a:txBody>
                    <a:bodyPr/>
                    <a:lstStyle/>
                    <a:p>
                      <a:pPr algn="ctr" fontAlgn="ctr"/>
                      <a:endParaRPr lang="en-US" sz="2200" b="0" i="0" u="none" strike="noStrike" dirty="0">
                        <a:solidFill>
                          <a:srgbClr val="000000"/>
                        </a:solidFill>
                        <a:latin typeface="Times New Roman"/>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endParaRPr lang="en-US" sz="2200" b="0" i="0" u="none" strike="noStrike" dirty="0">
                        <a:solidFill>
                          <a:srgbClr val="000000"/>
                        </a:solidFill>
                        <a:latin typeface="Times New Roman"/>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endParaRPr lang="en-US" sz="2200" b="0" i="0" u="none" strike="noStrike" dirty="0">
                        <a:solidFill>
                          <a:srgbClr val="000000"/>
                        </a:solidFill>
                        <a:latin typeface="Times New Roman"/>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78971">
                <a:tc>
                  <a:txBody>
                    <a:bodyPr/>
                    <a:lstStyle/>
                    <a:p>
                      <a:pPr algn="ctr" fontAlgn="ctr"/>
                      <a:r>
                        <a:rPr lang="en-US" sz="2200" b="0" i="0" u="none" strike="noStrike" dirty="0">
                          <a:solidFill>
                            <a:srgbClr val="000000"/>
                          </a:solidFill>
                          <a:latin typeface="Times New Roman"/>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Times New Roman"/>
                        </a:rPr>
                        <a:t>7.45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Times New Roman"/>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78971">
                <a:tc>
                  <a:txBody>
                    <a:bodyPr/>
                    <a:lstStyle/>
                    <a:p>
                      <a:pPr algn="ctr" fontAlgn="ctr"/>
                      <a:r>
                        <a:rPr lang="en-US" sz="2200" b="0" i="0" u="none" strike="noStrike" dirty="0">
                          <a:solidFill>
                            <a:srgbClr val="000000"/>
                          </a:solidFill>
                          <a:latin typeface="Times New Roman"/>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Times New Roman"/>
                        </a:rPr>
                        <a:t>8.85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Times New Roman"/>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78971">
                <a:tc>
                  <a:txBody>
                    <a:bodyPr/>
                    <a:lstStyle/>
                    <a:p>
                      <a:pPr algn="ctr" fontAlgn="ctr"/>
                      <a:r>
                        <a:rPr lang="en-US" sz="2200" b="0" i="0" u="none" strike="noStrike" dirty="0">
                          <a:solidFill>
                            <a:srgbClr val="000000"/>
                          </a:solidFill>
                          <a:latin typeface="Times New Roman"/>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Times New Roman"/>
                        </a:rPr>
                        <a:t>10.25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Times New Roman"/>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78971">
                <a:tc>
                  <a:txBody>
                    <a:bodyPr/>
                    <a:lstStyle/>
                    <a:p>
                      <a:pPr algn="ctr" fontAlgn="ctr"/>
                      <a:r>
                        <a:rPr lang="en-US" sz="2200" b="0" i="0" u="none" strike="noStrike" dirty="0">
                          <a:solidFill>
                            <a:srgbClr val="000000"/>
                          </a:solidFill>
                          <a:latin typeface="Times New Roman"/>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11.65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Times New Roman"/>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78971">
                <a:tc>
                  <a:txBody>
                    <a:bodyPr/>
                    <a:lstStyle/>
                    <a:p>
                      <a:pPr algn="ctr" fontAlgn="ctr"/>
                      <a:r>
                        <a:rPr lang="en-US" sz="2200" b="0" i="0" u="none" strike="noStrike" dirty="0">
                          <a:solidFill>
                            <a:srgbClr val="000000"/>
                          </a:solidFill>
                          <a:latin typeface="Times New Roman"/>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13.05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Times New Roman"/>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78971">
                <a:tc gridSpan="2">
                  <a:txBody>
                    <a:bodyPr/>
                    <a:lstStyle/>
                    <a:p>
                      <a:pPr algn="ctr" fontAlgn="b"/>
                      <a:r>
                        <a:rPr lang="en-US" sz="2000" b="0" i="0" u="none" strike="noStrike" dirty="0">
                          <a:solidFill>
                            <a:srgbClr val="000000"/>
                          </a:solidFill>
                          <a:latin typeface="Cambria"/>
                        </a:rPr>
                        <a:t>Sum</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ctr" fontAlgn="ctr"/>
                      <a:r>
                        <a:rPr lang="en-US" sz="2200" b="0" i="0" u="none" strike="noStrike" dirty="0">
                          <a:solidFill>
                            <a:srgbClr val="000000"/>
                          </a:solidFill>
                          <a:latin typeface="Times New Roman"/>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44" name="Table 43">
            <a:extLst>
              <a:ext uri="{FF2B5EF4-FFF2-40B4-BE49-F238E27FC236}">
                <a16:creationId xmlns:a16="http://schemas.microsoft.com/office/drawing/2014/main" id="{F593E124-4654-4EEE-A181-595300A40CAC}"/>
              </a:ext>
            </a:extLst>
          </p:cNvPr>
          <p:cNvGraphicFramePr>
            <a:graphicFrameLocks noGrp="1"/>
          </p:cNvGraphicFramePr>
          <p:nvPr>
            <p:extLst>
              <p:ext uri="{D42A27DB-BD31-4B8C-83A1-F6EECF244321}">
                <p14:modId xmlns:p14="http://schemas.microsoft.com/office/powerpoint/2010/main" val="1167026071"/>
              </p:ext>
            </p:extLst>
          </p:nvPr>
        </p:nvGraphicFramePr>
        <p:xfrm>
          <a:off x="4092150" y="2197443"/>
          <a:ext cx="1219200" cy="3352797"/>
        </p:xfrm>
        <a:graphic>
          <a:graphicData uri="http://schemas.openxmlformats.org/drawingml/2006/table">
            <a:tbl>
              <a:tblPr/>
              <a:tblGrid>
                <a:gridCol w="1219200">
                  <a:extLst>
                    <a:ext uri="{9D8B030D-6E8A-4147-A177-3AD203B41FA5}">
                      <a16:colId xmlns:a16="http://schemas.microsoft.com/office/drawing/2014/main" val="20000"/>
                    </a:ext>
                  </a:extLst>
                </a:gridCol>
              </a:tblGrid>
              <a:tr h="478971">
                <a:tc>
                  <a:txBody>
                    <a:bodyPr/>
                    <a:lstStyle/>
                    <a:p>
                      <a:pPr algn="ctr" fontAlgn="ctr"/>
                      <a:endParaRPr lang="en-US" sz="2200" b="0" i="0" u="none" strike="noStrike" dirty="0">
                        <a:solidFill>
                          <a:srgbClr val="000000"/>
                        </a:solidFill>
                        <a:latin typeface="Times New Roman"/>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78971">
                <a:tc>
                  <a:txBody>
                    <a:bodyPr/>
                    <a:lstStyle/>
                    <a:p>
                      <a:pPr algn="ctr" fontAlgn="ctr"/>
                      <a:r>
                        <a:rPr lang="en-US" sz="2200" b="0" i="0" u="none" strike="noStrike" dirty="0">
                          <a:solidFill>
                            <a:srgbClr val="000000"/>
                          </a:solidFill>
                          <a:latin typeface="Times New Roman"/>
                        </a:rPr>
                        <a:t>44.7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78971">
                <a:tc>
                  <a:txBody>
                    <a:bodyPr/>
                    <a:lstStyle/>
                    <a:p>
                      <a:pPr algn="ctr" fontAlgn="ctr"/>
                      <a:r>
                        <a:rPr lang="en-US" sz="2200" b="0" i="0" u="none" strike="noStrike" dirty="0">
                          <a:solidFill>
                            <a:srgbClr val="000000"/>
                          </a:solidFill>
                          <a:latin typeface="Times New Roman"/>
                        </a:rPr>
                        <a:t>132.75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78971">
                <a:tc>
                  <a:txBody>
                    <a:bodyPr/>
                    <a:lstStyle/>
                    <a:p>
                      <a:pPr algn="ctr" fontAlgn="ctr"/>
                      <a:r>
                        <a:rPr lang="en-US" sz="2200" b="0" i="0" u="none" strike="noStrike" dirty="0">
                          <a:solidFill>
                            <a:srgbClr val="000000"/>
                          </a:solidFill>
                          <a:latin typeface="Times New Roman"/>
                        </a:rPr>
                        <a:t>164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78971">
                <a:tc>
                  <a:txBody>
                    <a:bodyPr/>
                    <a:lstStyle/>
                    <a:p>
                      <a:pPr algn="ctr" fontAlgn="ctr"/>
                      <a:r>
                        <a:rPr lang="en-US" sz="2200" b="0" i="0" u="none" strike="noStrike" dirty="0">
                          <a:solidFill>
                            <a:srgbClr val="000000"/>
                          </a:solidFill>
                          <a:latin typeface="Times New Roman"/>
                        </a:rPr>
                        <a:t>104.85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78971">
                <a:tc>
                  <a:txBody>
                    <a:bodyPr/>
                    <a:lstStyle/>
                    <a:p>
                      <a:pPr algn="ctr" fontAlgn="ctr"/>
                      <a:r>
                        <a:rPr lang="en-US" sz="2200" b="0" i="0" u="none" strike="noStrike" dirty="0">
                          <a:solidFill>
                            <a:srgbClr val="000000"/>
                          </a:solidFill>
                          <a:latin typeface="Times New Roman"/>
                        </a:rPr>
                        <a:t>52.2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78971">
                <a:tc>
                  <a:txBody>
                    <a:bodyPr/>
                    <a:lstStyle/>
                    <a:p>
                      <a:pPr algn="ctr" fontAlgn="ctr"/>
                      <a:r>
                        <a:rPr lang="en-US" sz="2200" b="0" i="0" u="none" strike="noStrike" dirty="0">
                          <a:solidFill>
                            <a:srgbClr val="000000"/>
                          </a:solidFill>
                          <a:latin typeface="Times New Roman"/>
                        </a:rPr>
                        <a:t>498.5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45" name="Object 44">
            <a:extLst>
              <a:ext uri="{FF2B5EF4-FFF2-40B4-BE49-F238E27FC236}">
                <a16:creationId xmlns:a16="http://schemas.microsoft.com/office/drawing/2014/main" id="{CA5BA768-9ADA-40A0-B880-62650AAA25FA}"/>
              </a:ext>
            </a:extLst>
          </p:cNvPr>
          <p:cNvGraphicFramePr>
            <a:graphicFrameLocks noChangeAspect="1"/>
          </p:cNvGraphicFramePr>
          <p:nvPr>
            <p:extLst>
              <p:ext uri="{D42A27DB-BD31-4B8C-83A1-F6EECF244321}">
                <p14:modId xmlns:p14="http://schemas.microsoft.com/office/powerpoint/2010/main" val="1124099514"/>
              </p:ext>
            </p:extLst>
          </p:nvPr>
        </p:nvGraphicFramePr>
        <p:xfrm>
          <a:off x="2263350" y="2197443"/>
          <a:ext cx="381000" cy="457200"/>
        </p:xfrm>
        <a:graphic>
          <a:graphicData uri="http://schemas.openxmlformats.org/presentationml/2006/ole">
            <mc:AlternateContent xmlns:mc="http://schemas.openxmlformats.org/markup-compatibility/2006">
              <mc:Choice xmlns:v="urn:schemas-microsoft-com:vml" Requires="v">
                <p:oleObj spid="_x0000_s1532" name="Equation" r:id="rId4" imgW="152280" imgH="228600" progId="Equation.3">
                  <p:embed/>
                </p:oleObj>
              </mc:Choice>
              <mc:Fallback>
                <p:oleObj name="Equation" r:id="rId4" imgW="152280" imgH="228600" progId="Equation.3">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3350" y="2197443"/>
                        <a:ext cx="381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 name="Object 9">
            <a:extLst>
              <a:ext uri="{FF2B5EF4-FFF2-40B4-BE49-F238E27FC236}">
                <a16:creationId xmlns:a16="http://schemas.microsoft.com/office/drawing/2014/main" id="{ABB1A2BD-7A8A-4CE8-8D40-2217BAD2B5D4}"/>
              </a:ext>
            </a:extLst>
          </p:cNvPr>
          <p:cNvGraphicFramePr>
            <a:graphicFrameLocks noChangeAspect="1"/>
          </p:cNvGraphicFramePr>
          <p:nvPr>
            <p:extLst>
              <p:ext uri="{D42A27DB-BD31-4B8C-83A1-F6EECF244321}">
                <p14:modId xmlns:p14="http://schemas.microsoft.com/office/powerpoint/2010/main" val="1329859737"/>
              </p:ext>
            </p:extLst>
          </p:nvPr>
        </p:nvGraphicFramePr>
        <p:xfrm>
          <a:off x="3466675" y="2197443"/>
          <a:ext cx="412750" cy="457200"/>
        </p:xfrm>
        <a:graphic>
          <a:graphicData uri="http://schemas.openxmlformats.org/presentationml/2006/ole">
            <mc:AlternateContent xmlns:mc="http://schemas.openxmlformats.org/markup-compatibility/2006">
              <mc:Choice xmlns:v="urn:schemas-microsoft-com:vml" Requires="v">
                <p:oleObj spid="_x0000_s1533" name="Equation" r:id="rId6" imgW="164880" imgH="228600" progId="Equation.3">
                  <p:embed/>
                </p:oleObj>
              </mc:Choice>
              <mc:Fallback>
                <p:oleObj name="Equation" r:id="rId6" imgW="164880" imgH="228600" progId="Equation.3">
                  <p:embed/>
                  <p:pic>
                    <p:nvPicPr>
                      <p:cNvPr id="173065"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66675" y="2197443"/>
                        <a:ext cx="4127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 name="Object 10">
            <a:extLst>
              <a:ext uri="{FF2B5EF4-FFF2-40B4-BE49-F238E27FC236}">
                <a16:creationId xmlns:a16="http://schemas.microsoft.com/office/drawing/2014/main" id="{812376E6-F56D-4D16-B3F6-4F00BC2CE7FE}"/>
              </a:ext>
            </a:extLst>
          </p:cNvPr>
          <p:cNvGraphicFramePr>
            <a:graphicFrameLocks noChangeAspect="1"/>
          </p:cNvGraphicFramePr>
          <p:nvPr>
            <p:extLst>
              <p:ext uri="{D42A27DB-BD31-4B8C-83A1-F6EECF244321}">
                <p14:modId xmlns:p14="http://schemas.microsoft.com/office/powerpoint/2010/main" val="4268113488"/>
              </p:ext>
            </p:extLst>
          </p:nvPr>
        </p:nvGraphicFramePr>
        <p:xfrm>
          <a:off x="4406475" y="2197443"/>
          <a:ext cx="698500" cy="457200"/>
        </p:xfrm>
        <a:graphic>
          <a:graphicData uri="http://schemas.openxmlformats.org/presentationml/2006/ole">
            <mc:AlternateContent xmlns:mc="http://schemas.openxmlformats.org/markup-compatibility/2006">
              <mc:Choice xmlns:v="urn:schemas-microsoft-com:vml" Requires="v">
                <p:oleObj spid="_x0000_s1534" name="Equation" r:id="rId8" imgW="279360" imgH="228600" progId="Equation.3">
                  <p:embed/>
                </p:oleObj>
              </mc:Choice>
              <mc:Fallback>
                <p:oleObj name="Equation" r:id="rId8" imgW="279360" imgH="228600" progId="Equation.3">
                  <p:embed/>
                  <p:pic>
                    <p:nvPicPr>
                      <p:cNvPr id="173066"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6475" y="2197443"/>
                        <a:ext cx="6985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 name="Object 11">
            <a:extLst>
              <a:ext uri="{FF2B5EF4-FFF2-40B4-BE49-F238E27FC236}">
                <a16:creationId xmlns:a16="http://schemas.microsoft.com/office/drawing/2014/main" id="{7BE8CA67-20FE-43C7-9745-12C6A0AED168}"/>
              </a:ext>
            </a:extLst>
          </p:cNvPr>
          <p:cNvGraphicFramePr>
            <a:graphicFrameLocks noChangeAspect="1"/>
          </p:cNvGraphicFramePr>
          <p:nvPr>
            <p:extLst>
              <p:ext uri="{D42A27DB-BD31-4B8C-83A1-F6EECF244321}">
                <p14:modId xmlns:p14="http://schemas.microsoft.com/office/powerpoint/2010/main" val="718663595"/>
              </p:ext>
            </p:extLst>
          </p:nvPr>
        </p:nvGraphicFramePr>
        <p:xfrm>
          <a:off x="1089930" y="5905754"/>
          <a:ext cx="2727839" cy="302493"/>
        </p:xfrm>
        <a:graphic>
          <a:graphicData uri="http://schemas.openxmlformats.org/presentationml/2006/ole">
            <mc:AlternateContent xmlns:mc="http://schemas.openxmlformats.org/markup-compatibility/2006">
              <mc:Choice xmlns:v="urn:schemas-microsoft-com:vml" Requires="v">
                <p:oleObj spid="_x0000_s1535" name="Equation" r:id="rId10" imgW="1282680" imgH="177480" progId="Equation.3">
                  <p:embed/>
                </p:oleObj>
              </mc:Choice>
              <mc:Fallback>
                <p:oleObj name="Equation" r:id="rId10" imgW="1282680" imgH="177480" progId="Equation.3">
                  <p:embed/>
                  <p:pic>
                    <p:nvPicPr>
                      <p:cNvPr id="173067" name="Object 11"/>
                      <p:cNvPicPr>
                        <a:picLocks noChangeAspect="1" noChangeArrowheads="1"/>
                      </p:cNvPicPr>
                      <p:nvPr/>
                    </p:nvPicPr>
                    <p:blipFill>
                      <a:blip r:embed="rId11"/>
                      <a:srcRect/>
                      <a:stretch>
                        <a:fillRect/>
                      </a:stretch>
                    </p:blipFill>
                    <p:spPr bwMode="auto">
                      <a:xfrm>
                        <a:off x="1089930" y="5905754"/>
                        <a:ext cx="2727839" cy="302493"/>
                      </a:xfrm>
                      <a:prstGeom prst="rect">
                        <a:avLst/>
                      </a:prstGeom>
                      <a:noFill/>
                    </p:spPr>
                  </p:pic>
                </p:oleObj>
              </mc:Fallback>
            </mc:AlternateContent>
          </a:graphicData>
        </a:graphic>
      </p:graphicFrame>
      <p:graphicFrame>
        <p:nvGraphicFramePr>
          <p:cNvPr id="49" name="Table 48">
            <a:extLst>
              <a:ext uri="{FF2B5EF4-FFF2-40B4-BE49-F238E27FC236}">
                <a16:creationId xmlns:a16="http://schemas.microsoft.com/office/drawing/2014/main" id="{D82BA568-E70D-43F5-8787-0161B3CFBDDC}"/>
              </a:ext>
            </a:extLst>
          </p:cNvPr>
          <p:cNvGraphicFramePr>
            <a:graphicFrameLocks noGrp="1"/>
          </p:cNvGraphicFramePr>
          <p:nvPr>
            <p:extLst>
              <p:ext uri="{D42A27DB-BD31-4B8C-83A1-F6EECF244321}">
                <p14:modId xmlns:p14="http://schemas.microsoft.com/office/powerpoint/2010/main" val="2565706342"/>
              </p:ext>
            </p:extLst>
          </p:nvPr>
        </p:nvGraphicFramePr>
        <p:xfrm>
          <a:off x="5311350" y="2197443"/>
          <a:ext cx="1219200" cy="3352797"/>
        </p:xfrm>
        <a:graphic>
          <a:graphicData uri="http://schemas.openxmlformats.org/drawingml/2006/table">
            <a:tbl>
              <a:tblPr/>
              <a:tblGrid>
                <a:gridCol w="1219200">
                  <a:extLst>
                    <a:ext uri="{9D8B030D-6E8A-4147-A177-3AD203B41FA5}">
                      <a16:colId xmlns:a16="http://schemas.microsoft.com/office/drawing/2014/main" val="20000"/>
                    </a:ext>
                  </a:extLst>
                </a:gridCol>
              </a:tblGrid>
              <a:tr h="478971">
                <a:tc>
                  <a:txBody>
                    <a:bodyPr/>
                    <a:lstStyle/>
                    <a:p>
                      <a:pPr algn="ctr" fontAlgn="ctr"/>
                      <a:endParaRPr lang="en-US" sz="2200" b="0" i="0" u="none" strike="noStrike" dirty="0">
                        <a:solidFill>
                          <a:srgbClr val="000000"/>
                        </a:solidFill>
                        <a:latin typeface="Times New Roman"/>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78971">
                <a:tc>
                  <a:txBody>
                    <a:bodyPr/>
                    <a:lstStyle/>
                    <a:p>
                      <a:pPr algn="ctr" fontAlgn="ctr"/>
                      <a:r>
                        <a:rPr lang="en-US" sz="2200" b="0" i="0" u="none" strike="noStrike" dirty="0">
                          <a:solidFill>
                            <a:srgbClr val="000000"/>
                          </a:solidFill>
                          <a:latin typeface="Times New Roman"/>
                        </a:rPr>
                        <a:t>-2.52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78971">
                <a:tc>
                  <a:txBody>
                    <a:bodyPr/>
                    <a:lstStyle/>
                    <a:p>
                      <a:pPr algn="ctr" fontAlgn="ctr"/>
                      <a:r>
                        <a:rPr lang="en-US" sz="2200" b="0" i="0" u="none" strike="noStrike" dirty="0">
                          <a:solidFill>
                            <a:srgbClr val="000000"/>
                          </a:solidFill>
                          <a:latin typeface="Times New Roman"/>
                        </a:rPr>
                        <a:t>-1.12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78971">
                <a:tc>
                  <a:txBody>
                    <a:bodyPr/>
                    <a:lstStyle/>
                    <a:p>
                      <a:pPr algn="ctr" fontAlgn="ctr"/>
                      <a:r>
                        <a:rPr lang="en-US" sz="2200" b="0" i="0" u="none" strike="noStrike" dirty="0">
                          <a:solidFill>
                            <a:srgbClr val="000000"/>
                          </a:solidFill>
                          <a:latin typeface="Times New Roman"/>
                        </a:rPr>
                        <a:t>0.28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78971">
                <a:tc>
                  <a:txBody>
                    <a:bodyPr/>
                    <a:lstStyle/>
                    <a:p>
                      <a:pPr algn="ctr" fontAlgn="ctr"/>
                      <a:r>
                        <a:rPr lang="en-US" sz="2200" b="0" i="0" u="none" strike="noStrike" dirty="0">
                          <a:solidFill>
                            <a:srgbClr val="000000"/>
                          </a:solidFill>
                          <a:latin typeface="Times New Roman"/>
                        </a:rPr>
                        <a:t>1.68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78971">
                <a:tc>
                  <a:txBody>
                    <a:bodyPr/>
                    <a:lstStyle/>
                    <a:p>
                      <a:pPr algn="ctr" fontAlgn="ctr"/>
                      <a:r>
                        <a:rPr lang="en-US" sz="2200" b="0" i="0" u="none" strike="noStrike" dirty="0">
                          <a:solidFill>
                            <a:srgbClr val="000000"/>
                          </a:solidFill>
                          <a:latin typeface="Times New Roman"/>
                        </a:rPr>
                        <a:t>3.08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78971">
                <a:tc>
                  <a:txBody>
                    <a:bodyPr/>
                    <a:lstStyle/>
                    <a:p>
                      <a:pPr algn="ctr" fontAlgn="ctr"/>
                      <a:endParaRPr lang="en-US" sz="2200" b="0" i="0" u="none" strike="noStrike" dirty="0">
                        <a:solidFill>
                          <a:srgbClr val="000000"/>
                        </a:solidFill>
                        <a:latin typeface="Times New Roman"/>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50" name="Object 10">
            <a:extLst>
              <a:ext uri="{FF2B5EF4-FFF2-40B4-BE49-F238E27FC236}">
                <a16:creationId xmlns:a16="http://schemas.microsoft.com/office/drawing/2014/main" id="{EDA3A421-6EFE-4218-8765-F0746286ACE1}"/>
              </a:ext>
            </a:extLst>
          </p:cNvPr>
          <p:cNvGraphicFramePr>
            <a:graphicFrameLocks noChangeAspect="1"/>
          </p:cNvGraphicFramePr>
          <p:nvPr>
            <p:extLst>
              <p:ext uri="{D42A27DB-BD31-4B8C-83A1-F6EECF244321}">
                <p14:modId xmlns:p14="http://schemas.microsoft.com/office/powerpoint/2010/main" val="101268139"/>
              </p:ext>
            </p:extLst>
          </p:nvPr>
        </p:nvGraphicFramePr>
        <p:xfrm>
          <a:off x="5482800" y="2197443"/>
          <a:ext cx="984250" cy="457200"/>
        </p:xfrm>
        <a:graphic>
          <a:graphicData uri="http://schemas.openxmlformats.org/presentationml/2006/ole">
            <mc:AlternateContent xmlns:mc="http://schemas.openxmlformats.org/markup-compatibility/2006">
              <mc:Choice xmlns:v="urn:schemas-microsoft-com:vml" Requires="v">
                <p:oleObj spid="_x0000_s1536" name="Equation" r:id="rId12" imgW="393480" imgH="228600" progId="Equation.3">
                  <p:embed/>
                </p:oleObj>
              </mc:Choice>
              <mc:Fallback>
                <p:oleObj name="Equation" r:id="rId12" imgW="393480" imgH="228600" progId="Equation.3">
                  <p:embed/>
                  <p:pic>
                    <p:nvPicPr>
                      <p:cNvPr id="21"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82800" y="2197443"/>
                        <a:ext cx="9842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 name="Table 50">
            <a:extLst>
              <a:ext uri="{FF2B5EF4-FFF2-40B4-BE49-F238E27FC236}">
                <a16:creationId xmlns:a16="http://schemas.microsoft.com/office/drawing/2014/main" id="{98AECFF4-5084-4329-9622-5EB13B46D964}"/>
              </a:ext>
            </a:extLst>
          </p:cNvPr>
          <p:cNvGraphicFramePr>
            <a:graphicFrameLocks noGrp="1"/>
          </p:cNvGraphicFramePr>
          <p:nvPr>
            <p:extLst>
              <p:ext uri="{D42A27DB-BD31-4B8C-83A1-F6EECF244321}">
                <p14:modId xmlns:p14="http://schemas.microsoft.com/office/powerpoint/2010/main" val="3776081781"/>
              </p:ext>
            </p:extLst>
          </p:nvPr>
        </p:nvGraphicFramePr>
        <p:xfrm>
          <a:off x="6530550" y="2197443"/>
          <a:ext cx="1905000" cy="3352797"/>
        </p:xfrm>
        <a:graphic>
          <a:graphicData uri="http://schemas.openxmlformats.org/drawingml/2006/table">
            <a:tbl>
              <a:tblPr/>
              <a:tblGrid>
                <a:gridCol w="1905000">
                  <a:extLst>
                    <a:ext uri="{9D8B030D-6E8A-4147-A177-3AD203B41FA5}">
                      <a16:colId xmlns:a16="http://schemas.microsoft.com/office/drawing/2014/main" val="20000"/>
                    </a:ext>
                  </a:extLst>
                </a:gridCol>
              </a:tblGrid>
              <a:tr h="478971">
                <a:tc>
                  <a:txBody>
                    <a:bodyPr/>
                    <a:lstStyle/>
                    <a:p>
                      <a:pPr algn="ctr" fontAlgn="ctr"/>
                      <a:endParaRPr lang="en-US" sz="2200" b="0" i="0" u="none" strike="noStrike" dirty="0">
                        <a:solidFill>
                          <a:srgbClr val="000000"/>
                        </a:solidFill>
                        <a:latin typeface="Times New Roman"/>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78971">
                <a:tc>
                  <a:txBody>
                    <a:bodyPr/>
                    <a:lstStyle/>
                    <a:p>
                      <a:pPr algn="ctr" fontAlgn="ctr"/>
                      <a:r>
                        <a:rPr lang="en-US" sz="2200" b="0" i="0" u="none" strike="noStrike" dirty="0">
                          <a:solidFill>
                            <a:srgbClr val="000000"/>
                          </a:solidFill>
                          <a:latin typeface="Times New Roman"/>
                        </a:rPr>
                        <a:t>38.10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78971">
                <a:tc>
                  <a:txBody>
                    <a:bodyPr/>
                    <a:lstStyle/>
                    <a:p>
                      <a:pPr algn="ctr" fontAlgn="ctr"/>
                      <a:r>
                        <a:rPr lang="en-US" sz="2200" b="0" i="0" u="none" strike="noStrike" dirty="0">
                          <a:solidFill>
                            <a:srgbClr val="000000"/>
                          </a:solidFill>
                          <a:latin typeface="Times New Roman"/>
                        </a:rPr>
                        <a:t>18.82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78971">
                <a:tc>
                  <a:txBody>
                    <a:bodyPr/>
                    <a:lstStyle/>
                    <a:p>
                      <a:pPr algn="ctr" fontAlgn="ctr"/>
                      <a:r>
                        <a:rPr lang="en-US" sz="2200" b="0" i="0" u="none" strike="noStrike" dirty="0">
                          <a:solidFill>
                            <a:srgbClr val="000000"/>
                          </a:solidFill>
                          <a:latin typeface="Times New Roman"/>
                        </a:rPr>
                        <a:t>1.25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78971">
                <a:tc>
                  <a:txBody>
                    <a:bodyPr/>
                    <a:lstStyle/>
                    <a:p>
                      <a:pPr algn="ctr" fontAlgn="ctr"/>
                      <a:r>
                        <a:rPr lang="en-US" sz="2200" b="0" i="0" u="none" strike="noStrike" dirty="0">
                          <a:solidFill>
                            <a:srgbClr val="000000"/>
                          </a:solidFill>
                          <a:latin typeface="Times New Roman"/>
                        </a:rPr>
                        <a:t>25.40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78971">
                <a:tc>
                  <a:txBody>
                    <a:bodyPr/>
                    <a:lstStyle/>
                    <a:p>
                      <a:pPr algn="ctr" fontAlgn="ctr"/>
                      <a:r>
                        <a:rPr lang="en-US" sz="2200" b="0" i="0" u="none" strike="noStrike" dirty="0">
                          <a:solidFill>
                            <a:srgbClr val="000000"/>
                          </a:solidFill>
                          <a:latin typeface="Times New Roman"/>
                        </a:rPr>
                        <a:t>37.95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78971">
                <a:tc>
                  <a:txBody>
                    <a:bodyPr/>
                    <a:lstStyle/>
                    <a:p>
                      <a:pPr algn="ctr" fontAlgn="ctr"/>
                      <a:r>
                        <a:rPr lang="en-US" sz="2200" b="0" i="0" u="none" strike="noStrike" dirty="0">
                          <a:solidFill>
                            <a:srgbClr val="000000"/>
                          </a:solidFill>
                          <a:latin typeface="Times New Roman"/>
                        </a:rPr>
                        <a:t>121.52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52" name="Object 10">
            <a:extLst>
              <a:ext uri="{FF2B5EF4-FFF2-40B4-BE49-F238E27FC236}">
                <a16:creationId xmlns:a16="http://schemas.microsoft.com/office/drawing/2014/main" id="{500E2775-EAB0-4FF7-9EE1-0003DC8D8298}"/>
              </a:ext>
            </a:extLst>
          </p:cNvPr>
          <p:cNvGraphicFramePr>
            <a:graphicFrameLocks noChangeAspect="1"/>
          </p:cNvGraphicFramePr>
          <p:nvPr>
            <p:extLst>
              <p:ext uri="{D42A27DB-BD31-4B8C-83A1-F6EECF244321}">
                <p14:modId xmlns:p14="http://schemas.microsoft.com/office/powerpoint/2010/main" val="4003981849"/>
              </p:ext>
            </p:extLst>
          </p:nvPr>
        </p:nvGraphicFramePr>
        <p:xfrm>
          <a:off x="6644850" y="2121243"/>
          <a:ext cx="1714500" cy="533400"/>
        </p:xfrm>
        <a:graphic>
          <a:graphicData uri="http://schemas.openxmlformats.org/presentationml/2006/ole">
            <mc:AlternateContent xmlns:mc="http://schemas.openxmlformats.org/markup-compatibility/2006">
              <mc:Choice xmlns:v="urn:schemas-microsoft-com:vml" Requires="v">
                <p:oleObj spid="_x0000_s1537" name="Equation" r:id="rId14" imgW="685800" imgH="266400" progId="Equation.3">
                  <p:embed/>
                </p:oleObj>
              </mc:Choice>
              <mc:Fallback>
                <p:oleObj name="Equation" r:id="rId14" imgW="685800" imgH="266400" progId="Equation.3">
                  <p:embed/>
                  <p:pic>
                    <p:nvPicPr>
                      <p:cNvPr id="23"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644850" y="2121243"/>
                        <a:ext cx="17145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 name="Object 16">
            <a:extLst>
              <a:ext uri="{FF2B5EF4-FFF2-40B4-BE49-F238E27FC236}">
                <a16:creationId xmlns:a16="http://schemas.microsoft.com/office/drawing/2014/main" id="{B6320D1C-D2C1-4FF4-8CF0-0F5787696DAF}"/>
              </a:ext>
            </a:extLst>
          </p:cNvPr>
          <p:cNvGraphicFramePr>
            <a:graphicFrameLocks noChangeAspect="1"/>
          </p:cNvGraphicFramePr>
          <p:nvPr>
            <p:extLst>
              <p:ext uri="{D42A27DB-BD31-4B8C-83A1-F6EECF244321}">
                <p14:modId xmlns:p14="http://schemas.microsoft.com/office/powerpoint/2010/main" val="1268343527"/>
              </p:ext>
            </p:extLst>
          </p:nvPr>
        </p:nvGraphicFramePr>
        <p:xfrm>
          <a:off x="1120350" y="2273643"/>
          <a:ext cx="222250" cy="330200"/>
        </p:xfrm>
        <a:graphic>
          <a:graphicData uri="http://schemas.openxmlformats.org/presentationml/2006/ole">
            <mc:AlternateContent xmlns:mc="http://schemas.openxmlformats.org/markup-compatibility/2006">
              <mc:Choice xmlns:v="urn:schemas-microsoft-com:vml" Requires="v">
                <p:oleObj spid="_x0000_s1538" name="Equation" r:id="rId16" imgW="88560" imgH="164880" progId="Equation.3">
                  <p:embed/>
                </p:oleObj>
              </mc:Choice>
              <mc:Fallback>
                <p:oleObj name="Equation" r:id="rId16" imgW="88560" imgH="164880" progId="Equation.3">
                  <p:embed/>
                  <p:pic>
                    <p:nvPicPr>
                      <p:cNvPr id="173072" name="Object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20350" y="2273643"/>
                        <a:ext cx="22225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 name="Object 14">
            <a:extLst>
              <a:ext uri="{FF2B5EF4-FFF2-40B4-BE49-F238E27FC236}">
                <a16:creationId xmlns:a16="http://schemas.microsoft.com/office/drawing/2014/main" id="{AD0D5B53-1A42-4008-9EAF-935E38AE8848}"/>
              </a:ext>
            </a:extLst>
          </p:cNvPr>
          <p:cNvGraphicFramePr>
            <a:graphicFrameLocks noChangeAspect="1"/>
          </p:cNvGraphicFramePr>
          <p:nvPr>
            <p:extLst>
              <p:ext uri="{D42A27DB-BD31-4B8C-83A1-F6EECF244321}">
                <p14:modId xmlns:p14="http://schemas.microsoft.com/office/powerpoint/2010/main" val="2455257651"/>
              </p:ext>
            </p:extLst>
          </p:nvPr>
        </p:nvGraphicFramePr>
        <p:xfrm>
          <a:off x="6744483" y="5677154"/>
          <a:ext cx="3338631" cy="433120"/>
        </p:xfrm>
        <a:graphic>
          <a:graphicData uri="http://schemas.openxmlformats.org/presentationml/2006/ole">
            <mc:AlternateContent xmlns:mc="http://schemas.openxmlformats.org/markup-compatibility/2006">
              <mc:Choice xmlns:v="urn:schemas-microsoft-com:vml" Requires="v">
                <p:oleObj spid="_x0000_s1539" name="Equation" r:id="rId18" imgW="1409400" imgH="228600" progId="Equation.3">
                  <p:embed/>
                </p:oleObj>
              </mc:Choice>
              <mc:Fallback>
                <p:oleObj name="Equation" r:id="rId18" imgW="1409400" imgH="228600" progId="Equation.3">
                  <p:embed/>
                  <p:pic>
                    <p:nvPicPr>
                      <p:cNvPr id="173070" name="Object 1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744483" y="5677154"/>
                        <a:ext cx="3338631" cy="433120"/>
                      </a:xfrm>
                      <a:prstGeom prst="rect">
                        <a:avLst/>
                      </a:prstGeom>
                      <a:noFill/>
                    </p:spPr>
                  </p:pic>
                </p:oleObj>
              </mc:Fallback>
            </mc:AlternateContent>
          </a:graphicData>
        </a:graphic>
      </p:graphicFrame>
      <p:graphicFrame>
        <p:nvGraphicFramePr>
          <p:cNvPr id="55" name="Object 15">
            <a:extLst>
              <a:ext uri="{FF2B5EF4-FFF2-40B4-BE49-F238E27FC236}">
                <a16:creationId xmlns:a16="http://schemas.microsoft.com/office/drawing/2014/main" id="{7B6C9ED1-06FC-4F18-9795-F445C7A653A0}"/>
              </a:ext>
            </a:extLst>
          </p:cNvPr>
          <p:cNvGraphicFramePr>
            <a:graphicFrameLocks noChangeAspect="1"/>
          </p:cNvGraphicFramePr>
          <p:nvPr>
            <p:extLst>
              <p:ext uri="{D42A27DB-BD31-4B8C-83A1-F6EECF244321}">
                <p14:modId xmlns:p14="http://schemas.microsoft.com/office/powerpoint/2010/main" val="3798673834"/>
              </p:ext>
            </p:extLst>
          </p:nvPr>
        </p:nvGraphicFramePr>
        <p:xfrm>
          <a:off x="6918278" y="6181568"/>
          <a:ext cx="2496456" cy="433120"/>
        </p:xfrm>
        <a:graphic>
          <a:graphicData uri="http://schemas.openxmlformats.org/presentationml/2006/ole">
            <mc:AlternateContent xmlns:mc="http://schemas.openxmlformats.org/markup-compatibility/2006">
              <mc:Choice xmlns:v="urn:schemas-microsoft-com:vml" Requires="v">
                <p:oleObj spid="_x0000_s1540" name="Equation" r:id="rId20" imgW="1054080" imgH="228600" progId="Equation.3">
                  <p:embed/>
                </p:oleObj>
              </mc:Choice>
              <mc:Fallback>
                <p:oleObj name="Equation" r:id="rId20" imgW="1054080" imgH="228600" progId="Equation.3">
                  <p:embed/>
                  <p:pic>
                    <p:nvPicPr>
                      <p:cNvPr id="173071" name="Object 1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918278" y="6181568"/>
                        <a:ext cx="2496456" cy="433120"/>
                      </a:xfrm>
                      <a:prstGeom prst="rect">
                        <a:avLst/>
                      </a:prstGeom>
                      <a:noFill/>
                    </p:spPr>
                  </p:pic>
                </p:oleObj>
              </mc:Fallback>
            </mc:AlternateContent>
          </a:graphicData>
        </a:graphic>
      </p:graphicFrame>
      <p:graphicFrame>
        <p:nvGraphicFramePr>
          <p:cNvPr id="56" name="Object 17">
            <a:extLst>
              <a:ext uri="{FF2B5EF4-FFF2-40B4-BE49-F238E27FC236}">
                <a16:creationId xmlns:a16="http://schemas.microsoft.com/office/drawing/2014/main" id="{73635997-E8CF-42DD-8CB5-8043B5316EF0}"/>
              </a:ext>
            </a:extLst>
          </p:cNvPr>
          <p:cNvGraphicFramePr>
            <a:graphicFrameLocks noChangeAspect="1"/>
          </p:cNvGraphicFramePr>
          <p:nvPr>
            <p:extLst>
              <p:ext uri="{D42A27DB-BD31-4B8C-83A1-F6EECF244321}">
                <p14:modId xmlns:p14="http://schemas.microsoft.com/office/powerpoint/2010/main" val="2865515077"/>
              </p:ext>
            </p:extLst>
          </p:nvPr>
        </p:nvGraphicFramePr>
        <p:xfrm>
          <a:off x="9206385" y="2438743"/>
          <a:ext cx="2522330" cy="823913"/>
        </p:xfrm>
        <a:graphic>
          <a:graphicData uri="http://schemas.openxmlformats.org/presentationml/2006/ole">
            <mc:AlternateContent xmlns:mc="http://schemas.openxmlformats.org/markup-compatibility/2006">
              <mc:Choice xmlns:v="urn:schemas-microsoft-com:vml" Requires="v">
                <p:oleObj spid="_x0000_s1541" name="Equation" r:id="rId22" imgW="1473120" imgH="482400" progId="Equation.3">
                  <p:embed/>
                </p:oleObj>
              </mc:Choice>
              <mc:Fallback>
                <p:oleObj name="Equation" r:id="rId22" imgW="1473120" imgH="482400" progId="Equation.3">
                  <p:embed/>
                  <p:pic>
                    <p:nvPicPr>
                      <p:cNvPr id="173073" name="Object 1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206385" y="2438743"/>
                        <a:ext cx="2522330"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0521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fade">
                                      <p:cBhvr>
                                        <p:cTn id="11" dur="2000"/>
                                        <p:tgtEl>
                                          <p:spTgt spid="4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1000"/>
                                        <p:tgtEl>
                                          <p:spTgt spid="4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fade">
                                      <p:cBhvr>
                                        <p:cTn id="21" dur="1000"/>
                                        <p:tgtEl>
                                          <p:spTgt spid="50"/>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fade">
                                      <p:cBhvr>
                                        <p:cTn id="25" dur="2000"/>
                                        <p:tgtEl>
                                          <p:spTgt spid="4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fade">
                                      <p:cBhvr>
                                        <p:cTn id="30" dur="1000"/>
                                        <p:tgtEl>
                                          <p:spTgt spid="52"/>
                                        </p:tgtEl>
                                      </p:cBhvr>
                                    </p:animEffect>
                                  </p:childTnLst>
                                </p:cTn>
                              </p:par>
                            </p:childTnLst>
                          </p:cTn>
                        </p:par>
                        <p:par>
                          <p:cTn id="31" fill="hold">
                            <p:stCondLst>
                              <p:cond delay="1000"/>
                            </p:stCondLst>
                            <p:childTnLst>
                              <p:par>
                                <p:cTn id="32" presetID="10" presetClass="entr" presetSubtype="0" fill="hold" nodeType="after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fade">
                                      <p:cBhvr>
                                        <p:cTn id="34" dur="2000"/>
                                        <p:tgtEl>
                                          <p:spTgt spid="5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1000"/>
                                        <p:tgtEl>
                                          <p:spTgt spid="54"/>
                                        </p:tgtEl>
                                      </p:cBhvr>
                                    </p:animEffect>
                                  </p:childTnLst>
                                </p:cTn>
                              </p:par>
                              <p:par>
                                <p:cTn id="40" presetID="10" presetClass="entr" presetSubtype="0" fill="hold"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742129" cy="1325563"/>
          </a:xfrm>
        </p:spPr>
        <p:txBody>
          <a:bodyPr/>
          <a:lstStyle/>
          <a:p>
            <a:r>
              <a:rPr lang="en-US" dirty="0">
                <a:solidFill>
                  <a:srgbClr val="990033"/>
                </a:solidFill>
              </a:rPr>
              <a:t>Question</a:t>
            </a:r>
            <a:endParaRPr lang="en-US" dirty="0"/>
          </a:p>
        </p:txBody>
      </p:sp>
      <p:sp>
        <p:nvSpPr>
          <p:cNvPr id="22" name="Rectangle 21">
            <a:extLst>
              <a:ext uri="{FF2B5EF4-FFF2-40B4-BE49-F238E27FC236}">
                <a16:creationId xmlns:a16="http://schemas.microsoft.com/office/drawing/2014/main" id="{EA2C6729-367C-4DE3-8232-9D84B1912FF9}"/>
              </a:ext>
            </a:extLst>
          </p:cNvPr>
          <p:cNvSpPr/>
          <p:nvPr/>
        </p:nvSpPr>
        <p:spPr>
          <a:xfrm>
            <a:off x="838199" y="1477746"/>
            <a:ext cx="3128319" cy="1569660"/>
          </a:xfrm>
          <a:prstGeom prst="rect">
            <a:avLst/>
          </a:prstGeom>
        </p:spPr>
        <p:txBody>
          <a:bodyPr wrap="square">
            <a:spAutoFit/>
          </a:bodyPr>
          <a:lstStyle/>
          <a:p>
            <a:r>
              <a:rPr lang="en-US" sz="2400" dirty="0"/>
              <a:t>Compute the standard deviation IF this is a frequency table for sample data.</a:t>
            </a:r>
          </a:p>
        </p:txBody>
      </p:sp>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id="{DB73AB7C-C83F-44D6-BCD0-B45FA8859827}"/>
                  </a:ext>
                </a:extLst>
              </p:cNvPr>
              <p:cNvGraphicFramePr>
                <a:graphicFrameLocks noGrp="1"/>
              </p:cNvGraphicFramePr>
              <p:nvPr>
                <p:extLst>
                  <p:ext uri="{D42A27DB-BD31-4B8C-83A1-F6EECF244321}">
                    <p14:modId xmlns:p14="http://schemas.microsoft.com/office/powerpoint/2010/main" val="1565272366"/>
                  </p:ext>
                </p:extLst>
              </p:nvPr>
            </p:nvGraphicFramePr>
            <p:xfrm>
              <a:off x="4483442" y="273884"/>
              <a:ext cx="3225116" cy="1619360"/>
            </p:xfrm>
            <a:graphic>
              <a:graphicData uri="http://schemas.openxmlformats.org/drawingml/2006/table">
                <a:tbl>
                  <a:tblPr/>
                  <a:tblGrid>
                    <a:gridCol w="950639">
                      <a:extLst>
                        <a:ext uri="{9D8B030D-6E8A-4147-A177-3AD203B41FA5}">
                          <a16:colId xmlns:a16="http://schemas.microsoft.com/office/drawing/2014/main" val="20000"/>
                        </a:ext>
                      </a:extLst>
                    </a:gridCol>
                    <a:gridCol w="596965">
                      <a:extLst>
                        <a:ext uri="{9D8B030D-6E8A-4147-A177-3AD203B41FA5}">
                          <a16:colId xmlns:a16="http://schemas.microsoft.com/office/drawing/2014/main" val="20001"/>
                        </a:ext>
                      </a:extLst>
                    </a:gridCol>
                    <a:gridCol w="647277">
                      <a:extLst>
                        <a:ext uri="{9D8B030D-6E8A-4147-A177-3AD203B41FA5}">
                          <a16:colId xmlns:a16="http://schemas.microsoft.com/office/drawing/2014/main" val="20002"/>
                        </a:ext>
                      </a:extLst>
                    </a:gridCol>
                    <a:gridCol w="1030235">
                      <a:extLst>
                        <a:ext uri="{9D8B030D-6E8A-4147-A177-3AD203B41FA5}">
                          <a16:colId xmlns:a16="http://schemas.microsoft.com/office/drawing/2014/main" val="20003"/>
                        </a:ext>
                      </a:extLst>
                    </a:gridCol>
                  </a:tblGrid>
                  <a:tr h="404840">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a:cs typeface="Arial"/>
                                  </a:rPr>
                                  <m:t>𝑖</m:t>
                                </m:r>
                              </m:oMath>
                            </m:oMathPara>
                          </a14:m>
                          <a:endParaRPr lang="en-US" sz="2200" dirty="0">
                            <a:latin typeface="+mn-lt"/>
                            <a:ea typeface="Cambria"/>
                            <a:cs typeface="Arial"/>
                          </a:endParaRPr>
                        </a:p>
                      </a:txBody>
                      <a:tcPr marL="0" marR="0" marT="0" marB="0" anchor="ctr">
                        <a:lnL>
                          <a:noFill/>
                        </a:lnL>
                        <a:lnR>
                          <a:noFill/>
                        </a:lnR>
                        <a:lnT>
                          <a:noFill/>
                        </a:lnT>
                        <a:lnB>
                          <a:noFill/>
                        </a:lnB>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ea typeface="Cambria"/>
                                        <a:cs typeface="Times New Roman"/>
                                      </a:rPr>
                                    </m:ctrlPr>
                                  </m:sSubPr>
                                  <m:e>
                                    <m:r>
                                      <a:rPr lang="en-US" sz="2200" b="0" i="1" smtClean="0">
                                        <a:latin typeface="Cambria Math" panose="02040503050406030204" pitchFamily="18" charset="0"/>
                                        <a:ea typeface="Cambria"/>
                                        <a:cs typeface="Times New Roman"/>
                                      </a:rPr>
                                      <m:t>𝑥</m:t>
                                    </m:r>
                                  </m:e>
                                  <m:sub>
                                    <m:r>
                                      <a:rPr lang="en-US" sz="2200" b="0" i="1" smtClean="0">
                                        <a:latin typeface="Cambria Math" panose="02040503050406030204" pitchFamily="18" charset="0"/>
                                        <a:ea typeface="Cambria"/>
                                        <a:cs typeface="Times New Roman"/>
                                      </a:rPr>
                                      <m:t>𝑖</m:t>
                                    </m:r>
                                  </m:sub>
                                </m:sSub>
                              </m:oMath>
                            </m:oMathPara>
                          </a14:m>
                          <a:endParaRPr lang="en-US" sz="2200" dirty="0">
                            <a:latin typeface="+mn-lt"/>
                            <a:ea typeface="Cambria"/>
                            <a:cs typeface="Times New Roman"/>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ea typeface="Cambria"/>
                                        <a:cs typeface="Times New Roman"/>
                                      </a:rPr>
                                    </m:ctrlPr>
                                  </m:sSubPr>
                                  <m:e>
                                    <m:r>
                                      <a:rPr lang="en-US" sz="2200" b="0" i="1" smtClean="0">
                                        <a:latin typeface="Cambria Math" panose="02040503050406030204" pitchFamily="18" charset="0"/>
                                        <a:ea typeface="Cambria"/>
                                        <a:cs typeface="Times New Roman"/>
                                      </a:rPr>
                                      <m:t>𝑓</m:t>
                                    </m:r>
                                  </m:e>
                                  <m:sub>
                                    <m:r>
                                      <a:rPr lang="en-US" sz="2200" b="0" i="1" smtClean="0">
                                        <a:latin typeface="Cambria Math" panose="02040503050406030204" pitchFamily="18" charset="0"/>
                                        <a:ea typeface="Cambria"/>
                                        <a:cs typeface="Times New Roman"/>
                                      </a:rPr>
                                      <m:t>𝑖</m:t>
                                    </m:r>
                                  </m:sub>
                                </m:sSub>
                              </m:oMath>
                            </m:oMathPara>
                          </a14:m>
                          <a:endParaRPr lang="en-US" sz="2200" dirty="0">
                            <a:latin typeface="+mn-lt"/>
                            <a:ea typeface="Cambria"/>
                            <a:cs typeface="Times New Roman"/>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dirty="0">
                            <a:latin typeface="+mn-lt"/>
                            <a:ea typeface="Cambria"/>
                            <a:cs typeface="Times New Roman"/>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4840">
                    <a:tc>
                      <a:txBody>
                        <a:bodyPr/>
                        <a:lstStyle/>
                        <a:p>
                          <a:pPr marL="0" marR="0" algn="ctr">
                            <a:lnSpc>
                              <a:spcPct val="115000"/>
                            </a:lnSpc>
                            <a:spcBef>
                              <a:spcPts val="0"/>
                            </a:spcBef>
                            <a:spcAft>
                              <a:spcPts val="0"/>
                            </a:spcAft>
                          </a:pPr>
                          <a:r>
                            <a:rPr lang="en-US" sz="2200" dirty="0">
                              <a:latin typeface="+mn-lt"/>
                              <a:ea typeface="Cambria"/>
                              <a:cs typeface="Times New Roman"/>
                            </a:rPr>
                            <a:t>1</a:t>
                          </a:r>
                          <a:endParaRPr lang="en-US" sz="2200" dirty="0">
                            <a:latin typeface="+mn-lt"/>
                            <a:ea typeface="Cambria"/>
                            <a:cs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2200" dirty="0">
                              <a:solidFill>
                                <a:srgbClr val="000000"/>
                              </a:solidFill>
                              <a:latin typeface="+mn-lt"/>
                              <a:ea typeface="Cambria"/>
                              <a:cs typeface="Times New Roman"/>
                            </a:rPr>
                            <a:t>22</a:t>
                          </a:r>
                          <a:endParaRPr lang="en-US" sz="2200" dirty="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solidFill>
                                <a:srgbClr val="000000"/>
                              </a:solidFill>
                              <a:latin typeface="+mn-lt"/>
                              <a:ea typeface="Cambria"/>
                              <a:cs typeface="Times New Roman"/>
                            </a:rPr>
                            <a:t>4</a:t>
                          </a:r>
                          <a:endParaRPr lang="en-US" sz="2200" dirty="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dirty="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04840">
                    <a:tc>
                      <a:txBody>
                        <a:bodyPr/>
                        <a:lstStyle/>
                        <a:p>
                          <a:pPr marL="0" marR="0" algn="ctr">
                            <a:lnSpc>
                              <a:spcPct val="115000"/>
                            </a:lnSpc>
                            <a:spcBef>
                              <a:spcPts val="0"/>
                            </a:spcBef>
                            <a:spcAft>
                              <a:spcPts val="0"/>
                            </a:spcAft>
                          </a:pPr>
                          <a:r>
                            <a:rPr lang="en-US" sz="2200">
                              <a:latin typeface="+mn-lt"/>
                              <a:ea typeface="Cambria"/>
                              <a:cs typeface="Times New Roman"/>
                            </a:rPr>
                            <a:t>2</a:t>
                          </a:r>
                          <a:endParaRPr lang="en-US" sz="2200">
                            <a:latin typeface="+mn-lt"/>
                            <a:ea typeface="Cambria"/>
                            <a:cs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2200">
                              <a:solidFill>
                                <a:srgbClr val="000000"/>
                              </a:solidFill>
                              <a:latin typeface="+mn-lt"/>
                              <a:ea typeface="Cambria"/>
                              <a:cs typeface="Times New Roman"/>
                            </a:rPr>
                            <a:t>24</a:t>
                          </a:r>
                          <a:endParaRPr lang="en-US" sz="220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a:solidFill>
                                <a:srgbClr val="000000"/>
                              </a:solidFill>
                              <a:latin typeface="+mn-lt"/>
                              <a:ea typeface="Cambria"/>
                              <a:cs typeface="Times New Roman"/>
                            </a:rPr>
                            <a:t>3</a:t>
                          </a:r>
                          <a:endParaRPr lang="en-US" sz="220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dirty="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840">
                    <a:tc>
                      <a:txBody>
                        <a:bodyPr/>
                        <a:lstStyle/>
                        <a:p>
                          <a:pPr marL="0" marR="0" algn="ctr">
                            <a:lnSpc>
                              <a:spcPct val="115000"/>
                            </a:lnSpc>
                            <a:spcBef>
                              <a:spcPts val="0"/>
                            </a:spcBef>
                            <a:spcAft>
                              <a:spcPts val="0"/>
                            </a:spcAft>
                          </a:pPr>
                          <a:r>
                            <a:rPr lang="en-US" sz="2200" dirty="0">
                              <a:latin typeface="+mn-lt"/>
                              <a:ea typeface="Cambria"/>
                              <a:cs typeface="Times New Roman"/>
                            </a:rPr>
                            <a:t>3</a:t>
                          </a:r>
                          <a:endParaRPr lang="en-US" sz="2200" dirty="0">
                            <a:latin typeface="+mn-lt"/>
                            <a:ea typeface="Cambria"/>
                            <a:cs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2200">
                              <a:solidFill>
                                <a:srgbClr val="000000"/>
                              </a:solidFill>
                              <a:latin typeface="+mn-lt"/>
                              <a:ea typeface="Cambria"/>
                              <a:cs typeface="Times New Roman"/>
                            </a:rPr>
                            <a:t>30</a:t>
                          </a:r>
                          <a:endParaRPr lang="en-US" sz="220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solidFill>
                                <a:srgbClr val="000000"/>
                              </a:solidFill>
                              <a:latin typeface="+mn-lt"/>
                              <a:ea typeface="Cambria"/>
                              <a:cs typeface="Times New Roman"/>
                            </a:rPr>
                            <a:t>3</a:t>
                          </a:r>
                          <a:endParaRPr lang="en-US" sz="2200" dirty="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dirty="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Choice>
        <mc:Fallback xmlns="">
          <p:graphicFrame>
            <p:nvGraphicFramePr>
              <p:cNvPr id="13" name="Table 12">
                <a:extLst>
                  <a:ext uri="{FF2B5EF4-FFF2-40B4-BE49-F238E27FC236}">
                    <a16:creationId xmlns:a16="http://schemas.microsoft.com/office/drawing/2014/main" id="{DB73AB7C-C83F-44D6-BCD0-B45FA8859827}"/>
                  </a:ext>
                </a:extLst>
              </p:cNvPr>
              <p:cNvGraphicFramePr>
                <a:graphicFrameLocks noGrp="1"/>
              </p:cNvGraphicFramePr>
              <p:nvPr>
                <p:extLst>
                  <p:ext uri="{D42A27DB-BD31-4B8C-83A1-F6EECF244321}">
                    <p14:modId xmlns:p14="http://schemas.microsoft.com/office/powerpoint/2010/main" val="1565272366"/>
                  </p:ext>
                </p:extLst>
              </p:nvPr>
            </p:nvGraphicFramePr>
            <p:xfrm>
              <a:off x="4483442" y="273884"/>
              <a:ext cx="3225116" cy="1619360"/>
            </p:xfrm>
            <a:graphic>
              <a:graphicData uri="http://schemas.openxmlformats.org/drawingml/2006/table">
                <a:tbl>
                  <a:tblPr/>
                  <a:tblGrid>
                    <a:gridCol w="950639">
                      <a:extLst>
                        <a:ext uri="{9D8B030D-6E8A-4147-A177-3AD203B41FA5}">
                          <a16:colId xmlns:a16="http://schemas.microsoft.com/office/drawing/2014/main" val="20000"/>
                        </a:ext>
                      </a:extLst>
                    </a:gridCol>
                    <a:gridCol w="596965">
                      <a:extLst>
                        <a:ext uri="{9D8B030D-6E8A-4147-A177-3AD203B41FA5}">
                          <a16:colId xmlns:a16="http://schemas.microsoft.com/office/drawing/2014/main" val="20001"/>
                        </a:ext>
                      </a:extLst>
                    </a:gridCol>
                    <a:gridCol w="647277">
                      <a:extLst>
                        <a:ext uri="{9D8B030D-6E8A-4147-A177-3AD203B41FA5}">
                          <a16:colId xmlns:a16="http://schemas.microsoft.com/office/drawing/2014/main" val="20002"/>
                        </a:ext>
                      </a:extLst>
                    </a:gridCol>
                    <a:gridCol w="1030235">
                      <a:extLst>
                        <a:ext uri="{9D8B030D-6E8A-4147-A177-3AD203B41FA5}">
                          <a16:colId xmlns:a16="http://schemas.microsoft.com/office/drawing/2014/main" val="20003"/>
                        </a:ext>
                      </a:extLst>
                    </a:gridCol>
                  </a:tblGrid>
                  <a:tr h="404840">
                    <a:tc>
                      <a:txBody>
                        <a:bodyPr/>
                        <a:lstStyle/>
                        <a:p>
                          <a:endParaRPr lang="en-US"/>
                        </a:p>
                      </a:txBody>
                      <a:tcPr marL="0" marR="0" marT="0" marB="0" anchor="ctr">
                        <a:lnL>
                          <a:noFill/>
                        </a:lnL>
                        <a:lnR>
                          <a:noFill/>
                        </a:lnR>
                        <a:lnT>
                          <a:noFill/>
                        </a:lnT>
                        <a:lnB>
                          <a:noFill/>
                        </a:lnB>
                        <a:blipFill>
                          <a:blip r:embed="rId3"/>
                          <a:stretch>
                            <a:fillRect r="-241026" b="-334328"/>
                          </a:stretch>
                        </a:blipFill>
                      </a:tcPr>
                    </a:tc>
                    <a:tc>
                      <a:txBody>
                        <a:bodyPr/>
                        <a:lstStyle/>
                        <a:p>
                          <a:endParaRPr lang="en-US"/>
                        </a:p>
                      </a:txBody>
                      <a:tcPr marL="0" marR="0" marT="0" marB="0" anchor="ctr">
                        <a:lnL>
                          <a:noFill/>
                        </a:lnL>
                        <a:lnR>
                          <a:noFill/>
                        </a:lnR>
                        <a:lnT>
                          <a:noFill/>
                        </a:lnT>
                        <a:lnB w="12700" cap="flat" cmpd="sng" algn="ctr">
                          <a:solidFill>
                            <a:srgbClr val="000000"/>
                          </a:solidFill>
                          <a:prstDash val="solid"/>
                          <a:round/>
                          <a:headEnd type="none" w="med" len="med"/>
                          <a:tailEnd type="none" w="med" len="med"/>
                        </a:lnB>
                        <a:blipFill>
                          <a:blip r:embed="rId3"/>
                          <a:stretch>
                            <a:fillRect l="-159184" r="-283673" b="-334328"/>
                          </a:stretch>
                        </a:blipFill>
                      </a:tcPr>
                    </a:tc>
                    <a:tc>
                      <a:txBody>
                        <a:bodyPr/>
                        <a:lstStyle/>
                        <a:p>
                          <a:endParaRPr lang="en-US"/>
                        </a:p>
                      </a:txBody>
                      <a:tcPr marL="0" marR="0" marT="0" marB="0" anchor="ctr">
                        <a:lnL>
                          <a:noFill/>
                        </a:lnL>
                        <a:lnR>
                          <a:noFill/>
                        </a:lnR>
                        <a:lnT>
                          <a:noFill/>
                        </a:lnT>
                        <a:lnB w="12700" cap="flat" cmpd="sng" algn="ctr">
                          <a:solidFill>
                            <a:srgbClr val="000000"/>
                          </a:solidFill>
                          <a:prstDash val="solid"/>
                          <a:round/>
                          <a:headEnd type="none" w="med" len="med"/>
                          <a:tailEnd type="none" w="med" len="med"/>
                        </a:lnB>
                        <a:blipFill>
                          <a:blip r:embed="rId3"/>
                          <a:stretch>
                            <a:fillRect l="-237383" r="-159813" b="-334328"/>
                          </a:stretch>
                        </a:blipFill>
                      </a:tcPr>
                    </a:tc>
                    <a:tc>
                      <a:txBody>
                        <a:bodyPr/>
                        <a:lstStyle/>
                        <a:p>
                          <a:pPr marL="0" marR="0" algn="ctr">
                            <a:lnSpc>
                              <a:spcPct val="115000"/>
                            </a:lnSpc>
                            <a:spcBef>
                              <a:spcPts val="0"/>
                            </a:spcBef>
                            <a:spcAft>
                              <a:spcPts val="0"/>
                            </a:spcAft>
                          </a:pPr>
                          <a:endParaRPr lang="en-US" sz="2200" dirty="0">
                            <a:latin typeface="+mn-lt"/>
                            <a:ea typeface="Cambria"/>
                            <a:cs typeface="Times New Roman"/>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4840">
                    <a:tc>
                      <a:txBody>
                        <a:bodyPr/>
                        <a:lstStyle/>
                        <a:p>
                          <a:pPr marL="0" marR="0" algn="ctr">
                            <a:lnSpc>
                              <a:spcPct val="115000"/>
                            </a:lnSpc>
                            <a:spcBef>
                              <a:spcPts val="0"/>
                            </a:spcBef>
                            <a:spcAft>
                              <a:spcPts val="0"/>
                            </a:spcAft>
                          </a:pPr>
                          <a:r>
                            <a:rPr lang="en-US" sz="2200" dirty="0">
                              <a:latin typeface="+mn-lt"/>
                              <a:ea typeface="Cambria"/>
                              <a:cs typeface="Times New Roman"/>
                            </a:rPr>
                            <a:t>1</a:t>
                          </a:r>
                          <a:endParaRPr lang="en-US" sz="2200" dirty="0">
                            <a:latin typeface="+mn-lt"/>
                            <a:ea typeface="Cambria"/>
                            <a:cs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2200" dirty="0">
                              <a:solidFill>
                                <a:srgbClr val="000000"/>
                              </a:solidFill>
                              <a:latin typeface="+mn-lt"/>
                              <a:ea typeface="Cambria"/>
                              <a:cs typeface="Times New Roman"/>
                            </a:rPr>
                            <a:t>22</a:t>
                          </a:r>
                          <a:endParaRPr lang="en-US" sz="2200" dirty="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solidFill>
                                <a:srgbClr val="000000"/>
                              </a:solidFill>
                              <a:latin typeface="+mn-lt"/>
                              <a:ea typeface="Cambria"/>
                              <a:cs typeface="Times New Roman"/>
                            </a:rPr>
                            <a:t>4</a:t>
                          </a:r>
                          <a:endParaRPr lang="en-US" sz="2200" dirty="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dirty="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04840">
                    <a:tc>
                      <a:txBody>
                        <a:bodyPr/>
                        <a:lstStyle/>
                        <a:p>
                          <a:pPr marL="0" marR="0" algn="ctr">
                            <a:lnSpc>
                              <a:spcPct val="115000"/>
                            </a:lnSpc>
                            <a:spcBef>
                              <a:spcPts val="0"/>
                            </a:spcBef>
                            <a:spcAft>
                              <a:spcPts val="0"/>
                            </a:spcAft>
                          </a:pPr>
                          <a:r>
                            <a:rPr lang="en-US" sz="2200">
                              <a:latin typeface="+mn-lt"/>
                              <a:ea typeface="Cambria"/>
                              <a:cs typeface="Times New Roman"/>
                            </a:rPr>
                            <a:t>2</a:t>
                          </a:r>
                          <a:endParaRPr lang="en-US" sz="2200">
                            <a:latin typeface="+mn-lt"/>
                            <a:ea typeface="Cambria"/>
                            <a:cs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2200">
                              <a:solidFill>
                                <a:srgbClr val="000000"/>
                              </a:solidFill>
                              <a:latin typeface="+mn-lt"/>
                              <a:ea typeface="Cambria"/>
                              <a:cs typeface="Times New Roman"/>
                            </a:rPr>
                            <a:t>24</a:t>
                          </a:r>
                          <a:endParaRPr lang="en-US" sz="220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a:solidFill>
                                <a:srgbClr val="000000"/>
                              </a:solidFill>
                              <a:latin typeface="+mn-lt"/>
                              <a:ea typeface="Cambria"/>
                              <a:cs typeface="Times New Roman"/>
                            </a:rPr>
                            <a:t>3</a:t>
                          </a:r>
                          <a:endParaRPr lang="en-US" sz="220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dirty="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840">
                    <a:tc>
                      <a:txBody>
                        <a:bodyPr/>
                        <a:lstStyle/>
                        <a:p>
                          <a:pPr marL="0" marR="0" algn="ctr">
                            <a:lnSpc>
                              <a:spcPct val="115000"/>
                            </a:lnSpc>
                            <a:spcBef>
                              <a:spcPts val="0"/>
                            </a:spcBef>
                            <a:spcAft>
                              <a:spcPts val="0"/>
                            </a:spcAft>
                          </a:pPr>
                          <a:r>
                            <a:rPr lang="en-US" sz="2200" dirty="0">
                              <a:latin typeface="+mn-lt"/>
                              <a:ea typeface="Cambria"/>
                              <a:cs typeface="Times New Roman"/>
                            </a:rPr>
                            <a:t>3</a:t>
                          </a:r>
                          <a:endParaRPr lang="en-US" sz="2200" dirty="0">
                            <a:latin typeface="+mn-lt"/>
                            <a:ea typeface="Cambria"/>
                            <a:cs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2200">
                              <a:solidFill>
                                <a:srgbClr val="000000"/>
                              </a:solidFill>
                              <a:latin typeface="+mn-lt"/>
                              <a:ea typeface="Cambria"/>
                              <a:cs typeface="Times New Roman"/>
                            </a:rPr>
                            <a:t>30</a:t>
                          </a:r>
                          <a:endParaRPr lang="en-US" sz="220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solidFill>
                                <a:srgbClr val="000000"/>
                              </a:solidFill>
                              <a:latin typeface="+mn-lt"/>
                              <a:ea typeface="Cambria"/>
                              <a:cs typeface="Times New Roman"/>
                            </a:rPr>
                            <a:t>3</a:t>
                          </a:r>
                          <a:endParaRPr lang="en-US" sz="2200" dirty="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dirty="0">
                            <a:latin typeface="+mn-lt"/>
                            <a:ea typeface="Cambria"/>
                            <a:cs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4042916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538784" cy="1325563"/>
          </a:xfrm>
        </p:spPr>
        <p:txBody>
          <a:bodyPr/>
          <a:lstStyle/>
          <a:p>
            <a:r>
              <a:rPr lang="en-US" dirty="0">
                <a:solidFill>
                  <a:srgbClr val="990033"/>
                </a:solidFill>
              </a:rPr>
              <a:t>Coefficient of Variation (CV)</a:t>
            </a:r>
            <a:endParaRPr lang="en-US" dirty="0"/>
          </a:p>
        </p:txBody>
      </p:sp>
      <p:sp>
        <p:nvSpPr>
          <p:cNvPr id="16" name="Rectangle 15">
            <a:extLst>
              <a:ext uri="{FF2B5EF4-FFF2-40B4-BE49-F238E27FC236}">
                <a16:creationId xmlns:a16="http://schemas.microsoft.com/office/drawing/2014/main" id="{5075C887-1AD8-490D-B543-34ED3B2352BC}"/>
              </a:ext>
            </a:extLst>
          </p:cNvPr>
          <p:cNvSpPr/>
          <p:nvPr/>
        </p:nvSpPr>
        <p:spPr>
          <a:xfrm>
            <a:off x="838199" y="1477746"/>
            <a:ext cx="6200061" cy="1569660"/>
          </a:xfrm>
          <a:prstGeom prst="rect">
            <a:avLst/>
          </a:prstGeom>
        </p:spPr>
        <p:txBody>
          <a:bodyPr wrap="square">
            <a:spAutoFit/>
          </a:bodyPr>
          <a:lstStyle/>
          <a:p>
            <a:r>
              <a:rPr lang="en-US" sz="2400" dirty="0">
                <a:cs typeface="Times New Roman" pitchFamily="18" charset="0"/>
              </a:rPr>
              <a:t>The </a:t>
            </a:r>
            <a:r>
              <a:rPr lang="en-US" sz="2400" dirty="0">
                <a:solidFill>
                  <a:srgbClr val="FF0000"/>
                </a:solidFill>
                <a:cs typeface="Times New Roman" pitchFamily="18" charset="0"/>
              </a:rPr>
              <a:t>coefficient of variation </a:t>
            </a:r>
            <a:r>
              <a:rPr lang="en-US" sz="2400" dirty="0">
                <a:cs typeface="Times New Roman" pitchFamily="18" charset="0"/>
              </a:rPr>
              <a:t>(CV) for a set of non-negative sample or population data, expressed as a percent, is a unit-less measure of spread computed as </a:t>
            </a:r>
          </a:p>
        </p:txBody>
      </p:sp>
      <p:sp>
        <p:nvSpPr>
          <p:cNvPr id="21" name="Text Box 2">
            <a:extLst>
              <a:ext uri="{FF2B5EF4-FFF2-40B4-BE49-F238E27FC236}">
                <a16:creationId xmlns:a16="http://schemas.microsoft.com/office/drawing/2014/main" id="{FBBAAD9B-FBF0-449E-B00E-883B69C86F03}"/>
              </a:ext>
            </a:extLst>
          </p:cNvPr>
          <p:cNvSpPr txBox="1">
            <a:spLocks noChangeArrowheads="1"/>
          </p:cNvSpPr>
          <p:nvPr/>
        </p:nvSpPr>
        <p:spPr bwMode="auto">
          <a:xfrm>
            <a:off x="7376984" y="417203"/>
            <a:ext cx="4426191" cy="4216581"/>
          </a:xfrm>
          <a:prstGeom prst="rect">
            <a:avLst/>
          </a:prstGeom>
          <a:solidFill>
            <a:srgbClr val="CCFFCC"/>
          </a:solidFill>
          <a:ln w="9525">
            <a:noFill/>
            <a:miter lim="800000"/>
            <a:headEnd/>
            <a:tailEnd/>
          </a:ln>
        </p:spPr>
        <p:txBody>
          <a:bodyPr vert="horz" wrap="square" lIns="91440" tIns="45720" rIns="91440" bIns="45720" numCol="1" anchor="t" anchorCtr="0" compatLnSpc="1">
            <a:prstTxWarp prst="textNoShape">
              <a:avLst/>
            </a:prstTxWarp>
          </a:bodyPr>
          <a:lstStyle/>
          <a:p>
            <a:r>
              <a:rPr lang="en-US" sz="2200" dirty="0">
                <a:cs typeface="Times New Roman" pitchFamily="18" charset="0"/>
              </a:rPr>
              <a:t>Ex. </a:t>
            </a:r>
            <a:r>
              <a:rPr lang="en-US" sz="2400" dirty="0">
                <a:solidFill>
                  <a:srgbClr val="FF0000"/>
                </a:solidFill>
                <a:cs typeface="Times New Roman" pitchFamily="18" charset="0"/>
              </a:rPr>
              <a:t>Heights</a:t>
            </a:r>
            <a:r>
              <a:rPr lang="en-US" sz="2400" dirty="0">
                <a:cs typeface="Times New Roman" pitchFamily="18" charset="0"/>
              </a:rPr>
              <a:t> and </a:t>
            </a:r>
            <a:r>
              <a:rPr lang="en-US" sz="2400" dirty="0">
                <a:solidFill>
                  <a:srgbClr val="0070C0"/>
                </a:solidFill>
                <a:cs typeface="Times New Roman" pitchFamily="18" charset="0"/>
              </a:rPr>
              <a:t>Weights</a:t>
            </a:r>
            <a:r>
              <a:rPr lang="en-US" sz="2400" dirty="0">
                <a:cs typeface="Times New Roman" pitchFamily="18" charset="0"/>
              </a:rPr>
              <a:t> of 40 men is recorded and some statistic are computed as table shows. Using the sample data compare the variation of the two measurements. </a:t>
            </a:r>
            <a:endParaRPr kumimoji="0" lang="en-US" altLang="en-US" sz="2200" b="0" i="0" u="none" strike="noStrike" cap="none" normalizeH="0" baseline="0" dirty="0">
              <a:ln>
                <a:noFill/>
              </a:ln>
              <a:effectLst/>
            </a:endParaRPr>
          </a:p>
        </p:txBody>
      </p:sp>
      <p:graphicFrame>
        <p:nvGraphicFramePr>
          <p:cNvPr id="13" name="Object 2">
            <a:extLst>
              <a:ext uri="{FF2B5EF4-FFF2-40B4-BE49-F238E27FC236}">
                <a16:creationId xmlns:a16="http://schemas.microsoft.com/office/drawing/2014/main" id="{A2F7CB41-697D-4B35-907A-051CBFC7D784}"/>
              </a:ext>
            </a:extLst>
          </p:cNvPr>
          <p:cNvGraphicFramePr>
            <a:graphicFrameLocks noChangeAspect="1"/>
          </p:cNvGraphicFramePr>
          <p:nvPr>
            <p:extLst>
              <p:ext uri="{D42A27DB-BD31-4B8C-83A1-F6EECF244321}">
                <p14:modId xmlns:p14="http://schemas.microsoft.com/office/powerpoint/2010/main" val="1121885901"/>
              </p:ext>
            </p:extLst>
          </p:nvPr>
        </p:nvGraphicFramePr>
        <p:xfrm>
          <a:off x="3793750" y="3044263"/>
          <a:ext cx="2107503" cy="973039"/>
        </p:xfrm>
        <a:graphic>
          <a:graphicData uri="http://schemas.openxmlformats.org/presentationml/2006/ole">
            <mc:AlternateContent xmlns:mc="http://schemas.openxmlformats.org/markup-compatibility/2006">
              <mc:Choice xmlns:v="urn:schemas-microsoft-com:vml" Requires="v">
                <p:oleObj spid="_x0000_s5212" name="Equation" r:id="rId4" imgW="850680" imgH="393480" progId="Equation.3">
                  <p:embed/>
                </p:oleObj>
              </mc:Choice>
              <mc:Fallback>
                <p:oleObj name="Equation" r:id="rId4" imgW="850680" imgH="393480" progId="Equation.3">
                  <p:embed/>
                  <p:pic>
                    <p:nvPicPr>
                      <p:cNvPr id="7" name="Object 2">
                        <a:extLst>
                          <a:ext uri="{FF2B5EF4-FFF2-40B4-BE49-F238E27FC236}">
                            <a16:creationId xmlns:a16="http://schemas.microsoft.com/office/drawing/2014/main" id="{2CC15070-E967-4E59-9809-7E9B3BE4C868}"/>
                          </a:ext>
                        </a:extLst>
                      </p:cNvPr>
                      <p:cNvPicPr>
                        <a:picLocks noChangeAspect="1" noChangeArrowheads="1"/>
                      </p:cNvPicPr>
                      <p:nvPr/>
                    </p:nvPicPr>
                    <p:blipFill>
                      <a:blip r:embed="rId5"/>
                      <a:srcRect/>
                      <a:stretch>
                        <a:fillRect/>
                      </a:stretch>
                    </p:blipFill>
                    <p:spPr bwMode="auto">
                      <a:xfrm>
                        <a:off x="3793750" y="3044263"/>
                        <a:ext cx="2107503" cy="973039"/>
                      </a:xfrm>
                      <a:prstGeom prst="rect">
                        <a:avLst/>
                      </a:prstGeom>
                      <a:noFill/>
                    </p:spPr>
                  </p:pic>
                </p:oleObj>
              </mc:Fallback>
            </mc:AlternateContent>
          </a:graphicData>
        </a:graphic>
      </p:graphicFrame>
      <p:graphicFrame>
        <p:nvGraphicFramePr>
          <p:cNvPr id="14" name="Object 2">
            <a:extLst>
              <a:ext uri="{FF2B5EF4-FFF2-40B4-BE49-F238E27FC236}">
                <a16:creationId xmlns:a16="http://schemas.microsoft.com/office/drawing/2014/main" id="{7F937C1F-1BC5-4F7E-BA83-E2BD5932E1F2}"/>
              </a:ext>
            </a:extLst>
          </p:cNvPr>
          <p:cNvGraphicFramePr>
            <a:graphicFrameLocks noChangeAspect="1"/>
          </p:cNvGraphicFramePr>
          <p:nvPr>
            <p:extLst>
              <p:ext uri="{D42A27DB-BD31-4B8C-83A1-F6EECF244321}">
                <p14:modId xmlns:p14="http://schemas.microsoft.com/office/powerpoint/2010/main" val="1535713408"/>
              </p:ext>
            </p:extLst>
          </p:nvPr>
        </p:nvGraphicFramePr>
        <p:xfrm>
          <a:off x="1322173" y="3063421"/>
          <a:ext cx="2040152" cy="973039"/>
        </p:xfrm>
        <a:graphic>
          <a:graphicData uri="http://schemas.openxmlformats.org/presentationml/2006/ole">
            <mc:AlternateContent xmlns:mc="http://schemas.openxmlformats.org/markup-compatibility/2006">
              <mc:Choice xmlns:v="urn:schemas-microsoft-com:vml" Requires="v">
                <p:oleObj spid="_x0000_s5213" name="Equation" r:id="rId6" imgW="876240" imgH="419040" progId="Equation.3">
                  <p:embed/>
                </p:oleObj>
              </mc:Choice>
              <mc:Fallback>
                <p:oleObj name="Equation" r:id="rId6" imgW="876240" imgH="419040" progId="Equation.3">
                  <p:embed/>
                  <p:pic>
                    <p:nvPicPr>
                      <p:cNvPr id="8" name="Object 2">
                        <a:extLst>
                          <a:ext uri="{FF2B5EF4-FFF2-40B4-BE49-F238E27FC236}">
                            <a16:creationId xmlns:a16="http://schemas.microsoft.com/office/drawing/2014/main" id="{9D16CE34-F24E-42AF-962C-B843F20F7778}"/>
                          </a:ext>
                        </a:extLst>
                      </p:cNvPr>
                      <p:cNvPicPr>
                        <a:picLocks noChangeAspect="1" noChangeArrowheads="1"/>
                      </p:cNvPicPr>
                      <p:nvPr/>
                    </p:nvPicPr>
                    <p:blipFill>
                      <a:blip r:embed="rId7"/>
                      <a:srcRect/>
                      <a:stretch>
                        <a:fillRect/>
                      </a:stretch>
                    </p:blipFill>
                    <p:spPr bwMode="auto">
                      <a:xfrm>
                        <a:off x="1322173" y="3063421"/>
                        <a:ext cx="2040152" cy="973039"/>
                      </a:xfrm>
                      <a:prstGeom prst="rect">
                        <a:avLst/>
                      </a:prstGeom>
                      <a:noFill/>
                    </p:spPr>
                  </p:pic>
                </p:oleObj>
              </mc:Fallback>
            </mc:AlternateContent>
          </a:graphicData>
        </a:graphic>
      </p:graphicFrame>
      <p:pic>
        <p:nvPicPr>
          <p:cNvPr id="15" name="Picture 14">
            <a:extLst>
              <a:ext uri="{FF2B5EF4-FFF2-40B4-BE49-F238E27FC236}">
                <a16:creationId xmlns:a16="http://schemas.microsoft.com/office/drawing/2014/main" id="{6D71C375-87A7-4DF4-A414-E1A0F9B1431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52931" y="5162710"/>
            <a:ext cx="5550244" cy="1087161"/>
          </a:xfrm>
          <a:prstGeom prst="rect">
            <a:avLst/>
          </a:prstGeom>
        </p:spPr>
      </p:pic>
      <p:graphicFrame>
        <p:nvGraphicFramePr>
          <p:cNvPr id="17" name="Object 2">
            <a:extLst>
              <a:ext uri="{FF2B5EF4-FFF2-40B4-BE49-F238E27FC236}">
                <a16:creationId xmlns:a16="http://schemas.microsoft.com/office/drawing/2014/main" id="{5FF03CB9-929D-48C0-80F9-423D6D4BEBF7}"/>
              </a:ext>
            </a:extLst>
          </p:cNvPr>
          <p:cNvGraphicFramePr>
            <a:graphicFrameLocks noChangeAspect="1"/>
          </p:cNvGraphicFramePr>
          <p:nvPr>
            <p:extLst>
              <p:ext uri="{D42A27DB-BD31-4B8C-83A1-F6EECF244321}">
                <p14:modId xmlns:p14="http://schemas.microsoft.com/office/powerpoint/2010/main" val="2122729826"/>
              </p:ext>
            </p:extLst>
          </p:nvPr>
        </p:nvGraphicFramePr>
        <p:xfrm>
          <a:off x="7648833" y="2763195"/>
          <a:ext cx="3486208" cy="759545"/>
        </p:xfrm>
        <a:graphic>
          <a:graphicData uri="http://schemas.openxmlformats.org/presentationml/2006/ole">
            <mc:AlternateContent xmlns:mc="http://schemas.openxmlformats.org/markup-compatibility/2006">
              <mc:Choice xmlns:v="urn:schemas-microsoft-com:vml" Requires="v">
                <p:oleObj spid="_x0000_s5214" name="Equation" r:id="rId9" imgW="1803240" imgH="393480" progId="Equation.3">
                  <p:embed/>
                </p:oleObj>
              </mc:Choice>
              <mc:Fallback>
                <p:oleObj name="Equation" r:id="rId9" imgW="1803240" imgH="393480" progId="Equation.3">
                  <p:embed/>
                  <p:pic>
                    <p:nvPicPr>
                      <p:cNvPr id="7" name="Object 2">
                        <a:extLst>
                          <a:ext uri="{FF2B5EF4-FFF2-40B4-BE49-F238E27FC236}">
                            <a16:creationId xmlns:a16="http://schemas.microsoft.com/office/drawing/2014/main" id="{2CC15070-E967-4E59-9809-7E9B3BE4C868}"/>
                          </a:ext>
                        </a:extLst>
                      </p:cNvPr>
                      <p:cNvPicPr>
                        <a:picLocks noChangeAspect="1" noChangeArrowheads="1"/>
                      </p:cNvPicPr>
                      <p:nvPr/>
                    </p:nvPicPr>
                    <p:blipFill>
                      <a:blip r:embed="rId10"/>
                      <a:srcRect/>
                      <a:stretch>
                        <a:fillRect/>
                      </a:stretch>
                    </p:blipFill>
                    <p:spPr bwMode="auto">
                      <a:xfrm>
                        <a:off x="7648833" y="2763195"/>
                        <a:ext cx="3486208" cy="759545"/>
                      </a:xfrm>
                      <a:prstGeom prst="rect">
                        <a:avLst/>
                      </a:prstGeom>
                      <a:noFill/>
                    </p:spPr>
                  </p:pic>
                </p:oleObj>
              </mc:Fallback>
            </mc:AlternateContent>
          </a:graphicData>
        </a:graphic>
      </p:graphicFrame>
      <p:graphicFrame>
        <p:nvGraphicFramePr>
          <p:cNvPr id="18" name="Object 2">
            <a:extLst>
              <a:ext uri="{FF2B5EF4-FFF2-40B4-BE49-F238E27FC236}">
                <a16:creationId xmlns:a16="http://schemas.microsoft.com/office/drawing/2014/main" id="{5E76B39C-F2CC-4141-B81B-F8D18E3F836A}"/>
              </a:ext>
            </a:extLst>
          </p:cNvPr>
          <p:cNvGraphicFramePr>
            <a:graphicFrameLocks noChangeAspect="1"/>
          </p:cNvGraphicFramePr>
          <p:nvPr>
            <p:extLst>
              <p:ext uri="{D42A27DB-BD31-4B8C-83A1-F6EECF244321}">
                <p14:modId xmlns:p14="http://schemas.microsoft.com/office/powerpoint/2010/main" val="3456744534"/>
              </p:ext>
            </p:extLst>
          </p:nvPr>
        </p:nvGraphicFramePr>
        <p:xfrm>
          <a:off x="7552687" y="3641600"/>
          <a:ext cx="3803816" cy="759545"/>
        </p:xfrm>
        <a:graphic>
          <a:graphicData uri="http://schemas.openxmlformats.org/presentationml/2006/ole">
            <mc:AlternateContent xmlns:mc="http://schemas.openxmlformats.org/markup-compatibility/2006">
              <mc:Choice xmlns:v="urn:schemas-microsoft-com:vml" Requires="v">
                <p:oleObj spid="_x0000_s5215" name="Equation" r:id="rId11" imgW="1790640" imgH="393480" progId="Equation.3">
                  <p:embed/>
                </p:oleObj>
              </mc:Choice>
              <mc:Fallback>
                <p:oleObj name="Equation" r:id="rId11" imgW="1790640" imgH="393480" progId="Equation.3">
                  <p:embed/>
                  <p:pic>
                    <p:nvPicPr>
                      <p:cNvPr id="8" name="Object 2">
                        <a:extLst>
                          <a:ext uri="{FF2B5EF4-FFF2-40B4-BE49-F238E27FC236}">
                            <a16:creationId xmlns:a16="http://schemas.microsoft.com/office/drawing/2014/main" id="{9D16CE34-F24E-42AF-962C-B843F20F7778}"/>
                          </a:ext>
                        </a:extLst>
                      </p:cNvPr>
                      <p:cNvPicPr>
                        <a:picLocks noChangeAspect="1" noChangeArrowheads="1"/>
                      </p:cNvPicPr>
                      <p:nvPr/>
                    </p:nvPicPr>
                    <p:blipFill>
                      <a:blip r:embed="rId12"/>
                      <a:srcRect/>
                      <a:stretch>
                        <a:fillRect/>
                      </a:stretch>
                    </p:blipFill>
                    <p:spPr bwMode="auto">
                      <a:xfrm>
                        <a:off x="7552687" y="3641600"/>
                        <a:ext cx="3803816" cy="759545"/>
                      </a:xfrm>
                      <a:prstGeom prst="rect">
                        <a:avLst/>
                      </a:prstGeom>
                      <a:noFill/>
                    </p:spPr>
                  </p:pic>
                </p:oleObj>
              </mc:Fallback>
            </mc:AlternateContent>
          </a:graphicData>
        </a:graphic>
      </p:graphicFrame>
      <p:sp>
        <p:nvSpPr>
          <p:cNvPr id="19" name="Rectangle 18">
            <a:extLst>
              <a:ext uri="{FF2B5EF4-FFF2-40B4-BE49-F238E27FC236}">
                <a16:creationId xmlns:a16="http://schemas.microsoft.com/office/drawing/2014/main" id="{C3BC5623-67A0-4141-A49A-6D99D550BE5E}"/>
              </a:ext>
            </a:extLst>
          </p:cNvPr>
          <p:cNvSpPr/>
          <p:nvPr/>
        </p:nvSpPr>
        <p:spPr>
          <a:xfrm>
            <a:off x="835497" y="4136630"/>
            <a:ext cx="6200061" cy="830997"/>
          </a:xfrm>
          <a:prstGeom prst="rect">
            <a:avLst/>
          </a:prstGeom>
          <a:solidFill>
            <a:srgbClr val="BDE9FF"/>
          </a:solidFill>
        </p:spPr>
        <p:txBody>
          <a:bodyPr wrap="square">
            <a:spAutoFit/>
          </a:bodyPr>
          <a:lstStyle/>
          <a:p>
            <a:r>
              <a:rPr lang="en-US" sz="2400" dirty="0">
                <a:cs typeface="Times New Roman" pitchFamily="18" charset="0"/>
              </a:rPr>
              <a:t>CV enables us to compare spread for two datasets with different units of measure.</a:t>
            </a:r>
          </a:p>
        </p:txBody>
      </p:sp>
      <p:sp>
        <p:nvSpPr>
          <p:cNvPr id="20" name="Rectangle 19">
            <a:extLst>
              <a:ext uri="{FF2B5EF4-FFF2-40B4-BE49-F238E27FC236}">
                <a16:creationId xmlns:a16="http://schemas.microsoft.com/office/drawing/2014/main" id="{1B74D8B4-D089-42F8-BAC1-3ACA3A3C1800}"/>
              </a:ext>
            </a:extLst>
          </p:cNvPr>
          <p:cNvSpPr/>
          <p:nvPr/>
        </p:nvSpPr>
        <p:spPr>
          <a:xfrm>
            <a:off x="837100" y="5225854"/>
            <a:ext cx="4281770" cy="830997"/>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cs typeface="Times New Roman" pitchFamily="18" charset="0"/>
              </a:rPr>
              <a:t>Observation	1     2     3     4	5</a:t>
            </a:r>
          </a:p>
          <a:p>
            <a:r>
              <a:rPr lang="en-US" sz="2200" b="1" dirty="0">
                <a:solidFill>
                  <a:schemeClr val="tx1"/>
                </a:solidFill>
                <a:cs typeface="Times New Roman" pitchFamily="18" charset="0"/>
              </a:rPr>
              <a:t>Data values	5</a:t>
            </a:r>
            <a:r>
              <a:rPr lang="en-US" sz="2200" b="1" dirty="0">
                <a:solidFill>
                  <a:schemeClr val="tx1"/>
                </a:solidFill>
                <a:ea typeface="Cambria" panose="02040503050406030204" pitchFamily="18" charset="0"/>
                <a:cs typeface="Times New Roman" pitchFamily="18" charset="0"/>
              </a:rPr>
              <a:t>     7	3     9     7</a:t>
            </a:r>
          </a:p>
        </p:txBody>
      </p:sp>
      <p:sp>
        <p:nvSpPr>
          <p:cNvPr id="22" name="Rectangle 21">
            <a:extLst>
              <a:ext uri="{FF2B5EF4-FFF2-40B4-BE49-F238E27FC236}">
                <a16:creationId xmlns:a16="http://schemas.microsoft.com/office/drawing/2014/main" id="{25027B95-A5AB-464F-AACB-CD4F13BBF123}"/>
              </a:ext>
            </a:extLst>
          </p:cNvPr>
          <p:cNvSpPr/>
          <p:nvPr/>
        </p:nvSpPr>
        <p:spPr>
          <a:xfrm>
            <a:off x="837100" y="6056852"/>
            <a:ext cx="4281770" cy="494566"/>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cs typeface="Times New Roman" pitchFamily="18" charset="0"/>
              </a:rPr>
              <a:t>CV = ?</a:t>
            </a:r>
            <a:endParaRPr lang="en-US" sz="2200" b="1" dirty="0">
              <a:solidFill>
                <a:schemeClr val="tx1"/>
              </a:solidFill>
              <a:ea typeface="Cambria" panose="02040503050406030204" pitchFamily="18" charset="0"/>
              <a:cs typeface="Times New Roman" pitchFamily="18" charset="0"/>
            </a:endParaRPr>
          </a:p>
        </p:txBody>
      </p:sp>
    </p:spTree>
    <p:extLst>
      <p:ext uri="{BB962C8B-B14F-4D97-AF65-F5344CB8AC3E}">
        <p14:creationId xmlns:p14="http://schemas.microsoft.com/office/powerpoint/2010/main" val="2565890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000"/>
                                        <p:tgtEl>
                                          <p:spTgt spid="21"/>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10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10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321462" cy="1325563"/>
          </a:xfrm>
        </p:spPr>
        <p:txBody>
          <a:bodyPr/>
          <a:lstStyle/>
          <a:p>
            <a:r>
              <a:rPr lang="en-US" dirty="0">
                <a:solidFill>
                  <a:srgbClr val="990033"/>
                </a:solidFill>
              </a:rPr>
              <a:t>Skewness</a:t>
            </a:r>
            <a:endParaRPr lang="en-US" dirty="0"/>
          </a:p>
        </p:txBody>
      </p:sp>
      <p:sp>
        <p:nvSpPr>
          <p:cNvPr id="16" name="Rectangle 15">
            <a:extLst>
              <a:ext uri="{FF2B5EF4-FFF2-40B4-BE49-F238E27FC236}">
                <a16:creationId xmlns:a16="http://schemas.microsoft.com/office/drawing/2014/main" id="{5075C887-1AD8-490D-B543-34ED3B2352BC}"/>
              </a:ext>
            </a:extLst>
          </p:cNvPr>
          <p:cNvSpPr/>
          <p:nvPr/>
        </p:nvSpPr>
        <p:spPr>
          <a:xfrm>
            <a:off x="838199" y="1477746"/>
            <a:ext cx="6200061" cy="830997"/>
          </a:xfrm>
          <a:prstGeom prst="rect">
            <a:avLst/>
          </a:prstGeom>
        </p:spPr>
        <p:txBody>
          <a:bodyPr wrap="square">
            <a:spAutoFit/>
          </a:bodyPr>
          <a:lstStyle/>
          <a:p>
            <a:r>
              <a:rPr lang="en-US" sz="2400" b="1" dirty="0">
                <a:cs typeface="Times New Roman" pitchFamily="18" charset="0"/>
              </a:rPr>
              <a:t>Skewness</a:t>
            </a:r>
            <a:r>
              <a:rPr lang="en-US" sz="2400" dirty="0">
                <a:cs typeface="Times New Roman" pitchFamily="18" charset="0"/>
              </a:rPr>
              <a:t> is </a:t>
            </a:r>
            <a:r>
              <a:rPr lang="en-US" sz="2400" dirty="0">
                <a:solidFill>
                  <a:srgbClr val="00B050"/>
                </a:solidFill>
                <a:cs typeface="Times New Roman" pitchFamily="18" charset="0"/>
              </a:rPr>
              <a:t>a measure of asymmetry </a:t>
            </a:r>
            <a:r>
              <a:rPr lang="en-US" sz="2400" dirty="0">
                <a:cs typeface="Times New Roman" pitchFamily="18" charset="0"/>
              </a:rPr>
              <a:t>of a set of data. It can be computed using</a:t>
            </a:r>
          </a:p>
        </p:txBody>
      </p:sp>
      <p:sp>
        <p:nvSpPr>
          <p:cNvPr id="21" name="Text Box 2">
            <a:extLst>
              <a:ext uri="{FF2B5EF4-FFF2-40B4-BE49-F238E27FC236}">
                <a16:creationId xmlns:a16="http://schemas.microsoft.com/office/drawing/2014/main" id="{FBBAAD9B-FBF0-449E-B00E-883B69C86F03}"/>
              </a:ext>
            </a:extLst>
          </p:cNvPr>
          <p:cNvSpPr txBox="1">
            <a:spLocks noChangeArrowheads="1"/>
          </p:cNvSpPr>
          <p:nvPr/>
        </p:nvSpPr>
        <p:spPr bwMode="auto">
          <a:xfrm>
            <a:off x="7376984" y="417203"/>
            <a:ext cx="4426191" cy="2546970"/>
          </a:xfrm>
          <a:prstGeom prst="rect">
            <a:avLst/>
          </a:prstGeom>
          <a:solidFill>
            <a:srgbClr val="FFFFCC"/>
          </a:solidFill>
          <a:ln w="9525">
            <a:noFill/>
            <a:miter lim="800000"/>
            <a:headEnd/>
            <a:tailEnd/>
          </a:ln>
        </p:spPr>
        <p:txBody>
          <a:bodyPr vert="horz" wrap="square" lIns="91440" tIns="45720" rIns="91440" bIns="45720" numCol="1" anchor="t" anchorCtr="0" compatLnSpc="1">
            <a:prstTxWarp prst="textNoShape">
              <a:avLst/>
            </a:prstTxWarp>
          </a:bodyPr>
          <a:lstStyle/>
          <a:p>
            <a:r>
              <a:rPr lang="en-US" sz="2200" dirty="0">
                <a:cs typeface="Times New Roman" pitchFamily="18" charset="0"/>
              </a:rPr>
              <a:t>• If the computed values is </a:t>
            </a:r>
            <a:r>
              <a:rPr lang="en-US" sz="2200" dirty="0">
                <a:solidFill>
                  <a:srgbClr val="008AF2"/>
                </a:solidFill>
                <a:cs typeface="Times New Roman" pitchFamily="18" charset="0"/>
              </a:rPr>
              <a:t>zero</a:t>
            </a:r>
            <a:r>
              <a:rPr lang="en-US" sz="2200" dirty="0">
                <a:cs typeface="Times New Roman" pitchFamily="18" charset="0"/>
              </a:rPr>
              <a:t>, the distribution is </a:t>
            </a:r>
            <a:r>
              <a:rPr lang="en-US" sz="2200" dirty="0">
                <a:solidFill>
                  <a:srgbClr val="008AF2"/>
                </a:solidFill>
                <a:cs typeface="Times New Roman" pitchFamily="18" charset="0"/>
              </a:rPr>
              <a:t>symmetric</a:t>
            </a:r>
            <a:r>
              <a:rPr lang="en-US" sz="2200" dirty="0">
                <a:cs typeface="Times New Roman" pitchFamily="18" charset="0"/>
              </a:rPr>
              <a:t>. </a:t>
            </a:r>
          </a:p>
          <a:p>
            <a:pPr>
              <a:lnSpc>
                <a:spcPts val="1200"/>
              </a:lnSpc>
            </a:pPr>
            <a:endParaRPr kumimoji="0" lang="en-US" altLang="en-US" sz="2200" b="0" i="0" u="none" strike="noStrike" cap="none" normalizeH="0" baseline="0" dirty="0">
              <a:ln>
                <a:noFill/>
              </a:ln>
              <a:effectLst/>
              <a:cs typeface="Times New Roman" pitchFamily="18" charset="0"/>
            </a:endParaRPr>
          </a:p>
          <a:p>
            <a:r>
              <a:rPr lang="en-US" sz="2200" dirty="0">
                <a:cs typeface="Times New Roman" pitchFamily="18" charset="0"/>
              </a:rPr>
              <a:t>• If the computed values is </a:t>
            </a:r>
            <a:r>
              <a:rPr lang="en-US" sz="2200" dirty="0">
                <a:solidFill>
                  <a:srgbClr val="00B050"/>
                </a:solidFill>
                <a:cs typeface="Times New Roman" pitchFamily="18" charset="0"/>
              </a:rPr>
              <a:t>positive</a:t>
            </a:r>
            <a:r>
              <a:rPr lang="en-US" sz="2200" dirty="0">
                <a:cs typeface="Times New Roman" pitchFamily="18" charset="0"/>
              </a:rPr>
              <a:t>, the distribution is </a:t>
            </a:r>
            <a:r>
              <a:rPr lang="en-US" sz="2200" dirty="0">
                <a:solidFill>
                  <a:srgbClr val="00B050"/>
                </a:solidFill>
                <a:cs typeface="Times New Roman" pitchFamily="18" charset="0"/>
              </a:rPr>
              <a:t>skewed to right</a:t>
            </a:r>
            <a:r>
              <a:rPr lang="en-US" sz="2200" dirty="0">
                <a:cs typeface="Times New Roman" pitchFamily="18" charset="0"/>
              </a:rPr>
              <a:t>. </a:t>
            </a:r>
            <a:endParaRPr lang="en-US" altLang="en-US" sz="2200" dirty="0"/>
          </a:p>
          <a:p>
            <a:pPr>
              <a:lnSpc>
                <a:spcPts val="1200"/>
              </a:lnSpc>
            </a:pPr>
            <a:endParaRPr kumimoji="0" lang="en-US" altLang="en-US" sz="2200" b="0" i="0" u="none" strike="noStrike" cap="none" normalizeH="0" baseline="0" dirty="0">
              <a:ln>
                <a:noFill/>
              </a:ln>
              <a:effectLst/>
            </a:endParaRPr>
          </a:p>
          <a:p>
            <a:r>
              <a:rPr lang="en-US" sz="2200" dirty="0">
                <a:cs typeface="Times New Roman" pitchFamily="18" charset="0"/>
              </a:rPr>
              <a:t>• If the computed values is </a:t>
            </a:r>
            <a:r>
              <a:rPr lang="en-US" sz="2200" dirty="0">
                <a:solidFill>
                  <a:srgbClr val="FF0000"/>
                </a:solidFill>
                <a:cs typeface="Times New Roman" pitchFamily="18" charset="0"/>
              </a:rPr>
              <a:t>negative</a:t>
            </a:r>
            <a:r>
              <a:rPr lang="en-US" sz="2200" dirty="0">
                <a:cs typeface="Times New Roman" pitchFamily="18" charset="0"/>
              </a:rPr>
              <a:t>, the distribution is </a:t>
            </a:r>
            <a:r>
              <a:rPr lang="en-US" sz="2200" dirty="0">
                <a:solidFill>
                  <a:srgbClr val="FF0000"/>
                </a:solidFill>
                <a:cs typeface="Times New Roman" pitchFamily="18" charset="0"/>
              </a:rPr>
              <a:t>skewed to left</a:t>
            </a:r>
            <a:r>
              <a:rPr lang="en-US" sz="2200" dirty="0">
                <a:cs typeface="Times New Roman" pitchFamily="18" charset="0"/>
              </a:rPr>
              <a:t>.</a:t>
            </a:r>
            <a:endParaRPr kumimoji="0" lang="en-US" altLang="en-US" sz="2200" b="0" i="0" u="none" strike="noStrike" cap="none" normalizeH="0" baseline="0" dirty="0">
              <a:ln>
                <a:noFill/>
              </a:ln>
              <a:effectLst/>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59237981-E540-4489-976F-2AF37975FCA4}"/>
                  </a:ext>
                </a:extLst>
              </p:cNvPr>
              <p:cNvSpPr/>
              <p:nvPr/>
            </p:nvSpPr>
            <p:spPr>
              <a:xfrm>
                <a:off x="838199" y="2435814"/>
                <a:ext cx="2868221" cy="8091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cs typeface="Times New Roman" pitchFamily="18" charset="0"/>
                            </a:rPr>
                          </m:ctrlPr>
                        </m:fPr>
                        <m:num>
                          <m:r>
                            <a:rPr lang="en-US" sz="2400" i="1">
                              <a:latin typeface="Cambria Math" panose="02040503050406030204" pitchFamily="18" charset="0"/>
                              <a:cs typeface="Times New Roman" pitchFamily="18" charset="0"/>
                            </a:rPr>
                            <m:t>3</m:t>
                          </m:r>
                          <m:r>
                            <a:rPr lang="en-US" sz="2400" i="1">
                              <a:latin typeface="Cambria Math" panose="02040503050406030204" pitchFamily="18" charset="0"/>
                              <a:ea typeface="Cambria Math" panose="02040503050406030204" pitchFamily="18" charset="0"/>
                              <a:cs typeface="Times New Roman" pitchFamily="18" charset="0"/>
                            </a:rPr>
                            <m:t>×</m:t>
                          </m:r>
                          <m:d>
                            <m:dPr>
                              <m:ctrlPr>
                                <a:rPr lang="en-US" sz="2400" i="1">
                                  <a:latin typeface="Cambria Math" panose="02040503050406030204" pitchFamily="18" charset="0"/>
                                  <a:ea typeface="Cambria Math" panose="02040503050406030204" pitchFamily="18" charset="0"/>
                                  <a:cs typeface="Times New Roman" pitchFamily="18" charset="0"/>
                                </a:rPr>
                              </m:ctrlPr>
                            </m:dPr>
                            <m:e>
                              <m:r>
                                <m:rPr>
                                  <m:sty m:val="p"/>
                                </m:rPr>
                                <a:rPr lang="en-US" sz="2400">
                                  <a:latin typeface="Cambria Math" panose="02040503050406030204" pitchFamily="18" charset="0"/>
                                  <a:ea typeface="Cambria Math" panose="02040503050406030204" pitchFamily="18" charset="0"/>
                                  <a:cs typeface="Times New Roman" pitchFamily="18" charset="0"/>
                                </a:rPr>
                                <m:t>mean</m:t>
                              </m:r>
                              <m:r>
                                <a:rPr lang="en-US" sz="2400">
                                  <a:latin typeface="Cambria Math" panose="02040503050406030204" pitchFamily="18" charset="0"/>
                                  <a:ea typeface="Cambria Math" panose="02040503050406030204" pitchFamily="18" charset="0"/>
                                  <a:cs typeface="Times New Roman" pitchFamily="18" charset="0"/>
                                </a:rPr>
                                <m:t>−</m:t>
                              </m:r>
                              <m:r>
                                <m:rPr>
                                  <m:sty m:val="p"/>
                                </m:rPr>
                                <a:rPr lang="en-US" sz="2400">
                                  <a:latin typeface="Cambria Math" panose="02040503050406030204" pitchFamily="18" charset="0"/>
                                  <a:ea typeface="Cambria Math" panose="02040503050406030204" pitchFamily="18" charset="0"/>
                                  <a:cs typeface="Times New Roman" pitchFamily="18" charset="0"/>
                                </a:rPr>
                                <m:t>Mode</m:t>
                              </m:r>
                            </m:e>
                          </m:d>
                        </m:num>
                        <m:den>
                          <m:r>
                            <m:rPr>
                              <m:sty m:val="p"/>
                            </m:rPr>
                            <a:rPr lang="en-US" sz="2400" b="0" i="0" smtClean="0">
                              <a:latin typeface="Cambria Math" panose="02040503050406030204" pitchFamily="18" charset="0"/>
                              <a:cs typeface="Times New Roman" pitchFamily="18" charset="0"/>
                            </a:rPr>
                            <m:t>standard</m:t>
                          </m:r>
                          <m:r>
                            <a:rPr lang="en-US" sz="2400" b="0" i="0" smtClean="0">
                              <a:latin typeface="Cambria Math" panose="02040503050406030204" pitchFamily="18" charset="0"/>
                              <a:cs typeface="Times New Roman" pitchFamily="18" charset="0"/>
                            </a:rPr>
                            <m:t> </m:t>
                          </m:r>
                          <m:r>
                            <m:rPr>
                              <m:sty m:val="p"/>
                            </m:rPr>
                            <a:rPr lang="en-US" sz="2400" b="0" i="0" smtClean="0">
                              <a:latin typeface="Cambria Math" panose="02040503050406030204" pitchFamily="18" charset="0"/>
                              <a:cs typeface="Times New Roman" pitchFamily="18" charset="0"/>
                            </a:rPr>
                            <m:t>deviation</m:t>
                          </m:r>
                        </m:den>
                      </m:f>
                    </m:oMath>
                  </m:oMathPara>
                </a14:m>
                <a:endParaRPr lang="en-US" sz="2400" dirty="0"/>
              </a:p>
            </p:txBody>
          </p:sp>
        </mc:Choice>
        <mc:Fallback xmlns="">
          <p:sp>
            <p:nvSpPr>
              <p:cNvPr id="3" name="Rectangle 2">
                <a:extLst>
                  <a:ext uri="{FF2B5EF4-FFF2-40B4-BE49-F238E27FC236}">
                    <a16:creationId xmlns:a16="http://schemas.microsoft.com/office/drawing/2014/main" id="{59237981-E540-4489-976F-2AF37975FCA4}"/>
                  </a:ext>
                </a:extLst>
              </p:cNvPr>
              <p:cNvSpPr>
                <a:spLocks noRot="1" noChangeAspect="1" noMove="1" noResize="1" noEditPoints="1" noAdjustHandles="1" noChangeArrowheads="1" noChangeShapeType="1" noTextEdit="1"/>
              </p:cNvSpPr>
              <p:nvPr/>
            </p:nvSpPr>
            <p:spPr>
              <a:xfrm>
                <a:off x="838199" y="2435814"/>
                <a:ext cx="2868221" cy="8091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4F6B80FE-6B0F-401A-958E-8CD8F9DD232B}"/>
                  </a:ext>
                </a:extLst>
              </p:cNvPr>
              <p:cNvSpPr/>
              <p:nvPr/>
            </p:nvSpPr>
            <p:spPr>
              <a:xfrm>
                <a:off x="3921573" y="2435814"/>
                <a:ext cx="3116687" cy="8091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cs typeface="Times New Roman" pitchFamily="18" charset="0"/>
                            </a:rPr>
                          </m:ctrlPr>
                        </m:fPr>
                        <m:num>
                          <m:r>
                            <a:rPr lang="en-US" sz="2400" i="1">
                              <a:latin typeface="Cambria Math" panose="02040503050406030204" pitchFamily="18" charset="0"/>
                              <a:cs typeface="Times New Roman" pitchFamily="18" charset="0"/>
                            </a:rPr>
                            <m:t>3</m:t>
                          </m:r>
                          <m:r>
                            <a:rPr lang="en-US" sz="2400" i="1">
                              <a:latin typeface="Cambria Math" panose="02040503050406030204" pitchFamily="18" charset="0"/>
                              <a:ea typeface="Cambria Math" panose="02040503050406030204" pitchFamily="18" charset="0"/>
                              <a:cs typeface="Times New Roman" pitchFamily="18" charset="0"/>
                            </a:rPr>
                            <m:t>×</m:t>
                          </m:r>
                          <m:d>
                            <m:dPr>
                              <m:ctrlPr>
                                <a:rPr lang="en-US" sz="2400" i="1">
                                  <a:latin typeface="Cambria Math" panose="02040503050406030204" pitchFamily="18" charset="0"/>
                                  <a:ea typeface="Cambria Math" panose="02040503050406030204" pitchFamily="18" charset="0"/>
                                  <a:cs typeface="Times New Roman" pitchFamily="18" charset="0"/>
                                </a:rPr>
                              </m:ctrlPr>
                            </m:dPr>
                            <m:e>
                              <m:r>
                                <m:rPr>
                                  <m:sty m:val="p"/>
                                </m:rPr>
                                <a:rPr lang="en-US" sz="2400">
                                  <a:latin typeface="Cambria Math" panose="02040503050406030204" pitchFamily="18" charset="0"/>
                                  <a:ea typeface="Cambria Math" panose="02040503050406030204" pitchFamily="18" charset="0"/>
                                  <a:cs typeface="Times New Roman" pitchFamily="18" charset="0"/>
                                </a:rPr>
                                <m:t>mean</m:t>
                              </m:r>
                              <m:r>
                                <a:rPr lang="en-US" sz="2400">
                                  <a:latin typeface="Cambria Math" panose="02040503050406030204" pitchFamily="18" charset="0"/>
                                  <a:ea typeface="Cambria Math" panose="02040503050406030204" pitchFamily="18" charset="0"/>
                                  <a:cs typeface="Times New Roman" pitchFamily="18" charset="0"/>
                                </a:rPr>
                                <m:t>−</m:t>
                              </m:r>
                              <m:r>
                                <m:rPr>
                                  <m:sty m:val="p"/>
                                </m:rPr>
                                <a:rPr lang="en-US" sz="2400" b="0" i="0" smtClean="0">
                                  <a:latin typeface="Cambria Math" panose="02040503050406030204" pitchFamily="18" charset="0"/>
                                  <a:ea typeface="Cambria Math" panose="02040503050406030204" pitchFamily="18" charset="0"/>
                                  <a:cs typeface="Times New Roman" pitchFamily="18" charset="0"/>
                                </a:rPr>
                                <m:t>median</m:t>
                              </m:r>
                            </m:e>
                          </m:d>
                        </m:num>
                        <m:den>
                          <m:r>
                            <m:rPr>
                              <m:sty m:val="p"/>
                            </m:rPr>
                            <a:rPr lang="en-US" sz="2400" b="0" i="0" smtClean="0">
                              <a:latin typeface="Cambria Math" panose="02040503050406030204" pitchFamily="18" charset="0"/>
                              <a:cs typeface="Times New Roman" pitchFamily="18" charset="0"/>
                            </a:rPr>
                            <m:t>standard</m:t>
                          </m:r>
                          <m:r>
                            <a:rPr lang="en-US" sz="2400" b="0" i="0" smtClean="0">
                              <a:latin typeface="Cambria Math" panose="02040503050406030204" pitchFamily="18" charset="0"/>
                              <a:cs typeface="Times New Roman" pitchFamily="18" charset="0"/>
                            </a:rPr>
                            <m:t> </m:t>
                          </m:r>
                          <m:r>
                            <m:rPr>
                              <m:sty m:val="p"/>
                            </m:rPr>
                            <a:rPr lang="en-US" sz="2400" b="0" i="0" smtClean="0">
                              <a:latin typeface="Cambria Math" panose="02040503050406030204" pitchFamily="18" charset="0"/>
                              <a:cs typeface="Times New Roman" pitchFamily="18" charset="0"/>
                            </a:rPr>
                            <m:t>deviation</m:t>
                          </m:r>
                        </m:den>
                      </m:f>
                    </m:oMath>
                  </m:oMathPara>
                </a14:m>
                <a:endParaRPr lang="en-US" sz="2400" dirty="0"/>
              </a:p>
            </p:txBody>
          </p:sp>
        </mc:Choice>
        <mc:Fallback xmlns="">
          <p:sp>
            <p:nvSpPr>
              <p:cNvPr id="9" name="Rectangle 8">
                <a:extLst>
                  <a:ext uri="{FF2B5EF4-FFF2-40B4-BE49-F238E27FC236}">
                    <a16:creationId xmlns:a16="http://schemas.microsoft.com/office/drawing/2014/main" id="{4F6B80FE-6B0F-401A-958E-8CD8F9DD232B}"/>
                  </a:ext>
                </a:extLst>
              </p:cNvPr>
              <p:cNvSpPr>
                <a:spLocks noRot="1" noChangeAspect="1" noMove="1" noResize="1" noEditPoints="1" noAdjustHandles="1" noChangeArrowheads="1" noChangeShapeType="1" noTextEdit="1"/>
              </p:cNvSpPr>
              <p:nvPr/>
            </p:nvSpPr>
            <p:spPr>
              <a:xfrm>
                <a:off x="3921573" y="2435814"/>
                <a:ext cx="3116687" cy="809132"/>
              </a:xfrm>
              <a:prstGeom prst="rect">
                <a:avLst/>
              </a:prstGeom>
              <a:blipFill>
                <a:blip r:embed="rId4"/>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50CD583F-732E-4298-90A8-EFE9923BCDEB}"/>
              </a:ext>
            </a:extLst>
          </p:cNvPr>
          <p:cNvSpPr txBox="1"/>
          <p:nvPr/>
        </p:nvSpPr>
        <p:spPr>
          <a:xfrm>
            <a:off x="838199" y="3815219"/>
            <a:ext cx="2456122" cy="2677656"/>
          </a:xfrm>
          <a:prstGeom prst="rect">
            <a:avLst/>
          </a:prstGeom>
          <a:noFill/>
        </p:spPr>
        <p:txBody>
          <a:bodyPr wrap="none" rtlCol="0">
            <a:spAutoFit/>
          </a:bodyPr>
          <a:lstStyle/>
          <a:p>
            <a:r>
              <a:rPr lang="en-US" sz="2800" b="1" dirty="0"/>
              <a:t>0  |   7</a:t>
            </a:r>
          </a:p>
          <a:p>
            <a:pPr marL="342900" indent="-342900">
              <a:buAutoNum type="arabicPlain"/>
            </a:pPr>
            <a:r>
              <a:rPr lang="en-US" sz="2800" b="1" dirty="0"/>
              <a:t>|   7  8  9</a:t>
            </a:r>
          </a:p>
          <a:p>
            <a:pPr marL="342900" indent="-342900">
              <a:buAutoNum type="arabicPlain" startAt="2"/>
            </a:pPr>
            <a:r>
              <a:rPr lang="en-US" sz="2800" b="1" dirty="0"/>
              <a:t>|   5  6  6  6</a:t>
            </a:r>
          </a:p>
          <a:p>
            <a:pPr marL="342900" indent="-342900">
              <a:buAutoNum type="arabicPlain" startAt="2"/>
            </a:pPr>
            <a:r>
              <a:rPr lang="en-US" sz="2800" b="1" dirty="0"/>
              <a:t>|   5  9</a:t>
            </a:r>
          </a:p>
          <a:p>
            <a:pPr marL="342900" indent="-342900">
              <a:buAutoNum type="arabicPlain" startAt="2"/>
            </a:pPr>
            <a:r>
              <a:rPr lang="en-US" sz="2800" b="1" dirty="0"/>
              <a:t>|   5  6  8</a:t>
            </a:r>
          </a:p>
          <a:p>
            <a:pPr marL="342900" indent="-342900">
              <a:buAutoNum type="arabicPlain" startAt="2"/>
            </a:pPr>
            <a:r>
              <a:rPr lang="en-US" sz="2800" b="1" dirty="0"/>
              <a:t>|   6</a:t>
            </a:r>
          </a:p>
        </p:txBody>
      </p:sp>
      <p:sp>
        <p:nvSpPr>
          <p:cNvPr id="11" name="Rectangle 10">
            <a:extLst>
              <a:ext uri="{FF2B5EF4-FFF2-40B4-BE49-F238E27FC236}">
                <a16:creationId xmlns:a16="http://schemas.microsoft.com/office/drawing/2014/main" id="{4FC4C89F-6ABC-41C0-9F02-8046EBCEC4B3}"/>
              </a:ext>
            </a:extLst>
          </p:cNvPr>
          <p:cNvSpPr/>
          <p:nvPr/>
        </p:nvSpPr>
        <p:spPr>
          <a:xfrm>
            <a:off x="3294321" y="3584386"/>
            <a:ext cx="6200061" cy="461665"/>
          </a:xfrm>
          <a:prstGeom prst="rect">
            <a:avLst/>
          </a:prstGeom>
        </p:spPr>
        <p:txBody>
          <a:bodyPr wrap="square">
            <a:spAutoFit/>
          </a:bodyPr>
          <a:lstStyle/>
          <a:p>
            <a:r>
              <a:rPr lang="en-US" sz="2400" dirty="0"/>
              <a:t>Determine if the given dataset is skewed or not.</a:t>
            </a:r>
          </a:p>
        </p:txBody>
      </p:sp>
      <p:sp>
        <p:nvSpPr>
          <p:cNvPr id="12" name="Rectangle 11">
            <a:extLst>
              <a:ext uri="{FF2B5EF4-FFF2-40B4-BE49-F238E27FC236}">
                <a16:creationId xmlns:a16="http://schemas.microsoft.com/office/drawing/2014/main" id="{6A0B62B7-681E-4F88-BEDC-CE8C1B760822}"/>
              </a:ext>
            </a:extLst>
          </p:cNvPr>
          <p:cNvSpPr/>
          <p:nvPr/>
        </p:nvSpPr>
        <p:spPr>
          <a:xfrm>
            <a:off x="9779331" y="3584386"/>
            <a:ext cx="1394934" cy="769441"/>
          </a:xfrm>
          <a:prstGeom prst="rect">
            <a:avLst/>
          </a:prstGeom>
        </p:spPr>
        <p:txBody>
          <a:bodyPr wrap="none">
            <a:spAutoFit/>
          </a:bodyPr>
          <a:lstStyle/>
          <a:p>
            <a:r>
              <a:rPr lang="en-US" sz="2200" b="1" dirty="0">
                <a:cs typeface="Times New Roman" pitchFamily="18" charset="0"/>
              </a:rPr>
              <a:t>n = 14</a:t>
            </a:r>
          </a:p>
          <a:p>
            <a:r>
              <a:rPr lang="en-US" sz="2200" b="1" dirty="0">
                <a:cs typeface="Times New Roman" pitchFamily="18" charset="0"/>
              </a:rPr>
              <a:t>Sum = 433</a:t>
            </a:r>
            <a:endParaRPr lang="en-US" sz="2200" b="1" dirty="0"/>
          </a:p>
        </p:txBody>
      </p:sp>
    </p:spTree>
    <p:extLst>
      <p:ext uri="{BB962C8B-B14F-4D97-AF65-F5344CB8AC3E}">
        <p14:creationId xmlns:p14="http://schemas.microsoft.com/office/powerpoint/2010/main" val="5876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1000"/>
                                        <p:tgtEl>
                                          <p:spTgt spid="11"/>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278578" cy="1325563"/>
          </a:xfrm>
        </p:spPr>
        <p:txBody>
          <a:bodyPr/>
          <a:lstStyle/>
          <a:p>
            <a:r>
              <a:rPr lang="en-US" dirty="0">
                <a:solidFill>
                  <a:srgbClr val="990033"/>
                </a:solidFill>
              </a:rPr>
              <a:t>Exercise</a:t>
            </a:r>
            <a:endParaRPr lang="en-US" dirty="0"/>
          </a:p>
        </p:txBody>
      </p:sp>
      <p:sp>
        <p:nvSpPr>
          <p:cNvPr id="50" name="Rectangle 49">
            <a:extLst>
              <a:ext uri="{FF2B5EF4-FFF2-40B4-BE49-F238E27FC236}">
                <a16:creationId xmlns:a16="http://schemas.microsoft.com/office/drawing/2014/main" id="{94795D93-63A9-4AB9-A2FD-5C5D7577B499}"/>
              </a:ext>
            </a:extLst>
          </p:cNvPr>
          <p:cNvSpPr/>
          <p:nvPr/>
        </p:nvSpPr>
        <p:spPr>
          <a:xfrm>
            <a:off x="838199" y="1477746"/>
            <a:ext cx="7650893" cy="2908489"/>
          </a:xfrm>
          <a:prstGeom prst="rect">
            <a:avLst/>
          </a:prstGeom>
        </p:spPr>
        <p:txBody>
          <a:bodyPr wrap="square">
            <a:spAutoFit/>
          </a:bodyPr>
          <a:lstStyle/>
          <a:p>
            <a:r>
              <a:rPr lang="en-US" sz="2400" dirty="0">
                <a:cs typeface="Times New Roman" pitchFamily="18" charset="0"/>
              </a:rPr>
              <a:t>The following numbers show a random </a:t>
            </a:r>
            <a:r>
              <a:rPr lang="en-US" sz="2400" u="sng" dirty="0">
                <a:cs typeface="Times New Roman" pitchFamily="18" charset="0"/>
              </a:rPr>
              <a:t>sample</a:t>
            </a:r>
            <a:r>
              <a:rPr lang="en-US" sz="2400" dirty="0">
                <a:cs typeface="Times New Roman" pitchFamily="18" charset="0"/>
              </a:rPr>
              <a:t> of 13 airline carry-on luggage weights rounded to the nearest pound. </a:t>
            </a:r>
          </a:p>
          <a:p>
            <a:pPr>
              <a:lnSpc>
                <a:spcPts val="1800"/>
              </a:lnSpc>
            </a:pPr>
            <a:endParaRPr lang="en-US" sz="2400" dirty="0">
              <a:cs typeface="Times New Roman" pitchFamily="18" charset="0"/>
            </a:endParaRPr>
          </a:p>
          <a:p>
            <a:r>
              <a:rPr lang="en-US" sz="2400" dirty="0">
                <a:cs typeface="Times New Roman" pitchFamily="18" charset="0"/>
              </a:rPr>
              <a:t>10   12   19   8   12   17   7   21   10   12   16   6   12</a:t>
            </a:r>
          </a:p>
          <a:p>
            <a:pPr marL="457153" indent="-457153"/>
            <a:endParaRPr lang="en-US" sz="2400" dirty="0">
              <a:cs typeface="Times New Roman" pitchFamily="18" charset="0"/>
            </a:endParaRPr>
          </a:p>
          <a:p>
            <a:pPr marL="457153" indent="-457153"/>
            <a:r>
              <a:rPr lang="en-US" sz="2400" dirty="0">
                <a:cs typeface="Times New Roman" pitchFamily="18" charset="0"/>
              </a:rPr>
              <a:t>a) Compute all appropriate spread measures.</a:t>
            </a:r>
          </a:p>
          <a:p>
            <a:pPr marL="457153" indent="-457153"/>
            <a:r>
              <a:rPr lang="en-US" sz="2400" dirty="0">
                <a:cs typeface="Times New Roman" pitchFamily="18" charset="0"/>
              </a:rPr>
              <a:t>b) Compute skewness and decide on the shape of the distribution of the data. </a:t>
            </a:r>
          </a:p>
        </p:txBody>
      </p:sp>
      <p:pic>
        <p:nvPicPr>
          <p:cNvPr id="4" name="Picture 3">
            <a:extLst>
              <a:ext uri="{FF2B5EF4-FFF2-40B4-BE49-F238E27FC236}">
                <a16:creationId xmlns:a16="http://schemas.microsoft.com/office/drawing/2014/main" id="{3D39EB59-DF24-4D4A-84B3-1EBA1EA75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6291" y="278114"/>
            <a:ext cx="3288681" cy="4392739"/>
          </a:xfrm>
          <a:prstGeom prst="rect">
            <a:avLst/>
          </a:prstGeom>
        </p:spPr>
      </p:pic>
    </p:spTree>
    <p:extLst>
      <p:ext uri="{BB962C8B-B14F-4D97-AF65-F5344CB8AC3E}">
        <p14:creationId xmlns:p14="http://schemas.microsoft.com/office/powerpoint/2010/main" val="2710970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278578" cy="1325563"/>
          </a:xfrm>
        </p:spPr>
        <p:txBody>
          <a:bodyPr/>
          <a:lstStyle/>
          <a:p>
            <a:r>
              <a:rPr lang="en-US" dirty="0">
                <a:solidFill>
                  <a:srgbClr val="990033"/>
                </a:solidFill>
              </a:rPr>
              <a:t>USING CALCULATOR</a:t>
            </a:r>
            <a:endParaRPr lang="en-US" dirty="0"/>
          </a:p>
        </p:txBody>
      </p:sp>
      <p:sp>
        <p:nvSpPr>
          <p:cNvPr id="7" name="Rectangle 6">
            <a:extLst>
              <a:ext uri="{FF2B5EF4-FFF2-40B4-BE49-F238E27FC236}">
                <a16:creationId xmlns:a16="http://schemas.microsoft.com/office/drawing/2014/main" id="{16473C49-4CC0-4E72-BF53-0F40295BA15B}"/>
              </a:ext>
            </a:extLst>
          </p:cNvPr>
          <p:cNvSpPr/>
          <p:nvPr/>
        </p:nvSpPr>
        <p:spPr>
          <a:xfrm>
            <a:off x="928817" y="1475658"/>
            <a:ext cx="842211" cy="5262979"/>
          </a:xfrm>
          <a:prstGeom prst="rect">
            <a:avLst/>
          </a:prstGeom>
        </p:spPr>
        <p:txBody>
          <a:bodyPr wrap="square">
            <a:spAutoFit/>
          </a:bodyPr>
          <a:lstStyle/>
          <a:p>
            <a:r>
              <a:rPr lang="en-US" sz="2400" b="1" dirty="0">
                <a:solidFill>
                  <a:srgbClr val="FF0000"/>
                </a:solidFill>
              </a:rPr>
              <a:t>L1</a:t>
            </a:r>
          </a:p>
          <a:p>
            <a:r>
              <a:rPr lang="en-US" sz="2400" b="1" dirty="0"/>
              <a:t>10</a:t>
            </a:r>
          </a:p>
          <a:p>
            <a:r>
              <a:rPr lang="en-US" sz="2400" b="1" dirty="0"/>
              <a:t>12</a:t>
            </a:r>
          </a:p>
          <a:p>
            <a:r>
              <a:rPr lang="en-US" sz="2400" b="1" dirty="0"/>
              <a:t>19</a:t>
            </a:r>
          </a:p>
          <a:p>
            <a:r>
              <a:rPr lang="en-US" sz="2400" b="1" dirty="0"/>
              <a:t>8</a:t>
            </a:r>
          </a:p>
          <a:p>
            <a:r>
              <a:rPr lang="en-US" sz="2400" b="1" dirty="0"/>
              <a:t>12</a:t>
            </a:r>
          </a:p>
          <a:p>
            <a:r>
              <a:rPr lang="en-US" sz="2400" b="1" dirty="0"/>
              <a:t>17</a:t>
            </a:r>
          </a:p>
          <a:p>
            <a:r>
              <a:rPr lang="en-US" sz="2400" b="1" dirty="0"/>
              <a:t>7</a:t>
            </a:r>
          </a:p>
          <a:p>
            <a:r>
              <a:rPr lang="en-US" sz="2400" b="1" dirty="0"/>
              <a:t>21</a:t>
            </a:r>
          </a:p>
          <a:p>
            <a:r>
              <a:rPr lang="en-US" sz="2400" b="1" dirty="0"/>
              <a:t>10</a:t>
            </a:r>
          </a:p>
          <a:p>
            <a:r>
              <a:rPr lang="en-US" sz="2400" b="1" dirty="0"/>
              <a:t>12</a:t>
            </a:r>
          </a:p>
          <a:p>
            <a:r>
              <a:rPr lang="en-US" sz="2400" b="1" dirty="0"/>
              <a:t>16</a:t>
            </a:r>
          </a:p>
          <a:p>
            <a:r>
              <a:rPr lang="en-US" sz="2400" b="1" dirty="0"/>
              <a:t>6</a:t>
            </a:r>
          </a:p>
          <a:p>
            <a:r>
              <a:rPr lang="en-US" sz="2400" b="1" dirty="0"/>
              <a:t>12</a:t>
            </a:r>
          </a:p>
        </p:txBody>
      </p:sp>
      <p:sp>
        <p:nvSpPr>
          <p:cNvPr id="9" name="Rectangle 8">
            <a:extLst>
              <a:ext uri="{FF2B5EF4-FFF2-40B4-BE49-F238E27FC236}">
                <a16:creationId xmlns:a16="http://schemas.microsoft.com/office/drawing/2014/main" id="{AC338DA3-FA4C-4002-A6BC-75E1D24939F4}"/>
              </a:ext>
            </a:extLst>
          </p:cNvPr>
          <p:cNvSpPr/>
          <p:nvPr/>
        </p:nvSpPr>
        <p:spPr>
          <a:xfrm>
            <a:off x="1783410" y="1451044"/>
            <a:ext cx="3818407" cy="830997"/>
          </a:xfrm>
          <a:prstGeom prst="rect">
            <a:avLst/>
          </a:prstGeom>
        </p:spPr>
        <p:txBody>
          <a:bodyPr wrap="square">
            <a:spAutoFit/>
          </a:bodyPr>
          <a:lstStyle/>
          <a:p>
            <a:pPr indent="3175" algn="just"/>
            <a:r>
              <a:rPr lang="en-US" sz="2400" dirty="0">
                <a:cs typeface="Times New Roman" pitchFamily="18" charset="0"/>
              </a:rPr>
              <a:t>To compute ALL the central and spread measures.</a:t>
            </a:r>
          </a:p>
        </p:txBody>
      </p:sp>
      <p:pic>
        <p:nvPicPr>
          <p:cNvPr id="10" name="Picture 9">
            <a:extLst>
              <a:ext uri="{FF2B5EF4-FFF2-40B4-BE49-F238E27FC236}">
                <a16:creationId xmlns:a16="http://schemas.microsoft.com/office/drawing/2014/main" id="{DA65814F-3B5D-476C-AD05-DC81EC3FDF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5463" y="2904715"/>
            <a:ext cx="2586680" cy="1940010"/>
          </a:xfrm>
          <a:prstGeom prst="rect">
            <a:avLst/>
          </a:prstGeom>
        </p:spPr>
      </p:pic>
      <p:pic>
        <p:nvPicPr>
          <p:cNvPr id="12" name="Picture 11">
            <a:extLst>
              <a:ext uri="{FF2B5EF4-FFF2-40B4-BE49-F238E27FC236}">
                <a16:creationId xmlns:a16="http://schemas.microsoft.com/office/drawing/2014/main" id="{E9C7BE86-F2FC-407D-B81F-0EED7C721A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85307" y="365125"/>
            <a:ext cx="2846566" cy="2134924"/>
          </a:xfrm>
          <a:prstGeom prst="rect">
            <a:avLst/>
          </a:prstGeom>
        </p:spPr>
      </p:pic>
      <p:sp>
        <p:nvSpPr>
          <p:cNvPr id="14" name="Rectangle 13">
            <a:extLst>
              <a:ext uri="{FF2B5EF4-FFF2-40B4-BE49-F238E27FC236}">
                <a16:creationId xmlns:a16="http://schemas.microsoft.com/office/drawing/2014/main" id="{A92321CD-28BE-496B-9642-FA56249C29FC}"/>
              </a:ext>
            </a:extLst>
          </p:cNvPr>
          <p:cNvSpPr/>
          <p:nvPr/>
        </p:nvSpPr>
        <p:spPr>
          <a:xfrm>
            <a:off x="1760649" y="2788529"/>
            <a:ext cx="2161288" cy="461665"/>
          </a:xfrm>
          <a:prstGeom prst="rect">
            <a:avLst/>
          </a:prstGeom>
        </p:spPr>
        <p:txBody>
          <a:bodyPr wrap="square">
            <a:spAutoFit/>
          </a:bodyPr>
          <a:lstStyle/>
          <a:p>
            <a:pPr indent="3175" algn="just"/>
            <a:r>
              <a:rPr lang="en-US" sz="2400" dirty="0">
                <a:cs typeface="Times New Roman" pitchFamily="18" charset="0"/>
              </a:rPr>
              <a:t>1. STATS &gt; EDIT</a:t>
            </a:r>
          </a:p>
        </p:txBody>
      </p:sp>
      <p:sp>
        <p:nvSpPr>
          <p:cNvPr id="15" name="Rectangle 14">
            <a:extLst>
              <a:ext uri="{FF2B5EF4-FFF2-40B4-BE49-F238E27FC236}">
                <a16:creationId xmlns:a16="http://schemas.microsoft.com/office/drawing/2014/main" id="{AAA08C44-4D10-4862-82FF-F2664F9DE062}"/>
              </a:ext>
            </a:extLst>
          </p:cNvPr>
          <p:cNvSpPr/>
          <p:nvPr/>
        </p:nvSpPr>
        <p:spPr>
          <a:xfrm>
            <a:off x="1750476" y="4427810"/>
            <a:ext cx="2011398" cy="461665"/>
          </a:xfrm>
          <a:prstGeom prst="rect">
            <a:avLst/>
          </a:prstGeom>
        </p:spPr>
        <p:txBody>
          <a:bodyPr wrap="square">
            <a:spAutoFit/>
          </a:bodyPr>
          <a:lstStyle/>
          <a:p>
            <a:pPr indent="3175" algn="just"/>
            <a:r>
              <a:rPr lang="en-US" sz="2400" dirty="0">
                <a:cs typeface="Times New Roman" pitchFamily="18" charset="0"/>
              </a:rPr>
              <a:t>2. Enter Data</a:t>
            </a:r>
          </a:p>
        </p:txBody>
      </p:sp>
      <p:sp>
        <p:nvSpPr>
          <p:cNvPr id="16" name="Rectangle 15">
            <a:extLst>
              <a:ext uri="{FF2B5EF4-FFF2-40B4-BE49-F238E27FC236}">
                <a16:creationId xmlns:a16="http://schemas.microsoft.com/office/drawing/2014/main" id="{6F4CFD00-CE12-4AAF-AF1B-E24EC50A8FA2}"/>
              </a:ext>
            </a:extLst>
          </p:cNvPr>
          <p:cNvSpPr/>
          <p:nvPr/>
        </p:nvSpPr>
        <p:spPr>
          <a:xfrm>
            <a:off x="6430627" y="318465"/>
            <a:ext cx="2554680" cy="830997"/>
          </a:xfrm>
          <a:prstGeom prst="rect">
            <a:avLst/>
          </a:prstGeom>
        </p:spPr>
        <p:txBody>
          <a:bodyPr wrap="square">
            <a:spAutoFit/>
          </a:bodyPr>
          <a:lstStyle/>
          <a:p>
            <a:pPr indent="3175" algn="just"/>
            <a:r>
              <a:rPr lang="en-US" sz="2400" dirty="0">
                <a:cs typeface="Times New Roman" pitchFamily="18" charset="0"/>
              </a:rPr>
              <a:t>3. STAT &gt; CALC</a:t>
            </a:r>
          </a:p>
          <a:p>
            <a:pPr indent="3175" algn="just"/>
            <a:r>
              <a:rPr lang="en-US" sz="2400" dirty="0">
                <a:cs typeface="Times New Roman" pitchFamily="18" charset="0"/>
              </a:rPr>
              <a:t>Select 1-Var Stats</a:t>
            </a:r>
          </a:p>
        </p:txBody>
      </p:sp>
      <p:sp>
        <p:nvSpPr>
          <p:cNvPr id="17" name="Rectangle 16">
            <a:extLst>
              <a:ext uri="{FF2B5EF4-FFF2-40B4-BE49-F238E27FC236}">
                <a16:creationId xmlns:a16="http://schemas.microsoft.com/office/drawing/2014/main" id="{776E664E-2D90-43A5-9277-76CEFD2B1B85}"/>
              </a:ext>
            </a:extLst>
          </p:cNvPr>
          <p:cNvSpPr/>
          <p:nvPr/>
        </p:nvSpPr>
        <p:spPr>
          <a:xfrm>
            <a:off x="6973909" y="2904715"/>
            <a:ext cx="2011398" cy="830997"/>
          </a:xfrm>
          <a:prstGeom prst="rect">
            <a:avLst/>
          </a:prstGeom>
        </p:spPr>
        <p:txBody>
          <a:bodyPr wrap="square">
            <a:spAutoFit/>
          </a:bodyPr>
          <a:lstStyle/>
          <a:p>
            <a:pPr indent="3175" algn="just"/>
            <a:r>
              <a:rPr lang="en-US" sz="2400" dirty="0">
                <a:cs typeface="Times New Roman" pitchFamily="18" charset="0"/>
              </a:rPr>
              <a:t>4. Assign Data</a:t>
            </a:r>
          </a:p>
          <a:p>
            <a:pPr indent="3175" algn="just"/>
            <a:r>
              <a:rPr lang="en-US" sz="2400" dirty="0">
                <a:cs typeface="Times New Roman" pitchFamily="18" charset="0"/>
              </a:rPr>
              <a:t>Hit OK</a:t>
            </a:r>
          </a:p>
        </p:txBody>
      </p:sp>
      <p:pic>
        <p:nvPicPr>
          <p:cNvPr id="4" name="Picture 3">
            <a:extLst>
              <a:ext uri="{FF2B5EF4-FFF2-40B4-BE49-F238E27FC236}">
                <a16:creationId xmlns:a16="http://schemas.microsoft.com/office/drawing/2014/main" id="{8B58B419-A7D3-44EE-B4C8-3331223C02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55463" y="4617118"/>
            <a:ext cx="2581275" cy="1933575"/>
          </a:xfrm>
          <a:prstGeom prst="rect">
            <a:avLst/>
          </a:prstGeom>
        </p:spPr>
      </p:pic>
      <p:pic>
        <p:nvPicPr>
          <p:cNvPr id="6" name="Picture 5">
            <a:extLst>
              <a:ext uri="{FF2B5EF4-FFF2-40B4-BE49-F238E27FC236}">
                <a16:creationId xmlns:a16="http://schemas.microsoft.com/office/drawing/2014/main" id="{109A4C9B-91B1-4506-A6CA-8E702C8C3F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98902" y="3019361"/>
            <a:ext cx="2619375" cy="1962150"/>
          </a:xfrm>
          <a:prstGeom prst="rect">
            <a:avLst/>
          </a:prstGeom>
        </p:spPr>
      </p:pic>
      <p:sp>
        <p:nvSpPr>
          <p:cNvPr id="18" name="Text Box 2">
            <a:extLst>
              <a:ext uri="{FF2B5EF4-FFF2-40B4-BE49-F238E27FC236}">
                <a16:creationId xmlns:a16="http://schemas.microsoft.com/office/drawing/2014/main" id="{C990300C-03CE-42F4-BAC0-5912006A8768}"/>
              </a:ext>
            </a:extLst>
          </p:cNvPr>
          <p:cNvSpPr txBox="1">
            <a:spLocks noChangeArrowheads="1"/>
          </p:cNvSpPr>
          <p:nvPr/>
        </p:nvSpPr>
        <p:spPr bwMode="auto">
          <a:xfrm>
            <a:off x="7707967" y="5201596"/>
            <a:ext cx="4129630" cy="1291279"/>
          </a:xfrm>
          <a:prstGeom prst="rect">
            <a:avLst/>
          </a:prstGeom>
          <a:solidFill>
            <a:srgbClr val="FFCCFF"/>
          </a:solidFill>
          <a:ln w="9525">
            <a:noFill/>
            <a:miter lim="800000"/>
            <a:headEnd/>
            <a:tailEnd/>
          </a:ln>
        </p:spPr>
        <p:txBody>
          <a:bodyPr vert="horz" wrap="square" lIns="91440" tIns="45720" rIns="91440" bIns="45720" numCol="1" anchor="t" anchorCtr="0" compatLnSpc="1">
            <a:prstTxWarp prst="textNoShape">
              <a:avLst/>
            </a:prstTxWarp>
          </a:bodyPr>
          <a:lstStyle/>
          <a:p>
            <a:r>
              <a:rPr lang="en-US" altLang="en-US" sz="2400" dirty="0">
                <a:cs typeface="Times New Roman" pitchFamily="18" charset="0"/>
              </a:rPr>
              <a:t>• Don’t enter anything for Freq.</a:t>
            </a:r>
          </a:p>
          <a:p>
            <a:r>
              <a:rPr lang="en-US" altLang="en-US" sz="2400" dirty="0">
                <a:cs typeface="Times New Roman" pitchFamily="18" charset="0"/>
              </a:rPr>
              <a:t>• Pressing 2nd then 1 enters L</a:t>
            </a:r>
            <a:r>
              <a:rPr lang="en-US" altLang="en-US" sz="2000" dirty="0">
                <a:cs typeface="Times New Roman" pitchFamily="18" charset="0"/>
              </a:rPr>
              <a:t>1</a:t>
            </a:r>
          </a:p>
          <a:p>
            <a:r>
              <a:rPr lang="en-US" altLang="en-US" sz="2400" dirty="0">
                <a:cs typeface="Times New Roman" pitchFamily="18" charset="0"/>
              </a:rPr>
              <a:t>2nd then 2 enters L</a:t>
            </a:r>
            <a:r>
              <a:rPr lang="en-US" altLang="en-US" sz="2000" dirty="0">
                <a:cs typeface="Times New Roman" pitchFamily="18" charset="0"/>
              </a:rPr>
              <a:t>2</a:t>
            </a:r>
            <a:r>
              <a:rPr lang="en-US" altLang="en-US" sz="2400" dirty="0">
                <a:cs typeface="Times New Roman" pitchFamily="18" charset="0"/>
              </a:rPr>
              <a:t>, etc.</a:t>
            </a:r>
            <a:endParaRPr kumimoji="0" lang="en-US" altLang="en-US" sz="2400" b="0" i="0" u="none" strike="noStrike" cap="none" normalizeH="0" baseline="0" dirty="0">
              <a:ln>
                <a:noFill/>
              </a:ln>
              <a:effectLst/>
            </a:endParaRPr>
          </a:p>
        </p:txBody>
      </p:sp>
    </p:spTree>
    <p:extLst>
      <p:ext uri="{BB962C8B-B14F-4D97-AF65-F5344CB8AC3E}">
        <p14:creationId xmlns:p14="http://schemas.microsoft.com/office/powerpoint/2010/main" val="556471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5</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7" y="1552902"/>
            <a:ext cx="8441217" cy="769441"/>
          </a:xfrm>
          <a:prstGeom prst="rect">
            <a:avLst/>
          </a:prstGeom>
        </p:spPr>
        <p:txBody>
          <a:bodyPr wrap="square">
            <a:spAutoFit/>
          </a:bodyPr>
          <a:lstStyle/>
          <a:p>
            <a:r>
              <a:rPr lang="en-US" sz="2200" b="1" dirty="0">
                <a:ea typeface="Times New Roman" panose="02020603050405020304" pitchFamily="18" charset="0"/>
              </a:rPr>
              <a:t>1.</a:t>
            </a:r>
            <a:r>
              <a:rPr lang="en-US" sz="2200" dirty="0">
                <a:ea typeface="Times New Roman" panose="02020603050405020304" pitchFamily="18" charset="0"/>
              </a:rPr>
              <a:t> </a:t>
            </a:r>
            <a:r>
              <a:rPr lang="en-US" sz="2200" dirty="0"/>
              <a:t>The following table contains the nicotine content in milligrams (mg) per cigarette for 29 popular cigarette brands</a:t>
            </a:r>
            <a:endParaRPr lang="en-US" sz="2200" dirty="0">
              <a:ea typeface="Times New Roman" panose="02020603050405020304" pitchFamily="18" charset="0"/>
            </a:endParaRPr>
          </a:p>
        </p:txBody>
      </p:sp>
      <p:sp>
        <p:nvSpPr>
          <p:cNvPr id="8" name="Rectangle 7">
            <a:extLst>
              <a:ext uri="{FF2B5EF4-FFF2-40B4-BE49-F238E27FC236}">
                <a16:creationId xmlns:a16="http://schemas.microsoft.com/office/drawing/2014/main" id="{89B38FFA-7103-4E15-8343-657C93BDBFED}"/>
              </a:ext>
            </a:extLst>
          </p:cNvPr>
          <p:cNvSpPr/>
          <p:nvPr/>
        </p:nvSpPr>
        <p:spPr>
          <a:xfrm>
            <a:off x="3385751" y="3379870"/>
            <a:ext cx="8005626" cy="769441"/>
          </a:xfrm>
          <a:prstGeom prst="rect">
            <a:avLst/>
          </a:prstGeom>
        </p:spPr>
        <p:txBody>
          <a:bodyPr wrap="square">
            <a:spAutoFit/>
          </a:bodyPr>
          <a:lstStyle/>
          <a:p>
            <a:r>
              <a:rPr lang="en-US" sz="2200" dirty="0"/>
              <a:t>a) Compute all the appropriate spread measures and compare their values.</a:t>
            </a:r>
            <a:endParaRPr lang="en-US" sz="2200" dirty="0">
              <a:ea typeface="Times New Roman" panose="02020603050405020304" pitchFamily="18" charset="0"/>
            </a:endParaRPr>
          </a:p>
        </p:txBody>
      </p:sp>
      <p:pic>
        <p:nvPicPr>
          <p:cNvPr id="2050" name="Picture 2">
            <a:extLst>
              <a:ext uri="{FF2B5EF4-FFF2-40B4-BE49-F238E27FC236}">
                <a16:creationId xmlns:a16="http://schemas.microsoft.com/office/drawing/2014/main" id="{6FEC02B5-6863-46E0-ACCA-69789FF68B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2548" y="2440315"/>
            <a:ext cx="9245326" cy="753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69ADFDA0-8E60-4E45-B693-EF48D668047F}"/>
              </a:ext>
            </a:extLst>
          </p:cNvPr>
          <p:cNvSpPr/>
          <p:nvPr/>
        </p:nvSpPr>
        <p:spPr>
          <a:xfrm>
            <a:off x="3385751" y="4224047"/>
            <a:ext cx="8005626" cy="769441"/>
          </a:xfrm>
          <a:prstGeom prst="rect">
            <a:avLst/>
          </a:prstGeom>
        </p:spPr>
        <p:txBody>
          <a:bodyPr wrap="square">
            <a:spAutoFit/>
          </a:bodyPr>
          <a:lstStyle/>
          <a:p>
            <a:r>
              <a:rPr lang="en-US" sz="2200" dirty="0"/>
              <a:t>b) Compute the skewness measure and comment on the shape of the distribution of data. </a:t>
            </a:r>
            <a:endParaRPr lang="en-US" sz="2200" dirty="0">
              <a:ea typeface="Times New Roman" panose="02020603050405020304" pitchFamily="18" charset="0"/>
            </a:endParaRPr>
          </a:p>
        </p:txBody>
      </p:sp>
      <p:pic>
        <p:nvPicPr>
          <p:cNvPr id="4" name="Picture 3">
            <a:extLst>
              <a:ext uri="{FF2B5EF4-FFF2-40B4-BE49-F238E27FC236}">
                <a16:creationId xmlns:a16="http://schemas.microsoft.com/office/drawing/2014/main" id="{7E8A0D35-390A-402B-AD47-29E8E264A6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891" y="3470713"/>
            <a:ext cx="2502935" cy="3022161"/>
          </a:xfrm>
          <a:prstGeom prst="rect">
            <a:avLst/>
          </a:prstGeom>
        </p:spPr>
      </p:pic>
      <p:sp>
        <p:nvSpPr>
          <p:cNvPr id="10" name="Rectangle 9">
            <a:extLst>
              <a:ext uri="{FF2B5EF4-FFF2-40B4-BE49-F238E27FC236}">
                <a16:creationId xmlns:a16="http://schemas.microsoft.com/office/drawing/2014/main" id="{CB01BC05-024C-45B6-BA60-A15B3D14F13F}"/>
              </a:ext>
            </a:extLst>
          </p:cNvPr>
          <p:cNvSpPr/>
          <p:nvPr/>
        </p:nvSpPr>
        <p:spPr>
          <a:xfrm>
            <a:off x="3385751" y="5697647"/>
            <a:ext cx="7968049" cy="461665"/>
          </a:xfrm>
          <a:prstGeom prst="rect">
            <a:avLst/>
          </a:prstGeom>
          <a:solidFill>
            <a:srgbClr val="BDE9FF"/>
          </a:solidFill>
        </p:spPr>
        <p:txBody>
          <a:bodyPr wrap="square">
            <a:spAutoFit/>
          </a:bodyPr>
          <a:lstStyle/>
          <a:p>
            <a:r>
              <a:rPr lang="en-US" sz="2400" dirty="0">
                <a:cs typeface="Times New Roman" pitchFamily="18" charset="0"/>
              </a:rPr>
              <a:t>First compute them </a:t>
            </a:r>
            <a:r>
              <a:rPr lang="en-US" sz="2400" dirty="0">
                <a:solidFill>
                  <a:srgbClr val="FF0000"/>
                </a:solidFill>
                <a:cs typeface="Times New Roman" pitchFamily="18" charset="0"/>
              </a:rPr>
              <a:t>BY HAND</a:t>
            </a:r>
            <a:r>
              <a:rPr lang="en-US" sz="2400" dirty="0">
                <a:cs typeface="Times New Roman" pitchFamily="18" charset="0"/>
              </a:rPr>
              <a:t>, then use your </a:t>
            </a:r>
            <a:r>
              <a:rPr lang="en-US" sz="2400" dirty="0">
                <a:solidFill>
                  <a:srgbClr val="FF0000"/>
                </a:solidFill>
                <a:cs typeface="Times New Roman" pitchFamily="18" charset="0"/>
              </a:rPr>
              <a:t>CALCULATOR</a:t>
            </a:r>
            <a:r>
              <a:rPr lang="en-US" sz="2400" dirty="0">
                <a:cs typeface="Times New Roman" pitchFamily="18" charset="0"/>
              </a:rPr>
              <a:t>. </a:t>
            </a:r>
          </a:p>
        </p:txBody>
      </p:sp>
    </p:spTree>
    <p:extLst>
      <p:ext uri="{BB962C8B-B14F-4D97-AF65-F5344CB8AC3E}">
        <p14:creationId xmlns:p14="http://schemas.microsoft.com/office/powerpoint/2010/main" val="3938370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5</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9" y="1552902"/>
            <a:ext cx="7774976" cy="1200329"/>
          </a:xfrm>
          <a:prstGeom prst="rect">
            <a:avLst/>
          </a:prstGeom>
        </p:spPr>
        <p:txBody>
          <a:bodyPr wrap="square">
            <a:spAutoFit/>
          </a:bodyPr>
          <a:lstStyle/>
          <a:p>
            <a:r>
              <a:rPr lang="en-US" sz="2400" b="1" dirty="0">
                <a:ea typeface="Times New Roman" panose="02020603050405020304" pitchFamily="18" charset="0"/>
              </a:rPr>
              <a:t>2.</a:t>
            </a:r>
            <a:r>
              <a:rPr lang="en-US" sz="2400" dirty="0">
                <a:ea typeface="Times New Roman" panose="02020603050405020304" pitchFamily="18" charset="0"/>
              </a:rPr>
              <a:t> The ages of females and males who died of sudden cardiac causes after 4:31 am on the day of the Northridge Earthquake are given below.</a:t>
            </a:r>
          </a:p>
        </p:txBody>
      </p:sp>
      <p:graphicFrame>
        <p:nvGraphicFramePr>
          <p:cNvPr id="3" name="Table 2">
            <a:extLst>
              <a:ext uri="{FF2B5EF4-FFF2-40B4-BE49-F238E27FC236}">
                <a16:creationId xmlns:a16="http://schemas.microsoft.com/office/drawing/2014/main" id="{E07C943F-2FA1-4962-BCE6-C6968472F6F2}"/>
              </a:ext>
            </a:extLst>
          </p:cNvPr>
          <p:cNvGraphicFramePr>
            <a:graphicFrameLocks noGrp="1"/>
          </p:cNvGraphicFramePr>
          <p:nvPr>
            <p:extLst>
              <p:ext uri="{D42A27DB-BD31-4B8C-83A1-F6EECF244321}">
                <p14:modId xmlns:p14="http://schemas.microsoft.com/office/powerpoint/2010/main" val="3671132757"/>
              </p:ext>
            </p:extLst>
          </p:nvPr>
        </p:nvGraphicFramePr>
        <p:xfrm>
          <a:off x="838200" y="4697234"/>
          <a:ext cx="9823624" cy="1314584"/>
        </p:xfrm>
        <a:graphic>
          <a:graphicData uri="http://schemas.openxmlformats.org/drawingml/2006/table">
            <a:tbl>
              <a:tblPr firstRow="1" firstCol="1" lastRow="1" lastCol="1" bandRow="1" bandCol="1">
                <a:tableStyleId>{2D5ABB26-0587-4C30-8999-92F81FD0307C}</a:tableStyleId>
              </a:tblPr>
              <a:tblGrid>
                <a:gridCol w="1025980">
                  <a:extLst>
                    <a:ext uri="{9D8B030D-6E8A-4147-A177-3AD203B41FA5}">
                      <a16:colId xmlns:a16="http://schemas.microsoft.com/office/drawing/2014/main" val="2807427514"/>
                    </a:ext>
                  </a:extLst>
                </a:gridCol>
                <a:gridCol w="489065">
                  <a:extLst>
                    <a:ext uri="{9D8B030D-6E8A-4147-A177-3AD203B41FA5}">
                      <a16:colId xmlns:a16="http://schemas.microsoft.com/office/drawing/2014/main" val="454227927"/>
                    </a:ext>
                  </a:extLst>
                </a:gridCol>
                <a:gridCol w="489065">
                  <a:extLst>
                    <a:ext uri="{9D8B030D-6E8A-4147-A177-3AD203B41FA5}">
                      <a16:colId xmlns:a16="http://schemas.microsoft.com/office/drawing/2014/main" val="3165642485"/>
                    </a:ext>
                  </a:extLst>
                </a:gridCol>
                <a:gridCol w="489065">
                  <a:extLst>
                    <a:ext uri="{9D8B030D-6E8A-4147-A177-3AD203B41FA5}">
                      <a16:colId xmlns:a16="http://schemas.microsoft.com/office/drawing/2014/main" val="3680312515"/>
                    </a:ext>
                  </a:extLst>
                </a:gridCol>
                <a:gridCol w="489065">
                  <a:extLst>
                    <a:ext uri="{9D8B030D-6E8A-4147-A177-3AD203B41FA5}">
                      <a16:colId xmlns:a16="http://schemas.microsoft.com/office/drawing/2014/main" val="1662647156"/>
                    </a:ext>
                  </a:extLst>
                </a:gridCol>
                <a:gridCol w="489065">
                  <a:extLst>
                    <a:ext uri="{9D8B030D-6E8A-4147-A177-3AD203B41FA5}">
                      <a16:colId xmlns:a16="http://schemas.microsoft.com/office/drawing/2014/main" val="433414462"/>
                    </a:ext>
                  </a:extLst>
                </a:gridCol>
                <a:gridCol w="488144">
                  <a:extLst>
                    <a:ext uri="{9D8B030D-6E8A-4147-A177-3AD203B41FA5}">
                      <a16:colId xmlns:a16="http://schemas.microsoft.com/office/drawing/2014/main" val="1652291787"/>
                    </a:ext>
                  </a:extLst>
                </a:gridCol>
                <a:gridCol w="488144">
                  <a:extLst>
                    <a:ext uri="{9D8B030D-6E8A-4147-A177-3AD203B41FA5}">
                      <a16:colId xmlns:a16="http://schemas.microsoft.com/office/drawing/2014/main" val="1456811757"/>
                    </a:ext>
                  </a:extLst>
                </a:gridCol>
                <a:gridCol w="488144">
                  <a:extLst>
                    <a:ext uri="{9D8B030D-6E8A-4147-A177-3AD203B41FA5}">
                      <a16:colId xmlns:a16="http://schemas.microsoft.com/office/drawing/2014/main" val="1669785252"/>
                    </a:ext>
                  </a:extLst>
                </a:gridCol>
                <a:gridCol w="488144">
                  <a:extLst>
                    <a:ext uri="{9D8B030D-6E8A-4147-A177-3AD203B41FA5}">
                      <a16:colId xmlns:a16="http://schemas.microsoft.com/office/drawing/2014/main" val="2775885030"/>
                    </a:ext>
                  </a:extLst>
                </a:gridCol>
                <a:gridCol w="488144">
                  <a:extLst>
                    <a:ext uri="{9D8B030D-6E8A-4147-A177-3AD203B41FA5}">
                      <a16:colId xmlns:a16="http://schemas.microsoft.com/office/drawing/2014/main" val="2671062586"/>
                    </a:ext>
                  </a:extLst>
                </a:gridCol>
                <a:gridCol w="488144">
                  <a:extLst>
                    <a:ext uri="{9D8B030D-6E8A-4147-A177-3AD203B41FA5}">
                      <a16:colId xmlns:a16="http://schemas.microsoft.com/office/drawing/2014/main" val="4178595157"/>
                    </a:ext>
                  </a:extLst>
                </a:gridCol>
                <a:gridCol w="489065">
                  <a:extLst>
                    <a:ext uri="{9D8B030D-6E8A-4147-A177-3AD203B41FA5}">
                      <a16:colId xmlns:a16="http://schemas.microsoft.com/office/drawing/2014/main" val="3946644440"/>
                    </a:ext>
                  </a:extLst>
                </a:gridCol>
                <a:gridCol w="489065">
                  <a:extLst>
                    <a:ext uri="{9D8B030D-6E8A-4147-A177-3AD203B41FA5}">
                      <a16:colId xmlns:a16="http://schemas.microsoft.com/office/drawing/2014/main" val="3324133732"/>
                    </a:ext>
                  </a:extLst>
                </a:gridCol>
                <a:gridCol w="489065">
                  <a:extLst>
                    <a:ext uri="{9D8B030D-6E8A-4147-A177-3AD203B41FA5}">
                      <a16:colId xmlns:a16="http://schemas.microsoft.com/office/drawing/2014/main" val="3074108273"/>
                    </a:ext>
                  </a:extLst>
                </a:gridCol>
                <a:gridCol w="489065">
                  <a:extLst>
                    <a:ext uri="{9D8B030D-6E8A-4147-A177-3AD203B41FA5}">
                      <a16:colId xmlns:a16="http://schemas.microsoft.com/office/drawing/2014/main" val="2129632022"/>
                    </a:ext>
                  </a:extLst>
                </a:gridCol>
                <a:gridCol w="489065">
                  <a:extLst>
                    <a:ext uri="{9D8B030D-6E8A-4147-A177-3AD203B41FA5}">
                      <a16:colId xmlns:a16="http://schemas.microsoft.com/office/drawing/2014/main" val="1765485894"/>
                    </a:ext>
                  </a:extLst>
                </a:gridCol>
                <a:gridCol w="489065">
                  <a:extLst>
                    <a:ext uri="{9D8B030D-6E8A-4147-A177-3AD203B41FA5}">
                      <a16:colId xmlns:a16="http://schemas.microsoft.com/office/drawing/2014/main" val="4108231373"/>
                    </a:ext>
                  </a:extLst>
                </a:gridCol>
                <a:gridCol w="489065">
                  <a:extLst>
                    <a:ext uri="{9D8B030D-6E8A-4147-A177-3AD203B41FA5}">
                      <a16:colId xmlns:a16="http://schemas.microsoft.com/office/drawing/2014/main" val="4257124570"/>
                    </a:ext>
                  </a:extLst>
                </a:gridCol>
              </a:tblGrid>
              <a:tr h="657292">
                <a:tc>
                  <a:txBody>
                    <a:bodyPr/>
                    <a:lstStyle/>
                    <a:p>
                      <a:pPr marL="0" marR="0">
                        <a:spcBef>
                          <a:spcPts val="0"/>
                        </a:spcBef>
                        <a:spcAft>
                          <a:spcPts val="0"/>
                        </a:spcAft>
                      </a:pPr>
                      <a:r>
                        <a:rPr lang="en-US" sz="2000" dirty="0">
                          <a:effectLst/>
                        </a:rPr>
                        <a:t>Female</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77</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83</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75</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77</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70</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80</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68</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58</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70</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81</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78</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69</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38</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 </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 </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 </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 </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effectLst/>
                        </a:rPr>
                        <a:t> </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954466"/>
                  </a:ext>
                </a:extLst>
              </a:tr>
              <a:tr h="657292">
                <a:tc>
                  <a:txBody>
                    <a:bodyPr/>
                    <a:lstStyle/>
                    <a:p>
                      <a:pPr marL="0" marR="0">
                        <a:spcBef>
                          <a:spcPts val="0"/>
                        </a:spcBef>
                        <a:spcAft>
                          <a:spcPts val="0"/>
                        </a:spcAft>
                      </a:pPr>
                      <a:r>
                        <a:rPr lang="en-US" sz="2000">
                          <a:effectLst/>
                        </a:rPr>
                        <a:t>Male</a:t>
                      </a:r>
                      <a:endParaRPr lang="en-US" sz="2000">
                        <a:effectLst/>
                        <a:latin typeface="Times New Roman" panose="02020603050405020304" pitchFamily="18" charset="0"/>
                        <a:ea typeface="Times New Roman" panose="02020603050405020304" pitchFamily="18" charset="0"/>
                      </a:endParaRPr>
                    </a:p>
                  </a:txBody>
                  <a:tcPr marL="68580" marR="68580" marT="0" marB="0"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a:effectLst/>
                        </a:rPr>
                        <a:t>90</a:t>
                      </a:r>
                      <a:endParaRPr lang="en-US" sz="2000">
                        <a:effectLst/>
                        <a:latin typeface="Times New Roman" panose="02020603050405020304" pitchFamily="18" charset="0"/>
                        <a:ea typeface="Times New Roman" panose="02020603050405020304" pitchFamily="18" charset="0"/>
                      </a:endParaRPr>
                    </a:p>
                  </a:txBody>
                  <a:tcPr marL="68580" marR="68580" marT="0" marB="0"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a:effectLst/>
                        </a:rPr>
                        <a:t>38</a:t>
                      </a:r>
                      <a:endParaRPr lang="en-US" sz="200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a:effectLst/>
                        </a:rPr>
                        <a:t>45</a:t>
                      </a:r>
                      <a:endParaRPr lang="en-US" sz="200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a:effectLst/>
                        </a:rPr>
                        <a:t>47</a:t>
                      </a:r>
                      <a:endParaRPr lang="en-US" sz="200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a:effectLst/>
                        </a:rPr>
                        <a:t>79</a:t>
                      </a:r>
                      <a:endParaRPr lang="en-US" sz="200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a:effectLst/>
                        </a:rPr>
                        <a:t>75</a:t>
                      </a:r>
                      <a:endParaRPr lang="en-US" sz="200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a:effectLst/>
                        </a:rPr>
                        <a:t>71</a:t>
                      </a:r>
                      <a:endParaRPr lang="en-US" sz="200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68</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51</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55</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66</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56</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59</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60</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68</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64</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53</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2000" dirty="0">
                          <a:effectLst/>
                        </a:rPr>
                        <a:t>90</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032328790"/>
                  </a:ext>
                </a:extLst>
              </a:tr>
            </a:tbl>
          </a:graphicData>
        </a:graphic>
      </p:graphicFrame>
      <p:sp>
        <p:nvSpPr>
          <p:cNvPr id="9" name="Rectangle 8">
            <a:extLst>
              <a:ext uri="{FF2B5EF4-FFF2-40B4-BE49-F238E27FC236}">
                <a16:creationId xmlns:a16="http://schemas.microsoft.com/office/drawing/2014/main" id="{782244FB-C116-4EC4-A996-7E743242725F}"/>
              </a:ext>
            </a:extLst>
          </p:cNvPr>
          <p:cNvSpPr/>
          <p:nvPr/>
        </p:nvSpPr>
        <p:spPr>
          <a:xfrm>
            <a:off x="838200" y="2753231"/>
            <a:ext cx="10344157" cy="1569660"/>
          </a:xfrm>
          <a:prstGeom prst="rect">
            <a:avLst/>
          </a:prstGeom>
        </p:spPr>
        <p:txBody>
          <a:bodyPr wrap="square">
            <a:spAutoFit/>
          </a:bodyPr>
          <a:lstStyle/>
          <a:p>
            <a:r>
              <a:rPr lang="en-US" sz="2400" dirty="0">
                <a:ea typeface="Times New Roman" panose="02020603050405020304" pitchFamily="18" charset="0"/>
              </a:rPr>
              <a:t>a) </a:t>
            </a:r>
            <a:r>
              <a:rPr lang="en-US" sz="2400" dirty="0"/>
              <a:t>Compute all the appropriate spread measures and compare their values for males and females. Which data is more spread?</a:t>
            </a:r>
            <a:r>
              <a:rPr lang="en-US" sz="2400" dirty="0">
                <a:ea typeface="Times New Roman" panose="02020603050405020304" pitchFamily="18" charset="0"/>
              </a:rPr>
              <a:t> </a:t>
            </a:r>
          </a:p>
          <a:p>
            <a:r>
              <a:rPr lang="en-US" sz="2400" dirty="0">
                <a:ea typeface="Times New Roman" panose="02020603050405020304" pitchFamily="18" charset="0"/>
              </a:rPr>
              <a:t>b) Compute the skewness for males and females data and comment on the shape of the distribution of data? </a:t>
            </a:r>
          </a:p>
        </p:txBody>
      </p:sp>
      <p:pic>
        <p:nvPicPr>
          <p:cNvPr id="5" name="Picture 4">
            <a:extLst>
              <a:ext uri="{FF2B5EF4-FFF2-40B4-BE49-F238E27FC236}">
                <a16:creationId xmlns:a16="http://schemas.microsoft.com/office/drawing/2014/main" id="{45FCE2A5-65DE-4417-B73D-ECCA285B7E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1566" y="237112"/>
            <a:ext cx="2531602" cy="2516119"/>
          </a:xfrm>
          <a:prstGeom prst="rect">
            <a:avLst/>
          </a:prstGeom>
        </p:spPr>
      </p:pic>
    </p:spTree>
    <p:extLst>
      <p:ext uri="{BB962C8B-B14F-4D97-AF65-F5344CB8AC3E}">
        <p14:creationId xmlns:p14="http://schemas.microsoft.com/office/powerpoint/2010/main" val="187211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594A0A-5471-474A-9BA1-8233C1D045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6557016" y="4349750"/>
            <a:ext cx="2194587" cy="2143125"/>
          </a:xfrm>
          <a:prstGeom prst="rect">
            <a:avLst/>
          </a:prstGeom>
        </p:spPr>
      </p:pic>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14312" cy="1325563"/>
          </a:xfrm>
        </p:spPr>
        <p:txBody>
          <a:bodyPr/>
          <a:lstStyle/>
          <a:p>
            <a:r>
              <a:rPr lang="en-US" dirty="0">
                <a:solidFill>
                  <a:srgbClr val="990033"/>
                </a:solidFill>
              </a:rPr>
              <a:t>Practice Problems Part 5</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9" y="1552902"/>
            <a:ext cx="7614312" cy="1200329"/>
          </a:xfrm>
          <a:prstGeom prst="rect">
            <a:avLst/>
          </a:prstGeom>
        </p:spPr>
        <p:txBody>
          <a:bodyPr wrap="square">
            <a:spAutoFit/>
          </a:bodyPr>
          <a:lstStyle/>
          <a:p>
            <a:r>
              <a:rPr lang="en-US" sz="2400" b="1" dirty="0">
                <a:ea typeface="Times New Roman" panose="02020603050405020304" pitchFamily="18" charset="0"/>
              </a:rPr>
              <a:t>3.</a:t>
            </a:r>
            <a:r>
              <a:rPr lang="en-US" sz="2400" dirty="0">
                <a:ea typeface="Times New Roman" panose="02020603050405020304" pitchFamily="18" charset="0"/>
              </a:rPr>
              <a:t> The table shows information on Glucose level, Age group (25-, 25To50, 50+) and Diabetes status for a random sample of 20 patients.</a:t>
            </a:r>
          </a:p>
        </p:txBody>
      </p:sp>
      <p:sp>
        <p:nvSpPr>
          <p:cNvPr id="8" name="Rectangle 7">
            <a:extLst>
              <a:ext uri="{FF2B5EF4-FFF2-40B4-BE49-F238E27FC236}">
                <a16:creationId xmlns:a16="http://schemas.microsoft.com/office/drawing/2014/main" id="{8200FBE0-A7AD-407F-B23D-19D402B94AA8}"/>
              </a:ext>
            </a:extLst>
          </p:cNvPr>
          <p:cNvSpPr/>
          <p:nvPr/>
        </p:nvSpPr>
        <p:spPr>
          <a:xfrm>
            <a:off x="875779" y="2844989"/>
            <a:ext cx="7774976" cy="2308324"/>
          </a:xfrm>
          <a:prstGeom prst="rect">
            <a:avLst/>
          </a:prstGeom>
        </p:spPr>
        <p:txBody>
          <a:bodyPr wrap="square">
            <a:spAutoFit/>
          </a:bodyPr>
          <a:lstStyle/>
          <a:p>
            <a:r>
              <a:rPr lang="en-US" sz="2400" dirty="0">
                <a:ea typeface="Times New Roman" panose="02020603050405020304" pitchFamily="18" charset="0"/>
              </a:rPr>
              <a:t>a) Compute the </a:t>
            </a:r>
            <a:r>
              <a:rPr lang="en-US" sz="2400" dirty="0"/>
              <a:t>all the appropriate spread measures for Glucose level on Positive and Negative diabetes status and compare their values</a:t>
            </a:r>
            <a:r>
              <a:rPr lang="en-US" sz="2400" dirty="0">
                <a:ea typeface="Times New Roman" panose="02020603050405020304" pitchFamily="18" charset="0"/>
              </a:rPr>
              <a:t>.  </a:t>
            </a:r>
          </a:p>
          <a:p>
            <a:r>
              <a:rPr lang="en-US" sz="2400" dirty="0">
                <a:ea typeface="Times New Roman" panose="02020603050405020304" pitchFamily="18" charset="0"/>
              </a:rPr>
              <a:t>b) Compute the skewness of Glucose for Positive and Negative diabetes status and comment on the shape of the distribution of data? </a:t>
            </a:r>
          </a:p>
        </p:txBody>
      </p:sp>
      <p:pic>
        <p:nvPicPr>
          <p:cNvPr id="4" name="Picture 3">
            <a:extLst>
              <a:ext uri="{FF2B5EF4-FFF2-40B4-BE49-F238E27FC236}">
                <a16:creationId xmlns:a16="http://schemas.microsoft.com/office/drawing/2014/main" id="{49E45544-F586-425F-9765-3B70DB49AD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52452" y="365125"/>
            <a:ext cx="2855615" cy="6006637"/>
          </a:xfrm>
          <a:prstGeom prst="rect">
            <a:avLst/>
          </a:prstGeom>
        </p:spPr>
      </p:pic>
    </p:spTree>
    <p:extLst>
      <p:ext uri="{BB962C8B-B14F-4D97-AF65-F5344CB8AC3E}">
        <p14:creationId xmlns:p14="http://schemas.microsoft.com/office/powerpoint/2010/main" val="1263205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821558" cy="1325563"/>
          </a:xfrm>
        </p:spPr>
        <p:txBody>
          <a:bodyPr>
            <a:normAutofit/>
          </a:bodyPr>
          <a:lstStyle/>
          <a:p>
            <a:r>
              <a:rPr lang="en-US" dirty="0">
                <a:solidFill>
                  <a:srgbClr val="990033"/>
                </a:solidFill>
              </a:rPr>
              <a:t>Common Spread Measures</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0" y="1468262"/>
            <a:ext cx="5587258" cy="1200329"/>
          </a:xfrm>
          <a:prstGeom prst="rect">
            <a:avLst/>
          </a:prstGeom>
        </p:spPr>
        <p:txBody>
          <a:bodyPr wrap="square">
            <a:spAutoFit/>
          </a:bodyPr>
          <a:lstStyle/>
          <a:p>
            <a:pPr>
              <a:defRPr/>
            </a:pPr>
            <a:r>
              <a:rPr lang="en-US" sz="2400" b="1" dirty="0">
                <a:solidFill>
                  <a:srgbClr val="7030A0"/>
                </a:solidFill>
                <a:cs typeface="Times New Roman" pitchFamily="18" charset="0"/>
              </a:rPr>
              <a:t>Spread Measures</a:t>
            </a:r>
            <a:r>
              <a:rPr lang="en-US" sz="2400" dirty="0">
                <a:solidFill>
                  <a:srgbClr val="7030A0"/>
                </a:solidFill>
                <a:cs typeface="Times New Roman" pitchFamily="18" charset="0"/>
              </a:rPr>
              <a:t> p</a:t>
            </a:r>
            <a:r>
              <a:rPr lang="en-US" sz="2400" dirty="0">
                <a:cs typeface="Times New Roman" pitchFamily="18" charset="0"/>
              </a:rPr>
              <a:t>rovide a value of dispersion, deviation or variability. Some common spread measures are</a:t>
            </a:r>
            <a:endParaRPr lang="en-US" sz="2400" dirty="0"/>
          </a:p>
        </p:txBody>
      </p:sp>
      <p:sp>
        <p:nvSpPr>
          <p:cNvPr id="9" name="Rectangle 8">
            <a:extLst>
              <a:ext uri="{FF2B5EF4-FFF2-40B4-BE49-F238E27FC236}">
                <a16:creationId xmlns:a16="http://schemas.microsoft.com/office/drawing/2014/main" id="{3F16FCBC-58D0-4B82-AFB9-A0229644B7B6}"/>
              </a:ext>
            </a:extLst>
          </p:cNvPr>
          <p:cNvSpPr/>
          <p:nvPr/>
        </p:nvSpPr>
        <p:spPr>
          <a:xfrm>
            <a:off x="838197" y="2870350"/>
            <a:ext cx="5587261" cy="2122825"/>
          </a:xfrm>
          <a:prstGeom prst="rect">
            <a:avLst/>
          </a:prstGeom>
        </p:spPr>
        <p:txBody>
          <a:bodyPr wrap="square">
            <a:spAutoFit/>
          </a:bodyPr>
          <a:lstStyle/>
          <a:p>
            <a:pPr marL="342900" indent="-342900">
              <a:lnSpc>
                <a:spcPts val="3200"/>
              </a:lnSpc>
              <a:buFont typeface="Arial" panose="020B0604020202020204" pitchFamily="34" charset="0"/>
              <a:buChar char="•"/>
              <a:defRPr/>
            </a:pPr>
            <a:r>
              <a:rPr lang="en-US" sz="2400" dirty="0">
                <a:solidFill>
                  <a:srgbClr val="00B050"/>
                </a:solidFill>
              </a:rPr>
              <a:t>Range</a:t>
            </a:r>
            <a:r>
              <a:rPr lang="en-US" sz="2400" dirty="0"/>
              <a:t>			</a:t>
            </a:r>
          </a:p>
          <a:p>
            <a:pPr marL="342900" indent="-342900">
              <a:lnSpc>
                <a:spcPts val="3200"/>
              </a:lnSpc>
              <a:buFont typeface="Arial" panose="020B0604020202020204" pitchFamily="34" charset="0"/>
              <a:buChar char="•"/>
              <a:defRPr/>
            </a:pPr>
            <a:r>
              <a:rPr lang="en-US" sz="2400" dirty="0">
                <a:solidFill>
                  <a:srgbClr val="008AF2"/>
                </a:solidFill>
              </a:rPr>
              <a:t>Inner-quartile Range (IQR)</a:t>
            </a:r>
            <a:r>
              <a:rPr lang="en-US" sz="2400" dirty="0"/>
              <a:t>	</a:t>
            </a:r>
          </a:p>
          <a:p>
            <a:pPr marL="342900" indent="-342900">
              <a:lnSpc>
                <a:spcPts val="3200"/>
              </a:lnSpc>
              <a:buFont typeface="Arial" panose="020B0604020202020204" pitchFamily="34" charset="0"/>
              <a:buChar char="•"/>
              <a:defRPr/>
            </a:pPr>
            <a:r>
              <a:rPr lang="en-US" sz="2400" dirty="0">
                <a:solidFill>
                  <a:srgbClr val="FF0000"/>
                </a:solidFill>
              </a:rPr>
              <a:t>Variance (population/sample)</a:t>
            </a:r>
            <a:r>
              <a:rPr lang="en-US" sz="2400" dirty="0"/>
              <a:t>	</a:t>
            </a:r>
          </a:p>
          <a:p>
            <a:pPr marL="342900" indent="-342900">
              <a:lnSpc>
                <a:spcPts val="3200"/>
              </a:lnSpc>
              <a:buFont typeface="Arial" panose="020B0604020202020204" pitchFamily="34" charset="0"/>
              <a:buChar char="•"/>
              <a:defRPr/>
            </a:pPr>
            <a:r>
              <a:rPr lang="en-US" sz="2400" dirty="0">
                <a:solidFill>
                  <a:srgbClr val="8D42C6"/>
                </a:solidFill>
              </a:rPr>
              <a:t>Standard Deviation (population/sample)</a:t>
            </a:r>
          </a:p>
          <a:p>
            <a:pPr marL="342900" indent="-342900">
              <a:lnSpc>
                <a:spcPts val="3200"/>
              </a:lnSpc>
              <a:buFont typeface="Arial" panose="020B0604020202020204" pitchFamily="34" charset="0"/>
              <a:buChar char="•"/>
              <a:defRPr/>
            </a:pPr>
            <a:r>
              <a:rPr lang="en-US" sz="2400" dirty="0">
                <a:solidFill>
                  <a:srgbClr val="FFC000"/>
                </a:solidFill>
              </a:rPr>
              <a:t>Coefficient of Variation (CV)</a:t>
            </a:r>
          </a:p>
        </p:txBody>
      </p:sp>
      <p:sp>
        <p:nvSpPr>
          <p:cNvPr id="16" name="Rectangle 15">
            <a:extLst>
              <a:ext uri="{FF2B5EF4-FFF2-40B4-BE49-F238E27FC236}">
                <a16:creationId xmlns:a16="http://schemas.microsoft.com/office/drawing/2014/main" id="{83E630F0-0FEA-4F39-A9BF-2A10419769A9}"/>
              </a:ext>
            </a:extLst>
          </p:cNvPr>
          <p:cNvSpPr/>
          <p:nvPr/>
        </p:nvSpPr>
        <p:spPr>
          <a:xfrm>
            <a:off x="8640418" y="532606"/>
            <a:ext cx="3048000" cy="990600"/>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X</a:t>
            </a:r>
          </a:p>
          <a:p>
            <a:pPr algn="ctr"/>
            <a:r>
              <a:rPr lang="en-US" sz="2400" dirty="0">
                <a:solidFill>
                  <a:schemeClr val="tx1"/>
                </a:solidFill>
              </a:rPr>
              <a:t>Variable of interest</a:t>
            </a:r>
          </a:p>
        </p:txBody>
      </p:sp>
      <p:sp>
        <p:nvSpPr>
          <p:cNvPr id="17" name="Rectangle 16">
            <a:extLst>
              <a:ext uri="{FF2B5EF4-FFF2-40B4-BE49-F238E27FC236}">
                <a16:creationId xmlns:a16="http://schemas.microsoft.com/office/drawing/2014/main" id="{5F620AB9-E6BB-48C1-9B50-37C010D03165}"/>
              </a:ext>
            </a:extLst>
          </p:cNvPr>
          <p:cNvSpPr/>
          <p:nvPr/>
        </p:nvSpPr>
        <p:spPr>
          <a:xfrm>
            <a:off x="7460974" y="1961324"/>
            <a:ext cx="4227443" cy="2226365"/>
          </a:xfrm>
          <a:prstGeom prst="rect">
            <a:avLst/>
          </a:prstGeom>
          <a:solidFill>
            <a:srgbClr val="BDE9FF"/>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rPr>
              <a:t>       </a:t>
            </a:r>
            <a:r>
              <a:rPr lang="en-US" sz="2400" b="1" dirty="0">
                <a:solidFill>
                  <a:schemeClr val="tx2"/>
                </a:solidFill>
              </a:rPr>
              <a:t>Population </a:t>
            </a:r>
          </a:p>
          <a:p>
            <a:r>
              <a:rPr lang="en-US" sz="2400" b="1" dirty="0">
                <a:solidFill>
                  <a:schemeClr val="tx2"/>
                </a:solidFill>
              </a:rPr>
              <a:t>        of size </a:t>
            </a:r>
            <a:r>
              <a:rPr lang="en-US" sz="2400" b="1" i="1" dirty="0">
                <a:solidFill>
                  <a:schemeClr val="tx2"/>
                </a:solidFill>
              </a:rPr>
              <a:t>N</a:t>
            </a:r>
          </a:p>
        </p:txBody>
      </p:sp>
      <p:sp>
        <p:nvSpPr>
          <p:cNvPr id="18" name="Oval 17">
            <a:extLst>
              <a:ext uri="{FF2B5EF4-FFF2-40B4-BE49-F238E27FC236}">
                <a16:creationId xmlns:a16="http://schemas.microsoft.com/office/drawing/2014/main" id="{5DFE6D08-DDAB-4ADB-865A-EF97959DA171}"/>
              </a:ext>
            </a:extLst>
          </p:cNvPr>
          <p:cNvSpPr/>
          <p:nvPr/>
        </p:nvSpPr>
        <p:spPr>
          <a:xfrm>
            <a:off x="9833113" y="2040836"/>
            <a:ext cx="1748232"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Sample of size </a:t>
            </a:r>
            <a:r>
              <a:rPr lang="en-US" sz="2400" b="1" i="1" dirty="0">
                <a:solidFill>
                  <a:schemeClr val="tx1"/>
                </a:solidFill>
              </a:rPr>
              <a:t>n</a:t>
            </a:r>
          </a:p>
        </p:txBody>
      </p:sp>
      <p:sp>
        <p:nvSpPr>
          <p:cNvPr id="19" name="TextBox 18">
            <a:extLst>
              <a:ext uri="{FF2B5EF4-FFF2-40B4-BE49-F238E27FC236}">
                <a16:creationId xmlns:a16="http://schemas.microsoft.com/office/drawing/2014/main" id="{33FFDF18-EC8D-469A-B033-34105F4579D0}"/>
              </a:ext>
            </a:extLst>
          </p:cNvPr>
          <p:cNvSpPr txBox="1"/>
          <p:nvPr/>
        </p:nvSpPr>
        <p:spPr>
          <a:xfrm>
            <a:off x="7565246" y="3499342"/>
            <a:ext cx="2077813" cy="584775"/>
          </a:xfrm>
          <a:prstGeom prst="rect">
            <a:avLst/>
          </a:prstGeom>
          <a:noFill/>
        </p:spPr>
        <p:txBody>
          <a:bodyPr wrap="none" rtlCol="0">
            <a:spAutoFit/>
          </a:bodyPr>
          <a:lstStyle/>
          <a:p>
            <a:r>
              <a:rPr lang="en-US" sz="3200" dirty="0">
                <a:cs typeface="Times New Roman" pitchFamily="18" charset="0"/>
              </a:rPr>
              <a:t>X</a:t>
            </a:r>
            <a:r>
              <a:rPr lang="en-US" dirty="0">
                <a:cs typeface="Times New Roman" pitchFamily="18" charset="0"/>
              </a:rPr>
              <a:t>1</a:t>
            </a:r>
            <a:r>
              <a:rPr lang="en-US" sz="3200" dirty="0">
                <a:cs typeface="Times New Roman" pitchFamily="18" charset="0"/>
              </a:rPr>
              <a:t>, X</a:t>
            </a:r>
            <a:r>
              <a:rPr lang="en-US" dirty="0">
                <a:cs typeface="Times New Roman" pitchFamily="18" charset="0"/>
              </a:rPr>
              <a:t>2</a:t>
            </a:r>
            <a:r>
              <a:rPr lang="en-US" sz="3200" dirty="0">
                <a:cs typeface="Times New Roman" pitchFamily="18" charset="0"/>
              </a:rPr>
              <a:t>, …, X</a:t>
            </a:r>
            <a:r>
              <a:rPr lang="en-US" dirty="0">
                <a:cs typeface="Times New Roman" pitchFamily="18" charset="0"/>
              </a:rPr>
              <a:t>N</a:t>
            </a:r>
          </a:p>
        </p:txBody>
      </p:sp>
      <p:sp>
        <p:nvSpPr>
          <p:cNvPr id="20" name="TextBox 19">
            <a:extLst>
              <a:ext uri="{FF2B5EF4-FFF2-40B4-BE49-F238E27FC236}">
                <a16:creationId xmlns:a16="http://schemas.microsoft.com/office/drawing/2014/main" id="{73444C64-4432-44D5-8C9C-B2A4351E03FB}"/>
              </a:ext>
            </a:extLst>
          </p:cNvPr>
          <p:cNvSpPr txBox="1"/>
          <p:nvPr/>
        </p:nvSpPr>
        <p:spPr>
          <a:xfrm>
            <a:off x="10613062" y="3665526"/>
            <a:ext cx="1141659" cy="461665"/>
          </a:xfrm>
          <a:prstGeom prst="rect">
            <a:avLst/>
          </a:prstGeom>
          <a:noFill/>
        </p:spPr>
        <p:txBody>
          <a:bodyPr wrap="none" rtlCol="0">
            <a:spAutoFit/>
          </a:bodyPr>
          <a:lstStyle/>
          <a:p>
            <a:r>
              <a:rPr lang="en-US" sz="2400" dirty="0"/>
              <a:t>n &lt;= N</a:t>
            </a:r>
          </a:p>
        </p:txBody>
      </p:sp>
      <p:sp>
        <p:nvSpPr>
          <p:cNvPr id="21" name="Rectangle 20">
            <a:extLst>
              <a:ext uri="{FF2B5EF4-FFF2-40B4-BE49-F238E27FC236}">
                <a16:creationId xmlns:a16="http://schemas.microsoft.com/office/drawing/2014/main" id="{F3D43B32-0656-46D1-B00F-83359BD730D9}"/>
              </a:ext>
            </a:extLst>
          </p:cNvPr>
          <p:cNvSpPr/>
          <p:nvPr/>
        </p:nvSpPr>
        <p:spPr>
          <a:xfrm>
            <a:off x="7460974" y="4527290"/>
            <a:ext cx="4281770" cy="830997"/>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cs typeface="Times New Roman" pitchFamily="18" charset="0"/>
              </a:rPr>
              <a:t>Observation	1     2     3     …	n</a:t>
            </a:r>
          </a:p>
          <a:p>
            <a:r>
              <a:rPr lang="en-US" sz="2200" b="1" dirty="0">
                <a:solidFill>
                  <a:schemeClr val="tx1"/>
                </a:solidFill>
                <a:cs typeface="Times New Roman" pitchFamily="18" charset="0"/>
              </a:rPr>
              <a:t>Data values</a:t>
            </a:r>
            <a:r>
              <a:rPr lang="en-US" sz="2200" dirty="0">
                <a:solidFill>
                  <a:schemeClr val="tx1"/>
                </a:solidFill>
                <a:cs typeface="Times New Roman" pitchFamily="18" charset="0"/>
              </a:rPr>
              <a:t>	</a:t>
            </a:r>
            <a:r>
              <a:rPr lang="en-US" sz="2200" b="1" dirty="0">
                <a:solidFill>
                  <a:schemeClr val="tx1"/>
                </a:solidFill>
                <a:ea typeface="Cambria" panose="02040503050406030204" pitchFamily="18" charset="0"/>
                <a:cs typeface="Times New Roman" pitchFamily="18" charset="0"/>
              </a:rPr>
              <a:t>x₁   x₂</a:t>
            </a:r>
            <a:r>
              <a:rPr lang="en-US" sz="2200" dirty="0">
                <a:solidFill>
                  <a:schemeClr val="tx1"/>
                </a:solidFill>
                <a:ea typeface="Cambria" panose="02040503050406030204" pitchFamily="18" charset="0"/>
                <a:cs typeface="Times New Roman" pitchFamily="18" charset="0"/>
              </a:rPr>
              <a:t>	</a:t>
            </a:r>
            <a:r>
              <a:rPr lang="en-US" sz="2200" b="1" dirty="0">
                <a:solidFill>
                  <a:schemeClr val="tx1"/>
                </a:solidFill>
                <a:ea typeface="Cambria" panose="02040503050406030204" pitchFamily="18" charset="0"/>
                <a:cs typeface="Times New Roman" pitchFamily="18" charset="0"/>
              </a:rPr>
              <a:t>x₃</a:t>
            </a:r>
            <a:r>
              <a:rPr lang="en-US" sz="2200" dirty="0">
                <a:solidFill>
                  <a:schemeClr val="tx1"/>
                </a:solidFill>
                <a:ea typeface="Cambria" panose="02040503050406030204" pitchFamily="18" charset="0"/>
                <a:cs typeface="Times New Roman" pitchFamily="18" charset="0"/>
              </a:rPr>
              <a:t>    </a:t>
            </a:r>
            <a:r>
              <a:rPr lang="en-US" sz="2200" b="1" dirty="0">
                <a:solidFill>
                  <a:schemeClr val="tx1"/>
                </a:solidFill>
                <a:ea typeface="Cambria" panose="02040503050406030204" pitchFamily="18" charset="0"/>
                <a:cs typeface="Times New Roman" pitchFamily="18" charset="0"/>
              </a:rPr>
              <a:t>…</a:t>
            </a:r>
            <a:r>
              <a:rPr lang="en-US" sz="2200" dirty="0">
                <a:solidFill>
                  <a:schemeClr val="tx1"/>
                </a:solidFill>
                <a:ea typeface="Cambria" panose="02040503050406030204" pitchFamily="18" charset="0"/>
                <a:cs typeface="Times New Roman" pitchFamily="18" charset="0"/>
              </a:rPr>
              <a:t>	</a:t>
            </a:r>
            <a:r>
              <a:rPr lang="en-US" sz="2200" b="1" dirty="0" err="1">
                <a:solidFill>
                  <a:schemeClr val="tx1"/>
                </a:solidFill>
                <a:ea typeface="Cambria" panose="02040503050406030204" pitchFamily="18" charset="0"/>
                <a:cs typeface="Times New Roman" pitchFamily="18" charset="0"/>
              </a:rPr>
              <a:t>x</a:t>
            </a:r>
            <a:r>
              <a:rPr lang="en-US" sz="1600" b="1" dirty="0" err="1">
                <a:solidFill>
                  <a:schemeClr val="tx1"/>
                </a:solidFill>
                <a:ea typeface="Cambria" panose="02040503050406030204" pitchFamily="18" charset="0"/>
                <a:cs typeface="Times New Roman" pitchFamily="18" charset="0"/>
              </a:rPr>
              <a:t>n</a:t>
            </a:r>
            <a:endParaRPr lang="en-US" sz="1600" b="1" dirty="0">
              <a:solidFill>
                <a:schemeClr val="tx1"/>
              </a:solidFill>
              <a:ea typeface="Cambria" panose="02040503050406030204" pitchFamily="18" charset="0"/>
              <a:cs typeface="Times New Roman" pitchFamily="18" charset="0"/>
            </a:endParaRPr>
          </a:p>
        </p:txBody>
      </p:sp>
      <p:cxnSp>
        <p:nvCxnSpPr>
          <p:cNvPr id="22" name="Straight Arrow Connector 21">
            <a:extLst>
              <a:ext uri="{FF2B5EF4-FFF2-40B4-BE49-F238E27FC236}">
                <a16:creationId xmlns:a16="http://schemas.microsoft.com/office/drawing/2014/main" id="{83A2FA27-5332-439F-B1FC-8C7879538C7D}"/>
              </a:ext>
            </a:extLst>
          </p:cNvPr>
          <p:cNvCxnSpPr>
            <a:cxnSpLocks/>
            <a:stCxn id="18" idx="4"/>
            <a:endCxn id="21" idx="0"/>
          </p:cNvCxnSpPr>
          <p:nvPr/>
        </p:nvCxnSpPr>
        <p:spPr>
          <a:xfrm flipH="1">
            <a:off x="9601859" y="3336236"/>
            <a:ext cx="1105370" cy="1191054"/>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16932720-7F7D-4C64-BA37-1C45638F7206}"/>
              </a:ext>
            </a:extLst>
          </p:cNvPr>
          <p:cNvSpPr/>
          <p:nvPr/>
        </p:nvSpPr>
        <p:spPr>
          <a:xfrm>
            <a:off x="7472951" y="5661878"/>
            <a:ext cx="4281770" cy="830997"/>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cs typeface="Times New Roman" pitchFamily="18" charset="0"/>
              </a:rPr>
              <a:t>Observation	1     2     3     4	5</a:t>
            </a:r>
          </a:p>
          <a:p>
            <a:r>
              <a:rPr lang="en-US" sz="2200" b="1" dirty="0">
                <a:solidFill>
                  <a:schemeClr val="tx1"/>
                </a:solidFill>
                <a:cs typeface="Times New Roman" pitchFamily="18" charset="0"/>
              </a:rPr>
              <a:t>Data values	5</a:t>
            </a:r>
            <a:r>
              <a:rPr lang="en-US" sz="2200" b="1" dirty="0">
                <a:solidFill>
                  <a:schemeClr val="tx1"/>
                </a:solidFill>
                <a:ea typeface="Cambria" panose="02040503050406030204" pitchFamily="18" charset="0"/>
                <a:cs typeface="Times New Roman" pitchFamily="18" charset="0"/>
              </a:rPr>
              <a:t>     7	3     9     7</a:t>
            </a:r>
          </a:p>
        </p:txBody>
      </p:sp>
      <p:sp>
        <p:nvSpPr>
          <p:cNvPr id="14" name="Rectangle 13">
            <a:extLst>
              <a:ext uri="{FF2B5EF4-FFF2-40B4-BE49-F238E27FC236}">
                <a16:creationId xmlns:a16="http://schemas.microsoft.com/office/drawing/2014/main" id="{5EB3BBCE-DA0C-4ED3-A24B-2F7705037116}"/>
              </a:ext>
            </a:extLst>
          </p:cNvPr>
          <p:cNvSpPr/>
          <p:nvPr/>
        </p:nvSpPr>
        <p:spPr>
          <a:xfrm>
            <a:off x="838200" y="5622121"/>
            <a:ext cx="5587258" cy="830997"/>
          </a:xfrm>
          <a:prstGeom prst="rect">
            <a:avLst/>
          </a:prstGeom>
        </p:spPr>
        <p:txBody>
          <a:bodyPr wrap="square">
            <a:spAutoFit/>
          </a:bodyPr>
          <a:lstStyle/>
          <a:p>
            <a:pPr>
              <a:defRPr/>
            </a:pPr>
            <a:r>
              <a:rPr lang="en-US" sz="2400" dirty="0">
                <a:solidFill>
                  <a:srgbClr val="FF0000"/>
                </a:solidFill>
                <a:cs typeface="Times New Roman" pitchFamily="18" charset="0"/>
              </a:rPr>
              <a:t>Skewness</a:t>
            </a:r>
            <a:r>
              <a:rPr lang="en-US" sz="2400" dirty="0">
                <a:cs typeface="Times New Roman" pitchFamily="18" charset="0"/>
              </a:rPr>
              <a:t> is a </a:t>
            </a:r>
            <a:r>
              <a:rPr lang="en-US" sz="2400" b="1" dirty="0">
                <a:solidFill>
                  <a:srgbClr val="7030A0"/>
                </a:solidFill>
                <a:cs typeface="Times New Roman" pitchFamily="18" charset="0"/>
              </a:rPr>
              <a:t>Shape Measure</a:t>
            </a:r>
            <a:r>
              <a:rPr lang="en-US" sz="2400" dirty="0">
                <a:cs typeface="Times New Roman" pitchFamily="18" charset="0"/>
              </a:rPr>
              <a:t> that provides a value of symmetry/asymmetry. </a:t>
            </a:r>
            <a:endParaRPr lang="en-US" sz="2400" dirty="0"/>
          </a:p>
        </p:txBody>
      </p:sp>
      <p:sp>
        <p:nvSpPr>
          <p:cNvPr id="15" name="Rectangle 14">
            <a:extLst>
              <a:ext uri="{FF2B5EF4-FFF2-40B4-BE49-F238E27FC236}">
                <a16:creationId xmlns:a16="http://schemas.microsoft.com/office/drawing/2014/main" id="{C45C0108-73AC-421B-9AB1-7D01A5CB580D}"/>
              </a:ext>
            </a:extLst>
          </p:cNvPr>
          <p:cNvSpPr/>
          <p:nvPr/>
        </p:nvSpPr>
        <p:spPr>
          <a:xfrm rot="16200000">
            <a:off x="6463500" y="5763423"/>
            <a:ext cx="1355034" cy="400110"/>
          </a:xfrm>
          <a:prstGeom prst="rect">
            <a:avLst/>
          </a:prstGeom>
        </p:spPr>
        <p:txBody>
          <a:bodyPr wrap="square">
            <a:spAutoFit/>
          </a:bodyPr>
          <a:lstStyle/>
          <a:p>
            <a:pPr>
              <a:defRPr/>
            </a:pPr>
            <a:r>
              <a:rPr lang="en-US" sz="2000" dirty="0">
                <a:cs typeface="Times New Roman" pitchFamily="18" charset="0"/>
              </a:rPr>
              <a:t>Example</a:t>
            </a:r>
            <a:endParaRPr lang="en-US" sz="2000" dirty="0"/>
          </a:p>
        </p:txBody>
      </p:sp>
    </p:spTree>
    <p:extLst>
      <p:ext uri="{BB962C8B-B14F-4D97-AF65-F5344CB8AC3E}">
        <p14:creationId xmlns:p14="http://schemas.microsoft.com/office/powerpoint/2010/main" val="348793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68408" cy="1325563"/>
          </a:xfrm>
        </p:spPr>
        <p:txBody>
          <a:bodyPr/>
          <a:lstStyle/>
          <a:p>
            <a:r>
              <a:rPr lang="en-US" dirty="0">
                <a:solidFill>
                  <a:srgbClr val="990033"/>
                </a:solidFill>
              </a:rPr>
              <a:t>Range</a:t>
            </a:r>
            <a:endParaRPr lang="en-US" dirty="0"/>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E6C6B5DA-2EAB-4B21-B365-9E0294197C62}"/>
                  </a:ext>
                </a:extLst>
              </p:cNvPr>
              <p:cNvSpPr/>
              <p:nvPr/>
            </p:nvSpPr>
            <p:spPr>
              <a:xfrm>
                <a:off x="838199" y="1477746"/>
                <a:ext cx="6569765" cy="1723549"/>
              </a:xfrm>
              <a:prstGeom prst="rect">
                <a:avLst/>
              </a:prstGeom>
            </p:spPr>
            <p:txBody>
              <a:bodyPr wrap="square">
                <a:spAutoFit/>
              </a:bodyPr>
              <a:lstStyle/>
              <a:p>
                <a:pPr indent="3175"/>
                <a:r>
                  <a:rPr lang="en-US" sz="2400" b="1" dirty="0">
                    <a:solidFill>
                      <a:srgbClr val="00B050"/>
                    </a:solidFill>
                    <a:cs typeface="Times New Roman" pitchFamily="18" charset="0"/>
                  </a:rPr>
                  <a:t>Range</a:t>
                </a:r>
                <a:r>
                  <a:rPr lang="en-US" sz="2400" b="1" dirty="0">
                    <a:cs typeface="Times New Roman" pitchFamily="18" charset="0"/>
                  </a:rPr>
                  <a:t> s</a:t>
                </a:r>
                <a:r>
                  <a:rPr lang="en-US" sz="2400" dirty="0">
                    <a:cs typeface="Times New Roman" pitchFamily="18" charset="0"/>
                  </a:rPr>
                  <a:t>hows the extent to which variation is possible. It is shown by </a:t>
                </a:r>
                <a:r>
                  <a:rPr lang="en-US" sz="2400" b="1" dirty="0">
                    <a:solidFill>
                      <a:srgbClr val="00B050"/>
                    </a:solidFill>
                    <a:cs typeface="Times New Roman" pitchFamily="18" charset="0"/>
                  </a:rPr>
                  <a:t>R</a:t>
                </a:r>
                <a:r>
                  <a:rPr lang="en-US" sz="2400" dirty="0">
                    <a:cs typeface="Times New Roman" pitchFamily="18" charset="0"/>
                  </a:rPr>
                  <a:t> and is defined as the distance between the two extremes </a:t>
                </a:r>
              </a:p>
              <a:p>
                <a:pPr indent="3175">
                  <a:lnSpc>
                    <a:spcPts val="1200"/>
                  </a:lnSpc>
                </a:pPr>
                <a:endParaRPr lang="en-US" sz="2400" dirty="0">
                  <a:cs typeface="Times New Roman" pitchFamily="18" charset="0"/>
                </a:endParaRPr>
              </a:p>
              <a:p>
                <a:pPr indent="3175" algn="ctr"/>
                <a14:m>
                  <m:oMathPara xmlns:m="http://schemas.openxmlformats.org/officeDocument/2006/math">
                    <m:oMathParaPr>
                      <m:jc m:val="centerGroup"/>
                    </m:oMathParaPr>
                    <m:oMath xmlns:m="http://schemas.openxmlformats.org/officeDocument/2006/math">
                      <m:r>
                        <m:rPr>
                          <m:sty m:val="p"/>
                        </m:rPr>
                        <a:rPr lang="en-US" sz="2400" i="0" dirty="0" smtClean="0">
                          <a:latin typeface="Cambria Math" panose="02040503050406030204" pitchFamily="18" charset="0"/>
                          <a:cs typeface="Times New Roman" pitchFamily="18" charset="0"/>
                        </a:rPr>
                        <m:t>R</m:t>
                      </m:r>
                      <m:r>
                        <a:rPr lang="en-US" sz="2400" i="0" dirty="0" smtClean="0">
                          <a:latin typeface="Cambria Math" panose="02040503050406030204" pitchFamily="18" charset="0"/>
                          <a:cs typeface="Times New Roman" pitchFamily="18" charset="0"/>
                        </a:rPr>
                        <m:t> = </m:t>
                      </m:r>
                      <m:r>
                        <m:rPr>
                          <m:sty m:val="p"/>
                        </m:rPr>
                        <a:rPr lang="en-US" sz="2400" i="0" dirty="0" smtClean="0">
                          <a:latin typeface="Cambria Math" panose="02040503050406030204" pitchFamily="18" charset="0"/>
                          <a:cs typeface="Times New Roman" pitchFamily="18" charset="0"/>
                        </a:rPr>
                        <m:t>Max</m:t>
                      </m:r>
                      <m:r>
                        <a:rPr lang="en-US" sz="2400" i="0" dirty="0" smtClean="0">
                          <a:latin typeface="Cambria Math" panose="02040503050406030204" pitchFamily="18" charset="0"/>
                          <a:cs typeface="Times New Roman" pitchFamily="18" charset="0"/>
                        </a:rPr>
                        <m:t> − </m:t>
                      </m:r>
                      <m:r>
                        <m:rPr>
                          <m:sty m:val="p"/>
                        </m:rPr>
                        <a:rPr lang="en-US" sz="2400" i="0" dirty="0" smtClean="0">
                          <a:latin typeface="Cambria Math" panose="02040503050406030204" pitchFamily="18" charset="0"/>
                          <a:cs typeface="Times New Roman" pitchFamily="18" charset="0"/>
                        </a:rPr>
                        <m:t>min</m:t>
                      </m:r>
                      <m:r>
                        <a:rPr lang="en-US" sz="2400" i="0" dirty="0" smtClean="0">
                          <a:latin typeface="Cambria Math" panose="02040503050406030204" pitchFamily="18" charset="0"/>
                          <a:cs typeface="Times New Roman" pitchFamily="18" charset="0"/>
                        </a:rPr>
                        <m:t>⁡</m:t>
                      </m:r>
                    </m:oMath>
                  </m:oMathPara>
                </a14:m>
                <a:endParaRPr lang="en-US" sz="2400" dirty="0">
                  <a:cs typeface="Times New Roman" pitchFamily="18" charset="0"/>
                </a:endParaRPr>
              </a:p>
            </p:txBody>
          </p:sp>
        </mc:Choice>
        <mc:Fallback xmlns="">
          <p:sp>
            <p:nvSpPr>
              <p:cNvPr id="7" name="Rectangle 6">
                <a:extLst>
                  <a:ext uri="{FF2B5EF4-FFF2-40B4-BE49-F238E27FC236}">
                    <a16:creationId xmlns:a16="http://schemas.microsoft.com/office/drawing/2014/main" id="{E6C6B5DA-2EAB-4B21-B365-9E0294197C62}"/>
                  </a:ext>
                </a:extLst>
              </p:cNvPr>
              <p:cNvSpPr>
                <a:spLocks noRot="1" noChangeAspect="1" noMove="1" noResize="1" noEditPoints="1" noAdjustHandles="1" noChangeArrowheads="1" noChangeShapeType="1" noTextEdit="1"/>
              </p:cNvSpPr>
              <p:nvPr/>
            </p:nvSpPr>
            <p:spPr>
              <a:xfrm>
                <a:off x="838199" y="1477746"/>
                <a:ext cx="6569765" cy="1723549"/>
              </a:xfrm>
              <a:prstGeom prst="rect">
                <a:avLst/>
              </a:prstGeom>
              <a:blipFill>
                <a:blip r:embed="rId3"/>
                <a:stretch>
                  <a:fillRect l="-1391" t="-2827"/>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33FC853C-C296-4A4C-9627-72C8623DAE1E}"/>
              </a:ext>
            </a:extLst>
          </p:cNvPr>
          <p:cNvSpPr/>
          <p:nvPr/>
        </p:nvSpPr>
        <p:spPr>
          <a:xfrm>
            <a:off x="7539212" y="365125"/>
            <a:ext cx="4281770" cy="830997"/>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cs typeface="Times New Roman" pitchFamily="18" charset="0"/>
              </a:rPr>
              <a:t>Observation	1     2     3     4	5</a:t>
            </a:r>
          </a:p>
          <a:p>
            <a:r>
              <a:rPr lang="en-US" sz="2200" b="1" dirty="0">
                <a:solidFill>
                  <a:schemeClr val="tx1"/>
                </a:solidFill>
                <a:cs typeface="Times New Roman" pitchFamily="18" charset="0"/>
              </a:rPr>
              <a:t>Data values	5</a:t>
            </a:r>
            <a:r>
              <a:rPr lang="en-US" sz="2200" b="1" dirty="0">
                <a:solidFill>
                  <a:schemeClr val="tx1"/>
                </a:solidFill>
                <a:ea typeface="Cambria" panose="02040503050406030204" pitchFamily="18" charset="0"/>
                <a:cs typeface="Times New Roman" pitchFamily="18" charset="0"/>
              </a:rPr>
              <a:t>     7	3     9     7</a:t>
            </a:r>
          </a:p>
        </p:txBody>
      </p:sp>
      <p:sp>
        <p:nvSpPr>
          <p:cNvPr id="5" name="Rectangle 4">
            <a:extLst>
              <a:ext uri="{FF2B5EF4-FFF2-40B4-BE49-F238E27FC236}">
                <a16:creationId xmlns:a16="http://schemas.microsoft.com/office/drawing/2014/main" id="{DB449889-5266-4973-9141-5351794EB354}"/>
              </a:ext>
            </a:extLst>
          </p:cNvPr>
          <p:cNvSpPr/>
          <p:nvPr/>
        </p:nvSpPr>
        <p:spPr>
          <a:xfrm>
            <a:off x="7539212" y="1196123"/>
            <a:ext cx="4281770" cy="494566"/>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cs typeface="Times New Roman" pitchFamily="18" charset="0"/>
              </a:rPr>
              <a:t>Range = 6</a:t>
            </a:r>
            <a:endParaRPr lang="en-US" sz="2200" b="1" dirty="0">
              <a:solidFill>
                <a:schemeClr val="tx1"/>
              </a:solidFill>
              <a:ea typeface="Cambria" panose="02040503050406030204" pitchFamily="18" charset="0"/>
              <a:cs typeface="Times New Roman" pitchFamily="18" charset="0"/>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9DAEB151-C735-45A2-AE1D-CE9368A2728C}"/>
                  </a:ext>
                </a:extLst>
              </p:cNvPr>
              <p:cNvSpPr/>
              <p:nvPr/>
            </p:nvSpPr>
            <p:spPr>
              <a:xfrm>
                <a:off x="838199" y="4313916"/>
                <a:ext cx="6569765" cy="1554336"/>
              </a:xfrm>
              <a:prstGeom prst="rect">
                <a:avLst/>
              </a:prstGeom>
            </p:spPr>
            <p:txBody>
              <a:bodyPr wrap="square">
                <a:spAutoFit/>
              </a:bodyPr>
              <a:lstStyle/>
              <a:p>
                <a:r>
                  <a:rPr lang="en-US" sz="2400" dirty="0">
                    <a:solidFill>
                      <a:srgbClr val="7030A0"/>
                    </a:solidFill>
                  </a:rPr>
                  <a:t>Range can be used to approximate the standard deviation by </a:t>
                </a:r>
              </a:p>
              <a:p>
                <a:pPr/>
                <a14:m>
                  <m:oMathPara xmlns:m="http://schemas.openxmlformats.org/officeDocument/2006/math">
                    <m:oMathParaPr>
                      <m:jc m:val="centerGroup"/>
                    </m:oMathParaPr>
                    <m:oMath xmlns:m="http://schemas.openxmlformats.org/officeDocument/2006/math">
                      <m:acc>
                        <m:accPr>
                          <m:chr m:val="̂"/>
                          <m:ctrlPr>
                            <a:rPr lang="en-US" sz="2400" i="1" smtClean="0">
                              <a:solidFill>
                                <a:srgbClr val="7030A0"/>
                              </a:solidFill>
                              <a:latin typeface="Cambria Math" panose="02040503050406030204" pitchFamily="18" charset="0"/>
                            </a:rPr>
                          </m:ctrlPr>
                        </m:accPr>
                        <m:e>
                          <m:r>
                            <a:rPr lang="en-US" sz="2400" i="1" smtClean="0">
                              <a:solidFill>
                                <a:srgbClr val="7030A0"/>
                              </a:solidFill>
                              <a:latin typeface="Cambria Math" panose="02040503050406030204" pitchFamily="18" charset="0"/>
                              <a:ea typeface="Cambria Math" panose="02040503050406030204" pitchFamily="18" charset="0"/>
                            </a:rPr>
                            <m:t>𝜎</m:t>
                          </m:r>
                        </m:e>
                      </m:acc>
                      <m:r>
                        <a:rPr lang="en-US" sz="2400" b="0" i="1" smtClean="0">
                          <a:solidFill>
                            <a:srgbClr val="7030A0"/>
                          </a:solidFill>
                          <a:latin typeface="Cambria Math" panose="02040503050406030204" pitchFamily="18" charset="0"/>
                        </a:rPr>
                        <m:t>=</m:t>
                      </m:r>
                      <m:f>
                        <m:fPr>
                          <m:ctrlPr>
                            <a:rPr lang="en-US" sz="2400" b="0" i="1" smtClean="0">
                              <a:solidFill>
                                <a:srgbClr val="7030A0"/>
                              </a:solidFill>
                              <a:latin typeface="Cambria Math" panose="02040503050406030204" pitchFamily="18" charset="0"/>
                            </a:rPr>
                          </m:ctrlPr>
                        </m:fPr>
                        <m:num>
                          <m:r>
                            <a:rPr lang="en-US" sz="2400" b="0" i="1" smtClean="0">
                              <a:solidFill>
                                <a:srgbClr val="7030A0"/>
                              </a:solidFill>
                              <a:latin typeface="Cambria Math" panose="02040503050406030204" pitchFamily="18" charset="0"/>
                            </a:rPr>
                            <m:t>𝑅</m:t>
                          </m:r>
                        </m:num>
                        <m:den>
                          <m:r>
                            <a:rPr lang="en-US" sz="2400" b="0" i="1" smtClean="0">
                              <a:solidFill>
                                <a:srgbClr val="7030A0"/>
                              </a:solidFill>
                              <a:latin typeface="Cambria Math" panose="02040503050406030204" pitchFamily="18" charset="0"/>
                            </a:rPr>
                            <m:t>4</m:t>
                          </m:r>
                        </m:den>
                      </m:f>
                    </m:oMath>
                  </m:oMathPara>
                </a14:m>
                <a:endParaRPr lang="en-US" sz="2400" dirty="0">
                  <a:solidFill>
                    <a:srgbClr val="FF0000"/>
                  </a:solidFill>
                </a:endParaRPr>
              </a:p>
            </p:txBody>
          </p:sp>
        </mc:Choice>
        <mc:Fallback xmlns="">
          <p:sp>
            <p:nvSpPr>
              <p:cNvPr id="6" name="Rectangle 5">
                <a:extLst>
                  <a:ext uri="{FF2B5EF4-FFF2-40B4-BE49-F238E27FC236}">
                    <a16:creationId xmlns:a16="http://schemas.microsoft.com/office/drawing/2014/main" id="{9DAEB151-C735-45A2-AE1D-CE9368A2728C}"/>
                  </a:ext>
                </a:extLst>
              </p:cNvPr>
              <p:cNvSpPr>
                <a:spLocks noRot="1" noChangeAspect="1" noMove="1" noResize="1" noEditPoints="1" noAdjustHandles="1" noChangeArrowheads="1" noChangeShapeType="1" noTextEdit="1"/>
              </p:cNvSpPr>
              <p:nvPr/>
            </p:nvSpPr>
            <p:spPr>
              <a:xfrm>
                <a:off x="838199" y="4313916"/>
                <a:ext cx="6569765" cy="1554336"/>
              </a:xfrm>
              <a:prstGeom prst="rect">
                <a:avLst/>
              </a:prstGeom>
              <a:blipFill>
                <a:blip r:embed="rId4"/>
                <a:stretch>
                  <a:fillRect l="-1391" t="-3137"/>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4B654E6F-8C66-4F2D-B802-456FB4E8D7D8}"/>
              </a:ext>
            </a:extLst>
          </p:cNvPr>
          <p:cNvPicPr/>
          <p:nvPr/>
        </p:nvPicPr>
        <p:blipFill>
          <a:blip r:embed="rId5" cstate="print"/>
          <a:srcRect/>
          <a:stretch>
            <a:fillRect/>
          </a:stretch>
        </p:blipFill>
        <p:spPr bwMode="auto">
          <a:xfrm>
            <a:off x="7539212" y="1961640"/>
            <a:ext cx="4281770" cy="1723549"/>
          </a:xfrm>
          <a:prstGeom prst="rect">
            <a:avLst/>
          </a:prstGeom>
          <a:noFill/>
          <a:ln w="9525">
            <a:noFill/>
            <a:miter lim="800000"/>
            <a:headEnd/>
            <a:tailEnd/>
          </a:ln>
        </p:spPr>
      </p:pic>
      <p:pic>
        <p:nvPicPr>
          <p:cNvPr id="13" name="Content Placeholder 4">
            <a:extLst>
              <a:ext uri="{FF2B5EF4-FFF2-40B4-BE49-F238E27FC236}">
                <a16:creationId xmlns:a16="http://schemas.microsoft.com/office/drawing/2014/main" id="{EAAF343F-AC52-492E-8E43-1B0C7ADB0052}"/>
              </a:ext>
            </a:extLst>
          </p:cNvPr>
          <p:cNvPicPr>
            <a:picLocks/>
          </p:cNvPicPr>
          <p:nvPr/>
        </p:nvPicPr>
        <p:blipFill>
          <a:blip r:embed="rId6" cstate="print"/>
          <a:stretch>
            <a:fillRect/>
          </a:stretch>
        </p:blipFill>
        <p:spPr bwMode="auto">
          <a:xfrm>
            <a:off x="7539212" y="4427754"/>
            <a:ext cx="4281770" cy="1554336"/>
          </a:xfrm>
          <a:prstGeom prst="rect">
            <a:avLst/>
          </a:prstGeom>
          <a:noFill/>
          <a:ln w="9525">
            <a:noFill/>
            <a:miter lim="800000"/>
            <a:headEnd/>
            <a:tailEnd/>
          </a:ln>
        </p:spPr>
      </p:pic>
    </p:spTree>
    <p:extLst>
      <p:ext uri="{BB962C8B-B14F-4D97-AF65-F5344CB8AC3E}">
        <p14:creationId xmlns:p14="http://schemas.microsoft.com/office/powerpoint/2010/main" val="375448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68408" cy="1325563"/>
          </a:xfrm>
        </p:spPr>
        <p:txBody>
          <a:bodyPr/>
          <a:lstStyle/>
          <a:p>
            <a:r>
              <a:rPr lang="en-US" dirty="0">
                <a:solidFill>
                  <a:srgbClr val="990033"/>
                </a:solidFill>
              </a:rPr>
              <a:t>Example</a:t>
            </a:r>
            <a:endParaRPr lang="en-US" dirty="0"/>
          </a:p>
        </p:txBody>
      </p:sp>
      <p:pic>
        <p:nvPicPr>
          <p:cNvPr id="61" name="Picture 4">
            <a:extLst>
              <a:ext uri="{FF2B5EF4-FFF2-40B4-BE49-F238E27FC236}">
                <a16:creationId xmlns:a16="http://schemas.microsoft.com/office/drawing/2014/main" id="{22A10115-557E-4264-81EE-6AA1956B92C2}"/>
              </a:ext>
            </a:extLst>
          </p:cNvPr>
          <p:cNvPicPr>
            <a:picLocks noChangeAspect="1" noChangeArrowheads="1"/>
          </p:cNvPicPr>
          <p:nvPr/>
        </p:nvPicPr>
        <p:blipFill>
          <a:blip r:embed="rId3" cstate="print"/>
          <a:srcRect/>
          <a:stretch>
            <a:fillRect/>
          </a:stretch>
        </p:blipFill>
        <p:spPr bwMode="auto">
          <a:xfrm>
            <a:off x="5800485" y="3084890"/>
            <a:ext cx="5719283" cy="3407985"/>
          </a:xfrm>
          <a:prstGeom prst="rect">
            <a:avLst/>
          </a:prstGeom>
          <a:noFill/>
          <a:ln w="9525">
            <a:noFill/>
            <a:miter lim="800000"/>
            <a:headEnd/>
            <a:tailEnd/>
          </a:ln>
          <a:effectLst/>
        </p:spPr>
      </p:pic>
      <p:sp>
        <p:nvSpPr>
          <p:cNvPr id="6" name="Rectangle 5">
            <a:extLst>
              <a:ext uri="{FF2B5EF4-FFF2-40B4-BE49-F238E27FC236}">
                <a16:creationId xmlns:a16="http://schemas.microsoft.com/office/drawing/2014/main" id="{3672DA7E-CAB2-45ED-B1A3-5599F27D87F8}"/>
              </a:ext>
            </a:extLst>
          </p:cNvPr>
          <p:cNvSpPr/>
          <p:nvPr/>
        </p:nvSpPr>
        <p:spPr>
          <a:xfrm>
            <a:off x="838200" y="1440675"/>
            <a:ext cx="4619625" cy="2718693"/>
          </a:xfrm>
          <a:prstGeom prst="rect">
            <a:avLst/>
          </a:prstGeom>
        </p:spPr>
        <p:txBody>
          <a:bodyPr wrap="square">
            <a:spAutoFit/>
          </a:bodyPr>
          <a:lstStyle/>
          <a:p>
            <a:r>
              <a:rPr lang="en-US" sz="2400" dirty="0"/>
              <a:t>Given the following sample data:</a:t>
            </a:r>
          </a:p>
          <a:p>
            <a:pPr>
              <a:lnSpc>
                <a:spcPts val="1800"/>
              </a:lnSpc>
            </a:pPr>
            <a:r>
              <a:rPr lang="en-US" sz="2400" dirty="0"/>
              <a:t> </a:t>
            </a:r>
          </a:p>
          <a:p>
            <a:pPr algn="ctr"/>
            <a:r>
              <a:rPr lang="en-US" sz="2400" dirty="0"/>
              <a:t>7, 9, 10, 11, 13</a:t>
            </a:r>
          </a:p>
          <a:p>
            <a:pPr algn="ctr">
              <a:lnSpc>
                <a:spcPts val="1400"/>
              </a:lnSpc>
            </a:pPr>
            <a:endParaRPr lang="en-US" sz="2400" dirty="0"/>
          </a:p>
          <a:p>
            <a:r>
              <a:rPr lang="en-US" sz="2400" dirty="0"/>
              <a:t>What is the range of variation?</a:t>
            </a:r>
          </a:p>
          <a:p>
            <a:endParaRPr lang="en-US" sz="2400" dirty="0"/>
          </a:p>
          <a:p>
            <a:r>
              <a:rPr lang="en-US" sz="2400" dirty="0"/>
              <a:t>Use the range to approximate the standard deviation.</a:t>
            </a:r>
          </a:p>
        </p:txBody>
      </p:sp>
    </p:spTree>
    <p:extLst>
      <p:ext uri="{BB962C8B-B14F-4D97-AF65-F5344CB8AC3E}">
        <p14:creationId xmlns:p14="http://schemas.microsoft.com/office/powerpoint/2010/main" val="2696054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68408" cy="1325563"/>
          </a:xfrm>
        </p:spPr>
        <p:txBody>
          <a:bodyPr/>
          <a:lstStyle/>
          <a:p>
            <a:r>
              <a:rPr lang="en-US" dirty="0">
                <a:solidFill>
                  <a:srgbClr val="990033"/>
                </a:solidFill>
              </a:rPr>
              <a:t>Inter-quartile Range (IQR)</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0" y="1440675"/>
            <a:ext cx="5871520" cy="1200329"/>
          </a:xfrm>
          <a:prstGeom prst="rect">
            <a:avLst/>
          </a:prstGeom>
        </p:spPr>
        <p:txBody>
          <a:bodyPr wrap="square">
            <a:spAutoFit/>
          </a:bodyPr>
          <a:lstStyle/>
          <a:p>
            <a:pPr indent="3175"/>
            <a:r>
              <a:rPr lang="en-US" sz="2400" dirty="0">
                <a:cs typeface="Times New Roman" pitchFamily="18" charset="0"/>
              </a:rPr>
              <a:t>The idea is to </a:t>
            </a:r>
            <a:r>
              <a:rPr lang="en-US" sz="2400" dirty="0">
                <a:solidFill>
                  <a:srgbClr val="00B050"/>
                </a:solidFill>
                <a:cs typeface="Times New Roman" pitchFamily="18" charset="0"/>
              </a:rPr>
              <a:t>divide the data into four equal groups (</a:t>
            </a:r>
            <a:r>
              <a:rPr lang="en-US" sz="2400" dirty="0">
                <a:solidFill>
                  <a:srgbClr val="FF0000"/>
                </a:solidFill>
                <a:cs typeface="Times New Roman" pitchFamily="18" charset="0"/>
              </a:rPr>
              <a:t>after sorting</a:t>
            </a:r>
            <a:r>
              <a:rPr lang="en-US" sz="2400" dirty="0">
                <a:solidFill>
                  <a:srgbClr val="00B050"/>
                </a:solidFill>
                <a:cs typeface="Times New Roman" pitchFamily="18" charset="0"/>
              </a:rPr>
              <a:t>) </a:t>
            </a:r>
            <a:r>
              <a:rPr lang="en-US" sz="2400" dirty="0">
                <a:cs typeface="Times New Roman" pitchFamily="18" charset="0"/>
              </a:rPr>
              <a:t>and see haw far apart the extreme groups are</a:t>
            </a:r>
          </a:p>
        </p:txBody>
      </p:sp>
      <p:pic>
        <p:nvPicPr>
          <p:cNvPr id="11" name="Picture 47">
            <a:extLst>
              <a:ext uri="{FF2B5EF4-FFF2-40B4-BE49-F238E27FC236}">
                <a16:creationId xmlns:a16="http://schemas.microsoft.com/office/drawing/2014/main" id="{569B7669-3E79-4DE1-9B0C-808870DA135B}"/>
              </a:ext>
            </a:extLst>
          </p:cNvPr>
          <p:cNvPicPr>
            <a:picLocks noChangeAspect="1" noChangeArrowheads="1"/>
          </p:cNvPicPr>
          <p:nvPr/>
        </p:nvPicPr>
        <p:blipFill>
          <a:blip r:embed="rId3" cstate="print"/>
          <a:srcRect/>
          <a:stretch>
            <a:fillRect/>
          </a:stretch>
        </p:blipFill>
        <p:spPr bwMode="auto">
          <a:xfrm>
            <a:off x="1257273" y="2671968"/>
            <a:ext cx="4824222" cy="1514063"/>
          </a:xfrm>
          <a:prstGeom prst="rect">
            <a:avLst/>
          </a:prstGeom>
          <a:noFill/>
          <a:ln w="9525">
            <a:noFill/>
            <a:miter lim="800000"/>
            <a:headEnd/>
            <a:tailEnd/>
          </a:ln>
        </p:spPr>
      </p:pic>
      <p:sp>
        <p:nvSpPr>
          <p:cNvPr id="12" name="Rectangle 11">
            <a:extLst>
              <a:ext uri="{FF2B5EF4-FFF2-40B4-BE49-F238E27FC236}">
                <a16:creationId xmlns:a16="http://schemas.microsoft.com/office/drawing/2014/main" id="{CCD7BE8E-F7B8-43AF-B8E8-123114C253DE}"/>
              </a:ext>
            </a:extLst>
          </p:cNvPr>
          <p:cNvSpPr/>
          <p:nvPr/>
        </p:nvSpPr>
        <p:spPr>
          <a:xfrm>
            <a:off x="7539212" y="365125"/>
            <a:ext cx="4281770" cy="830997"/>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cs typeface="Times New Roman" pitchFamily="18" charset="0"/>
              </a:rPr>
              <a:t>Observation	1     2     3     4	5</a:t>
            </a:r>
          </a:p>
          <a:p>
            <a:r>
              <a:rPr lang="en-US" sz="2200" b="1" dirty="0">
                <a:solidFill>
                  <a:schemeClr val="tx1"/>
                </a:solidFill>
                <a:cs typeface="Times New Roman" pitchFamily="18" charset="0"/>
              </a:rPr>
              <a:t>Data values	5</a:t>
            </a:r>
            <a:r>
              <a:rPr lang="en-US" sz="2200" b="1" dirty="0">
                <a:solidFill>
                  <a:schemeClr val="tx1"/>
                </a:solidFill>
                <a:ea typeface="Cambria" panose="02040503050406030204" pitchFamily="18" charset="0"/>
                <a:cs typeface="Times New Roman" pitchFamily="18" charset="0"/>
              </a:rPr>
              <a:t>     7	3     9     7</a:t>
            </a:r>
          </a:p>
        </p:txBody>
      </p:sp>
      <p:sp>
        <p:nvSpPr>
          <p:cNvPr id="13" name="Rectangle 12">
            <a:extLst>
              <a:ext uri="{FF2B5EF4-FFF2-40B4-BE49-F238E27FC236}">
                <a16:creationId xmlns:a16="http://schemas.microsoft.com/office/drawing/2014/main" id="{B89B3F13-0024-44FC-8741-BC6D7D49A5D8}"/>
              </a:ext>
            </a:extLst>
          </p:cNvPr>
          <p:cNvSpPr/>
          <p:nvPr/>
        </p:nvSpPr>
        <p:spPr>
          <a:xfrm>
            <a:off x="7539212" y="1196123"/>
            <a:ext cx="4281770" cy="494566"/>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cs typeface="Times New Roman" pitchFamily="18" charset="0"/>
              </a:rPr>
              <a:t>IQR = 8 – 4 = 4</a:t>
            </a:r>
            <a:endParaRPr lang="en-US" sz="2200" b="1" dirty="0">
              <a:solidFill>
                <a:schemeClr val="tx1"/>
              </a:solidFill>
              <a:ea typeface="Cambria" panose="02040503050406030204" pitchFamily="18" charset="0"/>
              <a:cs typeface="Times New Roman" pitchFamily="18" charset="0"/>
            </a:endParaRPr>
          </a:p>
        </p:txBody>
      </p:sp>
      <p:pic>
        <p:nvPicPr>
          <p:cNvPr id="14" name="Picture 48">
            <a:extLst>
              <a:ext uri="{FF2B5EF4-FFF2-40B4-BE49-F238E27FC236}">
                <a16:creationId xmlns:a16="http://schemas.microsoft.com/office/drawing/2014/main" id="{672B2F29-96A8-41AD-A2FD-5A6D20D55ACA}"/>
              </a:ext>
            </a:extLst>
          </p:cNvPr>
          <p:cNvPicPr>
            <a:picLocks noChangeAspect="1" noChangeArrowheads="1"/>
          </p:cNvPicPr>
          <p:nvPr/>
        </p:nvPicPr>
        <p:blipFill>
          <a:blip r:embed="rId4" cstate="print"/>
          <a:srcRect/>
          <a:stretch>
            <a:fillRect/>
          </a:stretch>
        </p:blipFill>
        <p:spPr bwMode="auto">
          <a:xfrm>
            <a:off x="2375415" y="4343325"/>
            <a:ext cx="2658183" cy="565700"/>
          </a:xfrm>
          <a:prstGeom prst="rect">
            <a:avLst/>
          </a:prstGeom>
          <a:noFill/>
          <a:ln w="9525">
            <a:noFill/>
            <a:miter lim="800000"/>
            <a:headEnd/>
            <a:tailEnd/>
          </a:ln>
        </p:spPr>
      </p:pic>
      <p:sp>
        <p:nvSpPr>
          <p:cNvPr id="31" name="Rectangle 30">
            <a:extLst>
              <a:ext uri="{FF2B5EF4-FFF2-40B4-BE49-F238E27FC236}">
                <a16:creationId xmlns:a16="http://schemas.microsoft.com/office/drawing/2014/main" id="{E9BB6510-7F50-4D39-8539-A581F3E7C71C}"/>
              </a:ext>
            </a:extLst>
          </p:cNvPr>
          <p:cNvSpPr/>
          <p:nvPr/>
        </p:nvSpPr>
        <p:spPr>
          <a:xfrm>
            <a:off x="7131595" y="2610060"/>
            <a:ext cx="4876800" cy="461665"/>
          </a:xfrm>
          <a:prstGeom prst="rect">
            <a:avLst/>
          </a:prstGeom>
        </p:spPr>
        <p:txBody>
          <a:bodyPr wrap="square">
            <a:spAutoFit/>
          </a:bodyPr>
          <a:lstStyle/>
          <a:p>
            <a:r>
              <a:rPr lang="en-US" sz="2400" dirty="0">
                <a:solidFill>
                  <a:srgbClr val="00B050"/>
                </a:solidFill>
                <a:cs typeface="Times New Roman" pitchFamily="18" charset="0"/>
              </a:rPr>
              <a:t>2</a:t>
            </a:r>
            <a:r>
              <a:rPr lang="en-US" sz="2400" dirty="0">
                <a:cs typeface="Times New Roman" pitchFamily="18" charset="0"/>
              </a:rPr>
              <a:t>  </a:t>
            </a:r>
            <a:r>
              <a:rPr lang="en-US" sz="2400" dirty="0">
                <a:solidFill>
                  <a:srgbClr val="FF0000"/>
                </a:solidFill>
                <a:cs typeface="Times New Roman" pitchFamily="18" charset="0"/>
              </a:rPr>
              <a:t>3  3  3  </a:t>
            </a:r>
            <a:r>
              <a:rPr lang="en-US" sz="2400" dirty="0">
                <a:solidFill>
                  <a:srgbClr val="0070C0"/>
                </a:solidFill>
                <a:cs typeface="Times New Roman" pitchFamily="18" charset="0"/>
              </a:rPr>
              <a:t>4  4 </a:t>
            </a:r>
            <a:r>
              <a:rPr lang="en-US" sz="2400" dirty="0">
                <a:cs typeface="Times New Roman" pitchFamily="18" charset="0"/>
              </a:rPr>
              <a:t> 5  5  </a:t>
            </a:r>
            <a:r>
              <a:rPr lang="en-US" sz="2400" dirty="0">
                <a:solidFill>
                  <a:srgbClr val="FF0000"/>
                </a:solidFill>
                <a:cs typeface="Times New Roman" pitchFamily="18" charset="0"/>
              </a:rPr>
              <a:t>6</a:t>
            </a:r>
            <a:r>
              <a:rPr lang="en-US" sz="2400" dirty="0">
                <a:cs typeface="Times New Roman" pitchFamily="18" charset="0"/>
              </a:rPr>
              <a:t>  </a:t>
            </a:r>
            <a:r>
              <a:rPr lang="en-US" sz="2400" dirty="0">
                <a:solidFill>
                  <a:srgbClr val="FF0000"/>
                </a:solidFill>
                <a:cs typeface="Times New Roman" pitchFamily="18" charset="0"/>
              </a:rPr>
              <a:t>6  6  </a:t>
            </a:r>
            <a:r>
              <a:rPr lang="en-US" sz="2400" dirty="0">
                <a:solidFill>
                  <a:srgbClr val="0070C0"/>
                </a:solidFill>
                <a:cs typeface="Times New Roman" pitchFamily="18" charset="0"/>
              </a:rPr>
              <a:t>7</a:t>
            </a:r>
            <a:r>
              <a:rPr lang="en-US" sz="2400" dirty="0">
                <a:solidFill>
                  <a:srgbClr val="FF0000"/>
                </a:solidFill>
                <a:cs typeface="Times New Roman" pitchFamily="18" charset="0"/>
              </a:rPr>
              <a:t>  </a:t>
            </a:r>
            <a:r>
              <a:rPr lang="en-US" sz="2400" dirty="0">
                <a:solidFill>
                  <a:srgbClr val="0070C0"/>
                </a:solidFill>
                <a:cs typeface="Times New Roman" pitchFamily="18" charset="0"/>
              </a:rPr>
              <a:t>7</a:t>
            </a:r>
            <a:r>
              <a:rPr lang="en-US" sz="2400" dirty="0">
                <a:solidFill>
                  <a:srgbClr val="FF0000"/>
                </a:solidFill>
                <a:cs typeface="Times New Roman" pitchFamily="18" charset="0"/>
              </a:rPr>
              <a:t>  </a:t>
            </a:r>
            <a:r>
              <a:rPr lang="en-US" sz="2400" dirty="0">
                <a:solidFill>
                  <a:srgbClr val="0070C0"/>
                </a:solidFill>
                <a:cs typeface="Times New Roman" pitchFamily="18" charset="0"/>
              </a:rPr>
              <a:t>7  </a:t>
            </a:r>
            <a:r>
              <a:rPr lang="en-US" sz="2400" dirty="0">
                <a:cs typeface="Times New Roman" pitchFamily="18" charset="0"/>
              </a:rPr>
              <a:t>8  9</a:t>
            </a:r>
            <a:endParaRPr lang="en-US" sz="2400" dirty="0"/>
          </a:p>
        </p:txBody>
      </p:sp>
      <p:grpSp>
        <p:nvGrpSpPr>
          <p:cNvPr id="33" name="Group 32">
            <a:extLst>
              <a:ext uri="{FF2B5EF4-FFF2-40B4-BE49-F238E27FC236}">
                <a16:creationId xmlns:a16="http://schemas.microsoft.com/office/drawing/2014/main" id="{1D6BFA20-3E43-4D0B-85AE-089B388A5F30}"/>
              </a:ext>
            </a:extLst>
          </p:cNvPr>
          <p:cNvGrpSpPr/>
          <p:nvPr/>
        </p:nvGrpSpPr>
        <p:grpSpPr>
          <a:xfrm>
            <a:off x="7131595" y="2500752"/>
            <a:ext cx="4693823" cy="601302"/>
            <a:chOff x="533400" y="1905000"/>
            <a:chExt cx="6553200" cy="685800"/>
          </a:xfrm>
        </p:grpSpPr>
        <p:cxnSp>
          <p:nvCxnSpPr>
            <p:cNvPr id="34" name="Straight Connector 33">
              <a:extLst>
                <a:ext uri="{FF2B5EF4-FFF2-40B4-BE49-F238E27FC236}">
                  <a16:creationId xmlns:a16="http://schemas.microsoft.com/office/drawing/2014/main" id="{A721DAB1-F747-46BD-B9FA-20AD36C41D70}"/>
                </a:ext>
              </a:extLst>
            </p:cNvPr>
            <p:cNvCxnSpPr/>
            <p:nvPr/>
          </p:nvCxnSpPr>
          <p:spPr>
            <a:xfrm>
              <a:off x="533400" y="1905000"/>
              <a:ext cx="3276600" cy="0"/>
            </a:xfrm>
            <a:prstGeom prst="line">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5AB3748-3D06-4C12-9678-6B26913D932E}"/>
                </a:ext>
              </a:extLst>
            </p:cNvPr>
            <p:cNvCxnSpPr/>
            <p:nvPr/>
          </p:nvCxnSpPr>
          <p:spPr>
            <a:xfrm flipH="1">
              <a:off x="3810000" y="1905000"/>
              <a:ext cx="3276600" cy="0"/>
            </a:xfrm>
            <a:prstGeom prst="line">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1F04557-81E9-413C-9E65-ABD2F0157149}"/>
                </a:ext>
              </a:extLst>
            </p:cNvPr>
            <p:cNvCxnSpPr/>
            <p:nvPr/>
          </p:nvCxnSpPr>
          <p:spPr>
            <a:xfrm>
              <a:off x="3810000" y="1905000"/>
              <a:ext cx="0" cy="6858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46053FE-A711-4029-ACA4-2B2F780696E2}"/>
                </a:ext>
              </a:extLst>
            </p:cNvPr>
            <p:cNvCxnSpPr/>
            <p:nvPr/>
          </p:nvCxnSpPr>
          <p:spPr>
            <a:xfrm>
              <a:off x="7086600" y="1905000"/>
              <a:ext cx="0" cy="6858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15DB146-6DAF-490C-8CD2-E1592B0B28A9}"/>
                </a:ext>
              </a:extLst>
            </p:cNvPr>
            <p:cNvCxnSpPr/>
            <p:nvPr/>
          </p:nvCxnSpPr>
          <p:spPr>
            <a:xfrm>
              <a:off x="533400" y="1905000"/>
              <a:ext cx="0" cy="6858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0D37F8D4-EB70-4F57-BCC9-73CF60C50526}"/>
              </a:ext>
            </a:extLst>
          </p:cNvPr>
          <p:cNvGrpSpPr/>
          <p:nvPr/>
        </p:nvGrpSpPr>
        <p:grpSpPr>
          <a:xfrm>
            <a:off x="7168665" y="2817878"/>
            <a:ext cx="2270714" cy="369165"/>
            <a:chOff x="5267782" y="3200400"/>
            <a:chExt cx="3238826" cy="304800"/>
          </a:xfrm>
        </p:grpSpPr>
        <p:cxnSp>
          <p:nvCxnSpPr>
            <p:cNvPr id="32" name="Straight Connector 31">
              <a:extLst>
                <a:ext uri="{FF2B5EF4-FFF2-40B4-BE49-F238E27FC236}">
                  <a16:creationId xmlns:a16="http://schemas.microsoft.com/office/drawing/2014/main" id="{6C23646C-1C1C-40E3-BD8C-AFF95E4D6718}"/>
                </a:ext>
              </a:extLst>
            </p:cNvPr>
            <p:cNvCxnSpPr/>
            <p:nvPr/>
          </p:nvCxnSpPr>
          <p:spPr>
            <a:xfrm>
              <a:off x="5267782" y="3505200"/>
              <a:ext cx="1676400" cy="0"/>
            </a:xfrm>
            <a:prstGeom prst="line">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5982B5C-70D9-49B6-AE93-795BE6849DDD}"/>
                </a:ext>
              </a:extLst>
            </p:cNvPr>
            <p:cNvCxnSpPr/>
            <p:nvPr/>
          </p:nvCxnSpPr>
          <p:spPr>
            <a:xfrm>
              <a:off x="6906408" y="3505200"/>
              <a:ext cx="1600200" cy="0"/>
            </a:xfrm>
            <a:prstGeom prst="line">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49C01E1-376F-4080-9898-13EA991B3A9B}"/>
                </a:ext>
              </a:extLst>
            </p:cNvPr>
            <p:cNvCxnSpPr/>
            <p:nvPr/>
          </p:nvCxnSpPr>
          <p:spPr>
            <a:xfrm>
              <a:off x="6891306" y="3200400"/>
              <a:ext cx="0" cy="3048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BFDE9C5A-0BEC-417D-B1EC-D1A09A4AE2F4}"/>
              </a:ext>
            </a:extLst>
          </p:cNvPr>
          <p:cNvGrpSpPr/>
          <p:nvPr/>
        </p:nvGrpSpPr>
        <p:grpSpPr>
          <a:xfrm>
            <a:off x="9515577" y="2817874"/>
            <a:ext cx="2283057" cy="374633"/>
            <a:chOff x="8620582" y="3257860"/>
            <a:chExt cx="3200400" cy="247340"/>
          </a:xfrm>
        </p:grpSpPr>
        <p:cxnSp>
          <p:nvCxnSpPr>
            <p:cNvPr id="41" name="Straight Connector 40">
              <a:extLst>
                <a:ext uri="{FF2B5EF4-FFF2-40B4-BE49-F238E27FC236}">
                  <a16:creationId xmlns:a16="http://schemas.microsoft.com/office/drawing/2014/main" id="{E7B5C52C-30AA-4863-9630-175057BE2BBB}"/>
                </a:ext>
              </a:extLst>
            </p:cNvPr>
            <p:cNvCxnSpPr/>
            <p:nvPr/>
          </p:nvCxnSpPr>
          <p:spPr>
            <a:xfrm>
              <a:off x="8620582" y="3505200"/>
              <a:ext cx="1676400" cy="0"/>
            </a:xfrm>
            <a:prstGeom prst="line">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BF612F5-E90D-41A3-9AE1-8C20D703BA16}"/>
                </a:ext>
              </a:extLst>
            </p:cNvPr>
            <p:cNvCxnSpPr/>
            <p:nvPr/>
          </p:nvCxnSpPr>
          <p:spPr>
            <a:xfrm>
              <a:off x="10296982" y="3505200"/>
              <a:ext cx="1524000" cy="0"/>
            </a:xfrm>
            <a:prstGeom prst="line">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06DA7FE-5442-4F63-8ACF-83EAB2D88147}"/>
                </a:ext>
              </a:extLst>
            </p:cNvPr>
            <p:cNvCxnSpPr>
              <a:cxnSpLocks/>
            </p:cNvCxnSpPr>
            <p:nvPr/>
          </p:nvCxnSpPr>
          <p:spPr>
            <a:xfrm>
              <a:off x="10220783" y="3257860"/>
              <a:ext cx="0" cy="24148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4" name="TextBox 43">
            <a:extLst>
              <a:ext uri="{FF2B5EF4-FFF2-40B4-BE49-F238E27FC236}">
                <a16:creationId xmlns:a16="http://schemas.microsoft.com/office/drawing/2014/main" id="{4A676667-8C62-4409-B0D2-24C698283E75}"/>
              </a:ext>
            </a:extLst>
          </p:cNvPr>
          <p:cNvSpPr txBox="1"/>
          <p:nvPr/>
        </p:nvSpPr>
        <p:spPr>
          <a:xfrm>
            <a:off x="7683923" y="3327637"/>
            <a:ext cx="1226618" cy="461665"/>
          </a:xfrm>
          <a:prstGeom prst="rect">
            <a:avLst/>
          </a:prstGeom>
          <a:noFill/>
        </p:spPr>
        <p:txBody>
          <a:bodyPr wrap="none" rtlCol="0">
            <a:spAutoFit/>
          </a:bodyPr>
          <a:lstStyle/>
          <a:p>
            <a:r>
              <a:rPr lang="en-US" sz="2400" dirty="0"/>
              <a:t>Q1 = 3.5</a:t>
            </a:r>
          </a:p>
        </p:txBody>
      </p:sp>
      <p:sp>
        <p:nvSpPr>
          <p:cNvPr id="45" name="TextBox 44">
            <a:extLst>
              <a:ext uri="{FF2B5EF4-FFF2-40B4-BE49-F238E27FC236}">
                <a16:creationId xmlns:a16="http://schemas.microsoft.com/office/drawing/2014/main" id="{60F92C2F-B51B-44CE-9D96-1396C3123193}"/>
              </a:ext>
            </a:extLst>
          </p:cNvPr>
          <p:cNvSpPr txBox="1"/>
          <p:nvPr/>
        </p:nvSpPr>
        <p:spPr>
          <a:xfrm>
            <a:off x="10224203" y="3325573"/>
            <a:ext cx="994183" cy="461665"/>
          </a:xfrm>
          <a:prstGeom prst="rect">
            <a:avLst/>
          </a:prstGeom>
          <a:noFill/>
        </p:spPr>
        <p:txBody>
          <a:bodyPr wrap="none" rtlCol="0">
            <a:spAutoFit/>
          </a:bodyPr>
          <a:lstStyle/>
          <a:p>
            <a:r>
              <a:rPr lang="en-US" sz="2400" dirty="0"/>
              <a:t>Q3 = 7</a:t>
            </a:r>
          </a:p>
        </p:txBody>
      </p:sp>
      <p:sp>
        <p:nvSpPr>
          <p:cNvPr id="46" name="TextBox 45">
            <a:extLst>
              <a:ext uri="{FF2B5EF4-FFF2-40B4-BE49-F238E27FC236}">
                <a16:creationId xmlns:a16="http://schemas.microsoft.com/office/drawing/2014/main" id="{9C5CD680-C9EB-4B6C-A119-1C5BD257EAB8}"/>
              </a:ext>
            </a:extLst>
          </p:cNvPr>
          <p:cNvSpPr txBox="1"/>
          <p:nvPr/>
        </p:nvSpPr>
        <p:spPr>
          <a:xfrm>
            <a:off x="8248187" y="3767520"/>
            <a:ext cx="2382383" cy="461665"/>
          </a:xfrm>
          <a:prstGeom prst="rect">
            <a:avLst/>
          </a:prstGeom>
          <a:noFill/>
        </p:spPr>
        <p:txBody>
          <a:bodyPr wrap="none" rtlCol="0">
            <a:spAutoFit/>
          </a:bodyPr>
          <a:lstStyle/>
          <a:p>
            <a:r>
              <a:rPr lang="en-US" sz="2400" dirty="0"/>
              <a:t>IQR = 7 - 3.5 = 3.5</a:t>
            </a:r>
          </a:p>
        </p:txBody>
      </p:sp>
      <p:sp>
        <p:nvSpPr>
          <p:cNvPr id="48" name="Rectangle 47">
            <a:extLst>
              <a:ext uri="{FF2B5EF4-FFF2-40B4-BE49-F238E27FC236}">
                <a16:creationId xmlns:a16="http://schemas.microsoft.com/office/drawing/2014/main" id="{2222B522-D69A-4114-BB55-D2AF15C95091}"/>
              </a:ext>
            </a:extLst>
          </p:cNvPr>
          <p:cNvSpPr/>
          <p:nvPr/>
        </p:nvSpPr>
        <p:spPr>
          <a:xfrm>
            <a:off x="7539212" y="4778060"/>
            <a:ext cx="3908848" cy="461665"/>
          </a:xfrm>
          <a:prstGeom prst="rect">
            <a:avLst/>
          </a:prstGeom>
        </p:spPr>
        <p:txBody>
          <a:bodyPr wrap="square">
            <a:spAutoFit/>
          </a:bodyPr>
          <a:lstStyle/>
          <a:p>
            <a:r>
              <a:rPr lang="en-US" sz="2400" dirty="0">
                <a:solidFill>
                  <a:srgbClr val="00B050"/>
                </a:solidFill>
                <a:cs typeface="Times New Roman" pitchFamily="18" charset="0"/>
              </a:rPr>
              <a:t>2</a:t>
            </a:r>
            <a:r>
              <a:rPr lang="en-US" sz="2400" dirty="0">
                <a:cs typeface="Times New Roman" pitchFamily="18" charset="0"/>
              </a:rPr>
              <a:t>  </a:t>
            </a:r>
            <a:r>
              <a:rPr lang="en-US" sz="2400" dirty="0">
                <a:solidFill>
                  <a:srgbClr val="FF0000"/>
                </a:solidFill>
                <a:cs typeface="Times New Roman" pitchFamily="18" charset="0"/>
              </a:rPr>
              <a:t>3  3  3  </a:t>
            </a:r>
            <a:r>
              <a:rPr lang="en-US" sz="2400" dirty="0">
                <a:solidFill>
                  <a:srgbClr val="0070C0"/>
                </a:solidFill>
                <a:cs typeface="Times New Roman" pitchFamily="18" charset="0"/>
              </a:rPr>
              <a:t>4 </a:t>
            </a:r>
            <a:r>
              <a:rPr lang="en-US" sz="2400" dirty="0">
                <a:cs typeface="Times New Roman" pitchFamily="18" charset="0"/>
              </a:rPr>
              <a:t> 5  5  </a:t>
            </a:r>
            <a:r>
              <a:rPr lang="en-US" sz="2400" dirty="0">
                <a:solidFill>
                  <a:srgbClr val="FF0000"/>
                </a:solidFill>
                <a:cs typeface="Times New Roman" pitchFamily="18" charset="0"/>
              </a:rPr>
              <a:t>6  6  6  </a:t>
            </a:r>
            <a:r>
              <a:rPr lang="en-US" sz="2400" dirty="0">
                <a:solidFill>
                  <a:srgbClr val="0070C0"/>
                </a:solidFill>
                <a:cs typeface="Times New Roman" pitchFamily="18" charset="0"/>
              </a:rPr>
              <a:t>7  7</a:t>
            </a:r>
            <a:r>
              <a:rPr lang="en-US" sz="2400" dirty="0">
                <a:cs typeface="Times New Roman" pitchFamily="18" charset="0"/>
              </a:rPr>
              <a:t>  8</a:t>
            </a:r>
            <a:endParaRPr lang="en-US" sz="2400" dirty="0"/>
          </a:p>
        </p:txBody>
      </p:sp>
      <p:grpSp>
        <p:nvGrpSpPr>
          <p:cNvPr id="49" name="Group 36">
            <a:extLst>
              <a:ext uri="{FF2B5EF4-FFF2-40B4-BE49-F238E27FC236}">
                <a16:creationId xmlns:a16="http://schemas.microsoft.com/office/drawing/2014/main" id="{8DC3D457-708A-4DCC-B2E5-A04CEAAC7499}"/>
              </a:ext>
            </a:extLst>
          </p:cNvPr>
          <p:cNvGrpSpPr/>
          <p:nvPr/>
        </p:nvGrpSpPr>
        <p:grpSpPr>
          <a:xfrm>
            <a:off x="7539212" y="4681990"/>
            <a:ext cx="3834706" cy="481227"/>
            <a:chOff x="533400" y="1905000"/>
            <a:chExt cx="6553200" cy="685800"/>
          </a:xfrm>
        </p:grpSpPr>
        <p:cxnSp>
          <p:nvCxnSpPr>
            <p:cNvPr id="50" name="Straight Connector 49">
              <a:extLst>
                <a:ext uri="{FF2B5EF4-FFF2-40B4-BE49-F238E27FC236}">
                  <a16:creationId xmlns:a16="http://schemas.microsoft.com/office/drawing/2014/main" id="{A9EF4083-B335-405A-BB92-9D04A272A2FE}"/>
                </a:ext>
              </a:extLst>
            </p:cNvPr>
            <p:cNvCxnSpPr/>
            <p:nvPr/>
          </p:nvCxnSpPr>
          <p:spPr>
            <a:xfrm>
              <a:off x="533400" y="1905000"/>
              <a:ext cx="2990474" cy="0"/>
            </a:xfrm>
            <a:prstGeom prst="line">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08D9A47-445F-42D2-8A39-B909EEC47496}"/>
                </a:ext>
              </a:extLst>
            </p:cNvPr>
            <p:cNvCxnSpPr/>
            <p:nvPr/>
          </p:nvCxnSpPr>
          <p:spPr>
            <a:xfrm flipH="1">
              <a:off x="4133045" y="1905000"/>
              <a:ext cx="2953555" cy="0"/>
            </a:xfrm>
            <a:prstGeom prst="line">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2AC607C-A175-457B-9E9E-23D217152C40}"/>
                </a:ext>
              </a:extLst>
            </p:cNvPr>
            <p:cNvCxnSpPr/>
            <p:nvPr/>
          </p:nvCxnSpPr>
          <p:spPr>
            <a:xfrm>
              <a:off x="3767766" y="1905000"/>
              <a:ext cx="0" cy="2286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D07B7BD-8A9C-4427-923A-E81B29343CE6}"/>
                </a:ext>
              </a:extLst>
            </p:cNvPr>
            <p:cNvCxnSpPr/>
            <p:nvPr/>
          </p:nvCxnSpPr>
          <p:spPr>
            <a:xfrm>
              <a:off x="7086600" y="1905000"/>
              <a:ext cx="0" cy="6858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108EC7C-4497-4771-99CA-C9B54756F831}"/>
                </a:ext>
              </a:extLst>
            </p:cNvPr>
            <p:cNvCxnSpPr/>
            <p:nvPr/>
          </p:nvCxnSpPr>
          <p:spPr>
            <a:xfrm>
              <a:off x="533400" y="1905000"/>
              <a:ext cx="0" cy="6858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E30849A5-B60D-4666-9DD3-8C2C32D607D0}"/>
              </a:ext>
            </a:extLst>
          </p:cNvPr>
          <p:cNvGrpSpPr/>
          <p:nvPr/>
        </p:nvGrpSpPr>
        <p:grpSpPr>
          <a:xfrm>
            <a:off x="7617964" y="5134795"/>
            <a:ext cx="1671170" cy="256461"/>
            <a:chOff x="685800" y="5334000"/>
            <a:chExt cx="2462784" cy="228600"/>
          </a:xfrm>
        </p:grpSpPr>
        <p:cxnSp>
          <p:nvCxnSpPr>
            <p:cNvPr id="55" name="Straight Connector 54">
              <a:extLst>
                <a:ext uri="{FF2B5EF4-FFF2-40B4-BE49-F238E27FC236}">
                  <a16:creationId xmlns:a16="http://schemas.microsoft.com/office/drawing/2014/main" id="{1379957F-4046-4DC4-A67A-021611138D06}"/>
                </a:ext>
              </a:extLst>
            </p:cNvPr>
            <p:cNvCxnSpPr/>
            <p:nvPr/>
          </p:nvCxnSpPr>
          <p:spPr>
            <a:xfrm>
              <a:off x="685800" y="5562600"/>
              <a:ext cx="1295400" cy="0"/>
            </a:xfrm>
            <a:prstGeom prst="line">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580E9F0-2F9F-4D94-9844-60C2214EE4A8}"/>
                </a:ext>
              </a:extLst>
            </p:cNvPr>
            <p:cNvCxnSpPr/>
            <p:nvPr/>
          </p:nvCxnSpPr>
          <p:spPr>
            <a:xfrm>
              <a:off x="1981200" y="5562600"/>
              <a:ext cx="1167384" cy="0"/>
            </a:xfrm>
            <a:prstGeom prst="line">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C3A32AC-7A32-4A3A-84DA-7BD27CA550E9}"/>
                </a:ext>
              </a:extLst>
            </p:cNvPr>
            <p:cNvCxnSpPr/>
            <p:nvPr/>
          </p:nvCxnSpPr>
          <p:spPr>
            <a:xfrm>
              <a:off x="1870137" y="5334000"/>
              <a:ext cx="0" cy="2286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id="{ABF2348A-48B5-4178-B9D6-C427AAF7CAB5}"/>
              </a:ext>
            </a:extLst>
          </p:cNvPr>
          <p:cNvGrpSpPr/>
          <p:nvPr/>
        </p:nvGrpSpPr>
        <p:grpSpPr>
          <a:xfrm>
            <a:off x="9680097" y="5107193"/>
            <a:ext cx="1693820" cy="256461"/>
            <a:chOff x="3657600" y="5334000"/>
            <a:chExt cx="2438400" cy="228600"/>
          </a:xfrm>
        </p:grpSpPr>
        <p:cxnSp>
          <p:nvCxnSpPr>
            <p:cNvPr id="58" name="Straight Connector 57">
              <a:extLst>
                <a:ext uri="{FF2B5EF4-FFF2-40B4-BE49-F238E27FC236}">
                  <a16:creationId xmlns:a16="http://schemas.microsoft.com/office/drawing/2014/main" id="{AC672123-337F-438E-88E0-1B254654F3D9}"/>
                </a:ext>
              </a:extLst>
            </p:cNvPr>
            <p:cNvCxnSpPr/>
            <p:nvPr/>
          </p:nvCxnSpPr>
          <p:spPr>
            <a:xfrm>
              <a:off x="3657600" y="5562600"/>
              <a:ext cx="1143000" cy="0"/>
            </a:xfrm>
            <a:prstGeom prst="line">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9A0B861-9D1E-4AFF-BBCB-28C1D03E86D2}"/>
                </a:ext>
              </a:extLst>
            </p:cNvPr>
            <p:cNvCxnSpPr/>
            <p:nvPr/>
          </p:nvCxnSpPr>
          <p:spPr>
            <a:xfrm>
              <a:off x="4776216" y="5562600"/>
              <a:ext cx="1319784" cy="0"/>
            </a:xfrm>
            <a:prstGeom prst="line">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E63C9FC-79D1-48B9-8120-532E4F295D36}"/>
                </a:ext>
              </a:extLst>
            </p:cNvPr>
            <p:cNvCxnSpPr/>
            <p:nvPr/>
          </p:nvCxnSpPr>
          <p:spPr>
            <a:xfrm>
              <a:off x="4800600" y="5334000"/>
              <a:ext cx="0" cy="2286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10D592E8-2722-46E3-86CE-E706AFB0EA9E}"/>
              </a:ext>
            </a:extLst>
          </p:cNvPr>
          <p:cNvSpPr txBox="1"/>
          <p:nvPr/>
        </p:nvSpPr>
        <p:spPr>
          <a:xfrm>
            <a:off x="7924527" y="5493298"/>
            <a:ext cx="994183" cy="461665"/>
          </a:xfrm>
          <a:prstGeom prst="rect">
            <a:avLst/>
          </a:prstGeom>
          <a:noFill/>
        </p:spPr>
        <p:txBody>
          <a:bodyPr wrap="none" rtlCol="0">
            <a:spAutoFit/>
          </a:bodyPr>
          <a:lstStyle/>
          <a:p>
            <a:r>
              <a:rPr lang="en-US" sz="2400" dirty="0"/>
              <a:t>Q1 = 3</a:t>
            </a:r>
          </a:p>
        </p:txBody>
      </p:sp>
      <p:sp>
        <p:nvSpPr>
          <p:cNvPr id="62" name="TextBox 61">
            <a:extLst>
              <a:ext uri="{FF2B5EF4-FFF2-40B4-BE49-F238E27FC236}">
                <a16:creationId xmlns:a16="http://schemas.microsoft.com/office/drawing/2014/main" id="{E71C8E07-B62F-47DF-BE49-27BF275CF12D}"/>
              </a:ext>
            </a:extLst>
          </p:cNvPr>
          <p:cNvSpPr txBox="1"/>
          <p:nvPr/>
        </p:nvSpPr>
        <p:spPr>
          <a:xfrm>
            <a:off x="9843828" y="5487834"/>
            <a:ext cx="1226618" cy="461665"/>
          </a:xfrm>
          <a:prstGeom prst="rect">
            <a:avLst/>
          </a:prstGeom>
          <a:noFill/>
        </p:spPr>
        <p:txBody>
          <a:bodyPr wrap="none" rtlCol="0">
            <a:spAutoFit/>
          </a:bodyPr>
          <a:lstStyle/>
          <a:p>
            <a:r>
              <a:rPr lang="en-US" sz="2400" dirty="0"/>
              <a:t>Q3 = 6.5</a:t>
            </a:r>
          </a:p>
        </p:txBody>
      </p:sp>
      <p:sp>
        <p:nvSpPr>
          <p:cNvPr id="80" name="TextBox 79">
            <a:extLst>
              <a:ext uri="{FF2B5EF4-FFF2-40B4-BE49-F238E27FC236}">
                <a16:creationId xmlns:a16="http://schemas.microsoft.com/office/drawing/2014/main" id="{F92D261B-AD8B-4575-887E-E745275140CC}"/>
              </a:ext>
            </a:extLst>
          </p:cNvPr>
          <p:cNvSpPr txBox="1"/>
          <p:nvPr/>
        </p:nvSpPr>
        <p:spPr>
          <a:xfrm>
            <a:off x="8343975" y="5949499"/>
            <a:ext cx="2382383" cy="461665"/>
          </a:xfrm>
          <a:prstGeom prst="rect">
            <a:avLst/>
          </a:prstGeom>
          <a:noFill/>
        </p:spPr>
        <p:txBody>
          <a:bodyPr wrap="none" rtlCol="0">
            <a:spAutoFit/>
          </a:bodyPr>
          <a:lstStyle/>
          <a:p>
            <a:r>
              <a:rPr lang="en-US" sz="2400" dirty="0"/>
              <a:t>IQR = 6.5 - 3 = 3.5</a:t>
            </a:r>
          </a:p>
        </p:txBody>
      </p:sp>
    </p:spTree>
    <p:extLst>
      <p:ext uri="{BB962C8B-B14F-4D97-AF65-F5344CB8AC3E}">
        <p14:creationId xmlns:p14="http://schemas.microsoft.com/office/powerpoint/2010/main" val="128328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strips(downRight)">
                                      <p:cBhvr>
                                        <p:cTn id="7" dur="20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1000"/>
                                        <p:tgtEl>
                                          <p:spTgt spid="4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1000"/>
                                        <p:tgtEl>
                                          <p:spTgt spid="45"/>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1000"/>
                                        <p:tgtEl>
                                          <p:spTgt spid="46"/>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6" fill="hold" nodeType="click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strips(downRight)">
                                      <p:cBhvr>
                                        <p:cTn id="34" dur="2000"/>
                                        <p:tgtEl>
                                          <p:spTgt spid="4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fade">
                                      <p:cBhvr>
                                        <p:cTn id="39" dur="1000"/>
                                        <p:tgtEl>
                                          <p:spTgt spid="47"/>
                                        </p:tgtEl>
                                      </p:cBhvr>
                                    </p:animEffect>
                                  </p:childTnLst>
                                </p:cTn>
                              </p:par>
                            </p:childTnLst>
                          </p:cTn>
                        </p:par>
                        <p:par>
                          <p:cTn id="40" fill="hold">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fade">
                                      <p:cBhvr>
                                        <p:cTn id="43" dur="1000"/>
                                        <p:tgtEl>
                                          <p:spTgt spid="6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78"/>
                                        </p:tgtEl>
                                        <p:attrNameLst>
                                          <p:attrName>style.visibility</p:attrName>
                                        </p:attrNameLst>
                                      </p:cBhvr>
                                      <p:to>
                                        <p:strVal val="visible"/>
                                      </p:to>
                                    </p:set>
                                    <p:animEffect transition="in" filter="fade">
                                      <p:cBhvr>
                                        <p:cTn id="48" dur="1000"/>
                                        <p:tgtEl>
                                          <p:spTgt spid="78"/>
                                        </p:tgtEl>
                                      </p:cBhvr>
                                    </p:animEffect>
                                  </p:childTnLst>
                                </p:cTn>
                              </p:par>
                            </p:childTnLst>
                          </p:cTn>
                        </p:par>
                        <p:par>
                          <p:cTn id="49" fill="hold">
                            <p:stCondLst>
                              <p:cond delay="1000"/>
                            </p:stCondLst>
                            <p:childTnLst>
                              <p:par>
                                <p:cTn id="50" presetID="10" presetClass="entr" presetSubtype="0" fill="hold" grpId="0" nodeType="after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fade">
                                      <p:cBhvr>
                                        <p:cTn id="52" dur="1000"/>
                                        <p:tgtEl>
                                          <p:spTgt spid="62"/>
                                        </p:tgtEl>
                                      </p:cBhvr>
                                    </p:animEffect>
                                  </p:childTnLst>
                                </p:cTn>
                              </p:par>
                            </p:childTnLst>
                          </p:cTn>
                        </p:par>
                        <p:par>
                          <p:cTn id="53" fill="hold">
                            <p:stCondLst>
                              <p:cond delay="2000"/>
                            </p:stCondLst>
                            <p:childTnLst>
                              <p:par>
                                <p:cTn id="54" presetID="10" presetClass="entr" presetSubtype="0" fill="hold" grpId="0" nodeType="afterEffect">
                                  <p:stCondLst>
                                    <p:cond delay="0"/>
                                  </p:stCondLst>
                                  <p:childTnLst>
                                    <p:set>
                                      <p:cBhvr>
                                        <p:cTn id="55" dur="1" fill="hold">
                                          <p:stCondLst>
                                            <p:cond delay="0"/>
                                          </p:stCondLst>
                                        </p:cTn>
                                        <p:tgtEl>
                                          <p:spTgt spid="80"/>
                                        </p:tgtEl>
                                        <p:attrNameLst>
                                          <p:attrName>style.visibility</p:attrName>
                                        </p:attrNameLst>
                                      </p:cBhvr>
                                      <p:to>
                                        <p:strVal val="visible"/>
                                      </p:to>
                                    </p:set>
                                    <p:animEffect transition="in" filter="fade">
                                      <p:cBhvr>
                                        <p:cTn id="56" dur="10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61" grpId="0"/>
      <p:bldP spid="62" grpId="0"/>
      <p:bldP spid="8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68408" cy="1325563"/>
          </a:xfrm>
        </p:spPr>
        <p:txBody>
          <a:bodyPr/>
          <a:lstStyle/>
          <a:p>
            <a:r>
              <a:rPr lang="en-US" dirty="0">
                <a:solidFill>
                  <a:srgbClr val="990033"/>
                </a:solidFill>
              </a:rPr>
              <a:t>Examples</a:t>
            </a:r>
            <a:endParaRPr lang="en-US" dirty="0"/>
          </a:p>
        </p:txBody>
      </p:sp>
      <p:sp>
        <p:nvSpPr>
          <p:cNvPr id="6" name="Rectangle 5">
            <a:extLst>
              <a:ext uri="{FF2B5EF4-FFF2-40B4-BE49-F238E27FC236}">
                <a16:creationId xmlns:a16="http://schemas.microsoft.com/office/drawing/2014/main" id="{EA7D43EE-EF64-44E6-A828-E4A531460EED}"/>
              </a:ext>
            </a:extLst>
          </p:cNvPr>
          <p:cNvSpPr/>
          <p:nvPr/>
        </p:nvSpPr>
        <p:spPr>
          <a:xfrm>
            <a:off x="914400" y="2006025"/>
            <a:ext cx="5399903" cy="461665"/>
          </a:xfrm>
          <a:prstGeom prst="rect">
            <a:avLst/>
          </a:prstGeom>
        </p:spPr>
        <p:txBody>
          <a:bodyPr wrap="square">
            <a:spAutoFit/>
          </a:bodyPr>
          <a:lstStyle/>
          <a:p>
            <a:r>
              <a:rPr lang="en-US" sz="2400" dirty="0">
                <a:solidFill>
                  <a:srgbClr val="00B050"/>
                </a:solidFill>
                <a:cs typeface="Times New Roman" pitchFamily="18" charset="0"/>
              </a:rPr>
              <a:t>62</a:t>
            </a:r>
            <a:r>
              <a:rPr lang="en-US" sz="2400" dirty="0">
                <a:cs typeface="Times New Roman" pitchFamily="18" charset="0"/>
              </a:rPr>
              <a:t>   63 </a:t>
            </a:r>
            <a:r>
              <a:rPr lang="en-US" sz="2400" dirty="0">
                <a:solidFill>
                  <a:srgbClr val="FF0000"/>
                </a:solidFill>
                <a:cs typeface="Times New Roman" pitchFamily="18" charset="0"/>
              </a:rPr>
              <a:t>  64</a:t>
            </a:r>
            <a:r>
              <a:rPr lang="en-US" sz="2400" dirty="0">
                <a:solidFill>
                  <a:srgbClr val="0070C0"/>
                </a:solidFill>
                <a:cs typeface="Times New Roman" pitchFamily="18" charset="0"/>
              </a:rPr>
              <a:t>   </a:t>
            </a:r>
            <a:r>
              <a:rPr lang="en-US" sz="2400" dirty="0">
                <a:solidFill>
                  <a:srgbClr val="FF0000"/>
                </a:solidFill>
                <a:cs typeface="Times New Roman" pitchFamily="18" charset="0"/>
              </a:rPr>
              <a:t>64</a:t>
            </a:r>
            <a:r>
              <a:rPr lang="en-US" sz="2400" dirty="0">
                <a:cs typeface="Times New Roman" pitchFamily="18" charset="0"/>
              </a:rPr>
              <a:t>   </a:t>
            </a:r>
            <a:r>
              <a:rPr lang="en-US" sz="2400" dirty="0">
                <a:solidFill>
                  <a:srgbClr val="0070C0"/>
                </a:solidFill>
                <a:cs typeface="Times New Roman" pitchFamily="18" charset="0"/>
              </a:rPr>
              <a:t>70</a:t>
            </a:r>
            <a:r>
              <a:rPr lang="en-US" sz="2400" dirty="0">
                <a:solidFill>
                  <a:srgbClr val="FF0000"/>
                </a:solidFill>
                <a:cs typeface="Times New Roman" pitchFamily="18" charset="0"/>
              </a:rPr>
              <a:t>   </a:t>
            </a:r>
            <a:r>
              <a:rPr lang="en-US" sz="2400" dirty="0">
                <a:cs typeface="Times New Roman" pitchFamily="18" charset="0"/>
              </a:rPr>
              <a:t>72   </a:t>
            </a:r>
            <a:r>
              <a:rPr lang="en-US" sz="2400" dirty="0">
                <a:solidFill>
                  <a:srgbClr val="00B050"/>
                </a:solidFill>
                <a:cs typeface="Times New Roman" pitchFamily="18" charset="0"/>
              </a:rPr>
              <a:t>76</a:t>
            </a:r>
            <a:r>
              <a:rPr lang="en-US" sz="2400" dirty="0">
                <a:cs typeface="Times New Roman" pitchFamily="18" charset="0"/>
              </a:rPr>
              <a:t>   </a:t>
            </a:r>
            <a:r>
              <a:rPr lang="en-US" sz="2400" dirty="0">
                <a:solidFill>
                  <a:srgbClr val="FF0000"/>
                </a:solidFill>
                <a:cs typeface="Times New Roman" pitchFamily="18" charset="0"/>
              </a:rPr>
              <a:t>77   81   81</a:t>
            </a:r>
            <a:endParaRPr lang="en-US" sz="2400" dirty="0">
              <a:solidFill>
                <a:srgbClr val="FF0000"/>
              </a:solidFill>
            </a:endParaRPr>
          </a:p>
        </p:txBody>
      </p:sp>
      <p:sp>
        <p:nvSpPr>
          <p:cNvPr id="7" name="TextBox 6">
            <a:extLst>
              <a:ext uri="{FF2B5EF4-FFF2-40B4-BE49-F238E27FC236}">
                <a16:creationId xmlns:a16="http://schemas.microsoft.com/office/drawing/2014/main" id="{F5297235-B8A4-47D8-83A4-E91EDFA2DB83}"/>
              </a:ext>
            </a:extLst>
          </p:cNvPr>
          <p:cNvSpPr txBox="1"/>
          <p:nvPr/>
        </p:nvSpPr>
        <p:spPr>
          <a:xfrm>
            <a:off x="914400" y="1459855"/>
            <a:ext cx="3262432" cy="461665"/>
          </a:xfrm>
          <a:prstGeom prst="rect">
            <a:avLst/>
          </a:prstGeom>
          <a:noFill/>
        </p:spPr>
        <p:txBody>
          <a:bodyPr wrap="none" rtlCol="0">
            <a:spAutoFit/>
          </a:bodyPr>
          <a:lstStyle/>
          <a:p>
            <a:r>
              <a:rPr lang="en-US" sz="2400" b="1" dirty="0"/>
              <a:t>Ex1.</a:t>
            </a:r>
            <a:r>
              <a:rPr lang="en-US" sz="2400" dirty="0"/>
              <a:t> Find the IQR (n=10) </a:t>
            </a:r>
          </a:p>
        </p:txBody>
      </p:sp>
      <p:sp>
        <p:nvSpPr>
          <p:cNvPr id="9" name="Rectangle 8">
            <a:extLst>
              <a:ext uri="{FF2B5EF4-FFF2-40B4-BE49-F238E27FC236}">
                <a16:creationId xmlns:a16="http://schemas.microsoft.com/office/drawing/2014/main" id="{92D2E0B4-8DEB-4106-912A-6071A18F4B91}"/>
              </a:ext>
            </a:extLst>
          </p:cNvPr>
          <p:cNvSpPr/>
          <p:nvPr/>
        </p:nvSpPr>
        <p:spPr>
          <a:xfrm>
            <a:off x="6753473" y="2006025"/>
            <a:ext cx="4922109" cy="461665"/>
          </a:xfrm>
          <a:prstGeom prst="rect">
            <a:avLst/>
          </a:prstGeom>
        </p:spPr>
        <p:txBody>
          <a:bodyPr wrap="square">
            <a:spAutoFit/>
          </a:bodyPr>
          <a:lstStyle/>
          <a:p>
            <a:r>
              <a:rPr lang="en-US" sz="2400" dirty="0">
                <a:cs typeface="Times New Roman" pitchFamily="18" charset="0"/>
              </a:rPr>
              <a:t>63 </a:t>
            </a:r>
            <a:r>
              <a:rPr lang="en-US" sz="2400" dirty="0">
                <a:solidFill>
                  <a:srgbClr val="FF0000"/>
                </a:solidFill>
                <a:cs typeface="Times New Roman" pitchFamily="18" charset="0"/>
              </a:rPr>
              <a:t>  64</a:t>
            </a:r>
            <a:r>
              <a:rPr lang="en-US" sz="2400" dirty="0">
                <a:solidFill>
                  <a:srgbClr val="0070C0"/>
                </a:solidFill>
                <a:cs typeface="Times New Roman" pitchFamily="18" charset="0"/>
              </a:rPr>
              <a:t>   </a:t>
            </a:r>
            <a:r>
              <a:rPr lang="en-US" sz="2400" dirty="0">
                <a:solidFill>
                  <a:srgbClr val="FF0000"/>
                </a:solidFill>
                <a:cs typeface="Times New Roman" pitchFamily="18" charset="0"/>
              </a:rPr>
              <a:t>64</a:t>
            </a:r>
            <a:r>
              <a:rPr lang="en-US" sz="2400" dirty="0">
                <a:cs typeface="Times New Roman" pitchFamily="18" charset="0"/>
              </a:rPr>
              <a:t>   </a:t>
            </a:r>
            <a:r>
              <a:rPr lang="en-US" sz="2400" dirty="0">
                <a:solidFill>
                  <a:srgbClr val="0070C0"/>
                </a:solidFill>
                <a:cs typeface="Times New Roman" pitchFamily="18" charset="0"/>
              </a:rPr>
              <a:t>70</a:t>
            </a:r>
            <a:r>
              <a:rPr lang="en-US" sz="2400" dirty="0">
                <a:solidFill>
                  <a:srgbClr val="FF0000"/>
                </a:solidFill>
                <a:cs typeface="Times New Roman" pitchFamily="18" charset="0"/>
              </a:rPr>
              <a:t>   </a:t>
            </a:r>
            <a:r>
              <a:rPr lang="en-US" sz="2400" dirty="0">
                <a:cs typeface="Times New Roman" pitchFamily="18" charset="0"/>
              </a:rPr>
              <a:t>72   </a:t>
            </a:r>
            <a:r>
              <a:rPr lang="en-US" sz="2400" dirty="0">
                <a:solidFill>
                  <a:srgbClr val="00B050"/>
                </a:solidFill>
                <a:cs typeface="Times New Roman" pitchFamily="18" charset="0"/>
              </a:rPr>
              <a:t>76</a:t>
            </a:r>
            <a:r>
              <a:rPr lang="en-US" sz="2400" dirty="0">
                <a:cs typeface="Times New Roman" pitchFamily="18" charset="0"/>
              </a:rPr>
              <a:t>   </a:t>
            </a:r>
            <a:r>
              <a:rPr lang="en-US" sz="2400" dirty="0">
                <a:solidFill>
                  <a:srgbClr val="FF0000"/>
                </a:solidFill>
                <a:cs typeface="Times New Roman" pitchFamily="18" charset="0"/>
              </a:rPr>
              <a:t>77   </a:t>
            </a:r>
            <a:r>
              <a:rPr lang="en-US" sz="2400" dirty="0">
                <a:solidFill>
                  <a:srgbClr val="0070C0"/>
                </a:solidFill>
                <a:cs typeface="Times New Roman" pitchFamily="18" charset="0"/>
              </a:rPr>
              <a:t>81   81</a:t>
            </a:r>
            <a:endParaRPr lang="en-US" sz="2400" dirty="0">
              <a:solidFill>
                <a:srgbClr val="0070C0"/>
              </a:solidFill>
            </a:endParaRPr>
          </a:p>
        </p:txBody>
      </p:sp>
      <p:sp>
        <p:nvSpPr>
          <p:cNvPr id="10" name="TextBox 9">
            <a:extLst>
              <a:ext uri="{FF2B5EF4-FFF2-40B4-BE49-F238E27FC236}">
                <a16:creationId xmlns:a16="http://schemas.microsoft.com/office/drawing/2014/main" id="{F3BE28FC-68BB-4B83-B228-80F564FE7332}"/>
              </a:ext>
            </a:extLst>
          </p:cNvPr>
          <p:cNvSpPr txBox="1"/>
          <p:nvPr/>
        </p:nvSpPr>
        <p:spPr>
          <a:xfrm>
            <a:off x="6753473" y="1459855"/>
            <a:ext cx="3106941" cy="461665"/>
          </a:xfrm>
          <a:prstGeom prst="rect">
            <a:avLst/>
          </a:prstGeom>
          <a:noFill/>
        </p:spPr>
        <p:txBody>
          <a:bodyPr wrap="none" rtlCol="0">
            <a:spAutoFit/>
          </a:bodyPr>
          <a:lstStyle/>
          <a:p>
            <a:r>
              <a:rPr lang="en-US" sz="2400" b="1" dirty="0"/>
              <a:t>Ex2.</a:t>
            </a:r>
            <a:r>
              <a:rPr lang="en-US" sz="2400" dirty="0"/>
              <a:t> Find the IQR (n=9) </a:t>
            </a:r>
          </a:p>
        </p:txBody>
      </p:sp>
    </p:spTree>
    <p:extLst>
      <p:ext uri="{BB962C8B-B14F-4D97-AF65-F5344CB8AC3E}">
        <p14:creationId xmlns:p14="http://schemas.microsoft.com/office/powerpoint/2010/main" val="119588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F16149B-D382-4B8A-9D5B-EFA80801C5A0}"/>
                  </a:ext>
                </a:extLst>
              </p:cNvPr>
              <p:cNvSpPr txBox="1"/>
              <p:nvPr/>
            </p:nvSpPr>
            <p:spPr>
              <a:xfrm>
                <a:off x="2089418" y="3168591"/>
                <a:ext cx="2955809" cy="11250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600" i="1" smtClean="0">
                              <a:latin typeface="Cambria Math" panose="02040503050406030204" pitchFamily="18" charset="0"/>
                            </a:rPr>
                          </m:ctrlPr>
                        </m:sSupPr>
                        <m:e>
                          <m:r>
                            <a:rPr lang="en-US" sz="2600" i="1" smtClean="0">
                              <a:latin typeface="Cambria Math" panose="02040503050406030204" pitchFamily="18" charset="0"/>
                              <a:ea typeface="Cambria Math" panose="02040503050406030204" pitchFamily="18" charset="0"/>
                            </a:rPr>
                            <m:t>𝜎</m:t>
                          </m:r>
                        </m:e>
                        <m:sup>
                          <m:r>
                            <a:rPr lang="en-US" sz="2600" b="0" i="1" smtClean="0">
                              <a:latin typeface="Cambria Math" panose="02040503050406030204" pitchFamily="18" charset="0"/>
                            </a:rPr>
                            <m:t>2</m:t>
                          </m:r>
                        </m:sup>
                      </m:sSup>
                      <m:r>
                        <a:rPr lang="en-US" sz="2600" b="0" i="1" smtClean="0">
                          <a:latin typeface="Cambria Math" panose="02040503050406030204" pitchFamily="18" charset="0"/>
                        </a:rPr>
                        <m:t>=</m:t>
                      </m:r>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1</m:t>
                          </m:r>
                        </m:num>
                        <m:den>
                          <m:r>
                            <a:rPr lang="en-US" sz="2600" b="0" i="1" smtClean="0">
                              <a:latin typeface="Cambria Math" panose="02040503050406030204" pitchFamily="18" charset="0"/>
                            </a:rPr>
                            <m:t>𝑁</m:t>
                          </m:r>
                        </m:den>
                      </m:f>
                      <m:nary>
                        <m:naryPr>
                          <m:chr m:val="∑"/>
                          <m:ctrlPr>
                            <a:rPr lang="en-US" sz="2600" b="0" i="1" smtClean="0">
                              <a:latin typeface="Cambria Math" panose="02040503050406030204" pitchFamily="18" charset="0"/>
                            </a:rPr>
                          </m:ctrlPr>
                        </m:naryPr>
                        <m:sub>
                          <m:r>
                            <m:rPr>
                              <m:brk m:alnAt="23"/>
                            </m:rPr>
                            <a:rPr lang="en-US" sz="2600" b="0" i="1" smtClean="0">
                              <a:latin typeface="Cambria Math" panose="02040503050406030204" pitchFamily="18" charset="0"/>
                            </a:rPr>
                            <m:t>𝑖</m:t>
                          </m:r>
                          <m:r>
                            <a:rPr lang="en-US" sz="2600" b="0" i="1" smtClean="0">
                              <a:latin typeface="Cambria Math" panose="02040503050406030204" pitchFamily="18" charset="0"/>
                            </a:rPr>
                            <m:t>=1</m:t>
                          </m:r>
                        </m:sub>
                        <m:sup>
                          <m:r>
                            <a:rPr lang="en-US" sz="2600" b="0" i="1" smtClean="0">
                              <a:latin typeface="Cambria Math" panose="02040503050406030204" pitchFamily="18" charset="0"/>
                            </a:rPr>
                            <m:t>𝑁</m:t>
                          </m:r>
                        </m:sup>
                        <m:e>
                          <m:sSup>
                            <m:sSupPr>
                              <m:ctrlPr>
                                <a:rPr lang="en-US" sz="2600" b="0" i="1" smtClean="0">
                                  <a:latin typeface="Cambria Math" panose="02040503050406030204" pitchFamily="18" charset="0"/>
                                </a:rPr>
                              </m:ctrlPr>
                            </m:sSupPr>
                            <m:e>
                              <m:d>
                                <m:dPr>
                                  <m:ctrlPr>
                                    <a:rPr lang="en-US" sz="2600" b="0" i="1" smtClean="0">
                                      <a:latin typeface="Cambria Math" panose="02040503050406030204" pitchFamily="18" charset="0"/>
                                    </a:rPr>
                                  </m:ctrlPr>
                                </m:dPr>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𝑋</m:t>
                                      </m:r>
                                    </m:e>
                                    <m:sub>
                                      <m:r>
                                        <a:rPr lang="en-US" sz="2600" b="0" i="1" smtClean="0">
                                          <a:latin typeface="Cambria Math" panose="02040503050406030204" pitchFamily="18" charset="0"/>
                                        </a:rPr>
                                        <m:t>𝑖</m:t>
                                      </m:r>
                                    </m:sub>
                                  </m:sSub>
                                  <m:r>
                                    <a:rPr lang="en-US" sz="2600" b="0" i="1" smtClean="0">
                                      <a:latin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𝜇</m:t>
                                  </m:r>
                                </m:e>
                              </m:d>
                            </m:e>
                            <m:sup>
                              <m:r>
                                <a:rPr lang="en-US" sz="2600" b="0" i="1" smtClean="0">
                                  <a:latin typeface="Cambria Math" panose="02040503050406030204" pitchFamily="18" charset="0"/>
                                </a:rPr>
                                <m:t>2</m:t>
                              </m:r>
                            </m:sup>
                          </m:sSup>
                        </m:e>
                      </m:nary>
                    </m:oMath>
                  </m:oMathPara>
                </a14:m>
                <a:endParaRPr lang="en-US" sz="2600" dirty="0"/>
              </a:p>
            </p:txBody>
          </p:sp>
        </mc:Choice>
        <mc:Fallback xmlns="">
          <p:sp>
            <p:nvSpPr>
              <p:cNvPr id="38" name="TextBox 37">
                <a:extLst>
                  <a:ext uri="{FF2B5EF4-FFF2-40B4-BE49-F238E27FC236}">
                    <a16:creationId xmlns:a16="http://schemas.microsoft.com/office/drawing/2014/main" id="{FF16149B-D382-4B8A-9D5B-EFA80801C5A0}"/>
                  </a:ext>
                </a:extLst>
              </p:cNvPr>
              <p:cNvSpPr txBox="1">
                <a:spLocks noRot="1" noChangeAspect="1" noMove="1" noResize="1" noEditPoints="1" noAdjustHandles="1" noChangeArrowheads="1" noChangeShapeType="1" noTextEdit="1"/>
              </p:cNvSpPr>
              <p:nvPr/>
            </p:nvSpPr>
            <p:spPr>
              <a:xfrm>
                <a:off x="2089418" y="3168591"/>
                <a:ext cx="2955809" cy="1125052"/>
              </a:xfrm>
              <a:prstGeom prst="rect">
                <a:avLst/>
              </a:prstGeom>
              <a:blipFill>
                <a:blip r:embed="rId4"/>
                <a:stretch>
                  <a:fillRect/>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68408" cy="1325563"/>
          </a:xfrm>
        </p:spPr>
        <p:txBody>
          <a:bodyPr/>
          <a:lstStyle/>
          <a:p>
            <a:r>
              <a:rPr lang="en-US" dirty="0">
                <a:solidFill>
                  <a:srgbClr val="990033"/>
                </a:solidFill>
              </a:rPr>
              <a:t>Variance</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0" y="1477746"/>
            <a:ext cx="5055974" cy="1569660"/>
          </a:xfrm>
          <a:prstGeom prst="rect">
            <a:avLst/>
          </a:prstGeom>
        </p:spPr>
        <p:txBody>
          <a:bodyPr wrap="square">
            <a:spAutoFit/>
          </a:bodyPr>
          <a:lstStyle/>
          <a:p>
            <a:pPr indent="3175"/>
            <a:r>
              <a:rPr lang="en-US" sz="2400" dirty="0">
                <a:cs typeface="Times New Roman" pitchFamily="18" charset="0"/>
              </a:rPr>
              <a:t>The </a:t>
            </a:r>
            <a:r>
              <a:rPr lang="en-US" sz="2400" b="1" dirty="0">
                <a:solidFill>
                  <a:srgbClr val="FF0000"/>
                </a:solidFill>
                <a:cs typeface="Times New Roman" pitchFamily="18" charset="0"/>
              </a:rPr>
              <a:t>Population variance</a:t>
            </a:r>
            <a:r>
              <a:rPr lang="en-US" sz="2400" dirty="0">
                <a:solidFill>
                  <a:srgbClr val="FF0000"/>
                </a:solidFill>
                <a:cs typeface="Times New Roman" pitchFamily="18" charset="0"/>
              </a:rPr>
              <a:t> </a:t>
            </a:r>
            <a:r>
              <a:rPr lang="en-US" sz="2400" dirty="0">
                <a:cs typeface="Times New Roman" pitchFamily="18" charset="0"/>
              </a:rPr>
              <a:t>is the squared mean deviation from population mean. You will need access to ALL population data to compute it</a:t>
            </a:r>
          </a:p>
        </p:txBody>
      </p:sp>
      <p:sp>
        <p:nvSpPr>
          <p:cNvPr id="8" name="Oval 7">
            <a:extLst>
              <a:ext uri="{FF2B5EF4-FFF2-40B4-BE49-F238E27FC236}">
                <a16:creationId xmlns:a16="http://schemas.microsoft.com/office/drawing/2014/main" id="{F6940876-37B3-4F36-8A64-E2D50E0A073B}"/>
              </a:ext>
            </a:extLst>
          </p:cNvPr>
          <p:cNvSpPr/>
          <p:nvPr/>
        </p:nvSpPr>
        <p:spPr>
          <a:xfrm>
            <a:off x="1981200" y="3276006"/>
            <a:ext cx="609600" cy="8382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23D0C157-A884-4FEA-897A-C97DFFE3391C}"/>
              </a:ext>
            </a:extLst>
          </p:cNvPr>
          <p:cNvCxnSpPr>
            <a:cxnSpLocks/>
            <a:stCxn id="8" idx="2"/>
            <a:endCxn id="10" idx="0"/>
          </p:cNvCxnSpPr>
          <p:nvPr/>
        </p:nvCxnSpPr>
        <p:spPr>
          <a:xfrm flipH="1">
            <a:off x="969912" y="3695106"/>
            <a:ext cx="1011288" cy="108498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6AE2A5D-57BE-4EF8-8292-ACD926DD636E}"/>
              </a:ext>
            </a:extLst>
          </p:cNvPr>
          <p:cNvSpPr txBox="1"/>
          <p:nvPr/>
        </p:nvSpPr>
        <p:spPr>
          <a:xfrm>
            <a:off x="381000" y="4780089"/>
            <a:ext cx="1177823" cy="1015663"/>
          </a:xfrm>
          <a:prstGeom prst="rect">
            <a:avLst/>
          </a:prstGeom>
          <a:noFill/>
        </p:spPr>
        <p:txBody>
          <a:bodyPr wrap="none" rtlCol="0">
            <a:spAutoFit/>
          </a:bodyPr>
          <a:lstStyle/>
          <a:p>
            <a:r>
              <a:rPr lang="en-US" sz="2000" dirty="0"/>
              <a:t>shown by</a:t>
            </a:r>
          </a:p>
          <a:p>
            <a:pPr algn="ctr"/>
            <a:r>
              <a:rPr lang="en-US" sz="2000" dirty="0"/>
              <a:t>or</a:t>
            </a:r>
          </a:p>
          <a:p>
            <a:pPr algn="ctr"/>
            <a:r>
              <a:rPr lang="en-US" sz="2000" b="1" dirty="0"/>
              <a:t>Var(X)</a:t>
            </a:r>
          </a:p>
        </p:txBody>
      </p:sp>
      <p:sp>
        <p:nvSpPr>
          <p:cNvPr id="11" name="TextBox 10">
            <a:extLst>
              <a:ext uri="{FF2B5EF4-FFF2-40B4-BE49-F238E27FC236}">
                <a16:creationId xmlns:a16="http://schemas.microsoft.com/office/drawing/2014/main" id="{08272E75-8777-422B-B407-0AF728490412}"/>
              </a:ext>
            </a:extLst>
          </p:cNvPr>
          <p:cNvSpPr txBox="1"/>
          <p:nvPr/>
        </p:nvSpPr>
        <p:spPr>
          <a:xfrm>
            <a:off x="1759774" y="5333406"/>
            <a:ext cx="1606413" cy="1015663"/>
          </a:xfrm>
          <a:prstGeom prst="rect">
            <a:avLst/>
          </a:prstGeom>
          <a:noFill/>
        </p:spPr>
        <p:txBody>
          <a:bodyPr wrap="square" rtlCol="0">
            <a:spAutoFit/>
          </a:bodyPr>
          <a:lstStyle/>
          <a:p>
            <a:pPr algn="ctr"/>
            <a:r>
              <a:rPr lang="en-US" sz="2000" dirty="0"/>
              <a:t>Average and Sum is over </a:t>
            </a:r>
          </a:p>
          <a:p>
            <a:pPr algn="ctr"/>
            <a:r>
              <a:rPr lang="en-US" sz="2000" dirty="0"/>
              <a:t>population</a:t>
            </a:r>
          </a:p>
        </p:txBody>
      </p:sp>
      <p:sp>
        <p:nvSpPr>
          <p:cNvPr id="12" name="Oval 11">
            <a:extLst>
              <a:ext uri="{FF2B5EF4-FFF2-40B4-BE49-F238E27FC236}">
                <a16:creationId xmlns:a16="http://schemas.microsoft.com/office/drawing/2014/main" id="{B4F648E4-7099-490B-A4D5-7DD7A5A6B011}"/>
              </a:ext>
            </a:extLst>
          </p:cNvPr>
          <p:cNvSpPr/>
          <p:nvPr/>
        </p:nvSpPr>
        <p:spPr>
          <a:xfrm>
            <a:off x="2819400" y="3352206"/>
            <a:ext cx="457200" cy="762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7986B90-DE63-4C9D-82DC-CC4AC5454897}"/>
              </a:ext>
            </a:extLst>
          </p:cNvPr>
          <p:cNvCxnSpPr>
            <a:cxnSpLocks/>
            <a:stCxn id="12" idx="3"/>
            <a:endCxn id="11" idx="0"/>
          </p:cNvCxnSpPr>
          <p:nvPr/>
        </p:nvCxnSpPr>
        <p:spPr>
          <a:xfrm flipH="1">
            <a:off x="2562981" y="4002614"/>
            <a:ext cx="323374" cy="13307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217BC24-EA9D-481F-9BC3-7C7FD58F6856}"/>
              </a:ext>
            </a:extLst>
          </p:cNvPr>
          <p:cNvSpPr txBox="1"/>
          <p:nvPr/>
        </p:nvSpPr>
        <p:spPr>
          <a:xfrm>
            <a:off x="3564750" y="4821013"/>
            <a:ext cx="1338825" cy="732648"/>
          </a:xfrm>
          <a:prstGeom prst="rect">
            <a:avLst/>
          </a:prstGeom>
          <a:noFill/>
        </p:spPr>
        <p:txBody>
          <a:bodyPr wrap="square" rtlCol="0">
            <a:spAutoFit/>
          </a:bodyPr>
          <a:lstStyle/>
          <a:p>
            <a:pPr algn="ctr"/>
            <a:r>
              <a:rPr lang="en-US" sz="2000" dirty="0"/>
              <a:t>population mean</a:t>
            </a:r>
            <a:endParaRPr lang="en-US" sz="2000" b="1" dirty="0">
              <a:solidFill>
                <a:srgbClr val="00B050"/>
              </a:solidFill>
            </a:endParaRPr>
          </a:p>
        </p:txBody>
      </p:sp>
      <p:sp>
        <p:nvSpPr>
          <p:cNvPr id="15" name="Oval 14">
            <a:extLst>
              <a:ext uri="{FF2B5EF4-FFF2-40B4-BE49-F238E27FC236}">
                <a16:creationId xmlns:a16="http://schemas.microsoft.com/office/drawing/2014/main" id="{C4D9410A-D7A6-4DE2-8BEA-C19214F325EB}"/>
              </a:ext>
            </a:extLst>
          </p:cNvPr>
          <p:cNvSpPr/>
          <p:nvPr/>
        </p:nvSpPr>
        <p:spPr>
          <a:xfrm>
            <a:off x="4457915" y="3504606"/>
            <a:ext cx="317814" cy="6096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66BA9280-F28D-4915-A98B-2E31E9C9A9A3}"/>
              </a:ext>
            </a:extLst>
          </p:cNvPr>
          <p:cNvCxnSpPr>
            <a:cxnSpLocks/>
            <a:stCxn id="15" idx="3"/>
            <a:endCxn id="14" idx="0"/>
          </p:cNvCxnSpPr>
          <p:nvPr/>
        </p:nvCxnSpPr>
        <p:spPr>
          <a:xfrm flipH="1">
            <a:off x="4234163" y="4024932"/>
            <a:ext cx="270295" cy="79608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2961EB73-DC20-4B3E-9EEE-6FD40F49FC8D}"/>
              </a:ext>
            </a:extLst>
          </p:cNvPr>
          <p:cNvSpPr/>
          <p:nvPr/>
        </p:nvSpPr>
        <p:spPr>
          <a:xfrm>
            <a:off x="3234328" y="3084088"/>
            <a:ext cx="417495" cy="36431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F8ABFF6-494A-4743-A749-0646F5085A90}"/>
              </a:ext>
            </a:extLst>
          </p:cNvPr>
          <p:cNvSpPr/>
          <p:nvPr/>
        </p:nvSpPr>
        <p:spPr>
          <a:xfrm>
            <a:off x="6526428" y="365125"/>
            <a:ext cx="5422556" cy="1200329"/>
          </a:xfrm>
          <a:prstGeom prst="rect">
            <a:avLst/>
          </a:prstGeom>
        </p:spPr>
        <p:txBody>
          <a:bodyPr wrap="square">
            <a:spAutoFit/>
          </a:bodyPr>
          <a:lstStyle/>
          <a:p>
            <a:pPr indent="3175"/>
            <a:r>
              <a:rPr lang="en-US" sz="2400" dirty="0">
                <a:cs typeface="Times New Roman" pitchFamily="18" charset="0"/>
              </a:rPr>
              <a:t>The </a:t>
            </a:r>
            <a:r>
              <a:rPr lang="en-US" sz="2400" b="1" dirty="0">
                <a:solidFill>
                  <a:srgbClr val="008AF2"/>
                </a:solidFill>
                <a:cs typeface="Times New Roman" pitchFamily="18" charset="0"/>
              </a:rPr>
              <a:t>SAMPLE variance</a:t>
            </a:r>
            <a:r>
              <a:rPr lang="en-US" sz="2400" dirty="0">
                <a:solidFill>
                  <a:srgbClr val="008AF2"/>
                </a:solidFill>
                <a:cs typeface="Times New Roman" pitchFamily="18" charset="0"/>
              </a:rPr>
              <a:t> </a:t>
            </a:r>
            <a:r>
              <a:rPr lang="en-US" sz="2400" dirty="0">
                <a:cs typeface="Times New Roman" pitchFamily="18" charset="0"/>
              </a:rPr>
              <a:t>is the squared mean deviation from SAMPLE mean. You will need SAMPLE data to compute it</a:t>
            </a:r>
          </a:p>
        </p:txBody>
      </p:sp>
      <p:graphicFrame>
        <p:nvGraphicFramePr>
          <p:cNvPr id="28" name="Object 2">
            <a:extLst>
              <a:ext uri="{FF2B5EF4-FFF2-40B4-BE49-F238E27FC236}">
                <a16:creationId xmlns:a16="http://schemas.microsoft.com/office/drawing/2014/main" id="{917DD036-484D-449C-ADCB-0214A4D61C20}"/>
              </a:ext>
            </a:extLst>
          </p:cNvPr>
          <p:cNvGraphicFramePr>
            <a:graphicFrameLocks noChangeAspect="1"/>
          </p:cNvGraphicFramePr>
          <p:nvPr/>
        </p:nvGraphicFramePr>
        <p:xfrm>
          <a:off x="7698419" y="1825795"/>
          <a:ext cx="2741612" cy="1600200"/>
        </p:xfrm>
        <a:graphic>
          <a:graphicData uri="http://schemas.openxmlformats.org/presentationml/2006/ole">
            <mc:AlternateContent xmlns:mc="http://schemas.openxmlformats.org/markup-compatibility/2006">
              <mc:Choice xmlns:v="urn:schemas-microsoft-com:vml" Requires="v">
                <p:oleObj spid="_x0000_s4138" name="Equation" r:id="rId5" imgW="1040948" imgH="609336" progId="Equation.3">
                  <p:embed/>
                </p:oleObj>
              </mc:Choice>
              <mc:Fallback>
                <p:oleObj name="Equation" r:id="rId5" imgW="1040948" imgH="609336" progId="Equation.3">
                  <p:embed/>
                  <p:pic>
                    <p:nvPicPr>
                      <p:cNvPr id="28" name="Object 2">
                        <a:extLst>
                          <a:ext uri="{FF2B5EF4-FFF2-40B4-BE49-F238E27FC236}">
                            <a16:creationId xmlns:a16="http://schemas.microsoft.com/office/drawing/2014/main" id="{917DD036-484D-449C-ADCB-0214A4D61C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8419" y="1825795"/>
                        <a:ext cx="2741612" cy="16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Oval 28">
            <a:extLst>
              <a:ext uri="{FF2B5EF4-FFF2-40B4-BE49-F238E27FC236}">
                <a16:creationId xmlns:a16="http://schemas.microsoft.com/office/drawing/2014/main" id="{10B11A09-48BB-49A1-B97D-605164951D4C}"/>
              </a:ext>
            </a:extLst>
          </p:cNvPr>
          <p:cNvSpPr/>
          <p:nvPr/>
        </p:nvSpPr>
        <p:spPr>
          <a:xfrm>
            <a:off x="8993819" y="2968795"/>
            <a:ext cx="914400" cy="5334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3E9FFCFE-8D84-4BB1-9442-2D139892F963}"/>
              </a:ext>
            </a:extLst>
          </p:cNvPr>
          <p:cNvCxnSpPr>
            <a:cxnSpLocks/>
            <a:stCxn id="29" idx="5"/>
            <a:endCxn id="31" idx="1"/>
          </p:cNvCxnSpPr>
          <p:nvPr/>
        </p:nvCxnSpPr>
        <p:spPr>
          <a:xfrm>
            <a:off x="9774308" y="3424080"/>
            <a:ext cx="336750" cy="307776"/>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23706D0-73C2-4C12-8D4B-E0EE9FF70086}"/>
              </a:ext>
            </a:extLst>
          </p:cNvPr>
          <p:cNvSpPr txBox="1"/>
          <p:nvPr/>
        </p:nvSpPr>
        <p:spPr>
          <a:xfrm>
            <a:off x="10111058" y="3531801"/>
            <a:ext cx="1494320" cy="400110"/>
          </a:xfrm>
          <a:prstGeom prst="rect">
            <a:avLst/>
          </a:prstGeom>
          <a:noFill/>
        </p:spPr>
        <p:txBody>
          <a:bodyPr wrap="none" rtlCol="0">
            <a:spAutoFit/>
          </a:bodyPr>
          <a:lstStyle/>
          <a:p>
            <a:r>
              <a:rPr lang="en-US" sz="2000" dirty="0"/>
              <a:t>remember</a:t>
            </a:r>
          </a:p>
        </p:txBody>
      </p:sp>
      <p:sp>
        <p:nvSpPr>
          <p:cNvPr id="32" name="Oval 31">
            <a:extLst>
              <a:ext uri="{FF2B5EF4-FFF2-40B4-BE49-F238E27FC236}">
                <a16:creationId xmlns:a16="http://schemas.microsoft.com/office/drawing/2014/main" id="{8990DF62-3F12-491A-84FF-56CE53FEA3E5}"/>
              </a:ext>
            </a:extLst>
          </p:cNvPr>
          <p:cNvSpPr/>
          <p:nvPr/>
        </p:nvSpPr>
        <p:spPr>
          <a:xfrm>
            <a:off x="9628133" y="2130595"/>
            <a:ext cx="457200" cy="4572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267FF83C-F428-4050-86FA-C1B2F6672356}"/>
              </a:ext>
            </a:extLst>
          </p:cNvPr>
          <p:cNvCxnSpPr>
            <a:cxnSpLocks/>
            <a:stCxn id="32" idx="5"/>
            <a:endCxn id="34" idx="1"/>
          </p:cNvCxnSpPr>
          <p:nvPr/>
        </p:nvCxnSpPr>
        <p:spPr>
          <a:xfrm>
            <a:off x="10018378" y="2520840"/>
            <a:ext cx="812376" cy="263111"/>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72406D9-BB95-484B-8238-00FE4292AD3D}"/>
              </a:ext>
            </a:extLst>
          </p:cNvPr>
          <p:cNvSpPr txBox="1"/>
          <p:nvPr/>
        </p:nvSpPr>
        <p:spPr>
          <a:xfrm>
            <a:off x="10830754" y="2430008"/>
            <a:ext cx="1046091" cy="707886"/>
          </a:xfrm>
          <a:prstGeom prst="rect">
            <a:avLst/>
          </a:prstGeom>
          <a:noFill/>
        </p:spPr>
        <p:txBody>
          <a:bodyPr wrap="square" rtlCol="0">
            <a:spAutoFit/>
          </a:bodyPr>
          <a:lstStyle/>
          <a:p>
            <a:pPr algn="ctr"/>
            <a:r>
              <a:rPr lang="en-US" sz="2000" dirty="0"/>
              <a:t>sample </a:t>
            </a:r>
          </a:p>
          <a:p>
            <a:pPr algn="ctr"/>
            <a:r>
              <a:rPr lang="en-US" sz="2000" dirty="0"/>
              <a:t>mean</a:t>
            </a:r>
          </a:p>
        </p:txBody>
      </p:sp>
      <p:sp>
        <p:nvSpPr>
          <p:cNvPr id="35" name="Oval 34">
            <a:extLst>
              <a:ext uri="{FF2B5EF4-FFF2-40B4-BE49-F238E27FC236}">
                <a16:creationId xmlns:a16="http://schemas.microsoft.com/office/drawing/2014/main" id="{1445BB13-22E7-4D68-9862-BF15E2343D8B}"/>
              </a:ext>
            </a:extLst>
          </p:cNvPr>
          <p:cNvSpPr/>
          <p:nvPr/>
        </p:nvSpPr>
        <p:spPr>
          <a:xfrm>
            <a:off x="8536619" y="1749595"/>
            <a:ext cx="457200" cy="4572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7ADBE39E-30E6-438B-AFCC-B866923E3CB2}"/>
              </a:ext>
            </a:extLst>
          </p:cNvPr>
          <p:cNvCxnSpPr>
            <a:cxnSpLocks/>
            <a:stCxn id="35" idx="2"/>
            <a:endCxn id="37" idx="0"/>
          </p:cNvCxnSpPr>
          <p:nvPr/>
        </p:nvCxnSpPr>
        <p:spPr>
          <a:xfrm flipH="1">
            <a:off x="6835742" y="1978195"/>
            <a:ext cx="1700877" cy="938053"/>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03F4EF90-7E12-4D89-B7C8-5B80CC34F115}"/>
              </a:ext>
            </a:extLst>
          </p:cNvPr>
          <p:cNvSpPr txBox="1"/>
          <p:nvPr/>
        </p:nvSpPr>
        <p:spPr>
          <a:xfrm>
            <a:off x="6178590" y="2916248"/>
            <a:ext cx="1314304" cy="1015663"/>
          </a:xfrm>
          <a:prstGeom prst="rect">
            <a:avLst/>
          </a:prstGeom>
          <a:noFill/>
        </p:spPr>
        <p:txBody>
          <a:bodyPr wrap="square" rtlCol="0">
            <a:spAutoFit/>
          </a:bodyPr>
          <a:lstStyle/>
          <a:p>
            <a:pPr algn="ctr"/>
            <a:r>
              <a:rPr lang="en-US" sz="2000" dirty="0"/>
              <a:t>Sum is over sample</a:t>
            </a:r>
          </a:p>
        </p:txBody>
      </p:sp>
      <p:sp>
        <p:nvSpPr>
          <p:cNvPr id="49" name="Oval 48">
            <a:extLst>
              <a:ext uri="{FF2B5EF4-FFF2-40B4-BE49-F238E27FC236}">
                <a16:creationId xmlns:a16="http://schemas.microsoft.com/office/drawing/2014/main" id="{C2EBB528-58F4-4F49-9F52-7F8ADFB16C9A}"/>
              </a:ext>
            </a:extLst>
          </p:cNvPr>
          <p:cNvSpPr/>
          <p:nvPr/>
        </p:nvSpPr>
        <p:spPr>
          <a:xfrm>
            <a:off x="7672696" y="2587795"/>
            <a:ext cx="477349" cy="536377"/>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142ABCC6-56E4-483E-AE8F-301A06FA5EB1}"/>
              </a:ext>
            </a:extLst>
          </p:cNvPr>
          <p:cNvCxnSpPr>
            <a:cxnSpLocks/>
            <a:stCxn id="49" idx="5"/>
            <a:endCxn id="54" idx="0"/>
          </p:cNvCxnSpPr>
          <p:nvPr/>
        </p:nvCxnSpPr>
        <p:spPr>
          <a:xfrm>
            <a:off x="8080139" y="3045621"/>
            <a:ext cx="241880" cy="48618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60CA5435-7799-4207-B2C7-8021ED268D08}"/>
              </a:ext>
            </a:extLst>
          </p:cNvPr>
          <p:cNvSpPr txBox="1"/>
          <p:nvPr/>
        </p:nvSpPr>
        <p:spPr>
          <a:xfrm>
            <a:off x="7664867" y="3531801"/>
            <a:ext cx="1314304" cy="400110"/>
          </a:xfrm>
          <a:prstGeom prst="rect">
            <a:avLst/>
          </a:prstGeom>
          <a:noFill/>
        </p:spPr>
        <p:txBody>
          <a:bodyPr wrap="square" rtlCol="0">
            <a:spAutoFit/>
          </a:bodyPr>
          <a:lstStyle/>
          <a:p>
            <a:pPr algn="ctr"/>
            <a:r>
              <a:rPr lang="en-US" sz="2000" dirty="0"/>
              <a:t>shown by</a:t>
            </a:r>
          </a:p>
        </p:txBody>
      </p:sp>
      <p:sp>
        <p:nvSpPr>
          <p:cNvPr id="59" name="Rectangle 58">
            <a:extLst>
              <a:ext uri="{FF2B5EF4-FFF2-40B4-BE49-F238E27FC236}">
                <a16:creationId xmlns:a16="http://schemas.microsoft.com/office/drawing/2014/main" id="{A1F9A10D-8959-4F52-8CDC-21CF57612B83}"/>
              </a:ext>
            </a:extLst>
          </p:cNvPr>
          <p:cNvSpPr/>
          <p:nvPr/>
        </p:nvSpPr>
        <p:spPr>
          <a:xfrm>
            <a:off x="7487248" y="5074911"/>
            <a:ext cx="4281770" cy="830997"/>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cs typeface="Times New Roman" pitchFamily="18" charset="0"/>
              </a:rPr>
              <a:t>Observation	1     2     3     4	5</a:t>
            </a:r>
          </a:p>
          <a:p>
            <a:r>
              <a:rPr lang="en-US" sz="2200" b="1" dirty="0">
                <a:solidFill>
                  <a:schemeClr val="tx1"/>
                </a:solidFill>
                <a:cs typeface="Times New Roman" pitchFamily="18" charset="0"/>
              </a:rPr>
              <a:t>Data values	5</a:t>
            </a:r>
            <a:r>
              <a:rPr lang="en-US" sz="2200" b="1" dirty="0">
                <a:solidFill>
                  <a:schemeClr val="tx1"/>
                </a:solidFill>
                <a:ea typeface="Cambria" panose="02040503050406030204" pitchFamily="18" charset="0"/>
                <a:cs typeface="Times New Roman" pitchFamily="18" charset="0"/>
              </a:rPr>
              <a:t>     7	3     9     7</a:t>
            </a:r>
          </a:p>
        </p:txBody>
      </p:sp>
      <p:sp>
        <p:nvSpPr>
          <p:cNvPr id="60" name="Rectangle 59">
            <a:extLst>
              <a:ext uri="{FF2B5EF4-FFF2-40B4-BE49-F238E27FC236}">
                <a16:creationId xmlns:a16="http://schemas.microsoft.com/office/drawing/2014/main" id="{C9EF2C4A-025E-40E5-BD8E-30063CF7DC8D}"/>
              </a:ext>
            </a:extLst>
          </p:cNvPr>
          <p:cNvSpPr/>
          <p:nvPr/>
        </p:nvSpPr>
        <p:spPr>
          <a:xfrm>
            <a:off x="7487248" y="5905909"/>
            <a:ext cx="4281770" cy="494566"/>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cs typeface="Times New Roman" pitchFamily="18" charset="0"/>
              </a:rPr>
              <a:t>5.2</a:t>
            </a:r>
            <a:endParaRPr lang="en-US" sz="2200" b="1" dirty="0">
              <a:solidFill>
                <a:schemeClr val="tx1"/>
              </a:solidFill>
              <a:ea typeface="Cambria" panose="02040503050406030204" pitchFamily="18" charset="0"/>
              <a:cs typeface="Times New Roman" pitchFamily="18" charset="0"/>
            </a:endParaRPr>
          </a:p>
        </p:txBody>
      </p:sp>
      <p:sp>
        <p:nvSpPr>
          <p:cNvPr id="61" name="Rectangle 60">
            <a:extLst>
              <a:ext uri="{FF2B5EF4-FFF2-40B4-BE49-F238E27FC236}">
                <a16:creationId xmlns:a16="http://schemas.microsoft.com/office/drawing/2014/main" id="{E41D9760-F444-4700-AA33-729293FC7227}"/>
              </a:ext>
            </a:extLst>
          </p:cNvPr>
          <p:cNvSpPr/>
          <p:nvPr/>
        </p:nvSpPr>
        <p:spPr>
          <a:xfrm>
            <a:off x="7492894" y="4236711"/>
            <a:ext cx="4281770" cy="858194"/>
          </a:xfrm>
          <a:prstGeom prst="rect">
            <a:avLst/>
          </a:prstGeom>
          <a:solidFill>
            <a:srgbClr val="BDE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cs typeface="Times New Roman" pitchFamily="18" charset="0"/>
              </a:rPr>
              <a:t>Which one do we compute using the following numbers?</a:t>
            </a:r>
            <a:endParaRPr lang="en-US" sz="2200" b="1" dirty="0">
              <a:solidFill>
                <a:schemeClr val="tx1"/>
              </a:solidFill>
              <a:ea typeface="Cambria" panose="02040503050406030204" pitchFamily="18" charset="0"/>
              <a:cs typeface="Times New Roman" pitchFamily="18" charset="0"/>
            </a:endParaRPr>
          </a:p>
        </p:txBody>
      </p:sp>
      <p:pic>
        <p:nvPicPr>
          <p:cNvPr id="65" name="Picture 64">
            <a:extLst>
              <a:ext uri="{FF2B5EF4-FFF2-40B4-BE49-F238E27FC236}">
                <a16:creationId xmlns:a16="http://schemas.microsoft.com/office/drawing/2014/main" id="{0B8404EF-44A4-4BC8-AA5D-67DA67A1C8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68032" y="4404719"/>
            <a:ext cx="1947515" cy="2438149"/>
          </a:xfrm>
          <a:prstGeom prst="rect">
            <a:avLst/>
          </a:prstGeom>
        </p:spPr>
      </p:pic>
    </p:spTree>
    <p:extLst>
      <p:ext uri="{BB962C8B-B14F-4D97-AF65-F5344CB8AC3E}">
        <p14:creationId xmlns:p14="http://schemas.microsoft.com/office/powerpoint/2010/main" val="58092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0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20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20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2000"/>
                                        <p:tgtEl>
                                          <p:spTgt spid="15"/>
                                        </p:tgtEl>
                                      </p:cBhvr>
                                    </p:animEffect>
                                  </p:childTnLst>
                                </p:cTn>
                              </p:par>
                              <p:par>
                                <p:cTn id="23" presetID="10"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20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500"/>
                                        <p:tgtEl>
                                          <p:spTgt spid="35"/>
                                        </p:tgtEl>
                                      </p:cBhvr>
                                    </p:animEffect>
                                  </p:childTnLst>
                                </p:cTn>
                              </p:par>
                              <p:par>
                                <p:cTn id="34" presetID="10" presetClass="entr" presetSubtype="0" fill="hold" nodeType="with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fade">
                                      <p:cBhvr>
                                        <p:cTn id="36" dur="500"/>
                                        <p:tgtEl>
                                          <p:spTgt spid="5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fade">
                                      <p:cBhvr>
                                        <p:cTn id="39" dur="500"/>
                                        <p:tgtEl>
                                          <p:spTgt spid="49"/>
                                        </p:tgtEl>
                                      </p:cBhvr>
                                    </p:animEffect>
                                  </p:childTnLst>
                                </p:cTn>
                              </p:par>
                              <p:par>
                                <p:cTn id="40" presetID="10" presetClass="entr" presetSubtype="0" fill="hold"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500"/>
                                        <p:tgtEl>
                                          <p:spTgt spid="29"/>
                                        </p:tgtEl>
                                      </p:cBhvr>
                                    </p:animEffect>
                                  </p:childTnLst>
                                </p:cTn>
                              </p:par>
                              <p:par>
                                <p:cTn id="49" presetID="10"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childTnLst>
                                </p:cTn>
                              </p:par>
                            </p:childTnLst>
                          </p:cTn>
                        </p:par>
                        <p:par>
                          <p:cTn id="52" fill="hold">
                            <p:stCondLst>
                              <p:cond delay="500"/>
                            </p:stCondLst>
                            <p:childTnLst>
                              <p:par>
                                <p:cTn id="53" presetID="10" presetClass="entr" presetSubtype="0" fill="hold" nodeType="afterEffect">
                                  <p:stCondLst>
                                    <p:cond delay="0"/>
                                  </p:stCondLst>
                                  <p:childTnLst>
                                    <p:set>
                                      <p:cBhvr>
                                        <p:cTn id="54" dur="1" fill="hold">
                                          <p:stCondLst>
                                            <p:cond delay="0"/>
                                          </p:stCondLst>
                                        </p:cTn>
                                        <p:tgtEl>
                                          <p:spTgt spid="65"/>
                                        </p:tgtEl>
                                        <p:attrNameLst>
                                          <p:attrName>style.visibility</p:attrName>
                                        </p:attrNameLst>
                                      </p:cBhvr>
                                      <p:to>
                                        <p:strVal val="visible"/>
                                      </p:to>
                                    </p:set>
                                    <p:animEffect transition="in" filter="fade">
                                      <p:cBhvr>
                                        <p:cTn id="55"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5" grpId="0" animBg="1"/>
      <p:bldP spid="17" grpId="0" animBg="1"/>
      <p:bldP spid="29" grpId="0" animBg="1"/>
      <p:bldP spid="32" grpId="0" animBg="1"/>
      <p:bldP spid="35" grpId="0" animBg="1"/>
      <p:bldP spid="4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68408" cy="1325563"/>
          </a:xfrm>
        </p:spPr>
        <p:txBody>
          <a:bodyPr/>
          <a:lstStyle/>
          <a:p>
            <a:r>
              <a:rPr lang="en-US" dirty="0">
                <a:solidFill>
                  <a:srgbClr val="990033"/>
                </a:solidFill>
              </a:rPr>
              <a:t>Standard Deviation</a:t>
            </a:r>
            <a:endParaRPr lang="en-US" dirty="0"/>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E6C6B5DA-2EAB-4B21-B365-9E0294197C62}"/>
                  </a:ext>
                </a:extLst>
              </p:cNvPr>
              <p:cNvSpPr/>
              <p:nvPr/>
            </p:nvSpPr>
            <p:spPr>
              <a:xfrm>
                <a:off x="838200" y="1477746"/>
                <a:ext cx="6279292" cy="830997"/>
              </a:xfrm>
              <a:prstGeom prst="rect">
                <a:avLst/>
              </a:prstGeom>
            </p:spPr>
            <p:txBody>
              <a:bodyPr wrap="square">
                <a:spAutoFit/>
              </a:bodyPr>
              <a:lstStyle/>
              <a:p>
                <a:pPr indent="3175"/>
                <a:r>
                  <a:rPr lang="en-US" sz="2400" dirty="0">
                    <a:cs typeface="Times New Roman" pitchFamily="18" charset="0"/>
                  </a:rPr>
                  <a:t>The </a:t>
                </a:r>
                <a:r>
                  <a:rPr lang="en-US" sz="2400" b="1" dirty="0">
                    <a:solidFill>
                      <a:srgbClr val="FF0000"/>
                    </a:solidFill>
                    <a:cs typeface="Times New Roman" pitchFamily="18" charset="0"/>
                  </a:rPr>
                  <a:t>Population Standard Deviation</a:t>
                </a:r>
                <a:r>
                  <a:rPr lang="en-US" sz="2400" dirty="0">
                    <a:solidFill>
                      <a:srgbClr val="FF0000"/>
                    </a:solidFill>
                    <a:cs typeface="Times New Roman" pitchFamily="18" charset="0"/>
                  </a:rPr>
                  <a:t> </a:t>
                </a:r>
                <a:r>
                  <a:rPr lang="en-US" sz="2400" dirty="0">
                    <a:cs typeface="Times New Roman" pitchFamily="18" charset="0"/>
                  </a:rPr>
                  <a:t>is shown by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itchFamily="18" charset="0"/>
                      </a:rPr>
                      <m:t>𝜎</m:t>
                    </m:r>
                  </m:oMath>
                </a14:m>
                <a:r>
                  <a:rPr lang="en-US" sz="2400" dirty="0">
                    <a:cs typeface="Times New Roman" pitchFamily="18" charset="0"/>
                  </a:rPr>
                  <a:t> is the square root of the population variance:</a:t>
                </a:r>
              </a:p>
            </p:txBody>
          </p:sp>
        </mc:Choice>
        <mc:Fallback xmlns="">
          <p:sp>
            <p:nvSpPr>
              <p:cNvPr id="7" name="Rectangle 6">
                <a:extLst>
                  <a:ext uri="{FF2B5EF4-FFF2-40B4-BE49-F238E27FC236}">
                    <a16:creationId xmlns:a16="http://schemas.microsoft.com/office/drawing/2014/main" id="{E6C6B5DA-2EAB-4B21-B365-9E0294197C62}"/>
                  </a:ext>
                </a:extLst>
              </p:cNvPr>
              <p:cNvSpPr>
                <a:spLocks noRot="1" noChangeAspect="1" noMove="1" noResize="1" noEditPoints="1" noAdjustHandles="1" noChangeArrowheads="1" noChangeShapeType="1" noTextEdit="1"/>
              </p:cNvSpPr>
              <p:nvPr/>
            </p:nvSpPr>
            <p:spPr>
              <a:xfrm>
                <a:off x="838200" y="1477746"/>
                <a:ext cx="6279292" cy="830997"/>
              </a:xfrm>
              <a:prstGeom prst="rect">
                <a:avLst/>
              </a:prstGeom>
              <a:blipFill>
                <a:blip r:embed="rId3"/>
                <a:stretch>
                  <a:fillRect l="-1456" t="-5839" b="-15328"/>
                </a:stretch>
              </a:blipFill>
            </p:spPr>
            <p:txBody>
              <a:bodyPr/>
              <a:lstStyle/>
              <a:p>
                <a:r>
                  <a:rPr lang="en-US">
                    <a:noFill/>
                  </a:rPr>
                  <a:t> </a:t>
                </a:r>
              </a:p>
            </p:txBody>
          </p:sp>
        </mc:Fallback>
      </mc:AlternateContent>
      <p:sp>
        <p:nvSpPr>
          <p:cNvPr id="27" name="Rectangle 26">
            <a:extLst>
              <a:ext uri="{FF2B5EF4-FFF2-40B4-BE49-F238E27FC236}">
                <a16:creationId xmlns:a16="http://schemas.microsoft.com/office/drawing/2014/main" id="{8F8ABFF6-494A-4743-A749-0646F5085A90}"/>
              </a:ext>
            </a:extLst>
          </p:cNvPr>
          <p:cNvSpPr/>
          <p:nvPr/>
        </p:nvSpPr>
        <p:spPr>
          <a:xfrm>
            <a:off x="838199" y="4046274"/>
            <a:ext cx="6279291" cy="830997"/>
          </a:xfrm>
          <a:prstGeom prst="rect">
            <a:avLst/>
          </a:prstGeom>
        </p:spPr>
        <p:txBody>
          <a:bodyPr wrap="square">
            <a:spAutoFit/>
          </a:bodyPr>
          <a:lstStyle/>
          <a:p>
            <a:pPr indent="3175"/>
            <a:r>
              <a:rPr lang="en-US" sz="2400" dirty="0">
                <a:cs typeface="Times New Roman" pitchFamily="18" charset="0"/>
              </a:rPr>
              <a:t>The </a:t>
            </a:r>
            <a:r>
              <a:rPr lang="en-US" sz="2400" b="1" dirty="0">
                <a:solidFill>
                  <a:srgbClr val="008AF2"/>
                </a:solidFill>
                <a:cs typeface="Times New Roman" pitchFamily="18" charset="0"/>
              </a:rPr>
              <a:t>SAMPLE Standard Deviation </a:t>
            </a:r>
            <a:r>
              <a:rPr lang="en-US" sz="2400" dirty="0">
                <a:cs typeface="Times New Roman" pitchFamily="18" charset="0"/>
              </a:rPr>
              <a:t>is the square  root of the SAMPLE variance. </a:t>
            </a:r>
          </a:p>
        </p:txBody>
      </p: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41F26D4A-5C08-4B48-B36E-EE6DFE7F7918}"/>
                  </a:ext>
                </a:extLst>
              </p:cNvPr>
              <p:cNvSpPr txBox="1"/>
              <p:nvPr/>
            </p:nvSpPr>
            <p:spPr>
              <a:xfrm>
                <a:off x="1983259" y="2522377"/>
                <a:ext cx="3779881" cy="1091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m:t>
                      </m:r>
                      <m:rad>
                        <m:radPr>
                          <m:degHide m:val="on"/>
                          <m:ctrlPr>
                            <a:rPr lang="en-US" sz="2400" b="0" i="1" smtClean="0">
                              <a:latin typeface="Cambria Math" panose="02040503050406030204" pitchFamily="18" charset="0"/>
                              <a:ea typeface="Cambria Math" panose="02040503050406030204" pitchFamily="18" charset="0"/>
                            </a:rPr>
                          </m:ctrlPr>
                        </m:radPr>
                        <m:deg/>
                        <m:e>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𝜎</m:t>
                              </m:r>
                            </m:e>
                            <m:sup>
                              <m:r>
                                <a:rPr lang="en-US" sz="2400" b="0" i="1" smtClean="0">
                                  <a:latin typeface="Cambria Math" panose="02040503050406030204" pitchFamily="18" charset="0"/>
                                  <a:ea typeface="Cambria Math" panose="02040503050406030204" pitchFamily="18" charset="0"/>
                                </a:rPr>
                                <m:t>2</m:t>
                              </m:r>
                            </m:sup>
                          </m:sSup>
                        </m:e>
                      </m:rad>
                      <m:r>
                        <a:rPr lang="en-US" sz="2400" b="0" i="1" smtClean="0">
                          <a:latin typeface="Cambria Math" panose="02040503050406030204" pitchFamily="18" charset="0"/>
                          <a:ea typeface="Cambria Math" panose="02040503050406030204" pitchFamily="18" charset="0"/>
                        </a:rPr>
                        <m:t>=</m:t>
                      </m:r>
                      <m:rad>
                        <m:radPr>
                          <m:degHide m:val="on"/>
                          <m:ctrlPr>
                            <a:rPr lang="en-US" sz="2400" b="0" i="1" smtClean="0">
                              <a:latin typeface="Cambria Math" panose="02040503050406030204" pitchFamily="18" charset="0"/>
                              <a:ea typeface="Cambria Math" panose="02040503050406030204" pitchFamily="18" charset="0"/>
                            </a:rPr>
                          </m:ctrlPr>
                        </m:radPr>
                        <m:deg/>
                        <m:e>
                          <m:f>
                            <m:fPr>
                              <m:ctrlPr>
                                <a:rPr lang="en-US" sz="2400" b="0" i="1" smtClean="0">
                                  <a:latin typeface="Cambria Math" panose="02040503050406030204" pitchFamily="18" charset="0"/>
                                  <a:ea typeface="Cambria Math" panose="02040503050406030204" pitchFamily="18" charset="0"/>
                                </a:rPr>
                              </m:ctrlPr>
                            </m:fPr>
                            <m:num>
                              <m:nary>
                                <m:naryPr>
                                  <m:chr m:val="∑"/>
                                  <m:limLoc m:val="subSup"/>
                                  <m:ctrlPr>
                                    <a:rPr lang="en-US" sz="2400" b="0" i="1" smtClean="0">
                                      <a:latin typeface="Cambria Math" panose="02040503050406030204" pitchFamily="18" charset="0"/>
                                      <a:ea typeface="Cambria Math" panose="02040503050406030204" pitchFamily="18" charset="0"/>
                                    </a:rPr>
                                  </m:ctrlPr>
                                </m:naryPr>
                                <m:sub>
                                  <m:r>
                                    <m:rPr>
                                      <m:brk m:alnAt="25"/>
                                    </m:rP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𝑁</m:t>
                                  </m:r>
                                </m:sup>
                                <m:e>
                                  <m:sSup>
                                    <m:sSupPr>
                                      <m:ctrlPr>
                                        <a:rPr lang="en-US" sz="2400" b="0" i="1" smtClean="0">
                                          <a:latin typeface="Cambria Math" panose="02040503050406030204" pitchFamily="18" charset="0"/>
                                          <a:ea typeface="Cambria Math" panose="02040503050406030204" pitchFamily="18" charset="0"/>
                                        </a:rPr>
                                      </m:ctrlPr>
                                    </m:sSupPr>
                                    <m:e>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𝑋</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𝜇</m:t>
                                          </m:r>
                                        </m:e>
                                      </m:d>
                                    </m:e>
                                    <m:sup>
                                      <m:r>
                                        <a:rPr lang="en-US" sz="2400" b="0" i="1" smtClean="0">
                                          <a:latin typeface="Cambria Math" panose="02040503050406030204" pitchFamily="18" charset="0"/>
                                          <a:ea typeface="Cambria Math" panose="02040503050406030204" pitchFamily="18" charset="0"/>
                                        </a:rPr>
                                        <m:t>2</m:t>
                                      </m:r>
                                    </m:sup>
                                  </m:sSup>
                                </m:e>
                              </m:nary>
                            </m:num>
                            <m:den>
                              <m:r>
                                <a:rPr lang="en-US" sz="2400" b="0" i="1" smtClean="0">
                                  <a:latin typeface="Cambria Math" panose="02040503050406030204" pitchFamily="18" charset="0"/>
                                  <a:ea typeface="Cambria Math" panose="02040503050406030204" pitchFamily="18" charset="0"/>
                                </a:rPr>
                                <m:t>𝑁</m:t>
                              </m:r>
                            </m:den>
                          </m:f>
                        </m:e>
                      </m:rad>
                    </m:oMath>
                  </m:oMathPara>
                </a14:m>
                <a:endParaRPr lang="en-US" sz="2400" dirty="0"/>
              </a:p>
            </p:txBody>
          </p:sp>
        </mc:Choice>
        <mc:Fallback xmlns="">
          <p:sp>
            <p:nvSpPr>
              <p:cNvPr id="67" name="TextBox 66">
                <a:extLst>
                  <a:ext uri="{FF2B5EF4-FFF2-40B4-BE49-F238E27FC236}">
                    <a16:creationId xmlns:a16="http://schemas.microsoft.com/office/drawing/2014/main" id="{41F26D4A-5C08-4B48-B36E-EE6DFE7F7918}"/>
                  </a:ext>
                </a:extLst>
              </p:cNvPr>
              <p:cNvSpPr txBox="1">
                <a:spLocks noRot="1" noChangeAspect="1" noMove="1" noResize="1" noEditPoints="1" noAdjustHandles="1" noChangeArrowheads="1" noChangeShapeType="1" noTextEdit="1"/>
              </p:cNvSpPr>
              <p:nvPr/>
            </p:nvSpPr>
            <p:spPr>
              <a:xfrm>
                <a:off x="1983259" y="2522377"/>
                <a:ext cx="3779881" cy="109119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705B8C6D-E962-46BF-8EDA-6C7574847780}"/>
                  </a:ext>
                </a:extLst>
              </p:cNvPr>
              <p:cNvSpPr txBox="1"/>
              <p:nvPr/>
            </p:nvSpPr>
            <p:spPr>
              <a:xfrm>
                <a:off x="1983259" y="5034917"/>
                <a:ext cx="3706399" cy="1091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ad>
                        <m:radPr>
                          <m:degHide m:val="on"/>
                          <m:ctrlPr>
                            <a:rPr lang="en-US" sz="2400" b="0" i="1" smtClean="0">
                              <a:latin typeface="Cambria Math" panose="02040503050406030204" pitchFamily="18" charset="0"/>
                              <a:ea typeface="Cambria Math" panose="02040503050406030204" pitchFamily="18" charset="0"/>
                            </a:rPr>
                          </m:ctrlPr>
                        </m:radPr>
                        <m:deg/>
                        <m:e>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𝑠</m:t>
                              </m:r>
                            </m:e>
                            <m:sup>
                              <m:r>
                                <a:rPr lang="en-US" sz="2400" b="0" i="1" smtClean="0">
                                  <a:latin typeface="Cambria Math" panose="02040503050406030204" pitchFamily="18" charset="0"/>
                                  <a:ea typeface="Cambria Math" panose="02040503050406030204" pitchFamily="18" charset="0"/>
                                </a:rPr>
                                <m:t>2</m:t>
                              </m:r>
                            </m:sup>
                          </m:sSup>
                        </m:e>
                      </m:rad>
                      <m:r>
                        <a:rPr lang="en-US" sz="2400" b="0" i="1" smtClean="0">
                          <a:latin typeface="Cambria Math" panose="02040503050406030204" pitchFamily="18" charset="0"/>
                          <a:ea typeface="Cambria Math" panose="02040503050406030204" pitchFamily="18" charset="0"/>
                        </a:rPr>
                        <m:t>=</m:t>
                      </m:r>
                      <m:rad>
                        <m:radPr>
                          <m:degHide m:val="on"/>
                          <m:ctrlPr>
                            <a:rPr lang="en-US" sz="2400" b="0" i="1" smtClean="0">
                              <a:latin typeface="Cambria Math" panose="02040503050406030204" pitchFamily="18" charset="0"/>
                              <a:ea typeface="Cambria Math" panose="02040503050406030204" pitchFamily="18" charset="0"/>
                            </a:rPr>
                          </m:ctrlPr>
                        </m:radPr>
                        <m:deg/>
                        <m:e>
                          <m:f>
                            <m:fPr>
                              <m:ctrlPr>
                                <a:rPr lang="en-US" sz="2400" b="0" i="1" smtClean="0">
                                  <a:latin typeface="Cambria Math" panose="02040503050406030204" pitchFamily="18" charset="0"/>
                                  <a:ea typeface="Cambria Math" panose="02040503050406030204" pitchFamily="18" charset="0"/>
                                </a:rPr>
                              </m:ctrlPr>
                            </m:fPr>
                            <m:num>
                              <m:nary>
                                <m:naryPr>
                                  <m:chr m:val="∑"/>
                                  <m:limLoc m:val="subSup"/>
                                  <m:ctrlPr>
                                    <a:rPr lang="en-US" sz="2400" b="0" i="1" smtClean="0">
                                      <a:latin typeface="Cambria Math" panose="02040503050406030204" pitchFamily="18" charset="0"/>
                                      <a:ea typeface="Cambria Math" panose="02040503050406030204" pitchFamily="18" charset="0"/>
                                    </a:rPr>
                                  </m:ctrlPr>
                                </m:naryPr>
                                <m:sub>
                                  <m:r>
                                    <m:rPr>
                                      <m:brk m:alnAt="25"/>
                                    </m:rP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sSup>
                                    <m:sSupPr>
                                      <m:ctrlPr>
                                        <a:rPr lang="en-US" sz="2400" b="0" i="1" smtClean="0">
                                          <a:latin typeface="Cambria Math" panose="02040503050406030204" pitchFamily="18" charset="0"/>
                                          <a:ea typeface="Cambria Math" panose="02040503050406030204" pitchFamily="18" charset="0"/>
                                        </a:rPr>
                                      </m:ctrlPr>
                                    </m:sSupPr>
                                    <m:e>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𝑥</m:t>
                                              </m:r>
                                            </m:e>
                                          </m:acc>
                                        </m:e>
                                      </m:d>
                                    </m:e>
                                    <m:sup>
                                      <m:r>
                                        <a:rPr lang="en-US" sz="2400" b="0" i="1" smtClean="0">
                                          <a:latin typeface="Cambria Math" panose="02040503050406030204" pitchFamily="18" charset="0"/>
                                          <a:ea typeface="Cambria Math" panose="02040503050406030204" pitchFamily="18" charset="0"/>
                                        </a:rPr>
                                        <m:t>2</m:t>
                                      </m:r>
                                    </m:sup>
                                  </m:sSup>
                                </m:e>
                              </m:nary>
                            </m:num>
                            <m:den>
                              <m:r>
                                <a:rPr lang="en-US" sz="2400" b="0" i="1" smtClean="0">
                                  <a:latin typeface="Cambria Math" panose="02040503050406030204" pitchFamily="18" charset="0"/>
                                  <a:ea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−1</m:t>
                              </m:r>
                            </m:den>
                          </m:f>
                        </m:e>
                      </m:rad>
                    </m:oMath>
                  </m:oMathPara>
                </a14:m>
                <a:endParaRPr lang="en-US" sz="2400" dirty="0"/>
              </a:p>
            </p:txBody>
          </p:sp>
        </mc:Choice>
        <mc:Fallback xmlns="">
          <p:sp>
            <p:nvSpPr>
              <p:cNvPr id="68" name="TextBox 67">
                <a:extLst>
                  <a:ext uri="{FF2B5EF4-FFF2-40B4-BE49-F238E27FC236}">
                    <a16:creationId xmlns:a16="http://schemas.microsoft.com/office/drawing/2014/main" id="{705B8C6D-E962-46BF-8EDA-6C7574847780}"/>
                  </a:ext>
                </a:extLst>
              </p:cNvPr>
              <p:cNvSpPr txBox="1">
                <a:spLocks noRot="1" noChangeAspect="1" noMove="1" noResize="1" noEditPoints="1" noAdjustHandles="1" noChangeArrowheads="1" noChangeShapeType="1" noTextEdit="1"/>
              </p:cNvSpPr>
              <p:nvPr/>
            </p:nvSpPr>
            <p:spPr>
              <a:xfrm>
                <a:off x="1983259" y="5034917"/>
                <a:ext cx="3706399" cy="1091196"/>
              </a:xfrm>
              <a:prstGeom prst="rect">
                <a:avLst/>
              </a:prstGeom>
              <a:blipFill>
                <a:blip r:embed="rId5"/>
                <a:stretch>
                  <a:fillRect/>
                </a:stretch>
              </a:blipFill>
            </p:spPr>
            <p:txBody>
              <a:bodyPr/>
              <a:lstStyle/>
              <a:p>
                <a:r>
                  <a:rPr lang="en-US">
                    <a:noFill/>
                  </a:rPr>
                  <a:t> </a:t>
                </a:r>
              </a:p>
            </p:txBody>
          </p:sp>
        </mc:Fallback>
      </mc:AlternateContent>
      <p:sp>
        <p:nvSpPr>
          <p:cNvPr id="69" name="Rectangle 68">
            <a:extLst>
              <a:ext uri="{FF2B5EF4-FFF2-40B4-BE49-F238E27FC236}">
                <a16:creationId xmlns:a16="http://schemas.microsoft.com/office/drawing/2014/main" id="{533BA704-2B8C-423B-AFEF-71961A927350}"/>
              </a:ext>
            </a:extLst>
          </p:cNvPr>
          <p:cNvSpPr/>
          <p:nvPr/>
        </p:nvSpPr>
        <p:spPr>
          <a:xfrm>
            <a:off x="7554677" y="346126"/>
            <a:ext cx="4281770" cy="2495927"/>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cs typeface="Times New Roman" pitchFamily="18" charset="0"/>
              </a:rPr>
              <a:t>• Variance and Standard Deviation are </a:t>
            </a:r>
            <a:r>
              <a:rPr lang="en-US" sz="2200" dirty="0">
                <a:solidFill>
                  <a:srgbClr val="FF0000"/>
                </a:solidFill>
                <a:cs typeface="Times New Roman" pitchFamily="18" charset="0"/>
              </a:rPr>
              <a:t>POSITIVE numbers </a:t>
            </a:r>
            <a:r>
              <a:rPr lang="en-US" sz="2200" dirty="0">
                <a:solidFill>
                  <a:schemeClr val="tx1"/>
                </a:solidFill>
                <a:cs typeface="Times New Roman" pitchFamily="18" charset="0"/>
              </a:rPr>
              <a:t>showing spread of data. The greater their value, the more spread the data is</a:t>
            </a:r>
          </a:p>
          <a:p>
            <a:pPr>
              <a:lnSpc>
                <a:spcPts val="1200"/>
              </a:lnSpc>
            </a:pPr>
            <a:endParaRPr lang="en-US" sz="2200" dirty="0">
              <a:solidFill>
                <a:schemeClr val="tx1"/>
              </a:solidFill>
              <a:cs typeface="Times New Roman" pitchFamily="18" charset="0"/>
            </a:endParaRPr>
          </a:p>
          <a:p>
            <a:r>
              <a:rPr lang="en-US" sz="2200" dirty="0">
                <a:solidFill>
                  <a:schemeClr val="tx1"/>
                </a:solidFill>
                <a:ea typeface="Cambria" panose="02040503050406030204" pitchFamily="18" charset="0"/>
                <a:cs typeface="Times New Roman" pitchFamily="18" charset="0"/>
              </a:rPr>
              <a:t>• S</a:t>
            </a:r>
            <a:r>
              <a:rPr lang="en-US" sz="2200" dirty="0">
                <a:solidFill>
                  <a:schemeClr val="tx1"/>
                </a:solidFill>
                <a:cs typeface="Times New Roman" pitchFamily="18" charset="0"/>
              </a:rPr>
              <a:t>tandard Deviation has the same unit as data </a:t>
            </a:r>
            <a:endParaRPr lang="en-US" sz="2200" dirty="0">
              <a:solidFill>
                <a:schemeClr val="tx1"/>
              </a:solidFill>
              <a:ea typeface="Cambria" panose="02040503050406030204" pitchFamily="18" charset="0"/>
              <a:cs typeface="Times New Roman" pitchFamily="18" charset="0"/>
            </a:endParaRPr>
          </a:p>
        </p:txBody>
      </p:sp>
      <p:pic>
        <p:nvPicPr>
          <p:cNvPr id="70" name="Picture 26" descr="http://media.wiley.com/Lux/66/437066.image2.jpg">
            <a:extLst>
              <a:ext uri="{FF2B5EF4-FFF2-40B4-BE49-F238E27FC236}">
                <a16:creationId xmlns:a16="http://schemas.microsoft.com/office/drawing/2014/main" id="{8ACEC778-FCDA-479F-B948-D86C3D037A23}"/>
              </a:ext>
            </a:extLst>
          </p:cNvPr>
          <p:cNvPicPr>
            <a:picLocks noChangeAspect="1" noChangeArrowheads="1"/>
          </p:cNvPicPr>
          <p:nvPr/>
        </p:nvPicPr>
        <p:blipFill>
          <a:blip r:embed="rId6" cstate="print"/>
          <a:srcRect/>
          <a:stretch>
            <a:fillRect/>
          </a:stretch>
        </p:blipFill>
        <p:spPr bwMode="auto">
          <a:xfrm>
            <a:off x="7494030" y="3138616"/>
            <a:ext cx="4367132" cy="3235837"/>
          </a:xfrm>
          <a:prstGeom prst="rect">
            <a:avLst/>
          </a:prstGeom>
          <a:noFill/>
        </p:spPr>
      </p:pic>
    </p:spTree>
    <p:extLst>
      <p:ext uri="{BB962C8B-B14F-4D97-AF65-F5344CB8AC3E}">
        <p14:creationId xmlns:p14="http://schemas.microsoft.com/office/powerpoint/2010/main" val="1647644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379041" cy="1325563"/>
          </a:xfrm>
        </p:spPr>
        <p:txBody>
          <a:bodyPr/>
          <a:lstStyle/>
          <a:p>
            <a:r>
              <a:rPr lang="en-US" dirty="0">
                <a:solidFill>
                  <a:srgbClr val="990033"/>
                </a:solidFill>
              </a:rPr>
              <a:t>Example</a:t>
            </a:r>
            <a:endParaRPr lang="en-US" dirty="0"/>
          </a:p>
        </p:txBody>
      </p:sp>
      <p:sp>
        <p:nvSpPr>
          <p:cNvPr id="22" name="Rectangle 21">
            <a:extLst>
              <a:ext uri="{FF2B5EF4-FFF2-40B4-BE49-F238E27FC236}">
                <a16:creationId xmlns:a16="http://schemas.microsoft.com/office/drawing/2014/main" id="{EA2C6729-367C-4DE3-8232-9D84B1912FF9}"/>
              </a:ext>
            </a:extLst>
          </p:cNvPr>
          <p:cNvSpPr/>
          <p:nvPr/>
        </p:nvSpPr>
        <p:spPr>
          <a:xfrm>
            <a:off x="838200" y="1477746"/>
            <a:ext cx="7379043" cy="1431161"/>
          </a:xfrm>
          <a:prstGeom prst="rect">
            <a:avLst/>
          </a:prstGeom>
        </p:spPr>
        <p:txBody>
          <a:bodyPr wrap="square">
            <a:spAutoFit/>
          </a:bodyPr>
          <a:lstStyle/>
          <a:p>
            <a:r>
              <a:rPr lang="en-US" sz="2400" dirty="0"/>
              <a:t>Find the variance and standard deviation of the following number of accidents a group of 5 friends had (N=5).</a:t>
            </a:r>
          </a:p>
          <a:p>
            <a:pPr>
              <a:lnSpc>
                <a:spcPts val="1800"/>
              </a:lnSpc>
            </a:pPr>
            <a:endParaRPr lang="en-US" sz="2400" dirty="0"/>
          </a:p>
          <a:p>
            <a:pPr algn="ctr"/>
            <a:r>
              <a:rPr lang="en-US" sz="2400" dirty="0"/>
              <a:t>2	0	2	7	1</a:t>
            </a:r>
          </a:p>
        </p:txBody>
      </p:sp>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CAD0D05F-76B1-49C3-9A71-724E348E9261}"/>
                  </a:ext>
                </a:extLst>
              </p:cNvPr>
              <p:cNvSpPr/>
              <p:nvPr/>
            </p:nvSpPr>
            <p:spPr>
              <a:xfrm>
                <a:off x="8217243" y="346127"/>
                <a:ext cx="3619204" cy="4176446"/>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cs typeface="Times New Roman" pitchFamily="18" charset="0"/>
                  </a:rPr>
                  <a:t>• These numbers refer to population data since we have information on all of these friends. </a:t>
                </a:r>
              </a:p>
              <a:p>
                <a:pPr>
                  <a:lnSpc>
                    <a:spcPts val="1200"/>
                  </a:lnSpc>
                </a:pPr>
                <a:endParaRPr lang="en-US" sz="2000" dirty="0">
                  <a:solidFill>
                    <a:schemeClr val="tx1"/>
                  </a:solidFill>
                  <a:cs typeface="Times New Roman" pitchFamily="18" charset="0"/>
                </a:endParaRPr>
              </a:p>
              <a:p>
                <a:r>
                  <a:rPr lang="en-US" sz="2000" dirty="0">
                    <a:solidFill>
                      <a:schemeClr val="tx1"/>
                    </a:solidFill>
                    <a:ea typeface="Cambria" panose="02040503050406030204" pitchFamily="18" charset="0"/>
                    <a:cs typeface="Times New Roman" pitchFamily="18" charset="0"/>
                  </a:rPr>
                  <a:t>• </a:t>
                </a:r>
                <a:r>
                  <a:rPr lang="en-US" sz="2000" dirty="0">
                    <a:solidFill>
                      <a:srgbClr val="0070C0"/>
                    </a:solidFill>
                    <a:ea typeface="Cambria" panose="02040503050406030204" pitchFamily="18" charset="0"/>
                    <a:cs typeface="Times New Roman" pitchFamily="18" charset="0"/>
                  </a:rPr>
                  <a:t>First</a:t>
                </a:r>
                <a:r>
                  <a:rPr lang="en-US" sz="2000" dirty="0">
                    <a:solidFill>
                      <a:schemeClr val="tx1"/>
                    </a:solidFill>
                    <a:ea typeface="Cambria" panose="02040503050406030204" pitchFamily="18" charset="0"/>
                    <a:cs typeface="Times New Roman" pitchFamily="18" charset="0"/>
                  </a:rPr>
                  <a:t> we compute the mean using </a:t>
                </a:r>
                <a:r>
                  <a:rPr lang="en-US" sz="2000" dirty="0">
                    <a:solidFill>
                      <a:schemeClr val="tx1"/>
                    </a:solidFill>
                    <a:cs typeface="Times New Roman" pitchFamily="18" charset="0"/>
                  </a:rPr>
                  <a:t>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cs typeface="Times New Roman" pitchFamily="18" charset="0"/>
                      </a:rPr>
                      <m:t>𝜇</m:t>
                    </m:r>
                    <m:r>
                      <a:rPr lang="en-US" sz="2000" b="0" i="1" smtClean="0">
                        <a:solidFill>
                          <a:schemeClr val="tx1"/>
                        </a:solidFill>
                        <a:latin typeface="Cambria Math" panose="02040503050406030204" pitchFamily="18" charset="0"/>
                        <a:ea typeface="Cambria Math" panose="02040503050406030204" pitchFamily="18" charset="0"/>
                        <a:cs typeface="Times New Roman" pitchFamily="18" charset="0"/>
                      </a:rPr>
                      <m:t>=</m:t>
                    </m:r>
                    <m:f>
                      <m:fPr>
                        <m:ctrlPr>
                          <a:rPr lang="en-US" sz="2000" b="0" i="1" smtClean="0">
                            <a:solidFill>
                              <a:schemeClr val="tx1"/>
                            </a:solidFill>
                            <a:latin typeface="Cambria Math" panose="02040503050406030204" pitchFamily="18" charset="0"/>
                            <a:ea typeface="Cambria Math" panose="02040503050406030204" pitchFamily="18" charset="0"/>
                            <a:cs typeface="Times New Roman" pitchFamily="18" charset="0"/>
                          </a:rPr>
                        </m:ctrlPr>
                      </m:fPr>
                      <m:num>
                        <m:r>
                          <a:rPr lang="en-US" sz="2000" b="0" i="1" smtClean="0">
                            <a:solidFill>
                              <a:schemeClr val="tx1"/>
                            </a:solidFill>
                            <a:latin typeface="Cambria Math" panose="02040503050406030204" pitchFamily="18" charset="0"/>
                            <a:ea typeface="Cambria Math" panose="02040503050406030204" pitchFamily="18" charset="0"/>
                            <a:cs typeface="Times New Roman" pitchFamily="18" charset="0"/>
                          </a:rPr>
                          <m:t>1</m:t>
                        </m:r>
                      </m:num>
                      <m:den>
                        <m:r>
                          <a:rPr lang="en-US" sz="2000" b="0" i="1" smtClean="0">
                            <a:solidFill>
                              <a:schemeClr val="tx1"/>
                            </a:solidFill>
                            <a:latin typeface="Cambria Math" panose="02040503050406030204" pitchFamily="18" charset="0"/>
                            <a:ea typeface="Cambria Math" panose="02040503050406030204" pitchFamily="18" charset="0"/>
                            <a:cs typeface="Times New Roman" pitchFamily="18" charset="0"/>
                          </a:rPr>
                          <m:t>𝑁</m:t>
                        </m:r>
                      </m:den>
                    </m:f>
                    <m:d>
                      <m:dPr>
                        <m:ctrlPr>
                          <a:rPr lang="en-US" sz="2000" b="0" i="1" smtClean="0">
                            <a:solidFill>
                              <a:schemeClr val="tx1"/>
                            </a:solidFill>
                            <a:latin typeface="Cambria Math" panose="02040503050406030204" pitchFamily="18" charset="0"/>
                            <a:ea typeface="Cambria Math" panose="02040503050406030204" pitchFamily="18" charset="0"/>
                            <a:cs typeface="Times New Roman" pitchFamily="18" charset="0"/>
                          </a:rPr>
                        </m:ctrlPr>
                      </m:dPr>
                      <m:e>
                        <m:sSub>
                          <m:sSubPr>
                            <m:ctrlPr>
                              <a:rPr lang="en-US" sz="2000" b="0" i="1" smtClean="0">
                                <a:solidFill>
                                  <a:schemeClr val="tx1"/>
                                </a:solidFill>
                                <a:latin typeface="Cambria Math" panose="02040503050406030204" pitchFamily="18" charset="0"/>
                                <a:ea typeface="Cambria Math" panose="02040503050406030204" pitchFamily="18" charset="0"/>
                                <a:cs typeface="Times New Roman"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cs typeface="Times New Roman" pitchFamily="18" charset="0"/>
                              </a:rPr>
                              <m:t>𝑋</m:t>
                            </m:r>
                          </m:e>
                          <m:sub>
                            <m:r>
                              <a:rPr lang="en-US" sz="2000" b="0" i="1" smtClean="0">
                                <a:solidFill>
                                  <a:schemeClr val="tx1"/>
                                </a:solidFill>
                                <a:latin typeface="Cambria Math" panose="02040503050406030204" pitchFamily="18" charset="0"/>
                                <a:ea typeface="Cambria Math" panose="02040503050406030204" pitchFamily="18" charset="0"/>
                                <a:cs typeface="Times New Roman" pitchFamily="18" charset="0"/>
                              </a:rPr>
                              <m:t>1</m:t>
                            </m:r>
                          </m:sub>
                        </m:sSub>
                        <m:r>
                          <a:rPr lang="en-US" sz="2000" b="0" i="1" smtClean="0">
                            <a:solidFill>
                              <a:schemeClr val="tx1"/>
                            </a:solidFill>
                            <a:latin typeface="Cambria Math" panose="02040503050406030204" pitchFamily="18" charset="0"/>
                            <a:ea typeface="Cambria Math" panose="02040503050406030204" pitchFamily="18" charset="0"/>
                            <a:cs typeface="Times New Roman" pitchFamily="18" charset="0"/>
                          </a:rPr>
                          <m:t>+…+</m:t>
                        </m:r>
                        <m:sSub>
                          <m:sSubPr>
                            <m:ctrlPr>
                              <a:rPr lang="en-US" sz="2000" i="1">
                                <a:solidFill>
                                  <a:schemeClr val="tx1"/>
                                </a:solidFill>
                                <a:latin typeface="Cambria Math" panose="02040503050406030204" pitchFamily="18" charset="0"/>
                                <a:ea typeface="Cambria Math" panose="02040503050406030204" pitchFamily="18" charset="0"/>
                                <a:cs typeface="Times New Roman"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cs typeface="Times New Roman" pitchFamily="18" charset="0"/>
                              </a:rPr>
                              <m:t>𝑋</m:t>
                            </m:r>
                          </m:e>
                          <m:sub>
                            <m:r>
                              <a:rPr lang="en-US" sz="2000" b="0" i="1" smtClean="0">
                                <a:solidFill>
                                  <a:schemeClr val="tx1"/>
                                </a:solidFill>
                                <a:latin typeface="Cambria Math" panose="02040503050406030204" pitchFamily="18" charset="0"/>
                                <a:ea typeface="Cambria Math" panose="02040503050406030204" pitchFamily="18" charset="0"/>
                                <a:cs typeface="Times New Roman" pitchFamily="18" charset="0"/>
                              </a:rPr>
                              <m:t>𝑁</m:t>
                            </m:r>
                          </m:sub>
                        </m:sSub>
                      </m:e>
                    </m:d>
                  </m:oMath>
                </a14:m>
                <a:endParaRPr lang="en-US" sz="2000" dirty="0">
                  <a:solidFill>
                    <a:schemeClr val="tx1"/>
                  </a:solidFill>
                  <a:ea typeface="Cambria" panose="02040503050406030204" pitchFamily="18" charset="0"/>
                  <a:cs typeface="Times New Roman" pitchFamily="18" charset="0"/>
                </a:endParaRPr>
              </a:p>
              <a:p>
                <a:pPr>
                  <a:lnSpc>
                    <a:spcPts val="1200"/>
                  </a:lnSpc>
                </a:pPr>
                <a:endParaRPr lang="en-US" sz="2000" dirty="0">
                  <a:solidFill>
                    <a:schemeClr val="tx1"/>
                  </a:solidFill>
                  <a:ea typeface="Cambria" panose="02040503050406030204" pitchFamily="18" charset="0"/>
                  <a:cs typeface="Times New Roman" pitchFamily="18" charset="0"/>
                </a:endParaRPr>
              </a:p>
              <a:p>
                <a:r>
                  <a:rPr lang="en-US" sz="2000" dirty="0">
                    <a:solidFill>
                      <a:schemeClr val="tx1"/>
                    </a:solidFill>
                    <a:ea typeface="Cambria" panose="02040503050406030204" pitchFamily="18" charset="0"/>
                    <a:cs typeface="Times New Roman" pitchFamily="18" charset="0"/>
                  </a:rPr>
                  <a:t>• </a:t>
                </a:r>
                <a:r>
                  <a:rPr lang="en-US" sz="2000" dirty="0">
                    <a:solidFill>
                      <a:srgbClr val="FF0000"/>
                    </a:solidFill>
                    <a:ea typeface="Cambria" panose="02040503050406030204" pitchFamily="18" charset="0"/>
                    <a:cs typeface="Times New Roman" pitchFamily="18" charset="0"/>
                  </a:rPr>
                  <a:t>Then</a:t>
                </a:r>
                <a:r>
                  <a:rPr lang="en-US" sz="2000" dirty="0">
                    <a:solidFill>
                      <a:schemeClr val="tx1"/>
                    </a:solidFill>
                    <a:ea typeface="Cambria" panose="02040503050406030204" pitchFamily="18" charset="0"/>
                    <a:cs typeface="Times New Roman" pitchFamily="18" charset="0"/>
                  </a:rPr>
                  <a:t>,  squared deviations from the mean using</a:t>
                </a:r>
              </a:p>
              <a:p>
                <a:pPr/>
                <a14:m>
                  <m:oMathPara xmlns:m="http://schemas.openxmlformats.org/officeDocument/2006/math">
                    <m:oMathParaPr>
                      <m:jc m:val="centerGroup"/>
                    </m:oMathParaPr>
                    <m:oMath xmlns:m="http://schemas.openxmlformats.org/officeDocument/2006/math">
                      <m:sSup>
                        <m:sSupPr>
                          <m:ctrlPr>
                            <a:rPr lang="en-US" i="1" smtClean="0">
                              <a:solidFill>
                                <a:schemeClr val="tx1"/>
                              </a:solidFill>
                              <a:latin typeface="Cambria Math" panose="02040503050406030204" pitchFamily="18" charset="0"/>
                              <a:ea typeface="Cambria Math" panose="02040503050406030204" pitchFamily="18" charset="0"/>
                              <a:cs typeface="Times New Roman" pitchFamily="18" charset="0"/>
                            </a:rPr>
                          </m:ctrlPr>
                        </m:sSupPr>
                        <m:e>
                          <m:r>
                            <a:rPr lang="en-US" i="1" smtClean="0">
                              <a:solidFill>
                                <a:schemeClr val="tx1"/>
                              </a:solidFill>
                              <a:latin typeface="Cambria Math" panose="02040503050406030204" pitchFamily="18" charset="0"/>
                              <a:ea typeface="Cambria Math" panose="02040503050406030204" pitchFamily="18" charset="0"/>
                              <a:cs typeface="Times New Roman" pitchFamily="18" charset="0"/>
                            </a:rPr>
                            <m:t>𝜎</m:t>
                          </m:r>
                        </m:e>
                        <m:sup>
                          <m:r>
                            <a:rPr lang="en-US" b="0" i="1" smtClean="0">
                              <a:solidFill>
                                <a:schemeClr val="tx1"/>
                              </a:solidFill>
                              <a:latin typeface="Cambria Math" panose="02040503050406030204" pitchFamily="18" charset="0"/>
                              <a:ea typeface="Cambria Math" panose="02040503050406030204" pitchFamily="18" charset="0"/>
                              <a:cs typeface="Times New Roman" pitchFamily="18" charset="0"/>
                            </a:rPr>
                            <m:t>2</m:t>
                          </m:r>
                        </m:sup>
                      </m:sSup>
                      <m:r>
                        <a:rPr lang="en-US" i="1">
                          <a:solidFill>
                            <a:schemeClr val="tx1"/>
                          </a:solidFill>
                          <a:latin typeface="Cambria Math" panose="02040503050406030204" pitchFamily="18" charset="0"/>
                          <a:ea typeface="Cambria Math" panose="02040503050406030204" pitchFamily="18" charset="0"/>
                          <a:cs typeface="Times New Roman" pitchFamily="18" charset="0"/>
                        </a:rPr>
                        <m:t>=</m:t>
                      </m:r>
                      <m:f>
                        <m:fPr>
                          <m:ctrlPr>
                            <a:rPr lang="en-US" i="1">
                              <a:solidFill>
                                <a:schemeClr val="tx1"/>
                              </a:solidFill>
                              <a:latin typeface="Cambria Math" panose="02040503050406030204" pitchFamily="18" charset="0"/>
                              <a:ea typeface="Cambria Math" panose="02040503050406030204" pitchFamily="18" charset="0"/>
                              <a:cs typeface="Times New Roman" pitchFamily="18" charset="0"/>
                            </a:rPr>
                          </m:ctrlPr>
                        </m:fPr>
                        <m:num>
                          <m:r>
                            <a:rPr lang="en-US" i="1">
                              <a:solidFill>
                                <a:schemeClr val="tx1"/>
                              </a:solidFill>
                              <a:latin typeface="Cambria Math" panose="02040503050406030204" pitchFamily="18" charset="0"/>
                              <a:ea typeface="Cambria Math" panose="02040503050406030204" pitchFamily="18" charset="0"/>
                              <a:cs typeface="Times New Roman" pitchFamily="18" charset="0"/>
                            </a:rPr>
                            <m:t>1</m:t>
                          </m:r>
                        </m:num>
                        <m:den>
                          <m:r>
                            <a:rPr lang="en-US" i="1">
                              <a:solidFill>
                                <a:schemeClr val="tx1"/>
                              </a:solidFill>
                              <a:latin typeface="Cambria Math" panose="02040503050406030204" pitchFamily="18" charset="0"/>
                              <a:ea typeface="Cambria Math" panose="02040503050406030204" pitchFamily="18" charset="0"/>
                              <a:cs typeface="Times New Roman" pitchFamily="18" charset="0"/>
                            </a:rPr>
                            <m:t>𝑁</m:t>
                          </m:r>
                        </m:den>
                      </m:f>
                      <m:d>
                        <m:dPr>
                          <m:ctrlPr>
                            <a:rPr lang="en-US" i="1">
                              <a:solidFill>
                                <a:schemeClr val="tx1"/>
                              </a:solidFill>
                              <a:latin typeface="Cambria Math" panose="02040503050406030204" pitchFamily="18" charset="0"/>
                              <a:ea typeface="Cambria Math" panose="02040503050406030204" pitchFamily="18" charset="0"/>
                              <a:cs typeface="Times New Roman" pitchFamily="18" charset="0"/>
                            </a:rPr>
                          </m:ctrlPr>
                        </m:dPr>
                        <m:e>
                          <m:sSup>
                            <m:sSupPr>
                              <m:ctrlPr>
                                <a:rPr lang="en-US" i="1" smtClean="0">
                                  <a:solidFill>
                                    <a:schemeClr val="tx1"/>
                                  </a:solidFill>
                                  <a:latin typeface="Cambria Math" panose="02040503050406030204" pitchFamily="18" charset="0"/>
                                  <a:ea typeface="Cambria Math" panose="02040503050406030204" pitchFamily="18" charset="0"/>
                                  <a:cs typeface="Times New Roman" pitchFamily="18" charset="0"/>
                                </a:rPr>
                              </m:ctrlPr>
                            </m:sSupPr>
                            <m:e>
                              <m:d>
                                <m:dPr>
                                  <m:ctrlPr>
                                    <a:rPr lang="en-US" b="0" i="1" smtClean="0">
                                      <a:solidFill>
                                        <a:schemeClr val="tx1"/>
                                      </a:solidFill>
                                      <a:latin typeface="Cambria Math" panose="02040503050406030204" pitchFamily="18" charset="0"/>
                                      <a:ea typeface="Cambria Math" panose="02040503050406030204" pitchFamily="18" charset="0"/>
                                      <a:cs typeface="Times New Roman" pitchFamily="18" charset="0"/>
                                    </a:rPr>
                                  </m:ctrlPr>
                                </m:dPr>
                                <m:e>
                                  <m:sSub>
                                    <m:sSubPr>
                                      <m:ctrlPr>
                                        <a:rPr lang="en-US" i="1">
                                          <a:solidFill>
                                            <a:schemeClr val="tx1"/>
                                          </a:solidFill>
                                          <a:latin typeface="Cambria Math" panose="02040503050406030204" pitchFamily="18" charset="0"/>
                                          <a:ea typeface="Cambria Math" panose="02040503050406030204" pitchFamily="18" charset="0"/>
                                          <a:cs typeface="Times New Roman" pitchFamily="18" charset="0"/>
                                        </a:rPr>
                                      </m:ctrlPr>
                                    </m:sSubPr>
                                    <m:e>
                                      <m:r>
                                        <a:rPr lang="en-US" b="0" i="1" smtClean="0">
                                          <a:solidFill>
                                            <a:schemeClr val="tx1"/>
                                          </a:solidFill>
                                          <a:latin typeface="Cambria Math" panose="02040503050406030204" pitchFamily="18" charset="0"/>
                                          <a:ea typeface="Cambria Math" panose="02040503050406030204" pitchFamily="18" charset="0"/>
                                          <a:cs typeface="Times New Roman" pitchFamily="18" charset="0"/>
                                        </a:rPr>
                                        <m:t>𝑋</m:t>
                                      </m:r>
                                    </m:e>
                                    <m:sub>
                                      <m:r>
                                        <a:rPr lang="en-US" i="1">
                                          <a:solidFill>
                                            <a:schemeClr val="tx1"/>
                                          </a:solidFill>
                                          <a:latin typeface="Cambria Math" panose="02040503050406030204" pitchFamily="18" charset="0"/>
                                          <a:ea typeface="Cambria Math" panose="02040503050406030204" pitchFamily="18" charset="0"/>
                                          <a:cs typeface="Times New Roman" pitchFamily="18" charset="0"/>
                                        </a:rPr>
                                        <m:t>1</m:t>
                                      </m:r>
                                    </m:sub>
                                  </m:sSub>
                                  <m:r>
                                    <a:rPr lang="en-US" b="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US" b="0" i="1" smtClean="0">
                                      <a:solidFill>
                                        <a:schemeClr val="tx1"/>
                                      </a:solidFill>
                                      <a:latin typeface="Cambria Math" panose="02040503050406030204" pitchFamily="18" charset="0"/>
                                      <a:ea typeface="Cambria Math" panose="02040503050406030204" pitchFamily="18" charset="0"/>
                                      <a:cs typeface="Times New Roman" pitchFamily="18" charset="0"/>
                                    </a:rPr>
                                    <m:t>𝜇</m:t>
                                  </m:r>
                                </m:e>
                              </m:d>
                            </m:e>
                            <m:sup>
                              <m:r>
                                <a:rPr lang="en-US" b="0" i="1" smtClean="0">
                                  <a:solidFill>
                                    <a:schemeClr val="tx1"/>
                                  </a:solidFill>
                                  <a:latin typeface="Cambria Math" panose="02040503050406030204" pitchFamily="18" charset="0"/>
                                  <a:ea typeface="Cambria Math" panose="02040503050406030204" pitchFamily="18" charset="0"/>
                                  <a:cs typeface="Times New Roman" pitchFamily="18" charset="0"/>
                                </a:rPr>
                                <m:t>2</m:t>
                              </m:r>
                            </m:sup>
                          </m:sSup>
                          <m:r>
                            <a:rPr lang="en-US" i="1">
                              <a:solidFill>
                                <a:schemeClr val="tx1"/>
                              </a:solidFill>
                              <a:latin typeface="Cambria Math" panose="02040503050406030204" pitchFamily="18" charset="0"/>
                              <a:ea typeface="Cambria Math" panose="02040503050406030204" pitchFamily="18" charset="0"/>
                              <a:cs typeface="Times New Roman" pitchFamily="18" charset="0"/>
                            </a:rPr>
                            <m:t>+…+</m:t>
                          </m:r>
                          <m:sSup>
                            <m:sSupPr>
                              <m:ctrlPr>
                                <a:rPr lang="en-US" i="1">
                                  <a:solidFill>
                                    <a:schemeClr val="tx1"/>
                                  </a:solidFill>
                                  <a:latin typeface="Cambria Math" panose="02040503050406030204" pitchFamily="18" charset="0"/>
                                  <a:ea typeface="Cambria Math" panose="02040503050406030204" pitchFamily="18" charset="0"/>
                                  <a:cs typeface="Times New Roman" pitchFamily="18" charset="0"/>
                                </a:rPr>
                              </m:ctrlPr>
                            </m:sSupPr>
                            <m:e>
                              <m:d>
                                <m:dPr>
                                  <m:ctrlPr>
                                    <a:rPr lang="en-US" i="1">
                                      <a:solidFill>
                                        <a:schemeClr val="tx1"/>
                                      </a:solidFill>
                                      <a:latin typeface="Cambria Math" panose="02040503050406030204" pitchFamily="18" charset="0"/>
                                      <a:ea typeface="Cambria Math" panose="02040503050406030204" pitchFamily="18" charset="0"/>
                                      <a:cs typeface="Times New Roman" pitchFamily="18" charset="0"/>
                                    </a:rPr>
                                  </m:ctrlPr>
                                </m:dPr>
                                <m:e>
                                  <m:sSub>
                                    <m:sSubPr>
                                      <m:ctrlPr>
                                        <a:rPr lang="en-US" i="1">
                                          <a:solidFill>
                                            <a:schemeClr val="tx1"/>
                                          </a:solidFill>
                                          <a:latin typeface="Cambria Math" panose="02040503050406030204" pitchFamily="18" charset="0"/>
                                          <a:ea typeface="Cambria Math" panose="02040503050406030204" pitchFamily="18" charset="0"/>
                                          <a:cs typeface="Times New Roman" pitchFamily="18" charset="0"/>
                                        </a:rPr>
                                      </m:ctrlPr>
                                    </m:sSubPr>
                                    <m:e>
                                      <m:r>
                                        <a:rPr lang="en-US" b="0" i="1" smtClean="0">
                                          <a:solidFill>
                                            <a:schemeClr val="tx1"/>
                                          </a:solidFill>
                                          <a:latin typeface="Cambria Math" panose="02040503050406030204" pitchFamily="18" charset="0"/>
                                          <a:ea typeface="Cambria Math" panose="02040503050406030204" pitchFamily="18" charset="0"/>
                                          <a:cs typeface="Times New Roman" pitchFamily="18" charset="0"/>
                                        </a:rPr>
                                        <m:t>𝑋</m:t>
                                      </m:r>
                                    </m:e>
                                    <m:sub>
                                      <m:r>
                                        <a:rPr lang="en-US" b="0" i="1" smtClean="0">
                                          <a:solidFill>
                                            <a:schemeClr val="tx1"/>
                                          </a:solidFill>
                                          <a:latin typeface="Cambria Math" panose="02040503050406030204" pitchFamily="18" charset="0"/>
                                          <a:ea typeface="Cambria Math" panose="02040503050406030204" pitchFamily="18" charset="0"/>
                                          <a:cs typeface="Times New Roman" pitchFamily="18" charset="0"/>
                                        </a:rPr>
                                        <m:t>𝑁</m:t>
                                      </m:r>
                                    </m:sub>
                                  </m:sSub>
                                  <m:r>
                                    <a:rPr lang="en-US" i="1">
                                      <a:solidFill>
                                        <a:schemeClr val="tx1"/>
                                      </a:solidFill>
                                      <a:latin typeface="Cambria Math" panose="02040503050406030204" pitchFamily="18" charset="0"/>
                                      <a:ea typeface="Cambria Math" panose="02040503050406030204" pitchFamily="18" charset="0"/>
                                      <a:cs typeface="Times New Roman" pitchFamily="18" charset="0"/>
                                    </a:rPr>
                                    <m:t>−</m:t>
                                  </m:r>
                                  <m:r>
                                    <a:rPr lang="en-US" i="1">
                                      <a:solidFill>
                                        <a:schemeClr val="tx1"/>
                                      </a:solidFill>
                                      <a:latin typeface="Cambria Math" panose="02040503050406030204" pitchFamily="18" charset="0"/>
                                      <a:ea typeface="Cambria Math" panose="02040503050406030204" pitchFamily="18" charset="0"/>
                                      <a:cs typeface="Times New Roman" pitchFamily="18" charset="0"/>
                                    </a:rPr>
                                    <m:t>𝜇</m:t>
                                  </m:r>
                                </m:e>
                              </m:d>
                            </m:e>
                            <m:sup>
                              <m:r>
                                <a:rPr lang="en-US" i="1">
                                  <a:solidFill>
                                    <a:schemeClr val="tx1"/>
                                  </a:solidFill>
                                  <a:latin typeface="Cambria Math" panose="02040503050406030204" pitchFamily="18" charset="0"/>
                                  <a:ea typeface="Cambria Math" panose="02040503050406030204" pitchFamily="18" charset="0"/>
                                  <a:cs typeface="Times New Roman" pitchFamily="18" charset="0"/>
                                </a:rPr>
                                <m:t>2</m:t>
                              </m:r>
                            </m:sup>
                          </m:sSup>
                        </m:e>
                      </m:d>
                    </m:oMath>
                  </m:oMathPara>
                </a14:m>
                <a:endParaRPr lang="en-US" dirty="0">
                  <a:solidFill>
                    <a:schemeClr val="tx1"/>
                  </a:solidFill>
                  <a:ea typeface="Cambria" panose="02040503050406030204" pitchFamily="18" charset="0"/>
                  <a:cs typeface="Times New Roman" pitchFamily="18" charset="0"/>
                </a:endParaRPr>
              </a:p>
              <a:p>
                <a:pPr>
                  <a:lnSpc>
                    <a:spcPts val="1200"/>
                  </a:lnSpc>
                </a:pPr>
                <a:endParaRPr lang="en-US" dirty="0">
                  <a:solidFill>
                    <a:schemeClr val="tx1"/>
                  </a:solidFill>
                  <a:ea typeface="Cambria" panose="02040503050406030204" pitchFamily="18" charset="0"/>
                  <a:cs typeface="Times New Roman" pitchFamily="18" charset="0"/>
                </a:endParaRPr>
              </a:p>
              <a:p>
                <a:r>
                  <a:rPr lang="en-US" sz="2000" dirty="0">
                    <a:solidFill>
                      <a:schemeClr val="tx1"/>
                    </a:solidFill>
                    <a:ea typeface="Cambria" panose="02040503050406030204" pitchFamily="18" charset="0"/>
                    <a:cs typeface="Times New Roman" pitchFamily="18" charset="0"/>
                  </a:rPr>
                  <a:t>• Finally, the standard deviation</a:t>
                </a:r>
              </a:p>
            </p:txBody>
          </p:sp>
        </mc:Choice>
        <mc:Fallback xmlns="">
          <p:sp>
            <p:nvSpPr>
              <p:cNvPr id="36" name="Rectangle 35">
                <a:extLst>
                  <a:ext uri="{FF2B5EF4-FFF2-40B4-BE49-F238E27FC236}">
                    <a16:creationId xmlns:a16="http://schemas.microsoft.com/office/drawing/2014/main" id="{CAD0D05F-76B1-49C3-9A71-724E348E9261}"/>
                  </a:ext>
                </a:extLst>
              </p:cNvPr>
              <p:cNvSpPr>
                <a:spLocks noRot="1" noChangeAspect="1" noMove="1" noResize="1" noEditPoints="1" noAdjustHandles="1" noChangeArrowheads="1" noChangeShapeType="1" noTextEdit="1"/>
              </p:cNvSpPr>
              <p:nvPr/>
            </p:nvSpPr>
            <p:spPr>
              <a:xfrm>
                <a:off x="8217243" y="346127"/>
                <a:ext cx="3619204" cy="4176446"/>
              </a:xfrm>
              <a:prstGeom prst="rect">
                <a:avLst/>
              </a:prstGeom>
              <a:blipFill>
                <a:blip r:embed="rId3"/>
                <a:stretch>
                  <a:fillRect l="-1852" t="-1168" r="-2020" b="-2920"/>
                </a:stretch>
              </a:blipFill>
              <a:ln>
                <a:noFill/>
              </a:ln>
            </p:spPr>
            <p:txBody>
              <a:bodyPr/>
              <a:lstStyle/>
              <a:p>
                <a:r>
                  <a:rPr lang="en-US">
                    <a:noFill/>
                  </a:rPr>
                  <a:t> </a:t>
                </a:r>
              </a:p>
            </p:txBody>
          </p:sp>
        </mc:Fallback>
      </mc:AlternateContent>
      <p:sp>
        <p:nvSpPr>
          <p:cNvPr id="40" name="Rectangle 39">
            <a:extLst>
              <a:ext uri="{FF2B5EF4-FFF2-40B4-BE49-F238E27FC236}">
                <a16:creationId xmlns:a16="http://schemas.microsoft.com/office/drawing/2014/main" id="{335F4C52-C3E1-4234-B58B-F9E68CD782C4}"/>
              </a:ext>
            </a:extLst>
          </p:cNvPr>
          <p:cNvSpPr/>
          <p:nvPr/>
        </p:nvSpPr>
        <p:spPr>
          <a:xfrm>
            <a:off x="8217241" y="4833443"/>
            <a:ext cx="3619205" cy="912450"/>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ea typeface="Cambria" panose="02040503050406030204" pitchFamily="18" charset="0"/>
                <a:cs typeface="Times New Roman" pitchFamily="18" charset="0"/>
              </a:rPr>
              <a:t>A quick approximation using range is 1.75 which is not bad</a:t>
            </a:r>
          </a:p>
        </p:txBody>
      </p:sp>
    </p:spTree>
    <p:extLst>
      <p:ext uri="{BB962C8B-B14F-4D97-AF65-F5344CB8AC3E}">
        <p14:creationId xmlns:p14="http://schemas.microsoft.com/office/powerpoint/2010/main" val="1348478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2017</TotalTime>
  <Words>1792</Words>
  <Application>Microsoft Office PowerPoint</Application>
  <PresentationFormat>Widescreen</PresentationFormat>
  <Paragraphs>314</Paragraphs>
  <Slides>19</Slides>
  <Notes>19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7" baseType="lpstr">
      <vt:lpstr>Arial</vt:lpstr>
      <vt:lpstr>Calibri</vt:lpstr>
      <vt:lpstr>Calibri Light</vt:lpstr>
      <vt:lpstr>Cambria</vt:lpstr>
      <vt:lpstr>Cambria Math</vt:lpstr>
      <vt:lpstr>Times New Roman</vt:lpstr>
      <vt:lpstr>Office Theme</vt:lpstr>
      <vt:lpstr>Equation</vt:lpstr>
      <vt:lpstr>Spread  Measures</vt:lpstr>
      <vt:lpstr>Common Spread Measures</vt:lpstr>
      <vt:lpstr>Range</vt:lpstr>
      <vt:lpstr>Example</vt:lpstr>
      <vt:lpstr>Inter-quartile Range (IQR)</vt:lpstr>
      <vt:lpstr>Examples</vt:lpstr>
      <vt:lpstr>Variance</vt:lpstr>
      <vt:lpstr>Standard Deviation</vt:lpstr>
      <vt:lpstr>Example</vt:lpstr>
      <vt:lpstr>Example</vt:lpstr>
      <vt:lpstr>Using Frequency Tables</vt:lpstr>
      <vt:lpstr>Question</vt:lpstr>
      <vt:lpstr>Coefficient of Variation (CV)</vt:lpstr>
      <vt:lpstr>Skewness</vt:lpstr>
      <vt:lpstr>Exercise</vt:lpstr>
      <vt:lpstr>USING CALCULATOR</vt:lpstr>
      <vt:lpstr>Practice Problems Part 5</vt:lpstr>
      <vt:lpstr>Practice Problems Part 5</vt:lpstr>
      <vt:lpstr>Practice Problems Part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Statistical Hypothesis</dc:title>
  <dc:creator>Abolfazl Saghafi</dc:creator>
  <cp:lastModifiedBy>Abolfazl Saghafi</cp:lastModifiedBy>
  <cp:revision>206</cp:revision>
  <dcterms:created xsi:type="dcterms:W3CDTF">2019-05-07T19:03:55Z</dcterms:created>
  <dcterms:modified xsi:type="dcterms:W3CDTF">2020-12-25T16:27:40Z</dcterms:modified>
</cp:coreProperties>
</file>