
<file path=[Content_Types].xml><?xml version="1.0" encoding="utf-8"?>
<Types xmlns="http://schemas.openxmlformats.org/package/2006/content-types">
  <Default Extension="bin" ContentType="application/vnd.openxmlformats-officedocument.oleObject"/>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1" r:id="rId4"/>
    <p:sldId id="282" r:id="rId5"/>
    <p:sldId id="272" r:id="rId6"/>
    <p:sldId id="273" r:id="rId7"/>
    <p:sldId id="262" r:id="rId8"/>
    <p:sldId id="263" r:id="rId9"/>
    <p:sldId id="274" r:id="rId10"/>
    <p:sldId id="264" r:id="rId11"/>
    <p:sldId id="265" r:id="rId12"/>
    <p:sldId id="266" r:id="rId13"/>
    <p:sldId id="281" r:id="rId14"/>
    <p:sldId id="276" r:id="rId15"/>
    <p:sldId id="277" r:id="rId16"/>
    <p:sldId id="278" r:id="rId17"/>
    <p:sldId id="275" r:id="rId18"/>
    <p:sldId id="279" r:id="rId19"/>
    <p:sldId id="28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52Ll202S4slWh/qANz0yGQ==" hashData="72YeeDn/cubESFRXLbJqa/f3cn9IctRGXakuXwELS+Li4LgGVJ1MiVA46cGJav2fPgp9YZTwJw2e+WDwSBzY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99"/>
    <a:srgbClr val="CCFFCC"/>
    <a:srgbClr val="BDE9FF"/>
    <a:srgbClr val="008AF2"/>
    <a:srgbClr val="FFFFCC"/>
    <a:srgbClr val="8D42C6"/>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proceed testing by more definitions and properly formulating a testing for mu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a:t>
            </a:r>
            <a:r>
              <a:rPr lang="en-US" dirty="0" err="1"/>
              <a:t>Forgetica</a:t>
            </a:r>
            <a:r>
              <a:rPr lang="en-US" dirty="0"/>
              <a:t> font </a:t>
            </a:r>
            <a:r>
              <a:rPr lang="en-US"/>
              <a:t>is designed </a:t>
            </a:r>
            <a:r>
              <a:rPr lang="en-US" dirty="0"/>
              <a:t>using the principles of cognitive psychology to help you to better remember your study notes.</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Earlier we discussed making inference about pop mean and introduced three population types. The six-step procedure here explain how we perform a testing hypothesis in type I and II populations. The process is as follows, pay attention to the form of the rejection region which depends on the form your alternate hypothesis. </a:t>
                </a:r>
              </a:p>
              <a:p>
                <a:endParaRPr lang="en-US" dirty="0"/>
              </a:p>
              <a:p>
                <a:r>
                  <a:rPr lang="en-US" sz="1200" b="1" dirty="0"/>
                  <a:t>Step 1</a:t>
                </a:r>
                <a:r>
                  <a:rPr lang="en-US" sz="1200" dirty="0"/>
                  <a:t>: Specify (</a:t>
                </a:r>
                <a:r>
                  <a:rPr lang="en-US" sz="1200" dirty="0">
                    <a:solidFill>
                      <a:srgbClr val="FF0000"/>
                    </a:solidFill>
                  </a:rPr>
                  <a:t>given</a:t>
                </a:r>
                <a:r>
                  <a:rPr lang="en-US" sz="1200" dirty="0"/>
                  <a:t>) the significance level, </a:t>
                </a:r>
                <a:r>
                  <a:rPr lang="el-GR" sz="1200" dirty="0">
                    <a:solidFill>
                      <a:srgbClr val="FF0000"/>
                    </a:solidFill>
                    <a:latin typeface="Times New Roman" pitchFamily="18" charset="0"/>
                    <a:cs typeface="Times New Roman" pitchFamily="18" charset="0"/>
                  </a:rPr>
                  <a:t>α</a:t>
                </a:r>
                <a:r>
                  <a:rPr lang="en-US" sz="1200" dirty="0"/>
                  <a:t>, commonly used values are </a:t>
                </a:r>
                <a:r>
                  <a:rPr lang="el-GR" sz="1200" dirty="0">
                    <a:latin typeface="Times New Roman" pitchFamily="18" charset="0"/>
                    <a:cs typeface="Times New Roman" pitchFamily="18" charset="0"/>
                  </a:rPr>
                  <a:t>α</a:t>
                </a:r>
                <a:r>
                  <a:rPr lang="en-US" sz="1100" dirty="0">
                    <a:latin typeface="Times New Roman" pitchFamily="18" charset="0"/>
                    <a:cs typeface="Times New Roman" pitchFamily="18" charset="0"/>
                  </a:rPr>
                  <a:t> </a:t>
                </a:r>
                <a:r>
                  <a:rPr lang="en-US" sz="1200" dirty="0"/>
                  <a:t>= 0.10, 0.05, 0.01</a:t>
                </a:r>
              </a:p>
              <a:p>
                <a:r>
                  <a:rPr lang="en-US" sz="1200" b="1" dirty="0"/>
                  <a:t>Step 2</a:t>
                </a:r>
                <a:r>
                  <a:rPr lang="en-US" sz="1200" dirty="0"/>
                  <a:t>: </a:t>
                </a:r>
                <a:r>
                  <a:rPr lang="en-US" sz="1200" dirty="0">
                    <a:solidFill>
                      <a:srgbClr val="FF0000"/>
                    </a:solidFill>
                  </a:rPr>
                  <a:t>State the null hypothesis and the alternate</a:t>
                </a:r>
                <a:r>
                  <a:rPr lang="en-US" sz="1200" dirty="0"/>
                  <a:t> hypothesis so as to reflect the question’s claim.</a:t>
                </a:r>
              </a:p>
              <a:p>
                <a:r>
                  <a:rPr lang="en-US" sz="1200" b="1" dirty="0"/>
                  <a:t>Step 3</a:t>
                </a:r>
                <a:r>
                  <a:rPr lang="en-US" sz="1200" dirty="0"/>
                  <a:t>: </a:t>
                </a:r>
                <a:r>
                  <a:rPr lang="en-US" sz="1200" dirty="0">
                    <a:solidFill>
                      <a:srgbClr val="FF0000"/>
                    </a:solidFill>
                  </a:rPr>
                  <a:t>Write down the test statistic, compute its value given the provided information</a:t>
                </a:r>
                <a:r>
                  <a:rPr lang="en-US" sz="1200" dirty="0"/>
                  <a:t>.</a:t>
                </a:r>
              </a:p>
              <a:p>
                <a:r>
                  <a:rPr lang="en-US" sz="1200" b="1" dirty="0"/>
                  <a:t>Step 4</a:t>
                </a:r>
                <a:r>
                  <a:rPr lang="en-US" sz="1200" dirty="0"/>
                  <a:t>: Determine the RR based on the type of the alternate.</a:t>
                </a:r>
              </a:p>
              <a:p>
                <a:r>
                  <a:rPr lang="en-US" sz="1200" b="1" dirty="0"/>
                  <a:t>Step 5:</a:t>
                </a:r>
                <a:r>
                  <a:rPr lang="en-US" sz="1200" dirty="0"/>
                  <a:t> </a:t>
                </a:r>
                <a:r>
                  <a:rPr lang="en-US" sz="1200" b="0" dirty="0">
                    <a:solidFill>
                      <a:srgbClr val="FF0000"/>
                    </a:solidFill>
                  </a:rPr>
                  <a:t>Make a decision </a:t>
                </a:r>
                <a:r>
                  <a:rPr lang="en-US" sz="1200" dirty="0"/>
                  <a:t>to accept or reject the null hypothesis based on the value from step 3 and RR.</a:t>
                </a:r>
              </a:p>
              <a:p>
                <a:r>
                  <a:rPr lang="en-US" sz="1200" b="1" dirty="0"/>
                  <a:t>Step 6: </a:t>
                </a:r>
                <a:r>
                  <a:rPr lang="en-US" sz="1200" dirty="0">
                    <a:solidFill>
                      <a:srgbClr val="FF0000"/>
                    </a:solidFill>
                  </a:rPr>
                  <a:t>State the decision with regard to the problem.</a:t>
                </a:r>
              </a:p>
              <a:p>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𝑍</m:t>
                        </m:r>
                      </m:e>
                    </m:d>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𝑧</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sub>
                    </m:sSub>
                  </m:oMath>
                </a14:m>
                <a:r>
                  <a:rPr lang="en-US" dirty="0"/>
                  <a:t> means </a:t>
                </a:r>
                <a14:m>
                  <m:oMath xmlns:m="http://schemas.openxmlformats.org/officeDocument/2006/math">
                    <m:d>
                      <m:dPr>
                        <m:ctrlPr>
                          <a:rPr lang="en-US" b="0" i="1" smtClean="0">
                            <a:latin typeface="Cambria Math" panose="02040503050406030204" pitchFamily="18" charset="0"/>
                          </a:rPr>
                        </m:ctrlPr>
                      </m:dPr>
                      <m:e>
                        <m:r>
                          <a:rPr lang="en-US" sz="1200" b="0" i="1" smtClean="0">
                            <a:latin typeface="Cambria Math" panose="02040503050406030204" pitchFamily="18" charset="0"/>
                          </a:rPr>
                          <m:t>𝑍</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𝑧</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rPr>
                      <m:t>𝑂𝑟</m:t>
                    </m:r>
                    <m:d>
                      <m:dPr>
                        <m:ctrlPr>
                          <a:rPr lang="en-US" b="0" i="1" smtClean="0">
                            <a:latin typeface="Cambria Math" panose="02040503050406030204" pitchFamily="18" charset="0"/>
                          </a:rPr>
                        </m:ctrlPr>
                      </m:dPr>
                      <m:e>
                        <m:r>
                          <a:rPr lang="en-US" sz="1200" b="0" i="1" smtClean="0">
                            <a:latin typeface="Cambria Math" panose="02040503050406030204" pitchFamily="18" charset="0"/>
                          </a:rPr>
                          <m:t>𝑍</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𝑧</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sub>
                        </m:sSub>
                      </m:e>
                    </m:d>
                  </m:oMath>
                </a14:m>
                <a:endParaRPr lang="en-US" baseline="0" dirty="0"/>
              </a:p>
            </p:txBody>
          </p:sp>
        </mc:Choice>
        <mc:Fallback xmlns="">
          <p:sp>
            <p:nvSpPr>
              <p:cNvPr id="3" name="Notes Placeholder 2"/>
              <p:cNvSpPr>
                <a:spLocks noGrp="1"/>
              </p:cNvSpPr>
              <p:nvPr>
                <p:ph type="body" idx="1"/>
              </p:nvPr>
            </p:nvSpPr>
            <p:spPr/>
            <p:txBody>
              <a:bodyPr/>
              <a:lstStyle/>
              <a:p>
                <a:r>
                  <a:rPr lang="en-US" dirty="0"/>
                  <a:t>Earlier we discussed making inference about pop mean and introduced three population types. The six-step procedure here explain how we perform a testing hypothesis in type I and II populations. The process is as follows, pay attention to the form of the rejection region which depends on the form your alternate hypothesis. </a:t>
                </a:r>
              </a:p>
              <a:p>
                <a:endParaRPr lang="en-US" dirty="0"/>
              </a:p>
              <a:p>
                <a:r>
                  <a:rPr lang="en-US" sz="1200" b="1" dirty="0"/>
                  <a:t>Step 1</a:t>
                </a:r>
                <a:r>
                  <a:rPr lang="en-US" sz="1200" dirty="0"/>
                  <a:t>: Specify (</a:t>
                </a:r>
                <a:r>
                  <a:rPr lang="en-US" sz="1200" dirty="0">
                    <a:solidFill>
                      <a:srgbClr val="FF0000"/>
                    </a:solidFill>
                  </a:rPr>
                  <a:t>given</a:t>
                </a:r>
                <a:r>
                  <a:rPr lang="en-US" sz="1200" dirty="0"/>
                  <a:t>) the significance level, </a:t>
                </a:r>
                <a:r>
                  <a:rPr lang="el-GR" sz="1200" dirty="0">
                    <a:solidFill>
                      <a:srgbClr val="FF0000"/>
                    </a:solidFill>
                    <a:latin typeface="Times New Roman" pitchFamily="18" charset="0"/>
                    <a:cs typeface="Times New Roman" pitchFamily="18" charset="0"/>
                  </a:rPr>
                  <a:t>α</a:t>
                </a:r>
                <a:r>
                  <a:rPr lang="en-US" sz="1200" dirty="0"/>
                  <a:t>, commonly used values are </a:t>
                </a:r>
                <a:r>
                  <a:rPr lang="el-GR" sz="1200" dirty="0">
                    <a:latin typeface="Times New Roman" pitchFamily="18" charset="0"/>
                    <a:cs typeface="Times New Roman" pitchFamily="18" charset="0"/>
                  </a:rPr>
                  <a:t>α</a:t>
                </a:r>
                <a:r>
                  <a:rPr lang="en-US" sz="1100" dirty="0">
                    <a:latin typeface="Times New Roman" pitchFamily="18" charset="0"/>
                    <a:cs typeface="Times New Roman" pitchFamily="18" charset="0"/>
                  </a:rPr>
                  <a:t> </a:t>
                </a:r>
                <a:r>
                  <a:rPr lang="en-US" sz="1200" dirty="0"/>
                  <a:t>= 0.10, 0.05, 0.01</a:t>
                </a:r>
              </a:p>
              <a:p>
                <a:r>
                  <a:rPr lang="en-US" sz="1200" b="1" dirty="0"/>
                  <a:t>Step 2</a:t>
                </a:r>
                <a:r>
                  <a:rPr lang="en-US" sz="1200" dirty="0"/>
                  <a:t>: </a:t>
                </a:r>
                <a:r>
                  <a:rPr lang="en-US" sz="1200" dirty="0">
                    <a:solidFill>
                      <a:srgbClr val="FF0000"/>
                    </a:solidFill>
                  </a:rPr>
                  <a:t>State the null hypothesis and the alternate</a:t>
                </a:r>
                <a:r>
                  <a:rPr lang="en-US" sz="1200" dirty="0"/>
                  <a:t> hypothesis so as to reflect the question’s claim.</a:t>
                </a:r>
              </a:p>
              <a:p>
                <a:r>
                  <a:rPr lang="en-US" sz="1200" b="1" dirty="0"/>
                  <a:t>Step 3</a:t>
                </a:r>
                <a:r>
                  <a:rPr lang="en-US" sz="1200" dirty="0"/>
                  <a:t>: </a:t>
                </a:r>
                <a:r>
                  <a:rPr lang="en-US" sz="1200" dirty="0">
                    <a:solidFill>
                      <a:srgbClr val="FF0000"/>
                    </a:solidFill>
                  </a:rPr>
                  <a:t>Write down the test statistic, compute its value given the provided information</a:t>
                </a:r>
                <a:r>
                  <a:rPr lang="en-US" sz="1200" dirty="0"/>
                  <a:t>.</a:t>
                </a:r>
              </a:p>
              <a:p>
                <a:r>
                  <a:rPr lang="en-US" sz="1200" b="1" dirty="0"/>
                  <a:t>Step 4</a:t>
                </a:r>
                <a:r>
                  <a:rPr lang="en-US" sz="1200" dirty="0"/>
                  <a:t>: Determine the RR based on the type of the alternate.</a:t>
                </a:r>
              </a:p>
              <a:p>
                <a:r>
                  <a:rPr lang="en-US" sz="1200" b="1" dirty="0"/>
                  <a:t>Step 5:</a:t>
                </a:r>
                <a:r>
                  <a:rPr lang="en-US" sz="1200" dirty="0"/>
                  <a:t> </a:t>
                </a:r>
                <a:r>
                  <a:rPr lang="en-US" sz="1200" b="0" dirty="0">
                    <a:solidFill>
                      <a:srgbClr val="FF0000"/>
                    </a:solidFill>
                  </a:rPr>
                  <a:t>Make a decision </a:t>
                </a:r>
                <a:r>
                  <a:rPr lang="en-US" sz="1200" dirty="0"/>
                  <a:t>to accept or reject the null hypothesis based on the value from step 3 and RR.</a:t>
                </a:r>
              </a:p>
              <a:p>
                <a:r>
                  <a:rPr lang="en-US" sz="1200" b="1" dirty="0"/>
                  <a:t>Step 6: </a:t>
                </a:r>
                <a:r>
                  <a:rPr lang="en-US" sz="1200" dirty="0">
                    <a:solidFill>
                      <a:srgbClr val="FF0000"/>
                    </a:solidFill>
                  </a:rPr>
                  <a:t>State the decision with regard to the problem.</a:t>
                </a:r>
              </a:p>
              <a:p>
                <a:r>
                  <a:rPr lang="en-US" sz="1200" b="0" i="0">
                    <a:latin typeface="Cambria Math" panose="02040503050406030204" pitchFamily="18" charset="0"/>
                  </a:rPr>
                  <a:t>|𝑍|</a:t>
                </a:r>
                <a:r>
                  <a:rPr lang="en-US" sz="1200" b="0" i="0">
                    <a:latin typeface="Cambria Math" panose="02040503050406030204" pitchFamily="18" charset="0"/>
                    <a:ea typeface="Cambria Math" panose="02040503050406030204" pitchFamily="18" charset="0"/>
                  </a:rPr>
                  <a:t>≥𝑧_(1−𝛼/2)</a:t>
                </a:r>
                <a:r>
                  <a:rPr lang="en-US" dirty="0"/>
                  <a:t> means </a:t>
                </a:r>
                <a:r>
                  <a:rPr lang="en-US" b="0" i="0">
                    <a:latin typeface="Cambria Math" panose="02040503050406030204" pitchFamily="18" charset="0"/>
                  </a:rPr>
                  <a:t>(</a:t>
                </a:r>
                <a:r>
                  <a:rPr lang="en-US" sz="1200" b="0" i="0">
                    <a:latin typeface="Cambria Math" panose="02040503050406030204" pitchFamily="18" charset="0"/>
                  </a:rPr>
                  <a:t>𝑍</a:t>
                </a:r>
                <a:r>
                  <a:rPr lang="en-US" sz="1200" b="0" i="0">
                    <a:latin typeface="Cambria Math" panose="02040503050406030204" pitchFamily="18" charset="0"/>
                    <a:ea typeface="Cambria Math" panose="02040503050406030204" pitchFamily="18" charset="0"/>
                  </a:rPr>
                  <a:t>≤−𝑧_(1−𝛼/2) )</a:t>
                </a:r>
                <a:r>
                  <a:rPr lang="en-US" b="0" i="0">
                    <a:latin typeface="Cambria Math" panose="02040503050406030204" pitchFamily="18" charset="0"/>
                  </a:rPr>
                  <a:t>𝑂𝑟(</a:t>
                </a:r>
                <a:r>
                  <a:rPr lang="en-US" sz="1200" b="0" i="0">
                    <a:latin typeface="Cambria Math" panose="02040503050406030204" pitchFamily="18" charset="0"/>
                  </a:rPr>
                  <a:t>𝑍</a:t>
                </a:r>
                <a:r>
                  <a:rPr lang="en-US" sz="1200" b="0" i="0">
                    <a:latin typeface="Cambria Math" panose="02040503050406030204" pitchFamily="18" charset="0"/>
                    <a:ea typeface="Cambria Math" panose="02040503050406030204" pitchFamily="18" charset="0"/>
                  </a:rPr>
                  <a:t>≥𝑧_(1−𝛼/2) )</a:t>
                </a:r>
                <a:endParaRPr lang="en-US" baseline="0"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have a population type I since normal distribution and population standard deviation are given. We then simply follow the six steps to perform the testing and make a final statement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cs typeface="Times New Roman" pitchFamily="18" charset="0"/>
                  </a:rPr>
                  <a:t>Since the p-value is less than the significance level 0.05, H₀ is rejected at 5% significance level. This is the same decision we made using the six-step process.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𝑧</m:t>
                          </m:r>
                        </m:e>
                        <m:sub>
                          <m:r>
                            <a:rPr lang="en-US" sz="1200" b="0" i="1" smtClean="0">
                              <a:latin typeface="Cambria Math" panose="02040503050406030204" pitchFamily="18" charset="0"/>
                              <a:ea typeface="Cambria Math" panose="02040503050406030204" pitchFamily="18" charset="0"/>
                            </a:rPr>
                            <m:t>0.975</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𝑖𝑛𝑣𝑁𝑜𝑟𝑚</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0.975,0,1</m:t>
                          </m:r>
                        </m:e>
                      </m:d>
                      <m:r>
                        <a:rPr lang="en-US" sz="1200" b="0" i="1" smtClean="0">
                          <a:latin typeface="Cambria Math" panose="02040503050406030204" pitchFamily="18" charset="0"/>
                          <a:ea typeface="Cambria Math" panose="02040503050406030204" pitchFamily="18" charset="0"/>
                        </a:rPr>
                        <m:t>=1.95</m:t>
                      </m:r>
                    </m:oMath>
                  </m:oMathPara>
                </a14:m>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Practice using the calculator to check your final answer AND to score higher on the multiple-choice post-assessment test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37042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37042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have a population type II since distribution is unknown, the population standard deviation is given, and sample size is greater than 25. Therefore, we follow the procedure explained earlier.</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1264463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Follow the six steps and pay special attention to the form of the alternate hypothesis and the rejection region.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863331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417181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7888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213735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recall of our past four examples </a:t>
            </a:r>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is not provided, you should be able to confidently figure it out after going over the past problems. </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38399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a typeface="Times New Roman" panose="02020603050405020304" pitchFamily="18" charset="0"/>
              </a:rPr>
              <a:t>Write down the point estimations for parameters under claim in examples 1-4 in the given boxes.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420953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In example 1, p is a population proportion with values in [0, 1]. If the values of point estimation are within a safe distance from 0.80, then we have evidence to accept </a:t>
            </a:r>
            <a:r>
              <a:rPr lang="en-US" sz="1200" dirty="0">
                <a:solidFill>
                  <a:schemeClr val="tx1"/>
                </a:solidFill>
                <a:ea typeface="Times New Roman" panose="02020603050405020304" pitchFamily="18" charset="0"/>
              </a:rPr>
              <a:t>H₀. This safe distance is called the acceptance region. To determine the exact boundaries for this safe distance we need to minimize the two types of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In example 3, mu is population mean with values in [0, ∞]. If the values of Xbar are within a safe distance from 200 and above, then we </a:t>
            </a:r>
            <a:r>
              <a:rPr lang="en-US" sz="1200" b="0" dirty="0" err="1">
                <a:solidFill>
                  <a:schemeClr val="tx1"/>
                </a:solidFill>
              </a:rPr>
              <a:t>we</a:t>
            </a:r>
            <a:r>
              <a:rPr lang="en-US" sz="1200" b="0" dirty="0">
                <a:solidFill>
                  <a:schemeClr val="tx1"/>
                </a:solidFill>
              </a:rPr>
              <a:t> have evidence to accept </a:t>
            </a:r>
            <a:r>
              <a:rPr lang="en-US" sz="1200" dirty="0">
                <a:solidFill>
                  <a:schemeClr val="tx1"/>
                </a:solidFill>
                <a:ea typeface="Times New Roman" panose="02020603050405020304" pitchFamily="18" charset="0"/>
              </a:rPr>
              <a:t>H₀. This safe distance is called the acceptance region. </a:t>
            </a: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32013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We do not discuss how to find the optimum c and d since it is too complicated for the sake of this course, we just use the optimized thresholds.</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564730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IMPORTANT definition </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36949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comment! </a:t>
            </a: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122304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38.png"/><Relationship Id="rId2" Type="http://schemas.openxmlformats.org/officeDocument/2006/relationships/slideLayout" Target="../slideLayouts/slideLayout2.xml"/><Relationship Id="rId16" Type="http://schemas.openxmlformats.org/officeDocument/2006/relationships/image" Target="../media/image40.png"/><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36.png"/><Relationship Id="rId5" Type="http://schemas.openxmlformats.org/officeDocument/2006/relationships/image" Target="../media/image6.wmf"/><Relationship Id="rId15" Type="http://schemas.openxmlformats.org/officeDocument/2006/relationships/image" Target="../media/image8.wmf"/><Relationship Id="rId10" Type="http://schemas.openxmlformats.org/officeDocument/2006/relationships/image" Target="../media/image34.png"/><Relationship Id="rId4" Type="http://schemas.openxmlformats.org/officeDocument/2006/relationships/oleObject" Target="../embeddings/oleObject4.bin"/><Relationship Id="rId9" Type="http://schemas.openxmlformats.org/officeDocument/2006/relationships/image" Target="../media/image33.png"/><Relationship Id="rId1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1.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1.jp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5.wmf"/><Relationship Id="rId18" Type="http://schemas.openxmlformats.org/officeDocument/2006/relationships/oleObject" Target="../embeddings/oleObject14.bin"/><Relationship Id="rId3" Type="http://schemas.openxmlformats.org/officeDocument/2006/relationships/notesSlide" Target="../notesSlides/notesSlide12.xml"/><Relationship Id="rId7" Type="http://schemas.openxmlformats.org/officeDocument/2006/relationships/image" Target="../media/image33.wmf"/><Relationship Id="rId12" Type="http://schemas.openxmlformats.org/officeDocument/2006/relationships/oleObject" Target="../embeddings/oleObject11.bin"/><Relationship Id="rId17"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90.png"/><Relationship Id="rId5" Type="http://schemas.openxmlformats.org/officeDocument/2006/relationships/image" Target="../media/image32.wmf"/><Relationship Id="rId15" Type="http://schemas.openxmlformats.org/officeDocument/2006/relationships/image" Target="../media/image36.wmf"/><Relationship Id="rId10" Type="http://schemas.openxmlformats.org/officeDocument/2006/relationships/image" Target="../media/image39.png"/><Relationship Id="rId19" Type="http://schemas.openxmlformats.org/officeDocument/2006/relationships/image" Target="../media/image38.wmf"/><Relationship Id="rId4" Type="http://schemas.openxmlformats.org/officeDocument/2006/relationships/oleObject" Target="../embeddings/oleObject8.bin"/><Relationship Id="rId9" Type="http://schemas.openxmlformats.org/officeDocument/2006/relationships/image" Target="../media/image34.wmf"/><Relationship Id="rId1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15.xml"/><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4.wmf"/><Relationship Id="rId5" Type="http://schemas.openxmlformats.org/officeDocument/2006/relationships/oleObject" Target="../embeddings/oleObject15.bin"/><Relationship Id="rId4" Type="http://schemas.openxmlformats.org/officeDocument/2006/relationships/image" Target="../media/image45.jp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0.bin"/><Relationship Id="rId18" Type="http://schemas.openxmlformats.org/officeDocument/2006/relationships/image" Target="../media/image55.png"/><Relationship Id="rId3" Type="http://schemas.openxmlformats.org/officeDocument/2006/relationships/notesSlide" Target="../notesSlides/notesSlide16.xml"/><Relationship Id="rId7" Type="http://schemas.openxmlformats.org/officeDocument/2006/relationships/image" Target="../media/image47.wmf"/><Relationship Id="rId12" Type="http://schemas.openxmlformats.org/officeDocument/2006/relationships/image" Target="../media/image52.png"/><Relationship Id="rId17" Type="http://schemas.openxmlformats.org/officeDocument/2006/relationships/image" Target="../media/image410.png"/><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oleObject" Target="../embeddings/oleObject21.bin"/><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8.wmf"/><Relationship Id="rId14" Type="http://schemas.openxmlformats.org/officeDocument/2006/relationships/image" Target="../media/image50.wmf"/></Relationships>
</file>

<file path=ppt/slides/_rels/slide1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7" Type="http://schemas.openxmlformats.org/officeDocument/2006/relationships/image" Target="../media/image22.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25.png"/><Relationship Id="rId9" Type="http://schemas.openxmlformats.org/officeDocument/2006/relationships/image" Target="../media/image24.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image" Target="../media/image9.png"/><Relationship Id="rId26" Type="http://schemas.openxmlformats.org/officeDocument/2006/relationships/image" Target="../media/image17.png"/><Relationship Id="rId21" Type="http://schemas.openxmlformats.org/officeDocument/2006/relationships/image" Target="../media/image12.png"/><Relationship Id="rId7" Type="http://schemas.openxmlformats.org/officeDocument/2006/relationships/image" Target="../media/image22.png"/><Relationship Id="rId12" Type="http://schemas.openxmlformats.org/officeDocument/2006/relationships/image" Target="../media/image35.png"/><Relationship Id="rId17" Type="http://schemas.openxmlformats.org/officeDocument/2006/relationships/image" Target="../media/image8.png"/><Relationship Id="rId25"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image" Target="../media/image20.png"/><Relationship Id="rId1" Type="http://schemas.openxmlformats.org/officeDocument/2006/relationships/slideLayout" Target="../slideLayouts/slideLayout2.xml"/><Relationship Id="rId11" Type="http://schemas.openxmlformats.org/officeDocument/2006/relationships/image" Target="../media/image5.png"/><Relationship Id="rId24" Type="http://schemas.openxmlformats.org/officeDocument/2006/relationships/image" Target="../media/image15.png"/><Relationship Id="rId1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19.png"/><Relationship Id="rId10" Type="http://schemas.openxmlformats.org/officeDocument/2006/relationships/image" Target="../media/image25.png"/><Relationship Id="rId19"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image" Target="../media/image2.png"/><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image" Target="../media/image90.png"/><Relationship Id="rId3" Type="http://schemas.openxmlformats.org/officeDocument/2006/relationships/image" Target="../media/image28.png"/><Relationship Id="rId7" Type="http://schemas.openxmlformats.org/officeDocument/2006/relationships/image" Target="../media/image22.png"/><Relationship Id="rId12" Type="http://schemas.openxmlformats.org/officeDocument/2006/relationships/image" Target="../media/image35.png"/><Relationship Id="rId17" Type="http://schemas.openxmlformats.org/officeDocument/2006/relationships/image" Target="../media/image80.png"/><Relationship Id="rId2" Type="http://schemas.openxmlformats.org/officeDocument/2006/relationships/notesSlide" Target="../notesSlides/notesSlide5.xml"/><Relationship Id="rId16" Type="http://schemas.openxmlformats.org/officeDocument/2006/relationships/image" Target="../media/image70.png"/><Relationship Id="rId1" Type="http://schemas.openxmlformats.org/officeDocument/2006/relationships/slideLayout" Target="../slideLayouts/slideLayout2.xml"/><Relationship Id="rId11"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25.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image" Target="../media/image130.png"/><Relationship Id="rId7" Type="http://schemas.openxmlformats.org/officeDocument/2006/relationships/image" Target="../media/image22.png"/><Relationship Id="rId12" Type="http://schemas.openxmlformats.org/officeDocument/2006/relationships/image" Target="../media/image35.png"/><Relationship Id="rId17" Type="http://schemas.openxmlformats.org/officeDocument/2006/relationships/image" Target="../media/image120.png"/><Relationship Id="rId2" Type="http://schemas.openxmlformats.org/officeDocument/2006/relationships/notesSlide" Target="../notesSlides/notesSlide6.xml"/><Relationship Id="rId16" Type="http://schemas.openxmlformats.org/officeDocument/2006/relationships/image" Target="../media/image110.png"/><Relationship Id="rId1" Type="http://schemas.openxmlformats.org/officeDocument/2006/relationships/slideLayout" Target="../slideLayouts/slideLayout2.xml"/><Relationship Id="rId11"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image" Target="../media/image25.png"/><Relationship Id="rId9" Type="http://schemas.openxmlformats.org/officeDocument/2006/relationships/image" Target="../media/image24.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00.png"/><Relationship Id="rId3" Type="http://schemas.openxmlformats.org/officeDocument/2006/relationships/notesSlide" Target="../notesSlides/notesSlide7.xml"/><Relationship Id="rId7" Type="http://schemas.openxmlformats.org/officeDocument/2006/relationships/image" Target="../media/image3.wmf"/><Relationship Id="rId12" Type="http://schemas.openxmlformats.org/officeDocument/2006/relationships/image" Target="../media/image190.png"/><Relationship Id="rId17"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image" Target="../media/image26.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0.png"/><Relationship Id="rId5" Type="http://schemas.openxmlformats.org/officeDocument/2006/relationships/image" Target="../media/image2.wmf"/><Relationship Id="rId15" Type="http://schemas.openxmlformats.org/officeDocument/2006/relationships/image" Target="../media/image230.png"/><Relationship Id="rId10" Type="http://schemas.openxmlformats.org/officeDocument/2006/relationships/image" Target="../media/image170.png"/><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2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244600" y="2323846"/>
            <a:ext cx="4162816" cy="2387600"/>
          </a:xfrm>
        </p:spPr>
        <p:txBody>
          <a:bodyPr>
            <a:normAutofit fontScale="90000"/>
          </a:bodyPr>
          <a:lstStyle/>
          <a:p>
            <a:r>
              <a:rPr lang="en-US" dirty="0">
                <a:solidFill>
                  <a:srgbClr val="00B050"/>
                </a:solidFill>
                <a:latin typeface="Sans Forgetica" panose="00000500000000000000" pitchFamily="50" charset="0"/>
              </a:rPr>
              <a:t>Testing Statistical Hypothesis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244600" y="5143757"/>
            <a:ext cx="4162816" cy="629720"/>
          </a:xfrm>
        </p:spPr>
        <p:txBody>
          <a:bodyPr>
            <a:normAutofit/>
          </a:bodyPr>
          <a:lstStyle/>
          <a:p>
            <a:r>
              <a:rPr lang="en-US" sz="3600" dirty="0">
                <a:solidFill>
                  <a:srgbClr val="8D42C6"/>
                </a:solidFill>
                <a:latin typeface="Sans Forgetica" panose="00000500000000000000" pitchFamily="50" charset="0"/>
              </a:rPr>
              <a:t>Chapter 7 Part 2</a:t>
            </a:r>
          </a:p>
        </p:txBody>
      </p:sp>
      <p:pic>
        <p:nvPicPr>
          <p:cNvPr id="5" name="Picture 4">
            <a:extLst>
              <a:ext uri="{FF2B5EF4-FFF2-40B4-BE49-F238E27FC236}">
                <a16:creationId xmlns:a16="http://schemas.microsoft.com/office/drawing/2014/main" id="{510C1D1A-937E-4921-89AD-30F274A16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816" y="1687258"/>
            <a:ext cx="5790706" cy="4789741"/>
          </a:xfrm>
          <a:prstGeom prst="rect">
            <a:avLst/>
          </a:prstGeom>
        </p:spPr>
      </p:pic>
      <p:sp>
        <p:nvSpPr>
          <p:cNvPr id="4" name="TextBox 3">
            <a:extLst>
              <a:ext uri="{FF2B5EF4-FFF2-40B4-BE49-F238E27FC236}">
                <a16:creationId xmlns:a16="http://schemas.microsoft.com/office/drawing/2014/main" id="{B597A1B8-6969-4964-B421-0FF202EA4FC0}"/>
              </a:ext>
            </a:extLst>
          </p:cNvPr>
          <p:cNvSpPr txBox="1"/>
          <p:nvPr/>
        </p:nvSpPr>
        <p:spPr>
          <a:xfrm>
            <a:off x="7511118" y="128762"/>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Testing population Mean (</a:t>
            </a:r>
            <a:r>
              <a:rPr lang="el-GR" dirty="0">
                <a:solidFill>
                  <a:srgbClr val="990033"/>
                </a:solidFill>
              </a:rPr>
              <a:t>μ</a:t>
            </a:r>
            <a:r>
              <a:rPr lang="en-US" dirty="0">
                <a:solidFill>
                  <a:srgbClr val="990033"/>
                </a:solidFill>
              </a:rPr>
              <a:t>)</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601460" cy="461665"/>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Find out the </a:t>
            </a:r>
            <a:r>
              <a:rPr lang="en-US" sz="2400" dirty="0">
                <a:solidFill>
                  <a:srgbClr val="FF0000"/>
                </a:solidFill>
                <a:ea typeface="Times New Roman" panose="02020603050405020304" pitchFamily="18" charset="0"/>
              </a:rPr>
              <a:t>significance level α</a:t>
            </a:r>
            <a:r>
              <a:rPr lang="en-US" sz="2400" dirty="0">
                <a:ea typeface="Times New Roman" panose="02020603050405020304" pitchFamily="18" charset="0"/>
              </a:rPr>
              <a:t>, use α = 0.05 if not given</a:t>
            </a:r>
          </a:p>
        </p:txBody>
      </p:sp>
      <p:graphicFrame>
        <p:nvGraphicFramePr>
          <p:cNvPr id="9" name="Object 1">
            <a:extLst>
              <a:ext uri="{FF2B5EF4-FFF2-40B4-BE49-F238E27FC236}">
                <a16:creationId xmlns:a16="http://schemas.microsoft.com/office/drawing/2014/main" id="{8192F21E-648A-4496-8762-6AB63144B563}"/>
              </a:ext>
            </a:extLst>
          </p:cNvPr>
          <p:cNvGraphicFramePr>
            <a:graphicFrameLocks noChangeAspect="1"/>
          </p:cNvGraphicFramePr>
          <p:nvPr>
            <p:extLst>
              <p:ext uri="{D42A27DB-BD31-4B8C-83A1-F6EECF244321}">
                <p14:modId xmlns:p14="http://schemas.microsoft.com/office/powerpoint/2010/main" val="1471236058"/>
              </p:ext>
            </p:extLst>
          </p:nvPr>
        </p:nvGraphicFramePr>
        <p:xfrm>
          <a:off x="8653019" y="310089"/>
          <a:ext cx="1397000" cy="585788"/>
        </p:xfrm>
        <a:graphic>
          <a:graphicData uri="http://schemas.openxmlformats.org/presentationml/2006/ole">
            <mc:AlternateContent xmlns:mc="http://schemas.openxmlformats.org/markup-compatibility/2006">
              <mc:Choice xmlns:v="urn:schemas-microsoft-com:vml" Requires="v">
                <p:oleObj spid="_x0000_s3158" name="Equation" r:id="rId4" imgW="609336" imgH="253890" progId="Equation.3">
                  <p:embed/>
                </p:oleObj>
              </mc:Choice>
              <mc:Fallback>
                <p:oleObj name="Equation" r:id="rId4" imgW="609336" imgH="253890" progId="Equation.3">
                  <p:embed/>
                  <p:pic>
                    <p:nvPicPr>
                      <p:cNvPr id="21"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3019" y="310089"/>
                        <a:ext cx="13970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a:extLst>
              <a:ext uri="{FF2B5EF4-FFF2-40B4-BE49-F238E27FC236}">
                <a16:creationId xmlns:a16="http://schemas.microsoft.com/office/drawing/2014/main" id="{25B49DBE-855B-428E-BEB6-FC51EC93D621}"/>
              </a:ext>
            </a:extLst>
          </p:cNvPr>
          <p:cNvGraphicFramePr>
            <a:graphicFrameLocks noChangeAspect="1"/>
          </p:cNvGraphicFramePr>
          <p:nvPr>
            <p:extLst>
              <p:ext uri="{D42A27DB-BD31-4B8C-83A1-F6EECF244321}">
                <p14:modId xmlns:p14="http://schemas.microsoft.com/office/powerpoint/2010/main" val="1788713834"/>
              </p:ext>
            </p:extLst>
          </p:nvPr>
        </p:nvGraphicFramePr>
        <p:xfrm>
          <a:off x="8576819" y="1834089"/>
          <a:ext cx="1368425" cy="585788"/>
        </p:xfrm>
        <a:graphic>
          <a:graphicData uri="http://schemas.openxmlformats.org/presentationml/2006/ole">
            <mc:AlternateContent xmlns:mc="http://schemas.openxmlformats.org/markup-compatibility/2006">
              <mc:Choice xmlns:v="urn:schemas-microsoft-com:vml" Requires="v">
                <p:oleObj spid="_x0000_s3159" name="Equation" r:id="rId6" imgW="596641" imgH="253890" progId="Equation.3">
                  <p:embed/>
                </p:oleObj>
              </mc:Choice>
              <mc:Fallback>
                <p:oleObj name="Equation" r:id="rId6" imgW="596641" imgH="253890" progId="Equation.3">
                  <p:embed/>
                  <p:pic>
                    <p:nvPicPr>
                      <p:cNvPr id="24"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6819" y="1834089"/>
                        <a:ext cx="13684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a:extLst>
              <a:ext uri="{FF2B5EF4-FFF2-40B4-BE49-F238E27FC236}">
                <a16:creationId xmlns:a16="http://schemas.microsoft.com/office/drawing/2014/main" id="{18CA04E5-1AB5-4FB1-9581-4ED1F9E39367}"/>
              </a:ext>
            </a:extLst>
          </p:cNvPr>
          <p:cNvSpPr/>
          <p:nvPr/>
        </p:nvSpPr>
        <p:spPr>
          <a:xfrm>
            <a:off x="10502030" y="1109237"/>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a:t>
            </a:r>
          </a:p>
        </p:txBody>
      </p:sp>
      <p:sp>
        <p:nvSpPr>
          <p:cNvPr id="12" name="TextBox 11">
            <a:extLst>
              <a:ext uri="{FF2B5EF4-FFF2-40B4-BE49-F238E27FC236}">
                <a16:creationId xmlns:a16="http://schemas.microsoft.com/office/drawing/2014/main" id="{F0B84A31-70BF-4333-80A8-2593F8F58CE4}"/>
              </a:ext>
            </a:extLst>
          </p:cNvPr>
          <p:cNvSpPr txBox="1"/>
          <p:nvPr/>
        </p:nvSpPr>
        <p:spPr>
          <a:xfrm>
            <a:off x="9643619" y="1224489"/>
            <a:ext cx="946093" cy="369332"/>
          </a:xfrm>
          <a:prstGeom prst="rect">
            <a:avLst/>
          </a:prstGeom>
          <a:noFill/>
        </p:spPr>
        <p:txBody>
          <a:bodyPr wrap="none" rtlCol="0">
            <a:spAutoFit/>
          </a:bodyPr>
          <a:lstStyle/>
          <a:p>
            <a:r>
              <a:rPr lang="en-US" b="1" dirty="0"/>
              <a:t>Known</a:t>
            </a:r>
          </a:p>
        </p:txBody>
      </p:sp>
      <p:cxnSp>
        <p:nvCxnSpPr>
          <p:cNvPr id="13" name="Straight Arrow Connector 12">
            <a:extLst>
              <a:ext uri="{FF2B5EF4-FFF2-40B4-BE49-F238E27FC236}">
                <a16:creationId xmlns:a16="http://schemas.microsoft.com/office/drawing/2014/main" id="{895D6AA0-ED0E-4B2B-A2A6-61E7FADD5AD7}"/>
              </a:ext>
            </a:extLst>
          </p:cNvPr>
          <p:cNvCxnSpPr/>
          <p:nvPr/>
        </p:nvCxnSpPr>
        <p:spPr>
          <a:xfrm>
            <a:off x="9643619" y="843489"/>
            <a:ext cx="3048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D1EE48-A94C-4EE2-AE67-D4AABE282D7D}"/>
              </a:ext>
            </a:extLst>
          </p:cNvPr>
          <p:cNvCxnSpPr/>
          <p:nvPr/>
        </p:nvCxnSpPr>
        <p:spPr>
          <a:xfrm flipV="1">
            <a:off x="9567419" y="1605489"/>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2015F1E-DBE4-4403-89CE-3EFF6DBE6229}"/>
              </a:ext>
            </a:extLst>
          </p:cNvPr>
          <p:cNvSpPr/>
          <p:nvPr/>
        </p:nvSpPr>
        <p:spPr>
          <a:xfrm>
            <a:off x="9980112" y="1810277"/>
            <a:ext cx="837089" cy="369332"/>
          </a:xfrm>
          <a:prstGeom prst="rect">
            <a:avLst/>
          </a:prstGeom>
        </p:spPr>
        <p:txBody>
          <a:bodyPr wrap="none">
            <a:spAutoFit/>
          </a:bodyPr>
          <a:lstStyle/>
          <a:p>
            <a:r>
              <a:rPr lang="en-US" b="1" dirty="0"/>
              <a:t>n ≥ 30</a:t>
            </a:r>
            <a:endParaRPr lang="en-US" dirty="0"/>
          </a:p>
        </p:txBody>
      </p:sp>
      <p:sp>
        <p:nvSpPr>
          <p:cNvPr id="16" name="Oval 15">
            <a:extLst>
              <a:ext uri="{FF2B5EF4-FFF2-40B4-BE49-F238E27FC236}">
                <a16:creationId xmlns:a16="http://schemas.microsoft.com/office/drawing/2014/main" id="{B5C4BB1E-ACFA-4987-AD04-959D10F4E6FD}"/>
              </a:ext>
            </a:extLst>
          </p:cNvPr>
          <p:cNvSpPr/>
          <p:nvPr/>
        </p:nvSpPr>
        <p:spPr>
          <a:xfrm>
            <a:off x="11111630" y="1124477"/>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a:t>
            </a:r>
          </a:p>
        </p:txBody>
      </p:sp>
      <p:sp>
        <p:nvSpPr>
          <p:cNvPr id="17" name="Rectangle 16">
            <a:extLst>
              <a:ext uri="{FF2B5EF4-FFF2-40B4-BE49-F238E27FC236}">
                <a16:creationId xmlns:a16="http://schemas.microsoft.com/office/drawing/2014/main" id="{2857CC14-D68F-49A0-A6C7-A72AEFF123B2}"/>
              </a:ext>
            </a:extLst>
          </p:cNvPr>
          <p:cNvSpPr/>
          <p:nvPr/>
        </p:nvSpPr>
        <p:spPr>
          <a:xfrm>
            <a:off x="8454268" y="362477"/>
            <a:ext cx="3343161" cy="2057400"/>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BBF4F4-98A5-4F34-9989-C307D502EF0F}"/>
              </a:ext>
            </a:extLst>
          </p:cNvPr>
          <p:cNvSpPr/>
          <p:nvPr/>
        </p:nvSpPr>
        <p:spPr>
          <a:xfrm>
            <a:off x="838200" y="2159564"/>
            <a:ext cx="7454030" cy="830997"/>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Write down the null (</a:t>
            </a:r>
            <a:r>
              <a:rPr lang="en-US" sz="2400" dirty="0">
                <a:solidFill>
                  <a:srgbClr val="FF0000"/>
                </a:solidFill>
                <a:ea typeface="Times New Roman" panose="02020603050405020304" pitchFamily="18" charset="0"/>
              </a:rPr>
              <a:t>H₀: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 </a:t>
            </a:r>
            <a:r>
              <a:rPr lang="el-GR" sz="2400" dirty="0">
                <a:solidFill>
                  <a:srgbClr val="FF0000"/>
                </a:solidFill>
                <a:ea typeface="Times New Roman" panose="02020603050405020304" pitchFamily="18" charset="0"/>
              </a:rPr>
              <a:t>μ₀</a:t>
            </a:r>
            <a:r>
              <a:rPr lang="en-US" sz="2400" dirty="0">
                <a:ea typeface="Times New Roman" panose="02020603050405020304" pitchFamily="18" charset="0"/>
              </a:rPr>
              <a:t>) and alternate (</a:t>
            </a:r>
            <a:r>
              <a:rPr lang="en-US" sz="2400" dirty="0">
                <a:solidFill>
                  <a:srgbClr val="FF0000"/>
                </a:solidFill>
                <a:ea typeface="Times New Roman" panose="02020603050405020304" pitchFamily="18" charset="0"/>
              </a:rPr>
              <a:t>either </a:t>
            </a:r>
          </a:p>
          <a:p>
            <a:r>
              <a:rPr lang="en-US" sz="2400" dirty="0">
                <a:solidFill>
                  <a:srgbClr val="FF0000"/>
                </a:solidFill>
                <a:ea typeface="Times New Roman" panose="02020603050405020304" pitchFamily="18" charset="0"/>
              </a:rPr>
              <a:t>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 </a:t>
            </a:r>
            <a:r>
              <a:rPr lang="el-GR" sz="2400" dirty="0">
                <a:solidFill>
                  <a:srgbClr val="FF0000"/>
                </a:solidFill>
                <a:ea typeface="Times New Roman" panose="02020603050405020304" pitchFamily="18" charset="0"/>
              </a:rPr>
              <a:t>μ₀</a:t>
            </a:r>
            <a:r>
              <a:rPr lang="en-US" sz="2400" dirty="0">
                <a:solidFill>
                  <a:srgbClr val="FF0000"/>
                </a:solidFill>
                <a:ea typeface="Times New Roman" panose="02020603050405020304" pitchFamily="18" charset="0"/>
              </a:rPr>
              <a:t>, 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&gt; </a:t>
            </a:r>
            <a:r>
              <a:rPr lang="el-GR" sz="2400" dirty="0">
                <a:solidFill>
                  <a:srgbClr val="FF0000"/>
                </a:solidFill>
                <a:ea typeface="Times New Roman" panose="02020603050405020304" pitchFamily="18" charset="0"/>
              </a:rPr>
              <a:t>μ₀</a:t>
            </a:r>
            <a:r>
              <a:rPr lang="en-US" sz="2400" dirty="0">
                <a:solidFill>
                  <a:srgbClr val="FF0000"/>
                </a:solidFill>
                <a:ea typeface="Times New Roman" panose="02020603050405020304" pitchFamily="18" charset="0"/>
              </a:rPr>
              <a:t>, or 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&lt; </a:t>
            </a:r>
            <a:r>
              <a:rPr lang="el-GR" sz="2400" dirty="0">
                <a:solidFill>
                  <a:srgbClr val="FF0000"/>
                </a:solidFill>
                <a:ea typeface="Times New Roman" panose="02020603050405020304" pitchFamily="18" charset="0"/>
              </a:rPr>
              <a:t>μ₀</a:t>
            </a:r>
            <a:r>
              <a:rPr lang="en-US" sz="2400" dirty="0">
                <a:ea typeface="Times New Roman" panose="02020603050405020304" pitchFamily="18" charset="0"/>
              </a:rPr>
              <a:t>) hypothesis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0AF5167-46B7-4AAA-ADCF-96BDC1602A97}"/>
                  </a:ext>
                </a:extLst>
              </p:cNvPr>
              <p:cNvSpPr/>
              <p:nvPr/>
            </p:nvSpPr>
            <p:spPr>
              <a:xfrm>
                <a:off x="838200" y="3163294"/>
                <a:ext cx="8268222" cy="698012"/>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The </a:t>
                </a:r>
                <a:r>
                  <a:rPr lang="en-US" sz="2400" dirty="0">
                    <a:solidFill>
                      <a:srgbClr val="FF0000"/>
                    </a:solidFill>
                    <a:ea typeface="Times New Roman" panose="02020603050405020304" pitchFamily="18" charset="0"/>
                  </a:rPr>
                  <a:t>test statistics is </a:t>
                </a:r>
                <a14:m>
                  <m:oMath xmlns:m="http://schemas.openxmlformats.org/officeDocument/2006/math">
                    <m:r>
                      <a:rPr lang="en-US" sz="2400" b="0" i="1" smtClean="0">
                        <a:solidFill>
                          <a:srgbClr val="FF0000"/>
                        </a:solidFill>
                        <a:latin typeface="Cambria Math" panose="02040503050406030204" pitchFamily="18" charset="0"/>
                        <a:ea typeface="Times New Roman" panose="02020603050405020304" pitchFamily="18" charset="0"/>
                      </a:rPr>
                      <m:t>𝑍</m:t>
                    </m:r>
                    <m:r>
                      <a:rPr lang="en-US" sz="2400" b="0" i="1" smtClean="0">
                        <a:solidFill>
                          <a:srgbClr val="FF0000"/>
                        </a:solidFill>
                        <a:latin typeface="Cambria Math" panose="02040503050406030204" pitchFamily="18" charset="0"/>
                        <a:ea typeface="Times New Roman" panose="02020603050405020304" pitchFamily="18" charset="0"/>
                      </a:rPr>
                      <m:t>=</m:t>
                    </m:r>
                    <m:f>
                      <m:fPr>
                        <m:ctrlPr>
                          <a:rPr lang="en-US" sz="2400" b="0" i="1" smtClean="0">
                            <a:solidFill>
                              <a:srgbClr val="FF0000"/>
                            </a:solidFill>
                            <a:latin typeface="Cambria Math" panose="02040503050406030204" pitchFamily="18" charset="0"/>
                          </a:rPr>
                        </m:ctrlPr>
                      </m:fPr>
                      <m:num>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𝑋</m:t>
                            </m:r>
                          </m:e>
                        </m:acc>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ea typeface="Cambria Math" panose="02040503050406030204" pitchFamily="18" charset="0"/>
                              </a:rPr>
                              <m:t>𝜇</m:t>
                            </m:r>
                          </m:e>
                          <m:sub>
                            <m:r>
                              <a:rPr lang="en-US" sz="2400" b="0" i="1" smtClean="0">
                                <a:solidFill>
                                  <a:srgbClr val="FF0000"/>
                                </a:solidFill>
                                <a:latin typeface="Cambria Math" panose="02040503050406030204" pitchFamily="18" charset="0"/>
                              </a:rPr>
                              <m:t>0</m:t>
                            </m:r>
                          </m:sub>
                        </m:sSub>
                      </m:num>
                      <m:den>
                        <m:r>
                          <a:rPr lang="en-US" sz="2400" b="0" i="1" smtClean="0">
                            <a:solidFill>
                              <a:srgbClr val="FF0000"/>
                            </a:solidFill>
                            <a:latin typeface="Cambria Math" panose="02040503050406030204" pitchFamily="18" charset="0"/>
                            <a:ea typeface="Cambria Math" panose="02040503050406030204" pitchFamily="18" charset="0"/>
                          </a:rPr>
                          <m:t>𝜎</m:t>
                        </m:r>
                        <m:r>
                          <a:rPr lang="en-US" sz="2400" b="0" i="1" smtClean="0">
                            <a:solidFill>
                              <a:srgbClr val="FF0000"/>
                            </a:solidFill>
                            <a:latin typeface="Cambria Math" panose="02040503050406030204" pitchFamily="18" charset="0"/>
                            <a:ea typeface="Cambria Math" panose="02040503050406030204" pitchFamily="18" charset="0"/>
                          </a:rPr>
                          <m:t>/</m:t>
                        </m:r>
                        <m:rad>
                          <m:radPr>
                            <m:degHide m:val="on"/>
                            <m:ctrlPr>
                              <a:rPr lang="en-US" sz="2400" b="0" i="1" smtClean="0">
                                <a:solidFill>
                                  <a:srgbClr val="FF0000"/>
                                </a:solidFill>
                                <a:latin typeface="Cambria Math" panose="02040503050406030204" pitchFamily="18" charset="0"/>
                                <a:ea typeface="Cambria Math" panose="02040503050406030204" pitchFamily="18" charset="0"/>
                              </a:rPr>
                            </m:ctrlPr>
                          </m:radPr>
                          <m:deg/>
                          <m:e>
                            <m:r>
                              <a:rPr lang="en-US" sz="2400" b="0" i="1" smtClean="0">
                                <a:solidFill>
                                  <a:srgbClr val="FF0000"/>
                                </a:solidFill>
                                <a:latin typeface="Cambria Math" panose="02040503050406030204" pitchFamily="18" charset="0"/>
                                <a:ea typeface="Cambria Math" panose="02040503050406030204" pitchFamily="18" charset="0"/>
                              </a:rPr>
                              <m:t>𝑛</m:t>
                            </m:r>
                          </m:e>
                        </m:rad>
                      </m:den>
                    </m:f>
                  </m:oMath>
                </a14:m>
                <a:r>
                  <a:rPr lang="en-US" sz="2400" dirty="0">
                    <a:ea typeface="Times New Roman" panose="02020603050405020304" pitchFamily="18" charset="0"/>
                  </a:rPr>
                  <a:t> </a:t>
                </a:r>
                <a:r>
                  <a:rPr lang="en-US" sz="2400" dirty="0">
                    <a:solidFill>
                      <a:srgbClr val="008AF2"/>
                    </a:solidFill>
                    <a:ea typeface="Times New Roman" panose="02020603050405020304" pitchFamily="18" charset="0"/>
                  </a:rPr>
                  <a:t>compute its value</a:t>
                </a:r>
              </a:p>
            </p:txBody>
          </p:sp>
        </mc:Choice>
        <mc:Fallback xmlns="">
          <p:sp>
            <p:nvSpPr>
              <p:cNvPr id="19" name="Rectangle 18">
                <a:extLst>
                  <a:ext uri="{FF2B5EF4-FFF2-40B4-BE49-F238E27FC236}">
                    <a16:creationId xmlns:a16="http://schemas.microsoft.com/office/drawing/2014/main" id="{10AF5167-46B7-4AAA-ADCF-96BDC1602A97}"/>
                  </a:ext>
                </a:extLst>
              </p:cNvPr>
              <p:cNvSpPr>
                <a:spLocks noRot="1" noChangeAspect="1" noMove="1" noResize="1" noEditPoints="1" noAdjustHandles="1" noChangeArrowheads="1" noChangeShapeType="1" noTextEdit="1"/>
              </p:cNvSpPr>
              <p:nvPr/>
            </p:nvSpPr>
            <p:spPr>
              <a:xfrm>
                <a:off x="838200" y="3163294"/>
                <a:ext cx="8268222" cy="698012"/>
              </a:xfrm>
              <a:prstGeom prst="rect">
                <a:avLst/>
              </a:prstGeom>
              <a:blipFill>
                <a:blip r:embed="rId8"/>
                <a:stretch>
                  <a:fillRect l="-1180" b="-2632"/>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4816D856-6DB5-4D4B-A0DD-7DEC2DB90E29}"/>
              </a:ext>
            </a:extLst>
          </p:cNvPr>
          <p:cNvSpPr/>
          <p:nvPr/>
        </p:nvSpPr>
        <p:spPr>
          <a:xfrm>
            <a:off x="838200" y="4011485"/>
            <a:ext cx="8268222" cy="461665"/>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solidFill>
                  <a:srgbClr val="FF0000"/>
                </a:solidFill>
                <a:ea typeface="Times New Roman" panose="02020603050405020304" pitchFamily="18" charset="0"/>
              </a:rPr>
              <a:t>Determine the rejection region </a:t>
            </a:r>
            <a:r>
              <a:rPr lang="en-US" sz="2400" dirty="0">
                <a:ea typeface="Times New Roman" panose="02020603050405020304" pitchFamily="18" charset="0"/>
              </a:rPr>
              <a:t>considering the alternate </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1D9C261-E956-4D20-A1B4-16E8A72AD0CD}"/>
                  </a:ext>
                </a:extLst>
              </p:cNvPr>
              <p:cNvSpPr/>
              <p:nvPr/>
            </p:nvSpPr>
            <p:spPr>
              <a:xfrm>
                <a:off x="838200" y="5294467"/>
                <a:ext cx="11049000" cy="461665"/>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Reject H₀ if the computed value of </a:t>
                </a:r>
                <a14:m>
                  <m:oMath xmlns:m="http://schemas.openxmlformats.org/officeDocument/2006/math">
                    <m:r>
                      <a:rPr lang="en-US" sz="2400" i="1">
                        <a:latin typeface="Cambria Math" panose="02040503050406030204" pitchFamily="18" charset="0"/>
                        <a:ea typeface="Times New Roman" panose="02020603050405020304" pitchFamily="18" charset="0"/>
                      </a:rPr>
                      <m:t>𝑍</m:t>
                    </m:r>
                  </m:oMath>
                </a14:m>
                <a:r>
                  <a:rPr lang="en-US" sz="2400" dirty="0">
                    <a:ea typeface="Times New Roman" panose="02020603050405020304" pitchFamily="18" charset="0"/>
                  </a:rPr>
                  <a:t> is in the rejection region, fail to reject otherwise</a:t>
                </a:r>
              </a:p>
            </p:txBody>
          </p:sp>
        </mc:Choice>
        <mc:Fallback xmlns="">
          <p:sp>
            <p:nvSpPr>
              <p:cNvPr id="21" name="Rectangle 20">
                <a:extLst>
                  <a:ext uri="{FF2B5EF4-FFF2-40B4-BE49-F238E27FC236}">
                    <a16:creationId xmlns:a16="http://schemas.microsoft.com/office/drawing/2014/main" id="{71D9C261-E956-4D20-A1B4-16E8A72AD0CD}"/>
                  </a:ext>
                </a:extLst>
              </p:cNvPr>
              <p:cNvSpPr>
                <a:spLocks noRot="1" noChangeAspect="1" noMove="1" noResize="1" noEditPoints="1" noAdjustHandles="1" noChangeArrowheads="1" noChangeShapeType="1" noTextEdit="1"/>
              </p:cNvSpPr>
              <p:nvPr/>
            </p:nvSpPr>
            <p:spPr>
              <a:xfrm>
                <a:off x="838200" y="5294467"/>
                <a:ext cx="11049000" cy="461665"/>
              </a:xfrm>
              <a:prstGeom prst="rect">
                <a:avLst/>
              </a:prstGeom>
              <a:blipFill>
                <a:blip r:embed="rId9"/>
                <a:stretch>
                  <a:fillRect l="-883" t="-10667" r="-166" b="-30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193D7E75-29F4-4C91-802B-481E70CFC497}"/>
              </a:ext>
            </a:extLst>
          </p:cNvPr>
          <p:cNvSpPr/>
          <p:nvPr/>
        </p:nvSpPr>
        <p:spPr>
          <a:xfrm>
            <a:off x="838200" y="5955260"/>
            <a:ext cx="9663830" cy="461665"/>
          </a:xfrm>
          <a:prstGeom prst="rect">
            <a:avLst/>
          </a:prstGeom>
        </p:spPr>
        <p:txBody>
          <a:bodyPr wrap="square">
            <a:spAutoFit/>
          </a:bodyPr>
          <a:lstStyle/>
          <a:p>
            <a:r>
              <a:rPr lang="en-US" sz="2400" b="1" dirty="0">
                <a:ea typeface="Times New Roman" panose="02020603050405020304" pitchFamily="18" charset="0"/>
              </a:rPr>
              <a:t>6</a:t>
            </a:r>
            <a:r>
              <a:rPr lang="en-US" sz="2400" dirty="0">
                <a:ea typeface="Times New Roman" panose="02020603050405020304" pitchFamily="18" charset="0"/>
              </a:rPr>
              <a:t>. Making an inference statement relating the decision to the problem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A4F99F-44E3-434D-8D6B-9EE3D2FFD604}"/>
                  </a:ext>
                </a:extLst>
              </p:cNvPr>
              <p:cNvSpPr/>
              <p:nvPr/>
            </p:nvSpPr>
            <p:spPr>
              <a:xfrm>
                <a:off x="2316925" y="4587791"/>
                <a:ext cx="2017796" cy="5282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𝑍</m:t>
                          </m:r>
                        </m:e>
                      </m:d>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r>
                            <a:rPr lang="en-US" sz="2600" b="0" i="1" smtClean="0">
                              <a:latin typeface="Cambria Math" panose="02040503050406030204" pitchFamily="18" charset="0"/>
                              <a:ea typeface="Cambria Math" panose="02040503050406030204" pitchFamily="18" charset="0"/>
                            </a:rPr>
                            <m:t>/2</m:t>
                          </m:r>
                        </m:sub>
                      </m:sSub>
                    </m:oMath>
                  </m:oMathPara>
                </a14:m>
                <a:endParaRPr lang="en-US" sz="2600" dirty="0"/>
              </a:p>
            </p:txBody>
          </p:sp>
        </mc:Choice>
        <mc:Fallback xmlns="">
          <p:sp>
            <p:nvSpPr>
              <p:cNvPr id="3" name="Rectangle 2">
                <a:extLst>
                  <a:ext uri="{FF2B5EF4-FFF2-40B4-BE49-F238E27FC236}">
                    <a16:creationId xmlns:a16="http://schemas.microsoft.com/office/drawing/2014/main" id="{B8A4F99F-44E3-434D-8D6B-9EE3D2FFD604}"/>
                  </a:ext>
                </a:extLst>
              </p:cNvPr>
              <p:cNvSpPr>
                <a:spLocks noRot="1" noChangeAspect="1" noMove="1" noResize="1" noEditPoints="1" noAdjustHandles="1" noChangeArrowheads="1" noChangeShapeType="1" noTextEdit="1"/>
              </p:cNvSpPr>
              <p:nvPr/>
            </p:nvSpPr>
            <p:spPr>
              <a:xfrm>
                <a:off x="2316925" y="4587791"/>
                <a:ext cx="2017796" cy="5282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D20525B-E5D7-429E-B4EA-CF8F2198B86A}"/>
                  </a:ext>
                </a:extLst>
              </p:cNvPr>
              <p:cNvSpPr/>
              <p:nvPr/>
            </p:nvSpPr>
            <p:spPr>
              <a:xfrm>
                <a:off x="4565215" y="4602896"/>
                <a:ext cx="154715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𝑍</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sub>
                      </m:sSub>
                    </m:oMath>
                  </m:oMathPara>
                </a14:m>
                <a:endParaRPr lang="en-US" sz="2600" dirty="0"/>
              </a:p>
            </p:txBody>
          </p:sp>
        </mc:Choice>
        <mc:Fallback xmlns="">
          <p:sp>
            <p:nvSpPr>
              <p:cNvPr id="23" name="Rectangle 22">
                <a:extLst>
                  <a:ext uri="{FF2B5EF4-FFF2-40B4-BE49-F238E27FC236}">
                    <a16:creationId xmlns:a16="http://schemas.microsoft.com/office/drawing/2014/main" id="{CD20525B-E5D7-429E-B4EA-CF8F2198B86A}"/>
                  </a:ext>
                </a:extLst>
              </p:cNvPr>
              <p:cNvSpPr>
                <a:spLocks noRot="1" noChangeAspect="1" noMove="1" noResize="1" noEditPoints="1" noAdjustHandles="1" noChangeArrowheads="1" noChangeShapeType="1" noTextEdit="1"/>
              </p:cNvSpPr>
              <p:nvPr/>
            </p:nvSpPr>
            <p:spPr>
              <a:xfrm>
                <a:off x="4565215" y="4602896"/>
                <a:ext cx="1547155"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3697D6E-0505-4721-8EB4-A7372270DBB9}"/>
                  </a:ext>
                </a:extLst>
              </p:cNvPr>
              <p:cNvSpPr/>
              <p:nvPr/>
            </p:nvSpPr>
            <p:spPr>
              <a:xfrm>
                <a:off x="6342864" y="4623634"/>
                <a:ext cx="1795620"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𝑍</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sub>
                      </m:sSub>
                    </m:oMath>
                  </m:oMathPara>
                </a14:m>
                <a:endParaRPr lang="en-US" sz="2600" dirty="0"/>
              </a:p>
            </p:txBody>
          </p:sp>
        </mc:Choice>
        <mc:Fallback xmlns="">
          <p:sp>
            <p:nvSpPr>
              <p:cNvPr id="24" name="Rectangle 23">
                <a:extLst>
                  <a:ext uri="{FF2B5EF4-FFF2-40B4-BE49-F238E27FC236}">
                    <a16:creationId xmlns:a16="http://schemas.microsoft.com/office/drawing/2014/main" id="{F3697D6E-0505-4721-8EB4-A7372270DBB9}"/>
                  </a:ext>
                </a:extLst>
              </p:cNvPr>
              <p:cNvSpPr>
                <a:spLocks noRot="1" noChangeAspect="1" noMove="1" noResize="1" noEditPoints="1" noAdjustHandles="1" noChangeArrowheads="1" noChangeShapeType="1" noTextEdit="1"/>
              </p:cNvSpPr>
              <p:nvPr/>
            </p:nvSpPr>
            <p:spPr>
              <a:xfrm>
                <a:off x="6342864" y="4623634"/>
                <a:ext cx="1795620" cy="492443"/>
              </a:xfrm>
              <a:prstGeom prst="rect">
                <a:avLst/>
              </a:prstGeom>
              <a:blipFill>
                <a:blip r:embed="rId12"/>
                <a:stretch>
                  <a:fillRect/>
                </a:stretch>
              </a:blipFill>
            </p:spPr>
            <p:txBody>
              <a:bodyPr/>
              <a:lstStyle/>
              <a:p>
                <a:r>
                  <a:rPr lang="en-US">
                    <a:noFill/>
                  </a:rPr>
                  <a:t> </a:t>
                </a:r>
              </a:p>
            </p:txBody>
          </p:sp>
        </mc:Fallback>
      </mc:AlternateContent>
      <p:pic>
        <p:nvPicPr>
          <p:cNvPr id="25" name="Picture 10" descr="C:\Users\ASaghafi\Pictures\New Picture.bmp">
            <a:extLst>
              <a:ext uri="{FF2B5EF4-FFF2-40B4-BE49-F238E27FC236}">
                <a16:creationId xmlns:a16="http://schemas.microsoft.com/office/drawing/2014/main" id="{1E732CE7-2EE3-4F77-A0BB-9F0405DA0AA5}"/>
              </a:ext>
            </a:extLst>
          </p:cNvPr>
          <p:cNvPicPr>
            <a:picLocks noChangeAspect="1" noChangeArrowheads="1"/>
          </p:cNvPicPr>
          <p:nvPr/>
        </p:nvPicPr>
        <p:blipFill>
          <a:blip r:embed="rId13" cstate="print"/>
          <a:srcRect/>
          <a:stretch>
            <a:fillRect/>
          </a:stretch>
        </p:blipFill>
        <p:spPr bwMode="auto">
          <a:xfrm>
            <a:off x="8897104" y="3050289"/>
            <a:ext cx="2656226" cy="1387835"/>
          </a:xfrm>
          <a:prstGeom prst="rect">
            <a:avLst/>
          </a:prstGeom>
          <a:noFill/>
        </p:spPr>
      </p:pic>
      <p:graphicFrame>
        <p:nvGraphicFramePr>
          <p:cNvPr id="26" name="Object 11">
            <a:extLst>
              <a:ext uri="{FF2B5EF4-FFF2-40B4-BE49-F238E27FC236}">
                <a16:creationId xmlns:a16="http://schemas.microsoft.com/office/drawing/2014/main" id="{650D96B8-61CA-403C-BA93-D26C0B8D4C25}"/>
              </a:ext>
            </a:extLst>
          </p:cNvPr>
          <p:cNvGraphicFramePr>
            <a:graphicFrameLocks noChangeAspect="1"/>
          </p:cNvGraphicFramePr>
          <p:nvPr>
            <p:extLst>
              <p:ext uri="{D42A27DB-BD31-4B8C-83A1-F6EECF244321}">
                <p14:modId xmlns:p14="http://schemas.microsoft.com/office/powerpoint/2010/main" val="2706021003"/>
              </p:ext>
            </p:extLst>
          </p:nvPr>
        </p:nvGraphicFramePr>
        <p:xfrm>
          <a:off x="9898590" y="3485716"/>
          <a:ext cx="609600" cy="492215"/>
        </p:xfrm>
        <a:graphic>
          <a:graphicData uri="http://schemas.openxmlformats.org/presentationml/2006/ole">
            <mc:AlternateContent xmlns:mc="http://schemas.openxmlformats.org/markup-compatibility/2006">
              <mc:Choice xmlns:v="urn:schemas-microsoft-com:vml" Requires="v">
                <p:oleObj spid="_x0000_s3160" name="Equation" r:id="rId14" imgW="330120" imgH="266400" progId="Equation.3">
                  <p:embed/>
                </p:oleObj>
              </mc:Choice>
              <mc:Fallback>
                <p:oleObj name="Equation" r:id="rId14" imgW="330120" imgH="266400" progId="Equation.3">
                  <p:embed/>
                  <p:pic>
                    <p:nvPicPr>
                      <p:cNvPr id="28" name="Object 11">
                        <a:extLst>
                          <a:ext uri="{FF2B5EF4-FFF2-40B4-BE49-F238E27FC236}">
                            <a16:creationId xmlns:a16="http://schemas.microsoft.com/office/drawing/2014/main" id="{0B077AB3-76F5-484D-9870-76300A4E228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98590" y="3485716"/>
                        <a:ext cx="609600" cy="492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Straight Arrow Connector 26">
            <a:extLst>
              <a:ext uri="{FF2B5EF4-FFF2-40B4-BE49-F238E27FC236}">
                <a16:creationId xmlns:a16="http://schemas.microsoft.com/office/drawing/2014/main" id="{57E4DB74-459E-49DA-9902-DD744FEB815C}"/>
              </a:ext>
            </a:extLst>
          </p:cNvPr>
          <p:cNvCxnSpPr>
            <a:cxnSpLocks/>
          </p:cNvCxnSpPr>
          <p:nvPr/>
        </p:nvCxnSpPr>
        <p:spPr>
          <a:xfrm>
            <a:off x="10839558" y="3896606"/>
            <a:ext cx="1" cy="60633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3BE053-5D57-44DD-911A-C4724A2CDB9C}"/>
              </a:ext>
            </a:extLst>
          </p:cNvPr>
          <p:cNvSpPr txBox="1"/>
          <p:nvPr/>
        </p:nvSpPr>
        <p:spPr>
          <a:xfrm>
            <a:off x="9062668" y="4445253"/>
            <a:ext cx="1985415" cy="707886"/>
          </a:xfrm>
          <a:prstGeom prst="rect">
            <a:avLst/>
          </a:prstGeom>
          <a:noFill/>
        </p:spPr>
        <p:txBody>
          <a:bodyPr wrap="none" rtlCol="0">
            <a:spAutoFit/>
          </a:bodyPr>
          <a:lstStyle/>
          <a:p>
            <a:r>
              <a:rPr lang="en-US" sz="2000" dirty="0"/>
              <a:t>Critical Value:</a:t>
            </a:r>
          </a:p>
          <a:p>
            <a:r>
              <a:rPr lang="en-US" sz="2000" dirty="0"/>
              <a:t>= Invnorm(1-α/2)</a:t>
            </a:r>
          </a:p>
        </p:txBody>
      </p:sp>
      <p:sp>
        <p:nvSpPr>
          <p:cNvPr id="30" name="TextBox 29">
            <a:extLst>
              <a:ext uri="{FF2B5EF4-FFF2-40B4-BE49-F238E27FC236}">
                <a16:creationId xmlns:a16="http://schemas.microsoft.com/office/drawing/2014/main" id="{5782D280-7854-4AF2-B7DA-83F01AB2AE1D}"/>
              </a:ext>
            </a:extLst>
          </p:cNvPr>
          <p:cNvSpPr txBox="1"/>
          <p:nvPr/>
        </p:nvSpPr>
        <p:spPr>
          <a:xfrm>
            <a:off x="8896510" y="2803042"/>
            <a:ext cx="1655832" cy="707886"/>
          </a:xfrm>
          <a:prstGeom prst="rect">
            <a:avLst/>
          </a:prstGeom>
          <a:noFill/>
        </p:spPr>
        <p:txBody>
          <a:bodyPr wrap="square" rtlCol="0">
            <a:spAutoFit/>
          </a:bodyPr>
          <a:lstStyle/>
          <a:p>
            <a:r>
              <a:rPr lang="en-US" sz="2000" dirty="0"/>
              <a:t>Normal Distribution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12C732-BB17-4F35-8B46-34544C532926}"/>
                  </a:ext>
                </a:extLst>
              </p:cNvPr>
              <p:cNvSpPr/>
              <p:nvPr/>
            </p:nvSpPr>
            <p:spPr>
              <a:xfrm>
                <a:off x="10582817" y="4385681"/>
                <a:ext cx="1090491"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xmlns="">
          <p:sp>
            <p:nvSpPr>
              <p:cNvPr id="4" name="Rectangle 3">
                <a:extLst>
                  <a:ext uri="{FF2B5EF4-FFF2-40B4-BE49-F238E27FC236}">
                    <a16:creationId xmlns:a16="http://schemas.microsoft.com/office/drawing/2014/main" id="{CF12C732-BB17-4F35-8B46-34544C532926}"/>
                  </a:ext>
                </a:extLst>
              </p:cNvPr>
              <p:cNvSpPr>
                <a:spLocks noRot="1" noChangeAspect="1" noMove="1" noResize="1" noEditPoints="1" noAdjustHandles="1" noChangeArrowheads="1" noChangeShapeType="1" noTextEdit="1"/>
              </p:cNvSpPr>
              <p:nvPr/>
            </p:nvSpPr>
            <p:spPr>
              <a:xfrm>
                <a:off x="10582817" y="4385681"/>
                <a:ext cx="1090491" cy="494815"/>
              </a:xfrm>
              <a:prstGeom prst="rect">
                <a:avLst/>
              </a:prstGeom>
              <a:blipFill>
                <a:blip r:embed="rId16"/>
                <a:stretch>
                  <a:fillRect b="-10976"/>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4020047-C334-46E7-92DD-AC7A0233AFC9}"/>
              </a:ext>
            </a:extLst>
          </p:cNvPr>
          <p:cNvSpPr/>
          <p:nvPr/>
        </p:nvSpPr>
        <p:spPr>
          <a:xfrm>
            <a:off x="8454268" y="2791899"/>
            <a:ext cx="3327315" cy="2411343"/>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1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Ex1. Chemical Analysis of Water</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552902"/>
            <a:ext cx="10515599" cy="2539157"/>
          </a:xfrm>
          <a:prstGeom prst="rect">
            <a:avLst/>
          </a:prstGeom>
        </p:spPr>
        <p:txBody>
          <a:bodyPr wrap="square">
            <a:spAutoFit/>
          </a:bodyPr>
          <a:lstStyle/>
          <a:p>
            <a:r>
              <a:rPr lang="en-US" sz="2400" dirty="0">
                <a:cs typeface="Times New Roman" pitchFamily="18" charset="0"/>
              </a:rPr>
              <a:t>The state of Pennsylvania  </a:t>
            </a:r>
            <a:r>
              <a:rPr lang="en-US" sz="2400" dirty="0">
                <a:solidFill>
                  <a:srgbClr val="00B050"/>
                </a:solidFill>
                <a:cs typeface="Times New Roman" pitchFamily="18" charset="0"/>
              </a:rPr>
              <a:t>claims that the mean pH levels of water in Philadelphia is 8.1</a:t>
            </a:r>
            <a:r>
              <a:rPr lang="en-US" sz="2400" dirty="0">
                <a:cs typeface="Times New Roman" pitchFamily="18" charset="0"/>
              </a:rPr>
              <a:t>, from historical data we know that the </a:t>
            </a:r>
            <a:r>
              <a:rPr lang="en-US" sz="2400" dirty="0">
                <a:solidFill>
                  <a:srgbClr val="FF0000"/>
                </a:solidFill>
                <a:cs typeface="Times New Roman" pitchFamily="18" charset="0"/>
              </a:rPr>
              <a:t>distribution of pH level is normal </a:t>
            </a:r>
            <a:r>
              <a:rPr lang="en-US" sz="2400" dirty="0">
                <a:cs typeface="Times New Roman" pitchFamily="18" charset="0"/>
              </a:rPr>
              <a:t>with </a:t>
            </a:r>
            <a:r>
              <a:rPr lang="en-US" sz="2400" dirty="0">
                <a:solidFill>
                  <a:srgbClr val="0070C0"/>
                </a:solidFill>
                <a:cs typeface="Times New Roman" pitchFamily="18" charset="0"/>
              </a:rPr>
              <a:t>standard deviation of 0.3</a:t>
            </a:r>
          </a:p>
          <a:p>
            <a:pPr>
              <a:lnSpc>
                <a:spcPts val="1800"/>
              </a:lnSpc>
            </a:pPr>
            <a:endParaRPr lang="en-US" sz="2400" dirty="0">
              <a:cs typeface="Times New Roman" pitchFamily="18" charset="0"/>
            </a:endParaRPr>
          </a:p>
          <a:p>
            <a:r>
              <a:rPr lang="en-US" sz="2400" dirty="0">
                <a:cs typeface="Times New Roman" pitchFamily="18" charset="0"/>
              </a:rPr>
              <a:t>A random </a:t>
            </a:r>
            <a:r>
              <a:rPr lang="en-US" sz="2400" u="sng" dirty="0">
                <a:cs typeface="Times New Roman" pitchFamily="18" charset="0"/>
              </a:rPr>
              <a:t>sample of 42 </a:t>
            </a:r>
            <a:r>
              <a:rPr lang="en-US" sz="2400" dirty="0">
                <a:cs typeface="Times New Roman" pitchFamily="18" charset="0"/>
              </a:rPr>
              <a:t>readings shows a </a:t>
            </a:r>
            <a:r>
              <a:rPr lang="en-US" sz="2400" u="sng" dirty="0">
                <a:cs typeface="Times New Roman" pitchFamily="18" charset="0"/>
              </a:rPr>
              <a:t>sample average of 8.25</a:t>
            </a:r>
            <a:r>
              <a:rPr lang="en-US" sz="2400" dirty="0">
                <a:cs typeface="Times New Roman" pitchFamily="18" charset="0"/>
              </a:rPr>
              <a:t>. </a:t>
            </a:r>
            <a:r>
              <a:rPr lang="en-US" sz="2400" u="sng" dirty="0">
                <a:cs typeface="Times New Roman" pitchFamily="18" charset="0"/>
              </a:rPr>
              <a:t>At 0.05 level of significance </a:t>
            </a:r>
            <a:r>
              <a:rPr lang="en-US" sz="2400" dirty="0">
                <a:cs typeface="Times New Roman" pitchFamily="18" charset="0"/>
              </a:rPr>
              <a:t>test the claim that there is a mean pH of 8.1 compared to </a:t>
            </a:r>
            <a:r>
              <a:rPr lang="en-US" sz="2400" dirty="0">
                <a:solidFill>
                  <a:srgbClr val="00B050"/>
                </a:solidFill>
                <a:cs typeface="Times New Roman" pitchFamily="18" charset="0"/>
              </a:rPr>
              <a:t>the alternative that the pH is different either way</a:t>
            </a:r>
            <a:r>
              <a:rPr lang="en-US" sz="2400" dirty="0">
                <a:cs typeface="Times New Roman" pitchFamily="18" charset="0"/>
              </a:rPr>
              <a:t>.</a:t>
            </a:r>
            <a:endParaRPr lang="en-US" sz="2400" dirty="0"/>
          </a:p>
        </p:txBody>
      </p:sp>
      <p:pic>
        <p:nvPicPr>
          <p:cNvPr id="6" name="Picture 5">
            <a:extLst>
              <a:ext uri="{FF2B5EF4-FFF2-40B4-BE49-F238E27FC236}">
                <a16:creationId xmlns:a16="http://schemas.microsoft.com/office/drawing/2014/main" id="{4E982B9E-2D40-4EE5-B8B1-7A400C57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152" y="4096012"/>
            <a:ext cx="5251378" cy="2366502"/>
          </a:xfrm>
          <a:prstGeom prst="rect">
            <a:avLst/>
          </a:prstGeom>
        </p:spPr>
      </p:pic>
      <p:sp>
        <p:nvSpPr>
          <p:cNvPr id="12" name="Rectangle 11">
            <a:extLst>
              <a:ext uri="{FF2B5EF4-FFF2-40B4-BE49-F238E27FC236}">
                <a16:creationId xmlns:a16="http://schemas.microsoft.com/office/drawing/2014/main" id="{1121B0FD-515C-409E-8757-5EC23F03FAB8}"/>
              </a:ext>
            </a:extLst>
          </p:cNvPr>
          <p:cNvSpPr/>
          <p:nvPr/>
        </p:nvSpPr>
        <p:spPr>
          <a:xfrm>
            <a:off x="739001" y="4466024"/>
            <a:ext cx="5636712" cy="8145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CC989D-76DD-4CCB-AC4B-D382D46A95AE}"/>
                  </a:ext>
                </a:extLst>
              </p:cNvPr>
              <p:cNvSpPr txBox="1"/>
              <p:nvPr/>
            </p:nvSpPr>
            <p:spPr>
              <a:xfrm>
                <a:off x="838199" y="5515616"/>
                <a:ext cx="111421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=8.25</m:t>
                      </m:r>
                    </m:oMath>
                  </m:oMathPara>
                </a14:m>
                <a:endParaRPr lang="en-US" sz="2200" dirty="0"/>
              </a:p>
            </p:txBody>
          </p:sp>
        </mc:Choice>
        <mc:Fallback xmlns="">
          <p:sp>
            <p:nvSpPr>
              <p:cNvPr id="13" name="TextBox 12">
                <a:extLst>
                  <a:ext uri="{FF2B5EF4-FFF2-40B4-BE49-F238E27FC236}">
                    <a16:creationId xmlns:a16="http://schemas.microsoft.com/office/drawing/2014/main" id="{DBCC989D-76DD-4CCB-AC4B-D382D46A95AE}"/>
                  </a:ext>
                </a:extLst>
              </p:cNvPr>
              <p:cNvSpPr txBox="1">
                <a:spLocks noRot="1" noChangeAspect="1" noMove="1" noResize="1" noEditPoints="1" noAdjustHandles="1" noChangeArrowheads="1" noChangeShapeType="1" noTextEdit="1"/>
              </p:cNvSpPr>
              <p:nvPr/>
            </p:nvSpPr>
            <p:spPr>
              <a:xfrm>
                <a:off x="838199" y="5515616"/>
                <a:ext cx="1114215" cy="338554"/>
              </a:xfrm>
              <a:prstGeom prst="rect">
                <a:avLst/>
              </a:prstGeom>
              <a:blipFill>
                <a:blip r:embed="rId5"/>
                <a:stretch>
                  <a:fillRect l="-2732" r="-546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2D1795-049F-49FD-A27C-FED9C3B0BB10}"/>
                  </a:ext>
                </a:extLst>
              </p:cNvPr>
              <p:cNvSpPr txBox="1"/>
              <p:nvPr/>
            </p:nvSpPr>
            <p:spPr>
              <a:xfrm>
                <a:off x="2181614" y="5503090"/>
                <a:ext cx="108536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=8.1</m:t>
                      </m:r>
                    </m:oMath>
                  </m:oMathPara>
                </a14:m>
                <a:endParaRPr lang="en-US" sz="2200" dirty="0"/>
              </a:p>
            </p:txBody>
          </p:sp>
        </mc:Choice>
        <mc:Fallback xmlns="">
          <p:sp>
            <p:nvSpPr>
              <p:cNvPr id="14" name="TextBox 13">
                <a:extLst>
                  <a:ext uri="{FF2B5EF4-FFF2-40B4-BE49-F238E27FC236}">
                    <a16:creationId xmlns:a16="http://schemas.microsoft.com/office/drawing/2014/main" id="{722D1795-049F-49FD-A27C-FED9C3B0BB10}"/>
                  </a:ext>
                </a:extLst>
              </p:cNvPr>
              <p:cNvSpPr txBox="1">
                <a:spLocks noRot="1" noChangeAspect="1" noMove="1" noResize="1" noEditPoints="1" noAdjustHandles="1" noChangeArrowheads="1" noChangeShapeType="1" noTextEdit="1"/>
              </p:cNvSpPr>
              <p:nvPr/>
            </p:nvSpPr>
            <p:spPr>
              <a:xfrm>
                <a:off x="2181614" y="5503090"/>
                <a:ext cx="1085361" cy="338554"/>
              </a:xfrm>
              <a:prstGeom prst="rect">
                <a:avLst/>
              </a:prstGeom>
              <a:blipFill>
                <a:blip r:embed="rId6"/>
                <a:stretch>
                  <a:fillRect l="-5618" r="-5618" b="-2363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541A99C-DA12-424A-9AEC-F29F980CEB3D}"/>
              </a:ext>
            </a:extLst>
          </p:cNvPr>
          <p:cNvSpPr txBox="1"/>
          <p:nvPr/>
        </p:nvSpPr>
        <p:spPr>
          <a:xfrm>
            <a:off x="838199" y="4630491"/>
            <a:ext cx="4139595" cy="461665"/>
          </a:xfrm>
          <a:prstGeom prst="rect">
            <a:avLst/>
          </a:prstGeom>
          <a:noFill/>
        </p:spPr>
        <p:txBody>
          <a:bodyPr wrap="none" rtlCol="0">
            <a:spAutoFit/>
          </a:bodyPr>
          <a:lstStyle/>
          <a:p>
            <a:r>
              <a:rPr lang="en-US" sz="2400" dirty="0"/>
              <a:t>X: pH level ~ Normal (</a:t>
            </a:r>
            <a:r>
              <a:rPr lang="el-GR" sz="2400" dirty="0"/>
              <a:t>μ</a:t>
            </a:r>
            <a:r>
              <a:rPr lang="en-US" sz="2400" dirty="0"/>
              <a:t>, </a:t>
            </a:r>
            <a:r>
              <a:rPr lang="el-GR" sz="2400" dirty="0"/>
              <a:t>σ</a:t>
            </a:r>
            <a:r>
              <a:rPr lang="en-US" sz="2400" dirty="0"/>
              <a:t> = 0.3)</a:t>
            </a:r>
          </a:p>
        </p:txBody>
      </p:sp>
      <p:graphicFrame>
        <p:nvGraphicFramePr>
          <p:cNvPr id="16" name="Object 18">
            <a:extLst>
              <a:ext uri="{FF2B5EF4-FFF2-40B4-BE49-F238E27FC236}">
                <a16:creationId xmlns:a16="http://schemas.microsoft.com/office/drawing/2014/main" id="{2FCA42A2-A3D1-417F-91DF-3099A2D258C0}"/>
              </a:ext>
            </a:extLst>
          </p:cNvPr>
          <p:cNvGraphicFramePr>
            <a:graphicFrameLocks noChangeAspect="1"/>
          </p:cNvGraphicFramePr>
          <p:nvPr>
            <p:extLst>
              <p:ext uri="{D42A27DB-BD31-4B8C-83A1-F6EECF244321}">
                <p14:modId xmlns:p14="http://schemas.microsoft.com/office/powerpoint/2010/main" val="1888148741"/>
              </p:ext>
            </p:extLst>
          </p:nvPr>
        </p:nvGraphicFramePr>
        <p:xfrm>
          <a:off x="5124752" y="4690192"/>
          <a:ext cx="407987" cy="327025"/>
        </p:xfrm>
        <a:graphic>
          <a:graphicData uri="http://schemas.openxmlformats.org/presentationml/2006/ole">
            <mc:AlternateContent xmlns:mc="http://schemas.openxmlformats.org/markup-compatibility/2006">
              <mc:Choice xmlns:v="urn:schemas-microsoft-com:vml" Requires="v">
                <p:oleObj spid="_x0000_s8213" name="Equation" r:id="rId7" imgW="190417" imgH="152334" progId="Equation.3">
                  <p:embed/>
                </p:oleObj>
              </mc:Choice>
              <mc:Fallback>
                <p:oleObj name="Equation" r:id="rId7" imgW="190417" imgH="152334" progId="Equation.3">
                  <p:embed/>
                  <p:pic>
                    <p:nvPicPr>
                      <p:cNvPr id="18" name="Object 18">
                        <a:extLst>
                          <a:ext uri="{FF2B5EF4-FFF2-40B4-BE49-F238E27FC236}">
                            <a16:creationId xmlns:a16="http://schemas.microsoft.com/office/drawing/2014/main" id="{A1426536-6546-4F5C-A56D-A5ED9C5CF1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4752" y="4690192"/>
                        <a:ext cx="4079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6">
            <a:extLst>
              <a:ext uri="{FF2B5EF4-FFF2-40B4-BE49-F238E27FC236}">
                <a16:creationId xmlns:a16="http://schemas.microsoft.com/office/drawing/2014/main" id="{D0ED481B-91F9-4508-9467-7ADDCDFA2D8B}"/>
              </a:ext>
            </a:extLst>
          </p:cNvPr>
          <p:cNvSpPr/>
          <p:nvPr/>
        </p:nvSpPr>
        <p:spPr>
          <a:xfrm>
            <a:off x="5634974" y="4587004"/>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37560D-28B6-4363-A0B4-4D2D061D6B62}"/>
                  </a:ext>
                </a:extLst>
              </p:cNvPr>
              <p:cNvSpPr txBox="1"/>
              <p:nvPr/>
            </p:nvSpPr>
            <p:spPr>
              <a:xfrm>
                <a:off x="3459074" y="5497050"/>
                <a:ext cx="90851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=42</m:t>
                      </m:r>
                    </m:oMath>
                  </m:oMathPara>
                </a14:m>
                <a:endParaRPr lang="en-US" sz="2200" dirty="0"/>
              </a:p>
            </p:txBody>
          </p:sp>
        </mc:Choice>
        <mc:Fallback xmlns="">
          <p:sp>
            <p:nvSpPr>
              <p:cNvPr id="18" name="TextBox 17">
                <a:extLst>
                  <a:ext uri="{FF2B5EF4-FFF2-40B4-BE49-F238E27FC236}">
                    <a16:creationId xmlns:a16="http://schemas.microsoft.com/office/drawing/2014/main" id="{3637560D-28B6-4363-A0B4-4D2D061D6B62}"/>
                  </a:ext>
                </a:extLst>
              </p:cNvPr>
              <p:cNvSpPr txBox="1">
                <a:spLocks noRot="1" noChangeAspect="1" noMove="1" noResize="1" noEditPoints="1" noAdjustHandles="1" noChangeArrowheads="1" noChangeShapeType="1" noTextEdit="1"/>
              </p:cNvSpPr>
              <p:nvPr/>
            </p:nvSpPr>
            <p:spPr>
              <a:xfrm>
                <a:off x="3459074" y="5497050"/>
                <a:ext cx="908518" cy="338554"/>
              </a:xfrm>
              <a:prstGeom prst="rect">
                <a:avLst/>
              </a:prstGeom>
              <a:blipFill>
                <a:blip r:embed="rId9"/>
                <a:stretch>
                  <a:fillRect l="-3356" r="-6711" b="-7273"/>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24847CBB-D2BB-429F-A81B-2691A93DB336}"/>
              </a:ext>
            </a:extLst>
          </p:cNvPr>
          <p:cNvSpPr/>
          <p:nvPr/>
        </p:nvSpPr>
        <p:spPr>
          <a:xfrm>
            <a:off x="739001" y="5847213"/>
            <a:ext cx="2957861" cy="400110"/>
          </a:xfrm>
          <a:prstGeom prst="rect">
            <a:avLst/>
          </a:prstGeom>
        </p:spPr>
        <p:txBody>
          <a:bodyPr wrap="none">
            <a:spAutoFit/>
          </a:bodyPr>
          <a:lstStyle/>
          <a:p>
            <a:r>
              <a:rPr lang="en-US" sz="2000" dirty="0">
                <a:latin typeface="Times New Roman" pitchFamily="18" charset="0"/>
                <a:cs typeface="Times New Roman" pitchFamily="18" charset="0"/>
              </a:rPr>
              <a:t>Claim: the mean pH is 8.1</a:t>
            </a:r>
            <a:endParaRPr lang="en-US" sz="2000" dirty="0"/>
          </a:p>
        </p:txBody>
      </p:sp>
      <p:sp>
        <p:nvSpPr>
          <p:cNvPr id="20" name="Rectangle 19">
            <a:extLst>
              <a:ext uri="{FF2B5EF4-FFF2-40B4-BE49-F238E27FC236}">
                <a16:creationId xmlns:a16="http://schemas.microsoft.com/office/drawing/2014/main" id="{99FDB2EA-E1C7-4D47-88B0-6998B2D87BDD}"/>
              </a:ext>
            </a:extLst>
          </p:cNvPr>
          <p:cNvSpPr/>
          <p:nvPr/>
        </p:nvSpPr>
        <p:spPr>
          <a:xfrm>
            <a:off x="739001" y="6247323"/>
            <a:ext cx="4537011" cy="400110"/>
          </a:xfrm>
          <a:prstGeom prst="rect">
            <a:avLst/>
          </a:prstGeom>
        </p:spPr>
        <p:txBody>
          <a:bodyPr wrap="none">
            <a:spAutoFit/>
          </a:bodyPr>
          <a:lstStyle/>
          <a:p>
            <a:r>
              <a:rPr lang="en-US" sz="2000" dirty="0">
                <a:latin typeface="Times New Roman" pitchFamily="18" charset="0"/>
                <a:cs typeface="Times New Roman" pitchFamily="18" charset="0"/>
              </a:rPr>
              <a:t>Alternative: The pH is different either way</a:t>
            </a:r>
            <a:endParaRPr lang="en-US" sz="2000" dirty="0"/>
          </a:p>
        </p:txBody>
      </p:sp>
      <p:sp>
        <p:nvSpPr>
          <p:cNvPr id="21" name="Rectangle 20">
            <a:extLst>
              <a:ext uri="{FF2B5EF4-FFF2-40B4-BE49-F238E27FC236}">
                <a16:creationId xmlns:a16="http://schemas.microsoft.com/office/drawing/2014/main" id="{8A8EE66A-10AC-48E7-9ECA-6C4517A485F6}"/>
              </a:ext>
            </a:extLst>
          </p:cNvPr>
          <p:cNvSpPr/>
          <p:nvPr/>
        </p:nvSpPr>
        <p:spPr>
          <a:xfrm>
            <a:off x="739001" y="5470068"/>
            <a:ext cx="5636712" cy="12024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1000"/>
                                        <p:tgtEl>
                                          <p:spTgt spid="16"/>
                                        </p:tgtEl>
                                      </p:cBhvr>
                                    </p:animEffect>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Righ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trips(downRight)">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Right)">
                                      <p:cBhvr>
                                        <p:cTn id="2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C683124-A54D-43FB-BBA7-B9B6C706DFE3}"/>
              </a:ext>
            </a:extLst>
          </p:cNvPr>
          <p:cNvSpPr/>
          <p:nvPr/>
        </p:nvSpPr>
        <p:spPr>
          <a:xfrm>
            <a:off x="842298" y="704571"/>
            <a:ext cx="1600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0.05</a:t>
            </a:r>
            <a:endParaRPr lang="en-US" sz="2400" dirty="0"/>
          </a:p>
        </p:txBody>
      </p:sp>
      <p:sp>
        <p:nvSpPr>
          <p:cNvPr id="23" name="Rectangle 22">
            <a:extLst>
              <a:ext uri="{FF2B5EF4-FFF2-40B4-BE49-F238E27FC236}">
                <a16:creationId xmlns:a16="http://schemas.microsoft.com/office/drawing/2014/main" id="{8115E157-A008-45D1-BBD1-03C6AE435E47}"/>
              </a:ext>
            </a:extLst>
          </p:cNvPr>
          <p:cNvSpPr/>
          <p:nvPr/>
        </p:nvSpPr>
        <p:spPr>
          <a:xfrm>
            <a:off x="2975898" y="711774"/>
            <a:ext cx="5562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versus</a:t>
            </a:r>
            <a:endParaRPr lang="en-US" sz="2400" dirty="0"/>
          </a:p>
        </p:txBody>
      </p:sp>
      <p:graphicFrame>
        <p:nvGraphicFramePr>
          <p:cNvPr id="24" name="Object 18">
            <a:extLst>
              <a:ext uri="{FF2B5EF4-FFF2-40B4-BE49-F238E27FC236}">
                <a16:creationId xmlns:a16="http://schemas.microsoft.com/office/drawing/2014/main" id="{14B02214-915A-42AD-AB85-048F5473684A}"/>
              </a:ext>
            </a:extLst>
          </p:cNvPr>
          <p:cNvGraphicFramePr>
            <a:graphicFrameLocks noChangeAspect="1"/>
          </p:cNvGraphicFramePr>
          <p:nvPr>
            <p:extLst>
              <p:ext uri="{D42A27DB-BD31-4B8C-83A1-F6EECF244321}">
                <p14:modId xmlns:p14="http://schemas.microsoft.com/office/powerpoint/2010/main" val="3769529986"/>
              </p:ext>
            </p:extLst>
          </p:nvPr>
        </p:nvGraphicFramePr>
        <p:xfrm>
          <a:off x="3447386" y="742671"/>
          <a:ext cx="1655762" cy="495300"/>
        </p:xfrm>
        <a:graphic>
          <a:graphicData uri="http://schemas.openxmlformats.org/presentationml/2006/ole">
            <mc:AlternateContent xmlns:mc="http://schemas.openxmlformats.org/markup-compatibility/2006">
              <mc:Choice xmlns:v="urn:schemas-microsoft-com:vml" Requires="v">
                <p:oleObj spid="_x0000_s4273" name="Equation" r:id="rId4" imgW="761669" imgH="228501" progId="Equation.3">
                  <p:embed/>
                </p:oleObj>
              </mc:Choice>
              <mc:Fallback>
                <p:oleObj name="Equation" r:id="rId4" imgW="761669" imgH="228501" progId="Equation.3">
                  <p:embed/>
                  <p:pic>
                    <p:nvPicPr>
                      <p:cNvPr id="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386" y="742671"/>
                        <a:ext cx="165576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8">
            <a:extLst>
              <a:ext uri="{FF2B5EF4-FFF2-40B4-BE49-F238E27FC236}">
                <a16:creationId xmlns:a16="http://schemas.microsoft.com/office/drawing/2014/main" id="{DD4180F1-9A76-4371-B8C4-93194144DFF8}"/>
              </a:ext>
            </a:extLst>
          </p:cNvPr>
          <p:cNvGraphicFramePr>
            <a:graphicFrameLocks noChangeAspect="1"/>
          </p:cNvGraphicFramePr>
          <p:nvPr>
            <p:extLst>
              <p:ext uri="{D42A27DB-BD31-4B8C-83A1-F6EECF244321}">
                <p14:modId xmlns:p14="http://schemas.microsoft.com/office/powerpoint/2010/main" val="3685543085"/>
              </p:ext>
            </p:extLst>
          </p:nvPr>
        </p:nvGraphicFramePr>
        <p:xfrm>
          <a:off x="6244561" y="771246"/>
          <a:ext cx="1625600" cy="466725"/>
        </p:xfrm>
        <a:graphic>
          <a:graphicData uri="http://schemas.openxmlformats.org/presentationml/2006/ole">
            <mc:AlternateContent xmlns:mc="http://schemas.openxmlformats.org/markup-compatibility/2006">
              <mc:Choice xmlns:v="urn:schemas-microsoft-com:vml" Requires="v">
                <p:oleObj spid="_x0000_s4274" name="Equation" r:id="rId6" imgW="748975" imgH="215806" progId="Equation.3">
                  <p:embed/>
                </p:oleObj>
              </mc:Choice>
              <mc:Fallback>
                <p:oleObj name="Equation" r:id="rId6" imgW="748975" imgH="215806" progId="Equation.3">
                  <p:embed/>
                  <p:pic>
                    <p:nvPicPr>
                      <p:cNvPr id="8224"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4561" y="771246"/>
                        <a:ext cx="1625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a:extLst>
              <a:ext uri="{FF2B5EF4-FFF2-40B4-BE49-F238E27FC236}">
                <a16:creationId xmlns:a16="http://schemas.microsoft.com/office/drawing/2014/main" id="{658888F3-87DE-4411-8469-90B4A7D5A3CD}"/>
              </a:ext>
            </a:extLst>
          </p:cNvPr>
          <p:cNvSpPr/>
          <p:nvPr/>
        </p:nvSpPr>
        <p:spPr>
          <a:xfrm>
            <a:off x="842298" y="3714993"/>
            <a:ext cx="8229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5. </a:t>
            </a:r>
            <a:r>
              <a:rPr lang="en-US" sz="2400" dirty="0">
                <a:latin typeface="Times New Roman" pitchFamily="18" charset="0"/>
                <a:cs typeface="Times New Roman" pitchFamily="18" charset="0"/>
              </a:rPr>
              <a:t>z = 3.24 is in the rejection region, so H₀ is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462106"/>
            <a:ext cx="26670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3. </a:t>
            </a:r>
            <a:r>
              <a:rPr lang="en-US" sz="2400" dirty="0">
                <a:latin typeface="Times New Roman" pitchFamily="18" charset="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Object 9">
            <a:extLst>
              <a:ext uri="{FF2B5EF4-FFF2-40B4-BE49-F238E27FC236}">
                <a16:creationId xmlns:a16="http://schemas.microsoft.com/office/drawing/2014/main" id="{3B7EC169-E573-458A-9FC2-936EC64BAD79}"/>
              </a:ext>
            </a:extLst>
          </p:cNvPr>
          <p:cNvGraphicFramePr>
            <a:graphicFrameLocks noChangeAspect="1"/>
          </p:cNvGraphicFramePr>
          <p:nvPr>
            <p:extLst>
              <p:ext uri="{D42A27DB-BD31-4B8C-83A1-F6EECF244321}">
                <p14:modId xmlns:p14="http://schemas.microsoft.com/office/powerpoint/2010/main" val="46318671"/>
              </p:ext>
            </p:extLst>
          </p:nvPr>
        </p:nvGraphicFramePr>
        <p:xfrm>
          <a:off x="1302699" y="1930691"/>
          <a:ext cx="3832225" cy="931862"/>
        </p:xfrm>
        <a:graphic>
          <a:graphicData uri="http://schemas.openxmlformats.org/presentationml/2006/ole">
            <mc:AlternateContent xmlns:mc="http://schemas.openxmlformats.org/markup-compatibility/2006">
              <mc:Choice xmlns:v="urn:schemas-microsoft-com:vml" Requires="v">
                <p:oleObj spid="_x0000_s4275" name="Equation" r:id="rId8" imgW="1739900" imgH="419100" progId="Equation.3">
                  <p:embed/>
                </p:oleObj>
              </mc:Choice>
              <mc:Fallback>
                <p:oleObj name="Equation" r:id="rId8" imgW="1739900" imgH="419100" progId="Equation.3">
                  <p:embed/>
                  <p:pic>
                    <p:nvPicPr>
                      <p:cNvPr id="2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2699" y="1930691"/>
                        <a:ext cx="383222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a:extLst>
              <a:ext uri="{FF2B5EF4-FFF2-40B4-BE49-F238E27FC236}">
                <a16:creationId xmlns:a16="http://schemas.microsoft.com/office/drawing/2014/main" id="{1801BACC-0E96-49E1-8449-02EF8FADEA3F}"/>
              </a:ext>
            </a:extLst>
          </p:cNvPr>
          <p:cNvSpPr/>
          <p:nvPr/>
        </p:nvSpPr>
        <p:spPr>
          <a:xfrm>
            <a:off x="842298" y="3048099"/>
            <a:ext cx="3017837"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4. </a:t>
            </a:r>
            <a:r>
              <a:rPr lang="en-US" sz="2400" dirty="0">
                <a:latin typeface="Times New Roman" pitchFamily="18" charset="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4281506"/>
            <a:ext cx="8229600" cy="83099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6. </a:t>
            </a:r>
            <a:r>
              <a:rPr lang="en-US" sz="2400" dirty="0">
                <a:latin typeface="Times New Roman" pitchFamily="18" charset="0"/>
                <a:cs typeface="Times New Roman" pitchFamily="18" charset="0"/>
              </a:rPr>
              <a:t>At 5% level of significance there is sufficient evidence that the mean pH is NOT equal to 8.1 </a:t>
            </a:r>
            <a:endParaRPr lang="en-US" sz="2400" dirty="0"/>
          </a:p>
        </p:txBody>
      </p:sp>
      <p:pic>
        <p:nvPicPr>
          <p:cNvPr id="35" name="Picture 19">
            <a:extLst>
              <a:ext uri="{FF2B5EF4-FFF2-40B4-BE49-F238E27FC236}">
                <a16:creationId xmlns:a16="http://schemas.microsoft.com/office/drawing/2014/main" id="{651345C7-25AF-424E-9723-65E9C30012DE}"/>
              </a:ext>
            </a:extLst>
          </p:cNvPr>
          <p:cNvPicPr>
            <a:picLocks noChangeAspect="1" noChangeArrowheads="1"/>
          </p:cNvPicPr>
          <p:nvPr/>
        </p:nvPicPr>
        <p:blipFill>
          <a:blip r:embed="rId10" cstate="print"/>
          <a:srcRect/>
          <a:stretch>
            <a:fillRect/>
          </a:stretch>
        </p:blipFill>
        <p:spPr bwMode="auto">
          <a:xfrm>
            <a:off x="7057078" y="1266522"/>
            <a:ext cx="4205733" cy="2223294"/>
          </a:xfrm>
          <a:prstGeom prst="rect">
            <a:avLst/>
          </a:prstGeom>
          <a:noFill/>
          <a:ln w="9525">
            <a:noFill/>
            <a:miter lim="800000"/>
            <a:headEnd/>
            <a:tailEnd/>
          </a:ln>
          <a:effectLst/>
        </p:spPr>
      </p:pic>
      <p:cxnSp>
        <p:nvCxnSpPr>
          <p:cNvPr id="39" name="Straight Connector 38">
            <a:extLst>
              <a:ext uri="{FF2B5EF4-FFF2-40B4-BE49-F238E27FC236}">
                <a16:creationId xmlns:a16="http://schemas.microsoft.com/office/drawing/2014/main" id="{51048F2F-2C0F-4DE5-A694-750FB21486A0}"/>
              </a:ext>
            </a:extLst>
          </p:cNvPr>
          <p:cNvCxnSpPr/>
          <p:nvPr/>
        </p:nvCxnSpPr>
        <p:spPr>
          <a:xfrm>
            <a:off x="11211202" y="3022903"/>
            <a:ext cx="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DB082E1-818A-454D-9DDE-8B365A52C6E0}"/>
              </a:ext>
            </a:extLst>
          </p:cNvPr>
          <p:cNvCxnSpPr>
            <a:cxnSpLocks/>
          </p:cNvCxnSpPr>
          <p:nvPr/>
        </p:nvCxnSpPr>
        <p:spPr>
          <a:xfrm>
            <a:off x="5326985" y="2313701"/>
            <a:ext cx="5884217" cy="709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CB6BB97-75F9-43B5-ABF6-665F9D25CB0D}"/>
                  </a:ext>
                </a:extLst>
              </p:cNvPr>
              <p:cNvSpPr txBox="1"/>
              <p:nvPr/>
            </p:nvSpPr>
            <p:spPr>
              <a:xfrm>
                <a:off x="3705821" y="3087730"/>
                <a:ext cx="2757614"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b="0" i="1" smtClean="0">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𝑍</m:t>
                          </m:r>
                        </m:e>
                      </m:d>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0.975</m:t>
                          </m:r>
                        </m:sub>
                      </m:sSub>
                      <m:r>
                        <a:rPr lang="en-US" sz="2600" b="0" i="1" smtClean="0">
                          <a:latin typeface="Cambria Math" panose="02040503050406030204" pitchFamily="18" charset="0"/>
                          <a:ea typeface="Cambria Math" panose="02040503050406030204" pitchFamily="18" charset="0"/>
                        </a:rPr>
                        <m:t>=1.96</m:t>
                      </m:r>
                    </m:oMath>
                  </m:oMathPara>
                </a14:m>
                <a:endParaRPr lang="en-US" sz="2600" dirty="0"/>
              </a:p>
            </p:txBody>
          </p:sp>
        </mc:Choice>
        <mc:Fallback xmlns="">
          <p:sp>
            <p:nvSpPr>
              <p:cNvPr id="45" name="TextBox 44">
                <a:extLst>
                  <a:ext uri="{FF2B5EF4-FFF2-40B4-BE49-F238E27FC236}">
                    <a16:creationId xmlns:a16="http://schemas.microsoft.com/office/drawing/2014/main" id="{ECB6BB97-75F9-43B5-ABF6-665F9D25CB0D}"/>
                  </a:ext>
                </a:extLst>
              </p:cNvPr>
              <p:cNvSpPr txBox="1">
                <a:spLocks noRot="1" noChangeAspect="1" noMove="1" noResize="1" noEditPoints="1" noAdjustHandles="1" noChangeArrowheads="1" noChangeShapeType="1" noTextEdit="1"/>
              </p:cNvSpPr>
              <p:nvPr/>
            </p:nvSpPr>
            <p:spPr>
              <a:xfrm>
                <a:off x="3705821" y="3087730"/>
                <a:ext cx="2757614" cy="400110"/>
              </a:xfrm>
              <a:prstGeom prst="rect">
                <a:avLst/>
              </a:prstGeom>
              <a:blipFill>
                <a:blip r:embed="rId11"/>
                <a:stretch>
                  <a:fillRect/>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12D03048-B633-4C2F-9BE7-2EA6E04E0C24}"/>
              </a:ext>
            </a:extLst>
          </p:cNvPr>
          <p:cNvSpPr/>
          <p:nvPr/>
        </p:nvSpPr>
        <p:spPr>
          <a:xfrm>
            <a:off x="832934" y="5194860"/>
            <a:ext cx="457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7. </a:t>
            </a:r>
            <a:endParaRPr lang="en-US" sz="2400" dirty="0"/>
          </a:p>
        </p:txBody>
      </p:sp>
      <p:graphicFrame>
        <p:nvGraphicFramePr>
          <p:cNvPr id="47" name="Object 18">
            <a:extLst>
              <a:ext uri="{FF2B5EF4-FFF2-40B4-BE49-F238E27FC236}">
                <a16:creationId xmlns:a16="http://schemas.microsoft.com/office/drawing/2014/main" id="{6A809B1C-0D60-4B12-B10A-1B1249EEFAFE}"/>
              </a:ext>
            </a:extLst>
          </p:cNvPr>
          <p:cNvGraphicFramePr>
            <a:graphicFrameLocks noChangeAspect="1"/>
          </p:cNvGraphicFramePr>
          <p:nvPr>
            <p:extLst>
              <p:ext uri="{D42A27DB-BD31-4B8C-83A1-F6EECF244321}">
                <p14:modId xmlns:p14="http://schemas.microsoft.com/office/powerpoint/2010/main" val="367704849"/>
              </p:ext>
            </p:extLst>
          </p:nvPr>
        </p:nvGraphicFramePr>
        <p:xfrm>
          <a:off x="1299498" y="5200096"/>
          <a:ext cx="3389313" cy="439738"/>
        </p:xfrm>
        <a:graphic>
          <a:graphicData uri="http://schemas.openxmlformats.org/presentationml/2006/ole">
            <mc:AlternateContent xmlns:mc="http://schemas.openxmlformats.org/markup-compatibility/2006">
              <mc:Choice xmlns:v="urn:schemas-microsoft-com:vml" Requires="v">
                <p:oleObj spid="_x0000_s4276" name="Equation" r:id="rId12" imgW="1562100" imgH="203200" progId="Equation.3">
                  <p:embed/>
                </p:oleObj>
              </mc:Choice>
              <mc:Fallback>
                <p:oleObj name="Equation" r:id="rId12" imgW="1562100" imgH="203200" progId="Equation.3">
                  <p:embed/>
                  <p:pic>
                    <p:nvPicPr>
                      <p:cNvPr id="8" name="Object 18">
                        <a:extLst>
                          <a:ext uri="{FF2B5EF4-FFF2-40B4-BE49-F238E27FC236}">
                            <a16:creationId xmlns:a16="http://schemas.microsoft.com/office/drawing/2014/main" id="{A606DE10-704C-4933-A990-EF03D19248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9498" y="5200096"/>
                        <a:ext cx="3389313"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18">
            <a:extLst>
              <a:ext uri="{FF2B5EF4-FFF2-40B4-BE49-F238E27FC236}">
                <a16:creationId xmlns:a16="http://schemas.microsoft.com/office/drawing/2014/main" id="{A14D93FB-4195-4FD6-8E41-BB11EA44584E}"/>
              </a:ext>
            </a:extLst>
          </p:cNvPr>
          <p:cNvGraphicFramePr>
            <a:graphicFrameLocks noChangeAspect="1"/>
          </p:cNvGraphicFramePr>
          <p:nvPr>
            <p:extLst>
              <p:ext uri="{D42A27DB-BD31-4B8C-83A1-F6EECF244321}">
                <p14:modId xmlns:p14="http://schemas.microsoft.com/office/powerpoint/2010/main" val="1176192688"/>
              </p:ext>
            </p:extLst>
          </p:nvPr>
        </p:nvGraphicFramePr>
        <p:xfrm>
          <a:off x="4728477" y="5194860"/>
          <a:ext cx="3997325" cy="439737"/>
        </p:xfrm>
        <a:graphic>
          <a:graphicData uri="http://schemas.openxmlformats.org/presentationml/2006/ole">
            <mc:AlternateContent xmlns:mc="http://schemas.openxmlformats.org/markup-compatibility/2006">
              <mc:Choice xmlns:v="urn:schemas-microsoft-com:vml" Requires="v">
                <p:oleObj spid="_x0000_s4277" name="Equation" r:id="rId14" imgW="1841500" imgH="203200" progId="Equation.3">
                  <p:embed/>
                </p:oleObj>
              </mc:Choice>
              <mc:Fallback>
                <p:oleObj name="Equation" r:id="rId14" imgW="1841500" imgH="203200" progId="Equation.3">
                  <p:embed/>
                  <p:pic>
                    <p:nvPicPr>
                      <p:cNvPr id="9" name="Object 18">
                        <a:extLst>
                          <a:ext uri="{FF2B5EF4-FFF2-40B4-BE49-F238E27FC236}">
                            <a16:creationId xmlns:a16="http://schemas.microsoft.com/office/drawing/2014/main" id="{6C5B4D93-C807-40A9-B2F5-BE9AA173E1E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8477" y="5194860"/>
                        <a:ext cx="3997325"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a:extLst>
              <a:ext uri="{FF2B5EF4-FFF2-40B4-BE49-F238E27FC236}">
                <a16:creationId xmlns:a16="http://schemas.microsoft.com/office/drawing/2014/main" id="{C34BEBA8-59B4-439F-BB64-4BC766F57758}"/>
              </a:ext>
            </a:extLst>
          </p:cNvPr>
          <p:cNvGraphicFramePr>
            <a:graphicFrameLocks noChangeAspect="1"/>
          </p:cNvGraphicFramePr>
          <p:nvPr>
            <p:extLst>
              <p:ext uri="{D42A27DB-BD31-4B8C-83A1-F6EECF244321}">
                <p14:modId xmlns:p14="http://schemas.microsoft.com/office/powerpoint/2010/main" val="596690977"/>
              </p:ext>
            </p:extLst>
          </p:nvPr>
        </p:nvGraphicFramePr>
        <p:xfrm>
          <a:off x="2577605" y="5673900"/>
          <a:ext cx="3694112" cy="384175"/>
        </p:xfrm>
        <a:graphic>
          <a:graphicData uri="http://schemas.openxmlformats.org/presentationml/2006/ole">
            <mc:AlternateContent xmlns:mc="http://schemas.openxmlformats.org/markup-compatibility/2006">
              <mc:Choice xmlns:v="urn:schemas-microsoft-com:vml" Requires="v">
                <p:oleObj spid="_x0000_s4278" name="Equation" r:id="rId16" imgW="1701720" imgH="177480" progId="Equation.3">
                  <p:embed/>
                </p:oleObj>
              </mc:Choice>
              <mc:Fallback>
                <p:oleObj name="Equation" r:id="rId16" imgW="1701720" imgH="177480" progId="Equation.3">
                  <p:embed/>
                  <p:pic>
                    <p:nvPicPr>
                      <p:cNvPr id="10" name="Object 12">
                        <a:extLst>
                          <a:ext uri="{FF2B5EF4-FFF2-40B4-BE49-F238E27FC236}">
                            <a16:creationId xmlns:a16="http://schemas.microsoft.com/office/drawing/2014/main" id="{23764F5C-A7D0-4587-9E5A-9284D0CA4B15}"/>
                          </a:ext>
                        </a:extLst>
                      </p:cNvPr>
                      <p:cNvPicPr>
                        <a:picLocks noChangeAspect="1" noChangeArrowheads="1"/>
                      </p:cNvPicPr>
                      <p:nvPr/>
                    </p:nvPicPr>
                    <p:blipFill>
                      <a:blip r:embed="rId17"/>
                      <a:srcRect/>
                      <a:stretch>
                        <a:fillRect/>
                      </a:stretch>
                    </p:blipFill>
                    <p:spPr bwMode="auto">
                      <a:xfrm>
                        <a:off x="2577605" y="5673900"/>
                        <a:ext cx="369411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3">
            <a:extLst>
              <a:ext uri="{FF2B5EF4-FFF2-40B4-BE49-F238E27FC236}">
                <a16:creationId xmlns:a16="http://schemas.microsoft.com/office/drawing/2014/main" id="{7AC3BB11-4E03-4179-915D-AFC71521EA52}"/>
              </a:ext>
            </a:extLst>
          </p:cNvPr>
          <p:cNvGraphicFramePr>
            <a:graphicFrameLocks noChangeAspect="1"/>
          </p:cNvGraphicFramePr>
          <p:nvPr>
            <p:extLst>
              <p:ext uri="{D42A27DB-BD31-4B8C-83A1-F6EECF244321}">
                <p14:modId xmlns:p14="http://schemas.microsoft.com/office/powerpoint/2010/main" val="3769351415"/>
              </p:ext>
            </p:extLst>
          </p:nvPr>
        </p:nvGraphicFramePr>
        <p:xfrm>
          <a:off x="6417425" y="5658754"/>
          <a:ext cx="1654175" cy="384175"/>
        </p:xfrm>
        <a:graphic>
          <a:graphicData uri="http://schemas.openxmlformats.org/presentationml/2006/ole">
            <mc:AlternateContent xmlns:mc="http://schemas.openxmlformats.org/markup-compatibility/2006">
              <mc:Choice xmlns:v="urn:schemas-microsoft-com:vml" Requires="v">
                <p:oleObj spid="_x0000_s4279" name="Equation" r:id="rId18" imgW="761669" imgH="177723" progId="Equation.3">
                  <p:embed/>
                </p:oleObj>
              </mc:Choice>
              <mc:Fallback>
                <p:oleObj name="Equation" r:id="rId18" imgW="761669" imgH="177723" progId="Equation.3">
                  <p:embed/>
                  <p:pic>
                    <p:nvPicPr>
                      <p:cNvPr id="11" name="Object 13">
                        <a:extLst>
                          <a:ext uri="{FF2B5EF4-FFF2-40B4-BE49-F238E27FC236}">
                            <a16:creationId xmlns:a16="http://schemas.microsoft.com/office/drawing/2014/main" id="{D04D37B6-91A9-483B-B94B-916A742AF7A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17425" y="5658754"/>
                        <a:ext cx="16541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40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Right)">
                                      <p:cBhvr>
                                        <p:cTn id="12" dur="1000"/>
                                        <p:tgtEl>
                                          <p:spTgt spid="23"/>
                                        </p:tgtEl>
                                      </p:cBhvr>
                                    </p:animEffect>
                                  </p:childTnLst>
                                </p:cTn>
                              </p:par>
                              <p:par>
                                <p:cTn id="13" presetID="18" presetClass="entr" presetSubtype="6"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Right)">
                                      <p:cBhvr>
                                        <p:cTn id="15" dur="1000"/>
                                        <p:tgtEl>
                                          <p:spTgt spid="24"/>
                                        </p:tgtEl>
                                      </p:cBhvr>
                                    </p:animEffect>
                                  </p:childTnLst>
                                </p:cTn>
                              </p:par>
                            </p:childTnLst>
                          </p:cTn>
                        </p:par>
                        <p:par>
                          <p:cTn id="16" fill="hold">
                            <p:stCondLst>
                              <p:cond delay="1000"/>
                            </p:stCondLst>
                            <p:childTnLst>
                              <p:par>
                                <p:cTn id="17" presetID="18" presetClass="entr" presetSubtype="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trips(downRight)">
                                      <p:cBhvr>
                                        <p:cTn id="19" dur="1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trips(downRight)">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strips(downRight)">
                                      <p:cBhvr>
                                        <p:cTn id="29" dur="1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strips(downRight)">
                                      <p:cBhvr>
                                        <p:cTn id="34" dur="1000"/>
                                        <p:tgtEl>
                                          <p:spTgt spid="3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3000"/>
                                        <p:tgtEl>
                                          <p:spTgt spid="45"/>
                                        </p:tgtEl>
                                      </p:cBhvr>
                                    </p:animEffect>
                                  </p:childTnLst>
                                </p:cTn>
                              </p:par>
                            </p:childTnLst>
                          </p:cTn>
                        </p:par>
                        <p:par>
                          <p:cTn id="39" fill="hold">
                            <p:stCondLst>
                              <p:cond delay="4000"/>
                            </p:stCondLst>
                            <p:childTnLst>
                              <p:par>
                                <p:cTn id="40" presetID="18" presetClass="entr" presetSubtype="6"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1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strips(downRight)">
                                      <p:cBhvr>
                                        <p:cTn id="47" dur="1000"/>
                                        <p:tgtEl>
                                          <p:spTgt spid="41"/>
                                        </p:tgtEl>
                                      </p:cBhvr>
                                    </p:animEffect>
                                  </p:childTnLst>
                                </p:cTn>
                              </p:par>
                            </p:childTnLst>
                          </p:cTn>
                        </p:par>
                        <p:par>
                          <p:cTn id="48" fill="hold">
                            <p:stCondLst>
                              <p:cond delay="1000"/>
                            </p:stCondLst>
                            <p:childTnLst>
                              <p:par>
                                <p:cTn id="49" presetID="18" presetClass="entr" presetSubtype="6"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strips(downRight)">
                                      <p:cBhvr>
                                        <p:cTn id="51" dur="10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strips(downRight)">
                                      <p:cBhvr>
                                        <p:cTn id="56" dur="10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strips(downRight)">
                                      <p:cBhvr>
                                        <p:cTn id="61" dur="10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strips(downRight)">
                                      <p:cBhvr>
                                        <p:cTn id="66" dur="10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strips(downRight)">
                                      <p:cBhvr>
                                        <p:cTn id="71" dur="10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strips(downRight)">
                                      <p:cBhvr>
                                        <p:cTn id="76" dur="1000"/>
                                        <p:tgtEl>
                                          <p:spTgt spid="48"/>
                                        </p:tgtEl>
                                      </p:cBhvr>
                                    </p:animEffect>
                                  </p:childTnLst>
                                </p:cTn>
                              </p:par>
                            </p:childTnLst>
                          </p:cTn>
                        </p:par>
                        <p:par>
                          <p:cTn id="77" fill="hold">
                            <p:stCondLst>
                              <p:cond delay="1000"/>
                            </p:stCondLst>
                            <p:childTnLst>
                              <p:par>
                                <p:cTn id="78" presetID="18" presetClass="entr" presetSubtype="6"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strips(downRight)">
                                      <p:cBhvr>
                                        <p:cTn id="80" dur="1000"/>
                                        <p:tgtEl>
                                          <p:spTgt spid="49"/>
                                        </p:tgtEl>
                                      </p:cBhvr>
                                    </p:animEffect>
                                  </p:childTnLst>
                                </p:cTn>
                              </p:par>
                            </p:childTnLst>
                          </p:cTn>
                        </p:par>
                        <p:par>
                          <p:cTn id="81" fill="hold">
                            <p:stCondLst>
                              <p:cond delay="2000"/>
                            </p:stCondLst>
                            <p:childTnLst>
                              <p:par>
                                <p:cTn id="82" presetID="18" presetClass="entr" presetSubtype="6" fill="hold" nodeType="after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strips(downRight)">
                                      <p:cBhvr>
                                        <p:cTn id="84"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p:bldP spid="29" grpId="0"/>
      <p:bldP spid="33" grpId="0"/>
      <p:bldP spid="34" grpId="0"/>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Using Calculator </a:t>
            </a:r>
          </a:p>
        </p:txBody>
      </p:sp>
      <p:sp>
        <p:nvSpPr>
          <p:cNvPr id="5" name="Rectangle 4">
            <a:extLst>
              <a:ext uri="{FF2B5EF4-FFF2-40B4-BE49-F238E27FC236}">
                <a16:creationId xmlns:a16="http://schemas.microsoft.com/office/drawing/2014/main" id="{AA195B3D-FE89-4078-B1F0-E53DB4A1AD36}"/>
              </a:ext>
            </a:extLst>
          </p:cNvPr>
          <p:cNvSpPr/>
          <p:nvPr/>
        </p:nvSpPr>
        <p:spPr>
          <a:xfrm>
            <a:off x="913356" y="2989544"/>
            <a:ext cx="8686800" cy="342900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A24199D-AC93-43B6-B07B-E97AAD27D0CF}"/>
              </a:ext>
            </a:extLst>
          </p:cNvPr>
          <p:cNvSpPr>
            <a:spLocks noChangeArrowheads="1"/>
          </p:cNvSpPr>
          <p:nvPr/>
        </p:nvSpPr>
        <p:spPr bwMode="auto">
          <a:xfrm>
            <a:off x="1141956" y="3096045"/>
            <a:ext cx="5181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Press </a:t>
            </a:r>
            <a:r>
              <a:rPr kumimoji="0" lang="en-US" altLang="en-US" sz="2000" b="0" i="0" u="none" strike="noStrike" cap="none" normalizeH="0" baseline="0" dirty="0">
                <a:ln>
                  <a:noFill/>
                </a:ln>
                <a:solidFill>
                  <a:srgbClr val="FF0000"/>
                </a:solidFill>
                <a:effectLst/>
                <a:latin typeface="Arial" panose="020B0604020202020204" pitchFamily="34" charset="0"/>
              </a:rPr>
              <a:t>STAT</a:t>
            </a:r>
            <a:r>
              <a:rPr kumimoji="0" lang="en-US" altLang="en-US" sz="2000" b="0" i="0" u="none" strike="noStrike" cap="none" normalizeH="0" baseline="0" dirty="0">
                <a:ln>
                  <a:noFill/>
                </a:ln>
                <a:solidFill>
                  <a:schemeClr val="tx1"/>
                </a:solidFill>
                <a:effectLst/>
                <a:latin typeface="Arial" panose="020B0604020202020204" pitchFamily="34" charset="0"/>
              </a:rPr>
              <a:t> and the right arrow twice to select </a:t>
            </a:r>
            <a:r>
              <a:rPr kumimoji="0" lang="en-US" altLang="en-US" sz="2000" b="0" i="0" u="none" strike="noStrike" cap="none" normalizeH="0" baseline="0" dirty="0">
                <a:ln>
                  <a:noFill/>
                </a:ln>
                <a:solidFill>
                  <a:srgbClr val="FF0000"/>
                </a:solidFill>
                <a:effectLst/>
                <a:latin typeface="Arial" panose="020B0604020202020204" pitchFamily="34" charset="0"/>
              </a:rPr>
              <a:t>TESTS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elect the highlighted</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r>
              <a:rPr lang="en-US" altLang="en-US" sz="2000" dirty="0">
                <a:solidFill>
                  <a:srgbClr val="FF0000"/>
                </a:solidFill>
                <a:latin typeface="Arial" panose="020B0604020202020204" pitchFamily="34" charset="0"/>
                <a:cs typeface="Arial" panose="020B0604020202020204" pitchFamily="34" charset="0"/>
              </a:rPr>
              <a:t>Z</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-Test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Then </a:t>
            </a:r>
            <a:r>
              <a:rPr kumimoji="0" lang="en-US" altLang="en-US" sz="2000" b="0" i="0" u="none" strike="noStrike" cap="none" normalizeH="0" baseline="0" dirty="0">
                <a:ln>
                  <a:noFill/>
                </a:ln>
                <a:solidFill>
                  <a:srgbClr val="FF0000"/>
                </a:solidFill>
                <a:effectLst/>
                <a:latin typeface="Arial" panose="020B0604020202020204" pitchFamily="34" charset="0"/>
              </a:rPr>
              <a:t>either</a:t>
            </a:r>
            <a:r>
              <a:rPr kumimoji="0" lang="en-US" altLang="en-US" sz="2000" b="0" i="0" u="none" strike="noStrike" cap="none" normalizeH="0" baseline="0" dirty="0">
                <a:ln>
                  <a:noFill/>
                </a:ln>
                <a:solidFill>
                  <a:schemeClr val="tx1"/>
                </a:solidFill>
                <a:effectLst/>
                <a:latin typeface="Arial" panose="020B0604020202020204" pitchFamily="34" charset="0"/>
              </a:rPr>
              <a:t> select </a:t>
            </a:r>
            <a:r>
              <a:rPr kumimoji="0" lang="en-US" altLang="en-US" sz="2000" b="0" i="0" u="none" strike="noStrike" cap="none" normalizeH="0" baseline="0" dirty="0">
                <a:ln>
                  <a:noFill/>
                </a:ln>
                <a:solidFill>
                  <a:srgbClr val="FF0000"/>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(if you have entered your data into calculator) or </a:t>
            </a:r>
            <a:r>
              <a:rPr kumimoji="0" lang="en-US" altLang="en-US" sz="2000" b="0" i="0" u="none" strike="noStrike" cap="none" normalizeH="0" baseline="0" dirty="0">
                <a:ln>
                  <a:noFill/>
                </a:ln>
                <a:solidFill>
                  <a:srgbClr val="FF0000"/>
                </a:solidFill>
                <a:effectLst/>
                <a:latin typeface="Arial" panose="020B0604020202020204" pitchFamily="34" charset="0"/>
              </a:rPr>
              <a:t>Stats</a:t>
            </a:r>
            <a:r>
              <a:rPr kumimoji="0" lang="en-US" altLang="en-US" sz="2000" b="0" i="0" u="none" strike="noStrike" cap="none" normalizeH="0" baseline="0" dirty="0">
                <a:ln>
                  <a:noFill/>
                </a:ln>
                <a:solidFill>
                  <a:schemeClr val="tx1"/>
                </a:solidFill>
                <a:effectLst/>
                <a:latin typeface="Arial" panose="020B0604020202020204" pitchFamily="34" charset="0"/>
              </a:rPr>
              <a:t> (if you have the statistics) and proceed.</a:t>
            </a:r>
          </a:p>
        </p:txBody>
      </p:sp>
      <p:sp>
        <p:nvSpPr>
          <p:cNvPr id="9" name="Rectangle 8">
            <a:extLst>
              <a:ext uri="{FF2B5EF4-FFF2-40B4-BE49-F238E27FC236}">
                <a16:creationId xmlns:a16="http://schemas.microsoft.com/office/drawing/2014/main" id="{D3A4D956-57F0-4AB9-BC01-B4855E8EBCA1}"/>
              </a:ext>
            </a:extLst>
          </p:cNvPr>
          <p:cNvSpPr/>
          <p:nvPr/>
        </p:nvSpPr>
        <p:spPr>
          <a:xfrm>
            <a:off x="838199" y="1552902"/>
            <a:ext cx="8686800" cy="1200329"/>
          </a:xfrm>
          <a:prstGeom prst="rect">
            <a:avLst/>
          </a:prstGeom>
        </p:spPr>
        <p:txBody>
          <a:bodyPr wrap="square">
            <a:spAutoFit/>
          </a:bodyPr>
          <a:lstStyle/>
          <a:p>
            <a:r>
              <a:rPr lang="en-US" sz="2400" dirty="0">
                <a:cs typeface="Times New Roman" pitchFamily="18" charset="0"/>
              </a:rPr>
              <a:t>You can use the calculator to do pretty much the whole testing. </a:t>
            </a:r>
          </a:p>
          <a:p>
            <a:r>
              <a:rPr lang="en-US" sz="2400" dirty="0">
                <a:cs typeface="Times New Roman" pitchFamily="18" charset="0"/>
              </a:rPr>
              <a:t>You should know your population type, the form of the alternate and some statistic to perform the testing. </a:t>
            </a:r>
            <a:endParaRPr lang="en-US" sz="2400" dirty="0"/>
          </a:p>
        </p:txBody>
      </p:sp>
      <p:pic>
        <p:nvPicPr>
          <p:cNvPr id="3" name="Picture 2">
            <a:extLst>
              <a:ext uri="{FF2B5EF4-FFF2-40B4-BE49-F238E27FC236}">
                <a16:creationId xmlns:a16="http://schemas.microsoft.com/office/drawing/2014/main" id="{122F12B0-F317-4CC9-828F-C422BA644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95" y="2895600"/>
            <a:ext cx="1191830" cy="3597275"/>
          </a:xfrm>
          <a:prstGeom prst="rect">
            <a:avLst/>
          </a:prstGeom>
        </p:spPr>
      </p:pic>
      <p:sp>
        <p:nvSpPr>
          <p:cNvPr id="10" name="Rectangle 9">
            <a:extLst>
              <a:ext uri="{FF2B5EF4-FFF2-40B4-BE49-F238E27FC236}">
                <a16:creationId xmlns:a16="http://schemas.microsoft.com/office/drawing/2014/main" id="{D793081C-BE80-4761-B291-82F1CADD49B8}"/>
              </a:ext>
            </a:extLst>
          </p:cNvPr>
          <p:cNvSpPr/>
          <p:nvPr/>
        </p:nvSpPr>
        <p:spPr>
          <a:xfrm>
            <a:off x="9866074" y="408364"/>
            <a:ext cx="1896671" cy="181359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ea typeface="Times New Roman" panose="02020603050405020304" pitchFamily="18" charset="0"/>
              </a:rPr>
              <a:t>Don’t be a Morty in using your calculator be at least a summer!</a:t>
            </a:r>
          </a:p>
        </p:txBody>
      </p:sp>
      <p:pic>
        <p:nvPicPr>
          <p:cNvPr id="4" name="Picture 3" descr="A screenshot of a cell phone&#10;&#10;Description automatically generated">
            <a:extLst>
              <a:ext uri="{FF2B5EF4-FFF2-40B4-BE49-F238E27FC236}">
                <a16:creationId xmlns:a16="http://schemas.microsoft.com/office/drawing/2014/main" id="{D66EC658-4FE1-4A4C-AA19-A03AE082C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069" y="3095964"/>
            <a:ext cx="2286000" cy="1554816"/>
          </a:xfrm>
          <a:prstGeom prst="rect">
            <a:avLst/>
          </a:prstGeom>
        </p:spPr>
      </p:pic>
      <p:pic>
        <p:nvPicPr>
          <p:cNvPr id="12" name="Picture 11" descr="A picture containing clock&#10;&#10;Description automatically generated">
            <a:extLst>
              <a:ext uri="{FF2B5EF4-FFF2-40B4-BE49-F238E27FC236}">
                <a16:creationId xmlns:a16="http://schemas.microsoft.com/office/drawing/2014/main" id="{2594D1EA-9C9F-4109-BAEB-32261814FA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5069" y="4754395"/>
            <a:ext cx="2286000" cy="1554480"/>
          </a:xfrm>
          <a:prstGeom prst="rect">
            <a:avLst/>
          </a:prstGeom>
        </p:spPr>
      </p:pic>
    </p:spTree>
    <p:extLst>
      <p:ext uri="{BB962C8B-B14F-4D97-AF65-F5344CB8AC3E}">
        <p14:creationId xmlns:p14="http://schemas.microsoft.com/office/powerpoint/2010/main" val="119184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Ex2. Palm Reading</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5725439" cy="4893647"/>
          </a:xfrm>
          <a:prstGeom prst="rect">
            <a:avLst/>
          </a:prstGeom>
        </p:spPr>
        <p:txBody>
          <a:bodyPr wrap="square">
            <a:spAutoFit/>
          </a:bodyPr>
          <a:lstStyle/>
          <a:p>
            <a:r>
              <a:rPr lang="en-US" sz="2400" dirty="0">
                <a:cs typeface="Times New Roman" pitchFamily="18" charset="0"/>
              </a:rPr>
              <a:t>Some people believe that the </a:t>
            </a:r>
            <a:r>
              <a:rPr lang="en-US" sz="2400" dirty="0">
                <a:solidFill>
                  <a:srgbClr val="00B050"/>
                </a:solidFill>
                <a:cs typeface="Times New Roman" pitchFamily="18" charset="0"/>
              </a:rPr>
              <a:t>length of their palm’s lifeline can be used to predict longevity</a:t>
            </a:r>
            <a:r>
              <a:rPr lang="en-US" sz="2400" dirty="0">
                <a:cs typeface="Times New Roman" pitchFamily="18" charset="0"/>
              </a:rPr>
              <a:t>. </a:t>
            </a:r>
          </a:p>
          <a:p>
            <a:endParaRPr lang="en-US" sz="2400" dirty="0">
              <a:cs typeface="Times New Roman" pitchFamily="18" charset="0"/>
            </a:endParaRPr>
          </a:p>
          <a:p>
            <a:r>
              <a:rPr lang="en-US" sz="2400" dirty="0">
                <a:cs typeface="Times New Roman" pitchFamily="18" charset="0"/>
              </a:rPr>
              <a:t>In a letter published in the Journal of the American Medical Association, authors M. E. Wilson and L. E. Mather refuted that belief with a study of cadavers. </a:t>
            </a:r>
          </a:p>
          <a:p>
            <a:endParaRPr lang="en-US" sz="2400" dirty="0">
              <a:cs typeface="Times New Roman" pitchFamily="18" charset="0"/>
            </a:endParaRPr>
          </a:p>
          <a:p>
            <a:r>
              <a:rPr lang="en-US" sz="2400" dirty="0">
                <a:solidFill>
                  <a:srgbClr val="0070C0"/>
                </a:solidFill>
                <a:cs typeface="Times New Roman" pitchFamily="18" charset="0"/>
              </a:rPr>
              <a:t>Ages at death were recorded, along with the length of palm lifelines</a:t>
            </a:r>
            <a:r>
              <a:rPr lang="en-US" sz="2400" dirty="0">
                <a:cs typeface="Times New Roman" pitchFamily="18" charset="0"/>
              </a:rPr>
              <a:t>. The authors concluded that </a:t>
            </a:r>
            <a:r>
              <a:rPr lang="en-US" sz="2400" dirty="0">
                <a:solidFill>
                  <a:srgbClr val="FF0000"/>
                </a:solidFill>
                <a:cs typeface="Times New Roman" pitchFamily="18" charset="0"/>
              </a:rPr>
              <a:t>there is no significant</a:t>
            </a:r>
            <a:r>
              <a:rPr lang="en-US" sz="2400" dirty="0">
                <a:cs typeface="Times New Roman" pitchFamily="18" charset="0"/>
              </a:rPr>
              <a:t> evidence supporting that claim.</a:t>
            </a:r>
            <a:endParaRPr lang="en-US" sz="2400" dirty="0"/>
          </a:p>
        </p:txBody>
      </p:sp>
      <p:pic>
        <p:nvPicPr>
          <p:cNvPr id="17" name="Picture 16">
            <a:extLst>
              <a:ext uri="{FF2B5EF4-FFF2-40B4-BE49-F238E27FC236}">
                <a16:creationId xmlns:a16="http://schemas.microsoft.com/office/drawing/2014/main" id="{CB9B5BB5-B811-456D-89A3-A96BAE38C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48" y="492984"/>
            <a:ext cx="4997754" cy="5862711"/>
          </a:xfrm>
          <a:prstGeom prst="rect">
            <a:avLst/>
          </a:prstGeom>
        </p:spPr>
      </p:pic>
    </p:spTree>
    <p:extLst>
      <p:ext uri="{BB962C8B-B14F-4D97-AF65-F5344CB8AC3E}">
        <p14:creationId xmlns:p14="http://schemas.microsoft.com/office/powerpoint/2010/main" val="408904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Ex3. CO2 Measurement </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10515600" cy="1938992"/>
          </a:xfrm>
          <a:prstGeom prst="rect">
            <a:avLst/>
          </a:prstGeom>
        </p:spPr>
        <p:txBody>
          <a:bodyPr wrap="square">
            <a:spAutoFit/>
          </a:bodyPr>
          <a:lstStyle/>
          <a:p>
            <a:r>
              <a:rPr lang="en-US" sz="2400" dirty="0">
                <a:cs typeface="Times New Roman" pitchFamily="18" charset="0"/>
              </a:rPr>
              <a:t>The mean CO2 measurement in a small town </a:t>
            </a:r>
            <a:r>
              <a:rPr lang="en-US" sz="2400" dirty="0">
                <a:solidFill>
                  <a:srgbClr val="0070C0"/>
                </a:solidFill>
                <a:cs typeface="Times New Roman" pitchFamily="18" charset="0"/>
              </a:rPr>
              <a:t>used to be around 340</a:t>
            </a:r>
            <a:r>
              <a:rPr lang="en-US" sz="2400" dirty="0">
                <a:cs typeface="Times New Roman" pitchFamily="18" charset="0"/>
              </a:rPr>
              <a:t>ppmv with </a:t>
            </a:r>
            <a:r>
              <a:rPr lang="en-US" sz="2400" dirty="0">
                <a:solidFill>
                  <a:srgbClr val="FF0000"/>
                </a:solidFill>
                <a:cs typeface="Times New Roman" pitchFamily="18" charset="0"/>
              </a:rPr>
              <a:t>standard deviation of 20</a:t>
            </a:r>
            <a:r>
              <a:rPr lang="en-US" sz="2400" dirty="0">
                <a:cs typeface="Times New Roman" pitchFamily="18" charset="0"/>
              </a:rPr>
              <a:t>. </a:t>
            </a:r>
          </a:p>
          <a:p>
            <a:endParaRPr lang="en-US" sz="2400" dirty="0">
              <a:cs typeface="Times New Roman" pitchFamily="18" charset="0"/>
            </a:endParaRPr>
          </a:p>
          <a:p>
            <a:r>
              <a:rPr lang="en-US" sz="2400" dirty="0">
                <a:cs typeface="Times New Roman" pitchFamily="18" charset="0"/>
              </a:rPr>
              <a:t>After a new company has been built in close proximity of this town, a random </a:t>
            </a:r>
            <a:r>
              <a:rPr lang="en-US" sz="2400" dirty="0">
                <a:solidFill>
                  <a:srgbClr val="00B050"/>
                </a:solidFill>
                <a:cs typeface="Times New Roman" pitchFamily="18" charset="0"/>
              </a:rPr>
              <a:t>sample of 36 </a:t>
            </a:r>
            <a:r>
              <a:rPr lang="en-US" sz="2400" dirty="0">
                <a:cs typeface="Times New Roman" pitchFamily="18" charset="0"/>
              </a:rPr>
              <a:t>measurements show and </a:t>
            </a:r>
            <a:r>
              <a:rPr lang="en-US" sz="2400" dirty="0">
                <a:solidFill>
                  <a:srgbClr val="7030A0"/>
                </a:solidFill>
                <a:cs typeface="Times New Roman" pitchFamily="18" charset="0"/>
              </a:rPr>
              <a:t>average CO2 of 345</a:t>
            </a:r>
            <a:r>
              <a:rPr lang="en-US" sz="2400" dirty="0">
                <a:cs typeface="Times New Roman" pitchFamily="18" charset="0"/>
              </a:rPr>
              <a:t>ppmv.</a:t>
            </a:r>
          </a:p>
        </p:txBody>
      </p:sp>
      <p:pic>
        <p:nvPicPr>
          <p:cNvPr id="5" name="Picture 4">
            <a:extLst>
              <a:ext uri="{FF2B5EF4-FFF2-40B4-BE49-F238E27FC236}">
                <a16:creationId xmlns:a16="http://schemas.microsoft.com/office/drawing/2014/main" id="{9C0C128C-1FDC-4C5D-B5FA-7F6DA21A6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5901" y="3411603"/>
            <a:ext cx="2497899" cy="3081272"/>
          </a:xfrm>
          <a:prstGeom prst="rect">
            <a:avLst/>
          </a:prstGeom>
        </p:spPr>
      </p:pic>
      <p:sp>
        <p:nvSpPr>
          <p:cNvPr id="6" name="Rectangle 5">
            <a:extLst>
              <a:ext uri="{FF2B5EF4-FFF2-40B4-BE49-F238E27FC236}">
                <a16:creationId xmlns:a16="http://schemas.microsoft.com/office/drawing/2014/main" id="{2663186D-4239-4F0F-8AD3-2F1AA1F7ABC4}"/>
              </a:ext>
            </a:extLst>
          </p:cNvPr>
          <p:cNvSpPr/>
          <p:nvPr/>
        </p:nvSpPr>
        <p:spPr>
          <a:xfrm>
            <a:off x="838199" y="3660071"/>
            <a:ext cx="7491609" cy="1200329"/>
          </a:xfrm>
          <a:prstGeom prst="rect">
            <a:avLst/>
          </a:prstGeom>
        </p:spPr>
        <p:txBody>
          <a:bodyPr wrap="square">
            <a:spAutoFit/>
          </a:bodyPr>
          <a:lstStyle/>
          <a:p>
            <a:r>
              <a:rPr lang="en-US" sz="2400" dirty="0">
                <a:cs typeface="Times New Roman" pitchFamily="18" charset="0"/>
              </a:rPr>
              <a:t>At </a:t>
            </a:r>
            <a:r>
              <a:rPr lang="en-US" sz="2400" dirty="0">
                <a:solidFill>
                  <a:srgbClr val="00B050"/>
                </a:solidFill>
                <a:cs typeface="Times New Roman" pitchFamily="18" charset="0"/>
              </a:rPr>
              <a:t>5% level of significance </a:t>
            </a:r>
            <a:r>
              <a:rPr lang="en-US" sz="2400" dirty="0">
                <a:cs typeface="Times New Roman" pitchFamily="18" charset="0"/>
              </a:rPr>
              <a:t>test the company’s </a:t>
            </a:r>
            <a:r>
              <a:rPr lang="en-US" sz="2400" dirty="0">
                <a:solidFill>
                  <a:srgbClr val="0070C0"/>
                </a:solidFill>
                <a:cs typeface="Times New Roman" pitchFamily="18" charset="0"/>
              </a:rPr>
              <a:t>claim that the amount of CO2 is still the same against its one sided alternate hypothesis that it has increased</a:t>
            </a:r>
            <a:r>
              <a:rPr lang="en-US" sz="2400" dirty="0">
                <a:cs typeface="Times New Roman" pitchFamily="18" charset="0"/>
              </a:rPr>
              <a:t>.</a:t>
            </a:r>
            <a:endParaRPr lang="en-US" sz="2400" dirty="0"/>
          </a:p>
        </p:txBody>
      </p:sp>
      <p:sp>
        <p:nvSpPr>
          <p:cNvPr id="7" name="TextBox 6">
            <a:extLst>
              <a:ext uri="{FF2B5EF4-FFF2-40B4-BE49-F238E27FC236}">
                <a16:creationId xmlns:a16="http://schemas.microsoft.com/office/drawing/2014/main" id="{4B4D763E-A1F4-4739-B8B3-0ADDB4742B2C}"/>
              </a:ext>
            </a:extLst>
          </p:cNvPr>
          <p:cNvSpPr txBox="1"/>
          <p:nvPr/>
        </p:nvSpPr>
        <p:spPr>
          <a:xfrm>
            <a:off x="838199" y="5330150"/>
            <a:ext cx="4244239" cy="769441"/>
          </a:xfrm>
          <a:prstGeom prst="rect">
            <a:avLst/>
          </a:prstGeom>
          <a:noFill/>
        </p:spPr>
        <p:txBody>
          <a:bodyPr wrap="none" rtlCol="0">
            <a:spAutoFit/>
          </a:bodyPr>
          <a:lstStyle/>
          <a:p>
            <a:r>
              <a:rPr lang="en-US" sz="2200" dirty="0"/>
              <a:t>X: CO2 measurement ~ ? (</a:t>
            </a:r>
            <a:r>
              <a:rPr lang="el-GR" sz="2200" dirty="0"/>
              <a:t>μ</a:t>
            </a:r>
            <a:r>
              <a:rPr lang="en-US" sz="2200" dirty="0"/>
              <a:t>, </a:t>
            </a:r>
            <a:r>
              <a:rPr lang="el-GR" sz="2200" dirty="0"/>
              <a:t>σ</a:t>
            </a:r>
            <a:r>
              <a:rPr lang="en-US" sz="2200" dirty="0"/>
              <a:t> = 20)</a:t>
            </a:r>
          </a:p>
          <a:p>
            <a:r>
              <a:rPr lang="en-US" sz="2200" dirty="0"/>
              <a:t>n = 36</a:t>
            </a:r>
          </a:p>
        </p:txBody>
      </p:sp>
      <p:graphicFrame>
        <p:nvGraphicFramePr>
          <p:cNvPr id="8" name="Object 18">
            <a:extLst>
              <a:ext uri="{FF2B5EF4-FFF2-40B4-BE49-F238E27FC236}">
                <a16:creationId xmlns:a16="http://schemas.microsoft.com/office/drawing/2014/main" id="{7419B1D5-AFBD-4887-BF16-165DE068A3D4}"/>
              </a:ext>
            </a:extLst>
          </p:cNvPr>
          <p:cNvGraphicFramePr>
            <a:graphicFrameLocks noChangeAspect="1"/>
          </p:cNvGraphicFramePr>
          <p:nvPr>
            <p:extLst>
              <p:ext uri="{D42A27DB-BD31-4B8C-83A1-F6EECF244321}">
                <p14:modId xmlns:p14="http://schemas.microsoft.com/office/powerpoint/2010/main" val="3219388436"/>
              </p:ext>
            </p:extLst>
          </p:nvPr>
        </p:nvGraphicFramePr>
        <p:xfrm>
          <a:off x="5078973" y="5574077"/>
          <a:ext cx="407987" cy="327025"/>
        </p:xfrm>
        <a:graphic>
          <a:graphicData uri="http://schemas.openxmlformats.org/presentationml/2006/ole">
            <mc:AlternateContent xmlns:mc="http://schemas.openxmlformats.org/markup-compatibility/2006">
              <mc:Choice xmlns:v="urn:schemas-microsoft-com:vml" Requires="v">
                <p:oleObj spid="_x0000_s6168" name="Equation" r:id="rId5" imgW="190417" imgH="152334" progId="Equation.3">
                  <p:embed/>
                </p:oleObj>
              </mc:Choice>
              <mc:Fallback>
                <p:oleObj name="Equation" r:id="rId5" imgW="190417" imgH="152334" progId="Equation.3">
                  <p:embed/>
                  <p:pic>
                    <p:nvPicPr>
                      <p:cNvPr id="32"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973" y="5574077"/>
                        <a:ext cx="4079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a:extLst>
              <a:ext uri="{FF2B5EF4-FFF2-40B4-BE49-F238E27FC236}">
                <a16:creationId xmlns:a16="http://schemas.microsoft.com/office/drawing/2014/main" id="{90171489-56DA-4307-962D-951EA70C9FA4}"/>
              </a:ext>
            </a:extLst>
          </p:cNvPr>
          <p:cNvSpPr/>
          <p:nvPr/>
        </p:nvSpPr>
        <p:spPr>
          <a:xfrm>
            <a:off x="5625999" y="5463269"/>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a:t>
            </a:r>
          </a:p>
        </p:txBody>
      </p:sp>
      <p:sp>
        <p:nvSpPr>
          <p:cNvPr id="2" name="Rectangle 1">
            <a:extLst>
              <a:ext uri="{FF2B5EF4-FFF2-40B4-BE49-F238E27FC236}">
                <a16:creationId xmlns:a16="http://schemas.microsoft.com/office/drawing/2014/main" id="{42240856-1DA6-49B9-A309-10E121A428B7}"/>
              </a:ext>
            </a:extLst>
          </p:cNvPr>
          <p:cNvSpPr/>
          <p:nvPr/>
        </p:nvSpPr>
        <p:spPr>
          <a:xfrm>
            <a:off x="713984" y="5242468"/>
            <a:ext cx="7491609" cy="9954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06ECF2-C000-4C58-8E30-03D0D94840FD}"/>
                  </a:ext>
                </a:extLst>
              </p:cNvPr>
              <p:cNvSpPr txBox="1"/>
              <p:nvPr/>
            </p:nvSpPr>
            <p:spPr>
              <a:xfrm>
                <a:off x="6526058" y="5317293"/>
                <a:ext cx="105650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=345</m:t>
                      </m:r>
                    </m:oMath>
                  </m:oMathPara>
                </a14:m>
                <a:endParaRPr lang="en-US" sz="2200" dirty="0"/>
              </a:p>
            </p:txBody>
          </p:sp>
        </mc:Choice>
        <mc:Fallback xmlns="">
          <p:sp>
            <p:nvSpPr>
              <p:cNvPr id="3" name="TextBox 2">
                <a:extLst>
                  <a:ext uri="{FF2B5EF4-FFF2-40B4-BE49-F238E27FC236}">
                    <a16:creationId xmlns:a16="http://schemas.microsoft.com/office/drawing/2014/main" id="{0606ECF2-C000-4C58-8E30-03D0D94840FD}"/>
                  </a:ext>
                </a:extLst>
              </p:cNvPr>
              <p:cNvSpPr txBox="1">
                <a:spLocks noRot="1" noChangeAspect="1" noMove="1" noResize="1" noEditPoints="1" noAdjustHandles="1" noChangeArrowheads="1" noChangeShapeType="1" noTextEdit="1"/>
              </p:cNvSpPr>
              <p:nvPr/>
            </p:nvSpPr>
            <p:spPr>
              <a:xfrm>
                <a:off x="6526058" y="5317293"/>
                <a:ext cx="1056508" cy="338554"/>
              </a:xfrm>
              <a:prstGeom prst="rect">
                <a:avLst/>
              </a:prstGeom>
              <a:blipFill>
                <a:blip r:embed="rId7"/>
                <a:stretch>
                  <a:fillRect l="-3468" r="-520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7600A87-0ADE-4C8C-B8EA-85142F50A542}"/>
                  </a:ext>
                </a:extLst>
              </p:cNvPr>
              <p:cNvSpPr txBox="1"/>
              <p:nvPr/>
            </p:nvSpPr>
            <p:spPr>
              <a:xfrm>
                <a:off x="6515620" y="5682635"/>
                <a:ext cx="118314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=340</m:t>
                      </m:r>
                    </m:oMath>
                  </m:oMathPara>
                </a14:m>
                <a:endParaRPr lang="en-US" sz="2200" dirty="0"/>
              </a:p>
            </p:txBody>
          </p:sp>
        </mc:Choice>
        <mc:Fallback xmlns="">
          <p:sp>
            <p:nvSpPr>
              <p:cNvPr id="13" name="TextBox 12">
                <a:extLst>
                  <a:ext uri="{FF2B5EF4-FFF2-40B4-BE49-F238E27FC236}">
                    <a16:creationId xmlns:a16="http://schemas.microsoft.com/office/drawing/2014/main" id="{27600A87-0ADE-4C8C-B8EA-85142F50A542}"/>
                  </a:ext>
                </a:extLst>
              </p:cNvPr>
              <p:cNvSpPr txBox="1">
                <a:spLocks noRot="1" noChangeAspect="1" noMove="1" noResize="1" noEditPoints="1" noAdjustHandles="1" noChangeArrowheads="1" noChangeShapeType="1" noTextEdit="1"/>
              </p:cNvSpPr>
              <p:nvPr/>
            </p:nvSpPr>
            <p:spPr>
              <a:xfrm>
                <a:off x="6515620" y="5682635"/>
                <a:ext cx="1183144" cy="338554"/>
              </a:xfrm>
              <a:prstGeom prst="rect">
                <a:avLst/>
              </a:prstGeom>
              <a:blipFill>
                <a:blip r:embed="rId8"/>
                <a:stretch>
                  <a:fillRect l="-5155" r="-4639" b="-21429"/>
                </a:stretch>
              </a:blipFill>
            </p:spPr>
            <p:txBody>
              <a:bodyPr/>
              <a:lstStyle/>
              <a:p>
                <a:r>
                  <a:rPr lang="en-US">
                    <a:noFill/>
                  </a:rPr>
                  <a:t> </a:t>
                </a:r>
              </a:p>
            </p:txBody>
          </p:sp>
        </mc:Fallback>
      </mc:AlternateContent>
    </p:spTree>
    <p:extLst>
      <p:ext uri="{BB962C8B-B14F-4D97-AF65-F5344CB8AC3E}">
        <p14:creationId xmlns:p14="http://schemas.microsoft.com/office/powerpoint/2010/main" val="242242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56E7C2E-B098-4C80-B540-11BD48931B06}"/>
              </a:ext>
            </a:extLst>
          </p:cNvPr>
          <p:cNvSpPr/>
          <p:nvPr/>
        </p:nvSpPr>
        <p:spPr>
          <a:xfrm>
            <a:off x="908137" y="699370"/>
            <a:ext cx="1600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0.05</a:t>
            </a:r>
            <a:endParaRPr lang="en-US" sz="2400" dirty="0"/>
          </a:p>
        </p:txBody>
      </p:sp>
      <p:sp>
        <p:nvSpPr>
          <p:cNvPr id="36" name="Rectangle 35">
            <a:extLst>
              <a:ext uri="{FF2B5EF4-FFF2-40B4-BE49-F238E27FC236}">
                <a16:creationId xmlns:a16="http://schemas.microsoft.com/office/drawing/2014/main" id="{99514952-C731-49D3-8DE6-8BE443B84810}"/>
              </a:ext>
            </a:extLst>
          </p:cNvPr>
          <p:cNvSpPr/>
          <p:nvPr/>
        </p:nvSpPr>
        <p:spPr>
          <a:xfrm>
            <a:off x="3041737" y="706573"/>
            <a:ext cx="5562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versus</a:t>
            </a:r>
            <a:endParaRPr lang="en-US" sz="2400" dirty="0"/>
          </a:p>
        </p:txBody>
      </p:sp>
      <p:graphicFrame>
        <p:nvGraphicFramePr>
          <p:cNvPr id="37" name="Object 18">
            <a:extLst>
              <a:ext uri="{FF2B5EF4-FFF2-40B4-BE49-F238E27FC236}">
                <a16:creationId xmlns:a16="http://schemas.microsoft.com/office/drawing/2014/main" id="{F2BA5C59-DD34-451A-A730-43FAD1933E46}"/>
              </a:ext>
            </a:extLst>
          </p:cNvPr>
          <p:cNvGraphicFramePr>
            <a:graphicFrameLocks noChangeAspect="1"/>
          </p:cNvGraphicFramePr>
          <p:nvPr>
            <p:extLst>
              <p:ext uri="{D42A27DB-BD31-4B8C-83A1-F6EECF244321}">
                <p14:modId xmlns:p14="http://schemas.microsoft.com/office/powerpoint/2010/main" val="217534902"/>
              </p:ext>
            </p:extLst>
          </p:nvPr>
        </p:nvGraphicFramePr>
        <p:xfrm>
          <a:off x="3486237" y="737470"/>
          <a:ext cx="1765300" cy="495300"/>
        </p:xfrm>
        <a:graphic>
          <a:graphicData uri="http://schemas.openxmlformats.org/presentationml/2006/ole">
            <mc:AlternateContent xmlns:mc="http://schemas.openxmlformats.org/markup-compatibility/2006">
              <mc:Choice xmlns:v="urn:schemas-microsoft-com:vml" Requires="v">
                <p:oleObj spid="_x0000_s7297" name="Equation" r:id="rId4" imgW="812447" imgH="228501" progId="Equation.3">
                  <p:embed/>
                </p:oleObj>
              </mc:Choice>
              <mc:Fallback>
                <p:oleObj name="Equation" r:id="rId4" imgW="812447" imgH="228501" progId="Equation.3">
                  <p:embed/>
                  <p:pic>
                    <p:nvPicPr>
                      <p:cNvPr id="9"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237" y="737470"/>
                        <a:ext cx="1765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18">
            <a:extLst>
              <a:ext uri="{FF2B5EF4-FFF2-40B4-BE49-F238E27FC236}">
                <a16:creationId xmlns:a16="http://schemas.microsoft.com/office/drawing/2014/main" id="{D240CBA3-6739-4F69-B37E-5CC7BAAD5A9F}"/>
              </a:ext>
            </a:extLst>
          </p:cNvPr>
          <p:cNvGraphicFramePr>
            <a:graphicFrameLocks noChangeAspect="1"/>
          </p:cNvGraphicFramePr>
          <p:nvPr>
            <p:extLst>
              <p:ext uri="{D42A27DB-BD31-4B8C-83A1-F6EECF244321}">
                <p14:modId xmlns:p14="http://schemas.microsoft.com/office/powerpoint/2010/main" val="1611808473"/>
              </p:ext>
            </p:extLst>
          </p:nvPr>
        </p:nvGraphicFramePr>
        <p:xfrm>
          <a:off x="6334212" y="766045"/>
          <a:ext cx="1736725" cy="466725"/>
        </p:xfrm>
        <a:graphic>
          <a:graphicData uri="http://schemas.openxmlformats.org/presentationml/2006/ole">
            <mc:AlternateContent xmlns:mc="http://schemas.openxmlformats.org/markup-compatibility/2006">
              <mc:Choice xmlns:v="urn:schemas-microsoft-com:vml" Requires="v">
                <p:oleObj spid="_x0000_s7298" name="Equation" r:id="rId6" imgW="799753" imgH="215806" progId="Equation.3">
                  <p:embed/>
                </p:oleObj>
              </mc:Choice>
              <mc:Fallback>
                <p:oleObj name="Equation" r:id="rId6" imgW="799753" imgH="215806" progId="Equation.3">
                  <p:embed/>
                  <p:pic>
                    <p:nvPicPr>
                      <p:cNvPr id="1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4212" y="766045"/>
                        <a:ext cx="17367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9">
            <a:extLst>
              <a:ext uri="{FF2B5EF4-FFF2-40B4-BE49-F238E27FC236}">
                <a16:creationId xmlns:a16="http://schemas.microsoft.com/office/drawing/2014/main" id="{7F409F5B-8206-4516-967A-37065AF1A259}"/>
              </a:ext>
            </a:extLst>
          </p:cNvPr>
          <p:cNvGraphicFramePr>
            <a:graphicFrameLocks noChangeAspect="1"/>
          </p:cNvGraphicFramePr>
          <p:nvPr>
            <p:extLst>
              <p:ext uri="{D42A27DB-BD31-4B8C-83A1-F6EECF244321}">
                <p14:modId xmlns:p14="http://schemas.microsoft.com/office/powerpoint/2010/main" val="2721029488"/>
              </p:ext>
            </p:extLst>
          </p:nvPr>
        </p:nvGraphicFramePr>
        <p:xfrm>
          <a:off x="1440624" y="1948880"/>
          <a:ext cx="2045613" cy="763981"/>
        </p:xfrm>
        <a:graphic>
          <a:graphicData uri="http://schemas.openxmlformats.org/presentationml/2006/ole">
            <mc:AlternateContent xmlns:mc="http://schemas.openxmlformats.org/markup-compatibility/2006">
              <mc:Choice xmlns:v="urn:schemas-microsoft-com:vml" Requires="v">
                <p:oleObj spid="_x0000_s7299" name="Equation" r:id="rId8" imgW="825142" imgH="304668" progId="Equation.3">
                  <p:embed/>
                </p:oleObj>
              </mc:Choice>
              <mc:Fallback>
                <p:oleObj name="Equation" r:id="rId8" imgW="825142" imgH="304668" progId="Equation.3">
                  <p:embed/>
                  <p:pic>
                    <p:nvPicPr>
                      <p:cNvPr id="12"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624" y="1948880"/>
                        <a:ext cx="2045613" cy="763981"/>
                      </a:xfrm>
                      <a:prstGeom prst="rect">
                        <a:avLst/>
                      </a:prstGeom>
                      <a:noFill/>
                    </p:spPr>
                  </p:pic>
                </p:oleObj>
              </mc:Fallback>
            </mc:AlternateContent>
          </a:graphicData>
        </a:graphic>
      </p:graphicFrame>
      <p:sp>
        <p:nvSpPr>
          <p:cNvPr id="44" name="Rectangle 43">
            <a:extLst>
              <a:ext uri="{FF2B5EF4-FFF2-40B4-BE49-F238E27FC236}">
                <a16:creationId xmlns:a16="http://schemas.microsoft.com/office/drawing/2014/main" id="{9177AD39-F0D8-4757-AAC2-A6CAC318DA3E}"/>
              </a:ext>
            </a:extLst>
          </p:cNvPr>
          <p:cNvSpPr/>
          <p:nvPr/>
        </p:nvSpPr>
        <p:spPr>
          <a:xfrm>
            <a:off x="908137" y="3771203"/>
            <a:ext cx="8974899"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5. </a:t>
            </a:r>
            <a:r>
              <a:rPr lang="en-US" sz="2400" dirty="0">
                <a:latin typeface="Times New Roman" pitchFamily="18" charset="0"/>
                <a:cs typeface="Times New Roman" pitchFamily="18" charset="0"/>
              </a:rPr>
              <a:t>z = 1.5 is NOT within the rejection region, so H0 is NOT rejected</a:t>
            </a:r>
            <a:endParaRPr lang="en-US" sz="2400" dirty="0"/>
          </a:p>
        </p:txBody>
      </p:sp>
      <p:sp>
        <p:nvSpPr>
          <p:cNvPr id="45" name="Rectangle 44">
            <a:extLst>
              <a:ext uri="{FF2B5EF4-FFF2-40B4-BE49-F238E27FC236}">
                <a16:creationId xmlns:a16="http://schemas.microsoft.com/office/drawing/2014/main" id="{6CA096CB-010D-4BFB-8C29-25D1E79C19F2}"/>
              </a:ext>
            </a:extLst>
          </p:cNvPr>
          <p:cNvSpPr/>
          <p:nvPr/>
        </p:nvSpPr>
        <p:spPr>
          <a:xfrm>
            <a:off x="908137" y="1380705"/>
            <a:ext cx="2362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3. </a:t>
            </a:r>
            <a:r>
              <a:rPr lang="en-US" sz="2400" dirty="0">
                <a:latin typeface="Times New Roman" pitchFamily="18" charset="0"/>
                <a:cs typeface="Times New Roman" pitchFamily="18" charset="0"/>
              </a:rPr>
              <a:t>Test Statistic:  </a:t>
            </a:r>
            <a:endParaRPr lang="en-US" sz="2400" dirty="0"/>
          </a:p>
        </p:txBody>
      </p:sp>
      <p:sp>
        <p:nvSpPr>
          <p:cNvPr id="46" name="Rectangle 45">
            <a:extLst>
              <a:ext uri="{FF2B5EF4-FFF2-40B4-BE49-F238E27FC236}">
                <a16:creationId xmlns:a16="http://schemas.microsoft.com/office/drawing/2014/main" id="{252D0D5C-D774-45C3-8936-971D3485002A}"/>
              </a:ext>
            </a:extLst>
          </p:cNvPr>
          <p:cNvSpPr/>
          <p:nvPr/>
        </p:nvSpPr>
        <p:spPr>
          <a:xfrm>
            <a:off x="755737" y="623170"/>
            <a:ext cx="10642948" cy="56273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Object 9">
            <a:extLst>
              <a:ext uri="{FF2B5EF4-FFF2-40B4-BE49-F238E27FC236}">
                <a16:creationId xmlns:a16="http://schemas.microsoft.com/office/drawing/2014/main" id="{50F94161-6F6C-4046-928D-8B8E8BD3BED3}"/>
              </a:ext>
            </a:extLst>
          </p:cNvPr>
          <p:cNvGraphicFramePr>
            <a:graphicFrameLocks noChangeAspect="1"/>
          </p:cNvGraphicFramePr>
          <p:nvPr>
            <p:extLst>
              <p:ext uri="{D42A27DB-BD31-4B8C-83A1-F6EECF244321}">
                <p14:modId xmlns:p14="http://schemas.microsoft.com/office/powerpoint/2010/main" val="2679587181"/>
              </p:ext>
            </p:extLst>
          </p:nvPr>
        </p:nvGraphicFramePr>
        <p:xfrm>
          <a:off x="3482171" y="1851266"/>
          <a:ext cx="1566862" cy="876300"/>
        </p:xfrm>
        <a:graphic>
          <a:graphicData uri="http://schemas.openxmlformats.org/presentationml/2006/ole">
            <mc:AlternateContent xmlns:mc="http://schemas.openxmlformats.org/markup-compatibility/2006">
              <mc:Choice xmlns:v="urn:schemas-microsoft-com:vml" Requires="v">
                <p:oleObj spid="_x0000_s7300" name="Equation" r:id="rId10" imgW="710891" imgH="393529" progId="Equation.3">
                  <p:embed/>
                </p:oleObj>
              </mc:Choice>
              <mc:Fallback>
                <p:oleObj name="Equation" r:id="rId10" imgW="710891" imgH="393529" progId="Equation.3">
                  <p:embed/>
                  <p:pic>
                    <p:nvPicPr>
                      <p:cNvPr id="15565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2171" y="1851266"/>
                        <a:ext cx="1566862"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0" name="Picture 16">
            <a:extLst>
              <a:ext uri="{FF2B5EF4-FFF2-40B4-BE49-F238E27FC236}">
                <a16:creationId xmlns:a16="http://schemas.microsoft.com/office/drawing/2014/main" id="{9BFA22C7-B299-44B6-87A6-CEC53832462C}"/>
              </a:ext>
            </a:extLst>
          </p:cNvPr>
          <p:cNvPicPr>
            <a:picLocks noChangeAspect="1" noChangeArrowheads="1"/>
          </p:cNvPicPr>
          <p:nvPr/>
        </p:nvPicPr>
        <p:blipFill>
          <a:blip r:embed="rId12" cstate="print"/>
          <a:srcRect/>
          <a:stretch>
            <a:fillRect/>
          </a:stretch>
        </p:blipFill>
        <p:spPr bwMode="auto">
          <a:xfrm>
            <a:off x="6964862" y="1387644"/>
            <a:ext cx="4052953" cy="2197602"/>
          </a:xfrm>
          <a:prstGeom prst="rect">
            <a:avLst/>
          </a:prstGeom>
          <a:noFill/>
          <a:ln w="9525">
            <a:noFill/>
            <a:miter lim="800000"/>
            <a:headEnd/>
            <a:tailEnd/>
          </a:ln>
          <a:effectLst/>
        </p:spPr>
      </p:pic>
      <p:cxnSp>
        <p:nvCxnSpPr>
          <p:cNvPr id="51" name="Straight Connector 50">
            <a:extLst>
              <a:ext uri="{FF2B5EF4-FFF2-40B4-BE49-F238E27FC236}">
                <a16:creationId xmlns:a16="http://schemas.microsoft.com/office/drawing/2014/main" id="{F3D48287-65BB-4D2C-8E33-7E7B7D9E86CC}"/>
              </a:ext>
            </a:extLst>
          </p:cNvPr>
          <p:cNvCxnSpPr>
            <a:cxnSpLocks/>
          </p:cNvCxnSpPr>
          <p:nvPr/>
        </p:nvCxnSpPr>
        <p:spPr>
          <a:xfrm flipV="1">
            <a:off x="9843369" y="2049504"/>
            <a:ext cx="0" cy="13267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8430796-8115-4FC0-A9A9-56D20AF9D61B}"/>
              </a:ext>
            </a:extLst>
          </p:cNvPr>
          <p:cNvCxnSpPr>
            <a:cxnSpLocks/>
          </p:cNvCxnSpPr>
          <p:nvPr/>
        </p:nvCxnSpPr>
        <p:spPr>
          <a:xfrm flipV="1">
            <a:off x="5327737" y="2232545"/>
            <a:ext cx="4515632" cy="143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AED1250-A2B5-4ED4-8D2D-981F78254C34}"/>
              </a:ext>
            </a:extLst>
          </p:cNvPr>
          <p:cNvSpPr/>
          <p:nvPr/>
        </p:nvSpPr>
        <p:spPr>
          <a:xfrm>
            <a:off x="908137" y="3039545"/>
            <a:ext cx="302895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4. </a:t>
            </a:r>
            <a:r>
              <a:rPr lang="en-US" sz="2400" dirty="0">
                <a:latin typeface="Times New Roman" pitchFamily="18" charset="0"/>
                <a:cs typeface="Times New Roman" pitchFamily="18" charset="0"/>
              </a:rPr>
              <a:t>Rejection Region:</a:t>
            </a:r>
            <a:endParaRPr lang="en-US" sz="2400" dirty="0"/>
          </a:p>
        </p:txBody>
      </p:sp>
      <p:sp>
        <p:nvSpPr>
          <p:cNvPr id="55" name="Rectangle 54">
            <a:extLst>
              <a:ext uri="{FF2B5EF4-FFF2-40B4-BE49-F238E27FC236}">
                <a16:creationId xmlns:a16="http://schemas.microsoft.com/office/drawing/2014/main" id="{19F99383-1C3A-4F1E-BA62-4D5F192F5764}"/>
              </a:ext>
            </a:extLst>
          </p:cNvPr>
          <p:cNvSpPr/>
          <p:nvPr/>
        </p:nvSpPr>
        <p:spPr>
          <a:xfrm>
            <a:off x="908137" y="4452274"/>
            <a:ext cx="9488466" cy="83099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6. </a:t>
            </a:r>
            <a:r>
              <a:rPr lang="en-US" sz="2400" dirty="0">
                <a:latin typeface="Times New Roman" pitchFamily="18" charset="0"/>
                <a:cs typeface="Times New Roman" pitchFamily="18" charset="0"/>
              </a:rPr>
              <a:t>At 5% level of significance there is insufficient evidence to conclude that the mean CO2 is increased</a:t>
            </a:r>
            <a:endParaRPr lang="en-US" sz="2400" dirty="0"/>
          </a:p>
        </p:txBody>
      </p:sp>
      <p:graphicFrame>
        <p:nvGraphicFramePr>
          <p:cNvPr id="56" name="Object 18">
            <a:extLst>
              <a:ext uri="{FF2B5EF4-FFF2-40B4-BE49-F238E27FC236}">
                <a16:creationId xmlns:a16="http://schemas.microsoft.com/office/drawing/2014/main" id="{356A1972-E233-46D2-AEF8-621E710B23BC}"/>
              </a:ext>
            </a:extLst>
          </p:cNvPr>
          <p:cNvGraphicFramePr>
            <a:graphicFrameLocks noChangeAspect="1"/>
          </p:cNvGraphicFramePr>
          <p:nvPr>
            <p:extLst>
              <p:ext uri="{D42A27DB-BD31-4B8C-83A1-F6EECF244321}">
                <p14:modId xmlns:p14="http://schemas.microsoft.com/office/powerpoint/2010/main" val="3684482375"/>
              </p:ext>
            </p:extLst>
          </p:nvPr>
        </p:nvGraphicFramePr>
        <p:xfrm>
          <a:off x="1365337" y="5385917"/>
          <a:ext cx="3030537" cy="439738"/>
        </p:xfrm>
        <a:graphic>
          <a:graphicData uri="http://schemas.openxmlformats.org/presentationml/2006/ole">
            <mc:AlternateContent xmlns:mc="http://schemas.openxmlformats.org/markup-compatibility/2006">
              <mc:Choice xmlns:v="urn:schemas-microsoft-com:vml" Requires="v">
                <p:oleObj spid="_x0000_s7301" name="Equation" r:id="rId13" imgW="1396394" imgH="203112" progId="Equation.3">
                  <p:embed/>
                </p:oleObj>
              </mc:Choice>
              <mc:Fallback>
                <p:oleObj name="Equation" r:id="rId13" imgW="1396394" imgH="203112" progId="Equation.3">
                  <p:embed/>
                  <p:pic>
                    <p:nvPicPr>
                      <p:cNvPr id="21"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5337" y="5385917"/>
                        <a:ext cx="3030537"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Rectangle 56">
            <a:extLst>
              <a:ext uri="{FF2B5EF4-FFF2-40B4-BE49-F238E27FC236}">
                <a16:creationId xmlns:a16="http://schemas.microsoft.com/office/drawing/2014/main" id="{0395ABDD-0A95-418B-8574-6F67C8A0925C}"/>
              </a:ext>
            </a:extLst>
          </p:cNvPr>
          <p:cNvSpPr/>
          <p:nvPr/>
        </p:nvSpPr>
        <p:spPr>
          <a:xfrm>
            <a:off x="908137" y="5363990"/>
            <a:ext cx="457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7. </a:t>
            </a:r>
            <a:endParaRPr lang="en-US" sz="2400" dirty="0"/>
          </a:p>
        </p:txBody>
      </p:sp>
      <p:graphicFrame>
        <p:nvGraphicFramePr>
          <p:cNvPr id="58" name="Object 14">
            <a:extLst>
              <a:ext uri="{FF2B5EF4-FFF2-40B4-BE49-F238E27FC236}">
                <a16:creationId xmlns:a16="http://schemas.microsoft.com/office/drawing/2014/main" id="{68D59642-DCF0-4971-AE46-C46D5B5B50D2}"/>
              </a:ext>
            </a:extLst>
          </p:cNvPr>
          <p:cNvGraphicFramePr>
            <a:graphicFrameLocks noChangeAspect="1"/>
          </p:cNvGraphicFramePr>
          <p:nvPr>
            <p:extLst>
              <p:ext uri="{D42A27DB-BD31-4B8C-83A1-F6EECF244321}">
                <p14:modId xmlns:p14="http://schemas.microsoft.com/office/powerpoint/2010/main" val="3429726462"/>
              </p:ext>
            </p:extLst>
          </p:nvPr>
        </p:nvGraphicFramePr>
        <p:xfrm>
          <a:off x="7894003" y="5387196"/>
          <a:ext cx="2147887" cy="411163"/>
        </p:xfrm>
        <a:graphic>
          <a:graphicData uri="http://schemas.openxmlformats.org/presentationml/2006/ole">
            <mc:AlternateContent xmlns:mc="http://schemas.openxmlformats.org/markup-compatibility/2006">
              <mc:Choice xmlns:v="urn:schemas-microsoft-com:vml" Requires="v">
                <p:oleObj spid="_x0000_s7302" name="Equation" r:id="rId15" imgW="990170" imgH="190417" progId="Equation.3">
                  <p:embed/>
                </p:oleObj>
              </mc:Choice>
              <mc:Fallback>
                <p:oleObj name="Equation" r:id="rId15" imgW="990170" imgH="190417" progId="Equation.3">
                  <p:embed/>
                  <p:pic>
                    <p:nvPicPr>
                      <p:cNvPr id="155662"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4003" y="5387196"/>
                        <a:ext cx="214788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1FA41-E1B4-4D37-85FD-BB010D35E7E3}"/>
                  </a:ext>
                </a:extLst>
              </p:cNvPr>
              <p:cNvSpPr txBox="1"/>
              <p:nvPr/>
            </p:nvSpPr>
            <p:spPr>
              <a:xfrm>
                <a:off x="3752630" y="3086797"/>
                <a:ext cx="23872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0.95</m:t>
                          </m:r>
                        </m:sub>
                      </m:sSub>
                      <m:r>
                        <a:rPr lang="en-US" sz="2400" b="0" i="1" smtClean="0">
                          <a:latin typeface="Cambria Math" panose="02040503050406030204" pitchFamily="18" charset="0"/>
                          <a:ea typeface="Cambria Math" panose="02040503050406030204" pitchFamily="18" charset="0"/>
                        </a:rPr>
                        <m:t>=1.645</m:t>
                      </m:r>
                    </m:oMath>
                  </m:oMathPara>
                </a14:m>
                <a:endParaRPr lang="en-US" sz="2400" dirty="0"/>
              </a:p>
            </p:txBody>
          </p:sp>
        </mc:Choice>
        <mc:Fallback xmlns="">
          <p:sp>
            <p:nvSpPr>
              <p:cNvPr id="5" name="TextBox 4">
                <a:extLst>
                  <a:ext uri="{FF2B5EF4-FFF2-40B4-BE49-F238E27FC236}">
                    <a16:creationId xmlns:a16="http://schemas.microsoft.com/office/drawing/2014/main" id="{1AB1FA41-E1B4-4D37-85FD-BB010D35E7E3}"/>
                  </a:ext>
                </a:extLst>
              </p:cNvPr>
              <p:cNvSpPr txBox="1">
                <a:spLocks noRot="1" noChangeAspect="1" noMove="1" noResize="1" noEditPoints="1" noAdjustHandles="1" noChangeArrowheads="1" noChangeShapeType="1" noTextEdit="1"/>
              </p:cNvSpPr>
              <p:nvPr/>
            </p:nvSpPr>
            <p:spPr>
              <a:xfrm>
                <a:off x="3752630" y="3086797"/>
                <a:ext cx="2387257" cy="369332"/>
              </a:xfrm>
              <a:prstGeom prst="rect">
                <a:avLst/>
              </a:prstGeom>
              <a:blipFill>
                <a:blip r:embed="rId17"/>
                <a:stretch>
                  <a:fillRect l="-2813" r="-306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8FFC020-94FE-4E63-9E4D-28EC5694696A}"/>
                  </a:ext>
                </a:extLst>
              </p:cNvPr>
              <p:cNvSpPr txBox="1"/>
              <p:nvPr/>
            </p:nvSpPr>
            <p:spPr>
              <a:xfrm>
                <a:off x="4430309" y="5394855"/>
                <a:ext cx="34437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,0,1</m:t>
                          </m:r>
                        </m:e>
                      </m:d>
                    </m:oMath>
                  </m:oMathPara>
                </a14:m>
                <a:endParaRPr lang="en-US" sz="2400" dirty="0"/>
              </a:p>
            </p:txBody>
          </p:sp>
        </mc:Choice>
        <mc:Fallback xmlns="">
          <p:sp>
            <p:nvSpPr>
              <p:cNvPr id="2" name="TextBox 1">
                <a:extLst>
                  <a:ext uri="{FF2B5EF4-FFF2-40B4-BE49-F238E27FC236}">
                    <a16:creationId xmlns:a16="http://schemas.microsoft.com/office/drawing/2014/main" id="{88FFC020-94FE-4E63-9E4D-28EC5694696A}"/>
                  </a:ext>
                </a:extLst>
              </p:cNvPr>
              <p:cNvSpPr txBox="1">
                <a:spLocks noRot="1" noChangeAspect="1" noMove="1" noResize="1" noEditPoints="1" noAdjustHandles="1" noChangeArrowheads="1" noChangeShapeType="1" noTextEdit="1"/>
              </p:cNvSpPr>
              <p:nvPr/>
            </p:nvSpPr>
            <p:spPr>
              <a:xfrm>
                <a:off x="4430309" y="5394855"/>
                <a:ext cx="3443763" cy="369332"/>
              </a:xfrm>
              <a:prstGeom prst="rect">
                <a:avLst/>
              </a:prstGeom>
              <a:blipFill>
                <a:blip r:embed="rId18"/>
                <a:stretch>
                  <a:fillRect l="-531" b="-32787"/>
                </a:stretch>
              </a:blipFill>
            </p:spPr>
            <p:txBody>
              <a:bodyPr/>
              <a:lstStyle/>
              <a:p>
                <a:r>
                  <a:rPr lang="en-US">
                    <a:noFill/>
                  </a:rPr>
                  <a:t> </a:t>
                </a:r>
              </a:p>
            </p:txBody>
          </p:sp>
        </mc:Fallback>
      </mc:AlternateContent>
    </p:spTree>
    <p:extLst>
      <p:ext uri="{BB962C8B-B14F-4D97-AF65-F5344CB8AC3E}">
        <p14:creationId xmlns:p14="http://schemas.microsoft.com/office/powerpoint/2010/main" val="34890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downRight)">
                                      <p:cBhvr>
                                        <p:cTn id="7" dur="1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trips(downRight)">
                                      <p:cBhvr>
                                        <p:cTn id="12" dur="1000"/>
                                        <p:tgtEl>
                                          <p:spTgt spid="36"/>
                                        </p:tgtEl>
                                      </p:cBhvr>
                                    </p:animEffect>
                                  </p:childTnLst>
                                </p:cTn>
                              </p:par>
                              <p:par>
                                <p:cTn id="13" presetID="18" presetClass="entr" presetSubtype="6"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strips(downRight)">
                                      <p:cBhvr>
                                        <p:cTn id="15" dur="1000"/>
                                        <p:tgtEl>
                                          <p:spTgt spid="37"/>
                                        </p:tgtEl>
                                      </p:cBhvr>
                                    </p:animEffect>
                                  </p:childTnLst>
                                </p:cTn>
                              </p:par>
                            </p:childTnLst>
                          </p:cTn>
                        </p:par>
                        <p:par>
                          <p:cTn id="16" fill="hold">
                            <p:stCondLst>
                              <p:cond delay="1000"/>
                            </p:stCondLst>
                            <p:childTnLst>
                              <p:par>
                                <p:cTn id="17" presetID="18" presetClass="entr" presetSubtype="6"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strips(downRight)">
                                      <p:cBhvr>
                                        <p:cTn id="19" dur="10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strips(downRight)">
                                      <p:cBhvr>
                                        <p:cTn id="24" dur="1000"/>
                                        <p:tgtEl>
                                          <p:spTgt spid="45"/>
                                        </p:tgtEl>
                                      </p:cBhvr>
                                    </p:animEffect>
                                  </p:childTnLst>
                                </p:cTn>
                              </p:par>
                            </p:childTnLst>
                          </p:cTn>
                        </p:par>
                        <p:par>
                          <p:cTn id="25" fill="hold">
                            <p:stCondLst>
                              <p:cond delay="1000"/>
                            </p:stCondLst>
                            <p:childTnLst>
                              <p:par>
                                <p:cTn id="26" presetID="18" presetClass="entr" presetSubtype="6"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trips(downRight)">
                                      <p:cBhvr>
                                        <p:cTn id="28" dur="1000"/>
                                        <p:tgtEl>
                                          <p:spTgt spid="42"/>
                                        </p:tgtEl>
                                      </p:cBhvr>
                                    </p:animEffect>
                                  </p:childTnLst>
                                </p:cTn>
                              </p:par>
                            </p:childTnLst>
                          </p:cTn>
                        </p:par>
                        <p:par>
                          <p:cTn id="29" fill="hold">
                            <p:stCondLst>
                              <p:cond delay="2000"/>
                            </p:stCondLst>
                            <p:childTnLst>
                              <p:par>
                                <p:cTn id="30" presetID="18" presetClass="entr" presetSubtype="6"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strips(downRight)">
                                      <p:cBhvr>
                                        <p:cTn id="32" dur="10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strips(downRight)">
                                      <p:cBhvr>
                                        <p:cTn id="37" dur="10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strips(downRight)">
                                      <p:cBhvr>
                                        <p:cTn id="46" dur="2000"/>
                                        <p:tgtEl>
                                          <p:spTgt spid="50"/>
                                        </p:tgtEl>
                                      </p:cBhvr>
                                    </p:animEffect>
                                  </p:childTnLst>
                                </p:cTn>
                              </p:par>
                            </p:childTnLst>
                          </p:cTn>
                        </p:par>
                        <p:par>
                          <p:cTn id="47" fill="hold">
                            <p:stCondLst>
                              <p:cond delay="2000"/>
                            </p:stCondLst>
                            <p:childTnLst>
                              <p:par>
                                <p:cTn id="48" presetID="18" presetClass="entr" presetSubtype="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strips(downRight)">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strips(downRight)">
                                      <p:cBhvr>
                                        <p:cTn id="55" dur="10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strips(downRight)">
                                      <p:cBhvr>
                                        <p:cTn id="60" dur="20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strips(downRight)">
                                      <p:cBhvr>
                                        <p:cTn id="65" dur="1000"/>
                                        <p:tgtEl>
                                          <p:spTgt spid="56"/>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strips(downRight)">
                                      <p:cBhvr>
                                        <p:cTn id="70" dur="1000"/>
                                        <p:tgtEl>
                                          <p:spTgt spid="57"/>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down)">
                                      <p:cBhvr>
                                        <p:cTn id="74" dur="5000"/>
                                        <p:tgtEl>
                                          <p:spTgt spid="2"/>
                                        </p:tgtEl>
                                      </p:cBhvr>
                                    </p:animEffect>
                                  </p:childTnLst>
                                </p:cTn>
                              </p:par>
                            </p:childTnLst>
                          </p:cTn>
                        </p:par>
                        <p:par>
                          <p:cTn id="75" fill="hold">
                            <p:stCondLst>
                              <p:cond delay="6000"/>
                            </p:stCondLst>
                            <p:childTnLst>
                              <p:par>
                                <p:cTn id="76" presetID="18" presetClass="entr" presetSubtype="6" fill="hold"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strips(downRight)">
                                      <p:cBhvr>
                                        <p:cTn id="78"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4" grpId="0"/>
      <p:bldP spid="45" grpId="0"/>
      <p:bldP spid="54" grpId="0"/>
      <p:bldP spid="55" grpId="0"/>
      <p:bldP spid="57" grpId="0"/>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200329"/>
          </a:xfrm>
          <a:prstGeom prst="rect">
            <a:avLst/>
          </a:prstGeom>
        </p:spPr>
        <p:txBody>
          <a:bodyPr wrap="square">
            <a:spAutoFit/>
          </a:bodyPr>
          <a:lstStyle/>
          <a:p>
            <a:r>
              <a:rPr lang="en-US" sz="2400" b="1" dirty="0"/>
              <a:t>1.</a:t>
            </a:r>
            <a:r>
              <a:rPr lang="en-US" sz="2400" dirty="0"/>
              <a:t> The growth in three years of a certain variety of pine tree follows a closely bell-shaped distribution with average 10.1 inches and a standard deviation of 2.1 inches. </a:t>
            </a:r>
          </a:p>
        </p:txBody>
      </p:sp>
      <p:pic>
        <p:nvPicPr>
          <p:cNvPr id="5" name="Picture 4">
            <a:extLst>
              <a:ext uri="{FF2B5EF4-FFF2-40B4-BE49-F238E27FC236}">
                <a16:creationId xmlns:a16="http://schemas.microsoft.com/office/drawing/2014/main" id="{6F71A42A-31AF-40DF-811A-F75A1C152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91" y="2530475"/>
            <a:ext cx="2962656" cy="3962400"/>
          </a:xfrm>
          <a:prstGeom prst="rect">
            <a:avLst/>
          </a:prstGeom>
        </p:spPr>
      </p:pic>
      <p:sp>
        <p:nvSpPr>
          <p:cNvPr id="8" name="Rectangle 7">
            <a:extLst>
              <a:ext uri="{FF2B5EF4-FFF2-40B4-BE49-F238E27FC236}">
                <a16:creationId xmlns:a16="http://schemas.microsoft.com/office/drawing/2014/main" id="{913D1BCA-467F-42B6-B2A7-EBA77F328EE2}"/>
              </a:ext>
            </a:extLst>
          </p:cNvPr>
          <p:cNvSpPr/>
          <p:nvPr/>
        </p:nvSpPr>
        <p:spPr>
          <a:xfrm>
            <a:off x="875778" y="2753231"/>
            <a:ext cx="7935113" cy="2308324"/>
          </a:xfrm>
          <a:prstGeom prst="rect">
            <a:avLst/>
          </a:prstGeom>
        </p:spPr>
        <p:txBody>
          <a:bodyPr wrap="square">
            <a:spAutoFit/>
          </a:bodyPr>
          <a:lstStyle/>
          <a:p>
            <a:r>
              <a:rPr lang="en-US" sz="2400" dirty="0"/>
              <a:t>A biologist claims that a new variety will have a greater three year growth. A random sample of 25 of the new variety has an average three-year growth of 10.8 inches. Do we have significant evidence in the data to conclude that the new variety will have a greater three year growth? Test at 1% significance level.  </a:t>
            </a:r>
            <a:endParaRPr lang="en-US" sz="2400" dirty="0">
              <a:ea typeface="Times New Roman" panose="02020603050405020304" pitchFamily="18" charset="0"/>
            </a:endParaRPr>
          </a:p>
        </p:txBody>
      </p:sp>
      <p:sp>
        <p:nvSpPr>
          <p:cNvPr id="9" name="Rectangle 8">
            <a:extLst>
              <a:ext uri="{FF2B5EF4-FFF2-40B4-BE49-F238E27FC236}">
                <a16:creationId xmlns:a16="http://schemas.microsoft.com/office/drawing/2014/main" id="{58812E52-29F6-41FF-98B3-27CA9CC29D3B}"/>
              </a:ext>
            </a:extLst>
          </p:cNvPr>
          <p:cNvSpPr/>
          <p:nvPr/>
        </p:nvSpPr>
        <p:spPr>
          <a:xfrm>
            <a:off x="875778" y="5284311"/>
            <a:ext cx="7935113" cy="830997"/>
          </a:xfrm>
          <a:prstGeom prst="rect">
            <a:avLst/>
          </a:prstGeom>
          <a:solidFill>
            <a:srgbClr val="BDE9FF"/>
          </a:solidFill>
        </p:spPr>
        <p:txBody>
          <a:bodyPr wrap="square">
            <a:spAutoFit/>
          </a:bodyPr>
          <a:lstStyle/>
          <a:p>
            <a:r>
              <a:rPr lang="en-US" sz="2400" dirty="0"/>
              <a:t>This is especially important for businesses that grow Christmas pine trees.</a:t>
            </a:r>
            <a:endParaRPr lang="en-US" sz="2400" dirty="0">
              <a:ea typeface="Times New Roman" panose="02020603050405020304" pitchFamily="18" charset="0"/>
            </a:endParaRPr>
          </a:p>
        </p:txBody>
      </p:sp>
    </p:spTree>
    <p:extLst>
      <p:ext uri="{BB962C8B-B14F-4D97-AF65-F5344CB8AC3E}">
        <p14:creationId xmlns:p14="http://schemas.microsoft.com/office/powerpoint/2010/main" val="192887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569660"/>
          </a:xfrm>
          <a:prstGeom prst="rect">
            <a:avLst/>
          </a:prstGeom>
        </p:spPr>
        <p:txBody>
          <a:bodyPr wrap="square">
            <a:spAutoFit/>
          </a:bodyPr>
          <a:lstStyle/>
          <a:p>
            <a:r>
              <a:rPr lang="en-US" sz="2400" b="1" dirty="0"/>
              <a:t>2. </a:t>
            </a:r>
            <a:r>
              <a:rPr lang="en-US" sz="2400" dirty="0"/>
              <a:t>In the 1920s, the true expected lifespan of male dogs was 8.1 years with a standard deviation of 2 years. You gather data from a local vet and find that the average age of 15 randomly selected male dogs was 7.6 years and you notice that the corresponding histogram looked fairly normal. </a:t>
            </a:r>
          </a:p>
        </p:txBody>
      </p:sp>
      <p:sp>
        <p:nvSpPr>
          <p:cNvPr id="8" name="Rectangle 7">
            <a:extLst>
              <a:ext uri="{FF2B5EF4-FFF2-40B4-BE49-F238E27FC236}">
                <a16:creationId xmlns:a16="http://schemas.microsoft.com/office/drawing/2014/main" id="{913D1BCA-467F-42B6-B2A7-EBA77F328EE2}"/>
              </a:ext>
            </a:extLst>
          </p:cNvPr>
          <p:cNvSpPr/>
          <p:nvPr/>
        </p:nvSpPr>
        <p:spPr>
          <a:xfrm>
            <a:off x="875779" y="3227168"/>
            <a:ext cx="7403926" cy="1200329"/>
          </a:xfrm>
          <a:prstGeom prst="rect">
            <a:avLst/>
          </a:prstGeom>
        </p:spPr>
        <p:txBody>
          <a:bodyPr wrap="square">
            <a:spAutoFit/>
          </a:bodyPr>
          <a:lstStyle/>
          <a:p>
            <a:r>
              <a:rPr lang="en-US" sz="2400" dirty="0"/>
              <a:t>At 10% significance level, do we have enough evidence to suggest that the average life span of male dogs has changed from the 1920s?</a:t>
            </a:r>
            <a:endParaRPr lang="en-US" sz="2400" dirty="0">
              <a:ea typeface="Times New Roman" panose="02020603050405020304" pitchFamily="18" charset="0"/>
            </a:endParaRPr>
          </a:p>
        </p:txBody>
      </p:sp>
      <p:pic>
        <p:nvPicPr>
          <p:cNvPr id="4" name="Picture 3">
            <a:extLst>
              <a:ext uri="{FF2B5EF4-FFF2-40B4-BE49-F238E27FC236}">
                <a16:creationId xmlns:a16="http://schemas.microsoft.com/office/drawing/2014/main" id="{A17ED312-DD11-45E4-AE0E-BA78FF4D4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329" y="3227168"/>
            <a:ext cx="3249460" cy="3249460"/>
          </a:xfrm>
          <a:prstGeom prst="rect">
            <a:avLst/>
          </a:prstGeom>
        </p:spPr>
      </p:pic>
      <p:sp>
        <p:nvSpPr>
          <p:cNvPr id="10" name="Rectangle 9">
            <a:extLst>
              <a:ext uri="{FF2B5EF4-FFF2-40B4-BE49-F238E27FC236}">
                <a16:creationId xmlns:a16="http://schemas.microsoft.com/office/drawing/2014/main" id="{899BEEA8-98CB-4547-8663-5AFC753AEC20}"/>
              </a:ext>
            </a:extLst>
          </p:cNvPr>
          <p:cNvSpPr/>
          <p:nvPr/>
        </p:nvSpPr>
        <p:spPr>
          <a:xfrm>
            <a:off x="875779" y="4851898"/>
            <a:ext cx="7403926" cy="830997"/>
          </a:xfrm>
          <a:prstGeom prst="rect">
            <a:avLst/>
          </a:prstGeom>
          <a:solidFill>
            <a:srgbClr val="FFFF99"/>
          </a:solidFill>
        </p:spPr>
        <p:txBody>
          <a:bodyPr wrap="square">
            <a:spAutoFit/>
          </a:bodyPr>
          <a:lstStyle/>
          <a:p>
            <a:r>
              <a:rPr lang="en-US" sz="2400" dirty="0">
                <a:ea typeface="Times New Roman" panose="02020603050405020304" pitchFamily="18" charset="0"/>
              </a:rPr>
              <a:t>If the lifespan has changed, what could be contributing to this change? This is an interesting follow up question. </a:t>
            </a:r>
          </a:p>
        </p:txBody>
      </p:sp>
    </p:spTree>
    <p:extLst>
      <p:ext uri="{BB962C8B-B14F-4D97-AF65-F5344CB8AC3E}">
        <p14:creationId xmlns:p14="http://schemas.microsoft.com/office/powerpoint/2010/main" val="38331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938992"/>
          </a:xfrm>
          <a:prstGeom prst="rect">
            <a:avLst/>
          </a:prstGeom>
        </p:spPr>
        <p:txBody>
          <a:bodyPr wrap="square">
            <a:spAutoFit/>
          </a:bodyPr>
          <a:lstStyle/>
          <a:p>
            <a:r>
              <a:rPr lang="en-US" sz="2400" b="1" dirty="0"/>
              <a:t>3.</a:t>
            </a:r>
            <a:r>
              <a:rPr lang="en-US" sz="2400" dirty="0"/>
              <a:t> A group of nutritionists is hoping to prove that a new soya bean compound has less protein per gram than roast beef, which has a mean protein content of 20. A random sample of 5 batches of the soya compound have been tested, with the following protein contents: </a:t>
            </a:r>
          </a:p>
          <a:p>
            <a:r>
              <a:rPr lang="en-US" sz="2400" dirty="0"/>
              <a:t>		15, 20, 11, 17, 13 </a:t>
            </a:r>
          </a:p>
        </p:txBody>
      </p:sp>
      <p:sp>
        <p:nvSpPr>
          <p:cNvPr id="8" name="Rectangle 7">
            <a:extLst>
              <a:ext uri="{FF2B5EF4-FFF2-40B4-BE49-F238E27FC236}">
                <a16:creationId xmlns:a16="http://schemas.microsoft.com/office/drawing/2014/main" id="{913D1BCA-467F-42B6-B2A7-EBA77F328EE2}"/>
              </a:ext>
            </a:extLst>
          </p:cNvPr>
          <p:cNvSpPr/>
          <p:nvPr/>
        </p:nvSpPr>
        <p:spPr>
          <a:xfrm>
            <a:off x="875777" y="3691922"/>
            <a:ext cx="7942545" cy="1569660"/>
          </a:xfrm>
          <a:prstGeom prst="rect">
            <a:avLst/>
          </a:prstGeom>
        </p:spPr>
        <p:txBody>
          <a:bodyPr wrap="square">
            <a:spAutoFit/>
          </a:bodyPr>
          <a:lstStyle/>
          <a:p>
            <a:r>
              <a:rPr lang="en-US" sz="2400" dirty="0"/>
              <a:t>Assuming that the protein content of the soya bean compounds is normally distributed with variance 16, can we conclude that a new soya bean compound has less protein per gram than roast beef? Decide using 1% significance level. </a:t>
            </a:r>
          </a:p>
        </p:txBody>
      </p:sp>
      <p:pic>
        <p:nvPicPr>
          <p:cNvPr id="5" name="Picture 4">
            <a:extLst>
              <a:ext uri="{FF2B5EF4-FFF2-40B4-BE49-F238E27FC236}">
                <a16:creationId xmlns:a16="http://schemas.microsoft.com/office/drawing/2014/main" id="{C7A5B732-5CA2-4C44-B05E-857F11219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990" y="3029998"/>
            <a:ext cx="1912502" cy="3299346"/>
          </a:xfrm>
          <a:prstGeom prst="rect">
            <a:avLst/>
          </a:prstGeom>
        </p:spPr>
      </p:pic>
      <p:sp>
        <p:nvSpPr>
          <p:cNvPr id="9" name="Rectangle 8">
            <a:extLst>
              <a:ext uri="{FF2B5EF4-FFF2-40B4-BE49-F238E27FC236}">
                <a16:creationId xmlns:a16="http://schemas.microsoft.com/office/drawing/2014/main" id="{3F3EB11A-8CC6-48C7-B544-F67151828F86}"/>
              </a:ext>
            </a:extLst>
          </p:cNvPr>
          <p:cNvSpPr/>
          <p:nvPr/>
        </p:nvSpPr>
        <p:spPr>
          <a:xfrm>
            <a:off x="875776" y="5493128"/>
            <a:ext cx="7942545" cy="830997"/>
          </a:xfrm>
          <a:prstGeom prst="rect">
            <a:avLst/>
          </a:prstGeom>
          <a:solidFill>
            <a:srgbClr val="FFCCFF"/>
          </a:solidFill>
        </p:spPr>
        <p:txBody>
          <a:bodyPr wrap="square">
            <a:spAutoFit/>
          </a:bodyPr>
          <a:lstStyle/>
          <a:p>
            <a:r>
              <a:rPr lang="en-US" sz="2400" dirty="0"/>
              <a:t>Using protein supplements or fresh products has always been a question of athletes. </a:t>
            </a:r>
            <a:endParaRPr lang="en-US" sz="2400" dirty="0">
              <a:ea typeface="Times New Roman" panose="02020603050405020304" pitchFamily="18" charset="0"/>
            </a:endParaRPr>
          </a:p>
        </p:txBody>
      </p:sp>
    </p:spTree>
    <p:extLst>
      <p:ext uri="{BB962C8B-B14F-4D97-AF65-F5344CB8AC3E}">
        <p14:creationId xmlns:p14="http://schemas.microsoft.com/office/powerpoint/2010/main" val="203024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Recall</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690688"/>
            <a:ext cx="10515600" cy="830997"/>
          </a:xfrm>
          <a:prstGeom prst="rect">
            <a:avLst/>
          </a:prstGeom>
        </p:spPr>
        <p:txBody>
          <a:bodyPr wrap="square">
            <a:spAutoFit/>
          </a:bodyPr>
          <a:lstStyle/>
          <a:p>
            <a:r>
              <a:rPr lang="en-US" sz="2400" b="1" dirty="0">
                <a:solidFill>
                  <a:srgbClr val="7030A0"/>
                </a:solidFill>
              </a:rPr>
              <a:t>Ex1</a:t>
            </a:r>
            <a:r>
              <a:rPr lang="en-US" sz="2400" dirty="0"/>
              <a:t>. A pharmaceutical company that produces a certain drug claims that it is </a:t>
            </a:r>
            <a:r>
              <a:rPr lang="en-US" sz="2400" dirty="0">
                <a:solidFill>
                  <a:srgbClr val="FF0000"/>
                </a:solidFill>
              </a:rPr>
              <a:t>80% effective in reducing blood pressure</a:t>
            </a:r>
            <a:r>
              <a:rPr lang="en-US" sz="2400" dirty="0"/>
              <a:t>. </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2963789"/>
            <a:ext cx="10515600" cy="830997"/>
          </a:xfrm>
          <a:prstGeom prst="rect">
            <a:avLst/>
          </a:prstGeom>
        </p:spPr>
        <p:txBody>
          <a:bodyPr wrap="square">
            <a:spAutoFit/>
          </a:bodyPr>
          <a:lstStyle/>
          <a:p>
            <a:r>
              <a:rPr lang="en-US" sz="2400" b="1" dirty="0">
                <a:solidFill>
                  <a:srgbClr val="7030A0"/>
                </a:solidFill>
                <a:ea typeface="Times New Roman" panose="02020603050405020304" pitchFamily="18" charset="0"/>
              </a:rPr>
              <a:t>Ex2</a:t>
            </a:r>
            <a:r>
              <a:rPr lang="en-US" sz="2400" dirty="0">
                <a:ea typeface="Times New Roman" panose="02020603050405020304" pitchFamily="18" charset="0"/>
              </a:rPr>
              <a:t>. Channel 5 news states that children in the United States watch an </a:t>
            </a:r>
            <a:r>
              <a:rPr lang="en-US" sz="2400" dirty="0">
                <a:solidFill>
                  <a:srgbClr val="008AF2"/>
                </a:solidFill>
                <a:ea typeface="Times New Roman" panose="02020603050405020304" pitchFamily="18" charset="0"/>
              </a:rPr>
              <a:t>average of 3 hours of TV per week</a:t>
            </a:r>
            <a:r>
              <a:rPr lang="en-US" sz="2400" dirty="0">
                <a:ea typeface="Times New Roman" panose="02020603050405020304" pitchFamily="18" charset="0"/>
              </a:rPr>
              <a:t>. </a:t>
            </a:r>
            <a:endParaRPr lang="en-US" sz="2400" dirty="0"/>
          </a:p>
        </p:txBody>
      </p:sp>
      <p:sp>
        <p:nvSpPr>
          <p:cNvPr id="15" name="Rectangle 14">
            <a:extLst>
              <a:ext uri="{FF2B5EF4-FFF2-40B4-BE49-F238E27FC236}">
                <a16:creationId xmlns:a16="http://schemas.microsoft.com/office/drawing/2014/main" id="{9ABBFF62-A66F-44CA-BCD2-A60D394B7AE6}"/>
              </a:ext>
            </a:extLst>
          </p:cNvPr>
          <p:cNvSpPr/>
          <p:nvPr/>
        </p:nvSpPr>
        <p:spPr>
          <a:xfrm>
            <a:off x="838200" y="4178841"/>
            <a:ext cx="10515600" cy="830997"/>
          </a:xfrm>
          <a:prstGeom prst="rect">
            <a:avLst/>
          </a:prstGeom>
        </p:spPr>
        <p:txBody>
          <a:bodyPr wrap="square">
            <a:spAutoFit/>
          </a:bodyPr>
          <a:lstStyle/>
          <a:p>
            <a:r>
              <a:rPr lang="en-US" sz="2400" b="1" dirty="0">
                <a:solidFill>
                  <a:srgbClr val="7030A0"/>
                </a:solidFill>
                <a:ea typeface="Times New Roman" panose="02020603050405020304" pitchFamily="18" charset="0"/>
              </a:rPr>
              <a:t>Ex3</a:t>
            </a:r>
            <a:r>
              <a:rPr lang="en-US" sz="2400" dirty="0">
                <a:ea typeface="Times New Roman" panose="02020603050405020304" pitchFamily="18" charset="0"/>
              </a:rPr>
              <a:t>. A car company claim that their new electric car can run on </a:t>
            </a:r>
            <a:r>
              <a:rPr lang="en-US" sz="2400" dirty="0">
                <a:solidFill>
                  <a:srgbClr val="008FFA"/>
                </a:solidFill>
                <a:ea typeface="Times New Roman" panose="02020603050405020304" pitchFamily="18" charset="0"/>
              </a:rPr>
              <a:t>average at least 200 miles after fully charged</a:t>
            </a:r>
            <a:r>
              <a:rPr lang="en-US" sz="2400" dirty="0">
                <a:ea typeface="Times New Roman" panose="02020603050405020304" pitchFamily="18" charset="0"/>
              </a:rPr>
              <a:t>. </a:t>
            </a:r>
            <a:endParaRPr lang="en-US" sz="2400" dirty="0"/>
          </a:p>
        </p:txBody>
      </p:sp>
      <p:sp>
        <p:nvSpPr>
          <p:cNvPr id="9" name="Rectangle 8">
            <a:extLst>
              <a:ext uri="{FF2B5EF4-FFF2-40B4-BE49-F238E27FC236}">
                <a16:creationId xmlns:a16="http://schemas.microsoft.com/office/drawing/2014/main" id="{49A46B05-1019-4888-AD57-45AFFB5C6244}"/>
              </a:ext>
            </a:extLst>
          </p:cNvPr>
          <p:cNvSpPr/>
          <p:nvPr/>
        </p:nvSpPr>
        <p:spPr>
          <a:xfrm>
            <a:off x="838200" y="5393893"/>
            <a:ext cx="10515600" cy="830997"/>
          </a:xfrm>
          <a:prstGeom prst="rect">
            <a:avLst/>
          </a:prstGeom>
        </p:spPr>
        <p:txBody>
          <a:bodyPr wrap="square">
            <a:spAutoFit/>
          </a:bodyPr>
          <a:lstStyle/>
          <a:p>
            <a:r>
              <a:rPr lang="en-US" sz="2400" b="1" dirty="0">
                <a:solidFill>
                  <a:srgbClr val="7030A0"/>
                </a:solidFill>
                <a:ea typeface="Times New Roman" panose="02020603050405020304" pitchFamily="18" charset="0"/>
              </a:rPr>
              <a:t>Ex4</a:t>
            </a:r>
            <a:r>
              <a:rPr lang="en-US" sz="2400" dirty="0">
                <a:ea typeface="Times New Roman" panose="02020603050405020304" pitchFamily="18" charset="0"/>
              </a:rPr>
              <a:t>. </a:t>
            </a:r>
            <a:r>
              <a:rPr lang="en-US" sz="2400" dirty="0">
                <a:cs typeface="Times New Roman" pitchFamily="18" charset="0"/>
              </a:rPr>
              <a:t>The mad king where suiters had to decide whether </a:t>
            </a:r>
            <a:r>
              <a:rPr lang="en-US" sz="2400" dirty="0">
                <a:solidFill>
                  <a:srgbClr val="FF0000"/>
                </a:solidFill>
                <a:cs typeface="Times New Roman" pitchFamily="18" charset="0"/>
              </a:rPr>
              <a:t>a coin is fair </a:t>
            </a:r>
            <a:r>
              <a:rPr lang="en-US" sz="2400" dirty="0">
                <a:solidFill>
                  <a:srgbClr val="0070C0"/>
                </a:solidFill>
                <a:cs typeface="Times New Roman" pitchFamily="18" charset="0"/>
              </a:rPr>
              <a:t>or biased toward showing more heads</a:t>
            </a:r>
            <a:r>
              <a:rPr lang="en-US" sz="2400" dirty="0">
                <a:cs typeface="Times New Roman" pitchFamily="18" charset="0"/>
              </a:rPr>
              <a:t>. </a:t>
            </a:r>
            <a:endParaRPr lang="en-US" sz="2400" dirty="0"/>
          </a:p>
        </p:txBody>
      </p:sp>
    </p:spTree>
    <p:extLst>
      <p:ext uri="{BB962C8B-B14F-4D97-AF65-F5344CB8AC3E}">
        <p14:creationId xmlns:p14="http://schemas.microsoft.com/office/powerpoint/2010/main" val="3109363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515600" cy="1200329"/>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A certain prescription medicine is </a:t>
            </a:r>
            <a:r>
              <a:rPr lang="en-US" sz="2400" dirty="0">
                <a:solidFill>
                  <a:srgbClr val="0070C0"/>
                </a:solidFill>
                <a:cs typeface="Times New Roman" pitchFamily="18" charset="0"/>
              </a:rPr>
              <a:t>supposed to contain an average of 250 (ppm) of a certain chemical</a:t>
            </a:r>
            <a:r>
              <a:rPr lang="en-US" sz="2400" dirty="0">
                <a:cs typeface="Times New Roman" pitchFamily="18" charset="0"/>
              </a:rPr>
              <a:t>. If the concentration is higher than this, the drug may cause harmful side effects; if it is lower, the drug may be ineffective.</a:t>
            </a:r>
            <a:endParaRPr lang="en-US" sz="2400" dirty="0"/>
          </a:p>
        </p:txBody>
      </p:sp>
      <p:pic>
        <p:nvPicPr>
          <p:cNvPr id="4" name="Picture 3">
            <a:extLst>
              <a:ext uri="{FF2B5EF4-FFF2-40B4-BE49-F238E27FC236}">
                <a16:creationId xmlns:a16="http://schemas.microsoft.com/office/drawing/2014/main" id="{25D4BF8E-55C9-4D4F-A84B-2792022FC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018" y="4304581"/>
            <a:ext cx="4429777" cy="2126293"/>
          </a:xfrm>
          <a:prstGeom prst="rect">
            <a:avLst/>
          </a:prstGeom>
        </p:spPr>
      </p:pic>
      <p:sp>
        <p:nvSpPr>
          <p:cNvPr id="17" name="Rectangle 16">
            <a:extLst>
              <a:ext uri="{FF2B5EF4-FFF2-40B4-BE49-F238E27FC236}">
                <a16:creationId xmlns:a16="http://schemas.microsoft.com/office/drawing/2014/main" id="{16E45D3E-4B46-4167-B3D2-7032B9E42E4A}"/>
              </a:ext>
            </a:extLst>
          </p:cNvPr>
          <p:cNvSpPr/>
          <p:nvPr/>
        </p:nvSpPr>
        <p:spPr>
          <a:xfrm>
            <a:off x="875778" y="2897426"/>
            <a:ext cx="10374943" cy="1200329"/>
          </a:xfrm>
          <a:prstGeom prst="rect">
            <a:avLst/>
          </a:prstGeom>
        </p:spPr>
        <p:txBody>
          <a:bodyPr wrap="square">
            <a:spAutoFit/>
          </a:bodyPr>
          <a:lstStyle/>
          <a:p>
            <a:r>
              <a:rPr lang="en-US" sz="2400" dirty="0">
                <a:cs typeface="Times New Roman" pitchFamily="18" charset="0"/>
              </a:rPr>
              <a:t>The manufacturer runs a test to see if the mean concentration in a large shipment conforms to the target level of 250 ppm. A simple random </a:t>
            </a:r>
            <a:r>
              <a:rPr lang="en-US" sz="2400" dirty="0">
                <a:solidFill>
                  <a:srgbClr val="FF0000"/>
                </a:solidFill>
                <a:cs typeface="Times New Roman" pitchFamily="18" charset="0"/>
              </a:rPr>
              <a:t>sample of 100 portions is tested</a:t>
            </a:r>
            <a:r>
              <a:rPr lang="en-US" sz="2400" dirty="0">
                <a:cs typeface="Times New Roman" pitchFamily="18" charset="0"/>
              </a:rPr>
              <a:t>, and </a:t>
            </a:r>
            <a:r>
              <a:rPr lang="en-US" sz="2400" dirty="0">
                <a:solidFill>
                  <a:srgbClr val="00B050"/>
                </a:solidFill>
                <a:cs typeface="Times New Roman" pitchFamily="18" charset="0"/>
              </a:rPr>
              <a:t>the average concentration is found to be 247 ppm</a:t>
            </a:r>
            <a:r>
              <a:rPr lang="en-US" sz="2400" dirty="0">
                <a:cs typeface="Times New Roman" pitchFamily="18" charset="0"/>
              </a:rPr>
              <a:t>. </a:t>
            </a:r>
            <a:endParaRPr lang="en-US" sz="2400" dirty="0"/>
          </a:p>
        </p:txBody>
      </p:sp>
      <p:sp>
        <p:nvSpPr>
          <p:cNvPr id="19" name="Rectangle 18">
            <a:extLst>
              <a:ext uri="{FF2B5EF4-FFF2-40B4-BE49-F238E27FC236}">
                <a16:creationId xmlns:a16="http://schemas.microsoft.com/office/drawing/2014/main" id="{228D759A-BD01-4945-AE2F-8CAC0E2B0AF4}"/>
              </a:ext>
            </a:extLst>
          </p:cNvPr>
          <p:cNvSpPr/>
          <p:nvPr/>
        </p:nvSpPr>
        <p:spPr>
          <a:xfrm>
            <a:off x="875778" y="4241950"/>
            <a:ext cx="5998140" cy="1200329"/>
          </a:xfrm>
          <a:prstGeom prst="rect">
            <a:avLst/>
          </a:prstGeom>
        </p:spPr>
        <p:txBody>
          <a:bodyPr wrap="square">
            <a:spAutoFit/>
          </a:bodyPr>
          <a:lstStyle/>
          <a:p>
            <a:r>
              <a:rPr lang="en-US" sz="2400" dirty="0">
                <a:cs typeface="Times New Roman" pitchFamily="18" charset="0"/>
              </a:rPr>
              <a:t>If historical data suggests a </a:t>
            </a:r>
            <a:r>
              <a:rPr lang="en-US" sz="2400" dirty="0">
                <a:solidFill>
                  <a:srgbClr val="7030A0"/>
                </a:solidFill>
                <a:cs typeface="Times New Roman" pitchFamily="18" charset="0"/>
              </a:rPr>
              <a:t>standard deviation of 12 ppm </a:t>
            </a:r>
            <a:r>
              <a:rPr lang="en-US" sz="2400" dirty="0">
                <a:cs typeface="Times New Roman" pitchFamily="18" charset="0"/>
              </a:rPr>
              <a:t>for the population, test the drug effectiveness. </a:t>
            </a:r>
            <a:endParaRPr lang="en-US" sz="2400" dirty="0"/>
          </a:p>
        </p:txBody>
      </p:sp>
      <p:sp>
        <p:nvSpPr>
          <p:cNvPr id="20" name="Rectangle 19">
            <a:extLst>
              <a:ext uri="{FF2B5EF4-FFF2-40B4-BE49-F238E27FC236}">
                <a16:creationId xmlns:a16="http://schemas.microsoft.com/office/drawing/2014/main" id="{26DE0DD3-6B7C-4DD1-9824-941BA5316BD5}"/>
              </a:ext>
            </a:extLst>
          </p:cNvPr>
          <p:cNvSpPr/>
          <p:nvPr/>
        </p:nvSpPr>
        <p:spPr>
          <a:xfrm>
            <a:off x="875778" y="5661878"/>
            <a:ext cx="5998140" cy="830997"/>
          </a:xfrm>
          <a:prstGeom prst="rect">
            <a:avLst/>
          </a:prstGeom>
          <a:solidFill>
            <a:srgbClr val="CCFFCC"/>
          </a:solidFill>
        </p:spPr>
        <p:txBody>
          <a:bodyPr wrap="square">
            <a:spAutoFit/>
          </a:bodyPr>
          <a:lstStyle/>
          <a:p>
            <a:r>
              <a:rPr lang="en-US" sz="2400" dirty="0"/>
              <a:t>This is VERY important as it deals directly with health of individuals.</a:t>
            </a:r>
            <a:endParaRPr lang="en-US" sz="2400" dirty="0">
              <a:ea typeface="Times New Roman" panose="02020603050405020304" pitchFamily="18" charset="0"/>
            </a:endParaRPr>
          </a:p>
        </p:txBody>
      </p:sp>
    </p:spTree>
    <p:extLst>
      <p:ext uri="{BB962C8B-B14F-4D97-AF65-F5344CB8AC3E}">
        <p14:creationId xmlns:p14="http://schemas.microsoft.com/office/powerpoint/2010/main" val="146949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Testing Statistical Hypotheses</a:t>
            </a:r>
            <a:endParaRPr lang="en-US" dirty="0"/>
          </a:p>
        </p:txBody>
      </p:sp>
      <p:sp>
        <p:nvSpPr>
          <p:cNvPr id="3" name="Rectangle 2">
            <a:extLst>
              <a:ext uri="{FF2B5EF4-FFF2-40B4-BE49-F238E27FC236}">
                <a16:creationId xmlns:a16="http://schemas.microsoft.com/office/drawing/2014/main" id="{30F01D6D-C84C-4DE1-A711-FD28A5958A71}"/>
              </a:ext>
            </a:extLst>
          </p:cNvPr>
          <p:cNvSpPr/>
          <p:nvPr/>
        </p:nvSpPr>
        <p:spPr>
          <a:xfrm>
            <a:off x="838200" y="1626999"/>
            <a:ext cx="10515600" cy="2945001"/>
          </a:xfrm>
          <a:prstGeom prst="rect">
            <a:avLst/>
          </a:prstGeom>
          <a:solidFill>
            <a:srgbClr val="BDE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ea typeface="Times New Roman" panose="02020603050405020304" pitchFamily="18" charset="0"/>
              </a:rPr>
              <a:t>Testing Statistical Hypothesis</a:t>
            </a:r>
            <a:r>
              <a:rPr lang="en-US" sz="2400" dirty="0">
                <a:solidFill>
                  <a:schemeClr val="tx1"/>
                </a:solidFill>
                <a:ea typeface="Times New Roman" panose="02020603050405020304" pitchFamily="18" charset="0"/>
              </a:rPr>
              <a:t>.</a:t>
            </a:r>
            <a:r>
              <a:rPr lang="en-US" sz="2400" b="1" dirty="0">
                <a:solidFill>
                  <a:schemeClr val="tx1"/>
                </a:solidFill>
                <a:ea typeface="Times New Roman" panose="02020603050405020304" pitchFamily="18" charset="0"/>
              </a:rPr>
              <a:t> </a:t>
            </a:r>
            <a:r>
              <a:rPr lang="en-US" sz="2400" dirty="0">
                <a:solidFill>
                  <a:schemeClr val="tx1"/>
                </a:solidFill>
                <a:ea typeface="Times New Roman" panose="02020603050405020304" pitchFamily="18" charset="0"/>
              </a:rPr>
              <a:t>The process of using sample data to Accept/Reject H₀ is called </a:t>
            </a:r>
            <a:r>
              <a:rPr lang="en-US" sz="2400" dirty="0">
                <a:solidFill>
                  <a:srgbClr val="FF0000"/>
                </a:solidFill>
                <a:ea typeface="Times New Roman" panose="02020603050405020304" pitchFamily="18" charset="0"/>
              </a:rPr>
              <a:t>testing statistical hypothesis</a:t>
            </a:r>
            <a:r>
              <a:rPr lang="en-US" sz="2400" dirty="0">
                <a:solidFill>
                  <a:schemeClr val="tx1"/>
                </a:solidFill>
                <a:ea typeface="Times New Roman" panose="02020603050405020304" pitchFamily="18" charset="0"/>
              </a:rPr>
              <a:t>.</a:t>
            </a:r>
          </a:p>
          <a:p>
            <a:pPr>
              <a:lnSpc>
                <a:spcPts val="1800"/>
              </a:lnSpc>
            </a:pPr>
            <a:endParaRPr lang="en-US" sz="2400" dirty="0">
              <a:solidFill>
                <a:schemeClr val="tx1"/>
              </a:solidFill>
              <a:ea typeface="Times New Roman" panose="02020603050405020304" pitchFamily="18" charset="0"/>
            </a:endParaRPr>
          </a:p>
          <a:p>
            <a:r>
              <a:rPr lang="en-US" sz="2400" b="1" dirty="0">
                <a:solidFill>
                  <a:schemeClr val="tx1"/>
                </a:solidFill>
                <a:ea typeface="Times New Roman" panose="02020603050405020304" pitchFamily="18" charset="0"/>
              </a:rPr>
              <a:t>Test statistic</a:t>
            </a:r>
            <a:r>
              <a:rPr lang="en-US" sz="2400" dirty="0">
                <a:solidFill>
                  <a:schemeClr val="tx1"/>
                </a:solidFill>
                <a:ea typeface="Times New Roman" panose="02020603050405020304" pitchFamily="18" charset="0"/>
              </a:rPr>
              <a:t>. In testing process, a point estimate of the parameter under claim is used to decide which of the null or alternate hypothesis are correct.</a:t>
            </a:r>
          </a:p>
          <a:p>
            <a:endParaRPr lang="en-US" sz="2400" dirty="0">
              <a:solidFill>
                <a:schemeClr val="tx1"/>
              </a:solidFill>
              <a:ea typeface="Times New Roman" panose="02020603050405020304" pitchFamily="18" charset="0"/>
            </a:endParaRPr>
          </a:p>
          <a:p>
            <a:endParaRPr lang="en-US" sz="2400" dirty="0">
              <a:solidFill>
                <a:schemeClr val="tx1"/>
              </a:solidFill>
              <a:ea typeface="Times New Roman" panose="02020603050405020304" pitchFamily="18" charset="0"/>
            </a:endParaRPr>
          </a:p>
          <a:p>
            <a:endParaRPr lang="en-US" sz="2400" dirty="0">
              <a:solidFill>
                <a:schemeClr val="tx1"/>
              </a:solidFill>
              <a:ea typeface="Times New Roman" panose="02020603050405020304" pitchFamily="18" charset="0"/>
            </a:endParaRPr>
          </a:p>
        </p:txBody>
      </p:sp>
      <p:sp>
        <p:nvSpPr>
          <p:cNvPr id="13" name="Rectangle: Rounded Corners 12">
            <a:extLst>
              <a:ext uri="{FF2B5EF4-FFF2-40B4-BE49-F238E27FC236}">
                <a16:creationId xmlns:a16="http://schemas.microsoft.com/office/drawing/2014/main" id="{DA790C32-0B41-48F2-B06C-0B0FB8271D37}"/>
              </a:ext>
            </a:extLst>
          </p:cNvPr>
          <p:cNvSpPr/>
          <p:nvPr/>
        </p:nvSpPr>
        <p:spPr>
          <a:xfrm>
            <a:off x="7721252" y="3644950"/>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4C9D226-C0B2-45D6-8A8C-C038E3A4E9E4}"/>
              </a:ext>
            </a:extLst>
          </p:cNvPr>
          <p:cNvSpPr/>
          <p:nvPr/>
        </p:nvSpPr>
        <p:spPr>
          <a:xfrm>
            <a:off x="1176401" y="3649590"/>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7BDCAF9-E881-4023-BE12-97DCDF53D099}"/>
              </a:ext>
            </a:extLst>
          </p:cNvPr>
          <p:cNvSpPr/>
          <p:nvPr/>
        </p:nvSpPr>
        <p:spPr>
          <a:xfrm>
            <a:off x="3358018" y="3649589"/>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0646A55-FBF3-437A-ABB4-401220384F0C}"/>
              </a:ext>
            </a:extLst>
          </p:cNvPr>
          <p:cNvSpPr/>
          <p:nvPr/>
        </p:nvSpPr>
        <p:spPr>
          <a:xfrm>
            <a:off x="5539635" y="3644951"/>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59721CC-74A8-4A0D-B5A1-C51B11571E3A}"/>
              </a:ext>
            </a:extLst>
          </p:cNvPr>
          <p:cNvGrpSpPr/>
          <p:nvPr/>
        </p:nvGrpSpPr>
        <p:grpSpPr>
          <a:xfrm>
            <a:off x="1180757" y="5001839"/>
            <a:ext cx="1980337" cy="613954"/>
            <a:chOff x="1227907" y="2847702"/>
            <a:chExt cx="2063931" cy="613954"/>
          </a:xfrm>
        </p:grpSpPr>
        <p:sp>
          <p:nvSpPr>
            <p:cNvPr id="20" name="Rectangle 19">
              <a:extLst>
                <a:ext uri="{FF2B5EF4-FFF2-40B4-BE49-F238E27FC236}">
                  <a16:creationId xmlns:a16="http://schemas.microsoft.com/office/drawing/2014/main" id="{0AE94F65-A16A-48A1-B66B-164E35F4D8E7}"/>
                </a:ext>
              </a:extLst>
            </p:cNvPr>
            <p:cNvSpPr/>
            <p:nvPr/>
          </p:nvSpPr>
          <p:spPr>
            <a:xfrm>
              <a:off x="122790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43E23F0-988F-48F4-AD2D-F71B80C98229}"/>
                    </a:ext>
                  </a:extLst>
                </p:cNvPr>
                <p:cNvSpPr/>
                <p:nvPr/>
              </p:nvSpPr>
              <p:spPr>
                <a:xfrm>
                  <a:off x="1400104" y="2942159"/>
                  <a:ext cx="160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=0.80</m:t>
                        </m:r>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400104" y="2942159"/>
                  <a:ext cx="1604606" cy="400110"/>
                </a:xfrm>
                <a:prstGeom prst="rect">
                  <a:avLst/>
                </a:prstGeom>
                <a:blipFill>
                  <a:blip r:embed="rId7"/>
                  <a:stretch>
                    <a:fillRect b="-7692"/>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E96AFBFC-17E7-409C-875D-F3D91C4804F7}"/>
              </a:ext>
            </a:extLst>
          </p:cNvPr>
          <p:cNvGrpSpPr/>
          <p:nvPr/>
        </p:nvGrpSpPr>
        <p:grpSpPr>
          <a:xfrm>
            <a:off x="1176401" y="5611439"/>
            <a:ext cx="1984693" cy="613954"/>
            <a:chOff x="1223551" y="5116288"/>
            <a:chExt cx="2063931" cy="613954"/>
          </a:xfrm>
        </p:grpSpPr>
        <p:sp>
          <p:nvSpPr>
            <p:cNvPr id="25" name="Rectangle 24">
              <a:extLst>
                <a:ext uri="{FF2B5EF4-FFF2-40B4-BE49-F238E27FC236}">
                  <a16:creationId xmlns:a16="http://schemas.microsoft.com/office/drawing/2014/main" id="{B31BB68E-ADA7-4B54-AA86-6AB159337166}"/>
                </a:ext>
              </a:extLst>
            </p:cNvPr>
            <p:cNvSpPr/>
            <p:nvPr/>
          </p:nvSpPr>
          <p:spPr>
            <a:xfrm>
              <a:off x="122355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F3D7506-4E66-410D-A870-6F7DEEBDD553}"/>
                    </a:ext>
                  </a:extLst>
                </p:cNvPr>
                <p:cNvSpPr/>
                <p:nvPr/>
              </p:nvSpPr>
              <p:spPr>
                <a:xfrm>
                  <a:off x="1395748" y="5223808"/>
                  <a:ext cx="16758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0"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0.80</m:t>
                        </m:r>
                      </m:oMath>
                    </m:oMathPara>
                  </a14:m>
                  <a:endParaRPr lang="en-US" sz="2000" dirty="0"/>
                </a:p>
              </p:txBody>
            </p:sp>
          </mc:Choice>
          <mc:Fallback xmlns="">
            <p:sp>
              <p:nvSpPr>
                <p:cNvPr id="32" name="Rectangle 31">
                  <a:extLst>
                    <a:ext uri="{FF2B5EF4-FFF2-40B4-BE49-F238E27FC236}">
                      <a16:creationId xmlns:a16="http://schemas.microsoft.com/office/drawing/2014/main" id="{EDEC0405-B104-4167-BDE2-5400FE403BBE}"/>
                    </a:ext>
                  </a:extLst>
                </p:cNvPr>
                <p:cNvSpPr>
                  <a:spLocks noRot="1" noChangeAspect="1" noMove="1" noResize="1" noEditPoints="1" noAdjustHandles="1" noChangeArrowheads="1" noChangeShapeType="1" noTextEdit="1"/>
                </p:cNvSpPr>
                <p:nvPr/>
              </p:nvSpPr>
              <p:spPr>
                <a:xfrm>
                  <a:off x="1395748" y="5223808"/>
                  <a:ext cx="1675804" cy="400110"/>
                </a:xfrm>
                <a:prstGeom prst="rect">
                  <a:avLst/>
                </a:prstGeom>
                <a:blipFill>
                  <a:blip r:embed="rId8"/>
                  <a:stretch>
                    <a:fillRect b="-10606"/>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21AC37D-583A-4341-A8CA-972281C2FE07}"/>
              </a:ext>
            </a:extLst>
          </p:cNvPr>
          <p:cNvGrpSpPr/>
          <p:nvPr/>
        </p:nvGrpSpPr>
        <p:grpSpPr>
          <a:xfrm>
            <a:off x="3317850" y="5001839"/>
            <a:ext cx="1984693" cy="613954"/>
            <a:chOff x="3764154" y="2847702"/>
            <a:chExt cx="2063931" cy="613954"/>
          </a:xfrm>
        </p:grpSpPr>
        <p:sp>
          <p:nvSpPr>
            <p:cNvPr id="28" name="Rectangle 27">
              <a:extLst>
                <a:ext uri="{FF2B5EF4-FFF2-40B4-BE49-F238E27FC236}">
                  <a16:creationId xmlns:a16="http://schemas.microsoft.com/office/drawing/2014/main" id="{D1927556-5B95-4968-81EB-F7B43DCDFEDE}"/>
                </a:ext>
              </a:extLst>
            </p:cNvPr>
            <p:cNvSpPr/>
            <p:nvPr/>
          </p:nvSpPr>
          <p:spPr>
            <a:xfrm>
              <a:off x="3764154"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33F1D96-FD5B-4EDB-B414-B05F10D5F528}"/>
                    </a:ext>
                  </a:extLst>
                </p:cNvPr>
                <p:cNvSpPr/>
                <p:nvPr/>
              </p:nvSpPr>
              <p:spPr>
                <a:xfrm>
                  <a:off x="3999941" y="2970013"/>
                  <a:ext cx="12684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0">
                            <a:latin typeface="Cambria Math" panose="02040503050406030204" pitchFamily="18" charset="0"/>
                          </a:rPr>
                          <m:t>=3</m:t>
                        </m:r>
                      </m:oMath>
                    </m:oMathPara>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3999941" y="2970013"/>
                  <a:ext cx="1268489" cy="400110"/>
                </a:xfrm>
                <a:prstGeom prst="rect">
                  <a:avLst/>
                </a:prstGeom>
                <a:blipFill>
                  <a:blip r:embed="rId9"/>
                  <a:stretch>
                    <a:fillRect b="-454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B17119A7-0A15-48DD-A102-6A5002B5DC3C}"/>
              </a:ext>
            </a:extLst>
          </p:cNvPr>
          <p:cNvGrpSpPr/>
          <p:nvPr/>
        </p:nvGrpSpPr>
        <p:grpSpPr>
          <a:xfrm>
            <a:off x="3317850" y="5611439"/>
            <a:ext cx="1984693" cy="613954"/>
            <a:chOff x="3759798" y="5116288"/>
            <a:chExt cx="2063931" cy="613954"/>
          </a:xfrm>
        </p:grpSpPr>
        <p:sp>
          <p:nvSpPr>
            <p:cNvPr id="31" name="Rectangle 30">
              <a:extLst>
                <a:ext uri="{FF2B5EF4-FFF2-40B4-BE49-F238E27FC236}">
                  <a16:creationId xmlns:a16="http://schemas.microsoft.com/office/drawing/2014/main" id="{B550E3A8-6F0A-4E4A-86D2-F2D90E4FE20F}"/>
                </a:ext>
              </a:extLst>
            </p:cNvPr>
            <p:cNvSpPr/>
            <p:nvPr/>
          </p:nvSpPr>
          <p:spPr>
            <a:xfrm>
              <a:off x="3759798"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5DF3329-478A-4812-92C5-8B76E46A2FB8}"/>
                    </a:ext>
                  </a:extLst>
                </p:cNvPr>
                <p:cNvSpPr/>
                <p:nvPr/>
              </p:nvSpPr>
              <p:spPr>
                <a:xfrm>
                  <a:off x="3995585" y="5251662"/>
                  <a:ext cx="12625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3</m:t>
                        </m:r>
                      </m:oMath>
                    </m:oMathPara>
                  </a14:m>
                  <a:endParaRPr lang="en-US" sz="2000" dirty="0"/>
                </a:p>
              </p:txBody>
            </p:sp>
          </mc:Choice>
          <mc:Fallback xmlns="">
            <p:sp>
              <p:nvSpPr>
                <p:cNvPr id="29" name="Rectangle 28"/>
                <p:cNvSpPr>
                  <a:spLocks noRot="1" noChangeAspect="1" noMove="1" noResize="1" noEditPoints="1" noAdjustHandles="1" noChangeArrowheads="1" noChangeShapeType="1" noTextEdit="1"/>
                </p:cNvSpPr>
                <p:nvPr/>
              </p:nvSpPr>
              <p:spPr>
                <a:xfrm>
                  <a:off x="3995585" y="5251662"/>
                  <a:ext cx="1262525" cy="400110"/>
                </a:xfrm>
                <a:prstGeom prst="rect">
                  <a:avLst/>
                </a:prstGeom>
                <a:blipFill>
                  <a:blip r:embed="rId10"/>
                  <a:stretch>
                    <a:fillRect b="-6154"/>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231EF9DB-87BB-40CA-836E-5B8B931705C4}"/>
              </a:ext>
            </a:extLst>
          </p:cNvPr>
          <p:cNvGrpSpPr/>
          <p:nvPr/>
        </p:nvGrpSpPr>
        <p:grpSpPr>
          <a:xfrm>
            <a:off x="5524157" y="5001839"/>
            <a:ext cx="1984693" cy="613954"/>
            <a:chOff x="6363787" y="2847702"/>
            <a:chExt cx="2063931" cy="613954"/>
          </a:xfrm>
        </p:grpSpPr>
        <p:sp>
          <p:nvSpPr>
            <p:cNvPr id="34" name="Rectangle 33">
              <a:extLst>
                <a:ext uri="{FF2B5EF4-FFF2-40B4-BE49-F238E27FC236}">
                  <a16:creationId xmlns:a16="http://schemas.microsoft.com/office/drawing/2014/main" id="{0ED58687-7F8A-47B9-90BD-52A070958BA7}"/>
                </a:ext>
              </a:extLst>
            </p:cNvPr>
            <p:cNvSpPr/>
            <p:nvPr/>
          </p:nvSpPr>
          <p:spPr>
            <a:xfrm>
              <a:off x="636378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7B69D31-E115-4A5D-B961-243CFA4E3B4A}"/>
                    </a:ext>
                  </a:extLst>
                </p:cNvPr>
                <p:cNvSpPr/>
                <p:nvPr/>
              </p:nvSpPr>
              <p:spPr>
                <a:xfrm>
                  <a:off x="6568969" y="2942159"/>
                  <a:ext cx="1555113"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dirty="0"/>
                    <a:t> 200</a:t>
                  </a:r>
                </a:p>
              </p:txBody>
            </p:sp>
          </mc:Choice>
          <mc:Fallback xmlns="">
            <p:sp>
              <p:nvSpPr>
                <p:cNvPr id="41" name="Rectangle 40">
                  <a:extLst>
                    <a:ext uri="{FF2B5EF4-FFF2-40B4-BE49-F238E27FC236}">
                      <a16:creationId xmlns:a16="http://schemas.microsoft.com/office/drawing/2014/main" id="{B8058945-03F6-409D-B4A0-8634C1F7602F}"/>
                    </a:ext>
                  </a:extLst>
                </p:cNvPr>
                <p:cNvSpPr>
                  <a:spLocks noRot="1" noChangeAspect="1" noMove="1" noResize="1" noEditPoints="1" noAdjustHandles="1" noChangeArrowheads="1" noChangeShapeType="1" noTextEdit="1"/>
                </p:cNvSpPr>
                <p:nvPr/>
              </p:nvSpPr>
              <p:spPr>
                <a:xfrm>
                  <a:off x="6568969" y="2942159"/>
                  <a:ext cx="1555113" cy="400110"/>
                </a:xfrm>
                <a:prstGeom prst="rect">
                  <a:avLst/>
                </a:prstGeom>
                <a:blipFill>
                  <a:blip r:embed="rId11"/>
                  <a:stretch>
                    <a:fillRect t="-7576" r="-2857" b="-25758"/>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549B187C-8487-4AEC-95E8-E015FDB455A3}"/>
              </a:ext>
            </a:extLst>
          </p:cNvPr>
          <p:cNvGrpSpPr/>
          <p:nvPr/>
        </p:nvGrpSpPr>
        <p:grpSpPr>
          <a:xfrm>
            <a:off x="7733957" y="4997481"/>
            <a:ext cx="1984693" cy="613954"/>
            <a:chOff x="8963420" y="2847702"/>
            <a:chExt cx="2063931" cy="613954"/>
          </a:xfrm>
        </p:grpSpPr>
        <p:sp>
          <p:nvSpPr>
            <p:cNvPr id="37" name="Rectangle 36">
              <a:extLst>
                <a:ext uri="{FF2B5EF4-FFF2-40B4-BE49-F238E27FC236}">
                  <a16:creationId xmlns:a16="http://schemas.microsoft.com/office/drawing/2014/main" id="{7EEEE0C8-30F2-4B61-BEA1-14B360300734}"/>
                </a:ext>
              </a:extLst>
            </p:cNvPr>
            <p:cNvSpPr/>
            <p:nvPr/>
          </p:nvSpPr>
          <p:spPr>
            <a:xfrm>
              <a:off x="8963420"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C75C02B-61EE-4E83-BAAA-0291145AC31D}"/>
                    </a:ext>
                  </a:extLst>
                </p:cNvPr>
                <p:cNvSpPr/>
                <p:nvPr/>
              </p:nvSpPr>
              <p:spPr>
                <a:xfrm>
                  <a:off x="9314164" y="2939310"/>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9314164" y="2939310"/>
                  <a:ext cx="1461939" cy="400110"/>
                </a:xfrm>
                <a:prstGeom prst="rect">
                  <a:avLst/>
                </a:prstGeom>
                <a:blipFill>
                  <a:blip r:embed="rId12"/>
                  <a:stretch>
                    <a:fillRect b="-7576"/>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2D45FADF-AEA7-42AD-A60A-45CD3E6027A3}"/>
              </a:ext>
            </a:extLst>
          </p:cNvPr>
          <p:cNvGrpSpPr/>
          <p:nvPr/>
        </p:nvGrpSpPr>
        <p:grpSpPr>
          <a:xfrm>
            <a:off x="5519801" y="5611443"/>
            <a:ext cx="1984693" cy="613954"/>
            <a:chOff x="6359431" y="5116288"/>
            <a:chExt cx="2063931" cy="613954"/>
          </a:xfrm>
        </p:grpSpPr>
        <p:sp>
          <p:nvSpPr>
            <p:cNvPr id="40" name="Rectangle 39">
              <a:extLst>
                <a:ext uri="{FF2B5EF4-FFF2-40B4-BE49-F238E27FC236}">
                  <a16:creationId xmlns:a16="http://schemas.microsoft.com/office/drawing/2014/main" id="{8E38BF26-BC56-4187-8448-A7B69DED2E7A}"/>
                </a:ext>
              </a:extLst>
            </p:cNvPr>
            <p:cNvSpPr/>
            <p:nvPr/>
          </p:nvSpPr>
          <p:spPr>
            <a:xfrm>
              <a:off x="635943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E59DE54-F8CE-4366-96F9-ED67C7C5FAF0}"/>
                    </a:ext>
                  </a:extLst>
                </p:cNvPr>
                <p:cNvSpPr/>
                <p:nvPr/>
              </p:nvSpPr>
              <p:spPr>
                <a:xfrm>
                  <a:off x="6564613" y="5223808"/>
                  <a:ext cx="1546711"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&lt;</m:t>
                      </m:r>
                    </m:oMath>
                  </a14:m>
                  <a:r>
                    <a:rPr lang="en-US" sz="2000" dirty="0"/>
                    <a:t> 200</a:t>
                  </a:r>
                </a:p>
              </p:txBody>
            </p:sp>
          </mc:Choice>
          <mc:Fallback xmlns="">
            <p:sp>
              <p:nvSpPr>
                <p:cNvPr id="47" name="Rectangle 46">
                  <a:extLst>
                    <a:ext uri="{FF2B5EF4-FFF2-40B4-BE49-F238E27FC236}">
                      <a16:creationId xmlns:a16="http://schemas.microsoft.com/office/drawing/2014/main" id="{BD199256-294E-4438-AB59-5F41172D0C4D}"/>
                    </a:ext>
                  </a:extLst>
                </p:cNvPr>
                <p:cNvSpPr>
                  <a:spLocks noRot="1" noChangeAspect="1" noMove="1" noResize="1" noEditPoints="1" noAdjustHandles="1" noChangeArrowheads="1" noChangeShapeType="1" noTextEdit="1"/>
                </p:cNvSpPr>
                <p:nvPr/>
              </p:nvSpPr>
              <p:spPr>
                <a:xfrm>
                  <a:off x="6564613" y="5223808"/>
                  <a:ext cx="1546711" cy="400110"/>
                </a:xfrm>
                <a:prstGeom prst="rect">
                  <a:avLst/>
                </a:prstGeom>
                <a:blipFill>
                  <a:blip r:embed="rId13"/>
                  <a:stretch>
                    <a:fillRect t="-7576" r="-3279" b="-25758"/>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D8EA01E-70BF-45F8-9177-4F9CF93A5631}"/>
              </a:ext>
            </a:extLst>
          </p:cNvPr>
          <p:cNvGrpSpPr/>
          <p:nvPr/>
        </p:nvGrpSpPr>
        <p:grpSpPr>
          <a:xfrm>
            <a:off x="7729601" y="5607085"/>
            <a:ext cx="1984693" cy="613954"/>
            <a:chOff x="8959064" y="5116288"/>
            <a:chExt cx="2063931" cy="613954"/>
          </a:xfrm>
        </p:grpSpPr>
        <p:sp>
          <p:nvSpPr>
            <p:cNvPr id="43" name="Rectangle 42">
              <a:extLst>
                <a:ext uri="{FF2B5EF4-FFF2-40B4-BE49-F238E27FC236}">
                  <a16:creationId xmlns:a16="http://schemas.microsoft.com/office/drawing/2014/main" id="{5932F1B1-E8CB-4CF7-A791-101067A32E40}"/>
                </a:ext>
              </a:extLst>
            </p:cNvPr>
            <p:cNvSpPr/>
            <p:nvPr/>
          </p:nvSpPr>
          <p:spPr>
            <a:xfrm>
              <a:off x="8959064"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B1E4A00-0D97-4370-BE0E-A6BFD9EBDCD4}"/>
                    </a:ext>
                  </a:extLst>
                </p:cNvPr>
                <p:cNvSpPr/>
                <p:nvPr/>
              </p:nvSpPr>
              <p:spPr>
                <a:xfrm>
                  <a:off x="9309808" y="5234022"/>
                  <a:ext cx="1514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0" smtClean="0">
                            <a:latin typeface="Cambria Math" panose="02040503050406030204" pitchFamily="18" charset="0"/>
                          </a:rPr>
                          <m:t>&gt;</m:t>
                        </m:r>
                        <m:r>
                          <a:rPr lang="en-US" sz="2000" i="0">
                            <a:latin typeface="Cambria Math" panose="02040503050406030204" pitchFamily="18" charset="0"/>
                          </a:rPr>
                          <m:t>0.</m:t>
                        </m:r>
                        <m:r>
                          <a:rPr lang="en-US" sz="2000" b="0" i="0" smtClean="0">
                            <a:latin typeface="Cambria Math" panose="02040503050406030204" pitchFamily="18" charset="0"/>
                          </a:rPr>
                          <m:t>5</m:t>
                        </m:r>
                      </m:oMath>
                    </m:oMathPara>
                  </a14:m>
                  <a:endParaRPr lang="en-US" sz="2000" dirty="0"/>
                </a:p>
              </p:txBody>
            </p:sp>
          </mc:Choice>
          <mc:Fallback xmlns="">
            <p:sp>
              <p:nvSpPr>
                <p:cNvPr id="44" name="Rectangle 43">
                  <a:extLst>
                    <a:ext uri="{FF2B5EF4-FFF2-40B4-BE49-F238E27FC236}">
                      <a16:creationId xmlns:a16="http://schemas.microsoft.com/office/drawing/2014/main" id="{7B1E4A00-0D97-4370-BE0E-A6BFD9EBDCD4}"/>
                    </a:ext>
                  </a:extLst>
                </p:cNvPr>
                <p:cNvSpPr>
                  <a:spLocks noRot="1" noChangeAspect="1" noMove="1" noResize="1" noEditPoints="1" noAdjustHandles="1" noChangeArrowheads="1" noChangeShapeType="1" noTextEdit="1"/>
                </p:cNvSpPr>
                <p:nvPr/>
              </p:nvSpPr>
              <p:spPr>
                <a:xfrm>
                  <a:off x="9309808" y="5234022"/>
                  <a:ext cx="1514105" cy="400110"/>
                </a:xfrm>
                <a:prstGeom prst="rect">
                  <a:avLst/>
                </a:prstGeom>
                <a:blipFill>
                  <a:blip r:embed="rId14"/>
                  <a:stretch>
                    <a:fillRect b="-7576"/>
                  </a:stretch>
                </a:blipFill>
              </p:spPr>
              <p:txBody>
                <a:bodyPr/>
                <a:lstStyle/>
                <a:p>
                  <a:r>
                    <a:rPr lang="en-US">
                      <a:noFill/>
                    </a:rPr>
                    <a:t> </a:t>
                  </a:r>
                </a:p>
              </p:txBody>
            </p:sp>
          </mc:Fallback>
        </mc:AlternateContent>
      </p:grpSp>
    </p:spTree>
    <p:extLst>
      <p:ext uri="{BB962C8B-B14F-4D97-AF65-F5344CB8AC3E}">
        <p14:creationId xmlns:p14="http://schemas.microsoft.com/office/powerpoint/2010/main" val="5876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10515600" cy="1325563"/>
          </a:xfrm>
        </p:spPr>
        <p:txBody>
          <a:bodyPr/>
          <a:lstStyle/>
          <a:p>
            <a:r>
              <a:rPr lang="en-US" dirty="0">
                <a:solidFill>
                  <a:srgbClr val="990033"/>
                </a:solidFill>
              </a:rPr>
              <a:t>Acceptance Region</a:t>
            </a:r>
            <a:endParaRPr lang="en-US" dirty="0"/>
          </a:p>
        </p:txBody>
      </p:sp>
      <p:sp>
        <p:nvSpPr>
          <p:cNvPr id="13" name="Rectangle: Rounded Corners 12">
            <a:extLst>
              <a:ext uri="{FF2B5EF4-FFF2-40B4-BE49-F238E27FC236}">
                <a16:creationId xmlns:a16="http://schemas.microsoft.com/office/drawing/2014/main" id="{DA790C32-0B41-48F2-B06C-0B0FB8271D37}"/>
              </a:ext>
            </a:extLst>
          </p:cNvPr>
          <p:cNvSpPr/>
          <p:nvPr/>
        </p:nvSpPr>
        <p:spPr>
          <a:xfrm>
            <a:off x="7721252" y="4136723"/>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4C9D226-C0B2-45D6-8A8C-C038E3A4E9E4}"/>
              </a:ext>
            </a:extLst>
          </p:cNvPr>
          <p:cNvSpPr/>
          <p:nvPr/>
        </p:nvSpPr>
        <p:spPr>
          <a:xfrm>
            <a:off x="1176401" y="4141363"/>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7BDCAF9-E881-4023-BE12-97DCDF53D099}"/>
              </a:ext>
            </a:extLst>
          </p:cNvPr>
          <p:cNvSpPr/>
          <p:nvPr/>
        </p:nvSpPr>
        <p:spPr>
          <a:xfrm>
            <a:off x="3358018" y="4141362"/>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0646A55-FBF3-437A-ABB4-401220384F0C}"/>
              </a:ext>
            </a:extLst>
          </p:cNvPr>
          <p:cNvSpPr/>
          <p:nvPr/>
        </p:nvSpPr>
        <p:spPr>
          <a:xfrm>
            <a:off x="5539635" y="4136724"/>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59721CC-74A8-4A0D-B5A1-C51B11571E3A}"/>
              </a:ext>
            </a:extLst>
          </p:cNvPr>
          <p:cNvGrpSpPr/>
          <p:nvPr/>
        </p:nvGrpSpPr>
        <p:grpSpPr>
          <a:xfrm>
            <a:off x="1180757" y="5001839"/>
            <a:ext cx="1980337" cy="613954"/>
            <a:chOff x="1227907" y="2847702"/>
            <a:chExt cx="2063931" cy="613954"/>
          </a:xfrm>
        </p:grpSpPr>
        <p:sp>
          <p:nvSpPr>
            <p:cNvPr id="20" name="Rectangle 19">
              <a:extLst>
                <a:ext uri="{FF2B5EF4-FFF2-40B4-BE49-F238E27FC236}">
                  <a16:creationId xmlns:a16="http://schemas.microsoft.com/office/drawing/2014/main" id="{0AE94F65-A16A-48A1-B66B-164E35F4D8E7}"/>
                </a:ext>
              </a:extLst>
            </p:cNvPr>
            <p:cNvSpPr/>
            <p:nvPr/>
          </p:nvSpPr>
          <p:spPr>
            <a:xfrm>
              <a:off x="122790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43E23F0-988F-48F4-AD2D-F71B80C98229}"/>
                    </a:ext>
                  </a:extLst>
                </p:cNvPr>
                <p:cNvSpPr/>
                <p:nvPr/>
              </p:nvSpPr>
              <p:spPr>
                <a:xfrm>
                  <a:off x="1400104" y="2942159"/>
                  <a:ext cx="160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=0.80</m:t>
                        </m:r>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400104" y="2942159"/>
                  <a:ext cx="1604606" cy="400110"/>
                </a:xfrm>
                <a:prstGeom prst="rect">
                  <a:avLst/>
                </a:prstGeom>
                <a:blipFill>
                  <a:blip r:embed="rId7"/>
                  <a:stretch>
                    <a:fillRect b="-7692"/>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E96AFBFC-17E7-409C-875D-F3D91C4804F7}"/>
              </a:ext>
            </a:extLst>
          </p:cNvPr>
          <p:cNvGrpSpPr/>
          <p:nvPr/>
        </p:nvGrpSpPr>
        <p:grpSpPr>
          <a:xfrm>
            <a:off x="1176401" y="5611439"/>
            <a:ext cx="1984693" cy="613954"/>
            <a:chOff x="1223551" y="5116288"/>
            <a:chExt cx="2063931" cy="613954"/>
          </a:xfrm>
        </p:grpSpPr>
        <p:sp>
          <p:nvSpPr>
            <p:cNvPr id="25" name="Rectangle 24">
              <a:extLst>
                <a:ext uri="{FF2B5EF4-FFF2-40B4-BE49-F238E27FC236}">
                  <a16:creationId xmlns:a16="http://schemas.microsoft.com/office/drawing/2014/main" id="{B31BB68E-ADA7-4B54-AA86-6AB159337166}"/>
                </a:ext>
              </a:extLst>
            </p:cNvPr>
            <p:cNvSpPr/>
            <p:nvPr/>
          </p:nvSpPr>
          <p:spPr>
            <a:xfrm>
              <a:off x="122355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F3D7506-4E66-410D-A870-6F7DEEBDD553}"/>
                    </a:ext>
                  </a:extLst>
                </p:cNvPr>
                <p:cNvSpPr/>
                <p:nvPr/>
              </p:nvSpPr>
              <p:spPr>
                <a:xfrm>
                  <a:off x="1395748" y="5223808"/>
                  <a:ext cx="16758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0"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0.80</m:t>
                        </m:r>
                      </m:oMath>
                    </m:oMathPara>
                  </a14:m>
                  <a:endParaRPr lang="en-US" sz="2000" dirty="0"/>
                </a:p>
              </p:txBody>
            </p:sp>
          </mc:Choice>
          <mc:Fallback xmlns="">
            <p:sp>
              <p:nvSpPr>
                <p:cNvPr id="32" name="Rectangle 31">
                  <a:extLst>
                    <a:ext uri="{FF2B5EF4-FFF2-40B4-BE49-F238E27FC236}">
                      <a16:creationId xmlns:a16="http://schemas.microsoft.com/office/drawing/2014/main" id="{EDEC0405-B104-4167-BDE2-5400FE403BBE}"/>
                    </a:ext>
                  </a:extLst>
                </p:cNvPr>
                <p:cNvSpPr>
                  <a:spLocks noRot="1" noChangeAspect="1" noMove="1" noResize="1" noEditPoints="1" noAdjustHandles="1" noChangeArrowheads="1" noChangeShapeType="1" noTextEdit="1"/>
                </p:cNvSpPr>
                <p:nvPr/>
              </p:nvSpPr>
              <p:spPr>
                <a:xfrm>
                  <a:off x="1395748" y="5223808"/>
                  <a:ext cx="1675804" cy="400110"/>
                </a:xfrm>
                <a:prstGeom prst="rect">
                  <a:avLst/>
                </a:prstGeom>
                <a:blipFill>
                  <a:blip r:embed="rId8"/>
                  <a:stretch>
                    <a:fillRect b="-10606"/>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21AC37D-583A-4341-A8CA-972281C2FE07}"/>
              </a:ext>
            </a:extLst>
          </p:cNvPr>
          <p:cNvGrpSpPr/>
          <p:nvPr/>
        </p:nvGrpSpPr>
        <p:grpSpPr>
          <a:xfrm>
            <a:off x="3317850" y="5001839"/>
            <a:ext cx="1984693" cy="613954"/>
            <a:chOff x="3764154" y="2847702"/>
            <a:chExt cx="2063931" cy="613954"/>
          </a:xfrm>
        </p:grpSpPr>
        <p:sp>
          <p:nvSpPr>
            <p:cNvPr id="28" name="Rectangle 27">
              <a:extLst>
                <a:ext uri="{FF2B5EF4-FFF2-40B4-BE49-F238E27FC236}">
                  <a16:creationId xmlns:a16="http://schemas.microsoft.com/office/drawing/2014/main" id="{D1927556-5B95-4968-81EB-F7B43DCDFEDE}"/>
                </a:ext>
              </a:extLst>
            </p:cNvPr>
            <p:cNvSpPr/>
            <p:nvPr/>
          </p:nvSpPr>
          <p:spPr>
            <a:xfrm>
              <a:off x="3764154"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33F1D96-FD5B-4EDB-B414-B05F10D5F528}"/>
                    </a:ext>
                  </a:extLst>
                </p:cNvPr>
                <p:cNvSpPr/>
                <p:nvPr/>
              </p:nvSpPr>
              <p:spPr>
                <a:xfrm>
                  <a:off x="3999941" y="2970013"/>
                  <a:ext cx="12684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0">
                            <a:latin typeface="Cambria Math" panose="02040503050406030204" pitchFamily="18" charset="0"/>
                          </a:rPr>
                          <m:t>=3</m:t>
                        </m:r>
                      </m:oMath>
                    </m:oMathPara>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3999941" y="2970013"/>
                  <a:ext cx="1268489" cy="400110"/>
                </a:xfrm>
                <a:prstGeom prst="rect">
                  <a:avLst/>
                </a:prstGeom>
                <a:blipFill>
                  <a:blip r:embed="rId9"/>
                  <a:stretch>
                    <a:fillRect b="-454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B17119A7-0A15-48DD-A102-6A5002B5DC3C}"/>
              </a:ext>
            </a:extLst>
          </p:cNvPr>
          <p:cNvGrpSpPr/>
          <p:nvPr/>
        </p:nvGrpSpPr>
        <p:grpSpPr>
          <a:xfrm>
            <a:off x="3317850" y="5611439"/>
            <a:ext cx="1984693" cy="613954"/>
            <a:chOff x="3759798" y="5116288"/>
            <a:chExt cx="2063931" cy="613954"/>
          </a:xfrm>
        </p:grpSpPr>
        <p:sp>
          <p:nvSpPr>
            <p:cNvPr id="31" name="Rectangle 30">
              <a:extLst>
                <a:ext uri="{FF2B5EF4-FFF2-40B4-BE49-F238E27FC236}">
                  <a16:creationId xmlns:a16="http://schemas.microsoft.com/office/drawing/2014/main" id="{B550E3A8-6F0A-4E4A-86D2-F2D90E4FE20F}"/>
                </a:ext>
              </a:extLst>
            </p:cNvPr>
            <p:cNvSpPr/>
            <p:nvPr/>
          </p:nvSpPr>
          <p:spPr>
            <a:xfrm>
              <a:off x="3759798"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5DF3329-478A-4812-92C5-8B76E46A2FB8}"/>
                    </a:ext>
                  </a:extLst>
                </p:cNvPr>
                <p:cNvSpPr/>
                <p:nvPr/>
              </p:nvSpPr>
              <p:spPr>
                <a:xfrm>
                  <a:off x="3995585" y="5251662"/>
                  <a:ext cx="12625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3</m:t>
                        </m:r>
                      </m:oMath>
                    </m:oMathPara>
                  </a14:m>
                  <a:endParaRPr lang="en-US" sz="2000" dirty="0"/>
                </a:p>
              </p:txBody>
            </p:sp>
          </mc:Choice>
          <mc:Fallback xmlns="">
            <p:sp>
              <p:nvSpPr>
                <p:cNvPr id="29" name="Rectangle 28"/>
                <p:cNvSpPr>
                  <a:spLocks noRot="1" noChangeAspect="1" noMove="1" noResize="1" noEditPoints="1" noAdjustHandles="1" noChangeArrowheads="1" noChangeShapeType="1" noTextEdit="1"/>
                </p:cNvSpPr>
                <p:nvPr/>
              </p:nvSpPr>
              <p:spPr>
                <a:xfrm>
                  <a:off x="3995585" y="5251662"/>
                  <a:ext cx="1262525" cy="400110"/>
                </a:xfrm>
                <a:prstGeom prst="rect">
                  <a:avLst/>
                </a:prstGeom>
                <a:blipFill>
                  <a:blip r:embed="rId10"/>
                  <a:stretch>
                    <a:fillRect b="-6154"/>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231EF9DB-87BB-40CA-836E-5B8B931705C4}"/>
              </a:ext>
            </a:extLst>
          </p:cNvPr>
          <p:cNvGrpSpPr/>
          <p:nvPr/>
        </p:nvGrpSpPr>
        <p:grpSpPr>
          <a:xfrm>
            <a:off x="5524157" y="5001839"/>
            <a:ext cx="1984693" cy="613954"/>
            <a:chOff x="6363787" y="2847702"/>
            <a:chExt cx="2063931" cy="613954"/>
          </a:xfrm>
        </p:grpSpPr>
        <p:sp>
          <p:nvSpPr>
            <p:cNvPr id="34" name="Rectangle 33">
              <a:extLst>
                <a:ext uri="{FF2B5EF4-FFF2-40B4-BE49-F238E27FC236}">
                  <a16:creationId xmlns:a16="http://schemas.microsoft.com/office/drawing/2014/main" id="{0ED58687-7F8A-47B9-90BD-52A070958BA7}"/>
                </a:ext>
              </a:extLst>
            </p:cNvPr>
            <p:cNvSpPr/>
            <p:nvPr/>
          </p:nvSpPr>
          <p:spPr>
            <a:xfrm>
              <a:off x="636378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7B69D31-E115-4A5D-B961-243CFA4E3B4A}"/>
                    </a:ext>
                  </a:extLst>
                </p:cNvPr>
                <p:cNvSpPr/>
                <p:nvPr/>
              </p:nvSpPr>
              <p:spPr>
                <a:xfrm>
                  <a:off x="6568969" y="2942159"/>
                  <a:ext cx="1555113"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dirty="0"/>
                    <a:t> 200</a:t>
                  </a:r>
                </a:p>
              </p:txBody>
            </p:sp>
          </mc:Choice>
          <mc:Fallback xmlns="">
            <p:sp>
              <p:nvSpPr>
                <p:cNvPr id="41" name="Rectangle 40">
                  <a:extLst>
                    <a:ext uri="{FF2B5EF4-FFF2-40B4-BE49-F238E27FC236}">
                      <a16:creationId xmlns:a16="http://schemas.microsoft.com/office/drawing/2014/main" id="{B8058945-03F6-409D-B4A0-8634C1F7602F}"/>
                    </a:ext>
                  </a:extLst>
                </p:cNvPr>
                <p:cNvSpPr>
                  <a:spLocks noRot="1" noChangeAspect="1" noMove="1" noResize="1" noEditPoints="1" noAdjustHandles="1" noChangeArrowheads="1" noChangeShapeType="1" noTextEdit="1"/>
                </p:cNvSpPr>
                <p:nvPr/>
              </p:nvSpPr>
              <p:spPr>
                <a:xfrm>
                  <a:off x="6568969" y="2942159"/>
                  <a:ext cx="1555113" cy="400110"/>
                </a:xfrm>
                <a:prstGeom prst="rect">
                  <a:avLst/>
                </a:prstGeom>
                <a:blipFill>
                  <a:blip r:embed="rId11"/>
                  <a:stretch>
                    <a:fillRect t="-7576" r="-2857" b="-25758"/>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549B187C-8487-4AEC-95E8-E015FDB455A3}"/>
              </a:ext>
            </a:extLst>
          </p:cNvPr>
          <p:cNvGrpSpPr/>
          <p:nvPr/>
        </p:nvGrpSpPr>
        <p:grpSpPr>
          <a:xfrm>
            <a:off x="7733957" y="4997481"/>
            <a:ext cx="1984693" cy="613954"/>
            <a:chOff x="8963420" y="2847702"/>
            <a:chExt cx="2063931" cy="613954"/>
          </a:xfrm>
        </p:grpSpPr>
        <p:sp>
          <p:nvSpPr>
            <p:cNvPr id="37" name="Rectangle 36">
              <a:extLst>
                <a:ext uri="{FF2B5EF4-FFF2-40B4-BE49-F238E27FC236}">
                  <a16:creationId xmlns:a16="http://schemas.microsoft.com/office/drawing/2014/main" id="{7EEEE0C8-30F2-4B61-BEA1-14B360300734}"/>
                </a:ext>
              </a:extLst>
            </p:cNvPr>
            <p:cNvSpPr/>
            <p:nvPr/>
          </p:nvSpPr>
          <p:spPr>
            <a:xfrm>
              <a:off x="8963420"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C75C02B-61EE-4E83-BAAA-0291145AC31D}"/>
                    </a:ext>
                  </a:extLst>
                </p:cNvPr>
                <p:cNvSpPr/>
                <p:nvPr/>
              </p:nvSpPr>
              <p:spPr>
                <a:xfrm>
                  <a:off x="9314164" y="2939310"/>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9314164" y="2939310"/>
                  <a:ext cx="1461939" cy="400110"/>
                </a:xfrm>
                <a:prstGeom prst="rect">
                  <a:avLst/>
                </a:prstGeom>
                <a:blipFill>
                  <a:blip r:embed="rId12"/>
                  <a:stretch>
                    <a:fillRect b="-7576"/>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2D45FADF-AEA7-42AD-A60A-45CD3E6027A3}"/>
              </a:ext>
            </a:extLst>
          </p:cNvPr>
          <p:cNvGrpSpPr/>
          <p:nvPr/>
        </p:nvGrpSpPr>
        <p:grpSpPr>
          <a:xfrm>
            <a:off x="5519801" y="5611443"/>
            <a:ext cx="1984693" cy="613954"/>
            <a:chOff x="6359431" y="5116288"/>
            <a:chExt cx="2063931" cy="613954"/>
          </a:xfrm>
        </p:grpSpPr>
        <p:sp>
          <p:nvSpPr>
            <p:cNvPr id="40" name="Rectangle 39">
              <a:extLst>
                <a:ext uri="{FF2B5EF4-FFF2-40B4-BE49-F238E27FC236}">
                  <a16:creationId xmlns:a16="http://schemas.microsoft.com/office/drawing/2014/main" id="{8E38BF26-BC56-4187-8448-A7B69DED2E7A}"/>
                </a:ext>
              </a:extLst>
            </p:cNvPr>
            <p:cNvSpPr/>
            <p:nvPr/>
          </p:nvSpPr>
          <p:spPr>
            <a:xfrm>
              <a:off x="635943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E59DE54-F8CE-4366-96F9-ED67C7C5FAF0}"/>
                    </a:ext>
                  </a:extLst>
                </p:cNvPr>
                <p:cNvSpPr/>
                <p:nvPr/>
              </p:nvSpPr>
              <p:spPr>
                <a:xfrm>
                  <a:off x="6564613" y="5223808"/>
                  <a:ext cx="1546711"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&lt;</m:t>
                      </m:r>
                    </m:oMath>
                  </a14:m>
                  <a:r>
                    <a:rPr lang="en-US" sz="2000" dirty="0"/>
                    <a:t> 200</a:t>
                  </a:r>
                </a:p>
              </p:txBody>
            </p:sp>
          </mc:Choice>
          <mc:Fallback xmlns="">
            <p:sp>
              <p:nvSpPr>
                <p:cNvPr id="47" name="Rectangle 46">
                  <a:extLst>
                    <a:ext uri="{FF2B5EF4-FFF2-40B4-BE49-F238E27FC236}">
                      <a16:creationId xmlns:a16="http://schemas.microsoft.com/office/drawing/2014/main" id="{BD199256-294E-4438-AB59-5F41172D0C4D}"/>
                    </a:ext>
                  </a:extLst>
                </p:cNvPr>
                <p:cNvSpPr>
                  <a:spLocks noRot="1" noChangeAspect="1" noMove="1" noResize="1" noEditPoints="1" noAdjustHandles="1" noChangeArrowheads="1" noChangeShapeType="1" noTextEdit="1"/>
                </p:cNvSpPr>
                <p:nvPr/>
              </p:nvSpPr>
              <p:spPr>
                <a:xfrm>
                  <a:off x="6564613" y="5223808"/>
                  <a:ext cx="1546711" cy="400110"/>
                </a:xfrm>
                <a:prstGeom prst="rect">
                  <a:avLst/>
                </a:prstGeom>
                <a:blipFill>
                  <a:blip r:embed="rId13"/>
                  <a:stretch>
                    <a:fillRect t="-7576" r="-3279" b="-25758"/>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D8EA01E-70BF-45F8-9177-4F9CF93A5631}"/>
              </a:ext>
            </a:extLst>
          </p:cNvPr>
          <p:cNvGrpSpPr/>
          <p:nvPr/>
        </p:nvGrpSpPr>
        <p:grpSpPr>
          <a:xfrm>
            <a:off x="7729601" y="5607085"/>
            <a:ext cx="1984693" cy="613954"/>
            <a:chOff x="8959064" y="5116288"/>
            <a:chExt cx="2063931" cy="613954"/>
          </a:xfrm>
        </p:grpSpPr>
        <p:sp>
          <p:nvSpPr>
            <p:cNvPr id="43" name="Rectangle 42">
              <a:extLst>
                <a:ext uri="{FF2B5EF4-FFF2-40B4-BE49-F238E27FC236}">
                  <a16:creationId xmlns:a16="http://schemas.microsoft.com/office/drawing/2014/main" id="{5932F1B1-E8CB-4CF7-A791-101067A32E40}"/>
                </a:ext>
              </a:extLst>
            </p:cNvPr>
            <p:cNvSpPr/>
            <p:nvPr/>
          </p:nvSpPr>
          <p:spPr>
            <a:xfrm>
              <a:off x="8959064"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B1E4A00-0D97-4370-BE0E-A6BFD9EBDCD4}"/>
                    </a:ext>
                  </a:extLst>
                </p:cNvPr>
                <p:cNvSpPr/>
                <p:nvPr/>
              </p:nvSpPr>
              <p:spPr>
                <a:xfrm>
                  <a:off x="9309808" y="5234022"/>
                  <a:ext cx="1514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0" smtClean="0">
                            <a:latin typeface="Cambria Math" panose="02040503050406030204" pitchFamily="18" charset="0"/>
                          </a:rPr>
                          <m:t>&gt;</m:t>
                        </m:r>
                        <m:r>
                          <a:rPr lang="en-US" sz="2000" i="0">
                            <a:latin typeface="Cambria Math" panose="02040503050406030204" pitchFamily="18" charset="0"/>
                          </a:rPr>
                          <m:t>0.</m:t>
                        </m:r>
                        <m:r>
                          <a:rPr lang="en-US" sz="2000" b="0" i="0" smtClean="0">
                            <a:latin typeface="Cambria Math" panose="02040503050406030204" pitchFamily="18" charset="0"/>
                          </a:rPr>
                          <m:t>5</m:t>
                        </m:r>
                      </m:oMath>
                    </m:oMathPara>
                  </a14:m>
                  <a:endParaRPr lang="en-US" sz="2000" dirty="0"/>
                </a:p>
              </p:txBody>
            </p:sp>
          </mc:Choice>
          <mc:Fallback xmlns="">
            <p:sp>
              <p:nvSpPr>
                <p:cNvPr id="44" name="Rectangle 43">
                  <a:extLst>
                    <a:ext uri="{FF2B5EF4-FFF2-40B4-BE49-F238E27FC236}">
                      <a16:creationId xmlns:a16="http://schemas.microsoft.com/office/drawing/2014/main" id="{7B1E4A00-0D97-4370-BE0E-A6BFD9EBDCD4}"/>
                    </a:ext>
                  </a:extLst>
                </p:cNvPr>
                <p:cNvSpPr>
                  <a:spLocks noRot="1" noChangeAspect="1" noMove="1" noResize="1" noEditPoints="1" noAdjustHandles="1" noChangeArrowheads="1" noChangeShapeType="1" noTextEdit="1"/>
                </p:cNvSpPr>
                <p:nvPr/>
              </p:nvSpPr>
              <p:spPr>
                <a:xfrm>
                  <a:off x="9309808" y="5234022"/>
                  <a:ext cx="1514105" cy="400110"/>
                </a:xfrm>
                <a:prstGeom prst="rect">
                  <a:avLst/>
                </a:prstGeom>
                <a:blipFill>
                  <a:blip r:embed="rId14"/>
                  <a:stretch>
                    <a:fillRect b="-757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A77AD1B-4746-4491-A15B-07C1113F71F4}"/>
                  </a:ext>
                </a:extLst>
              </p:cNvPr>
              <p:cNvSpPr/>
              <p:nvPr/>
            </p:nvSpPr>
            <p:spPr>
              <a:xfrm>
                <a:off x="1292838" y="4198626"/>
                <a:ext cx="1698542" cy="44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m:rPr>
                          <m:sty m:val="p"/>
                        </m:rPr>
                        <a:rPr lang="en-US" sz="2200" b="0" i="0" smtClean="0">
                          <a:latin typeface="Cambria Math" panose="02040503050406030204" pitchFamily="18" charset="0"/>
                        </a:rPr>
                        <m:t>c</m:t>
                      </m:r>
                      <m:r>
                        <a:rPr lang="en-US" sz="2200" b="0" i="1" smtClean="0">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𝑃</m:t>
                          </m:r>
                        </m:e>
                      </m:acc>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𝑑</m:t>
                      </m:r>
                      <m:r>
                        <a:rPr lang="en-US" sz="2200" b="0" i="1" smtClean="0">
                          <a:latin typeface="Cambria Math" panose="02040503050406030204" pitchFamily="18" charset="0"/>
                        </a:rPr>
                        <m:t>)</m:t>
                      </m:r>
                    </m:oMath>
                  </m:oMathPara>
                </a14:m>
                <a:endParaRPr lang="en-US" sz="2200" dirty="0"/>
              </a:p>
            </p:txBody>
          </p:sp>
        </mc:Choice>
        <mc:Fallback xmlns="">
          <p:sp>
            <p:nvSpPr>
              <p:cNvPr id="45" name="Rectangle 44">
                <a:extLst>
                  <a:ext uri="{FF2B5EF4-FFF2-40B4-BE49-F238E27FC236}">
                    <a16:creationId xmlns:a16="http://schemas.microsoft.com/office/drawing/2014/main" id="{DA77AD1B-4746-4491-A15B-07C1113F71F4}"/>
                  </a:ext>
                </a:extLst>
              </p:cNvPr>
              <p:cNvSpPr>
                <a:spLocks noRot="1" noChangeAspect="1" noMove="1" noResize="1" noEditPoints="1" noAdjustHandles="1" noChangeArrowheads="1" noChangeShapeType="1" noTextEdit="1"/>
              </p:cNvSpPr>
              <p:nvPr/>
            </p:nvSpPr>
            <p:spPr>
              <a:xfrm>
                <a:off x="1292838" y="4198626"/>
                <a:ext cx="1698542" cy="440120"/>
              </a:xfrm>
              <a:prstGeom prst="rect">
                <a:avLst/>
              </a:prstGeom>
              <a:blipFill>
                <a:blip r:embed="rId15"/>
                <a:stretch>
                  <a:fillRect t="-694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3FB4F27-7332-4BF3-AD7F-142F5AB9AB30}"/>
                  </a:ext>
                </a:extLst>
              </p:cNvPr>
              <p:cNvSpPr/>
              <p:nvPr/>
            </p:nvSpPr>
            <p:spPr>
              <a:xfrm>
                <a:off x="3470055" y="4220385"/>
                <a:ext cx="170495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rPr>
                        <m:t>d</m:t>
                      </m:r>
                      <m:r>
                        <a:rPr lang="en-US" sz="2200">
                          <a:latin typeface="Cambria Math" panose="02040503050406030204" pitchFamily="18" charset="0"/>
                        </a:rPr>
                        <m:t>)</m:t>
                      </m:r>
                    </m:oMath>
                  </m:oMathPara>
                </a14:m>
                <a:endParaRPr lang="en-US" sz="2200" dirty="0"/>
              </a:p>
            </p:txBody>
          </p:sp>
        </mc:Choice>
        <mc:Fallback xmlns="">
          <p:sp>
            <p:nvSpPr>
              <p:cNvPr id="46" name="Rectangle 45">
                <a:extLst>
                  <a:ext uri="{FF2B5EF4-FFF2-40B4-BE49-F238E27FC236}">
                    <a16:creationId xmlns:a16="http://schemas.microsoft.com/office/drawing/2014/main" id="{13FB4F27-7332-4BF3-AD7F-142F5AB9AB30}"/>
                  </a:ext>
                </a:extLst>
              </p:cNvPr>
              <p:cNvSpPr>
                <a:spLocks noRot="1" noChangeAspect="1" noMove="1" noResize="1" noEditPoints="1" noAdjustHandles="1" noChangeArrowheads="1" noChangeShapeType="1" noTextEdit="1"/>
              </p:cNvSpPr>
              <p:nvPr/>
            </p:nvSpPr>
            <p:spPr>
              <a:xfrm>
                <a:off x="3470055" y="4220385"/>
                <a:ext cx="1704954" cy="430887"/>
              </a:xfrm>
              <a:prstGeom prst="rect">
                <a:avLst/>
              </a:prstGeom>
              <a:blipFill>
                <a:blip r:embed="rId16"/>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338F0397-E94E-472B-A3B8-8052F9556422}"/>
                  </a:ext>
                </a:extLst>
              </p:cNvPr>
              <p:cNvSpPr/>
              <p:nvPr/>
            </p:nvSpPr>
            <p:spPr>
              <a:xfrm>
                <a:off x="5861166" y="4220385"/>
                <a:ext cx="119398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7" name="Rectangle 46">
                <a:extLst>
                  <a:ext uri="{FF2B5EF4-FFF2-40B4-BE49-F238E27FC236}">
                    <a16:creationId xmlns:a16="http://schemas.microsoft.com/office/drawing/2014/main" id="{338F0397-E94E-472B-A3B8-8052F9556422}"/>
                  </a:ext>
                </a:extLst>
              </p:cNvPr>
              <p:cNvSpPr>
                <a:spLocks noRot="1" noChangeAspect="1" noMove="1" noResize="1" noEditPoints="1" noAdjustHandles="1" noChangeArrowheads="1" noChangeShapeType="1" noTextEdit="1"/>
              </p:cNvSpPr>
              <p:nvPr/>
            </p:nvSpPr>
            <p:spPr>
              <a:xfrm>
                <a:off x="5861166" y="4220385"/>
                <a:ext cx="1193980" cy="430887"/>
              </a:xfrm>
              <a:prstGeom prst="rect">
                <a:avLst/>
              </a:prstGeom>
              <a:blipFill>
                <a:blip r:embed="rId17"/>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D898EB00-400E-46BF-A76A-1622DD07AA90}"/>
                  </a:ext>
                </a:extLst>
              </p:cNvPr>
              <p:cNvSpPr/>
              <p:nvPr/>
            </p:nvSpPr>
            <p:spPr>
              <a:xfrm>
                <a:off x="8017131" y="4236204"/>
                <a:ext cx="119398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8" name="Rectangle 47">
                <a:extLst>
                  <a:ext uri="{FF2B5EF4-FFF2-40B4-BE49-F238E27FC236}">
                    <a16:creationId xmlns:a16="http://schemas.microsoft.com/office/drawing/2014/main" id="{D898EB00-400E-46BF-A76A-1622DD07AA90}"/>
                  </a:ext>
                </a:extLst>
              </p:cNvPr>
              <p:cNvSpPr>
                <a:spLocks noRot="1" noChangeAspect="1" noMove="1" noResize="1" noEditPoints="1" noAdjustHandles="1" noChangeArrowheads="1" noChangeShapeType="1" noTextEdit="1"/>
              </p:cNvSpPr>
              <p:nvPr/>
            </p:nvSpPr>
            <p:spPr>
              <a:xfrm>
                <a:off x="8017131" y="4236204"/>
                <a:ext cx="1193980" cy="430887"/>
              </a:xfrm>
              <a:prstGeom prst="rect">
                <a:avLst/>
              </a:prstGeom>
              <a:blipFill>
                <a:blip r:embed="rId18"/>
                <a:stretch>
                  <a:fillRect b="-1549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997271E-CCB1-40C6-A656-C1413E82AD22}"/>
              </a:ext>
            </a:extLst>
          </p:cNvPr>
          <p:cNvSpPr/>
          <p:nvPr/>
        </p:nvSpPr>
        <p:spPr>
          <a:xfrm>
            <a:off x="457125" y="4261187"/>
            <a:ext cx="529312" cy="461665"/>
          </a:xfrm>
          <a:prstGeom prst="rect">
            <a:avLst/>
          </a:prstGeom>
        </p:spPr>
        <p:txBody>
          <a:bodyPr wrap="none">
            <a:spAutoFit/>
          </a:bodyPr>
          <a:lstStyle/>
          <a:p>
            <a:r>
              <a:rPr lang="en-US" sz="2400" dirty="0">
                <a:ea typeface="Times New Roman" panose="02020603050405020304" pitchFamily="18" charset="0"/>
              </a:rPr>
              <a:t>AR</a:t>
            </a:r>
            <a:endParaRPr lang="en-US" sz="2400" dirty="0"/>
          </a:p>
        </p:txBody>
      </p:sp>
      <p:cxnSp>
        <p:nvCxnSpPr>
          <p:cNvPr id="6" name="Straight Connector 5">
            <a:extLst>
              <a:ext uri="{FF2B5EF4-FFF2-40B4-BE49-F238E27FC236}">
                <a16:creationId xmlns:a16="http://schemas.microsoft.com/office/drawing/2014/main" id="{A24ACD9C-68C3-48B5-8471-6F725A773CA8}"/>
              </a:ext>
            </a:extLst>
          </p:cNvPr>
          <p:cNvCxnSpPr/>
          <p:nvPr/>
        </p:nvCxnSpPr>
        <p:spPr>
          <a:xfrm>
            <a:off x="986437" y="2033516"/>
            <a:ext cx="4188572" cy="0"/>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B9F77C-E968-4DC3-AD14-B71BAE2FE95C}"/>
              </a:ext>
            </a:extLst>
          </p:cNvPr>
          <p:cNvCxnSpPr>
            <a:cxnSpLocks/>
          </p:cNvCxnSpPr>
          <p:nvPr/>
        </p:nvCxnSpPr>
        <p:spPr>
          <a:xfrm>
            <a:off x="4151612" y="1924334"/>
            <a:ext cx="0" cy="182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C117EAE-35A0-4604-97E4-94987368F897}"/>
                  </a:ext>
                </a:extLst>
              </p:cNvPr>
              <p:cNvSpPr/>
              <p:nvPr/>
            </p:nvSpPr>
            <p:spPr>
              <a:xfrm>
                <a:off x="2786708" y="2136683"/>
                <a:ext cx="40934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oMath>
                  </m:oMathPara>
                </a14:m>
                <a:endParaRPr lang="en-US" sz="2200" dirty="0"/>
              </a:p>
            </p:txBody>
          </p:sp>
        </mc:Choice>
        <mc:Fallback xmlns="">
          <p:sp>
            <p:nvSpPr>
              <p:cNvPr id="10" name="Rectangle 9">
                <a:extLst>
                  <a:ext uri="{FF2B5EF4-FFF2-40B4-BE49-F238E27FC236}">
                    <a16:creationId xmlns:a16="http://schemas.microsoft.com/office/drawing/2014/main" id="{2C117EAE-35A0-4604-97E4-94987368F897}"/>
                  </a:ext>
                </a:extLst>
              </p:cNvPr>
              <p:cNvSpPr>
                <a:spLocks noRot="1" noChangeAspect="1" noMove="1" noResize="1" noEditPoints="1" noAdjustHandles="1" noChangeArrowheads="1" noChangeShapeType="1" noTextEdit="1"/>
              </p:cNvSpPr>
              <p:nvPr/>
            </p:nvSpPr>
            <p:spPr>
              <a:xfrm>
                <a:off x="2786708" y="2136683"/>
                <a:ext cx="409343" cy="430887"/>
              </a:xfrm>
              <a:prstGeom prst="rect">
                <a:avLst/>
              </a:prstGeom>
              <a:blipFill>
                <a:blip r:embed="rId1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1E030A35-6FBE-4577-B36C-5367415AD5CB}"/>
                  </a:ext>
                </a:extLst>
              </p:cNvPr>
              <p:cNvSpPr/>
              <p:nvPr/>
            </p:nvSpPr>
            <p:spPr>
              <a:xfrm>
                <a:off x="3842873" y="2153449"/>
                <a:ext cx="61747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0.8</m:t>
                      </m:r>
                    </m:oMath>
                  </m:oMathPara>
                </a14:m>
                <a:endParaRPr lang="en-US" sz="2200" dirty="0"/>
              </a:p>
            </p:txBody>
          </p:sp>
        </mc:Choice>
        <mc:Fallback xmlns="">
          <p:sp>
            <p:nvSpPr>
              <p:cNvPr id="49" name="Rectangle 48">
                <a:extLst>
                  <a:ext uri="{FF2B5EF4-FFF2-40B4-BE49-F238E27FC236}">
                    <a16:creationId xmlns:a16="http://schemas.microsoft.com/office/drawing/2014/main" id="{1E030A35-6FBE-4577-B36C-5367415AD5CB}"/>
                  </a:ext>
                </a:extLst>
              </p:cNvPr>
              <p:cNvSpPr>
                <a:spLocks noRot="1" noChangeAspect="1" noMove="1" noResize="1" noEditPoints="1" noAdjustHandles="1" noChangeArrowheads="1" noChangeShapeType="1" noTextEdit="1"/>
              </p:cNvSpPr>
              <p:nvPr/>
            </p:nvSpPr>
            <p:spPr>
              <a:xfrm>
                <a:off x="3842873" y="2153449"/>
                <a:ext cx="617477" cy="43088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F52E3A3-22FC-4D2E-8178-7B8C33E0B010}"/>
                  </a:ext>
                </a:extLst>
              </p:cNvPr>
              <p:cNvSpPr/>
              <p:nvPr/>
            </p:nvSpPr>
            <p:spPr>
              <a:xfrm>
                <a:off x="802943" y="2124281"/>
                <a:ext cx="4042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50" name="Rectangle 49">
                <a:extLst>
                  <a:ext uri="{FF2B5EF4-FFF2-40B4-BE49-F238E27FC236}">
                    <a16:creationId xmlns:a16="http://schemas.microsoft.com/office/drawing/2014/main" id="{0F52E3A3-22FC-4D2E-8178-7B8C33E0B010}"/>
                  </a:ext>
                </a:extLst>
              </p:cNvPr>
              <p:cNvSpPr>
                <a:spLocks noRot="1" noChangeAspect="1" noMove="1" noResize="1" noEditPoints="1" noAdjustHandles="1" noChangeArrowheads="1" noChangeShapeType="1" noTextEdit="1"/>
              </p:cNvSpPr>
              <p:nvPr/>
            </p:nvSpPr>
            <p:spPr>
              <a:xfrm>
                <a:off x="802943" y="2124281"/>
                <a:ext cx="404278" cy="43088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2418328A-A411-4377-92FE-687F8E1D9BF7}"/>
                  </a:ext>
                </a:extLst>
              </p:cNvPr>
              <p:cNvSpPr/>
              <p:nvPr/>
            </p:nvSpPr>
            <p:spPr>
              <a:xfrm>
                <a:off x="4972870" y="2124281"/>
                <a:ext cx="4042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oMath>
                  </m:oMathPara>
                </a14:m>
                <a:endParaRPr lang="en-US" sz="2200" dirty="0"/>
              </a:p>
            </p:txBody>
          </p:sp>
        </mc:Choice>
        <mc:Fallback xmlns="">
          <p:sp>
            <p:nvSpPr>
              <p:cNvPr id="51" name="Rectangle 50">
                <a:extLst>
                  <a:ext uri="{FF2B5EF4-FFF2-40B4-BE49-F238E27FC236}">
                    <a16:creationId xmlns:a16="http://schemas.microsoft.com/office/drawing/2014/main" id="{2418328A-A411-4377-92FE-687F8E1D9BF7}"/>
                  </a:ext>
                </a:extLst>
              </p:cNvPr>
              <p:cNvSpPr>
                <a:spLocks noRot="1" noChangeAspect="1" noMove="1" noResize="1" noEditPoints="1" noAdjustHandles="1" noChangeArrowheads="1" noChangeShapeType="1" noTextEdit="1"/>
              </p:cNvSpPr>
              <p:nvPr/>
            </p:nvSpPr>
            <p:spPr>
              <a:xfrm>
                <a:off x="4972870" y="2124281"/>
                <a:ext cx="404278" cy="430887"/>
              </a:xfrm>
              <a:prstGeom prst="rect">
                <a:avLst/>
              </a:prstGeom>
              <a:blipFill>
                <a:blip r:embed="rId22"/>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F2C47BA5-732A-4201-B52A-48B6A5F13B2C}"/>
              </a:ext>
            </a:extLst>
          </p:cNvPr>
          <p:cNvCxnSpPr/>
          <p:nvPr/>
        </p:nvCxnSpPr>
        <p:spPr>
          <a:xfrm>
            <a:off x="987962" y="3156949"/>
            <a:ext cx="4188572" cy="0"/>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8AAEB2-1A60-4787-A7DC-0CD9869E247F}"/>
              </a:ext>
            </a:extLst>
          </p:cNvPr>
          <p:cNvCxnSpPr>
            <a:cxnSpLocks/>
          </p:cNvCxnSpPr>
          <p:nvPr/>
        </p:nvCxnSpPr>
        <p:spPr>
          <a:xfrm>
            <a:off x="1614649" y="3047767"/>
            <a:ext cx="0" cy="182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DE929344-85BF-401B-8F85-3BD44819D052}"/>
                  </a:ext>
                </a:extLst>
              </p:cNvPr>
              <p:cNvSpPr/>
              <p:nvPr/>
            </p:nvSpPr>
            <p:spPr>
              <a:xfrm>
                <a:off x="2788233" y="3260116"/>
                <a:ext cx="41184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𝜇</m:t>
                      </m:r>
                    </m:oMath>
                  </m:oMathPara>
                </a14:m>
                <a:endParaRPr lang="en-US" sz="2200" dirty="0"/>
              </a:p>
            </p:txBody>
          </p:sp>
        </mc:Choice>
        <mc:Fallback xmlns="">
          <p:sp>
            <p:nvSpPr>
              <p:cNvPr id="54" name="Rectangle 53">
                <a:extLst>
                  <a:ext uri="{FF2B5EF4-FFF2-40B4-BE49-F238E27FC236}">
                    <a16:creationId xmlns:a16="http://schemas.microsoft.com/office/drawing/2014/main" id="{DE929344-85BF-401B-8F85-3BD44819D052}"/>
                  </a:ext>
                </a:extLst>
              </p:cNvPr>
              <p:cNvSpPr>
                <a:spLocks noRot="1" noChangeAspect="1" noMove="1" noResize="1" noEditPoints="1" noAdjustHandles="1" noChangeArrowheads="1" noChangeShapeType="1" noTextEdit="1"/>
              </p:cNvSpPr>
              <p:nvPr/>
            </p:nvSpPr>
            <p:spPr>
              <a:xfrm>
                <a:off x="2788233" y="3260116"/>
                <a:ext cx="411844" cy="430887"/>
              </a:xfrm>
              <a:prstGeom prst="rect">
                <a:avLst/>
              </a:prstGeom>
              <a:blipFill>
                <a:blip r:embed="rId2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3ACFFB3D-D82C-459C-AC9D-8D16AD0A6D41}"/>
                  </a:ext>
                </a:extLst>
              </p:cNvPr>
              <p:cNvSpPr/>
              <p:nvPr/>
            </p:nvSpPr>
            <p:spPr>
              <a:xfrm>
                <a:off x="1404573" y="3231508"/>
                <a:ext cx="4042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m:t>
                      </m:r>
                    </m:oMath>
                  </m:oMathPara>
                </a14:m>
                <a:endParaRPr lang="en-US" sz="2200" dirty="0"/>
              </a:p>
            </p:txBody>
          </p:sp>
        </mc:Choice>
        <mc:Fallback xmlns="">
          <p:sp>
            <p:nvSpPr>
              <p:cNvPr id="55" name="Rectangle 54">
                <a:extLst>
                  <a:ext uri="{FF2B5EF4-FFF2-40B4-BE49-F238E27FC236}">
                    <a16:creationId xmlns:a16="http://schemas.microsoft.com/office/drawing/2014/main" id="{3ACFFB3D-D82C-459C-AC9D-8D16AD0A6D41}"/>
                  </a:ext>
                </a:extLst>
              </p:cNvPr>
              <p:cNvSpPr>
                <a:spLocks noRot="1" noChangeAspect="1" noMove="1" noResize="1" noEditPoints="1" noAdjustHandles="1" noChangeArrowheads="1" noChangeShapeType="1" noTextEdit="1"/>
              </p:cNvSpPr>
              <p:nvPr/>
            </p:nvSpPr>
            <p:spPr>
              <a:xfrm>
                <a:off x="1404573" y="3231508"/>
                <a:ext cx="404278" cy="43088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EB1A9326-7E3D-49B6-83AB-E2121CED4861}"/>
                  </a:ext>
                </a:extLst>
              </p:cNvPr>
              <p:cNvSpPr/>
              <p:nvPr/>
            </p:nvSpPr>
            <p:spPr>
              <a:xfrm>
                <a:off x="804468" y="3247714"/>
                <a:ext cx="4042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56" name="Rectangle 55">
                <a:extLst>
                  <a:ext uri="{FF2B5EF4-FFF2-40B4-BE49-F238E27FC236}">
                    <a16:creationId xmlns:a16="http://schemas.microsoft.com/office/drawing/2014/main" id="{EB1A9326-7E3D-49B6-83AB-E2121CED4861}"/>
                  </a:ext>
                </a:extLst>
              </p:cNvPr>
              <p:cNvSpPr>
                <a:spLocks noRot="1" noChangeAspect="1" noMove="1" noResize="1" noEditPoints="1" noAdjustHandles="1" noChangeArrowheads="1" noChangeShapeType="1" noTextEdit="1"/>
              </p:cNvSpPr>
              <p:nvPr/>
            </p:nvSpPr>
            <p:spPr>
              <a:xfrm>
                <a:off x="804468" y="3247714"/>
                <a:ext cx="404278" cy="43088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B1B0BB0A-45C5-47E7-9600-E98F543D8A21}"/>
                  </a:ext>
                </a:extLst>
              </p:cNvPr>
              <p:cNvSpPr/>
              <p:nvPr/>
            </p:nvSpPr>
            <p:spPr>
              <a:xfrm>
                <a:off x="4974395" y="3247714"/>
                <a:ext cx="55976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24</m:t>
                      </m:r>
                    </m:oMath>
                  </m:oMathPara>
                </a14:m>
                <a:endParaRPr lang="en-US" sz="2200" dirty="0"/>
              </a:p>
            </p:txBody>
          </p:sp>
        </mc:Choice>
        <mc:Fallback xmlns="">
          <p:sp>
            <p:nvSpPr>
              <p:cNvPr id="57" name="Rectangle 56">
                <a:extLst>
                  <a:ext uri="{FF2B5EF4-FFF2-40B4-BE49-F238E27FC236}">
                    <a16:creationId xmlns:a16="http://schemas.microsoft.com/office/drawing/2014/main" id="{B1B0BB0A-45C5-47E7-9600-E98F543D8A21}"/>
                  </a:ext>
                </a:extLst>
              </p:cNvPr>
              <p:cNvSpPr>
                <a:spLocks noRot="1" noChangeAspect="1" noMove="1" noResize="1" noEditPoints="1" noAdjustHandles="1" noChangeArrowheads="1" noChangeShapeType="1" noTextEdit="1"/>
              </p:cNvSpPr>
              <p:nvPr/>
            </p:nvSpPr>
            <p:spPr>
              <a:xfrm>
                <a:off x="4974395" y="3247714"/>
                <a:ext cx="559769" cy="430887"/>
              </a:xfrm>
              <a:prstGeom prst="rect">
                <a:avLst/>
              </a:prstGeom>
              <a:blipFill>
                <a:blip r:embed="rId26"/>
                <a:stretch>
                  <a:fillRect/>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390404B6-30F0-4B94-B972-582FE329CEEA}"/>
              </a:ext>
            </a:extLst>
          </p:cNvPr>
          <p:cNvCxnSpPr/>
          <p:nvPr/>
        </p:nvCxnSpPr>
        <p:spPr>
          <a:xfrm>
            <a:off x="6366002" y="2015347"/>
            <a:ext cx="4188572" cy="0"/>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EA45D-B80D-4630-A469-CEF44A9D3875}"/>
              </a:ext>
            </a:extLst>
          </p:cNvPr>
          <p:cNvCxnSpPr>
            <a:cxnSpLocks/>
          </p:cNvCxnSpPr>
          <p:nvPr/>
        </p:nvCxnSpPr>
        <p:spPr>
          <a:xfrm>
            <a:off x="8261931" y="1906165"/>
            <a:ext cx="0" cy="182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5E2CBB0F-108B-4D5B-B7EE-F256757DEE33}"/>
                  </a:ext>
                </a:extLst>
              </p:cNvPr>
              <p:cNvSpPr/>
              <p:nvPr/>
            </p:nvSpPr>
            <p:spPr>
              <a:xfrm>
                <a:off x="9189810" y="2092478"/>
                <a:ext cx="41184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𝜇</m:t>
                      </m:r>
                    </m:oMath>
                  </m:oMathPara>
                </a14:m>
                <a:endParaRPr lang="en-US" sz="2200" dirty="0"/>
              </a:p>
            </p:txBody>
          </p:sp>
        </mc:Choice>
        <mc:Fallback xmlns="">
          <p:sp>
            <p:nvSpPr>
              <p:cNvPr id="60" name="Rectangle 59">
                <a:extLst>
                  <a:ext uri="{FF2B5EF4-FFF2-40B4-BE49-F238E27FC236}">
                    <a16:creationId xmlns:a16="http://schemas.microsoft.com/office/drawing/2014/main" id="{5E2CBB0F-108B-4D5B-B7EE-F256757DEE33}"/>
                  </a:ext>
                </a:extLst>
              </p:cNvPr>
              <p:cNvSpPr>
                <a:spLocks noRot="1" noChangeAspect="1" noMove="1" noResize="1" noEditPoints="1" noAdjustHandles="1" noChangeArrowheads="1" noChangeShapeType="1" noTextEdit="1"/>
              </p:cNvSpPr>
              <p:nvPr/>
            </p:nvSpPr>
            <p:spPr>
              <a:xfrm>
                <a:off x="9189810" y="2092478"/>
                <a:ext cx="411844" cy="430887"/>
              </a:xfrm>
              <a:prstGeom prst="rect">
                <a:avLst/>
              </a:prstGeom>
              <a:blipFill>
                <a:blip r:embed="rId27"/>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28C4DF4F-52B8-4111-A7FA-CA13BABCE247}"/>
                  </a:ext>
                </a:extLst>
              </p:cNvPr>
              <p:cNvSpPr/>
              <p:nvPr/>
            </p:nvSpPr>
            <p:spPr>
              <a:xfrm>
                <a:off x="7936609" y="2140526"/>
                <a:ext cx="71525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200</m:t>
                      </m:r>
                    </m:oMath>
                  </m:oMathPara>
                </a14:m>
                <a:endParaRPr lang="en-US" sz="2200" dirty="0"/>
              </a:p>
            </p:txBody>
          </p:sp>
        </mc:Choice>
        <mc:Fallback xmlns="">
          <p:sp>
            <p:nvSpPr>
              <p:cNvPr id="61" name="Rectangle 60">
                <a:extLst>
                  <a:ext uri="{FF2B5EF4-FFF2-40B4-BE49-F238E27FC236}">
                    <a16:creationId xmlns:a16="http://schemas.microsoft.com/office/drawing/2014/main" id="{28C4DF4F-52B8-4111-A7FA-CA13BABCE247}"/>
                  </a:ext>
                </a:extLst>
              </p:cNvPr>
              <p:cNvSpPr>
                <a:spLocks noRot="1" noChangeAspect="1" noMove="1" noResize="1" noEditPoints="1" noAdjustHandles="1" noChangeArrowheads="1" noChangeShapeType="1" noTextEdit="1"/>
              </p:cNvSpPr>
              <p:nvPr/>
            </p:nvSpPr>
            <p:spPr>
              <a:xfrm>
                <a:off x="7936609" y="2140526"/>
                <a:ext cx="715259" cy="43088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D3AC222E-81C2-4442-9C77-D0C6B48D83FD}"/>
                  </a:ext>
                </a:extLst>
              </p:cNvPr>
              <p:cNvSpPr/>
              <p:nvPr/>
            </p:nvSpPr>
            <p:spPr>
              <a:xfrm>
                <a:off x="6182508" y="2106112"/>
                <a:ext cx="4042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62" name="Rectangle 61">
                <a:extLst>
                  <a:ext uri="{FF2B5EF4-FFF2-40B4-BE49-F238E27FC236}">
                    <a16:creationId xmlns:a16="http://schemas.microsoft.com/office/drawing/2014/main" id="{D3AC222E-81C2-4442-9C77-D0C6B48D83FD}"/>
                  </a:ext>
                </a:extLst>
              </p:cNvPr>
              <p:cNvSpPr>
                <a:spLocks noRot="1" noChangeAspect="1" noMove="1" noResize="1" noEditPoints="1" noAdjustHandles="1" noChangeArrowheads="1" noChangeShapeType="1" noTextEdit="1"/>
              </p:cNvSpPr>
              <p:nvPr/>
            </p:nvSpPr>
            <p:spPr>
              <a:xfrm>
                <a:off x="6182508" y="2106112"/>
                <a:ext cx="404278" cy="43088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44008AC6-E407-41FC-8BC9-6E8A2DE11809}"/>
                  </a:ext>
                </a:extLst>
              </p:cNvPr>
              <p:cNvSpPr/>
              <p:nvPr/>
            </p:nvSpPr>
            <p:spPr>
              <a:xfrm>
                <a:off x="10352435" y="2106112"/>
                <a:ext cx="48923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3" name="Rectangle 62">
                <a:extLst>
                  <a:ext uri="{FF2B5EF4-FFF2-40B4-BE49-F238E27FC236}">
                    <a16:creationId xmlns:a16="http://schemas.microsoft.com/office/drawing/2014/main" id="{44008AC6-E407-41FC-8BC9-6E8A2DE11809}"/>
                  </a:ext>
                </a:extLst>
              </p:cNvPr>
              <p:cNvSpPr>
                <a:spLocks noRot="1" noChangeAspect="1" noMove="1" noResize="1" noEditPoints="1" noAdjustHandles="1" noChangeArrowheads="1" noChangeShapeType="1" noTextEdit="1"/>
              </p:cNvSpPr>
              <p:nvPr/>
            </p:nvSpPr>
            <p:spPr>
              <a:xfrm>
                <a:off x="10352435" y="2106112"/>
                <a:ext cx="489236" cy="430887"/>
              </a:xfrm>
              <a:prstGeom prst="rect">
                <a:avLst/>
              </a:prstGeom>
              <a:blipFill>
                <a:blip r:embed="rId3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391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Acceptance Region</a:t>
            </a: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0F01D6D-C84C-4DE1-A711-FD28A5958A71}"/>
                  </a:ext>
                </a:extLst>
              </p:cNvPr>
              <p:cNvSpPr/>
              <p:nvPr/>
            </p:nvSpPr>
            <p:spPr>
              <a:xfrm>
                <a:off x="838200" y="1626999"/>
                <a:ext cx="10515600" cy="3132891"/>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ea typeface="Times New Roman" panose="02020603050405020304" pitchFamily="18" charset="0"/>
                  </a:rPr>
                  <a:t>Acceptance Region </a:t>
                </a:r>
                <a:r>
                  <a:rPr lang="en-US" sz="2400" dirty="0">
                    <a:solidFill>
                      <a:schemeClr val="tx1"/>
                    </a:solidFill>
                    <a:ea typeface="Times New Roman" panose="02020603050405020304" pitchFamily="18" charset="0"/>
                  </a:rPr>
                  <a:t>is the set of values of the test statistic for which we accept the null hypothesis. This region usually depends on some threshold values (c and d) which have to be optimized by considering errors.</a:t>
                </a:r>
              </a:p>
              <a:p>
                <a:pPr>
                  <a:lnSpc>
                    <a:spcPts val="1800"/>
                  </a:lnSpc>
                </a:pPr>
                <a:endParaRPr lang="en-US" sz="2400" dirty="0">
                  <a:solidFill>
                    <a:schemeClr val="tx1"/>
                  </a:solidFill>
                  <a:ea typeface="Times New Roman" panose="02020603050405020304" pitchFamily="18" charset="0"/>
                </a:endParaRPr>
              </a:p>
              <a:p>
                <a:r>
                  <a:rPr lang="en-US" sz="2400" dirty="0">
                    <a:solidFill>
                      <a:schemeClr val="tx1"/>
                    </a:solidFill>
                    <a:ea typeface="Times New Roman" panose="02020603050405020304" pitchFamily="18" charset="0"/>
                  </a:rPr>
                  <a:t>Considering all the values that </a:t>
                </a:r>
                <a14:m>
                  <m:oMath xmlns:m="http://schemas.openxmlformats.org/officeDocument/2006/math">
                    <m:r>
                      <a:rPr lang="en-US" sz="2400" b="0" i="1" smtClean="0">
                        <a:solidFill>
                          <a:schemeClr val="tx1"/>
                        </a:solidFill>
                        <a:latin typeface="Cambria Math" panose="02040503050406030204" pitchFamily="18" charset="0"/>
                        <a:ea typeface="Times New Roman" panose="02020603050405020304" pitchFamily="18" charset="0"/>
                      </a:rPr>
                      <m:t>𝑝</m:t>
                    </m:r>
                  </m:oMath>
                </a14:m>
                <a:r>
                  <a:rPr lang="en-US" sz="2400" dirty="0">
                    <a:solidFill>
                      <a:schemeClr val="tx1"/>
                    </a:solidFill>
                    <a:ea typeface="Times New Roman" panose="02020603050405020304" pitchFamily="18" charset="0"/>
                  </a:rPr>
                  <a:t> and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𝜇</m:t>
                    </m:r>
                  </m:oMath>
                </a14:m>
                <a:r>
                  <a:rPr lang="en-US" sz="2400" dirty="0">
                    <a:solidFill>
                      <a:schemeClr val="tx1"/>
                    </a:solidFill>
                    <a:ea typeface="Times New Roman" panose="02020603050405020304" pitchFamily="18" charset="0"/>
                  </a:rPr>
                  <a:t> can take in the four example, we accept H₀ if</a:t>
                </a:r>
              </a:p>
              <a:p>
                <a:endParaRPr lang="en-US" sz="2400" dirty="0">
                  <a:solidFill>
                    <a:schemeClr val="tx1"/>
                  </a:solidFill>
                  <a:ea typeface="Times New Roman" panose="02020603050405020304" pitchFamily="18" charset="0"/>
                </a:endParaRPr>
              </a:p>
              <a:p>
                <a:endParaRPr lang="en-US" sz="2400" dirty="0">
                  <a:solidFill>
                    <a:schemeClr val="tx1"/>
                  </a:solidFill>
                  <a:ea typeface="Times New Roman" panose="02020603050405020304" pitchFamily="18" charset="0"/>
                </a:endParaRPr>
              </a:p>
              <a:p>
                <a:endParaRPr lang="en-US" sz="2400" dirty="0">
                  <a:solidFill>
                    <a:schemeClr val="tx1"/>
                  </a:solidFill>
                  <a:ea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30F01D6D-C84C-4DE1-A711-FD28A5958A71}"/>
                  </a:ext>
                </a:extLst>
              </p:cNvPr>
              <p:cNvSpPr>
                <a:spLocks noRot="1" noChangeAspect="1" noMove="1" noResize="1" noEditPoints="1" noAdjustHandles="1" noChangeArrowheads="1" noChangeShapeType="1" noTextEdit="1"/>
              </p:cNvSpPr>
              <p:nvPr/>
            </p:nvSpPr>
            <p:spPr>
              <a:xfrm>
                <a:off x="838200" y="1626999"/>
                <a:ext cx="10515600" cy="3132891"/>
              </a:xfrm>
              <a:prstGeom prst="rect">
                <a:avLst/>
              </a:prstGeom>
              <a:blipFill>
                <a:blip r:embed="rId3"/>
                <a:stretch>
                  <a:fillRect l="-869" r="-637"/>
                </a:stretch>
              </a:blipFill>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DA790C32-0B41-48F2-B06C-0B0FB8271D37}"/>
              </a:ext>
            </a:extLst>
          </p:cNvPr>
          <p:cNvSpPr/>
          <p:nvPr/>
        </p:nvSpPr>
        <p:spPr>
          <a:xfrm>
            <a:off x="7721252" y="3768232"/>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4C9D226-C0B2-45D6-8A8C-C038E3A4E9E4}"/>
              </a:ext>
            </a:extLst>
          </p:cNvPr>
          <p:cNvSpPr/>
          <p:nvPr/>
        </p:nvSpPr>
        <p:spPr>
          <a:xfrm>
            <a:off x="1176401" y="3772872"/>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7BDCAF9-E881-4023-BE12-97DCDF53D099}"/>
              </a:ext>
            </a:extLst>
          </p:cNvPr>
          <p:cNvSpPr/>
          <p:nvPr/>
        </p:nvSpPr>
        <p:spPr>
          <a:xfrm>
            <a:off x="3358018" y="3772871"/>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0646A55-FBF3-437A-ABB4-401220384F0C}"/>
              </a:ext>
            </a:extLst>
          </p:cNvPr>
          <p:cNvSpPr/>
          <p:nvPr/>
        </p:nvSpPr>
        <p:spPr>
          <a:xfrm>
            <a:off x="5539635" y="3768233"/>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59721CC-74A8-4A0D-B5A1-C51B11571E3A}"/>
              </a:ext>
            </a:extLst>
          </p:cNvPr>
          <p:cNvGrpSpPr/>
          <p:nvPr/>
        </p:nvGrpSpPr>
        <p:grpSpPr>
          <a:xfrm>
            <a:off x="1180757" y="5001839"/>
            <a:ext cx="1980337" cy="613954"/>
            <a:chOff x="1227907" y="2847702"/>
            <a:chExt cx="2063931" cy="613954"/>
          </a:xfrm>
        </p:grpSpPr>
        <p:sp>
          <p:nvSpPr>
            <p:cNvPr id="20" name="Rectangle 19">
              <a:extLst>
                <a:ext uri="{FF2B5EF4-FFF2-40B4-BE49-F238E27FC236}">
                  <a16:creationId xmlns:a16="http://schemas.microsoft.com/office/drawing/2014/main" id="{0AE94F65-A16A-48A1-B66B-164E35F4D8E7}"/>
                </a:ext>
              </a:extLst>
            </p:cNvPr>
            <p:cNvSpPr/>
            <p:nvPr/>
          </p:nvSpPr>
          <p:spPr>
            <a:xfrm>
              <a:off x="122790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43E23F0-988F-48F4-AD2D-F71B80C98229}"/>
                    </a:ext>
                  </a:extLst>
                </p:cNvPr>
                <p:cNvSpPr/>
                <p:nvPr/>
              </p:nvSpPr>
              <p:spPr>
                <a:xfrm>
                  <a:off x="1400104" y="2942159"/>
                  <a:ext cx="160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=0.80</m:t>
                        </m:r>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400104" y="2942159"/>
                  <a:ext cx="1604606" cy="400110"/>
                </a:xfrm>
                <a:prstGeom prst="rect">
                  <a:avLst/>
                </a:prstGeom>
                <a:blipFill>
                  <a:blip r:embed="rId7"/>
                  <a:stretch>
                    <a:fillRect b="-7692"/>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E96AFBFC-17E7-409C-875D-F3D91C4804F7}"/>
              </a:ext>
            </a:extLst>
          </p:cNvPr>
          <p:cNvGrpSpPr/>
          <p:nvPr/>
        </p:nvGrpSpPr>
        <p:grpSpPr>
          <a:xfrm>
            <a:off x="1176401" y="5611439"/>
            <a:ext cx="1984693" cy="613954"/>
            <a:chOff x="1223551" y="5116288"/>
            <a:chExt cx="2063931" cy="613954"/>
          </a:xfrm>
        </p:grpSpPr>
        <p:sp>
          <p:nvSpPr>
            <p:cNvPr id="25" name="Rectangle 24">
              <a:extLst>
                <a:ext uri="{FF2B5EF4-FFF2-40B4-BE49-F238E27FC236}">
                  <a16:creationId xmlns:a16="http://schemas.microsoft.com/office/drawing/2014/main" id="{B31BB68E-ADA7-4B54-AA86-6AB159337166}"/>
                </a:ext>
              </a:extLst>
            </p:cNvPr>
            <p:cNvSpPr/>
            <p:nvPr/>
          </p:nvSpPr>
          <p:spPr>
            <a:xfrm>
              <a:off x="122355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F3D7506-4E66-410D-A870-6F7DEEBDD553}"/>
                    </a:ext>
                  </a:extLst>
                </p:cNvPr>
                <p:cNvSpPr/>
                <p:nvPr/>
              </p:nvSpPr>
              <p:spPr>
                <a:xfrm>
                  <a:off x="1395748" y="5223808"/>
                  <a:ext cx="16758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0"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0.80</m:t>
                        </m:r>
                      </m:oMath>
                    </m:oMathPara>
                  </a14:m>
                  <a:endParaRPr lang="en-US" sz="2000" dirty="0"/>
                </a:p>
              </p:txBody>
            </p:sp>
          </mc:Choice>
          <mc:Fallback xmlns="">
            <p:sp>
              <p:nvSpPr>
                <p:cNvPr id="32" name="Rectangle 31">
                  <a:extLst>
                    <a:ext uri="{FF2B5EF4-FFF2-40B4-BE49-F238E27FC236}">
                      <a16:creationId xmlns:a16="http://schemas.microsoft.com/office/drawing/2014/main" id="{EDEC0405-B104-4167-BDE2-5400FE403BBE}"/>
                    </a:ext>
                  </a:extLst>
                </p:cNvPr>
                <p:cNvSpPr>
                  <a:spLocks noRot="1" noChangeAspect="1" noMove="1" noResize="1" noEditPoints="1" noAdjustHandles="1" noChangeArrowheads="1" noChangeShapeType="1" noTextEdit="1"/>
                </p:cNvSpPr>
                <p:nvPr/>
              </p:nvSpPr>
              <p:spPr>
                <a:xfrm>
                  <a:off x="1395748" y="5223808"/>
                  <a:ext cx="1675804" cy="400110"/>
                </a:xfrm>
                <a:prstGeom prst="rect">
                  <a:avLst/>
                </a:prstGeom>
                <a:blipFill>
                  <a:blip r:embed="rId8"/>
                  <a:stretch>
                    <a:fillRect b="-10606"/>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21AC37D-583A-4341-A8CA-972281C2FE07}"/>
              </a:ext>
            </a:extLst>
          </p:cNvPr>
          <p:cNvGrpSpPr/>
          <p:nvPr/>
        </p:nvGrpSpPr>
        <p:grpSpPr>
          <a:xfrm>
            <a:off x="3317850" y="5001839"/>
            <a:ext cx="1984693" cy="613954"/>
            <a:chOff x="3764154" y="2847702"/>
            <a:chExt cx="2063931" cy="613954"/>
          </a:xfrm>
        </p:grpSpPr>
        <p:sp>
          <p:nvSpPr>
            <p:cNvPr id="28" name="Rectangle 27">
              <a:extLst>
                <a:ext uri="{FF2B5EF4-FFF2-40B4-BE49-F238E27FC236}">
                  <a16:creationId xmlns:a16="http://schemas.microsoft.com/office/drawing/2014/main" id="{D1927556-5B95-4968-81EB-F7B43DCDFEDE}"/>
                </a:ext>
              </a:extLst>
            </p:cNvPr>
            <p:cNvSpPr/>
            <p:nvPr/>
          </p:nvSpPr>
          <p:spPr>
            <a:xfrm>
              <a:off x="3764154"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33F1D96-FD5B-4EDB-B414-B05F10D5F528}"/>
                    </a:ext>
                  </a:extLst>
                </p:cNvPr>
                <p:cNvSpPr/>
                <p:nvPr/>
              </p:nvSpPr>
              <p:spPr>
                <a:xfrm>
                  <a:off x="3999941" y="2970013"/>
                  <a:ext cx="12684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0">
                            <a:latin typeface="Cambria Math" panose="02040503050406030204" pitchFamily="18" charset="0"/>
                          </a:rPr>
                          <m:t>=3</m:t>
                        </m:r>
                      </m:oMath>
                    </m:oMathPara>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3999941" y="2970013"/>
                  <a:ext cx="1268489" cy="400110"/>
                </a:xfrm>
                <a:prstGeom prst="rect">
                  <a:avLst/>
                </a:prstGeom>
                <a:blipFill>
                  <a:blip r:embed="rId9"/>
                  <a:stretch>
                    <a:fillRect b="-454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B17119A7-0A15-48DD-A102-6A5002B5DC3C}"/>
              </a:ext>
            </a:extLst>
          </p:cNvPr>
          <p:cNvGrpSpPr/>
          <p:nvPr/>
        </p:nvGrpSpPr>
        <p:grpSpPr>
          <a:xfrm>
            <a:off x="3317850" y="5611439"/>
            <a:ext cx="1984693" cy="613954"/>
            <a:chOff x="3759798" y="5116288"/>
            <a:chExt cx="2063931" cy="613954"/>
          </a:xfrm>
        </p:grpSpPr>
        <p:sp>
          <p:nvSpPr>
            <p:cNvPr id="31" name="Rectangle 30">
              <a:extLst>
                <a:ext uri="{FF2B5EF4-FFF2-40B4-BE49-F238E27FC236}">
                  <a16:creationId xmlns:a16="http://schemas.microsoft.com/office/drawing/2014/main" id="{B550E3A8-6F0A-4E4A-86D2-F2D90E4FE20F}"/>
                </a:ext>
              </a:extLst>
            </p:cNvPr>
            <p:cNvSpPr/>
            <p:nvPr/>
          </p:nvSpPr>
          <p:spPr>
            <a:xfrm>
              <a:off x="3759798"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5DF3329-478A-4812-92C5-8B76E46A2FB8}"/>
                    </a:ext>
                  </a:extLst>
                </p:cNvPr>
                <p:cNvSpPr/>
                <p:nvPr/>
              </p:nvSpPr>
              <p:spPr>
                <a:xfrm>
                  <a:off x="3995585" y="5251662"/>
                  <a:ext cx="12625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3</m:t>
                        </m:r>
                      </m:oMath>
                    </m:oMathPara>
                  </a14:m>
                  <a:endParaRPr lang="en-US" sz="2000" dirty="0"/>
                </a:p>
              </p:txBody>
            </p:sp>
          </mc:Choice>
          <mc:Fallback xmlns="">
            <p:sp>
              <p:nvSpPr>
                <p:cNvPr id="29" name="Rectangle 28"/>
                <p:cNvSpPr>
                  <a:spLocks noRot="1" noChangeAspect="1" noMove="1" noResize="1" noEditPoints="1" noAdjustHandles="1" noChangeArrowheads="1" noChangeShapeType="1" noTextEdit="1"/>
                </p:cNvSpPr>
                <p:nvPr/>
              </p:nvSpPr>
              <p:spPr>
                <a:xfrm>
                  <a:off x="3995585" y="5251662"/>
                  <a:ext cx="1262525" cy="400110"/>
                </a:xfrm>
                <a:prstGeom prst="rect">
                  <a:avLst/>
                </a:prstGeom>
                <a:blipFill>
                  <a:blip r:embed="rId10"/>
                  <a:stretch>
                    <a:fillRect b="-6154"/>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231EF9DB-87BB-40CA-836E-5B8B931705C4}"/>
              </a:ext>
            </a:extLst>
          </p:cNvPr>
          <p:cNvGrpSpPr/>
          <p:nvPr/>
        </p:nvGrpSpPr>
        <p:grpSpPr>
          <a:xfrm>
            <a:off x="5524157" y="5001839"/>
            <a:ext cx="1984693" cy="613954"/>
            <a:chOff x="6363787" y="2847702"/>
            <a:chExt cx="2063931" cy="613954"/>
          </a:xfrm>
        </p:grpSpPr>
        <p:sp>
          <p:nvSpPr>
            <p:cNvPr id="34" name="Rectangle 33">
              <a:extLst>
                <a:ext uri="{FF2B5EF4-FFF2-40B4-BE49-F238E27FC236}">
                  <a16:creationId xmlns:a16="http://schemas.microsoft.com/office/drawing/2014/main" id="{0ED58687-7F8A-47B9-90BD-52A070958BA7}"/>
                </a:ext>
              </a:extLst>
            </p:cNvPr>
            <p:cNvSpPr/>
            <p:nvPr/>
          </p:nvSpPr>
          <p:spPr>
            <a:xfrm>
              <a:off x="636378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7B69D31-E115-4A5D-B961-243CFA4E3B4A}"/>
                    </a:ext>
                  </a:extLst>
                </p:cNvPr>
                <p:cNvSpPr/>
                <p:nvPr/>
              </p:nvSpPr>
              <p:spPr>
                <a:xfrm>
                  <a:off x="6568969" y="2942159"/>
                  <a:ext cx="1555113"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dirty="0"/>
                    <a:t> 200</a:t>
                  </a:r>
                </a:p>
              </p:txBody>
            </p:sp>
          </mc:Choice>
          <mc:Fallback xmlns="">
            <p:sp>
              <p:nvSpPr>
                <p:cNvPr id="41" name="Rectangle 40">
                  <a:extLst>
                    <a:ext uri="{FF2B5EF4-FFF2-40B4-BE49-F238E27FC236}">
                      <a16:creationId xmlns:a16="http://schemas.microsoft.com/office/drawing/2014/main" id="{B8058945-03F6-409D-B4A0-8634C1F7602F}"/>
                    </a:ext>
                  </a:extLst>
                </p:cNvPr>
                <p:cNvSpPr>
                  <a:spLocks noRot="1" noChangeAspect="1" noMove="1" noResize="1" noEditPoints="1" noAdjustHandles="1" noChangeArrowheads="1" noChangeShapeType="1" noTextEdit="1"/>
                </p:cNvSpPr>
                <p:nvPr/>
              </p:nvSpPr>
              <p:spPr>
                <a:xfrm>
                  <a:off x="6568969" y="2942159"/>
                  <a:ext cx="1555113" cy="400110"/>
                </a:xfrm>
                <a:prstGeom prst="rect">
                  <a:avLst/>
                </a:prstGeom>
                <a:blipFill>
                  <a:blip r:embed="rId11"/>
                  <a:stretch>
                    <a:fillRect t="-7576" r="-2857" b="-25758"/>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549B187C-8487-4AEC-95E8-E015FDB455A3}"/>
              </a:ext>
            </a:extLst>
          </p:cNvPr>
          <p:cNvGrpSpPr/>
          <p:nvPr/>
        </p:nvGrpSpPr>
        <p:grpSpPr>
          <a:xfrm>
            <a:off x="7733957" y="4997481"/>
            <a:ext cx="1984693" cy="613954"/>
            <a:chOff x="8963420" y="2847702"/>
            <a:chExt cx="2063931" cy="613954"/>
          </a:xfrm>
        </p:grpSpPr>
        <p:sp>
          <p:nvSpPr>
            <p:cNvPr id="37" name="Rectangle 36">
              <a:extLst>
                <a:ext uri="{FF2B5EF4-FFF2-40B4-BE49-F238E27FC236}">
                  <a16:creationId xmlns:a16="http://schemas.microsoft.com/office/drawing/2014/main" id="{7EEEE0C8-30F2-4B61-BEA1-14B360300734}"/>
                </a:ext>
              </a:extLst>
            </p:cNvPr>
            <p:cNvSpPr/>
            <p:nvPr/>
          </p:nvSpPr>
          <p:spPr>
            <a:xfrm>
              <a:off x="8963420"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C75C02B-61EE-4E83-BAAA-0291145AC31D}"/>
                    </a:ext>
                  </a:extLst>
                </p:cNvPr>
                <p:cNvSpPr/>
                <p:nvPr/>
              </p:nvSpPr>
              <p:spPr>
                <a:xfrm>
                  <a:off x="9314164" y="2939310"/>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9314164" y="2939310"/>
                  <a:ext cx="1461939" cy="400110"/>
                </a:xfrm>
                <a:prstGeom prst="rect">
                  <a:avLst/>
                </a:prstGeom>
                <a:blipFill>
                  <a:blip r:embed="rId12"/>
                  <a:stretch>
                    <a:fillRect b="-7576"/>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2D45FADF-AEA7-42AD-A60A-45CD3E6027A3}"/>
              </a:ext>
            </a:extLst>
          </p:cNvPr>
          <p:cNvGrpSpPr/>
          <p:nvPr/>
        </p:nvGrpSpPr>
        <p:grpSpPr>
          <a:xfrm>
            <a:off x="5519801" y="5611443"/>
            <a:ext cx="1984693" cy="613954"/>
            <a:chOff x="6359431" y="5116288"/>
            <a:chExt cx="2063931" cy="613954"/>
          </a:xfrm>
        </p:grpSpPr>
        <p:sp>
          <p:nvSpPr>
            <p:cNvPr id="40" name="Rectangle 39">
              <a:extLst>
                <a:ext uri="{FF2B5EF4-FFF2-40B4-BE49-F238E27FC236}">
                  <a16:creationId xmlns:a16="http://schemas.microsoft.com/office/drawing/2014/main" id="{8E38BF26-BC56-4187-8448-A7B69DED2E7A}"/>
                </a:ext>
              </a:extLst>
            </p:cNvPr>
            <p:cNvSpPr/>
            <p:nvPr/>
          </p:nvSpPr>
          <p:spPr>
            <a:xfrm>
              <a:off x="635943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E59DE54-F8CE-4366-96F9-ED67C7C5FAF0}"/>
                    </a:ext>
                  </a:extLst>
                </p:cNvPr>
                <p:cNvSpPr/>
                <p:nvPr/>
              </p:nvSpPr>
              <p:spPr>
                <a:xfrm>
                  <a:off x="6564613" y="5223808"/>
                  <a:ext cx="1546711"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&lt;</m:t>
                      </m:r>
                    </m:oMath>
                  </a14:m>
                  <a:r>
                    <a:rPr lang="en-US" sz="2000" dirty="0"/>
                    <a:t> 200</a:t>
                  </a:r>
                </a:p>
              </p:txBody>
            </p:sp>
          </mc:Choice>
          <mc:Fallback xmlns="">
            <p:sp>
              <p:nvSpPr>
                <p:cNvPr id="47" name="Rectangle 46">
                  <a:extLst>
                    <a:ext uri="{FF2B5EF4-FFF2-40B4-BE49-F238E27FC236}">
                      <a16:creationId xmlns:a16="http://schemas.microsoft.com/office/drawing/2014/main" id="{BD199256-294E-4438-AB59-5F41172D0C4D}"/>
                    </a:ext>
                  </a:extLst>
                </p:cNvPr>
                <p:cNvSpPr>
                  <a:spLocks noRot="1" noChangeAspect="1" noMove="1" noResize="1" noEditPoints="1" noAdjustHandles="1" noChangeArrowheads="1" noChangeShapeType="1" noTextEdit="1"/>
                </p:cNvSpPr>
                <p:nvPr/>
              </p:nvSpPr>
              <p:spPr>
                <a:xfrm>
                  <a:off x="6564613" y="5223808"/>
                  <a:ext cx="1546711" cy="400110"/>
                </a:xfrm>
                <a:prstGeom prst="rect">
                  <a:avLst/>
                </a:prstGeom>
                <a:blipFill>
                  <a:blip r:embed="rId13"/>
                  <a:stretch>
                    <a:fillRect t="-7576" r="-3279" b="-25758"/>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D8EA01E-70BF-45F8-9177-4F9CF93A5631}"/>
              </a:ext>
            </a:extLst>
          </p:cNvPr>
          <p:cNvGrpSpPr/>
          <p:nvPr/>
        </p:nvGrpSpPr>
        <p:grpSpPr>
          <a:xfrm>
            <a:off x="7729601" y="5607085"/>
            <a:ext cx="1984693" cy="613954"/>
            <a:chOff x="8959064" y="5116288"/>
            <a:chExt cx="2063931" cy="613954"/>
          </a:xfrm>
        </p:grpSpPr>
        <p:sp>
          <p:nvSpPr>
            <p:cNvPr id="43" name="Rectangle 42">
              <a:extLst>
                <a:ext uri="{FF2B5EF4-FFF2-40B4-BE49-F238E27FC236}">
                  <a16:creationId xmlns:a16="http://schemas.microsoft.com/office/drawing/2014/main" id="{5932F1B1-E8CB-4CF7-A791-101067A32E40}"/>
                </a:ext>
              </a:extLst>
            </p:cNvPr>
            <p:cNvSpPr/>
            <p:nvPr/>
          </p:nvSpPr>
          <p:spPr>
            <a:xfrm>
              <a:off x="8959064"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B1E4A00-0D97-4370-BE0E-A6BFD9EBDCD4}"/>
                    </a:ext>
                  </a:extLst>
                </p:cNvPr>
                <p:cNvSpPr/>
                <p:nvPr/>
              </p:nvSpPr>
              <p:spPr>
                <a:xfrm>
                  <a:off x="9309808" y="5234022"/>
                  <a:ext cx="1514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0" smtClean="0">
                            <a:latin typeface="Cambria Math" panose="02040503050406030204" pitchFamily="18" charset="0"/>
                          </a:rPr>
                          <m:t>&gt;</m:t>
                        </m:r>
                        <m:r>
                          <a:rPr lang="en-US" sz="2000" i="0">
                            <a:latin typeface="Cambria Math" panose="02040503050406030204" pitchFamily="18" charset="0"/>
                          </a:rPr>
                          <m:t>0.</m:t>
                        </m:r>
                        <m:r>
                          <a:rPr lang="en-US" sz="2000" b="0" i="0" smtClean="0">
                            <a:latin typeface="Cambria Math" panose="02040503050406030204" pitchFamily="18" charset="0"/>
                          </a:rPr>
                          <m:t>5</m:t>
                        </m:r>
                      </m:oMath>
                    </m:oMathPara>
                  </a14:m>
                  <a:endParaRPr lang="en-US" sz="2000" dirty="0"/>
                </a:p>
              </p:txBody>
            </p:sp>
          </mc:Choice>
          <mc:Fallback xmlns="">
            <p:sp>
              <p:nvSpPr>
                <p:cNvPr id="44" name="Rectangle 43">
                  <a:extLst>
                    <a:ext uri="{FF2B5EF4-FFF2-40B4-BE49-F238E27FC236}">
                      <a16:creationId xmlns:a16="http://schemas.microsoft.com/office/drawing/2014/main" id="{7B1E4A00-0D97-4370-BE0E-A6BFD9EBDCD4}"/>
                    </a:ext>
                  </a:extLst>
                </p:cNvPr>
                <p:cNvSpPr>
                  <a:spLocks noRot="1" noChangeAspect="1" noMove="1" noResize="1" noEditPoints="1" noAdjustHandles="1" noChangeArrowheads="1" noChangeShapeType="1" noTextEdit="1"/>
                </p:cNvSpPr>
                <p:nvPr/>
              </p:nvSpPr>
              <p:spPr>
                <a:xfrm>
                  <a:off x="9309808" y="5234022"/>
                  <a:ext cx="1514105" cy="400110"/>
                </a:xfrm>
                <a:prstGeom prst="rect">
                  <a:avLst/>
                </a:prstGeom>
                <a:blipFill>
                  <a:blip r:embed="rId3"/>
                  <a:stretch>
                    <a:fillRect b="-757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A77AD1B-4746-4491-A15B-07C1113F71F4}"/>
                  </a:ext>
                </a:extLst>
              </p:cNvPr>
              <p:cNvSpPr/>
              <p:nvPr/>
            </p:nvSpPr>
            <p:spPr>
              <a:xfrm>
                <a:off x="1292838" y="3830135"/>
                <a:ext cx="1698542" cy="44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m:rPr>
                          <m:sty m:val="p"/>
                        </m:rPr>
                        <a:rPr lang="en-US" sz="2200" b="0" i="0" smtClean="0">
                          <a:latin typeface="Cambria Math" panose="02040503050406030204" pitchFamily="18" charset="0"/>
                        </a:rPr>
                        <m:t>c</m:t>
                      </m:r>
                      <m:r>
                        <a:rPr lang="en-US" sz="2200" b="0" i="1" smtClean="0">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𝑃</m:t>
                          </m:r>
                        </m:e>
                      </m:acc>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𝑑</m:t>
                      </m:r>
                      <m:r>
                        <a:rPr lang="en-US" sz="2200" b="0" i="1" smtClean="0">
                          <a:latin typeface="Cambria Math" panose="02040503050406030204" pitchFamily="18" charset="0"/>
                        </a:rPr>
                        <m:t>)</m:t>
                      </m:r>
                    </m:oMath>
                  </m:oMathPara>
                </a14:m>
                <a:endParaRPr lang="en-US" sz="2200" dirty="0"/>
              </a:p>
            </p:txBody>
          </p:sp>
        </mc:Choice>
        <mc:Fallback xmlns="">
          <p:sp>
            <p:nvSpPr>
              <p:cNvPr id="45" name="Rectangle 44">
                <a:extLst>
                  <a:ext uri="{FF2B5EF4-FFF2-40B4-BE49-F238E27FC236}">
                    <a16:creationId xmlns:a16="http://schemas.microsoft.com/office/drawing/2014/main" id="{DA77AD1B-4746-4491-A15B-07C1113F71F4}"/>
                  </a:ext>
                </a:extLst>
              </p:cNvPr>
              <p:cNvSpPr>
                <a:spLocks noRot="1" noChangeAspect="1" noMove="1" noResize="1" noEditPoints="1" noAdjustHandles="1" noChangeArrowheads="1" noChangeShapeType="1" noTextEdit="1"/>
              </p:cNvSpPr>
              <p:nvPr/>
            </p:nvSpPr>
            <p:spPr>
              <a:xfrm>
                <a:off x="1292838" y="3830135"/>
                <a:ext cx="1698542" cy="440120"/>
              </a:xfrm>
              <a:prstGeom prst="rect">
                <a:avLst/>
              </a:prstGeom>
              <a:blipFill>
                <a:blip r:embed="rId15"/>
                <a:stretch>
                  <a:fillRect t="-6849"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3FB4F27-7332-4BF3-AD7F-142F5AB9AB30}"/>
                  </a:ext>
                </a:extLst>
              </p:cNvPr>
              <p:cNvSpPr/>
              <p:nvPr/>
            </p:nvSpPr>
            <p:spPr>
              <a:xfrm>
                <a:off x="3470055" y="3851894"/>
                <a:ext cx="170495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𝑋</m:t>
                          </m:r>
                        </m:e>
                      </m:acc>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rPr>
                        <m:t>d</m:t>
                      </m:r>
                      <m:r>
                        <a:rPr lang="en-US" sz="2200">
                          <a:latin typeface="Cambria Math" panose="02040503050406030204" pitchFamily="18" charset="0"/>
                        </a:rPr>
                        <m:t>)</m:t>
                      </m:r>
                    </m:oMath>
                  </m:oMathPara>
                </a14:m>
                <a:endParaRPr lang="en-US" sz="2200" dirty="0"/>
              </a:p>
            </p:txBody>
          </p:sp>
        </mc:Choice>
        <mc:Fallback xmlns="">
          <p:sp>
            <p:nvSpPr>
              <p:cNvPr id="46" name="Rectangle 45">
                <a:extLst>
                  <a:ext uri="{FF2B5EF4-FFF2-40B4-BE49-F238E27FC236}">
                    <a16:creationId xmlns:a16="http://schemas.microsoft.com/office/drawing/2014/main" id="{13FB4F27-7332-4BF3-AD7F-142F5AB9AB30}"/>
                  </a:ext>
                </a:extLst>
              </p:cNvPr>
              <p:cNvSpPr>
                <a:spLocks noRot="1" noChangeAspect="1" noMove="1" noResize="1" noEditPoints="1" noAdjustHandles="1" noChangeArrowheads="1" noChangeShapeType="1" noTextEdit="1"/>
              </p:cNvSpPr>
              <p:nvPr/>
            </p:nvSpPr>
            <p:spPr>
              <a:xfrm>
                <a:off x="3470055" y="3851894"/>
                <a:ext cx="1704954" cy="430887"/>
              </a:xfrm>
              <a:prstGeom prst="rect">
                <a:avLst/>
              </a:prstGeom>
              <a:blipFill>
                <a:blip r:embed="rId16"/>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338F0397-E94E-472B-A3B8-8052F9556422}"/>
                  </a:ext>
                </a:extLst>
              </p:cNvPr>
              <p:cNvSpPr/>
              <p:nvPr/>
            </p:nvSpPr>
            <p:spPr>
              <a:xfrm>
                <a:off x="5861166" y="3851894"/>
                <a:ext cx="119398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7" name="Rectangle 46">
                <a:extLst>
                  <a:ext uri="{FF2B5EF4-FFF2-40B4-BE49-F238E27FC236}">
                    <a16:creationId xmlns:a16="http://schemas.microsoft.com/office/drawing/2014/main" id="{338F0397-E94E-472B-A3B8-8052F9556422}"/>
                  </a:ext>
                </a:extLst>
              </p:cNvPr>
              <p:cNvSpPr>
                <a:spLocks noRot="1" noChangeAspect="1" noMove="1" noResize="1" noEditPoints="1" noAdjustHandles="1" noChangeArrowheads="1" noChangeShapeType="1" noTextEdit="1"/>
              </p:cNvSpPr>
              <p:nvPr/>
            </p:nvSpPr>
            <p:spPr>
              <a:xfrm>
                <a:off x="5861166" y="3851894"/>
                <a:ext cx="1193980" cy="430887"/>
              </a:xfrm>
              <a:prstGeom prst="rect">
                <a:avLst/>
              </a:prstGeom>
              <a:blipFill>
                <a:blip r:embed="rId17"/>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D898EB00-400E-46BF-A76A-1622DD07AA90}"/>
                  </a:ext>
                </a:extLst>
              </p:cNvPr>
              <p:cNvSpPr/>
              <p:nvPr/>
            </p:nvSpPr>
            <p:spPr>
              <a:xfrm>
                <a:off x="8017131" y="3867713"/>
                <a:ext cx="119398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8" name="Rectangle 47">
                <a:extLst>
                  <a:ext uri="{FF2B5EF4-FFF2-40B4-BE49-F238E27FC236}">
                    <a16:creationId xmlns:a16="http://schemas.microsoft.com/office/drawing/2014/main" id="{D898EB00-400E-46BF-A76A-1622DD07AA90}"/>
                  </a:ext>
                </a:extLst>
              </p:cNvPr>
              <p:cNvSpPr>
                <a:spLocks noRot="1" noChangeAspect="1" noMove="1" noResize="1" noEditPoints="1" noAdjustHandles="1" noChangeArrowheads="1" noChangeShapeType="1" noTextEdit="1"/>
              </p:cNvSpPr>
              <p:nvPr/>
            </p:nvSpPr>
            <p:spPr>
              <a:xfrm>
                <a:off x="8017131" y="3867713"/>
                <a:ext cx="1193980" cy="430887"/>
              </a:xfrm>
              <a:prstGeom prst="rect">
                <a:avLst/>
              </a:prstGeom>
              <a:blipFill>
                <a:blip r:embed="rId18"/>
                <a:stretch>
                  <a:fillRect b="-15493"/>
                </a:stretch>
              </a:blipFill>
            </p:spPr>
            <p:txBody>
              <a:bodyPr/>
              <a:lstStyle/>
              <a:p>
                <a:r>
                  <a:rPr lang="en-US">
                    <a:noFill/>
                  </a:rPr>
                  <a:t> </a:t>
                </a:r>
              </a:p>
            </p:txBody>
          </p:sp>
        </mc:Fallback>
      </mc:AlternateContent>
    </p:spTree>
    <p:extLst>
      <p:ext uri="{BB962C8B-B14F-4D97-AF65-F5344CB8AC3E}">
        <p14:creationId xmlns:p14="http://schemas.microsoft.com/office/powerpoint/2010/main" val="266110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Rejection Region (RR)</a:t>
            </a:r>
            <a:endParaRPr lang="en-US" dirty="0"/>
          </a:p>
        </p:txBody>
      </p:sp>
      <p:sp>
        <p:nvSpPr>
          <p:cNvPr id="3" name="Rectangle 2">
            <a:extLst>
              <a:ext uri="{FF2B5EF4-FFF2-40B4-BE49-F238E27FC236}">
                <a16:creationId xmlns:a16="http://schemas.microsoft.com/office/drawing/2014/main" id="{30F01D6D-C84C-4DE1-A711-FD28A5958A71}"/>
              </a:ext>
            </a:extLst>
          </p:cNvPr>
          <p:cNvSpPr/>
          <p:nvPr/>
        </p:nvSpPr>
        <p:spPr>
          <a:xfrm>
            <a:off x="838200" y="1490597"/>
            <a:ext cx="10515600" cy="3538702"/>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ea typeface="Times New Roman" panose="02020603050405020304" pitchFamily="18" charset="0"/>
              </a:rPr>
              <a:t>Rejection Region </a:t>
            </a:r>
            <a:r>
              <a:rPr lang="en-US" sz="2400" dirty="0">
                <a:solidFill>
                  <a:schemeClr val="tx1"/>
                </a:solidFill>
                <a:ea typeface="Times New Roman" panose="02020603050405020304" pitchFamily="18" charset="0"/>
              </a:rPr>
              <a:t>is the set of values of the test statistic for which the null hypothesis is rejected. This region compliments the acceptance region. </a:t>
            </a:r>
          </a:p>
          <a:p>
            <a:pPr>
              <a:lnSpc>
                <a:spcPts val="1800"/>
              </a:lnSpc>
            </a:pPr>
            <a:endParaRPr lang="en-US" sz="2400" dirty="0">
              <a:solidFill>
                <a:schemeClr val="tx1"/>
              </a:solidFill>
              <a:ea typeface="Times New Roman" panose="02020603050405020304" pitchFamily="18" charset="0"/>
            </a:endParaRPr>
          </a:p>
          <a:p>
            <a:r>
              <a:rPr lang="en-US" sz="2400" b="1" dirty="0">
                <a:solidFill>
                  <a:schemeClr val="tx1"/>
                </a:solidFill>
                <a:ea typeface="Times New Roman" panose="02020603050405020304" pitchFamily="18" charset="0"/>
              </a:rPr>
              <a:t>Critical Value or Threshold</a:t>
            </a:r>
            <a:r>
              <a:rPr lang="en-US" sz="2400" dirty="0">
                <a:solidFill>
                  <a:schemeClr val="tx1"/>
                </a:solidFill>
                <a:ea typeface="Times New Roman" panose="02020603050405020304" pitchFamily="18" charset="0"/>
              </a:rPr>
              <a:t>: The aim is to find best values of c and d that minimizes both α and β, but these two errors cannot be minimized simultaneously. So we fix the value of α to some pre-specified significance level and find the thresholds c and d that minimizes β.</a:t>
            </a:r>
          </a:p>
          <a:p>
            <a:endParaRPr lang="en-US" sz="2400" dirty="0">
              <a:solidFill>
                <a:schemeClr val="tx1"/>
              </a:solidFill>
              <a:ea typeface="Times New Roman" panose="02020603050405020304" pitchFamily="18" charset="0"/>
            </a:endParaRPr>
          </a:p>
          <a:p>
            <a:endParaRPr lang="en-US" sz="2400" dirty="0">
              <a:solidFill>
                <a:schemeClr val="tx1"/>
              </a:solidFill>
              <a:ea typeface="Times New Roman" panose="02020603050405020304" pitchFamily="18" charset="0"/>
            </a:endParaRPr>
          </a:p>
        </p:txBody>
      </p:sp>
      <p:sp>
        <p:nvSpPr>
          <p:cNvPr id="13" name="Rectangle: Rounded Corners 12">
            <a:extLst>
              <a:ext uri="{FF2B5EF4-FFF2-40B4-BE49-F238E27FC236}">
                <a16:creationId xmlns:a16="http://schemas.microsoft.com/office/drawing/2014/main" id="{DA790C32-0B41-48F2-B06C-0B0FB8271D37}"/>
              </a:ext>
            </a:extLst>
          </p:cNvPr>
          <p:cNvSpPr/>
          <p:nvPr/>
        </p:nvSpPr>
        <p:spPr>
          <a:xfrm>
            <a:off x="7721252" y="4231694"/>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4C9D226-C0B2-45D6-8A8C-C038E3A4E9E4}"/>
              </a:ext>
            </a:extLst>
          </p:cNvPr>
          <p:cNvSpPr/>
          <p:nvPr/>
        </p:nvSpPr>
        <p:spPr>
          <a:xfrm>
            <a:off x="1176400" y="4236334"/>
            <a:ext cx="2038313"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7BDCAF9-E881-4023-BE12-97DCDF53D099}"/>
              </a:ext>
            </a:extLst>
          </p:cNvPr>
          <p:cNvSpPr/>
          <p:nvPr/>
        </p:nvSpPr>
        <p:spPr>
          <a:xfrm>
            <a:off x="3358017" y="4236333"/>
            <a:ext cx="2074181"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0646A55-FBF3-437A-ABB4-401220384F0C}"/>
              </a:ext>
            </a:extLst>
          </p:cNvPr>
          <p:cNvSpPr/>
          <p:nvPr/>
        </p:nvSpPr>
        <p:spPr>
          <a:xfrm>
            <a:off x="5539635" y="4231695"/>
            <a:ext cx="1930052" cy="616907"/>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59721CC-74A8-4A0D-B5A1-C51B11571E3A}"/>
              </a:ext>
            </a:extLst>
          </p:cNvPr>
          <p:cNvGrpSpPr/>
          <p:nvPr/>
        </p:nvGrpSpPr>
        <p:grpSpPr>
          <a:xfrm>
            <a:off x="1180757" y="5289937"/>
            <a:ext cx="1980337" cy="613954"/>
            <a:chOff x="1227907" y="2847702"/>
            <a:chExt cx="2063931" cy="613954"/>
          </a:xfrm>
        </p:grpSpPr>
        <p:sp>
          <p:nvSpPr>
            <p:cNvPr id="20" name="Rectangle 19">
              <a:extLst>
                <a:ext uri="{FF2B5EF4-FFF2-40B4-BE49-F238E27FC236}">
                  <a16:creationId xmlns:a16="http://schemas.microsoft.com/office/drawing/2014/main" id="{0AE94F65-A16A-48A1-B66B-164E35F4D8E7}"/>
                </a:ext>
              </a:extLst>
            </p:cNvPr>
            <p:cNvSpPr/>
            <p:nvPr/>
          </p:nvSpPr>
          <p:spPr>
            <a:xfrm>
              <a:off x="122790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43E23F0-988F-48F4-AD2D-F71B80C98229}"/>
                    </a:ext>
                  </a:extLst>
                </p:cNvPr>
                <p:cNvSpPr/>
                <p:nvPr/>
              </p:nvSpPr>
              <p:spPr>
                <a:xfrm>
                  <a:off x="1400104" y="2942159"/>
                  <a:ext cx="160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=0.80</m:t>
                        </m:r>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400104" y="2942159"/>
                  <a:ext cx="1604606" cy="400110"/>
                </a:xfrm>
                <a:prstGeom prst="rect">
                  <a:avLst/>
                </a:prstGeom>
                <a:blipFill>
                  <a:blip r:embed="rId7"/>
                  <a:stretch>
                    <a:fillRect b="-7692"/>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E96AFBFC-17E7-409C-875D-F3D91C4804F7}"/>
              </a:ext>
            </a:extLst>
          </p:cNvPr>
          <p:cNvGrpSpPr/>
          <p:nvPr/>
        </p:nvGrpSpPr>
        <p:grpSpPr>
          <a:xfrm>
            <a:off x="1176401" y="5899537"/>
            <a:ext cx="1984693" cy="613954"/>
            <a:chOff x="1223551" y="5116288"/>
            <a:chExt cx="2063931" cy="613954"/>
          </a:xfrm>
        </p:grpSpPr>
        <p:sp>
          <p:nvSpPr>
            <p:cNvPr id="25" name="Rectangle 24">
              <a:extLst>
                <a:ext uri="{FF2B5EF4-FFF2-40B4-BE49-F238E27FC236}">
                  <a16:creationId xmlns:a16="http://schemas.microsoft.com/office/drawing/2014/main" id="{B31BB68E-ADA7-4B54-AA86-6AB159337166}"/>
                </a:ext>
              </a:extLst>
            </p:cNvPr>
            <p:cNvSpPr/>
            <p:nvPr/>
          </p:nvSpPr>
          <p:spPr>
            <a:xfrm>
              <a:off x="122355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F3D7506-4E66-410D-A870-6F7DEEBDD553}"/>
                    </a:ext>
                  </a:extLst>
                </p:cNvPr>
                <p:cNvSpPr/>
                <p:nvPr/>
              </p:nvSpPr>
              <p:spPr>
                <a:xfrm>
                  <a:off x="1395748" y="5223808"/>
                  <a:ext cx="16758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0"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0.80</m:t>
                        </m:r>
                      </m:oMath>
                    </m:oMathPara>
                  </a14:m>
                  <a:endParaRPr lang="en-US" sz="2000" dirty="0"/>
                </a:p>
              </p:txBody>
            </p:sp>
          </mc:Choice>
          <mc:Fallback xmlns="">
            <p:sp>
              <p:nvSpPr>
                <p:cNvPr id="32" name="Rectangle 31">
                  <a:extLst>
                    <a:ext uri="{FF2B5EF4-FFF2-40B4-BE49-F238E27FC236}">
                      <a16:creationId xmlns:a16="http://schemas.microsoft.com/office/drawing/2014/main" id="{EDEC0405-B104-4167-BDE2-5400FE403BBE}"/>
                    </a:ext>
                  </a:extLst>
                </p:cNvPr>
                <p:cNvSpPr>
                  <a:spLocks noRot="1" noChangeAspect="1" noMove="1" noResize="1" noEditPoints="1" noAdjustHandles="1" noChangeArrowheads="1" noChangeShapeType="1" noTextEdit="1"/>
                </p:cNvSpPr>
                <p:nvPr/>
              </p:nvSpPr>
              <p:spPr>
                <a:xfrm>
                  <a:off x="1395748" y="5223808"/>
                  <a:ext cx="1675804" cy="400110"/>
                </a:xfrm>
                <a:prstGeom prst="rect">
                  <a:avLst/>
                </a:prstGeom>
                <a:blipFill>
                  <a:blip r:embed="rId8"/>
                  <a:stretch>
                    <a:fillRect b="-10606"/>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21AC37D-583A-4341-A8CA-972281C2FE07}"/>
              </a:ext>
            </a:extLst>
          </p:cNvPr>
          <p:cNvGrpSpPr/>
          <p:nvPr/>
        </p:nvGrpSpPr>
        <p:grpSpPr>
          <a:xfrm>
            <a:off x="3317850" y="5289937"/>
            <a:ext cx="1984693" cy="613954"/>
            <a:chOff x="3764154" y="2847702"/>
            <a:chExt cx="2063931" cy="613954"/>
          </a:xfrm>
        </p:grpSpPr>
        <p:sp>
          <p:nvSpPr>
            <p:cNvPr id="28" name="Rectangle 27">
              <a:extLst>
                <a:ext uri="{FF2B5EF4-FFF2-40B4-BE49-F238E27FC236}">
                  <a16:creationId xmlns:a16="http://schemas.microsoft.com/office/drawing/2014/main" id="{D1927556-5B95-4968-81EB-F7B43DCDFEDE}"/>
                </a:ext>
              </a:extLst>
            </p:cNvPr>
            <p:cNvSpPr/>
            <p:nvPr/>
          </p:nvSpPr>
          <p:spPr>
            <a:xfrm>
              <a:off x="3764154"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33F1D96-FD5B-4EDB-B414-B05F10D5F528}"/>
                    </a:ext>
                  </a:extLst>
                </p:cNvPr>
                <p:cNvSpPr/>
                <p:nvPr/>
              </p:nvSpPr>
              <p:spPr>
                <a:xfrm>
                  <a:off x="3999941" y="2970013"/>
                  <a:ext cx="12684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0">
                            <a:latin typeface="Cambria Math" panose="02040503050406030204" pitchFamily="18" charset="0"/>
                          </a:rPr>
                          <m:t>=3</m:t>
                        </m:r>
                      </m:oMath>
                    </m:oMathPara>
                  </a14:m>
                  <a:endParaRPr lang="en-US" sz="2000" dirty="0"/>
                </a:p>
              </p:txBody>
            </p:sp>
          </mc:Choice>
          <mc:Fallback xmlns="">
            <p:sp>
              <p:nvSpPr>
                <p:cNvPr id="26" name="Rectangle 25"/>
                <p:cNvSpPr>
                  <a:spLocks noRot="1" noChangeAspect="1" noMove="1" noResize="1" noEditPoints="1" noAdjustHandles="1" noChangeArrowheads="1" noChangeShapeType="1" noTextEdit="1"/>
                </p:cNvSpPr>
                <p:nvPr/>
              </p:nvSpPr>
              <p:spPr>
                <a:xfrm>
                  <a:off x="3999941" y="2970013"/>
                  <a:ext cx="1268489" cy="400110"/>
                </a:xfrm>
                <a:prstGeom prst="rect">
                  <a:avLst/>
                </a:prstGeom>
                <a:blipFill>
                  <a:blip r:embed="rId9"/>
                  <a:stretch>
                    <a:fillRect b="-454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B17119A7-0A15-48DD-A102-6A5002B5DC3C}"/>
              </a:ext>
            </a:extLst>
          </p:cNvPr>
          <p:cNvGrpSpPr/>
          <p:nvPr/>
        </p:nvGrpSpPr>
        <p:grpSpPr>
          <a:xfrm>
            <a:off x="3317850" y="5899537"/>
            <a:ext cx="1984693" cy="613954"/>
            <a:chOff x="3759798" y="5116288"/>
            <a:chExt cx="2063931" cy="613954"/>
          </a:xfrm>
        </p:grpSpPr>
        <p:sp>
          <p:nvSpPr>
            <p:cNvPr id="31" name="Rectangle 30">
              <a:extLst>
                <a:ext uri="{FF2B5EF4-FFF2-40B4-BE49-F238E27FC236}">
                  <a16:creationId xmlns:a16="http://schemas.microsoft.com/office/drawing/2014/main" id="{B550E3A8-6F0A-4E4A-86D2-F2D90E4FE20F}"/>
                </a:ext>
              </a:extLst>
            </p:cNvPr>
            <p:cNvSpPr/>
            <p:nvPr/>
          </p:nvSpPr>
          <p:spPr>
            <a:xfrm>
              <a:off x="3759798"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5DF3329-478A-4812-92C5-8B76E46A2FB8}"/>
                    </a:ext>
                  </a:extLst>
                </p:cNvPr>
                <p:cNvSpPr/>
                <p:nvPr/>
              </p:nvSpPr>
              <p:spPr>
                <a:xfrm>
                  <a:off x="3995585" y="5251662"/>
                  <a:ext cx="12625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𝜇</m:t>
                        </m:r>
                        <m:r>
                          <a:rPr lang="en-US" sz="2000" i="1" smtClean="0">
                            <a:latin typeface="Cambria Math" panose="02040503050406030204" pitchFamily="18" charset="0"/>
                            <a:ea typeface="Cambria Math" panose="02040503050406030204" pitchFamily="18" charset="0"/>
                          </a:rPr>
                          <m:t>≠</m:t>
                        </m:r>
                        <m:r>
                          <a:rPr lang="en-US" sz="2000" i="0">
                            <a:latin typeface="Cambria Math" panose="02040503050406030204" pitchFamily="18" charset="0"/>
                          </a:rPr>
                          <m:t>3</m:t>
                        </m:r>
                      </m:oMath>
                    </m:oMathPara>
                  </a14:m>
                  <a:endParaRPr lang="en-US" sz="2000" dirty="0"/>
                </a:p>
              </p:txBody>
            </p:sp>
          </mc:Choice>
          <mc:Fallback xmlns="">
            <p:sp>
              <p:nvSpPr>
                <p:cNvPr id="29" name="Rectangle 28"/>
                <p:cNvSpPr>
                  <a:spLocks noRot="1" noChangeAspect="1" noMove="1" noResize="1" noEditPoints="1" noAdjustHandles="1" noChangeArrowheads="1" noChangeShapeType="1" noTextEdit="1"/>
                </p:cNvSpPr>
                <p:nvPr/>
              </p:nvSpPr>
              <p:spPr>
                <a:xfrm>
                  <a:off x="3995585" y="5251662"/>
                  <a:ext cx="1262525" cy="400110"/>
                </a:xfrm>
                <a:prstGeom prst="rect">
                  <a:avLst/>
                </a:prstGeom>
                <a:blipFill>
                  <a:blip r:embed="rId10"/>
                  <a:stretch>
                    <a:fillRect b="-6154"/>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231EF9DB-87BB-40CA-836E-5B8B931705C4}"/>
              </a:ext>
            </a:extLst>
          </p:cNvPr>
          <p:cNvGrpSpPr/>
          <p:nvPr/>
        </p:nvGrpSpPr>
        <p:grpSpPr>
          <a:xfrm>
            <a:off x="5524157" y="5289937"/>
            <a:ext cx="1984693" cy="613954"/>
            <a:chOff x="6363787" y="2847702"/>
            <a:chExt cx="2063931" cy="613954"/>
          </a:xfrm>
        </p:grpSpPr>
        <p:sp>
          <p:nvSpPr>
            <p:cNvPr id="34" name="Rectangle 33">
              <a:extLst>
                <a:ext uri="{FF2B5EF4-FFF2-40B4-BE49-F238E27FC236}">
                  <a16:creationId xmlns:a16="http://schemas.microsoft.com/office/drawing/2014/main" id="{0ED58687-7F8A-47B9-90BD-52A070958BA7}"/>
                </a:ext>
              </a:extLst>
            </p:cNvPr>
            <p:cNvSpPr/>
            <p:nvPr/>
          </p:nvSpPr>
          <p:spPr>
            <a:xfrm>
              <a:off x="6363787"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7B69D31-E115-4A5D-B961-243CFA4E3B4A}"/>
                    </a:ext>
                  </a:extLst>
                </p:cNvPr>
                <p:cNvSpPr/>
                <p:nvPr/>
              </p:nvSpPr>
              <p:spPr>
                <a:xfrm>
                  <a:off x="6568969" y="2942159"/>
                  <a:ext cx="1555113"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dirty="0"/>
                    <a:t> 200</a:t>
                  </a:r>
                </a:p>
              </p:txBody>
            </p:sp>
          </mc:Choice>
          <mc:Fallback xmlns="">
            <p:sp>
              <p:nvSpPr>
                <p:cNvPr id="41" name="Rectangle 40">
                  <a:extLst>
                    <a:ext uri="{FF2B5EF4-FFF2-40B4-BE49-F238E27FC236}">
                      <a16:creationId xmlns:a16="http://schemas.microsoft.com/office/drawing/2014/main" id="{B8058945-03F6-409D-B4A0-8634C1F7602F}"/>
                    </a:ext>
                  </a:extLst>
                </p:cNvPr>
                <p:cNvSpPr>
                  <a:spLocks noRot="1" noChangeAspect="1" noMove="1" noResize="1" noEditPoints="1" noAdjustHandles="1" noChangeArrowheads="1" noChangeShapeType="1" noTextEdit="1"/>
                </p:cNvSpPr>
                <p:nvPr/>
              </p:nvSpPr>
              <p:spPr>
                <a:xfrm>
                  <a:off x="6568969" y="2942159"/>
                  <a:ext cx="1555113" cy="400110"/>
                </a:xfrm>
                <a:prstGeom prst="rect">
                  <a:avLst/>
                </a:prstGeom>
                <a:blipFill>
                  <a:blip r:embed="rId11"/>
                  <a:stretch>
                    <a:fillRect t="-7576" r="-2857" b="-25758"/>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549B187C-8487-4AEC-95E8-E015FDB455A3}"/>
              </a:ext>
            </a:extLst>
          </p:cNvPr>
          <p:cNvGrpSpPr/>
          <p:nvPr/>
        </p:nvGrpSpPr>
        <p:grpSpPr>
          <a:xfrm>
            <a:off x="7733957" y="5285579"/>
            <a:ext cx="1984693" cy="613954"/>
            <a:chOff x="8963420" y="2847702"/>
            <a:chExt cx="2063931" cy="613954"/>
          </a:xfrm>
        </p:grpSpPr>
        <p:sp>
          <p:nvSpPr>
            <p:cNvPr id="37" name="Rectangle 36">
              <a:extLst>
                <a:ext uri="{FF2B5EF4-FFF2-40B4-BE49-F238E27FC236}">
                  <a16:creationId xmlns:a16="http://schemas.microsoft.com/office/drawing/2014/main" id="{7EEEE0C8-30F2-4B61-BEA1-14B360300734}"/>
                </a:ext>
              </a:extLst>
            </p:cNvPr>
            <p:cNvSpPr/>
            <p:nvPr/>
          </p:nvSpPr>
          <p:spPr>
            <a:xfrm>
              <a:off x="8963420" y="2847702"/>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C75C02B-61EE-4E83-BAAA-0291145AC31D}"/>
                    </a:ext>
                  </a:extLst>
                </p:cNvPr>
                <p:cNvSpPr/>
                <p:nvPr/>
              </p:nvSpPr>
              <p:spPr>
                <a:xfrm>
                  <a:off x="9314164" y="2939310"/>
                  <a:ext cx="14619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0">
                                <a:latin typeface="Cambria Math" panose="02040503050406030204" pitchFamily="18" charset="0"/>
                              </a:rPr>
                              <m:t>0</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i="0">
                            <a:latin typeface="Cambria Math" panose="02040503050406030204" pitchFamily="18" charset="0"/>
                          </a:rPr>
                          <m:t>=0.5</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9314164" y="2939310"/>
                  <a:ext cx="1461939" cy="400110"/>
                </a:xfrm>
                <a:prstGeom prst="rect">
                  <a:avLst/>
                </a:prstGeom>
                <a:blipFill>
                  <a:blip r:embed="rId12"/>
                  <a:stretch>
                    <a:fillRect b="-7576"/>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2D45FADF-AEA7-42AD-A60A-45CD3E6027A3}"/>
              </a:ext>
            </a:extLst>
          </p:cNvPr>
          <p:cNvGrpSpPr/>
          <p:nvPr/>
        </p:nvGrpSpPr>
        <p:grpSpPr>
          <a:xfrm>
            <a:off x="5519801" y="5899541"/>
            <a:ext cx="1984693" cy="613954"/>
            <a:chOff x="6359431" y="5116288"/>
            <a:chExt cx="2063931" cy="613954"/>
          </a:xfrm>
        </p:grpSpPr>
        <p:sp>
          <p:nvSpPr>
            <p:cNvPr id="40" name="Rectangle 39">
              <a:extLst>
                <a:ext uri="{FF2B5EF4-FFF2-40B4-BE49-F238E27FC236}">
                  <a16:creationId xmlns:a16="http://schemas.microsoft.com/office/drawing/2014/main" id="{8E38BF26-BC56-4187-8448-A7B69DED2E7A}"/>
                </a:ext>
              </a:extLst>
            </p:cNvPr>
            <p:cNvSpPr/>
            <p:nvPr/>
          </p:nvSpPr>
          <p:spPr>
            <a:xfrm>
              <a:off x="6359431"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E59DE54-F8CE-4366-96F9-ED67C7C5FAF0}"/>
                    </a:ext>
                  </a:extLst>
                </p:cNvPr>
                <p:cNvSpPr/>
                <p:nvPr/>
              </p:nvSpPr>
              <p:spPr>
                <a:xfrm>
                  <a:off x="6564613" y="5223808"/>
                  <a:ext cx="1546711"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&lt;</m:t>
                      </m:r>
                    </m:oMath>
                  </a14:m>
                  <a:r>
                    <a:rPr lang="en-US" sz="2000" dirty="0"/>
                    <a:t> 200</a:t>
                  </a:r>
                </a:p>
              </p:txBody>
            </p:sp>
          </mc:Choice>
          <mc:Fallback xmlns="">
            <p:sp>
              <p:nvSpPr>
                <p:cNvPr id="47" name="Rectangle 46">
                  <a:extLst>
                    <a:ext uri="{FF2B5EF4-FFF2-40B4-BE49-F238E27FC236}">
                      <a16:creationId xmlns:a16="http://schemas.microsoft.com/office/drawing/2014/main" id="{BD199256-294E-4438-AB59-5F41172D0C4D}"/>
                    </a:ext>
                  </a:extLst>
                </p:cNvPr>
                <p:cNvSpPr>
                  <a:spLocks noRot="1" noChangeAspect="1" noMove="1" noResize="1" noEditPoints="1" noAdjustHandles="1" noChangeArrowheads="1" noChangeShapeType="1" noTextEdit="1"/>
                </p:cNvSpPr>
                <p:nvPr/>
              </p:nvSpPr>
              <p:spPr>
                <a:xfrm>
                  <a:off x="6564613" y="5223808"/>
                  <a:ext cx="1546711" cy="400110"/>
                </a:xfrm>
                <a:prstGeom prst="rect">
                  <a:avLst/>
                </a:prstGeom>
                <a:blipFill>
                  <a:blip r:embed="rId13"/>
                  <a:stretch>
                    <a:fillRect t="-7576" r="-3279" b="-25758"/>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D8EA01E-70BF-45F8-9177-4F9CF93A5631}"/>
              </a:ext>
            </a:extLst>
          </p:cNvPr>
          <p:cNvGrpSpPr/>
          <p:nvPr/>
        </p:nvGrpSpPr>
        <p:grpSpPr>
          <a:xfrm>
            <a:off x="7729601" y="5895183"/>
            <a:ext cx="1984693" cy="613954"/>
            <a:chOff x="8959064" y="5116288"/>
            <a:chExt cx="2063931" cy="613954"/>
          </a:xfrm>
        </p:grpSpPr>
        <p:sp>
          <p:nvSpPr>
            <p:cNvPr id="43" name="Rectangle 42">
              <a:extLst>
                <a:ext uri="{FF2B5EF4-FFF2-40B4-BE49-F238E27FC236}">
                  <a16:creationId xmlns:a16="http://schemas.microsoft.com/office/drawing/2014/main" id="{5932F1B1-E8CB-4CF7-A791-101067A32E40}"/>
                </a:ext>
              </a:extLst>
            </p:cNvPr>
            <p:cNvSpPr/>
            <p:nvPr/>
          </p:nvSpPr>
          <p:spPr>
            <a:xfrm>
              <a:off x="8959064" y="5116288"/>
              <a:ext cx="2063931" cy="61395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B1E4A00-0D97-4370-BE0E-A6BFD9EBDCD4}"/>
                    </a:ext>
                  </a:extLst>
                </p:cNvPr>
                <p:cNvSpPr/>
                <p:nvPr/>
              </p:nvSpPr>
              <p:spPr>
                <a:xfrm>
                  <a:off x="9309808" y="5234022"/>
                  <a:ext cx="15141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𝐻</m:t>
                            </m:r>
                          </m:e>
                          <m:sub>
                            <m:r>
                              <a:rPr lang="en-US" sz="2000" b="0" i="1" smtClean="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𝑝</m:t>
                        </m:r>
                        <m:r>
                          <a:rPr lang="en-US" sz="2000" b="0" i="1" smtClean="0">
                            <a:latin typeface="Cambria Math" panose="02040503050406030204" pitchFamily="18" charset="0"/>
                          </a:rPr>
                          <m:t>&gt;</m:t>
                        </m:r>
                        <m:r>
                          <a:rPr lang="en-US" sz="2000" i="0">
                            <a:latin typeface="Cambria Math" panose="02040503050406030204" pitchFamily="18" charset="0"/>
                          </a:rPr>
                          <m:t>0.</m:t>
                        </m:r>
                        <m:r>
                          <a:rPr lang="en-US" sz="2000" b="0" i="0" smtClean="0">
                            <a:latin typeface="Cambria Math" panose="02040503050406030204" pitchFamily="18" charset="0"/>
                          </a:rPr>
                          <m:t>5</m:t>
                        </m:r>
                      </m:oMath>
                    </m:oMathPara>
                  </a14:m>
                  <a:endParaRPr lang="en-US" sz="2000" dirty="0"/>
                </a:p>
              </p:txBody>
            </p:sp>
          </mc:Choice>
          <mc:Fallback xmlns="">
            <p:sp>
              <p:nvSpPr>
                <p:cNvPr id="44" name="Rectangle 43">
                  <a:extLst>
                    <a:ext uri="{FF2B5EF4-FFF2-40B4-BE49-F238E27FC236}">
                      <a16:creationId xmlns:a16="http://schemas.microsoft.com/office/drawing/2014/main" id="{7B1E4A00-0D97-4370-BE0E-A6BFD9EBDCD4}"/>
                    </a:ext>
                  </a:extLst>
                </p:cNvPr>
                <p:cNvSpPr>
                  <a:spLocks noRot="1" noChangeAspect="1" noMove="1" noResize="1" noEditPoints="1" noAdjustHandles="1" noChangeArrowheads="1" noChangeShapeType="1" noTextEdit="1"/>
                </p:cNvSpPr>
                <p:nvPr/>
              </p:nvSpPr>
              <p:spPr>
                <a:xfrm>
                  <a:off x="9309808" y="5234022"/>
                  <a:ext cx="1514105" cy="400110"/>
                </a:xfrm>
                <a:prstGeom prst="rect">
                  <a:avLst/>
                </a:prstGeom>
                <a:blipFill>
                  <a:blip r:embed="rId14"/>
                  <a:stretch>
                    <a:fillRect b="-757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338F0397-E94E-472B-A3B8-8052F9556422}"/>
                  </a:ext>
                </a:extLst>
              </p:cNvPr>
              <p:cNvSpPr/>
              <p:nvPr/>
            </p:nvSpPr>
            <p:spPr>
              <a:xfrm>
                <a:off x="5861166" y="4315356"/>
                <a:ext cx="117955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𝑋</m:t>
                          </m:r>
                        </m:e>
                      </m:acc>
                      <m:r>
                        <a:rPr lang="en-US" sz="2200" b="0" i="1" smtClean="0">
                          <a:latin typeface="Cambria Math" panose="02040503050406030204" pitchFamily="18" charset="0"/>
                        </a:rPr>
                        <m:t>&lt;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7" name="Rectangle 46">
                <a:extLst>
                  <a:ext uri="{FF2B5EF4-FFF2-40B4-BE49-F238E27FC236}">
                    <a16:creationId xmlns:a16="http://schemas.microsoft.com/office/drawing/2014/main" id="{338F0397-E94E-472B-A3B8-8052F9556422}"/>
                  </a:ext>
                </a:extLst>
              </p:cNvPr>
              <p:cNvSpPr>
                <a:spLocks noRot="1" noChangeAspect="1" noMove="1" noResize="1" noEditPoints="1" noAdjustHandles="1" noChangeArrowheads="1" noChangeShapeType="1" noTextEdit="1"/>
              </p:cNvSpPr>
              <p:nvPr/>
            </p:nvSpPr>
            <p:spPr>
              <a:xfrm>
                <a:off x="5861166" y="4315356"/>
                <a:ext cx="1179554" cy="430887"/>
              </a:xfrm>
              <a:prstGeom prst="rect">
                <a:avLst/>
              </a:prstGeom>
              <a:blipFill>
                <a:blip r:embed="rId15"/>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D898EB00-400E-46BF-A76A-1622DD07AA90}"/>
                  </a:ext>
                </a:extLst>
              </p:cNvPr>
              <p:cNvSpPr/>
              <p:nvPr/>
            </p:nvSpPr>
            <p:spPr>
              <a:xfrm>
                <a:off x="8017131" y="4331175"/>
                <a:ext cx="117955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rPr>
                        <m:t>&gt;</m:t>
                      </m:r>
                      <m:r>
                        <a:rPr lang="en-US" sz="2200" i="1">
                          <a:latin typeface="Cambria Math" panose="02040503050406030204" pitchFamily="18" charset="0"/>
                        </a:rPr>
                        <m:t>𝑐</m:t>
                      </m:r>
                      <m:r>
                        <a:rPr lang="en-US" sz="2200">
                          <a:latin typeface="Cambria Math" panose="02040503050406030204" pitchFamily="18" charset="0"/>
                        </a:rPr>
                        <m:t>)</m:t>
                      </m:r>
                    </m:oMath>
                  </m:oMathPara>
                </a14:m>
                <a:endParaRPr lang="en-US" sz="2200" dirty="0"/>
              </a:p>
            </p:txBody>
          </p:sp>
        </mc:Choice>
        <mc:Fallback xmlns="">
          <p:sp>
            <p:nvSpPr>
              <p:cNvPr id="48" name="Rectangle 47">
                <a:extLst>
                  <a:ext uri="{FF2B5EF4-FFF2-40B4-BE49-F238E27FC236}">
                    <a16:creationId xmlns:a16="http://schemas.microsoft.com/office/drawing/2014/main" id="{D898EB00-400E-46BF-A76A-1622DD07AA90}"/>
                  </a:ext>
                </a:extLst>
              </p:cNvPr>
              <p:cNvSpPr>
                <a:spLocks noRot="1" noChangeAspect="1" noMove="1" noResize="1" noEditPoints="1" noAdjustHandles="1" noChangeArrowheads="1" noChangeShapeType="1" noTextEdit="1"/>
              </p:cNvSpPr>
              <p:nvPr/>
            </p:nvSpPr>
            <p:spPr>
              <a:xfrm>
                <a:off x="8017131" y="4331175"/>
                <a:ext cx="1179554" cy="430887"/>
              </a:xfrm>
              <a:prstGeom prst="rect">
                <a:avLst/>
              </a:prstGeom>
              <a:blipFill>
                <a:blip r:embed="rId16"/>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40ED839-8BA3-46B0-A358-46D56DEDF17A}"/>
                  </a:ext>
                </a:extLst>
              </p:cNvPr>
              <p:cNvSpPr/>
              <p:nvPr/>
            </p:nvSpPr>
            <p:spPr>
              <a:xfrm>
                <a:off x="1123934" y="4342750"/>
                <a:ext cx="2153410" cy="4223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900" b="0" i="1" smtClean="0">
                              <a:latin typeface="Cambria Math" panose="02040503050406030204" pitchFamily="18" charset="0"/>
                            </a:rPr>
                          </m:ctrlPr>
                        </m:dPr>
                        <m:e>
                          <m:acc>
                            <m:accPr>
                              <m:chr m:val="̂"/>
                              <m:ctrlPr>
                                <a:rPr lang="en-US" sz="1900" i="1">
                                  <a:latin typeface="Cambria Math" panose="02040503050406030204" pitchFamily="18" charset="0"/>
                                </a:rPr>
                              </m:ctrlPr>
                            </m:accPr>
                            <m:e>
                              <m:r>
                                <a:rPr lang="en-US" sz="1900" i="1">
                                  <a:latin typeface="Cambria Math" panose="02040503050406030204" pitchFamily="18" charset="0"/>
                                </a:rPr>
                                <m:t>𝑃</m:t>
                              </m:r>
                            </m:e>
                          </m:acc>
                          <m:r>
                            <a:rPr lang="en-US" sz="1900" b="0" i="0" smtClean="0">
                              <a:latin typeface="Cambria Math" panose="02040503050406030204" pitchFamily="18" charset="0"/>
                            </a:rPr>
                            <m:t>&lt;</m:t>
                          </m:r>
                          <m:r>
                            <a:rPr lang="en-US" sz="1900" i="1">
                              <a:latin typeface="Cambria Math" panose="02040503050406030204" pitchFamily="18" charset="0"/>
                            </a:rPr>
                            <m:t>𝑐</m:t>
                          </m:r>
                        </m:e>
                      </m:d>
                      <m:r>
                        <a:rPr lang="en-US" sz="190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𝑃</m:t>
                          </m:r>
                        </m:e>
                      </m:acc>
                      <m:r>
                        <a:rPr lang="en-US" sz="1900" b="0" i="1" smtClean="0">
                          <a:latin typeface="Cambria Math" panose="02040503050406030204" pitchFamily="18" charset="0"/>
                        </a:rPr>
                        <m:t>&gt;</m:t>
                      </m:r>
                      <m:r>
                        <a:rPr lang="en-US" sz="1900" i="1">
                          <a:latin typeface="Cambria Math" panose="02040503050406030204" pitchFamily="18" charset="0"/>
                        </a:rPr>
                        <m:t>𝑑</m:t>
                      </m:r>
                      <m:r>
                        <a:rPr lang="en-US" sz="1900" b="0" i="1" smtClean="0">
                          <a:latin typeface="Cambria Math" panose="02040503050406030204" pitchFamily="18" charset="0"/>
                        </a:rPr>
                        <m:t>)</m:t>
                      </m:r>
                    </m:oMath>
                  </m:oMathPara>
                </a14:m>
                <a:endParaRPr lang="en-US" sz="1900" dirty="0"/>
              </a:p>
            </p:txBody>
          </p:sp>
        </mc:Choice>
        <mc:Fallback xmlns="">
          <p:sp>
            <p:nvSpPr>
              <p:cNvPr id="49" name="Rectangle 48">
                <a:extLst>
                  <a:ext uri="{FF2B5EF4-FFF2-40B4-BE49-F238E27FC236}">
                    <a16:creationId xmlns:a16="http://schemas.microsoft.com/office/drawing/2014/main" id="{340ED839-8BA3-46B0-A358-46D56DEDF17A}"/>
                  </a:ext>
                </a:extLst>
              </p:cNvPr>
              <p:cNvSpPr>
                <a:spLocks noRot="1" noChangeAspect="1" noMove="1" noResize="1" noEditPoints="1" noAdjustHandles="1" noChangeArrowheads="1" noChangeShapeType="1" noTextEdit="1"/>
              </p:cNvSpPr>
              <p:nvPr/>
            </p:nvSpPr>
            <p:spPr>
              <a:xfrm>
                <a:off x="1123934" y="4342750"/>
                <a:ext cx="2153410" cy="422360"/>
              </a:xfrm>
              <a:prstGeom prst="rect">
                <a:avLst/>
              </a:prstGeom>
              <a:blipFill>
                <a:blip r:embed="rId17"/>
                <a:stretch>
                  <a:fillRect t="-7143"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C356CE2-F01C-49AE-ACA4-C2902FBFCAB7}"/>
                  </a:ext>
                </a:extLst>
              </p:cNvPr>
              <p:cNvSpPr/>
              <p:nvPr/>
            </p:nvSpPr>
            <p:spPr>
              <a:xfrm>
                <a:off x="3311742" y="4345488"/>
                <a:ext cx="2149306" cy="38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m:t>
                      </m:r>
                      <m:acc>
                        <m:accPr>
                          <m:chr m:val="̅"/>
                          <m:ctrlPr>
                            <a:rPr lang="en-US" sz="1900" b="0" i="1" smtClean="0">
                              <a:latin typeface="Cambria Math" panose="02040503050406030204" pitchFamily="18" charset="0"/>
                            </a:rPr>
                          </m:ctrlPr>
                        </m:accPr>
                        <m:e>
                          <m:r>
                            <a:rPr lang="en-US" sz="1900" b="0" i="1" smtClean="0">
                              <a:latin typeface="Cambria Math" panose="02040503050406030204" pitchFamily="18" charset="0"/>
                            </a:rPr>
                            <m:t>𝑋</m:t>
                          </m:r>
                        </m:e>
                      </m:acc>
                      <m:r>
                        <a:rPr lang="en-US" sz="1900" b="0" i="1" smtClean="0">
                          <a:latin typeface="Cambria Math" panose="02040503050406030204" pitchFamily="18" charset="0"/>
                        </a:rPr>
                        <m:t>&lt;</m:t>
                      </m:r>
                      <m:r>
                        <a:rPr lang="en-US" sz="1900" i="1">
                          <a:latin typeface="Cambria Math" panose="02040503050406030204" pitchFamily="18" charset="0"/>
                        </a:rPr>
                        <m:t>𝑐</m:t>
                      </m:r>
                      <m:r>
                        <a:rPr lang="en-US" sz="1900">
                          <a:latin typeface="Cambria Math" panose="02040503050406030204" pitchFamily="18" charset="0"/>
                        </a:rPr>
                        <m:t>)</m:t>
                      </m:r>
                      <m:r>
                        <a:rPr lang="en-US" sz="190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𝑋</m:t>
                          </m:r>
                        </m:e>
                      </m:acc>
                      <m:r>
                        <a:rPr lang="en-US" sz="1900" b="0" i="0" smtClean="0">
                          <a:latin typeface="Cambria Math" panose="02040503050406030204" pitchFamily="18" charset="0"/>
                        </a:rPr>
                        <m:t>&gt;</m:t>
                      </m:r>
                      <m:r>
                        <a:rPr lang="en-US" sz="1900" i="1">
                          <a:latin typeface="Cambria Math" panose="02040503050406030204" pitchFamily="18" charset="0"/>
                        </a:rPr>
                        <m:t>𝑑</m:t>
                      </m:r>
                      <m:r>
                        <a:rPr lang="en-US" sz="1900" b="0" i="1" smtClean="0">
                          <a:latin typeface="Cambria Math" panose="02040503050406030204" pitchFamily="18" charset="0"/>
                        </a:rPr>
                        <m:t>)</m:t>
                      </m:r>
                    </m:oMath>
                  </m:oMathPara>
                </a14:m>
                <a:endParaRPr lang="en-US" sz="1900" dirty="0"/>
              </a:p>
            </p:txBody>
          </p:sp>
        </mc:Choice>
        <mc:Fallback xmlns="">
          <p:sp>
            <p:nvSpPr>
              <p:cNvPr id="50" name="Rectangle 49">
                <a:extLst>
                  <a:ext uri="{FF2B5EF4-FFF2-40B4-BE49-F238E27FC236}">
                    <a16:creationId xmlns:a16="http://schemas.microsoft.com/office/drawing/2014/main" id="{4C356CE2-F01C-49AE-ACA4-C2902FBFCAB7}"/>
                  </a:ext>
                </a:extLst>
              </p:cNvPr>
              <p:cNvSpPr>
                <a:spLocks noRot="1" noChangeAspect="1" noMove="1" noResize="1" noEditPoints="1" noAdjustHandles="1" noChangeArrowheads="1" noChangeShapeType="1" noTextEdit="1"/>
              </p:cNvSpPr>
              <p:nvPr/>
            </p:nvSpPr>
            <p:spPr>
              <a:xfrm>
                <a:off x="3311742" y="4345488"/>
                <a:ext cx="2149306" cy="384721"/>
              </a:xfrm>
              <a:prstGeom prst="rect">
                <a:avLst/>
              </a:prstGeom>
              <a:blipFill>
                <a:blip r:embed="rId18"/>
                <a:stretch>
                  <a:fillRect b="-14286"/>
                </a:stretch>
              </a:blipFill>
            </p:spPr>
            <p:txBody>
              <a:bodyPr/>
              <a:lstStyle/>
              <a:p>
                <a:r>
                  <a:rPr lang="en-US">
                    <a:noFill/>
                  </a:rPr>
                  <a:t> </a:t>
                </a:r>
              </a:p>
            </p:txBody>
          </p:sp>
        </mc:Fallback>
      </mc:AlternateContent>
    </p:spTree>
    <p:extLst>
      <p:ext uri="{BB962C8B-B14F-4D97-AF65-F5344CB8AC3E}">
        <p14:creationId xmlns:p14="http://schemas.microsoft.com/office/powerpoint/2010/main" val="402628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A79AF2-4A3E-421E-A504-D51E4B482E0A}"/>
              </a:ext>
            </a:extLst>
          </p:cNvPr>
          <p:cNvSpPr/>
          <p:nvPr/>
        </p:nvSpPr>
        <p:spPr>
          <a:xfrm>
            <a:off x="9507255" y="4713144"/>
            <a:ext cx="2204581" cy="76093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Testing </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3432654" y="1217612"/>
            <a:ext cx="7350691" cy="461665"/>
          </a:xfrm>
          <a:prstGeom prst="rect">
            <a:avLst/>
          </a:prstGeom>
        </p:spPr>
        <p:txBody>
          <a:bodyPr wrap="square">
            <a:spAutoFit/>
          </a:bodyPr>
          <a:lstStyle/>
          <a:p>
            <a:r>
              <a:rPr lang="en-US" sz="2400" dirty="0">
                <a:ea typeface="Times New Roman" panose="02020603050405020304" pitchFamily="18" charset="0"/>
              </a:rPr>
              <a:t>In this chapter we cover testing these hypotheses </a:t>
            </a:r>
          </a:p>
        </p:txBody>
      </p:sp>
      <p:graphicFrame>
        <p:nvGraphicFramePr>
          <p:cNvPr id="22" name="Object 3">
            <a:extLst>
              <a:ext uri="{FF2B5EF4-FFF2-40B4-BE49-F238E27FC236}">
                <a16:creationId xmlns:a16="http://schemas.microsoft.com/office/drawing/2014/main" id="{33899EC4-F1F5-4BF1-839F-93DBF2248EF2}"/>
              </a:ext>
            </a:extLst>
          </p:cNvPr>
          <p:cNvGraphicFramePr>
            <a:graphicFrameLocks noChangeAspect="1"/>
          </p:cNvGraphicFramePr>
          <p:nvPr>
            <p:extLst>
              <p:ext uri="{D42A27DB-BD31-4B8C-83A1-F6EECF244321}">
                <p14:modId xmlns:p14="http://schemas.microsoft.com/office/powerpoint/2010/main" val="1652339598"/>
              </p:ext>
            </p:extLst>
          </p:nvPr>
        </p:nvGraphicFramePr>
        <p:xfrm>
          <a:off x="9641214" y="4814375"/>
          <a:ext cx="812800" cy="442913"/>
        </p:xfrm>
        <a:graphic>
          <a:graphicData uri="http://schemas.openxmlformats.org/presentationml/2006/ole">
            <mc:AlternateContent xmlns:mc="http://schemas.openxmlformats.org/markup-compatibility/2006">
              <mc:Choice xmlns:v="urn:schemas-microsoft-com:vml" Requires="v">
                <p:oleObj spid="_x0000_s2140" name="Equation" r:id="rId4" imgW="419040" imgH="228600" progId="Equation.3">
                  <p:embed/>
                </p:oleObj>
              </mc:Choice>
              <mc:Fallback>
                <p:oleObj name="Equation" r:id="rId4" imgW="419040" imgH="228600" progId="Equation.3">
                  <p:embed/>
                  <p:pic>
                    <p:nvPicPr>
                      <p:cNvPr id="2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1214" y="4814375"/>
                        <a:ext cx="8128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FFA2A511-DD75-4618-B7D0-E43545B5F01E}"/>
              </a:ext>
            </a:extLst>
          </p:cNvPr>
          <p:cNvSpPr txBox="1"/>
          <p:nvPr/>
        </p:nvSpPr>
        <p:spPr>
          <a:xfrm>
            <a:off x="10530214" y="4777644"/>
            <a:ext cx="1371600" cy="646331"/>
          </a:xfrm>
          <a:prstGeom prst="rect">
            <a:avLst/>
          </a:prstGeom>
          <a:noFill/>
        </p:spPr>
        <p:txBody>
          <a:bodyPr wrap="square" rtlCol="0">
            <a:spAutoFit/>
          </a:bodyPr>
          <a:lstStyle/>
          <a:p>
            <a:r>
              <a:rPr lang="en-US" dirty="0"/>
              <a:t>are given numbers</a:t>
            </a:r>
          </a:p>
        </p:txBody>
      </p:sp>
      <p:sp>
        <p:nvSpPr>
          <p:cNvPr id="24" name="Rectangle 8">
            <a:extLst>
              <a:ext uri="{FF2B5EF4-FFF2-40B4-BE49-F238E27FC236}">
                <a16:creationId xmlns:a16="http://schemas.microsoft.com/office/drawing/2014/main" id="{98D6E6C7-9CC6-470C-A4C1-970A65F4DB96}"/>
              </a:ext>
            </a:extLst>
          </p:cNvPr>
          <p:cNvSpPr>
            <a:spLocks noChangeArrowheads="1"/>
          </p:cNvSpPr>
          <p:nvPr/>
        </p:nvSpPr>
        <p:spPr bwMode="auto">
          <a:xfrm>
            <a:off x="3639855" y="5181600"/>
            <a:ext cx="5334000" cy="1066800"/>
          </a:xfrm>
          <a:prstGeom prst="rect">
            <a:avLst/>
          </a:prstGeom>
          <a:solidFill>
            <a:schemeClr val="accent1">
              <a:lumMod val="40000"/>
              <a:lumOff val="60000"/>
            </a:schemeClr>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25" name="Rectangle 8">
            <a:extLst>
              <a:ext uri="{FF2B5EF4-FFF2-40B4-BE49-F238E27FC236}">
                <a16:creationId xmlns:a16="http://schemas.microsoft.com/office/drawing/2014/main" id="{7CEDF82C-6CFD-4C43-8329-68FB19EE08F9}"/>
              </a:ext>
            </a:extLst>
          </p:cNvPr>
          <p:cNvSpPr>
            <a:spLocks noChangeArrowheads="1"/>
          </p:cNvSpPr>
          <p:nvPr/>
        </p:nvSpPr>
        <p:spPr bwMode="auto">
          <a:xfrm>
            <a:off x="3639855" y="4419600"/>
            <a:ext cx="5334000" cy="685800"/>
          </a:xfrm>
          <a:prstGeom prst="rect">
            <a:avLst/>
          </a:prstGeom>
          <a:solidFill>
            <a:srgbClr val="00B0F0"/>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26" name="Rectangle 8">
            <a:extLst>
              <a:ext uri="{FF2B5EF4-FFF2-40B4-BE49-F238E27FC236}">
                <a16:creationId xmlns:a16="http://schemas.microsoft.com/office/drawing/2014/main" id="{3E0C8186-0C99-4C47-9558-28E7A83D2BDF}"/>
              </a:ext>
            </a:extLst>
          </p:cNvPr>
          <p:cNvSpPr>
            <a:spLocks noChangeArrowheads="1"/>
          </p:cNvSpPr>
          <p:nvPr/>
        </p:nvSpPr>
        <p:spPr bwMode="auto">
          <a:xfrm>
            <a:off x="3639855" y="2895600"/>
            <a:ext cx="5334000" cy="1066800"/>
          </a:xfrm>
          <a:prstGeom prst="rect">
            <a:avLst/>
          </a:prstGeom>
          <a:solidFill>
            <a:schemeClr val="accent1">
              <a:lumMod val="40000"/>
              <a:lumOff val="60000"/>
            </a:schemeClr>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27" name="Rectangle 8">
            <a:extLst>
              <a:ext uri="{FF2B5EF4-FFF2-40B4-BE49-F238E27FC236}">
                <a16:creationId xmlns:a16="http://schemas.microsoft.com/office/drawing/2014/main" id="{1022B334-E6C2-43ED-848E-02A9DDBF586A}"/>
              </a:ext>
            </a:extLst>
          </p:cNvPr>
          <p:cNvSpPr>
            <a:spLocks noChangeArrowheads="1"/>
          </p:cNvSpPr>
          <p:nvPr/>
        </p:nvSpPr>
        <p:spPr bwMode="auto">
          <a:xfrm>
            <a:off x="3639855" y="2133600"/>
            <a:ext cx="5334000" cy="685800"/>
          </a:xfrm>
          <a:prstGeom prst="rect">
            <a:avLst/>
          </a:prstGeom>
          <a:solidFill>
            <a:srgbClr val="00B0F0"/>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28" name="Rectangle 8">
            <a:extLst>
              <a:ext uri="{FF2B5EF4-FFF2-40B4-BE49-F238E27FC236}">
                <a16:creationId xmlns:a16="http://schemas.microsoft.com/office/drawing/2014/main" id="{2CE029DA-7AB4-457A-8F8F-E4D978F816FF}"/>
              </a:ext>
            </a:extLst>
          </p:cNvPr>
          <p:cNvSpPr>
            <a:spLocks noChangeArrowheads="1"/>
          </p:cNvSpPr>
          <p:nvPr/>
        </p:nvSpPr>
        <p:spPr bwMode="auto">
          <a:xfrm>
            <a:off x="972855" y="1600200"/>
            <a:ext cx="2133600" cy="2362200"/>
          </a:xfrm>
          <a:prstGeom prst="rect">
            <a:avLst/>
          </a:prstGeom>
          <a:solidFill>
            <a:schemeClr val="tx2">
              <a:lumMod val="40000"/>
              <a:lumOff val="60000"/>
            </a:schemeClr>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30" name="Rectangle 29">
            <a:extLst>
              <a:ext uri="{FF2B5EF4-FFF2-40B4-BE49-F238E27FC236}">
                <a16:creationId xmlns:a16="http://schemas.microsoft.com/office/drawing/2014/main" id="{F216DFB2-C57B-4E76-BEAF-20860848A9BE}"/>
              </a:ext>
            </a:extLst>
          </p:cNvPr>
          <p:cNvSpPr/>
          <p:nvPr/>
        </p:nvSpPr>
        <p:spPr>
          <a:xfrm>
            <a:off x="896654" y="2057400"/>
            <a:ext cx="5199345"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8">
            <a:extLst>
              <a:ext uri="{FF2B5EF4-FFF2-40B4-BE49-F238E27FC236}">
                <a16:creationId xmlns:a16="http://schemas.microsoft.com/office/drawing/2014/main" id="{396EAEF9-5385-44BE-8E77-BC986B455CF0}"/>
              </a:ext>
            </a:extLst>
          </p:cNvPr>
          <p:cNvSpPr>
            <a:spLocks noChangeArrowheads="1"/>
          </p:cNvSpPr>
          <p:nvPr/>
        </p:nvSpPr>
        <p:spPr bwMode="auto">
          <a:xfrm>
            <a:off x="972855" y="4114800"/>
            <a:ext cx="2133600" cy="2133600"/>
          </a:xfrm>
          <a:prstGeom prst="rect">
            <a:avLst/>
          </a:prstGeom>
          <a:solidFill>
            <a:schemeClr val="tx2">
              <a:lumMod val="40000"/>
              <a:lumOff val="60000"/>
            </a:schemeClr>
          </a:solidFill>
          <a:ln>
            <a:solidFill>
              <a:schemeClr val="accent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dirty="0"/>
          </a:p>
        </p:txBody>
      </p:sp>
      <p:sp>
        <p:nvSpPr>
          <p:cNvPr id="35" name="Rectangle 34">
            <a:extLst>
              <a:ext uri="{FF2B5EF4-FFF2-40B4-BE49-F238E27FC236}">
                <a16:creationId xmlns:a16="http://schemas.microsoft.com/office/drawing/2014/main" id="{7084A881-64A7-47C5-9F3E-889FC2D88396}"/>
              </a:ext>
            </a:extLst>
          </p:cNvPr>
          <p:cNvSpPr/>
          <p:nvPr/>
        </p:nvSpPr>
        <p:spPr>
          <a:xfrm>
            <a:off x="896655" y="4343400"/>
            <a:ext cx="5199344" cy="1992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 descr="Rectangle: Click to edit Master text styles&#10;Second level&#10;Third level&#10;Fourth level&#10;Fifth level">
            <a:extLst>
              <a:ext uri="{FF2B5EF4-FFF2-40B4-BE49-F238E27FC236}">
                <a16:creationId xmlns:a16="http://schemas.microsoft.com/office/drawing/2014/main" id="{92BD4FE2-4DC4-4898-BB61-9BDC9B7F0909}"/>
              </a:ext>
            </a:extLst>
          </p:cNvPr>
          <p:cNvSpPr txBox="1">
            <a:spLocks noChangeArrowheads="1"/>
          </p:cNvSpPr>
          <p:nvPr/>
        </p:nvSpPr>
        <p:spPr>
          <a:xfrm>
            <a:off x="5544855" y="1981200"/>
            <a:ext cx="3581400" cy="990600"/>
          </a:xfrm>
          <a:prstGeom prst="rect">
            <a:avLst/>
          </a:prstGeom>
        </p:spPr>
        <p:txBody>
          <a:bodyPr/>
          <a:lstStyle/>
          <a:p>
            <a:pPr marL="0" marR="0" lvl="0" indent="0" algn="just" defTabSz="914400" rtl="0" eaLnBrk="1" fontAlgn="auto" latinLnBrk="0" hangingPunct="1">
              <a:lnSpc>
                <a:spcPct val="90000"/>
              </a:lnSpc>
              <a:spcBef>
                <a:spcPts val="1200"/>
              </a:spcBef>
              <a:spcAft>
                <a:spcPts val="120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Open Sans" panose="020B0606030504020204" pitchFamily="34" charset="0"/>
              <a:cs typeface="Times New Roman" pitchFamily="18" charset="0"/>
            </a:endParaRPr>
          </a:p>
        </p:txBody>
      </p:sp>
      <p:sp>
        <p:nvSpPr>
          <p:cNvPr id="37" name="Rectangle 36">
            <a:extLst>
              <a:ext uri="{FF2B5EF4-FFF2-40B4-BE49-F238E27FC236}">
                <a16:creationId xmlns:a16="http://schemas.microsoft.com/office/drawing/2014/main" id="{661AC13C-DD4A-4018-8589-370501789512}"/>
              </a:ext>
            </a:extLst>
          </p:cNvPr>
          <p:cNvSpPr/>
          <p:nvPr/>
        </p:nvSpPr>
        <p:spPr>
          <a:xfrm>
            <a:off x="1220659" y="1600200"/>
            <a:ext cx="1471878" cy="400110"/>
          </a:xfrm>
          <a:prstGeom prst="rect">
            <a:avLst/>
          </a:prstGeom>
        </p:spPr>
        <p:txBody>
          <a:bodyPr wrap="none">
            <a:spAutoFit/>
          </a:bodyPr>
          <a:lstStyle/>
          <a:p>
            <a:r>
              <a:rPr lang="en-US" sz="2000" b="1" dirty="0">
                <a:latin typeface="Times New Roman" pitchFamily="18" charset="0"/>
                <a:cs typeface="Times New Roman" pitchFamily="18" charset="0"/>
              </a:rPr>
              <a:t>Simple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Null</a:t>
            </a:r>
            <a:endParaRPr lang="en-US" sz="2000" b="1" dirty="0"/>
          </a:p>
        </p:txBody>
      </p:sp>
      <p:graphicFrame>
        <p:nvGraphicFramePr>
          <p:cNvPr id="38" name="Object 2">
            <a:extLst>
              <a:ext uri="{FF2B5EF4-FFF2-40B4-BE49-F238E27FC236}">
                <a16:creationId xmlns:a16="http://schemas.microsoft.com/office/drawing/2014/main" id="{FAA9397D-0283-4AC2-8D28-B4B1B714EFB8}"/>
              </a:ext>
            </a:extLst>
          </p:cNvPr>
          <p:cNvGraphicFramePr>
            <a:graphicFrameLocks noChangeAspect="1"/>
          </p:cNvGraphicFramePr>
          <p:nvPr>
            <p:extLst>
              <p:ext uri="{D42A27DB-BD31-4B8C-83A1-F6EECF244321}">
                <p14:modId xmlns:p14="http://schemas.microsoft.com/office/powerpoint/2010/main" val="4282293251"/>
              </p:ext>
            </p:extLst>
          </p:nvPr>
        </p:nvGraphicFramePr>
        <p:xfrm>
          <a:off x="3106455" y="2819400"/>
          <a:ext cx="487363" cy="455612"/>
        </p:xfrm>
        <a:graphic>
          <a:graphicData uri="http://schemas.openxmlformats.org/presentationml/2006/ole">
            <mc:AlternateContent xmlns:mc="http://schemas.openxmlformats.org/markup-compatibility/2006">
              <mc:Choice xmlns:v="urn:schemas-microsoft-com:vml" Requires="v">
                <p:oleObj spid="_x0000_s2141" name="Equation" r:id="rId6" imgW="190440" imgH="177480" progId="Equation.3">
                  <p:embed/>
                </p:oleObj>
              </mc:Choice>
              <mc:Fallback>
                <p:oleObj name="Equation" r:id="rId6" imgW="190440" imgH="177480" progId="Equation.3">
                  <p:embed/>
                  <p:pic>
                    <p:nvPicPr>
                      <p:cNvPr id="9728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455" y="2819400"/>
                        <a:ext cx="487363"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2">
            <a:extLst>
              <a:ext uri="{FF2B5EF4-FFF2-40B4-BE49-F238E27FC236}">
                <a16:creationId xmlns:a16="http://schemas.microsoft.com/office/drawing/2014/main" id="{AB64D2B7-9F7F-44F9-9F23-204C88AEF7DC}"/>
              </a:ext>
            </a:extLst>
          </p:cNvPr>
          <p:cNvGraphicFramePr>
            <a:graphicFrameLocks noChangeAspect="1"/>
          </p:cNvGraphicFramePr>
          <p:nvPr>
            <p:extLst>
              <p:ext uri="{D42A27DB-BD31-4B8C-83A1-F6EECF244321}">
                <p14:modId xmlns:p14="http://schemas.microsoft.com/office/powerpoint/2010/main" val="3095892745"/>
              </p:ext>
            </p:extLst>
          </p:nvPr>
        </p:nvGraphicFramePr>
        <p:xfrm>
          <a:off x="3106738" y="5183188"/>
          <a:ext cx="487362" cy="455612"/>
        </p:xfrm>
        <a:graphic>
          <a:graphicData uri="http://schemas.openxmlformats.org/presentationml/2006/ole">
            <mc:AlternateContent xmlns:mc="http://schemas.openxmlformats.org/markup-compatibility/2006">
              <mc:Choice xmlns:v="urn:schemas-microsoft-com:vml" Requires="v">
                <p:oleObj spid="_x0000_s2142" name="Equation" r:id="rId8" imgW="190440" imgH="177480" progId="Equation.3">
                  <p:embed/>
                </p:oleObj>
              </mc:Choice>
              <mc:Fallback>
                <p:oleObj name="Equation" r:id="rId8" imgW="190440" imgH="177480" progId="Equation.3">
                  <p:embed/>
                  <p:pic>
                    <p:nvPicPr>
                      <p:cNvPr id="97287"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738" y="5183188"/>
                        <a:ext cx="487362"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39">
            <a:extLst>
              <a:ext uri="{FF2B5EF4-FFF2-40B4-BE49-F238E27FC236}">
                <a16:creationId xmlns:a16="http://schemas.microsoft.com/office/drawing/2014/main" id="{2A335CDD-5A5D-45C1-96B2-47F64DC2DD5F}"/>
              </a:ext>
            </a:extLst>
          </p:cNvPr>
          <p:cNvSpPr/>
          <p:nvPr/>
        </p:nvSpPr>
        <p:spPr>
          <a:xfrm>
            <a:off x="6229958" y="2276445"/>
            <a:ext cx="2554545" cy="430887"/>
          </a:xfrm>
          <a:prstGeom prst="rect">
            <a:avLst/>
          </a:prstGeom>
        </p:spPr>
        <p:txBody>
          <a:bodyPr wrap="none">
            <a:spAutoFit/>
          </a:bodyPr>
          <a:lstStyle/>
          <a:p>
            <a:r>
              <a:rPr lang="en-US" sz="2200" b="1" dirty="0">
                <a:cs typeface="Times New Roman" pitchFamily="18" charset="0"/>
              </a:rPr>
              <a:t>Two-sided Alternate</a:t>
            </a:r>
            <a:endParaRPr lang="en-US" sz="2200" b="1" dirty="0"/>
          </a:p>
        </p:txBody>
      </p:sp>
      <p:sp>
        <p:nvSpPr>
          <p:cNvPr id="41" name="Rectangle 40">
            <a:extLst>
              <a:ext uri="{FF2B5EF4-FFF2-40B4-BE49-F238E27FC236}">
                <a16:creationId xmlns:a16="http://schemas.microsoft.com/office/drawing/2014/main" id="{A7D337D9-7292-4EDD-BFEC-6A5CDB146825}"/>
              </a:ext>
            </a:extLst>
          </p:cNvPr>
          <p:cNvSpPr/>
          <p:nvPr/>
        </p:nvSpPr>
        <p:spPr>
          <a:xfrm>
            <a:off x="6241371" y="3200400"/>
            <a:ext cx="2547557" cy="430887"/>
          </a:xfrm>
          <a:prstGeom prst="rect">
            <a:avLst/>
          </a:prstGeom>
        </p:spPr>
        <p:txBody>
          <a:bodyPr wrap="none">
            <a:spAutoFit/>
          </a:bodyPr>
          <a:lstStyle/>
          <a:p>
            <a:r>
              <a:rPr lang="en-US" sz="2200" b="1" dirty="0">
                <a:cs typeface="Times New Roman" pitchFamily="18" charset="0"/>
              </a:rPr>
              <a:t>One-sided Alternate</a:t>
            </a:r>
            <a:endParaRPr lang="en-US" sz="2200" b="1" dirty="0"/>
          </a:p>
        </p:txBody>
      </p:sp>
      <p:sp>
        <p:nvSpPr>
          <p:cNvPr id="42" name="Rectangle 41">
            <a:extLst>
              <a:ext uri="{FF2B5EF4-FFF2-40B4-BE49-F238E27FC236}">
                <a16:creationId xmlns:a16="http://schemas.microsoft.com/office/drawing/2014/main" id="{D45AC45A-0C5D-4E3A-AFCD-E7582397CBAB}"/>
              </a:ext>
            </a:extLst>
          </p:cNvPr>
          <p:cNvSpPr/>
          <p:nvPr/>
        </p:nvSpPr>
        <p:spPr>
          <a:xfrm>
            <a:off x="6229957" y="4546600"/>
            <a:ext cx="2554545" cy="430887"/>
          </a:xfrm>
          <a:prstGeom prst="rect">
            <a:avLst/>
          </a:prstGeom>
        </p:spPr>
        <p:txBody>
          <a:bodyPr wrap="none">
            <a:spAutoFit/>
          </a:bodyPr>
          <a:lstStyle/>
          <a:p>
            <a:r>
              <a:rPr lang="en-US" sz="2200" b="1" dirty="0">
                <a:cs typeface="Times New Roman" pitchFamily="18" charset="0"/>
              </a:rPr>
              <a:t>Two-sided Alternate</a:t>
            </a:r>
            <a:endParaRPr lang="en-US" sz="2200" b="1" dirty="0"/>
          </a:p>
        </p:txBody>
      </p:sp>
      <p:sp>
        <p:nvSpPr>
          <p:cNvPr id="43" name="Rectangle 42">
            <a:extLst>
              <a:ext uri="{FF2B5EF4-FFF2-40B4-BE49-F238E27FC236}">
                <a16:creationId xmlns:a16="http://schemas.microsoft.com/office/drawing/2014/main" id="{964C1EFE-0054-4137-9728-74EB78F27750}"/>
              </a:ext>
            </a:extLst>
          </p:cNvPr>
          <p:cNvSpPr/>
          <p:nvPr/>
        </p:nvSpPr>
        <p:spPr>
          <a:xfrm>
            <a:off x="6233450" y="5486400"/>
            <a:ext cx="2547557" cy="430887"/>
          </a:xfrm>
          <a:prstGeom prst="rect">
            <a:avLst/>
          </a:prstGeom>
        </p:spPr>
        <p:txBody>
          <a:bodyPr wrap="none">
            <a:spAutoFit/>
          </a:bodyPr>
          <a:lstStyle/>
          <a:p>
            <a:r>
              <a:rPr lang="en-US" sz="2200" b="1" dirty="0">
                <a:cs typeface="Times New Roman" pitchFamily="18" charset="0"/>
              </a:rPr>
              <a:t>One-sided Alternate</a:t>
            </a:r>
            <a:endParaRPr lang="en-US" sz="22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CEA78F-EF5E-4E0F-8328-3934B773383B}"/>
                  </a:ext>
                </a:extLst>
              </p:cNvPr>
              <p:cNvSpPr txBox="1"/>
              <p:nvPr/>
            </p:nvSpPr>
            <p:spPr>
              <a:xfrm>
                <a:off x="1064163" y="2745925"/>
                <a:ext cx="191892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0</m:t>
                          </m:r>
                        </m:sub>
                      </m:sSub>
                    </m:oMath>
                  </m:oMathPara>
                </a14:m>
                <a:endParaRPr lang="en-US" sz="3200" dirty="0"/>
              </a:p>
            </p:txBody>
          </p:sp>
        </mc:Choice>
        <mc:Fallback xmlns="">
          <p:sp>
            <p:nvSpPr>
              <p:cNvPr id="4" name="TextBox 3">
                <a:extLst>
                  <a:ext uri="{FF2B5EF4-FFF2-40B4-BE49-F238E27FC236}">
                    <a16:creationId xmlns:a16="http://schemas.microsoft.com/office/drawing/2014/main" id="{A4CEA78F-EF5E-4E0F-8328-3934B773383B}"/>
                  </a:ext>
                </a:extLst>
              </p:cNvPr>
              <p:cNvSpPr txBox="1">
                <a:spLocks noRot="1" noChangeAspect="1" noMove="1" noResize="1" noEditPoints="1" noAdjustHandles="1" noChangeArrowheads="1" noChangeShapeType="1" noTextEdit="1"/>
              </p:cNvSpPr>
              <p:nvPr/>
            </p:nvSpPr>
            <p:spPr>
              <a:xfrm>
                <a:off x="1064163" y="2745925"/>
                <a:ext cx="191892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7779608-1C12-44FE-86AC-7844DAA91F52}"/>
                  </a:ext>
                </a:extLst>
              </p:cNvPr>
              <p:cNvSpPr txBox="1"/>
              <p:nvPr/>
            </p:nvSpPr>
            <p:spPr>
              <a:xfrm>
                <a:off x="1080193" y="5093612"/>
                <a:ext cx="191892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𝑝</m:t>
                          </m:r>
                        </m:e>
                        <m:sub>
                          <m:r>
                            <a:rPr lang="en-US" sz="3200" b="0" i="1" smtClean="0">
                              <a:latin typeface="Cambria Math" panose="02040503050406030204" pitchFamily="18" charset="0"/>
                              <a:ea typeface="Cambria Math" panose="02040503050406030204" pitchFamily="18" charset="0"/>
                            </a:rPr>
                            <m:t>0</m:t>
                          </m:r>
                        </m:sub>
                      </m:sSub>
                    </m:oMath>
                  </m:oMathPara>
                </a14:m>
                <a:endParaRPr lang="en-US" sz="3200" dirty="0"/>
              </a:p>
            </p:txBody>
          </p:sp>
        </mc:Choice>
        <mc:Fallback xmlns="">
          <p:sp>
            <p:nvSpPr>
              <p:cNvPr id="44" name="TextBox 43">
                <a:extLst>
                  <a:ext uri="{FF2B5EF4-FFF2-40B4-BE49-F238E27FC236}">
                    <a16:creationId xmlns:a16="http://schemas.microsoft.com/office/drawing/2014/main" id="{27779608-1C12-44FE-86AC-7844DAA91F52}"/>
                  </a:ext>
                </a:extLst>
              </p:cNvPr>
              <p:cNvSpPr txBox="1">
                <a:spLocks noRot="1" noChangeAspect="1" noMove="1" noResize="1" noEditPoints="1" noAdjustHandles="1" noChangeArrowheads="1" noChangeShapeType="1" noTextEdit="1"/>
              </p:cNvSpPr>
              <p:nvPr/>
            </p:nvSpPr>
            <p:spPr>
              <a:xfrm>
                <a:off x="1080193" y="5093612"/>
                <a:ext cx="1918923"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47E999D-E2C9-489C-B015-E49233EC3BEE}"/>
                  </a:ext>
                </a:extLst>
              </p:cNvPr>
              <p:cNvSpPr txBox="1"/>
              <p:nvPr/>
            </p:nvSpPr>
            <p:spPr>
              <a:xfrm>
                <a:off x="3736974" y="2238676"/>
                <a:ext cx="2233766" cy="461665"/>
              </a:xfrm>
              <a:prstGeom prst="rect">
                <a:avLst/>
              </a:prstGeom>
              <a:noFill/>
            </p:spPr>
            <p:txBody>
              <a:bodyPr wrap="square" lIns="0" tIns="0" rIns="0" bIns="0" rtlCol="0">
                <a:spAutoFit/>
              </a:bodyPr>
              <a:lstStyle/>
              <a:p>
                <a:r>
                  <a:rPr lang="en-US" sz="3000" dirty="0"/>
                  <a:t>a)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𝜇</m:t>
                    </m:r>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𝜇</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45" name="TextBox 44">
                <a:extLst>
                  <a:ext uri="{FF2B5EF4-FFF2-40B4-BE49-F238E27FC236}">
                    <a16:creationId xmlns:a16="http://schemas.microsoft.com/office/drawing/2014/main" id="{847E999D-E2C9-489C-B015-E49233EC3BEE}"/>
                  </a:ext>
                </a:extLst>
              </p:cNvPr>
              <p:cNvSpPr txBox="1">
                <a:spLocks noRot="1" noChangeAspect="1" noMove="1" noResize="1" noEditPoints="1" noAdjustHandles="1" noChangeArrowheads="1" noChangeShapeType="1" noTextEdit="1"/>
              </p:cNvSpPr>
              <p:nvPr/>
            </p:nvSpPr>
            <p:spPr>
              <a:xfrm>
                <a:off x="3736974" y="2238676"/>
                <a:ext cx="2233766" cy="461665"/>
              </a:xfrm>
              <a:prstGeom prst="rect">
                <a:avLst/>
              </a:prstGeom>
              <a:blipFill>
                <a:blip r:embed="rId12"/>
                <a:stretch>
                  <a:fillRect l="-10383" t="-25000" b="-5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E287E42-244C-433E-A3D4-420BB8121849}"/>
                  </a:ext>
                </a:extLst>
              </p:cNvPr>
              <p:cNvSpPr txBox="1"/>
              <p:nvPr/>
            </p:nvSpPr>
            <p:spPr>
              <a:xfrm>
                <a:off x="3720868" y="2927364"/>
                <a:ext cx="2249871" cy="461665"/>
              </a:xfrm>
              <a:prstGeom prst="rect">
                <a:avLst/>
              </a:prstGeom>
              <a:noFill/>
            </p:spPr>
            <p:txBody>
              <a:bodyPr wrap="square" lIns="0" tIns="0" rIns="0" bIns="0" rtlCol="0">
                <a:spAutoFit/>
              </a:bodyPr>
              <a:lstStyle/>
              <a:p>
                <a:r>
                  <a:rPr lang="en-US" sz="3000" dirty="0"/>
                  <a:t>b)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𝜇</m:t>
                    </m:r>
                    <m:r>
                      <a:rPr lang="en-US" sz="3000" b="0" i="1" smtClean="0">
                        <a:latin typeface="Cambria Math" panose="02040503050406030204" pitchFamily="18" charset="0"/>
                        <a:ea typeface="Cambria Math" panose="02040503050406030204" pitchFamily="18" charset="0"/>
                      </a:rPr>
                      <m:t>&gt;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𝜇</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46" name="TextBox 45">
                <a:extLst>
                  <a:ext uri="{FF2B5EF4-FFF2-40B4-BE49-F238E27FC236}">
                    <a16:creationId xmlns:a16="http://schemas.microsoft.com/office/drawing/2014/main" id="{3E287E42-244C-433E-A3D4-420BB8121849}"/>
                  </a:ext>
                </a:extLst>
              </p:cNvPr>
              <p:cNvSpPr txBox="1">
                <a:spLocks noRot="1" noChangeAspect="1" noMove="1" noResize="1" noEditPoints="1" noAdjustHandles="1" noChangeArrowheads="1" noChangeShapeType="1" noTextEdit="1"/>
              </p:cNvSpPr>
              <p:nvPr/>
            </p:nvSpPr>
            <p:spPr>
              <a:xfrm>
                <a:off x="3720868" y="2927364"/>
                <a:ext cx="2249871" cy="461665"/>
              </a:xfrm>
              <a:prstGeom prst="rect">
                <a:avLst/>
              </a:prstGeom>
              <a:blipFill>
                <a:blip r:embed="rId13"/>
                <a:stretch>
                  <a:fillRect l="-10298" t="-25000" b="-5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809F15A-8855-48AF-A358-4F487DDCC5CD}"/>
                  </a:ext>
                </a:extLst>
              </p:cNvPr>
              <p:cNvSpPr txBox="1"/>
              <p:nvPr/>
            </p:nvSpPr>
            <p:spPr>
              <a:xfrm>
                <a:off x="3748008" y="3417966"/>
                <a:ext cx="2249871" cy="461665"/>
              </a:xfrm>
              <a:prstGeom prst="rect">
                <a:avLst/>
              </a:prstGeom>
              <a:noFill/>
            </p:spPr>
            <p:txBody>
              <a:bodyPr wrap="square" lIns="0" tIns="0" rIns="0" bIns="0" rtlCol="0">
                <a:spAutoFit/>
              </a:bodyPr>
              <a:lstStyle/>
              <a:p>
                <a:r>
                  <a:rPr lang="en-US" sz="3000" dirty="0"/>
                  <a:t>c)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𝜇</m:t>
                    </m:r>
                    <m:r>
                      <a:rPr lang="en-US" sz="3000" b="0" i="1" smtClean="0">
                        <a:latin typeface="Cambria Math" panose="02040503050406030204" pitchFamily="18" charset="0"/>
                        <a:ea typeface="Cambria Math" panose="02040503050406030204" pitchFamily="18" charset="0"/>
                      </a:rPr>
                      <m:t>&lt;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𝜇</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47" name="TextBox 46">
                <a:extLst>
                  <a:ext uri="{FF2B5EF4-FFF2-40B4-BE49-F238E27FC236}">
                    <a16:creationId xmlns:a16="http://schemas.microsoft.com/office/drawing/2014/main" id="{0809F15A-8855-48AF-A358-4F487DDCC5CD}"/>
                  </a:ext>
                </a:extLst>
              </p:cNvPr>
              <p:cNvSpPr txBox="1">
                <a:spLocks noRot="1" noChangeAspect="1" noMove="1" noResize="1" noEditPoints="1" noAdjustHandles="1" noChangeArrowheads="1" noChangeShapeType="1" noTextEdit="1"/>
              </p:cNvSpPr>
              <p:nvPr/>
            </p:nvSpPr>
            <p:spPr>
              <a:xfrm>
                <a:off x="3748008" y="3417966"/>
                <a:ext cx="2249871" cy="461665"/>
              </a:xfrm>
              <a:prstGeom prst="rect">
                <a:avLst/>
              </a:prstGeom>
              <a:blipFill>
                <a:blip r:embed="rId14"/>
                <a:stretch>
                  <a:fillRect l="-10569" t="-26667"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13A62-7A80-43BD-AB07-C89906ADE6B0}"/>
                  </a:ext>
                </a:extLst>
              </p:cNvPr>
              <p:cNvSpPr txBox="1"/>
              <p:nvPr/>
            </p:nvSpPr>
            <p:spPr>
              <a:xfrm>
                <a:off x="3739062" y="4545548"/>
                <a:ext cx="2233766" cy="461665"/>
              </a:xfrm>
              <a:prstGeom prst="rect">
                <a:avLst/>
              </a:prstGeom>
              <a:noFill/>
            </p:spPr>
            <p:txBody>
              <a:bodyPr wrap="square" lIns="0" tIns="0" rIns="0" bIns="0" rtlCol="0">
                <a:spAutoFit/>
              </a:bodyPr>
              <a:lstStyle/>
              <a:p>
                <a:r>
                  <a:rPr lang="en-US" sz="3000" dirty="0"/>
                  <a:t>a)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rPr>
                      <m:t>𝑝</m:t>
                    </m:r>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48" name="TextBox 47">
                <a:extLst>
                  <a:ext uri="{FF2B5EF4-FFF2-40B4-BE49-F238E27FC236}">
                    <a16:creationId xmlns:a16="http://schemas.microsoft.com/office/drawing/2014/main" id="{02513A62-7A80-43BD-AB07-C89906ADE6B0}"/>
                  </a:ext>
                </a:extLst>
              </p:cNvPr>
              <p:cNvSpPr txBox="1">
                <a:spLocks noRot="1" noChangeAspect="1" noMove="1" noResize="1" noEditPoints="1" noAdjustHandles="1" noChangeArrowheads="1" noChangeShapeType="1" noTextEdit="1"/>
              </p:cNvSpPr>
              <p:nvPr/>
            </p:nvSpPr>
            <p:spPr>
              <a:xfrm>
                <a:off x="3739062" y="4545548"/>
                <a:ext cx="2233766" cy="461665"/>
              </a:xfrm>
              <a:prstGeom prst="rect">
                <a:avLst/>
              </a:prstGeom>
              <a:blipFill>
                <a:blip r:embed="rId15"/>
                <a:stretch>
                  <a:fillRect l="-10354" t="-26667"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E58655B-34EE-49A4-97C2-1EEA17ED8D42}"/>
                  </a:ext>
                </a:extLst>
              </p:cNvPr>
              <p:cNvSpPr txBox="1"/>
              <p:nvPr/>
            </p:nvSpPr>
            <p:spPr>
              <a:xfrm>
                <a:off x="3722956" y="5234236"/>
                <a:ext cx="2249871" cy="461665"/>
              </a:xfrm>
              <a:prstGeom prst="rect">
                <a:avLst/>
              </a:prstGeom>
              <a:noFill/>
            </p:spPr>
            <p:txBody>
              <a:bodyPr wrap="square" lIns="0" tIns="0" rIns="0" bIns="0" rtlCol="0">
                <a:spAutoFit/>
              </a:bodyPr>
              <a:lstStyle/>
              <a:p>
                <a:r>
                  <a:rPr lang="en-US" sz="3000" dirty="0"/>
                  <a:t>b)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rPr>
                      <m:t>𝑝</m:t>
                    </m:r>
                    <m:r>
                      <a:rPr lang="en-US" sz="3000" b="0" i="1" smtClean="0">
                        <a:latin typeface="Cambria Math" panose="02040503050406030204" pitchFamily="18" charset="0"/>
                        <a:ea typeface="Cambria Math" panose="02040503050406030204" pitchFamily="18" charset="0"/>
                      </a:rPr>
                      <m:t>&gt;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49" name="TextBox 48">
                <a:extLst>
                  <a:ext uri="{FF2B5EF4-FFF2-40B4-BE49-F238E27FC236}">
                    <a16:creationId xmlns:a16="http://schemas.microsoft.com/office/drawing/2014/main" id="{5E58655B-34EE-49A4-97C2-1EEA17ED8D42}"/>
                  </a:ext>
                </a:extLst>
              </p:cNvPr>
              <p:cNvSpPr txBox="1">
                <a:spLocks noRot="1" noChangeAspect="1" noMove="1" noResize="1" noEditPoints="1" noAdjustHandles="1" noChangeArrowheads="1" noChangeShapeType="1" noTextEdit="1"/>
              </p:cNvSpPr>
              <p:nvPr/>
            </p:nvSpPr>
            <p:spPr>
              <a:xfrm>
                <a:off x="3722956" y="5234236"/>
                <a:ext cx="2249871" cy="461665"/>
              </a:xfrm>
              <a:prstGeom prst="rect">
                <a:avLst/>
              </a:prstGeom>
              <a:blipFill>
                <a:blip r:embed="rId16"/>
                <a:stretch>
                  <a:fillRect l="-10569" t="-26667"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9E9B0A0-EAD8-4F00-A4AB-397C55C0C35E}"/>
                  </a:ext>
                </a:extLst>
              </p:cNvPr>
              <p:cNvSpPr txBox="1"/>
              <p:nvPr/>
            </p:nvSpPr>
            <p:spPr>
              <a:xfrm>
                <a:off x="3750096" y="5724838"/>
                <a:ext cx="2249871" cy="461665"/>
              </a:xfrm>
              <a:prstGeom prst="rect">
                <a:avLst/>
              </a:prstGeom>
              <a:noFill/>
            </p:spPr>
            <p:txBody>
              <a:bodyPr wrap="square" lIns="0" tIns="0" rIns="0" bIns="0" rtlCol="0">
                <a:spAutoFit/>
              </a:bodyPr>
              <a:lstStyle/>
              <a:p>
                <a:r>
                  <a:rPr lang="en-US" sz="3000" dirty="0"/>
                  <a:t>c)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𝐻</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rPr>
                      <m:t>𝑝</m:t>
                    </m:r>
                    <m:r>
                      <a:rPr lang="en-US" sz="3000" b="0" i="1" smtClean="0">
                        <a:latin typeface="Cambria Math" panose="02040503050406030204" pitchFamily="18" charset="0"/>
                        <a:ea typeface="Cambria Math" panose="02040503050406030204" pitchFamily="18" charset="0"/>
                      </a:rPr>
                      <m:t>&lt;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𝑝</m:t>
                        </m:r>
                      </m:e>
                      <m:sub>
                        <m:r>
                          <a:rPr lang="en-US" sz="3000" b="0" i="1" smtClean="0">
                            <a:latin typeface="Cambria Math" panose="02040503050406030204" pitchFamily="18" charset="0"/>
                            <a:ea typeface="Cambria Math" panose="02040503050406030204" pitchFamily="18" charset="0"/>
                          </a:rPr>
                          <m:t>0</m:t>
                        </m:r>
                      </m:sub>
                    </m:sSub>
                  </m:oMath>
                </a14:m>
                <a:endParaRPr lang="en-US" sz="3000" dirty="0"/>
              </a:p>
            </p:txBody>
          </p:sp>
        </mc:Choice>
        <mc:Fallback xmlns="">
          <p:sp>
            <p:nvSpPr>
              <p:cNvPr id="50" name="TextBox 49">
                <a:extLst>
                  <a:ext uri="{FF2B5EF4-FFF2-40B4-BE49-F238E27FC236}">
                    <a16:creationId xmlns:a16="http://schemas.microsoft.com/office/drawing/2014/main" id="{69E9B0A0-EAD8-4F00-A4AB-397C55C0C35E}"/>
                  </a:ext>
                </a:extLst>
              </p:cNvPr>
              <p:cNvSpPr txBox="1">
                <a:spLocks noRot="1" noChangeAspect="1" noMove="1" noResize="1" noEditPoints="1" noAdjustHandles="1" noChangeArrowheads="1" noChangeShapeType="1" noTextEdit="1"/>
              </p:cNvSpPr>
              <p:nvPr/>
            </p:nvSpPr>
            <p:spPr>
              <a:xfrm>
                <a:off x="3750096" y="5724838"/>
                <a:ext cx="2249871" cy="461665"/>
              </a:xfrm>
              <a:prstGeom prst="rect">
                <a:avLst/>
              </a:prstGeom>
              <a:blipFill>
                <a:blip r:embed="rId17"/>
                <a:stretch>
                  <a:fillRect l="-10298" t="-25000" b="-51316"/>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0CBEF6B-F92F-4640-BAFC-14858BC750FE}"/>
              </a:ext>
            </a:extLst>
          </p:cNvPr>
          <p:cNvSpPr/>
          <p:nvPr/>
        </p:nvSpPr>
        <p:spPr>
          <a:xfrm>
            <a:off x="9507255" y="2133600"/>
            <a:ext cx="2204581" cy="213360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Any problem you deal with from now on, the null should be expressed with</a:t>
            </a:r>
          </a:p>
          <a:p>
            <a:pPr algn="ctr"/>
            <a:r>
              <a:rPr lang="en-US" sz="2200" dirty="0">
                <a:solidFill>
                  <a:schemeClr val="tx1"/>
                </a:solidFill>
              </a:rPr>
              <a:t>=</a:t>
            </a:r>
          </a:p>
        </p:txBody>
      </p:sp>
    </p:spTree>
    <p:extLst>
      <p:ext uri="{BB962C8B-B14F-4D97-AF65-F5344CB8AC3E}">
        <p14:creationId xmlns:p14="http://schemas.microsoft.com/office/powerpoint/2010/main" val="335927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P-value</a:t>
            </a:r>
            <a:endParaRPr lang="en-US" dirty="0"/>
          </a:p>
        </p:txBody>
      </p:sp>
      <p:sp>
        <p:nvSpPr>
          <p:cNvPr id="17" name="Rectangle 16">
            <a:extLst>
              <a:ext uri="{FF2B5EF4-FFF2-40B4-BE49-F238E27FC236}">
                <a16:creationId xmlns:a16="http://schemas.microsoft.com/office/drawing/2014/main" id="{A2D97CC9-D648-4BD3-9CEE-0DC96C9625F1}"/>
              </a:ext>
            </a:extLst>
          </p:cNvPr>
          <p:cNvSpPr/>
          <p:nvPr/>
        </p:nvSpPr>
        <p:spPr>
          <a:xfrm>
            <a:off x="838200" y="1515323"/>
            <a:ext cx="10515600" cy="1292662"/>
          </a:xfrm>
          <a:prstGeom prst="rect">
            <a:avLst/>
          </a:prstGeom>
        </p:spPr>
        <p:txBody>
          <a:bodyPr wrap="square">
            <a:spAutoFit/>
          </a:bodyPr>
          <a:lstStyle/>
          <a:p>
            <a:r>
              <a:rPr lang="en-US" sz="2600" dirty="0"/>
              <a:t>The testing is sometimes performed using p-value which is defined as “the probability that the observed value or something more extreme is seen under the assumption that null hypothesis is true”.</a:t>
            </a:r>
          </a:p>
        </p:txBody>
      </p:sp>
      <p:sp>
        <p:nvSpPr>
          <p:cNvPr id="18" name="Rectangle 17">
            <a:extLst>
              <a:ext uri="{FF2B5EF4-FFF2-40B4-BE49-F238E27FC236}">
                <a16:creationId xmlns:a16="http://schemas.microsoft.com/office/drawing/2014/main" id="{1E1554B3-CCA3-49AB-B9AB-9C8D785BD8FC}"/>
              </a:ext>
            </a:extLst>
          </p:cNvPr>
          <p:cNvSpPr/>
          <p:nvPr/>
        </p:nvSpPr>
        <p:spPr>
          <a:xfrm>
            <a:off x="932146" y="3086100"/>
            <a:ext cx="8382000" cy="685800"/>
          </a:xfrm>
          <a:prstGeom prst="rect">
            <a:avLst/>
          </a:prstGeom>
          <a:solidFill>
            <a:srgbClr val="FF99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ea typeface="Open Sans" panose="020B0606030504020204" pitchFamily="34" charset="0"/>
                <a:cs typeface="Times New Roman" pitchFamily="18" charset="0"/>
              </a:rPr>
              <a:t>If  ( p-value &lt; </a:t>
            </a:r>
            <a:r>
              <a:rPr lang="el-GR" sz="2600" dirty="0">
                <a:solidFill>
                  <a:schemeClr val="tx1"/>
                </a:solidFill>
                <a:ea typeface="Open Sans" panose="020B0606030504020204" pitchFamily="34" charset="0"/>
                <a:cs typeface="Times New Roman" pitchFamily="18" charset="0"/>
              </a:rPr>
              <a:t>α</a:t>
            </a:r>
            <a:r>
              <a:rPr lang="en-US" sz="2600" dirty="0">
                <a:solidFill>
                  <a:schemeClr val="tx1"/>
                </a:solidFill>
                <a:ea typeface="Open Sans" panose="020B0606030504020204" pitchFamily="34" charset="0"/>
                <a:cs typeface="Times New Roman" pitchFamily="18" charset="0"/>
              </a:rPr>
              <a:t> )     Then	Reject H₀  at </a:t>
            </a:r>
            <a:r>
              <a:rPr lang="el-GR" sz="2600" dirty="0">
                <a:solidFill>
                  <a:schemeClr val="tx1"/>
                </a:solidFill>
                <a:ea typeface="Open Sans" panose="020B0606030504020204" pitchFamily="34" charset="0"/>
                <a:cs typeface="Times New Roman" pitchFamily="18" charset="0"/>
              </a:rPr>
              <a:t>α</a:t>
            </a:r>
            <a:r>
              <a:rPr lang="en-US" sz="2600" dirty="0">
                <a:solidFill>
                  <a:schemeClr val="tx1"/>
                </a:solidFill>
                <a:ea typeface="Open Sans" panose="020B0606030504020204" pitchFamily="34" charset="0"/>
                <a:cs typeface="Times New Roman" pitchFamily="18" charset="0"/>
              </a:rPr>
              <a:t>% significance level</a:t>
            </a:r>
            <a:endParaRPr lang="en-US" sz="2600" dirty="0"/>
          </a:p>
        </p:txBody>
      </p:sp>
    </p:spTree>
    <p:extLst>
      <p:ext uri="{BB962C8B-B14F-4D97-AF65-F5344CB8AC3E}">
        <p14:creationId xmlns:p14="http://schemas.microsoft.com/office/powerpoint/2010/main" val="332941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035486" y="2311320"/>
            <a:ext cx="4162816" cy="2387600"/>
          </a:xfrm>
        </p:spPr>
        <p:txBody>
          <a:bodyPr>
            <a:normAutofit fontScale="90000"/>
          </a:bodyPr>
          <a:lstStyle/>
          <a:p>
            <a:r>
              <a:rPr lang="en-US" dirty="0"/>
              <a:t>Testing Statistical Hypothesis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035486" y="5131231"/>
            <a:ext cx="4162816" cy="629720"/>
          </a:xfrm>
        </p:spPr>
        <p:txBody>
          <a:bodyPr>
            <a:normAutofit/>
          </a:bodyPr>
          <a:lstStyle/>
          <a:p>
            <a:r>
              <a:rPr lang="en-US" sz="3600" dirty="0">
                <a:solidFill>
                  <a:srgbClr val="8D42C6"/>
                </a:solidFill>
              </a:rPr>
              <a:t>Case I and II</a:t>
            </a:r>
          </a:p>
        </p:txBody>
      </p:sp>
      <p:pic>
        <p:nvPicPr>
          <p:cNvPr id="5" name="Picture 2" descr="C:\Users\ASaghafi\Desktop\ChEri3WXEAAoRKC.jpg">
            <a:extLst>
              <a:ext uri="{FF2B5EF4-FFF2-40B4-BE49-F238E27FC236}">
                <a16:creationId xmlns:a16="http://schemas.microsoft.com/office/drawing/2014/main" id="{100B8596-F652-4F0A-A631-9AA61F9AC8FD}"/>
              </a:ext>
            </a:extLst>
          </p:cNvPr>
          <p:cNvPicPr>
            <a:picLocks noChangeAspect="1" noChangeArrowheads="1"/>
          </p:cNvPicPr>
          <p:nvPr/>
        </p:nvPicPr>
        <p:blipFill>
          <a:blip r:embed="rId3" cstate="print"/>
          <a:srcRect/>
          <a:stretch>
            <a:fillRect/>
          </a:stretch>
        </p:blipFill>
        <p:spPr bwMode="auto">
          <a:xfrm>
            <a:off x="5869538" y="667492"/>
            <a:ext cx="5611611" cy="4575910"/>
          </a:xfrm>
          <a:prstGeom prst="rect">
            <a:avLst/>
          </a:prstGeom>
          <a:noFill/>
        </p:spPr>
      </p:pic>
    </p:spTree>
    <p:extLst>
      <p:ext uri="{BB962C8B-B14F-4D97-AF65-F5344CB8AC3E}">
        <p14:creationId xmlns:p14="http://schemas.microsoft.com/office/powerpoint/2010/main" val="66550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2464</Words>
  <Application>Microsoft Office PowerPoint</Application>
  <PresentationFormat>Widescreen</PresentationFormat>
  <Paragraphs>244</Paragraphs>
  <Slides>20</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Sans Forgetica</vt:lpstr>
      <vt:lpstr>Times New Roman</vt:lpstr>
      <vt:lpstr>Office Theme</vt:lpstr>
      <vt:lpstr>Equation</vt:lpstr>
      <vt:lpstr>Testing Statistical Hypothesis</vt:lpstr>
      <vt:lpstr>Recall</vt:lpstr>
      <vt:lpstr>Testing Statistical Hypotheses</vt:lpstr>
      <vt:lpstr>Acceptance Region</vt:lpstr>
      <vt:lpstr>Acceptance Region</vt:lpstr>
      <vt:lpstr>Rejection Region (RR)</vt:lpstr>
      <vt:lpstr>Testing </vt:lpstr>
      <vt:lpstr>P-value</vt:lpstr>
      <vt:lpstr>Testing Statistical Hypothesis</vt:lpstr>
      <vt:lpstr>Testing population Mean (μ)</vt:lpstr>
      <vt:lpstr>Ex1. Chemical Analysis of Water</vt:lpstr>
      <vt:lpstr>PowerPoint Presentation</vt:lpstr>
      <vt:lpstr>Using Calculator </vt:lpstr>
      <vt:lpstr>Ex2. Palm Reading</vt:lpstr>
      <vt:lpstr>Ex3. CO2 Measurement </vt:lpstr>
      <vt:lpstr>PowerPoint Presentation</vt:lpstr>
      <vt:lpstr>Practice Problems Part 2</vt:lpstr>
      <vt:lpstr>Practice Problems Part 2</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78</cp:revision>
  <dcterms:created xsi:type="dcterms:W3CDTF">2019-05-07T19:03:55Z</dcterms:created>
  <dcterms:modified xsi:type="dcterms:W3CDTF">2020-12-25T18:36:32Z</dcterms:modified>
</cp:coreProperties>
</file>