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65" r:id="rId4"/>
    <p:sldId id="266" r:id="rId5"/>
    <p:sldId id="276" r:id="rId6"/>
    <p:sldId id="277" r:id="rId7"/>
    <p:sldId id="278" r:id="rId8"/>
    <p:sldId id="281" r:id="rId9"/>
    <p:sldId id="282" r:id="rId10"/>
    <p:sldId id="283" r:id="rId11"/>
    <p:sldId id="279" r:id="rId12"/>
    <p:sldId id="28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45/sX9g6o5sGW4vTh/hDFA==" hashData="Q5Fyh/C8Zyzay5yX5NNZ1wXloO0AVkGDtrex3T9S6JAjh38tAejC40MbOe936abdismfwTWn7ENDKHjIWqnMI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99"/>
    <a:srgbClr val="CCFFCC"/>
    <a:srgbClr val="BDE9FF"/>
    <a:srgbClr val="008AF2"/>
    <a:srgbClr val="FFFFCC"/>
    <a:srgbClr val="8D42C6"/>
    <a:srgbClr val="008F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67" autoAdjust="0"/>
  </p:normalViewPr>
  <p:slideViewPr>
    <p:cSldViewPr snapToGrid="0">
      <p:cViewPr varScale="1">
        <p:scale>
          <a:sx n="60" d="100"/>
          <a:sy n="60" d="100"/>
        </p:scale>
        <p:origin x="2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for mu on population type III</a:t>
            </a:r>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in Ch7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696203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in Ch7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7888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in Ch7 Practice Problem Solutions</a:t>
            </a:r>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213735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Answer is not provided, you should be able to confidently figure it out after going over the past problems. </a:t>
            </a: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383996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So far we discussed testing pop mean in population type I and II. Here we have it for population type III, where the distribution is normal and population variance is unknown. The six-step is almost the same as previous procedure. The test statistics in here is a T and we have t-student based rejection regions. </a:t>
                </a:r>
              </a:p>
              <a:p>
                <a:endParaRPr lang="en-US" dirty="0"/>
              </a:p>
              <a:p>
                <a:r>
                  <a:rPr lang="en-US" sz="1200" b="1" dirty="0"/>
                  <a:t>Step 1</a:t>
                </a:r>
                <a:r>
                  <a:rPr lang="en-US" sz="1200" dirty="0"/>
                  <a:t>: Specify (</a:t>
                </a:r>
                <a:r>
                  <a:rPr lang="en-US" sz="1200" dirty="0">
                    <a:solidFill>
                      <a:srgbClr val="FF0000"/>
                    </a:solidFill>
                  </a:rPr>
                  <a:t>given</a:t>
                </a:r>
                <a:r>
                  <a:rPr lang="en-US" sz="1200" dirty="0"/>
                  <a:t>) the significance level, </a:t>
                </a:r>
                <a:r>
                  <a:rPr lang="el-GR" sz="1200" dirty="0">
                    <a:solidFill>
                      <a:srgbClr val="FF0000"/>
                    </a:solidFill>
                    <a:latin typeface="Times New Roman" pitchFamily="18" charset="0"/>
                    <a:cs typeface="Times New Roman" pitchFamily="18" charset="0"/>
                  </a:rPr>
                  <a:t>α</a:t>
                </a:r>
                <a:r>
                  <a:rPr lang="en-US" sz="1200" dirty="0"/>
                  <a:t>, commonly used values are </a:t>
                </a:r>
                <a:r>
                  <a:rPr lang="el-GR" sz="1200" dirty="0">
                    <a:latin typeface="Times New Roman" pitchFamily="18" charset="0"/>
                    <a:cs typeface="Times New Roman" pitchFamily="18" charset="0"/>
                  </a:rPr>
                  <a:t>α</a:t>
                </a:r>
                <a:r>
                  <a:rPr lang="en-US" sz="1100" dirty="0">
                    <a:latin typeface="Times New Roman" pitchFamily="18" charset="0"/>
                    <a:cs typeface="Times New Roman" pitchFamily="18" charset="0"/>
                  </a:rPr>
                  <a:t> </a:t>
                </a:r>
                <a:r>
                  <a:rPr lang="en-US" sz="1200" dirty="0"/>
                  <a:t>= 0.10, 0.05, 0.01</a:t>
                </a:r>
              </a:p>
              <a:p>
                <a:r>
                  <a:rPr lang="en-US" sz="1200" b="1" dirty="0"/>
                  <a:t>Step 2</a:t>
                </a:r>
                <a:r>
                  <a:rPr lang="en-US" sz="1200" dirty="0"/>
                  <a:t>: </a:t>
                </a:r>
                <a:r>
                  <a:rPr lang="en-US" sz="1200" dirty="0">
                    <a:solidFill>
                      <a:srgbClr val="FF0000"/>
                    </a:solidFill>
                  </a:rPr>
                  <a:t>State the null hypothesis and the alternate</a:t>
                </a:r>
                <a:r>
                  <a:rPr lang="en-US" sz="1200" dirty="0"/>
                  <a:t> hypothesis so as to reflect the question’s claim.</a:t>
                </a:r>
              </a:p>
              <a:p>
                <a:r>
                  <a:rPr lang="en-US" sz="1200" b="1" dirty="0"/>
                  <a:t>Step 3</a:t>
                </a:r>
                <a:r>
                  <a:rPr lang="en-US" sz="1200" dirty="0"/>
                  <a:t>: </a:t>
                </a:r>
                <a:r>
                  <a:rPr lang="en-US" sz="1200" dirty="0">
                    <a:solidFill>
                      <a:srgbClr val="FF0000"/>
                    </a:solidFill>
                  </a:rPr>
                  <a:t>Write down the test statistic, compute its value given the provided information</a:t>
                </a:r>
                <a:r>
                  <a:rPr lang="en-US" sz="1200" dirty="0"/>
                  <a:t>.</a:t>
                </a:r>
              </a:p>
              <a:p>
                <a:r>
                  <a:rPr lang="en-US" sz="1200" b="1" dirty="0"/>
                  <a:t>Step 4</a:t>
                </a:r>
                <a:r>
                  <a:rPr lang="en-US" sz="1200" dirty="0"/>
                  <a:t>: Determine the RR based on the type of the alternate, use t-student distribution for RR</a:t>
                </a:r>
              </a:p>
              <a:p>
                <a:r>
                  <a:rPr lang="en-US" sz="1200" b="1" dirty="0"/>
                  <a:t>Step 5:</a:t>
                </a:r>
                <a:r>
                  <a:rPr lang="en-US" sz="1200" dirty="0"/>
                  <a:t> </a:t>
                </a:r>
                <a:r>
                  <a:rPr lang="en-US" sz="1200" b="0" dirty="0">
                    <a:solidFill>
                      <a:srgbClr val="FF0000"/>
                    </a:solidFill>
                  </a:rPr>
                  <a:t>Make a decision </a:t>
                </a:r>
                <a:r>
                  <a:rPr lang="en-US" sz="1200" dirty="0"/>
                  <a:t>to accept or reject the null hypothesis based on the value from step 3 and RR.</a:t>
                </a:r>
              </a:p>
              <a:p>
                <a:r>
                  <a:rPr lang="en-US" sz="1200" b="1" dirty="0"/>
                  <a:t>Step 6: </a:t>
                </a:r>
                <a:r>
                  <a:rPr lang="en-US" sz="1200" dirty="0">
                    <a:solidFill>
                      <a:srgbClr val="FF0000"/>
                    </a:solidFill>
                  </a:rPr>
                  <a:t>State the decision with regard to the problem.</a:t>
                </a:r>
              </a:p>
              <a:p>
                <a:endParaRPr lang="en-US" sz="1200" baseline="0" dirty="0">
                  <a:solidFill>
                    <a:srgbClr val="FF0000"/>
                  </a:solidFill>
                </a:endParaRPr>
              </a:p>
              <a:p>
                <a14:m>
                  <m:oMath xmlns:m="http://schemas.openxmlformats.org/officeDocument/2006/math">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𝑇</m:t>
                        </m:r>
                      </m:e>
                    </m:d>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𝑡</m:t>
                        </m:r>
                      </m:e>
                      <m:sub>
                        <m:r>
                          <a:rPr lang="en-US" sz="1200" b="0" i="1" smtClean="0">
                            <a:latin typeface="Cambria Math" panose="02040503050406030204" pitchFamily="18" charset="0"/>
                            <a:ea typeface="Cambria Math" panose="02040503050406030204" pitchFamily="18" charset="0"/>
                          </a:rPr>
                          <m:t>(1−</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𝛼</m:t>
                            </m:r>
                          </m:num>
                          <m:den>
                            <m:r>
                              <a:rPr lang="en-US" sz="1200" b="0" i="1" smtClean="0">
                                <a:latin typeface="Cambria Math" panose="02040503050406030204" pitchFamily="18" charset="0"/>
                                <a:ea typeface="Cambria Math" panose="02040503050406030204" pitchFamily="18" charset="0"/>
                              </a:rPr>
                              <m:t>2</m:t>
                            </m:r>
                          </m:den>
                        </m:f>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−1)</m:t>
                        </m:r>
                      </m:sub>
                    </m:sSub>
                  </m:oMath>
                </a14:m>
                <a:r>
                  <a:rPr lang="en-US" baseline="0" dirty="0"/>
                  <a:t> means (</a:t>
                </a:r>
                <a14:m>
                  <m:oMath xmlns:m="http://schemas.openxmlformats.org/officeDocument/2006/math">
                    <m:r>
                      <a:rPr lang="en-US" sz="1200" b="0" i="1" smtClean="0">
                        <a:latin typeface="Cambria Math" panose="02040503050406030204" pitchFamily="18" charset="0"/>
                        <a:ea typeface="Cambria Math" panose="02040503050406030204" pitchFamily="18" charset="0"/>
                      </a:rPr>
                      <m:t>𝑇</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𝑡</m:t>
                        </m:r>
                      </m:e>
                      <m:sub>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−1)</m:t>
                        </m:r>
                      </m:sub>
                    </m:sSub>
                  </m:oMath>
                </a14:m>
                <a:r>
                  <a:rPr lang="en-US" baseline="0" dirty="0"/>
                  <a:t> or </a:t>
                </a:r>
                <a14:m>
                  <m:oMath xmlns:m="http://schemas.openxmlformats.org/officeDocument/2006/math">
                    <m:r>
                      <a:rPr lang="en-US" sz="1200" b="0" i="1" smtClean="0">
                        <a:latin typeface="Cambria Math" panose="02040503050406030204" pitchFamily="18" charset="0"/>
                        <a:ea typeface="Cambria Math" panose="02040503050406030204" pitchFamily="18" charset="0"/>
                      </a:rPr>
                      <m:t>𝑇</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𝑡</m:t>
                        </m:r>
                      </m:e>
                      <m:sub>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−1)</m:t>
                        </m:r>
                      </m:sub>
                    </m:sSub>
                  </m:oMath>
                </a14:m>
                <a:r>
                  <a:rPr lang="en-US" baseline="0" dirty="0"/>
                  <a:t>) </a:t>
                </a:r>
              </a:p>
            </p:txBody>
          </p:sp>
        </mc:Choice>
        <mc:Fallback xmlns="">
          <p:sp>
            <p:nvSpPr>
              <p:cNvPr id="3" name="Notes Placeholder 2"/>
              <p:cNvSpPr>
                <a:spLocks noGrp="1"/>
              </p:cNvSpPr>
              <p:nvPr>
                <p:ph type="body" idx="1"/>
              </p:nvPr>
            </p:nvSpPr>
            <p:spPr/>
            <p:txBody>
              <a:bodyPr/>
              <a:lstStyle/>
              <a:p>
                <a:r>
                  <a:rPr lang="en-US" dirty="0"/>
                  <a:t>So far we discussed testing pop mean in population type I and II. Here we have it for population type III, where the distribution is normal and population variance is unknown. The six-step is almost the same as previous procedure. The test statistics in here is a T and we have t-student based rejection regions. </a:t>
                </a:r>
              </a:p>
              <a:p>
                <a:endParaRPr lang="en-US" dirty="0"/>
              </a:p>
              <a:p>
                <a:r>
                  <a:rPr lang="en-US" sz="1200" b="1" dirty="0"/>
                  <a:t>Step 1</a:t>
                </a:r>
                <a:r>
                  <a:rPr lang="en-US" sz="1200" dirty="0"/>
                  <a:t>: Specify (</a:t>
                </a:r>
                <a:r>
                  <a:rPr lang="en-US" sz="1200" dirty="0">
                    <a:solidFill>
                      <a:srgbClr val="FF0000"/>
                    </a:solidFill>
                  </a:rPr>
                  <a:t>given</a:t>
                </a:r>
                <a:r>
                  <a:rPr lang="en-US" sz="1200" dirty="0"/>
                  <a:t>) the significance level, </a:t>
                </a:r>
                <a:r>
                  <a:rPr lang="el-GR" sz="1200" dirty="0">
                    <a:solidFill>
                      <a:srgbClr val="FF0000"/>
                    </a:solidFill>
                    <a:latin typeface="Times New Roman" pitchFamily="18" charset="0"/>
                    <a:cs typeface="Times New Roman" pitchFamily="18" charset="0"/>
                  </a:rPr>
                  <a:t>α</a:t>
                </a:r>
                <a:r>
                  <a:rPr lang="en-US" sz="1200" dirty="0"/>
                  <a:t>, commonly used values are </a:t>
                </a:r>
                <a:r>
                  <a:rPr lang="el-GR" sz="1200" dirty="0">
                    <a:latin typeface="Times New Roman" pitchFamily="18" charset="0"/>
                    <a:cs typeface="Times New Roman" pitchFamily="18" charset="0"/>
                  </a:rPr>
                  <a:t>α</a:t>
                </a:r>
                <a:r>
                  <a:rPr lang="en-US" sz="1100" dirty="0">
                    <a:latin typeface="Times New Roman" pitchFamily="18" charset="0"/>
                    <a:cs typeface="Times New Roman" pitchFamily="18" charset="0"/>
                  </a:rPr>
                  <a:t> </a:t>
                </a:r>
                <a:r>
                  <a:rPr lang="en-US" sz="1200" dirty="0"/>
                  <a:t>= 0.10, 0.05, 0.01</a:t>
                </a:r>
              </a:p>
              <a:p>
                <a:r>
                  <a:rPr lang="en-US" sz="1200" b="1" dirty="0"/>
                  <a:t>Step 2</a:t>
                </a:r>
                <a:r>
                  <a:rPr lang="en-US" sz="1200" dirty="0"/>
                  <a:t>: </a:t>
                </a:r>
                <a:r>
                  <a:rPr lang="en-US" sz="1200" dirty="0">
                    <a:solidFill>
                      <a:srgbClr val="FF0000"/>
                    </a:solidFill>
                  </a:rPr>
                  <a:t>State the null hypothesis and the alternate</a:t>
                </a:r>
                <a:r>
                  <a:rPr lang="en-US" sz="1200" dirty="0"/>
                  <a:t> hypothesis so as to reflect the question’s claim.</a:t>
                </a:r>
              </a:p>
              <a:p>
                <a:r>
                  <a:rPr lang="en-US" sz="1200" b="1" dirty="0"/>
                  <a:t>Step 3</a:t>
                </a:r>
                <a:r>
                  <a:rPr lang="en-US" sz="1200" dirty="0"/>
                  <a:t>: </a:t>
                </a:r>
                <a:r>
                  <a:rPr lang="en-US" sz="1200" dirty="0">
                    <a:solidFill>
                      <a:srgbClr val="FF0000"/>
                    </a:solidFill>
                  </a:rPr>
                  <a:t>Write down the test statistic, compute its value given the provided information</a:t>
                </a:r>
                <a:r>
                  <a:rPr lang="en-US" sz="1200" dirty="0"/>
                  <a:t>.</a:t>
                </a:r>
              </a:p>
              <a:p>
                <a:r>
                  <a:rPr lang="en-US" sz="1200" b="1" dirty="0"/>
                  <a:t>Step 4</a:t>
                </a:r>
                <a:r>
                  <a:rPr lang="en-US" sz="1200" dirty="0"/>
                  <a:t>: Determine the RR based on the type of the alternate, use t-student distribution for RR</a:t>
                </a:r>
              </a:p>
              <a:p>
                <a:r>
                  <a:rPr lang="en-US" sz="1200" b="1" dirty="0"/>
                  <a:t>Step 5:</a:t>
                </a:r>
                <a:r>
                  <a:rPr lang="en-US" sz="1200" dirty="0"/>
                  <a:t> </a:t>
                </a:r>
                <a:r>
                  <a:rPr lang="en-US" sz="1200" b="0" dirty="0">
                    <a:solidFill>
                      <a:srgbClr val="FF0000"/>
                    </a:solidFill>
                  </a:rPr>
                  <a:t>Make a decision </a:t>
                </a:r>
                <a:r>
                  <a:rPr lang="en-US" sz="1200" dirty="0"/>
                  <a:t>to accept or reject the null hypothesis based on the value from step 3 and RR.</a:t>
                </a:r>
              </a:p>
              <a:p>
                <a:r>
                  <a:rPr lang="en-US" sz="1200" b="1" dirty="0"/>
                  <a:t>Step 6: </a:t>
                </a:r>
                <a:r>
                  <a:rPr lang="en-US" sz="1200" dirty="0">
                    <a:solidFill>
                      <a:srgbClr val="FF0000"/>
                    </a:solidFill>
                  </a:rPr>
                  <a:t>State the decision with regard to the problem.</a:t>
                </a:r>
              </a:p>
              <a:p>
                <a:endParaRPr lang="en-US" sz="1200" baseline="0" dirty="0">
                  <a:solidFill>
                    <a:srgbClr val="FF0000"/>
                  </a:solidFill>
                </a:endParaRPr>
              </a:p>
              <a:p>
                <a:r>
                  <a:rPr lang="en-US" sz="1200" b="0" i="0">
                    <a:latin typeface="Cambria Math" panose="02040503050406030204" pitchFamily="18" charset="0"/>
                  </a:rPr>
                  <a:t>|𝑇|</a:t>
                </a:r>
                <a:r>
                  <a:rPr lang="en-US" sz="1200" b="0" i="0">
                    <a:latin typeface="Cambria Math" panose="02040503050406030204" pitchFamily="18" charset="0"/>
                    <a:ea typeface="Cambria Math" panose="02040503050406030204" pitchFamily="18" charset="0"/>
                  </a:rPr>
                  <a:t>≥𝑡_((1−𝛼/2,𝑛−1))</a:t>
                </a:r>
                <a:r>
                  <a:rPr lang="en-US" baseline="0" dirty="0"/>
                  <a:t> means (</a:t>
                </a:r>
                <a:r>
                  <a:rPr lang="en-US" sz="1200" b="0" i="0">
                    <a:latin typeface="Cambria Math" panose="02040503050406030204" pitchFamily="18" charset="0"/>
                    <a:ea typeface="Cambria Math" panose="02040503050406030204" pitchFamily="18" charset="0"/>
                  </a:rPr>
                  <a:t>𝑇≤−𝑡_((1−𝛼/2,𝑛−1))</a:t>
                </a:r>
                <a:r>
                  <a:rPr lang="en-US" baseline="0" dirty="0"/>
                  <a:t> or </a:t>
                </a:r>
                <a:r>
                  <a:rPr lang="en-US" sz="1200" b="0" i="0">
                    <a:latin typeface="Cambria Math" panose="02040503050406030204" pitchFamily="18" charset="0"/>
                    <a:ea typeface="Cambria Math" panose="02040503050406030204" pitchFamily="18" charset="0"/>
                  </a:rPr>
                  <a:t>𝑇≥𝑡_((1−𝛼/2,𝑛−1))</a:t>
                </a:r>
                <a:r>
                  <a:rPr lang="en-US" baseline="0" dirty="0"/>
                  <a:t>) </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201244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149378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Using the p-value, since 0.1340 is NOT less than </a:t>
                </a:r>
                <a:r>
                  <a:rPr lang="el-GR" sz="1200" dirty="0">
                    <a:latin typeface="Times New Roman" pitchFamily="18" charset="0"/>
                    <a:cs typeface="Times New Roman" pitchFamily="18" charset="0"/>
                  </a:rPr>
                  <a:t>α</a:t>
                </a:r>
                <a:r>
                  <a:rPr lang="en-US" sz="1200" dirty="0">
                    <a:latin typeface="Times New Roman" pitchFamily="18" charset="0"/>
                    <a:cs typeface="Times New Roman" pitchFamily="18" charset="0"/>
                  </a:rPr>
                  <a:t> = 0.05, we fail to reject H0, which is the same conclusion using the six-step process </a:t>
                </a: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207736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Practice using the calculator to check your final answer AND to score higher on the multiple-choice post-assessment test </a:t>
            </a:r>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370425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We have a population type III since distribution is normal, the population standard deviation is unknown. If the camel could run the 1km distance in less than 30 seconds, that would be even more in favor of the claim. Therefore, the alternate is the time more than 30. </a:t>
            </a:r>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126446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Using the p-value, since 0.6966 is NOT less than </a:t>
                </a:r>
                <a:r>
                  <a:rPr lang="el-GR" sz="1200" dirty="0">
                    <a:latin typeface="Times New Roman" pitchFamily="18" charset="0"/>
                    <a:cs typeface="Times New Roman" pitchFamily="18" charset="0"/>
                  </a:rPr>
                  <a:t>α</a:t>
                </a:r>
                <a:r>
                  <a:rPr lang="en-US" sz="1200" dirty="0">
                    <a:latin typeface="Times New Roman" pitchFamily="18" charset="0"/>
                    <a:cs typeface="Times New Roman" pitchFamily="18" charset="0"/>
                  </a:rPr>
                  <a:t> = 0.05, we fail to reject H0, which is the same conclusion using the six-step process </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863331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149329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Using the p-value, since 0.1079 is NOT less than </a:t>
                </a:r>
                <a:r>
                  <a:rPr lang="el-GR" sz="1200" dirty="0">
                    <a:latin typeface="Times New Roman" pitchFamily="18" charset="0"/>
                    <a:cs typeface="Times New Roman" pitchFamily="18" charset="0"/>
                  </a:rPr>
                  <a:t>α</a:t>
                </a:r>
                <a:r>
                  <a:rPr lang="en-US" sz="1200" dirty="0">
                    <a:latin typeface="Times New Roman" pitchFamily="18" charset="0"/>
                    <a:cs typeface="Times New Roman" pitchFamily="18" charset="0"/>
                  </a:rPr>
                  <a:t> = 0.10, we fail to reject H0, which is the same conclusion using the six-step process </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𝑇</m:t>
                        </m:r>
                      </m:e>
                    </m:d>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𝑡</m:t>
                        </m:r>
                      </m:e>
                      <m:sub>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𝛼</m:t>
                                </m:r>
                              </m:num>
                              <m:den>
                                <m:r>
                                  <a:rPr lang="en-US" sz="1200" b="0" i="1" smtClean="0">
                                    <a:latin typeface="Cambria Math" panose="02040503050406030204" pitchFamily="18" charset="0"/>
                                    <a:ea typeface="Cambria Math" panose="02040503050406030204" pitchFamily="18" charset="0"/>
                                  </a:rPr>
                                  <m:t>2</m:t>
                                </m:r>
                              </m:den>
                            </m:f>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−1</m:t>
                            </m:r>
                          </m:e>
                        </m:d>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𝑡</m:t>
                        </m:r>
                      </m:e>
                      <m:sub>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0.95,24</m:t>
                            </m:r>
                          </m:e>
                        </m:d>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𝑖𝑛𝑣𝑇</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0.95,24</m:t>
                        </m:r>
                      </m:e>
                    </m:d>
                    <m:r>
                      <a:rPr lang="en-US" sz="1200" b="0" i="1" smtClean="0">
                        <a:latin typeface="Cambria Math" panose="02040503050406030204" pitchFamily="18" charset="0"/>
                        <a:ea typeface="Cambria Math" panose="02040503050406030204" pitchFamily="18" charset="0"/>
                      </a:rPr>
                      <m:t>=1.7109</m:t>
                    </m:r>
                  </m:oMath>
                </a14:m>
                <a:r>
                  <a:rPr lang="en-US" sz="1200" dirty="0">
                    <a:ea typeface="Times New Roman" panose="02020603050405020304" pitchFamily="18" charset="0"/>
                  </a:rPr>
                  <a:t> means </a:t>
                </a:r>
                <a14:m>
                  <m:oMath xmlns:m="http://schemas.openxmlformats.org/officeDocument/2006/math">
                    <m:r>
                      <a:rPr lang="en-US" sz="1200" b="0" i="1" smtClean="0">
                        <a:latin typeface="Cambria Math" panose="02040503050406030204" pitchFamily="18" charset="0"/>
                      </a:rPr>
                      <m:t>𝑇</m:t>
                    </m:r>
                    <m:r>
                      <a:rPr lang="en-US" sz="1200" b="0" i="1" smtClean="0">
                        <a:latin typeface="Cambria Math" panose="02040503050406030204" pitchFamily="18" charset="0"/>
                      </a:rPr>
                      <m:t>≤−1.711</m:t>
                    </m:r>
                  </m:oMath>
                </a14:m>
                <a:r>
                  <a:rPr lang="en-US" sz="1200" dirty="0">
                    <a:ea typeface="Times New Roman" panose="02020603050405020304" pitchFamily="18" charset="0"/>
                  </a:rPr>
                  <a:t> Or </a:t>
                </a:r>
                <a14:m>
                  <m:oMath xmlns:m="http://schemas.openxmlformats.org/officeDocument/2006/math">
                    <m:r>
                      <m:rPr>
                        <m:sty m:val="p"/>
                      </m:rPr>
                      <a:rPr lang="en-US" sz="1200" b="0" i="0" smtClean="0">
                        <a:latin typeface="Cambria Math" panose="02040503050406030204" pitchFamily="18" charset="0"/>
                      </a:rPr>
                      <m:t>T</m:t>
                    </m:r>
                    <m:r>
                      <a:rPr lang="en-US" sz="1200" b="0" i="0" smtClean="0">
                        <a:latin typeface="Cambria Math" panose="02040503050406030204" pitchFamily="18" charset="0"/>
                      </a:rPr>
                      <m:t>≥</m:t>
                    </m:r>
                    <m:r>
                      <a:rPr lang="en-US" sz="1200" b="0" i="1" smtClean="0">
                        <a:latin typeface="Cambria Math" panose="02040503050406030204" pitchFamily="18" charset="0"/>
                      </a:rPr>
                      <m:t>1.711</m:t>
                    </m:r>
                  </m:oMath>
                </a14:m>
                <a:r>
                  <a:rPr lang="en-US" sz="1200" dirty="0">
                    <a:ea typeface="Times New Roman" panose="02020603050405020304" pitchFamily="18" charset="0"/>
                  </a:rPr>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p: chance of showing head in THE coin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solidFill>
                      <a:srgbClr val="FF0000"/>
                    </a:solidFill>
                    <a:ea typeface="Times New Roman" panose="02020603050405020304" pitchFamily="18" charset="0"/>
                  </a:rPr>
                  <a:t>H₀</a:t>
                </a:r>
                <a:r>
                  <a:rPr lang="en-US" sz="1200" dirty="0">
                    <a:solidFill>
                      <a:schemeClr val="tx1"/>
                    </a:solidFill>
                    <a:ea typeface="Times New Roman" panose="02020603050405020304" pitchFamily="18" charset="0"/>
                  </a:rPr>
                  <a:t>: p=0.5 Vs </a:t>
                </a:r>
                <a:r>
                  <a:rPr lang="en-US" sz="1200" dirty="0">
                    <a:solidFill>
                      <a:srgbClr val="FF0000"/>
                    </a:solidFill>
                    <a:ea typeface="Times New Roman" panose="02020603050405020304" pitchFamily="18" charset="0"/>
                  </a:rPr>
                  <a:t>H</a:t>
                </a:r>
                <a:r>
                  <a:rPr lang="en-US" sz="1200" dirty="0">
                    <a:solidFill>
                      <a:srgbClr val="008FFA"/>
                    </a:solidFill>
                    <a:ea typeface="Times New Roman" panose="02020603050405020304" pitchFamily="18" charset="0"/>
                  </a:rPr>
                  <a:t>₁</a:t>
                </a:r>
                <a:r>
                  <a:rPr lang="en-US" sz="1200" dirty="0">
                    <a:solidFill>
                      <a:schemeClr val="tx1"/>
                    </a:solidFill>
                    <a:ea typeface="Times New Roman" panose="02020603050405020304" pitchFamily="18" charset="0"/>
                  </a:rPr>
                  <a:t>: p&gt;0.5 (lets say p=0.6)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 </a:t>
                </a:r>
                <a:r>
                  <a:rPr lang="en-US" sz="1200" dirty="0">
                    <a:latin typeface="Times New Roman" panose="02020603050405020304" pitchFamily="18" charset="0"/>
                    <a:ea typeface="Times New Roman" panose="02020603050405020304" pitchFamily="18" charset="0"/>
                  </a:rPr>
                  <a:t>X: the number of heads in 5 times flipping the coin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𝐵𝑖𝑛(𝑛=5, 𝑝)</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X &gt;= c where c is a threshold we need to decide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try different values of c and see their errors </a:t>
                </a:r>
                <a:endParaRPr lang="en-US" sz="1200" dirty="0">
                  <a:ea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2368487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2.wmf"/><Relationship Id="rId5" Type="http://schemas.openxmlformats.org/officeDocument/2006/relationships/image" Target="../media/image5.png"/><Relationship Id="rId10" Type="http://schemas.openxmlformats.org/officeDocument/2006/relationships/oleObject" Target="../embeddings/oleObject1.bin"/><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wmf"/></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notesSlide" Target="../notesSlides/notesSlide3.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4.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image" Target="../media/image17.png"/><Relationship Id="rId5" Type="http://schemas.openxmlformats.org/officeDocument/2006/relationships/oleObject" Target="../embeddings/oleObject4.bin"/><Relationship Id="rId10"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gif"/></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6.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gif"/><Relationship Id="rId5" Type="http://schemas.openxmlformats.org/officeDocument/2006/relationships/image" Target="../media/image18.wmf"/><Relationship Id="rId10" Type="http://schemas.openxmlformats.org/officeDocument/2006/relationships/image" Target="../media/image30.png"/><Relationship Id="rId4" Type="http://schemas.openxmlformats.org/officeDocument/2006/relationships/oleObject" Target="../embeddings/oleObject6.bin"/><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7.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26.png"/><Relationship Id="rId5" Type="http://schemas.openxmlformats.org/officeDocument/2006/relationships/image" Target="../media/image20.wmf"/><Relationship Id="rId10" Type="http://schemas.openxmlformats.org/officeDocument/2006/relationships/image" Target="../media/image22.png"/><Relationship Id="rId4" Type="http://schemas.openxmlformats.org/officeDocument/2006/relationships/oleObject" Target="../embeddings/oleObject7.bin"/><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8.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7.png"/><Relationship Id="rId5" Type="http://schemas.openxmlformats.org/officeDocument/2006/relationships/image" Target="../media/image18.wmf"/><Relationship Id="rId10" Type="http://schemas.openxmlformats.org/officeDocument/2006/relationships/image" Target="../media/image23.jpeg"/><Relationship Id="rId4" Type="http://schemas.openxmlformats.org/officeDocument/2006/relationships/oleObject" Target="../embeddings/oleObject6.bin"/><Relationship Id="rId9"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6.wmf"/><Relationship Id="rId3" Type="http://schemas.openxmlformats.org/officeDocument/2006/relationships/notesSlide" Target="../notesSlides/notesSlide9.xml"/><Relationship Id="rId7" Type="http://schemas.openxmlformats.org/officeDocument/2006/relationships/oleObject" Target="../embeddings/oleObject9.bin"/><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png"/><Relationship Id="rId11" Type="http://schemas.openxmlformats.org/officeDocument/2006/relationships/image" Target="../media/image31.png"/><Relationship Id="rId5" Type="http://schemas.openxmlformats.org/officeDocument/2006/relationships/image" Target="../media/image47.png"/><Relationship Id="rId15" Type="http://schemas.openxmlformats.org/officeDocument/2006/relationships/image" Target="../media/image27.wmf"/><Relationship Id="rId10" Type="http://schemas.openxmlformats.org/officeDocument/2006/relationships/image" Target="../media/image25.wmf"/><Relationship Id="rId4" Type="http://schemas.openxmlformats.org/officeDocument/2006/relationships/image" Target="../media/image46.png"/><Relationship Id="rId9" Type="http://schemas.openxmlformats.org/officeDocument/2006/relationships/oleObject" Target="../embeddings/oleObject10.bin"/><Relationship Id="rId1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1135694" y="2010696"/>
            <a:ext cx="4162816" cy="2387600"/>
          </a:xfrm>
        </p:spPr>
        <p:txBody>
          <a:bodyPr>
            <a:normAutofit fontScale="90000"/>
          </a:bodyPr>
          <a:lstStyle/>
          <a:p>
            <a:r>
              <a:rPr lang="en-US" dirty="0"/>
              <a:t>Testing Statistical Hypothesis</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135694" y="4830607"/>
            <a:ext cx="4162816" cy="629720"/>
          </a:xfrm>
        </p:spPr>
        <p:txBody>
          <a:bodyPr>
            <a:normAutofit/>
          </a:bodyPr>
          <a:lstStyle/>
          <a:p>
            <a:r>
              <a:rPr lang="en-US" sz="3600" dirty="0">
                <a:solidFill>
                  <a:srgbClr val="8D42C6"/>
                </a:solidFill>
              </a:rPr>
              <a:t>Chapter 7 Part 3</a:t>
            </a:r>
          </a:p>
        </p:txBody>
      </p:sp>
      <p:pic>
        <p:nvPicPr>
          <p:cNvPr id="5" name="Picture 3" descr="C:\Users\ASaghafi\Desktop\1-null-hypothesis.png">
            <a:extLst>
              <a:ext uri="{FF2B5EF4-FFF2-40B4-BE49-F238E27FC236}">
                <a16:creationId xmlns:a16="http://schemas.microsoft.com/office/drawing/2014/main" id="{286A4119-34AB-402C-A2B7-951553DB3ADC}"/>
              </a:ext>
            </a:extLst>
          </p:cNvPr>
          <p:cNvPicPr>
            <a:picLocks noChangeAspect="1" noChangeArrowheads="1"/>
          </p:cNvPicPr>
          <p:nvPr/>
        </p:nvPicPr>
        <p:blipFill>
          <a:blip r:embed="rId3" cstate="print"/>
          <a:srcRect/>
          <a:stretch>
            <a:fillRect/>
          </a:stretch>
        </p:blipFill>
        <p:spPr bwMode="auto">
          <a:xfrm>
            <a:off x="5772931" y="718154"/>
            <a:ext cx="5733789" cy="4300342"/>
          </a:xfrm>
          <a:prstGeom prst="rect">
            <a:avLst/>
          </a:prstGeom>
          <a:noFill/>
        </p:spPr>
      </p:pic>
      <p:sp>
        <p:nvSpPr>
          <p:cNvPr id="4" name="TextBox 3">
            <a:extLst>
              <a:ext uri="{FF2B5EF4-FFF2-40B4-BE49-F238E27FC236}">
                <a16:creationId xmlns:a16="http://schemas.microsoft.com/office/drawing/2014/main" id="{AACE1514-91AC-448A-9DB6-BA12E353C112}"/>
              </a:ext>
            </a:extLst>
          </p:cNvPr>
          <p:cNvSpPr txBox="1"/>
          <p:nvPr/>
        </p:nvSpPr>
        <p:spPr>
          <a:xfrm>
            <a:off x="7483409" y="57398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478022" cy="1200329"/>
          </a:xfrm>
          <a:prstGeom prst="rect">
            <a:avLst/>
          </a:prstGeom>
        </p:spPr>
        <p:txBody>
          <a:bodyPr wrap="square">
            <a:spAutoFit/>
          </a:bodyPr>
          <a:lstStyle/>
          <a:p>
            <a:r>
              <a:rPr lang="en-US" sz="2400" b="1" dirty="0"/>
              <a:t>1.</a:t>
            </a:r>
            <a:r>
              <a:rPr lang="en-US" sz="2400" dirty="0"/>
              <a:t> A tire dealer claims his competitor's tires last less than 40,000 miles, on average. The competitor sues the dealer and the courts order the dealer to back up his claim with statistical evidence or pay a fine. </a:t>
            </a:r>
          </a:p>
        </p:txBody>
      </p:sp>
      <p:sp>
        <p:nvSpPr>
          <p:cNvPr id="8" name="Rectangle 7">
            <a:extLst>
              <a:ext uri="{FF2B5EF4-FFF2-40B4-BE49-F238E27FC236}">
                <a16:creationId xmlns:a16="http://schemas.microsoft.com/office/drawing/2014/main" id="{913D1BCA-467F-42B6-B2A7-EBA77F328EE2}"/>
              </a:ext>
            </a:extLst>
          </p:cNvPr>
          <p:cNvSpPr/>
          <p:nvPr/>
        </p:nvSpPr>
        <p:spPr>
          <a:xfrm>
            <a:off x="875778" y="2753231"/>
            <a:ext cx="7935113" cy="2308324"/>
          </a:xfrm>
          <a:prstGeom prst="rect">
            <a:avLst/>
          </a:prstGeom>
        </p:spPr>
        <p:txBody>
          <a:bodyPr wrap="square">
            <a:spAutoFit/>
          </a:bodyPr>
          <a:lstStyle/>
          <a:p>
            <a:r>
              <a:rPr lang="en-US" sz="2400" dirty="0"/>
              <a:t>They instruct the dealer to purchase 36 of the competitor's tires and run them until they fail to pass the DMV test. The dealer follows the instructions and ends up estimating from the sample an average of 39,300 miles with a standard deviation of 2,500 miles. Does the data support the tire dealer claim? Decide with 1% significant level. Assume normality.</a:t>
            </a:r>
            <a:endParaRPr lang="en-US" sz="2400" dirty="0">
              <a:ea typeface="Times New Roman" panose="02020603050405020304" pitchFamily="18" charset="0"/>
            </a:endParaRPr>
          </a:p>
        </p:txBody>
      </p:sp>
      <p:sp>
        <p:nvSpPr>
          <p:cNvPr id="9" name="Rectangle 8">
            <a:extLst>
              <a:ext uri="{FF2B5EF4-FFF2-40B4-BE49-F238E27FC236}">
                <a16:creationId xmlns:a16="http://schemas.microsoft.com/office/drawing/2014/main" id="{58812E52-29F6-41FF-98B3-27CA9CC29D3B}"/>
              </a:ext>
            </a:extLst>
          </p:cNvPr>
          <p:cNvSpPr/>
          <p:nvPr/>
        </p:nvSpPr>
        <p:spPr>
          <a:xfrm>
            <a:off x="875778" y="5284311"/>
            <a:ext cx="7935113" cy="830997"/>
          </a:xfrm>
          <a:prstGeom prst="rect">
            <a:avLst/>
          </a:prstGeom>
          <a:solidFill>
            <a:srgbClr val="BDE9FF"/>
          </a:solidFill>
        </p:spPr>
        <p:txBody>
          <a:bodyPr wrap="square">
            <a:spAutoFit/>
          </a:bodyPr>
          <a:lstStyle/>
          <a:p>
            <a:r>
              <a:rPr lang="en-US" sz="2400" dirty="0"/>
              <a:t>This testing process is usually required to achieve certain standards in many industries. </a:t>
            </a:r>
            <a:endParaRPr lang="en-US" sz="2400" dirty="0">
              <a:ea typeface="Times New Roman" panose="02020603050405020304" pitchFamily="18" charset="0"/>
            </a:endParaRPr>
          </a:p>
        </p:txBody>
      </p:sp>
      <p:pic>
        <p:nvPicPr>
          <p:cNvPr id="10" name="Picture 9">
            <a:extLst>
              <a:ext uri="{FF2B5EF4-FFF2-40B4-BE49-F238E27FC236}">
                <a16:creationId xmlns:a16="http://schemas.microsoft.com/office/drawing/2014/main" id="{60A99120-5C94-4EC7-BFDC-4AD5D1D1A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6110" y="3007848"/>
            <a:ext cx="2640924" cy="2320629"/>
          </a:xfrm>
          <a:prstGeom prst="rect">
            <a:avLst/>
          </a:prstGeom>
        </p:spPr>
      </p:pic>
    </p:spTree>
    <p:extLst>
      <p:ext uri="{BB962C8B-B14F-4D97-AF65-F5344CB8AC3E}">
        <p14:creationId xmlns:p14="http://schemas.microsoft.com/office/powerpoint/2010/main" val="19609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478022" cy="1200329"/>
          </a:xfrm>
          <a:prstGeom prst="rect">
            <a:avLst/>
          </a:prstGeom>
        </p:spPr>
        <p:txBody>
          <a:bodyPr wrap="square">
            <a:spAutoFit/>
          </a:bodyPr>
          <a:lstStyle/>
          <a:p>
            <a:r>
              <a:rPr lang="en-US" sz="2400" b="1" dirty="0"/>
              <a:t>2.</a:t>
            </a:r>
            <a:r>
              <a:rPr lang="en-US" sz="2400" dirty="0"/>
              <a:t> An inventor has developed a new, energy-efficient lawn mower engine. He claims that the engine will run continuously for 5 hours (300 minutes) or more on a single gallon of regular gasoline. </a:t>
            </a:r>
          </a:p>
        </p:txBody>
      </p:sp>
      <p:sp>
        <p:nvSpPr>
          <p:cNvPr id="8" name="Rectangle 7">
            <a:extLst>
              <a:ext uri="{FF2B5EF4-FFF2-40B4-BE49-F238E27FC236}">
                <a16:creationId xmlns:a16="http://schemas.microsoft.com/office/drawing/2014/main" id="{913D1BCA-467F-42B6-B2A7-EBA77F328EE2}"/>
              </a:ext>
            </a:extLst>
          </p:cNvPr>
          <p:cNvSpPr/>
          <p:nvPr/>
        </p:nvSpPr>
        <p:spPr>
          <a:xfrm>
            <a:off x="875777" y="2878465"/>
            <a:ext cx="7704551" cy="2308324"/>
          </a:xfrm>
          <a:prstGeom prst="rect">
            <a:avLst/>
          </a:prstGeom>
        </p:spPr>
        <p:txBody>
          <a:bodyPr wrap="square">
            <a:spAutoFit/>
          </a:bodyPr>
          <a:lstStyle/>
          <a:p>
            <a:r>
              <a:rPr lang="en-US" sz="2400" dirty="0"/>
              <a:t>Suppose a simple random sample of 30 engines is tested. The engines run for an average of 295 minutes, with a standard deviation of 20 minutes. Do we have enough evidence in the data to conclude that the engine runs continuously for less than 5 hours? Test at 10% significance level. Assume normality.</a:t>
            </a:r>
            <a:endParaRPr lang="en-US" sz="2400" dirty="0">
              <a:ea typeface="Times New Roman" panose="02020603050405020304" pitchFamily="18" charset="0"/>
            </a:endParaRPr>
          </a:p>
        </p:txBody>
      </p:sp>
      <p:sp>
        <p:nvSpPr>
          <p:cNvPr id="10" name="Rectangle 9">
            <a:extLst>
              <a:ext uri="{FF2B5EF4-FFF2-40B4-BE49-F238E27FC236}">
                <a16:creationId xmlns:a16="http://schemas.microsoft.com/office/drawing/2014/main" id="{899BEEA8-98CB-4547-8663-5AFC753AEC20}"/>
              </a:ext>
            </a:extLst>
          </p:cNvPr>
          <p:cNvSpPr/>
          <p:nvPr/>
        </p:nvSpPr>
        <p:spPr>
          <a:xfrm>
            <a:off x="875778" y="5315361"/>
            <a:ext cx="7403926" cy="1200329"/>
          </a:xfrm>
          <a:prstGeom prst="rect">
            <a:avLst/>
          </a:prstGeom>
          <a:solidFill>
            <a:srgbClr val="FFFF99"/>
          </a:solidFill>
        </p:spPr>
        <p:txBody>
          <a:bodyPr wrap="square">
            <a:spAutoFit/>
          </a:bodyPr>
          <a:lstStyle/>
          <a:p>
            <a:r>
              <a:rPr lang="en-US" sz="2400" dirty="0">
                <a:ea typeface="Times New Roman" panose="02020603050405020304" pitchFamily="18" charset="0"/>
              </a:rPr>
              <a:t>The run-time of vehicles after fully charged in an important factor which is measured the same way, then advertised.</a:t>
            </a:r>
          </a:p>
        </p:txBody>
      </p:sp>
      <p:pic>
        <p:nvPicPr>
          <p:cNvPr id="9" name="Picture 8">
            <a:extLst>
              <a:ext uri="{FF2B5EF4-FFF2-40B4-BE49-F238E27FC236}">
                <a16:creationId xmlns:a16="http://schemas.microsoft.com/office/drawing/2014/main" id="{DD573F78-9102-40A8-AFE5-19C7335C1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95" y="2644194"/>
            <a:ext cx="3168944" cy="3484222"/>
          </a:xfrm>
          <a:prstGeom prst="rect">
            <a:avLst/>
          </a:prstGeom>
        </p:spPr>
      </p:pic>
    </p:spTree>
    <p:extLst>
      <p:ext uri="{BB962C8B-B14F-4D97-AF65-F5344CB8AC3E}">
        <p14:creationId xmlns:p14="http://schemas.microsoft.com/office/powerpoint/2010/main" val="383312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478022" cy="1200329"/>
          </a:xfrm>
          <a:prstGeom prst="rect">
            <a:avLst/>
          </a:prstGeom>
        </p:spPr>
        <p:txBody>
          <a:bodyPr wrap="square">
            <a:spAutoFit/>
          </a:bodyPr>
          <a:lstStyle/>
          <a:p>
            <a:r>
              <a:rPr lang="en-US" sz="2400" b="1" dirty="0"/>
              <a:t>3.</a:t>
            </a:r>
            <a:r>
              <a:rPr lang="en-US" sz="2400" dirty="0"/>
              <a:t> A Canadian railway company claims that its trains block crossings no more than 7 minutes per train on the average. A consumer advocate group seeks evidence against the company's claim. </a:t>
            </a:r>
          </a:p>
        </p:txBody>
      </p:sp>
      <p:sp>
        <p:nvSpPr>
          <p:cNvPr id="8" name="Rectangle 7">
            <a:extLst>
              <a:ext uri="{FF2B5EF4-FFF2-40B4-BE49-F238E27FC236}">
                <a16:creationId xmlns:a16="http://schemas.microsoft.com/office/drawing/2014/main" id="{913D1BCA-467F-42B6-B2A7-EBA77F328EE2}"/>
              </a:ext>
            </a:extLst>
          </p:cNvPr>
          <p:cNvSpPr/>
          <p:nvPr/>
        </p:nvSpPr>
        <p:spPr>
          <a:xfrm>
            <a:off x="5768239" y="2635456"/>
            <a:ext cx="5674290" cy="3416320"/>
          </a:xfrm>
          <a:prstGeom prst="rect">
            <a:avLst/>
          </a:prstGeom>
        </p:spPr>
        <p:txBody>
          <a:bodyPr wrap="square">
            <a:spAutoFit/>
          </a:bodyPr>
          <a:lstStyle/>
          <a:p>
            <a:r>
              <a:rPr lang="en-US" sz="2400" dirty="0"/>
              <a:t>The actual times (minutes) that 10 randomly selected trains block crossings were recorded: </a:t>
            </a:r>
          </a:p>
          <a:p>
            <a:pPr algn="ctr"/>
            <a:r>
              <a:rPr lang="en-US" sz="2400" dirty="0"/>
              <a:t>10.1   9.5    6.5   8.0   8.8   </a:t>
            </a:r>
          </a:p>
          <a:p>
            <a:pPr algn="ctr"/>
            <a:r>
              <a:rPr lang="en-US" sz="2400" dirty="0"/>
              <a:t>12    7.2   10.5    8.2    9.3</a:t>
            </a:r>
          </a:p>
          <a:p>
            <a:endParaRPr lang="en-US" sz="2400" dirty="0"/>
          </a:p>
          <a:p>
            <a:r>
              <a:rPr lang="en-US" sz="2400" dirty="0"/>
              <a:t>Assuming normality for the blocking times, do we have enough evidence against the company’s claim?</a:t>
            </a:r>
          </a:p>
        </p:txBody>
      </p:sp>
      <p:pic>
        <p:nvPicPr>
          <p:cNvPr id="4" name="Picture 3">
            <a:extLst>
              <a:ext uri="{FF2B5EF4-FFF2-40B4-BE49-F238E27FC236}">
                <a16:creationId xmlns:a16="http://schemas.microsoft.com/office/drawing/2014/main" id="{B517B6C4-C4AC-465E-95DB-F6CCDDB37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505" y="3035043"/>
            <a:ext cx="4457506" cy="2791084"/>
          </a:xfrm>
          <a:prstGeom prst="rect">
            <a:avLst/>
          </a:prstGeom>
        </p:spPr>
      </p:pic>
    </p:spTree>
    <p:extLst>
      <p:ext uri="{BB962C8B-B14F-4D97-AF65-F5344CB8AC3E}">
        <p14:creationId xmlns:p14="http://schemas.microsoft.com/office/powerpoint/2010/main" val="203024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10515600" cy="1200329"/>
          </a:xfrm>
          <a:prstGeom prst="rect">
            <a:avLst/>
          </a:prstGeom>
        </p:spPr>
        <p:txBody>
          <a:bodyPr wrap="square">
            <a:spAutoFit/>
          </a:bodyPr>
          <a:lstStyle/>
          <a:p>
            <a:r>
              <a:rPr lang="en-US" sz="2400" b="1" dirty="0">
                <a:cs typeface="Times New Roman" pitchFamily="18" charset="0"/>
              </a:rPr>
              <a:t>4.</a:t>
            </a:r>
            <a:r>
              <a:rPr lang="en-US" sz="2400" dirty="0">
                <a:cs typeface="Times New Roman" pitchFamily="18" charset="0"/>
              </a:rPr>
              <a:t> Historical mean temperature of May in Tampa is 82ᵒF. In the past 5 years the average temperature of May in Tampa is registered to be 90ᵒF with standard deviation of 9. </a:t>
            </a:r>
          </a:p>
        </p:txBody>
      </p:sp>
      <p:sp>
        <p:nvSpPr>
          <p:cNvPr id="17" name="Rectangle 16">
            <a:extLst>
              <a:ext uri="{FF2B5EF4-FFF2-40B4-BE49-F238E27FC236}">
                <a16:creationId xmlns:a16="http://schemas.microsoft.com/office/drawing/2014/main" id="{16E45D3E-4B46-4167-B3D2-7032B9E42E4A}"/>
              </a:ext>
            </a:extLst>
          </p:cNvPr>
          <p:cNvSpPr/>
          <p:nvPr/>
        </p:nvSpPr>
        <p:spPr>
          <a:xfrm>
            <a:off x="875778" y="2984777"/>
            <a:ext cx="5374710" cy="1569660"/>
          </a:xfrm>
          <a:prstGeom prst="rect">
            <a:avLst/>
          </a:prstGeom>
        </p:spPr>
        <p:txBody>
          <a:bodyPr wrap="square">
            <a:spAutoFit/>
          </a:bodyPr>
          <a:lstStyle/>
          <a:p>
            <a:r>
              <a:rPr lang="en-US" sz="2400" dirty="0">
                <a:cs typeface="Times New Roman" pitchFamily="18" charset="0"/>
              </a:rPr>
              <a:t>Test the global warming claim with 5% level of significance. Assume Normality for the distribution of temperature in Tampa in May.</a:t>
            </a:r>
            <a:endParaRPr lang="en-US" sz="2400" dirty="0"/>
          </a:p>
        </p:txBody>
      </p:sp>
      <p:sp>
        <p:nvSpPr>
          <p:cNvPr id="20" name="Rectangle 19">
            <a:extLst>
              <a:ext uri="{FF2B5EF4-FFF2-40B4-BE49-F238E27FC236}">
                <a16:creationId xmlns:a16="http://schemas.microsoft.com/office/drawing/2014/main" id="{26DE0DD3-6B7C-4DD1-9824-941BA5316BD5}"/>
              </a:ext>
            </a:extLst>
          </p:cNvPr>
          <p:cNvSpPr/>
          <p:nvPr/>
        </p:nvSpPr>
        <p:spPr>
          <a:xfrm>
            <a:off x="875778" y="5190911"/>
            <a:ext cx="5374710" cy="461665"/>
          </a:xfrm>
          <a:prstGeom prst="rect">
            <a:avLst/>
          </a:prstGeom>
          <a:solidFill>
            <a:srgbClr val="FFCCFF"/>
          </a:solidFill>
        </p:spPr>
        <p:txBody>
          <a:bodyPr wrap="square">
            <a:spAutoFit/>
          </a:bodyPr>
          <a:lstStyle/>
          <a:p>
            <a:r>
              <a:rPr lang="en-US" sz="2400" dirty="0"/>
              <a:t>Global Warming is REAL</a:t>
            </a:r>
            <a:endParaRPr lang="en-US" sz="2400" dirty="0">
              <a:ea typeface="Times New Roman" panose="02020603050405020304" pitchFamily="18" charset="0"/>
            </a:endParaRPr>
          </a:p>
        </p:txBody>
      </p:sp>
      <p:pic>
        <p:nvPicPr>
          <p:cNvPr id="8" name="Picture 7">
            <a:extLst>
              <a:ext uri="{FF2B5EF4-FFF2-40B4-BE49-F238E27FC236}">
                <a16:creationId xmlns:a16="http://schemas.microsoft.com/office/drawing/2014/main" id="{8B58CAE2-194D-41B1-AD03-0A2F6BCD8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711" y="2753231"/>
            <a:ext cx="5027571" cy="3739644"/>
          </a:xfrm>
          <a:prstGeom prst="rect">
            <a:avLst/>
          </a:prstGeom>
        </p:spPr>
      </p:pic>
    </p:spTree>
    <p:extLst>
      <p:ext uri="{BB962C8B-B14F-4D97-AF65-F5344CB8AC3E}">
        <p14:creationId xmlns:p14="http://schemas.microsoft.com/office/powerpoint/2010/main" val="146949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Testing population Mean (</a:t>
            </a:r>
            <a:r>
              <a:rPr lang="el-GR" dirty="0">
                <a:solidFill>
                  <a:srgbClr val="990033"/>
                </a:solidFill>
              </a:rPr>
              <a:t>μ</a:t>
            </a:r>
            <a:r>
              <a:rPr lang="en-US" dirty="0">
                <a:solidFill>
                  <a:srgbClr val="990033"/>
                </a:solidFill>
              </a:rPr>
              <a:t>)</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552902"/>
            <a:ext cx="7601460" cy="461665"/>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Find out the </a:t>
            </a:r>
            <a:r>
              <a:rPr lang="en-US" sz="2400" dirty="0">
                <a:solidFill>
                  <a:srgbClr val="FF0000"/>
                </a:solidFill>
                <a:ea typeface="Times New Roman" panose="02020603050405020304" pitchFamily="18" charset="0"/>
              </a:rPr>
              <a:t>significance level α</a:t>
            </a:r>
            <a:r>
              <a:rPr lang="en-US" sz="2400" dirty="0">
                <a:ea typeface="Times New Roman" panose="02020603050405020304" pitchFamily="18" charset="0"/>
              </a:rPr>
              <a:t>, use α = 0.05 if not given</a:t>
            </a:r>
          </a:p>
        </p:txBody>
      </p:sp>
      <p:sp>
        <p:nvSpPr>
          <p:cNvPr id="17" name="Rectangle 16">
            <a:extLst>
              <a:ext uri="{FF2B5EF4-FFF2-40B4-BE49-F238E27FC236}">
                <a16:creationId xmlns:a16="http://schemas.microsoft.com/office/drawing/2014/main" id="{2857CC14-D68F-49A0-A6C7-A72AEFF123B2}"/>
              </a:ext>
            </a:extLst>
          </p:cNvPr>
          <p:cNvSpPr/>
          <p:nvPr/>
        </p:nvSpPr>
        <p:spPr>
          <a:xfrm>
            <a:off x="8454268" y="362477"/>
            <a:ext cx="3343161" cy="2057400"/>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BBF4F4-98A5-4F34-9989-C307D502EF0F}"/>
              </a:ext>
            </a:extLst>
          </p:cNvPr>
          <p:cNvSpPr/>
          <p:nvPr/>
        </p:nvSpPr>
        <p:spPr>
          <a:xfrm>
            <a:off x="838200" y="2159564"/>
            <a:ext cx="7454030" cy="830997"/>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Write down the null (</a:t>
            </a:r>
            <a:r>
              <a:rPr lang="en-US" sz="2400" dirty="0">
                <a:solidFill>
                  <a:srgbClr val="FF0000"/>
                </a:solidFill>
                <a:ea typeface="Times New Roman" panose="02020603050405020304" pitchFamily="18" charset="0"/>
              </a:rPr>
              <a:t>H₀: </a:t>
            </a:r>
            <a:r>
              <a:rPr lang="el-GR" sz="2400" dirty="0">
                <a:solidFill>
                  <a:srgbClr val="FF0000"/>
                </a:solidFill>
                <a:ea typeface="Times New Roman" panose="02020603050405020304" pitchFamily="18" charset="0"/>
              </a:rPr>
              <a:t>μ</a:t>
            </a:r>
            <a:r>
              <a:rPr lang="en-US" sz="2400" dirty="0">
                <a:solidFill>
                  <a:srgbClr val="FF0000"/>
                </a:solidFill>
                <a:ea typeface="Times New Roman" panose="02020603050405020304" pitchFamily="18" charset="0"/>
              </a:rPr>
              <a:t> = </a:t>
            </a:r>
            <a:r>
              <a:rPr lang="el-GR" sz="2400" dirty="0">
                <a:solidFill>
                  <a:srgbClr val="FF0000"/>
                </a:solidFill>
                <a:ea typeface="Times New Roman" panose="02020603050405020304" pitchFamily="18" charset="0"/>
              </a:rPr>
              <a:t>μ₀</a:t>
            </a:r>
            <a:r>
              <a:rPr lang="en-US" sz="2400" dirty="0">
                <a:ea typeface="Times New Roman" panose="02020603050405020304" pitchFamily="18" charset="0"/>
              </a:rPr>
              <a:t>) and alternate (</a:t>
            </a:r>
            <a:r>
              <a:rPr lang="en-US" sz="2400" dirty="0">
                <a:solidFill>
                  <a:srgbClr val="FF0000"/>
                </a:solidFill>
                <a:ea typeface="Times New Roman" panose="02020603050405020304" pitchFamily="18" charset="0"/>
              </a:rPr>
              <a:t>either </a:t>
            </a:r>
          </a:p>
          <a:p>
            <a:r>
              <a:rPr lang="en-US" sz="2400" dirty="0">
                <a:solidFill>
                  <a:srgbClr val="FF0000"/>
                </a:solidFill>
                <a:ea typeface="Times New Roman" panose="02020603050405020304" pitchFamily="18" charset="0"/>
              </a:rPr>
              <a:t>H₁: </a:t>
            </a:r>
            <a:r>
              <a:rPr lang="el-GR" sz="2400" dirty="0">
                <a:solidFill>
                  <a:srgbClr val="FF0000"/>
                </a:solidFill>
                <a:ea typeface="Times New Roman" panose="02020603050405020304" pitchFamily="18" charset="0"/>
              </a:rPr>
              <a:t>μ</a:t>
            </a:r>
            <a:r>
              <a:rPr lang="en-US" sz="2400" dirty="0">
                <a:solidFill>
                  <a:srgbClr val="FF0000"/>
                </a:solidFill>
                <a:ea typeface="Times New Roman" panose="02020603050405020304" pitchFamily="18" charset="0"/>
              </a:rPr>
              <a:t> ≠ </a:t>
            </a:r>
            <a:r>
              <a:rPr lang="el-GR" sz="2400" dirty="0">
                <a:solidFill>
                  <a:srgbClr val="FF0000"/>
                </a:solidFill>
                <a:ea typeface="Times New Roman" panose="02020603050405020304" pitchFamily="18" charset="0"/>
              </a:rPr>
              <a:t>μ₀</a:t>
            </a:r>
            <a:r>
              <a:rPr lang="en-US" sz="2400" dirty="0">
                <a:solidFill>
                  <a:srgbClr val="FF0000"/>
                </a:solidFill>
                <a:ea typeface="Times New Roman" panose="02020603050405020304" pitchFamily="18" charset="0"/>
              </a:rPr>
              <a:t>, H₁: </a:t>
            </a:r>
            <a:r>
              <a:rPr lang="el-GR" sz="2400" dirty="0">
                <a:solidFill>
                  <a:srgbClr val="FF0000"/>
                </a:solidFill>
                <a:ea typeface="Times New Roman" panose="02020603050405020304" pitchFamily="18" charset="0"/>
              </a:rPr>
              <a:t>μ</a:t>
            </a:r>
            <a:r>
              <a:rPr lang="en-US" sz="2400" dirty="0">
                <a:solidFill>
                  <a:srgbClr val="FF0000"/>
                </a:solidFill>
                <a:ea typeface="Times New Roman" panose="02020603050405020304" pitchFamily="18" charset="0"/>
              </a:rPr>
              <a:t> &gt; </a:t>
            </a:r>
            <a:r>
              <a:rPr lang="el-GR" sz="2400" dirty="0">
                <a:solidFill>
                  <a:srgbClr val="FF0000"/>
                </a:solidFill>
                <a:ea typeface="Times New Roman" panose="02020603050405020304" pitchFamily="18" charset="0"/>
              </a:rPr>
              <a:t>μ₀</a:t>
            </a:r>
            <a:r>
              <a:rPr lang="en-US" sz="2400" dirty="0">
                <a:solidFill>
                  <a:srgbClr val="FF0000"/>
                </a:solidFill>
                <a:ea typeface="Times New Roman" panose="02020603050405020304" pitchFamily="18" charset="0"/>
              </a:rPr>
              <a:t>, or H₁: </a:t>
            </a:r>
            <a:r>
              <a:rPr lang="el-GR" sz="2400" dirty="0">
                <a:solidFill>
                  <a:srgbClr val="FF0000"/>
                </a:solidFill>
                <a:ea typeface="Times New Roman" panose="02020603050405020304" pitchFamily="18" charset="0"/>
              </a:rPr>
              <a:t>μ</a:t>
            </a:r>
            <a:r>
              <a:rPr lang="en-US" sz="2400" dirty="0">
                <a:solidFill>
                  <a:srgbClr val="FF0000"/>
                </a:solidFill>
                <a:ea typeface="Times New Roman" panose="02020603050405020304" pitchFamily="18" charset="0"/>
              </a:rPr>
              <a:t> &lt; </a:t>
            </a:r>
            <a:r>
              <a:rPr lang="el-GR" sz="2400" dirty="0">
                <a:solidFill>
                  <a:srgbClr val="FF0000"/>
                </a:solidFill>
                <a:ea typeface="Times New Roman" panose="02020603050405020304" pitchFamily="18" charset="0"/>
              </a:rPr>
              <a:t>μ₀</a:t>
            </a:r>
            <a:r>
              <a:rPr lang="en-US" sz="2400" dirty="0">
                <a:ea typeface="Times New Roman" panose="02020603050405020304" pitchFamily="18" charset="0"/>
              </a:rPr>
              <a:t>) hypothesis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0AF5167-46B7-4AAA-ADCF-96BDC1602A97}"/>
                  </a:ext>
                </a:extLst>
              </p:cNvPr>
              <p:cNvSpPr/>
              <p:nvPr/>
            </p:nvSpPr>
            <p:spPr>
              <a:xfrm>
                <a:off x="838200" y="3163294"/>
                <a:ext cx="8268222" cy="698012"/>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The </a:t>
                </a:r>
                <a:r>
                  <a:rPr lang="en-US" sz="2400" dirty="0">
                    <a:solidFill>
                      <a:srgbClr val="FF0000"/>
                    </a:solidFill>
                    <a:ea typeface="Times New Roman" panose="02020603050405020304" pitchFamily="18" charset="0"/>
                  </a:rPr>
                  <a:t>test statistics is </a:t>
                </a:r>
                <a14:m>
                  <m:oMath xmlns:m="http://schemas.openxmlformats.org/officeDocument/2006/math">
                    <m:r>
                      <m:rPr>
                        <m:sty m:val="p"/>
                      </m:rPr>
                      <a:rPr lang="en-US" sz="2400" b="0" i="0" smtClean="0">
                        <a:solidFill>
                          <a:srgbClr val="FF0000"/>
                        </a:solidFill>
                        <a:latin typeface="Cambria Math" panose="02040503050406030204" pitchFamily="18" charset="0"/>
                        <a:ea typeface="Times New Roman" panose="02020603050405020304" pitchFamily="18" charset="0"/>
                      </a:rPr>
                      <m:t>T</m:t>
                    </m:r>
                    <m:r>
                      <a:rPr lang="en-US" sz="2400" b="0" i="1" smtClean="0">
                        <a:solidFill>
                          <a:srgbClr val="FF0000"/>
                        </a:solidFill>
                        <a:latin typeface="Cambria Math" panose="02040503050406030204" pitchFamily="18" charset="0"/>
                        <a:ea typeface="Times New Roman" panose="02020603050405020304" pitchFamily="18" charset="0"/>
                      </a:rPr>
                      <m:t>=</m:t>
                    </m:r>
                    <m:f>
                      <m:fPr>
                        <m:ctrlPr>
                          <a:rPr lang="en-US" sz="2400" b="0" i="1" smtClean="0">
                            <a:solidFill>
                              <a:srgbClr val="FF0000"/>
                            </a:solidFill>
                            <a:latin typeface="Cambria Math" panose="02040503050406030204" pitchFamily="18" charset="0"/>
                          </a:rPr>
                        </m:ctrlPr>
                      </m:fPr>
                      <m:num>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𝑋</m:t>
                            </m:r>
                          </m:e>
                        </m:acc>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ea typeface="Cambria Math" panose="02040503050406030204" pitchFamily="18" charset="0"/>
                              </a:rPr>
                              <m:t>𝜇</m:t>
                            </m:r>
                          </m:e>
                          <m:sub>
                            <m:r>
                              <a:rPr lang="en-US" sz="2400" b="0" i="1" smtClean="0">
                                <a:solidFill>
                                  <a:srgbClr val="FF0000"/>
                                </a:solidFill>
                                <a:latin typeface="Cambria Math" panose="02040503050406030204" pitchFamily="18" charset="0"/>
                              </a:rPr>
                              <m:t>0</m:t>
                            </m:r>
                          </m:sub>
                        </m:sSub>
                      </m:num>
                      <m:den>
                        <m:r>
                          <a:rPr lang="en-US" sz="2400" b="0" i="1" smtClean="0">
                            <a:solidFill>
                              <a:srgbClr val="FF0000"/>
                            </a:solidFill>
                            <a:latin typeface="Cambria Math" panose="02040503050406030204" pitchFamily="18" charset="0"/>
                          </a:rPr>
                          <m:t>𝑆</m:t>
                        </m:r>
                        <m:r>
                          <a:rPr lang="en-US" sz="2400" b="0" i="1" smtClean="0">
                            <a:solidFill>
                              <a:srgbClr val="FF0000"/>
                            </a:solidFill>
                            <a:latin typeface="Cambria Math" panose="02040503050406030204" pitchFamily="18" charset="0"/>
                            <a:ea typeface="Cambria Math" panose="02040503050406030204" pitchFamily="18" charset="0"/>
                          </a:rPr>
                          <m:t>/</m:t>
                        </m:r>
                        <m:rad>
                          <m:radPr>
                            <m:degHide m:val="on"/>
                            <m:ctrlPr>
                              <a:rPr lang="en-US" sz="2400" b="0" i="1" smtClean="0">
                                <a:solidFill>
                                  <a:srgbClr val="FF0000"/>
                                </a:solidFill>
                                <a:latin typeface="Cambria Math" panose="02040503050406030204" pitchFamily="18" charset="0"/>
                                <a:ea typeface="Cambria Math" panose="02040503050406030204" pitchFamily="18" charset="0"/>
                              </a:rPr>
                            </m:ctrlPr>
                          </m:radPr>
                          <m:deg/>
                          <m:e>
                            <m:r>
                              <a:rPr lang="en-US" sz="2400" b="0" i="1" smtClean="0">
                                <a:solidFill>
                                  <a:srgbClr val="FF0000"/>
                                </a:solidFill>
                                <a:latin typeface="Cambria Math" panose="02040503050406030204" pitchFamily="18" charset="0"/>
                                <a:ea typeface="Cambria Math" panose="02040503050406030204" pitchFamily="18" charset="0"/>
                              </a:rPr>
                              <m:t>𝑛</m:t>
                            </m:r>
                          </m:e>
                        </m:rad>
                      </m:den>
                    </m:f>
                  </m:oMath>
                </a14:m>
                <a:r>
                  <a:rPr lang="en-US" sz="2400" dirty="0">
                    <a:ea typeface="Times New Roman" panose="02020603050405020304" pitchFamily="18" charset="0"/>
                  </a:rPr>
                  <a:t> </a:t>
                </a:r>
                <a:r>
                  <a:rPr lang="en-US" sz="2400" dirty="0">
                    <a:solidFill>
                      <a:srgbClr val="008AF2"/>
                    </a:solidFill>
                    <a:ea typeface="Times New Roman" panose="02020603050405020304" pitchFamily="18" charset="0"/>
                  </a:rPr>
                  <a:t>compute its value</a:t>
                </a:r>
              </a:p>
            </p:txBody>
          </p:sp>
        </mc:Choice>
        <mc:Fallback xmlns="">
          <p:sp>
            <p:nvSpPr>
              <p:cNvPr id="19" name="Rectangle 18">
                <a:extLst>
                  <a:ext uri="{FF2B5EF4-FFF2-40B4-BE49-F238E27FC236}">
                    <a16:creationId xmlns:a16="http://schemas.microsoft.com/office/drawing/2014/main" id="{10AF5167-46B7-4AAA-ADCF-96BDC1602A97}"/>
                  </a:ext>
                </a:extLst>
              </p:cNvPr>
              <p:cNvSpPr>
                <a:spLocks noRot="1" noChangeAspect="1" noMove="1" noResize="1" noEditPoints="1" noAdjustHandles="1" noChangeArrowheads="1" noChangeShapeType="1" noTextEdit="1"/>
              </p:cNvSpPr>
              <p:nvPr/>
            </p:nvSpPr>
            <p:spPr>
              <a:xfrm>
                <a:off x="838200" y="3163294"/>
                <a:ext cx="8268222" cy="698012"/>
              </a:xfrm>
              <a:prstGeom prst="rect">
                <a:avLst/>
              </a:prstGeom>
              <a:blipFill>
                <a:blip r:embed="rId4"/>
                <a:stretch>
                  <a:fillRect l="-1180" b="-2632"/>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4816D856-6DB5-4D4B-A0DD-7DEC2DB90E29}"/>
              </a:ext>
            </a:extLst>
          </p:cNvPr>
          <p:cNvSpPr/>
          <p:nvPr/>
        </p:nvSpPr>
        <p:spPr>
          <a:xfrm>
            <a:off x="838200" y="4011485"/>
            <a:ext cx="8268222" cy="461665"/>
          </a:xfrm>
          <a:prstGeom prst="rect">
            <a:avLst/>
          </a:prstGeom>
        </p:spPr>
        <p:txBody>
          <a:bodyPr wrap="square">
            <a:spAutoFit/>
          </a:bodyPr>
          <a:lstStyle/>
          <a:p>
            <a:r>
              <a:rPr lang="en-US" sz="2400" b="1" dirty="0">
                <a:ea typeface="Times New Roman" panose="02020603050405020304" pitchFamily="18" charset="0"/>
              </a:rPr>
              <a:t>4</a:t>
            </a:r>
            <a:r>
              <a:rPr lang="en-US" sz="2400" dirty="0">
                <a:ea typeface="Times New Roman" panose="02020603050405020304" pitchFamily="18" charset="0"/>
              </a:rPr>
              <a:t>. </a:t>
            </a:r>
            <a:r>
              <a:rPr lang="en-US" sz="2400" dirty="0">
                <a:solidFill>
                  <a:srgbClr val="FF0000"/>
                </a:solidFill>
                <a:ea typeface="Times New Roman" panose="02020603050405020304" pitchFamily="18" charset="0"/>
              </a:rPr>
              <a:t>Determine the rejection region </a:t>
            </a:r>
            <a:r>
              <a:rPr lang="en-US" sz="2400" dirty="0">
                <a:ea typeface="Times New Roman" panose="02020603050405020304" pitchFamily="18" charset="0"/>
              </a:rPr>
              <a:t>considering the alternate </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1D9C261-E956-4D20-A1B4-16E8A72AD0CD}"/>
                  </a:ext>
                </a:extLst>
              </p:cNvPr>
              <p:cNvSpPr/>
              <p:nvPr/>
            </p:nvSpPr>
            <p:spPr>
              <a:xfrm>
                <a:off x="838200" y="5294467"/>
                <a:ext cx="11049000" cy="461665"/>
              </a:xfrm>
              <a:prstGeom prst="rect">
                <a:avLst/>
              </a:prstGeom>
            </p:spPr>
            <p:txBody>
              <a:bodyPr wrap="square">
                <a:spAutoFit/>
              </a:bodyPr>
              <a:lstStyle/>
              <a:p>
                <a:r>
                  <a:rPr lang="en-US" sz="2400" b="1" dirty="0">
                    <a:ea typeface="Times New Roman" panose="02020603050405020304" pitchFamily="18" charset="0"/>
                  </a:rPr>
                  <a:t>5</a:t>
                </a:r>
                <a:r>
                  <a:rPr lang="en-US" sz="2400" dirty="0">
                    <a:ea typeface="Times New Roman" panose="02020603050405020304" pitchFamily="18" charset="0"/>
                  </a:rPr>
                  <a:t>. Reject H₀ if the computed value of </a:t>
                </a:r>
                <a14:m>
                  <m:oMath xmlns:m="http://schemas.openxmlformats.org/officeDocument/2006/math">
                    <m:r>
                      <a:rPr lang="en-US" sz="2400" b="0" i="1" smtClean="0">
                        <a:latin typeface="Cambria Math" panose="02040503050406030204" pitchFamily="18" charset="0"/>
                        <a:ea typeface="Times New Roman" panose="02020603050405020304" pitchFamily="18" charset="0"/>
                      </a:rPr>
                      <m:t>𝑇</m:t>
                    </m:r>
                  </m:oMath>
                </a14:m>
                <a:r>
                  <a:rPr lang="en-US" sz="2400" dirty="0">
                    <a:ea typeface="Times New Roman" panose="02020603050405020304" pitchFamily="18" charset="0"/>
                  </a:rPr>
                  <a:t> is in the rejection region, fail to reject otherwise</a:t>
                </a:r>
              </a:p>
            </p:txBody>
          </p:sp>
        </mc:Choice>
        <mc:Fallback xmlns="">
          <p:sp>
            <p:nvSpPr>
              <p:cNvPr id="21" name="Rectangle 20">
                <a:extLst>
                  <a:ext uri="{FF2B5EF4-FFF2-40B4-BE49-F238E27FC236}">
                    <a16:creationId xmlns:a16="http://schemas.microsoft.com/office/drawing/2014/main" id="{71D9C261-E956-4D20-A1B4-16E8A72AD0CD}"/>
                  </a:ext>
                </a:extLst>
              </p:cNvPr>
              <p:cNvSpPr>
                <a:spLocks noRot="1" noChangeAspect="1" noMove="1" noResize="1" noEditPoints="1" noAdjustHandles="1" noChangeArrowheads="1" noChangeShapeType="1" noTextEdit="1"/>
              </p:cNvSpPr>
              <p:nvPr/>
            </p:nvSpPr>
            <p:spPr>
              <a:xfrm>
                <a:off x="838200" y="5294467"/>
                <a:ext cx="11049000" cy="461665"/>
              </a:xfrm>
              <a:prstGeom prst="rect">
                <a:avLst/>
              </a:prstGeom>
              <a:blipFill>
                <a:blip r:embed="rId5"/>
                <a:stretch>
                  <a:fillRect l="-883" t="-10667" r="-166" b="-3066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193D7E75-29F4-4C91-802B-481E70CFC497}"/>
              </a:ext>
            </a:extLst>
          </p:cNvPr>
          <p:cNvSpPr/>
          <p:nvPr/>
        </p:nvSpPr>
        <p:spPr>
          <a:xfrm>
            <a:off x="838200" y="5955260"/>
            <a:ext cx="9663830" cy="461665"/>
          </a:xfrm>
          <a:prstGeom prst="rect">
            <a:avLst/>
          </a:prstGeom>
        </p:spPr>
        <p:txBody>
          <a:bodyPr wrap="square">
            <a:spAutoFit/>
          </a:bodyPr>
          <a:lstStyle/>
          <a:p>
            <a:r>
              <a:rPr lang="en-US" sz="2400" b="1" dirty="0">
                <a:ea typeface="Times New Roman" panose="02020603050405020304" pitchFamily="18" charset="0"/>
              </a:rPr>
              <a:t>6</a:t>
            </a:r>
            <a:r>
              <a:rPr lang="en-US" sz="2400" dirty="0">
                <a:ea typeface="Times New Roman" panose="02020603050405020304" pitchFamily="18" charset="0"/>
              </a:rPr>
              <a:t>. Making an inference statement relating the decision to the problem</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8A4F99F-44E3-434D-8D6B-9EE3D2FFD604}"/>
                  </a:ext>
                </a:extLst>
              </p:cNvPr>
              <p:cNvSpPr/>
              <p:nvPr/>
            </p:nvSpPr>
            <p:spPr>
              <a:xfrm>
                <a:off x="1056797" y="4548139"/>
                <a:ext cx="2476191" cy="6713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𝑇</m:t>
                          </m:r>
                        </m:e>
                      </m:d>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𝑡</m:t>
                          </m:r>
                        </m:e>
                        <m:sub>
                          <m:r>
                            <a:rPr lang="en-US" sz="2600" b="0" i="1" smtClean="0">
                              <a:latin typeface="Cambria Math" panose="02040503050406030204" pitchFamily="18" charset="0"/>
                              <a:ea typeface="Cambria Math" panose="02040503050406030204" pitchFamily="18" charset="0"/>
                            </a:rPr>
                            <m:t>(1−</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ea typeface="Cambria Math" panose="02040503050406030204" pitchFamily="18" charset="0"/>
                                </a:rPr>
                                <m:t>2</m:t>
                              </m:r>
                            </m:den>
                          </m:f>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−1)</m:t>
                          </m:r>
                        </m:sub>
                      </m:sSub>
                    </m:oMath>
                  </m:oMathPara>
                </a14:m>
                <a:endParaRPr lang="en-US" sz="2600" dirty="0"/>
              </a:p>
            </p:txBody>
          </p:sp>
        </mc:Choice>
        <mc:Fallback xmlns="">
          <p:sp>
            <p:nvSpPr>
              <p:cNvPr id="3" name="Rectangle 2">
                <a:extLst>
                  <a:ext uri="{FF2B5EF4-FFF2-40B4-BE49-F238E27FC236}">
                    <a16:creationId xmlns:a16="http://schemas.microsoft.com/office/drawing/2014/main" id="{B8A4F99F-44E3-434D-8D6B-9EE3D2FFD604}"/>
                  </a:ext>
                </a:extLst>
              </p:cNvPr>
              <p:cNvSpPr>
                <a:spLocks noRot="1" noChangeAspect="1" noMove="1" noResize="1" noEditPoints="1" noAdjustHandles="1" noChangeArrowheads="1" noChangeShapeType="1" noTextEdit="1"/>
              </p:cNvSpPr>
              <p:nvPr/>
            </p:nvSpPr>
            <p:spPr>
              <a:xfrm>
                <a:off x="1056797" y="4548139"/>
                <a:ext cx="2476191" cy="67133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D20525B-E5D7-429E-B4EA-CF8F2198B86A}"/>
                  </a:ext>
                </a:extLst>
              </p:cNvPr>
              <p:cNvSpPr/>
              <p:nvPr/>
            </p:nvSpPr>
            <p:spPr>
              <a:xfrm>
                <a:off x="3650817" y="4602896"/>
                <a:ext cx="2260362"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𝑇</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𝑡</m:t>
                          </m:r>
                        </m:e>
                        <m:sub>
                          <m:r>
                            <a:rPr lang="en-US" sz="2600" b="0" i="1" smtClean="0">
                              <a:latin typeface="Cambria Math" panose="02040503050406030204" pitchFamily="18" charset="0"/>
                              <a:ea typeface="Cambria Math" panose="02040503050406030204" pitchFamily="18" charset="0"/>
                            </a:rPr>
                            <m:t>(1−</m:t>
                          </m:r>
                          <m:r>
                            <a:rPr lang="en-US" sz="2600" b="0" i="1" smtClean="0">
                              <a:latin typeface="Cambria Math" panose="02040503050406030204" pitchFamily="18" charset="0"/>
                              <a:ea typeface="Cambria Math" panose="02040503050406030204" pitchFamily="18" charset="0"/>
                            </a:rPr>
                            <m:t>𝛼</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−1)</m:t>
                          </m:r>
                        </m:sub>
                      </m:sSub>
                    </m:oMath>
                  </m:oMathPara>
                </a14:m>
                <a:endParaRPr lang="en-US" sz="2600" dirty="0"/>
              </a:p>
            </p:txBody>
          </p:sp>
        </mc:Choice>
        <mc:Fallback xmlns="">
          <p:sp>
            <p:nvSpPr>
              <p:cNvPr id="23" name="Rectangle 22">
                <a:extLst>
                  <a:ext uri="{FF2B5EF4-FFF2-40B4-BE49-F238E27FC236}">
                    <a16:creationId xmlns:a16="http://schemas.microsoft.com/office/drawing/2014/main" id="{CD20525B-E5D7-429E-B4EA-CF8F2198B86A}"/>
                  </a:ext>
                </a:extLst>
              </p:cNvPr>
              <p:cNvSpPr>
                <a:spLocks noRot="1" noChangeAspect="1" noMove="1" noResize="1" noEditPoints="1" noAdjustHandles="1" noChangeArrowheads="1" noChangeShapeType="1" noTextEdit="1"/>
              </p:cNvSpPr>
              <p:nvPr/>
            </p:nvSpPr>
            <p:spPr>
              <a:xfrm>
                <a:off x="3650817" y="4602896"/>
                <a:ext cx="2260362" cy="53091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F3697D6E-0505-4721-8EB4-A7372270DBB9}"/>
                  </a:ext>
                </a:extLst>
              </p:cNvPr>
              <p:cNvSpPr/>
              <p:nvPr/>
            </p:nvSpPr>
            <p:spPr>
              <a:xfrm>
                <a:off x="5979610" y="4623634"/>
                <a:ext cx="2508828"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𝑇</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𝑡</m:t>
                          </m:r>
                        </m:e>
                        <m:sub>
                          <m:r>
                            <a:rPr lang="en-US" sz="2600" b="0" i="1" smtClean="0">
                              <a:latin typeface="Cambria Math" panose="02040503050406030204" pitchFamily="18" charset="0"/>
                              <a:ea typeface="Cambria Math" panose="02040503050406030204" pitchFamily="18" charset="0"/>
                            </a:rPr>
                            <m:t>(1−</m:t>
                          </m:r>
                          <m:r>
                            <a:rPr lang="en-US" sz="2600" b="0" i="1" smtClean="0">
                              <a:latin typeface="Cambria Math" panose="02040503050406030204" pitchFamily="18" charset="0"/>
                              <a:ea typeface="Cambria Math" panose="02040503050406030204" pitchFamily="18" charset="0"/>
                            </a:rPr>
                            <m:t>𝛼</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−1)</m:t>
                          </m:r>
                        </m:sub>
                      </m:sSub>
                    </m:oMath>
                  </m:oMathPara>
                </a14:m>
                <a:endParaRPr lang="en-US" sz="2600" dirty="0"/>
              </a:p>
            </p:txBody>
          </p:sp>
        </mc:Choice>
        <mc:Fallback xmlns="">
          <p:sp>
            <p:nvSpPr>
              <p:cNvPr id="24" name="Rectangle 23">
                <a:extLst>
                  <a:ext uri="{FF2B5EF4-FFF2-40B4-BE49-F238E27FC236}">
                    <a16:creationId xmlns:a16="http://schemas.microsoft.com/office/drawing/2014/main" id="{F3697D6E-0505-4721-8EB4-A7372270DBB9}"/>
                  </a:ext>
                </a:extLst>
              </p:cNvPr>
              <p:cNvSpPr>
                <a:spLocks noRot="1" noChangeAspect="1" noMove="1" noResize="1" noEditPoints="1" noAdjustHandles="1" noChangeArrowheads="1" noChangeShapeType="1" noTextEdit="1"/>
              </p:cNvSpPr>
              <p:nvPr/>
            </p:nvSpPr>
            <p:spPr>
              <a:xfrm>
                <a:off x="5979610" y="4623634"/>
                <a:ext cx="2508828" cy="530915"/>
              </a:xfrm>
              <a:prstGeom prst="rect">
                <a:avLst/>
              </a:prstGeom>
              <a:blipFill>
                <a:blip r:embed="rId8"/>
                <a:stretch>
                  <a:fillRect/>
                </a:stretch>
              </a:blipFill>
            </p:spPr>
            <p:txBody>
              <a:bodyPr/>
              <a:lstStyle/>
              <a:p>
                <a:r>
                  <a:rPr lang="en-US">
                    <a:noFill/>
                  </a:rPr>
                  <a:t> </a:t>
                </a:r>
              </a:p>
            </p:txBody>
          </p:sp>
        </mc:Fallback>
      </mc:AlternateContent>
      <p:pic>
        <p:nvPicPr>
          <p:cNvPr id="25" name="Picture 10" descr="C:\Users\ASaghafi\Pictures\New Picture.bmp">
            <a:extLst>
              <a:ext uri="{FF2B5EF4-FFF2-40B4-BE49-F238E27FC236}">
                <a16:creationId xmlns:a16="http://schemas.microsoft.com/office/drawing/2014/main" id="{1E732CE7-2EE3-4F77-A0BB-9F0405DA0AA5}"/>
              </a:ext>
            </a:extLst>
          </p:cNvPr>
          <p:cNvPicPr>
            <a:picLocks noChangeAspect="1" noChangeArrowheads="1"/>
          </p:cNvPicPr>
          <p:nvPr/>
        </p:nvPicPr>
        <p:blipFill>
          <a:blip r:embed="rId9" cstate="print"/>
          <a:srcRect/>
          <a:stretch>
            <a:fillRect/>
          </a:stretch>
        </p:blipFill>
        <p:spPr bwMode="auto">
          <a:xfrm>
            <a:off x="9022364" y="3025237"/>
            <a:ext cx="2656226" cy="1387835"/>
          </a:xfrm>
          <a:prstGeom prst="rect">
            <a:avLst/>
          </a:prstGeom>
          <a:noFill/>
        </p:spPr>
      </p:pic>
      <p:graphicFrame>
        <p:nvGraphicFramePr>
          <p:cNvPr id="26" name="Object 11">
            <a:extLst>
              <a:ext uri="{FF2B5EF4-FFF2-40B4-BE49-F238E27FC236}">
                <a16:creationId xmlns:a16="http://schemas.microsoft.com/office/drawing/2014/main" id="{650D96B8-61CA-403C-BA93-D26C0B8D4C25}"/>
              </a:ext>
            </a:extLst>
          </p:cNvPr>
          <p:cNvGraphicFramePr>
            <a:graphicFrameLocks noChangeAspect="1"/>
          </p:cNvGraphicFramePr>
          <p:nvPr>
            <p:extLst>
              <p:ext uri="{D42A27DB-BD31-4B8C-83A1-F6EECF244321}">
                <p14:modId xmlns:p14="http://schemas.microsoft.com/office/powerpoint/2010/main" val="3450841654"/>
              </p:ext>
            </p:extLst>
          </p:nvPr>
        </p:nvGraphicFramePr>
        <p:xfrm>
          <a:off x="9998798" y="3485716"/>
          <a:ext cx="609600" cy="492215"/>
        </p:xfrm>
        <a:graphic>
          <a:graphicData uri="http://schemas.openxmlformats.org/presentationml/2006/ole">
            <mc:AlternateContent xmlns:mc="http://schemas.openxmlformats.org/markup-compatibility/2006">
              <mc:Choice xmlns:v="urn:schemas-microsoft-com:vml" Requires="v">
                <p:oleObj spid="_x0000_s3142" name="Equation" r:id="rId10" imgW="330120" imgH="266400" progId="Equation.3">
                  <p:embed/>
                </p:oleObj>
              </mc:Choice>
              <mc:Fallback>
                <p:oleObj name="Equation" r:id="rId10" imgW="330120" imgH="266400" progId="Equation.3">
                  <p:embed/>
                  <p:pic>
                    <p:nvPicPr>
                      <p:cNvPr id="28" name="Object 11">
                        <a:extLst>
                          <a:ext uri="{FF2B5EF4-FFF2-40B4-BE49-F238E27FC236}">
                            <a16:creationId xmlns:a16="http://schemas.microsoft.com/office/drawing/2014/main" id="{0B077AB3-76F5-484D-9870-76300A4E22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98798" y="3485716"/>
                        <a:ext cx="609600" cy="492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7" name="Straight Arrow Connector 26">
            <a:extLst>
              <a:ext uri="{FF2B5EF4-FFF2-40B4-BE49-F238E27FC236}">
                <a16:creationId xmlns:a16="http://schemas.microsoft.com/office/drawing/2014/main" id="{57E4DB74-459E-49DA-9902-DD744FEB815C}"/>
              </a:ext>
            </a:extLst>
          </p:cNvPr>
          <p:cNvCxnSpPr>
            <a:cxnSpLocks/>
          </p:cNvCxnSpPr>
          <p:nvPr/>
        </p:nvCxnSpPr>
        <p:spPr>
          <a:xfrm>
            <a:off x="10964818" y="3871554"/>
            <a:ext cx="1" cy="60633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3BE053-5D57-44DD-911A-C4724A2CDB9C}"/>
              </a:ext>
            </a:extLst>
          </p:cNvPr>
          <p:cNvSpPr txBox="1"/>
          <p:nvPr/>
        </p:nvSpPr>
        <p:spPr>
          <a:xfrm>
            <a:off x="8711940" y="4407675"/>
            <a:ext cx="2011063" cy="707886"/>
          </a:xfrm>
          <a:prstGeom prst="rect">
            <a:avLst/>
          </a:prstGeom>
          <a:noFill/>
        </p:spPr>
        <p:txBody>
          <a:bodyPr wrap="none" rtlCol="0">
            <a:spAutoFit/>
          </a:bodyPr>
          <a:lstStyle/>
          <a:p>
            <a:r>
              <a:rPr lang="en-US" sz="2000" dirty="0"/>
              <a:t>Critical Value:</a:t>
            </a:r>
          </a:p>
          <a:p>
            <a:r>
              <a:rPr lang="en-US" sz="2000" dirty="0"/>
              <a:t>= InvT(1-α/2, n-1)</a:t>
            </a:r>
          </a:p>
        </p:txBody>
      </p:sp>
      <p:sp>
        <p:nvSpPr>
          <p:cNvPr id="30" name="TextBox 29">
            <a:extLst>
              <a:ext uri="{FF2B5EF4-FFF2-40B4-BE49-F238E27FC236}">
                <a16:creationId xmlns:a16="http://schemas.microsoft.com/office/drawing/2014/main" id="{5782D280-7854-4AF2-B7DA-83F01AB2AE1D}"/>
              </a:ext>
            </a:extLst>
          </p:cNvPr>
          <p:cNvSpPr txBox="1"/>
          <p:nvPr/>
        </p:nvSpPr>
        <p:spPr>
          <a:xfrm>
            <a:off x="8496912" y="2824529"/>
            <a:ext cx="1655832" cy="707886"/>
          </a:xfrm>
          <a:prstGeom prst="rect">
            <a:avLst/>
          </a:prstGeom>
          <a:noFill/>
        </p:spPr>
        <p:txBody>
          <a:bodyPr wrap="square" rtlCol="0">
            <a:spAutoFit/>
          </a:bodyPr>
          <a:lstStyle/>
          <a:p>
            <a:r>
              <a:rPr lang="en-US" sz="2000" dirty="0"/>
              <a:t>t Distribution</a:t>
            </a:r>
          </a:p>
          <a:p>
            <a:r>
              <a:rPr lang="en-US" sz="2000" dirty="0"/>
              <a:t>with (n-1) df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F12C732-BB17-4F35-8B46-34544C532926}"/>
                  </a:ext>
                </a:extLst>
              </p:cNvPr>
              <p:cNvSpPr/>
              <p:nvPr/>
            </p:nvSpPr>
            <p:spPr>
              <a:xfrm>
                <a:off x="10357349" y="4348103"/>
                <a:ext cx="1512915" cy="6269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𝑡</m:t>
                          </m:r>
                        </m:e>
                        <m: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m:t>
                          </m:r>
                          <m:f>
                            <m:fPr>
                              <m:ctrlPr>
                                <a:rPr lang="en-US" sz="2400" b="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sub>
                      </m:sSub>
                    </m:oMath>
                  </m:oMathPara>
                </a14:m>
                <a:endParaRPr lang="en-US" sz="2400" dirty="0"/>
              </a:p>
            </p:txBody>
          </p:sp>
        </mc:Choice>
        <mc:Fallback xmlns="">
          <p:sp>
            <p:nvSpPr>
              <p:cNvPr id="4" name="Rectangle 3">
                <a:extLst>
                  <a:ext uri="{FF2B5EF4-FFF2-40B4-BE49-F238E27FC236}">
                    <a16:creationId xmlns:a16="http://schemas.microsoft.com/office/drawing/2014/main" id="{CF12C732-BB17-4F35-8B46-34544C532926}"/>
                  </a:ext>
                </a:extLst>
              </p:cNvPr>
              <p:cNvSpPr>
                <a:spLocks noRot="1" noChangeAspect="1" noMove="1" noResize="1" noEditPoints="1" noAdjustHandles="1" noChangeArrowheads="1" noChangeShapeType="1" noTextEdit="1"/>
              </p:cNvSpPr>
              <p:nvPr/>
            </p:nvSpPr>
            <p:spPr>
              <a:xfrm>
                <a:off x="10357349" y="4348103"/>
                <a:ext cx="1512915" cy="626967"/>
              </a:xfrm>
              <a:prstGeom prst="rect">
                <a:avLst/>
              </a:prstGeom>
              <a:blipFill>
                <a:blip r:embed="rId12"/>
                <a:stretch>
                  <a:fillRect b="-3883"/>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74020047-C334-46E7-92DD-AC7A0233AFC9}"/>
              </a:ext>
            </a:extLst>
          </p:cNvPr>
          <p:cNvSpPr/>
          <p:nvPr/>
        </p:nvSpPr>
        <p:spPr>
          <a:xfrm>
            <a:off x="8454268" y="2791899"/>
            <a:ext cx="3327315" cy="2411343"/>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66AFDF5-6684-4237-B85C-6DB6E2E0A888}"/>
              </a:ext>
            </a:extLst>
          </p:cNvPr>
          <p:cNvSpPr txBox="1"/>
          <p:nvPr/>
        </p:nvSpPr>
        <p:spPr>
          <a:xfrm>
            <a:off x="9093100" y="453179"/>
            <a:ext cx="2074607" cy="461665"/>
          </a:xfrm>
          <a:prstGeom prst="rect">
            <a:avLst/>
          </a:prstGeom>
          <a:noFill/>
        </p:spPr>
        <p:txBody>
          <a:bodyPr wrap="none" rtlCol="0">
            <a:spAutoFit/>
          </a:bodyPr>
          <a:lstStyle/>
          <a:p>
            <a:r>
              <a:rPr lang="el-GR" sz="2400" dirty="0">
                <a:solidFill>
                  <a:srgbClr val="FF0000"/>
                </a:solidFill>
                <a:latin typeface="Times New Roman" pitchFamily="18" charset="0"/>
                <a:cs typeface="Times New Roman" pitchFamily="18" charset="0"/>
              </a:rPr>
              <a:t>α</a:t>
            </a:r>
            <a:r>
              <a:rPr lang="en-US" sz="2400" dirty="0">
                <a:solidFill>
                  <a:srgbClr val="FF0000"/>
                </a:solidFill>
                <a:latin typeface="Times New Roman" pitchFamily="18" charset="0"/>
                <a:cs typeface="Times New Roman" pitchFamily="18" charset="0"/>
              </a:rPr>
              <a:t>% testing of </a:t>
            </a:r>
            <a:r>
              <a:rPr lang="el-GR" sz="2400" dirty="0">
                <a:solidFill>
                  <a:srgbClr val="FF0000"/>
                </a:solidFill>
                <a:latin typeface="Times New Roman" pitchFamily="18" charset="0"/>
                <a:cs typeface="Times New Roman" pitchFamily="18" charset="0"/>
              </a:rPr>
              <a:t>μ</a:t>
            </a:r>
            <a:endParaRPr lang="en-US" sz="2400" dirty="0">
              <a:solidFill>
                <a:srgbClr val="FF0000"/>
              </a:solidFill>
              <a:latin typeface="Times New Roman" pitchFamily="18" charset="0"/>
              <a:cs typeface="Times New Roman" pitchFamily="18" charset="0"/>
            </a:endParaRPr>
          </a:p>
        </p:txBody>
      </p:sp>
      <p:graphicFrame>
        <p:nvGraphicFramePr>
          <p:cNvPr id="32" name="Object 1">
            <a:extLst>
              <a:ext uri="{FF2B5EF4-FFF2-40B4-BE49-F238E27FC236}">
                <a16:creationId xmlns:a16="http://schemas.microsoft.com/office/drawing/2014/main" id="{27A11511-3464-4282-9B44-0E95D9C0621A}"/>
              </a:ext>
            </a:extLst>
          </p:cNvPr>
          <p:cNvGraphicFramePr>
            <a:graphicFrameLocks noChangeAspect="1"/>
          </p:cNvGraphicFramePr>
          <p:nvPr>
            <p:extLst>
              <p:ext uri="{D42A27DB-BD31-4B8C-83A1-F6EECF244321}">
                <p14:modId xmlns:p14="http://schemas.microsoft.com/office/powerpoint/2010/main" val="763259012"/>
              </p:ext>
            </p:extLst>
          </p:nvPr>
        </p:nvGraphicFramePr>
        <p:xfrm>
          <a:off x="8850542" y="1646622"/>
          <a:ext cx="1397000" cy="585788"/>
        </p:xfrm>
        <a:graphic>
          <a:graphicData uri="http://schemas.openxmlformats.org/presentationml/2006/ole">
            <mc:AlternateContent xmlns:mc="http://schemas.openxmlformats.org/markup-compatibility/2006">
              <mc:Choice xmlns:v="urn:schemas-microsoft-com:vml" Requires="v">
                <p:oleObj spid="_x0000_s3143" name="Equation" r:id="rId13" imgW="609336" imgH="253890" progId="Equation.3">
                  <p:embed/>
                </p:oleObj>
              </mc:Choice>
              <mc:Fallback>
                <p:oleObj name="Equation" r:id="rId13" imgW="609336" imgH="253890" progId="Equation.3">
                  <p:embed/>
                  <p:pic>
                    <p:nvPicPr>
                      <p:cNvPr id="21" name="Object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50542" y="1646622"/>
                        <a:ext cx="1397000"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a:extLst>
              <a:ext uri="{FF2B5EF4-FFF2-40B4-BE49-F238E27FC236}">
                <a16:creationId xmlns:a16="http://schemas.microsoft.com/office/drawing/2014/main" id="{C9114B9A-EEC4-40BA-8426-9BB0D13FABBD}"/>
              </a:ext>
            </a:extLst>
          </p:cNvPr>
          <p:cNvSpPr txBox="1"/>
          <p:nvPr/>
        </p:nvSpPr>
        <p:spPr>
          <a:xfrm>
            <a:off x="8723542" y="948678"/>
            <a:ext cx="1202573" cy="369332"/>
          </a:xfrm>
          <a:prstGeom prst="rect">
            <a:avLst/>
          </a:prstGeom>
          <a:noFill/>
        </p:spPr>
        <p:txBody>
          <a:bodyPr wrap="none" rtlCol="0">
            <a:spAutoFit/>
          </a:bodyPr>
          <a:lstStyle/>
          <a:p>
            <a:r>
              <a:rPr lang="en-US" b="1" dirty="0"/>
              <a:t>unknown</a:t>
            </a:r>
          </a:p>
        </p:txBody>
      </p:sp>
      <p:cxnSp>
        <p:nvCxnSpPr>
          <p:cNvPr id="34" name="Straight Arrow Connector 33">
            <a:extLst>
              <a:ext uri="{FF2B5EF4-FFF2-40B4-BE49-F238E27FC236}">
                <a16:creationId xmlns:a16="http://schemas.microsoft.com/office/drawing/2014/main" id="{FAA4C0F8-4284-47B3-A04E-9F482CC9749A}"/>
              </a:ext>
            </a:extLst>
          </p:cNvPr>
          <p:cNvCxnSpPr/>
          <p:nvPr/>
        </p:nvCxnSpPr>
        <p:spPr>
          <a:xfrm flipH="1" flipV="1">
            <a:off x="9401029" y="1382542"/>
            <a:ext cx="389313" cy="3926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116E4D4-9C0D-4E21-A661-A68233768AA2}"/>
              </a:ext>
            </a:extLst>
          </p:cNvPr>
          <p:cNvSpPr/>
          <p:nvPr/>
        </p:nvSpPr>
        <p:spPr>
          <a:xfrm>
            <a:off x="10552342" y="1150370"/>
            <a:ext cx="685800" cy="6248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itchFamily="18" charset="0"/>
                <a:cs typeface="Times New Roman" pitchFamily="18" charset="0"/>
              </a:rPr>
              <a:t>III</a:t>
            </a:r>
          </a:p>
        </p:txBody>
      </p:sp>
    </p:spTree>
    <p:extLst>
      <p:ext uri="{BB962C8B-B14F-4D97-AF65-F5344CB8AC3E}">
        <p14:creationId xmlns:p14="http://schemas.microsoft.com/office/powerpoint/2010/main" val="104214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Ex1. Pyramid Lake</a:t>
            </a:r>
          </a:p>
        </p:txBody>
      </p:sp>
      <p:sp>
        <p:nvSpPr>
          <p:cNvPr id="12" name="Rectangle 11">
            <a:extLst>
              <a:ext uri="{FF2B5EF4-FFF2-40B4-BE49-F238E27FC236}">
                <a16:creationId xmlns:a16="http://schemas.microsoft.com/office/drawing/2014/main" id="{1121B0FD-515C-409E-8757-5EC23F03FAB8}"/>
              </a:ext>
            </a:extLst>
          </p:cNvPr>
          <p:cNvSpPr/>
          <p:nvPr/>
        </p:nvSpPr>
        <p:spPr>
          <a:xfrm>
            <a:off x="901839" y="4265608"/>
            <a:ext cx="6087684" cy="8145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CC989D-76DD-4CCB-AC4B-D382D46A95AE}"/>
                  </a:ext>
                </a:extLst>
              </p:cNvPr>
              <p:cNvSpPr txBox="1"/>
              <p:nvPr/>
            </p:nvSpPr>
            <p:spPr>
              <a:xfrm>
                <a:off x="2140903" y="5349849"/>
                <a:ext cx="111421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smtClean="0">
                          <a:latin typeface="Cambria Math" panose="02040503050406030204" pitchFamily="18" charset="0"/>
                        </a:rPr>
                        <m:t>=18.5</m:t>
                      </m:r>
                    </m:oMath>
                  </m:oMathPara>
                </a14:m>
                <a:endParaRPr lang="en-US" sz="2200" dirty="0"/>
              </a:p>
            </p:txBody>
          </p:sp>
        </mc:Choice>
        <mc:Fallback xmlns="">
          <p:sp>
            <p:nvSpPr>
              <p:cNvPr id="13" name="TextBox 12">
                <a:extLst>
                  <a:ext uri="{FF2B5EF4-FFF2-40B4-BE49-F238E27FC236}">
                    <a16:creationId xmlns:a16="http://schemas.microsoft.com/office/drawing/2014/main" id="{DBCC989D-76DD-4CCB-AC4B-D382D46A95AE}"/>
                  </a:ext>
                </a:extLst>
              </p:cNvPr>
              <p:cNvSpPr txBox="1">
                <a:spLocks noRot="1" noChangeAspect="1" noMove="1" noResize="1" noEditPoints="1" noAdjustHandles="1" noChangeArrowheads="1" noChangeShapeType="1" noTextEdit="1"/>
              </p:cNvSpPr>
              <p:nvPr/>
            </p:nvSpPr>
            <p:spPr>
              <a:xfrm>
                <a:off x="2140903" y="5349849"/>
                <a:ext cx="1114215" cy="338554"/>
              </a:xfrm>
              <a:prstGeom prst="rect">
                <a:avLst/>
              </a:prstGeom>
              <a:blipFill>
                <a:blip r:embed="rId4"/>
                <a:stretch>
                  <a:fillRect l="-2732" r="-5464"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2D1795-049F-49FD-A27C-FED9C3B0BB10}"/>
                  </a:ext>
                </a:extLst>
              </p:cNvPr>
              <p:cNvSpPr txBox="1"/>
              <p:nvPr/>
            </p:nvSpPr>
            <p:spPr>
              <a:xfrm>
                <a:off x="4686814" y="5700577"/>
                <a:ext cx="1027653"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=19</m:t>
                      </m:r>
                    </m:oMath>
                  </m:oMathPara>
                </a14:m>
                <a:endParaRPr lang="en-US" sz="2200" dirty="0"/>
              </a:p>
            </p:txBody>
          </p:sp>
        </mc:Choice>
        <mc:Fallback xmlns="">
          <p:sp>
            <p:nvSpPr>
              <p:cNvPr id="14" name="TextBox 13">
                <a:extLst>
                  <a:ext uri="{FF2B5EF4-FFF2-40B4-BE49-F238E27FC236}">
                    <a16:creationId xmlns:a16="http://schemas.microsoft.com/office/drawing/2014/main" id="{722D1795-049F-49FD-A27C-FED9C3B0BB10}"/>
                  </a:ext>
                </a:extLst>
              </p:cNvPr>
              <p:cNvSpPr txBox="1">
                <a:spLocks noRot="1" noChangeAspect="1" noMove="1" noResize="1" noEditPoints="1" noAdjustHandles="1" noChangeArrowheads="1" noChangeShapeType="1" noTextEdit="1"/>
              </p:cNvSpPr>
              <p:nvPr/>
            </p:nvSpPr>
            <p:spPr>
              <a:xfrm>
                <a:off x="4686814" y="5700577"/>
                <a:ext cx="1027653" cy="338554"/>
              </a:xfrm>
              <a:prstGeom prst="rect">
                <a:avLst/>
              </a:prstGeom>
              <a:blipFill>
                <a:blip r:embed="rId5"/>
                <a:stretch>
                  <a:fillRect l="-5952" r="-5952" b="-2142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541A99C-DA12-424A-9AEC-F29F980CEB3D}"/>
              </a:ext>
            </a:extLst>
          </p:cNvPr>
          <p:cNvSpPr txBox="1"/>
          <p:nvPr/>
        </p:nvSpPr>
        <p:spPr>
          <a:xfrm>
            <a:off x="1001037" y="4430075"/>
            <a:ext cx="4532138" cy="461665"/>
          </a:xfrm>
          <a:prstGeom prst="rect">
            <a:avLst/>
          </a:prstGeom>
          <a:noFill/>
        </p:spPr>
        <p:txBody>
          <a:bodyPr wrap="none" rtlCol="0">
            <a:spAutoFit/>
          </a:bodyPr>
          <a:lstStyle/>
          <a:p>
            <a:r>
              <a:rPr lang="en-US" sz="2400" dirty="0"/>
              <a:t>X: length of fish ~ Normal (</a:t>
            </a:r>
            <a:r>
              <a:rPr lang="el-GR" sz="2400" dirty="0"/>
              <a:t>μ</a:t>
            </a:r>
            <a:r>
              <a:rPr lang="en-US" sz="2400" dirty="0"/>
              <a:t>, </a:t>
            </a:r>
            <a:r>
              <a:rPr lang="el-GR" sz="2400" dirty="0"/>
              <a:t>σ</a:t>
            </a:r>
            <a:r>
              <a:rPr lang="en-US" sz="2400" dirty="0"/>
              <a:t> = ?)</a:t>
            </a:r>
          </a:p>
        </p:txBody>
      </p:sp>
      <p:graphicFrame>
        <p:nvGraphicFramePr>
          <p:cNvPr id="16" name="Object 18">
            <a:extLst>
              <a:ext uri="{FF2B5EF4-FFF2-40B4-BE49-F238E27FC236}">
                <a16:creationId xmlns:a16="http://schemas.microsoft.com/office/drawing/2014/main" id="{2FCA42A2-A3D1-417F-91DF-3099A2D258C0}"/>
              </a:ext>
            </a:extLst>
          </p:cNvPr>
          <p:cNvGraphicFramePr>
            <a:graphicFrameLocks noChangeAspect="1"/>
          </p:cNvGraphicFramePr>
          <p:nvPr>
            <p:extLst>
              <p:ext uri="{D42A27DB-BD31-4B8C-83A1-F6EECF244321}">
                <p14:modId xmlns:p14="http://schemas.microsoft.com/office/powerpoint/2010/main" val="3521524895"/>
              </p:ext>
            </p:extLst>
          </p:nvPr>
        </p:nvGraphicFramePr>
        <p:xfrm>
          <a:off x="5513058" y="4489776"/>
          <a:ext cx="407987" cy="327025"/>
        </p:xfrm>
        <a:graphic>
          <a:graphicData uri="http://schemas.openxmlformats.org/presentationml/2006/ole">
            <mc:AlternateContent xmlns:mc="http://schemas.openxmlformats.org/markup-compatibility/2006">
              <mc:Choice xmlns:v="urn:schemas-microsoft-com:vml" Requires="v">
                <p:oleObj spid="_x0000_s8217" name="Equation" r:id="rId6" imgW="190417" imgH="152334" progId="Equation.3">
                  <p:embed/>
                </p:oleObj>
              </mc:Choice>
              <mc:Fallback>
                <p:oleObj name="Equation" r:id="rId6" imgW="190417" imgH="152334" progId="Equation.3">
                  <p:embed/>
                  <p:pic>
                    <p:nvPicPr>
                      <p:cNvPr id="18" name="Object 18">
                        <a:extLst>
                          <a:ext uri="{FF2B5EF4-FFF2-40B4-BE49-F238E27FC236}">
                            <a16:creationId xmlns:a16="http://schemas.microsoft.com/office/drawing/2014/main" id="{A1426536-6546-4F5C-A56D-A5ED9C5CF1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3058" y="4489776"/>
                        <a:ext cx="40798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16">
            <a:extLst>
              <a:ext uri="{FF2B5EF4-FFF2-40B4-BE49-F238E27FC236}">
                <a16:creationId xmlns:a16="http://schemas.microsoft.com/office/drawing/2014/main" id="{D0ED481B-91F9-4508-9467-7ADDCDFA2D8B}"/>
              </a:ext>
            </a:extLst>
          </p:cNvPr>
          <p:cNvSpPr/>
          <p:nvPr/>
        </p:nvSpPr>
        <p:spPr>
          <a:xfrm>
            <a:off x="6023280" y="4386587"/>
            <a:ext cx="703196" cy="57223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itchFamily="18" charset="0"/>
                <a:cs typeface="Times New Roman" pitchFamily="18" charset="0"/>
              </a:rPr>
              <a:t>III</a:t>
            </a:r>
          </a:p>
        </p:txBody>
      </p:sp>
      <p:sp>
        <p:nvSpPr>
          <p:cNvPr id="19" name="Rectangle 18">
            <a:extLst>
              <a:ext uri="{FF2B5EF4-FFF2-40B4-BE49-F238E27FC236}">
                <a16:creationId xmlns:a16="http://schemas.microsoft.com/office/drawing/2014/main" id="{24847CBB-D2BB-429F-A81B-2691A93DB336}"/>
              </a:ext>
            </a:extLst>
          </p:cNvPr>
          <p:cNvSpPr/>
          <p:nvPr/>
        </p:nvSpPr>
        <p:spPr>
          <a:xfrm>
            <a:off x="901839" y="5681446"/>
            <a:ext cx="3397084" cy="400110"/>
          </a:xfrm>
          <a:prstGeom prst="rect">
            <a:avLst/>
          </a:prstGeom>
        </p:spPr>
        <p:txBody>
          <a:bodyPr wrap="none">
            <a:spAutoFit/>
          </a:bodyPr>
          <a:lstStyle/>
          <a:p>
            <a:r>
              <a:rPr lang="en-US" sz="2000" dirty="0">
                <a:latin typeface="Times New Roman" pitchFamily="18" charset="0"/>
                <a:cs typeface="Times New Roman" pitchFamily="18" charset="0"/>
              </a:rPr>
              <a:t>Claim: the mean length is 19 in</a:t>
            </a:r>
            <a:endParaRPr lang="en-US" sz="2000" dirty="0"/>
          </a:p>
        </p:txBody>
      </p:sp>
      <p:sp>
        <p:nvSpPr>
          <p:cNvPr id="20" name="Rectangle 19">
            <a:extLst>
              <a:ext uri="{FF2B5EF4-FFF2-40B4-BE49-F238E27FC236}">
                <a16:creationId xmlns:a16="http://schemas.microsoft.com/office/drawing/2014/main" id="{99FDB2EA-E1C7-4D47-88B0-6998B2D87BDD}"/>
              </a:ext>
            </a:extLst>
          </p:cNvPr>
          <p:cNvSpPr/>
          <p:nvPr/>
        </p:nvSpPr>
        <p:spPr>
          <a:xfrm>
            <a:off x="901839" y="6081556"/>
            <a:ext cx="4956998" cy="400110"/>
          </a:xfrm>
          <a:prstGeom prst="rect">
            <a:avLst/>
          </a:prstGeom>
        </p:spPr>
        <p:txBody>
          <a:bodyPr wrap="none">
            <a:spAutoFit/>
          </a:bodyPr>
          <a:lstStyle/>
          <a:p>
            <a:r>
              <a:rPr lang="en-US" sz="2000" dirty="0">
                <a:solidFill>
                  <a:schemeClr val="tx2"/>
                </a:solidFill>
                <a:latin typeface="Times New Roman" pitchFamily="18" charset="0"/>
                <a:cs typeface="Times New Roman" pitchFamily="18" charset="0"/>
              </a:rPr>
              <a:t>Alternative: The mean length is less than 19 in</a:t>
            </a:r>
            <a:endParaRPr lang="en-US" sz="2000" dirty="0">
              <a:solidFill>
                <a:schemeClr val="tx2"/>
              </a:solidFill>
            </a:endParaRPr>
          </a:p>
        </p:txBody>
      </p:sp>
      <p:sp>
        <p:nvSpPr>
          <p:cNvPr id="21" name="Rectangle 20">
            <a:extLst>
              <a:ext uri="{FF2B5EF4-FFF2-40B4-BE49-F238E27FC236}">
                <a16:creationId xmlns:a16="http://schemas.microsoft.com/office/drawing/2014/main" id="{8A8EE66A-10AC-48E7-9ECA-6C4517A485F6}"/>
              </a:ext>
            </a:extLst>
          </p:cNvPr>
          <p:cNvSpPr/>
          <p:nvPr/>
        </p:nvSpPr>
        <p:spPr>
          <a:xfrm>
            <a:off x="901839" y="5304301"/>
            <a:ext cx="5636712" cy="12024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6" descr="http://www.krisweb.com/kriskootenai/krisdb/html/krisweb/westslope_cut/westslope_cutthroat.jpg">
            <a:extLst>
              <a:ext uri="{FF2B5EF4-FFF2-40B4-BE49-F238E27FC236}">
                <a16:creationId xmlns:a16="http://schemas.microsoft.com/office/drawing/2014/main" id="{5F58DCE6-1BE8-4D2C-8235-3BD9478EB7FB}"/>
              </a:ext>
            </a:extLst>
          </p:cNvPr>
          <p:cNvPicPr>
            <a:picLocks noChangeAspect="1" noChangeArrowheads="1"/>
          </p:cNvPicPr>
          <p:nvPr/>
        </p:nvPicPr>
        <p:blipFill>
          <a:blip r:embed="rId8" cstate="print"/>
          <a:srcRect/>
          <a:stretch>
            <a:fillRect/>
          </a:stretch>
        </p:blipFill>
        <p:spPr bwMode="auto">
          <a:xfrm>
            <a:off x="8000109" y="365124"/>
            <a:ext cx="3835943" cy="1551357"/>
          </a:xfrm>
          <a:prstGeom prst="rect">
            <a:avLst/>
          </a:prstGeom>
          <a:noFill/>
        </p:spPr>
      </p:pic>
      <p:sp>
        <p:nvSpPr>
          <p:cNvPr id="7" name="Rectangle 6">
            <a:extLst>
              <a:ext uri="{FF2B5EF4-FFF2-40B4-BE49-F238E27FC236}">
                <a16:creationId xmlns:a16="http://schemas.microsoft.com/office/drawing/2014/main" id="{E6C6B5DA-2EAB-4B21-B365-9E0294197C62}"/>
              </a:ext>
            </a:extLst>
          </p:cNvPr>
          <p:cNvSpPr/>
          <p:nvPr/>
        </p:nvSpPr>
        <p:spPr>
          <a:xfrm>
            <a:off x="838199" y="1552902"/>
            <a:ext cx="8568847" cy="830997"/>
          </a:xfrm>
          <a:prstGeom prst="rect">
            <a:avLst/>
          </a:prstGeom>
        </p:spPr>
        <p:txBody>
          <a:bodyPr wrap="square">
            <a:spAutoFit/>
          </a:bodyPr>
          <a:lstStyle/>
          <a:p>
            <a:r>
              <a:rPr lang="en-US" sz="2400" dirty="0">
                <a:cs typeface="Times New Roman" pitchFamily="18" charset="0"/>
              </a:rPr>
              <a:t>The Pyramid Lake in Nevada is famous for its cutthroat trout. Suppose </a:t>
            </a:r>
            <a:r>
              <a:rPr lang="en-US" sz="2400" dirty="0">
                <a:solidFill>
                  <a:srgbClr val="00B050"/>
                </a:solidFill>
                <a:cs typeface="Times New Roman" pitchFamily="18" charset="0"/>
              </a:rPr>
              <a:t>the claim </a:t>
            </a:r>
            <a:r>
              <a:rPr lang="en-US" sz="2400" dirty="0">
                <a:cs typeface="Times New Roman" pitchFamily="18" charset="0"/>
              </a:rPr>
              <a:t>is that the </a:t>
            </a:r>
            <a:r>
              <a:rPr lang="en-US" sz="2400" dirty="0">
                <a:solidFill>
                  <a:srgbClr val="00B050"/>
                </a:solidFill>
                <a:cs typeface="Times New Roman" pitchFamily="18" charset="0"/>
              </a:rPr>
              <a:t>mean length of the trout is 19 inches</a:t>
            </a:r>
            <a:r>
              <a:rPr lang="en-US" sz="2400" dirty="0">
                <a:cs typeface="Times New Roman" pitchFamily="18" charset="0"/>
              </a:rPr>
              <a:t>. </a:t>
            </a:r>
            <a:endParaRPr lang="en-US" sz="2400" dirty="0"/>
          </a:p>
        </p:txBody>
      </p:sp>
      <p:sp>
        <p:nvSpPr>
          <p:cNvPr id="23" name="Rectangle 22">
            <a:extLst>
              <a:ext uri="{FF2B5EF4-FFF2-40B4-BE49-F238E27FC236}">
                <a16:creationId xmlns:a16="http://schemas.microsoft.com/office/drawing/2014/main" id="{0A58D69D-A275-409E-9A1A-6882D69629C6}"/>
              </a:ext>
            </a:extLst>
          </p:cNvPr>
          <p:cNvSpPr/>
          <p:nvPr/>
        </p:nvSpPr>
        <p:spPr>
          <a:xfrm>
            <a:off x="838198" y="2505322"/>
            <a:ext cx="10748377" cy="1569660"/>
          </a:xfrm>
          <a:prstGeom prst="rect">
            <a:avLst/>
          </a:prstGeom>
        </p:spPr>
        <p:txBody>
          <a:bodyPr wrap="square">
            <a:spAutoFit/>
          </a:bodyPr>
          <a:lstStyle/>
          <a:p>
            <a:r>
              <a:rPr lang="en-US" sz="2400" dirty="0">
                <a:cs typeface="Times New Roman" pitchFamily="18" charset="0"/>
              </a:rPr>
              <a:t>However, in a random sample of </a:t>
            </a:r>
            <a:r>
              <a:rPr lang="en-US" sz="2400" dirty="0">
                <a:solidFill>
                  <a:srgbClr val="0070C0"/>
                </a:solidFill>
                <a:cs typeface="Times New Roman" pitchFamily="18" charset="0"/>
              </a:rPr>
              <a:t>51 fish caught</a:t>
            </a:r>
            <a:r>
              <a:rPr lang="en-US" sz="2400" dirty="0">
                <a:cs typeface="Times New Roman" pitchFamily="18" charset="0"/>
              </a:rPr>
              <a:t>, the </a:t>
            </a:r>
            <a:r>
              <a:rPr lang="en-US" sz="2400" dirty="0">
                <a:solidFill>
                  <a:srgbClr val="7030A0"/>
                </a:solidFill>
                <a:cs typeface="Times New Roman" pitchFamily="18" charset="0"/>
              </a:rPr>
              <a:t>average length was 18.5 inches </a:t>
            </a:r>
            <a:r>
              <a:rPr lang="en-US" sz="2400" dirty="0">
                <a:cs typeface="Times New Roman" pitchFamily="18" charset="0"/>
              </a:rPr>
              <a:t>with a </a:t>
            </a:r>
            <a:r>
              <a:rPr lang="en-US" sz="2400" dirty="0">
                <a:solidFill>
                  <a:srgbClr val="FF0000"/>
                </a:solidFill>
                <a:cs typeface="Times New Roman" pitchFamily="18" charset="0"/>
              </a:rPr>
              <a:t>sample standard deviation of 3.2 inches</a:t>
            </a:r>
            <a:r>
              <a:rPr lang="en-US" sz="2400" dirty="0">
                <a:cs typeface="Times New Roman" pitchFamily="18" charset="0"/>
              </a:rPr>
              <a:t>. Does this data indicate that the mean length of trout caught is less than the 19 inches claimed at the </a:t>
            </a:r>
            <a:r>
              <a:rPr lang="en-US" sz="2400" dirty="0">
                <a:solidFill>
                  <a:schemeClr val="accent6">
                    <a:lumMod val="75000"/>
                  </a:schemeClr>
                </a:solidFill>
                <a:cs typeface="Times New Roman" pitchFamily="18" charset="0"/>
              </a:rPr>
              <a:t>5% level of significance</a:t>
            </a:r>
            <a:r>
              <a:rPr lang="en-US" sz="2400" dirty="0">
                <a:cs typeface="Times New Roman" pitchFamily="18" charset="0"/>
              </a:rPr>
              <a:t>? Assume normality for the population of length.</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E429E96-2FBE-4A28-B7D9-047023913050}"/>
                  </a:ext>
                </a:extLst>
              </p:cNvPr>
              <p:cNvSpPr txBox="1"/>
              <p:nvPr/>
            </p:nvSpPr>
            <p:spPr>
              <a:xfrm>
                <a:off x="991452" y="5343809"/>
                <a:ext cx="90851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=51</m:t>
                      </m:r>
                    </m:oMath>
                  </m:oMathPara>
                </a14:m>
                <a:endParaRPr lang="en-US" sz="2200" dirty="0"/>
              </a:p>
            </p:txBody>
          </p:sp>
        </mc:Choice>
        <mc:Fallback xmlns="">
          <p:sp>
            <p:nvSpPr>
              <p:cNvPr id="24" name="TextBox 23">
                <a:extLst>
                  <a:ext uri="{FF2B5EF4-FFF2-40B4-BE49-F238E27FC236}">
                    <a16:creationId xmlns:a16="http://schemas.microsoft.com/office/drawing/2014/main" id="{CE429E96-2FBE-4A28-B7D9-047023913050}"/>
                  </a:ext>
                </a:extLst>
              </p:cNvPr>
              <p:cNvSpPr txBox="1">
                <a:spLocks noRot="1" noChangeAspect="1" noMove="1" noResize="1" noEditPoints="1" noAdjustHandles="1" noChangeArrowheads="1" noChangeShapeType="1" noTextEdit="1"/>
              </p:cNvSpPr>
              <p:nvPr/>
            </p:nvSpPr>
            <p:spPr>
              <a:xfrm>
                <a:off x="991452" y="5343809"/>
                <a:ext cx="908518" cy="338554"/>
              </a:xfrm>
              <a:prstGeom prst="rect">
                <a:avLst/>
              </a:prstGeom>
              <a:blipFill>
                <a:blip r:embed="rId9"/>
                <a:stretch>
                  <a:fillRect l="-4027" r="-67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939628A-8763-454C-B041-DD76859289DA}"/>
                  </a:ext>
                </a:extLst>
              </p:cNvPr>
              <p:cNvSpPr txBox="1"/>
              <p:nvPr/>
            </p:nvSpPr>
            <p:spPr>
              <a:xfrm>
                <a:off x="3570955" y="5351937"/>
                <a:ext cx="93512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𝑠</m:t>
                      </m:r>
                      <m:r>
                        <a:rPr lang="en-US" sz="2200" b="0" i="1" smtClean="0">
                          <a:latin typeface="Cambria Math" panose="02040503050406030204" pitchFamily="18" charset="0"/>
                        </a:rPr>
                        <m:t>=3.2</m:t>
                      </m:r>
                    </m:oMath>
                  </m:oMathPara>
                </a14:m>
                <a:endParaRPr lang="en-US" sz="2200" dirty="0"/>
              </a:p>
            </p:txBody>
          </p:sp>
        </mc:Choice>
        <mc:Fallback xmlns="">
          <p:sp>
            <p:nvSpPr>
              <p:cNvPr id="25" name="TextBox 24">
                <a:extLst>
                  <a:ext uri="{FF2B5EF4-FFF2-40B4-BE49-F238E27FC236}">
                    <a16:creationId xmlns:a16="http://schemas.microsoft.com/office/drawing/2014/main" id="{5939628A-8763-454C-B041-DD76859289DA}"/>
                  </a:ext>
                </a:extLst>
              </p:cNvPr>
              <p:cNvSpPr txBox="1">
                <a:spLocks noRot="1" noChangeAspect="1" noMove="1" noResize="1" noEditPoints="1" noAdjustHandles="1" noChangeArrowheads="1" noChangeShapeType="1" noTextEdit="1"/>
              </p:cNvSpPr>
              <p:nvPr/>
            </p:nvSpPr>
            <p:spPr>
              <a:xfrm>
                <a:off x="3570955" y="5351937"/>
                <a:ext cx="935128" cy="338554"/>
              </a:xfrm>
              <a:prstGeom prst="rect">
                <a:avLst/>
              </a:prstGeom>
              <a:blipFill>
                <a:blip r:embed="rId10"/>
                <a:stretch>
                  <a:fillRect l="-3922" r="-6536" b="-7273"/>
                </a:stretch>
              </a:blipFill>
            </p:spPr>
            <p:txBody>
              <a:bodyPr/>
              <a:lstStyle/>
              <a:p>
                <a:r>
                  <a:rPr lang="en-US">
                    <a:noFill/>
                  </a:rPr>
                  <a:t> </a:t>
                </a:r>
              </a:p>
            </p:txBody>
          </p:sp>
        </mc:Fallback>
      </mc:AlternateContent>
    </p:spTree>
    <p:extLst>
      <p:ext uri="{BB962C8B-B14F-4D97-AF65-F5344CB8AC3E}">
        <p14:creationId xmlns:p14="http://schemas.microsoft.com/office/powerpoint/2010/main" val="402229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Right)">
                                      <p:cBhvr>
                                        <p:cTn id="12" dur="1000"/>
                                        <p:tgtEl>
                                          <p:spTgt spid="16"/>
                                        </p:tgtEl>
                                      </p:cBhvr>
                                    </p:animEffect>
                                  </p:childTnLst>
                                </p:cTn>
                              </p:par>
                            </p:childTnLst>
                          </p:cTn>
                        </p:par>
                        <p:par>
                          <p:cTn id="13" fill="hold">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Right)">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strips(downRight)">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downRight)">
                                      <p:cBhvr>
                                        <p:cTn id="26"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C683124-A54D-43FB-BBA7-B9B6C706DFE3}"/>
              </a:ext>
            </a:extLst>
          </p:cNvPr>
          <p:cNvSpPr/>
          <p:nvPr/>
        </p:nvSpPr>
        <p:spPr>
          <a:xfrm>
            <a:off x="842298" y="704571"/>
            <a:ext cx="1600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1.</a:t>
            </a:r>
            <a:r>
              <a:rPr lang="en-US" sz="2400" b="1" dirty="0">
                <a:latin typeface="Times New Roman" pitchFamily="18" charset="0"/>
                <a:cs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 0.05</a:t>
            </a:r>
            <a:endParaRPr lang="en-US" sz="2400" dirty="0"/>
          </a:p>
        </p:txBody>
      </p:sp>
      <p:sp>
        <p:nvSpPr>
          <p:cNvPr id="23" name="Rectangle 22">
            <a:extLst>
              <a:ext uri="{FF2B5EF4-FFF2-40B4-BE49-F238E27FC236}">
                <a16:creationId xmlns:a16="http://schemas.microsoft.com/office/drawing/2014/main" id="{8115E157-A008-45D1-BBD1-03C6AE435E47}"/>
              </a:ext>
            </a:extLst>
          </p:cNvPr>
          <p:cNvSpPr/>
          <p:nvPr/>
        </p:nvSpPr>
        <p:spPr>
          <a:xfrm>
            <a:off x="2975898" y="711774"/>
            <a:ext cx="55626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2.</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versus</a:t>
            </a:r>
            <a:endParaRPr lang="en-US" sz="2400" dirty="0"/>
          </a:p>
        </p:txBody>
      </p:sp>
      <p:sp>
        <p:nvSpPr>
          <p:cNvPr id="28" name="Rectangle 27">
            <a:extLst>
              <a:ext uri="{FF2B5EF4-FFF2-40B4-BE49-F238E27FC236}">
                <a16:creationId xmlns:a16="http://schemas.microsoft.com/office/drawing/2014/main" id="{658888F3-87DE-4411-8469-90B4A7D5A3CD}"/>
              </a:ext>
            </a:extLst>
          </p:cNvPr>
          <p:cNvSpPr/>
          <p:nvPr/>
        </p:nvSpPr>
        <p:spPr>
          <a:xfrm>
            <a:off x="842298" y="3777623"/>
            <a:ext cx="82296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5. </a:t>
            </a:r>
            <a:r>
              <a:rPr lang="en-US" sz="2400" dirty="0">
                <a:latin typeface="Times New Roman" pitchFamily="18" charset="0"/>
                <a:cs typeface="Times New Roman" pitchFamily="18" charset="0"/>
              </a:rPr>
              <a:t>t = -1.12 is NOT in the rejection region, H₀ is NOT rejected</a:t>
            </a:r>
            <a:endParaRPr lang="en-US" sz="2400" dirty="0"/>
          </a:p>
        </p:txBody>
      </p:sp>
      <p:sp>
        <p:nvSpPr>
          <p:cNvPr id="29" name="Rectangle 28">
            <a:extLst>
              <a:ext uri="{FF2B5EF4-FFF2-40B4-BE49-F238E27FC236}">
                <a16:creationId xmlns:a16="http://schemas.microsoft.com/office/drawing/2014/main" id="{355372C0-9BB4-4A3A-9F52-8E87F3B1AA28}"/>
              </a:ext>
            </a:extLst>
          </p:cNvPr>
          <p:cNvSpPr/>
          <p:nvPr/>
        </p:nvSpPr>
        <p:spPr>
          <a:xfrm>
            <a:off x="842298" y="1462106"/>
            <a:ext cx="26670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3. </a:t>
            </a:r>
            <a:r>
              <a:rPr lang="en-US" sz="2400" dirty="0">
                <a:latin typeface="Times New Roman" pitchFamily="18" charset="0"/>
                <a:cs typeface="Times New Roman" pitchFamily="18" charset="0"/>
              </a:rPr>
              <a:t>Test Statistic:  </a:t>
            </a:r>
            <a:endParaRPr lang="en-US" sz="2400" dirty="0"/>
          </a:p>
        </p:txBody>
      </p:sp>
      <p:sp>
        <p:nvSpPr>
          <p:cNvPr id="30" name="Rectangle 29">
            <a:extLst>
              <a:ext uri="{FF2B5EF4-FFF2-40B4-BE49-F238E27FC236}">
                <a16:creationId xmlns:a16="http://schemas.microsoft.com/office/drawing/2014/main" id="{56D5FCB0-0A3D-4FB7-BAEC-309A658546C2}"/>
              </a:ext>
            </a:extLst>
          </p:cNvPr>
          <p:cNvSpPr/>
          <p:nvPr/>
        </p:nvSpPr>
        <p:spPr>
          <a:xfrm>
            <a:off x="689898" y="552170"/>
            <a:ext cx="10885272" cy="57233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01BACC-0E96-49E1-8449-02EF8FADEA3F}"/>
              </a:ext>
            </a:extLst>
          </p:cNvPr>
          <p:cNvSpPr/>
          <p:nvPr/>
        </p:nvSpPr>
        <p:spPr>
          <a:xfrm>
            <a:off x="842298" y="3123255"/>
            <a:ext cx="3017837"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4. </a:t>
            </a:r>
            <a:r>
              <a:rPr lang="en-US" sz="2400" dirty="0">
                <a:latin typeface="Times New Roman" pitchFamily="18" charset="0"/>
                <a:cs typeface="Times New Roman" pitchFamily="18" charset="0"/>
              </a:rPr>
              <a:t>Rejection Region:</a:t>
            </a:r>
            <a:endParaRPr lang="en-US" sz="2400" dirty="0"/>
          </a:p>
        </p:txBody>
      </p:sp>
      <p:sp>
        <p:nvSpPr>
          <p:cNvPr id="34" name="Rectangle 33">
            <a:extLst>
              <a:ext uri="{FF2B5EF4-FFF2-40B4-BE49-F238E27FC236}">
                <a16:creationId xmlns:a16="http://schemas.microsoft.com/office/drawing/2014/main" id="{D2725854-91E5-42B7-8DE4-AAC6A00705BA}"/>
              </a:ext>
            </a:extLst>
          </p:cNvPr>
          <p:cNvSpPr/>
          <p:nvPr/>
        </p:nvSpPr>
        <p:spPr>
          <a:xfrm>
            <a:off x="842298" y="4381714"/>
            <a:ext cx="10362734"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6. </a:t>
            </a:r>
            <a:r>
              <a:rPr lang="en-US" sz="2400" dirty="0">
                <a:latin typeface="Times New Roman" pitchFamily="18" charset="0"/>
                <a:cs typeface="Times New Roman" pitchFamily="18" charset="0"/>
              </a:rPr>
              <a:t>At 5% level of significance the mean fish length is still 19 in</a:t>
            </a:r>
            <a:endParaRPr lang="en-US" sz="2400"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CB6BB97-75F9-43B5-ABF6-665F9D25CB0D}"/>
                  </a:ext>
                </a:extLst>
              </p:cNvPr>
              <p:cNvSpPr txBox="1"/>
              <p:nvPr/>
            </p:nvSpPr>
            <p:spPr>
              <a:xfrm>
                <a:off x="3580561" y="3162886"/>
                <a:ext cx="3414781" cy="4281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𝑇</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𝑡</m:t>
                          </m:r>
                        </m:e>
                        <m:sub>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0.95,50</m:t>
                              </m:r>
                            </m:e>
                          </m:d>
                        </m:sub>
                      </m:sSub>
                      <m:r>
                        <a:rPr lang="en-US" sz="2600" b="0" i="1" smtClean="0">
                          <a:latin typeface="Cambria Math" panose="02040503050406030204" pitchFamily="18" charset="0"/>
                          <a:ea typeface="Cambria Math" panose="02040503050406030204" pitchFamily="18" charset="0"/>
                        </a:rPr>
                        <m:t>=−1.68</m:t>
                      </m:r>
                    </m:oMath>
                  </m:oMathPara>
                </a14:m>
                <a:endParaRPr lang="en-US" sz="2600" dirty="0"/>
              </a:p>
            </p:txBody>
          </p:sp>
        </mc:Choice>
        <mc:Fallback xmlns="">
          <p:sp>
            <p:nvSpPr>
              <p:cNvPr id="45" name="TextBox 44">
                <a:extLst>
                  <a:ext uri="{FF2B5EF4-FFF2-40B4-BE49-F238E27FC236}">
                    <a16:creationId xmlns:a16="http://schemas.microsoft.com/office/drawing/2014/main" id="{ECB6BB97-75F9-43B5-ABF6-665F9D25CB0D}"/>
                  </a:ext>
                </a:extLst>
              </p:cNvPr>
              <p:cNvSpPr txBox="1">
                <a:spLocks noRot="1" noChangeAspect="1" noMove="1" noResize="1" noEditPoints="1" noAdjustHandles="1" noChangeArrowheads="1" noChangeShapeType="1" noTextEdit="1"/>
              </p:cNvSpPr>
              <p:nvPr/>
            </p:nvSpPr>
            <p:spPr>
              <a:xfrm>
                <a:off x="3580561" y="3162886"/>
                <a:ext cx="3414781" cy="428131"/>
              </a:xfrm>
              <a:prstGeom prst="rect">
                <a:avLst/>
              </a:prstGeom>
              <a:blipFill>
                <a:blip r:embed="rId4"/>
                <a:stretch>
                  <a:fillRect/>
                </a:stretch>
              </a:blipFill>
            </p:spPr>
            <p:txBody>
              <a:bodyPr/>
              <a:lstStyle/>
              <a:p>
                <a:r>
                  <a:rPr lang="en-US">
                    <a:noFill/>
                  </a:rPr>
                  <a:t> </a:t>
                </a:r>
              </a:p>
            </p:txBody>
          </p:sp>
        </mc:Fallback>
      </mc:AlternateContent>
      <p:graphicFrame>
        <p:nvGraphicFramePr>
          <p:cNvPr id="26" name="Object 18">
            <a:extLst>
              <a:ext uri="{FF2B5EF4-FFF2-40B4-BE49-F238E27FC236}">
                <a16:creationId xmlns:a16="http://schemas.microsoft.com/office/drawing/2014/main" id="{00811568-1C91-487D-AB48-CB62E91AA8A3}"/>
              </a:ext>
            </a:extLst>
          </p:cNvPr>
          <p:cNvGraphicFramePr>
            <a:graphicFrameLocks noChangeAspect="1"/>
          </p:cNvGraphicFramePr>
          <p:nvPr>
            <p:extLst>
              <p:ext uri="{D42A27DB-BD31-4B8C-83A1-F6EECF244321}">
                <p14:modId xmlns:p14="http://schemas.microsoft.com/office/powerpoint/2010/main" val="1021979635"/>
              </p:ext>
            </p:extLst>
          </p:nvPr>
        </p:nvGraphicFramePr>
        <p:xfrm>
          <a:off x="3505200" y="728103"/>
          <a:ext cx="1571625" cy="495300"/>
        </p:xfrm>
        <a:graphic>
          <a:graphicData uri="http://schemas.openxmlformats.org/presentationml/2006/ole">
            <mc:AlternateContent xmlns:mc="http://schemas.openxmlformats.org/markup-compatibility/2006">
              <mc:Choice xmlns:v="urn:schemas-microsoft-com:vml" Requires="v">
                <p:oleObj spid="_x0000_s4211" name="Equation" r:id="rId5" imgW="723586" imgH="228501" progId="Equation.3">
                  <p:embed/>
                </p:oleObj>
              </mc:Choice>
              <mc:Fallback>
                <p:oleObj name="Equation" r:id="rId5" imgW="723586" imgH="228501" progId="Equation.3">
                  <p:embed/>
                  <p:pic>
                    <p:nvPicPr>
                      <p:cNvPr id="18"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728103"/>
                        <a:ext cx="15716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18">
            <a:extLst>
              <a:ext uri="{FF2B5EF4-FFF2-40B4-BE49-F238E27FC236}">
                <a16:creationId xmlns:a16="http://schemas.microsoft.com/office/drawing/2014/main" id="{1295CB4F-C46B-4180-A624-7F4E4B0ADA04}"/>
              </a:ext>
            </a:extLst>
          </p:cNvPr>
          <p:cNvGraphicFramePr>
            <a:graphicFrameLocks noChangeAspect="1"/>
          </p:cNvGraphicFramePr>
          <p:nvPr>
            <p:extLst>
              <p:ext uri="{D42A27DB-BD31-4B8C-83A1-F6EECF244321}">
                <p14:modId xmlns:p14="http://schemas.microsoft.com/office/powerpoint/2010/main" val="1705836974"/>
              </p:ext>
            </p:extLst>
          </p:nvPr>
        </p:nvGraphicFramePr>
        <p:xfrm>
          <a:off x="6221260" y="719100"/>
          <a:ext cx="1516063" cy="466725"/>
        </p:xfrm>
        <a:graphic>
          <a:graphicData uri="http://schemas.openxmlformats.org/presentationml/2006/ole">
            <mc:AlternateContent xmlns:mc="http://schemas.openxmlformats.org/markup-compatibility/2006">
              <mc:Choice xmlns:v="urn:schemas-microsoft-com:vml" Requires="v">
                <p:oleObj spid="_x0000_s4212" name="Equation" r:id="rId7" imgW="698197" imgH="215806" progId="Equation.3">
                  <p:embed/>
                </p:oleObj>
              </mc:Choice>
              <mc:Fallback>
                <p:oleObj name="Equation" r:id="rId7" imgW="698197" imgH="215806" progId="Equation.3">
                  <p:embed/>
                  <p:pic>
                    <p:nvPicPr>
                      <p:cNvPr id="57355"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1260" y="719100"/>
                        <a:ext cx="151606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EE7022-1CAB-44F1-B2C7-77791B90ACB5}"/>
                  </a:ext>
                </a:extLst>
              </p:cNvPr>
              <p:cNvSpPr txBox="1"/>
              <p:nvPr/>
            </p:nvSpPr>
            <p:spPr>
              <a:xfrm>
                <a:off x="1344663" y="2062040"/>
                <a:ext cx="4421852" cy="852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18.5−19</m:t>
                          </m:r>
                        </m:num>
                        <m:den>
                          <m:r>
                            <a:rPr lang="en-US" sz="2400" b="0" i="1" smtClean="0">
                              <a:latin typeface="Cambria Math" panose="02040503050406030204" pitchFamily="18" charset="0"/>
                            </a:rPr>
                            <m:t>3.2/</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51</m:t>
                              </m:r>
                            </m:e>
                          </m:rad>
                        </m:den>
                      </m:f>
                      <m:r>
                        <a:rPr lang="en-US" sz="2400" b="0" i="1" smtClean="0">
                          <a:latin typeface="Cambria Math" panose="02040503050406030204" pitchFamily="18" charset="0"/>
                        </a:rPr>
                        <m:t>=−1.12</m:t>
                      </m:r>
                    </m:oMath>
                  </m:oMathPara>
                </a14:m>
                <a:endParaRPr lang="en-US" sz="2400" dirty="0"/>
              </a:p>
            </p:txBody>
          </p:sp>
        </mc:Choice>
        <mc:Fallback xmlns="">
          <p:sp>
            <p:nvSpPr>
              <p:cNvPr id="2" name="TextBox 1">
                <a:extLst>
                  <a:ext uri="{FF2B5EF4-FFF2-40B4-BE49-F238E27FC236}">
                    <a16:creationId xmlns:a16="http://schemas.microsoft.com/office/drawing/2014/main" id="{4AEE7022-1CAB-44F1-B2C7-77791B90ACB5}"/>
                  </a:ext>
                </a:extLst>
              </p:cNvPr>
              <p:cNvSpPr txBox="1">
                <a:spLocks noRot="1" noChangeAspect="1" noMove="1" noResize="1" noEditPoints="1" noAdjustHandles="1" noChangeArrowheads="1" noChangeShapeType="1" noTextEdit="1"/>
              </p:cNvSpPr>
              <p:nvPr/>
            </p:nvSpPr>
            <p:spPr>
              <a:xfrm>
                <a:off x="1344663" y="2062040"/>
                <a:ext cx="4421852" cy="852477"/>
              </a:xfrm>
              <a:prstGeom prst="rect">
                <a:avLst/>
              </a:prstGeom>
              <a:blipFill>
                <a:blip r:embed="rId9"/>
                <a:stretch>
                  <a:fillRect/>
                </a:stretch>
              </a:blipFill>
            </p:spPr>
            <p:txBody>
              <a:bodyPr/>
              <a:lstStyle/>
              <a:p>
                <a:r>
                  <a:rPr lang="en-US">
                    <a:noFill/>
                  </a:rPr>
                  <a:t> </a:t>
                </a:r>
              </a:p>
            </p:txBody>
          </p:sp>
        </mc:Fallback>
      </mc:AlternateContent>
      <p:pic>
        <p:nvPicPr>
          <p:cNvPr id="36" name="Picture 13" descr="C:\Users\ASaghafi\Desktop\New Picture (1).bmp">
            <a:extLst>
              <a:ext uri="{FF2B5EF4-FFF2-40B4-BE49-F238E27FC236}">
                <a16:creationId xmlns:a16="http://schemas.microsoft.com/office/drawing/2014/main" id="{6C44B843-5693-490C-99A1-9CF3BEF3DF86}"/>
              </a:ext>
            </a:extLst>
          </p:cNvPr>
          <p:cNvPicPr>
            <a:picLocks noChangeAspect="1" noChangeArrowheads="1"/>
          </p:cNvPicPr>
          <p:nvPr/>
        </p:nvPicPr>
        <p:blipFill>
          <a:blip r:embed="rId10" cstate="print"/>
          <a:srcRect/>
          <a:stretch>
            <a:fillRect/>
          </a:stretch>
        </p:blipFill>
        <p:spPr bwMode="auto">
          <a:xfrm>
            <a:off x="6547307" y="1290673"/>
            <a:ext cx="4657725" cy="1876425"/>
          </a:xfrm>
          <a:prstGeom prst="rect">
            <a:avLst/>
          </a:prstGeom>
          <a:noFill/>
        </p:spPr>
      </p:pic>
      <p:cxnSp>
        <p:nvCxnSpPr>
          <p:cNvPr id="37" name="Straight Arrow Connector 36">
            <a:extLst>
              <a:ext uri="{FF2B5EF4-FFF2-40B4-BE49-F238E27FC236}">
                <a16:creationId xmlns:a16="http://schemas.microsoft.com/office/drawing/2014/main" id="{0535532F-B228-453B-AD89-56D17B1A5233}"/>
              </a:ext>
            </a:extLst>
          </p:cNvPr>
          <p:cNvCxnSpPr>
            <a:cxnSpLocks/>
            <a:stCxn id="2" idx="3"/>
          </p:cNvCxnSpPr>
          <p:nvPr/>
        </p:nvCxnSpPr>
        <p:spPr>
          <a:xfrm flipV="1">
            <a:off x="5766515" y="2062040"/>
            <a:ext cx="2572688" cy="42623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DA0B9E-7D16-491E-AA44-72445293B20F}"/>
              </a:ext>
            </a:extLst>
          </p:cNvPr>
          <p:cNvCxnSpPr>
            <a:cxnSpLocks/>
          </p:cNvCxnSpPr>
          <p:nvPr/>
        </p:nvCxnSpPr>
        <p:spPr>
          <a:xfrm flipV="1">
            <a:off x="8339203" y="1961349"/>
            <a:ext cx="0" cy="91419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6A60725-B6B0-4400-93B3-DBDA7CBAB188}"/>
              </a:ext>
            </a:extLst>
          </p:cNvPr>
          <p:cNvCxnSpPr>
            <a:cxnSpLocks/>
            <a:stCxn id="45" idx="3"/>
          </p:cNvCxnSpPr>
          <p:nvPr/>
        </p:nvCxnSpPr>
        <p:spPr>
          <a:xfrm flipV="1">
            <a:off x="6995342" y="2768252"/>
            <a:ext cx="1076258" cy="6087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CAB63CB-8890-4A71-806A-6FAF04412D2C}"/>
                  </a:ext>
                </a:extLst>
              </p:cNvPr>
              <p:cNvSpPr txBox="1"/>
              <p:nvPr/>
            </p:nvSpPr>
            <p:spPr>
              <a:xfrm>
                <a:off x="927414" y="5195839"/>
                <a:ext cx="8456033" cy="400110"/>
              </a:xfrm>
              <a:prstGeom prst="rect">
                <a:avLst/>
              </a:prstGeom>
              <a:noFill/>
            </p:spPr>
            <p:txBody>
              <a:bodyPr wrap="none" lIns="0" tIns="0" rIns="0" bIns="0" rtlCol="0">
                <a:spAutoFit/>
              </a:bodyPr>
              <a:lstStyle/>
              <a:p>
                <a:r>
                  <a:rPr lang="en-US" sz="2400" b="1" dirty="0">
                    <a:solidFill>
                      <a:srgbClr val="FF0000"/>
                    </a:solidFill>
                    <a:latin typeface="Times New Roman" pitchFamily="18" charset="0"/>
                    <a:cs typeface="Times New Roman" pitchFamily="18" charset="0"/>
                  </a:rPr>
                  <a:t>7. </a:t>
                </a:r>
                <a:r>
                  <a:rPr lang="en-US" sz="2600" b="0" dirty="0">
                    <a:ea typeface="Cambria Math" panose="02040503050406030204" pitchFamily="18" charset="0"/>
                  </a:rPr>
                  <a:t>P-value = </a:t>
                </a:r>
                <a14:m>
                  <m:oMath xmlns:m="http://schemas.openxmlformats.org/officeDocument/2006/math">
                    <m:r>
                      <m:rPr>
                        <m:sty m:val="p"/>
                      </m:rPr>
                      <a:rPr lang="en-US" sz="2600" b="0" i="0" smtClean="0">
                        <a:latin typeface="Cambria Math" panose="02040503050406030204" pitchFamily="18" charset="0"/>
                        <a:ea typeface="Cambria Math" panose="02040503050406030204" pitchFamily="18" charset="0"/>
                      </a:rPr>
                      <m:t>P</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𝑇</m:t>
                        </m:r>
                        <m:r>
                          <a:rPr lang="en-US" sz="2600" b="0" i="1" smtClean="0">
                            <a:latin typeface="Cambria Math" panose="02040503050406030204" pitchFamily="18" charset="0"/>
                            <a:ea typeface="Cambria Math" panose="02040503050406030204" pitchFamily="18" charset="0"/>
                          </a:rPr>
                          <m:t>≤−1.12</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𝑡𝑐𝑑𝑓</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−99,−1.12,50</m:t>
                        </m:r>
                      </m:e>
                    </m:d>
                    <m:r>
                      <a:rPr lang="en-US" sz="2600" b="0" i="1" smtClean="0">
                        <a:latin typeface="Cambria Math" panose="02040503050406030204" pitchFamily="18" charset="0"/>
                        <a:ea typeface="Cambria Math" panose="02040503050406030204" pitchFamily="18" charset="0"/>
                      </a:rPr>
                      <m:t>=0.1340</m:t>
                    </m:r>
                  </m:oMath>
                </a14:m>
                <a:endParaRPr lang="en-US" sz="2600" dirty="0"/>
              </a:p>
            </p:txBody>
          </p:sp>
        </mc:Choice>
        <mc:Fallback xmlns="">
          <p:sp>
            <p:nvSpPr>
              <p:cNvPr id="42" name="TextBox 41">
                <a:extLst>
                  <a:ext uri="{FF2B5EF4-FFF2-40B4-BE49-F238E27FC236}">
                    <a16:creationId xmlns:a16="http://schemas.microsoft.com/office/drawing/2014/main" id="{0CAB63CB-8890-4A71-806A-6FAF04412D2C}"/>
                  </a:ext>
                </a:extLst>
              </p:cNvPr>
              <p:cNvSpPr txBox="1">
                <a:spLocks noRot="1" noChangeAspect="1" noMove="1" noResize="1" noEditPoints="1" noAdjustHandles="1" noChangeArrowheads="1" noChangeShapeType="1" noTextEdit="1"/>
              </p:cNvSpPr>
              <p:nvPr/>
            </p:nvSpPr>
            <p:spPr>
              <a:xfrm>
                <a:off x="927414" y="5195839"/>
                <a:ext cx="8456033" cy="400110"/>
              </a:xfrm>
              <a:prstGeom prst="rect">
                <a:avLst/>
              </a:prstGeom>
              <a:blipFill>
                <a:blip r:embed="rId11"/>
                <a:stretch>
                  <a:fillRect l="-2163" t="-22727" b="-50000"/>
                </a:stretch>
              </a:blipFill>
            </p:spPr>
            <p:txBody>
              <a:bodyPr/>
              <a:lstStyle/>
              <a:p>
                <a:r>
                  <a:rPr lang="en-US">
                    <a:noFill/>
                  </a:rPr>
                  <a:t> </a:t>
                </a:r>
              </a:p>
            </p:txBody>
          </p:sp>
        </mc:Fallback>
      </mc:AlternateContent>
    </p:spTree>
    <p:extLst>
      <p:ext uri="{BB962C8B-B14F-4D97-AF65-F5344CB8AC3E}">
        <p14:creationId xmlns:p14="http://schemas.microsoft.com/office/powerpoint/2010/main" val="200402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3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3000"/>
                                        <p:tgtEl>
                                          <p:spTgt spid="23"/>
                                        </p:tgtEl>
                                      </p:cBhvr>
                                    </p:animEffect>
                                  </p:childTnLst>
                                </p:cTn>
                              </p:par>
                            </p:childTnLst>
                          </p:cTn>
                        </p:par>
                        <p:par>
                          <p:cTn id="13" fill="hold">
                            <p:stCondLst>
                              <p:cond delay="3000"/>
                            </p:stCondLst>
                            <p:childTnLst>
                              <p:par>
                                <p:cTn id="14" presetID="22" presetClass="entr" presetSubtype="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3000"/>
                                        <p:tgtEl>
                                          <p:spTgt spid="26"/>
                                        </p:tgtEl>
                                      </p:cBhvr>
                                    </p:animEffect>
                                  </p:childTnLst>
                                </p:cTn>
                              </p:par>
                            </p:childTnLst>
                          </p:cTn>
                        </p:par>
                        <p:par>
                          <p:cTn id="17" fill="hold">
                            <p:stCondLst>
                              <p:cond delay="6000"/>
                            </p:stCondLst>
                            <p:childTnLst>
                              <p:par>
                                <p:cTn id="18" presetID="22" presetClass="entr" presetSubtype="4"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20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30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3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3000"/>
                                        <p:tgtEl>
                                          <p:spTgt spid="33"/>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30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3000"/>
                                        <p:tgtEl>
                                          <p:spTgt spid="3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30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3000"/>
                                        <p:tgtEl>
                                          <p:spTgt spid="38"/>
                                        </p:tgtEl>
                                      </p:cBhvr>
                                    </p:animEffect>
                                  </p:childTnLst>
                                </p:cTn>
                              </p:par>
                            </p:childTnLst>
                          </p:cTn>
                        </p:par>
                        <p:par>
                          <p:cTn id="54" fill="hold">
                            <p:stCondLst>
                              <p:cond delay="3000"/>
                            </p:stCondLst>
                            <p:childTnLst>
                              <p:par>
                                <p:cTn id="55" presetID="22" presetClass="entr" presetSubtype="8"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30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30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30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3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8" grpId="0"/>
      <p:bldP spid="29" grpId="0"/>
      <p:bldP spid="33" grpId="0"/>
      <p:bldP spid="34" grpId="0"/>
      <p:bldP spid="45" grpId="0"/>
      <p:bldP spid="2"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10515600" cy="1325563"/>
          </a:xfrm>
        </p:spPr>
        <p:txBody>
          <a:bodyPr/>
          <a:lstStyle/>
          <a:p>
            <a:r>
              <a:rPr lang="en-US" dirty="0">
                <a:solidFill>
                  <a:srgbClr val="990033"/>
                </a:solidFill>
              </a:rPr>
              <a:t>Using Calculator </a:t>
            </a:r>
          </a:p>
        </p:txBody>
      </p:sp>
      <p:sp>
        <p:nvSpPr>
          <p:cNvPr id="5" name="Rectangle 4">
            <a:extLst>
              <a:ext uri="{FF2B5EF4-FFF2-40B4-BE49-F238E27FC236}">
                <a16:creationId xmlns:a16="http://schemas.microsoft.com/office/drawing/2014/main" id="{AA195B3D-FE89-4078-B1F0-E53DB4A1AD36}"/>
              </a:ext>
            </a:extLst>
          </p:cNvPr>
          <p:cNvSpPr/>
          <p:nvPr/>
        </p:nvSpPr>
        <p:spPr>
          <a:xfrm>
            <a:off x="913356" y="2989544"/>
            <a:ext cx="8686800" cy="342900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A24199D-AC93-43B6-B07B-E97AAD27D0CF}"/>
              </a:ext>
            </a:extLst>
          </p:cNvPr>
          <p:cNvSpPr>
            <a:spLocks noChangeArrowheads="1"/>
          </p:cNvSpPr>
          <p:nvPr/>
        </p:nvSpPr>
        <p:spPr bwMode="auto">
          <a:xfrm>
            <a:off x="1141956" y="3096045"/>
            <a:ext cx="5181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Press </a:t>
            </a:r>
            <a:r>
              <a:rPr kumimoji="0" lang="en-US" altLang="en-US" sz="2000" b="0" i="0" u="none" strike="noStrike" cap="none" normalizeH="0" baseline="0" dirty="0">
                <a:ln>
                  <a:noFill/>
                </a:ln>
                <a:solidFill>
                  <a:srgbClr val="FF0000"/>
                </a:solidFill>
                <a:effectLst/>
                <a:latin typeface="Arial" panose="020B0604020202020204" pitchFamily="34" charset="0"/>
              </a:rPr>
              <a:t>STAT</a:t>
            </a:r>
            <a:r>
              <a:rPr kumimoji="0" lang="en-US" altLang="en-US" sz="2000" b="0" i="0" u="none" strike="noStrike" cap="none" normalizeH="0" baseline="0" dirty="0">
                <a:ln>
                  <a:noFill/>
                </a:ln>
                <a:solidFill>
                  <a:schemeClr val="tx1"/>
                </a:solidFill>
                <a:effectLst/>
                <a:latin typeface="Arial" panose="020B0604020202020204" pitchFamily="34" charset="0"/>
              </a:rPr>
              <a:t> and the right arrow twice to select </a:t>
            </a:r>
            <a:r>
              <a:rPr kumimoji="0" lang="en-US" altLang="en-US" sz="2000" b="0" i="0" u="none" strike="noStrike" cap="none" normalizeH="0" baseline="0" dirty="0">
                <a:ln>
                  <a:noFill/>
                </a:ln>
                <a:solidFill>
                  <a:srgbClr val="FF0000"/>
                </a:solidFill>
                <a:effectLst/>
                <a:latin typeface="Arial" panose="020B0604020202020204" pitchFamily="34" charset="0"/>
              </a:rPr>
              <a:t>TESTS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elect the highlighted</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T-Test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Press </a:t>
            </a:r>
            <a:r>
              <a:rPr kumimoji="0" lang="en-US" altLang="en-US" sz="2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ENTER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Then </a:t>
            </a:r>
            <a:r>
              <a:rPr kumimoji="0" lang="en-US" altLang="en-US" sz="2000" b="0" i="0" u="none" strike="noStrike" cap="none" normalizeH="0" baseline="0" dirty="0">
                <a:ln>
                  <a:noFill/>
                </a:ln>
                <a:solidFill>
                  <a:srgbClr val="FF0000"/>
                </a:solidFill>
                <a:effectLst/>
                <a:latin typeface="Arial" panose="020B0604020202020204" pitchFamily="34" charset="0"/>
              </a:rPr>
              <a:t>either</a:t>
            </a:r>
            <a:r>
              <a:rPr kumimoji="0" lang="en-US" altLang="en-US" sz="2000" b="0" i="0" u="none" strike="noStrike" cap="none" normalizeH="0" baseline="0" dirty="0">
                <a:ln>
                  <a:noFill/>
                </a:ln>
                <a:solidFill>
                  <a:schemeClr val="tx1"/>
                </a:solidFill>
                <a:effectLst/>
                <a:latin typeface="Arial" panose="020B0604020202020204" pitchFamily="34" charset="0"/>
              </a:rPr>
              <a:t> select </a:t>
            </a:r>
            <a:r>
              <a:rPr kumimoji="0" lang="en-US" altLang="en-US" sz="2000" b="0" i="0" u="none" strike="noStrike" cap="none" normalizeH="0" baseline="0" dirty="0">
                <a:ln>
                  <a:noFill/>
                </a:ln>
                <a:solidFill>
                  <a:srgbClr val="FF0000"/>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(if you have entered your data into calculator) or </a:t>
            </a:r>
            <a:r>
              <a:rPr kumimoji="0" lang="en-US" altLang="en-US" sz="2000" b="0" i="0" u="none" strike="noStrike" cap="none" normalizeH="0" baseline="0" dirty="0">
                <a:ln>
                  <a:noFill/>
                </a:ln>
                <a:solidFill>
                  <a:srgbClr val="FF0000"/>
                </a:solidFill>
                <a:effectLst/>
                <a:latin typeface="Arial" panose="020B0604020202020204" pitchFamily="34" charset="0"/>
              </a:rPr>
              <a:t>Stats</a:t>
            </a:r>
            <a:r>
              <a:rPr kumimoji="0" lang="en-US" altLang="en-US" sz="2000" b="0" i="0" u="none" strike="noStrike" cap="none" normalizeH="0" baseline="0" dirty="0">
                <a:ln>
                  <a:noFill/>
                </a:ln>
                <a:solidFill>
                  <a:schemeClr val="tx1"/>
                </a:solidFill>
                <a:effectLst/>
                <a:latin typeface="Arial" panose="020B0604020202020204" pitchFamily="34" charset="0"/>
              </a:rPr>
              <a:t> (if you have the statistics) and proceed.</a:t>
            </a:r>
          </a:p>
        </p:txBody>
      </p:sp>
      <p:pic>
        <p:nvPicPr>
          <p:cNvPr id="7" name="Picture 6">
            <a:extLst>
              <a:ext uri="{FF2B5EF4-FFF2-40B4-BE49-F238E27FC236}">
                <a16:creationId xmlns:a16="http://schemas.microsoft.com/office/drawing/2014/main" id="{8C86206F-A815-44FF-B31D-DCC10D4A2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756" y="3111464"/>
            <a:ext cx="2286000" cy="1554480"/>
          </a:xfrm>
          <a:prstGeom prst="rect">
            <a:avLst/>
          </a:prstGeom>
        </p:spPr>
      </p:pic>
      <p:pic>
        <p:nvPicPr>
          <p:cNvPr id="8" name="Picture 7">
            <a:extLst>
              <a:ext uri="{FF2B5EF4-FFF2-40B4-BE49-F238E27FC236}">
                <a16:creationId xmlns:a16="http://schemas.microsoft.com/office/drawing/2014/main" id="{D416B286-8AE9-4603-9CDF-829B7C653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069" y="4742144"/>
            <a:ext cx="2286000" cy="1554480"/>
          </a:xfrm>
          <a:prstGeom prst="rect">
            <a:avLst/>
          </a:prstGeom>
        </p:spPr>
      </p:pic>
      <p:sp>
        <p:nvSpPr>
          <p:cNvPr id="9" name="Rectangle 8">
            <a:extLst>
              <a:ext uri="{FF2B5EF4-FFF2-40B4-BE49-F238E27FC236}">
                <a16:creationId xmlns:a16="http://schemas.microsoft.com/office/drawing/2014/main" id="{D3A4D956-57F0-4AB9-BC01-B4855E8EBCA1}"/>
              </a:ext>
            </a:extLst>
          </p:cNvPr>
          <p:cNvSpPr/>
          <p:nvPr/>
        </p:nvSpPr>
        <p:spPr>
          <a:xfrm>
            <a:off x="838199" y="1552902"/>
            <a:ext cx="8686800" cy="1200329"/>
          </a:xfrm>
          <a:prstGeom prst="rect">
            <a:avLst/>
          </a:prstGeom>
        </p:spPr>
        <p:txBody>
          <a:bodyPr wrap="square">
            <a:spAutoFit/>
          </a:bodyPr>
          <a:lstStyle/>
          <a:p>
            <a:r>
              <a:rPr lang="en-US" sz="2400" dirty="0">
                <a:cs typeface="Times New Roman" pitchFamily="18" charset="0"/>
              </a:rPr>
              <a:t>You can use the calculator to do pretty much the whole testing. </a:t>
            </a:r>
          </a:p>
          <a:p>
            <a:r>
              <a:rPr lang="en-US" sz="2400" dirty="0">
                <a:cs typeface="Times New Roman" pitchFamily="18" charset="0"/>
              </a:rPr>
              <a:t>You should know your population type, the form of the alternate and some statistic to perform the testing. </a:t>
            </a:r>
            <a:endParaRPr lang="en-US" sz="2400" dirty="0"/>
          </a:p>
        </p:txBody>
      </p:sp>
      <p:pic>
        <p:nvPicPr>
          <p:cNvPr id="3" name="Picture 2">
            <a:extLst>
              <a:ext uri="{FF2B5EF4-FFF2-40B4-BE49-F238E27FC236}">
                <a16:creationId xmlns:a16="http://schemas.microsoft.com/office/drawing/2014/main" id="{122F12B0-F317-4CC9-828F-C422BA644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3095" y="2895600"/>
            <a:ext cx="1191830" cy="3597275"/>
          </a:xfrm>
          <a:prstGeom prst="rect">
            <a:avLst/>
          </a:prstGeom>
        </p:spPr>
      </p:pic>
      <p:sp>
        <p:nvSpPr>
          <p:cNvPr id="10" name="Rectangle 9">
            <a:extLst>
              <a:ext uri="{FF2B5EF4-FFF2-40B4-BE49-F238E27FC236}">
                <a16:creationId xmlns:a16="http://schemas.microsoft.com/office/drawing/2014/main" id="{D793081C-BE80-4761-B291-82F1CADD49B8}"/>
              </a:ext>
            </a:extLst>
          </p:cNvPr>
          <p:cNvSpPr/>
          <p:nvPr/>
        </p:nvSpPr>
        <p:spPr>
          <a:xfrm>
            <a:off x="9866074" y="408364"/>
            <a:ext cx="1896671" cy="1813596"/>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ea typeface="Times New Roman" panose="02020603050405020304" pitchFamily="18" charset="0"/>
              </a:rPr>
              <a:t>Don’t be a Morty in using your calculator be at least a summer!</a:t>
            </a:r>
          </a:p>
        </p:txBody>
      </p:sp>
    </p:spTree>
    <p:extLst>
      <p:ext uri="{BB962C8B-B14F-4D97-AF65-F5344CB8AC3E}">
        <p14:creationId xmlns:p14="http://schemas.microsoft.com/office/powerpoint/2010/main" val="408904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10515600" cy="1325563"/>
          </a:xfrm>
        </p:spPr>
        <p:txBody>
          <a:bodyPr/>
          <a:lstStyle/>
          <a:p>
            <a:r>
              <a:rPr lang="en-US" dirty="0">
                <a:solidFill>
                  <a:srgbClr val="990033"/>
                </a:solidFill>
              </a:rPr>
              <a:t>Ex2. Camel Race</a:t>
            </a:r>
          </a:p>
        </p:txBody>
      </p:sp>
      <p:sp>
        <p:nvSpPr>
          <p:cNvPr id="16" name="Rectangle 15">
            <a:extLst>
              <a:ext uri="{FF2B5EF4-FFF2-40B4-BE49-F238E27FC236}">
                <a16:creationId xmlns:a16="http://schemas.microsoft.com/office/drawing/2014/main" id="{CFDB5656-0B45-4235-8F2E-C55096E6DCF3}"/>
              </a:ext>
            </a:extLst>
          </p:cNvPr>
          <p:cNvSpPr/>
          <p:nvPr/>
        </p:nvSpPr>
        <p:spPr>
          <a:xfrm>
            <a:off x="838199" y="1527850"/>
            <a:ext cx="10515600" cy="2195473"/>
          </a:xfrm>
          <a:prstGeom prst="rect">
            <a:avLst/>
          </a:prstGeom>
        </p:spPr>
        <p:txBody>
          <a:bodyPr wrap="square">
            <a:spAutoFit/>
          </a:bodyPr>
          <a:lstStyle/>
          <a:p>
            <a:r>
              <a:rPr lang="en-US" sz="2400" dirty="0">
                <a:cs typeface="Times New Roman" pitchFamily="18" charset="0"/>
              </a:rPr>
              <a:t>Some random guy who is trying to sell his camel claims that his camel runs on average 1km in 30 seconds! </a:t>
            </a:r>
          </a:p>
          <a:p>
            <a:pPr>
              <a:lnSpc>
                <a:spcPts val="2000"/>
              </a:lnSpc>
            </a:pPr>
            <a:endParaRPr lang="en-US" sz="2400" dirty="0">
              <a:cs typeface="Times New Roman" pitchFamily="18" charset="0"/>
            </a:endParaRPr>
          </a:p>
          <a:p>
            <a:r>
              <a:rPr lang="en-US" sz="2400" dirty="0">
                <a:cs typeface="Times New Roman" pitchFamily="18" charset="0"/>
              </a:rPr>
              <a:t>To test his claim, they make the camel run a 1km distance </a:t>
            </a:r>
            <a:r>
              <a:rPr lang="en-US" sz="2400" dirty="0">
                <a:solidFill>
                  <a:srgbClr val="FF0000"/>
                </a:solidFill>
                <a:cs typeface="Times New Roman" pitchFamily="18" charset="0"/>
              </a:rPr>
              <a:t>4 times </a:t>
            </a:r>
            <a:r>
              <a:rPr lang="en-US" sz="2400" dirty="0">
                <a:cs typeface="Times New Roman" pitchFamily="18" charset="0"/>
              </a:rPr>
              <a:t>and compute the </a:t>
            </a:r>
            <a:r>
              <a:rPr lang="en-US" sz="2400" dirty="0">
                <a:solidFill>
                  <a:srgbClr val="0070C0"/>
                </a:solidFill>
                <a:cs typeface="Times New Roman" pitchFamily="18" charset="0"/>
              </a:rPr>
              <a:t>average time as 35 seconds </a:t>
            </a:r>
            <a:r>
              <a:rPr lang="en-US" sz="2400" dirty="0">
                <a:cs typeface="Times New Roman" pitchFamily="18" charset="0"/>
              </a:rPr>
              <a:t>with </a:t>
            </a:r>
            <a:r>
              <a:rPr lang="en-US" sz="2400" dirty="0">
                <a:solidFill>
                  <a:srgbClr val="00B050"/>
                </a:solidFill>
                <a:cs typeface="Times New Roman" pitchFamily="18" charset="0"/>
              </a:rPr>
              <a:t>sample standard deviation of 5</a:t>
            </a:r>
            <a:r>
              <a:rPr lang="en-US" sz="2400" dirty="0">
                <a:cs typeface="Times New Roman" pitchFamily="18" charset="0"/>
              </a:rPr>
              <a:t>. </a:t>
            </a:r>
          </a:p>
          <a:p>
            <a:r>
              <a:rPr lang="en-US" sz="2400" dirty="0">
                <a:cs typeface="Times New Roman" pitchFamily="18" charset="0"/>
              </a:rPr>
              <a:t>Test the claim at </a:t>
            </a:r>
            <a:r>
              <a:rPr lang="en-US" sz="2400" dirty="0">
                <a:solidFill>
                  <a:srgbClr val="7030A0"/>
                </a:solidFill>
                <a:cs typeface="Times New Roman" pitchFamily="18" charset="0"/>
              </a:rPr>
              <a:t>5% significance level</a:t>
            </a:r>
            <a:r>
              <a:rPr lang="en-US" sz="2400" dirty="0">
                <a:cs typeface="Times New Roman" pitchFamily="18" charset="0"/>
              </a:rPr>
              <a:t>. </a:t>
            </a:r>
            <a:r>
              <a:rPr lang="en-US" sz="2400" dirty="0">
                <a:solidFill>
                  <a:srgbClr val="0070C0"/>
                </a:solidFill>
                <a:cs typeface="Times New Roman" pitchFamily="18" charset="0"/>
              </a:rPr>
              <a:t>Assume normality </a:t>
            </a:r>
            <a:r>
              <a:rPr lang="en-US" sz="2400" dirty="0">
                <a:cs typeface="Times New Roman" pitchFamily="18" charset="0"/>
              </a:rPr>
              <a:t>of the average time. </a:t>
            </a:r>
          </a:p>
        </p:txBody>
      </p:sp>
      <p:sp>
        <p:nvSpPr>
          <p:cNvPr id="7" name="TextBox 6">
            <a:extLst>
              <a:ext uri="{FF2B5EF4-FFF2-40B4-BE49-F238E27FC236}">
                <a16:creationId xmlns:a16="http://schemas.microsoft.com/office/drawing/2014/main" id="{4B4D763E-A1F4-4739-B8B3-0ADDB4742B2C}"/>
              </a:ext>
            </a:extLst>
          </p:cNvPr>
          <p:cNvSpPr txBox="1"/>
          <p:nvPr/>
        </p:nvSpPr>
        <p:spPr>
          <a:xfrm>
            <a:off x="4125554" y="4410709"/>
            <a:ext cx="3889655" cy="430887"/>
          </a:xfrm>
          <a:prstGeom prst="rect">
            <a:avLst/>
          </a:prstGeom>
          <a:noFill/>
        </p:spPr>
        <p:txBody>
          <a:bodyPr wrap="none" rtlCol="0">
            <a:spAutoFit/>
          </a:bodyPr>
          <a:lstStyle/>
          <a:p>
            <a:r>
              <a:rPr lang="en-US" sz="2200" dirty="0"/>
              <a:t>X: Time to run 1km ~ N (</a:t>
            </a:r>
            <a:r>
              <a:rPr lang="el-GR" sz="2200" dirty="0"/>
              <a:t>μ</a:t>
            </a:r>
            <a:r>
              <a:rPr lang="en-US" sz="2200" dirty="0"/>
              <a:t>, </a:t>
            </a:r>
            <a:r>
              <a:rPr lang="el-GR" sz="2200" dirty="0"/>
              <a:t>σ</a:t>
            </a:r>
            <a:r>
              <a:rPr lang="en-US" sz="2200" dirty="0"/>
              <a:t> = ?)</a:t>
            </a:r>
          </a:p>
        </p:txBody>
      </p:sp>
      <p:graphicFrame>
        <p:nvGraphicFramePr>
          <p:cNvPr id="8" name="Object 18">
            <a:extLst>
              <a:ext uri="{FF2B5EF4-FFF2-40B4-BE49-F238E27FC236}">
                <a16:creationId xmlns:a16="http://schemas.microsoft.com/office/drawing/2014/main" id="{7419B1D5-AFBD-4887-BF16-165DE068A3D4}"/>
              </a:ext>
            </a:extLst>
          </p:cNvPr>
          <p:cNvGraphicFramePr>
            <a:graphicFrameLocks noChangeAspect="1"/>
          </p:cNvGraphicFramePr>
          <p:nvPr>
            <p:extLst>
              <p:ext uri="{D42A27DB-BD31-4B8C-83A1-F6EECF244321}">
                <p14:modId xmlns:p14="http://schemas.microsoft.com/office/powerpoint/2010/main" val="3987415293"/>
              </p:ext>
            </p:extLst>
          </p:nvPr>
        </p:nvGraphicFramePr>
        <p:xfrm>
          <a:off x="8153386" y="4479272"/>
          <a:ext cx="407987" cy="327025"/>
        </p:xfrm>
        <a:graphic>
          <a:graphicData uri="http://schemas.openxmlformats.org/presentationml/2006/ole">
            <mc:AlternateContent xmlns:mc="http://schemas.openxmlformats.org/markup-compatibility/2006">
              <mc:Choice xmlns:v="urn:schemas-microsoft-com:vml" Requires="v">
                <p:oleObj spid="_x0000_s6171" name="Equation" r:id="rId4" imgW="190417" imgH="152334" progId="Equation.3">
                  <p:embed/>
                </p:oleObj>
              </mc:Choice>
              <mc:Fallback>
                <p:oleObj name="Equation" r:id="rId4" imgW="190417" imgH="152334" progId="Equation.3">
                  <p:embed/>
                  <p:pic>
                    <p:nvPicPr>
                      <p:cNvPr id="32"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386" y="4479272"/>
                        <a:ext cx="40798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8">
            <a:extLst>
              <a:ext uri="{FF2B5EF4-FFF2-40B4-BE49-F238E27FC236}">
                <a16:creationId xmlns:a16="http://schemas.microsoft.com/office/drawing/2014/main" id="{90171489-56DA-4307-962D-951EA70C9FA4}"/>
              </a:ext>
            </a:extLst>
          </p:cNvPr>
          <p:cNvSpPr/>
          <p:nvPr/>
        </p:nvSpPr>
        <p:spPr>
          <a:xfrm>
            <a:off x="8774361" y="4359952"/>
            <a:ext cx="706635" cy="6294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itchFamily="18" charset="0"/>
                <a:cs typeface="Times New Roman" pitchFamily="18" charset="0"/>
              </a:rPr>
              <a:t>III</a:t>
            </a:r>
          </a:p>
        </p:txBody>
      </p:sp>
      <p:sp>
        <p:nvSpPr>
          <p:cNvPr id="2" name="Rectangle 1">
            <a:extLst>
              <a:ext uri="{FF2B5EF4-FFF2-40B4-BE49-F238E27FC236}">
                <a16:creationId xmlns:a16="http://schemas.microsoft.com/office/drawing/2014/main" id="{42240856-1DA6-49B9-A309-10E121A428B7}"/>
              </a:ext>
            </a:extLst>
          </p:cNvPr>
          <p:cNvSpPr/>
          <p:nvPr/>
        </p:nvSpPr>
        <p:spPr>
          <a:xfrm>
            <a:off x="4001340" y="4260397"/>
            <a:ext cx="7352460" cy="85022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EA171B1-154C-4914-92DE-139C18400E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82849" y="3800549"/>
            <a:ext cx="2967071" cy="2692326"/>
          </a:xfrm>
          <a:prstGeom prst="rect">
            <a:avLst/>
          </a:prstGeom>
        </p:spPr>
      </p:pic>
      <p:sp>
        <p:nvSpPr>
          <p:cNvPr id="17" name="Rectangle 16">
            <a:extLst>
              <a:ext uri="{FF2B5EF4-FFF2-40B4-BE49-F238E27FC236}">
                <a16:creationId xmlns:a16="http://schemas.microsoft.com/office/drawing/2014/main" id="{812A7FB1-2F42-4511-88E4-D1B715F66A45}"/>
              </a:ext>
            </a:extLst>
          </p:cNvPr>
          <p:cNvSpPr/>
          <p:nvPr/>
        </p:nvSpPr>
        <p:spPr>
          <a:xfrm>
            <a:off x="4001339" y="5336081"/>
            <a:ext cx="7352460" cy="12005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66FE8D-E9C6-4931-9317-F83FD045E114}"/>
                  </a:ext>
                </a:extLst>
              </p:cNvPr>
              <p:cNvSpPr txBox="1"/>
              <p:nvPr/>
            </p:nvSpPr>
            <p:spPr>
              <a:xfrm>
                <a:off x="5322507" y="5362375"/>
                <a:ext cx="90101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smtClean="0">
                          <a:latin typeface="Cambria Math" panose="02040503050406030204" pitchFamily="18" charset="0"/>
                        </a:rPr>
                        <m:t>=35</m:t>
                      </m:r>
                    </m:oMath>
                  </m:oMathPara>
                </a14:m>
                <a:endParaRPr lang="en-US" sz="2200" dirty="0"/>
              </a:p>
            </p:txBody>
          </p:sp>
        </mc:Choice>
        <mc:Fallback xmlns="">
          <p:sp>
            <p:nvSpPr>
              <p:cNvPr id="18" name="TextBox 17">
                <a:extLst>
                  <a:ext uri="{FF2B5EF4-FFF2-40B4-BE49-F238E27FC236}">
                    <a16:creationId xmlns:a16="http://schemas.microsoft.com/office/drawing/2014/main" id="{3366FE8D-E9C6-4931-9317-F83FD045E114}"/>
                  </a:ext>
                </a:extLst>
              </p:cNvPr>
              <p:cNvSpPr txBox="1">
                <a:spLocks noRot="1" noChangeAspect="1" noMove="1" noResize="1" noEditPoints="1" noAdjustHandles="1" noChangeArrowheads="1" noChangeShapeType="1" noTextEdit="1"/>
              </p:cNvSpPr>
              <p:nvPr/>
            </p:nvSpPr>
            <p:spPr>
              <a:xfrm>
                <a:off x="5322507" y="5362375"/>
                <a:ext cx="901016" cy="338554"/>
              </a:xfrm>
              <a:prstGeom prst="rect">
                <a:avLst/>
              </a:prstGeom>
              <a:blipFill>
                <a:blip r:embed="rId7"/>
                <a:stretch>
                  <a:fillRect l="-3378" r="-6757"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39C154-869A-4251-9EEB-526485981639}"/>
                  </a:ext>
                </a:extLst>
              </p:cNvPr>
              <p:cNvSpPr txBox="1"/>
              <p:nvPr/>
            </p:nvSpPr>
            <p:spPr>
              <a:xfrm>
                <a:off x="9221226" y="5713103"/>
                <a:ext cx="1027653"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=30</m:t>
                      </m:r>
                    </m:oMath>
                  </m:oMathPara>
                </a14:m>
                <a:endParaRPr lang="en-US" sz="2200" dirty="0"/>
              </a:p>
            </p:txBody>
          </p:sp>
        </mc:Choice>
        <mc:Fallback xmlns="">
          <p:sp>
            <p:nvSpPr>
              <p:cNvPr id="19" name="TextBox 18">
                <a:extLst>
                  <a:ext uri="{FF2B5EF4-FFF2-40B4-BE49-F238E27FC236}">
                    <a16:creationId xmlns:a16="http://schemas.microsoft.com/office/drawing/2014/main" id="{5A39C154-869A-4251-9EEB-526485981639}"/>
                  </a:ext>
                </a:extLst>
              </p:cNvPr>
              <p:cNvSpPr txBox="1">
                <a:spLocks noRot="1" noChangeAspect="1" noMove="1" noResize="1" noEditPoints="1" noAdjustHandles="1" noChangeArrowheads="1" noChangeShapeType="1" noTextEdit="1"/>
              </p:cNvSpPr>
              <p:nvPr/>
            </p:nvSpPr>
            <p:spPr>
              <a:xfrm>
                <a:off x="9221226" y="5713103"/>
                <a:ext cx="1027653" cy="338554"/>
              </a:xfrm>
              <a:prstGeom prst="rect">
                <a:avLst/>
              </a:prstGeom>
              <a:blipFill>
                <a:blip r:embed="rId8"/>
                <a:stretch>
                  <a:fillRect l="-5952" r="-5952" b="-2142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B1572670-9548-4B65-A7D0-2BA5C3EE4ABA}"/>
              </a:ext>
            </a:extLst>
          </p:cNvPr>
          <p:cNvSpPr/>
          <p:nvPr/>
        </p:nvSpPr>
        <p:spPr>
          <a:xfrm>
            <a:off x="4083443" y="5693972"/>
            <a:ext cx="5011308" cy="400110"/>
          </a:xfrm>
          <a:prstGeom prst="rect">
            <a:avLst/>
          </a:prstGeom>
        </p:spPr>
        <p:txBody>
          <a:bodyPr wrap="none">
            <a:spAutoFit/>
          </a:bodyPr>
          <a:lstStyle/>
          <a:p>
            <a:r>
              <a:rPr lang="en-US" sz="2000" dirty="0">
                <a:latin typeface="Times New Roman" pitchFamily="18" charset="0"/>
                <a:cs typeface="Times New Roman" pitchFamily="18" charset="0"/>
              </a:rPr>
              <a:t>Claim: the mean time to run 1km is 30 seconds</a:t>
            </a:r>
            <a:endParaRPr lang="en-US" sz="2000" dirty="0"/>
          </a:p>
        </p:txBody>
      </p:sp>
      <p:sp>
        <p:nvSpPr>
          <p:cNvPr id="21" name="Rectangle 20">
            <a:extLst>
              <a:ext uri="{FF2B5EF4-FFF2-40B4-BE49-F238E27FC236}">
                <a16:creationId xmlns:a16="http://schemas.microsoft.com/office/drawing/2014/main" id="{5A277CC1-0B8F-4B09-9561-C8E41FDA7377}"/>
              </a:ext>
            </a:extLst>
          </p:cNvPr>
          <p:cNvSpPr/>
          <p:nvPr/>
        </p:nvSpPr>
        <p:spPr>
          <a:xfrm>
            <a:off x="4083443" y="6094082"/>
            <a:ext cx="3825278" cy="400110"/>
          </a:xfrm>
          <a:prstGeom prst="rect">
            <a:avLst/>
          </a:prstGeom>
        </p:spPr>
        <p:txBody>
          <a:bodyPr wrap="none">
            <a:spAutoFit/>
          </a:bodyPr>
          <a:lstStyle/>
          <a:p>
            <a:r>
              <a:rPr lang="en-US" sz="2000" dirty="0">
                <a:solidFill>
                  <a:schemeClr val="tx2"/>
                </a:solidFill>
                <a:latin typeface="Times New Roman" pitchFamily="18" charset="0"/>
                <a:cs typeface="Times New Roman" pitchFamily="18" charset="0"/>
              </a:rPr>
              <a:t>Alternative: The mean time is more</a:t>
            </a:r>
            <a:endParaRPr lang="en-US" sz="2000" dirty="0">
              <a:solidFill>
                <a:schemeClr val="tx2"/>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6E18DA1-31C0-44FF-80BD-B939AEB85BF6}"/>
                  </a:ext>
                </a:extLst>
              </p:cNvPr>
              <p:cNvSpPr txBox="1"/>
              <p:nvPr/>
            </p:nvSpPr>
            <p:spPr>
              <a:xfrm>
                <a:off x="4173056" y="5356335"/>
                <a:ext cx="75302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=4</m:t>
                      </m:r>
                    </m:oMath>
                  </m:oMathPara>
                </a14:m>
                <a:endParaRPr lang="en-US" sz="2200" dirty="0"/>
              </a:p>
            </p:txBody>
          </p:sp>
        </mc:Choice>
        <mc:Fallback xmlns="">
          <p:sp>
            <p:nvSpPr>
              <p:cNvPr id="22" name="TextBox 21">
                <a:extLst>
                  <a:ext uri="{FF2B5EF4-FFF2-40B4-BE49-F238E27FC236}">
                    <a16:creationId xmlns:a16="http://schemas.microsoft.com/office/drawing/2014/main" id="{36E18DA1-31C0-44FF-80BD-B939AEB85BF6}"/>
                  </a:ext>
                </a:extLst>
              </p:cNvPr>
              <p:cNvSpPr txBox="1">
                <a:spLocks noRot="1" noChangeAspect="1" noMove="1" noResize="1" noEditPoints="1" noAdjustHandles="1" noChangeArrowheads="1" noChangeShapeType="1" noTextEdit="1"/>
              </p:cNvSpPr>
              <p:nvPr/>
            </p:nvSpPr>
            <p:spPr>
              <a:xfrm>
                <a:off x="4173056" y="5356335"/>
                <a:ext cx="753027" cy="338554"/>
              </a:xfrm>
              <a:prstGeom prst="rect">
                <a:avLst/>
              </a:prstGeom>
              <a:blipFill>
                <a:blip r:embed="rId9"/>
                <a:stretch>
                  <a:fillRect l="-4878" r="-8130"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AB0DAA6-E56D-417D-9E18-5FF6F368A760}"/>
                  </a:ext>
                </a:extLst>
              </p:cNvPr>
              <p:cNvSpPr txBox="1"/>
              <p:nvPr/>
            </p:nvSpPr>
            <p:spPr>
              <a:xfrm>
                <a:off x="6752559" y="5364463"/>
                <a:ext cx="721929"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𝑠</m:t>
                      </m:r>
                      <m:r>
                        <a:rPr lang="en-US" sz="2200" b="0" i="1" smtClean="0">
                          <a:latin typeface="Cambria Math" panose="02040503050406030204" pitchFamily="18" charset="0"/>
                        </a:rPr>
                        <m:t>=5</m:t>
                      </m:r>
                    </m:oMath>
                  </m:oMathPara>
                </a14:m>
                <a:endParaRPr lang="en-US" sz="2200" dirty="0"/>
              </a:p>
            </p:txBody>
          </p:sp>
        </mc:Choice>
        <mc:Fallback xmlns="">
          <p:sp>
            <p:nvSpPr>
              <p:cNvPr id="23" name="TextBox 22">
                <a:extLst>
                  <a:ext uri="{FF2B5EF4-FFF2-40B4-BE49-F238E27FC236}">
                    <a16:creationId xmlns:a16="http://schemas.microsoft.com/office/drawing/2014/main" id="{0AB0DAA6-E56D-417D-9E18-5FF6F368A760}"/>
                  </a:ext>
                </a:extLst>
              </p:cNvPr>
              <p:cNvSpPr txBox="1">
                <a:spLocks noRot="1" noChangeAspect="1" noMove="1" noResize="1" noEditPoints="1" noAdjustHandles="1" noChangeArrowheads="1" noChangeShapeType="1" noTextEdit="1"/>
              </p:cNvSpPr>
              <p:nvPr/>
            </p:nvSpPr>
            <p:spPr>
              <a:xfrm>
                <a:off x="6752559" y="5364463"/>
                <a:ext cx="721929" cy="338554"/>
              </a:xfrm>
              <a:prstGeom prst="rect">
                <a:avLst/>
              </a:prstGeom>
              <a:blipFill>
                <a:blip r:embed="rId10"/>
                <a:stretch>
                  <a:fillRect l="-5085" r="-8475" b="-5357"/>
                </a:stretch>
              </a:blipFill>
            </p:spPr>
            <p:txBody>
              <a:bodyPr/>
              <a:lstStyle/>
              <a:p>
                <a:r>
                  <a:rPr lang="en-US">
                    <a:noFill/>
                  </a:rPr>
                  <a:t> </a:t>
                </a:r>
              </a:p>
            </p:txBody>
          </p:sp>
        </mc:Fallback>
      </mc:AlternateContent>
    </p:spTree>
    <p:extLst>
      <p:ext uri="{BB962C8B-B14F-4D97-AF65-F5344CB8AC3E}">
        <p14:creationId xmlns:p14="http://schemas.microsoft.com/office/powerpoint/2010/main" val="242242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strips(downRight)">
                                      <p:cBhvr>
                                        <p:cTn id="22" dur="1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trips(downRight)">
                                      <p:cBhvr>
                                        <p:cTn id="2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56E7C2E-B098-4C80-B540-11BD48931B06}"/>
              </a:ext>
            </a:extLst>
          </p:cNvPr>
          <p:cNvSpPr/>
          <p:nvPr/>
        </p:nvSpPr>
        <p:spPr>
          <a:xfrm>
            <a:off x="908137" y="699370"/>
            <a:ext cx="1600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1.</a:t>
            </a:r>
            <a:r>
              <a:rPr lang="en-US" sz="2400" b="1" dirty="0">
                <a:latin typeface="Times New Roman" pitchFamily="18" charset="0"/>
                <a:cs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 0.05</a:t>
            </a:r>
            <a:endParaRPr lang="en-US" sz="2400" dirty="0"/>
          </a:p>
        </p:txBody>
      </p:sp>
      <p:sp>
        <p:nvSpPr>
          <p:cNvPr id="36" name="Rectangle 35">
            <a:extLst>
              <a:ext uri="{FF2B5EF4-FFF2-40B4-BE49-F238E27FC236}">
                <a16:creationId xmlns:a16="http://schemas.microsoft.com/office/drawing/2014/main" id="{99514952-C731-49D3-8DE6-8BE443B84810}"/>
              </a:ext>
            </a:extLst>
          </p:cNvPr>
          <p:cNvSpPr/>
          <p:nvPr/>
        </p:nvSpPr>
        <p:spPr>
          <a:xfrm>
            <a:off x="3041737" y="706573"/>
            <a:ext cx="55626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2.</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versus</a:t>
            </a:r>
            <a:endParaRPr lang="en-US" sz="2400" dirty="0"/>
          </a:p>
        </p:txBody>
      </p:sp>
      <p:sp>
        <p:nvSpPr>
          <p:cNvPr id="44" name="Rectangle 43">
            <a:extLst>
              <a:ext uri="{FF2B5EF4-FFF2-40B4-BE49-F238E27FC236}">
                <a16:creationId xmlns:a16="http://schemas.microsoft.com/office/drawing/2014/main" id="{9177AD39-F0D8-4757-AAC2-A6CAC318DA3E}"/>
              </a:ext>
            </a:extLst>
          </p:cNvPr>
          <p:cNvSpPr/>
          <p:nvPr/>
        </p:nvSpPr>
        <p:spPr>
          <a:xfrm>
            <a:off x="908137" y="3771203"/>
            <a:ext cx="8974899"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5. </a:t>
            </a:r>
            <a:r>
              <a:rPr lang="en-US" sz="2400" dirty="0">
                <a:latin typeface="Times New Roman" pitchFamily="18" charset="0"/>
                <a:cs typeface="Times New Roman" pitchFamily="18" charset="0"/>
              </a:rPr>
              <a:t>t = 2 is NOT within the rejection region, so H0 is NOT rejected</a:t>
            </a:r>
            <a:endParaRPr lang="en-US" sz="2400" dirty="0"/>
          </a:p>
        </p:txBody>
      </p:sp>
      <p:sp>
        <p:nvSpPr>
          <p:cNvPr id="45" name="Rectangle 44">
            <a:extLst>
              <a:ext uri="{FF2B5EF4-FFF2-40B4-BE49-F238E27FC236}">
                <a16:creationId xmlns:a16="http://schemas.microsoft.com/office/drawing/2014/main" id="{6CA096CB-010D-4BFB-8C29-25D1E79C19F2}"/>
              </a:ext>
            </a:extLst>
          </p:cNvPr>
          <p:cNvSpPr/>
          <p:nvPr/>
        </p:nvSpPr>
        <p:spPr>
          <a:xfrm>
            <a:off x="908137" y="1380705"/>
            <a:ext cx="2362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3. </a:t>
            </a:r>
            <a:r>
              <a:rPr lang="en-US" sz="2400" dirty="0">
                <a:latin typeface="Times New Roman" pitchFamily="18" charset="0"/>
                <a:cs typeface="Times New Roman" pitchFamily="18" charset="0"/>
              </a:rPr>
              <a:t>Test Statistic:  </a:t>
            </a:r>
            <a:endParaRPr lang="en-US" sz="2400" dirty="0"/>
          </a:p>
        </p:txBody>
      </p:sp>
      <p:sp>
        <p:nvSpPr>
          <p:cNvPr id="46" name="Rectangle 45">
            <a:extLst>
              <a:ext uri="{FF2B5EF4-FFF2-40B4-BE49-F238E27FC236}">
                <a16:creationId xmlns:a16="http://schemas.microsoft.com/office/drawing/2014/main" id="{252D0D5C-D774-45C3-8936-971D3485002A}"/>
              </a:ext>
            </a:extLst>
          </p:cNvPr>
          <p:cNvSpPr/>
          <p:nvPr/>
        </p:nvSpPr>
        <p:spPr>
          <a:xfrm>
            <a:off x="755737" y="623170"/>
            <a:ext cx="10642948" cy="56273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AED1250-A2B5-4ED4-8D2D-981F78254C34}"/>
              </a:ext>
            </a:extLst>
          </p:cNvPr>
          <p:cNvSpPr/>
          <p:nvPr/>
        </p:nvSpPr>
        <p:spPr>
          <a:xfrm>
            <a:off x="908137" y="3039545"/>
            <a:ext cx="302895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4. </a:t>
            </a:r>
            <a:r>
              <a:rPr lang="en-US" sz="2400" dirty="0">
                <a:latin typeface="Times New Roman" pitchFamily="18" charset="0"/>
                <a:cs typeface="Times New Roman" pitchFamily="18" charset="0"/>
              </a:rPr>
              <a:t>Rejection Region:</a:t>
            </a:r>
            <a:endParaRPr lang="en-US" sz="2400" dirty="0"/>
          </a:p>
        </p:txBody>
      </p:sp>
      <p:sp>
        <p:nvSpPr>
          <p:cNvPr id="55" name="Rectangle 54">
            <a:extLst>
              <a:ext uri="{FF2B5EF4-FFF2-40B4-BE49-F238E27FC236}">
                <a16:creationId xmlns:a16="http://schemas.microsoft.com/office/drawing/2014/main" id="{19F99383-1C3A-4F1E-BA62-4D5F192F5764}"/>
              </a:ext>
            </a:extLst>
          </p:cNvPr>
          <p:cNvSpPr/>
          <p:nvPr/>
        </p:nvSpPr>
        <p:spPr>
          <a:xfrm>
            <a:off x="908137" y="4452274"/>
            <a:ext cx="9488466" cy="830997"/>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6. </a:t>
            </a:r>
            <a:r>
              <a:rPr lang="en-US" sz="2400" dirty="0">
                <a:latin typeface="Times New Roman" pitchFamily="18" charset="0"/>
                <a:cs typeface="Times New Roman" pitchFamily="18" charset="0"/>
              </a:rPr>
              <a:t>At 5% significance level there is insufficient evidence to reject the null hypothesis and the camel runs a 1km distance in 30 seconds</a:t>
            </a:r>
            <a:endParaRPr lang="en-US" sz="2400" dirty="0"/>
          </a:p>
        </p:txBody>
      </p:sp>
      <p:graphicFrame>
        <p:nvGraphicFramePr>
          <p:cNvPr id="21" name="Object 18">
            <a:extLst>
              <a:ext uri="{FF2B5EF4-FFF2-40B4-BE49-F238E27FC236}">
                <a16:creationId xmlns:a16="http://schemas.microsoft.com/office/drawing/2014/main" id="{83339EBC-3135-4190-BEFA-D3AA8C8CD638}"/>
              </a:ext>
            </a:extLst>
          </p:cNvPr>
          <p:cNvGraphicFramePr>
            <a:graphicFrameLocks noChangeAspect="1"/>
          </p:cNvGraphicFramePr>
          <p:nvPr>
            <p:extLst>
              <p:ext uri="{D42A27DB-BD31-4B8C-83A1-F6EECF244321}">
                <p14:modId xmlns:p14="http://schemas.microsoft.com/office/powerpoint/2010/main" val="2349529831"/>
              </p:ext>
            </p:extLst>
          </p:nvPr>
        </p:nvGraphicFramePr>
        <p:xfrm>
          <a:off x="3609268" y="724261"/>
          <a:ext cx="1573212" cy="495300"/>
        </p:xfrm>
        <a:graphic>
          <a:graphicData uri="http://schemas.openxmlformats.org/presentationml/2006/ole">
            <mc:AlternateContent xmlns:mc="http://schemas.openxmlformats.org/markup-compatibility/2006">
              <mc:Choice xmlns:v="urn:schemas-microsoft-com:vml" Requires="v">
                <p:oleObj spid="_x0000_s7257" name="Equation" r:id="rId4" imgW="723600" imgH="228600" progId="Equation.3">
                  <p:embed/>
                </p:oleObj>
              </mc:Choice>
              <mc:Fallback>
                <p:oleObj name="Equation" r:id="rId4" imgW="723600" imgH="228600" progId="Equation.3">
                  <p:embed/>
                  <p:pic>
                    <p:nvPicPr>
                      <p:cNvPr id="18"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268" y="724261"/>
                        <a:ext cx="1573212"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8">
            <a:extLst>
              <a:ext uri="{FF2B5EF4-FFF2-40B4-BE49-F238E27FC236}">
                <a16:creationId xmlns:a16="http://schemas.microsoft.com/office/drawing/2014/main" id="{163EAFE5-39DB-49B2-A60E-EAE853CCEDC1}"/>
              </a:ext>
            </a:extLst>
          </p:cNvPr>
          <p:cNvGraphicFramePr>
            <a:graphicFrameLocks noChangeAspect="1"/>
          </p:cNvGraphicFramePr>
          <p:nvPr>
            <p:extLst>
              <p:ext uri="{D42A27DB-BD31-4B8C-83A1-F6EECF244321}">
                <p14:modId xmlns:p14="http://schemas.microsoft.com/office/powerpoint/2010/main" val="2864025050"/>
              </p:ext>
            </p:extLst>
          </p:nvPr>
        </p:nvGraphicFramePr>
        <p:xfrm>
          <a:off x="6262524" y="740310"/>
          <a:ext cx="1544637" cy="466725"/>
        </p:xfrm>
        <a:graphic>
          <a:graphicData uri="http://schemas.openxmlformats.org/presentationml/2006/ole">
            <mc:AlternateContent xmlns:mc="http://schemas.openxmlformats.org/markup-compatibility/2006">
              <mc:Choice xmlns:v="urn:schemas-microsoft-com:vml" Requires="v">
                <p:oleObj spid="_x0000_s7258" name="Equation" r:id="rId6" imgW="711000" imgH="215640" progId="Equation.3">
                  <p:embed/>
                </p:oleObj>
              </mc:Choice>
              <mc:Fallback>
                <p:oleObj name="Equation" r:id="rId6" imgW="711000" imgH="215640" progId="Equation.3">
                  <p:embed/>
                  <p:pic>
                    <p:nvPicPr>
                      <p:cNvPr id="57355"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2524" y="740310"/>
                        <a:ext cx="1544637"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3A24971-8211-490A-89F7-F641F41A100D}"/>
                  </a:ext>
                </a:extLst>
              </p:cNvPr>
              <p:cNvSpPr txBox="1"/>
              <p:nvPr/>
            </p:nvSpPr>
            <p:spPr>
              <a:xfrm>
                <a:off x="3766975" y="3052233"/>
                <a:ext cx="2776786" cy="4281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𝑇</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𝑡</m:t>
                          </m:r>
                        </m:e>
                        <m:sub>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0.95,3</m:t>
                              </m:r>
                            </m:e>
                          </m:d>
                        </m:sub>
                      </m:sSub>
                      <m:r>
                        <a:rPr lang="en-US" sz="2600" b="0" i="1" smtClean="0">
                          <a:latin typeface="Cambria Math" panose="02040503050406030204" pitchFamily="18" charset="0"/>
                          <a:ea typeface="Cambria Math" panose="02040503050406030204" pitchFamily="18" charset="0"/>
                        </a:rPr>
                        <m:t>=2.35</m:t>
                      </m:r>
                    </m:oMath>
                  </m:oMathPara>
                </a14:m>
                <a:endParaRPr lang="en-US" sz="2600" dirty="0"/>
              </a:p>
            </p:txBody>
          </p:sp>
        </mc:Choice>
        <mc:Fallback xmlns="">
          <p:sp>
            <p:nvSpPr>
              <p:cNvPr id="23" name="TextBox 22">
                <a:extLst>
                  <a:ext uri="{FF2B5EF4-FFF2-40B4-BE49-F238E27FC236}">
                    <a16:creationId xmlns:a16="http://schemas.microsoft.com/office/drawing/2014/main" id="{03A24971-8211-490A-89F7-F641F41A100D}"/>
                  </a:ext>
                </a:extLst>
              </p:cNvPr>
              <p:cNvSpPr txBox="1">
                <a:spLocks noRot="1" noChangeAspect="1" noMove="1" noResize="1" noEditPoints="1" noAdjustHandles="1" noChangeArrowheads="1" noChangeShapeType="1" noTextEdit="1"/>
              </p:cNvSpPr>
              <p:nvPr/>
            </p:nvSpPr>
            <p:spPr>
              <a:xfrm>
                <a:off x="3766975" y="3052233"/>
                <a:ext cx="2776786" cy="4281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41F565F-9972-4280-BB08-4B83CBFE752F}"/>
                  </a:ext>
                </a:extLst>
              </p:cNvPr>
              <p:cNvSpPr txBox="1"/>
              <p:nvPr/>
            </p:nvSpPr>
            <p:spPr>
              <a:xfrm>
                <a:off x="1344663" y="2062040"/>
                <a:ext cx="3557833" cy="849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35−30</m:t>
                          </m:r>
                        </m:num>
                        <m:den>
                          <m:r>
                            <a:rPr lang="en-US" sz="2400" b="0" i="1" smtClean="0">
                              <a:latin typeface="Cambria Math" panose="02040503050406030204" pitchFamily="18" charset="0"/>
                            </a:rPr>
                            <m:t>5/</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4</m:t>
                              </m:r>
                            </m:e>
                          </m:rad>
                        </m:den>
                      </m:f>
                      <m:r>
                        <a:rPr lang="en-US" sz="2400" b="0" i="1" smtClean="0">
                          <a:latin typeface="Cambria Math" panose="02040503050406030204" pitchFamily="18" charset="0"/>
                        </a:rPr>
                        <m:t>=2</m:t>
                      </m:r>
                    </m:oMath>
                  </m:oMathPara>
                </a14:m>
                <a:endParaRPr lang="en-US" sz="2400" dirty="0"/>
              </a:p>
            </p:txBody>
          </p:sp>
        </mc:Choice>
        <mc:Fallback xmlns="">
          <p:sp>
            <p:nvSpPr>
              <p:cNvPr id="24" name="TextBox 23">
                <a:extLst>
                  <a:ext uri="{FF2B5EF4-FFF2-40B4-BE49-F238E27FC236}">
                    <a16:creationId xmlns:a16="http://schemas.microsoft.com/office/drawing/2014/main" id="{E41F565F-9972-4280-BB08-4B83CBFE752F}"/>
                  </a:ext>
                </a:extLst>
              </p:cNvPr>
              <p:cNvSpPr txBox="1">
                <a:spLocks noRot="1" noChangeAspect="1" noMove="1" noResize="1" noEditPoints="1" noAdjustHandles="1" noChangeArrowheads="1" noChangeShapeType="1" noTextEdit="1"/>
              </p:cNvSpPr>
              <p:nvPr/>
            </p:nvSpPr>
            <p:spPr>
              <a:xfrm>
                <a:off x="1344663" y="2062040"/>
                <a:ext cx="3557833" cy="849271"/>
              </a:xfrm>
              <a:prstGeom prst="rect">
                <a:avLst/>
              </a:prstGeom>
              <a:blipFill>
                <a:blip r:embed="rId9"/>
                <a:stretch>
                  <a:fillRect/>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D0A0AB02-6082-43BF-BAB7-C16A6798259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07161" y="1322373"/>
            <a:ext cx="3198814" cy="2233318"/>
          </a:xfrm>
          <a:prstGeom prst="rect">
            <a:avLst/>
          </a:prstGeom>
        </p:spPr>
      </p:pic>
      <p:cxnSp>
        <p:nvCxnSpPr>
          <p:cNvPr id="26" name="Straight Arrow Connector 25">
            <a:extLst>
              <a:ext uri="{FF2B5EF4-FFF2-40B4-BE49-F238E27FC236}">
                <a16:creationId xmlns:a16="http://schemas.microsoft.com/office/drawing/2014/main" id="{3079DCB7-CC2B-4562-882A-14E776E93759}"/>
              </a:ext>
            </a:extLst>
          </p:cNvPr>
          <p:cNvCxnSpPr>
            <a:cxnSpLocks/>
          </p:cNvCxnSpPr>
          <p:nvPr/>
        </p:nvCxnSpPr>
        <p:spPr>
          <a:xfrm>
            <a:off x="5022937" y="2498189"/>
            <a:ext cx="4687638" cy="37180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CDBDAD9-96B6-45AF-899D-9BED9BDE8C7C}"/>
              </a:ext>
            </a:extLst>
          </p:cNvPr>
          <p:cNvCxnSpPr/>
          <p:nvPr/>
        </p:nvCxnSpPr>
        <p:spPr>
          <a:xfrm flipV="1">
            <a:off x="9710575" y="2730121"/>
            <a:ext cx="0" cy="4572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D1B00D6-FE76-4E75-B3F6-07DA8597FBC3}"/>
                  </a:ext>
                </a:extLst>
              </p:cNvPr>
              <p:cNvSpPr txBox="1"/>
              <p:nvPr/>
            </p:nvSpPr>
            <p:spPr>
              <a:xfrm>
                <a:off x="991326" y="5375748"/>
                <a:ext cx="6646756" cy="430887"/>
              </a:xfrm>
              <a:prstGeom prst="rect">
                <a:avLst/>
              </a:prstGeom>
              <a:noFill/>
            </p:spPr>
            <p:txBody>
              <a:bodyPr wrap="none" lIns="0" tIns="0" rIns="0" bIns="0" rtlCol="0">
                <a:spAutoFit/>
              </a:bodyPr>
              <a:lstStyle/>
              <a:p>
                <a:r>
                  <a:rPr lang="en-US" sz="2400" b="1" dirty="0">
                    <a:solidFill>
                      <a:srgbClr val="FF0000"/>
                    </a:solidFill>
                    <a:latin typeface="Times New Roman" pitchFamily="18" charset="0"/>
                    <a:cs typeface="Times New Roman" pitchFamily="18" charset="0"/>
                  </a:rPr>
                  <a:t>7.</a:t>
                </a:r>
                <a:r>
                  <a:rPr lang="en-US" sz="2800" b="1" dirty="0">
                    <a:solidFill>
                      <a:srgbClr val="FF0000"/>
                    </a:solidFill>
                    <a:latin typeface="Times New Roman" pitchFamily="18" charset="0"/>
                    <a:cs typeface="Times New Roman" pitchFamily="18" charset="0"/>
                  </a:rPr>
                  <a:t> </a:t>
                </a:r>
                <a:r>
                  <a:rPr lang="en-US" sz="2600" b="0" dirty="0">
                    <a:ea typeface="Cambria Math" panose="02040503050406030204" pitchFamily="18" charset="0"/>
                  </a:rPr>
                  <a:t>P-value = </a:t>
                </a:r>
                <a14:m>
                  <m:oMath xmlns:m="http://schemas.openxmlformats.org/officeDocument/2006/math">
                    <m:r>
                      <m:rPr>
                        <m:sty m:val="p"/>
                      </m:rPr>
                      <a:rPr lang="en-US" sz="2600" b="0" i="0" smtClean="0">
                        <a:latin typeface="Cambria Math" panose="02040503050406030204" pitchFamily="18" charset="0"/>
                        <a:ea typeface="Cambria Math" panose="02040503050406030204" pitchFamily="18" charset="0"/>
                      </a:rPr>
                      <m:t>P</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𝑇</m:t>
                        </m:r>
                        <m:r>
                          <a:rPr lang="en-US" sz="2600" b="0" i="1" smtClean="0">
                            <a:latin typeface="Cambria Math" panose="02040503050406030204" pitchFamily="18" charset="0"/>
                            <a:ea typeface="Cambria Math" panose="02040503050406030204" pitchFamily="18" charset="0"/>
                          </a:rPr>
                          <m:t>≥2</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𝑡𝑐𝑑𝑓</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2,99,3</m:t>
                        </m:r>
                      </m:e>
                    </m:d>
                    <m:r>
                      <a:rPr lang="en-US" sz="2600" b="0" i="1" smtClean="0">
                        <a:latin typeface="Cambria Math" panose="02040503050406030204" pitchFamily="18" charset="0"/>
                        <a:ea typeface="Cambria Math" panose="02040503050406030204" pitchFamily="18" charset="0"/>
                      </a:rPr>
                      <m:t>=0.6966</m:t>
                    </m:r>
                  </m:oMath>
                </a14:m>
                <a:endParaRPr lang="en-US" sz="2600" dirty="0"/>
              </a:p>
            </p:txBody>
          </p:sp>
        </mc:Choice>
        <mc:Fallback xmlns="">
          <p:sp>
            <p:nvSpPr>
              <p:cNvPr id="30" name="TextBox 29">
                <a:extLst>
                  <a:ext uri="{FF2B5EF4-FFF2-40B4-BE49-F238E27FC236}">
                    <a16:creationId xmlns:a16="http://schemas.microsoft.com/office/drawing/2014/main" id="{8D1B00D6-FE76-4E75-B3F6-07DA8597FBC3}"/>
                  </a:ext>
                </a:extLst>
              </p:cNvPr>
              <p:cNvSpPr txBox="1">
                <a:spLocks noRot="1" noChangeAspect="1" noMove="1" noResize="1" noEditPoints="1" noAdjustHandles="1" noChangeArrowheads="1" noChangeShapeType="1" noTextEdit="1"/>
              </p:cNvSpPr>
              <p:nvPr/>
            </p:nvSpPr>
            <p:spPr>
              <a:xfrm>
                <a:off x="991326" y="5375748"/>
                <a:ext cx="6646756" cy="430887"/>
              </a:xfrm>
              <a:prstGeom prst="rect">
                <a:avLst/>
              </a:prstGeom>
              <a:blipFill>
                <a:blip r:embed="rId11"/>
                <a:stretch>
                  <a:fillRect l="-2844" t="-15493" b="-46479"/>
                </a:stretch>
              </a:blipFill>
            </p:spPr>
            <p:txBody>
              <a:bodyPr/>
              <a:lstStyle/>
              <a:p>
                <a:r>
                  <a:rPr lang="en-US">
                    <a:noFill/>
                  </a:rPr>
                  <a:t> </a:t>
                </a:r>
              </a:p>
            </p:txBody>
          </p:sp>
        </mc:Fallback>
      </mc:AlternateContent>
    </p:spTree>
    <p:extLst>
      <p:ext uri="{BB962C8B-B14F-4D97-AF65-F5344CB8AC3E}">
        <p14:creationId xmlns:p14="http://schemas.microsoft.com/office/powerpoint/2010/main" val="34890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3000"/>
                                        <p:tgtEl>
                                          <p:spTgt spid="36"/>
                                        </p:tgtEl>
                                      </p:cBhvr>
                                    </p:animEffect>
                                  </p:childTnLst>
                                </p:cTn>
                              </p:par>
                            </p:childTnLst>
                          </p:cTn>
                        </p:par>
                        <p:par>
                          <p:cTn id="8" fill="hold">
                            <p:stCondLst>
                              <p:cond delay="3000"/>
                            </p:stCondLst>
                            <p:childTnLst>
                              <p:par>
                                <p:cTn id="9" presetID="2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3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3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down)">
                                      <p:cBhvr>
                                        <p:cTn id="21" dur="3000"/>
                                        <p:tgtEl>
                                          <p:spTgt spid="45"/>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down)">
                                      <p:cBhvr>
                                        <p:cTn id="25" dur="3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down)">
                                      <p:cBhvr>
                                        <p:cTn id="30" dur="30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3000"/>
                                        <p:tgtEl>
                                          <p:spTgt spid="23"/>
                                        </p:tgtEl>
                                      </p:cBhvr>
                                    </p:animEffect>
                                  </p:childTnLst>
                                </p:cTn>
                              </p:par>
                            </p:childTnLst>
                          </p:cTn>
                        </p:par>
                        <p:par>
                          <p:cTn id="36" fill="hold">
                            <p:stCondLst>
                              <p:cond delay="3000"/>
                            </p:stCondLst>
                            <p:childTnLst>
                              <p:par>
                                <p:cTn id="37" presetID="22" presetClass="entr" presetSubtype="4"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30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down)">
                                      <p:cBhvr>
                                        <p:cTn id="44" dur="3000"/>
                                        <p:tgtEl>
                                          <p:spTgt spid="26"/>
                                        </p:tgtEl>
                                      </p:cBhvr>
                                    </p:animEffect>
                                  </p:childTnLst>
                                </p:cTn>
                              </p:par>
                            </p:childTnLst>
                          </p:cTn>
                        </p:par>
                        <p:par>
                          <p:cTn id="45" fill="hold">
                            <p:stCondLst>
                              <p:cond delay="3000"/>
                            </p:stCondLst>
                            <p:childTnLst>
                              <p:par>
                                <p:cTn id="46" presetID="22" presetClass="entr" presetSubtype="4"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30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30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down)">
                                      <p:cBhvr>
                                        <p:cTn id="58" dur="3000"/>
                                        <p:tgtEl>
                                          <p:spTgt spid="5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down)">
                                      <p:cBhvr>
                                        <p:cTn id="63" dur="3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4" grpId="0"/>
      <p:bldP spid="45" grpId="0"/>
      <p:bldP spid="54" grpId="0"/>
      <p:bldP spid="55" grpId="0"/>
      <p:bldP spid="23" grpId="0"/>
      <p:bldP spid="24"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5425455-35AA-44F1-B533-051C51C6659B}"/>
              </a:ext>
            </a:extLst>
          </p:cNvPr>
          <p:cNvSpPr>
            <a:spLocks noGrp="1"/>
          </p:cNvSpPr>
          <p:nvPr>
            <p:ph type="title"/>
          </p:nvPr>
        </p:nvSpPr>
        <p:spPr>
          <a:xfrm>
            <a:off x="838200" y="365125"/>
            <a:ext cx="10515600" cy="1325563"/>
          </a:xfrm>
        </p:spPr>
        <p:txBody>
          <a:bodyPr/>
          <a:lstStyle/>
          <a:p>
            <a:r>
              <a:rPr lang="en-US" dirty="0">
                <a:solidFill>
                  <a:srgbClr val="990033"/>
                </a:solidFill>
              </a:rPr>
              <a:t>Ex3. Soda Bottles</a:t>
            </a:r>
          </a:p>
        </p:txBody>
      </p:sp>
      <p:sp>
        <p:nvSpPr>
          <p:cNvPr id="16" name="Rectangle 15">
            <a:extLst>
              <a:ext uri="{FF2B5EF4-FFF2-40B4-BE49-F238E27FC236}">
                <a16:creationId xmlns:a16="http://schemas.microsoft.com/office/drawing/2014/main" id="{CFDB5656-0B45-4235-8F2E-C55096E6DCF3}"/>
              </a:ext>
            </a:extLst>
          </p:cNvPr>
          <p:cNvSpPr/>
          <p:nvPr/>
        </p:nvSpPr>
        <p:spPr>
          <a:xfrm>
            <a:off x="838199" y="1527850"/>
            <a:ext cx="9783872" cy="2308324"/>
          </a:xfrm>
          <a:prstGeom prst="rect">
            <a:avLst/>
          </a:prstGeom>
        </p:spPr>
        <p:txBody>
          <a:bodyPr wrap="square">
            <a:spAutoFit/>
          </a:bodyPr>
          <a:lstStyle/>
          <a:p>
            <a:r>
              <a:rPr lang="en-US" sz="2400" dirty="0">
                <a:cs typeface="Times New Roman" pitchFamily="18" charset="0"/>
              </a:rPr>
              <a:t>A Soda Company produces soda in bottles labeled 32 oz. A random sample of 25 bottles yielded a sample average of 31.8 oz. </a:t>
            </a:r>
          </a:p>
          <a:p>
            <a:endParaRPr lang="en-US" sz="2400" dirty="0">
              <a:cs typeface="Times New Roman" pitchFamily="18" charset="0"/>
            </a:endParaRPr>
          </a:p>
          <a:p>
            <a:r>
              <a:rPr lang="en-US" sz="2400" dirty="0">
                <a:cs typeface="Times New Roman" pitchFamily="18" charset="0"/>
              </a:rPr>
              <a:t>At the 10% significance level and given the sample standard deviation of 0.6 oz, test the claim that the mean volume of soda is 32 oz against a two-sided alternative. Assume normality.</a:t>
            </a:r>
          </a:p>
        </p:txBody>
      </p:sp>
      <p:sp>
        <p:nvSpPr>
          <p:cNvPr id="7" name="TextBox 6">
            <a:extLst>
              <a:ext uri="{FF2B5EF4-FFF2-40B4-BE49-F238E27FC236}">
                <a16:creationId xmlns:a16="http://schemas.microsoft.com/office/drawing/2014/main" id="{4B4D763E-A1F4-4739-B8B3-0ADDB4742B2C}"/>
              </a:ext>
            </a:extLst>
          </p:cNvPr>
          <p:cNvSpPr txBox="1"/>
          <p:nvPr/>
        </p:nvSpPr>
        <p:spPr>
          <a:xfrm>
            <a:off x="4125554" y="4410709"/>
            <a:ext cx="4191404" cy="430887"/>
          </a:xfrm>
          <a:prstGeom prst="rect">
            <a:avLst/>
          </a:prstGeom>
          <a:noFill/>
        </p:spPr>
        <p:txBody>
          <a:bodyPr wrap="none" rtlCol="0">
            <a:spAutoFit/>
          </a:bodyPr>
          <a:lstStyle/>
          <a:p>
            <a:r>
              <a:rPr lang="en-US" sz="2200" dirty="0"/>
              <a:t>X: Soda in each bottle ~ N (</a:t>
            </a:r>
            <a:r>
              <a:rPr lang="el-GR" sz="2200" dirty="0"/>
              <a:t>μ</a:t>
            </a:r>
            <a:r>
              <a:rPr lang="en-US" sz="2200" dirty="0"/>
              <a:t>, </a:t>
            </a:r>
            <a:r>
              <a:rPr lang="el-GR" sz="2200" dirty="0"/>
              <a:t>σ</a:t>
            </a:r>
            <a:r>
              <a:rPr lang="en-US" sz="2200" dirty="0"/>
              <a:t> = ?)</a:t>
            </a:r>
          </a:p>
        </p:txBody>
      </p:sp>
      <p:graphicFrame>
        <p:nvGraphicFramePr>
          <p:cNvPr id="8" name="Object 18">
            <a:extLst>
              <a:ext uri="{FF2B5EF4-FFF2-40B4-BE49-F238E27FC236}">
                <a16:creationId xmlns:a16="http://schemas.microsoft.com/office/drawing/2014/main" id="{7419B1D5-AFBD-4887-BF16-165DE068A3D4}"/>
              </a:ext>
            </a:extLst>
          </p:cNvPr>
          <p:cNvGraphicFramePr>
            <a:graphicFrameLocks noChangeAspect="1"/>
          </p:cNvGraphicFramePr>
          <p:nvPr/>
        </p:nvGraphicFramePr>
        <p:xfrm>
          <a:off x="8153386" y="4479272"/>
          <a:ext cx="407987" cy="327025"/>
        </p:xfrm>
        <a:graphic>
          <a:graphicData uri="http://schemas.openxmlformats.org/presentationml/2006/ole">
            <mc:AlternateContent xmlns:mc="http://schemas.openxmlformats.org/markup-compatibility/2006">
              <mc:Choice xmlns:v="urn:schemas-microsoft-com:vml" Requires="v">
                <p:oleObj spid="_x0000_s9232" name="Equation" r:id="rId4" imgW="190417" imgH="152334" progId="Equation.3">
                  <p:embed/>
                </p:oleObj>
              </mc:Choice>
              <mc:Fallback>
                <p:oleObj name="Equation" r:id="rId4" imgW="190417" imgH="152334" progId="Equation.3">
                  <p:embed/>
                  <p:pic>
                    <p:nvPicPr>
                      <p:cNvPr id="8" name="Object 18">
                        <a:extLst>
                          <a:ext uri="{FF2B5EF4-FFF2-40B4-BE49-F238E27FC236}">
                            <a16:creationId xmlns:a16="http://schemas.microsoft.com/office/drawing/2014/main" id="{7419B1D5-AFBD-4887-BF16-165DE068A3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386" y="4479272"/>
                        <a:ext cx="407987"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8">
            <a:extLst>
              <a:ext uri="{FF2B5EF4-FFF2-40B4-BE49-F238E27FC236}">
                <a16:creationId xmlns:a16="http://schemas.microsoft.com/office/drawing/2014/main" id="{90171489-56DA-4307-962D-951EA70C9FA4}"/>
              </a:ext>
            </a:extLst>
          </p:cNvPr>
          <p:cNvSpPr/>
          <p:nvPr/>
        </p:nvSpPr>
        <p:spPr>
          <a:xfrm>
            <a:off x="8774361" y="4359952"/>
            <a:ext cx="706635" cy="6294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New Roman" pitchFamily="18" charset="0"/>
                <a:cs typeface="Times New Roman" pitchFamily="18" charset="0"/>
              </a:rPr>
              <a:t>III</a:t>
            </a:r>
          </a:p>
        </p:txBody>
      </p:sp>
      <p:sp>
        <p:nvSpPr>
          <p:cNvPr id="2" name="Rectangle 1">
            <a:extLst>
              <a:ext uri="{FF2B5EF4-FFF2-40B4-BE49-F238E27FC236}">
                <a16:creationId xmlns:a16="http://schemas.microsoft.com/office/drawing/2014/main" id="{42240856-1DA6-49B9-A309-10E121A428B7}"/>
              </a:ext>
            </a:extLst>
          </p:cNvPr>
          <p:cNvSpPr/>
          <p:nvPr/>
        </p:nvSpPr>
        <p:spPr>
          <a:xfrm>
            <a:off x="4001340" y="4260397"/>
            <a:ext cx="7352460" cy="85022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2A7FB1-2F42-4511-88E4-D1B715F66A45}"/>
              </a:ext>
            </a:extLst>
          </p:cNvPr>
          <p:cNvSpPr/>
          <p:nvPr/>
        </p:nvSpPr>
        <p:spPr>
          <a:xfrm>
            <a:off x="4001339" y="5336081"/>
            <a:ext cx="7352460" cy="12005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66FE8D-E9C6-4931-9317-F83FD045E114}"/>
                  </a:ext>
                </a:extLst>
              </p:cNvPr>
              <p:cNvSpPr txBox="1"/>
              <p:nvPr/>
            </p:nvSpPr>
            <p:spPr>
              <a:xfrm>
                <a:off x="5322507" y="5362375"/>
                <a:ext cx="111421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smtClean="0">
                          <a:latin typeface="Cambria Math" panose="02040503050406030204" pitchFamily="18" charset="0"/>
                        </a:rPr>
                        <m:t>=31.8</m:t>
                      </m:r>
                    </m:oMath>
                  </m:oMathPara>
                </a14:m>
                <a:endParaRPr lang="en-US" sz="2200" dirty="0"/>
              </a:p>
            </p:txBody>
          </p:sp>
        </mc:Choice>
        <mc:Fallback xmlns="">
          <p:sp>
            <p:nvSpPr>
              <p:cNvPr id="18" name="TextBox 17">
                <a:extLst>
                  <a:ext uri="{FF2B5EF4-FFF2-40B4-BE49-F238E27FC236}">
                    <a16:creationId xmlns:a16="http://schemas.microsoft.com/office/drawing/2014/main" id="{3366FE8D-E9C6-4931-9317-F83FD045E114}"/>
                  </a:ext>
                </a:extLst>
              </p:cNvPr>
              <p:cNvSpPr txBox="1">
                <a:spLocks noRot="1" noChangeAspect="1" noMove="1" noResize="1" noEditPoints="1" noAdjustHandles="1" noChangeArrowheads="1" noChangeShapeType="1" noTextEdit="1"/>
              </p:cNvSpPr>
              <p:nvPr/>
            </p:nvSpPr>
            <p:spPr>
              <a:xfrm>
                <a:off x="5322507" y="5362375"/>
                <a:ext cx="1114215" cy="338554"/>
              </a:xfrm>
              <a:prstGeom prst="rect">
                <a:avLst/>
              </a:prstGeom>
              <a:blipFill>
                <a:blip r:embed="rId6"/>
                <a:stretch>
                  <a:fillRect l="-2732" r="-4918"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A39C154-869A-4251-9EEB-526485981639}"/>
                  </a:ext>
                </a:extLst>
              </p:cNvPr>
              <p:cNvSpPr txBox="1"/>
              <p:nvPr/>
            </p:nvSpPr>
            <p:spPr>
              <a:xfrm>
                <a:off x="9647110" y="5713103"/>
                <a:ext cx="1027653"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=32</m:t>
                      </m:r>
                    </m:oMath>
                  </m:oMathPara>
                </a14:m>
                <a:endParaRPr lang="en-US" sz="2200" dirty="0"/>
              </a:p>
            </p:txBody>
          </p:sp>
        </mc:Choice>
        <mc:Fallback xmlns="">
          <p:sp>
            <p:nvSpPr>
              <p:cNvPr id="19" name="TextBox 18">
                <a:extLst>
                  <a:ext uri="{FF2B5EF4-FFF2-40B4-BE49-F238E27FC236}">
                    <a16:creationId xmlns:a16="http://schemas.microsoft.com/office/drawing/2014/main" id="{5A39C154-869A-4251-9EEB-526485981639}"/>
                  </a:ext>
                </a:extLst>
              </p:cNvPr>
              <p:cNvSpPr txBox="1">
                <a:spLocks noRot="1" noChangeAspect="1" noMove="1" noResize="1" noEditPoints="1" noAdjustHandles="1" noChangeArrowheads="1" noChangeShapeType="1" noTextEdit="1"/>
              </p:cNvSpPr>
              <p:nvPr/>
            </p:nvSpPr>
            <p:spPr>
              <a:xfrm>
                <a:off x="9647110" y="5713103"/>
                <a:ext cx="1027653" cy="338554"/>
              </a:xfrm>
              <a:prstGeom prst="rect">
                <a:avLst/>
              </a:prstGeom>
              <a:blipFill>
                <a:blip r:embed="rId7"/>
                <a:stretch>
                  <a:fillRect l="-5952" r="-5952" b="-2142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B1572670-9548-4B65-A7D0-2BA5C3EE4ABA}"/>
              </a:ext>
            </a:extLst>
          </p:cNvPr>
          <p:cNvSpPr/>
          <p:nvPr/>
        </p:nvSpPr>
        <p:spPr>
          <a:xfrm>
            <a:off x="4083443" y="5693972"/>
            <a:ext cx="5388013" cy="400110"/>
          </a:xfrm>
          <a:prstGeom prst="rect">
            <a:avLst/>
          </a:prstGeom>
        </p:spPr>
        <p:txBody>
          <a:bodyPr wrap="none">
            <a:spAutoFit/>
          </a:bodyPr>
          <a:lstStyle/>
          <a:p>
            <a:r>
              <a:rPr lang="en-US" sz="2000" dirty="0">
                <a:latin typeface="Times New Roman" pitchFamily="18" charset="0"/>
                <a:cs typeface="Times New Roman" pitchFamily="18" charset="0"/>
              </a:rPr>
              <a:t>Claim: the mean amount of soda in bottles is 32 oz</a:t>
            </a:r>
            <a:endParaRPr lang="en-US" sz="2000" dirty="0"/>
          </a:p>
        </p:txBody>
      </p:sp>
      <p:sp>
        <p:nvSpPr>
          <p:cNvPr id="21" name="Rectangle 20">
            <a:extLst>
              <a:ext uri="{FF2B5EF4-FFF2-40B4-BE49-F238E27FC236}">
                <a16:creationId xmlns:a16="http://schemas.microsoft.com/office/drawing/2014/main" id="{5A277CC1-0B8F-4B09-9561-C8E41FDA7377}"/>
              </a:ext>
            </a:extLst>
          </p:cNvPr>
          <p:cNvSpPr/>
          <p:nvPr/>
        </p:nvSpPr>
        <p:spPr>
          <a:xfrm>
            <a:off x="4083443" y="6094082"/>
            <a:ext cx="2877711" cy="400110"/>
          </a:xfrm>
          <a:prstGeom prst="rect">
            <a:avLst/>
          </a:prstGeom>
        </p:spPr>
        <p:txBody>
          <a:bodyPr wrap="none">
            <a:spAutoFit/>
          </a:bodyPr>
          <a:lstStyle/>
          <a:p>
            <a:r>
              <a:rPr lang="en-US" sz="2000" dirty="0">
                <a:solidFill>
                  <a:schemeClr val="tx2"/>
                </a:solidFill>
                <a:latin typeface="Times New Roman" pitchFamily="18" charset="0"/>
                <a:cs typeface="Times New Roman" pitchFamily="18" charset="0"/>
              </a:rPr>
              <a:t>Alternative: It is not 32 oz</a:t>
            </a:r>
            <a:endParaRPr lang="en-US" sz="2000" dirty="0">
              <a:solidFill>
                <a:schemeClr val="tx2"/>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6E18DA1-31C0-44FF-80BD-B939AEB85BF6}"/>
                  </a:ext>
                </a:extLst>
              </p:cNvPr>
              <p:cNvSpPr txBox="1"/>
              <p:nvPr/>
            </p:nvSpPr>
            <p:spPr>
              <a:xfrm>
                <a:off x="4173056" y="5356335"/>
                <a:ext cx="90851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=25</m:t>
                      </m:r>
                    </m:oMath>
                  </m:oMathPara>
                </a14:m>
                <a:endParaRPr lang="en-US" sz="2200" dirty="0"/>
              </a:p>
            </p:txBody>
          </p:sp>
        </mc:Choice>
        <mc:Fallback xmlns="">
          <p:sp>
            <p:nvSpPr>
              <p:cNvPr id="22" name="TextBox 21">
                <a:extLst>
                  <a:ext uri="{FF2B5EF4-FFF2-40B4-BE49-F238E27FC236}">
                    <a16:creationId xmlns:a16="http://schemas.microsoft.com/office/drawing/2014/main" id="{36E18DA1-31C0-44FF-80BD-B939AEB85BF6}"/>
                  </a:ext>
                </a:extLst>
              </p:cNvPr>
              <p:cNvSpPr txBox="1">
                <a:spLocks noRot="1" noChangeAspect="1" noMove="1" noResize="1" noEditPoints="1" noAdjustHandles="1" noChangeArrowheads="1" noChangeShapeType="1" noTextEdit="1"/>
              </p:cNvSpPr>
              <p:nvPr/>
            </p:nvSpPr>
            <p:spPr>
              <a:xfrm>
                <a:off x="4173056" y="5356335"/>
                <a:ext cx="908518" cy="338554"/>
              </a:xfrm>
              <a:prstGeom prst="rect">
                <a:avLst/>
              </a:prstGeom>
              <a:blipFill>
                <a:blip r:embed="rId8"/>
                <a:stretch>
                  <a:fillRect l="-4027" r="-6711"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AB0DAA6-E56D-417D-9E18-5FF6F368A760}"/>
                  </a:ext>
                </a:extLst>
              </p:cNvPr>
              <p:cNvSpPr txBox="1"/>
              <p:nvPr/>
            </p:nvSpPr>
            <p:spPr>
              <a:xfrm>
                <a:off x="6752559" y="5364463"/>
                <a:ext cx="93512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𝑠</m:t>
                      </m:r>
                      <m:r>
                        <a:rPr lang="en-US" sz="2200" b="0" i="1" smtClean="0">
                          <a:latin typeface="Cambria Math" panose="02040503050406030204" pitchFamily="18" charset="0"/>
                        </a:rPr>
                        <m:t>=0.6</m:t>
                      </m:r>
                    </m:oMath>
                  </m:oMathPara>
                </a14:m>
                <a:endParaRPr lang="en-US" sz="2200" dirty="0"/>
              </a:p>
            </p:txBody>
          </p:sp>
        </mc:Choice>
        <mc:Fallback xmlns="">
          <p:sp>
            <p:nvSpPr>
              <p:cNvPr id="23" name="TextBox 22">
                <a:extLst>
                  <a:ext uri="{FF2B5EF4-FFF2-40B4-BE49-F238E27FC236}">
                    <a16:creationId xmlns:a16="http://schemas.microsoft.com/office/drawing/2014/main" id="{0AB0DAA6-E56D-417D-9E18-5FF6F368A760}"/>
                  </a:ext>
                </a:extLst>
              </p:cNvPr>
              <p:cNvSpPr txBox="1">
                <a:spLocks noRot="1" noChangeAspect="1" noMove="1" noResize="1" noEditPoints="1" noAdjustHandles="1" noChangeArrowheads="1" noChangeShapeType="1" noTextEdit="1"/>
              </p:cNvSpPr>
              <p:nvPr/>
            </p:nvSpPr>
            <p:spPr>
              <a:xfrm>
                <a:off x="6752559" y="5364463"/>
                <a:ext cx="935128" cy="338554"/>
              </a:xfrm>
              <a:prstGeom prst="rect">
                <a:avLst/>
              </a:prstGeom>
              <a:blipFill>
                <a:blip r:embed="rId9"/>
                <a:stretch>
                  <a:fillRect l="-3922" r="-6536" b="-5357"/>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40A3080F-8E49-4EFA-B3BF-E72852EACA1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84910" y="244523"/>
            <a:ext cx="866378" cy="2892329"/>
          </a:xfrm>
          <a:prstGeom prst="rect">
            <a:avLst/>
          </a:prstGeom>
        </p:spPr>
      </p:pic>
    </p:spTree>
    <p:extLst>
      <p:ext uri="{BB962C8B-B14F-4D97-AF65-F5344CB8AC3E}">
        <p14:creationId xmlns:p14="http://schemas.microsoft.com/office/powerpoint/2010/main" val="388038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strips(downRight)">
                                      <p:cBhvr>
                                        <p:cTn id="22" dur="1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trips(downRight)">
                                      <p:cBhvr>
                                        <p:cTn id="2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56E7C2E-B098-4C80-B540-11BD48931B06}"/>
              </a:ext>
            </a:extLst>
          </p:cNvPr>
          <p:cNvSpPr/>
          <p:nvPr/>
        </p:nvSpPr>
        <p:spPr>
          <a:xfrm>
            <a:off x="908137" y="699370"/>
            <a:ext cx="1600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1.</a:t>
            </a:r>
            <a:r>
              <a:rPr lang="en-US" sz="2400" b="1" dirty="0">
                <a:latin typeface="Times New Roman" pitchFamily="18" charset="0"/>
                <a:cs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 0.10</a:t>
            </a:r>
            <a:endParaRPr lang="en-US" sz="2400" dirty="0"/>
          </a:p>
        </p:txBody>
      </p:sp>
      <p:sp>
        <p:nvSpPr>
          <p:cNvPr id="36" name="Rectangle 35">
            <a:extLst>
              <a:ext uri="{FF2B5EF4-FFF2-40B4-BE49-F238E27FC236}">
                <a16:creationId xmlns:a16="http://schemas.microsoft.com/office/drawing/2014/main" id="{99514952-C731-49D3-8DE6-8BE443B84810}"/>
              </a:ext>
            </a:extLst>
          </p:cNvPr>
          <p:cNvSpPr/>
          <p:nvPr/>
        </p:nvSpPr>
        <p:spPr>
          <a:xfrm>
            <a:off x="3041737" y="706573"/>
            <a:ext cx="55626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2.</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versus</a:t>
            </a:r>
            <a:endParaRPr lang="en-US" sz="2400" dirty="0"/>
          </a:p>
        </p:txBody>
      </p:sp>
      <p:sp>
        <p:nvSpPr>
          <p:cNvPr id="44" name="Rectangle 43">
            <a:extLst>
              <a:ext uri="{FF2B5EF4-FFF2-40B4-BE49-F238E27FC236}">
                <a16:creationId xmlns:a16="http://schemas.microsoft.com/office/drawing/2014/main" id="{9177AD39-F0D8-4757-AAC2-A6CAC318DA3E}"/>
              </a:ext>
            </a:extLst>
          </p:cNvPr>
          <p:cNvSpPr/>
          <p:nvPr/>
        </p:nvSpPr>
        <p:spPr>
          <a:xfrm>
            <a:off x="908137" y="3771203"/>
            <a:ext cx="8974899"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5. </a:t>
            </a:r>
            <a:r>
              <a:rPr lang="en-US" sz="2400" dirty="0">
                <a:latin typeface="Times New Roman" pitchFamily="18" charset="0"/>
                <a:cs typeface="Times New Roman" pitchFamily="18" charset="0"/>
              </a:rPr>
              <a:t>t = -1.67 is NOT within the rejection region, so H₀ is NOT rejected</a:t>
            </a:r>
            <a:endParaRPr lang="en-US" sz="2400" dirty="0"/>
          </a:p>
        </p:txBody>
      </p:sp>
      <p:sp>
        <p:nvSpPr>
          <p:cNvPr id="45" name="Rectangle 44">
            <a:extLst>
              <a:ext uri="{FF2B5EF4-FFF2-40B4-BE49-F238E27FC236}">
                <a16:creationId xmlns:a16="http://schemas.microsoft.com/office/drawing/2014/main" id="{6CA096CB-010D-4BFB-8C29-25D1E79C19F2}"/>
              </a:ext>
            </a:extLst>
          </p:cNvPr>
          <p:cNvSpPr/>
          <p:nvPr/>
        </p:nvSpPr>
        <p:spPr>
          <a:xfrm>
            <a:off x="908137" y="1380705"/>
            <a:ext cx="236220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3. </a:t>
            </a:r>
            <a:r>
              <a:rPr lang="en-US" sz="2400" dirty="0">
                <a:latin typeface="Times New Roman" pitchFamily="18" charset="0"/>
                <a:cs typeface="Times New Roman" pitchFamily="18" charset="0"/>
              </a:rPr>
              <a:t>Test Statistic:  </a:t>
            </a:r>
            <a:endParaRPr lang="en-US" sz="2400" dirty="0"/>
          </a:p>
        </p:txBody>
      </p:sp>
      <p:sp>
        <p:nvSpPr>
          <p:cNvPr id="46" name="Rectangle 45">
            <a:extLst>
              <a:ext uri="{FF2B5EF4-FFF2-40B4-BE49-F238E27FC236}">
                <a16:creationId xmlns:a16="http://schemas.microsoft.com/office/drawing/2014/main" id="{252D0D5C-D774-45C3-8936-971D3485002A}"/>
              </a:ext>
            </a:extLst>
          </p:cNvPr>
          <p:cNvSpPr/>
          <p:nvPr/>
        </p:nvSpPr>
        <p:spPr>
          <a:xfrm>
            <a:off x="755737" y="623170"/>
            <a:ext cx="10642948" cy="56273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AED1250-A2B5-4ED4-8D2D-981F78254C34}"/>
              </a:ext>
            </a:extLst>
          </p:cNvPr>
          <p:cNvSpPr/>
          <p:nvPr/>
        </p:nvSpPr>
        <p:spPr>
          <a:xfrm>
            <a:off x="908137" y="3039545"/>
            <a:ext cx="3028950" cy="461665"/>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4. </a:t>
            </a:r>
            <a:r>
              <a:rPr lang="en-US" sz="2400" dirty="0">
                <a:latin typeface="Times New Roman" pitchFamily="18" charset="0"/>
                <a:cs typeface="Times New Roman" pitchFamily="18" charset="0"/>
              </a:rPr>
              <a:t>Rejection Region:</a:t>
            </a:r>
            <a:endParaRPr lang="en-US" sz="2400" dirty="0"/>
          </a:p>
        </p:txBody>
      </p:sp>
      <p:sp>
        <p:nvSpPr>
          <p:cNvPr id="55" name="Rectangle 54">
            <a:extLst>
              <a:ext uri="{FF2B5EF4-FFF2-40B4-BE49-F238E27FC236}">
                <a16:creationId xmlns:a16="http://schemas.microsoft.com/office/drawing/2014/main" id="{19F99383-1C3A-4F1E-BA62-4D5F192F5764}"/>
              </a:ext>
            </a:extLst>
          </p:cNvPr>
          <p:cNvSpPr/>
          <p:nvPr/>
        </p:nvSpPr>
        <p:spPr>
          <a:xfrm>
            <a:off x="908137" y="4452274"/>
            <a:ext cx="9488466" cy="830997"/>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6. </a:t>
            </a:r>
            <a:r>
              <a:rPr lang="en-US" sz="2400" dirty="0">
                <a:latin typeface="Times New Roman" pitchFamily="18" charset="0"/>
                <a:cs typeface="Times New Roman" pitchFamily="18" charset="0"/>
              </a:rPr>
              <a:t>At the 10% level of significance, there is insufficient evidence to reject the null hypothesis and the average soda in bottles is 32 oz</a:t>
            </a:r>
            <a:endParaRPr lang="en-US" sz="24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3A24971-8211-490A-89F7-F641F41A100D}"/>
                  </a:ext>
                </a:extLst>
              </p:cNvPr>
              <p:cNvSpPr txBox="1"/>
              <p:nvPr/>
            </p:nvSpPr>
            <p:spPr>
              <a:xfrm>
                <a:off x="3766975" y="3052233"/>
                <a:ext cx="3498137" cy="4281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𝑇</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𝑡</m:t>
                          </m:r>
                        </m:e>
                        <m:sub>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0.95,24</m:t>
                              </m:r>
                            </m:e>
                          </m:d>
                        </m:sub>
                      </m:sSub>
                      <m:r>
                        <a:rPr lang="en-US" sz="2600" b="0" i="1" smtClean="0">
                          <a:latin typeface="Cambria Math" panose="02040503050406030204" pitchFamily="18" charset="0"/>
                          <a:ea typeface="Cambria Math" panose="02040503050406030204" pitchFamily="18" charset="0"/>
                        </a:rPr>
                        <m:t>=1.7109</m:t>
                      </m:r>
                    </m:oMath>
                  </m:oMathPara>
                </a14:m>
                <a:endParaRPr lang="en-US" sz="2600" dirty="0"/>
              </a:p>
            </p:txBody>
          </p:sp>
        </mc:Choice>
        <mc:Fallback xmlns="">
          <p:sp>
            <p:nvSpPr>
              <p:cNvPr id="23" name="TextBox 22">
                <a:extLst>
                  <a:ext uri="{FF2B5EF4-FFF2-40B4-BE49-F238E27FC236}">
                    <a16:creationId xmlns:a16="http://schemas.microsoft.com/office/drawing/2014/main" id="{03A24971-8211-490A-89F7-F641F41A100D}"/>
                  </a:ext>
                </a:extLst>
              </p:cNvPr>
              <p:cNvSpPr txBox="1">
                <a:spLocks noRot="1" noChangeAspect="1" noMove="1" noResize="1" noEditPoints="1" noAdjustHandles="1" noChangeArrowheads="1" noChangeShapeType="1" noTextEdit="1"/>
              </p:cNvSpPr>
              <p:nvPr/>
            </p:nvSpPr>
            <p:spPr>
              <a:xfrm>
                <a:off x="3766975" y="3052233"/>
                <a:ext cx="3498137" cy="4281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41F565F-9972-4280-BB08-4B83CBFE752F}"/>
                  </a:ext>
                </a:extLst>
              </p:cNvPr>
              <p:cNvSpPr txBox="1"/>
              <p:nvPr/>
            </p:nvSpPr>
            <p:spPr>
              <a:xfrm>
                <a:off x="1344663" y="2062040"/>
                <a:ext cx="4421852" cy="852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𝑆</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31.8−32</m:t>
                          </m:r>
                        </m:num>
                        <m:den>
                          <m:r>
                            <a:rPr lang="en-US" sz="2400" b="0" i="1" smtClean="0">
                              <a:latin typeface="Cambria Math" panose="02040503050406030204" pitchFamily="18" charset="0"/>
                            </a:rPr>
                            <m:t>0.6/</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25</m:t>
                              </m:r>
                            </m:e>
                          </m:rad>
                        </m:den>
                      </m:f>
                      <m:r>
                        <a:rPr lang="en-US" sz="2400" b="0" i="1" smtClean="0">
                          <a:latin typeface="Cambria Math" panose="02040503050406030204" pitchFamily="18" charset="0"/>
                        </a:rPr>
                        <m:t>=−1.67</m:t>
                      </m:r>
                    </m:oMath>
                  </m:oMathPara>
                </a14:m>
                <a:endParaRPr lang="en-US" sz="2400" dirty="0"/>
              </a:p>
            </p:txBody>
          </p:sp>
        </mc:Choice>
        <mc:Fallback xmlns="">
          <p:sp>
            <p:nvSpPr>
              <p:cNvPr id="24" name="TextBox 23">
                <a:extLst>
                  <a:ext uri="{FF2B5EF4-FFF2-40B4-BE49-F238E27FC236}">
                    <a16:creationId xmlns:a16="http://schemas.microsoft.com/office/drawing/2014/main" id="{E41F565F-9972-4280-BB08-4B83CBFE752F}"/>
                  </a:ext>
                </a:extLst>
              </p:cNvPr>
              <p:cNvSpPr txBox="1">
                <a:spLocks noRot="1" noChangeAspect="1" noMove="1" noResize="1" noEditPoints="1" noAdjustHandles="1" noChangeArrowheads="1" noChangeShapeType="1" noTextEdit="1"/>
              </p:cNvSpPr>
              <p:nvPr/>
            </p:nvSpPr>
            <p:spPr>
              <a:xfrm>
                <a:off x="1344663" y="2062040"/>
                <a:ext cx="4421852" cy="8524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D1B00D6-FE76-4E75-B3F6-07DA8597FBC3}"/>
                  </a:ext>
                </a:extLst>
              </p:cNvPr>
              <p:cNvSpPr txBox="1"/>
              <p:nvPr/>
            </p:nvSpPr>
            <p:spPr>
              <a:xfrm>
                <a:off x="946940" y="5385205"/>
                <a:ext cx="9349034" cy="400110"/>
              </a:xfrm>
              <a:prstGeom prst="rect">
                <a:avLst/>
              </a:prstGeom>
              <a:noFill/>
            </p:spPr>
            <p:txBody>
              <a:bodyPr wrap="none" lIns="0" tIns="0" rIns="0" bIns="0" rtlCol="0">
                <a:spAutoFit/>
              </a:bodyPr>
              <a:lstStyle/>
              <a:p>
                <a:r>
                  <a:rPr lang="en-US" sz="2400" b="1" dirty="0">
                    <a:solidFill>
                      <a:srgbClr val="FF0000"/>
                    </a:solidFill>
                    <a:latin typeface="Times New Roman" pitchFamily="18" charset="0"/>
                    <a:cs typeface="Times New Roman" pitchFamily="18" charset="0"/>
                  </a:rPr>
                  <a:t>7. </a:t>
                </a:r>
                <a:r>
                  <a:rPr lang="en-US" sz="2600" b="0" dirty="0">
                    <a:ea typeface="Cambria Math" panose="02040503050406030204" pitchFamily="18" charset="0"/>
                  </a:rPr>
                  <a:t>P-value = </a:t>
                </a:r>
                <a14:m>
                  <m:oMath xmlns:m="http://schemas.openxmlformats.org/officeDocument/2006/math">
                    <m:r>
                      <m:rPr>
                        <m:sty m:val="p"/>
                      </m:rPr>
                      <a:rPr lang="en-US" sz="2600" b="0" i="0" smtClean="0">
                        <a:latin typeface="Cambria Math" panose="02040503050406030204" pitchFamily="18" charset="0"/>
                        <a:ea typeface="Cambria Math" panose="02040503050406030204" pitchFamily="18" charset="0"/>
                      </a:rPr>
                      <m:t>P</m:t>
                    </m:r>
                    <m:d>
                      <m:dPr>
                        <m:ctrlPr>
                          <a:rPr lang="en-US" sz="2600" b="0" i="1" smtClean="0">
                            <a:latin typeface="Cambria Math" panose="02040503050406030204" pitchFamily="18" charset="0"/>
                            <a:ea typeface="Cambria Math" panose="02040503050406030204" pitchFamily="18" charset="0"/>
                          </a:rPr>
                        </m:ctrlPr>
                      </m:dPr>
                      <m:e>
                        <m:d>
                          <m:dPr>
                            <m:begChr m:val="|"/>
                            <m:endChr m:val="|"/>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𝑇</m:t>
                            </m:r>
                          </m:e>
                        </m:d>
                        <m:r>
                          <a:rPr lang="en-US" sz="2600" b="0" i="1" smtClean="0">
                            <a:latin typeface="Cambria Math" panose="02040503050406030204" pitchFamily="18" charset="0"/>
                            <a:ea typeface="Cambria Math" panose="02040503050406030204" pitchFamily="18" charset="0"/>
                          </a:rPr>
                          <m:t>≥1.67</m:t>
                        </m:r>
                      </m:e>
                    </m:d>
                    <m:r>
                      <a:rPr lang="en-US" sz="2600" b="0" i="1" smtClean="0">
                        <a:latin typeface="Cambria Math" panose="02040503050406030204" pitchFamily="18" charset="0"/>
                        <a:ea typeface="Cambria Math" panose="02040503050406030204" pitchFamily="18" charset="0"/>
                      </a:rPr>
                      <m:t>=2∗</m:t>
                    </m:r>
                    <m:r>
                      <a:rPr lang="en-US" sz="2600" b="0" i="1" smtClean="0">
                        <a:latin typeface="Cambria Math" panose="02040503050406030204" pitchFamily="18" charset="0"/>
                        <a:ea typeface="Cambria Math" panose="02040503050406030204" pitchFamily="18" charset="0"/>
                      </a:rPr>
                      <m:t>𝑡𝑐𝑑𝑓</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−99,−1.67,99,24</m:t>
                        </m:r>
                      </m:e>
                    </m:d>
                    <m:r>
                      <a:rPr lang="en-US" sz="2600" b="0" i="1" smtClean="0">
                        <a:latin typeface="Cambria Math" panose="02040503050406030204" pitchFamily="18" charset="0"/>
                        <a:ea typeface="Cambria Math" panose="02040503050406030204" pitchFamily="18" charset="0"/>
                      </a:rPr>
                      <m:t>=0.1079</m:t>
                    </m:r>
                  </m:oMath>
                </a14:m>
                <a:endParaRPr lang="en-US" sz="2600" dirty="0"/>
              </a:p>
            </p:txBody>
          </p:sp>
        </mc:Choice>
        <mc:Fallback xmlns="">
          <p:sp>
            <p:nvSpPr>
              <p:cNvPr id="30" name="TextBox 29">
                <a:extLst>
                  <a:ext uri="{FF2B5EF4-FFF2-40B4-BE49-F238E27FC236}">
                    <a16:creationId xmlns:a16="http://schemas.microsoft.com/office/drawing/2014/main" id="{8D1B00D6-FE76-4E75-B3F6-07DA8597FBC3}"/>
                  </a:ext>
                </a:extLst>
              </p:cNvPr>
              <p:cNvSpPr txBox="1">
                <a:spLocks noRot="1" noChangeAspect="1" noMove="1" noResize="1" noEditPoints="1" noAdjustHandles="1" noChangeArrowheads="1" noChangeShapeType="1" noTextEdit="1"/>
              </p:cNvSpPr>
              <p:nvPr/>
            </p:nvSpPr>
            <p:spPr>
              <a:xfrm>
                <a:off x="946940" y="5385205"/>
                <a:ext cx="9349034" cy="400110"/>
              </a:xfrm>
              <a:prstGeom prst="rect">
                <a:avLst/>
              </a:prstGeom>
              <a:blipFill>
                <a:blip r:embed="rId6"/>
                <a:stretch>
                  <a:fillRect l="-1956" t="-22727" b="-50000"/>
                </a:stretch>
              </a:blipFill>
            </p:spPr>
            <p:txBody>
              <a:bodyPr/>
              <a:lstStyle/>
              <a:p>
                <a:r>
                  <a:rPr lang="en-US">
                    <a:noFill/>
                  </a:rPr>
                  <a:t> </a:t>
                </a:r>
              </a:p>
            </p:txBody>
          </p:sp>
        </mc:Fallback>
      </mc:AlternateContent>
      <p:graphicFrame>
        <p:nvGraphicFramePr>
          <p:cNvPr id="19" name="Object 18">
            <a:extLst>
              <a:ext uri="{FF2B5EF4-FFF2-40B4-BE49-F238E27FC236}">
                <a16:creationId xmlns:a16="http://schemas.microsoft.com/office/drawing/2014/main" id="{72E0FB19-4516-4E06-80E0-E98A2D377FC2}"/>
              </a:ext>
            </a:extLst>
          </p:cNvPr>
          <p:cNvGraphicFramePr>
            <a:graphicFrameLocks noChangeAspect="1"/>
          </p:cNvGraphicFramePr>
          <p:nvPr>
            <p:extLst>
              <p:ext uri="{D42A27DB-BD31-4B8C-83A1-F6EECF244321}">
                <p14:modId xmlns:p14="http://schemas.microsoft.com/office/powerpoint/2010/main" val="2317627284"/>
              </p:ext>
            </p:extLst>
          </p:nvPr>
        </p:nvGraphicFramePr>
        <p:xfrm>
          <a:off x="3517900" y="741637"/>
          <a:ext cx="1600200" cy="495300"/>
        </p:xfrm>
        <a:graphic>
          <a:graphicData uri="http://schemas.openxmlformats.org/presentationml/2006/ole">
            <mc:AlternateContent xmlns:mc="http://schemas.openxmlformats.org/markup-compatibility/2006">
              <mc:Choice xmlns:v="urn:schemas-microsoft-com:vml" Requires="v">
                <p:oleObj spid="_x0000_s10302" name="Equation" r:id="rId7" imgW="736600" imgH="228600" progId="Equation.3">
                  <p:embed/>
                </p:oleObj>
              </mc:Choice>
              <mc:Fallback>
                <p:oleObj name="Equation" r:id="rId7" imgW="736600" imgH="228600" progId="Equation.3">
                  <p:embed/>
                  <p:pic>
                    <p:nvPicPr>
                      <p:cNvPr id="18"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7900" y="741637"/>
                        <a:ext cx="1600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8">
            <a:extLst>
              <a:ext uri="{FF2B5EF4-FFF2-40B4-BE49-F238E27FC236}">
                <a16:creationId xmlns:a16="http://schemas.microsoft.com/office/drawing/2014/main" id="{F808A360-1977-40B9-8742-10F2AC8F3A1E}"/>
              </a:ext>
            </a:extLst>
          </p:cNvPr>
          <p:cNvGraphicFramePr>
            <a:graphicFrameLocks noChangeAspect="1"/>
          </p:cNvGraphicFramePr>
          <p:nvPr>
            <p:extLst>
              <p:ext uri="{D42A27DB-BD31-4B8C-83A1-F6EECF244321}">
                <p14:modId xmlns:p14="http://schemas.microsoft.com/office/powerpoint/2010/main" val="3591498446"/>
              </p:ext>
            </p:extLst>
          </p:nvPr>
        </p:nvGraphicFramePr>
        <p:xfrm>
          <a:off x="6333994" y="757686"/>
          <a:ext cx="1571625" cy="466725"/>
        </p:xfrm>
        <a:graphic>
          <a:graphicData uri="http://schemas.openxmlformats.org/presentationml/2006/ole">
            <mc:AlternateContent xmlns:mc="http://schemas.openxmlformats.org/markup-compatibility/2006">
              <mc:Choice xmlns:v="urn:schemas-microsoft-com:vml" Requires="v">
                <p:oleObj spid="_x0000_s10303" name="Equation" r:id="rId9" imgW="723586" imgH="215806" progId="Equation.3">
                  <p:embed/>
                </p:oleObj>
              </mc:Choice>
              <mc:Fallback>
                <p:oleObj name="Equation" r:id="rId9" imgW="723586" imgH="215806" progId="Equation.3">
                  <p:embed/>
                  <p:pic>
                    <p:nvPicPr>
                      <p:cNvPr id="57355"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3994" y="757686"/>
                        <a:ext cx="15716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 name="Picture 9" descr="C:\Users\ASaghafi\Desktop\New Picture (1).bmp">
            <a:extLst>
              <a:ext uri="{FF2B5EF4-FFF2-40B4-BE49-F238E27FC236}">
                <a16:creationId xmlns:a16="http://schemas.microsoft.com/office/drawing/2014/main" id="{059BEEF2-6DCA-4BA9-90DC-DC986C4C25C5}"/>
              </a:ext>
            </a:extLst>
          </p:cNvPr>
          <p:cNvPicPr>
            <a:picLocks noChangeAspect="1" noChangeArrowheads="1"/>
          </p:cNvPicPr>
          <p:nvPr/>
        </p:nvPicPr>
        <p:blipFill>
          <a:blip r:embed="rId11" cstate="print"/>
          <a:srcRect/>
          <a:stretch>
            <a:fillRect/>
          </a:stretch>
        </p:blipFill>
        <p:spPr bwMode="auto">
          <a:xfrm>
            <a:off x="6502861" y="1296097"/>
            <a:ext cx="4705350" cy="1790700"/>
          </a:xfrm>
          <a:prstGeom prst="rect">
            <a:avLst/>
          </a:prstGeom>
          <a:noFill/>
        </p:spPr>
      </p:pic>
      <p:graphicFrame>
        <p:nvGraphicFramePr>
          <p:cNvPr id="29" name="Object 14">
            <a:extLst>
              <a:ext uri="{FF2B5EF4-FFF2-40B4-BE49-F238E27FC236}">
                <a16:creationId xmlns:a16="http://schemas.microsoft.com/office/drawing/2014/main" id="{02706E1E-CAB9-4DEB-83DF-AF86EB8180E7}"/>
              </a:ext>
            </a:extLst>
          </p:cNvPr>
          <p:cNvGraphicFramePr>
            <a:graphicFrameLocks noChangeAspect="1"/>
          </p:cNvGraphicFramePr>
          <p:nvPr>
            <p:extLst>
              <p:ext uri="{D42A27DB-BD31-4B8C-83A1-F6EECF244321}">
                <p14:modId xmlns:p14="http://schemas.microsoft.com/office/powerpoint/2010/main" val="4189698058"/>
              </p:ext>
            </p:extLst>
          </p:nvPr>
        </p:nvGraphicFramePr>
        <p:xfrm>
          <a:off x="7341061" y="3315397"/>
          <a:ext cx="965200" cy="304800"/>
        </p:xfrm>
        <a:graphic>
          <a:graphicData uri="http://schemas.openxmlformats.org/presentationml/2006/ole">
            <mc:AlternateContent xmlns:mc="http://schemas.openxmlformats.org/markup-compatibility/2006">
              <mc:Choice xmlns:v="urn:schemas-microsoft-com:vml" Requires="v">
                <p:oleObj spid="_x0000_s10304" name="Equation" r:id="rId12" imgW="558720" imgH="177480" progId="Equation.3">
                  <p:embed/>
                </p:oleObj>
              </mc:Choice>
              <mc:Fallback>
                <p:oleObj name="Equation" r:id="rId12" imgW="558720" imgH="177480" progId="Equation.3">
                  <p:embed/>
                  <p:pic>
                    <p:nvPicPr>
                      <p:cNvPr id="58382"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41061" y="3315397"/>
                        <a:ext cx="965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 name="Straight Arrow Connector 31">
            <a:extLst>
              <a:ext uri="{FF2B5EF4-FFF2-40B4-BE49-F238E27FC236}">
                <a16:creationId xmlns:a16="http://schemas.microsoft.com/office/drawing/2014/main" id="{260D973E-EFB4-4433-9DC8-87CB24F5087C}"/>
              </a:ext>
            </a:extLst>
          </p:cNvPr>
          <p:cNvCxnSpPr/>
          <p:nvPr/>
        </p:nvCxnSpPr>
        <p:spPr>
          <a:xfrm flipH="1">
            <a:off x="7950661" y="2781997"/>
            <a:ext cx="3048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A423E7-2D1A-49CE-952F-D632B9967C27}"/>
              </a:ext>
            </a:extLst>
          </p:cNvPr>
          <p:cNvCxnSpPr/>
          <p:nvPr/>
        </p:nvCxnSpPr>
        <p:spPr>
          <a:xfrm flipV="1">
            <a:off x="8407861" y="2324797"/>
            <a:ext cx="0" cy="4572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EDBE4B-CB94-4659-A26B-5E1DB50AAAEA}"/>
              </a:ext>
            </a:extLst>
          </p:cNvPr>
          <p:cNvCxnSpPr>
            <a:cxnSpLocks/>
          </p:cNvCxnSpPr>
          <p:nvPr/>
        </p:nvCxnSpPr>
        <p:spPr>
          <a:xfrm flipV="1">
            <a:off x="5880814" y="2429217"/>
            <a:ext cx="2565148" cy="59061"/>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Object 14">
            <a:extLst>
              <a:ext uri="{FF2B5EF4-FFF2-40B4-BE49-F238E27FC236}">
                <a16:creationId xmlns:a16="http://schemas.microsoft.com/office/drawing/2014/main" id="{16072464-7F79-4ACA-95A9-3BE108285576}"/>
              </a:ext>
            </a:extLst>
          </p:cNvPr>
          <p:cNvGraphicFramePr>
            <a:graphicFrameLocks noChangeAspect="1"/>
          </p:cNvGraphicFramePr>
          <p:nvPr>
            <p:extLst>
              <p:ext uri="{D42A27DB-BD31-4B8C-83A1-F6EECF244321}">
                <p14:modId xmlns:p14="http://schemas.microsoft.com/office/powerpoint/2010/main" val="412804244"/>
              </p:ext>
            </p:extLst>
          </p:nvPr>
        </p:nvGraphicFramePr>
        <p:xfrm>
          <a:off x="10046161" y="3315397"/>
          <a:ext cx="762000" cy="304800"/>
        </p:xfrm>
        <a:graphic>
          <a:graphicData uri="http://schemas.openxmlformats.org/presentationml/2006/ole">
            <mc:AlternateContent xmlns:mc="http://schemas.openxmlformats.org/markup-compatibility/2006">
              <mc:Choice xmlns:v="urn:schemas-microsoft-com:vml" Requires="v">
                <p:oleObj spid="_x0000_s10305" name="Equation" r:id="rId14" imgW="444240" imgH="177480" progId="Equation.3">
                  <p:embed/>
                </p:oleObj>
              </mc:Choice>
              <mc:Fallback>
                <p:oleObj name="Equation" r:id="rId14" imgW="444240" imgH="177480" progId="Equation.3">
                  <p:embed/>
                  <p:pic>
                    <p:nvPicPr>
                      <p:cNvPr id="22"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046161" y="3315397"/>
                        <a:ext cx="7620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 name="Straight Arrow Connector 36">
            <a:extLst>
              <a:ext uri="{FF2B5EF4-FFF2-40B4-BE49-F238E27FC236}">
                <a16:creationId xmlns:a16="http://schemas.microsoft.com/office/drawing/2014/main" id="{83849EB6-7ABB-4EAB-A578-7AB0B1355454}"/>
              </a:ext>
            </a:extLst>
          </p:cNvPr>
          <p:cNvCxnSpPr/>
          <p:nvPr/>
        </p:nvCxnSpPr>
        <p:spPr>
          <a:xfrm>
            <a:off x="10084261" y="2781997"/>
            <a:ext cx="3048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27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3000"/>
                                        <p:tgtEl>
                                          <p:spTgt spid="36"/>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30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3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3000"/>
                                        <p:tgtEl>
                                          <p:spTgt spid="45"/>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30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3000"/>
                                        <p:tgtEl>
                                          <p:spTgt spid="54"/>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30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30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3000"/>
                                        <p:tgtEl>
                                          <p:spTgt spid="37"/>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3000"/>
                                        <p:tgtEl>
                                          <p:spTgt spid="35"/>
                                        </p:tgtEl>
                                      </p:cBhvr>
                                    </p:animEffect>
                                  </p:childTnLst>
                                </p:cTn>
                              </p:par>
                            </p:childTnLst>
                          </p:cTn>
                        </p:par>
                        <p:par>
                          <p:cTn id="49" fill="hold">
                            <p:stCondLst>
                              <p:cond delay="6000"/>
                            </p:stCondLst>
                            <p:childTnLst>
                              <p:par>
                                <p:cTn id="50" presetID="22" presetClass="entr" presetSubtype="8"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3000"/>
                                        <p:tgtEl>
                                          <p:spTgt spid="32"/>
                                        </p:tgtEl>
                                      </p:cBhvr>
                                    </p:animEffect>
                                  </p:childTnLst>
                                </p:cTn>
                              </p:par>
                            </p:childTnLst>
                          </p:cTn>
                        </p:par>
                        <p:par>
                          <p:cTn id="53" fill="hold">
                            <p:stCondLst>
                              <p:cond delay="9000"/>
                            </p:stCondLst>
                            <p:childTnLst>
                              <p:par>
                                <p:cTn id="54" presetID="22" presetClass="entr" presetSubtype="8"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30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3000"/>
                                        <p:tgtEl>
                                          <p:spTgt spid="34"/>
                                        </p:tgtEl>
                                      </p:cBhvr>
                                    </p:animEffect>
                                  </p:childTnLst>
                                </p:cTn>
                              </p:par>
                            </p:childTnLst>
                          </p:cTn>
                        </p:par>
                        <p:par>
                          <p:cTn id="62" fill="hold">
                            <p:stCondLst>
                              <p:cond delay="3000"/>
                            </p:stCondLst>
                            <p:childTnLst>
                              <p:par>
                                <p:cTn id="63" presetID="22" presetClass="entr" presetSubtype="8"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30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left)">
                                      <p:cBhvr>
                                        <p:cTn id="70" dur="3000"/>
                                        <p:tgtEl>
                                          <p:spTgt spid="4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left)">
                                      <p:cBhvr>
                                        <p:cTn id="75" dur="3000"/>
                                        <p:tgtEl>
                                          <p:spTgt spid="5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3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4" grpId="0"/>
      <p:bldP spid="45" grpId="0"/>
      <p:bldP spid="54" grpId="0"/>
      <p:bldP spid="55" grpId="0"/>
      <p:bldP spid="23" grpId="0"/>
      <p:bldP spid="24" grpId="0"/>
      <p:bldP spid="3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1720</Words>
  <Application>Microsoft Office PowerPoint</Application>
  <PresentationFormat>Widescreen</PresentationFormat>
  <Paragraphs>150</Paragraphs>
  <Slides>13</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Times New Roman</vt:lpstr>
      <vt:lpstr>Office Theme</vt:lpstr>
      <vt:lpstr>Equation</vt:lpstr>
      <vt:lpstr>Testing Statistical Hypothesis</vt:lpstr>
      <vt:lpstr>Testing population Mean (μ)</vt:lpstr>
      <vt:lpstr>Ex1. Pyramid Lake</vt:lpstr>
      <vt:lpstr>PowerPoint Presentation</vt:lpstr>
      <vt:lpstr>Using Calculator </vt:lpstr>
      <vt:lpstr>Ex2. Camel Race</vt:lpstr>
      <vt:lpstr>PowerPoint Presentation</vt:lpstr>
      <vt:lpstr>Ex3. Soda Bottles</vt:lpstr>
      <vt:lpstr>PowerPoint Presentation</vt:lpstr>
      <vt:lpstr>Practice Problems Part 3</vt:lpstr>
      <vt:lpstr>Practice Problems Part 3</vt:lpstr>
      <vt:lpstr>Practice Problems Part 3</vt:lpstr>
      <vt:lpstr>Practice Problems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84</cp:revision>
  <dcterms:created xsi:type="dcterms:W3CDTF">2019-05-07T19:03:55Z</dcterms:created>
  <dcterms:modified xsi:type="dcterms:W3CDTF">2020-12-25T18:37:06Z</dcterms:modified>
</cp:coreProperties>
</file>