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77" r:id="rId6"/>
    <p:sldId id="281" r:id="rId7"/>
    <p:sldId id="283" r:id="rId8"/>
    <p:sldId id="275" r:id="rId9"/>
    <p:sldId id="279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pglr0bOq6LmZ8ov8UFd9g==" hashData="jzGTeoivlupu7hyiaUbHY0vcgQt6WO2GrPd7Y9dE0Vi5QjkPujCChH2YmWjSAmEn4PSt5TxsNSwZW1rYjC3hG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8AF2"/>
    <a:srgbClr val="BDE9FF"/>
    <a:srgbClr val="008FFA"/>
    <a:srgbClr val="FFFF99"/>
    <a:srgbClr val="CCFFCC"/>
    <a:srgbClr val="FFFFCC"/>
    <a:srgbClr val="8D4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67" autoAdjust="0"/>
  </p:normalViewPr>
  <p:slideViewPr>
    <p:cSldViewPr snapToGrid="0">
      <p:cViewPr varScale="1">
        <p:scale>
          <a:sx n="60" d="100"/>
          <a:sy n="60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46142-A889-4743-90F9-D73BB360C41F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30498-90FC-4FB0-97D5-41BD4BE4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5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Times New Roman" panose="02020603050405020304" pitchFamily="18" charset="0"/>
              </a:rPr>
              <a:t>Answers are in Ch7 Practice Problem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Answer: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1. p: chance of showing head in THE coin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2. </a:t>
                </a:r>
                <a:r>
                  <a:rPr lang="en-US" sz="1200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H₀</a:t>
                </a:r>
                <a:r>
                  <a:rPr lang="en-US" sz="12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: p=0.5 Vs </a:t>
                </a:r>
                <a:r>
                  <a:rPr lang="en-US" sz="1200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H</a:t>
                </a:r>
                <a:r>
                  <a:rPr lang="en-US" sz="1200" dirty="0">
                    <a:solidFill>
                      <a:srgbClr val="008FFA"/>
                    </a:solidFill>
                    <a:ea typeface="Times New Roman" panose="02020603050405020304" pitchFamily="18" charset="0"/>
                  </a:rPr>
                  <a:t>₁</a:t>
                </a:r>
                <a:r>
                  <a:rPr lang="en-US" sz="12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: p&gt;0.5 (lets say p=0.6)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X: the number of heads in 5 times flipping the coin </a:t>
                </a:r>
                <a:r>
                  <a:rPr lang="en-US" sz="1200" b="0" i="0">
                    <a:latin typeface="Cambria Math" panose="02040503050406030204" pitchFamily="18" charset="0"/>
                  </a:rPr>
                  <a:t>~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𝐵𝑖𝑛(𝑛=5, 𝑝)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4. When X &gt;= c where c is a threshold we need to decide on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Lets try different values of c and see their errors </a:t>
                </a:r>
                <a:endParaRPr lang="en-US" sz="1200" dirty="0">
                  <a:ea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a typeface="Times New Roman" panose="02020603050405020304" pitchFamily="18" charset="0"/>
                  </a:rPr>
                  <a:t>The p-value is NOT less than </a:t>
                </a:r>
                <a:r>
                  <a:rPr lang="el-GR" sz="1200" dirty="0">
                    <a:cs typeface="Times New Roman" pitchFamily="18" charset="0"/>
                  </a:rPr>
                  <a:t>α</a:t>
                </a:r>
                <a:r>
                  <a:rPr lang="en-US" sz="1200" dirty="0">
                    <a:cs typeface="Times New Roman" pitchFamily="18" charset="0"/>
                  </a:rPr>
                  <a:t> = </a:t>
                </a:r>
                <a:r>
                  <a:rPr lang="en-US" sz="1200" dirty="0">
                    <a:ea typeface="Times New Roman" panose="02020603050405020304" pitchFamily="18" charset="0"/>
                  </a:rPr>
                  <a:t>0.01, therefore, H0 is not rejected at 1% significance level, which is the same conclusion made using the testing process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Answer: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1. p: chance of showing head in THE coin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2. </a:t>
                </a:r>
                <a:r>
                  <a:rPr lang="en-US" sz="1200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H₀</a:t>
                </a:r>
                <a:r>
                  <a:rPr lang="en-US" sz="12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: p=0.5 Vs </a:t>
                </a:r>
                <a:r>
                  <a:rPr lang="en-US" sz="1200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H</a:t>
                </a:r>
                <a:r>
                  <a:rPr lang="en-US" sz="1200" dirty="0">
                    <a:solidFill>
                      <a:srgbClr val="008FFA"/>
                    </a:solidFill>
                    <a:ea typeface="Times New Roman" panose="02020603050405020304" pitchFamily="18" charset="0"/>
                  </a:rPr>
                  <a:t>₁</a:t>
                </a:r>
                <a:r>
                  <a:rPr lang="en-US" sz="12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: p&gt;0.5 (lets say p=0.6)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3. </a:t>
                </a:r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X: the number of heads in 5 times flipping the coin </a:t>
                </a:r>
                <a:r>
                  <a:rPr lang="en-US" sz="1200" b="0" i="0">
                    <a:latin typeface="Cambria Math" panose="02040503050406030204" pitchFamily="18" charset="0"/>
                  </a:rPr>
                  <a:t>~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𝐵𝑖𝑛(𝑛=5, 𝑝)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4. When X &gt;= c where c is a threshold we need to decide on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Lets try different values of c and see their errors </a:t>
                </a:r>
                <a:endParaRPr lang="en-US" sz="1200" dirty="0">
                  <a:ea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6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Times New Roman" panose="02020603050405020304" pitchFamily="18" charset="0"/>
              </a:rPr>
              <a:t>Answers are in Ch7 Practice Problem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Times New Roman" panose="02020603050405020304" pitchFamily="18" charset="0"/>
              </a:rPr>
              <a:t>Answers are in Ch7 Practice Problem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30498-90FC-4FB0-97D5-41BD4BE4C2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0A85-2FB1-4A92-BCDD-217429B34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FA89-9C91-4160-83C9-2A13730D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A349-54F5-47F1-BF37-38E25A50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0D0F-BF9C-4F59-8A5B-C1C6B9A6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7AF0-22B6-40D3-85C4-2AF8BE75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2BF0-8862-410C-8A41-A5BCBEE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66308-E1F2-47EE-B8A0-895BA589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B520-426E-4247-881E-8AE5F14C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51A4-DA16-42B8-85C7-28A6CAD5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DAA30-4182-4D31-98C0-ECD2C9BE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38D2-16E4-4688-A1AD-389850D2C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0DDD6-5E18-455C-B22C-D02204F6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A805-0C97-427D-B382-93B4F946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C6CA-5B2F-4678-9A70-E00F05D2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D5C8-FAD6-4E9B-9E29-6E3C9943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4217-B44C-4625-BA41-A66FCC1C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4568-0410-482C-8135-9776973F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BB3-C709-4B9B-88F4-AFC6A0D0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7150-70E9-47C9-A0BF-7FEFE4B9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AA6A-97D3-466C-ADB3-52E33E8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2AE2-18A1-45F5-969F-95E5161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9BEA-DD8E-4D94-A0A8-1F2A4682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7145-D54A-4079-99E2-E78DF91F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5BC8-6D97-4CE9-9423-7F699518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8B52-83AD-4A49-A4BE-6C29CED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4764-DCAB-48A6-9166-60E2AC0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53A8-FA9E-4979-991C-ACB48D05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B161D-C945-44D3-9E18-4A555ECA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8484-A520-4412-9F4E-CFA6A5A8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44F4-3C87-4614-97F5-AD9C8623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985E8-970E-44EE-A48B-857A5459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5001-F808-4344-BDC1-7CB0A1F8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5444-D51A-4FD9-BA5B-1AC58C8F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32888-846B-4744-805C-26C78B54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61B0-31CC-47BD-8D2A-F53893844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E0F36-5968-43E3-B3CA-16456DD6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306D3-D653-4B55-9B49-55796556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E97CA-0285-4B21-AAC8-1DDCB1DF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5110E-E651-43B2-BB8F-87FE5B34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7F94-D697-4563-8BAD-E160E491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91FB-DA4E-4B9E-938E-08B488A1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DF3CD-4BEB-438C-B142-C14329B7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D830-9405-4EEE-BF1E-AAD12692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75A61-FBFA-49CF-9F6F-CE0A10BD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A1EF6-DF48-4171-8436-959F39D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47472-71D2-4289-AC83-3819C8BF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AE85-A25B-4F62-AA1B-A02C231F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BC8B-EDF9-496C-BED4-EE5A40D4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D03C4-A5F8-4C3E-BCF1-92EC7BE6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0B70F-A01A-4BC6-9ECD-A1154488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D877-0B7E-47E9-8102-959C843A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9277-2CA9-448C-95B2-325C4855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7824-F542-4A40-8C5A-92D9D9E4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B117F-3369-449F-98E7-7956C2752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06790-A9FE-4755-921C-59526DB5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5478-8ADF-42B8-89D8-261C3AB2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6D36C-9071-4ACA-BCEF-2E3D62EA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B0C81-D318-4CF8-9FC1-4CC2DB97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99690-2798-4AE1-BF38-42FA223A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BA2F-2B58-4B64-BAB7-A6141532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782F-0EF6-48CD-9967-D1B6838D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E794-DB62-4D3C-B4E4-E7EF0156BBD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CFBF-D664-4D60-B499-C6794D11D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D727-70D5-4179-82B5-016D5976B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9ACDB-FEDB-419A-9ACE-6FBE2DAED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2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5665-6BBF-40FA-AE23-E34FF883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447" y="2534036"/>
            <a:ext cx="6789106" cy="2387600"/>
          </a:xfrm>
        </p:spPr>
        <p:txBody>
          <a:bodyPr>
            <a:normAutofit/>
          </a:bodyPr>
          <a:lstStyle/>
          <a:p>
            <a:r>
              <a:rPr lang="en-US" dirty="0"/>
              <a:t>Testing Statistical 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18A35-FAF1-4D93-B205-7F83F2DFC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4592" y="5296672"/>
            <a:ext cx="4162816" cy="629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8D42C6"/>
                </a:solidFill>
              </a:rPr>
              <a:t>Chapter 7 Part 4</a:t>
            </a:r>
          </a:p>
        </p:txBody>
      </p:sp>
      <p:pic>
        <p:nvPicPr>
          <p:cNvPr id="6" name="Picture 2" descr="C:\Users\ASaghafi\Desktop\New Picture (1).bmp">
            <a:extLst>
              <a:ext uri="{FF2B5EF4-FFF2-40B4-BE49-F238E27FC236}">
                <a16:creationId xmlns:a16="http://schemas.microsoft.com/office/drawing/2014/main" id="{9BAE6FD9-BF2A-44A2-8A18-DD85F42EC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400" y="419100"/>
            <a:ext cx="10588214" cy="217843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364C3-04F8-4BA9-A511-16498CBBD50C}"/>
              </a:ext>
            </a:extLst>
          </p:cNvPr>
          <p:cNvSpPr txBox="1"/>
          <p:nvPr/>
        </p:nvSpPr>
        <p:spPr>
          <a:xfrm>
            <a:off x="7483409" y="5739855"/>
            <a:ext cx="4529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Abolfazl Saghafi</a:t>
            </a:r>
          </a:p>
          <a:p>
            <a:pPr algn="ctr"/>
            <a:r>
              <a:rPr lang="en-US" dirty="0"/>
              <a:t>Assistant Professor of Statistics &amp; Data Science</a:t>
            </a:r>
          </a:p>
          <a:p>
            <a:pPr algn="ctr"/>
            <a:r>
              <a:rPr lang="en-US" dirty="0"/>
              <a:t>Data Science Program Director</a:t>
            </a:r>
          </a:p>
        </p:txBody>
      </p:sp>
    </p:spTree>
    <p:extLst>
      <p:ext uri="{BB962C8B-B14F-4D97-AF65-F5344CB8AC3E}">
        <p14:creationId xmlns:p14="http://schemas.microsoft.com/office/powerpoint/2010/main" val="87534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Practice Problems Part 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75778" y="1552902"/>
            <a:ext cx="62074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</a:t>
            </a:r>
            <a:r>
              <a:rPr lang="en-US" sz="2400" dirty="0"/>
              <a:t> The University of Manitoba research station wishes to investigate </a:t>
            </a:r>
            <a:r>
              <a:rPr lang="en-US" sz="2400" dirty="0">
                <a:solidFill>
                  <a:srgbClr val="008AF2"/>
                </a:solidFill>
              </a:rPr>
              <a:t>if a new variety of wheat is more resistant to a disease</a:t>
            </a:r>
            <a:r>
              <a:rPr lang="en-US" sz="2400" dirty="0"/>
              <a:t> than an old variety. </a:t>
            </a:r>
          </a:p>
          <a:p>
            <a:endParaRPr lang="en-US" sz="2400" dirty="0"/>
          </a:p>
          <a:p>
            <a:r>
              <a:rPr lang="en-US" sz="2400" dirty="0"/>
              <a:t>It is known that this </a:t>
            </a:r>
            <a:r>
              <a:rPr lang="en-US" sz="2400" dirty="0">
                <a:solidFill>
                  <a:srgbClr val="00B050"/>
                </a:solidFill>
              </a:rPr>
              <a:t>disease strikes approximately 15% of all plants of the old variety</a:t>
            </a:r>
            <a:r>
              <a:rPr lang="en-US" sz="2400" dirty="0"/>
              <a:t>. A field experiment was conducted, and </a:t>
            </a:r>
            <a:r>
              <a:rPr lang="en-US" sz="2400" dirty="0">
                <a:solidFill>
                  <a:srgbClr val="FF0000"/>
                </a:solidFill>
              </a:rPr>
              <a:t>out of 120 new plants, 12 became infected</a:t>
            </a:r>
            <a:r>
              <a:rPr lang="en-US" sz="2400" dirty="0"/>
              <a:t>. Compute test statistic and p-value and make a conclusion. 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BEEA8-98CB-4547-8663-5AFC753AEC20}"/>
              </a:ext>
            </a:extLst>
          </p:cNvPr>
          <p:cNvSpPr/>
          <p:nvPr/>
        </p:nvSpPr>
        <p:spPr>
          <a:xfrm>
            <a:off x="875778" y="5695334"/>
            <a:ext cx="6207410" cy="46166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ea typeface="Times New Roman" panose="02020603050405020304" pitchFamily="18" charset="0"/>
              </a:rPr>
              <a:t>Use your calculator efficiently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86CCBC-AA8E-48FC-8A63-8B09063C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2" y="477719"/>
            <a:ext cx="4267703" cy="29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58712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Testing population Proportion (p)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200" y="1552902"/>
            <a:ext cx="7601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1</a:t>
            </a:r>
            <a:r>
              <a:rPr lang="en-US" sz="2400" dirty="0">
                <a:ea typeface="Times New Roman" panose="02020603050405020304" pitchFamily="18" charset="0"/>
              </a:rPr>
              <a:t>. Find out the 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significance level α</a:t>
            </a:r>
            <a:r>
              <a:rPr lang="en-US" sz="2400" dirty="0">
                <a:ea typeface="Times New Roman" panose="02020603050405020304" pitchFamily="18" charset="0"/>
              </a:rPr>
              <a:t>, use α = 0.05 if not given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7CC14-D68F-49A0-A6C7-A72AEFF123B2}"/>
              </a:ext>
            </a:extLst>
          </p:cNvPr>
          <p:cNvSpPr/>
          <p:nvPr/>
        </p:nvSpPr>
        <p:spPr>
          <a:xfrm>
            <a:off x="9035064" y="362477"/>
            <a:ext cx="2762365" cy="2057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BBF4F4-98A5-4F34-9989-C307D502EF0F}"/>
              </a:ext>
            </a:extLst>
          </p:cNvPr>
          <p:cNvSpPr/>
          <p:nvPr/>
        </p:nvSpPr>
        <p:spPr>
          <a:xfrm>
            <a:off x="838200" y="2159564"/>
            <a:ext cx="7454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2</a:t>
            </a:r>
            <a:r>
              <a:rPr lang="en-US" sz="2400" dirty="0">
                <a:ea typeface="Times New Roman" panose="02020603050405020304" pitchFamily="18" charset="0"/>
              </a:rPr>
              <a:t>. Write down the null (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H₀: p = p</a:t>
            </a:r>
            <a:r>
              <a:rPr lang="el-GR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₀</a:t>
            </a:r>
            <a:r>
              <a:rPr lang="en-US" sz="2400" dirty="0">
                <a:ea typeface="Times New Roman" panose="02020603050405020304" pitchFamily="18" charset="0"/>
              </a:rPr>
              <a:t>) and alternate (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either </a:t>
            </a:r>
          </a:p>
          <a:p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H₁: p ≠ p</a:t>
            </a:r>
            <a:r>
              <a:rPr lang="el-GR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₀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, H₁: p &gt; p</a:t>
            </a:r>
            <a:r>
              <a:rPr lang="el-GR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₀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, or H₁: p &lt; p</a:t>
            </a:r>
            <a:r>
              <a:rPr lang="el-GR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₀</a:t>
            </a:r>
            <a:r>
              <a:rPr lang="en-US" sz="2400" dirty="0">
                <a:ea typeface="Times New Roman" panose="02020603050405020304" pitchFamily="18" charset="0"/>
              </a:rPr>
              <a:t>)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AF5167-46B7-4AAA-ADCF-96BDC1602A97}"/>
                  </a:ext>
                </a:extLst>
              </p:cNvPr>
              <p:cNvSpPr/>
              <p:nvPr/>
            </p:nvSpPr>
            <p:spPr>
              <a:xfrm>
                <a:off x="838200" y="3163294"/>
                <a:ext cx="8268222" cy="716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Times New Roman" panose="02020603050405020304" pitchFamily="18" charset="0"/>
                  </a:rPr>
                  <a:t>3</a:t>
                </a:r>
                <a:r>
                  <a:rPr lang="en-US" sz="2400" dirty="0">
                    <a:ea typeface="Times New Roman" panose="02020603050405020304" pitchFamily="18" charset="0"/>
                  </a:rPr>
                  <a:t>. The </a:t>
                </a:r>
                <a:r>
                  <a:rPr lang="en-US" sz="2400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test statistics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8AF2"/>
                    </a:solidFill>
                    <a:ea typeface="Times New Roman" panose="02020603050405020304" pitchFamily="18" charset="0"/>
                  </a:rPr>
                  <a:t>compute its value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AF5167-46B7-4AAA-ADCF-96BDC1602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3294"/>
                <a:ext cx="8268222" cy="716671"/>
              </a:xfrm>
              <a:prstGeom prst="rect">
                <a:avLst/>
              </a:prstGeom>
              <a:blipFill>
                <a:blip r:embed="rId4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816D856-6DB5-4D4B-A0DD-7DEC2DB90E29}"/>
              </a:ext>
            </a:extLst>
          </p:cNvPr>
          <p:cNvSpPr/>
          <p:nvPr/>
        </p:nvSpPr>
        <p:spPr>
          <a:xfrm>
            <a:off x="838200" y="4011485"/>
            <a:ext cx="826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4</a:t>
            </a:r>
            <a:r>
              <a:rPr lang="en-US" sz="2400" dirty="0">
                <a:ea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Determine the rejection region </a:t>
            </a:r>
            <a:r>
              <a:rPr lang="en-US" sz="2400" dirty="0">
                <a:ea typeface="Times New Roman" panose="02020603050405020304" pitchFamily="18" charset="0"/>
              </a:rPr>
              <a:t>considering the alternate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1D9C261-E956-4D20-A1B4-16E8A72AD0CD}"/>
                  </a:ext>
                </a:extLst>
              </p:cNvPr>
              <p:cNvSpPr/>
              <p:nvPr/>
            </p:nvSpPr>
            <p:spPr>
              <a:xfrm>
                <a:off x="838200" y="5294467"/>
                <a:ext cx="11049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Times New Roman" panose="02020603050405020304" pitchFamily="18" charset="0"/>
                  </a:rPr>
                  <a:t>5</a:t>
                </a:r>
                <a:r>
                  <a:rPr lang="en-US" sz="2400" dirty="0">
                    <a:ea typeface="Times New Roman" panose="02020603050405020304" pitchFamily="18" charset="0"/>
                  </a:rPr>
                  <a:t>. Reject H₀ if the computed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400" dirty="0">
                    <a:ea typeface="Times New Roman" panose="02020603050405020304" pitchFamily="18" charset="0"/>
                  </a:rPr>
                  <a:t> is in the rejection region, fail to reject otherwise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1D9C261-E956-4D20-A1B4-16E8A72AD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4467"/>
                <a:ext cx="11049000" cy="461665"/>
              </a:xfrm>
              <a:prstGeom prst="rect">
                <a:avLst/>
              </a:prstGeom>
              <a:blipFill>
                <a:blip r:embed="rId5"/>
                <a:stretch>
                  <a:fillRect l="-88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193D7E75-29F4-4C91-802B-481E70CFC497}"/>
              </a:ext>
            </a:extLst>
          </p:cNvPr>
          <p:cNvSpPr/>
          <p:nvPr/>
        </p:nvSpPr>
        <p:spPr>
          <a:xfrm>
            <a:off x="838200" y="5955260"/>
            <a:ext cx="9663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a typeface="Times New Roman" panose="02020603050405020304" pitchFamily="18" charset="0"/>
              </a:rPr>
              <a:t>6</a:t>
            </a:r>
            <a:r>
              <a:rPr lang="en-US" sz="2400" dirty="0">
                <a:ea typeface="Times New Roman" panose="02020603050405020304" pitchFamily="18" charset="0"/>
              </a:rPr>
              <a:t>. Make an inference statement relating the decision to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A4F99F-44E3-434D-8D6B-9EE3D2FFD604}"/>
                  </a:ext>
                </a:extLst>
              </p:cNvPr>
              <p:cNvSpPr/>
              <p:nvPr/>
            </p:nvSpPr>
            <p:spPr>
              <a:xfrm>
                <a:off x="1399697" y="4548139"/>
                <a:ext cx="1766253" cy="671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A4F99F-44E3-434D-8D6B-9EE3D2FFD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97" y="4548139"/>
                <a:ext cx="1766253" cy="671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20525B-E5D7-429E-B4EA-CF8F2198B86A}"/>
                  </a:ext>
                </a:extLst>
              </p:cNvPr>
              <p:cNvSpPr/>
              <p:nvPr/>
            </p:nvSpPr>
            <p:spPr>
              <a:xfrm>
                <a:off x="3650817" y="4602896"/>
                <a:ext cx="154715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20525B-E5D7-429E-B4EA-CF8F2198B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817" y="4602896"/>
                <a:ext cx="154715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697D6E-0505-4721-8EB4-A7372270DBB9}"/>
                  </a:ext>
                </a:extLst>
              </p:cNvPr>
              <p:cNvSpPr/>
              <p:nvPr/>
            </p:nvSpPr>
            <p:spPr>
              <a:xfrm>
                <a:off x="5801810" y="4623634"/>
                <a:ext cx="179562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697D6E-0505-4721-8EB4-A7372270D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10" y="4623634"/>
                <a:ext cx="179562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66AFDF5-6684-4237-B85C-6DB6E2E0A888}"/>
              </a:ext>
            </a:extLst>
          </p:cNvPr>
          <p:cNvSpPr txBox="1"/>
          <p:nvPr/>
        </p:nvSpPr>
        <p:spPr>
          <a:xfrm>
            <a:off x="9334400" y="453179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testing of 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114B9A-EEC4-40BA-8426-9BB0D13FABBD}"/>
              </a:ext>
            </a:extLst>
          </p:cNvPr>
          <p:cNvSpPr txBox="1"/>
          <p:nvPr/>
        </p:nvSpPr>
        <p:spPr>
          <a:xfrm>
            <a:off x="9653397" y="106050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unknown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A4C0F8-4284-47B3-A04E-9F482CC9749A}"/>
              </a:ext>
            </a:extLst>
          </p:cNvPr>
          <p:cNvCxnSpPr>
            <a:cxnSpLocks/>
          </p:cNvCxnSpPr>
          <p:nvPr/>
        </p:nvCxnSpPr>
        <p:spPr>
          <a:xfrm flipH="1" flipV="1">
            <a:off x="10697603" y="1448742"/>
            <a:ext cx="274709" cy="329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9">
            <a:extLst>
              <a:ext uri="{FF2B5EF4-FFF2-40B4-BE49-F238E27FC236}">
                <a16:creationId xmlns:a16="http://schemas.microsoft.com/office/drawing/2014/main" id="{2B20169B-02A2-4033-B09E-FF2ED5B88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6973"/>
              </p:ext>
            </p:extLst>
          </p:nvPr>
        </p:nvGraphicFramePr>
        <p:xfrm>
          <a:off x="10130625" y="1690688"/>
          <a:ext cx="11064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9" imgW="482391" imgH="203112" progId="Equation.3">
                  <p:embed/>
                </p:oleObj>
              </mc:Choice>
              <mc:Fallback>
                <p:oleObj name="Equation" r:id="rId9" imgW="482391" imgH="203112" progId="Equation.3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0625" y="1690688"/>
                        <a:ext cx="110648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10" descr="C:\Users\ASaghafi\Pictures\New Picture.bmp">
            <a:extLst>
              <a:ext uri="{FF2B5EF4-FFF2-40B4-BE49-F238E27FC236}">
                <a16:creationId xmlns:a16="http://schemas.microsoft.com/office/drawing/2014/main" id="{2B020042-9E75-4689-A252-3F78C3F3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09804" y="3050289"/>
            <a:ext cx="2656226" cy="1387835"/>
          </a:xfrm>
          <a:prstGeom prst="rect">
            <a:avLst/>
          </a:prstGeom>
          <a:noFill/>
        </p:spPr>
      </p:pic>
      <p:graphicFrame>
        <p:nvGraphicFramePr>
          <p:cNvPr id="38" name="Object 11">
            <a:extLst>
              <a:ext uri="{FF2B5EF4-FFF2-40B4-BE49-F238E27FC236}">
                <a16:creationId xmlns:a16="http://schemas.microsoft.com/office/drawing/2014/main" id="{4AF9556C-A832-40C4-B962-1C46FCB44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27721"/>
              </p:ext>
            </p:extLst>
          </p:nvPr>
        </p:nvGraphicFramePr>
        <p:xfrm>
          <a:off x="9911290" y="3485716"/>
          <a:ext cx="609600" cy="49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12" imgW="330120" imgH="266400" progId="Equation.3">
                  <p:embed/>
                </p:oleObj>
              </mc:Choice>
              <mc:Fallback>
                <p:oleObj name="Equation" r:id="rId12" imgW="330120" imgH="266400" progId="Equation.3">
                  <p:embed/>
                  <p:pic>
                    <p:nvPicPr>
                      <p:cNvPr id="26" name="Object 11">
                        <a:extLst>
                          <a:ext uri="{FF2B5EF4-FFF2-40B4-BE49-F238E27FC236}">
                            <a16:creationId xmlns:a16="http://schemas.microsoft.com/office/drawing/2014/main" id="{650D96B8-61CA-403C-BA93-D26C0B8D4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1290" y="3485716"/>
                        <a:ext cx="609600" cy="492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B3DD7E-AB02-4BFA-A0E8-4C61E4BE256D}"/>
              </a:ext>
            </a:extLst>
          </p:cNvPr>
          <p:cNvCxnSpPr>
            <a:cxnSpLocks/>
          </p:cNvCxnSpPr>
          <p:nvPr/>
        </p:nvCxnSpPr>
        <p:spPr>
          <a:xfrm>
            <a:off x="10852258" y="3896606"/>
            <a:ext cx="1" cy="6063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A6ADB7-7035-4688-8341-595A573E0836}"/>
              </a:ext>
            </a:extLst>
          </p:cNvPr>
          <p:cNvSpPr txBox="1"/>
          <p:nvPr/>
        </p:nvSpPr>
        <p:spPr>
          <a:xfrm>
            <a:off x="9075368" y="4445253"/>
            <a:ext cx="198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Critical Value:</a:t>
            </a:r>
          </a:p>
          <a:p>
            <a:r>
              <a:rPr lang="en-US" sz="2000" dirty="0"/>
              <a:t>= Invnorm(1-α/2)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62D03-938B-459C-8FF3-A2B1FCA77D35}"/>
              </a:ext>
            </a:extLst>
          </p:cNvPr>
          <p:cNvSpPr txBox="1"/>
          <p:nvPr/>
        </p:nvSpPr>
        <p:spPr>
          <a:xfrm>
            <a:off x="8909210" y="2803042"/>
            <a:ext cx="165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20943C7-E75A-41AC-8B9F-E24AA4ED44E9}"/>
                  </a:ext>
                </a:extLst>
              </p:cNvPr>
              <p:cNvSpPr/>
              <p:nvPr/>
            </p:nvSpPr>
            <p:spPr>
              <a:xfrm>
                <a:off x="10595517" y="4385681"/>
                <a:ext cx="1090491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20943C7-E75A-41AC-8B9F-E24AA4ED4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517" y="4385681"/>
                <a:ext cx="1090491" cy="494815"/>
              </a:xfrm>
              <a:prstGeom prst="rect">
                <a:avLst/>
              </a:prstGeom>
              <a:blipFill>
                <a:blip r:embed="rId1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CF1C0136-471A-4888-9F80-4ECE43DC0188}"/>
              </a:ext>
            </a:extLst>
          </p:cNvPr>
          <p:cNvSpPr/>
          <p:nvPr/>
        </p:nvSpPr>
        <p:spPr>
          <a:xfrm>
            <a:off x="8466968" y="2791899"/>
            <a:ext cx="3327315" cy="24113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611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Ex1. National Crime Rates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1B0FD-515C-409E-8757-5EC23F03FAB8}"/>
              </a:ext>
            </a:extLst>
          </p:cNvPr>
          <p:cNvSpPr/>
          <p:nvPr/>
        </p:nvSpPr>
        <p:spPr>
          <a:xfrm>
            <a:off x="901838" y="4265608"/>
            <a:ext cx="8089901" cy="8145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CC989D-76DD-4CCB-AC4B-D382D46A95AE}"/>
                  </a:ext>
                </a:extLst>
              </p:cNvPr>
              <p:cNvSpPr txBox="1"/>
              <p:nvPr/>
            </p:nvSpPr>
            <p:spPr>
              <a:xfrm>
                <a:off x="2140903" y="5349849"/>
                <a:ext cx="90101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CC989D-76DD-4CCB-AC4B-D382D46A9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03" y="5349849"/>
                <a:ext cx="901016" cy="338554"/>
              </a:xfrm>
              <a:prstGeom prst="rect">
                <a:avLst/>
              </a:prstGeom>
              <a:blipFill>
                <a:blip r:embed="rId3"/>
                <a:stretch>
                  <a:fillRect l="-3378" r="-608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2D1795-049F-49FD-A27C-FED9C3B0BB10}"/>
                  </a:ext>
                </a:extLst>
              </p:cNvPr>
              <p:cNvSpPr txBox="1"/>
              <p:nvPr/>
            </p:nvSpPr>
            <p:spPr>
              <a:xfrm>
                <a:off x="5690114" y="5700577"/>
                <a:ext cx="123347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2D1795-049F-49FD-A27C-FED9C3B0B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114" y="5700577"/>
                <a:ext cx="1233479" cy="338554"/>
              </a:xfrm>
              <a:prstGeom prst="rect">
                <a:avLst/>
              </a:prstGeom>
              <a:blipFill>
                <a:blip r:embed="rId4"/>
                <a:stretch>
                  <a:fillRect l="-4926" r="-44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541A99C-DA12-424A-9AEC-F29F980CEB3D}"/>
              </a:ext>
            </a:extLst>
          </p:cNvPr>
          <p:cNvSpPr txBox="1"/>
          <p:nvPr/>
        </p:nvSpPr>
        <p:spPr>
          <a:xfrm>
            <a:off x="1001037" y="4430075"/>
            <a:ext cx="784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X: Number of arrested people who are 15-34 yo ~ Bin(n, p = ?)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47CBB-D2BB-429F-A81B-2691A93DB336}"/>
              </a:ext>
            </a:extLst>
          </p:cNvPr>
          <p:cNvSpPr/>
          <p:nvPr/>
        </p:nvSpPr>
        <p:spPr>
          <a:xfrm>
            <a:off x="901839" y="5681446"/>
            <a:ext cx="4761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Claim: 70% of all arrests are males 15-34 yo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DB2EA-E1C7-4D47-88B0-6998B2D87BDD}"/>
              </a:ext>
            </a:extLst>
          </p:cNvPr>
          <p:cNvSpPr/>
          <p:nvPr/>
        </p:nvSpPr>
        <p:spPr>
          <a:xfrm>
            <a:off x="901839" y="6081556"/>
            <a:ext cx="3055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Alternative: claim is wrong 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8EE66A-10AC-48E7-9ECA-6C4517A485F6}"/>
              </a:ext>
            </a:extLst>
          </p:cNvPr>
          <p:cNvSpPr/>
          <p:nvPr/>
        </p:nvSpPr>
        <p:spPr>
          <a:xfrm>
            <a:off x="901838" y="5304301"/>
            <a:ext cx="6087683" cy="1202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38200" y="1552902"/>
            <a:ext cx="8306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According to the FBI and the Justice Department, 70% of all arrests are males aged 15 to 34 years. A random sample showed that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out of 32 arrest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24 were of males </a:t>
            </a:r>
            <a:r>
              <a:rPr lang="en-US" sz="2400" dirty="0">
                <a:cs typeface="Times New Roman" pitchFamily="18" charset="0"/>
              </a:rPr>
              <a:t>aged 15 to 34 years. </a:t>
            </a:r>
            <a:endParaRPr lang="en-US" sz="2400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58D69D-A275-409E-9A1A-6882D69629C6}"/>
              </a:ext>
            </a:extLst>
          </p:cNvPr>
          <p:cNvSpPr/>
          <p:nvPr/>
        </p:nvSpPr>
        <p:spPr>
          <a:xfrm>
            <a:off x="838199" y="2874210"/>
            <a:ext cx="808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Use a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1% level of significance </a:t>
            </a:r>
            <a:r>
              <a:rPr lang="en-US" sz="2400" dirty="0">
                <a:cs typeface="Times New Roman" pitchFamily="18" charset="0"/>
              </a:rPr>
              <a:t>to test the claim that the 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</a:rPr>
              <a:t>proportion of such arrests is different from 70%.</a:t>
            </a:r>
            <a:endParaRPr lang="en-US" sz="2400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429E96-2FBE-4A28-B7D9-047023913050}"/>
                  </a:ext>
                </a:extLst>
              </p:cNvPr>
              <p:cNvSpPr txBox="1"/>
              <p:nvPr/>
            </p:nvSpPr>
            <p:spPr>
              <a:xfrm>
                <a:off x="991452" y="5343809"/>
                <a:ext cx="9085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429E96-2FBE-4A28-B7D9-047023913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52" y="5343809"/>
                <a:ext cx="908518" cy="338554"/>
              </a:xfrm>
              <a:prstGeom prst="rect">
                <a:avLst/>
              </a:prstGeom>
              <a:blipFill>
                <a:blip r:embed="rId5"/>
                <a:stretch>
                  <a:fillRect l="-4027" r="-671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7BC840-21DB-4355-9DA4-03865E355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869" y="355249"/>
            <a:ext cx="2730500" cy="300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550A2A-E291-4747-BD7B-01DEF4AE5B79}"/>
                  </a:ext>
                </a:extLst>
              </p:cNvPr>
              <p:cNvSpPr txBox="1"/>
              <p:nvPr/>
            </p:nvSpPr>
            <p:spPr>
              <a:xfrm>
                <a:off x="3259953" y="5348997"/>
                <a:ext cx="22420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=24/34=0.75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550A2A-E291-4747-BD7B-01DEF4AE5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53" y="5348997"/>
                <a:ext cx="2242089" cy="338554"/>
              </a:xfrm>
              <a:prstGeom prst="rect">
                <a:avLst/>
              </a:prstGeom>
              <a:blipFill>
                <a:blip r:embed="rId7"/>
                <a:stretch>
                  <a:fillRect l="-2717" t="-16071" r="-2174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29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9" grpId="0"/>
      <p:bldP spid="20" grpId="0"/>
      <p:bldP spid="21" grpId="0" animBg="1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C683124-A54D-43FB-BBA7-B9B6C706DFE3}"/>
              </a:ext>
            </a:extLst>
          </p:cNvPr>
          <p:cNvSpPr/>
          <p:nvPr/>
        </p:nvSpPr>
        <p:spPr>
          <a:xfrm>
            <a:off x="842298" y="704571"/>
            <a:ext cx="16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1.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l-GR" sz="2400" dirty="0">
                <a:cs typeface="Times New Roman" pitchFamily="18" charset="0"/>
              </a:rPr>
              <a:t>α</a:t>
            </a:r>
            <a:r>
              <a:rPr lang="en-US" sz="2400" dirty="0">
                <a:cs typeface="Times New Roman" pitchFamily="18" charset="0"/>
              </a:rPr>
              <a:t> = 0.01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FACD3-1E86-44B2-9F09-EEB7999B86A0}"/>
              </a:ext>
            </a:extLst>
          </p:cNvPr>
          <p:cNvSpPr/>
          <p:nvPr/>
        </p:nvSpPr>
        <p:spPr>
          <a:xfrm>
            <a:off x="842298" y="3120000"/>
            <a:ext cx="45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4. </a:t>
            </a:r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8888F3-87DE-4411-8469-90B4A7D5A3CD}"/>
              </a:ext>
            </a:extLst>
          </p:cNvPr>
          <p:cNvSpPr/>
          <p:nvPr/>
        </p:nvSpPr>
        <p:spPr>
          <a:xfrm>
            <a:off x="842298" y="377762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5. </a:t>
            </a:r>
            <a:r>
              <a:rPr lang="en-US" sz="2400" dirty="0">
                <a:cs typeface="Times New Roman" pitchFamily="18" charset="0"/>
              </a:rPr>
              <a:t>z = </a:t>
            </a:r>
            <a:r>
              <a:rPr lang="en-US" sz="2400" dirty="0">
                <a:solidFill>
                  <a:srgbClr val="008FFA"/>
                </a:solidFill>
                <a:cs typeface="Times New Roman" pitchFamily="18" charset="0"/>
              </a:rPr>
              <a:t>0.62</a:t>
            </a:r>
            <a:r>
              <a:rPr lang="en-US" sz="2400" dirty="0">
                <a:cs typeface="Times New Roman" pitchFamily="18" charset="0"/>
              </a:rPr>
              <a:t> is NOT in the rejection region, H₀ is NOT rejected</a:t>
            </a:r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5372C0-9BB4-4A3A-9F52-8E87F3B1AA28}"/>
              </a:ext>
            </a:extLst>
          </p:cNvPr>
          <p:cNvSpPr/>
          <p:nvPr/>
        </p:nvSpPr>
        <p:spPr>
          <a:xfrm>
            <a:off x="842298" y="1462106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3. </a:t>
            </a:r>
            <a:r>
              <a:rPr lang="en-US" sz="2400" dirty="0">
                <a:cs typeface="Times New Roman" pitchFamily="18" charset="0"/>
              </a:rPr>
              <a:t>Test Statistic:  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5FCB0-0A3D-4FB7-BAEC-309A658546C2}"/>
              </a:ext>
            </a:extLst>
          </p:cNvPr>
          <p:cNvSpPr/>
          <p:nvPr/>
        </p:nvSpPr>
        <p:spPr>
          <a:xfrm>
            <a:off x="689898" y="552170"/>
            <a:ext cx="10885272" cy="57233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1BACC-0E96-49E1-8449-02EF8FADEA3F}"/>
              </a:ext>
            </a:extLst>
          </p:cNvPr>
          <p:cNvSpPr/>
          <p:nvPr/>
        </p:nvSpPr>
        <p:spPr>
          <a:xfrm>
            <a:off x="1180435" y="3135955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Rejection Region: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725854-91E5-42B7-8DE4-AAC6A00705BA}"/>
              </a:ext>
            </a:extLst>
          </p:cNvPr>
          <p:cNvSpPr/>
          <p:nvPr/>
        </p:nvSpPr>
        <p:spPr>
          <a:xfrm>
            <a:off x="842298" y="4381714"/>
            <a:ext cx="10362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6. </a:t>
            </a:r>
            <a:r>
              <a:rPr lang="en-US" sz="2400" dirty="0">
                <a:cs typeface="Times New Roman" pitchFamily="18" charset="0"/>
              </a:rPr>
              <a:t>At 1% level of significance the there is insufficient evidence to reject the null hypothesis and the FBI statement is statistically correct, 70% of all arrests are male 15-34 yo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D03048-B633-4C2F-9BE7-2EA6E04E0C24}"/>
              </a:ext>
            </a:extLst>
          </p:cNvPr>
          <p:cNvSpPr/>
          <p:nvPr/>
        </p:nvSpPr>
        <p:spPr>
          <a:xfrm>
            <a:off x="832934" y="5537760"/>
            <a:ext cx="45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7.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B63CB-8890-4A71-806A-6FAF04412D2C}"/>
                  </a:ext>
                </a:extLst>
              </p:cNvPr>
              <p:cNvSpPr txBox="1"/>
              <p:nvPr/>
            </p:nvSpPr>
            <p:spPr>
              <a:xfrm>
                <a:off x="1290134" y="5616838"/>
                <a:ext cx="96308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ea typeface="Cambria Math" panose="02040503050406030204" pitchFamily="18" charset="0"/>
                  </a:rPr>
                  <a:t>P-value </a:t>
                </a:r>
                <a:r>
                  <a:rPr lang="en-US" sz="2200" b="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≤−0.62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𝑛𝑜𝑟𝑚𝑎𝑙𝑐𝑑𝑓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−99,−0.62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=0.5354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B63CB-8890-4A71-806A-6FAF0441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134" y="5616838"/>
                <a:ext cx="9630842" cy="369332"/>
              </a:xfrm>
              <a:prstGeom prst="rect">
                <a:avLst/>
              </a:prstGeom>
              <a:blipFill>
                <a:blip r:embed="rId4"/>
                <a:stretch>
                  <a:fillRect l="-1963" t="-24590" r="-6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07916B-058A-4EB1-8B43-F432C6C1E39C}"/>
                  </a:ext>
                </a:extLst>
              </p:cNvPr>
              <p:cNvSpPr/>
              <p:nvPr/>
            </p:nvSpPr>
            <p:spPr>
              <a:xfrm>
                <a:off x="1155284" y="2070659"/>
                <a:ext cx="5471113" cy="87889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𝑍</m:t>
                      </m:r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rad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200" b="0" i="1" smtClean="0">
                          <a:solidFill>
                            <a:srgbClr val="008FF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0.62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07916B-058A-4EB1-8B43-F432C6C1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84" y="2070659"/>
                <a:ext cx="5471113" cy="8788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11" descr="C:\Users\ASaghafi\Desktop\New Picture (1).bmp">
            <a:extLst>
              <a:ext uri="{FF2B5EF4-FFF2-40B4-BE49-F238E27FC236}">
                <a16:creationId xmlns:a16="http://schemas.microsoft.com/office/drawing/2014/main" id="{9CBBA27A-43E2-4297-8910-684E1979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3270" y="815502"/>
            <a:ext cx="3995130" cy="2162175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C63057C-293D-403F-8158-0255C34A1976}"/>
              </a:ext>
            </a:extLst>
          </p:cNvPr>
          <p:cNvSpPr/>
          <p:nvPr/>
        </p:nvSpPr>
        <p:spPr>
          <a:xfrm>
            <a:off x="8476270" y="325390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Rejection Region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96F02C-9AB0-4D88-A6B8-43B5E3A35871}"/>
              </a:ext>
            </a:extLst>
          </p:cNvPr>
          <p:cNvCxnSpPr>
            <a:stCxn id="25" idx="3"/>
          </p:cNvCxnSpPr>
          <p:nvPr/>
        </p:nvCxnSpPr>
        <p:spPr>
          <a:xfrm flipV="1">
            <a:off x="10270351" y="2840636"/>
            <a:ext cx="602838" cy="59793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862E3A-0537-4635-B090-20AB3F064ACC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7714270" y="2796702"/>
            <a:ext cx="762000" cy="64186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50">
            <a:extLst>
              <a:ext uri="{FF2B5EF4-FFF2-40B4-BE49-F238E27FC236}">
                <a16:creationId xmlns:a16="http://schemas.microsoft.com/office/drawing/2014/main" id="{B56B4619-49CC-4C53-9333-5860060EB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069883"/>
              </p:ext>
            </p:extLst>
          </p:nvPr>
        </p:nvGraphicFramePr>
        <p:xfrm>
          <a:off x="10686070" y="3277270"/>
          <a:ext cx="457200" cy="25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7" imgW="317087" imgH="177569" progId="Equation.3">
                  <p:embed/>
                </p:oleObj>
              </mc:Choice>
              <mc:Fallback>
                <p:oleObj name="Equation" r:id="rId7" imgW="317087" imgH="177569" progId="Equation.3">
                  <p:embed/>
                  <p:pic>
                    <p:nvPicPr>
                      <p:cNvPr id="6554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6070" y="3277270"/>
                        <a:ext cx="457200" cy="256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50">
            <a:extLst>
              <a:ext uri="{FF2B5EF4-FFF2-40B4-BE49-F238E27FC236}">
                <a16:creationId xmlns:a16="http://schemas.microsoft.com/office/drawing/2014/main" id="{B946E074-C87B-4192-B03F-2E30F6C5A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54874"/>
              </p:ext>
            </p:extLst>
          </p:nvPr>
        </p:nvGraphicFramePr>
        <p:xfrm>
          <a:off x="7412645" y="3177702"/>
          <a:ext cx="60325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9" imgW="418918" imgH="177723" progId="Equation.3">
                  <p:embed/>
                </p:oleObj>
              </mc:Choice>
              <mc:Fallback>
                <p:oleObj name="Equation" r:id="rId9" imgW="418918" imgH="177723" progId="Equation.3">
                  <p:embed/>
                  <p:pic>
                    <p:nvPicPr>
                      <p:cNvPr id="65549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645" y="3177702"/>
                        <a:ext cx="603250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AE5C47-21D1-4CCA-A36D-4BCBA1D44956}"/>
              </a:ext>
            </a:extLst>
          </p:cNvPr>
          <p:cNvCxnSpPr/>
          <p:nvPr/>
        </p:nvCxnSpPr>
        <p:spPr>
          <a:xfrm flipV="1">
            <a:off x="9619270" y="1120302"/>
            <a:ext cx="0" cy="1676400"/>
          </a:xfrm>
          <a:prstGeom prst="line">
            <a:avLst/>
          </a:prstGeom>
          <a:ln w="28575">
            <a:solidFill>
              <a:srgbClr val="008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5E157-A008-45D1-BBD1-03C6AE435E47}"/>
              </a:ext>
            </a:extLst>
          </p:cNvPr>
          <p:cNvSpPr/>
          <p:nvPr/>
        </p:nvSpPr>
        <p:spPr>
          <a:xfrm>
            <a:off x="2975898" y="711774"/>
            <a:ext cx="5562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cs typeface="Times New Roman" pitchFamily="18" charset="0"/>
              </a:rPr>
              <a:t>2. </a:t>
            </a:r>
            <a:r>
              <a:rPr lang="en-US" sz="2600" dirty="0">
                <a:ea typeface="Times New Roman" panose="02020603050405020304" pitchFamily="18" charset="0"/>
              </a:rPr>
              <a:t>H₀: p = 0.70	</a:t>
            </a:r>
            <a:r>
              <a:rPr lang="en-US" sz="2600" dirty="0"/>
              <a:t>Vs 	</a:t>
            </a:r>
            <a:r>
              <a:rPr lang="en-US" sz="2600" dirty="0">
                <a:ea typeface="Times New Roman" panose="02020603050405020304" pitchFamily="18" charset="0"/>
              </a:rPr>
              <a:t> H₁: p ≠ 0.70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E6B8A9-D1AA-4696-8DE0-E6ECAFFA5177}"/>
                  </a:ext>
                </a:extLst>
              </p:cNvPr>
              <p:cNvSpPr/>
              <p:nvPr/>
            </p:nvSpPr>
            <p:spPr>
              <a:xfrm>
                <a:off x="3459557" y="3142210"/>
                <a:ext cx="3724353" cy="626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E6B8A9-D1AA-4696-8DE0-E6ECAFFA5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557" y="3142210"/>
                <a:ext cx="3724353" cy="626967"/>
              </a:xfrm>
              <a:prstGeom prst="rect">
                <a:avLst/>
              </a:prstGeom>
              <a:blipFill>
                <a:blip r:embed="rId11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15" descr="C:\Users\ASaghafi\Desktop\88168-inspector.png">
            <a:extLst>
              <a:ext uri="{FF2B5EF4-FFF2-40B4-BE49-F238E27FC236}">
                <a16:creationId xmlns:a16="http://schemas.microsoft.com/office/drawing/2014/main" id="{F91514F1-A25E-414A-9311-0765F10D6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878207" y="4346919"/>
            <a:ext cx="476865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40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  <p:bldP spid="29" grpId="0"/>
      <p:bldP spid="33" grpId="0"/>
      <p:bldP spid="34" grpId="0"/>
      <p:bldP spid="46" grpId="0"/>
      <p:bldP spid="42" grpId="0"/>
      <p:bldP spid="4" grpId="0"/>
      <p:bldP spid="25" grpId="0"/>
      <p:bldP spid="2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5425455-35AA-44F1-B533-051C51C6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Ex2. Gender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B5656-0B45-4235-8F2E-C55096E6DCF3}"/>
              </a:ext>
            </a:extLst>
          </p:cNvPr>
          <p:cNvSpPr/>
          <p:nvPr/>
        </p:nvSpPr>
        <p:spPr>
          <a:xfrm>
            <a:off x="838199" y="1527850"/>
            <a:ext cx="77231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3175" algn="just"/>
            <a:r>
              <a:rPr lang="en-US" sz="2400" dirty="0">
                <a:cs typeface="Times New Roman" pitchFamily="18" charset="0"/>
              </a:rPr>
              <a:t>Among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100 babies </a:t>
            </a:r>
            <a:r>
              <a:rPr lang="en-US" sz="2400" dirty="0">
                <a:cs typeface="Times New Roman" pitchFamily="18" charset="0"/>
              </a:rPr>
              <a:t>born to 100 couples using a gender-selection method to increase the likelihood of a baby girl,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65 of them are girls</a:t>
            </a:r>
            <a:r>
              <a:rPr lang="en-US" sz="2400" dirty="0">
                <a:cs typeface="Times New Roman" pitchFamily="18" charset="0"/>
              </a:rPr>
              <a:t>. </a:t>
            </a:r>
          </a:p>
          <a:p>
            <a:pPr marL="115888" indent="3175" algn="just"/>
            <a:endParaRPr lang="en-US" sz="2400" dirty="0">
              <a:cs typeface="Times New Roman" pitchFamily="18" charset="0"/>
            </a:endParaRPr>
          </a:p>
          <a:p>
            <a:pPr marL="115888" indent="3175" algn="just"/>
            <a:r>
              <a:rPr lang="en-US" sz="2400" dirty="0">
                <a:cs typeface="Times New Roman" pitchFamily="18" charset="0"/>
              </a:rPr>
              <a:t>Use a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0.05 significance level</a:t>
            </a:r>
            <a:r>
              <a:rPr lang="en-US" sz="2400" dirty="0">
                <a:cs typeface="Times New Roman" pitchFamily="18" charset="0"/>
              </a:rPr>
              <a:t> to test the claim that for couples using this method, 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</a:rPr>
              <a:t>the proportion of girls is greater than 0.5</a:t>
            </a:r>
            <a:r>
              <a:rPr lang="en-US" sz="2400" dirty="0">
                <a:cs typeface="Times New Roman" pitchFamily="18" charset="0"/>
              </a:rPr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84084C-0FE9-4C65-80E5-01727922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65565"/>
            <a:ext cx="2721123" cy="2721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A5AA91-B929-460E-AF40-5886CFDB839C}"/>
              </a:ext>
            </a:extLst>
          </p:cNvPr>
          <p:cNvSpPr/>
          <p:nvPr/>
        </p:nvSpPr>
        <p:spPr>
          <a:xfrm>
            <a:off x="1050878" y="4804012"/>
            <a:ext cx="10661845" cy="1588423"/>
          </a:xfrm>
          <a:prstGeom prst="rect">
            <a:avLst/>
          </a:prstGeom>
          <a:solidFill>
            <a:srgbClr val="BDE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43C8276A-950B-4E6C-A9BC-30CDC2C30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171" y="4936503"/>
                <a:ext cx="8146242" cy="132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Press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STAT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and the right arrow twice to select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TESTS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elect 5: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1-PropZTest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…	Press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Then enter available information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Determine the Alternate Hypothesis type and Press Draw or Calculate</a:t>
                </a:r>
              </a:p>
            </p:txBody>
          </p:sp>
        </mc:Choice>
        <mc:Fallback xmlns="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43C8276A-950B-4E6C-A9BC-30CDC2C30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5171" y="4936503"/>
                <a:ext cx="8146242" cy="1323439"/>
              </a:xfrm>
              <a:prstGeom prst="rect">
                <a:avLst/>
              </a:prstGeom>
              <a:blipFill>
                <a:blip r:embed="rId4"/>
                <a:stretch>
                  <a:fillRect l="-823" t="-1843" b="-82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2549B0D5-53BA-4FB7-B65F-9D9CAF6B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096" y="5182724"/>
            <a:ext cx="15930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AF2"/>
                </a:solidFill>
                <a:effectLst/>
                <a:latin typeface="Arial" panose="020B0604020202020204" pitchFamily="34" charset="0"/>
              </a:rPr>
              <a:t>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AF2"/>
                </a:solidFill>
                <a:effectLst/>
                <a:latin typeface="Arial" panose="020B0604020202020204" pitchFamily="34" charset="0"/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42242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5425455-35AA-44F1-B533-051C51C6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Ex3. Proposed Taxation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B5656-0B45-4235-8F2E-C55096E6DCF3}"/>
              </a:ext>
            </a:extLst>
          </p:cNvPr>
          <p:cNvSpPr/>
          <p:nvPr/>
        </p:nvSpPr>
        <p:spPr>
          <a:xfrm>
            <a:off x="838199" y="1527850"/>
            <a:ext cx="9783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3175" algn="just">
              <a:buNone/>
            </a:pPr>
            <a:r>
              <a:rPr lang="en-US" sz="2400" dirty="0">
                <a:cs typeface="Times New Roman" pitchFamily="18" charset="0"/>
              </a:rPr>
              <a:t>To test the proportion within a population that agree with a newly proposed tax a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sample of 200 </a:t>
            </a:r>
            <a:r>
              <a:rPr lang="en-US" sz="2400" dirty="0">
                <a:cs typeface="Times New Roman" pitchFamily="18" charset="0"/>
              </a:rPr>
              <a:t>individuals was surveyed and it was found that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6 stated that they in fact did agree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115888" indent="3175" algn="just">
              <a:buNone/>
            </a:pPr>
            <a:r>
              <a:rPr lang="en-US" sz="2400" dirty="0">
                <a:cs typeface="Times New Roman" pitchFamily="18" charset="0"/>
              </a:rPr>
              <a:t>At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1% level of significance</a:t>
            </a:r>
            <a:r>
              <a:rPr lang="en-US" sz="2400" dirty="0">
                <a:cs typeface="Times New Roman" pitchFamily="18" charset="0"/>
              </a:rPr>
              <a:t>, test the claim that 5% of the population agree with the new taxation versus the alternative that 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</a:rPr>
              <a:t>agreement is less than 5%</a:t>
            </a:r>
            <a:r>
              <a:rPr lang="en-US" sz="2400" dirty="0">
                <a:cs typeface="Times New Roman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22AA5-0D7A-4B51-AB53-7A5AE2E66EA2}"/>
              </a:ext>
            </a:extLst>
          </p:cNvPr>
          <p:cNvSpPr/>
          <p:nvPr/>
        </p:nvSpPr>
        <p:spPr>
          <a:xfrm>
            <a:off x="901838" y="4265608"/>
            <a:ext cx="8089901" cy="8145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1CEBE5-0FA4-4B71-98E7-54FC45592B7D}"/>
                  </a:ext>
                </a:extLst>
              </p:cNvPr>
              <p:cNvSpPr txBox="1"/>
              <p:nvPr/>
            </p:nvSpPr>
            <p:spPr>
              <a:xfrm>
                <a:off x="2140903" y="5349849"/>
                <a:ext cx="74552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1CEBE5-0FA4-4B71-98E7-54FC45592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03" y="5349849"/>
                <a:ext cx="745525" cy="338554"/>
              </a:xfrm>
              <a:prstGeom prst="rect">
                <a:avLst/>
              </a:prstGeom>
              <a:blipFill>
                <a:blip r:embed="rId3"/>
                <a:stretch>
                  <a:fillRect l="-4098" r="-8197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F4B5E7-EC14-4FA9-80AC-B1B2C7C13C74}"/>
                  </a:ext>
                </a:extLst>
              </p:cNvPr>
              <p:cNvSpPr txBox="1"/>
              <p:nvPr/>
            </p:nvSpPr>
            <p:spPr>
              <a:xfrm>
                <a:off x="6325114" y="5700577"/>
                <a:ext cx="123347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F4B5E7-EC14-4FA9-80AC-B1B2C7C13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14" y="5700577"/>
                <a:ext cx="1233479" cy="338554"/>
              </a:xfrm>
              <a:prstGeom prst="rect">
                <a:avLst/>
              </a:prstGeom>
              <a:blipFill>
                <a:blip r:embed="rId4"/>
                <a:stretch>
                  <a:fillRect l="-5446" r="-49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513333-87D2-450B-B3A4-0E7468D49D01}"/>
              </a:ext>
            </a:extLst>
          </p:cNvPr>
          <p:cNvSpPr txBox="1"/>
          <p:nvPr/>
        </p:nvSpPr>
        <p:spPr>
          <a:xfrm>
            <a:off x="1001037" y="4430075"/>
            <a:ext cx="764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X: Number of people agree to new tax reform ~ Bin(n, p =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72A0C-BB1E-4B08-B328-782CD60AB919}"/>
              </a:ext>
            </a:extLst>
          </p:cNvPr>
          <p:cNvSpPr/>
          <p:nvPr/>
        </p:nvSpPr>
        <p:spPr>
          <a:xfrm>
            <a:off x="901839" y="5681446"/>
            <a:ext cx="5249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Claim: 5% of people agree with a new tax reform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BB218-1FF2-4205-86F8-5E1E6A2B283D}"/>
              </a:ext>
            </a:extLst>
          </p:cNvPr>
          <p:cNvSpPr/>
          <p:nvPr/>
        </p:nvSpPr>
        <p:spPr>
          <a:xfrm>
            <a:off x="901839" y="6081556"/>
            <a:ext cx="417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Alternative: agreement is less than 5%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CFD8E9-08FF-4F87-B138-29642F8511D4}"/>
              </a:ext>
            </a:extLst>
          </p:cNvPr>
          <p:cNvSpPr/>
          <p:nvPr/>
        </p:nvSpPr>
        <p:spPr>
          <a:xfrm>
            <a:off x="901838" y="5304301"/>
            <a:ext cx="6807062" cy="1202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7E4562-79A6-471E-9DDB-8E7425064F62}"/>
                  </a:ext>
                </a:extLst>
              </p:cNvPr>
              <p:cNvSpPr txBox="1"/>
              <p:nvPr/>
            </p:nvSpPr>
            <p:spPr>
              <a:xfrm>
                <a:off x="991452" y="5343809"/>
                <a:ext cx="106400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7E4562-79A6-471E-9DDB-8E7425064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52" y="5343809"/>
                <a:ext cx="1064009" cy="338554"/>
              </a:xfrm>
              <a:prstGeom prst="rect">
                <a:avLst/>
              </a:prstGeom>
              <a:blipFill>
                <a:blip r:embed="rId5"/>
                <a:stretch>
                  <a:fillRect l="-3448" r="-5747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FC5FD0-A68A-4684-BCC5-B51FDF98BD8B}"/>
                  </a:ext>
                </a:extLst>
              </p:cNvPr>
              <p:cNvSpPr txBox="1"/>
              <p:nvPr/>
            </p:nvSpPr>
            <p:spPr>
              <a:xfrm>
                <a:off x="3259953" y="5348997"/>
                <a:ext cx="224208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=6/200=0.03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FC5FD0-A68A-4684-BCC5-B51FDF98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53" y="5348997"/>
                <a:ext cx="2242088" cy="338554"/>
              </a:xfrm>
              <a:prstGeom prst="rect">
                <a:avLst/>
              </a:prstGeom>
              <a:blipFill>
                <a:blip r:embed="rId6"/>
                <a:stretch>
                  <a:fillRect l="-2717" t="-16071" r="-2174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8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0" descr="C:\Users\ASaghafi\Desktop\New Picture (1).bmp">
            <a:extLst>
              <a:ext uri="{FF2B5EF4-FFF2-40B4-BE49-F238E27FC236}">
                <a16:creationId xmlns:a16="http://schemas.microsoft.com/office/drawing/2014/main" id="{5E7E087E-0885-4D0E-8566-03105672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0505" y="751008"/>
            <a:ext cx="4079197" cy="2182103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683124-A54D-43FB-BBA7-B9B6C706DFE3}"/>
              </a:ext>
            </a:extLst>
          </p:cNvPr>
          <p:cNvSpPr/>
          <p:nvPr/>
        </p:nvSpPr>
        <p:spPr>
          <a:xfrm>
            <a:off x="842298" y="704571"/>
            <a:ext cx="16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1.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l-GR" sz="2400" dirty="0">
                <a:cs typeface="Times New Roman" pitchFamily="18" charset="0"/>
              </a:rPr>
              <a:t>α</a:t>
            </a:r>
            <a:r>
              <a:rPr lang="en-US" sz="2400" dirty="0">
                <a:cs typeface="Times New Roman" pitchFamily="18" charset="0"/>
              </a:rPr>
              <a:t> = 0.01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FACD3-1E86-44B2-9F09-EEB7999B86A0}"/>
              </a:ext>
            </a:extLst>
          </p:cNvPr>
          <p:cNvSpPr/>
          <p:nvPr/>
        </p:nvSpPr>
        <p:spPr>
          <a:xfrm>
            <a:off x="842298" y="3120000"/>
            <a:ext cx="45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4. </a:t>
            </a:r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8888F3-87DE-4411-8469-90B4A7D5A3CD}"/>
              </a:ext>
            </a:extLst>
          </p:cNvPr>
          <p:cNvSpPr/>
          <p:nvPr/>
        </p:nvSpPr>
        <p:spPr>
          <a:xfrm>
            <a:off x="842298" y="377762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5. </a:t>
            </a:r>
            <a:r>
              <a:rPr lang="en-US" sz="2400" dirty="0">
                <a:cs typeface="Times New Roman" pitchFamily="18" charset="0"/>
              </a:rPr>
              <a:t>z = </a:t>
            </a:r>
            <a:r>
              <a:rPr lang="en-US" sz="2400" dirty="0">
                <a:solidFill>
                  <a:srgbClr val="008FFA"/>
                </a:solidFill>
                <a:cs typeface="Times New Roman" pitchFamily="18" charset="0"/>
              </a:rPr>
              <a:t>-1.298</a:t>
            </a:r>
            <a:r>
              <a:rPr lang="en-US" sz="2400" dirty="0">
                <a:cs typeface="Times New Roman" pitchFamily="18" charset="0"/>
              </a:rPr>
              <a:t> is NOT in the rejection region, H₀ is NOT rejected</a:t>
            </a:r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5372C0-9BB4-4A3A-9F52-8E87F3B1AA28}"/>
              </a:ext>
            </a:extLst>
          </p:cNvPr>
          <p:cNvSpPr/>
          <p:nvPr/>
        </p:nvSpPr>
        <p:spPr>
          <a:xfrm>
            <a:off x="842298" y="1462106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3. </a:t>
            </a:r>
            <a:r>
              <a:rPr lang="en-US" sz="2400" dirty="0">
                <a:cs typeface="Times New Roman" pitchFamily="18" charset="0"/>
              </a:rPr>
              <a:t>Test Statistic:  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5FCB0-0A3D-4FB7-BAEC-309A658546C2}"/>
              </a:ext>
            </a:extLst>
          </p:cNvPr>
          <p:cNvSpPr/>
          <p:nvPr/>
        </p:nvSpPr>
        <p:spPr>
          <a:xfrm>
            <a:off x="689898" y="552170"/>
            <a:ext cx="10885272" cy="57233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1BACC-0E96-49E1-8449-02EF8FADEA3F}"/>
              </a:ext>
            </a:extLst>
          </p:cNvPr>
          <p:cNvSpPr/>
          <p:nvPr/>
        </p:nvSpPr>
        <p:spPr>
          <a:xfrm>
            <a:off x="1180435" y="3135955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Rejection Region: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725854-91E5-42B7-8DE4-AAC6A00705BA}"/>
              </a:ext>
            </a:extLst>
          </p:cNvPr>
          <p:cNvSpPr/>
          <p:nvPr/>
        </p:nvSpPr>
        <p:spPr>
          <a:xfrm>
            <a:off x="842298" y="4381714"/>
            <a:ext cx="10362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6. </a:t>
            </a:r>
            <a:r>
              <a:rPr lang="en-US" sz="2400" dirty="0">
                <a:cs typeface="Times New Roman" pitchFamily="18" charset="0"/>
              </a:rPr>
              <a:t>At 1% level of significance the proportion of people agreeing to new tax reform is 5%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D03048-B633-4C2F-9BE7-2EA6E04E0C24}"/>
              </a:ext>
            </a:extLst>
          </p:cNvPr>
          <p:cNvSpPr/>
          <p:nvPr/>
        </p:nvSpPr>
        <p:spPr>
          <a:xfrm>
            <a:off x="832934" y="5537760"/>
            <a:ext cx="45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7.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B63CB-8890-4A71-806A-6FAF04412D2C}"/>
                  </a:ext>
                </a:extLst>
              </p:cNvPr>
              <p:cNvSpPr txBox="1"/>
              <p:nvPr/>
            </p:nvSpPr>
            <p:spPr>
              <a:xfrm>
                <a:off x="1290134" y="5616838"/>
                <a:ext cx="7884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ea typeface="Cambria Math" panose="02040503050406030204" pitchFamily="18" charset="0"/>
                  </a:rPr>
                  <a:t>P-value </a:t>
                </a:r>
                <a:r>
                  <a:rPr lang="en-US" sz="2200" b="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≤−1.298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𝑛𝑜𝑟𝑚𝑎𝑙𝑐𝑑𝑓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−99,−1.298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=0.0971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B63CB-8890-4A71-806A-6FAF0441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134" y="5616838"/>
                <a:ext cx="7884210" cy="369332"/>
              </a:xfrm>
              <a:prstGeom prst="rect">
                <a:avLst/>
              </a:prstGeom>
              <a:blipFill>
                <a:blip r:embed="rId4"/>
                <a:stretch>
                  <a:fillRect l="-2398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07916B-058A-4EB1-8B43-F432C6C1E39C}"/>
                  </a:ext>
                </a:extLst>
              </p:cNvPr>
              <p:cNvSpPr/>
              <p:nvPr/>
            </p:nvSpPr>
            <p:spPr>
              <a:xfrm>
                <a:off x="1155284" y="2070659"/>
                <a:ext cx="6370783" cy="87889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𝑍</m:t>
                      </m:r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0.03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0.95</m:t>
                                  </m:r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rad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200" b="0" i="1" smtClean="0">
                          <a:solidFill>
                            <a:srgbClr val="008FF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−1.298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07916B-058A-4EB1-8B43-F432C6C1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84" y="2070659"/>
                <a:ext cx="6370783" cy="8788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6C63057C-293D-403F-8158-0255C34A1976}"/>
              </a:ext>
            </a:extLst>
          </p:cNvPr>
          <p:cNvSpPr/>
          <p:nvPr/>
        </p:nvSpPr>
        <p:spPr>
          <a:xfrm>
            <a:off x="8476270" y="325390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Rejection Region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862E3A-0537-4635-B090-20AB3F064ACC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7714270" y="2796702"/>
            <a:ext cx="762000" cy="64186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AE5C47-21D1-4CCA-A36D-4BCBA1D44956}"/>
              </a:ext>
            </a:extLst>
          </p:cNvPr>
          <p:cNvCxnSpPr>
            <a:cxnSpLocks/>
          </p:cNvCxnSpPr>
          <p:nvPr/>
        </p:nvCxnSpPr>
        <p:spPr>
          <a:xfrm flipH="1" flipV="1">
            <a:off x="8476270" y="1975223"/>
            <a:ext cx="28186" cy="808954"/>
          </a:xfrm>
          <a:prstGeom prst="line">
            <a:avLst/>
          </a:prstGeom>
          <a:ln w="28575">
            <a:solidFill>
              <a:srgbClr val="008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5E157-A008-45D1-BBD1-03C6AE435E47}"/>
              </a:ext>
            </a:extLst>
          </p:cNvPr>
          <p:cNvSpPr/>
          <p:nvPr/>
        </p:nvSpPr>
        <p:spPr>
          <a:xfrm>
            <a:off x="2975898" y="711774"/>
            <a:ext cx="5562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cs typeface="Times New Roman" pitchFamily="18" charset="0"/>
              </a:rPr>
              <a:t>2. </a:t>
            </a:r>
            <a:r>
              <a:rPr lang="en-US" sz="2600" dirty="0">
                <a:ea typeface="Times New Roman" panose="02020603050405020304" pitchFamily="18" charset="0"/>
              </a:rPr>
              <a:t>H₀: p = 0.05	</a:t>
            </a:r>
            <a:r>
              <a:rPr lang="en-US" sz="2600" dirty="0"/>
              <a:t>Vs 	</a:t>
            </a:r>
            <a:r>
              <a:rPr lang="en-US" sz="2600" dirty="0">
                <a:ea typeface="Times New Roman" panose="02020603050405020304" pitchFamily="18" charset="0"/>
              </a:rPr>
              <a:t> H₁: p &lt; 0.05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E6B8A9-D1AA-4696-8DE0-E6ECAFFA5177}"/>
                  </a:ext>
                </a:extLst>
              </p:cNvPr>
              <p:cNvSpPr/>
              <p:nvPr/>
            </p:nvSpPr>
            <p:spPr>
              <a:xfrm>
                <a:off x="3459557" y="3142210"/>
                <a:ext cx="4079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=−2.33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E6B8A9-D1AA-4696-8DE0-E6ECAFFA5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557" y="3142210"/>
                <a:ext cx="407989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  <p:bldP spid="29" grpId="0"/>
      <p:bldP spid="33" grpId="0"/>
      <p:bldP spid="34" grpId="0"/>
      <p:bldP spid="46" grpId="0"/>
      <p:bldP spid="42" grpId="0"/>
      <p:bldP spid="4" grpId="0"/>
      <p:bldP spid="25" grpId="0"/>
      <p:bldP spid="2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Practice Problems Part 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75778" y="1552902"/>
            <a:ext cx="8153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</a:t>
            </a:r>
            <a:r>
              <a:rPr lang="en-US" sz="2400" dirty="0"/>
              <a:t> </a:t>
            </a:r>
            <a:r>
              <a:rPr lang="en-US" sz="2400" dirty="0">
                <a:cs typeface="Times New Roman" pitchFamily="18" charset="0"/>
              </a:rPr>
              <a:t>In a recent study of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22,000 male physicians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half were given regular doses of aspirin</a:t>
            </a:r>
            <a:r>
              <a:rPr lang="en-US" sz="2400" dirty="0">
                <a:cs typeface="Times New Roman" pitchFamily="18" charset="0"/>
              </a:rPr>
              <a:t> while the other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half were given placebos</a:t>
            </a:r>
            <a:r>
              <a:rPr lang="en-US" sz="2400" dirty="0">
                <a:cs typeface="Times New Roman" pitchFamily="18" charset="0"/>
              </a:rPr>
              <a:t>. The study ran for six years at a cost of $4.4 million. Among those who took the aspirin,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104 suffered heart attacks</a:t>
            </a:r>
            <a:r>
              <a:rPr lang="en-US" sz="2400" dirty="0">
                <a:cs typeface="Times New Roman" pitchFamily="18" charset="0"/>
              </a:rPr>
              <a:t>. Among those who took the placebos,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189 suffered heart attacks</a:t>
            </a:r>
            <a:r>
              <a:rPr lang="en-US" sz="2400" dirty="0">
                <a:cs typeface="Times New Roman" pitchFamily="18" charset="0"/>
              </a:rPr>
              <a:t>*. 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D1BCA-467F-42B6-B2A7-EBA77F328EE2}"/>
              </a:ext>
            </a:extLst>
          </p:cNvPr>
          <p:cNvSpPr/>
          <p:nvPr/>
        </p:nvSpPr>
        <p:spPr>
          <a:xfrm>
            <a:off x="838200" y="3861226"/>
            <a:ext cx="8153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This is a classic experiment involving a treatment and a placebo group. Test if the results show a statistically significant lower rate of heart attacks among the sample group who took aspirin.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12E52-29F6-41FF-98B3-27CA9CC29D3B}"/>
              </a:ext>
            </a:extLst>
          </p:cNvPr>
          <p:cNvSpPr/>
          <p:nvPr/>
        </p:nvSpPr>
        <p:spPr>
          <a:xfrm>
            <a:off x="875778" y="5592286"/>
            <a:ext cx="7935113" cy="461665"/>
          </a:xfrm>
          <a:prstGeom prst="rect">
            <a:avLst/>
          </a:prstGeom>
          <a:solidFill>
            <a:srgbClr val="BDE9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Research shows that it works, just saying.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EE2B-F066-458A-B6CB-62DF1933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891" y="236537"/>
            <a:ext cx="3164687" cy="4078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6AE1B-1830-4669-A428-0DFA5CFD6431}"/>
              </a:ext>
            </a:extLst>
          </p:cNvPr>
          <p:cNvSpPr/>
          <p:nvPr/>
        </p:nvSpPr>
        <p:spPr>
          <a:xfrm>
            <a:off x="5652619" y="6171813"/>
            <a:ext cx="6322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Times New Roman" pitchFamily="18" charset="0"/>
              </a:rPr>
              <a:t>*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Time and the New England Journal of Medicine, Vol. 318, No. 4</a:t>
            </a:r>
          </a:p>
        </p:txBody>
      </p:sp>
    </p:spTree>
    <p:extLst>
      <p:ext uri="{BB962C8B-B14F-4D97-AF65-F5344CB8AC3E}">
        <p14:creationId xmlns:p14="http://schemas.microsoft.com/office/powerpoint/2010/main" val="192887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3B4-D5EF-4385-AC37-D178935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Practice Problems Part 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6B5DA-2EAB-4B21-B365-9E0294197C62}"/>
              </a:ext>
            </a:extLst>
          </p:cNvPr>
          <p:cNvSpPr/>
          <p:nvPr/>
        </p:nvSpPr>
        <p:spPr>
          <a:xfrm>
            <a:off x="875778" y="1552902"/>
            <a:ext cx="740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</a:t>
            </a:r>
            <a:r>
              <a:rPr lang="en-US" sz="2400" dirty="0"/>
              <a:t> </a:t>
            </a:r>
            <a:r>
              <a:rPr lang="en-US" sz="2400" dirty="0">
                <a:cs typeface="Times New Roman" pitchFamily="18" charset="0"/>
              </a:rPr>
              <a:t>In a random sample of 1500 infant deaths, it was found that 300 deaths were directly related to a birth defect.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D1BCA-467F-42B6-B2A7-EBA77F328EE2}"/>
              </a:ext>
            </a:extLst>
          </p:cNvPr>
          <p:cNvSpPr/>
          <p:nvPr/>
        </p:nvSpPr>
        <p:spPr>
          <a:xfrm>
            <a:off x="875778" y="2533528"/>
            <a:ext cx="7403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Determine the point estimate for infant mortality due to birth defect. At the 5% level of significance, perform an appropriate one-tail hypothesis testing the claim that the true proportion of infant mortality due to birth defects is 25%.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BEEA8-98CB-4547-8663-5AFC753AEC20}"/>
              </a:ext>
            </a:extLst>
          </p:cNvPr>
          <p:cNvSpPr/>
          <p:nvPr/>
        </p:nvSpPr>
        <p:spPr>
          <a:xfrm>
            <a:off x="875778" y="5039789"/>
            <a:ext cx="7403926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ea typeface="Times New Roman" panose="02020603050405020304" pitchFamily="18" charset="0"/>
              </a:rPr>
              <a:t>The mortality rate of infants has decreased steadily as access to doctors and better health monitoring systems increased.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5D922-4CDB-450D-A350-5CBAC69B6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35" y="394966"/>
            <a:ext cx="2581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1084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Testing Statistical Hypothesis</vt:lpstr>
      <vt:lpstr>Testing population Proportion (p)</vt:lpstr>
      <vt:lpstr>Ex1. National Crime Rates</vt:lpstr>
      <vt:lpstr>PowerPoint Presentation</vt:lpstr>
      <vt:lpstr>Ex2. Gender Selection</vt:lpstr>
      <vt:lpstr>Ex3. Proposed Taxation</vt:lpstr>
      <vt:lpstr>PowerPoint Presentation</vt:lpstr>
      <vt:lpstr>Practice Problems Part 4</vt:lpstr>
      <vt:lpstr>Practice Problems Part 4</vt:lpstr>
      <vt:lpstr>Practice Problems Part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Statistical Hypothesis</dc:title>
  <dc:creator>Abolfazl Saghafi</dc:creator>
  <cp:lastModifiedBy>Abolfazl Saghafi</cp:lastModifiedBy>
  <cp:revision>99</cp:revision>
  <dcterms:created xsi:type="dcterms:W3CDTF">2019-05-07T19:03:55Z</dcterms:created>
  <dcterms:modified xsi:type="dcterms:W3CDTF">2020-12-25T18:37:36Z</dcterms:modified>
</cp:coreProperties>
</file>