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96" r:id="rId5"/>
    <p:sldId id="297" r:id="rId6"/>
    <p:sldId id="286" r:id="rId7"/>
    <p:sldId id="259" r:id="rId8"/>
    <p:sldId id="298" r:id="rId9"/>
    <p:sldId id="287" r:id="rId10"/>
    <p:sldId id="304" r:id="rId11"/>
    <p:sldId id="305" r:id="rId12"/>
    <p:sldId id="261" r:id="rId13"/>
    <p:sldId id="299" r:id="rId14"/>
    <p:sldId id="300" r:id="rId15"/>
    <p:sldId id="301" r:id="rId16"/>
    <p:sldId id="284" r:id="rId17"/>
    <p:sldId id="303" r:id="rId18"/>
    <p:sldId id="278" r:id="rId19"/>
    <p:sldId id="270" r:id="rId20"/>
    <p:sldId id="30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xV1yR+Kawhrrxfvvb3n8Q==" hashData="PygBsEg8w8hFxWDRQ2ImKgwHKvUp1mc6bnYVbXY8M6l/wTEMdj1l54+0oL6OGeEc7UrYZ3bhoRU3kmDD15i1b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F2"/>
    <a:srgbClr val="FFFFCC"/>
    <a:srgbClr val="FFCCFF"/>
    <a:srgbClr val="8D42C6"/>
    <a:srgbClr val="CCFFCC"/>
    <a:srgbClr val="BDE9FF"/>
    <a:srgbClr val="008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67" autoAdjust="0"/>
  </p:normalViewPr>
  <p:slideViewPr>
    <p:cSldViewPr snapToGrid="0">
      <p:cViewPr varScale="1">
        <p:scale>
          <a:sx n="62" d="100"/>
          <a:sy n="62" d="100"/>
        </p:scale>
        <p:origin x="1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clustered"/>
        <c:varyColors val="0"/>
        <c:ser>
          <c:idx val="0"/>
          <c:order val="0"/>
          <c:tx>
            <c:strRef>
              <c:f>Sheet1!$C$2</c:f>
              <c:strCache>
                <c:ptCount val="1"/>
                <c:pt idx="0">
                  <c:v>Freq</c:v>
                </c:pt>
              </c:strCache>
            </c:strRef>
          </c:tx>
          <c:spPr>
            <a:ln>
              <a:solidFill>
                <a:srgbClr val="FF0000"/>
              </a:solidFill>
            </a:ln>
          </c:spPr>
          <c:invertIfNegative val="0"/>
          <c:cat>
            <c:numRef>
              <c:f>Sheet1!$B$3:$B$9</c:f>
              <c:numCache>
                <c:formatCode>General</c:formatCode>
                <c:ptCount val="7"/>
                <c:pt idx="0">
                  <c:v>2</c:v>
                </c:pt>
                <c:pt idx="1">
                  <c:v>3</c:v>
                </c:pt>
                <c:pt idx="2">
                  <c:v>4</c:v>
                </c:pt>
                <c:pt idx="3">
                  <c:v>5</c:v>
                </c:pt>
                <c:pt idx="4">
                  <c:v>6</c:v>
                </c:pt>
                <c:pt idx="5">
                  <c:v>7</c:v>
                </c:pt>
                <c:pt idx="6">
                  <c:v>8</c:v>
                </c:pt>
              </c:numCache>
            </c:numRef>
          </c:cat>
          <c:val>
            <c:numRef>
              <c:f>Sheet1!$C$3:$C$9</c:f>
              <c:numCache>
                <c:formatCode>General</c:formatCode>
                <c:ptCount val="7"/>
                <c:pt idx="0">
                  <c:v>1</c:v>
                </c:pt>
                <c:pt idx="1">
                  <c:v>4</c:v>
                </c:pt>
                <c:pt idx="2">
                  <c:v>1</c:v>
                </c:pt>
                <c:pt idx="3">
                  <c:v>3</c:v>
                </c:pt>
                <c:pt idx="4">
                  <c:v>4</c:v>
                </c:pt>
                <c:pt idx="5">
                  <c:v>2</c:v>
                </c:pt>
                <c:pt idx="6">
                  <c:v>1</c:v>
                </c:pt>
              </c:numCache>
            </c:numRef>
          </c:val>
          <c:extLst>
            <c:ext xmlns:c16="http://schemas.microsoft.com/office/drawing/2014/chart" uri="{C3380CC4-5D6E-409C-BE32-E72D297353CC}">
              <c16:uniqueId val="{00000000-17E9-4616-AC1F-8BD06F174405}"/>
            </c:ext>
          </c:extLst>
        </c:ser>
        <c:dLbls>
          <c:showLegendKey val="0"/>
          <c:showVal val="0"/>
          <c:showCatName val="0"/>
          <c:showSerName val="0"/>
          <c:showPercent val="0"/>
          <c:showBubbleSize val="0"/>
        </c:dLbls>
        <c:gapWidth val="0"/>
        <c:axId val="45746432"/>
        <c:axId val="45756416"/>
      </c:barChart>
      <c:catAx>
        <c:axId val="45746432"/>
        <c:scaling>
          <c:orientation val="minMax"/>
        </c:scaling>
        <c:delete val="0"/>
        <c:axPos val="b"/>
        <c:numFmt formatCode="General" sourceLinked="1"/>
        <c:majorTickMark val="out"/>
        <c:minorTickMark val="none"/>
        <c:tickLblPos val="nextTo"/>
        <c:txPr>
          <a:bodyPr/>
          <a:lstStyle/>
          <a:p>
            <a:pPr>
              <a:defRPr sz="1400"/>
            </a:pPr>
            <a:endParaRPr lang="en-US"/>
          </a:p>
        </c:txPr>
        <c:crossAx val="45756416"/>
        <c:crosses val="autoZero"/>
        <c:auto val="1"/>
        <c:lblAlgn val="ctr"/>
        <c:lblOffset val="100"/>
        <c:noMultiLvlLbl val="0"/>
      </c:catAx>
      <c:valAx>
        <c:axId val="45756416"/>
        <c:scaling>
          <c:orientation val="minMax"/>
        </c:scaling>
        <c:delete val="0"/>
        <c:axPos val="l"/>
        <c:majorGridlines>
          <c:spPr>
            <a:ln>
              <a:prstDash val="dash"/>
            </a:ln>
          </c:spPr>
        </c:majorGridlines>
        <c:numFmt formatCode="General" sourceLinked="1"/>
        <c:majorTickMark val="out"/>
        <c:minorTickMark val="none"/>
        <c:tickLblPos val="nextTo"/>
        <c:txPr>
          <a:bodyPr/>
          <a:lstStyle/>
          <a:p>
            <a:pPr>
              <a:defRPr sz="1400"/>
            </a:pPr>
            <a:endParaRPr lang="en-US"/>
          </a:p>
        </c:txPr>
        <c:crossAx val="45746432"/>
        <c:crosses val="autoZero"/>
        <c:crossBetween val="between"/>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Sheet2!$C$4</c:f>
              <c:strCache>
                <c:ptCount val="1"/>
                <c:pt idx="0">
                  <c:v>Freq</c:v>
                </c:pt>
              </c:strCache>
            </c:strRef>
          </c:tx>
          <c:spPr>
            <a:ln>
              <a:solidFill>
                <a:srgbClr val="FF0000"/>
              </a:solidFill>
            </a:ln>
          </c:spPr>
          <c:invertIfNegative val="0"/>
          <c:cat>
            <c:numRef>
              <c:f>Sheet2!$B$5:$B$11</c:f>
              <c:numCache>
                <c:formatCode>General</c:formatCode>
                <c:ptCount val="7"/>
                <c:pt idx="0">
                  <c:v>2</c:v>
                </c:pt>
                <c:pt idx="1">
                  <c:v>3</c:v>
                </c:pt>
                <c:pt idx="2">
                  <c:v>4</c:v>
                </c:pt>
                <c:pt idx="3">
                  <c:v>5</c:v>
                </c:pt>
                <c:pt idx="4">
                  <c:v>6</c:v>
                </c:pt>
                <c:pt idx="5">
                  <c:v>7</c:v>
                </c:pt>
                <c:pt idx="6">
                  <c:v>8</c:v>
                </c:pt>
              </c:numCache>
            </c:numRef>
          </c:cat>
          <c:val>
            <c:numRef>
              <c:f>Sheet2!$C$5:$C$11</c:f>
              <c:numCache>
                <c:formatCode>General</c:formatCode>
                <c:ptCount val="7"/>
                <c:pt idx="0">
                  <c:v>1</c:v>
                </c:pt>
                <c:pt idx="1">
                  <c:v>3</c:v>
                </c:pt>
                <c:pt idx="2">
                  <c:v>1</c:v>
                </c:pt>
                <c:pt idx="3">
                  <c:v>4</c:v>
                </c:pt>
                <c:pt idx="4">
                  <c:v>4</c:v>
                </c:pt>
                <c:pt idx="5">
                  <c:v>2</c:v>
                </c:pt>
                <c:pt idx="6">
                  <c:v>1</c:v>
                </c:pt>
              </c:numCache>
            </c:numRef>
          </c:val>
          <c:extLst>
            <c:ext xmlns:c16="http://schemas.microsoft.com/office/drawing/2014/chart" uri="{C3380CC4-5D6E-409C-BE32-E72D297353CC}">
              <c16:uniqueId val="{00000000-FE33-4E59-B402-34F2FBCA3589}"/>
            </c:ext>
          </c:extLst>
        </c:ser>
        <c:dLbls>
          <c:showLegendKey val="0"/>
          <c:showVal val="0"/>
          <c:showCatName val="0"/>
          <c:showSerName val="0"/>
          <c:showPercent val="0"/>
          <c:showBubbleSize val="0"/>
        </c:dLbls>
        <c:gapWidth val="0"/>
        <c:axId val="77497856"/>
        <c:axId val="77499392"/>
      </c:barChart>
      <c:catAx>
        <c:axId val="77497856"/>
        <c:scaling>
          <c:orientation val="minMax"/>
        </c:scaling>
        <c:delete val="0"/>
        <c:axPos val="b"/>
        <c:numFmt formatCode="General" sourceLinked="1"/>
        <c:majorTickMark val="out"/>
        <c:minorTickMark val="none"/>
        <c:tickLblPos val="nextTo"/>
        <c:txPr>
          <a:bodyPr/>
          <a:lstStyle/>
          <a:p>
            <a:pPr>
              <a:defRPr sz="1400"/>
            </a:pPr>
            <a:endParaRPr lang="en-US"/>
          </a:p>
        </c:txPr>
        <c:crossAx val="77499392"/>
        <c:crosses val="autoZero"/>
        <c:auto val="1"/>
        <c:lblAlgn val="ctr"/>
        <c:lblOffset val="100"/>
        <c:noMultiLvlLbl val="0"/>
      </c:catAx>
      <c:valAx>
        <c:axId val="77499392"/>
        <c:scaling>
          <c:orientation val="minMax"/>
        </c:scaling>
        <c:delete val="0"/>
        <c:axPos val="l"/>
        <c:majorGridlines>
          <c:spPr>
            <a:ln>
              <a:prstDash val="dash"/>
            </a:ln>
          </c:spPr>
        </c:majorGridlines>
        <c:numFmt formatCode="General" sourceLinked="1"/>
        <c:majorTickMark val="out"/>
        <c:minorTickMark val="none"/>
        <c:tickLblPos val="nextTo"/>
        <c:txPr>
          <a:bodyPr/>
          <a:lstStyle/>
          <a:p>
            <a:pPr>
              <a:defRPr sz="1400"/>
            </a:pPr>
            <a:endParaRPr lang="en-US"/>
          </a:p>
        </c:txPr>
        <c:crossAx val="77497856"/>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Ex1. ((22*4)+(24*3)+(30*3))/(4+3+3)= 250/10=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Ex2. (7.45*56)+(8.85*15)+(10.25*16)+(11.65*9)+(13.05*4)= 498.5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xbar= 498.5/(6+15+16+9+4)=498.5/50= 9.97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225507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Ex1. ((22*4)+(24*3)+(30*3))/(4+3+3)= 250/10=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Ex2. (7.45*56)+(8.85*15)+(10.25*16)+(11.65*9)+(13.05*4)= 498.5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xbar= 498.5/(6+15+16+9+4)=498.5/50= 9.97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85563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1200" b="0" i="0" u="none" strike="noStrike" kern="1200" dirty="0">
                <a:solidFill>
                  <a:schemeClr val="tx1"/>
                </a:solidFill>
                <a:effectLst/>
                <a:latin typeface="+mn-lt"/>
                <a:ea typeface="+mn-ea"/>
                <a:cs typeface="+mn-cs"/>
              </a:rPr>
              <a:t>Since this data is </a:t>
            </a:r>
            <a:r>
              <a:rPr lang="en-US" sz="1200" b="0" i="0" u="none" strike="noStrike" kern="1200" dirty="0" err="1">
                <a:solidFill>
                  <a:schemeClr val="tx1"/>
                </a:solidFill>
                <a:effectLst/>
                <a:latin typeface="+mn-lt"/>
                <a:ea typeface="+mn-ea"/>
                <a:cs typeface="+mn-cs"/>
              </a:rPr>
              <a:t>skrewed</a:t>
            </a:r>
            <a:r>
              <a:rPr lang="en-US" sz="1200" b="0" i="0" u="none" strike="noStrike" kern="1200" dirty="0">
                <a:solidFill>
                  <a:schemeClr val="tx1"/>
                </a:solidFill>
                <a:effectLst/>
                <a:latin typeface="+mn-lt"/>
                <a:ea typeface="+mn-ea"/>
                <a:cs typeface="+mn-cs"/>
              </a:rPr>
              <a:t>, median in a better central measure showing central wages </a:t>
            </a: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4016628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 GPA is an example of a weighted mean where the number of credits are the weights for each grade </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2194584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expecting that the sample</a:t>
            </a:r>
            <a:r>
              <a:rPr lang="en-US" baseline="0" dirty="0"/>
              <a:t> mean to be close to the population mean, in general, that the statistic to be close to parameter, our estimation to be close to the actual value, BUT in never happens to be exactly the same number, because we are talking about two continuous entities, the chances that they get the same number is zero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1517727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51617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2925384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8FFA"/>
                </a:solidFill>
                <a:ea typeface="Times New Roman" panose="02020603050405020304" pitchFamily="18" charset="0"/>
              </a:rPr>
              <a:t>xbar= 12.46	m=12	M=12	Midrange=(6+21)/2=13.5</a:t>
            </a:r>
          </a:p>
          <a:p>
            <a:r>
              <a:rPr lang="en-US" sz="1200" dirty="0">
                <a:solidFill>
                  <a:srgbClr val="008FFA"/>
                </a:solidFill>
                <a:ea typeface="Times New Roman" panose="02020603050405020304" pitchFamily="18" charset="0"/>
              </a:rPr>
              <a:t>The data is slightly skew to the right, all three measures are close but median is the best central measure </a:t>
            </a:r>
          </a:p>
          <a:p>
            <a:r>
              <a:rPr lang="en-US" sz="1200" dirty="0">
                <a:solidFill>
                  <a:srgbClr val="008FFA"/>
                </a:solidFill>
                <a:ea typeface="Times New Roman" panose="02020603050405020304" pitchFamily="18" charset="0"/>
              </a:rPr>
              <a:t>Range=21-6=15	Tolerance=1</a:t>
            </a:r>
          </a:p>
          <a:p>
            <a:r>
              <a:rPr lang="en-US" sz="1200" dirty="0">
                <a:solidFill>
                  <a:srgbClr val="008FFA"/>
                </a:solidFill>
                <a:ea typeface="Times New Roman" panose="02020603050405020304" pitchFamily="18" charset="0"/>
              </a:rPr>
              <a:t>CW=Roundup(15/4)= 4</a:t>
            </a:r>
          </a:p>
          <a:p>
            <a:r>
              <a:rPr lang="en-US" sz="1200" dirty="0">
                <a:solidFill>
                  <a:srgbClr val="008FFA"/>
                </a:solidFill>
                <a:ea typeface="Times New Roman" panose="02020603050405020304" pitchFamily="18" charset="0"/>
              </a:rPr>
              <a:t>LCL1=6	UCL1=9	x1=7.5	f1=3</a:t>
            </a:r>
          </a:p>
          <a:p>
            <a:r>
              <a:rPr lang="en-US" sz="1200" dirty="0">
                <a:solidFill>
                  <a:srgbClr val="008FFA"/>
                </a:solidFill>
                <a:ea typeface="Times New Roman" panose="02020603050405020304" pitchFamily="18" charset="0"/>
              </a:rPr>
              <a:t>LCL2=10	UCL2=13	x2=11.5	f2=6</a:t>
            </a:r>
          </a:p>
          <a:p>
            <a:r>
              <a:rPr lang="en-US" sz="1200" dirty="0">
                <a:solidFill>
                  <a:srgbClr val="008FFA"/>
                </a:solidFill>
                <a:ea typeface="Times New Roman" panose="02020603050405020304" pitchFamily="18" charset="0"/>
              </a:rPr>
              <a:t>LCL3=14	UCL3=17	x3=15.5	f3=2</a:t>
            </a:r>
          </a:p>
          <a:p>
            <a:r>
              <a:rPr lang="en-US" sz="1200" dirty="0">
                <a:solidFill>
                  <a:srgbClr val="008FFA"/>
                </a:solidFill>
                <a:ea typeface="Times New Roman" panose="02020603050405020304" pitchFamily="18" charset="0"/>
              </a:rPr>
              <a:t>LCL4=18	UCL4=21	x4=19.5	f4=2</a:t>
            </a:r>
          </a:p>
          <a:p>
            <a:r>
              <a:rPr lang="en-US" sz="1200" dirty="0">
                <a:solidFill>
                  <a:srgbClr val="008FFA"/>
                </a:solidFill>
                <a:ea typeface="Times New Roman" panose="02020603050405020304" pitchFamily="18" charset="0"/>
              </a:rPr>
              <a:t>Using the table we have</a:t>
            </a:r>
          </a:p>
          <a:p>
            <a:r>
              <a:rPr lang="en-US" sz="1200" dirty="0">
                <a:solidFill>
                  <a:srgbClr val="008FFA"/>
                </a:solidFill>
                <a:ea typeface="Times New Roman" panose="02020603050405020304" pitchFamily="18" charset="0"/>
              </a:rPr>
              <a:t>xbar=12.42	m=11.5	M=11.5</a:t>
            </a: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2925384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we learned how we can </a:t>
            </a:r>
            <a:r>
              <a:rPr lang="en-US" baseline="0" dirty="0"/>
              <a:t>describe data from a sample by using different graphs and tables, b</a:t>
            </a:r>
            <a:r>
              <a:rPr lang="en-US" dirty="0"/>
              <a:t>eside graphing a wide range</a:t>
            </a:r>
            <a:r>
              <a:rPr lang="en-US" baseline="0" dirty="0"/>
              <a:t> of plots, we can compute some values which describe the data, besides comparing plots is subjective it requires experience, it is easier to compare numbers, together the plots and statistic helps us describe a dataset the best way we can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chapter is devoted to some of these statistic, today we deal with the center of datasets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Once again, starting with a population of size N, lets say X is our variable of interest, it can</a:t>
            </a:r>
            <a:r>
              <a:rPr lang="en-US" baseline="0" dirty="0"/>
              <a:t> be anything that is not constant among individuals of the population, it could be height age voting opinion, we show its measurement in population by X1 through XN</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273594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dataset could be bimodal or trimodal if there are more than one number with highest frequency. The first example is bimodal with 3 and 6 as the modes. </a:t>
            </a:r>
          </a:p>
          <a:p>
            <a:r>
              <a:rPr lang="en-US" dirty="0"/>
              <a:t>For consecutive</a:t>
            </a:r>
            <a:r>
              <a:rPr lang="en-US" baseline="0" dirty="0"/>
              <a:t> numbers, the mode is defined as the average of the two consecutive numbers, unless the data type is qualitative, in that case you can still say it is bimodal. The second example is still unimodal with mode of 5.5. Looing at the histogram of the data reveals the mode of the distribution </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1413210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Left:	Mode = (8.85+10.25)/2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Right:	Modes = 8.85 and 11.65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329191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Sorted sample values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b="0" i="1" smtClean="0">
                            <a:latin typeface="Cambria Math" panose="02040503050406030204" pitchFamily="18" charset="0"/>
                            <a:cs typeface="Times New Roman" pitchFamily="18" charset="0"/>
                          </a:rPr>
                          <m:t>𝑥</m:t>
                        </m:r>
                      </m:e>
                      <m:sub>
                        <m:r>
                          <a:rPr lang="en-US" sz="1200" b="0" i="1" smtClean="0">
                            <a:latin typeface="Cambria Math" panose="02040503050406030204" pitchFamily="18" charset="0"/>
                            <a:cs typeface="Times New Roman" pitchFamily="18" charset="0"/>
                          </a:rPr>
                          <m:t>1</m:t>
                        </m:r>
                      </m:sub>
                    </m:sSub>
                    <m:r>
                      <a:rPr lang="en-US" sz="1200" b="0" i="1" smtClean="0">
                        <a:latin typeface="Cambria Math" panose="02040503050406030204" pitchFamily="18" charset="0"/>
                        <a:cs typeface="Times New Roman" pitchFamily="18" charset="0"/>
                      </a:rPr>
                      <m:t>,</m:t>
                    </m:r>
                    <m:sSub>
                      <m:sSubPr>
                        <m:ctrlPr>
                          <a:rPr lang="en-US" sz="1200" b="0" i="1" smtClean="0">
                            <a:latin typeface="Cambria Math" panose="02040503050406030204" pitchFamily="18" charset="0"/>
                            <a:cs typeface="Times New Roman" pitchFamily="18" charset="0"/>
                          </a:rPr>
                        </m:ctrlPr>
                      </m:sSubPr>
                      <m:e>
                        <m:r>
                          <a:rPr lang="en-US" sz="1200" b="0" i="1" smtClean="0">
                            <a:latin typeface="Cambria Math" panose="02040503050406030204" pitchFamily="18" charset="0"/>
                            <a:cs typeface="Times New Roman" pitchFamily="18" charset="0"/>
                          </a:rPr>
                          <m:t>𝑥</m:t>
                        </m:r>
                      </m:e>
                      <m:sub>
                        <m:r>
                          <a:rPr lang="en-US" sz="1200" b="0" i="1" smtClean="0">
                            <a:latin typeface="Cambria Math" panose="02040503050406030204" pitchFamily="18" charset="0"/>
                            <a:cs typeface="Times New Roman" pitchFamily="18" charset="0"/>
                          </a:rPr>
                          <m:t>2</m:t>
                        </m:r>
                      </m:sub>
                    </m:sSub>
                    <m:r>
                      <a:rPr lang="en-US" sz="1200" b="0" i="1" smtClean="0">
                        <a:latin typeface="Cambria Math" panose="02040503050406030204" pitchFamily="18" charset="0"/>
                        <a:cs typeface="Times New Roman" pitchFamily="18" charset="0"/>
                      </a:rPr>
                      <m:t>,…,</m:t>
                    </m:r>
                    <m:sSub>
                      <m:sSubPr>
                        <m:ctrlPr>
                          <a:rPr lang="en-US" sz="1200" b="0" i="1" smtClean="0">
                            <a:latin typeface="Cambria Math" panose="02040503050406030204" pitchFamily="18" charset="0"/>
                            <a:cs typeface="Times New Roman" pitchFamily="18" charset="0"/>
                          </a:rPr>
                        </m:ctrlPr>
                      </m:sSubPr>
                      <m:e>
                        <m:r>
                          <a:rPr lang="en-US" sz="1200" b="0" i="1" smtClean="0">
                            <a:latin typeface="Cambria Math" panose="02040503050406030204" pitchFamily="18" charset="0"/>
                            <a:cs typeface="Times New Roman" pitchFamily="18" charset="0"/>
                          </a:rPr>
                          <m:t>𝑥</m:t>
                        </m:r>
                      </m:e>
                      <m:sub>
                        <m:r>
                          <a:rPr lang="en-US" sz="1200" b="0" i="1" smtClean="0">
                            <a:latin typeface="Cambria Math" panose="02040503050406030204" pitchFamily="18" charset="0"/>
                            <a:cs typeface="Times New Roman" pitchFamily="18" charset="0"/>
                          </a:rPr>
                          <m:t>𝑛</m:t>
                        </m:r>
                      </m:sub>
                    </m:sSub>
                  </m:oMath>
                </a14:m>
                <a:r>
                  <a:rPr lang="en-US" dirty="0"/>
                  <a:t> from smallest to largest is shown by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cs typeface="Times New Roman" pitchFamily="18" charset="0"/>
                          </a:rPr>
                          <m:t>𝑥</m:t>
                        </m:r>
                      </m:e>
                      <m:sub>
                        <m:r>
                          <a:rPr lang="en-US" sz="1200" b="0" i="1" smtClean="0">
                            <a:latin typeface="Cambria Math" panose="02040503050406030204" pitchFamily="18" charset="0"/>
                            <a:cs typeface="Times New Roman" pitchFamily="18" charset="0"/>
                          </a:rPr>
                          <m:t>(</m:t>
                        </m:r>
                        <m:r>
                          <a:rPr lang="en-US" sz="1200" i="1">
                            <a:latin typeface="Cambria Math" panose="02040503050406030204" pitchFamily="18" charset="0"/>
                            <a:cs typeface="Times New Roman" pitchFamily="18" charset="0"/>
                          </a:rPr>
                          <m:t>1</m:t>
                        </m:r>
                        <m:r>
                          <a:rPr lang="en-US" sz="1200" b="0" i="1" smtClean="0">
                            <a:latin typeface="Cambria Math" panose="02040503050406030204" pitchFamily="18" charset="0"/>
                            <a:cs typeface="Times New Roman" pitchFamily="18" charset="0"/>
                          </a:rPr>
                          <m:t>)</m:t>
                        </m:r>
                      </m:sub>
                    </m:sSub>
                    <m:r>
                      <a:rPr lang="en-US" sz="1200" b="0" i="1" smtClean="0">
                        <a:latin typeface="Cambria Math" panose="02040503050406030204" pitchFamily="18" charset="0"/>
                        <a:cs typeface="Times New Roman" pitchFamily="18" charset="0"/>
                      </a:rPr>
                      <m:t>,</m:t>
                    </m:r>
                    <m:sSub>
                      <m:sSubPr>
                        <m:ctrlPr>
                          <a:rPr lang="en-US" sz="1200" i="1">
                            <a:latin typeface="Cambria Math" panose="02040503050406030204" pitchFamily="18" charset="0"/>
                            <a:cs typeface="Times New Roman" pitchFamily="18" charset="0"/>
                          </a:rPr>
                        </m:ctrlPr>
                      </m:sSubPr>
                      <m:e>
                        <m:r>
                          <a:rPr lang="en-US" sz="1200" i="1">
                            <a:latin typeface="Cambria Math" panose="02040503050406030204" pitchFamily="18" charset="0"/>
                            <a:cs typeface="Times New Roman" pitchFamily="18" charset="0"/>
                          </a:rPr>
                          <m:t>𝑥</m:t>
                        </m:r>
                      </m:e>
                      <m:sub>
                        <m:r>
                          <a:rPr lang="en-US" sz="1200" b="0" i="1" smtClean="0">
                            <a:latin typeface="Cambria Math" panose="02040503050406030204" pitchFamily="18" charset="0"/>
                            <a:cs typeface="Times New Roman" pitchFamily="18" charset="0"/>
                          </a:rPr>
                          <m:t>(</m:t>
                        </m:r>
                        <m:r>
                          <a:rPr lang="en-US" sz="1200" i="1">
                            <a:latin typeface="Cambria Math" panose="02040503050406030204" pitchFamily="18" charset="0"/>
                            <a:cs typeface="Times New Roman" pitchFamily="18" charset="0"/>
                          </a:rPr>
                          <m:t>2</m:t>
                        </m:r>
                        <m:r>
                          <a:rPr lang="en-US" sz="1200" b="0" i="1" smtClean="0">
                            <a:latin typeface="Cambria Math" panose="02040503050406030204" pitchFamily="18" charset="0"/>
                            <a:cs typeface="Times New Roman" pitchFamily="18" charset="0"/>
                          </a:rPr>
                          <m:t>)</m:t>
                        </m:r>
                      </m:sub>
                    </m:sSub>
                    <m:r>
                      <a:rPr lang="en-US" sz="1200" b="0" i="1" smtClean="0">
                        <a:latin typeface="Cambria Math" panose="02040503050406030204" pitchFamily="18" charset="0"/>
                        <a:cs typeface="Times New Roman" pitchFamily="18" charset="0"/>
                      </a:rPr>
                      <m:t>,</m:t>
                    </m:r>
                    <m:r>
                      <a:rPr lang="en-US" sz="1200" i="1">
                        <a:latin typeface="Cambria Math" panose="02040503050406030204" pitchFamily="18" charset="0"/>
                        <a:cs typeface="Times New Roman" pitchFamily="18" charset="0"/>
                      </a:rPr>
                      <m:t>…</m:t>
                    </m:r>
                    <m:r>
                      <a:rPr lang="en-US" sz="1200" b="0" i="1" smtClean="0">
                        <a:latin typeface="Cambria Math" panose="02040503050406030204" pitchFamily="18" charset="0"/>
                        <a:cs typeface="Times New Roman" pitchFamily="18" charset="0"/>
                      </a:rPr>
                      <m:t>,</m:t>
                    </m:r>
                    <m:sSub>
                      <m:sSubPr>
                        <m:ctrlPr>
                          <a:rPr lang="en-US" sz="1200" i="1">
                            <a:latin typeface="Cambria Math" panose="02040503050406030204" pitchFamily="18" charset="0"/>
                            <a:cs typeface="Times New Roman" pitchFamily="18" charset="0"/>
                          </a:rPr>
                        </m:ctrlPr>
                      </m:sSubPr>
                      <m:e>
                        <m:r>
                          <a:rPr lang="en-US" sz="1200" i="1">
                            <a:latin typeface="Cambria Math" panose="02040503050406030204" pitchFamily="18" charset="0"/>
                            <a:cs typeface="Times New Roman" pitchFamily="18" charset="0"/>
                          </a:rPr>
                          <m:t>𝑥</m:t>
                        </m:r>
                      </m:e>
                      <m:sub>
                        <m:d>
                          <m:dPr>
                            <m:ctrlPr>
                              <a:rPr lang="en-US" sz="1200" b="0" i="1" smtClean="0">
                                <a:latin typeface="Cambria Math" panose="02040503050406030204" pitchFamily="18" charset="0"/>
                                <a:cs typeface="Times New Roman" pitchFamily="18" charset="0"/>
                              </a:rPr>
                            </m:ctrlPr>
                          </m:dPr>
                          <m:e>
                            <m:r>
                              <a:rPr lang="en-US" sz="1200" i="1">
                                <a:latin typeface="Cambria Math" panose="02040503050406030204" pitchFamily="18" charset="0"/>
                                <a:cs typeface="Times New Roman" pitchFamily="18" charset="0"/>
                              </a:rPr>
                              <m:t>𝑛</m:t>
                            </m:r>
                          </m:e>
                        </m:d>
                      </m:sub>
                    </m:sSub>
                  </m:oMath>
                </a14:m>
                <a:r>
                  <a:rPr lang="en-US" dirty="0"/>
                  <a:t> thereofore</a:t>
                </a:r>
                <a:r>
                  <a:rPr lang="en-US" baseline="0" dirty="0"/>
                  <a:t> </a:t>
                </a:r>
                <a14:m>
                  <m:oMath xmlns:m="http://schemas.openxmlformats.org/officeDocument/2006/math">
                    <m:sSub>
                      <m:sSubPr>
                        <m:ctrlPr>
                          <a:rPr lang="en-US" sz="1200" i="1" smtClean="0">
                            <a:latin typeface="Cambria Math" panose="02040503050406030204" pitchFamily="18" charset="0"/>
                            <a:cs typeface="Times New Roman" pitchFamily="18" charset="0"/>
                          </a:rPr>
                        </m:ctrlPr>
                      </m:sSubPr>
                      <m:e>
                        <m:r>
                          <a:rPr lang="en-US" sz="1200" i="1">
                            <a:latin typeface="Cambria Math" panose="02040503050406030204" pitchFamily="18" charset="0"/>
                            <a:cs typeface="Times New Roman" pitchFamily="18" charset="0"/>
                          </a:rPr>
                          <m:t>𝑥</m:t>
                        </m:r>
                      </m:e>
                      <m:sub>
                        <m:r>
                          <a:rPr lang="en-US" sz="1200" b="0" i="1" smtClean="0">
                            <a:latin typeface="Cambria Math" panose="02040503050406030204" pitchFamily="18" charset="0"/>
                            <a:cs typeface="Times New Roman" pitchFamily="18" charset="0"/>
                          </a:rPr>
                          <m:t>(</m:t>
                        </m:r>
                        <m:r>
                          <a:rPr lang="en-US" sz="1200" i="1">
                            <a:latin typeface="Cambria Math" panose="02040503050406030204" pitchFamily="18" charset="0"/>
                            <a:cs typeface="Times New Roman" pitchFamily="18" charset="0"/>
                          </a:rPr>
                          <m:t>1</m:t>
                        </m:r>
                        <m:r>
                          <a:rPr lang="en-US" sz="1200" b="0" i="1" smtClean="0">
                            <a:latin typeface="Cambria Math" panose="02040503050406030204" pitchFamily="18" charset="0"/>
                            <a:cs typeface="Times New Roman" pitchFamily="18" charset="0"/>
                          </a:rPr>
                          <m:t>)</m:t>
                        </m:r>
                      </m:sub>
                    </m:sSub>
                    <m:r>
                      <a:rPr lang="en-US" sz="1200" i="1" smtClean="0">
                        <a:latin typeface="Cambria Math" panose="02040503050406030204" pitchFamily="18" charset="0"/>
                        <a:ea typeface="Cambria Math" panose="02040503050406030204" pitchFamily="18" charset="0"/>
                        <a:cs typeface="Times New Roman" pitchFamily="18" charset="0"/>
                      </a:rPr>
                      <m:t>≤</m:t>
                    </m:r>
                    <m:sSub>
                      <m:sSubPr>
                        <m:ctrlPr>
                          <a:rPr lang="en-US" sz="1200" i="1">
                            <a:latin typeface="Cambria Math" panose="02040503050406030204" pitchFamily="18" charset="0"/>
                            <a:cs typeface="Times New Roman" pitchFamily="18" charset="0"/>
                          </a:rPr>
                        </m:ctrlPr>
                      </m:sSubPr>
                      <m:e>
                        <m:r>
                          <a:rPr lang="en-US" sz="1200" i="1">
                            <a:latin typeface="Cambria Math" panose="02040503050406030204" pitchFamily="18" charset="0"/>
                            <a:cs typeface="Times New Roman" pitchFamily="18" charset="0"/>
                          </a:rPr>
                          <m:t>𝑥</m:t>
                        </m:r>
                      </m:e>
                      <m:sub>
                        <m:r>
                          <a:rPr lang="en-US" sz="1200" b="0" i="1" smtClean="0">
                            <a:latin typeface="Cambria Math" panose="02040503050406030204" pitchFamily="18" charset="0"/>
                            <a:cs typeface="Times New Roman" pitchFamily="18" charset="0"/>
                          </a:rPr>
                          <m:t>(</m:t>
                        </m:r>
                        <m:r>
                          <a:rPr lang="en-US" sz="1200" i="1">
                            <a:latin typeface="Cambria Math" panose="02040503050406030204" pitchFamily="18" charset="0"/>
                            <a:cs typeface="Times New Roman" pitchFamily="18" charset="0"/>
                          </a:rPr>
                          <m:t>2</m:t>
                        </m:r>
                        <m:r>
                          <a:rPr lang="en-US" sz="1200" b="0" i="1" smtClean="0">
                            <a:latin typeface="Cambria Math" panose="02040503050406030204" pitchFamily="18" charset="0"/>
                            <a:cs typeface="Times New Roman" pitchFamily="18" charset="0"/>
                          </a:rPr>
                          <m:t>)</m:t>
                        </m:r>
                      </m:sub>
                    </m:sSub>
                    <m:r>
                      <a:rPr lang="en-US" sz="1200" i="1" smtClean="0">
                        <a:latin typeface="Cambria Math" panose="02040503050406030204" pitchFamily="18" charset="0"/>
                        <a:ea typeface="Cambria Math" panose="02040503050406030204" pitchFamily="18" charset="0"/>
                        <a:cs typeface="Times New Roman" pitchFamily="18" charset="0"/>
                      </a:rPr>
                      <m:t>≤</m:t>
                    </m:r>
                    <m:r>
                      <a:rPr lang="en-US" sz="1200" i="1">
                        <a:latin typeface="Cambria Math" panose="02040503050406030204" pitchFamily="18" charset="0"/>
                        <a:cs typeface="Times New Roman" pitchFamily="18" charset="0"/>
                      </a:rPr>
                      <m:t>…</m:t>
                    </m:r>
                    <m:r>
                      <a:rPr lang="en-US" sz="1200" i="1" smtClean="0">
                        <a:latin typeface="Cambria Math" panose="02040503050406030204" pitchFamily="18" charset="0"/>
                        <a:ea typeface="Cambria Math" panose="02040503050406030204" pitchFamily="18" charset="0"/>
                        <a:cs typeface="Times New Roman" pitchFamily="18" charset="0"/>
                      </a:rPr>
                      <m:t>≤</m:t>
                    </m:r>
                    <m:sSub>
                      <m:sSubPr>
                        <m:ctrlPr>
                          <a:rPr lang="en-US" sz="1200" i="1">
                            <a:latin typeface="Cambria Math" panose="02040503050406030204" pitchFamily="18" charset="0"/>
                            <a:cs typeface="Times New Roman" pitchFamily="18" charset="0"/>
                          </a:rPr>
                        </m:ctrlPr>
                      </m:sSubPr>
                      <m:e>
                        <m:r>
                          <a:rPr lang="en-US" sz="1200" i="1">
                            <a:latin typeface="Cambria Math" panose="02040503050406030204" pitchFamily="18" charset="0"/>
                            <a:cs typeface="Times New Roman" pitchFamily="18" charset="0"/>
                          </a:rPr>
                          <m:t>𝑥</m:t>
                        </m:r>
                      </m:e>
                      <m:sub>
                        <m:d>
                          <m:dPr>
                            <m:ctrlPr>
                              <a:rPr lang="en-US" sz="1200" b="0" i="1" smtClean="0">
                                <a:latin typeface="Cambria Math" panose="02040503050406030204" pitchFamily="18" charset="0"/>
                                <a:cs typeface="Times New Roman" pitchFamily="18" charset="0"/>
                              </a:rPr>
                            </m:ctrlPr>
                          </m:dPr>
                          <m:e>
                            <m:r>
                              <a:rPr lang="en-US" sz="1200" i="1">
                                <a:latin typeface="Cambria Math" panose="02040503050406030204" pitchFamily="18" charset="0"/>
                                <a:cs typeface="Times New Roman" pitchFamily="18" charset="0"/>
                              </a:rPr>
                              <m:t>𝑛</m:t>
                            </m:r>
                          </m:e>
                        </m:d>
                      </m:sub>
                    </m:sSub>
                  </m:oMath>
                </a14:m>
                <a:r>
                  <a:rPr lang="en-US" dirty="0"/>
                  <a:t> where number in the parenthesis represent order after sorting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Sorted sample values </a:t>
                </a:r>
                <a:r>
                  <a:rPr lang="en-US" sz="1200" b="0" i="0">
                    <a:latin typeface="Cambria Math" panose="02040503050406030204" pitchFamily="18" charset="0"/>
                    <a:cs typeface="Times New Roman" pitchFamily="18" charset="0"/>
                  </a:rPr>
                  <a:t>𝑥_1,𝑥_2,…,𝑥_𝑛</a:t>
                </a:r>
                <a:r>
                  <a:rPr lang="en-US" dirty="0"/>
                  <a:t> from smallest to largest is shown by </a:t>
                </a:r>
                <a:r>
                  <a:rPr lang="en-US" sz="1200" i="0">
                    <a:latin typeface="Cambria Math" panose="02040503050406030204" pitchFamily="18" charset="0"/>
                    <a:cs typeface="Times New Roman" pitchFamily="18" charset="0"/>
                  </a:rPr>
                  <a:t>𝑥_(</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1</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𝑥_(</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2</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𝑥_(</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𝑛) )</a:t>
                </a:r>
                <a:r>
                  <a:rPr lang="en-US" dirty="0"/>
                  <a:t> thereofore</a:t>
                </a:r>
                <a:r>
                  <a:rPr lang="en-US" baseline="0" dirty="0"/>
                  <a:t> </a:t>
                </a:r>
                <a:r>
                  <a:rPr lang="en-US" sz="1200" i="0">
                    <a:latin typeface="Cambria Math" panose="02040503050406030204" pitchFamily="18" charset="0"/>
                    <a:cs typeface="Times New Roman" pitchFamily="18" charset="0"/>
                  </a:rPr>
                  <a:t>𝑥_(</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1</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ea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𝑥_(</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2</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ea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a:t>
                </a:r>
                <a:r>
                  <a:rPr lang="en-US" sz="1200" i="0">
                    <a:latin typeface="Cambria Math" panose="02040503050406030204" pitchFamily="18" charset="0"/>
                    <a:ea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𝑥_(</a:t>
                </a:r>
                <a:r>
                  <a:rPr lang="en-US" sz="1200" b="0" i="0">
                    <a:latin typeface="Cambria Math" panose="02040503050406030204" pitchFamily="18" charset="0"/>
                    <a:cs typeface="Times New Roman" pitchFamily="18" charset="0"/>
                  </a:rPr>
                  <a:t>(</a:t>
                </a:r>
                <a:r>
                  <a:rPr lang="en-US" sz="1200" i="0">
                    <a:latin typeface="Cambria Math" panose="02040503050406030204" pitchFamily="18" charset="0"/>
                    <a:cs typeface="Times New Roman" pitchFamily="18" charset="0"/>
                  </a:rPr>
                  <a:t>𝑛) )</a:t>
                </a:r>
                <a:r>
                  <a:rPr lang="en-US" dirty="0"/>
                  <a:t> where number in the parenthesis represent order after sorting </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Ex1. (5+6)/2= 5.5	Ex2.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Ex3. 50%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Ex4. 10.25 which is the class mark of the class with 25</a:t>
                </a:r>
                <a:r>
                  <a:rPr lang="en-US" sz="1200" baseline="30000" dirty="0">
                    <a:ea typeface="Times New Roman" panose="02020603050405020304" pitchFamily="18" charset="0"/>
                  </a:rPr>
                  <a:t>th</a:t>
                </a:r>
                <a:r>
                  <a:rPr lang="en-US" sz="1200" dirty="0">
                    <a:ea typeface="Times New Roman" panose="02020603050405020304" pitchFamily="18" charset="0"/>
                  </a:rPr>
                  <a:t> and 26</a:t>
                </a:r>
                <a:r>
                  <a:rPr lang="en-US" sz="1200" baseline="30000" dirty="0">
                    <a:ea typeface="Times New Roman" panose="02020603050405020304" pitchFamily="18" charset="0"/>
                  </a:rPr>
                  <a:t>th</a:t>
                </a:r>
                <a:r>
                  <a:rPr lang="en-US" sz="1200" dirty="0">
                    <a:ea typeface="Times New Roman" panose="02020603050405020304" pitchFamily="18" charset="0"/>
                  </a:rPr>
                  <a:t> observations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1793527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Ex1. ((22*4)+(24*3)+(30*3))/(4+3+3)= 250/10=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Ex2. (7.45*56)+(8.85*15)+(10.25*16)+(11.65*9)+(13.05*4)= 498.5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xbar= 498.5/(6+15+16+9+4)=498.5/50= 9.97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3058753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34.jpe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s>
</file>

<file path=ppt/slides/_rels/slide1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6.jfif"/></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g"/><Relationship Id="rId11" Type="http://schemas.openxmlformats.org/officeDocument/2006/relationships/image" Target="../media/image19.jp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3.wmf"/><Relationship Id="rId18" Type="http://schemas.openxmlformats.org/officeDocument/2006/relationships/oleObject" Target="../embeddings/oleObject7.bin"/><Relationship Id="rId26" Type="http://schemas.openxmlformats.org/officeDocument/2006/relationships/oleObject" Target="../embeddings/oleObject11.bin"/><Relationship Id="rId3" Type="http://schemas.openxmlformats.org/officeDocument/2006/relationships/notesSlide" Target="../notesSlides/notesSlide8.xml"/><Relationship Id="rId21" Type="http://schemas.openxmlformats.org/officeDocument/2006/relationships/image" Target="../media/image27.wmf"/><Relationship Id="rId7" Type="http://schemas.openxmlformats.org/officeDocument/2006/relationships/image" Target="../media/image20.wmf"/><Relationship Id="rId12" Type="http://schemas.openxmlformats.org/officeDocument/2006/relationships/oleObject" Target="../embeddings/oleObject4.bin"/><Relationship Id="rId17" Type="http://schemas.openxmlformats.org/officeDocument/2006/relationships/image" Target="../media/image25.wmf"/><Relationship Id="rId25" Type="http://schemas.openxmlformats.org/officeDocument/2006/relationships/image" Target="../media/image29.wmf"/><Relationship Id="rId33" Type="http://schemas.openxmlformats.org/officeDocument/2006/relationships/image" Target="../media/image38.png"/><Relationship Id="rId2" Type="http://schemas.openxmlformats.org/officeDocument/2006/relationships/slideLayout" Target="../slideLayouts/slideLayout2.xml"/><Relationship Id="rId16" Type="http://schemas.openxmlformats.org/officeDocument/2006/relationships/oleObject" Target="../embeddings/oleObject6.bin"/><Relationship Id="rId20" Type="http://schemas.openxmlformats.org/officeDocument/2006/relationships/oleObject" Target="../embeddings/oleObject8.bin"/><Relationship Id="rId29" Type="http://schemas.openxmlformats.org/officeDocument/2006/relationships/image" Target="../media/image31.wmf"/><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22.wmf"/><Relationship Id="rId24" Type="http://schemas.openxmlformats.org/officeDocument/2006/relationships/oleObject" Target="../embeddings/oleObject10.bin"/><Relationship Id="rId32" Type="http://schemas.openxmlformats.org/officeDocument/2006/relationships/image" Target="../media/image37.png"/><Relationship Id="rId5" Type="http://schemas.openxmlformats.org/officeDocument/2006/relationships/image" Target="../media/image36.png"/><Relationship Id="rId15" Type="http://schemas.openxmlformats.org/officeDocument/2006/relationships/image" Target="../media/image24.wmf"/><Relationship Id="rId23" Type="http://schemas.openxmlformats.org/officeDocument/2006/relationships/image" Target="../media/image28.wmf"/><Relationship Id="rId28" Type="http://schemas.openxmlformats.org/officeDocument/2006/relationships/oleObject" Target="../embeddings/oleObject12.bin"/><Relationship Id="rId10" Type="http://schemas.openxmlformats.org/officeDocument/2006/relationships/oleObject" Target="../embeddings/oleObject3.bin"/><Relationship Id="rId19" Type="http://schemas.openxmlformats.org/officeDocument/2006/relationships/image" Target="../media/image26.wmf"/><Relationship Id="rId31" Type="http://schemas.openxmlformats.org/officeDocument/2006/relationships/image" Target="../media/image32.wmf"/><Relationship Id="rId4" Type="http://schemas.openxmlformats.org/officeDocument/2006/relationships/image" Target="../media/image35.png"/><Relationship Id="rId9" Type="http://schemas.openxmlformats.org/officeDocument/2006/relationships/image" Target="../media/image21.wmf"/><Relationship Id="rId14" Type="http://schemas.openxmlformats.org/officeDocument/2006/relationships/oleObject" Target="../embeddings/oleObject5.bin"/><Relationship Id="rId22" Type="http://schemas.openxmlformats.org/officeDocument/2006/relationships/oleObject" Target="../embeddings/oleObject9.bin"/><Relationship Id="rId27" Type="http://schemas.openxmlformats.org/officeDocument/2006/relationships/image" Target="../media/image30.wmf"/><Relationship Id="rId30"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2798795" y="3542839"/>
            <a:ext cx="6594410" cy="1294624"/>
          </a:xfrm>
        </p:spPr>
        <p:txBody>
          <a:bodyPr>
            <a:normAutofit/>
          </a:bodyPr>
          <a:lstStyle/>
          <a:p>
            <a:r>
              <a:rPr lang="en-US" dirty="0"/>
              <a:t>Central Measures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3576181" y="4991091"/>
            <a:ext cx="5039638" cy="866370"/>
          </a:xfrm>
        </p:spPr>
        <p:txBody>
          <a:bodyPr>
            <a:normAutofit/>
          </a:bodyPr>
          <a:lstStyle/>
          <a:p>
            <a:r>
              <a:rPr lang="en-US" sz="3600" dirty="0">
                <a:solidFill>
                  <a:srgbClr val="8D42C6"/>
                </a:solidFill>
              </a:rPr>
              <a:t>Part 4</a:t>
            </a:r>
          </a:p>
        </p:txBody>
      </p:sp>
      <p:pic>
        <p:nvPicPr>
          <p:cNvPr id="5" name="Picture 4">
            <a:extLst>
              <a:ext uri="{FF2B5EF4-FFF2-40B4-BE49-F238E27FC236}">
                <a16:creationId xmlns:a16="http://schemas.microsoft.com/office/drawing/2014/main" id="{D69F1417-BD84-485F-A20A-FC7F46B2D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953" y="159647"/>
            <a:ext cx="9886954" cy="3383192"/>
          </a:xfrm>
          <a:prstGeom prst="rect">
            <a:avLst/>
          </a:prstGeom>
        </p:spPr>
      </p:pic>
      <p:sp>
        <p:nvSpPr>
          <p:cNvPr id="4" name="TextBox 3">
            <a:extLst>
              <a:ext uri="{FF2B5EF4-FFF2-40B4-BE49-F238E27FC236}">
                <a16:creationId xmlns:a16="http://schemas.microsoft.com/office/drawing/2014/main" id="{8B7B740D-A1F2-4A85-864B-9449421CAE0A}"/>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DB73AB7C-C83F-44D6-BCD0-B45FA8859827}"/>
                  </a:ext>
                </a:extLst>
              </p:cNvPr>
              <p:cNvGraphicFramePr>
                <a:graphicFrameLocks noGrp="1"/>
              </p:cNvGraphicFramePr>
              <p:nvPr>
                <p:extLst>
                  <p:ext uri="{D42A27DB-BD31-4B8C-83A1-F6EECF244321}">
                    <p14:modId xmlns:p14="http://schemas.microsoft.com/office/powerpoint/2010/main" val="4108969169"/>
                  </p:ext>
                </p:extLst>
              </p:nvPr>
            </p:nvGraphicFramePr>
            <p:xfrm>
              <a:off x="222420" y="406835"/>
              <a:ext cx="3225116" cy="1619360"/>
            </p:xfrm>
            <a:graphic>
              <a:graphicData uri="http://schemas.openxmlformats.org/drawingml/2006/table">
                <a:tbl>
                  <a:tblPr/>
                  <a:tblGrid>
                    <a:gridCol w="950639">
                      <a:extLst>
                        <a:ext uri="{9D8B030D-6E8A-4147-A177-3AD203B41FA5}">
                          <a16:colId xmlns:a16="http://schemas.microsoft.com/office/drawing/2014/main" val="20000"/>
                        </a:ext>
                      </a:extLst>
                    </a:gridCol>
                    <a:gridCol w="596965">
                      <a:extLst>
                        <a:ext uri="{9D8B030D-6E8A-4147-A177-3AD203B41FA5}">
                          <a16:colId xmlns:a16="http://schemas.microsoft.com/office/drawing/2014/main" val="20001"/>
                        </a:ext>
                      </a:extLst>
                    </a:gridCol>
                    <a:gridCol w="647277">
                      <a:extLst>
                        <a:ext uri="{9D8B030D-6E8A-4147-A177-3AD203B41FA5}">
                          <a16:colId xmlns:a16="http://schemas.microsoft.com/office/drawing/2014/main" val="20002"/>
                        </a:ext>
                      </a:extLst>
                    </a:gridCol>
                    <a:gridCol w="1030235">
                      <a:extLst>
                        <a:ext uri="{9D8B030D-6E8A-4147-A177-3AD203B41FA5}">
                          <a16:colId xmlns:a16="http://schemas.microsoft.com/office/drawing/2014/main" val="20003"/>
                        </a:ext>
                      </a:extLst>
                    </a:gridCol>
                  </a:tblGrid>
                  <a:tr h="404840">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a:cs typeface="Arial"/>
                                  </a:rPr>
                                  <m:t>𝑖</m:t>
                                </m:r>
                              </m:oMath>
                            </m:oMathPara>
                          </a14:m>
                          <a:endParaRPr lang="en-US" sz="2200" dirty="0">
                            <a:latin typeface="+mn-lt"/>
                            <a:ea typeface="Cambria"/>
                            <a:cs typeface="Arial"/>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𝑥</m:t>
                                    </m:r>
                                  </m:e>
                                  <m:sub>
                                    <m:r>
                                      <a:rPr lang="en-US" sz="2200" b="0" i="1" smtClean="0">
                                        <a:latin typeface="Cambria Math" panose="02040503050406030204" pitchFamily="18" charset="0"/>
                                        <a:ea typeface="Cambria"/>
                                        <a:cs typeface="Times New Roman"/>
                                      </a:rPr>
                                      <m:t>𝑖</m:t>
                                    </m:r>
                                  </m:sub>
                                </m:sSub>
                              </m:oMath>
                            </m:oMathPara>
                          </a14:m>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𝑓</m:t>
                                    </m:r>
                                  </m:e>
                                  <m:sub>
                                    <m:r>
                                      <a:rPr lang="en-US" sz="2200" b="0" i="1" smtClean="0">
                                        <a:latin typeface="Cambria Math" panose="02040503050406030204" pitchFamily="18" charset="0"/>
                                        <a:ea typeface="Cambria"/>
                                        <a:cs typeface="Times New Roman"/>
                                      </a:rPr>
                                      <m:t>𝑖</m:t>
                                    </m:r>
                                  </m:sub>
                                </m:sSub>
                              </m:oMath>
                            </m:oMathPara>
                          </a14:m>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1</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22</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4</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4840">
                    <a:tc>
                      <a:txBody>
                        <a:bodyPr/>
                        <a:lstStyle/>
                        <a:p>
                          <a:pPr marL="0" marR="0" algn="ctr">
                            <a:lnSpc>
                              <a:spcPct val="115000"/>
                            </a:lnSpc>
                            <a:spcBef>
                              <a:spcPts val="0"/>
                            </a:spcBef>
                            <a:spcAft>
                              <a:spcPts val="0"/>
                            </a:spcAft>
                          </a:pPr>
                          <a:r>
                            <a:rPr lang="en-US" sz="2200">
                              <a:latin typeface="+mn-lt"/>
                              <a:ea typeface="Cambria"/>
                              <a:cs typeface="Times New Roman"/>
                            </a:rPr>
                            <a:t>2</a:t>
                          </a:r>
                          <a:endParaRPr lang="en-US" sz="220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24</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3</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3</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30</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3</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3" name="Table 12">
                <a:extLst>
                  <a:ext uri="{FF2B5EF4-FFF2-40B4-BE49-F238E27FC236}">
                    <a16:creationId xmlns:a16="http://schemas.microsoft.com/office/drawing/2014/main" id="{DB73AB7C-C83F-44D6-BCD0-B45FA8859827}"/>
                  </a:ext>
                </a:extLst>
              </p:cNvPr>
              <p:cNvGraphicFramePr>
                <a:graphicFrameLocks noGrp="1"/>
              </p:cNvGraphicFramePr>
              <p:nvPr>
                <p:extLst>
                  <p:ext uri="{D42A27DB-BD31-4B8C-83A1-F6EECF244321}">
                    <p14:modId xmlns:p14="http://schemas.microsoft.com/office/powerpoint/2010/main" val="4108969169"/>
                  </p:ext>
                </p:extLst>
              </p:nvPr>
            </p:nvGraphicFramePr>
            <p:xfrm>
              <a:off x="222420" y="406835"/>
              <a:ext cx="3225116" cy="1619360"/>
            </p:xfrm>
            <a:graphic>
              <a:graphicData uri="http://schemas.openxmlformats.org/drawingml/2006/table">
                <a:tbl>
                  <a:tblPr/>
                  <a:tblGrid>
                    <a:gridCol w="950639">
                      <a:extLst>
                        <a:ext uri="{9D8B030D-6E8A-4147-A177-3AD203B41FA5}">
                          <a16:colId xmlns:a16="http://schemas.microsoft.com/office/drawing/2014/main" val="20000"/>
                        </a:ext>
                      </a:extLst>
                    </a:gridCol>
                    <a:gridCol w="596965">
                      <a:extLst>
                        <a:ext uri="{9D8B030D-6E8A-4147-A177-3AD203B41FA5}">
                          <a16:colId xmlns:a16="http://schemas.microsoft.com/office/drawing/2014/main" val="20001"/>
                        </a:ext>
                      </a:extLst>
                    </a:gridCol>
                    <a:gridCol w="647277">
                      <a:extLst>
                        <a:ext uri="{9D8B030D-6E8A-4147-A177-3AD203B41FA5}">
                          <a16:colId xmlns:a16="http://schemas.microsoft.com/office/drawing/2014/main" val="20002"/>
                        </a:ext>
                      </a:extLst>
                    </a:gridCol>
                    <a:gridCol w="1030235">
                      <a:extLst>
                        <a:ext uri="{9D8B030D-6E8A-4147-A177-3AD203B41FA5}">
                          <a16:colId xmlns:a16="http://schemas.microsoft.com/office/drawing/2014/main" val="20003"/>
                        </a:ext>
                      </a:extLst>
                    </a:gridCol>
                  </a:tblGrid>
                  <a:tr h="404840">
                    <a:tc>
                      <a:txBody>
                        <a:bodyPr/>
                        <a:lstStyle/>
                        <a:p>
                          <a:endParaRPr lang="en-US"/>
                        </a:p>
                      </a:txBody>
                      <a:tcPr marL="0" marR="0" marT="0" marB="0" anchor="ctr">
                        <a:lnL>
                          <a:noFill/>
                        </a:lnL>
                        <a:lnR>
                          <a:noFill/>
                        </a:lnR>
                        <a:lnT>
                          <a:noFill/>
                        </a:lnT>
                        <a:lnB>
                          <a:noFill/>
                        </a:lnB>
                        <a:blipFill>
                          <a:blip r:embed="rId3"/>
                          <a:stretch>
                            <a:fillRect r="-241026" b="-332836"/>
                          </a:stretch>
                        </a:blipFill>
                      </a:tcPr>
                    </a:tc>
                    <a:tc>
                      <a:txBody>
                        <a:bodyPr/>
                        <a:lstStyle/>
                        <a:p>
                          <a:endParaRPr lang="en-US"/>
                        </a:p>
                      </a:txBody>
                      <a:tcPr marL="0" marR="0" marT="0" marB="0" anchor="ctr">
                        <a:lnL>
                          <a:noFill/>
                        </a:lnL>
                        <a:lnR>
                          <a:noFill/>
                        </a:lnR>
                        <a:lnT>
                          <a:noFill/>
                        </a:lnT>
                        <a:lnB w="12700" cap="flat" cmpd="sng" algn="ctr">
                          <a:solidFill>
                            <a:srgbClr val="000000"/>
                          </a:solidFill>
                          <a:prstDash val="solid"/>
                          <a:round/>
                          <a:headEnd type="none" w="med" len="med"/>
                          <a:tailEnd type="none" w="med" len="med"/>
                        </a:lnB>
                        <a:blipFill>
                          <a:blip r:embed="rId3"/>
                          <a:stretch>
                            <a:fillRect l="-159184" r="-283673" b="-332836"/>
                          </a:stretch>
                        </a:blipFill>
                      </a:tcPr>
                    </a:tc>
                    <a:tc>
                      <a:txBody>
                        <a:bodyPr/>
                        <a:lstStyle/>
                        <a:p>
                          <a:endParaRPr lang="en-US"/>
                        </a:p>
                      </a:txBody>
                      <a:tcPr marL="0" marR="0" marT="0" marB="0" anchor="ctr">
                        <a:lnL>
                          <a:noFill/>
                        </a:lnL>
                        <a:lnR>
                          <a:noFill/>
                        </a:lnR>
                        <a:lnT>
                          <a:noFill/>
                        </a:lnT>
                        <a:lnB w="12700" cap="flat" cmpd="sng" algn="ctr">
                          <a:solidFill>
                            <a:srgbClr val="000000"/>
                          </a:solidFill>
                          <a:prstDash val="solid"/>
                          <a:round/>
                          <a:headEnd type="none" w="med" len="med"/>
                          <a:tailEnd type="none" w="med" len="med"/>
                        </a:lnB>
                        <a:blipFill>
                          <a:blip r:embed="rId3"/>
                          <a:stretch>
                            <a:fillRect l="-237383" r="-159813" b="-332836"/>
                          </a:stretch>
                        </a:blipFill>
                      </a:tcPr>
                    </a:tc>
                    <a:tc>
                      <a:txBody>
                        <a:bodyPr/>
                        <a:lstStyle/>
                        <a:p>
                          <a:pPr marL="0" marR="0" algn="ctr">
                            <a:lnSpc>
                              <a:spcPct val="115000"/>
                            </a:lnSpc>
                            <a:spcBef>
                              <a:spcPts val="0"/>
                            </a:spcBef>
                            <a:spcAft>
                              <a:spcPts val="0"/>
                            </a:spcAft>
                          </a:pPr>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1</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22</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4</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4840">
                    <a:tc>
                      <a:txBody>
                        <a:bodyPr/>
                        <a:lstStyle/>
                        <a:p>
                          <a:pPr marL="0" marR="0" algn="ctr">
                            <a:lnSpc>
                              <a:spcPct val="115000"/>
                            </a:lnSpc>
                            <a:spcBef>
                              <a:spcPts val="0"/>
                            </a:spcBef>
                            <a:spcAft>
                              <a:spcPts val="0"/>
                            </a:spcAft>
                          </a:pPr>
                          <a:r>
                            <a:rPr lang="en-US" sz="2200">
                              <a:latin typeface="+mn-lt"/>
                              <a:ea typeface="Cambria"/>
                              <a:cs typeface="Times New Roman"/>
                            </a:rPr>
                            <a:t>2</a:t>
                          </a:r>
                          <a:endParaRPr lang="en-US" sz="220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24</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3</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3</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30</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3</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p:sp>
        <p:nvSpPr>
          <p:cNvPr id="46" name="Text Box 2">
            <a:extLst>
              <a:ext uri="{FF2B5EF4-FFF2-40B4-BE49-F238E27FC236}">
                <a16:creationId xmlns:a16="http://schemas.microsoft.com/office/drawing/2014/main" id="{78E0E61E-D7FB-45C9-A0D1-720E80021244}"/>
              </a:ext>
            </a:extLst>
          </p:cNvPr>
          <p:cNvSpPr txBox="1">
            <a:spLocks noChangeArrowheads="1"/>
          </p:cNvSpPr>
          <p:nvPr/>
        </p:nvSpPr>
        <p:spPr bwMode="auto">
          <a:xfrm>
            <a:off x="8140425" y="385125"/>
            <a:ext cx="3662750" cy="921984"/>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FF0000"/>
                </a:solidFill>
              </a:rPr>
              <a:t>The mean is the pivot point of a frequency distribution. </a:t>
            </a:r>
          </a:p>
        </p:txBody>
      </p:sp>
      <p:pic>
        <p:nvPicPr>
          <p:cNvPr id="47" name="Picture 3" descr="C:\Users\ASaghafi\Desktop\moct-see-saw-multi.jpg">
            <a:extLst>
              <a:ext uri="{FF2B5EF4-FFF2-40B4-BE49-F238E27FC236}">
                <a16:creationId xmlns:a16="http://schemas.microsoft.com/office/drawing/2014/main" id="{AA54E723-30F1-42F1-AD08-0ED0E37623E0}"/>
              </a:ext>
            </a:extLst>
          </p:cNvPr>
          <p:cNvPicPr>
            <a:picLocks noChangeAspect="1" noChangeArrowheads="1"/>
          </p:cNvPicPr>
          <p:nvPr/>
        </p:nvPicPr>
        <p:blipFill>
          <a:blip r:embed="rId4" cstate="print"/>
          <a:srcRect/>
          <a:stretch>
            <a:fillRect/>
          </a:stretch>
        </p:blipFill>
        <p:spPr bwMode="auto">
          <a:xfrm>
            <a:off x="8140425" y="1618190"/>
            <a:ext cx="3662749" cy="1153766"/>
          </a:xfrm>
          <a:prstGeom prst="rect">
            <a:avLst/>
          </a:prstGeom>
          <a:noFill/>
        </p:spPr>
      </p:pic>
    </p:spTree>
    <p:extLst>
      <p:ext uri="{BB962C8B-B14F-4D97-AF65-F5344CB8AC3E}">
        <p14:creationId xmlns:p14="http://schemas.microsoft.com/office/powerpoint/2010/main" val="323520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71682CCD-971F-4A72-8C35-68B511A9683E}"/>
                  </a:ext>
                </a:extLst>
              </p:cNvPr>
              <p:cNvGraphicFramePr>
                <a:graphicFrameLocks noGrp="1"/>
              </p:cNvGraphicFramePr>
              <p:nvPr>
                <p:extLst>
                  <p:ext uri="{D42A27DB-BD31-4B8C-83A1-F6EECF244321}">
                    <p14:modId xmlns:p14="http://schemas.microsoft.com/office/powerpoint/2010/main" val="1387707926"/>
                  </p:ext>
                </p:extLst>
              </p:nvPr>
            </p:nvGraphicFramePr>
            <p:xfrm>
              <a:off x="388825" y="409553"/>
              <a:ext cx="3072852" cy="3043166"/>
            </p:xfrm>
            <a:graphic>
              <a:graphicData uri="http://schemas.openxmlformats.org/drawingml/2006/table">
                <a:tbl>
                  <a:tblPr/>
                  <a:tblGrid>
                    <a:gridCol w="776403">
                      <a:extLst>
                        <a:ext uri="{9D8B030D-6E8A-4147-A177-3AD203B41FA5}">
                          <a16:colId xmlns:a16="http://schemas.microsoft.com/office/drawing/2014/main" val="20000"/>
                        </a:ext>
                      </a:extLst>
                    </a:gridCol>
                    <a:gridCol w="1523322">
                      <a:extLst>
                        <a:ext uri="{9D8B030D-6E8A-4147-A177-3AD203B41FA5}">
                          <a16:colId xmlns:a16="http://schemas.microsoft.com/office/drawing/2014/main" val="20001"/>
                        </a:ext>
                      </a:extLst>
                    </a:gridCol>
                    <a:gridCol w="773127">
                      <a:extLst>
                        <a:ext uri="{9D8B030D-6E8A-4147-A177-3AD203B41FA5}">
                          <a16:colId xmlns:a16="http://schemas.microsoft.com/office/drawing/2014/main" val="20002"/>
                        </a:ext>
                      </a:extLst>
                    </a:gridCol>
                  </a:tblGrid>
                  <a:tr h="434738">
                    <a:tc>
                      <a:txBody>
                        <a:bodyPr/>
                        <a:lstStyle/>
                        <a:p>
                          <a:pPr algn="ctr" fontAlgn="ctr"/>
                          <a14:m>
                            <m:oMathPara xmlns:m="http://schemas.openxmlformats.org/officeDocument/2006/math">
                              <m:oMathParaPr>
                                <m:jc m:val="centerGroup"/>
                              </m:oMathParaPr>
                              <m:oMath xmlns:m="http://schemas.openxmlformats.org/officeDocument/2006/math">
                                <m:r>
                                  <a:rPr lang="en-US" sz="2200" b="0" i="1" u="none" strike="noStrike" smtClean="0">
                                    <a:solidFill>
                                      <a:srgbClr val="000000"/>
                                    </a:solidFill>
                                    <a:latin typeface="Cambria Math" panose="02040503050406030204" pitchFamily="18" charset="0"/>
                                  </a:rPr>
                                  <m:t>𝑖</m:t>
                                </m:r>
                              </m:oMath>
                            </m:oMathPara>
                          </a14:m>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𝑥</m:t>
                                    </m:r>
                                  </m:e>
                                  <m:sub>
                                    <m:r>
                                      <a:rPr lang="en-US" sz="2200" b="0" i="1" smtClean="0">
                                        <a:latin typeface="Cambria Math" panose="02040503050406030204" pitchFamily="18" charset="0"/>
                                        <a:ea typeface="Cambria"/>
                                        <a:cs typeface="Times New Roman"/>
                                      </a:rPr>
                                      <m:t>𝑖</m:t>
                                    </m:r>
                                  </m:sub>
                                </m:sSub>
                              </m:oMath>
                            </m:oMathPara>
                          </a14:m>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𝑓</m:t>
                                    </m:r>
                                  </m:e>
                                  <m:sub>
                                    <m:r>
                                      <a:rPr lang="en-US" sz="2200" b="0" i="1" smtClean="0">
                                        <a:latin typeface="Cambria Math" panose="02040503050406030204" pitchFamily="18" charset="0"/>
                                        <a:ea typeface="Cambria"/>
                                        <a:cs typeface="Times New Roman"/>
                                      </a:rPr>
                                      <m:t>𝑖</m:t>
                                    </m:r>
                                  </m:sub>
                                </m:sSub>
                              </m:oMath>
                            </m:oMathPara>
                          </a14:m>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4738">
                    <a:tc>
                      <a:txBody>
                        <a:bodyPr/>
                        <a:lstStyle/>
                        <a:p>
                          <a:pPr algn="ctr" fontAlgn="ctr"/>
                          <a:r>
                            <a:rPr lang="en-US" sz="2200" b="0" i="0" u="none" strike="noStrike" dirty="0">
                              <a:solidFill>
                                <a:srgbClr val="000000"/>
                              </a:solidFill>
                              <a:latin typeface="+mn-lt"/>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7.45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4738">
                    <a:tc>
                      <a:txBody>
                        <a:bodyPr/>
                        <a:lstStyle/>
                        <a:p>
                          <a:pPr algn="ctr" fontAlgn="ctr"/>
                          <a:r>
                            <a:rPr lang="en-US" sz="2200" b="0" i="0" u="none" strike="noStrike" dirty="0">
                              <a:solidFill>
                                <a:srgbClr val="000000"/>
                              </a:solidFill>
                              <a:latin typeface="+mn-lt"/>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4738">
                    <a:tc>
                      <a:txBody>
                        <a:bodyPr/>
                        <a:lstStyle/>
                        <a:p>
                          <a:pPr algn="ctr" fontAlgn="ctr"/>
                          <a:r>
                            <a:rPr lang="en-US" sz="2200" b="0" i="0" u="none" strike="noStrike" dirty="0">
                              <a:solidFill>
                                <a:srgbClr val="000000"/>
                              </a:solidFill>
                              <a:latin typeface="+mn-lt"/>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10.25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4738">
                    <a:tc>
                      <a:txBody>
                        <a:bodyPr/>
                        <a:lstStyle/>
                        <a:p>
                          <a:pPr algn="ctr" fontAlgn="ctr"/>
                          <a:r>
                            <a:rPr lang="en-US" sz="2200" b="0" i="0" u="none" strike="noStrike" dirty="0">
                              <a:solidFill>
                                <a:srgbClr val="000000"/>
                              </a:solidFill>
                              <a:latin typeface="+mn-lt"/>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4738">
                    <a:tc>
                      <a:txBody>
                        <a:bodyPr/>
                        <a:lstStyle/>
                        <a:p>
                          <a:pPr algn="ctr" fontAlgn="ctr"/>
                          <a:r>
                            <a:rPr lang="en-US" sz="2200" b="0" i="0" u="none" strike="noStrike" dirty="0">
                              <a:solidFill>
                                <a:srgbClr val="000000"/>
                              </a:solidFill>
                              <a:latin typeface="+mn-lt"/>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mn-lt"/>
                            </a:rPr>
                            <a:t>13.05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4738">
                    <a:tc gridSpan="2">
                      <a:txBody>
                        <a:bodyPr/>
                        <a:lstStyle/>
                        <a:p>
                          <a:pPr algn="ctr" fontAlgn="b"/>
                          <a:r>
                            <a:rPr lang="en-US" sz="2200" b="0" i="0" u="none" strike="noStrike" dirty="0">
                              <a:solidFill>
                                <a:srgbClr val="000000"/>
                              </a:solidFill>
                              <a:latin typeface="+mn-lt"/>
                            </a:rPr>
                            <a:t>Sum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fontAlgn="ctr"/>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xmlns="">
          <p:graphicFrame>
            <p:nvGraphicFramePr>
              <p:cNvPr id="14" name="Table 13">
                <a:extLst>
                  <a:ext uri="{FF2B5EF4-FFF2-40B4-BE49-F238E27FC236}">
                    <a16:creationId xmlns:a16="http://schemas.microsoft.com/office/drawing/2014/main" id="{71682CCD-971F-4A72-8C35-68B511A9683E}"/>
                  </a:ext>
                </a:extLst>
              </p:cNvPr>
              <p:cNvGraphicFramePr>
                <a:graphicFrameLocks noGrp="1"/>
              </p:cNvGraphicFramePr>
              <p:nvPr>
                <p:extLst>
                  <p:ext uri="{D42A27DB-BD31-4B8C-83A1-F6EECF244321}">
                    <p14:modId xmlns:p14="http://schemas.microsoft.com/office/powerpoint/2010/main" val="1387707926"/>
                  </p:ext>
                </p:extLst>
              </p:nvPr>
            </p:nvGraphicFramePr>
            <p:xfrm>
              <a:off x="388825" y="409553"/>
              <a:ext cx="3072852" cy="3043166"/>
            </p:xfrm>
            <a:graphic>
              <a:graphicData uri="http://schemas.openxmlformats.org/drawingml/2006/table">
                <a:tbl>
                  <a:tblPr/>
                  <a:tblGrid>
                    <a:gridCol w="776403">
                      <a:extLst>
                        <a:ext uri="{9D8B030D-6E8A-4147-A177-3AD203B41FA5}">
                          <a16:colId xmlns:a16="http://schemas.microsoft.com/office/drawing/2014/main" val="20000"/>
                        </a:ext>
                      </a:extLst>
                    </a:gridCol>
                    <a:gridCol w="1523322">
                      <a:extLst>
                        <a:ext uri="{9D8B030D-6E8A-4147-A177-3AD203B41FA5}">
                          <a16:colId xmlns:a16="http://schemas.microsoft.com/office/drawing/2014/main" val="20001"/>
                        </a:ext>
                      </a:extLst>
                    </a:gridCol>
                    <a:gridCol w="773127">
                      <a:extLst>
                        <a:ext uri="{9D8B030D-6E8A-4147-A177-3AD203B41FA5}">
                          <a16:colId xmlns:a16="http://schemas.microsoft.com/office/drawing/2014/main" val="20002"/>
                        </a:ext>
                      </a:extLst>
                    </a:gridCol>
                  </a:tblGrid>
                  <a:tr h="434738">
                    <a:tc>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a:blip r:embed="rId3"/>
                          <a:stretch>
                            <a:fillRect l="-781" r="-296094" b="-642254"/>
                          </a:stretch>
                        </a:blipFill>
                      </a:tcPr>
                    </a:tc>
                    <a:tc>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a:blip r:embed="rId3"/>
                          <a:stretch>
                            <a:fillRect l="-51600" r="-51600" b="-642254"/>
                          </a:stretch>
                        </a:blipFill>
                      </a:tcPr>
                    </a:tc>
                    <a:tc>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a:blip r:embed="rId3"/>
                          <a:stretch>
                            <a:fillRect l="-298425" r="-1575" b="-642254"/>
                          </a:stretch>
                        </a:blipFill>
                      </a:tcPr>
                    </a:tc>
                    <a:extLst>
                      <a:ext uri="{0D108BD9-81ED-4DB2-BD59-A6C34878D82A}">
                        <a16:rowId xmlns:a16="http://schemas.microsoft.com/office/drawing/2014/main" val="10000"/>
                      </a:ext>
                    </a:extLst>
                  </a:tr>
                  <a:tr h="434738">
                    <a:tc>
                      <a:txBody>
                        <a:bodyPr/>
                        <a:lstStyle/>
                        <a:p>
                          <a:pPr algn="ctr" fontAlgn="ctr"/>
                          <a:r>
                            <a:rPr lang="en-US" sz="2200" b="0" i="0" u="none" strike="noStrike" dirty="0">
                              <a:solidFill>
                                <a:srgbClr val="000000"/>
                              </a:solidFill>
                              <a:latin typeface="+mn-lt"/>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7.45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4738">
                    <a:tc>
                      <a:txBody>
                        <a:bodyPr/>
                        <a:lstStyle/>
                        <a:p>
                          <a:pPr algn="ctr" fontAlgn="ctr"/>
                          <a:r>
                            <a:rPr lang="en-US" sz="2200" b="0" i="0" u="none" strike="noStrike" dirty="0">
                              <a:solidFill>
                                <a:srgbClr val="000000"/>
                              </a:solidFill>
                              <a:latin typeface="+mn-lt"/>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4738">
                    <a:tc>
                      <a:txBody>
                        <a:bodyPr/>
                        <a:lstStyle/>
                        <a:p>
                          <a:pPr algn="ctr" fontAlgn="ctr"/>
                          <a:r>
                            <a:rPr lang="en-US" sz="2200" b="0" i="0" u="none" strike="noStrike" dirty="0">
                              <a:solidFill>
                                <a:srgbClr val="000000"/>
                              </a:solidFill>
                              <a:latin typeface="+mn-lt"/>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10.25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4738">
                    <a:tc>
                      <a:txBody>
                        <a:bodyPr/>
                        <a:lstStyle/>
                        <a:p>
                          <a:pPr algn="ctr" fontAlgn="ctr"/>
                          <a:r>
                            <a:rPr lang="en-US" sz="2200" b="0" i="0" u="none" strike="noStrike" dirty="0">
                              <a:solidFill>
                                <a:srgbClr val="000000"/>
                              </a:solidFill>
                              <a:latin typeface="+mn-lt"/>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4738">
                    <a:tc>
                      <a:txBody>
                        <a:bodyPr/>
                        <a:lstStyle/>
                        <a:p>
                          <a:pPr algn="ctr" fontAlgn="ctr"/>
                          <a:r>
                            <a:rPr lang="en-US" sz="2200" b="0" i="0" u="none" strike="noStrike" dirty="0">
                              <a:solidFill>
                                <a:srgbClr val="000000"/>
                              </a:solidFill>
                              <a:latin typeface="+mn-lt"/>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mn-lt"/>
                            </a:rPr>
                            <a:t>13.05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4738">
                    <a:tc gridSpan="2">
                      <a:txBody>
                        <a:bodyPr/>
                        <a:lstStyle/>
                        <a:p>
                          <a:pPr algn="ctr" fontAlgn="b"/>
                          <a:r>
                            <a:rPr lang="en-US" sz="2200" b="0" i="0" u="none" strike="noStrike" dirty="0">
                              <a:solidFill>
                                <a:srgbClr val="000000"/>
                              </a:solidFill>
                              <a:latin typeface="+mn-lt"/>
                            </a:rPr>
                            <a:t>Sum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fontAlgn="ctr"/>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Fallback>
      </mc:AlternateContent>
      <p:grpSp>
        <p:nvGrpSpPr>
          <p:cNvPr id="15" name="Group 14">
            <a:extLst>
              <a:ext uri="{FF2B5EF4-FFF2-40B4-BE49-F238E27FC236}">
                <a16:creationId xmlns:a16="http://schemas.microsoft.com/office/drawing/2014/main" id="{6CF9D5F8-54FE-4FCD-B1DC-D11AC49BA568}"/>
              </a:ext>
            </a:extLst>
          </p:cNvPr>
          <p:cNvGrpSpPr/>
          <p:nvPr/>
        </p:nvGrpSpPr>
        <p:grpSpPr>
          <a:xfrm>
            <a:off x="7232822" y="3052632"/>
            <a:ext cx="4357816" cy="3390838"/>
            <a:chOff x="1522141" y="1022896"/>
            <a:chExt cx="5638070" cy="5178719"/>
          </a:xfrm>
        </p:grpSpPr>
        <p:grpSp>
          <p:nvGrpSpPr>
            <p:cNvPr id="17" name="Group 30">
              <a:extLst>
                <a:ext uri="{FF2B5EF4-FFF2-40B4-BE49-F238E27FC236}">
                  <a16:creationId xmlns:a16="http://schemas.microsoft.com/office/drawing/2014/main" id="{BEAF0371-AEE2-43D3-8E93-3CD455FF8565}"/>
                </a:ext>
              </a:extLst>
            </p:cNvPr>
            <p:cNvGrpSpPr/>
            <p:nvPr/>
          </p:nvGrpSpPr>
          <p:grpSpPr>
            <a:xfrm>
              <a:off x="1522141" y="5743629"/>
              <a:ext cx="5638070" cy="457986"/>
              <a:chOff x="1522141" y="5976099"/>
              <a:chExt cx="5638070" cy="457986"/>
            </a:xfrm>
          </p:grpSpPr>
          <p:sp>
            <p:nvSpPr>
              <p:cNvPr id="34" name="Line 4">
                <a:extLst>
                  <a:ext uri="{FF2B5EF4-FFF2-40B4-BE49-F238E27FC236}">
                    <a16:creationId xmlns:a16="http://schemas.microsoft.com/office/drawing/2014/main" id="{76404CF8-B3A1-49C6-93FC-8E5EC717F3D0}"/>
                  </a:ext>
                </a:extLst>
              </p:cNvPr>
              <p:cNvSpPr>
                <a:spLocks noChangeShapeType="1"/>
              </p:cNvSpPr>
              <p:nvPr/>
            </p:nvSpPr>
            <p:spPr bwMode="auto">
              <a:xfrm flipV="1">
                <a:off x="1522141" y="5976099"/>
                <a:ext cx="5638070" cy="0"/>
              </a:xfrm>
              <a:prstGeom prst="line">
                <a:avLst/>
              </a:prstGeom>
              <a:noFill/>
              <a:ln w="38100">
                <a:solidFill>
                  <a:schemeClr val="tx2"/>
                </a:solidFill>
                <a:round/>
                <a:headEnd/>
                <a:tailEnd type="triangle" w="med" len="med"/>
              </a:ln>
            </p:spPr>
            <p:txBody>
              <a:bodyPr/>
              <a:lstStyle/>
              <a:p>
                <a:endParaRPr lang="en-US"/>
              </a:p>
            </p:txBody>
          </p:sp>
          <p:sp>
            <p:nvSpPr>
              <p:cNvPr id="35" name="Line 7">
                <a:extLst>
                  <a:ext uri="{FF2B5EF4-FFF2-40B4-BE49-F238E27FC236}">
                    <a16:creationId xmlns:a16="http://schemas.microsoft.com/office/drawing/2014/main" id="{A3887092-7D67-4DAE-8E89-E9FC8DB78E71}"/>
                  </a:ext>
                </a:extLst>
              </p:cNvPr>
              <p:cNvSpPr>
                <a:spLocks noChangeShapeType="1"/>
              </p:cNvSpPr>
              <p:nvPr/>
            </p:nvSpPr>
            <p:spPr bwMode="auto">
              <a:xfrm>
                <a:off x="5265535" y="5990615"/>
                <a:ext cx="0" cy="71433"/>
              </a:xfrm>
              <a:prstGeom prst="line">
                <a:avLst/>
              </a:prstGeom>
              <a:noFill/>
              <a:ln w="38100">
                <a:solidFill>
                  <a:schemeClr val="tx2"/>
                </a:solidFill>
                <a:prstDash val="dash"/>
                <a:round/>
                <a:headEnd/>
                <a:tailEnd/>
              </a:ln>
            </p:spPr>
            <p:txBody>
              <a:bodyPr/>
              <a:lstStyle/>
              <a:p>
                <a:endParaRPr lang="en-US"/>
              </a:p>
            </p:txBody>
          </p:sp>
          <p:sp>
            <p:nvSpPr>
              <p:cNvPr id="36" name="Line 13">
                <a:extLst>
                  <a:ext uri="{FF2B5EF4-FFF2-40B4-BE49-F238E27FC236}">
                    <a16:creationId xmlns:a16="http://schemas.microsoft.com/office/drawing/2014/main" id="{C592A8AE-8EA9-4E96-820C-6B8FE425B747}"/>
                  </a:ext>
                </a:extLst>
              </p:cNvPr>
              <p:cNvSpPr>
                <a:spLocks noChangeShapeType="1"/>
              </p:cNvSpPr>
              <p:nvPr/>
            </p:nvSpPr>
            <p:spPr bwMode="auto">
              <a:xfrm>
                <a:off x="6239197" y="5976100"/>
                <a:ext cx="0" cy="91440"/>
              </a:xfrm>
              <a:prstGeom prst="line">
                <a:avLst/>
              </a:prstGeom>
              <a:noFill/>
              <a:ln w="38100">
                <a:solidFill>
                  <a:schemeClr val="tx2"/>
                </a:solidFill>
                <a:prstDash val="dash"/>
                <a:round/>
                <a:headEnd/>
                <a:tailEnd/>
              </a:ln>
            </p:spPr>
            <p:txBody>
              <a:bodyPr/>
              <a:lstStyle/>
              <a:p>
                <a:endParaRPr lang="en-US"/>
              </a:p>
            </p:txBody>
          </p:sp>
          <p:sp>
            <p:nvSpPr>
              <p:cNvPr id="37" name="Line 14">
                <a:extLst>
                  <a:ext uri="{FF2B5EF4-FFF2-40B4-BE49-F238E27FC236}">
                    <a16:creationId xmlns:a16="http://schemas.microsoft.com/office/drawing/2014/main" id="{E746150A-01D1-407C-8986-6542DD700D6E}"/>
                  </a:ext>
                </a:extLst>
              </p:cNvPr>
              <p:cNvSpPr>
                <a:spLocks noChangeShapeType="1"/>
              </p:cNvSpPr>
              <p:nvPr/>
            </p:nvSpPr>
            <p:spPr bwMode="auto">
              <a:xfrm>
                <a:off x="4249725" y="5990615"/>
                <a:ext cx="0" cy="71433"/>
              </a:xfrm>
              <a:prstGeom prst="line">
                <a:avLst/>
              </a:prstGeom>
              <a:noFill/>
              <a:ln w="38100">
                <a:solidFill>
                  <a:schemeClr val="tx2"/>
                </a:solidFill>
                <a:prstDash val="dash"/>
                <a:round/>
                <a:headEnd/>
                <a:tailEnd/>
              </a:ln>
            </p:spPr>
            <p:txBody>
              <a:bodyPr/>
              <a:lstStyle/>
              <a:p>
                <a:endParaRPr lang="en-US"/>
              </a:p>
            </p:txBody>
          </p:sp>
          <p:sp>
            <p:nvSpPr>
              <p:cNvPr id="38" name="Line 16">
                <a:extLst>
                  <a:ext uri="{FF2B5EF4-FFF2-40B4-BE49-F238E27FC236}">
                    <a16:creationId xmlns:a16="http://schemas.microsoft.com/office/drawing/2014/main" id="{985918BC-9A4F-4B7B-80EF-AA858DE11C52}"/>
                  </a:ext>
                </a:extLst>
              </p:cNvPr>
              <p:cNvSpPr>
                <a:spLocks noChangeShapeType="1"/>
              </p:cNvSpPr>
              <p:nvPr/>
            </p:nvSpPr>
            <p:spPr bwMode="auto">
              <a:xfrm>
                <a:off x="3292891" y="5990615"/>
                <a:ext cx="0" cy="71433"/>
              </a:xfrm>
              <a:prstGeom prst="line">
                <a:avLst/>
              </a:prstGeom>
              <a:noFill/>
              <a:ln w="38100">
                <a:solidFill>
                  <a:schemeClr val="tx2"/>
                </a:solidFill>
                <a:prstDash val="dash"/>
                <a:round/>
                <a:headEnd/>
                <a:tailEnd/>
              </a:ln>
            </p:spPr>
            <p:txBody>
              <a:bodyPr/>
              <a:lstStyle/>
              <a:p>
                <a:endParaRPr lang="en-US"/>
              </a:p>
            </p:txBody>
          </p:sp>
          <p:sp>
            <p:nvSpPr>
              <p:cNvPr id="39" name="Line 17">
                <a:extLst>
                  <a:ext uri="{FF2B5EF4-FFF2-40B4-BE49-F238E27FC236}">
                    <a16:creationId xmlns:a16="http://schemas.microsoft.com/office/drawing/2014/main" id="{F48A6CEC-FCF2-41BF-B9B3-BB3A2EFD2FF2}"/>
                  </a:ext>
                </a:extLst>
              </p:cNvPr>
              <p:cNvSpPr>
                <a:spLocks noChangeShapeType="1"/>
              </p:cNvSpPr>
              <p:nvPr/>
            </p:nvSpPr>
            <p:spPr bwMode="auto">
              <a:xfrm>
                <a:off x="2333421" y="5990615"/>
                <a:ext cx="0" cy="71433"/>
              </a:xfrm>
              <a:prstGeom prst="line">
                <a:avLst/>
              </a:prstGeom>
              <a:noFill/>
              <a:ln w="38100">
                <a:solidFill>
                  <a:schemeClr val="tx2"/>
                </a:solidFill>
                <a:prstDash val="dash"/>
                <a:round/>
                <a:headEnd/>
                <a:tailEnd/>
              </a:ln>
            </p:spPr>
            <p:txBody>
              <a:bodyPr/>
              <a:lstStyle/>
              <a:p>
                <a:endParaRPr lang="en-US"/>
              </a:p>
            </p:txBody>
          </p:sp>
          <p:sp>
            <p:nvSpPr>
              <p:cNvPr id="40" name="TextBox 39">
                <a:extLst>
                  <a:ext uri="{FF2B5EF4-FFF2-40B4-BE49-F238E27FC236}">
                    <a16:creationId xmlns:a16="http://schemas.microsoft.com/office/drawing/2014/main" id="{E5A12160-16C1-459E-94D5-809B5B99A1AA}"/>
                  </a:ext>
                </a:extLst>
              </p:cNvPr>
              <p:cNvSpPr txBox="1"/>
              <p:nvPr/>
            </p:nvSpPr>
            <p:spPr>
              <a:xfrm>
                <a:off x="4881031" y="6064747"/>
                <a:ext cx="768159" cy="369332"/>
              </a:xfrm>
              <a:prstGeom prst="rect">
                <a:avLst/>
              </a:prstGeom>
              <a:noFill/>
            </p:spPr>
            <p:txBody>
              <a:bodyPr wrap="none" rtlCol="0">
                <a:spAutoFit/>
              </a:bodyPr>
              <a:lstStyle/>
              <a:p>
                <a:r>
                  <a:rPr lang="en-US" b="1" dirty="0"/>
                  <a:t>11.65</a:t>
                </a:r>
              </a:p>
            </p:txBody>
          </p:sp>
          <p:sp>
            <p:nvSpPr>
              <p:cNvPr id="41" name="TextBox 40">
                <a:extLst>
                  <a:ext uri="{FF2B5EF4-FFF2-40B4-BE49-F238E27FC236}">
                    <a16:creationId xmlns:a16="http://schemas.microsoft.com/office/drawing/2014/main" id="{93FA6A69-C0A6-4FE5-BFAB-FD197CC7B4E1}"/>
                  </a:ext>
                </a:extLst>
              </p:cNvPr>
              <p:cNvSpPr txBox="1"/>
              <p:nvPr/>
            </p:nvSpPr>
            <p:spPr>
              <a:xfrm>
                <a:off x="5870815" y="6057493"/>
                <a:ext cx="768159" cy="369332"/>
              </a:xfrm>
              <a:prstGeom prst="rect">
                <a:avLst/>
              </a:prstGeom>
              <a:noFill/>
            </p:spPr>
            <p:txBody>
              <a:bodyPr wrap="none" rtlCol="0">
                <a:spAutoFit/>
              </a:bodyPr>
              <a:lstStyle/>
              <a:p>
                <a:r>
                  <a:rPr lang="en-US" b="1" dirty="0"/>
                  <a:t>13.05</a:t>
                </a:r>
              </a:p>
            </p:txBody>
          </p:sp>
          <p:sp>
            <p:nvSpPr>
              <p:cNvPr id="42" name="TextBox 41">
                <a:extLst>
                  <a:ext uri="{FF2B5EF4-FFF2-40B4-BE49-F238E27FC236}">
                    <a16:creationId xmlns:a16="http://schemas.microsoft.com/office/drawing/2014/main" id="{A806B0DB-EA3A-43B7-87B6-A1B01C468714}"/>
                  </a:ext>
                </a:extLst>
              </p:cNvPr>
              <p:cNvSpPr txBox="1"/>
              <p:nvPr/>
            </p:nvSpPr>
            <p:spPr>
              <a:xfrm>
                <a:off x="3861241" y="6057493"/>
                <a:ext cx="768159" cy="369332"/>
              </a:xfrm>
              <a:prstGeom prst="rect">
                <a:avLst/>
              </a:prstGeom>
              <a:noFill/>
            </p:spPr>
            <p:txBody>
              <a:bodyPr wrap="none" rtlCol="0">
                <a:spAutoFit/>
              </a:bodyPr>
              <a:lstStyle/>
              <a:p>
                <a:r>
                  <a:rPr lang="en-US" b="1" dirty="0"/>
                  <a:t>10.25</a:t>
                </a:r>
              </a:p>
            </p:txBody>
          </p:sp>
          <p:sp>
            <p:nvSpPr>
              <p:cNvPr id="43" name="TextBox 42">
                <a:extLst>
                  <a:ext uri="{FF2B5EF4-FFF2-40B4-BE49-F238E27FC236}">
                    <a16:creationId xmlns:a16="http://schemas.microsoft.com/office/drawing/2014/main" id="{EE3AD59A-B8DC-4C8A-B31C-7ECB4F896B8A}"/>
                  </a:ext>
                </a:extLst>
              </p:cNvPr>
              <p:cNvSpPr txBox="1"/>
              <p:nvPr/>
            </p:nvSpPr>
            <p:spPr>
              <a:xfrm>
                <a:off x="3029395" y="6064753"/>
                <a:ext cx="638316" cy="369332"/>
              </a:xfrm>
              <a:prstGeom prst="rect">
                <a:avLst/>
              </a:prstGeom>
              <a:noFill/>
            </p:spPr>
            <p:txBody>
              <a:bodyPr wrap="none" rtlCol="0">
                <a:spAutoFit/>
              </a:bodyPr>
              <a:lstStyle/>
              <a:p>
                <a:r>
                  <a:rPr lang="en-US" b="1" dirty="0"/>
                  <a:t>8.85</a:t>
                </a:r>
              </a:p>
            </p:txBody>
          </p:sp>
          <p:sp>
            <p:nvSpPr>
              <p:cNvPr id="44" name="TextBox 43">
                <a:extLst>
                  <a:ext uri="{FF2B5EF4-FFF2-40B4-BE49-F238E27FC236}">
                    <a16:creationId xmlns:a16="http://schemas.microsoft.com/office/drawing/2014/main" id="{19BCBC8F-7E14-4542-A940-B2BE3F223FAE}"/>
                  </a:ext>
                </a:extLst>
              </p:cNvPr>
              <p:cNvSpPr txBox="1"/>
              <p:nvPr/>
            </p:nvSpPr>
            <p:spPr>
              <a:xfrm>
                <a:off x="2058067" y="6057499"/>
                <a:ext cx="638316" cy="369332"/>
              </a:xfrm>
              <a:prstGeom prst="rect">
                <a:avLst/>
              </a:prstGeom>
              <a:noFill/>
            </p:spPr>
            <p:txBody>
              <a:bodyPr wrap="none" rtlCol="0">
                <a:spAutoFit/>
              </a:bodyPr>
              <a:lstStyle/>
              <a:p>
                <a:r>
                  <a:rPr lang="en-US" b="1" dirty="0"/>
                  <a:t>7.45</a:t>
                </a:r>
              </a:p>
            </p:txBody>
          </p:sp>
        </p:grpSp>
        <p:grpSp>
          <p:nvGrpSpPr>
            <p:cNvPr id="20" name="Group 32">
              <a:extLst>
                <a:ext uri="{FF2B5EF4-FFF2-40B4-BE49-F238E27FC236}">
                  <a16:creationId xmlns:a16="http://schemas.microsoft.com/office/drawing/2014/main" id="{42014F82-AB86-47F7-8D10-68DC86A846FA}"/>
                </a:ext>
              </a:extLst>
            </p:cNvPr>
            <p:cNvGrpSpPr/>
            <p:nvPr/>
          </p:nvGrpSpPr>
          <p:grpSpPr>
            <a:xfrm>
              <a:off x="1597051" y="1022896"/>
              <a:ext cx="5145066" cy="4873133"/>
              <a:chOff x="1597051" y="1022896"/>
              <a:chExt cx="5145066" cy="4873133"/>
            </a:xfrm>
          </p:grpSpPr>
          <p:sp>
            <p:nvSpPr>
              <p:cNvPr id="21" name="Line 4">
                <a:extLst>
                  <a:ext uri="{FF2B5EF4-FFF2-40B4-BE49-F238E27FC236}">
                    <a16:creationId xmlns:a16="http://schemas.microsoft.com/office/drawing/2014/main" id="{6CF1BB88-BA78-4AF6-B5A9-F246741CB8C7}"/>
                  </a:ext>
                </a:extLst>
              </p:cNvPr>
              <p:cNvSpPr>
                <a:spLocks noChangeShapeType="1"/>
              </p:cNvSpPr>
              <p:nvPr/>
            </p:nvSpPr>
            <p:spPr bwMode="auto">
              <a:xfrm flipV="1">
                <a:off x="1597051" y="1410346"/>
                <a:ext cx="0" cy="4485683"/>
              </a:xfrm>
              <a:prstGeom prst="line">
                <a:avLst/>
              </a:prstGeom>
              <a:noFill/>
              <a:ln w="38100">
                <a:solidFill>
                  <a:schemeClr val="tx2"/>
                </a:solidFill>
                <a:round/>
                <a:headEnd/>
                <a:tailEnd type="triangle" w="med" len="med"/>
              </a:ln>
            </p:spPr>
            <p:txBody>
              <a:bodyPr/>
              <a:lstStyle/>
              <a:p>
                <a:endParaRPr lang="en-US"/>
              </a:p>
            </p:txBody>
          </p:sp>
          <p:sp>
            <p:nvSpPr>
              <p:cNvPr id="23" name="TextBox 22">
                <a:extLst>
                  <a:ext uri="{FF2B5EF4-FFF2-40B4-BE49-F238E27FC236}">
                    <a16:creationId xmlns:a16="http://schemas.microsoft.com/office/drawing/2014/main" id="{D50C0491-B659-4701-B30E-509C19B74CDC}"/>
                  </a:ext>
                </a:extLst>
              </p:cNvPr>
              <p:cNvSpPr txBox="1"/>
              <p:nvPr/>
            </p:nvSpPr>
            <p:spPr>
              <a:xfrm>
                <a:off x="1659889" y="1022896"/>
                <a:ext cx="673583" cy="369332"/>
              </a:xfrm>
              <a:prstGeom prst="rect">
                <a:avLst/>
              </a:prstGeom>
              <a:noFill/>
            </p:spPr>
            <p:txBody>
              <a:bodyPr wrap="none" rtlCol="0">
                <a:spAutoFit/>
              </a:bodyPr>
              <a:lstStyle/>
              <a:p>
                <a:r>
                  <a:rPr lang="en-US" b="1" dirty="0"/>
                  <a:t>Freq</a:t>
                </a:r>
              </a:p>
            </p:txBody>
          </p:sp>
          <p:sp>
            <p:nvSpPr>
              <p:cNvPr id="24" name="Rectangle 23">
                <a:extLst>
                  <a:ext uri="{FF2B5EF4-FFF2-40B4-BE49-F238E27FC236}">
                    <a16:creationId xmlns:a16="http://schemas.microsoft.com/office/drawing/2014/main" id="{0AF0DC49-B5B6-45AE-9AC9-D713E264079A}"/>
                  </a:ext>
                </a:extLst>
              </p:cNvPr>
              <p:cNvSpPr/>
              <p:nvPr/>
            </p:nvSpPr>
            <p:spPr>
              <a:xfrm>
                <a:off x="1913446" y="4401519"/>
                <a:ext cx="844929" cy="13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9A728F-2487-4619-B09D-F8E3BFD78875}"/>
                  </a:ext>
                </a:extLst>
              </p:cNvPr>
              <p:cNvSpPr/>
              <p:nvPr/>
            </p:nvSpPr>
            <p:spPr>
              <a:xfrm>
                <a:off x="2773873" y="2386779"/>
                <a:ext cx="914400" cy="3364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AFF872B-BD44-409C-95C1-D07E35702BB5}"/>
                  </a:ext>
                </a:extLst>
              </p:cNvPr>
              <p:cNvSpPr txBox="1"/>
              <p:nvPr/>
            </p:nvSpPr>
            <p:spPr>
              <a:xfrm>
                <a:off x="2193939" y="3880142"/>
                <a:ext cx="312906" cy="369332"/>
              </a:xfrm>
              <a:prstGeom prst="rect">
                <a:avLst/>
              </a:prstGeom>
              <a:noFill/>
            </p:spPr>
            <p:txBody>
              <a:bodyPr wrap="none" rtlCol="0">
                <a:spAutoFit/>
              </a:bodyPr>
              <a:lstStyle/>
              <a:p>
                <a:r>
                  <a:rPr lang="en-US" b="1" dirty="0"/>
                  <a:t>6</a:t>
                </a:r>
              </a:p>
            </p:txBody>
          </p:sp>
          <p:sp>
            <p:nvSpPr>
              <p:cNvPr id="27" name="TextBox 26">
                <a:extLst>
                  <a:ext uri="{FF2B5EF4-FFF2-40B4-BE49-F238E27FC236}">
                    <a16:creationId xmlns:a16="http://schemas.microsoft.com/office/drawing/2014/main" id="{3F1BA5DA-0A4C-49B1-82C2-8FAA8672C888}"/>
                  </a:ext>
                </a:extLst>
              </p:cNvPr>
              <p:cNvSpPr txBox="1"/>
              <p:nvPr/>
            </p:nvSpPr>
            <p:spPr>
              <a:xfrm>
                <a:off x="3043748" y="1893818"/>
                <a:ext cx="444352" cy="369332"/>
              </a:xfrm>
              <a:prstGeom prst="rect">
                <a:avLst/>
              </a:prstGeom>
              <a:noFill/>
            </p:spPr>
            <p:txBody>
              <a:bodyPr wrap="none" rtlCol="0">
                <a:spAutoFit/>
              </a:bodyPr>
              <a:lstStyle/>
              <a:p>
                <a:r>
                  <a:rPr lang="en-US" b="1" dirty="0"/>
                  <a:t>15</a:t>
                </a:r>
              </a:p>
            </p:txBody>
          </p:sp>
          <p:sp>
            <p:nvSpPr>
              <p:cNvPr id="28" name="Rectangle 27">
                <a:extLst>
                  <a:ext uri="{FF2B5EF4-FFF2-40B4-BE49-F238E27FC236}">
                    <a16:creationId xmlns:a16="http://schemas.microsoft.com/office/drawing/2014/main" id="{D5CCE918-5C63-41B3-AC42-3855D5B2517B}"/>
                  </a:ext>
                </a:extLst>
              </p:cNvPr>
              <p:cNvSpPr/>
              <p:nvPr/>
            </p:nvSpPr>
            <p:spPr>
              <a:xfrm>
                <a:off x="3701171" y="2001949"/>
                <a:ext cx="1005840" cy="3747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0C4BA04-05DF-4FD1-9AF3-C8E416EE1368}"/>
                  </a:ext>
                </a:extLst>
              </p:cNvPr>
              <p:cNvSpPr txBox="1"/>
              <p:nvPr/>
            </p:nvSpPr>
            <p:spPr>
              <a:xfrm>
                <a:off x="3954229" y="1511567"/>
                <a:ext cx="444352" cy="369332"/>
              </a:xfrm>
              <a:prstGeom prst="rect">
                <a:avLst/>
              </a:prstGeom>
              <a:noFill/>
            </p:spPr>
            <p:txBody>
              <a:bodyPr wrap="none" rtlCol="0">
                <a:spAutoFit/>
              </a:bodyPr>
              <a:lstStyle/>
              <a:p>
                <a:r>
                  <a:rPr lang="en-US" b="1" dirty="0"/>
                  <a:t>16</a:t>
                </a:r>
              </a:p>
            </p:txBody>
          </p:sp>
          <p:sp>
            <p:nvSpPr>
              <p:cNvPr id="30" name="Rectangle 29">
                <a:extLst>
                  <a:ext uri="{FF2B5EF4-FFF2-40B4-BE49-F238E27FC236}">
                    <a16:creationId xmlns:a16="http://schemas.microsoft.com/office/drawing/2014/main" id="{21850971-30E3-484A-BF90-A2C0F4396DE6}"/>
                  </a:ext>
                </a:extLst>
              </p:cNvPr>
              <p:cNvSpPr/>
              <p:nvPr/>
            </p:nvSpPr>
            <p:spPr>
              <a:xfrm>
                <a:off x="4722508" y="3549112"/>
                <a:ext cx="1005840" cy="219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1D3DA64-5CDA-47F0-B44D-9C5ADDF8DB91}"/>
                  </a:ext>
                </a:extLst>
              </p:cNvPr>
              <p:cNvSpPr txBox="1"/>
              <p:nvPr/>
            </p:nvSpPr>
            <p:spPr>
              <a:xfrm>
                <a:off x="4987504" y="3027734"/>
                <a:ext cx="312906" cy="369332"/>
              </a:xfrm>
              <a:prstGeom prst="rect">
                <a:avLst/>
              </a:prstGeom>
              <a:noFill/>
            </p:spPr>
            <p:txBody>
              <a:bodyPr wrap="none" rtlCol="0">
                <a:spAutoFit/>
              </a:bodyPr>
              <a:lstStyle/>
              <a:p>
                <a:r>
                  <a:rPr lang="en-US" b="1" dirty="0"/>
                  <a:t>9</a:t>
                </a:r>
              </a:p>
            </p:txBody>
          </p:sp>
          <p:sp>
            <p:nvSpPr>
              <p:cNvPr id="32" name="Rectangle 31">
                <a:extLst>
                  <a:ext uri="{FF2B5EF4-FFF2-40B4-BE49-F238E27FC236}">
                    <a16:creationId xmlns:a16="http://schemas.microsoft.com/office/drawing/2014/main" id="{566AEF07-022D-47CE-AB47-EA7963E5AA35}"/>
                  </a:ext>
                </a:extLst>
              </p:cNvPr>
              <p:cNvSpPr/>
              <p:nvPr/>
            </p:nvSpPr>
            <p:spPr>
              <a:xfrm>
                <a:off x="5736277" y="4990454"/>
                <a:ext cx="1005840" cy="75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112EEEE-CD7E-4B6A-992E-F9C9E9B869E7}"/>
                  </a:ext>
                </a:extLst>
              </p:cNvPr>
              <p:cNvSpPr txBox="1"/>
              <p:nvPr/>
            </p:nvSpPr>
            <p:spPr>
              <a:xfrm>
                <a:off x="6082744" y="4469077"/>
                <a:ext cx="312906" cy="369332"/>
              </a:xfrm>
              <a:prstGeom prst="rect">
                <a:avLst/>
              </a:prstGeom>
              <a:noFill/>
            </p:spPr>
            <p:txBody>
              <a:bodyPr wrap="none" rtlCol="0">
                <a:spAutoFit/>
              </a:bodyPr>
              <a:lstStyle/>
              <a:p>
                <a:r>
                  <a:rPr lang="en-US" b="1" dirty="0"/>
                  <a:t>4</a:t>
                </a:r>
              </a:p>
            </p:txBody>
          </p:sp>
        </p:grpSp>
      </p:grpSp>
      <p:sp>
        <p:nvSpPr>
          <p:cNvPr id="46" name="Text Box 2">
            <a:extLst>
              <a:ext uri="{FF2B5EF4-FFF2-40B4-BE49-F238E27FC236}">
                <a16:creationId xmlns:a16="http://schemas.microsoft.com/office/drawing/2014/main" id="{78E0E61E-D7FB-45C9-A0D1-720E80021244}"/>
              </a:ext>
            </a:extLst>
          </p:cNvPr>
          <p:cNvSpPr txBox="1">
            <a:spLocks noChangeArrowheads="1"/>
          </p:cNvSpPr>
          <p:nvPr/>
        </p:nvSpPr>
        <p:spPr bwMode="auto">
          <a:xfrm>
            <a:off x="8140425" y="385125"/>
            <a:ext cx="3662750" cy="921984"/>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FF0000"/>
                </a:solidFill>
              </a:rPr>
              <a:t>The mean is the pivot point of a frequency distribution. </a:t>
            </a:r>
          </a:p>
        </p:txBody>
      </p:sp>
      <p:pic>
        <p:nvPicPr>
          <p:cNvPr id="47" name="Picture 3" descr="C:\Users\ASaghafi\Desktop\moct-see-saw-multi.jpg">
            <a:extLst>
              <a:ext uri="{FF2B5EF4-FFF2-40B4-BE49-F238E27FC236}">
                <a16:creationId xmlns:a16="http://schemas.microsoft.com/office/drawing/2014/main" id="{AA54E723-30F1-42F1-AD08-0ED0E37623E0}"/>
              </a:ext>
            </a:extLst>
          </p:cNvPr>
          <p:cNvPicPr>
            <a:picLocks noChangeAspect="1" noChangeArrowheads="1"/>
          </p:cNvPicPr>
          <p:nvPr/>
        </p:nvPicPr>
        <p:blipFill>
          <a:blip r:embed="rId4" cstate="print"/>
          <a:srcRect/>
          <a:stretch>
            <a:fillRect/>
          </a:stretch>
        </p:blipFill>
        <p:spPr bwMode="auto">
          <a:xfrm>
            <a:off x="8140425" y="1618190"/>
            <a:ext cx="3662749" cy="1153766"/>
          </a:xfrm>
          <a:prstGeom prst="rect">
            <a:avLst/>
          </a:prstGeom>
          <a:noFill/>
        </p:spPr>
      </p:pic>
    </p:spTree>
    <p:extLst>
      <p:ext uri="{BB962C8B-B14F-4D97-AF65-F5344CB8AC3E}">
        <p14:creationId xmlns:p14="http://schemas.microsoft.com/office/powerpoint/2010/main" val="238834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321462" cy="1325563"/>
          </a:xfrm>
        </p:spPr>
        <p:txBody>
          <a:bodyPr/>
          <a:lstStyle/>
          <a:p>
            <a:r>
              <a:rPr lang="en-US" dirty="0">
                <a:solidFill>
                  <a:srgbClr val="990033"/>
                </a:solidFill>
              </a:rPr>
              <a:t>Which central tendency?</a:t>
            </a:r>
            <a:endParaRPr lang="en-US" dirty="0"/>
          </a:p>
        </p:txBody>
      </p:sp>
      <p:sp>
        <p:nvSpPr>
          <p:cNvPr id="16" name="Rectangle 15">
            <a:extLst>
              <a:ext uri="{FF2B5EF4-FFF2-40B4-BE49-F238E27FC236}">
                <a16:creationId xmlns:a16="http://schemas.microsoft.com/office/drawing/2014/main" id="{5075C887-1AD8-490D-B543-34ED3B2352BC}"/>
              </a:ext>
            </a:extLst>
          </p:cNvPr>
          <p:cNvSpPr/>
          <p:nvPr/>
        </p:nvSpPr>
        <p:spPr>
          <a:xfrm>
            <a:off x="838199" y="1477746"/>
            <a:ext cx="6291649" cy="830997"/>
          </a:xfrm>
          <a:prstGeom prst="rect">
            <a:avLst/>
          </a:prstGeom>
        </p:spPr>
        <p:txBody>
          <a:bodyPr wrap="square">
            <a:spAutoFit/>
          </a:bodyPr>
          <a:lstStyle/>
          <a:p>
            <a:r>
              <a:rPr lang="en-US" sz="2400" dirty="0"/>
              <a:t>Consider the wages of staff at a factory. Which central measure is a better representative?</a:t>
            </a:r>
          </a:p>
        </p:txBody>
      </p:sp>
      <p:graphicFrame>
        <p:nvGraphicFramePr>
          <p:cNvPr id="17" name="Table 16">
            <a:extLst>
              <a:ext uri="{FF2B5EF4-FFF2-40B4-BE49-F238E27FC236}">
                <a16:creationId xmlns:a16="http://schemas.microsoft.com/office/drawing/2014/main" id="{957BE416-57C5-4072-97AA-B167CE1FB84B}"/>
              </a:ext>
            </a:extLst>
          </p:cNvPr>
          <p:cNvGraphicFramePr>
            <a:graphicFrameLocks noGrp="1"/>
          </p:cNvGraphicFramePr>
          <p:nvPr>
            <p:extLst>
              <p:ext uri="{D42A27DB-BD31-4B8C-83A1-F6EECF244321}">
                <p14:modId xmlns:p14="http://schemas.microsoft.com/office/powerpoint/2010/main" val="147689524"/>
              </p:ext>
            </p:extLst>
          </p:nvPr>
        </p:nvGraphicFramePr>
        <p:xfrm>
          <a:off x="899984" y="2406857"/>
          <a:ext cx="6687065" cy="830439"/>
        </p:xfrm>
        <a:graphic>
          <a:graphicData uri="http://schemas.openxmlformats.org/drawingml/2006/table">
            <a:tbl>
              <a:tblPr/>
              <a:tblGrid>
                <a:gridCol w="718752">
                  <a:extLst>
                    <a:ext uri="{9D8B030D-6E8A-4147-A177-3AD203B41FA5}">
                      <a16:colId xmlns:a16="http://schemas.microsoft.com/office/drawing/2014/main" val="20000"/>
                    </a:ext>
                  </a:extLst>
                </a:gridCol>
                <a:gridCol w="497078">
                  <a:extLst>
                    <a:ext uri="{9D8B030D-6E8A-4147-A177-3AD203B41FA5}">
                      <a16:colId xmlns:a16="http://schemas.microsoft.com/office/drawing/2014/main" val="20001"/>
                    </a:ext>
                  </a:extLst>
                </a:gridCol>
                <a:gridCol w="607915">
                  <a:extLst>
                    <a:ext uri="{9D8B030D-6E8A-4147-A177-3AD203B41FA5}">
                      <a16:colId xmlns:a16="http://schemas.microsoft.com/office/drawing/2014/main" val="20002"/>
                    </a:ext>
                  </a:extLst>
                </a:gridCol>
                <a:gridCol w="607915">
                  <a:extLst>
                    <a:ext uri="{9D8B030D-6E8A-4147-A177-3AD203B41FA5}">
                      <a16:colId xmlns:a16="http://schemas.microsoft.com/office/drawing/2014/main" val="20003"/>
                    </a:ext>
                  </a:extLst>
                </a:gridCol>
                <a:gridCol w="607915">
                  <a:extLst>
                    <a:ext uri="{9D8B030D-6E8A-4147-A177-3AD203B41FA5}">
                      <a16:colId xmlns:a16="http://schemas.microsoft.com/office/drawing/2014/main" val="20004"/>
                    </a:ext>
                  </a:extLst>
                </a:gridCol>
                <a:gridCol w="607915">
                  <a:extLst>
                    <a:ext uri="{9D8B030D-6E8A-4147-A177-3AD203B41FA5}">
                      <a16:colId xmlns:a16="http://schemas.microsoft.com/office/drawing/2014/main" val="20005"/>
                    </a:ext>
                  </a:extLst>
                </a:gridCol>
                <a:gridCol w="607915">
                  <a:extLst>
                    <a:ext uri="{9D8B030D-6E8A-4147-A177-3AD203B41FA5}">
                      <a16:colId xmlns:a16="http://schemas.microsoft.com/office/drawing/2014/main" val="20006"/>
                    </a:ext>
                  </a:extLst>
                </a:gridCol>
                <a:gridCol w="607915">
                  <a:extLst>
                    <a:ext uri="{9D8B030D-6E8A-4147-A177-3AD203B41FA5}">
                      <a16:colId xmlns:a16="http://schemas.microsoft.com/office/drawing/2014/main" val="20007"/>
                    </a:ext>
                  </a:extLst>
                </a:gridCol>
                <a:gridCol w="607915">
                  <a:extLst>
                    <a:ext uri="{9D8B030D-6E8A-4147-A177-3AD203B41FA5}">
                      <a16:colId xmlns:a16="http://schemas.microsoft.com/office/drawing/2014/main" val="20008"/>
                    </a:ext>
                  </a:extLst>
                </a:gridCol>
                <a:gridCol w="607915">
                  <a:extLst>
                    <a:ext uri="{9D8B030D-6E8A-4147-A177-3AD203B41FA5}">
                      <a16:colId xmlns:a16="http://schemas.microsoft.com/office/drawing/2014/main" val="20009"/>
                    </a:ext>
                  </a:extLst>
                </a:gridCol>
                <a:gridCol w="607915">
                  <a:extLst>
                    <a:ext uri="{9D8B030D-6E8A-4147-A177-3AD203B41FA5}">
                      <a16:colId xmlns:a16="http://schemas.microsoft.com/office/drawing/2014/main" val="20010"/>
                    </a:ext>
                  </a:extLst>
                </a:gridCol>
              </a:tblGrid>
              <a:tr h="262111">
                <a:tc>
                  <a:txBody>
                    <a:bodyPr/>
                    <a:lstStyle/>
                    <a:p>
                      <a:pPr algn="ctr" fontAlgn="ctr"/>
                      <a:r>
                        <a:rPr lang="en-US" sz="2000" b="1" i="0" u="none" strike="noStrike" dirty="0">
                          <a:solidFill>
                            <a:srgbClr val="000000"/>
                          </a:solidFill>
                          <a:latin typeface="Calibri"/>
                        </a:rPr>
                        <a:t>Staff</a:t>
                      </a:r>
                    </a:p>
                  </a:txBody>
                  <a:tcPr marL="8659" marR="8659" marT="8659" marB="0" anchor="ctr">
                    <a:lnL>
                      <a:noFill/>
                    </a:lnL>
                    <a:lnR w="12700" cap="flat" cmpd="sng" algn="ctr">
                      <a:solidFill>
                        <a:srgbClr val="00000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1</a:t>
                      </a:r>
                    </a:p>
                  </a:txBody>
                  <a:tcPr marL="8659" marR="8659" marT="8659" marB="0" anchor="ctr">
                    <a:lnL w="12700" cap="flat" cmpd="sng" algn="ctr">
                      <a:solidFill>
                        <a:srgbClr val="000000"/>
                      </a:solidFill>
                      <a:prstDash val="solid"/>
                      <a:round/>
                      <a:headEnd type="none" w="med" len="med"/>
                      <a:tailEnd type="none" w="med" len="med"/>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2</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3</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4</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5</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6</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7</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8</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9</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10</a:t>
                      </a:r>
                    </a:p>
                  </a:txBody>
                  <a:tcPr marL="8659" marR="8659" marT="8659" marB="0" anchor="ctr">
                    <a:lnL>
                      <a:noFill/>
                    </a:lnL>
                    <a:lnR>
                      <a:noFill/>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6980">
                <a:tc>
                  <a:txBody>
                    <a:bodyPr/>
                    <a:lstStyle/>
                    <a:p>
                      <a:pPr algn="ctr" fontAlgn="ctr"/>
                      <a:r>
                        <a:rPr lang="en-US" sz="2000" b="1" i="0" u="none" strike="noStrike" dirty="0">
                          <a:solidFill>
                            <a:srgbClr val="000000"/>
                          </a:solidFill>
                          <a:latin typeface="Calibri"/>
                        </a:rPr>
                        <a:t>Salary</a:t>
                      </a:r>
                    </a:p>
                  </a:txBody>
                  <a:tcPr marL="8659" marR="8659" marT="865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a:solidFill>
                            <a:srgbClr val="000000"/>
                          </a:solidFill>
                          <a:latin typeface="Calibri"/>
                        </a:rPr>
                        <a:t>15k</a:t>
                      </a:r>
                    </a:p>
                  </a:txBody>
                  <a:tcPr marL="8659" marR="8659" marT="865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18k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16k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14k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15k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15k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12k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17k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90k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Calibri"/>
                        </a:rPr>
                        <a:t>95k</a:t>
                      </a:r>
                    </a:p>
                  </a:txBody>
                  <a:tcPr marL="8659" marR="8659" marT="865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Rectangle 17">
            <a:extLst>
              <a:ext uri="{FF2B5EF4-FFF2-40B4-BE49-F238E27FC236}">
                <a16:creationId xmlns:a16="http://schemas.microsoft.com/office/drawing/2014/main" id="{602C0D02-2DAF-47BD-AE71-7281D4B1B8FF}"/>
              </a:ext>
            </a:extLst>
          </p:cNvPr>
          <p:cNvSpPr/>
          <p:nvPr/>
        </p:nvSpPr>
        <p:spPr>
          <a:xfrm>
            <a:off x="838199" y="3376641"/>
            <a:ext cx="6291649" cy="1200329"/>
          </a:xfrm>
          <a:prstGeom prst="rect">
            <a:avLst/>
          </a:prstGeom>
        </p:spPr>
        <p:txBody>
          <a:bodyPr wrap="square">
            <a:spAutoFit/>
          </a:bodyPr>
          <a:lstStyle/>
          <a:p>
            <a:r>
              <a:rPr lang="en-US" sz="2400" dirty="0"/>
              <a:t>The </a:t>
            </a:r>
            <a:r>
              <a:rPr lang="en-US" sz="2400" dirty="0">
                <a:solidFill>
                  <a:srgbClr val="FF0000"/>
                </a:solidFill>
              </a:rPr>
              <a:t>mean</a:t>
            </a:r>
            <a:r>
              <a:rPr lang="en-US" sz="2400" dirty="0"/>
              <a:t> salary for these ten staff is </a:t>
            </a:r>
            <a:r>
              <a:rPr lang="en-US" sz="2400" dirty="0">
                <a:solidFill>
                  <a:srgbClr val="FF0000"/>
                </a:solidFill>
              </a:rPr>
              <a:t>$30.7k</a:t>
            </a:r>
          </a:p>
          <a:p>
            <a:r>
              <a:rPr lang="en-US" sz="2400" dirty="0"/>
              <a:t>The </a:t>
            </a:r>
            <a:r>
              <a:rPr lang="en-US" sz="2400" dirty="0">
                <a:solidFill>
                  <a:srgbClr val="008AF2"/>
                </a:solidFill>
              </a:rPr>
              <a:t>median</a:t>
            </a:r>
            <a:r>
              <a:rPr lang="en-US" sz="2400" dirty="0"/>
              <a:t> salary is </a:t>
            </a:r>
            <a:r>
              <a:rPr lang="en-US" sz="2400" dirty="0">
                <a:solidFill>
                  <a:srgbClr val="008AF2"/>
                </a:solidFill>
              </a:rPr>
              <a:t>$15.5k</a:t>
            </a:r>
          </a:p>
          <a:p>
            <a:r>
              <a:rPr lang="en-US" sz="2400" dirty="0"/>
              <a:t>The </a:t>
            </a:r>
            <a:r>
              <a:rPr lang="en-US" sz="2400" dirty="0">
                <a:solidFill>
                  <a:srgbClr val="00B050"/>
                </a:solidFill>
              </a:rPr>
              <a:t>Mode</a:t>
            </a:r>
            <a:r>
              <a:rPr lang="en-US" sz="2400" dirty="0"/>
              <a:t> salary is </a:t>
            </a:r>
            <a:r>
              <a:rPr lang="en-US" sz="2400" dirty="0">
                <a:solidFill>
                  <a:srgbClr val="00B050"/>
                </a:solidFill>
              </a:rPr>
              <a:t>$15k</a:t>
            </a:r>
          </a:p>
        </p:txBody>
      </p:sp>
      <p:sp>
        <p:nvSpPr>
          <p:cNvPr id="19" name="Text Box 2">
            <a:extLst>
              <a:ext uri="{FF2B5EF4-FFF2-40B4-BE49-F238E27FC236}">
                <a16:creationId xmlns:a16="http://schemas.microsoft.com/office/drawing/2014/main" id="{76E06C62-05FD-4EEC-8DAA-6A5B8E82BDEE}"/>
              </a:ext>
            </a:extLst>
          </p:cNvPr>
          <p:cNvSpPr txBox="1">
            <a:spLocks noChangeArrowheads="1"/>
          </p:cNvSpPr>
          <p:nvPr/>
        </p:nvSpPr>
        <p:spPr bwMode="auto">
          <a:xfrm>
            <a:off x="7908324" y="286268"/>
            <a:ext cx="3981349" cy="4290702"/>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 </a:t>
            </a:r>
            <a:r>
              <a:rPr lang="en-US" sz="2200" dirty="0">
                <a:solidFill>
                  <a:srgbClr val="FF0000"/>
                </a:solidFill>
              </a:rPr>
              <a:t>Generally</a:t>
            </a:r>
            <a:r>
              <a:rPr lang="en-US" sz="2200" dirty="0"/>
              <a:t>, the </a:t>
            </a:r>
            <a:r>
              <a:rPr lang="en-US" sz="2200" dirty="0">
                <a:solidFill>
                  <a:srgbClr val="FF0000"/>
                </a:solidFill>
              </a:rPr>
              <a:t>mean</a:t>
            </a:r>
            <a:r>
              <a:rPr lang="en-US" sz="2200" dirty="0"/>
              <a:t> has the lowest error, variance, in a regular sample. It also considers all the data values and </a:t>
            </a:r>
            <a:r>
              <a:rPr lang="en-US" sz="2200" dirty="0">
                <a:solidFill>
                  <a:srgbClr val="FF0000"/>
                </a:solidFill>
              </a:rPr>
              <a:t>is proffered </a:t>
            </a:r>
            <a:r>
              <a:rPr lang="en-US" sz="2200" dirty="0"/>
              <a:t>over mode and median</a:t>
            </a:r>
          </a:p>
          <a:p>
            <a:pPr>
              <a:lnSpc>
                <a:spcPts val="1800"/>
              </a:lnSpc>
            </a:pPr>
            <a:endParaRPr lang="en-US" sz="2200" dirty="0"/>
          </a:p>
          <a:p>
            <a:r>
              <a:rPr lang="en-US" sz="2200" dirty="0"/>
              <a:t>• When data is skewed, the </a:t>
            </a:r>
            <a:r>
              <a:rPr lang="en-US" sz="2200" dirty="0">
                <a:solidFill>
                  <a:srgbClr val="0070C0"/>
                </a:solidFill>
              </a:rPr>
              <a:t>median</a:t>
            </a:r>
            <a:r>
              <a:rPr lang="en-US" sz="2200" dirty="0">
                <a:solidFill>
                  <a:srgbClr val="00B050"/>
                </a:solidFill>
              </a:rPr>
              <a:t> </a:t>
            </a:r>
            <a:r>
              <a:rPr lang="en-US" sz="2200" dirty="0"/>
              <a:t>is preferred over the </a:t>
            </a:r>
            <a:r>
              <a:rPr lang="en-US" sz="2200" dirty="0">
                <a:solidFill>
                  <a:srgbClr val="FF0000"/>
                </a:solidFill>
              </a:rPr>
              <a:t>mean</a:t>
            </a:r>
            <a:r>
              <a:rPr lang="en-US" sz="2200" dirty="0">
                <a:solidFill>
                  <a:srgbClr val="00B050"/>
                </a:solidFill>
              </a:rPr>
              <a:t> </a:t>
            </a:r>
            <a:r>
              <a:rPr lang="en-US" sz="2200" dirty="0"/>
              <a:t>(or mode).</a:t>
            </a:r>
          </a:p>
          <a:p>
            <a:pPr>
              <a:lnSpc>
                <a:spcPts val="1800"/>
              </a:lnSpc>
            </a:pPr>
            <a:endParaRPr lang="en-US" sz="2200" dirty="0"/>
          </a:p>
          <a:p>
            <a:r>
              <a:rPr lang="en-US" sz="2200" dirty="0"/>
              <a:t>• For qualitative data </a:t>
            </a:r>
            <a:r>
              <a:rPr lang="en-US" sz="2200" dirty="0">
                <a:solidFill>
                  <a:srgbClr val="00B050"/>
                </a:solidFill>
              </a:rPr>
              <a:t>Mode</a:t>
            </a:r>
            <a:r>
              <a:rPr lang="en-US" sz="2200" dirty="0"/>
              <a:t> is the only central tendency that makes sense</a:t>
            </a:r>
          </a:p>
        </p:txBody>
      </p:sp>
      <p:sp>
        <p:nvSpPr>
          <p:cNvPr id="21" name="Text Box 2">
            <a:extLst>
              <a:ext uri="{FF2B5EF4-FFF2-40B4-BE49-F238E27FC236}">
                <a16:creationId xmlns:a16="http://schemas.microsoft.com/office/drawing/2014/main" id="{FBBAAD9B-FBF0-449E-B00E-883B69C86F03}"/>
              </a:ext>
            </a:extLst>
          </p:cNvPr>
          <p:cNvSpPr txBox="1">
            <a:spLocks noChangeArrowheads="1"/>
          </p:cNvSpPr>
          <p:nvPr/>
        </p:nvSpPr>
        <p:spPr bwMode="auto">
          <a:xfrm>
            <a:off x="7908323" y="4911812"/>
            <a:ext cx="3981350" cy="1581063"/>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cs typeface="Times New Roman" pitchFamily="18" charset="0"/>
              </a:rPr>
              <a:t>Overall, the value of the central measure should make sense,  be around the center, after graphing the distribution of the data.</a:t>
            </a:r>
            <a:endParaRPr kumimoji="0" lang="en-US" altLang="en-US" sz="2200" b="0" i="0" u="none" strike="noStrike" cap="none" normalizeH="0" baseline="0" dirty="0">
              <a:ln>
                <a:noFill/>
              </a:ln>
              <a:effectLst/>
            </a:endParaRPr>
          </a:p>
        </p:txBody>
      </p:sp>
    </p:spTree>
    <p:extLst>
      <p:ext uri="{BB962C8B-B14F-4D97-AF65-F5344CB8AC3E}">
        <p14:creationId xmlns:p14="http://schemas.microsoft.com/office/powerpoint/2010/main" val="587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886493" cy="1325563"/>
          </a:xfrm>
        </p:spPr>
        <p:txBody>
          <a:bodyPr/>
          <a:lstStyle/>
          <a:p>
            <a:r>
              <a:rPr lang="en-US" dirty="0">
                <a:solidFill>
                  <a:srgbClr val="990033"/>
                </a:solidFill>
              </a:rPr>
              <a:t>Weighted Mean</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199" y="1477746"/>
                <a:ext cx="5770883" cy="2431178"/>
              </a:xfrm>
              <a:prstGeom prst="rect">
                <a:avLst/>
              </a:prstGeom>
            </p:spPr>
            <p:txBody>
              <a:bodyPr wrap="square">
                <a:spAutoFit/>
              </a:bodyPr>
              <a:lstStyle/>
              <a:p>
                <a:r>
                  <a:rPr lang="en-US" sz="2400" dirty="0">
                    <a:cs typeface="Times New Roman" pitchFamily="18" charset="0"/>
                  </a:rPr>
                  <a:t>In </a:t>
                </a:r>
                <a:r>
                  <a:rPr lang="en-US" sz="2400" b="1" dirty="0">
                    <a:solidFill>
                      <a:srgbClr val="FF0000"/>
                    </a:solidFill>
                    <a:cs typeface="Times New Roman" pitchFamily="18" charset="0"/>
                  </a:rPr>
                  <a:t>weighted mean</a:t>
                </a:r>
                <a:r>
                  <a:rPr lang="en-US" sz="2400" dirty="0">
                    <a:solidFill>
                      <a:srgbClr val="FF0000"/>
                    </a:solidFill>
                    <a:cs typeface="Times New Roman" pitchFamily="18" charset="0"/>
                  </a:rPr>
                  <a:t> </a:t>
                </a:r>
                <a:r>
                  <a:rPr lang="en-US" sz="2400" dirty="0">
                    <a:cs typeface="Times New Roman" pitchFamily="18" charset="0"/>
                  </a:rPr>
                  <a:t>more relevant data is counted more frequently than less relevant information. If </a:t>
                </a:r>
                <a14:m>
                  <m:oMath xmlns:m="http://schemas.openxmlformats.org/officeDocument/2006/math">
                    <m:sSub>
                      <m:sSubPr>
                        <m:ctrlPr>
                          <a:rPr lang="en-US" sz="240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𝑤</m:t>
                        </m:r>
                      </m:e>
                      <m:sub>
                        <m:r>
                          <a:rPr lang="en-US" sz="2400" b="0" i="1" smtClean="0">
                            <a:latin typeface="Cambria Math" panose="02040503050406030204" pitchFamily="18" charset="0"/>
                            <a:cs typeface="Times New Roman" pitchFamily="18" charset="0"/>
                          </a:rPr>
                          <m:t>𝑖</m:t>
                        </m:r>
                      </m:sub>
                    </m:sSub>
                  </m:oMath>
                </a14:m>
                <a:r>
                  <a:rPr lang="en-US" sz="2400" dirty="0">
                    <a:cs typeface="Times New Roman" pitchFamily="18" charset="0"/>
                  </a:rPr>
                  <a:t> is the weight assigned to the data point </a:t>
                </a:r>
                <a14:m>
                  <m:oMath xmlns:m="http://schemas.openxmlformats.org/officeDocument/2006/math">
                    <m:sSub>
                      <m:sSubPr>
                        <m:ctrlPr>
                          <a:rPr lang="en-US" sz="240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𝑖</m:t>
                        </m:r>
                      </m:sub>
                    </m:sSub>
                  </m:oMath>
                </a14:m>
                <a:r>
                  <a:rPr lang="en-US" sz="2400" dirty="0">
                    <a:cs typeface="Times New Roman" pitchFamily="18" charset="0"/>
                  </a:rPr>
                  <a:t>, then </a:t>
                </a:r>
              </a:p>
              <a:p>
                <a:pPr>
                  <a:lnSpc>
                    <a:spcPts val="1000"/>
                  </a:lnSpc>
                </a:pPr>
                <a:endParaRPr lang="en-US" sz="240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𝑤</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𝑛</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𝑛</m:t>
                              </m:r>
                            </m:sub>
                          </m:sSub>
                        </m:den>
                      </m:f>
                    </m:oMath>
                  </m:oMathPara>
                </a14:m>
                <a:endParaRPr lang="en-US" sz="2400" dirty="0">
                  <a:cs typeface="Times New Roman" pitchFamily="18" charset="0"/>
                </a:endParaRP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199" y="1477746"/>
                <a:ext cx="5770883" cy="2431178"/>
              </a:xfrm>
              <a:prstGeom prst="rect">
                <a:avLst/>
              </a:prstGeom>
              <a:blipFill>
                <a:blip r:embed="rId3"/>
                <a:stretch>
                  <a:fillRect l="-1584"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72034A4C-927C-430A-BB9C-51BF90648852}"/>
                  </a:ext>
                </a:extLst>
              </p:cNvPr>
              <p:cNvSpPr/>
              <p:nvPr/>
            </p:nvSpPr>
            <p:spPr>
              <a:xfrm>
                <a:off x="838200" y="3984497"/>
                <a:ext cx="5772665" cy="2198038"/>
              </a:xfrm>
              <a:prstGeom prst="rect">
                <a:avLst/>
              </a:prstGeom>
            </p:spPr>
            <p:txBody>
              <a:bodyPr wrap="square">
                <a:spAutoFit/>
              </a:bodyPr>
              <a:lstStyle/>
              <a:p>
                <a:r>
                  <a:rPr lang="en-US" sz="2400" dirty="0">
                    <a:cs typeface="Times New Roman" pitchFamily="18" charset="0"/>
                  </a:rPr>
                  <a:t>When computing mean using a frequency table, we are actually computing a weighted mean with weights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𝑖</m:t>
                        </m:r>
                      </m:sub>
                    </m:sSub>
                  </m:oMath>
                </a14:m>
                <a:r>
                  <a:rPr lang="en-US" sz="2400" dirty="0">
                    <a:cs typeface="Times New Roman" pitchFamily="18" charset="0"/>
                  </a:rPr>
                  <a:t> for class marks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oMath>
                </a14:m>
                <a:r>
                  <a:rPr lang="en-US" sz="2400" dirty="0">
                    <a:cs typeface="Times New Roman" pitchFamily="18" charset="0"/>
                  </a:rPr>
                  <a:t>:</a:t>
                </a:r>
              </a:p>
              <a:p>
                <a:pPr>
                  <a:lnSpc>
                    <a:spcPts val="1800"/>
                  </a:lnSpc>
                </a:pPr>
                <a:endParaRPr lang="en-US" sz="2400" dirty="0">
                  <a:cs typeface="Times New Roman" pitchFamily="18" charset="0"/>
                </a:endParaRPr>
              </a:p>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𝑘</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𝑘</m:t>
                              </m:r>
                            </m:sub>
                          </m:sSub>
                        </m:den>
                      </m:f>
                    </m:oMath>
                  </m:oMathPara>
                </a14:m>
                <a:endParaRPr lang="en-US" sz="2400" dirty="0">
                  <a:cs typeface="Times New Roman" pitchFamily="18" charset="0"/>
                </a:endParaRPr>
              </a:p>
            </p:txBody>
          </p:sp>
        </mc:Choice>
        <mc:Fallback xmlns="">
          <p:sp>
            <p:nvSpPr>
              <p:cNvPr id="42" name="Rectangle 41">
                <a:extLst>
                  <a:ext uri="{FF2B5EF4-FFF2-40B4-BE49-F238E27FC236}">
                    <a16:creationId xmlns:a16="http://schemas.microsoft.com/office/drawing/2014/main" id="{72034A4C-927C-430A-BB9C-51BF90648852}"/>
                  </a:ext>
                </a:extLst>
              </p:cNvPr>
              <p:cNvSpPr>
                <a:spLocks noRot="1" noChangeAspect="1" noMove="1" noResize="1" noEditPoints="1" noAdjustHandles="1" noChangeArrowheads="1" noChangeShapeType="1" noTextEdit="1"/>
              </p:cNvSpPr>
              <p:nvPr/>
            </p:nvSpPr>
            <p:spPr>
              <a:xfrm>
                <a:off x="838200" y="3984497"/>
                <a:ext cx="5772665" cy="2198038"/>
              </a:xfrm>
              <a:prstGeom prst="rect">
                <a:avLst/>
              </a:prstGeom>
              <a:blipFill>
                <a:blip r:embed="rId4"/>
                <a:stretch>
                  <a:fillRect l="-1691" t="-2222" r="-634"/>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57C160C-12B6-4E70-B3C8-1F33AF46CF75}"/>
              </a:ext>
            </a:extLst>
          </p:cNvPr>
          <p:cNvSpPr/>
          <p:nvPr/>
        </p:nvSpPr>
        <p:spPr>
          <a:xfrm>
            <a:off x="6610865" y="365125"/>
            <a:ext cx="5251621" cy="6146886"/>
          </a:xfrm>
          <a:prstGeom prst="rect">
            <a:avLst/>
          </a:prstGeom>
          <a:solidFill>
            <a:srgbClr val="FFFFCC"/>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5A0984CE-BD71-40F5-9782-00203D120F58}"/>
                  </a:ext>
                </a:extLst>
              </p:cNvPr>
              <p:cNvSpPr/>
              <p:nvPr/>
            </p:nvSpPr>
            <p:spPr>
              <a:xfrm>
                <a:off x="6724692" y="508250"/>
                <a:ext cx="5022185" cy="1938992"/>
              </a:xfrm>
              <a:prstGeom prst="rect">
                <a:avLst/>
              </a:prstGeom>
            </p:spPr>
            <p:txBody>
              <a:bodyPr wrap="square">
                <a:spAutoFit/>
              </a:bodyPr>
              <a:lstStyle/>
              <a:p>
                <a:r>
                  <a:rPr lang="en-US" sz="2400" b="1" dirty="0">
                    <a:cs typeface="Times New Roman" pitchFamily="18" charset="0"/>
                  </a:rPr>
                  <a:t>Ex.</a:t>
                </a:r>
                <a:r>
                  <a:rPr lang="en-US" sz="2400" dirty="0">
                    <a:cs typeface="Times New Roman" pitchFamily="18" charset="0"/>
                  </a:rPr>
                  <a:t> Given the four observations  79, 85, 91, and 82 compute the mean and weighed mean where the weights are linearly assigned, that is </a:t>
                </a:r>
                <a14:m>
                  <m:oMath xmlns:m="http://schemas.openxmlformats.org/officeDocument/2006/math">
                    <m:sSub>
                      <m:sSubPr>
                        <m:ctrlPr>
                          <a:rPr lang="en-US" sz="240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𝑤</m:t>
                        </m:r>
                      </m:e>
                      <m:sub>
                        <m:r>
                          <a:rPr lang="en-US" sz="2400" b="0" i="1" smtClean="0">
                            <a:latin typeface="Cambria Math" panose="02040503050406030204" pitchFamily="18" charset="0"/>
                            <a:cs typeface="Times New Roman" pitchFamily="18" charset="0"/>
                          </a:rPr>
                          <m:t>𝑖</m:t>
                        </m:r>
                      </m:sub>
                    </m:sSub>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𝑖</m:t>
                    </m:r>
                  </m:oMath>
                </a14:m>
                <a:r>
                  <a:rPr lang="en-US" sz="2400" dirty="0">
                    <a:cs typeface="Times New Roman" pitchFamily="18" charset="0"/>
                  </a:rPr>
                  <a:t> for observation </a:t>
                </a:r>
                <a14:m>
                  <m:oMath xmlns:m="http://schemas.openxmlformats.org/officeDocument/2006/math">
                    <m:r>
                      <a:rPr lang="en-US" sz="2400" b="0" i="1" smtClean="0">
                        <a:latin typeface="Cambria Math" panose="02040503050406030204" pitchFamily="18" charset="0"/>
                        <a:cs typeface="Times New Roman" pitchFamily="18" charset="0"/>
                      </a:rPr>
                      <m:t>𝑖</m:t>
                    </m:r>
                  </m:oMath>
                </a14:m>
                <a:r>
                  <a:rPr lang="en-US" sz="2400" dirty="0">
                    <a:cs typeface="Times New Roman" pitchFamily="18" charset="0"/>
                  </a:rPr>
                  <a:t>.</a:t>
                </a:r>
              </a:p>
            </p:txBody>
          </p:sp>
        </mc:Choice>
        <mc:Fallback xmlns="">
          <p:sp>
            <p:nvSpPr>
              <p:cNvPr id="43" name="Rectangle 42">
                <a:extLst>
                  <a:ext uri="{FF2B5EF4-FFF2-40B4-BE49-F238E27FC236}">
                    <a16:creationId xmlns:a16="http://schemas.microsoft.com/office/drawing/2014/main" id="{5A0984CE-BD71-40F5-9782-00203D120F58}"/>
                  </a:ext>
                </a:extLst>
              </p:cNvPr>
              <p:cNvSpPr>
                <a:spLocks noRot="1" noChangeAspect="1" noMove="1" noResize="1" noEditPoints="1" noAdjustHandles="1" noChangeArrowheads="1" noChangeShapeType="1" noTextEdit="1"/>
              </p:cNvSpPr>
              <p:nvPr/>
            </p:nvSpPr>
            <p:spPr>
              <a:xfrm>
                <a:off x="6724692" y="508250"/>
                <a:ext cx="5022185" cy="1938992"/>
              </a:xfrm>
              <a:prstGeom prst="rect">
                <a:avLst/>
              </a:prstGeom>
              <a:blipFill>
                <a:blip r:embed="rId5"/>
                <a:stretch>
                  <a:fillRect l="-1820" t="-2516" r="-607"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A9636DA0-87C6-4654-A58D-364620F8D5A7}"/>
                  </a:ext>
                </a:extLst>
              </p:cNvPr>
              <p:cNvSpPr/>
              <p:nvPr/>
            </p:nvSpPr>
            <p:spPr>
              <a:xfrm>
                <a:off x="6724693" y="4323024"/>
                <a:ext cx="5137793" cy="2126480"/>
              </a:xfrm>
              <a:prstGeom prst="rect">
                <a:avLst/>
              </a:prstGeom>
            </p:spPr>
            <p:txBody>
              <a:bodyPr wrap="square">
                <a:spAutoFit/>
              </a:bodyPr>
              <a:lstStyle/>
              <a:p>
                <a:pPr>
                  <a:lnSpc>
                    <a:spcPts val="1000"/>
                  </a:lnSpc>
                </a:pPr>
                <a:endParaRPr lang="en-US" sz="2400" dirty="0"/>
              </a:p>
              <a:p>
                <a:pPr algn="ct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𝑤</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𝑛</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𝑛</m:t>
                              </m:r>
                            </m:sub>
                          </m:sSub>
                        </m:den>
                      </m:f>
                    </m:oMath>
                  </m:oMathPara>
                </a14:m>
                <a:endParaRPr lang="en-US" sz="2000" b="0" i="1" dirty="0"/>
              </a:p>
              <a:p>
                <a:pPr>
                  <a:lnSpc>
                    <a:spcPts val="1800"/>
                  </a:lnSpc>
                </a:pPr>
                <a:endParaRPr lang="en-US" sz="2000"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79</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85</m:t>
                              </m:r>
                              <m:r>
                                <a:rPr lang="en-US" sz="2000" b="0" i="1" smtClean="0">
                                  <a:latin typeface="Cambria Math" panose="02040503050406030204" pitchFamily="18" charset="0"/>
                                  <a:ea typeface="Cambria Math" panose="02040503050406030204" pitchFamily="18" charset="0"/>
                                </a:rPr>
                                <m:t>×2</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91</m:t>
                              </m:r>
                              <m:r>
                                <a:rPr lang="en-US" sz="2000" b="0" i="1" smtClean="0">
                                  <a:latin typeface="Cambria Math" panose="02040503050406030204" pitchFamily="18" charset="0"/>
                                  <a:ea typeface="Cambria Math" panose="02040503050406030204" pitchFamily="18" charset="0"/>
                                </a:rPr>
                                <m:t>×3</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82</m:t>
                              </m:r>
                              <m:r>
                                <a:rPr lang="en-US" sz="2000" b="0" i="1" smtClean="0">
                                  <a:latin typeface="Cambria Math" panose="02040503050406030204" pitchFamily="18" charset="0"/>
                                  <a:ea typeface="Cambria Math" panose="02040503050406030204" pitchFamily="18" charset="0"/>
                                </a:rPr>
                                <m:t>×4</m:t>
                              </m:r>
                            </m:e>
                          </m:d>
                        </m:num>
                        <m:den>
                          <m:r>
                            <a:rPr lang="en-US" sz="2000" b="0" i="1" smtClean="0">
                              <a:latin typeface="Cambria Math" panose="02040503050406030204" pitchFamily="18" charset="0"/>
                            </a:rPr>
                            <m:t>1+2+3+4</m:t>
                          </m:r>
                        </m:den>
                      </m:f>
                    </m:oMath>
                  </m:oMathPara>
                </a14:m>
                <a:endParaRPr lang="en-US" sz="2000" b="0" i="1" dirty="0">
                  <a:latin typeface="Cambria Math" panose="02040503050406030204" pitchFamily="18" charset="0"/>
                </a:endParaRPr>
              </a:p>
              <a:p>
                <a:pPr>
                  <a:lnSpc>
                    <a:spcPts val="1200"/>
                  </a:lnSpc>
                </a:pPr>
                <a:endParaRPr lang="en-US" sz="2000"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=85</m:t>
                      </m:r>
                    </m:oMath>
                  </m:oMathPara>
                </a14:m>
                <a:endParaRPr lang="en-US" sz="2000" dirty="0">
                  <a:cs typeface="Times New Roman" pitchFamily="18" charset="0"/>
                </a:endParaRPr>
              </a:p>
            </p:txBody>
          </p:sp>
        </mc:Choice>
        <mc:Fallback xmlns="">
          <p:sp>
            <p:nvSpPr>
              <p:cNvPr id="44" name="Rectangle 43">
                <a:extLst>
                  <a:ext uri="{FF2B5EF4-FFF2-40B4-BE49-F238E27FC236}">
                    <a16:creationId xmlns:a16="http://schemas.microsoft.com/office/drawing/2014/main" id="{A9636DA0-87C6-4654-A58D-364620F8D5A7}"/>
                  </a:ext>
                </a:extLst>
              </p:cNvPr>
              <p:cNvSpPr>
                <a:spLocks noRot="1" noChangeAspect="1" noMove="1" noResize="1" noEditPoints="1" noAdjustHandles="1" noChangeArrowheads="1" noChangeShapeType="1" noTextEdit="1"/>
              </p:cNvSpPr>
              <p:nvPr/>
            </p:nvSpPr>
            <p:spPr>
              <a:xfrm>
                <a:off x="6724693" y="4323024"/>
                <a:ext cx="5137793" cy="212648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59415367-F88C-47A6-A578-703C8451108F}"/>
                  </a:ext>
                </a:extLst>
              </p:cNvPr>
              <p:cNvSpPr/>
              <p:nvPr/>
            </p:nvSpPr>
            <p:spPr>
              <a:xfrm>
                <a:off x="6724692" y="2694698"/>
                <a:ext cx="4841233" cy="1341649"/>
              </a:xfrm>
              <a:prstGeom prst="rect">
                <a:avLst/>
              </a:prstGeom>
            </p:spPr>
            <p:txBody>
              <a:bodyPr wrap="square">
                <a:spAutoFit/>
              </a:bodyPr>
              <a:lstStyle/>
              <a:p>
                <a:pPr>
                  <a:lnSpc>
                    <a:spcPts val="1000"/>
                  </a:lnSpc>
                </a:pPr>
                <a:endParaRPr lang="en-US" sz="2400" dirty="0"/>
              </a:p>
              <a:p>
                <a:pPr algn="ctr"/>
                <a14:m>
                  <m:oMathPara xmlns:m="http://schemas.openxmlformats.org/officeDocument/2006/math">
                    <m:oMathParaPr>
                      <m:jc m:val="left"/>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79+85+91+82</m:t>
                          </m:r>
                        </m:num>
                        <m:den>
                          <m:r>
                            <a:rPr lang="en-US" sz="2000" b="0" i="1" smtClean="0">
                              <a:latin typeface="Cambria Math" panose="02040503050406030204" pitchFamily="18" charset="0"/>
                            </a:rPr>
                            <m:t>4</m:t>
                          </m:r>
                        </m:den>
                      </m:f>
                    </m:oMath>
                  </m:oMathPara>
                </a14:m>
                <a:endParaRPr lang="en-US" sz="2000" b="0" i="1" dirty="0"/>
              </a:p>
              <a:p>
                <a:pPr>
                  <a:lnSpc>
                    <a:spcPts val="1800"/>
                  </a:lnSpc>
                </a:pPr>
                <a:endParaRPr lang="en-US" sz="2000"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=84.25</m:t>
                      </m:r>
                    </m:oMath>
                  </m:oMathPara>
                </a14:m>
                <a:endParaRPr lang="en-US" sz="2000" dirty="0">
                  <a:cs typeface="Times New Roman" pitchFamily="18" charset="0"/>
                </a:endParaRPr>
              </a:p>
            </p:txBody>
          </p:sp>
        </mc:Choice>
        <mc:Fallback xmlns="">
          <p:sp>
            <p:nvSpPr>
              <p:cNvPr id="45" name="Rectangle 44">
                <a:extLst>
                  <a:ext uri="{FF2B5EF4-FFF2-40B4-BE49-F238E27FC236}">
                    <a16:creationId xmlns:a16="http://schemas.microsoft.com/office/drawing/2014/main" id="{59415367-F88C-47A6-A578-703C8451108F}"/>
                  </a:ext>
                </a:extLst>
              </p:cNvPr>
              <p:cNvSpPr>
                <a:spLocks noRot="1" noChangeAspect="1" noMove="1" noResize="1" noEditPoints="1" noAdjustHandles="1" noChangeArrowheads="1" noChangeShapeType="1" noTextEdit="1"/>
              </p:cNvSpPr>
              <p:nvPr/>
            </p:nvSpPr>
            <p:spPr>
              <a:xfrm>
                <a:off x="6724692" y="2694698"/>
                <a:ext cx="4841233" cy="134164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9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Midrange</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200" y="1341819"/>
                <a:ext cx="5871520" cy="1185004"/>
              </a:xfrm>
              <a:prstGeom prst="rect">
                <a:avLst/>
              </a:prstGeom>
            </p:spPr>
            <p:txBody>
              <a:bodyPr wrap="square">
                <a:spAutoFit/>
              </a:bodyPr>
              <a:lstStyle/>
              <a:p>
                <a:pPr indent="3175" algn="just"/>
                <a:r>
                  <a:rPr lang="en-US" sz="2400" dirty="0">
                    <a:cs typeface="Times New Roman" pitchFamily="18" charset="0"/>
                  </a:rPr>
                  <a:t>Easily computed as </a:t>
                </a:r>
              </a:p>
              <a:p>
                <a:pPr indent="3175" algn="just"/>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cs typeface="Times New Roman" pitchFamily="18" charset="0"/>
                        </a:rPr>
                        <m:t>midrange</m:t>
                      </m:r>
                      <m:r>
                        <a:rPr lang="en-US" sz="2400" b="0" i="1" smtClean="0">
                          <a:latin typeface="Cambria Math" panose="02040503050406030204" pitchFamily="18" charset="0"/>
                          <a:cs typeface="Times New Roman" pitchFamily="18" charset="0"/>
                        </a:rPr>
                        <m:t>=</m:t>
                      </m:r>
                      <m:f>
                        <m:fPr>
                          <m:ctrlPr>
                            <a:rPr lang="en-US" sz="2400" b="0" i="1" smtClean="0">
                              <a:latin typeface="Cambria Math" panose="02040503050406030204" pitchFamily="18" charset="0"/>
                              <a:cs typeface="Times New Roman" pitchFamily="18" charset="0"/>
                            </a:rPr>
                          </m:ctrlPr>
                        </m:fPr>
                        <m:num>
                          <m:r>
                            <m:rPr>
                              <m:sty m:val="p"/>
                            </m:rPr>
                            <a:rPr lang="en-US" sz="2400" b="0" i="0" smtClean="0">
                              <a:latin typeface="Cambria Math" panose="02040503050406030204" pitchFamily="18" charset="0"/>
                              <a:cs typeface="Times New Roman" pitchFamily="18" charset="0"/>
                            </a:rPr>
                            <m:t>Max</m:t>
                          </m:r>
                          <m:r>
                            <a:rPr lang="en-US" sz="2400" b="0" i="0" smtClean="0">
                              <a:latin typeface="Cambria Math" panose="02040503050406030204" pitchFamily="18" charset="0"/>
                              <a:cs typeface="Times New Roman" pitchFamily="18" charset="0"/>
                            </a:rPr>
                            <m:t>+</m:t>
                          </m:r>
                          <m:r>
                            <m:rPr>
                              <m:sty m:val="p"/>
                            </m:rPr>
                            <a:rPr lang="en-US" sz="2400" b="0" i="0" smtClean="0">
                              <a:latin typeface="Cambria Math" panose="02040503050406030204" pitchFamily="18" charset="0"/>
                              <a:cs typeface="Times New Roman" pitchFamily="18" charset="0"/>
                            </a:rPr>
                            <m:t>min</m:t>
                          </m:r>
                        </m:num>
                        <m:den>
                          <m:r>
                            <a:rPr lang="en-US" sz="2400" b="0" i="1" smtClean="0">
                              <a:latin typeface="Cambria Math" panose="02040503050406030204" pitchFamily="18" charset="0"/>
                              <a:cs typeface="Times New Roman" pitchFamily="18" charset="0"/>
                            </a:rPr>
                            <m:t>2</m:t>
                          </m:r>
                        </m:den>
                      </m:f>
                    </m:oMath>
                  </m:oMathPara>
                </a14:m>
                <a:endParaRPr lang="en-US" sz="2400" dirty="0">
                  <a:cs typeface="Times New Roman" pitchFamily="18" charset="0"/>
                </a:endParaRP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200" y="1341819"/>
                <a:ext cx="5871520" cy="1185004"/>
              </a:xfrm>
              <a:prstGeom prst="rect">
                <a:avLst/>
              </a:prstGeom>
              <a:blipFill>
                <a:blip r:embed="rId3"/>
                <a:stretch>
                  <a:fillRect l="-1558" t="-4103"/>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B57283D5-F0EF-4BEB-AD0E-E844F36A500F}"/>
              </a:ext>
            </a:extLst>
          </p:cNvPr>
          <p:cNvSpPr/>
          <p:nvPr/>
        </p:nvSpPr>
        <p:spPr>
          <a:xfrm>
            <a:off x="7539212" y="365125"/>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38   7</a:t>
            </a:r>
          </a:p>
        </p:txBody>
      </p:sp>
      <p:sp>
        <p:nvSpPr>
          <p:cNvPr id="12" name="Rectangle 11">
            <a:extLst>
              <a:ext uri="{FF2B5EF4-FFF2-40B4-BE49-F238E27FC236}">
                <a16:creationId xmlns:a16="http://schemas.microsoft.com/office/drawing/2014/main" id="{2C0F5080-1545-4446-B987-9AC33ACD1BEA}"/>
              </a:ext>
            </a:extLst>
          </p:cNvPr>
          <p:cNvSpPr/>
          <p:nvPr/>
        </p:nvSpPr>
        <p:spPr>
          <a:xfrm>
            <a:off x="7539212" y="1196123"/>
            <a:ext cx="4281770" cy="494566"/>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cs typeface="Times New Roman" pitchFamily="18" charset="0"/>
              </a:rPr>
              <a:t>midrange = 20.5</a:t>
            </a:r>
            <a:endParaRPr lang="en-US" sz="2200" b="1" dirty="0">
              <a:solidFill>
                <a:schemeClr val="tx1"/>
              </a:solidFill>
              <a:ea typeface="Cambria" panose="02040503050406030204" pitchFamily="18" charset="0"/>
              <a:cs typeface="Times New Roman" pitchFamily="18" charset="0"/>
            </a:endParaRPr>
          </a:p>
        </p:txBody>
      </p:sp>
      <p:sp>
        <p:nvSpPr>
          <p:cNvPr id="13" name="Rectangle 12">
            <a:extLst>
              <a:ext uri="{FF2B5EF4-FFF2-40B4-BE49-F238E27FC236}">
                <a16:creationId xmlns:a16="http://schemas.microsoft.com/office/drawing/2014/main" id="{61920D8B-FDF4-4153-A933-E66CED61096E}"/>
              </a:ext>
            </a:extLst>
          </p:cNvPr>
          <p:cNvSpPr/>
          <p:nvPr/>
        </p:nvSpPr>
        <p:spPr>
          <a:xfrm>
            <a:off x="838200" y="2704453"/>
            <a:ext cx="5871520" cy="984885"/>
          </a:xfrm>
          <a:prstGeom prst="rect">
            <a:avLst/>
          </a:prstGeom>
        </p:spPr>
        <p:txBody>
          <a:bodyPr wrap="square">
            <a:spAutoFit/>
          </a:bodyPr>
          <a:lstStyle/>
          <a:p>
            <a:pPr indent="3175" algn="just"/>
            <a:r>
              <a:rPr lang="en-US" sz="2400" b="1" dirty="0">
                <a:cs typeface="Times New Roman" pitchFamily="18" charset="0"/>
              </a:rPr>
              <a:t>Ex.</a:t>
            </a:r>
            <a:r>
              <a:rPr lang="en-US" sz="2400" dirty="0">
                <a:cs typeface="Times New Roman" pitchFamily="18" charset="0"/>
              </a:rPr>
              <a:t> What is the value of midrange for</a:t>
            </a:r>
          </a:p>
          <a:p>
            <a:pPr indent="3175" algn="just">
              <a:lnSpc>
                <a:spcPts val="1200"/>
              </a:lnSpc>
            </a:pPr>
            <a:r>
              <a:rPr lang="en-US" sz="2400" dirty="0">
                <a:cs typeface="Times New Roman" pitchFamily="18" charset="0"/>
              </a:rPr>
              <a:t> </a:t>
            </a:r>
          </a:p>
          <a:p>
            <a:pPr indent="3175" algn="ctr"/>
            <a:r>
              <a:rPr lang="en-US" sz="2400" dirty="0">
                <a:cs typeface="Times New Roman" pitchFamily="18" charset="0"/>
              </a:rPr>
              <a:t>12   12   5   13   11   4   10   9</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F76D609-CEE2-455D-9DC8-F16CDA114F2E}"/>
                  </a:ext>
                </a:extLst>
              </p:cNvPr>
              <p:cNvSpPr/>
              <p:nvPr/>
            </p:nvSpPr>
            <p:spPr>
              <a:xfrm>
                <a:off x="838200" y="4798836"/>
                <a:ext cx="6810632" cy="1631922"/>
              </a:xfrm>
              <a:prstGeom prst="rect">
                <a:avLst/>
              </a:prstGeom>
            </p:spPr>
            <p:txBody>
              <a:bodyPr wrap="square">
                <a:spAutoFit/>
              </a:bodyPr>
              <a:lstStyle/>
              <a:p>
                <a:r>
                  <a:rPr lang="en-US" sz="2400" b="1" dirty="0">
                    <a:cs typeface="Times New Roman" pitchFamily="18" charset="0"/>
                  </a:rPr>
                  <a:t>Margin of error</a:t>
                </a:r>
                <a:r>
                  <a:rPr lang="en-US" sz="2400" dirty="0">
                    <a:cs typeface="Times New Roman" pitchFamily="18" charset="0"/>
                  </a:rPr>
                  <a:t> is a statistical measure explaining the amount of random sampling error. </a:t>
                </a:r>
                <a:r>
                  <a:rPr lang="en-US" sz="2400" dirty="0">
                    <a:solidFill>
                      <a:srgbClr val="00B050"/>
                    </a:solidFill>
                    <a:cs typeface="Times New Roman" pitchFamily="18" charset="0"/>
                  </a:rPr>
                  <a:t>For estimating the mean, it is equal to</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itchFamily="18" charset="0"/>
                        </a:rPr>
                        <m:t>𝑀𝐸</m:t>
                      </m:r>
                      <m:r>
                        <a:rPr lang="en-US" sz="2400" b="0" i="1" smtClean="0">
                          <a:latin typeface="Cambria Math" panose="02040503050406030204" pitchFamily="18" charset="0"/>
                          <a:cs typeface="Times New Roman" pitchFamily="18" charset="0"/>
                        </a:rPr>
                        <m:t>=</m:t>
                      </m:r>
                      <m:d>
                        <m:dPr>
                          <m:begChr m:val="|"/>
                          <m:endChr m:val="|"/>
                          <m:ctrlPr>
                            <a:rPr lang="en-US" sz="2400" b="0" i="1" smtClean="0">
                              <a:latin typeface="Cambria Math" panose="02040503050406030204" pitchFamily="18" charset="0"/>
                              <a:cs typeface="Times New Roman" pitchFamily="18" charset="0"/>
                            </a:rPr>
                          </m:ctrlPr>
                        </m:dPr>
                        <m:e>
                          <m:acc>
                            <m:accPr>
                              <m:chr m:val="̅"/>
                              <m:ctrlPr>
                                <a:rPr lang="en-US" sz="2400" b="0" i="1" smtClean="0">
                                  <a:latin typeface="Cambria Math" panose="02040503050406030204" pitchFamily="18" charset="0"/>
                                  <a:cs typeface="Times New Roman" pitchFamily="18" charset="0"/>
                                </a:rPr>
                              </m:ctrlPr>
                            </m:accPr>
                            <m:e>
                              <m:r>
                                <a:rPr lang="en-US" sz="2400" b="0" i="1" smtClean="0">
                                  <a:latin typeface="Cambria Math" panose="02040503050406030204" pitchFamily="18" charset="0"/>
                                  <a:cs typeface="Times New Roman" pitchFamily="18" charset="0"/>
                                </a:rPr>
                                <m:t>𝑥</m:t>
                              </m:r>
                            </m:e>
                          </m:acc>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𝜇</m:t>
                          </m:r>
                        </m:e>
                      </m:d>
                    </m:oMath>
                  </m:oMathPara>
                </a14:m>
                <a:endParaRPr lang="en-US" sz="2400" dirty="0">
                  <a:cs typeface="Times New Roman" pitchFamily="18" charset="0"/>
                </a:endParaRPr>
              </a:p>
            </p:txBody>
          </p:sp>
        </mc:Choice>
        <mc:Fallback xmlns="">
          <p:sp>
            <p:nvSpPr>
              <p:cNvPr id="8" name="Rectangle 7">
                <a:extLst>
                  <a:ext uri="{FF2B5EF4-FFF2-40B4-BE49-F238E27FC236}">
                    <a16:creationId xmlns:a16="http://schemas.microsoft.com/office/drawing/2014/main" id="{7F76D609-CEE2-455D-9DC8-F16CDA114F2E}"/>
                  </a:ext>
                </a:extLst>
              </p:cNvPr>
              <p:cNvSpPr>
                <a:spLocks noRot="1" noChangeAspect="1" noMove="1" noResize="1" noEditPoints="1" noAdjustHandles="1" noChangeArrowheads="1" noChangeShapeType="1" noTextEdit="1"/>
              </p:cNvSpPr>
              <p:nvPr/>
            </p:nvSpPr>
            <p:spPr>
              <a:xfrm>
                <a:off x="838200" y="4798836"/>
                <a:ext cx="6810632" cy="1631922"/>
              </a:xfrm>
              <a:prstGeom prst="rect">
                <a:avLst/>
              </a:prstGeom>
              <a:blipFill>
                <a:blip r:embed="rId4"/>
                <a:stretch>
                  <a:fillRect l="-1432" t="-2985" r="-1791"/>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6570E60C-8C9D-460F-9B4A-B021EB6DDA56}"/>
              </a:ext>
            </a:extLst>
          </p:cNvPr>
          <p:cNvSpPr/>
          <p:nvPr/>
        </p:nvSpPr>
        <p:spPr>
          <a:xfrm>
            <a:off x="7933038" y="4122434"/>
            <a:ext cx="3887944" cy="2308324"/>
          </a:xfrm>
          <a:prstGeom prst="rect">
            <a:avLst/>
          </a:prstGeom>
        </p:spPr>
        <p:txBody>
          <a:bodyPr wrap="square">
            <a:spAutoFit/>
          </a:bodyPr>
          <a:lstStyle/>
          <a:p>
            <a:r>
              <a:rPr lang="en-US" sz="2400" dirty="0">
                <a:cs typeface="Times New Roman" pitchFamily="18" charset="0"/>
              </a:rPr>
              <a:t>Example: In a simulation, </a:t>
            </a:r>
            <a:r>
              <a:rPr lang="en-US" sz="2400" dirty="0">
                <a:solidFill>
                  <a:srgbClr val="FF0000"/>
                </a:solidFill>
                <a:cs typeface="Times New Roman" pitchFamily="18" charset="0"/>
              </a:rPr>
              <a:t>the mean is set to be 10</a:t>
            </a:r>
            <a:r>
              <a:rPr lang="en-US" sz="2400" dirty="0">
                <a:cs typeface="Times New Roman" pitchFamily="18" charset="0"/>
              </a:rPr>
              <a:t>. In a sample of simulated data, </a:t>
            </a:r>
            <a:r>
              <a:rPr lang="en-US" sz="2400" dirty="0">
                <a:solidFill>
                  <a:srgbClr val="0070C0"/>
                </a:solidFill>
                <a:cs typeface="Times New Roman" pitchFamily="18" charset="0"/>
              </a:rPr>
              <a:t>the sample mean is computed as 9.78</a:t>
            </a:r>
            <a:r>
              <a:rPr lang="en-US" sz="2400" dirty="0">
                <a:cs typeface="Times New Roman" pitchFamily="18" charset="0"/>
              </a:rPr>
              <a:t>, what is the margin of error?</a:t>
            </a:r>
          </a:p>
        </p:txBody>
      </p:sp>
      <p:sp>
        <p:nvSpPr>
          <p:cNvPr id="10" name="Title 1">
            <a:extLst>
              <a:ext uri="{FF2B5EF4-FFF2-40B4-BE49-F238E27FC236}">
                <a16:creationId xmlns:a16="http://schemas.microsoft.com/office/drawing/2014/main" id="{05C5001F-E05D-4FC0-BAB4-D0ED122B112B}"/>
              </a:ext>
            </a:extLst>
          </p:cNvPr>
          <p:cNvSpPr txBox="1">
            <a:spLocks/>
          </p:cNvSpPr>
          <p:nvPr/>
        </p:nvSpPr>
        <p:spPr>
          <a:xfrm>
            <a:off x="838200" y="3689338"/>
            <a:ext cx="76684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Margin of Error</a:t>
            </a:r>
            <a:endParaRPr lang="en-US" dirty="0"/>
          </a:p>
        </p:txBody>
      </p:sp>
    </p:spTree>
    <p:extLst>
      <p:ext uri="{BB962C8B-B14F-4D97-AF65-F5344CB8AC3E}">
        <p14:creationId xmlns:p14="http://schemas.microsoft.com/office/powerpoint/2010/main" val="304719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64642" cy="1325563"/>
          </a:xfrm>
        </p:spPr>
        <p:txBody>
          <a:bodyPr/>
          <a:lstStyle/>
          <a:p>
            <a:r>
              <a:rPr lang="en-US" dirty="0">
                <a:solidFill>
                  <a:srgbClr val="990033"/>
                </a:solidFill>
              </a:rPr>
              <a:t>Sample Vs Population mean</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199" y="1453032"/>
                <a:ext cx="6464643" cy="1732718"/>
              </a:xfrm>
              <a:prstGeom prst="rect">
                <a:avLst/>
              </a:prstGeom>
            </p:spPr>
            <p:txBody>
              <a:bodyPr wrap="square">
                <a:spAutoFit/>
              </a:bodyPr>
              <a:lstStyle/>
              <a:p>
                <a:pPr indent="3175" algn="just"/>
                <a:r>
                  <a:rPr lang="en-US" sz="2400" dirty="0">
                    <a:solidFill>
                      <a:srgbClr val="008AF2"/>
                    </a:solidFill>
                    <a:cs typeface="Times New Roman" pitchFamily="18" charset="0"/>
                  </a:rPr>
                  <a:t>Sample mean</a:t>
                </a:r>
                <a:r>
                  <a:rPr lang="en-US" sz="2400" dirty="0">
                    <a:cs typeface="Times New Roman" pitchFamily="18" charset="0"/>
                  </a:rPr>
                  <a:t> which is </a:t>
                </a:r>
                <a:r>
                  <a:rPr lang="en-US" sz="2400" dirty="0">
                    <a:solidFill>
                      <a:srgbClr val="008AF2"/>
                    </a:solidFill>
                    <a:cs typeface="Times New Roman" pitchFamily="18" charset="0"/>
                  </a:rPr>
                  <a:t>shown by </a:t>
                </a:r>
                <a14:m>
                  <m:oMath xmlns:m="http://schemas.openxmlformats.org/officeDocument/2006/math">
                    <m:acc>
                      <m:accPr>
                        <m:chr m:val="̅"/>
                        <m:ctrlPr>
                          <a:rPr lang="en-US" sz="2400" i="1">
                            <a:solidFill>
                              <a:srgbClr val="008AF2"/>
                            </a:solidFill>
                            <a:latin typeface="Cambria Math" panose="02040503050406030204" pitchFamily="18" charset="0"/>
                          </a:rPr>
                        </m:ctrlPr>
                      </m:accPr>
                      <m:e>
                        <m:r>
                          <a:rPr lang="en-US" sz="2400" i="1">
                            <a:solidFill>
                              <a:srgbClr val="008AF2"/>
                            </a:solidFill>
                            <a:latin typeface="Cambria Math" panose="02040503050406030204" pitchFamily="18" charset="0"/>
                          </a:rPr>
                          <m:t>𝑥</m:t>
                        </m:r>
                      </m:e>
                    </m:acc>
                    <m:r>
                      <a:rPr lang="en-US" sz="2400" i="1">
                        <a:solidFill>
                          <a:srgbClr val="008AF2"/>
                        </a:solidFill>
                        <a:latin typeface="Cambria Math" panose="02040503050406030204" pitchFamily="18" charset="0"/>
                      </a:rPr>
                      <m:t> </m:t>
                    </m:r>
                  </m:oMath>
                </a14:m>
                <a:r>
                  <a:rPr lang="en-US" sz="2400" dirty="0">
                    <a:solidFill>
                      <a:srgbClr val="008AF2"/>
                    </a:solidFill>
                    <a:cs typeface="Times New Roman" pitchFamily="18" charset="0"/>
                  </a:rPr>
                  <a:t> </a:t>
                </a:r>
                <a:r>
                  <a:rPr lang="en-US" sz="2400" dirty="0">
                    <a:cs typeface="Times New Roman" pitchFamily="18" charset="0"/>
                  </a:rPr>
                  <a:t>is computed using a sample data</a:t>
                </a:r>
              </a:p>
              <a:p>
                <a:pPr indent="3175" algn="just">
                  <a:lnSpc>
                    <a:spcPts val="1800"/>
                  </a:lnSpc>
                </a:pPr>
                <a:endParaRPr lang="en-US" sz="2400" dirty="0">
                  <a:cs typeface="Times New Roman" pitchFamily="18" charset="0"/>
                </a:endParaRPr>
              </a:p>
              <a:p>
                <a:pPr indent="3175" algn="just"/>
                <a14:m>
                  <m:oMathPara xmlns:m="http://schemas.openxmlformats.org/officeDocument/2006/math">
                    <m:oMathParaPr>
                      <m:jc m:val="left"/>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num>
                        <m:den>
                          <m:r>
                            <a:rPr lang="en-US" sz="2400" i="1">
                              <a:latin typeface="Cambria Math" panose="02040503050406030204" pitchFamily="18" charset="0"/>
                            </a:rPr>
                            <m:t>𝑛</m:t>
                          </m:r>
                        </m:den>
                      </m:f>
                    </m:oMath>
                  </m:oMathPara>
                </a14:m>
                <a:endParaRPr lang="en-US" sz="2400" dirty="0">
                  <a:cs typeface="Times New Roman" pitchFamily="18" charset="0"/>
                </a:endParaRP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199" y="1453032"/>
                <a:ext cx="6464643" cy="1732718"/>
              </a:xfrm>
              <a:prstGeom prst="rect">
                <a:avLst/>
              </a:prstGeom>
              <a:blipFill>
                <a:blip r:embed="rId3"/>
                <a:stretch>
                  <a:fillRect l="-1414" t="-2807" r="-141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36DD10E-29F6-4C7F-B509-1584D2A3E7A0}"/>
              </a:ext>
            </a:extLst>
          </p:cNvPr>
          <p:cNvSpPr/>
          <p:nvPr/>
        </p:nvSpPr>
        <p:spPr>
          <a:xfrm>
            <a:off x="7547473" y="429082"/>
            <a:ext cx="4227443" cy="2226365"/>
          </a:xfrm>
          <a:prstGeom prst="rect">
            <a:avLst/>
          </a:prstGeom>
          <a:solidFill>
            <a:srgbClr val="BDE9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400" b="1" dirty="0">
                <a:solidFill>
                  <a:schemeClr val="tx2"/>
                </a:solidFill>
              </a:rPr>
              <a:t>Population </a:t>
            </a:r>
          </a:p>
          <a:p>
            <a:r>
              <a:rPr lang="en-US" sz="2400" b="1" dirty="0">
                <a:solidFill>
                  <a:schemeClr val="tx2"/>
                </a:solidFill>
              </a:rPr>
              <a:t>        of size </a:t>
            </a:r>
            <a:r>
              <a:rPr lang="en-US" sz="2400" b="1" i="1" dirty="0">
                <a:solidFill>
                  <a:schemeClr val="tx2"/>
                </a:solidFill>
              </a:rPr>
              <a:t>N</a:t>
            </a:r>
          </a:p>
        </p:txBody>
      </p:sp>
      <p:sp>
        <p:nvSpPr>
          <p:cNvPr id="9" name="Oval 8">
            <a:extLst>
              <a:ext uri="{FF2B5EF4-FFF2-40B4-BE49-F238E27FC236}">
                <a16:creationId xmlns:a16="http://schemas.microsoft.com/office/drawing/2014/main" id="{3AE1A93E-01C6-46A6-AAE9-97E8985D9EFC}"/>
              </a:ext>
            </a:extLst>
          </p:cNvPr>
          <p:cNvSpPr/>
          <p:nvPr/>
        </p:nvSpPr>
        <p:spPr>
          <a:xfrm>
            <a:off x="9919612" y="508594"/>
            <a:ext cx="1748232"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Sample of size </a:t>
            </a:r>
            <a:r>
              <a:rPr lang="en-US" sz="2400" b="1" i="1" dirty="0">
                <a:solidFill>
                  <a:schemeClr val="tx1"/>
                </a:solidFill>
              </a:rPr>
              <a:t>n</a:t>
            </a:r>
          </a:p>
        </p:txBody>
      </p:sp>
      <p:sp>
        <p:nvSpPr>
          <p:cNvPr id="10" name="TextBox 9">
            <a:extLst>
              <a:ext uri="{FF2B5EF4-FFF2-40B4-BE49-F238E27FC236}">
                <a16:creationId xmlns:a16="http://schemas.microsoft.com/office/drawing/2014/main" id="{5D11E3B0-069A-4170-9D24-2139EB4D8C15}"/>
              </a:ext>
            </a:extLst>
          </p:cNvPr>
          <p:cNvSpPr txBox="1"/>
          <p:nvPr/>
        </p:nvSpPr>
        <p:spPr>
          <a:xfrm>
            <a:off x="7651745" y="1967100"/>
            <a:ext cx="2077813" cy="584775"/>
          </a:xfrm>
          <a:prstGeom prst="rect">
            <a:avLst/>
          </a:prstGeom>
          <a:noFill/>
        </p:spPr>
        <p:txBody>
          <a:bodyPr wrap="none" rtlCol="0">
            <a:spAutoFit/>
          </a:bodyPr>
          <a:lstStyle/>
          <a:p>
            <a:r>
              <a:rPr lang="en-US" sz="3200" dirty="0">
                <a:cs typeface="Times New Roman" pitchFamily="18" charset="0"/>
              </a:rPr>
              <a:t>X</a:t>
            </a:r>
            <a:r>
              <a:rPr lang="en-US" dirty="0">
                <a:cs typeface="Times New Roman" pitchFamily="18" charset="0"/>
              </a:rPr>
              <a:t>1</a:t>
            </a:r>
            <a:r>
              <a:rPr lang="en-US" sz="3200" dirty="0">
                <a:cs typeface="Times New Roman" pitchFamily="18" charset="0"/>
              </a:rPr>
              <a:t>, X</a:t>
            </a:r>
            <a:r>
              <a:rPr lang="en-US" dirty="0">
                <a:cs typeface="Times New Roman" pitchFamily="18" charset="0"/>
              </a:rPr>
              <a:t>2</a:t>
            </a:r>
            <a:r>
              <a:rPr lang="en-US" sz="3200" dirty="0">
                <a:cs typeface="Times New Roman" pitchFamily="18" charset="0"/>
              </a:rPr>
              <a:t>, …, X</a:t>
            </a:r>
            <a:r>
              <a:rPr lang="en-US" dirty="0">
                <a:cs typeface="Times New Roman" pitchFamily="18" charset="0"/>
              </a:rPr>
              <a:t>N</a:t>
            </a:r>
          </a:p>
        </p:txBody>
      </p:sp>
      <p:sp>
        <p:nvSpPr>
          <p:cNvPr id="14" name="TextBox 13">
            <a:extLst>
              <a:ext uri="{FF2B5EF4-FFF2-40B4-BE49-F238E27FC236}">
                <a16:creationId xmlns:a16="http://schemas.microsoft.com/office/drawing/2014/main" id="{7F8DB2D4-96E8-4581-8A0A-81A561772D0B}"/>
              </a:ext>
            </a:extLst>
          </p:cNvPr>
          <p:cNvSpPr txBox="1"/>
          <p:nvPr/>
        </p:nvSpPr>
        <p:spPr>
          <a:xfrm>
            <a:off x="10699561" y="2133284"/>
            <a:ext cx="1141659" cy="461665"/>
          </a:xfrm>
          <a:prstGeom prst="rect">
            <a:avLst/>
          </a:prstGeom>
          <a:noFill/>
        </p:spPr>
        <p:txBody>
          <a:bodyPr wrap="none" rtlCol="0">
            <a:spAutoFit/>
          </a:bodyPr>
          <a:lstStyle/>
          <a:p>
            <a:r>
              <a:rPr lang="en-US" sz="2400" dirty="0"/>
              <a:t>n &lt;= N</a:t>
            </a:r>
          </a:p>
        </p:txBody>
      </p:sp>
      <p:sp>
        <p:nvSpPr>
          <p:cNvPr id="15" name="Rectangle 14">
            <a:extLst>
              <a:ext uri="{FF2B5EF4-FFF2-40B4-BE49-F238E27FC236}">
                <a16:creationId xmlns:a16="http://schemas.microsoft.com/office/drawing/2014/main" id="{26500A92-CEB8-4356-98AD-5F34CB1A9CAE}"/>
              </a:ext>
            </a:extLst>
          </p:cNvPr>
          <p:cNvSpPr/>
          <p:nvPr/>
        </p:nvSpPr>
        <p:spPr>
          <a:xfrm>
            <a:off x="7547473" y="2995048"/>
            <a:ext cx="4281770" cy="830997"/>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	n</a:t>
            </a:r>
          </a:p>
          <a:p>
            <a:r>
              <a:rPr lang="en-US" sz="2200" b="1" dirty="0">
                <a:solidFill>
                  <a:schemeClr val="tx1"/>
                </a:solidFill>
                <a:cs typeface="Times New Roman" pitchFamily="18" charset="0"/>
              </a:rPr>
              <a:t>Data values</a:t>
            </a:r>
            <a:r>
              <a:rPr lang="en-US" sz="2200" dirty="0">
                <a:solidFill>
                  <a:schemeClr val="tx1"/>
                </a:solidFill>
                <a:cs typeface="Times New Roman" pitchFamily="18" charset="0"/>
              </a:rPr>
              <a:t>	</a:t>
            </a:r>
            <a:r>
              <a:rPr lang="en-US" sz="2200" b="1" dirty="0">
                <a:solidFill>
                  <a:schemeClr val="tx1"/>
                </a:solidFill>
                <a:ea typeface="Cambria" panose="02040503050406030204" pitchFamily="18" charset="0"/>
                <a:cs typeface="Times New Roman" pitchFamily="18" charset="0"/>
              </a:rPr>
              <a:t>x₁   x₂</a:t>
            </a:r>
            <a:r>
              <a:rPr lang="en-US" sz="2200" dirty="0">
                <a:solidFill>
                  <a:schemeClr val="tx1"/>
                </a:solidFill>
                <a:ea typeface="Cambria" panose="02040503050406030204" pitchFamily="18" charset="0"/>
                <a:cs typeface="Times New Roman" pitchFamily="18" charset="0"/>
              </a:rPr>
              <a:t>	</a:t>
            </a:r>
            <a:r>
              <a:rPr lang="en-US" sz="2200" b="1" dirty="0">
                <a:solidFill>
                  <a:schemeClr val="tx1"/>
                </a:solidFill>
                <a:ea typeface="Cambria" panose="02040503050406030204" pitchFamily="18" charset="0"/>
                <a:cs typeface="Times New Roman" pitchFamily="18" charset="0"/>
              </a:rPr>
              <a:t>x₃</a:t>
            </a:r>
            <a:r>
              <a:rPr lang="en-US" sz="2200" dirty="0">
                <a:solidFill>
                  <a:schemeClr val="tx1"/>
                </a:solidFill>
                <a:ea typeface="Cambria" panose="02040503050406030204" pitchFamily="18" charset="0"/>
                <a:cs typeface="Times New Roman" pitchFamily="18" charset="0"/>
              </a:rPr>
              <a:t>    </a:t>
            </a:r>
            <a:r>
              <a:rPr lang="en-US" sz="2200" b="1" dirty="0">
                <a:solidFill>
                  <a:schemeClr val="tx1"/>
                </a:solidFill>
                <a:ea typeface="Cambria" panose="02040503050406030204" pitchFamily="18" charset="0"/>
                <a:cs typeface="Times New Roman" pitchFamily="18" charset="0"/>
              </a:rPr>
              <a:t>…</a:t>
            </a:r>
            <a:r>
              <a:rPr lang="en-US" sz="2200" dirty="0">
                <a:solidFill>
                  <a:schemeClr val="tx1"/>
                </a:solidFill>
                <a:ea typeface="Cambria" panose="02040503050406030204" pitchFamily="18" charset="0"/>
                <a:cs typeface="Times New Roman" pitchFamily="18" charset="0"/>
              </a:rPr>
              <a:t>	</a:t>
            </a:r>
            <a:r>
              <a:rPr lang="en-US" sz="2200" b="1" dirty="0" err="1">
                <a:solidFill>
                  <a:schemeClr val="tx1"/>
                </a:solidFill>
                <a:ea typeface="Cambria" panose="02040503050406030204" pitchFamily="18" charset="0"/>
                <a:cs typeface="Times New Roman" pitchFamily="18" charset="0"/>
              </a:rPr>
              <a:t>x</a:t>
            </a:r>
            <a:r>
              <a:rPr lang="en-US" sz="1600" b="1" dirty="0" err="1">
                <a:solidFill>
                  <a:schemeClr val="tx1"/>
                </a:solidFill>
                <a:ea typeface="Cambria" panose="02040503050406030204" pitchFamily="18" charset="0"/>
                <a:cs typeface="Times New Roman" pitchFamily="18" charset="0"/>
              </a:rPr>
              <a:t>n</a:t>
            </a:r>
            <a:endParaRPr lang="en-US" sz="1600" b="1" dirty="0">
              <a:solidFill>
                <a:schemeClr val="tx1"/>
              </a:solidFill>
              <a:ea typeface="Cambria" panose="02040503050406030204" pitchFamily="18" charset="0"/>
              <a:cs typeface="Times New Roman" pitchFamily="18" charset="0"/>
            </a:endParaRPr>
          </a:p>
        </p:txBody>
      </p:sp>
      <p:cxnSp>
        <p:nvCxnSpPr>
          <p:cNvPr id="16" name="Straight Arrow Connector 15">
            <a:extLst>
              <a:ext uri="{FF2B5EF4-FFF2-40B4-BE49-F238E27FC236}">
                <a16:creationId xmlns:a16="http://schemas.microsoft.com/office/drawing/2014/main" id="{214B0911-BC56-4ED3-A017-344D45C4E37C}"/>
              </a:ext>
            </a:extLst>
          </p:cNvPr>
          <p:cNvCxnSpPr>
            <a:cxnSpLocks/>
            <a:stCxn id="9" idx="4"/>
            <a:endCxn id="15" idx="0"/>
          </p:cNvCxnSpPr>
          <p:nvPr/>
        </p:nvCxnSpPr>
        <p:spPr>
          <a:xfrm flipH="1">
            <a:off x="9688358" y="1803994"/>
            <a:ext cx="1105370" cy="11910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1DF202D2-A15F-48B7-BF7D-112DDD73F90D}"/>
                  </a:ext>
                </a:extLst>
              </p:cNvPr>
              <p:cNvSpPr/>
              <p:nvPr/>
            </p:nvSpPr>
            <p:spPr>
              <a:xfrm>
                <a:off x="838199" y="3577486"/>
                <a:ext cx="3684374" cy="2523832"/>
              </a:xfrm>
              <a:prstGeom prst="rect">
                <a:avLst/>
              </a:prstGeom>
            </p:spPr>
            <p:txBody>
              <a:bodyPr wrap="square">
                <a:spAutoFit/>
              </a:bodyPr>
              <a:lstStyle/>
              <a:p>
                <a:pPr indent="3175" algn="just"/>
                <a:r>
                  <a:rPr lang="en-US" sz="2400" dirty="0">
                    <a:solidFill>
                      <a:srgbClr val="FF0000"/>
                    </a:solidFill>
                    <a:cs typeface="Times New Roman" pitchFamily="18" charset="0"/>
                  </a:rPr>
                  <a:t>Population mean </a:t>
                </a:r>
                <a:r>
                  <a:rPr lang="en-US" sz="2400" dirty="0">
                    <a:cs typeface="Times New Roman" pitchFamily="18" charset="0"/>
                  </a:rPr>
                  <a:t>which is </a:t>
                </a:r>
                <a:r>
                  <a:rPr lang="en-US" sz="2400" dirty="0">
                    <a:solidFill>
                      <a:srgbClr val="FF0000"/>
                    </a:solidFill>
                    <a:cs typeface="Times New Roman" pitchFamily="18" charset="0"/>
                  </a:rPr>
                  <a:t>shown by </a:t>
                </a:r>
                <a:r>
                  <a:rPr lang="el-GR" sz="2400" dirty="0">
                    <a:solidFill>
                      <a:srgbClr val="FF0000"/>
                    </a:solidFill>
                    <a:cs typeface="Times New Roman" pitchFamily="18" charset="0"/>
                  </a:rPr>
                  <a:t>μ</a:t>
                </a:r>
                <a:r>
                  <a:rPr lang="en-US" sz="2400" dirty="0">
                    <a:solidFill>
                      <a:srgbClr val="FF0000"/>
                    </a:solidFill>
                    <a:cs typeface="Times New Roman" pitchFamily="18" charset="0"/>
                  </a:rPr>
                  <a:t> </a:t>
                </a:r>
                <a:r>
                  <a:rPr lang="en-US" sz="2400" dirty="0">
                    <a:cs typeface="Times New Roman" pitchFamily="18" charset="0"/>
                  </a:rPr>
                  <a:t>is computed using the entire population data</a:t>
                </a:r>
              </a:p>
              <a:p>
                <a:pPr indent="3175" algn="just">
                  <a:lnSpc>
                    <a:spcPts val="1800"/>
                  </a:lnSpc>
                </a:pPr>
                <a:endParaRPr lang="en-US" sz="2400" dirty="0">
                  <a:cs typeface="Times New Roman" pitchFamily="18" charset="0"/>
                </a:endParaRPr>
              </a:p>
              <a:p>
                <a:pPr indent="3175" algn="just"/>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𝑁</m:t>
                              </m:r>
                            </m:sub>
                          </m:sSub>
                        </m:num>
                        <m:den>
                          <m:r>
                            <a:rPr lang="en-US" sz="2400" b="0" i="1" smtClean="0">
                              <a:latin typeface="Cambria Math" panose="02040503050406030204" pitchFamily="18" charset="0"/>
                            </a:rPr>
                            <m:t>𝑁</m:t>
                          </m:r>
                        </m:den>
                      </m:f>
                    </m:oMath>
                  </m:oMathPara>
                </a14:m>
                <a:endParaRPr lang="en-US" sz="2400" dirty="0">
                  <a:cs typeface="Times New Roman" pitchFamily="18" charset="0"/>
                </a:endParaRPr>
              </a:p>
            </p:txBody>
          </p:sp>
        </mc:Choice>
        <mc:Fallback xmlns="">
          <p:sp>
            <p:nvSpPr>
              <p:cNvPr id="18" name="Rectangle 17">
                <a:extLst>
                  <a:ext uri="{FF2B5EF4-FFF2-40B4-BE49-F238E27FC236}">
                    <a16:creationId xmlns:a16="http://schemas.microsoft.com/office/drawing/2014/main" id="{1DF202D2-A15F-48B7-BF7D-112DDD73F90D}"/>
                  </a:ext>
                </a:extLst>
              </p:cNvPr>
              <p:cNvSpPr>
                <a:spLocks noRot="1" noChangeAspect="1" noMove="1" noResize="1" noEditPoints="1" noAdjustHandles="1" noChangeArrowheads="1" noChangeShapeType="1" noTextEdit="1"/>
              </p:cNvSpPr>
              <p:nvPr/>
            </p:nvSpPr>
            <p:spPr>
              <a:xfrm>
                <a:off x="838199" y="3577486"/>
                <a:ext cx="3684374" cy="2523832"/>
              </a:xfrm>
              <a:prstGeom prst="rect">
                <a:avLst/>
              </a:prstGeom>
              <a:blipFill>
                <a:blip r:embed="rId4"/>
                <a:stretch>
                  <a:fillRect l="-2479" t="-1932" r="-2479"/>
                </a:stretch>
              </a:blipFill>
            </p:spPr>
            <p:txBody>
              <a:bodyPr/>
              <a:lstStyle/>
              <a:p>
                <a:r>
                  <a:rPr lang="en-US">
                    <a:noFill/>
                  </a:rPr>
                  <a:t> </a:t>
                </a:r>
              </a:p>
            </p:txBody>
          </p:sp>
        </mc:Fallback>
      </mc:AlternateContent>
      <p:pic>
        <p:nvPicPr>
          <p:cNvPr id="19" name="Picture 4" descr="C:\Users\ASaghafi\Desktop\1451406784333876.jpg">
            <a:extLst>
              <a:ext uri="{FF2B5EF4-FFF2-40B4-BE49-F238E27FC236}">
                <a16:creationId xmlns:a16="http://schemas.microsoft.com/office/drawing/2014/main" id="{9734B3A9-D152-48B0-B87D-B99FB00E4918}"/>
              </a:ext>
            </a:extLst>
          </p:cNvPr>
          <p:cNvPicPr>
            <a:picLocks noChangeAspect="1" noChangeArrowheads="1"/>
          </p:cNvPicPr>
          <p:nvPr/>
        </p:nvPicPr>
        <p:blipFill>
          <a:blip r:embed="rId5" cstate="print"/>
          <a:srcRect/>
          <a:stretch>
            <a:fillRect/>
          </a:stretch>
        </p:blipFill>
        <p:spPr bwMode="auto">
          <a:xfrm>
            <a:off x="8885580" y="5219076"/>
            <a:ext cx="2723662" cy="1295400"/>
          </a:xfrm>
          <a:prstGeom prst="rect">
            <a:avLst/>
          </a:prstGeom>
          <a:noFill/>
        </p:spPr>
      </p:pic>
      <p:sp>
        <p:nvSpPr>
          <p:cNvPr id="3" name="Speech Bubble: Oval 2">
            <a:extLst>
              <a:ext uri="{FF2B5EF4-FFF2-40B4-BE49-F238E27FC236}">
                <a16:creationId xmlns:a16="http://schemas.microsoft.com/office/drawing/2014/main" id="{E261A75C-BD31-492A-BFAD-3F711E73A3F4}"/>
              </a:ext>
            </a:extLst>
          </p:cNvPr>
          <p:cNvSpPr/>
          <p:nvPr/>
        </p:nvSpPr>
        <p:spPr>
          <a:xfrm flipH="1">
            <a:off x="4952344" y="2521566"/>
            <a:ext cx="2214782" cy="1328367"/>
          </a:xfrm>
          <a:prstGeom prst="wedgeEllipseCallou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Remember this Morty! It’s </a:t>
            </a:r>
            <a:r>
              <a:rPr lang="en-US" b="1" dirty="0">
                <a:solidFill>
                  <a:schemeClr val="tx1"/>
                </a:solidFill>
              </a:rPr>
              <a:t>REALLY</a:t>
            </a:r>
            <a:r>
              <a:rPr lang="en-US" dirty="0">
                <a:solidFill>
                  <a:schemeClr val="tx1"/>
                </a:solidFill>
              </a:rPr>
              <a:t> important!!</a:t>
            </a:r>
          </a:p>
        </p:txBody>
      </p:sp>
      <p:pic>
        <p:nvPicPr>
          <p:cNvPr id="20" name="Picture 19">
            <a:extLst>
              <a:ext uri="{FF2B5EF4-FFF2-40B4-BE49-F238E27FC236}">
                <a16:creationId xmlns:a16="http://schemas.microsoft.com/office/drawing/2014/main" id="{6163C83E-8644-4E57-B3EB-B20BB788F9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5828" y="3917163"/>
            <a:ext cx="2481614" cy="2900199"/>
          </a:xfrm>
          <a:prstGeom prst="rect">
            <a:avLst/>
          </a:prstGeom>
        </p:spPr>
      </p:pic>
    </p:spTree>
    <p:extLst>
      <p:ext uri="{BB962C8B-B14F-4D97-AF65-F5344CB8AC3E}">
        <p14:creationId xmlns:p14="http://schemas.microsoft.com/office/powerpoint/2010/main" val="16534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Exercise</a:t>
            </a:r>
            <a:endParaRPr lang="en-US" dirty="0"/>
          </a:p>
        </p:txBody>
      </p:sp>
      <p:sp>
        <p:nvSpPr>
          <p:cNvPr id="50" name="Rectangle 49">
            <a:extLst>
              <a:ext uri="{FF2B5EF4-FFF2-40B4-BE49-F238E27FC236}">
                <a16:creationId xmlns:a16="http://schemas.microsoft.com/office/drawing/2014/main" id="{94795D93-63A9-4AB9-A2FD-5C5D7577B499}"/>
              </a:ext>
            </a:extLst>
          </p:cNvPr>
          <p:cNvSpPr/>
          <p:nvPr/>
        </p:nvSpPr>
        <p:spPr>
          <a:xfrm>
            <a:off x="838199" y="1477746"/>
            <a:ext cx="7650893" cy="4385816"/>
          </a:xfrm>
          <a:prstGeom prst="rect">
            <a:avLst/>
          </a:prstGeom>
        </p:spPr>
        <p:txBody>
          <a:bodyPr wrap="square">
            <a:spAutoFit/>
          </a:bodyPr>
          <a:lstStyle/>
          <a:p>
            <a:r>
              <a:rPr lang="en-US" sz="2400" dirty="0">
                <a:cs typeface="Times New Roman" pitchFamily="18" charset="0"/>
              </a:rPr>
              <a:t>The following numbers show a random sample of 13 airline carry-on luggage weights rounded to the nearest pound. </a:t>
            </a:r>
          </a:p>
          <a:p>
            <a:pPr>
              <a:lnSpc>
                <a:spcPts val="1800"/>
              </a:lnSpc>
            </a:pPr>
            <a:endParaRPr lang="en-US" sz="2400" dirty="0">
              <a:cs typeface="Times New Roman" pitchFamily="18" charset="0"/>
            </a:endParaRPr>
          </a:p>
          <a:p>
            <a:r>
              <a:rPr lang="en-US" sz="2400" dirty="0">
                <a:cs typeface="Times New Roman" pitchFamily="18" charset="0"/>
              </a:rPr>
              <a:t>10   12   19   8   12   17   7   21   10   12   16   6   12</a:t>
            </a:r>
          </a:p>
          <a:p>
            <a:pPr marL="457153" indent="-457153"/>
            <a:endParaRPr lang="en-US" sz="2400" dirty="0">
              <a:cs typeface="Times New Roman" pitchFamily="18" charset="0"/>
            </a:endParaRPr>
          </a:p>
          <a:p>
            <a:pPr marL="457153" indent="-457153"/>
            <a:r>
              <a:rPr lang="en-US" sz="2400" dirty="0">
                <a:cs typeface="Times New Roman" pitchFamily="18" charset="0"/>
              </a:rPr>
              <a:t>a) Compute the four central tendency measures.</a:t>
            </a:r>
          </a:p>
          <a:p>
            <a:pPr marL="457153" indent="-457153"/>
            <a:r>
              <a:rPr lang="en-US" sz="2400" dirty="0">
                <a:cs typeface="Times New Roman" pitchFamily="18" charset="0"/>
              </a:rPr>
              <a:t>b) Which of the measures seem to be a better representative of center? Explain.</a:t>
            </a:r>
          </a:p>
          <a:p>
            <a:pPr marL="457153" indent="-457153"/>
            <a:r>
              <a:rPr lang="en-US" sz="2400" dirty="0">
                <a:cs typeface="Times New Roman" pitchFamily="18" charset="0"/>
              </a:rPr>
              <a:t>c) Create a frequency table with four classes.</a:t>
            </a:r>
          </a:p>
          <a:p>
            <a:pPr marL="457153" indent="-457153"/>
            <a:r>
              <a:rPr lang="en-US" sz="2400" dirty="0">
                <a:cs typeface="Times New Roman" pitchFamily="18" charset="0"/>
              </a:rPr>
              <a:t>d) Compute the Mode, median, and mean using the frequency table and compare it to the former values. Which ones are more reliable? </a:t>
            </a:r>
          </a:p>
        </p:txBody>
      </p:sp>
      <p:pic>
        <p:nvPicPr>
          <p:cNvPr id="4" name="Picture 3">
            <a:extLst>
              <a:ext uri="{FF2B5EF4-FFF2-40B4-BE49-F238E27FC236}">
                <a16:creationId xmlns:a16="http://schemas.microsoft.com/office/drawing/2014/main" id="{3D39EB59-DF24-4D4A-84B3-1EBA1EA75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291" y="278114"/>
            <a:ext cx="3288681" cy="4392739"/>
          </a:xfrm>
          <a:prstGeom prst="rect">
            <a:avLst/>
          </a:prstGeom>
        </p:spPr>
      </p:pic>
    </p:spTree>
    <p:extLst>
      <p:ext uri="{BB962C8B-B14F-4D97-AF65-F5344CB8AC3E}">
        <p14:creationId xmlns:p14="http://schemas.microsoft.com/office/powerpoint/2010/main" val="68246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USING CALCULATOR</a:t>
            </a:r>
            <a:endParaRPr lang="en-US" dirty="0"/>
          </a:p>
        </p:txBody>
      </p:sp>
      <p:sp>
        <p:nvSpPr>
          <p:cNvPr id="7" name="Rectangle 6">
            <a:extLst>
              <a:ext uri="{FF2B5EF4-FFF2-40B4-BE49-F238E27FC236}">
                <a16:creationId xmlns:a16="http://schemas.microsoft.com/office/drawing/2014/main" id="{16473C49-4CC0-4E72-BF53-0F40295BA15B}"/>
              </a:ext>
            </a:extLst>
          </p:cNvPr>
          <p:cNvSpPr/>
          <p:nvPr/>
        </p:nvSpPr>
        <p:spPr>
          <a:xfrm>
            <a:off x="928817" y="1475658"/>
            <a:ext cx="842211" cy="5262979"/>
          </a:xfrm>
          <a:prstGeom prst="rect">
            <a:avLst/>
          </a:prstGeom>
        </p:spPr>
        <p:txBody>
          <a:bodyPr wrap="square">
            <a:spAutoFit/>
          </a:bodyPr>
          <a:lstStyle/>
          <a:p>
            <a:r>
              <a:rPr lang="en-US" sz="2400" b="1" dirty="0">
                <a:solidFill>
                  <a:srgbClr val="FF0000"/>
                </a:solidFill>
              </a:rPr>
              <a:t>L1</a:t>
            </a:r>
          </a:p>
          <a:p>
            <a:r>
              <a:rPr lang="en-US" sz="2400" b="1" dirty="0"/>
              <a:t>10</a:t>
            </a:r>
          </a:p>
          <a:p>
            <a:r>
              <a:rPr lang="en-US" sz="2400" b="1" dirty="0"/>
              <a:t>12</a:t>
            </a:r>
          </a:p>
          <a:p>
            <a:r>
              <a:rPr lang="en-US" sz="2400" b="1" dirty="0"/>
              <a:t>19</a:t>
            </a:r>
          </a:p>
          <a:p>
            <a:r>
              <a:rPr lang="en-US" sz="2400" b="1" dirty="0"/>
              <a:t>8</a:t>
            </a:r>
          </a:p>
          <a:p>
            <a:r>
              <a:rPr lang="en-US" sz="2400" b="1" dirty="0"/>
              <a:t>12</a:t>
            </a:r>
          </a:p>
          <a:p>
            <a:r>
              <a:rPr lang="en-US" sz="2400" b="1" dirty="0"/>
              <a:t>17</a:t>
            </a:r>
          </a:p>
          <a:p>
            <a:r>
              <a:rPr lang="en-US" sz="2400" b="1" dirty="0"/>
              <a:t>7</a:t>
            </a:r>
          </a:p>
          <a:p>
            <a:r>
              <a:rPr lang="en-US" sz="2400" b="1" dirty="0"/>
              <a:t>21</a:t>
            </a:r>
          </a:p>
          <a:p>
            <a:r>
              <a:rPr lang="en-US" sz="2400" b="1" dirty="0"/>
              <a:t>10</a:t>
            </a:r>
          </a:p>
          <a:p>
            <a:r>
              <a:rPr lang="en-US" sz="2400" b="1" dirty="0"/>
              <a:t>12</a:t>
            </a:r>
          </a:p>
          <a:p>
            <a:r>
              <a:rPr lang="en-US" sz="2400" b="1" dirty="0"/>
              <a:t>16</a:t>
            </a:r>
          </a:p>
          <a:p>
            <a:r>
              <a:rPr lang="en-US" sz="2400" b="1" dirty="0"/>
              <a:t>6</a:t>
            </a:r>
          </a:p>
          <a:p>
            <a:r>
              <a:rPr lang="en-US" sz="2400" b="1" dirty="0"/>
              <a:t>12</a:t>
            </a:r>
          </a:p>
        </p:txBody>
      </p:sp>
      <p:sp>
        <p:nvSpPr>
          <p:cNvPr id="9" name="Rectangle 8">
            <a:extLst>
              <a:ext uri="{FF2B5EF4-FFF2-40B4-BE49-F238E27FC236}">
                <a16:creationId xmlns:a16="http://schemas.microsoft.com/office/drawing/2014/main" id="{AC338DA3-FA4C-4002-A6BC-75E1D24939F4}"/>
              </a:ext>
            </a:extLst>
          </p:cNvPr>
          <p:cNvSpPr/>
          <p:nvPr/>
        </p:nvSpPr>
        <p:spPr>
          <a:xfrm>
            <a:off x="1783410" y="1451044"/>
            <a:ext cx="3818407" cy="830997"/>
          </a:xfrm>
          <a:prstGeom prst="rect">
            <a:avLst/>
          </a:prstGeom>
        </p:spPr>
        <p:txBody>
          <a:bodyPr wrap="square">
            <a:spAutoFit/>
          </a:bodyPr>
          <a:lstStyle/>
          <a:p>
            <a:pPr indent="3175" algn="just"/>
            <a:r>
              <a:rPr lang="en-US" sz="2400" dirty="0">
                <a:cs typeface="Times New Roman" pitchFamily="18" charset="0"/>
              </a:rPr>
              <a:t>To compute ALL the central and spread measures.</a:t>
            </a:r>
          </a:p>
        </p:txBody>
      </p:sp>
      <p:pic>
        <p:nvPicPr>
          <p:cNvPr id="10" name="Picture 9">
            <a:extLst>
              <a:ext uri="{FF2B5EF4-FFF2-40B4-BE49-F238E27FC236}">
                <a16:creationId xmlns:a16="http://schemas.microsoft.com/office/drawing/2014/main" id="{DA65814F-3B5D-476C-AD05-DC81EC3FD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463" y="2904715"/>
            <a:ext cx="2586680" cy="1940010"/>
          </a:xfrm>
          <a:prstGeom prst="rect">
            <a:avLst/>
          </a:prstGeom>
        </p:spPr>
      </p:pic>
      <p:pic>
        <p:nvPicPr>
          <p:cNvPr id="12" name="Picture 11">
            <a:extLst>
              <a:ext uri="{FF2B5EF4-FFF2-40B4-BE49-F238E27FC236}">
                <a16:creationId xmlns:a16="http://schemas.microsoft.com/office/drawing/2014/main" id="{E9C7BE86-F2FC-407D-B81F-0EED7C721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5307" y="365125"/>
            <a:ext cx="2846566" cy="2134924"/>
          </a:xfrm>
          <a:prstGeom prst="rect">
            <a:avLst/>
          </a:prstGeom>
        </p:spPr>
      </p:pic>
      <p:sp>
        <p:nvSpPr>
          <p:cNvPr id="14" name="Rectangle 13">
            <a:extLst>
              <a:ext uri="{FF2B5EF4-FFF2-40B4-BE49-F238E27FC236}">
                <a16:creationId xmlns:a16="http://schemas.microsoft.com/office/drawing/2014/main" id="{A92321CD-28BE-496B-9642-FA56249C29FC}"/>
              </a:ext>
            </a:extLst>
          </p:cNvPr>
          <p:cNvSpPr/>
          <p:nvPr/>
        </p:nvSpPr>
        <p:spPr>
          <a:xfrm>
            <a:off x="1760649" y="2788529"/>
            <a:ext cx="2161288" cy="461665"/>
          </a:xfrm>
          <a:prstGeom prst="rect">
            <a:avLst/>
          </a:prstGeom>
        </p:spPr>
        <p:txBody>
          <a:bodyPr wrap="square">
            <a:spAutoFit/>
          </a:bodyPr>
          <a:lstStyle/>
          <a:p>
            <a:pPr indent="3175" algn="just"/>
            <a:r>
              <a:rPr lang="en-US" sz="2400" dirty="0">
                <a:cs typeface="Times New Roman" pitchFamily="18" charset="0"/>
              </a:rPr>
              <a:t>1. STATS &gt; EDIT</a:t>
            </a:r>
          </a:p>
        </p:txBody>
      </p:sp>
      <p:sp>
        <p:nvSpPr>
          <p:cNvPr id="15" name="Rectangle 14">
            <a:extLst>
              <a:ext uri="{FF2B5EF4-FFF2-40B4-BE49-F238E27FC236}">
                <a16:creationId xmlns:a16="http://schemas.microsoft.com/office/drawing/2014/main" id="{AAA08C44-4D10-4862-82FF-F2664F9DE062}"/>
              </a:ext>
            </a:extLst>
          </p:cNvPr>
          <p:cNvSpPr/>
          <p:nvPr/>
        </p:nvSpPr>
        <p:spPr>
          <a:xfrm>
            <a:off x="1750476" y="4427810"/>
            <a:ext cx="2011398" cy="461665"/>
          </a:xfrm>
          <a:prstGeom prst="rect">
            <a:avLst/>
          </a:prstGeom>
        </p:spPr>
        <p:txBody>
          <a:bodyPr wrap="square">
            <a:spAutoFit/>
          </a:bodyPr>
          <a:lstStyle/>
          <a:p>
            <a:pPr indent="3175" algn="just"/>
            <a:r>
              <a:rPr lang="en-US" sz="2400" dirty="0">
                <a:cs typeface="Times New Roman" pitchFamily="18" charset="0"/>
              </a:rPr>
              <a:t>2. Enter Data</a:t>
            </a:r>
          </a:p>
        </p:txBody>
      </p:sp>
      <p:sp>
        <p:nvSpPr>
          <p:cNvPr id="16" name="Rectangle 15">
            <a:extLst>
              <a:ext uri="{FF2B5EF4-FFF2-40B4-BE49-F238E27FC236}">
                <a16:creationId xmlns:a16="http://schemas.microsoft.com/office/drawing/2014/main" id="{6F4CFD00-CE12-4AAF-AF1B-E24EC50A8FA2}"/>
              </a:ext>
            </a:extLst>
          </p:cNvPr>
          <p:cNvSpPr/>
          <p:nvPr/>
        </p:nvSpPr>
        <p:spPr>
          <a:xfrm>
            <a:off x="6430627" y="318465"/>
            <a:ext cx="2554680" cy="830997"/>
          </a:xfrm>
          <a:prstGeom prst="rect">
            <a:avLst/>
          </a:prstGeom>
        </p:spPr>
        <p:txBody>
          <a:bodyPr wrap="square">
            <a:spAutoFit/>
          </a:bodyPr>
          <a:lstStyle/>
          <a:p>
            <a:pPr indent="3175" algn="just"/>
            <a:r>
              <a:rPr lang="en-US" sz="2400" dirty="0">
                <a:cs typeface="Times New Roman" pitchFamily="18" charset="0"/>
              </a:rPr>
              <a:t>3. STAT &gt; CALC</a:t>
            </a:r>
          </a:p>
          <a:p>
            <a:pPr indent="3175" algn="just"/>
            <a:r>
              <a:rPr lang="en-US" sz="2400" dirty="0">
                <a:cs typeface="Times New Roman" pitchFamily="18" charset="0"/>
              </a:rPr>
              <a:t>Select 1-Var Stats</a:t>
            </a:r>
          </a:p>
        </p:txBody>
      </p:sp>
      <p:sp>
        <p:nvSpPr>
          <p:cNvPr id="17" name="Rectangle 16">
            <a:extLst>
              <a:ext uri="{FF2B5EF4-FFF2-40B4-BE49-F238E27FC236}">
                <a16:creationId xmlns:a16="http://schemas.microsoft.com/office/drawing/2014/main" id="{776E664E-2D90-43A5-9277-76CEFD2B1B85}"/>
              </a:ext>
            </a:extLst>
          </p:cNvPr>
          <p:cNvSpPr/>
          <p:nvPr/>
        </p:nvSpPr>
        <p:spPr>
          <a:xfrm>
            <a:off x="6973909" y="2904715"/>
            <a:ext cx="2011398" cy="830997"/>
          </a:xfrm>
          <a:prstGeom prst="rect">
            <a:avLst/>
          </a:prstGeom>
        </p:spPr>
        <p:txBody>
          <a:bodyPr wrap="square">
            <a:spAutoFit/>
          </a:bodyPr>
          <a:lstStyle/>
          <a:p>
            <a:pPr indent="3175" algn="just"/>
            <a:r>
              <a:rPr lang="en-US" sz="2400" dirty="0">
                <a:cs typeface="Times New Roman" pitchFamily="18" charset="0"/>
              </a:rPr>
              <a:t>4. Assign Data</a:t>
            </a:r>
          </a:p>
          <a:p>
            <a:pPr indent="3175" algn="just"/>
            <a:r>
              <a:rPr lang="en-US" sz="2400" dirty="0">
                <a:cs typeface="Times New Roman" pitchFamily="18" charset="0"/>
              </a:rPr>
              <a:t>Hit OK</a:t>
            </a:r>
          </a:p>
        </p:txBody>
      </p:sp>
      <p:pic>
        <p:nvPicPr>
          <p:cNvPr id="4" name="Picture 3">
            <a:extLst>
              <a:ext uri="{FF2B5EF4-FFF2-40B4-BE49-F238E27FC236}">
                <a16:creationId xmlns:a16="http://schemas.microsoft.com/office/drawing/2014/main" id="{8B58B419-A7D3-44EE-B4C8-3331223C02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5463" y="4617118"/>
            <a:ext cx="2581275" cy="1933575"/>
          </a:xfrm>
          <a:prstGeom prst="rect">
            <a:avLst/>
          </a:prstGeom>
        </p:spPr>
      </p:pic>
      <p:pic>
        <p:nvPicPr>
          <p:cNvPr id="6" name="Picture 5">
            <a:extLst>
              <a:ext uri="{FF2B5EF4-FFF2-40B4-BE49-F238E27FC236}">
                <a16:creationId xmlns:a16="http://schemas.microsoft.com/office/drawing/2014/main" id="{109A4C9B-91B1-4506-A6CA-8E702C8C3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8902" y="3019361"/>
            <a:ext cx="2619375" cy="1962150"/>
          </a:xfrm>
          <a:prstGeom prst="rect">
            <a:avLst/>
          </a:prstGeom>
        </p:spPr>
      </p:pic>
      <p:sp>
        <p:nvSpPr>
          <p:cNvPr id="18" name="Text Box 2">
            <a:extLst>
              <a:ext uri="{FF2B5EF4-FFF2-40B4-BE49-F238E27FC236}">
                <a16:creationId xmlns:a16="http://schemas.microsoft.com/office/drawing/2014/main" id="{C990300C-03CE-42F4-BAC0-5912006A8768}"/>
              </a:ext>
            </a:extLst>
          </p:cNvPr>
          <p:cNvSpPr txBox="1">
            <a:spLocks noChangeArrowheads="1"/>
          </p:cNvSpPr>
          <p:nvPr/>
        </p:nvSpPr>
        <p:spPr bwMode="auto">
          <a:xfrm>
            <a:off x="7707967" y="5201596"/>
            <a:ext cx="4129630" cy="1291279"/>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altLang="en-US" sz="2400" dirty="0">
                <a:cs typeface="Times New Roman" pitchFamily="18" charset="0"/>
              </a:rPr>
              <a:t>• Don’t enter anything for Freq.</a:t>
            </a:r>
          </a:p>
          <a:p>
            <a:r>
              <a:rPr lang="en-US" altLang="en-US" sz="2400" dirty="0">
                <a:cs typeface="Times New Roman" pitchFamily="18" charset="0"/>
              </a:rPr>
              <a:t>• Pressing 2nd then 1 enters L</a:t>
            </a:r>
            <a:r>
              <a:rPr lang="en-US" altLang="en-US" sz="2000" dirty="0">
                <a:cs typeface="Times New Roman" pitchFamily="18" charset="0"/>
              </a:rPr>
              <a:t>1</a:t>
            </a:r>
          </a:p>
          <a:p>
            <a:r>
              <a:rPr lang="en-US" altLang="en-US" sz="2400" dirty="0">
                <a:cs typeface="Times New Roman" pitchFamily="18" charset="0"/>
              </a:rPr>
              <a:t>2nd then 2 enters L</a:t>
            </a:r>
            <a:r>
              <a:rPr lang="en-US" altLang="en-US" sz="2000" dirty="0">
                <a:cs typeface="Times New Roman" pitchFamily="18" charset="0"/>
              </a:rPr>
              <a:t>2</a:t>
            </a:r>
            <a:r>
              <a:rPr lang="en-US" altLang="en-US" sz="2400" dirty="0">
                <a:cs typeface="Times New Roman" pitchFamily="18" charset="0"/>
              </a:rPr>
              <a:t>, etc.</a:t>
            </a:r>
            <a:endParaRPr kumimoji="0" lang="en-US" altLang="en-US" sz="2400" b="0" i="0" u="none" strike="noStrike" cap="none" normalizeH="0" baseline="0" dirty="0">
              <a:ln>
                <a:noFill/>
              </a:ln>
              <a:effectLst/>
            </a:endParaRPr>
          </a:p>
        </p:txBody>
      </p:sp>
    </p:spTree>
    <p:extLst>
      <p:ext uri="{BB962C8B-B14F-4D97-AF65-F5344CB8AC3E}">
        <p14:creationId xmlns:p14="http://schemas.microsoft.com/office/powerpoint/2010/main" val="5564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4</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7" y="1552902"/>
            <a:ext cx="8441217" cy="769441"/>
          </a:xfrm>
          <a:prstGeom prst="rect">
            <a:avLst/>
          </a:prstGeom>
        </p:spPr>
        <p:txBody>
          <a:bodyPr wrap="square">
            <a:spAutoFit/>
          </a:bodyPr>
          <a:lstStyle/>
          <a:p>
            <a:r>
              <a:rPr lang="en-US" sz="2200" dirty="0">
                <a:ea typeface="Times New Roman" panose="02020603050405020304" pitchFamily="18" charset="0"/>
              </a:rPr>
              <a:t>1. </a:t>
            </a:r>
            <a:r>
              <a:rPr lang="en-US" sz="2200" dirty="0"/>
              <a:t>The following table contains the nicotine content in milligrams (mg) per cigarette for 29 popular cigarette brands</a:t>
            </a:r>
            <a:endParaRPr lang="en-US" sz="2200" dirty="0">
              <a:ea typeface="Times New Roman" panose="02020603050405020304" pitchFamily="18" charset="0"/>
            </a:endParaRPr>
          </a:p>
        </p:txBody>
      </p:sp>
      <p:sp>
        <p:nvSpPr>
          <p:cNvPr id="8" name="Rectangle 7">
            <a:extLst>
              <a:ext uri="{FF2B5EF4-FFF2-40B4-BE49-F238E27FC236}">
                <a16:creationId xmlns:a16="http://schemas.microsoft.com/office/drawing/2014/main" id="{89B38FFA-7103-4E15-8343-657C93BDBFED}"/>
              </a:ext>
            </a:extLst>
          </p:cNvPr>
          <p:cNvSpPr/>
          <p:nvPr/>
        </p:nvSpPr>
        <p:spPr>
          <a:xfrm>
            <a:off x="3385751" y="3379870"/>
            <a:ext cx="8005626" cy="430887"/>
          </a:xfrm>
          <a:prstGeom prst="rect">
            <a:avLst/>
          </a:prstGeom>
        </p:spPr>
        <p:txBody>
          <a:bodyPr wrap="square">
            <a:spAutoFit/>
          </a:bodyPr>
          <a:lstStyle/>
          <a:p>
            <a:r>
              <a:rPr lang="en-US" sz="2200" dirty="0"/>
              <a:t>a) Sort the nicotine content.</a:t>
            </a:r>
            <a:endParaRPr lang="en-US" sz="2200" dirty="0">
              <a:ea typeface="Times New Roman" panose="02020603050405020304" pitchFamily="18" charset="0"/>
            </a:endParaRPr>
          </a:p>
        </p:txBody>
      </p:sp>
      <p:pic>
        <p:nvPicPr>
          <p:cNvPr id="2050" name="Picture 2">
            <a:extLst>
              <a:ext uri="{FF2B5EF4-FFF2-40B4-BE49-F238E27FC236}">
                <a16:creationId xmlns:a16="http://schemas.microsoft.com/office/drawing/2014/main" id="{6FEC02B5-6863-46E0-ACCA-69789FF68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548" y="2440315"/>
            <a:ext cx="9245326" cy="75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69ADFDA0-8E60-4E45-B693-EF48D668047F}"/>
              </a:ext>
            </a:extLst>
          </p:cNvPr>
          <p:cNvSpPr/>
          <p:nvPr/>
        </p:nvSpPr>
        <p:spPr>
          <a:xfrm>
            <a:off x="3385751" y="3808242"/>
            <a:ext cx="8005626" cy="1107996"/>
          </a:xfrm>
          <a:prstGeom prst="rect">
            <a:avLst/>
          </a:prstGeom>
        </p:spPr>
        <p:txBody>
          <a:bodyPr wrap="square">
            <a:spAutoFit/>
          </a:bodyPr>
          <a:lstStyle/>
          <a:p>
            <a:r>
              <a:rPr lang="en-US" sz="2200" dirty="0"/>
              <a:t>b) Compute four central tendency measures. Explain which one of the measures provides a better representation of center of the data.</a:t>
            </a:r>
          </a:p>
          <a:p>
            <a:r>
              <a:rPr lang="en-US" sz="2200" dirty="0"/>
              <a:t>c) Graph a boxplot to help you answer part b. </a:t>
            </a:r>
          </a:p>
        </p:txBody>
      </p:sp>
      <p:pic>
        <p:nvPicPr>
          <p:cNvPr id="4" name="Picture 3">
            <a:extLst>
              <a:ext uri="{FF2B5EF4-FFF2-40B4-BE49-F238E27FC236}">
                <a16:creationId xmlns:a16="http://schemas.microsoft.com/office/drawing/2014/main" id="{7E8A0D35-390A-402B-AD47-29E8E264A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91" y="3470713"/>
            <a:ext cx="2502935" cy="3022161"/>
          </a:xfrm>
          <a:prstGeom prst="rect">
            <a:avLst/>
          </a:prstGeom>
        </p:spPr>
      </p:pic>
      <p:sp>
        <p:nvSpPr>
          <p:cNvPr id="10" name="Text Box 2">
            <a:extLst>
              <a:ext uri="{FF2B5EF4-FFF2-40B4-BE49-F238E27FC236}">
                <a16:creationId xmlns:a16="http://schemas.microsoft.com/office/drawing/2014/main" id="{F2C0547C-167B-4422-9E06-0A57958F32E7}"/>
              </a:ext>
            </a:extLst>
          </p:cNvPr>
          <p:cNvSpPr txBox="1">
            <a:spLocks noChangeArrowheads="1"/>
          </p:cNvSpPr>
          <p:nvPr/>
        </p:nvSpPr>
        <p:spPr bwMode="auto">
          <a:xfrm>
            <a:off x="3472248" y="5769289"/>
            <a:ext cx="7555626" cy="807780"/>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7030A0"/>
                </a:solidFill>
              </a:rPr>
              <a:t>Do this first with a paper and pencil, then use your calculator and compare the results.</a:t>
            </a:r>
            <a:endParaRPr kumimoji="0" lang="en-US" altLang="en-US" sz="2200" b="0" i="0" u="none" strike="noStrike" cap="none" normalizeH="0" baseline="0" dirty="0">
              <a:ln>
                <a:noFill/>
              </a:ln>
              <a:solidFill>
                <a:srgbClr val="7030A0"/>
              </a:solidFill>
              <a:effectLst/>
            </a:endParaRPr>
          </a:p>
        </p:txBody>
      </p:sp>
    </p:spTree>
    <p:extLst>
      <p:ext uri="{BB962C8B-B14F-4D97-AF65-F5344CB8AC3E}">
        <p14:creationId xmlns:p14="http://schemas.microsoft.com/office/powerpoint/2010/main" val="3938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4</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774976" cy="1200329"/>
          </a:xfrm>
          <a:prstGeom prst="rect">
            <a:avLst/>
          </a:prstGeom>
        </p:spPr>
        <p:txBody>
          <a:bodyPr wrap="square">
            <a:spAutoFit/>
          </a:bodyPr>
          <a:lstStyle/>
          <a:p>
            <a:r>
              <a:rPr lang="en-US" sz="2400" dirty="0">
                <a:ea typeface="Times New Roman" panose="02020603050405020304" pitchFamily="18" charset="0"/>
              </a:rPr>
              <a:t>2. The ages of females and males who died of sudden cardiac causes after 4:31 am on the day of the Northridge Earthquake are given below.</a:t>
            </a:r>
          </a:p>
        </p:txBody>
      </p:sp>
      <p:graphicFrame>
        <p:nvGraphicFramePr>
          <p:cNvPr id="3" name="Table 2">
            <a:extLst>
              <a:ext uri="{FF2B5EF4-FFF2-40B4-BE49-F238E27FC236}">
                <a16:creationId xmlns:a16="http://schemas.microsoft.com/office/drawing/2014/main" id="{E07C943F-2FA1-4962-BCE6-C6968472F6F2}"/>
              </a:ext>
            </a:extLst>
          </p:cNvPr>
          <p:cNvGraphicFramePr>
            <a:graphicFrameLocks noGrp="1"/>
          </p:cNvGraphicFramePr>
          <p:nvPr>
            <p:extLst>
              <p:ext uri="{D42A27DB-BD31-4B8C-83A1-F6EECF244321}">
                <p14:modId xmlns:p14="http://schemas.microsoft.com/office/powerpoint/2010/main" val="3197442690"/>
              </p:ext>
            </p:extLst>
          </p:nvPr>
        </p:nvGraphicFramePr>
        <p:xfrm>
          <a:off x="838200" y="4079394"/>
          <a:ext cx="9823624" cy="1314584"/>
        </p:xfrm>
        <a:graphic>
          <a:graphicData uri="http://schemas.openxmlformats.org/drawingml/2006/table">
            <a:tbl>
              <a:tblPr firstRow="1" firstCol="1" lastRow="1" lastCol="1" bandRow="1" bandCol="1">
                <a:tableStyleId>{2D5ABB26-0587-4C30-8999-92F81FD0307C}</a:tableStyleId>
              </a:tblPr>
              <a:tblGrid>
                <a:gridCol w="1025980">
                  <a:extLst>
                    <a:ext uri="{9D8B030D-6E8A-4147-A177-3AD203B41FA5}">
                      <a16:colId xmlns:a16="http://schemas.microsoft.com/office/drawing/2014/main" val="2807427514"/>
                    </a:ext>
                  </a:extLst>
                </a:gridCol>
                <a:gridCol w="489065">
                  <a:extLst>
                    <a:ext uri="{9D8B030D-6E8A-4147-A177-3AD203B41FA5}">
                      <a16:colId xmlns:a16="http://schemas.microsoft.com/office/drawing/2014/main" val="454227927"/>
                    </a:ext>
                  </a:extLst>
                </a:gridCol>
                <a:gridCol w="489065">
                  <a:extLst>
                    <a:ext uri="{9D8B030D-6E8A-4147-A177-3AD203B41FA5}">
                      <a16:colId xmlns:a16="http://schemas.microsoft.com/office/drawing/2014/main" val="3165642485"/>
                    </a:ext>
                  </a:extLst>
                </a:gridCol>
                <a:gridCol w="489065">
                  <a:extLst>
                    <a:ext uri="{9D8B030D-6E8A-4147-A177-3AD203B41FA5}">
                      <a16:colId xmlns:a16="http://schemas.microsoft.com/office/drawing/2014/main" val="3680312515"/>
                    </a:ext>
                  </a:extLst>
                </a:gridCol>
                <a:gridCol w="489065">
                  <a:extLst>
                    <a:ext uri="{9D8B030D-6E8A-4147-A177-3AD203B41FA5}">
                      <a16:colId xmlns:a16="http://schemas.microsoft.com/office/drawing/2014/main" val="1662647156"/>
                    </a:ext>
                  </a:extLst>
                </a:gridCol>
                <a:gridCol w="489065">
                  <a:extLst>
                    <a:ext uri="{9D8B030D-6E8A-4147-A177-3AD203B41FA5}">
                      <a16:colId xmlns:a16="http://schemas.microsoft.com/office/drawing/2014/main" val="433414462"/>
                    </a:ext>
                  </a:extLst>
                </a:gridCol>
                <a:gridCol w="488144">
                  <a:extLst>
                    <a:ext uri="{9D8B030D-6E8A-4147-A177-3AD203B41FA5}">
                      <a16:colId xmlns:a16="http://schemas.microsoft.com/office/drawing/2014/main" val="1652291787"/>
                    </a:ext>
                  </a:extLst>
                </a:gridCol>
                <a:gridCol w="488144">
                  <a:extLst>
                    <a:ext uri="{9D8B030D-6E8A-4147-A177-3AD203B41FA5}">
                      <a16:colId xmlns:a16="http://schemas.microsoft.com/office/drawing/2014/main" val="1456811757"/>
                    </a:ext>
                  </a:extLst>
                </a:gridCol>
                <a:gridCol w="488144">
                  <a:extLst>
                    <a:ext uri="{9D8B030D-6E8A-4147-A177-3AD203B41FA5}">
                      <a16:colId xmlns:a16="http://schemas.microsoft.com/office/drawing/2014/main" val="1669785252"/>
                    </a:ext>
                  </a:extLst>
                </a:gridCol>
                <a:gridCol w="488144">
                  <a:extLst>
                    <a:ext uri="{9D8B030D-6E8A-4147-A177-3AD203B41FA5}">
                      <a16:colId xmlns:a16="http://schemas.microsoft.com/office/drawing/2014/main" val="2775885030"/>
                    </a:ext>
                  </a:extLst>
                </a:gridCol>
                <a:gridCol w="488144">
                  <a:extLst>
                    <a:ext uri="{9D8B030D-6E8A-4147-A177-3AD203B41FA5}">
                      <a16:colId xmlns:a16="http://schemas.microsoft.com/office/drawing/2014/main" val="2671062586"/>
                    </a:ext>
                  </a:extLst>
                </a:gridCol>
                <a:gridCol w="488144">
                  <a:extLst>
                    <a:ext uri="{9D8B030D-6E8A-4147-A177-3AD203B41FA5}">
                      <a16:colId xmlns:a16="http://schemas.microsoft.com/office/drawing/2014/main" val="4178595157"/>
                    </a:ext>
                  </a:extLst>
                </a:gridCol>
                <a:gridCol w="489065">
                  <a:extLst>
                    <a:ext uri="{9D8B030D-6E8A-4147-A177-3AD203B41FA5}">
                      <a16:colId xmlns:a16="http://schemas.microsoft.com/office/drawing/2014/main" val="3946644440"/>
                    </a:ext>
                  </a:extLst>
                </a:gridCol>
                <a:gridCol w="489065">
                  <a:extLst>
                    <a:ext uri="{9D8B030D-6E8A-4147-A177-3AD203B41FA5}">
                      <a16:colId xmlns:a16="http://schemas.microsoft.com/office/drawing/2014/main" val="3324133732"/>
                    </a:ext>
                  </a:extLst>
                </a:gridCol>
                <a:gridCol w="489065">
                  <a:extLst>
                    <a:ext uri="{9D8B030D-6E8A-4147-A177-3AD203B41FA5}">
                      <a16:colId xmlns:a16="http://schemas.microsoft.com/office/drawing/2014/main" val="3074108273"/>
                    </a:ext>
                  </a:extLst>
                </a:gridCol>
                <a:gridCol w="489065">
                  <a:extLst>
                    <a:ext uri="{9D8B030D-6E8A-4147-A177-3AD203B41FA5}">
                      <a16:colId xmlns:a16="http://schemas.microsoft.com/office/drawing/2014/main" val="2129632022"/>
                    </a:ext>
                  </a:extLst>
                </a:gridCol>
                <a:gridCol w="489065">
                  <a:extLst>
                    <a:ext uri="{9D8B030D-6E8A-4147-A177-3AD203B41FA5}">
                      <a16:colId xmlns:a16="http://schemas.microsoft.com/office/drawing/2014/main" val="1765485894"/>
                    </a:ext>
                  </a:extLst>
                </a:gridCol>
                <a:gridCol w="489065">
                  <a:extLst>
                    <a:ext uri="{9D8B030D-6E8A-4147-A177-3AD203B41FA5}">
                      <a16:colId xmlns:a16="http://schemas.microsoft.com/office/drawing/2014/main" val="4108231373"/>
                    </a:ext>
                  </a:extLst>
                </a:gridCol>
                <a:gridCol w="489065">
                  <a:extLst>
                    <a:ext uri="{9D8B030D-6E8A-4147-A177-3AD203B41FA5}">
                      <a16:colId xmlns:a16="http://schemas.microsoft.com/office/drawing/2014/main" val="4257124570"/>
                    </a:ext>
                  </a:extLst>
                </a:gridCol>
              </a:tblGrid>
              <a:tr h="657292">
                <a:tc>
                  <a:txBody>
                    <a:bodyPr/>
                    <a:lstStyle/>
                    <a:p>
                      <a:pPr marL="0" marR="0">
                        <a:spcBef>
                          <a:spcPts val="0"/>
                        </a:spcBef>
                        <a:spcAft>
                          <a:spcPts val="0"/>
                        </a:spcAft>
                      </a:pPr>
                      <a:r>
                        <a:rPr lang="en-US" sz="2000" dirty="0">
                          <a:effectLst/>
                        </a:rPr>
                        <a:t>Female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58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38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954466"/>
                  </a:ext>
                </a:extLst>
              </a:tr>
              <a:tr h="657292">
                <a:tc>
                  <a:txBody>
                    <a:bodyPr/>
                    <a:lstStyle/>
                    <a:p>
                      <a:pPr marL="0" marR="0">
                        <a:spcBef>
                          <a:spcPts val="0"/>
                        </a:spcBef>
                        <a:spcAft>
                          <a:spcPts val="0"/>
                        </a:spcAft>
                      </a:pPr>
                      <a:r>
                        <a:rPr lang="en-US" sz="2000">
                          <a:effectLst/>
                        </a:rPr>
                        <a:t>Male</a:t>
                      </a:r>
                      <a:endParaRPr lang="en-US" sz="200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90</a:t>
                      </a:r>
                      <a:endParaRPr lang="en-US" sz="200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38</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47</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79</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71</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64</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90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32328790"/>
                  </a:ext>
                </a:extLst>
              </a:tr>
            </a:tbl>
          </a:graphicData>
        </a:graphic>
      </p:graphicFrame>
      <p:sp>
        <p:nvSpPr>
          <p:cNvPr id="9" name="Rectangle 8">
            <a:extLst>
              <a:ext uri="{FF2B5EF4-FFF2-40B4-BE49-F238E27FC236}">
                <a16:creationId xmlns:a16="http://schemas.microsoft.com/office/drawing/2014/main" id="{782244FB-C116-4EC4-A996-7E743242725F}"/>
              </a:ext>
            </a:extLst>
          </p:cNvPr>
          <p:cNvSpPr/>
          <p:nvPr/>
        </p:nvSpPr>
        <p:spPr>
          <a:xfrm>
            <a:off x="838200" y="2753231"/>
            <a:ext cx="10344157" cy="1200329"/>
          </a:xfrm>
          <a:prstGeom prst="rect">
            <a:avLst/>
          </a:prstGeom>
        </p:spPr>
        <p:txBody>
          <a:bodyPr wrap="square">
            <a:spAutoFit/>
          </a:bodyPr>
          <a:lstStyle/>
          <a:p>
            <a:r>
              <a:rPr lang="en-US" sz="2400" dirty="0">
                <a:ea typeface="Times New Roman" panose="02020603050405020304" pitchFamily="18" charset="0"/>
              </a:rPr>
              <a:t>a) Construct a back-to-back stem and leaf plot of the data.  </a:t>
            </a:r>
          </a:p>
          <a:p>
            <a:r>
              <a:rPr lang="en-US" sz="2400" dirty="0">
                <a:ea typeface="Times New Roman" panose="02020603050405020304" pitchFamily="18" charset="0"/>
              </a:rPr>
              <a:t>b) Compute the mean, median and mode separately for males and females. Which one is the best central measure for each gender? </a:t>
            </a:r>
          </a:p>
        </p:txBody>
      </p:sp>
      <p:pic>
        <p:nvPicPr>
          <p:cNvPr id="5" name="Picture 4">
            <a:extLst>
              <a:ext uri="{FF2B5EF4-FFF2-40B4-BE49-F238E27FC236}">
                <a16:creationId xmlns:a16="http://schemas.microsoft.com/office/drawing/2014/main" id="{45FCE2A5-65DE-4417-B73D-ECCA285B7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566" y="237112"/>
            <a:ext cx="2531602" cy="2516119"/>
          </a:xfrm>
          <a:prstGeom prst="rect">
            <a:avLst/>
          </a:prstGeom>
        </p:spPr>
      </p:pic>
    </p:spTree>
    <p:extLst>
      <p:ext uri="{BB962C8B-B14F-4D97-AF65-F5344CB8AC3E}">
        <p14:creationId xmlns:p14="http://schemas.microsoft.com/office/powerpoint/2010/main" val="152479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821558" cy="1325563"/>
          </a:xfrm>
        </p:spPr>
        <p:txBody>
          <a:bodyPr>
            <a:normAutofit/>
          </a:bodyPr>
          <a:lstStyle/>
          <a:p>
            <a:r>
              <a:rPr lang="en-US" dirty="0">
                <a:solidFill>
                  <a:srgbClr val="990033"/>
                </a:solidFill>
              </a:rPr>
              <a:t>Common Central Measures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68262"/>
            <a:ext cx="5045765" cy="830997"/>
          </a:xfrm>
          <a:prstGeom prst="rect">
            <a:avLst/>
          </a:prstGeom>
        </p:spPr>
        <p:txBody>
          <a:bodyPr wrap="square">
            <a:spAutoFit/>
          </a:bodyPr>
          <a:lstStyle/>
          <a:p>
            <a:pPr>
              <a:defRPr/>
            </a:pPr>
            <a:r>
              <a:rPr lang="en-US" sz="2400" b="1" dirty="0">
                <a:solidFill>
                  <a:srgbClr val="7030A0"/>
                </a:solidFill>
                <a:cs typeface="Times New Roman" pitchFamily="18" charset="0"/>
              </a:rPr>
              <a:t>Central Tendencies</a:t>
            </a:r>
            <a:r>
              <a:rPr lang="en-US" sz="2400" dirty="0">
                <a:solidFill>
                  <a:srgbClr val="7030A0"/>
                </a:solidFill>
                <a:cs typeface="Times New Roman" pitchFamily="18" charset="0"/>
              </a:rPr>
              <a:t> </a:t>
            </a:r>
            <a:r>
              <a:rPr lang="en-US" sz="2400" dirty="0">
                <a:cs typeface="Times New Roman" pitchFamily="18" charset="0"/>
              </a:rPr>
              <a:t>are inclinations or predispositions toward a central point</a:t>
            </a:r>
            <a:endParaRPr lang="en-US" sz="2400" dirty="0"/>
          </a:p>
        </p:txBody>
      </p:sp>
      <p:sp>
        <p:nvSpPr>
          <p:cNvPr id="9" name="Rectangle 8">
            <a:extLst>
              <a:ext uri="{FF2B5EF4-FFF2-40B4-BE49-F238E27FC236}">
                <a16:creationId xmlns:a16="http://schemas.microsoft.com/office/drawing/2014/main" id="{3F16FCBC-58D0-4B82-AFB9-A0229644B7B6}"/>
              </a:ext>
            </a:extLst>
          </p:cNvPr>
          <p:cNvSpPr/>
          <p:nvPr/>
        </p:nvSpPr>
        <p:spPr>
          <a:xfrm>
            <a:off x="838198" y="2411496"/>
            <a:ext cx="3985593" cy="2122825"/>
          </a:xfrm>
          <a:prstGeom prst="rect">
            <a:avLst/>
          </a:prstGeom>
        </p:spPr>
        <p:txBody>
          <a:bodyPr wrap="square">
            <a:spAutoFit/>
          </a:bodyPr>
          <a:lstStyle/>
          <a:p>
            <a:pPr marL="342900" indent="-342900">
              <a:lnSpc>
                <a:spcPts val="3200"/>
              </a:lnSpc>
              <a:buFont typeface="Arial" panose="020B0604020202020204" pitchFamily="34" charset="0"/>
              <a:buChar char="•"/>
              <a:defRPr/>
            </a:pPr>
            <a:r>
              <a:rPr lang="en-US" sz="2400" dirty="0">
                <a:solidFill>
                  <a:srgbClr val="00B050"/>
                </a:solidFill>
              </a:rPr>
              <a:t>Mode</a:t>
            </a:r>
            <a:r>
              <a:rPr lang="en-US" sz="2400" dirty="0"/>
              <a:t>			</a:t>
            </a:r>
          </a:p>
          <a:p>
            <a:pPr marL="342900" indent="-342900">
              <a:lnSpc>
                <a:spcPts val="3200"/>
              </a:lnSpc>
              <a:buFont typeface="Arial" panose="020B0604020202020204" pitchFamily="34" charset="0"/>
              <a:buChar char="•"/>
              <a:defRPr/>
            </a:pPr>
            <a:r>
              <a:rPr lang="en-US" sz="2400" dirty="0">
                <a:solidFill>
                  <a:srgbClr val="008AF2"/>
                </a:solidFill>
              </a:rPr>
              <a:t>Median</a:t>
            </a:r>
            <a:r>
              <a:rPr lang="en-US" sz="2400" dirty="0"/>
              <a:t>			</a:t>
            </a:r>
          </a:p>
          <a:p>
            <a:pPr marL="342900" indent="-342900">
              <a:lnSpc>
                <a:spcPts val="3200"/>
              </a:lnSpc>
              <a:buFont typeface="Arial" panose="020B0604020202020204" pitchFamily="34" charset="0"/>
              <a:buChar char="•"/>
              <a:defRPr/>
            </a:pPr>
            <a:r>
              <a:rPr lang="en-US" sz="2400" dirty="0">
                <a:solidFill>
                  <a:srgbClr val="FF0000"/>
                </a:solidFill>
              </a:rPr>
              <a:t>Mean</a:t>
            </a:r>
            <a:r>
              <a:rPr lang="en-US" sz="2400" dirty="0"/>
              <a:t>			</a:t>
            </a:r>
          </a:p>
          <a:p>
            <a:pPr marL="342900" indent="-342900">
              <a:lnSpc>
                <a:spcPts val="3200"/>
              </a:lnSpc>
              <a:buFont typeface="Arial" panose="020B0604020202020204" pitchFamily="34" charset="0"/>
              <a:buChar char="•"/>
              <a:defRPr/>
            </a:pPr>
            <a:r>
              <a:rPr lang="en-US" sz="2400" dirty="0">
                <a:solidFill>
                  <a:srgbClr val="8D42C6"/>
                </a:solidFill>
              </a:rPr>
              <a:t>Midrange</a:t>
            </a:r>
          </a:p>
          <a:p>
            <a:pPr marL="342900" indent="-342900">
              <a:lnSpc>
                <a:spcPts val="3200"/>
              </a:lnSpc>
              <a:buFont typeface="Arial" panose="020B0604020202020204" pitchFamily="34" charset="0"/>
              <a:buChar char="•"/>
              <a:defRPr/>
            </a:pPr>
            <a:r>
              <a:rPr lang="en-US" sz="2400" dirty="0"/>
              <a:t>Weighted Mean</a:t>
            </a:r>
          </a:p>
        </p:txBody>
      </p:sp>
      <p:sp>
        <p:nvSpPr>
          <p:cNvPr id="16" name="Rectangle 15">
            <a:extLst>
              <a:ext uri="{FF2B5EF4-FFF2-40B4-BE49-F238E27FC236}">
                <a16:creationId xmlns:a16="http://schemas.microsoft.com/office/drawing/2014/main" id="{83E630F0-0FEA-4F39-A9BF-2A10419769A9}"/>
              </a:ext>
            </a:extLst>
          </p:cNvPr>
          <p:cNvSpPr/>
          <p:nvPr/>
        </p:nvSpPr>
        <p:spPr>
          <a:xfrm>
            <a:off x="8640418" y="532606"/>
            <a:ext cx="3048000" cy="99060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p>
          <a:p>
            <a:pPr algn="ctr"/>
            <a:r>
              <a:rPr lang="en-US" sz="2400" dirty="0">
                <a:solidFill>
                  <a:schemeClr val="tx1"/>
                </a:solidFill>
              </a:rPr>
              <a:t>Variable of interest</a:t>
            </a:r>
          </a:p>
        </p:txBody>
      </p:sp>
      <p:sp>
        <p:nvSpPr>
          <p:cNvPr id="17" name="Rectangle 16">
            <a:extLst>
              <a:ext uri="{FF2B5EF4-FFF2-40B4-BE49-F238E27FC236}">
                <a16:creationId xmlns:a16="http://schemas.microsoft.com/office/drawing/2014/main" id="{5F620AB9-E6BB-48C1-9B50-37C010D03165}"/>
              </a:ext>
            </a:extLst>
          </p:cNvPr>
          <p:cNvSpPr/>
          <p:nvPr/>
        </p:nvSpPr>
        <p:spPr>
          <a:xfrm>
            <a:off x="7460974" y="1961324"/>
            <a:ext cx="4227443" cy="2226365"/>
          </a:xfrm>
          <a:prstGeom prst="rect">
            <a:avLst/>
          </a:prstGeom>
          <a:solidFill>
            <a:srgbClr val="BDE9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400" b="1" dirty="0">
                <a:solidFill>
                  <a:schemeClr val="tx2"/>
                </a:solidFill>
              </a:rPr>
              <a:t>Population </a:t>
            </a:r>
          </a:p>
          <a:p>
            <a:r>
              <a:rPr lang="en-US" sz="2400" b="1" dirty="0">
                <a:solidFill>
                  <a:schemeClr val="tx2"/>
                </a:solidFill>
              </a:rPr>
              <a:t>        of size </a:t>
            </a:r>
            <a:r>
              <a:rPr lang="en-US" sz="2400" b="1" i="1" dirty="0">
                <a:solidFill>
                  <a:schemeClr val="tx2"/>
                </a:solidFill>
              </a:rPr>
              <a:t>N</a:t>
            </a:r>
          </a:p>
        </p:txBody>
      </p:sp>
      <p:sp>
        <p:nvSpPr>
          <p:cNvPr id="18" name="Oval 17">
            <a:extLst>
              <a:ext uri="{FF2B5EF4-FFF2-40B4-BE49-F238E27FC236}">
                <a16:creationId xmlns:a16="http://schemas.microsoft.com/office/drawing/2014/main" id="{5DFE6D08-DDAB-4ADB-865A-EF97959DA171}"/>
              </a:ext>
            </a:extLst>
          </p:cNvPr>
          <p:cNvSpPr/>
          <p:nvPr/>
        </p:nvSpPr>
        <p:spPr>
          <a:xfrm>
            <a:off x="9833113" y="2040836"/>
            <a:ext cx="1748232"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Sample of size </a:t>
            </a:r>
            <a:r>
              <a:rPr lang="en-US" sz="2400" b="1" i="1" dirty="0">
                <a:solidFill>
                  <a:schemeClr val="tx1"/>
                </a:solidFill>
              </a:rPr>
              <a:t>n</a:t>
            </a:r>
          </a:p>
        </p:txBody>
      </p:sp>
      <p:sp>
        <p:nvSpPr>
          <p:cNvPr id="19" name="TextBox 18">
            <a:extLst>
              <a:ext uri="{FF2B5EF4-FFF2-40B4-BE49-F238E27FC236}">
                <a16:creationId xmlns:a16="http://schemas.microsoft.com/office/drawing/2014/main" id="{33FFDF18-EC8D-469A-B033-34105F4579D0}"/>
              </a:ext>
            </a:extLst>
          </p:cNvPr>
          <p:cNvSpPr txBox="1"/>
          <p:nvPr/>
        </p:nvSpPr>
        <p:spPr>
          <a:xfrm>
            <a:off x="7565246" y="3499342"/>
            <a:ext cx="2077813" cy="584775"/>
          </a:xfrm>
          <a:prstGeom prst="rect">
            <a:avLst/>
          </a:prstGeom>
          <a:noFill/>
        </p:spPr>
        <p:txBody>
          <a:bodyPr wrap="none" rtlCol="0">
            <a:spAutoFit/>
          </a:bodyPr>
          <a:lstStyle/>
          <a:p>
            <a:r>
              <a:rPr lang="en-US" sz="3200" dirty="0">
                <a:cs typeface="Times New Roman" pitchFamily="18" charset="0"/>
              </a:rPr>
              <a:t>X</a:t>
            </a:r>
            <a:r>
              <a:rPr lang="en-US" dirty="0">
                <a:cs typeface="Times New Roman" pitchFamily="18" charset="0"/>
              </a:rPr>
              <a:t>1</a:t>
            </a:r>
            <a:r>
              <a:rPr lang="en-US" sz="3200" dirty="0">
                <a:cs typeface="Times New Roman" pitchFamily="18" charset="0"/>
              </a:rPr>
              <a:t>, X</a:t>
            </a:r>
            <a:r>
              <a:rPr lang="en-US" dirty="0">
                <a:cs typeface="Times New Roman" pitchFamily="18" charset="0"/>
              </a:rPr>
              <a:t>2</a:t>
            </a:r>
            <a:r>
              <a:rPr lang="en-US" sz="3200" dirty="0">
                <a:cs typeface="Times New Roman" pitchFamily="18" charset="0"/>
              </a:rPr>
              <a:t>, …, X</a:t>
            </a:r>
            <a:r>
              <a:rPr lang="en-US" dirty="0">
                <a:cs typeface="Times New Roman" pitchFamily="18" charset="0"/>
              </a:rPr>
              <a:t>N</a:t>
            </a:r>
          </a:p>
        </p:txBody>
      </p:sp>
      <p:sp>
        <p:nvSpPr>
          <p:cNvPr id="20" name="TextBox 19">
            <a:extLst>
              <a:ext uri="{FF2B5EF4-FFF2-40B4-BE49-F238E27FC236}">
                <a16:creationId xmlns:a16="http://schemas.microsoft.com/office/drawing/2014/main" id="{73444C64-4432-44D5-8C9C-B2A4351E03FB}"/>
              </a:ext>
            </a:extLst>
          </p:cNvPr>
          <p:cNvSpPr txBox="1"/>
          <p:nvPr/>
        </p:nvSpPr>
        <p:spPr>
          <a:xfrm>
            <a:off x="10613062" y="3665526"/>
            <a:ext cx="1141659" cy="461665"/>
          </a:xfrm>
          <a:prstGeom prst="rect">
            <a:avLst/>
          </a:prstGeom>
          <a:noFill/>
        </p:spPr>
        <p:txBody>
          <a:bodyPr wrap="none" rtlCol="0">
            <a:spAutoFit/>
          </a:bodyPr>
          <a:lstStyle/>
          <a:p>
            <a:r>
              <a:rPr lang="en-US" sz="2400" dirty="0"/>
              <a:t>n &lt;= N</a:t>
            </a:r>
          </a:p>
        </p:txBody>
      </p:sp>
      <p:sp>
        <p:nvSpPr>
          <p:cNvPr id="21" name="Rectangle 20">
            <a:extLst>
              <a:ext uri="{FF2B5EF4-FFF2-40B4-BE49-F238E27FC236}">
                <a16:creationId xmlns:a16="http://schemas.microsoft.com/office/drawing/2014/main" id="{F3D43B32-0656-46D1-B00F-83359BD730D9}"/>
              </a:ext>
            </a:extLst>
          </p:cNvPr>
          <p:cNvSpPr/>
          <p:nvPr/>
        </p:nvSpPr>
        <p:spPr>
          <a:xfrm>
            <a:off x="7460974" y="4527290"/>
            <a:ext cx="4281770" cy="830997"/>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	n</a:t>
            </a:r>
          </a:p>
          <a:p>
            <a:r>
              <a:rPr lang="en-US" sz="2200" b="1" dirty="0">
                <a:solidFill>
                  <a:schemeClr val="tx1"/>
                </a:solidFill>
                <a:cs typeface="Times New Roman" pitchFamily="18" charset="0"/>
              </a:rPr>
              <a:t>Data values</a:t>
            </a:r>
            <a:r>
              <a:rPr lang="en-US" sz="2200" dirty="0">
                <a:solidFill>
                  <a:schemeClr val="tx1"/>
                </a:solidFill>
                <a:cs typeface="Times New Roman" pitchFamily="18" charset="0"/>
              </a:rPr>
              <a:t>	</a:t>
            </a:r>
            <a:r>
              <a:rPr lang="en-US" sz="2200" b="1" dirty="0">
                <a:solidFill>
                  <a:schemeClr val="tx1"/>
                </a:solidFill>
                <a:ea typeface="Cambria" panose="02040503050406030204" pitchFamily="18" charset="0"/>
                <a:cs typeface="Times New Roman" pitchFamily="18" charset="0"/>
              </a:rPr>
              <a:t>x₁   x₂</a:t>
            </a:r>
            <a:r>
              <a:rPr lang="en-US" sz="2200" dirty="0">
                <a:solidFill>
                  <a:schemeClr val="tx1"/>
                </a:solidFill>
                <a:ea typeface="Cambria" panose="02040503050406030204" pitchFamily="18" charset="0"/>
                <a:cs typeface="Times New Roman" pitchFamily="18" charset="0"/>
              </a:rPr>
              <a:t>	</a:t>
            </a:r>
            <a:r>
              <a:rPr lang="en-US" sz="2200" b="1" dirty="0">
                <a:solidFill>
                  <a:schemeClr val="tx1"/>
                </a:solidFill>
                <a:ea typeface="Cambria" panose="02040503050406030204" pitchFamily="18" charset="0"/>
                <a:cs typeface="Times New Roman" pitchFamily="18" charset="0"/>
              </a:rPr>
              <a:t>x₃</a:t>
            </a:r>
            <a:r>
              <a:rPr lang="en-US" sz="2200" dirty="0">
                <a:solidFill>
                  <a:schemeClr val="tx1"/>
                </a:solidFill>
                <a:ea typeface="Cambria" panose="02040503050406030204" pitchFamily="18" charset="0"/>
                <a:cs typeface="Times New Roman" pitchFamily="18" charset="0"/>
              </a:rPr>
              <a:t>    </a:t>
            </a:r>
            <a:r>
              <a:rPr lang="en-US" sz="2200" b="1" dirty="0">
                <a:solidFill>
                  <a:schemeClr val="tx1"/>
                </a:solidFill>
                <a:ea typeface="Cambria" panose="02040503050406030204" pitchFamily="18" charset="0"/>
                <a:cs typeface="Times New Roman" pitchFamily="18" charset="0"/>
              </a:rPr>
              <a:t>…</a:t>
            </a:r>
            <a:r>
              <a:rPr lang="en-US" sz="2200" dirty="0">
                <a:solidFill>
                  <a:schemeClr val="tx1"/>
                </a:solidFill>
                <a:ea typeface="Cambria" panose="02040503050406030204" pitchFamily="18" charset="0"/>
                <a:cs typeface="Times New Roman" pitchFamily="18" charset="0"/>
              </a:rPr>
              <a:t>	</a:t>
            </a:r>
            <a:r>
              <a:rPr lang="en-US" sz="2200" b="1" dirty="0">
                <a:solidFill>
                  <a:schemeClr val="tx1"/>
                </a:solidFill>
                <a:ea typeface="Cambria" panose="02040503050406030204" pitchFamily="18" charset="0"/>
                <a:cs typeface="Times New Roman" pitchFamily="18" charset="0"/>
              </a:rPr>
              <a:t> </a:t>
            </a:r>
            <a:r>
              <a:rPr lang="en-US" sz="2200" b="1" dirty="0" err="1">
                <a:solidFill>
                  <a:schemeClr val="tx1"/>
                </a:solidFill>
                <a:ea typeface="Cambria" panose="02040503050406030204" pitchFamily="18" charset="0"/>
                <a:cs typeface="Times New Roman" pitchFamily="18" charset="0"/>
              </a:rPr>
              <a:t>x</a:t>
            </a:r>
            <a:r>
              <a:rPr lang="en-US" sz="1600" b="1" dirty="0" err="1">
                <a:solidFill>
                  <a:schemeClr val="tx1"/>
                </a:solidFill>
                <a:ea typeface="Cambria" panose="02040503050406030204" pitchFamily="18" charset="0"/>
                <a:cs typeface="Times New Roman" pitchFamily="18" charset="0"/>
              </a:rPr>
              <a:t>n</a:t>
            </a:r>
            <a:endParaRPr lang="en-US" sz="1600" dirty="0">
              <a:solidFill>
                <a:schemeClr val="tx1"/>
              </a:solidFill>
              <a:ea typeface="Cambria" panose="02040503050406030204" pitchFamily="18" charset="0"/>
              <a:cs typeface="Times New Roman" pitchFamily="18" charset="0"/>
            </a:endParaRPr>
          </a:p>
        </p:txBody>
      </p:sp>
      <p:cxnSp>
        <p:nvCxnSpPr>
          <p:cNvPr id="22" name="Straight Arrow Connector 21">
            <a:extLst>
              <a:ext uri="{FF2B5EF4-FFF2-40B4-BE49-F238E27FC236}">
                <a16:creationId xmlns:a16="http://schemas.microsoft.com/office/drawing/2014/main" id="{83A2FA27-5332-439F-B1FC-8C7879538C7D}"/>
              </a:ext>
            </a:extLst>
          </p:cNvPr>
          <p:cNvCxnSpPr>
            <a:cxnSpLocks/>
            <a:stCxn id="18" idx="4"/>
            <a:endCxn id="21" idx="0"/>
          </p:cNvCxnSpPr>
          <p:nvPr/>
        </p:nvCxnSpPr>
        <p:spPr>
          <a:xfrm flipH="1">
            <a:off x="9601859" y="3336236"/>
            <a:ext cx="1105370" cy="11910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6932720-7F7D-4C64-BA37-1C45638F7206}"/>
              </a:ext>
            </a:extLst>
          </p:cNvPr>
          <p:cNvSpPr/>
          <p:nvPr/>
        </p:nvSpPr>
        <p:spPr>
          <a:xfrm>
            <a:off x="7472951" y="5661878"/>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38   7</a:t>
            </a:r>
          </a:p>
        </p:txBody>
      </p:sp>
      <p:sp>
        <p:nvSpPr>
          <p:cNvPr id="25" name="Rectangle 24">
            <a:extLst>
              <a:ext uri="{FF2B5EF4-FFF2-40B4-BE49-F238E27FC236}">
                <a16:creationId xmlns:a16="http://schemas.microsoft.com/office/drawing/2014/main" id="{13EAF6CA-B2A4-4300-AF14-95B2DBBB07C6}"/>
              </a:ext>
            </a:extLst>
          </p:cNvPr>
          <p:cNvSpPr/>
          <p:nvPr/>
        </p:nvSpPr>
        <p:spPr>
          <a:xfrm rot="16200000">
            <a:off x="6463500" y="5763423"/>
            <a:ext cx="1355034" cy="400110"/>
          </a:xfrm>
          <a:prstGeom prst="rect">
            <a:avLst/>
          </a:prstGeom>
        </p:spPr>
        <p:txBody>
          <a:bodyPr wrap="square">
            <a:spAutoFit/>
          </a:bodyPr>
          <a:lstStyle/>
          <a:p>
            <a:pPr>
              <a:defRPr/>
            </a:pPr>
            <a:r>
              <a:rPr lang="en-US" sz="2000" dirty="0">
                <a:cs typeface="Times New Roman" pitchFamily="18" charset="0"/>
              </a:rPr>
              <a:t>Example</a:t>
            </a:r>
            <a:endParaRPr lang="en-US" sz="2000" dirty="0"/>
          </a:p>
        </p:txBody>
      </p:sp>
      <p:pic>
        <p:nvPicPr>
          <p:cNvPr id="8" name="Picture 7">
            <a:extLst>
              <a:ext uri="{FF2B5EF4-FFF2-40B4-BE49-F238E27FC236}">
                <a16:creationId xmlns:a16="http://schemas.microsoft.com/office/drawing/2014/main" id="{0EE03914-8E53-45DF-A892-E2EF43F8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547286" y="3703781"/>
            <a:ext cx="958725" cy="3154218"/>
          </a:xfrm>
          <a:prstGeom prst="rect">
            <a:avLst/>
          </a:prstGeom>
        </p:spPr>
      </p:pic>
      <p:sp>
        <p:nvSpPr>
          <p:cNvPr id="5" name="Speech Bubble: Oval 4">
            <a:extLst>
              <a:ext uri="{FF2B5EF4-FFF2-40B4-BE49-F238E27FC236}">
                <a16:creationId xmlns:a16="http://schemas.microsoft.com/office/drawing/2014/main" id="{E003578B-435D-4CD9-BEF2-A3175461454C}"/>
              </a:ext>
            </a:extLst>
          </p:cNvPr>
          <p:cNvSpPr/>
          <p:nvPr/>
        </p:nvSpPr>
        <p:spPr>
          <a:xfrm>
            <a:off x="4802671" y="2533222"/>
            <a:ext cx="2506711" cy="1191054"/>
          </a:xfrm>
          <a:prstGeom prst="wedgeEllipseCallou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READ AS </a:t>
            </a:r>
          </a:p>
          <a:p>
            <a:pPr algn="ctr"/>
            <a:r>
              <a:rPr lang="en-US" b="1" dirty="0">
                <a:solidFill>
                  <a:schemeClr val="tx1"/>
                </a:solidFill>
              </a:rPr>
              <a:t>X-ONE, X-TWO, ETC.</a:t>
            </a:r>
          </a:p>
        </p:txBody>
      </p:sp>
      <p:pic>
        <p:nvPicPr>
          <p:cNvPr id="13" name="Picture 12">
            <a:extLst>
              <a:ext uri="{FF2B5EF4-FFF2-40B4-BE49-F238E27FC236}">
                <a16:creationId xmlns:a16="http://schemas.microsoft.com/office/drawing/2014/main" id="{9C6F5942-67E3-4384-B53E-946F78D49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235" y="4462732"/>
            <a:ext cx="642439" cy="2395268"/>
          </a:xfrm>
          <a:prstGeom prst="rect">
            <a:avLst/>
          </a:prstGeom>
        </p:spPr>
      </p:pic>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Practice Problems Part 4</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614312" cy="1200329"/>
          </a:xfrm>
          <a:prstGeom prst="rect">
            <a:avLst/>
          </a:prstGeom>
        </p:spPr>
        <p:txBody>
          <a:bodyPr wrap="square">
            <a:spAutoFit/>
          </a:bodyPr>
          <a:lstStyle/>
          <a:p>
            <a:r>
              <a:rPr lang="en-US" sz="2400" dirty="0">
                <a:ea typeface="Times New Roman" panose="02020603050405020304" pitchFamily="18" charset="0"/>
              </a:rPr>
              <a:t>2. The table shows information on Glucose level, Age group (25-, 25To50, 50+) and Diabetes status for a random sample of 20 patients.</a:t>
            </a:r>
          </a:p>
        </p:txBody>
      </p:sp>
      <p:sp>
        <p:nvSpPr>
          <p:cNvPr id="8" name="Rectangle 7">
            <a:extLst>
              <a:ext uri="{FF2B5EF4-FFF2-40B4-BE49-F238E27FC236}">
                <a16:creationId xmlns:a16="http://schemas.microsoft.com/office/drawing/2014/main" id="{8200FBE0-A7AD-407F-B23D-19D402B94AA8}"/>
              </a:ext>
            </a:extLst>
          </p:cNvPr>
          <p:cNvSpPr/>
          <p:nvPr/>
        </p:nvSpPr>
        <p:spPr>
          <a:xfrm>
            <a:off x="875779" y="2844989"/>
            <a:ext cx="7774976" cy="1938992"/>
          </a:xfrm>
          <a:prstGeom prst="rect">
            <a:avLst/>
          </a:prstGeom>
        </p:spPr>
        <p:txBody>
          <a:bodyPr wrap="square">
            <a:spAutoFit/>
          </a:bodyPr>
          <a:lstStyle/>
          <a:p>
            <a:r>
              <a:rPr lang="en-US" sz="2400" dirty="0">
                <a:ea typeface="Times New Roman" panose="02020603050405020304" pitchFamily="18" charset="0"/>
              </a:rPr>
              <a:t>a) Compute the mean, median and mode of Glucose.  </a:t>
            </a:r>
          </a:p>
          <a:p>
            <a:r>
              <a:rPr lang="en-US" sz="2400" dirty="0">
                <a:ea typeface="Times New Roman" panose="02020603050405020304" pitchFamily="18" charset="0"/>
              </a:rPr>
              <a:t>b) Compute the mean, median and mode of Glucose separately for positive and negative diabetes status patients.   </a:t>
            </a:r>
          </a:p>
          <a:p>
            <a:r>
              <a:rPr lang="en-US" sz="2400" dirty="0">
                <a:ea typeface="Times New Roman" panose="02020603050405020304" pitchFamily="18" charset="0"/>
              </a:rPr>
              <a:t>c) Compare the results from part a and b and make a reasonable conclusion.</a:t>
            </a:r>
          </a:p>
        </p:txBody>
      </p:sp>
      <p:pic>
        <p:nvPicPr>
          <p:cNvPr id="4" name="Picture 3">
            <a:extLst>
              <a:ext uri="{FF2B5EF4-FFF2-40B4-BE49-F238E27FC236}">
                <a16:creationId xmlns:a16="http://schemas.microsoft.com/office/drawing/2014/main" id="{49E45544-F586-425F-9765-3B70DB49A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2452" y="365125"/>
            <a:ext cx="2855615" cy="6006637"/>
          </a:xfrm>
          <a:prstGeom prst="rect">
            <a:avLst/>
          </a:prstGeom>
        </p:spPr>
      </p:pic>
      <p:pic>
        <p:nvPicPr>
          <p:cNvPr id="5" name="Picture 4">
            <a:extLst>
              <a:ext uri="{FF2B5EF4-FFF2-40B4-BE49-F238E27FC236}">
                <a16:creationId xmlns:a16="http://schemas.microsoft.com/office/drawing/2014/main" id="{93594A0A-5471-474A-9BA1-8233C1D045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557016" y="4349750"/>
            <a:ext cx="2194587" cy="2143125"/>
          </a:xfrm>
          <a:prstGeom prst="rect">
            <a:avLst/>
          </a:prstGeom>
        </p:spPr>
      </p:pic>
    </p:spTree>
    <p:extLst>
      <p:ext uri="{BB962C8B-B14F-4D97-AF65-F5344CB8AC3E}">
        <p14:creationId xmlns:p14="http://schemas.microsoft.com/office/powerpoint/2010/main" val="126320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Mode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77746"/>
            <a:ext cx="6569765" cy="2067233"/>
          </a:xfrm>
          <a:prstGeom prst="rect">
            <a:avLst/>
          </a:prstGeom>
        </p:spPr>
        <p:txBody>
          <a:bodyPr wrap="square">
            <a:spAutoFit/>
          </a:bodyPr>
          <a:lstStyle/>
          <a:p>
            <a:pPr indent="3175"/>
            <a:r>
              <a:rPr lang="en-US" sz="2400" dirty="0">
                <a:cs typeface="Times New Roman" pitchFamily="18" charset="0"/>
              </a:rPr>
              <a:t>The </a:t>
            </a:r>
            <a:r>
              <a:rPr lang="en-US" sz="2400" b="1" dirty="0">
                <a:solidFill>
                  <a:srgbClr val="00B050"/>
                </a:solidFill>
                <a:cs typeface="Times New Roman" pitchFamily="18" charset="0"/>
              </a:rPr>
              <a:t>Mode</a:t>
            </a:r>
            <a:r>
              <a:rPr lang="en-US" sz="2400" b="1" dirty="0">
                <a:cs typeface="Times New Roman" pitchFamily="18" charset="0"/>
              </a:rPr>
              <a:t> </a:t>
            </a:r>
            <a:r>
              <a:rPr lang="en-US" sz="2400" dirty="0">
                <a:cs typeface="Times New Roman" pitchFamily="18" charset="0"/>
              </a:rPr>
              <a:t>is the value that occurs most frequently.  </a:t>
            </a:r>
          </a:p>
          <a:p>
            <a:pPr indent="3175"/>
            <a:r>
              <a:rPr lang="en-US" sz="2400" dirty="0">
                <a:cs typeface="Times New Roman" pitchFamily="18" charset="0"/>
              </a:rPr>
              <a:t>We shall denote the mode by the capital English letter </a:t>
            </a:r>
            <a:r>
              <a:rPr lang="en-US" sz="2400" b="1" i="1" dirty="0">
                <a:cs typeface="Times New Roman" pitchFamily="18" charset="0"/>
              </a:rPr>
              <a:t>M</a:t>
            </a:r>
            <a:r>
              <a:rPr lang="en-US" sz="2400" dirty="0">
                <a:cs typeface="Times New Roman" pitchFamily="18" charset="0"/>
              </a:rPr>
              <a:t>.</a:t>
            </a:r>
          </a:p>
          <a:p>
            <a:pPr indent="3175">
              <a:lnSpc>
                <a:spcPts val="1000"/>
              </a:lnSpc>
            </a:pPr>
            <a:endParaRPr lang="en-US" sz="2400" dirty="0">
              <a:cs typeface="Times New Roman" pitchFamily="18" charset="0"/>
            </a:endParaRPr>
          </a:p>
          <a:p>
            <a:pPr indent="3175"/>
            <a:r>
              <a:rPr lang="en-US" sz="2400" dirty="0">
                <a:cs typeface="Times New Roman" pitchFamily="18" charset="0"/>
              </a:rPr>
              <a:t>In </a:t>
            </a:r>
            <a:r>
              <a:rPr lang="en-US" sz="2400" dirty="0">
                <a:solidFill>
                  <a:srgbClr val="8D42C6"/>
                </a:solidFill>
                <a:cs typeface="Times New Roman" pitchFamily="18" charset="0"/>
              </a:rPr>
              <a:t>small sample sizes</a:t>
            </a:r>
            <a:r>
              <a:rPr lang="en-US" sz="2400" dirty="0">
                <a:cs typeface="Times New Roman" pitchFamily="18" charset="0"/>
              </a:rPr>
              <a:t>, sort the data and easily find the </a:t>
            </a:r>
            <a:r>
              <a:rPr lang="en-US" sz="2400" dirty="0">
                <a:solidFill>
                  <a:srgbClr val="00B050"/>
                </a:solidFill>
                <a:cs typeface="Times New Roman" pitchFamily="18" charset="0"/>
              </a:rPr>
              <a:t>Mode</a:t>
            </a:r>
            <a:r>
              <a:rPr lang="en-US" sz="2400" dirty="0">
                <a:cs typeface="Times New Roman" pitchFamily="18" charset="0"/>
              </a:rPr>
              <a:t>.</a:t>
            </a:r>
          </a:p>
        </p:txBody>
      </p:sp>
      <p:sp>
        <p:nvSpPr>
          <p:cNvPr id="4" name="Rectangle 3">
            <a:extLst>
              <a:ext uri="{FF2B5EF4-FFF2-40B4-BE49-F238E27FC236}">
                <a16:creationId xmlns:a16="http://schemas.microsoft.com/office/drawing/2014/main" id="{33FC853C-C296-4A4C-9627-72C8623DAE1E}"/>
              </a:ext>
            </a:extLst>
          </p:cNvPr>
          <p:cNvSpPr/>
          <p:nvPr/>
        </p:nvSpPr>
        <p:spPr>
          <a:xfrm>
            <a:off x="7539212" y="365125"/>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38   7</a:t>
            </a:r>
          </a:p>
        </p:txBody>
      </p:sp>
      <p:sp>
        <p:nvSpPr>
          <p:cNvPr id="5" name="Rectangle 4">
            <a:extLst>
              <a:ext uri="{FF2B5EF4-FFF2-40B4-BE49-F238E27FC236}">
                <a16:creationId xmlns:a16="http://schemas.microsoft.com/office/drawing/2014/main" id="{DB449889-5266-4973-9141-5351794EB354}"/>
              </a:ext>
            </a:extLst>
          </p:cNvPr>
          <p:cNvSpPr/>
          <p:nvPr/>
        </p:nvSpPr>
        <p:spPr>
          <a:xfrm>
            <a:off x="7539212" y="1196123"/>
            <a:ext cx="4281770" cy="494566"/>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cs typeface="Times New Roman" pitchFamily="18" charset="0"/>
              </a:rPr>
              <a:t>M = 7</a:t>
            </a:r>
            <a:endParaRPr lang="en-US" sz="2200" b="1" dirty="0">
              <a:solidFill>
                <a:schemeClr val="tx1"/>
              </a:solidFill>
              <a:ea typeface="Cambria" panose="02040503050406030204" pitchFamily="18" charset="0"/>
              <a:cs typeface="Times New Roman" pitchFamily="18" charset="0"/>
            </a:endParaRPr>
          </a:p>
        </p:txBody>
      </p:sp>
      <p:sp>
        <p:nvSpPr>
          <p:cNvPr id="6" name="Rectangle 5">
            <a:extLst>
              <a:ext uri="{FF2B5EF4-FFF2-40B4-BE49-F238E27FC236}">
                <a16:creationId xmlns:a16="http://schemas.microsoft.com/office/drawing/2014/main" id="{9DAEB151-C735-45A2-AE1D-CE9368A2728C}"/>
              </a:ext>
            </a:extLst>
          </p:cNvPr>
          <p:cNvSpPr/>
          <p:nvPr/>
        </p:nvSpPr>
        <p:spPr>
          <a:xfrm>
            <a:off x="838199" y="3748397"/>
            <a:ext cx="6569765" cy="984885"/>
          </a:xfrm>
          <a:prstGeom prst="rect">
            <a:avLst/>
          </a:prstGeom>
        </p:spPr>
        <p:txBody>
          <a:bodyPr wrap="square">
            <a:spAutoFit/>
          </a:bodyPr>
          <a:lstStyle/>
          <a:p>
            <a:pPr indent="3175"/>
            <a:r>
              <a:rPr lang="en-US" sz="2400" b="1" dirty="0">
                <a:cs typeface="Times New Roman" pitchFamily="18" charset="0"/>
              </a:rPr>
              <a:t>Ex.</a:t>
            </a:r>
            <a:r>
              <a:rPr lang="en-US" sz="2400" dirty="0">
                <a:cs typeface="Times New Roman" pitchFamily="18" charset="0"/>
              </a:rPr>
              <a:t> Find the Mode:</a:t>
            </a:r>
          </a:p>
          <a:p>
            <a:pPr indent="3175">
              <a:lnSpc>
                <a:spcPts val="1200"/>
              </a:lnSpc>
            </a:pPr>
            <a:endParaRPr lang="en-US" sz="2400" dirty="0">
              <a:cs typeface="Times New Roman" pitchFamily="18" charset="0"/>
            </a:endParaRPr>
          </a:p>
          <a:p>
            <a:pPr indent="3175" algn="ctr"/>
            <a:r>
              <a:rPr lang="en-US" sz="2400" dirty="0">
                <a:solidFill>
                  <a:srgbClr val="00B050"/>
                </a:solidFill>
                <a:cs typeface="Times New Roman" pitchFamily="18" charset="0"/>
              </a:rPr>
              <a:t>2</a:t>
            </a:r>
            <a:r>
              <a:rPr lang="en-US" sz="2400" dirty="0">
                <a:cs typeface="Times New Roman" pitchFamily="18" charset="0"/>
              </a:rPr>
              <a:t>  </a:t>
            </a:r>
            <a:r>
              <a:rPr lang="en-US" sz="2400" dirty="0">
                <a:solidFill>
                  <a:srgbClr val="FF0000"/>
                </a:solidFill>
                <a:cs typeface="Times New Roman" pitchFamily="18" charset="0"/>
              </a:rPr>
              <a:t>3  3  3  3  </a:t>
            </a:r>
            <a:r>
              <a:rPr lang="en-US" sz="2400" dirty="0">
                <a:solidFill>
                  <a:srgbClr val="0070C0"/>
                </a:solidFill>
                <a:cs typeface="Times New Roman" pitchFamily="18" charset="0"/>
              </a:rPr>
              <a:t>4 </a:t>
            </a:r>
            <a:r>
              <a:rPr lang="en-US" sz="2400" dirty="0">
                <a:cs typeface="Times New Roman" pitchFamily="18" charset="0"/>
              </a:rPr>
              <a:t> 5  5  5  </a:t>
            </a:r>
            <a:r>
              <a:rPr lang="en-US" sz="2400" dirty="0">
                <a:solidFill>
                  <a:srgbClr val="FF0000"/>
                </a:solidFill>
                <a:cs typeface="Times New Roman" pitchFamily="18" charset="0"/>
              </a:rPr>
              <a:t>6  6  6  6  </a:t>
            </a:r>
            <a:r>
              <a:rPr lang="en-US" sz="2400" dirty="0">
                <a:solidFill>
                  <a:srgbClr val="0070C0"/>
                </a:solidFill>
                <a:cs typeface="Times New Roman" pitchFamily="18" charset="0"/>
              </a:rPr>
              <a:t>7  7</a:t>
            </a:r>
            <a:r>
              <a:rPr lang="en-US" sz="2400" dirty="0">
                <a:cs typeface="Times New Roman" pitchFamily="18" charset="0"/>
              </a:rPr>
              <a:t>  8</a:t>
            </a:r>
            <a:endParaRPr lang="en-US" sz="2400" dirty="0"/>
          </a:p>
        </p:txBody>
      </p:sp>
      <p:sp>
        <p:nvSpPr>
          <p:cNvPr id="9" name="Rectangle 8">
            <a:extLst>
              <a:ext uri="{FF2B5EF4-FFF2-40B4-BE49-F238E27FC236}">
                <a16:creationId xmlns:a16="http://schemas.microsoft.com/office/drawing/2014/main" id="{91DEAEB7-AE6E-4CA9-870D-1AAD5D3343B1}"/>
              </a:ext>
            </a:extLst>
          </p:cNvPr>
          <p:cNvSpPr/>
          <p:nvPr/>
        </p:nvSpPr>
        <p:spPr>
          <a:xfrm>
            <a:off x="838198" y="4941846"/>
            <a:ext cx="6569765" cy="984885"/>
          </a:xfrm>
          <a:prstGeom prst="rect">
            <a:avLst/>
          </a:prstGeom>
        </p:spPr>
        <p:txBody>
          <a:bodyPr wrap="square">
            <a:spAutoFit/>
          </a:bodyPr>
          <a:lstStyle/>
          <a:p>
            <a:pPr indent="3175"/>
            <a:r>
              <a:rPr lang="en-US" sz="2400" b="1" dirty="0">
                <a:cs typeface="Times New Roman" pitchFamily="18" charset="0"/>
              </a:rPr>
              <a:t>Ex.</a:t>
            </a:r>
            <a:r>
              <a:rPr lang="en-US" sz="2400" dirty="0">
                <a:cs typeface="Times New Roman" pitchFamily="18" charset="0"/>
              </a:rPr>
              <a:t> Find the Mode:</a:t>
            </a:r>
          </a:p>
          <a:p>
            <a:pPr indent="3175">
              <a:lnSpc>
                <a:spcPts val="1200"/>
              </a:lnSpc>
            </a:pPr>
            <a:endParaRPr lang="en-US" sz="2400" dirty="0">
              <a:cs typeface="Times New Roman" pitchFamily="18" charset="0"/>
            </a:endParaRPr>
          </a:p>
          <a:p>
            <a:pPr algn="ctr"/>
            <a:r>
              <a:rPr lang="en-US" sz="2400" dirty="0">
                <a:solidFill>
                  <a:srgbClr val="00B050"/>
                </a:solidFill>
                <a:cs typeface="Times New Roman" pitchFamily="18" charset="0"/>
              </a:rPr>
              <a:t>2</a:t>
            </a:r>
            <a:r>
              <a:rPr lang="en-US" sz="2400" dirty="0">
                <a:cs typeface="Times New Roman" pitchFamily="18" charset="0"/>
              </a:rPr>
              <a:t>  </a:t>
            </a:r>
            <a:r>
              <a:rPr lang="en-US" sz="2400" dirty="0">
                <a:solidFill>
                  <a:srgbClr val="FF0000"/>
                </a:solidFill>
                <a:cs typeface="Times New Roman" pitchFamily="18" charset="0"/>
              </a:rPr>
              <a:t>3  3  3  </a:t>
            </a:r>
            <a:r>
              <a:rPr lang="en-US" sz="2400" dirty="0">
                <a:solidFill>
                  <a:srgbClr val="0070C0"/>
                </a:solidFill>
                <a:cs typeface="Times New Roman" pitchFamily="18" charset="0"/>
              </a:rPr>
              <a:t>4 </a:t>
            </a:r>
            <a:r>
              <a:rPr lang="en-US" sz="2400" dirty="0">
                <a:cs typeface="Times New Roman" pitchFamily="18" charset="0"/>
              </a:rPr>
              <a:t> 5  5  5  5  </a:t>
            </a:r>
            <a:r>
              <a:rPr lang="en-US" sz="2400" dirty="0">
                <a:solidFill>
                  <a:srgbClr val="FF0000"/>
                </a:solidFill>
                <a:cs typeface="Times New Roman" pitchFamily="18" charset="0"/>
              </a:rPr>
              <a:t>6  6  6  6  </a:t>
            </a:r>
            <a:r>
              <a:rPr lang="en-US" sz="2400" dirty="0">
                <a:solidFill>
                  <a:srgbClr val="0070C0"/>
                </a:solidFill>
                <a:cs typeface="Times New Roman" pitchFamily="18" charset="0"/>
              </a:rPr>
              <a:t>7  7</a:t>
            </a:r>
            <a:r>
              <a:rPr lang="en-US" sz="2400" dirty="0">
                <a:cs typeface="Times New Roman" pitchFamily="18" charset="0"/>
              </a:rPr>
              <a:t>  8</a:t>
            </a:r>
            <a:endParaRPr lang="en-US" sz="2400" dirty="0"/>
          </a:p>
        </p:txBody>
      </p:sp>
      <p:graphicFrame>
        <p:nvGraphicFramePr>
          <p:cNvPr id="10" name="Chart 9">
            <a:extLst>
              <a:ext uri="{FF2B5EF4-FFF2-40B4-BE49-F238E27FC236}">
                <a16:creationId xmlns:a16="http://schemas.microsoft.com/office/drawing/2014/main" id="{885A1CA2-99E4-4AC2-B670-729B2DA157F7}"/>
              </a:ext>
            </a:extLst>
          </p:cNvPr>
          <p:cNvGraphicFramePr/>
          <p:nvPr>
            <p:extLst>
              <p:ext uri="{D42A27DB-BD31-4B8C-83A1-F6EECF244321}">
                <p14:modId xmlns:p14="http://schemas.microsoft.com/office/powerpoint/2010/main" val="732531573"/>
              </p:ext>
            </p:extLst>
          </p:nvPr>
        </p:nvGraphicFramePr>
        <p:xfrm>
          <a:off x="7539212" y="1729943"/>
          <a:ext cx="4281770" cy="24913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0B9F0D76-219A-4363-ACDB-B8D141B965FA}"/>
              </a:ext>
            </a:extLst>
          </p:cNvPr>
          <p:cNvGraphicFramePr/>
          <p:nvPr>
            <p:extLst>
              <p:ext uri="{D42A27DB-BD31-4B8C-83A1-F6EECF244321}">
                <p14:modId xmlns:p14="http://schemas.microsoft.com/office/powerpoint/2010/main" val="66827928"/>
              </p:ext>
            </p:extLst>
          </p:nvPr>
        </p:nvGraphicFramePr>
        <p:xfrm>
          <a:off x="7539211" y="4151870"/>
          <a:ext cx="4281770" cy="23410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C6B5DA-2EAB-4B21-B365-9E0294197C62}"/>
              </a:ext>
            </a:extLst>
          </p:cNvPr>
          <p:cNvSpPr/>
          <p:nvPr/>
        </p:nvSpPr>
        <p:spPr>
          <a:xfrm>
            <a:off x="533910" y="327248"/>
            <a:ext cx="6569765" cy="830997"/>
          </a:xfrm>
          <a:prstGeom prst="rect">
            <a:avLst/>
          </a:prstGeom>
        </p:spPr>
        <p:txBody>
          <a:bodyPr wrap="square">
            <a:spAutoFit/>
          </a:bodyPr>
          <a:lstStyle/>
          <a:p>
            <a:r>
              <a:rPr lang="en-US" sz="2400" dirty="0"/>
              <a:t>In </a:t>
            </a:r>
            <a:r>
              <a:rPr lang="en-US" sz="2400" dirty="0">
                <a:solidFill>
                  <a:srgbClr val="8D42C6"/>
                </a:solidFill>
              </a:rPr>
              <a:t>listed data</a:t>
            </a:r>
            <a:r>
              <a:rPr lang="en-US" sz="2400" dirty="0"/>
              <a:t>, the </a:t>
            </a:r>
            <a:r>
              <a:rPr lang="en-US" sz="2400" dirty="0">
                <a:solidFill>
                  <a:srgbClr val="00B050"/>
                </a:solidFill>
              </a:rPr>
              <a:t>Mode</a:t>
            </a:r>
            <a:r>
              <a:rPr lang="en-US" sz="2400" dirty="0"/>
              <a:t> is the class mark of the class with highest frequency. For example:</a:t>
            </a:r>
          </a:p>
        </p:txBody>
      </p:sp>
      <p:sp>
        <p:nvSpPr>
          <p:cNvPr id="6" name="Rectangle 5">
            <a:extLst>
              <a:ext uri="{FF2B5EF4-FFF2-40B4-BE49-F238E27FC236}">
                <a16:creationId xmlns:a16="http://schemas.microsoft.com/office/drawing/2014/main" id="{9DAEB151-C735-45A2-AE1D-CE9368A2728C}"/>
              </a:ext>
            </a:extLst>
          </p:cNvPr>
          <p:cNvSpPr/>
          <p:nvPr/>
        </p:nvSpPr>
        <p:spPr>
          <a:xfrm>
            <a:off x="507445" y="1359789"/>
            <a:ext cx="6569765" cy="830997"/>
          </a:xfrm>
          <a:prstGeom prst="rect">
            <a:avLst/>
          </a:prstGeom>
        </p:spPr>
        <p:txBody>
          <a:bodyPr wrap="square">
            <a:spAutoFit/>
          </a:bodyPr>
          <a:lstStyle/>
          <a:p>
            <a:pPr indent="3175"/>
            <a:r>
              <a:rPr lang="en-US" sz="2400" dirty="0"/>
              <a:t>In </a:t>
            </a:r>
            <a:r>
              <a:rPr lang="en-US" sz="2400" dirty="0">
                <a:solidFill>
                  <a:srgbClr val="8D42C6"/>
                </a:solidFill>
              </a:rPr>
              <a:t>unlisted data</a:t>
            </a:r>
            <a:r>
              <a:rPr lang="en-US" sz="2400" dirty="0"/>
              <a:t>, generate the frequency table. The </a:t>
            </a:r>
            <a:r>
              <a:rPr lang="en-US" sz="2400" dirty="0">
                <a:solidFill>
                  <a:srgbClr val="00B050"/>
                </a:solidFill>
              </a:rPr>
              <a:t>Mode</a:t>
            </a:r>
            <a:r>
              <a:rPr lang="en-US" sz="2400" dirty="0"/>
              <a:t> is the class mark of the most frequent class. </a:t>
            </a:r>
          </a:p>
        </p:txBody>
      </p:sp>
      <p:sp>
        <p:nvSpPr>
          <p:cNvPr id="12" name="Rectangle 11">
            <a:extLst>
              <a:ext uri="{FF2B5EF4-FFF2-40B4-BE49-F238E27FC236}">
                <a16:creationId xmlns:a16="http://schemas.microsoft.com/office/drawing/2014/main" id="{6BC6879F-6FBE-4508-A85B-B8C85EC2E8D0}"/>
              </a:ext>
            </a:extLst>
          </p:cNvPr>
          <p:cNvSpPr/>
          <p:nvPr/>
        </p:nvSpPr>
        <p:spPr>
          <a:xfrm>
            <a:off x="808286" y="2190786"/>
            <a:ext cx="6306276" cy="1631216"/>
          </a:xfrm>
          <a:prstGeom prst="rect">
            <a:avLst/>
          </a:prstGeom>
        </p:spPr>
        <p:txBody>
          <a:bodyPr wrap="square">
            <a:spAutoFit/>
          </a:bodyPr>
          <a:lstStyle/>
          <a:p>
            <a:r>
              <a:rPr lang="en-US" sz="2000" dirty="0">
                <a:solidFill>
                  <a:srgbClr val="FF0000"/>
                </a:solidFill>
              </a:rPr>
              <a:t>6.8     </a:t>
            </a:r>
            <a:r>
              <a:rPr lang="en-US" sz="2000" dirty="0"/>
              <a:t>7.1     7.7     7.8     7.9     7.9     8.3     8.5     8.5     8.5     8.7     8.7     8.8     8.8     8.8     9.0     9.2     9.3     9.4     9.4     9.5     9.6     9.6     9.6     9.7     9.7     9.8     10     10.1   10.1   10.2  10.3   10.4   10.6   10.7  10.9   10.9   11.1   11.3  11.3   11      11.5   11.5   11.7   12      12.1   12.6   12.9   13    </a:t>
            </a:r>
            <a:r>
              <a:rPr lang="en-US" sz="2000" dirty="0">
                <a:solidFill>
                  <a:srgbClr val="008FFA"/>
                </a:solidFill>
              </a:rPr>
              <a:t>13.7</a:t>
            </a:r>
          </a:p>
        </p:txBody>
      </p:sp>
      <p:sp>
        <p:nvSpPr>
          <p:cNvPr id="13" name="Rectangle 12">
            <a:extLst>
              <a:ext uri="{FF2B5EF4-FFF2-40B4-BE49-F238E27FC236}">
                <a16:creationId xmlns:a16="http://schemas.microsoft.com/office/drawing/2014/main" id="{E6E575E6-E1FF-41D9-8DF3-2C5D498C5F9F}"/>
              </a:ext>
            </a:extLst>
          </p:cNvPr>
          <p:cNvSpPr/>
          <p:nvPr/>
        </p:nvSpPr>
        <p:spPr>
          <a:xfrm>
            <a:off x="6929289" y="268672"/>
            <a:ext cx="2252311" cy="2123658"/>
          </a:xfrm>
          <a:prstGeom prst="rect">
            <a:avLst/>
          </a:prstGeom>
        </p:spPr>
        <p:txBody>
          <a:bodyPr wrap="square">
            <a:spAutoFit/>
          </a:bodyPr>
          <a:lstStyle/>
          <a:p>
            <a:pPr>
              <a:tabLst>
                <a:tab pos="1377950" algn="l"/>
              </a:tabLst>
            </a:pPr>
            <a:r>
              <a:rPr lang="en-US" sz="2200" b="1" dirty="0"/>
              <a:t>Outcome	freq.</a:t>
            </a:r>
          </a:p>
          <a:p>
            <a:pPr>
              <a:tabLst>
                <a:tab pos="463550" algn="l"/>
                <a:tab pos="1377950" algn="l"/>
              </a:tabLst>
            </a:pPr>
            <a:r>
              <a:rPr lang="en-US" sz="2200" b="1" dirty="0"/>
              <a:t>	1	1</a:t>
            </a:r>
          </a:p>
          <a:p>
            <a:pPr>
              <a:tabLst>
                <a:tab pos="463550" algn="l"/>
                <a:tab pos="1377950" algn="l"/>
              </a:tabLst>
            </a:pPr>
            <a:r>
              <a:rPr lang="en-US" sz="2200" b="1" dirty="0"/>
              <a:t>	2	1</a:t>
            </a:r>
          </a:p>
          <a:p>
            <a:pPr>
              <a:tabLst>
                <a:tab pos="463550" algn="l"/>
                <a:tab pos="1377950" algn="l"/>
              </a:tabLst>
            </a:pPr>
            <a:r>
              <a:rPr lang="en-US" sz="2200" b="1" dirty="0"/>
              <a:t>	3	4</a:t>
            </a:r>
            <a:r>
              <a:rPr lang="en-US" sz="2200" b="1" dirty="0">
                <a:sym typeface="Wingdings"/>
              </a:rPr>
              <a:t></a:t>
            </a:r>
            <a:endParaRPr lang="en-US" sz="2200" b="1" dirty="0"/>
          </a:p>
          <a:p>
            <a:pPr>
              <a:tabLst>
                <a:tab pos="463550" algn="l"/>
                <a:tab pos="1377950" algn="l"/>
              </a:tabLst>
            </a:pPr>
            <a:r>
              <a:rPr lang="en-US" sz="2200" b="1" dirty="0"/>
              <a:t>	4	3</a:t>
            </a:r>
          </a:p>
          <a:p>
            <a:pPr>
              <a:tabLst>
                <a:tab pos="463550" algn="l"/>
                <a:tab pos="1377950" algn="l"/>
              </a:tabLst>
            </a:pPr>
            <a:r>
              <a:rPr lang="en-US" sz="2200" b="1" dirty="0"/>
              <a:t>	5	1</a:t>
            </a:r>
          </a:p>
        </p:txBody>
      </p:sp>
      <p:sp>
        <p:nvSpPr>
          <p:cNvPr id="14" name="Oval 13">
            <a:extLst>
              <a:ext uri="{FF2B5EF4-FFF2-40B4-BE49-F238E27FC236}">
                <a16:creationId xmlns:a16="http://schemas.microsoft.com/office/drawing/2014/main" id="{1FE47397-05DC-4A5A-A906-247C5DE8DEE6}"/>
              </a:ext>
            </a:extLst>
          </p:cNvPr>
          <p:cNvSpPr/>
          <p:nvPr/>
        </p:nvSpPr>
        <p:spPr>
          <a:xfrm>
            <a:off x="7144475" y="1330501"/>
            <a:ext cx="526979" cy="304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7E4074E-543A-425C-B232-314A9EC65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489" y="268672"/>
            <a:ext cx="2252311" cy="2243812"/>
          </a:xfrm>
          <a:prstGeom prst="rect">
            <a:avLst/>
          </a:prstGeom>
        </p:spPr>
      </p:pic>
      <p:pic>
        <p:nvPicPr>
          <p:cNvPr id="18" name="Picture 17">
            <a:extLst>
              <a:ext uri="{FF2B5EF4-FFF2-40B4-BE49-F238E27FC236}">
                <a16:creationId xmlns:a16="http://schemas.microsoft.com/office/drawing/2014/main" id="{FB5A6EFE-98AC-40BE-85E0-1FAD0DDD7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5515" y="265374"/>
            <a:ext cx="297475" cy="2243812"/>
          </a:xfrm>
          <a:prstGeom prst="rect">
            <a:avLst/>
          </a:prstGeom>
        </p:spPr>
      </p:pic>
      <p:graphicFrame>
        <p:nvGraphicFramePr>
          <p:cNvPr id="19" name="Table 18">
            <a:extLst>
              <a:ext uri="{FF2B5EF4-FFF2-40B4-BE49-F238E27FC236}">
                <a16:creationId xmlns:a16="http://schemas.microsoft.com/office/drawing/2014/main" id="{A0C30E57-1240-4371-AFF5-41B8AB63FD90}"/>
              </a:ext>
            </a:extLst>
          </p:cNvPr>
          <p:cNvGraphicFramePr>
            <a:graphicFrameLocks noGrp="1"/>
          </p:cNvGraphicFramePr>
          <p:nvPr>
            <p:extLst>
              <p:ext uri="{D42A27DB-BD31-4B8C-83A1-F6EECF244321}">
                <p14:modId xmlns:p14="http://schemas.microsoft.com/office/powerpoint/2010/main" val="2015368690"/>
              </p:ext>
            </p:extLst>
          </p:nvPr>
        </p:nvGraphicFramePr>
        <p:xfrm>
          <a:off x="2104386" y="3976207"/>
          <a:ext cx="3375882" cy="2554545"/>
        </p:xfrm>
        <a:graphic>
          <a:graphicData uri="http://schemas.openxmlformats.org/drawingml/2006/table">
            <a:tbl>
              <a:tblPr/>
              <a:tblGrid>
                <a:gridCol w="741459">
                  <a:extLst>
                    <a:ext uri="{9D8B030D-6E8A-4147-A177-3AD203B41FA5}">
                      <a16:colId xmlns:a16="http://schemas.microsoft.com/office/drawing/2014/main" val="20000"/>
                    </a:ext>
                  </a:extLst>
                </a:gridCol>
                <a:gridCol w="665627">
                  <a:extLst>
                    <a:ext uri="{9D8B030D-6E8A-4147-A177-3AD203B41FA5}">
                      <a16:colId xmlns:a16="http://schemas.microsoft.com/office/drawing/2014/main" val="20001"/>
                    </a:ext>
                  </a:extLst>
                </a:gridCol>
                <a:gridCol w="1305977">
                  <a:extLst>
                    <a:ext uri="{9D8B030D-6E8A-4147-A177-3AD203B41FA5}">
                      <a16:colId xmlns:a16="http://schemas.microsoft.com/office/drawing/2014/main" val="20002"/>
                    </a:ext>
                  </a:extLst>
                </a:gridCol>
                <a:gridCol w="662819">
                  <a:extLst>
                    <a:ext uri="{9D8B030D-6E8A-4147-A177-3AD203B41FA5}">
                      <a16:colId xmlns:a16="http://schemas.microsoft.com/office/drawing/2014/main" val="20003"/>
                    </a:ext>
                  </a:extLst>
                </a:gridCol>
              </a:tblGrid>
              <a:tr h="364935">
                <a:tc>
                  <a:txBody>
                    <a:bodyPr/>
                    <a:lstStyle/>
                    <a:p>
                      <a:pPr algn="ctr" fontAlgn="ctr"/>
                      <a:r>
                        <a:rPr lang="en-US" sz="2000" b="0" i="0" u="none" strike="noStrike" dirty="0">
                          <a:solidFill>
                            <a:srgbClr val="000000"/>
                          </a:solidFill>
                          <a:latin typeface="+mn-lt"/>
                        </a:rPr>
                        <a:t>LCL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UCL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Class Mark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freq.</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4935">
                <a:tc>
                  <a:txBody>
                    <a:bodyPr/>
                    <a:lstStyle/>
                    <a:p>
                      <a:pPr algn="ctr" fontAlgn="ctr"/>
                      <a:r>
                        <a:rPr lang="en-US" sz="2000" b="0" i="0" u="none" strike="noStrike" dirty="0">
                          <a:solidFill>
                            <a:srgbClr val="000000"/>
                          </a:solidFill>
                          <a:latin typeface="+mn-lt"/>
                        </a:rPr>
                        <a:t>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8.1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7.45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4935">
                <a:tc>
                  <a:txBody>
                    <a:bodyPr/>
                    <a:lstStyle/>
                    <a:p>
                      <a:pPr algn="ctr" fontAlgn="ctr"/>
                      <a:r>
                        <a:rPr lang="en-US" sz="2000" b="0" i="0" u="none" strike="noStrike">
                          <a:solidFill>
                            <a:srgbClr val="000000"/>
                          </a:solidFill>
                          <a:latin typeface="+mn-lt"/>
                        </a:rPr>
                        <a:t>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8.85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15</a:t>
                      </a:r>
                      <a:endParaRPr lang="en-US" sz="20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4935">
                <a:tc>
                  <a:txBody>
                    <a:bodyPr/>
                    <a:lstStyle/>
                    <a:p>
                      <a:pPr algn="ctr" fontAlgn="ctr"/>
                      <a:r>
                        <a:rPr lang="en-US" sz="2000" b="0" i="0" u="none" strike="noStrike" dirty="0">
                          <a:solidFill>
                            <a:srgbClr val="000000"/>
                          </a:solidFill>
                          <a:latin typeface="+mn-lt"/>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10.25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4935">
                <a:tc>
                  <a:txBody>
                    <a:bodyPr/>
                    <a:lstStyle/>
                    <a:p>
                      <a:pPr algn="ctr" fontAlgn="ctr"/>
                      <a:r>
                        <a:rPr lang="en-US" sz="2000" b="0" i="0" u="none" strike="noStrike" dirty="0">
                          <a:solidFill>
                            <a:srgbClr val="000000"/>
                          </a:solidFill>
                          <a:latin typeface="+mn-lt"/>
                        </a:rPr>
                        <a:t>11.0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9</a:t>
                      </a:r>
                      <a:endParaRPr lang="en-US" sz="20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4935">
                <a:tc>
                  <a:txBody>
                    <a:bodyPr/>
                    <a:lstStyle/>
                    <a:p>
                      <a:pPr algn="ctr" fontAlgn="ctr"/>
                      <a:r>
                        <a:rPr lang="en-US" sz="2000" b="0" i="0" u="none" strike="noStrike">
                          <a:solidFill>
                            <a:srgbClr val="000000"/>
                          </a:solidFill>
                          <a:latin typeface="+mn-lt"/>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13.7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4</a:t>
                      </a:r>
                      <a:endParaRPr lang="en-US" sz="20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4935">
                <a:tc gridSpan="3">
                  <a:txBody>
                    <a:bodyPr/>
                    <a:lstStyle/>
                    <a:p>
                      <a:pPr algn="ctr" fontAlgn="b"/>
                      <a:r>
                        <a:rPr lang="en-US" sz="2000" b="0" i="0" u="none" strike="noStrike" dirty="0">
                          <a:solidFill>
                            <a:srgbClr val="000000"/>
                          </a:solidFill>
                          <a:latin typeface="+mn-lt"/>
                        </a:rPr>
                        <a:t>Sum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ctr" fontAlgn="ctr"/>
                      <a:r>
                        <a:rPr lang="en-US" sz="2000" b="0" i="0" u="none" strike="noStrike" dirty="0">
                          <a:solidFill>
                            <a:srgbClr val="000000"/>
                          </a:solidFill>
                          <a:latin typeface="+mn-lt"/>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2" name="Group 1">
            <a:extLst>
              <a:ext uri="{FF2B5EF4-FFF2-40B4-BE49-F238E27FC236}">
                <a16:creationId xmlns:a16="http://schemas.microsoft.com/office/drawing/2014/main" id="{B7F68008-53C1-479F-B24E-DFD3146EC25D}"/>
              </a:ext>
            </a:extLst>
          </p:cNvPr>
          <p:cNvGrpSpPr/>
          <p:nvPr/>
        </p:nvGrpSpPr>
        <p:grpSpPr>
          <a:xfrm>
            <a:off x="7442566" y="2791711"/>
            <a:ext cx="4450424" cy="3763215"/>
            <a:chOff x="7442566" y="2791711"/>
            <a:chExt cx="4450424" cy="3763215"/>
          </a:xfrm>
        </p:grpSpPr>
        <p:grpSp>
          <p:nvGrpSpPr>
            <p:cNvPr id="48" name="Group 47">
              <a:extLst>
                <a:ext uri="{FF2B5EF4-FFF2-40B4-BE49-F238E27FC236}">
                  <a16:creationId xmlns:a16="http://schemas.microsoft.com/office/drawing/2014/main" id="{2AA82E77-74CF-4437-A248-C0F14ACD5DB2}"/>
                </a:ext>
              </a:extLst>
            </p:cNvPr>
            <p:cNvGrpSpPr/>
            <p:nvPr/>
          </p:nvGrpSpPr>
          <p:grpSpPr>
            <a:xfrm>
              <a:off x="7442566" y="2791711"/>
              <a:ext cx="4450424" cy="3763215"/>
              <a:chOff x="1522141" y="1022896"/>
              <a:chExt cx="5638070" cy="5178719"/>
            </a:xfrm>
          </p:grpSpPr>
          <p:grpSp>
            <p:nvGrpSpPr>
              <p:cNvPr id="49" name="Group 30">
                <a:extLst>
                  <a:ext uri="{FF2B5EF4-FFF2-40B4-BE49-F238E27FC236}">
                    <a16:creationId xmlns:a16="http://schemas.microsoft.com/office/drawing/2014/main" id="{B79B8A78-14C2-4BC4-9563-B01272DD0BE9}"/>
                  </a:ext>
                </a:extLst>
              </p:cNvPr>
              <p:cNvGrpSpPr/>
              <p:nvPr/>
            </p:nvGrpSpPr>
            <p:grpSpPr>
              <a:xfrm>
                <a:off x="1522141" y="5743629"/>
                <a:ext cx="5638070" cy="457986"/>
                <a:chOff x="1522141" y="5976099"/>
                <a:chExt cx="5638070" cy="457986"/>
              </a:xfrm>
            </p:grpSpPr>
            <p:sp>
              <p:nvSpPr>
                <p:cNvPr id="63" name="Line 4">
                  <a:extLst>
                    <a:ext uri="{FF2B5EF4-FFF2-40B4-BE49-F238E27FC236}">
                      <a16:creationId xmlns:a16="http://schemas.microsoft.com/office/drawing/2014/main" id="{B947C53D-B153-4CC0-91B4-8A25CC30EA80}"/>
                    </a:ext>
                  </a:extLst>
                </p:cNvPr>
                <p:cNvSpPr>
                  <a:spLocks noChangeShapeType="1"/>
                </p:cNvSpPr>
                <p:nvPr/>
              </p:nvSpPr>
              <p:spPr bwMode="auto">
                <a:xfrm flipV="1">
                  <a:off x="1522141" y="5976099"/>
                  <a:ext cx="5638070" cy="0"/>
                </a:xfrm>
                <a:prstGeom prst="line">
                  <a:avLst/>
                </a:prstGeom>
                <a:noFill/>
                <a:ln w="38100">
                  <a:solidFill>
                    <a:schemeClr val="tx2"/>
                  </a:solidFill>
                  <a:round/>
                  <a:headEnd/>
                  <a:tailEnd type="triangle" w="med" len="med"/>
                </a:ln>
              </p:spPr>
              <p:txBody>
                <a:bodyPr/>
                <a:lstStyle/>
                <a:p>
                  <a:endParaRPr lang="en-US"/>
                </a:p>
              </p:txBody>
            </p:sp>
            <p:sp>
              <p:nvSpPr>
                <p:cNvPr id="64" name="Line 7">
                  <a:extLst>
                    <a:ext uri="{FF2B5EF4-FFF2-40B4-BE49-F238E27FC236}">
                      <a16:creationId xmlns:a16="http://schemas.microsoft.com/office/drawing/2014/main" id="{65DA4B18-1D91-4B4E-9A4E-9BF9EC05402E}"/>
                    </a:ext>
                  </a:extLst>
                </p:cNvPr>
                <p:cNvSpPr>
                  <a:spLocks noChangeShapeType="1"/>
                </p:cNvSpPr>
                <p:nvPr/>
              </p:nvSpPr>
              <p:spPr bwMode="auto">
                <a:xfrm>
                  <a:off x="5265535" y="5990615"/>
                  <a:ext cx="0" cy="71433"/>
                </a:xfrm>
                <a:prstGeom prst="line">
                  <a:avLst/>
                </a:prstGeom>
                <a:noFill/>
                <a:ln w="38100">
                  <a:solidFill>
                    <a:schemeClr val="tx2"/>
                  </a:solidFill>
                  <a:prstDash val="dash"/>
                  <a:round/>
                  <a:headEnd/>
                  <a:tailEnd/>
                </a:ln>
              </p:spPr>
              <p:txBody>
                <a:bodyPr/>
                <a:lstStyle/>
                <a:p>
                  <a:endParaRPr lang="en-US"/>
                </a:p>
              </p:txBody>
            </p:sp>
            <p:sp>
              <p:nvSpPr>
                <p:cNvPr id="65" name="Line 13">
                  <a:extLst>
                    <a:ext uri="{FF2B5EF4-FFF2-40B4-BE49-F238E27FC236}">
                      <a16:creationId xmlns:a16="http://schemas.microsoft.com/office/drawing/2014/main" id="{3695F55D-FC5A-41C6-827F-72AD9E64C7EF}"/>
                    </a:ext>
                  </a:extLst>
                </p:cNvPr>
                <p:cNvSpPr>
                  <a:spLocks noChangeShapeType="1"/>
                </p:cNvSpPr>
                <p:nvPr/>
              </p:nvSpPr>
              <p:spPr bwMode="auto">
                <a:xfrm>
                  <a:off x="6239197" y="5976100"/>
                  <a:ext cx="0" cy="91440"/>
                </a:xfrm>
                <a:prstGeom prst="line">
                  <a:avLst/>
                </a:prstGeom>
                <a:noFill/>
                <a:ln w="38100">
                  <a:solidFill>
                    <a:schemeClr val="tx2"/>
                  </a:solidFill>
                  <a:prstDash val="dash"/>
                  <a:round/>
                  <a:headEnd/>
                  <a:tailEnd/>
                </a:ln>
              </p:spPr>
              <p:txBody>
                <a:bodyPr/>
                <a:lstStyle/>
                <a:p>
                  <a:endParaRPr lang="en-US"/>
                </a:p>
              </p:txBody>
            </p:sp>
            <p:sp>
              <p:nvSpPr>
                <p:cNvPr id="66" name="Line 14">
                  <a:extLst>
                    <a:ext uri="{FF2B5EF4-FFF2-40B4-BE49-F238E27FC236}">
                      <a16:creationId xmlns:a16="http://schemas.microsoft.com/office/drawing/2014/main" id="{2235AB08-499C-43D2-B6B5-A1196909510A}"/>
                    </a:ext>
                  </a:extLst>
                </p:cNvPr>
                <p:cNvSpPr>
                  <a:spLocks noChangeShapeType="1"/>
                </p:cNvSpPr>
                <p:nvPr/>
              </p:nvSpPr>
              <p:spPr bwMode="auto">
                <a:xfrm>
                  <a:off x="4249725" y="5990615"/>
                  <a:ext cx="0" cy="71433"/>
                </a:xfrm>
                <a:prstGeom prst="line">
                  <a:avLst/>
                </a:prstGeom>
                <a:noFill/>
                <a:ln w="38100">
                  <a:solidFill>
                    <a:schemeClr val="tx2"/>
                  </a:solidFill>
                  <a:prstDash val="dash"/>
                  <a:round/>
                  <a:headEnd/>
                  <a:tailEnd/>
                </a:ln>
              </p:spPr>
              <p:txBody>
                <a:bodyPr/>
                <a:lstStyle/>
                <a:p>
                  <a:endParaRPr lang="en-US"/>
                </a:p>
              </p:txBody>
            </p:sp>
            <p:sp>
              <p:nvSpPr>
                <p:cNvPr id="67" name="Line 16">
                  <a:extLst>
                    <a:ext uri="{FF2B5EF4-FFF2-40B4-BE49-F238E27FC236}">
                      <a16:creationId xmlns:a16="http://schemas.microsoft.com/office/drawing/2014/main" id="{73681B3F-7089-45B1-9159-272D09BB5160}"/>
                    </a:ext>
                  </a:extLst>
                </p:cNvPr>
                <p:cNvSpPr>
                  <a:spLocks noChangeShapeType="1"/>
                </p:cNvSpPr>
                <p:nvPr/>
              </p:nvSpPr>
              <p:spPr bwMode="auto">
                <a:xfrm>
                  <a:off x="3292891" y="5990615"/>
                  <a:ext cx="0" cy="71433"/>
                </a:xfrm>
                <a:prstGeom prst="line">
                  <a:avLst/>
                </a:prstGeom>
                <a:noFill/>
                <a:ln w="38100">
                  <a:solidFill>
                    <a:schemeClr val="tx2"/>
                  </a:solidFill>
                  <a:prstDash val="dash"/>
                  <a:round/>
                  <a:headEnd/>
                  <a:tailEnd/>
                </a:ln>
              </p:spPr>
              <p:txBody>
                <a:bodyPr/>
                <a:lstStyle/>
                <a:p>
                  <a:endParaRPr lang="en-US"/>
                </a:p>
              </p:txBody>
            </p:sp>
            <p:sp>
              <p:nvSpPr>
                <p:cNvPr id="68" name="Line 17">
                  <a:extLst>
                    <a:ext uri="{FF2B5EF4-FFF2-40B4-BE49-F238E27FC236}">
                      <a16:creationId xmlns:a16="http://schemas.microsoft.com/office/drawing/2014/main" id="{A8F1622C-1AC2-48A8-994E-98A2256032E6}"/>
                    </a:ext>
                  </a:extLst>
                </p:cNvPr>
                <p:cNvSpPr>
                  <a:spLocks noChangeShapeType="1"/>
                </p:cNvSpPr>
                <p:nvPr/>
              </p:nvSpPr>
              <p:spPr bwMode="auto">
                <a:xfrm>
                  <a:off x="2333421" y="5990615"/>
                  <a:ext cx="0" cy="71433"/>
                </a:xfrm>
                <a:prstGeom prst="line">
                  <a:avLst/>
                </a:prstGeom>
                <a:noFill/>
                <a:ln w="38100">
                  <a:solidFill>
                    <a:schemeClr val="tx2"/>
                  </a:solidFill>
                  <a:prstDash val="dash"/>
                  <a:round/>
                  <a:headEnd/>
                  <a:tailEnd/>
                </a:ln>
              </p:spPr>
              <p:txBody>
                <a:bodyPr/>
                <a:lstStyle/>
                <a:p>
                  <a:endParaRPr lang="en-US"/>
                </a:p>
              </p:txBody>
            </p:sp>
            <p:sp>
              <p:nvSpPr>
                <p:cNvPr id="69" name="TextBox 68">
                  <a:extLst>
                    <a:ext uri="{FF2B5EF4-FFF2-40B4-BE49-F238E27FC236}">
                      <a16:creationId xmlns:a16="http://schemas.microsoft.com/office/drawing/2014/main" id="{BF127363-5CB3-415F-9420-033958F2EB87}"/>
                    </a:ext>
                  </a:extLst>
                </p:cNvPr>
                <p:cNvSpPr txBox="1"/>
                <p:nvPr/>
              </p:nvSpPr>
              <p:spPr>
                <a:xfrm>
                  <a:off x="4881031" y="6064747"/>
                  <a:ext cx="768159" cy="369332"/>
                </a:xfrm>
                <a:prstGeom prst="rect">
                  <a:avLst/>
                </a:prstGeom>
                <a:noFill/>
              </p:spPr>
              <p:txBody>
                <a:bodyPr wrap="none" rtlCol="0">
                  <a:spAutoFit/>
                </a:bodyPr>
                <a:lstStyle/>
                <a:p>
                  <a:r>
                    <a:rPr lang="en-US" b="1" dirty="0"/>
                    <a:t>11.65</a:t>
                  </a:r>
                </a:p>
              </p:txBody>
            </p:sp>
            <p:sp>
              <p:nvSpPr>
                <p:cNvPr id="70" name="TextBox 69">
                  <a:extLst>
                    <a:ext uri="{FF2B5EF4-FFF2-40B4-BE49-F238E27FC236}">
                      <a16:creationId xmlns:a16="http://schemas.microsoft.com/office/drawing/2014/main" id="{D88CFF5C-B3F4-4AFD-8B8C-233AC703E3B6}"/>
                    </a:ext>
                  </a:extLst>
                </p:cNvPr>
                <p:cNvSpPr txBox="1"/>
                <p:nvPr/>
              </p:nvSpPr>
              <p:spPr>
                <a:xfrm>
                  <a:off x="5870815" y="6057493"/>
                  <a:ext cx="768159" cy="369332"/>
                </a:xfrm>
                <a:prstGeom prst="rect">
                  <a:avLst/>
                </a:prstGeom>
                <a:noFill/>
              </p:spPr>
              <p:txBody>
                <a:bodyPr wrap="none" rtlCol="0">
                  <a:spAutoFit/>
                </a:bodyPr>
                <a:lstStyle/>
                <a:p>
                  <a:r>
                    <a:rPr lang="en-US" b="1" dirty="0"/>
                    <a:t>13.05</a:t>
                  </a:r>
                </a:p>
              </p:txBody>
            </p:sp>
            <p:sp>
              <p:nvSpPr>
                <p:cNvPr id="71" name="TextBox 70">
                  <a:extLst>
                    <a:ext uri="{FF2B5EF4-FFF2-40B4-BE49-F238E27FC236}">
                      <a16:creationId xmlns:a16="http://schemas.microsoft.com/office/drawing/2014/main" id="{93D97799-6046-4D01-A0FB-D1BC334982E4}"/>
                    </a:ext>
                  </a:extLst>
                </p:cNvPr>
                <p:cNvSpPr txBox="1"/>
                <p:nvPr/>
              </p:nvSpPr>
              <p:spPr>
                <a:xfrm>
                  <a:off x="3861241" y="6057493"/>
                  <a:ext cx="768159" cy="369332"/>
                </a:xfrm>
                <a:prstGeom prst="rect">
                  <a:avLst/>
                </a:prstGeom>
                <a:noFill/>
              </p:spPr>
              <p:txBody>
                <a:bodyPr wrap="none" rtlCol="0">
                  <a:spAutoFit/>
                </a:bodyPr>
                <a:lstStyle/>
                <a:p>
                  <a:r>
                    <a:rPr lang="en-US" b="1" dirty="0"/>
                    <a:t>10.25</a:t>
                  </a:r>
                </a:p>
              </p:txBody>
            </p:sp>
            <p:sp>
              <p:nvSpPr>
                <p:cNvPr id="72" name="TextBox 71">
                  <a:extLst>
                    <a:ext uri="{FF2B5EF4-FFF2-40B4-BE49-F238E27FC236}">
                      <a16:creationId xmlns:a16="http://schemas.microsoft.com/office/drawing/2014/main" id="{8E5298C6-DEAC-43D2-9A12-F657396F9F8D}"/>
                    </a:ext>
                  </a:extLst>
                </p:cNvPr>
                <p:cNvSpPr txBox="1"/>
                <p:nvPr/>
              </p:nvSpPr>
              <p:spPr>
                <a:xfrm>
                  <a:off x="3029395" y="6064753"/>
                  <a:ext cx="638316" cy="369332"/>
                </a:xfrm>
                <a:prstGeom prst="rect">
                  <a:avLst/>
                </a:prstGeom>
                <a:noFill/>
              </p:spPr>
              <p:txBody>
                <a:bodyPr wrap="none" rtlCol="0">
                  <a:spAutoFit/>
                </a:bodyPr>
                <a:lstStyle/>
                <a:p>
                  <a:r>
                    <a:rPr lang="en-US" b="1" dirty="0"/>
                    <a:t>8.85</a:t>
                  </a:r>
                </a:p>
              </p:txBody>
            </p:sp>
            <p:sp>
              <p:nvSpPr>
                <p:cNvPr id="73" name="TextBox 72">
                  <a:extLst>
                    <a:ext uri="{FF2B5EF4-FFF2-40B4-BE49-F238E27FC236}">
                      <a16:creationId xmlns:a16="http://schemas.microsoft.com/office/drawing/2014/main" id="{4DDAFC5E-6D49-4546-B0C4-6470F13F59DB}"/>
                    </a:ext>
                  </a:extLst>
                </p:cNvPr>
                <p:cNvSpPr txBox="1"/>
                <p:nvPr/>
              </p:nvSpPr>
              <p:spPr>
                <a:xfrm>
                  <a:off x="2058067" y="6057499"/>
                  <a:ext cx="638316" cy="369332"/>
                </a:xfrm>
                <a:prstGeom prst="rect">
                  <a:avLst/>
                </a:prstGeom>
                <a:noFill/>
              </p:spPr>
              <p:txBody>
                <a:bodyPr wrap="none" rtlCol="0">
                  <a:spAutoFit/>
                </a:bodyPr>
                <a:lstStyle/>
                <a:p>
                  <a:r>
                    <a:rPr lang="en-US" b="1" dirty="0"/>
                    <a:t>7.45</a:t>
                  </a:r>
                </a:p>
              </p:txBody>
            </p:sp>
          </p:grpSp>
          <p:grpSp>
            <p:nvGrpSpPr>
              <p:cNvPr id="50" name="Group 32">
                <a:extLst>
                  <a:ext uri="{FF2B5EF4-FFF2-40B4-BE49-F238E27FC236}">
                    <a16:creationId xmlns:a16="http://schemas.microsoft.com/office/drawing/2014/main" id="{17948264-19F8-44F5-9C62-9C604BB79709}"/>
                  </a:ext>
                </a:extLst>
              </p:cNvPr>
              <p:cNvGrpSpPr/>
              <p:nvPr/>
            </p:nvGrpSpPr>
            <p:grpSpPr>
              <a:xfrm>
                <a:off x="1597051" y="1022896"/>
                <a:ext cx="5145066" cy="4873133"/>
                <a:chOff x="1597051" y="1022896"/>
                <a:chExt cx="5145066" cy="4873133"/>
              </a:xfrm>
            </p:grpSpPr>
            <p:sp>
              <p:nvSpPr>
                <p:cNvPr id="51" name="Line 4">
                  <a:extLst>
                    <a:ext uri="{FF2B5EF4-FFF2-40B4-BE49-F238E27FC236}">
                      <a16:creationId xmlns:a16="http://schemas.microsoft.com/office/drawing/2014/main" id="{97CE3482-3DE2-47DA-9F29-CC45EF467C6C}"/>
                    </a:ext>
                  </a:extLst>
                </p:cNvPr>
                <p:cNvSpPr>
                  <a:spLocks noChangeShapeType="1"/>
                </p:cNvSpPr>
                <p:nvPr/>
              </p:nvSpPr>
              <p:spPr bwMode="auto">
                <a:xfrm flipV="1">
                  <a:off x="1597051" y="1410346"/>
                  <a:ext cx="0" cy="4485683"/>
                </a:xfrm>
                <a:prstGeom prst="line">
                  <a:avLst/>
                </a:prstGeom>
                <a:noFill/>
                <a:ln w="38100">
                  <a:solidFill>
                    <a:schemeClr val="tx2"/>
                  </a:solidFill>
                  <a:round/>
                  <a:headEnd/>
                  <a:tailEnd type="triangle" w="med" len="med"/>
                </a:ln>
              </p:spPr>
              <p:txBody>
                <a:bodyPr/>
                <a:lstStyle/>
                <a:p>
                  <a:endParaRPr lang="en-US"/>
                </a:p>
              </p:txBody>
            </p:sp>
            <p:sp>
              <p:nvSpPr>
                <p:cNvPr id="52" name="TextBox 51">
                  <a:extLst>
                    <a:ext uri="{FF2B5EF4-FFF2-40B4-BE49-F238E27FC236}">
                      <a16:creationId xmlns:a16="http://schemas.microsoft.com/office/drawing/2014/main" id="{F32A0354-CF77-4C95-B4DC-2B580F7B0EBF}"/>
                    </a:ext>
                  </a:extLst>
                </p:cNvPr>
                <p:cNvSpPr txBox="1"/>
                <p:nvPr/>
              </p:nvSpPr>
              <p:spPr>
                <a:xfrm>
                  <a:off x="1659889" y="1022896"/>
                  <a:ext cx="673583" cy="369332"/>
                </a:xfrm>
                <a:prstGeom prst="rect">
                  <a:avLst/>
                </a:prstGeom>
                <a:noFill/>
              </p:spPr>
              <p:txBody>
                <a:bodyPr wrap="none" rtlCol="0">
                  <a:spAutoFit/>
                </a:bodyPr>
                <a:lstStyle/>
                <a:p>
                  <a:r>
                    <a:rPr lang="en-US" b="1" dirty="0"/>
                    <a:t>Freq</a:t>
                  </a:r>
                </a:p>
              </p:txBody>
            </p:sp>
            <p:sp>
              <p:nvSpPr>
                <p:cNvPr id="53" name="Rectangle 52">
                  <a:extLst>
                    <a:ext uri="{FF2B5EF4-FFF2-40B4-BE49-F238E27FC236}">
                      <a16:creationId xmlns:a16="http://schemas.microsoft.com/office/drawing/2014/main" id="{64B14B93-EEFA-4886-ABCC-6F2281DF604B}"/>
                    </a:ext>
                  </a:extLst>
                </p:cNvPr>
                <p:cNvSpPr/>
                <p:nvPr/>
              </p:nvSpPr>
              <p:spPr>
                <a:xfrm>
                  <a:off x="1913446" y="4401519"/>
                  <a:ext cx="844929" cy="13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F77B99A-BD63-4A62-99DA-3F6DED84DAA0}"/>
                    </a:ext>
                  </a:extLst>
                </p:cNvPr>
                <p:cNvSpPr/>
                <p:nvPr/>
              </p:nvSpPr>
              <p:spPr>
                <a:xfrm>
                  <a:off x="2773873" y="2386779"/>
                  <a:ext cx="914400" cy="3364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2D5417D-580C-43A4-A2D4-B0F3E4620B08}"/>
                    </a:ext>
                  </a:extLst>
                </p:cNvPr>
                <p:cNvSpPr txBox="1"/>
                <p:nvPr/>
              </p:nvSpPr>
              <p:spPr>
                <a:xfrm>
                  <a:off x="2193939" y="3880142"/>
                  <a:ext cx="312906" cy="369332"/>
                </a:xfrm>
                <a:prstGeom prst="rect">
                  <a:avLst/>
                </a:prstGeom>
                <a:noFill/>
              </p:spPr>
              <p:txBody>
                <a:bodyPr wrap="none" rtlCol="0">
                  <a:spAutoFit/>
                </a:bodyPr>
                <a:lstStyle/>
                <a:p>
                  <a:r>
                    <a:rPr lang="en-US" b="1" dirty="0"/>
                    <a:t>6</a:t>
                  </a:r>
                </a:p>
              </p:txBody>
            </p:sp>
            <p:sp>
              <p:nvSpPr>
                <p:cNvPr id="56" name="TextBox 55">
                  <a:extLst>
                    <a:ext uri="{FF2B5EF4-FFF2-40B4-BE49-F238E27FC236}">
                      <a16:creationId xmlns:a16="http://schemas.microsoft.com/office/drawing/2014/main" id="{634D0DE3-4E1B-4B73-A24D-0B9309D05B8B}"/>
                    </a:ext>
                  </a:extLst>
                </p:cNvPr>
                <p:cNvSpPr txBox="1"/>
                <p:nvPr/>
              </p:nvSpPr>
              <p:spPr>
                <a:xfrm>
                  <a:off x="3043748" y="1893818"/>
                  <a:ext cx="444352" cy="369332"/>
                </a:xfrm>
                <a:prstGeom prst="rect">
                  <a:avLst/>
                </a:prstGeom>
                <a:noFill/>
              </p:spPr>
              <p:txBody>
                <a:bodyPr wrap="none" rtlCol="0">
                  <a:spAutoFit/>
                </a:bodyPr>
                <a:lstStyle/>
                <a:p>
                  <a:r>
                    <a:rPr lang="en-US" b="1" dirty="0"/>
                    <a:t>15</a:t>
                  </a:r>
                </a:p>
              </p:txBody>
            </p:sp>
            <p:sp>
              <p:nvSpPr>
                <p:cNvPr id="57" name="Rectangle 56">
                  <a:extLst>
                    <a:ext uri="{FF2B5EF4-FFF2-40B4-BE49-F238E27FC236}">
                      <a16:creationId xmlns:a16="http://schemas.microsoft.com/office/drawing/2014/main" id="{4264AE62-1055-4077-8DCF-CF7E28E62257}"/>
                    </a:ext>
                  </a:extLst>
                </p:cNvPr>
                <p:cNvSpPr/>
                <p:nvPr/>
              </p:nvSpPr>
              <p:spPr>
                <a:xfrm>
                  <a:off x="3701171" y="2001949"/>
                  <a:ext cx="1005840" cy="3747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8315BC55-9913-4853-AC2A-E493A6B360CC}"/>
                    </a:ext>
                  </a:extLst>
                </p:cNvPr>
                <p:cNvSpPr txBox="1"/>
                <p:nvPr/>
              </p:nvSpPr>
              <p:spPr>
                <a:xfrm>
                  <a:off x="3954229" y="1511567"/>
                  <a:ext cx="444352" cy="369332"/>
                </a:xfrm>
                <a:prstGeom prst="rect">
                  <a:avLst/>
                </a:prstGeom>
                <a:noFill/>
              </p:spPr>
              <p:txBody>
                <a:bodyPr wrap="none" rtlCol="0">
                  <a:spAutoFit/>
                </a:bodyPr>
                <a:lstStyle/>
                <a:p>
                  <a:r>
                    <a:rPr lang="en-US" b="1" dirty="0"/>
                    <a:t>16</a:t>
                  </a:r>
                </a:p>
              </p:txBody>
            </p:sp>
            <p:sp>
              <p:nvSpPr>
                <p:cNvPr id="59" name="Rectangle 58">
                  <a:extLst>
                    <a:ext uri="{FF2B5EF4-FFF2-40B4-BE49-F238E27FC236}">
                      <a16:creationId xmlns:a16="http://schemas.microsoft.com/office/drawing/2014/main" id="{DF86BD28-0B6B-4634-825A-164622AF27EC}"/>
                    </a:ext>
                  </a:extLst>
                </p:cNvPr>
                <p:cNvSpPr/>
                <p:nvPr/>
              </p:nvSpPr>
              <p:spPr>
                <a:xfrm>
                  <a:off x="4722508" y="3549112"/>
                  <a:ext cx="1005840" cy="219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801879A-05EA-49E5-93AE-B1A9E77EBFF8}"/>
                    </a:ext>
                  </a:extLst>
                </p:cNvPr>
                <p:cNvSpPr txBox="1"/>
                <p:nvPr/>
              </p:nvSpPr>
              <p:spPr>
                <a:xfrm>
                  <a:off x="4987504" y="3027734"/>
                  <a:ext cx="312906" cy="369332"/>
                </a:xfrm>
                <a:prstGeom prst="rect">
                  <a:avLst/>
                </a:prstGeom>
                <a:noFill/>
              </p:spPr>
              <p:txBody>
                <a:bodyPr wrap="none" rtlCol="0">
                  <a:spAutoFit/>
                </a:bodyPr>
                <a:lstStyle/>
                <a:p>
                  <a:r>
                    <a:rPr lang="en-US" b="1" dirty="0"/>
                    <a:t>9</a:t>
                  </a:r>
                </a:p>
              </p:txBody>
            </p:sp>
            <p:sp>
              <p:nvSpPr>
                <p:cNvPr id="61" name="Rectangle 60">
                  <a:extLst>
                    <a:ext uri="{FF2B5EF4-FFF2-40B4-BE49-F238E27FC236}">
                      <a16:creationId xmlns:a16="http://schemas.microsoft.com/office/drawing/2014/main" id="{4E84439E-315C-4D7D-9646-CB6D272A1CD9}"/>
                    </a:ext>
                  </a:extLst>
                </p:cNvPr>
                <p:cNvSpPr/>
                <p:nvPr/>
              </p:nvSpPr>
              <p:spPr>
                <a:xfrm>
                  <a:off x="5736277" y="4990454"/>
                  <a:ext cx="1005840" cy="75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B633950-0A44-4862-894E-BF2BB58EAF6D}"/>
                    </a:ext>
                  </a:extLst>
                </p:cNvPr>
                <p:cNvSpPr txBox="1"/>
                <p:nvPr/>
              </p:nvSpPr>
              <p:spPr>
                <a:xfrm>
                  <a:off x="6082744" y="4469077"/>
                  <a:ext cx="312906" cy="369332"/>
                </a:xfrm>
                <a:prstGeom prst="rect">
                  <a:avLst/>
                </a:prstGeom>
                <a:noFill/>
              </p:spPr>
              <p:txBody>
                <a:bodyPr wrap="none" rtlCol="0">
                  <a:spAutoFit/>
                </a:bodyPr>
                <a:lstStyle/>
                <a:p>
                  <a:r>
                    <a:rPr lang="en-US" b="1" dirty="0"/>
                    <a:t>4</a:t>
                  </a:r>
                </a:p>
              </p:txBody>
            </p:sp>
          </p:grpSp>
        </p:grpSp>
        <p:pic>
          <p:nvPicPr>
            <p:cNvPr id="74" name="Picture 73">
              <a:extLst>
                <a:ext uri="{FF2B5EF4-FFF2-40B4-BE49-F238E27FC236}">
                  <a16:creationId xmlns:a16="http://schemas.microsoft.com/office/drawing/2014/main" id="{C6AEF13E-8DAF-4E26-A879-7A184437BD85}"/>
                </a:ext>
              </a:extLst>
            </p:cNvPr>
            <p:cNvPicPr>
              <a:picLocks noChangeAspect="1"/>
            </p:cNvPicPr>
            <p:nvPr/>
          </p:nvPicPr>
          <p:blipFill>
            <a:blip r:embed="rId5"/>
            <a:stretch>
              <a:fillRect/>
            </a:stretch>
          </p:blipFill>
          <p:spPr>
            <a:xfrm>
              <a:off x="7865926" y="5334716"/>
              <a:ext cx="503203" cy="374607"/>
            </a:xfrm>
            <a:prstGeom prst="rect">
              <a:avLst/>
            </a:prstGeom>
          </p:spPr>
        </p:pic>
        <p:pic>
          <p:nvPicPr>
            <p:cNvPr id="75" name="Picture 74">
              <a:extLst>
                <a:ext uri="{FF2B5EF4-FFF2-40B4-BE49-F238E27FC236}">
                  <a16:creationId xmlns:a16="http://schemas.microsoft.com/office/drawing/2014/main" id="{044E0613-B995-4015-9AEF-8AA49E070AE9}"/>
                </a:ext>
              </a:extLst>
            </p:cNvPr>
            <p:cNvPicPr>
              <a:picLocks noChangeAspect="1"/>
            </p:cNvPicPr>
            <p:nvPr/>
          </p:nvPicPr>
          <p:blipFill>
            <a:blip r:embed="rId6"/>
            <a:stretch>
              <a:fillRect/>
            </a:stretch>
          </p:blipFill>
          <p:spPr>
            <a:xfrm>
              <a:off x="10967215" y="5709323"/>
              <a:ext cx="397537" cy="378493"/>
            </a:xfrm>
            <a:prstGeom prst="rect">
              <a:avLst/>
            </a:prstGeom>
          </p:spPr>
        </p:pic>
        <p:pic>
          <p:nvPicPr>
            <p:cNvPr id="76" name="Picture 75">
              <a:extLst>
                <a:ext uri="{FF2B5EF4-FFF2-40B4-BE49-F238E27FC236}">
                  <a16:creationId xmlns:a16="http://schemas.microsoft.com/office/drawing/2014/main" id="{A8A1D157-417A-420D-87D9-8E602088356E}"/>
                </a:ext>
              </a:extLst>
            </p:cNvPr>
            <p:cNvPicPr>
              <a:picLocks noChangeAspect="1"/>
            </p:cNvPicPr>
            <p:nvPr/>
          </p:nvPicPr>
          <p:blipFill>
            <a:blip r:embed="rId7"/>
            <a:stretch>
              <a:fillRect/>
            </a:stretch>
          </p:blipFill>
          <p:spPr>
            <a:xfrm>
              <a:off x="8582760" y="3848793"/>
              <a:ext cx="461351" cy="515339"/>
            </a:xfrm>
            <a:prstGeom prst="rect">
              <a:avLst/>
            </a:prstGeom>
          </p:spPr>
        </p:pic>
        <p:pic>
          <p:nvPicPr>
            <p:cNvPr id="77" name="Picture 76">
              <a:extLst>
                <a:ext uri="{FF2B5EF4-FFF2-40B4-BE49-F238E27FC236}">
                  <a16:creationId xmlns:a16="http://schemas.microsoft.com/office/drawing/2014/main" id="{527F59B2-120F-424B-8C9F-91DC039D154E}"/>
                </a:ext>
              </a:extLst>
            </p:cNvPr>
            <p:cNvPicPr>
              <a:picLocks noChangeAspect="1"/>
            </p:cNvPicPr>
            <p:nvPr/>
          </p:nvPicPr>
          <p:blipFill>
            <a:blip r:embed="rId8"/>
            <a:stretch>
              <a:fillRect/>
            </a:stretch>
          </p:blipFill>
          <p:spPr>
            <a:xfrm>
              <a:off x="10103863" y="4686732"/>
              <a:ext cx="474928" cy="438610"/>
            </a:xfrm>
            <a:prstGeom prst="rect">
              <a:avLst/>
            </a:prstGeom>
          </p:spPr>
        </p:pic>
        <p:pic>
          <p:nvPicPr>
            <p:cNvPr id="78" name="Picture 77">
              <a:extLst>
                <a:ext uri="{FF2B5EF4-FFF2-40B4-BE49-F238E27FC236}">
                  <a16:creationId xmlns:a16="http://schemas.microsoft.com/office/drawing/2014/main" id="{0637C959-F81D-4AB5-8A68-7AEFBCBEB64A}"/>
                </a:ext>
              </a:extLst>
            </p:cNvPr>
            <p:cNvPicPr>
              <a:picLocks noChangeAspect="1"/>
            </p:cNvPicPr>
            <p:nvPr/>
          </p:nvPicPr>
          <p:blipFill>
            <a:blip r:embed="rId9"/>
            <a:stretch>
              <a:fillRect/>
            </a:stretch>
          </p:blipFill>
          <p:spPr>
            <a:xfrm>
              <a:off x="9300410" y="3547360"/>
              <a:ext cx="518318" cy="602866"/>
            </a:xfrm>
            <a:prstGeom prst="rect">
              <a:avLst/>
            </a:prstGeom>
          </p:spPr>
        </p:pic>
      </p:grpSp>
    </p:spTree>
    <p:extLst>
      <p:ext uri="{BB962C8B-B14F-4D97-AF65-F5344CB8AC3E}">
        <p14:creationId xmlns:p14="http://schemas.microsoft.com/office/powerpoint/2010/main" val="87663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par>
                                <p:cTn id="16" presetID="22" presetClass="entr" presetSubtype="8"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10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Question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77746"/>
            <a:ext cx="6569765" cy="461665"/>
          </a:xfrm>
          <a:prstGeom prst="rect">
            <a:avLst/>
          </a:prstGeom>
        </p:spPr>
        <p:txBody>
          <a:bodyPr wrap="square">
            <a:spAutoFit/>
          </a:bodyPr>
          <a:lstStyle/>
          <a:p>
            <a:pPr indent="3175"/>
            <a:r>
              <a:rPr lang="en-US" sz="2400" dirty="0">
                <a:cs typeface="Times New Roman" pitchFamily="18" charset="0"/>
              </a:rPr>
              <a:t>What is the </a:t>
            </a:r>
            <a:r>
              <a:rPr lang="en-US" sz="2400" b="1" dirty="0">
                <a:solidFill>
                  <a:srgbClr val="00B050"/>
                </a:solidFill>
                <a:cs typeface="Times New Roman" pitchFamily="18" charset="0"/>
              </a:rPr>
              <a:t>Mode</a:t>
            </a:r>
            <a:r>
              <a:rPr lang="en-US" sz="2400" b="1" dirty="0">
                <a:cs typeface="Times New Roman" pitchFamily="18" charset="0"/>
              </a:rPr>
              <a:t> </a:t>
            </a:r>
            <a:r>
              <a:rPr lang="en-US" sz="2400" dirty="0">
                <a:cs typeface="Times New Roman" pitchFamily="18" charset="0"/>
              </a:rPr>
              <a:t>in the following examples? </a:t>
            </a:r>
          </a:p>
        </p:txBody>
      </p:sp>
      <p:grpSp>
        <p:nvGrpSpPr>
          <p:cNvPr id="63" name="Group 62">
            <a:extLst>
              <a:ext uri="{FF2B5EF4-FFF2-40B4-BE49-F238E27FC236}">
                <a16:creationId xmlns:a16="http://schemas.microsoft.com/office/drawing/2014/main" id="{CF91CFEF-DE41-426C-8655-BA10A69FACA6}"/>
              </a:ext>
            </a:extLst>
          </p:cNvPr>
          <p:cNvGrpSpPr/>
          <p:nvPr/>
        </p:nvGrpSpPr>
        <p:grpSpPr>
          <a:xfrm>
            <a:off x="949412" y="2057398"/>
            <a:ext cx="4038600" cy="3581399"/>
            <a:chOff x="1522141" y="1022896"/>
            <a:chExt cx="5638070" cy="5178719"/>
          </a:xfrm>
        </p:grpSpPr>
        <p:grpSp>
          <p:nvGrpSpPr>
            <p:cNvPr id="64" name="Group 30">
              <a:extLst>
                <a:ext uri="{FF2B5EF4-FFF2-40B4-BE49-F238E27FC236}">
                  <a16:creationId xmlns:a16="http://schemas.microsoft.com/office/drawing/2014/main" id="{21957E0F-F24E-4F9C-85DF-CEE70A7EF648}"/>
                </a:ext>
              </a:extLst>
            </p:cNvPr>
            <p:cNvGrpSpPr/>
            <p:nvPr/>
          </p:nvGrpSpPr>
          <p:grpSpPr>
            <a:xfrm>
              <a:off x="1522141" y="5743629"/>
              <a:ext cx="5638070" cy="457986"/>
              <a:chOff x="1522141" y="5976099"/>
              <a:chExt cx="5638070" cy="457986"/>
            </a:xfrm>
          </p:grpSpPr>
          <p:sp>
            <p:nvSpPr>
              <p:cNvPr id="77" name="Line 4">
                <a:extLst>
                  <a:ext uri="{FF2B5EF4-FFF2-40B4-BE49-F238E27FC236}">
                    <a16:creationId xmlns:a16="http://schemas.microsoft.com/office/drawing/2014/main" id="{E17BA74C-F5F7-44D5-8380-CD32445FF06B}"/>
                  </a:ext>
                </a:extLst>
              </p:cNvPr>
              <p:cNvSpPr>
                <a:spLocks noChangeShapeType="1"/>
              </p:cNvSpPr>
              <p:nvPr/>
            </p:nvSpPr>
            <p:spPr bwMode="auto">
              <a:xfrm flipV="1">
                <a:off x="1522141" y="5976099"/>
                <a:ext cx="5638070" cy="0"/>
              </a:xfrm>
              <a:prstGeom prst="line">
                <a:avLst/>
              </a:prstGeom>
              <a:noFill/>
              <a:ln w="38100">
                <a:solidFill>
                  <a:schemeClr val="tx2"/>
                </a:solidFill>
                <a:round/>
                <a:headEnd/>
                <a:tailEnd type="triangle" w="med" len="med"/>
              </a:ln>
            </p:spPr>
            <p:txBody>
              <a:bodyPr/>
              <a:lstStyle/>
              <a:p>
                <a:endParaRPr lang="en-US"/>
              </a:p>
            </p:txBody>
          </p:sp>
          <p:sp>
            <p:nvSpPr>
              <p:cNvPr id="78" name="Line 7">
                <a:extLst>
                  <a:ext uri="{FF2B5EF4-FFF2-40B4-BE49-F238E27FC236}">
                    <a16:creationId xmlns:a16="http://schemas.microsoft.com/office/drawing/2014/main" id="{05DC605A-5EE3-4ED2-B815-755D42AB7425}"/>
                  </a:ext>
                </a:extLst>
              </p:cNvPr>
              <p:cNvSpPr>
                <a:spLocks noChangeShapeType="1"/>
              </p:cNvSpPr>
              <p:nvPr/>
            </p:nvSpPr>
            <p:spPr bwMode="auto">
              <a:xfrm>
                <a:off x="5265535" y="5990615"/>
                <a:ext cx="0" cy="71433"/>
              </a:xfrm>
              <a:prstGeom prst="line">
                <a:avLst/>
              </a:prstGeom>
              <a:noFill/>
              <a:ln w="38100">
                <a:solidFill>
                  <a:schemeClr val="tx2"/>
                </a:solidFill>
                <a:prstDash val="dash"/>
                <a:round/>
                <a:headEnd/>
                <a:tailEnd/>
              </a:ln>
            </p:spPr>
            <p:txBody>
              <a:bodyPr/>
              <a:lstStyle/>
              <a:p>
                <a:endParaRPr lang="en-US"/>
              </a:p>
            </p:txBody>
          </p:sp>
          <p:sp>
            <p:nvSpPr>
              <p:cNvPr id="79" name="Line 13">
                <a:extLst>
                  <a:ext uri="{FF2B5EF4-FFF2-40B4-BE49-F238E27FC236}">
                    <a16:creationId xmlns:a16="http://schemas.microsoft.com/office/drawing/2014/main" id="{43EF4075-64E2-452E-9E80-0D047E464600}"/>
                  </a:ext>
                </a:extLst>
              </p:cNvPr>
              <p:cNvSpPr>
                <a:spLocks noChangeShapeType="1"/>
              </p:cNvSpPr>
              <p:nvPr/>
            </p:nvSpPr>
            <p:spPr bwMode="auto">
              <a:xfrm>
                <a:off x="6239197" y="5976100"/>
                <a:ext cx="0" cy="91440"/>
              </a:xfrm>
              <a:prstGeom prst="line">
                <a:avLst/>
              </a:prstGeom>
              <a:noFill/>
              <a:ln w="38100">
                <a:solidFill>
                  <a:schemeClr val="tx2"/>
                </a:solidFill>
                <a:prstDash val="dash"/>
                <a:round/>
                <a:headEnd/>
                <a:tailEnd/>
              </a:ln>
            </p:spPr>
            <p:txBody>
              <a:bodyPr/>
              <a:lstStyle/>
              <a:p>
                <a:endParaRPr lang="en-US"/>
              </a:p>
            </p:txBody>
          </p:sp>
          <p:sp>
            <p:nvSpPr>
              <p:cNvPr id="80" name="Line 14">
                <a:extLst>
                  <a:ext uri="{FF2B5EF4-FFF2-40B4-BE49-F238E27FC236}">
                    <a16:creationId xmlns:a16="http://schemas.microsoft.com/office/drawing/2014/main" id="{B36B0CDB-6A49-4D2C-B8DB-9BAF927E3A30}"/>
                  </a:ext>
                </a:extLst>
              </p:cNvPr>
              <p:cNvSpPr>
                <a:spLocks noChangeShapeType="1"/>
              </p:cNvSpPr>
              <p:nvPr/>
            </p:nvSpPr>
            <p:spPr bwMode="auto">
              <a:xfrm>
                <a:off x="4249725" y="5990615"/>
                <a:ext cx="0" cy="71433"/>
              </a:xfrm>
              <a:prstGeom prst="line">
                <a:avLst/>
              </a:prstGeom>
              <a:noFill/>
              <a:ln w="38100">
                <a:solidFill>
                  <a:schemeClr val="tx2"/>
                </a:solidFill>
                <a:prstDash val="dash"/>
                <a:round/>
                <a:headEnd/>
                <a:tailEnd/>
              </a:ln>
            </p:spPr>
            <p:txBody>
              <a:bodyPr/>
              <a:lstStyle/>
              <a:p>
                <a:endParaRPr lang="en-US"/>
              </a:p>
            </p:txBody>
          </p:sp>
          <p:sp>
            <p:nvSpPr>
              <p:cNvPr id="81" name="Line 16">
                <a:extLst>
                  <a:ext uri="{FF2B5EF4-FFF2-40B4-BE49-F238E27FC236}">
                    <a16:creationId xmlns:a16="http://schemas.microsoft.com/office/drawing/2014/main" id="{847583C3-153A-4A1D-A1BD-AA76BA1CDEC9}"/>
                  </a:ext>
                </a:extLst>
              </p:cNvPr>
              <p:cNvSpPr>
                <a:spLocks noChangeShapeType="1"/>
              </p:cNvSpPr>
              <p:nvPr/>
            </p:nvSpPr>
            <p:spPr bwMode="auto">
              <a:xfrm>
                <a:off x="3292891" y="5990615"/>
                <a:ext cx="0" cy="71433"/>
              </a:xfrm>
              <a:prstGeom prst="line">
                <a:avLst/>
              </a:prstGeom>
              <a:noFill/>
              <a:ln w="38100">
                <a:solidFill>
                  <a:schemeClr val="tx2"/>
                </a:solidFill>
                <a:prstDash val="dash"/>
                <a:round/>
                <a:headEnd/>
                <a:tailEnd/>
              </a:ln>
            </p:spPr>
            <p:txBody>
              <a:bodyPr/>
              <a:lstStyle/>
              <a:p>
                <a:endParaRPr lang="en-US"/>
              </a:p>
            </p:txBody>
          </p:sp>
          <p:sp>
            <p:nvSpPr>
              <p:cNvPr id="82" name="Line 17">
                <a:extLst>
                  <a:ext uri="{FF2B5EF4-FFF2-40B4-BE49-F238E27FC236}">
                    <a16:creationId xmlns:a16="http://schemas.microsoft.com/office/drawing/2014/main" id="{893E0D57-E252-4B41-B9E7-5A81B628D4C2}"/>
                  </a:ext>
                </a:extLst>
              </p:cNvPr>
              <p:cNvSpPr>
                <a:spLocks noChangeShapeType="1"/>
              </p:cNvSpPr>
              <p:nvPr/>
            </p:nvSpPr>
            <p:spPr bwMode="auto">
              <a:xfrm>
                <a:off x="2333421" y="5990615"/>
                <a:ext cx="0" cy="71433"/>
              </a:xfrm>
              <a:prstGeom prst="line">
                <a:avLst/>
              </a:prstGeom>
              <a:noFill/>
              <a:ln w="38100">
                <a:solidFill>
                  <a:schemeClr val="tx2"/>
                </a:solidFill>
                <a:prstDash val="dash"/>
                <a:round/>
                <a:headEnd/>
                <a:tailEnd/>
              </a:ln>
            </p:spPr>
            <p:txBody>
              <a:bodyPr/>
              <a:lstStyle/>
              <a:p>
                <a:endParaRPr lang="en-US"/>
              </a:p>
            </p:txBody>
          </p:sp>
          <p:sp>
            <p:nvSpPr>
              <p:cNvPr id="83" name="TextBox 82">
                <a:extLst>
                  <a:ext uri="{FF2B5EF4-FFF2-40B4-BE49-F238E27FC236}">
                    <a16:creationId xmlns:a16="http://schemas.microsoft.com/office/drawing/2014/main" id="{C57C36FF-F01C-4AA4-990B-138525C976C4}"/>
                  </a:ext>
                </a:extLst>
              </p:cNvPr>
              <p:cNvSpPr txBox="1"/>
              <p:nvPr/>
            </p:nvSpPr>
            <p:spPr>
              <a:xfrm>
                <a:off x="4881031" y="6064747"/>
                <a:ext cx="768159" cy="369332"/>
              </a:xfrm>
              <a:prstGeom prst="rect">
                <a:avLst/>
              </a:prstGeom>
              <a:noFill/>
            </p:spPr>
            <p:txBody>
              <a:bodyPr wrap="none" rtlCol="0">
                <a:spAutoFit/>
              </a:bodyPr>
              <a:lstStyle/>
              <a:p>
                <a:r>
                  <a:rPr lang="en-US" b="1" dirty="0"/>
                  <a:t>11.65</a:t>
                </a:r>
              </a:p>
            </p:txBody>
          </p:sp>
          <p:sp>
            <p:nvSpPr>
              <p:cNvPr id="84" name="TextBox 83">
                <a:extLst>
                  <a:ext uri="{FF2B5EF4-FFF2-40B4-BE49-F238E27FC236}">
                    <a16:creationId xmlns:a16="http://schemas.microsoft.com/office/drawing/2014/main" id="{725D056F-9036-434E-871F-A5B45B21F72E}"/>
                  </a:ext>
                </a:extLst>
              </p:cNvPr>
              <p:cNvSpPr txBox="1"/>
              <p:nvPr/>
            </p:nvSpPr>
            <p:spPr>
              <a:xfrm>
                <a:off x="5870815" y="6057493"/>
                <a:ext cx="768159" cy="369332"/>
              </a:xfrm>
              <a:prstGeom prst="rect">
                <a:avLst/>
              </a:prstGeom>
              <a:noFill/>
            </p:spPr>
            <p:txBody>
              <a:bodyPr wrap="none" rtlCol="0">
                <a:spAutoFit/>
              </a:bodyPr>
              <a:lstStyle/>
              <a:p>
                <a:r>
                  <a:rPr lang="en-US" b="1" dirty="0"/>
                  <a:t>13.05</a:t>
                </a:r>
              </a:p>
            </p:txBody>
          </p:sp>
          <p:sp>
            <p:nvSpPr>
              <p:cNvPr id="85" name="TextBox 84">
                <a:extLst>
                  <a:ext uri="{FF2B5EF4-FFF2-40B4-BE49-F238E27FC236}">
                    <a16:creationId xmlns:a16="http://schemas.microsoft.com/office/drawing/2014/main" id="{FAC17A1D-622A-40F8-B602-8242B0CC257A}"/>
                  </a:ext>
                </a:extLst>
              </p:cNvPr>
              <p:cNvSpPr txBox="1"/>
              <p:nvPr/>
            </p:nvSpPr>
            <p:spPr>
              <a:xfrm>
                <a:off x="3861241" y="6057493"/>
                <a:ext cx="768159" cy="369332"/>
              </a:xfrm>
              <a:prstGeom prst="rect">
                <a:avLst/>
              </a:prstGeom>
              <a:noFill/>
            </p:spPr>
            <p:txBody>
              <a:bodyPr wrap="none" rtlCol="0">
                <a:spAutoFit/>
              </a:bodyPr>
              <a:lstStyle/>
              <a:p>
                <a:r>
                  <a:rPr lang="en-US" b="1" dirty="0"/>
                  <a:t>10.25</a:t>
                </a:r>
              </a:p>
            </p:txBody>
          </p:sp>
          <p:sp>
            <p:nvSpPr>
              <p:cNvPr id="86" name="TextBox 85">
                <a:extLst>
                  <a:ext uri="{FF2B5EF4-FFF2-40B4-BE49-F238E27FC236}">
                    <a16:creationId xmlns:a16="http://schemas.microsoft.com/office/drawing/2014/main" id="{A143A511-1034-4C3F-96C0-09C651EE3FAA}"/>
                  </a:ext>
                </a:extLst>
              </p:cNvPr>
              <p:cNvSpPr txBox="1"/>
              <p:nvPr/>
            </p:nvSpPr>
            <p:spPr>
              <a:xfrm>
                <a:off x="3029395" y="6064753"/>
                <a:ext cx="638316" cy="369332"/>
              </a:xfrm>
              <a:prstGeom prst="rect">
                <a:avLst/>
              </a:prstGeom>
              <a:noFill/>
            </p:spPr>
            <p:txBody>
              <a:bodyPr wrap="none" rtlCol="0">
                <a:spAutoFit/>
              </a:bodyPr>
              <a:lstStyle/>
              <a:p>
                <a:r>
                  <a:rPr lang="en-US" b="1" dirty="0"/>
                  <a:t>8.85</a:t>
                </a:r>
              </a:p>
            </p:txBody>
          </p:sp>
          <p:sp>
            <p:nvSpPr>
              <p:cNvPr id="87" name="TextBox 86">
                <a:extLst>
                  <a:ext uri="{FF2B5EF4-FFF2-40B4-BE49-F238E27FC236}">
                    <a16:creationId xmlns:a16="http://schemas.microsoft.com/office/drawing/2014/main" id="{094A4979-DF5C-45F2-956D-215EBADBF594}"/>
                  </a:ext>
                </a:extLst>
              </p:cNvPr>
              <p:cNvSpPr txBox="1"/>
              <p:nvPr/>
            </p:nvSpPr>
            <p:spPr>
              <a:xfrm>
                <a:off x="2058067" y="6057499"/>
                <a:ext cx="638316" cy="369332"/>
              </a:xfrm>
              <a:prstGeom prst="rect">
                <a:avLst/>
              </a:prstGeom>
              <a:noFill/>
            </p:spPr>
            <p:txBody>
              <a:bodyPr wrap="none" rtlCol="0">
                <a:spAutoFit/>
              </a:bodyPr>
              <a:lstStyle/>
              <a:p>
                <a:r>
                  <a:rPr lang="en-US" b="1" dirty="0"/>
                  <a:t>7.45</a:t>
                </a:r>
              </a:p>
            </p:txBody>
          </p:sp>
        </p:grpSp>
        <p:grpSp>
          <p:nvGrpSpPr>
            <p:cNvPr id="65" name="Group 32">
              <a:extLst>
                <a:ext uri="{FF2B5EF4-FFF2-40B4-BE49-F238E27FC236}">
                  <a16:creationId xmlns:a16="http://schemas.microsoft.com/office/drawing/2014/main" id="{DB0755D3-A86D-4091-A810-C46568082946}"/>
                </a:ext>
              </a:extLst>
            </p:cNvPr>
            <p:cNvGrpSpPr/>
            <p:nvPr/>
          </p:nvGrpSpPr>
          <p:grpSpPr>
            <a:xfrm>
              <a:off x="1597051" y="1022896"/>
              <a:ext cx="5145066" cy="4873133"/>
              <a:chOff x="1597051" y="1022896"/>
              <a:chExt cx="5145066" cy="4873133"/>
            </a:xfrm>
          </p:grpSpPr>
          <p:sp>
            <p:nvSpPr>
              <p:cNvPr id="66" name="Line 4">
                <a:extLst>
                  <a:ext uri="{FF2B5EF4-FFF2-40B4-BE49-F238E27FC236}">
                    <a16:creationId xmlns:a16="http://schemas.microsoft.com/office/drawing/2014/main" id="{B0788235-62E1-419D-9258-6FE2B1C797C7}"/>
                  </a:ext>
                </a:extLst>
              </p:cNvPr>
              <p:cNvSpPr>
                <a:spLocks noChangeShapeType="1"/>
              </p:cNvSpPr>
              <p:nvPr/>
            </p:nvSpPr>
            <p:spPr bwMode="auto">
              <a:xfrm flipV="1">
                <a:off x="1597051" y="1410346"/>
                <a:ext cx="0" cy="4485683"/>
              </a:xfrm>
              <a:prstGeom prst="line">
                <a:avLst/>
              </a:prstGeom>
              <a:noFill/>
              <a:ln w="38100">
                <a:solidFill>
                  <a:schemeClr val="tx2"/>
                </a:solidFill>
                <a:round/>
                <a:headEnd/>
                <a:tailEnd type="triangle" w="med" len="med"/>
              </a:ln>
            </p:spPr>
            <p:txBody>
              <a:bodyPr/>
              <a:lstStyle/>
              <a:p>
                <a:endParaRPr lang="en-US"/>
              </a:p>
            </p:txBody>
          </p:sp>
          <p:sp>
            <p:nvSpPr>
              <p:cNvPr id="67" name="TextBox 66">
                <a:extLst>
                  <a:ext uri="{FF2B5EF4-FFF2-40B4-BE49-F238E27FC236}">
                    <a16:creationId xmlns:a16="http://schemas.microsoft.com/office/drawing/2014/main" id="{D2E2E932-BA55-44EB-9F25-93EA4A21FEFF}"/>
                  </a:ext>
                </a:extLst>
              </p:cNvPr>
              <p:cNvSpPr txBox="1"/>
              <p:nvPr/>
            </p:nvSpPr>
            <p:spPr>
              <a:xfrm>
                <a:off x="1659889" y="1022896"/>
                <a:ext cx="673583" cy="369332"/>
              </a:xfrm>
              <a:prstGeom prst="rect">
                <a:avLst/>
              </a:prstGeom>
              <a:noFill/>
            </p:spPr>
            <p:txBody>
              <a:bodyPr wrap="none" rtlCol="0">
                <a:spAutoFit/>
              </a:bodyPr>
              <a:lstStyle/>
              <a:p>
                <a:r>
                  <a:rPr lang="en-US" b="1" dirty="0"/>
                  <a:t>Freq</a:t>
                </a:r>
              </a:p>
            </p:txBody>
          </p:sp>
          <p:sp>
            <p:nvSpPr>
              <p:cNvPr id="68" name="Rectangle 67">
                <a:extLst>
                  <a:ext uri="{FF2B5EF4-FFF2-40B4-BE49-F238E27FC236}">
                    <a16:creationId xmlns:a16="http://schemas.microsoft.com/office/drawing/2014/main" id="{DCD9A895-6240-4504-B7D7-C99FCB24C79E}"/>
                  </a:ext>
                </a:extLst>
              </p:cNvPr>
              <p:cNvSpPr/>
              <p:nvPr/>
            </p:nvSpPr>
            <p:spPr>
              <a:xfrm>
                <a:off x="1913447" y="4418763"/>
                <a:ext cx="844929" cy="13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4D6A421-AFF2-4149-B774-83FDB2C4C35C}"/>
                  </a:ext>
                </a:extLst>
              </p:cNvPr>
              <p:cNvSpPr/>
              <p:nvPr/>
            </p:nvSpPr>
            <p:spPr>
              <a:xfrm>
                <a:off x="2773873" y="1992529"/>
                <a:ext cx="914400" cy="376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30DD9740-7896-49C0-85FB-7EADCEEAAF9A}"/>
                  </a:ext>
                </a:extLst>
              </p:cNvPr>
              <p:cNvSpPr txBox="1"/>
              <p:nvPr/>
            </p:nvSpPr>
            <p:spPr>
              <a:xfrm>
                <a:off x="2193939" y="4401519"/>
                <a:ext cx="312906" cy="369332"/>
              </a:xfrm>
              <a:prstGeom prst="rect">
                <a:avLst/>
              </a:prstGeom>
              <a:noFill/>
            </p:spPr>
            <p:txBody>
              <a:bodyPr wrap="none" rtlCol="0">
                <a:spAutoFit/>
              </a:bodyPr>
              <a:lstStyle/>
              <a:p>
                <a:r>
                  <a:rPr lang="en-US" b="1" dirty="0"/>
                  <a:t>6</a:t>
                </a:r>
              </a:p>
            </p:txBody>
          </p:sp>
          <p:sp>
            <p:nvSpPr>
              <p:cNvPr id="71" name="TextBox 70">
                <a:extLst>
                  <a:ext uri="{FF2B5EF4-FFF2-40B4-BE49-F238E27FC236}">
                    <a16:creationId xmlns:a16="http://schemas.microsoft.com/office/drawing/2014/main" id="{7A6F8C05-F921-4875-8304-1C2F6625C680}"/>
                  </a:ext>
                </a:extLst>
              </p:cNvPr>
              <p:cNvSpPr txBox="1"/>
              <p:nvPr/>
            </p:nvSpPr>
            <p:spPr>
              <a:xfrm>
                <a:off x="3043748" y="2087573"/>
                <a:ext cx="562932" cy="508253"/>
              </a:xfrm>
              <a:prstGeom prst="rect">
                <a:avLst/>
              </a:prstGeom>
              <a:noFill/>
            </p:spPr>
            <p:txBody>
              <a:bodyPr wrap="none" rtlCol="0">
                <a:spAutoFit/>
              </a:bodyPr>
              <a:lstStyle/>
              <a:p>
                <a:r>
                  <a:rPr lang="en-US" b="1" dirty="0"/>
                  <a:t>16</a:t>
                </a:r>
              </a:p>
            </p:txBody>
          </p:sp>
          <p:sp>
            <p:nvSpPr>
              <p:cNvPr id="72" name="Rectangle 71">
                <a:extLst>
                  <a:ext uri="{FF2B5EF4-FFF2-40B4-BE49-F238E27FC236}">
                    <a16:creationId xmlns:a16="http://schemas.microsoft.com/office/drawing/2014/main" id="{09B1F95C-DD6C-4505-A70B-9BBD86B3016F}"/>
                  </a:ext>
                </a:extLst>
              </p:cNvPr>
              <p:cNvSpPr/>
              <p:nvPr/>
            </p:nvSpPr>
            <p:spPr>
              <a:xfrm>
                <a:off x="4722508" y="3567339"/>
                <a:ext cx="1005840" cy="219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2A50602-5581-4720-8783-593494ECD491}"/>
                  </a:ext>
                </a:extLst>
              </p:cNvPr>
              <p:cNvSpPr txBox="1"/>
              <p:nvPr/>
            </p:nvSpPr>
            <p:spPr>
              <a:xfrm>
                <a:off x="4987504" y="3549112"/>
                <a:ext cx="312906" cy="369332"/>
              </a:xfrm>
              <a:prstGeom prst="rect">
                <a:avLst/>
              </a:prstGeom>
              <a:noFill/>
            </p:spPr>
            <p:txBody>
              <a:bodyPr wrap="none" rtlCol="0">
                <a:spAutoFit/>
              </a:bodyPr>
              <a:lstStyle/>
              <a:p>
                <a:r>
                  <a:rPr lang="en-US" b="1" dirty="0"/>
                  <a:t>9</a:t>
                </a:r>
              </a:p>
            </p:txBody>
          </p:sp>
          <p:sp>
            <p:nvSpPr>
              <p:cNvPr id="74" name="Rectangle 73">
                <a:extLst>
                  <a:ext uri="{FF2B5EF4-FFF2-40B4-BE49-F238E27FC236}">
                    <a16:creationId xmlns:a16="http://schemas.microsoft.com/office/drawing/2014/main" id="{3465CC24-93EB-4F54-803C-4781D1920CE7}"/>
                  </a:ext>
                </a:extLst>
              </p:cNvPr>
              <p:cNvSpPr/>
              <p:nvPr/>
            </p:nvSpPr>
            <p:spPr>
              <a:xfrm>
                <a:off x="5736277" y="5008681"/>
                <a:ext cx="1005840" cy="75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BA29F77D-196E-496E-B8F2-38E295448684}"/>
                  </a:ext>
                </a:extLst>
              </p:cNvPr>
              <p:cNvSpPr txBox="1"/>
              <p:nvPr/>
            </p:nvSpPr>
            <p:spPr>
              <a:xfrm>
                <a:off x="6082744" y="4990454"/>
                <a:ext cx="312906" cy="369332"/>
              </a:xfrm>
              <a:prstGeom prst="rect">
                <a:avLst/>
              </a:prstGeom>
              <a:noFill/>
            </p:spPr>
            <p:txBody>
              <a:bodyPr wrap="none" rtlCol="0">
                <a:spAutoFit/>
              </a:bodyPr>
              <a:lstStyle/>
              <a:p>
                <a:r>
                  <a:rPr lang="en-US" b="1" dirty="0"/>
                  <a:t>4</a:t>
                </a:r>
              </a:p>
            </p:txBody>
          </p:sp>
          <p:sp>
            <p:nvSpPr>
              <p:cNvPr id="76" name="TextBox 75">
                <a:extLst>
                  <a:ext uri="{FF2B5EF4-FFF2-40B4-BE49-F238E27FC236}">
                    <a16:creationId xmlns:a16="http://schemas.microsoft.com/office/drawing/2014/main" id="{DE230440-2A9F-40B7-91C2-A9B20A46A2B0}"/>
                  </a:ext>
                </a:extLst>
              </p:cNvPr>
              <p:cNvSpPr txBox="1"/>
              <p:nvPr/>
            </p:nvSpPr>
            <p:spPr>
              <a:xfrm>
                <a:off x="3968850" y="2124751"/>
                <a:ext cx="444352" cy="369333"/>
              </a:xfrm>
              <a:prstGeom prst="rect">
                <a:avLst/>
              </a:prstGeom>
              <a:noFill/>
            </p:spPr>
            <p:txBody>
              <a:bodyPr wrap="none" rtlCol="0">
                <a:spAutoFit/>
              </a:bodyPr>
              <a:lstStyle/>
              <a:p>
                <a:r>
                  <a:rPr lang="en-US" b="1" dirty="0"/>
                  <a:t>16</a:t>
                </a:r>
              </a:p>
            </p:txBody>
          </p:sp>
        </p:grpSp>
      </p:grpSp>
      <p:grpSp>
        <p:nvGrpSpPr>
          <p:cNvPr id="88" name="Group 87">
            <a:extLst>
              <a:ext uri="{FF2B5EF4-FFF2-40B4-BE49-F238E27FC236}">
                <a16:creationId xmlns:a16="http://schemas.microsoft.com/office/drawing/2014/main" id="{D69F53FD-76E4-4857-AAD1-E6F35F493FD3}"/>
              </a:ext>
            </a:extLst>
          </p:cNvPr>
          <p:cNvGrpSpPr/>
          <p:nvPr/>
        </p:nvGrpSpPr>
        <p:grpSpPr>
          <a:xfrm>
            <a:off x="5369012" y="1981198"/>
            <a:ext cx="4191000" cy="3657600"/>
            <a:chOff x="1522141" y="1022896"/>
            <a:chExt cx="5638070" cy="5178719"/>
          </a:xfrm>
        </p:grpSpPr>
        <p:grpSp>
          <p:nvGrpSpPr>
            <p:cNvPr id="89" name="Group 30">
              <a:extLst>
                <a:ext uri="{FF2B5EF4-FFF2-40B4-BE49-F238E27FC236}">
                  <a16:creationId xmlns:a16="http://schemas.microsoft.com/office/drawing/2014/main" id="{273E4F7C-B8EA-41CC-AD7A-E156D9259220}"/>
                </a:ext>
              </a:extLst>
            </p:cNvPr>
            <p:cNvGrpSpPr/>
            <p:nvPr/>
          </p:nvGrpSpPr>
          <p:grpSpPr>
            <a:xfrm>
              <a:off x="1522141" y="5743629"/>
              <a:ext cx="5638070" cy="457986"/>
              <a:chOff x="1522141" y="5976099"/>
              <a:chExt cx="5638070" cy="457986"/>
            </a:xfrm>
          </p:grpSpPr>
          <p:sp>
            <p:nvSpPr>
              <p:cNvPr id="103" name="Line 4">
                <a:extLst>
                  <a:ext uri="{FF2B5EF4-FFF2-40B4-BE49-F238E27FC236}">
                    <a16:creationId xmlns:a16="http://schemas.microsoft.com/office/drawing/2014/main" id="{586C8CF6-18DB-4E68-A897-ADB340F53D1C}"/>
                  </a:ext>
                </a:extLst>
              </p:cNvPr>
              <p:cNvSpPr>
                <a:spLocks noChangeShapeType="1"/>
              </p:cNvSpPr>
              <p:nvPr/>
            </p:nvSpPr>
            <p:spPr bwMode="auto">
              <a:xfrm flipV="1">
                <a:off x="1522141" y="5976099"/>
                <a:ext cx="5638070" cy="0"/>
              </a:xfrm>
              <a:prstGeom prst="line">
                <a:avLst/>
              </a:prstGeom>
              <a:noFill/>
              <a:ln w="38100">
                <a:solidFill>
                  <a:schemeClr val="tx2"/>
                </a:solidFill>
                <a:round/>
                <a:headEnd/>
                <a:tailEnd type="triangle" w="med" len="med"/>
              </a:ln>
            </p:spPr>
            <p:txBody>
              <a:bodyPr/>
              <a:lstStyle/>
              <a:p>
                <a:endParaRPr lang="en-US"/>
              </a:p>
            </p:txBody>
          </p:sp>
          <p:sp>
            <p:nvSpPr>
              <p:cNvPr id="104" name="Line 7">
                <a:extLst>
                  <a:ext uri="{FF2B5EF4-FFF2-40B4-BE49-F238E27FC236}">
                    <a16:creationId xmlns:a16="http://schemas.microsoft.com/office/drawing/2014/main" id="{A512E8F8-BA0E-49BA-AABD-45729C54F7CC}"/>
                  </a:ext>
                </a:extLst>
              </p:cNvPr>
              <p:cNvSpPr>
                <a:spLocks noChangeShapeType="1"/>
              </p:cNvSpPr>
              <p:nvPr/>
            </p:nvSpPr>
            <p:spPr bwMode="auto">
              <a:xfrm>
                <a:off x="5265535" y="5990615"/>
                <a:ext cx="0" cy="71433"/>
              </a:xfrm>
              <a:prstGeom prst="line">
                <a:avLst/>
              </a:prstGeom>
              <a:noFill/>
              <a:ln w="38100">
                <a:solidFill>
                  <a:schemeClr val="tx2"/>
                </a:solidFill>
                <a:prstDash val="dash"/>
                <a:round/>
                <a:headEnd/>
                <a:tailEnd/>
              </a:ln>
            </p:spPr>
            <p:txBody>
              <a:bodyPr/>
              <a:lstStyle/>
              <a:p>
                <a:endParaRPr lang="en-US"/>
              </a:p>
            </p:txBody>
          </p:sp>
          <p:sp>
            <p:nvSpPr>
              <p:cNvPr id="105" name="Line 13">
                <a:extLst>
                  <a:ext uri="{FF2B5EF4-FFF2-40B4-BE49-F238E27FC236}">
                    <a16:creationId xmlns:a16="http://schemas.microsoft.com/office/drawing/2014/main" id="{ECE64D24-2DB9-4D3E-A09C-E18273AD91E2}"/>
                  </a:ext>
                </a:extLst>
              </p:cNvPr>
              <p:cNvSpPr>
                <a:spLocks noChangeShapeType="1"/>
              </p:cNvSpPr>
              <p:nvPr/>
            </p:nvSpPr>
            <p:spPr bwMode="auto">
              <a:xfrm>
                <a:off x="6239197" y="5976100"/>
                <a:ext cx="0" cy="91440"/>
              </a:xfrm>
              <a:prstGeom prst="line">
                <a:avLst/>
              </a:prstGeom>
              <a:noFill/>
              <a:ln w="38100">
                <a:solidFill>
                  <a:schemeClr val="tx2"/>
                </a:solidFill>
                <a:prstDash val="dash"/>
                <a:round/>
                <a:headEnd/>
                <a:tailEnd/>
              </a:ln>
            </p:spPr>
            <p:txBody>
              <a:bodyPr/>
              <a:lstStyle/>
              <a:p>
                <a:endParaRPr lang="en-US"/>
              </a:p>
            </p:txBody>
          </p:sp>
          <p:sp>
            <p:nvSpPr>
              <p:cNvPr id="106" name="Line 14">
                <a:extLst>
                  <a:ext uri="{FF2B5EF4-FFF2-40B4-BE49-F238E27FC236}">
                    <a16:creationId xmlns:a16="http://schemas.microsoft.com/office/drawing/2014/main" id="{BC9132A6-C98D-49DE-91B8-3F8251DF83FB}"/>
                  </a:ext>
                </a:extLst>
              </p:cNvPr>
              <p:cNvSpPr>
                <a:spLocks noChangeShapeType="1"/>
              </p:cNvSpPr>
              <p:nvPr/>
            </p:nvSpPr>
            <p:spPr bwMode="auto">
              <a:xfrm>
                <a:off x="4249725" y="5990615"/>
                <a:ext cx="0" cy="71433"/>
              </a:xfrm>
              <a:prstGeom prst="line">
                <a:avLst/>
              </a:prstGeom>
              <a:noFill/>
              <a:ln w="38100">
                <a:solidFill>
                  <a:schemeClr val="tx2"/>
                </a:solidFill>
                <a:prstDash val="dash"/>
                <a:round/>
                <a:headEnd/>
                <a:tailEnd/>
              </a:ln>
            </p:spPr>
            <p:txBody>
              <a:bodyPr/>
              <a:lstStyle/>
              <a:p>
                <a:endParaRPr lang="en-US"/>
              </a:p>
            </p:txBody>
          </p:sp>
          <p:sp>
            <p:nvSpPr>
              <p:cNvPr id="107" name="Line 16">
                <a:extLst>
                  <a:ext uri="{FF2B5EF4-FFF2-40B4-BE49-F238E27FC236}">
                    <a16:creationId xmlns:a16="http://schemas.microsoft.com/office/drawing/2014/main" id="{CEE7FA17-AA4E-4A5D-B21D-7062B2879050}"/>
                  </a:ext>
                </a:extLst>
              </p:cNvPr>
              <p:cNvSpPr>
                <a:spLocks noChangeShapeType="1"/>
              </p:cNvSpPr>
              <p:nvPr/>
            </p:nvSpPr>
            <p:spPr bwMode="auto">
              <a:xfrm>
                <a:off x="3292891" y="5990615"/>
                <a:ext cx="0" cy="71433"/>
              </a:xfrm>
              <a:prstGeom prst="line">
                <a:avLst/>
              </a:prstGeom>
              <a:noFill/>
              <a:ln w="38100">
                <a:solidFill>
                  <a:schemeClr val="tx2"/>
                </a:solidFill>
                <a:prstDash val="dash"/>
                <a:round/>
                <a:headEnd/>
                <a:tailEnd/>
              </a:ln>
            </p:spPr>
            <p:txBody>
              <a:bodyPr/>
              <a:lstStyle/>
              <a:p>
                <a:endParaRPr lang="en-US"/>
              </a:p>
            </p:txBody>
          </p:sp>
          <p:sp>
            <p:nvSpPr>
              <p:cNvPr id="108" name="Line 17">
                <a:extLst>
                  <a:ext uri="{FF2B5EF4-FFF2-40B4-BE49-F238E27FC236}">
                    <a16:creationId xmlns:a16="http://schemas.microsoft.com/office/drawing/2014/main" id="{FCBB2C6C-8388-473E-96EF-C49D0572DBA3}"/>
                  </a:ext>
                </a:extLst>
              </p:cNvPr>
              <p:cNvSpPr>
                <a:spLocks noChangeShapeType="1"/>
              </p:cNvSpPr>
              <p:nvPr/>
            </p:nvSpPr>
            <p:spPr bwMode="auto">
              <a:xfrm>
                <a:off x="2333421" y="5990615"/>
                <a:ext cx="0" cy="71433"/>
              </a:xfrm>
              <a:prstGeom prst="line">
                <a:avLst/>
              </a:prstGeom>
              <a:noFill/>
              <a:ln w="38100">
                <a:solidFill>
                  <a:schemeClr val="tx2"/>
                </a:solidFill>
                <a:prstDash val="dash"/>
                <a:round/>
                <a:headEnd/>
                <a:tailEnd/>
              </a:ln>
            </p:spPr>
            <p:txBody>
              <a:bodyPr/>
              <a:lstStyle/>
              <a:p>
                <a:endParaRPr lang="en-US"/>
              </a:p>
            </p:txBody>
          </p:sp>
          <p:sp>
            <p:nvSpPr>
              <p:cNvPr id="109" name="TextBox 108">
                <a:extLst>
                  <a:ext uri="{FF2B5EF4-FFF2-40B4-BE49-F238E27FC236}">
                    <a16:creationId xmlns:a16="http://schemas.microsoft.com/office/drawing/2014/main" id="{F398FF40-D095-4143-AF0C-0B8AF30F1DEA}"/>
                  </a:ext>
                </a:extLst>
              </p:cNvPr>
              <p:cNvSpPr txBox="1"/>
              <p:nvPr/>
            </p:nvSpPr>
            <p:spPr>
              <a:xfrm>
                <a:off x="4881031" y="6064747"/>
                <a:ext cx="768159" cy="369332"/>
              </a:xfrm>
              <a:prstGeom prst="rect">
                <a:avLst/>
              </a:prstGeom>
              <a:noFill/>
            </p:spPr>
            <p:txBody>
              <a:bodyPr wrap="none" rtlCol="0">
                <a:spAutoFit/>
              </a:bodyPr>
              <a:lstStyle/>
              <a:p>
                <a:r>
                  <a:rPr lang="en-US" b="1" dirty="0"/>
                  <a:t>11.65</a:t>
                </a:r>
              </a:p>
            </p:txBody>
          </p:sp>
          <p:sp>
            <p:nvSpPr>
              <p:cNvPr id="110" name="TextBox 109">
                <a:extLst>
                  <a:ext uri="{FF2B5EF4-FFF2-40B4-BE49-F238E27FC236}">
                    <a16:creationId xmlns:a16="http://schemas.microsoft.com/office/drawing/2014/main" id="{98409AA2-EFE5-4CB8-AE65-CFF7EAB6960F}"/>
                  </a:ext>
                </a:extLst>
              </p:cNvPr>
              <p:cNvSpPr txBox="1"/>
              <p:nvPr/>
            </p:nvSpPr>
            <p:spPr>
              <a:xfrm>
                <a:off x="5870815" y="6057493"/>
                <a:ext cx="768159" cy="369332"/>
              </a:xfrm>
              <a:prstGeom prst="rect">
                <a:avLst/>
              </a:prstGeom>
              <a:noFill/>
            </p:spPr>
            <p:txBody>
              <a:bodyPr wrap="none" rtlCol="0">
                <a:spAutoFit/>
              </a:bodyPr>
              <a:lstStyle/>
              <a:p>
                <a:r>
                  <a:rPr lang="en-US" b="1" dirty="0"/>
                  <a:t>13.05</a:t>
                </a:r>
              </a:p>
            </p:txBody>
          </p:sp>
          <p:sp>
            <p:nvSpPr>
              <p:cNvPr id="111" name="TextBox 110">
                <a:extLst>
                  <a:ext uri="{FF2B5EF4-FFF2-40B4-BE49-F238E27FC236}">
                    <a16:creationId xmlns:a16="http://schemas.microsoft.com/office/drawing/2014/main" id="{69F0A7F6-57B5-46F0-B417-886CE07DDE24}"/>
                  </a:ext>
                </a:extLst>
              </p:cNvPr>
              <p:cNvSpPr txBox="1"/>
              <p:nvPr/>
            </p:nvSpPr>
            <p:spPr>
              <a:xfrm>
                <a:off x="3861241" y="6057493"/>
                <a:ext cx="768159" cy="369332"/>
              </a:xfrm>
              <a:prstGeom prst="rect">
                <a:avLst/>
              </a:prstGeom>
              <a:noFill/>
            </p:spPr>
            <p:txBody>
              <a:bodyPr wrap="none" rtlCol="0">
                <a:spAutoFit/>
              </a:bodyPr>
              <a:lstStyle/>
              <a:p>
                <a:r>
                  <a:rPr lang="en-US" b="1" dirty="0"/>
                  <a:t>10.25</a:t>
                </a:r>
              </a:p>
            </p:txBody>
          </p:sp>
          <p:sp>
            <p:nvSpPr>
              <p:cNvPr id="112" name="TextBox 111">
                <a:extLst>
                  <a:ext uri="{FF2B5EF4-FFF2-40B4-BE49-F238E27FC236}">
                    <a16:creationId xmlns:a16="http://schemas.microsoft.com/office/drawing/2014/main" id="{303B11CD-7615-4392-96AF-D0BFCA105561}"/>
                  </a:ext>
                </a:extLst>
              </p:cNvPr>
              <p:cNvSpPr txBox="1"/>
              <p:nvPr/>
            </p:nvSpPr>
            <p:spPr>
              <a:xfrm>
                <a:off x="3029395" y="6064753"/>
                <a:ext cx="638316" cy="369332"/>
              </a:xfrm>
              <a:prstGeom prst="rect">
                <a:avLst/>
              </a:prstGeom>
              <a:noFill/>
            </p:spPr>
            <p:txBody>
              <a:bodyPr wrap="none" rtlCol="0">
                <a:spAutoFit/>
              </a:bodyPr>
              <a:lstStyle/>
              <a:p>
                <a:r>
                  <a:rPr lang="en-US" b="1" dirty="0"/>
                  <a:t>8.85</a:t>
                </a:r>
              </a:p>
            </p:txBody>
          </p:sp>
          <p:sp>
            <p:nvSpPr>
              <p:cNvPr id="113" name="TextBox 112">
                <a:extLst>
                  <a:ext uri="{FF2B5EF4-FFF2-40B4-BE49-F238E27FC236}">
                    <a16:creationId xmlns:a16="http://schemas.microsoft.com/office/drawing/2014/main" id="{3264259C-50B7-4167-AE04-3BD1ED76E5C9}"/>
                  </a:ext>
                </a:extLst>
              </p:cNvPr>
              <p:cNvSpPr txBox="1"/>
              <p:nvPr/>
            </p:nvSpPr>
            <p:spPr>
              <a:xfrm>
                <a:off x="2058067" y="6057499"/>
                <a:ext cx="638316" cy="369332"/>
              </a:xfrm>
              <a:prstGeom prst="rect">
                <a:avLst/>
              </a:prstGeom>
              <a:noFill/>
            </p:spPr>
            <p:txBody>
              <a:bodyPr wrap="none" rtlCol="0">
                <a:spAutoFit/>
              </a:bodyPr>
              <a:lstStyle/>
              <a:p>
                <a:r>
                  <a:rPr lang="en-US" b="1" dirty="0"/>
                  <a:t>7.45</a:t>
                </a:r>
              </a:p>
            </p:txBody>
          </p:sp>
        </p:grpSp>
        <p:grpSp>
          <p:nvGrpSpPr>
            <p:cNvPr id="90" name="Group 32">
              <a:extLst>
                <a:ext uri="{FF2B5EF4-FFF2-40B4-BE49-F238E27FC236}">
                  <a16:creationId xmlns:a16="http://schemas.microsoft.com/office/drawing/2014/main" id="{70CEF5FF-F9CA-4015-9DFE-004792796019}"/>
                </a:ext>
              </a:extLst>
            </p:cNvPr>
            <p:cNvGrpSpPr/>
            <p:nvPr/>
          </p:nvGrpSpPr>
          <p:grpSpPr>
            <a:xfrm>
              <a:off x="1597051" y="1022896"/>
              <a:ext cx="5145066" cy="4873133"/>
              <a:chOff x="1597051" y="1022896"/>
              <a:chExt cx="5145066" cy="4873133"/>
            </a:xfrm>
          </p:grpSpPr>
          <p:sp>
            <p:nvSpPr>
              <p:cNvPr id="91" name="Line 4">
                <a:extLst>
                  <a:ext uri="{FF2B5EF4-FFF2-40B4-BE49-F238E27FC236}">
                    <a16:creationId xmlns:a16="http://schemas.microsoft.com/office/drawing/2014/main" id="{7A4B9EAB-4FF6-4E16-8278-E1F1FE1DD0A5}"/>
                  </a:ext>
                </a:extLst>
              </p:cNvPr>
              <p:cNvSpPr>
                <a:spLocks noChangeShapeType="1"/>
              </p:cNvSpPr>
              <p:nvPr/>
            </p:nvSpPr>
            <p:spPr bwMode="auto">
              <a:xfrm flipV="1">
                <a:off x="1597051" y="1410346"/>
                <a:ext cx="0" cy="4485683"/>
              </a:xfrm>
              <a:prstGeom prst="line">
                <a:avLst/>
              </a:prstGeom>
              <a:noFill/>
              <a:ln w="38100">
                <a:solidFill>
                  <a:schemeClr val="tx2"/>
                </a:solidFill>
                <a:round/>
                <a:headEnd/>
                <a:tailEnd type="triangle" w="med" len="med"/>
              </a:ln>
            </p:spPr>
            <p:txBody>
              <a:bodyPr/>
              <a:lstStyle/>
              <a:p>
                <a:endParaRPr lang="en-US"/>
              </a:p>
            </p:txBody>
          </p:sp>
          <p:sp>
            <p:nvSpPr>
              <p:cNvPr id="92" name="TextBox 91">
                <a:extLst>
                  <a:ext uri="{FF2B5EF4-FFF2-40B4-BE49-F238E27FC236}">
                    <a16:creationId xmlns:a16="http://schemas.microsoft.com/office/drawing/2014/main" id="{64FDD48E-7C76-4A4A-8CF8-F17A9F081FFD}"/>
                  </a:ext>
                </a:extLst>
              </p:cNvPr>
              <p:cNvSpPr txBox="1"/>
              <p:nvPr/>
            </p:nvSpPr>
            <p:spPr>
              <a:xfrm>
                <a:off x="1659889" y="1022896"/>
                <a:ext cx="673583" cy="369332"/>
              </a:xfrm>
              <a:prstGeom prst="rect">
                <a:avLst/>
              </a:prstGeom>
              <a:noFill/>
            </p:spPr>
            <p:txBody>
              <a:bodyPr wrap="none" rtlCol="0">
                <a:spAutoFit/>
              </a:bodyPr>
              <a:lstStyle/>
              <a:p>
                <a:r>
                  <a:rPr lang="en-US" b="1" dirty="0"/>
                  <a:t>Freq</a:t>
                </a:r>
              </a:p>
            </p:txBody>
          </p:sp>
          <p:sp>
            <p:nvSpPr>
              <p:cNvPr id="93" name="Rectangle 92">
                <a:extLst>
                  <a:ext uri="{FF2B5EF4-FFF2-40B4-BE49-F238E27FC236}">
                    <a16:creationId xmlns:a16="http://schemas.microsoft.com/office/drawing/2014/main" id="{18B41DC5-1960-469A-86A1-2C12E55A040C}"/>
                  </a:ext>
                </a:extLst>
              </p:cNvPr>
              <p:cNvSpPr/>
              <p:nvPr/>
            </p:nvSpPr>
            <p:spPr>
              <a:xfrm>
                <a:off x="1913446" y="4427945"/>
                <a:ext cx="844929" cy="13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B7C6FACC-425E-4215-A651-54A4D3B4DE4A}"/>
                  </a:ext>
                </a:extLst>
              </p:cNvPr>
              <p:cNvSpPr/>
              <p:nvPr/>
            </p:nvSpPr>
            <p:spPr>
              <a:xfrm>
                <a:off x="2773873" y="2533354"/>
                <a:ext cx="914400" cy="321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37F0BABB-CA54-42CE-B7DD-190C953845F8}"/>
                  </a:ext>
                </a:extLst>
              </p:cNvPr>
              <p:cNvSpPr txBox="1"/>
              <p:nvPr/>
            </p:nvSpPr>
            <p:spPr>
              <a:xfrm>
                <a:off x="2193939" y="4401519"/>
                <a:ext cx="312906" cy="369332"/>
              </a:xfrm>
              <a:prstGeom prst="rect">
                <a:avLst/>
              </a:prstGeom>
              <a:noFill/>
            </p:spPr>
            <p:txBody>
              <a:bodyPr wrap="none" rtlCol="0">
                <a:spAutoFit/>
              </a:bodyPr>
              <a:lstStyle/>
              <a:p>
                <a:r>
                  <a:rPr lang="en-US" b="1" dirty="0"/>
                  <a:t>6</a:t>
                </a:r>
              </a:p>
            </p:txBody>
          </p:sp>
          <p:sp>
            <p:nvSpPr>
              <p:cNvPr id="96" name="TextBox 95">
                <a:extLst>
                  <a:ext uri="{FF2B5EF4-FFF2-40B4-BE49-F238E27FC236}">
                    <a16:creationId xmlns:a16="http://schemas.microsoft.com/office/drawing/2014/main" id="{B6DA9A14-DD11-4B48-851A-EAF0F0273BC5}"/>
                  </a:ext>
                </a:extLst>
              </p:cNvPr>
              <p:cNvSpPr txBox="1"/>
              <p:nvPr/>
            </p:nvSpPr>
            <p:spPr>
              <a:xfrm>
                <a:off x="3043748" y="2641246"/>
                <a:ext cx="597778" cy="522929"/>
              </a:xfrm>
              <a:prstGeom prst="rect">
                <a:avLst/>
              </a:prstGeom>
              <a:noFill/>
            </p:spPr>
            <p:txBody>
              <a:bodyPr wrap="none" rtlCol="0">
                <a:spAutoFit/>
              </a:bodyPr>
              <a:lstStyle/>
              <a:p>
                <a:r>
                  <a:rPr lang="en-US" b="1" dirty="0"/>
                  <a:t>14</a:t>
                </a:r>
              </a:p>
            </p:txBody>
          </p:sp>
          <p:sp>
            <p:nvSpPr>
              <p:cNvPr id="97" name="Rectangle 96">
                <a:extLst>
                  <a:ext uri="{FF2B5EF4-FFF2-40B4-BE49-F238E27FC236}">
                    <a16:creationId xmlns:a16="http://schemas.microsoft.com/office/drawing/2014/main" id="{59A5A3E4-0FF0-4582-831B-338646788F7D}"/>
                  </a:ext>
                </a:extLst>
              </p:cNvPr>
              <p:cNvSpPr/>
              <p:nvPr/>
            </p:nvSpPr>
            <p:spPr>
              <a:xfrm>
                <a:off x="3701172" y="3180696"/>
                <a:ext cx="1005840" cy="2568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7331F9DC-BC4A-4C3C-AFD1-BC3D22FF2996}"/>
                  </a:ext>
                </a:extLst>
              </p:cNvPr>
              <p:cNvSpPr txBox="1"/>
              <p:nvPr/>
            </p:nvSpPr>
            <p:spPr>
              <a:xfrm>
                <a:off x="3954230" y="3242924"/>
                <a:ext cx="597778" cy="522929"/>
              </a:xfrm>
              <a:prstGeom prst="rect">
                <a:avLst/>
              </a:prstGeom>
              <a:noFill/>
            </p:spPr>
            <p:txBody>
              <a:bodyPr wrap="none" rtlCol="0">
                <a:spAutoFit/>
              </a:bodyPr>
              <a:lstStyle/>
              <a:p>
                <a:r>
                  <a:rPr lang="en-US" b="1" dirty="0"/>
                  <a:t>10</a:t>
                </a:r>
              </a:p>
            </p:txBody>
          </p:sp>
          <p:sp>
            <p:nvSpPr>
              <p:cNvPr id="99" name="Rectangle 98">
                <a:extLst>
                  <a:ext uri="{FF2B5EF4-FFF2-40B4-BE49-F238E27FC236}">
                    <a16:creationId xmlns:a16="http://schemas.microsoft.com/office/drawing/2014/main" id="{6C68F4EC-8546-4334-8325-78168BEE5F9B}"/>
                  </a:ext>
                </a:extLst>
              </p:cNvPr>
              <p:cNvSpPr/>
              <p:nvPr/>
            </p:nvSpPr>
            <p:spPr>
              <a:xfrm>
                <a:off x="4722508" y="2560764"/>
                <a:ext cx="1005840" cy="3209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AD871F9B-6390-4CA6-8605-C076181C748F}"/>
                  </a:ext>
                </a:extLst>
              </p:cNvPr>
              <p:cNvSpPr txBox="1"/>
              <p:nvPr/>
            </p:nvSpPr>
            <p:spPr>
              <a:xfrm>
                <a:off x="4987504" y="2641246"/>
                <a:ext cx="597778" cy="522929"/>
              </a:xfrm>
              <a:prstGeom prst="rect">
                <a:avLst/>
              </a:prstGeom>
              <a:noFill/>
            </p:spPr>
            <p:txBody>
              <a:bodyPr wrap="none" rtlCol="0">
                <a:spAutoFit/>
              </a:bodyPr>
              <a:lstStyle/>
              <a:p>
                <a:r>
                  <a:rPr lang="en-US" b="1" dirty="0"/>
                  <a:t>14</a:t>
                </a:r>
              </a:p>
            </p:txBody>
          </p:sp>
          <p:sp>
            <p:nvSpPr>
              <p:cNvPr id="101" name="Rectangle 100">
                <a:extLst>
                  <a:ext uri="{FF2B5EF4-FFF2-40B4-BE49-F238E27FC236}">
                    <a16:creationId xmlns:a16="http://schemas.microsoft.com/office/drawing/2014/main" id="{0262AFEB-828E-4BDC-8460-E88AE059442C}"/>
                  </a:ext>
                </a:extLst>
              </p:cNvPr>
              <p:cNvSpPr/>
              <p:nvPr/>
            </p:nvSpPr>
            <p:spPr>
              <a:xfrm>
                <a:off x="5736277" y="5017863"/>
                <a:ext cx="1005840" cy="75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E45E795-C266-4691-A9AB-3350235F7EA6}"/>
                  </a:ext>
                </a:extLst>
              </p:cNvPr>
              <p:cNvSpPr txBox="1"/>
              <p:nvPr/>
            </p:nvSpPr>
            <p:spPr>
              <a:xfrm>
                <a:off x="6082744" y="4990454"/>
                <a:ext cx="312906" cy="369332"/>
              </a:xfrm>
              <a:prstGeom prst="rect">
                <a:avLst/>
              </a:prstGeom>
              <a:noFill/>
            </p:spPr>
            <p:txBody>
              <a:bodyPr wrap="none" rtlCol="0">
                <a:spAutoFit/>
              </a:bodyPr>
              <a:lstStyle/>
              <a:p>
                <a:r>
                  <a:rPr lang="en-US" b="1" dirty="0"/>
                  <a:t>4</a:t>
                </a:r>
              </a:p>
            </p:txBody>
          </p:sp>
        </p:grpSp>
      </p:grpSp>
      <p:sp>
        <p:nvSpPr>
          <p:cNvPr id="114" name="Rectangle 113">
            <a:extLst>
              <a:ext uri="{FF2B5EF4-FFF2-40B4-BE49-F238E27FC236}">
                <a16:creationId xmlns:a16="http://schemas.microsoft.com/office/drawing/2014/main" id="{0EEE667E-3FB3-4EAE-8BFC-A9373FE989D8}"/>
              </a:ext>
            </a:extLst>
          </p:cNvPr>
          <p:cNvSpPr/>
          <p:nvPr/>
        </p:nvSpPr>
        <p:spPr>
          <a:xfrm>
            <a:off x="2504219" y="2727958"/>
            <a:ext cx="731193" cy="2606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A6DB8653-D3FE-4C53-BCD9-8D14B1A710EE}"/>
              </a:ext>
            </a:extLst>
          </p:cNvPr>
          <p:cNvSpPr txBox="1"/>
          <p:nvPr/>
        </p:nvSpPr>
        <p:spPr>
          <a:xfrm>
            <a:off x="2679779" y="2772710"/>
            <a:ext cx="403233" cy="351488"/>
          </a:xfrm>
          <a:prstGeom prst="rect">
            <a:avLst/>
          </a:prstGeom>
          <a:noFill/>
        </p:spPr>
        <p:txBody>
          <a:bodyPr wrap="none" rtlCol="0">
            <a:spAutoFit/>
          </a:bodyPr>
          <a:lstStyle/>
          <a:p>
            <a:r>
              <a:rPr lang="en-US" b="1" dirty="0"/>
              <a:t>16</a:t>
            </a:r>
          </a:p>
        </p:txBody>
      </p:sp>
    </p:spTree>
    <p:extLst>
      <p:ext uri="{BB962C8B-B14F-4D97-AF65-F5344CB8AC3E}">
        <p14:creationId xmlns:p14="http://schemas.microsoft.com/office/powerpoint/2010/main" val="269605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Median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341819"/>
            <a:ext cx="5871520" cy="1569660"/>
          </a:xfrm>
          <a:prstGeom prst="rect">
            <a:avLst/>
          </a:prstGeom>
        </p:spPr>
        <p:txBody>
          <a:bodyPr wrap="square">
            <a:spAutoFit/>
          </a:bodyPr>
          <a:lstStyle/>
          <a:p>
            <a:pPr indent="3175" algn="just"/>
            <a:r>
              <a:rPr lang="en-US" sz="2400" dirty="0">
                <a:cs typeface="Times New Roman" pitchFamily="18" charset="0"/>
              </a:rPr>
              <a:t>The </a:t>
            </a:r>
            <a:r>
              <a:rPr lang="en-US" sz="2400" b="1" dirty="0">
                <a:solidFill>
                  <a:srgbClr val="00B050"/>
                </a:solidFill>
                <a:cs typeface="Times New Roman" pitchFamily="18" charset="0"/>
              </a:rPr>
              <a:t>median</a:t>
            </a:r>
            <a:r>
              <a:rPr lang="en-US" sz="2400" b="1" dirty="0">
                <a:cs typeface="Times New Roman" pitchFamily="18" charset="0"/>
              </a:rPr>
              <a:t> </a:t>
            </a:r>
            <a:r>
              <a:rPr lang="en-US" sz="2400" dirty="0">
                <a:cs typeface="Times New Roman" pitchFamily="18" charset="0"/>
              </a:rPr>
              <a:t>is a value such that is greater than at least 50% of the data and less than at least 50%. We shall denote the median by lowercase letter </a:t>
            </a:r>
            <a:r>
              <a:rPr lang="en-US" sz="2400" b="1" i="1" dirty="0">
                <a:cs typeface="Times New Roman" pitchFamily="18" charset="0"/>
              </a:rPr>
              <a:t>m</a:t>
            </a:r>
            <a:r>
              <a:rPr lang="en-US" sz="2400" dirty="0">
                <a:cs typeface="Times New Roman" pitchFamily="18" charset="0"/>
              </a:rPr>
              <a:t>.</a:t>
            </a:r>
          </a:p>
        </p:txBody>
      </p:sp>
      <p:sp>
        <p:nvSpPr>
          <p:cNvPr id="108" name="Text Box 2">
            <a:extLst>
              <a:ext uri="{FF2B5EF4-FFF2-40B4-BE49-F238E27FC236}">
                <a16:creationId xmlns:a16="http://schemas.microsoft.com/office/drawing/2014/main" id="{CDF3A97F-F0E9-40FB-A45C-5FFE9B414FB5}"/>
              </a:ext>
            </a:extLst>
          </p:cNvPr>
          <p:cNvSpPr txBox="1">
            <a:spLocks noChangeArrowheads="1"/>
          </p:cNvSpPr>
          <p:nvPr/>
        </p:nvSpPr>
        <p:spPr bwMode="auto">
          <a:xfrm>
            <a:off x="7265775" y="385124"/>
            <a:ext cx="4537400" cy="2706995"/>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cs typeface="Times New Roman" pitchFamily="18" charset="0"/>
              </a:rPr>
              <a:t>If there is an </a:t>
            </a:r>
            <a:r>
              <a:rPr lang="en-US" sz="2200" dirty="0">
                <a:solidFill>
                  <a:srgbClr val="FF0000"/>
                </a:solidFill>
                <a:cs typeface="Times New Roman" pitchFamily="18" charset="0"/>
              </a:rPr>
              <a:t>odd number of data</a:t>
            </a:r>
            <a:r>
              <a:rPr lang="en-US" sz="2200" dirty="0">
                <a:cs typeface="Times New Roman" pitchFamily="18" charset="0"/>
              </a:rPr>
              <a:t>, then a single data point will be in the middle; namely the data value in the </a:t>
            </a:r>
            <a:r>
              <a:rPr lang="en-US" sz="2200" b="1" dirty="0">
                <a:cs typeface="Times New Roman" pitchFamily="18" charset="0"/>
              </a:rPr>
              <a:t>((</a:t>
            </a:r>
            <a:r>
              <a:rPr lang="en-US" sz="2200" b="1" i="1" dirty="0">
                <a:cs typeface="Times New Roman" pitchFamily="18" charset="0"/>
              </a:rPr>
              <a:t>n</a:t>
            </a:r>
            <a:r>
              <a:rPr lang="en-US" sz="2200" b="1" dirty="0">
                <a:cs typeface="Times New Roman" pitchFamily="18" charset="0"/>
              </a:rPr>
              <a:t>+1)/2)</a:t>
            </a:r>
            <a:r>
              <a:rPr lang="en-US" sz="2200" b="1" baseline="30000" dirty="0" err="1">
                <a:cs typeface="Times New Roman" pitchFamily="18" charset="0"/>
              </a:rPr>
              <a:t>th</a:t>
            </a:r>
            <a:r>
              <a:rPr lang="en-US" sz="2200" dirty="0">
                <a:cs typeface="Times New Roman" pitchFamily="18" charset="0"/>
              </a:rPr>
              <a:t> position:</a:t>
            </a:r>
          </a:p>
          <a:p>
            <a:pPr algn="ctr"/>
            <a:r>
              <a:rPr lang="en-US" sz="2400" b="1" i="1" dirty="0">
                <a:cs typeface="Times New Roman" pitchFamily="18" charset="0"/>
              </a:rPr>
              <a:t>x</a:t>
            </a:r>
            <a:r>
              <a:rPr lang="en-US" sz="2400" b="1" i="1" baseline="-25000" dirty="0">
                <a:cs typeface="Times New Roman" pitchFamily="18" charset="0"/>
              </a:rPr>
              <a:t>(1)</a:t>
            </a:r>
            <a:r>
              <a:rPr lang="en-US" sz="2400" b="1" i="1" dirty="0">
                <a:cs typeface="Times New Roman" pitchFamily="18" charset="0"/>
              </a:rPr>
              <a:t> </a:t>
            </a:r>
            <a:r>
              <a:rPr lang="en-US" sz="2400" b="1" dirty="0">
                <a:cs typeface="Times New Roman" pitchFamily="18" charset="0"/>
                <a:sym typeface="Symbol"/>
              </a:rPr>
              <a:t> … </a:t>
            </a:r>
            <a:r>
              <a:rPr lang="en-US" sz="2400" b="1" i="1" dirty="0">
                <a:cs typeface="Times New Roman" pitchFamily="18" charset="0"/>
              </a:rPr>
              <a:t> x</a:t>
            </a:r>
            <a:r>
              <a:rPr lang="en-US" sz="2400" b="1" i="1" baseline="-25000" dirty="0">
                <a:cs typeface="Times New Roman" pitchFamily="18" charset="0"/>
              </a:rPr>
              <a:t>(n+1)/2</a:t>
            </a:r>
            <a:r>
              <a:rPr lang="en-US" sz="2400" b="1" i="1" dirty="0">
                <a:cs typeface="Times New Roman" pitchFamily="18" charset="0"/>
              </a:rPr>
              <a:t> </a:t>
            </a:r>
            <a:r>
              <a:rPr lang="en-US" sz="2400" b="1" dirty="0">
                <a:cs typeface="Times New Roman" pitchFamily="18" charset="0"/>
                <a:sym typeface="Symbol"/>
              </a:rPr>
              <a:t> … </a:t>
            </a:r>
            <a:r>
              <a:rPr lang="en-US" sz="2400" b="1" i="1" dirty="0">
                <a:cs typeface="Times New Roman" pitchFamily="18" charset="0"/>
              </a:rPr>
              <a:t> x</a:t>
            </a:r>
            <a:r>
              <a:rPr lang="en-US" sz="2400" b="1" i="1" baseline="-25000" dirty="0">
                <a:cs typeface="Times New Roman" pitchFamily="18" charset="0"/>
              </a:rPr>
              <a:t>(n)</a:t>
            </a:r>
          </a:p>
          <a:p>
            <a:pPr indent="3175" algn="ctr">
              <a:lnSpc>
                <a:spcPct val="120000"/>
              </a:lnSpc>
            </a:pPr>
            <a:r>
              <a:rPr lang="en-US" sz="2400" dirty="0">
                <a:cs typeface="Times New Roman" pitchFamily="18" charset="0"/>
                <a:sym typeface="Wingdings"/>
              </a:rPr>
              <a:t></a:t>
            </a:r>
          </a:p>
          <a:p>
            <a:pPr indent="3175" algn="ctr">
              <a:lnSpc>
                <a:spcPct val="120000"/>
              </a:lnSpc>
              <a:spcBef>
                <a:spcPts val="0"/>
              </a:spcBef>
              <a:spcAft>
                <a:spcPts val="0"/>
              </a:spcAft>
            </a:pPr>
            <a:r>
              <a:rPr lang="en-US" sz="2400" b="1" i="1" dirty="0">
                <a:cs typeface="Times New Roman" pitchFamily="18" charset="0"/>
              </a:rPr>
              <a:t>m = x</a:t>
            </a:r>
            <a:r>
              <a:rPr lang="en-US" sz="2400" b="1" i="1" baseline="-25000" dirty="0">
                <a:cs typeface="Times New Roman" pitchFamily="18" charset="0"/>
              </a:rPr>
              <a:t>(n+1)/2</a:t>
            </a:r>
            <a:endParaRPr kumimoji="0" lang="en-US" altLang="en-US" sz="2400" b="1" i="0" u="none" strike="noStrike" cap="none" normalizeH="0" baseline="0" dirty="0">
              <a:ln>
                <a:noFill/>
              </a:ln>
              <a:effectLst/>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6438E20-F8C7-414C-A1EC-C73AF866F4F7}"/>
                  </a:ext>
                </a:extLst>
              </p:cNvPr>
              <p:cNvSpPr/>
              <p:nvPr/>
            </p:nvSpPr>
            <p:spPr>
              <a:xfrm>
                <a:off x="838198" y="2961971"/>
                <a:ext cx="5871521" cy="2282356"/>
              </a:xfrm>
              <a:prstGeom prst="rect">
                <a:avLst/>
              </a:prstGeom>
            </p:spPr>
            <p:txBody>
              <a:bodyPr wrap="square">
                <a:spAutoFit/>
              </a:bodyPr>
              <a:lstStyle/>
              <a:p>
                <a:pPr indent="3175"/>
                <a:r>
                  <a:rPr lang="en-US" sz="2400" dirty="0">
                    <a:cs typeface="Times New Roman" pitchFamily="18" charset="0"/>
                  </a:rPr>
                  <a:t>In </a:t>
                </a:r>
                <a:r>
                  <a:rPr lang="en-US" sz="2400" dirty="0">
                    <a:solidFill>
                      <a:srgbClr val="8D42C6"/>
                    </a:solidFill>
                    <a:cs typeface="Times New Roman" pitchFamily="18" charset="0"/>
                  </a:rPr>
                  <a:t>small sample sizes</a:t>
                </a:r>
                <a:r>
                  <a:rPr lang="en-US" sz="2400" dirty="0">
                    <a:cs typeface="Times New Roman" pitchFamily="18" charset="0"/>
                  </a:rPr>
                  <a:t>, for any sample dataset</a:t>
                </a:r>
              </a:p>
              <a:p>
                <a:pPr indent="3175">
                  <a:lnSpc>
                    <a:spcPts val="800"/>
                  </a:lnSpc>
                </a:pPr>
                <a:endParaRPr lang="en-US" sz="2400" dirty="0">
                  <a:cs typeface="Times New Roman" pitchFamily="18" charset="0"/>
                </a:endParaRPr>
              </a:p>
              <a:p>
                <a:pPr indent="3175"/>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2</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𝑛</m:t>
                          </m:r>
                        </m:sub>
                      </m:sSub>
                    </m:oMath>
                  </m:oMathPara>
                </a14:m>
                <a:endParaRPr lang="en-US" sz="2400" dirty="0">
                  <a:cs typeface="Times New Roman" pitchFamily="18" charset="0"/>
                </a:endParaRPr>
              </a:p>
              <a:p>
                <a:pPr indent="3175"/>
                <a:r>
                  <a:rPr lang="en-US" sz="2400" dirty="0">
                    <a:cs typeface="Times New Roman" pitchFamily="18" charset="0"/>
                  </a:rPr>
                  <a:t>sort the data</a:t>
                </a:r>
              </a:p>
              <a:p>
                <a:pPr indent="3175">
                  <a:lnSpc>
                    <a:spcPts val="800"/>
                  </a:lnSpc>
                </a:pPr>
                <a:endParaRPr lang="en-US" sz="2400" dirty="0">
                  <a:cs typeface="Times New Roman" pitchFamily="18" charset="0"/>
                </a:endParaRPr>
              </a:p>
              <a:p>
                <a:pPr indent="3175"/>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itchFamily="18" charset="0"/>
                            </a:rPr>
                          </m:ctrlPr>
                        </m:sSubPr>
                        <m:e>
                          <m:func>
                            <m:funcPr>
                              <m:ctrlPr>
                                <a:rPr lang="en-US" sz="2400" b="0" i="1" smtClean="0">
                                  <a:latin typeface="Cambria Math" panose="02040503050406030204" pitchFamily="18" charset="0"/>
                                  <a:cs typeface="Times New Roman" pitchFamily="18" charset="0"/>
                                </a:rPr>
                              </m:ctrlPr>
                            </m:funcPr>
                            <m:fName>
                              <m:r>
                                <m:rPr>
                                  <m:sty m:val="p"/>
                                </m:rPr>
                                <a:rPr lang="en-US" sz="2400" b="0" i="0" smtClean="0">
                                  <a:latin typeface="Cambria Math" panose="02040503050406030204" pitchFamily="18" charset="0"/>
                                  <a:cs typeface="Times New Roman" pitchFamily="18" charset="0"/>
                                </a:rPr>
                                <m:t>min</m:t>
                              </m:r>
                            </m:fName>
                            <m:e>
                              <m:r>
                                <a:rPr lang="en-US" sz="2400" b="0" i="1" smtClean="0">
                                  <a:latin typeface="Cambria Math" panose="02040503050406030204" pitchFamily="18" charset="0"/>
                                  <a:cs typeface="Times New Roman" pitchFamily="18" charset="0"/>
                                </a:rPr>
                                <m:t>=</m:t>
                              </m:r>
                            </m:e>
                          </m:func>
                          <m:r>
                            <a:rPr lang="en-US" sz="2400" i="1">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m:t>
                          </m:r>
                          <m:r>
                            <a:rPr lang="en-US" sz="2400" i="1">
                              <a:latin typeface="Cambria Math" panose="02040503050406030204" pitchFamily="18" charset="0"/>
                              <a:cs typeface="Times New Roman" pitchFamily="18" charset="0"/>
                            </a:rPr>
                            <m:t>1</m:t>
                          </m:r>
                          <m:r>
                            <a:rPr lang="en-US" sz="2400" b="0" i="1" smtClean="0">
                              <a:latin typeface="Cambria Math" panose="02040503050406030204" pitchFamily="18" charset="0"/>
                              <a:cs typeface="Times New Roman" pitchFamily="18" charset="0"/>
                            </a:rPr>
                            <m:t>)</m:t>
                          </m:r>
                        </m:sub>
                      </m:sSub>
                      <m:r>
                        <a:rPr lang="en-US" sz="2400" i="1" smtClean="0">
                          <a:latin typeface="Cambria Math" panose="02040503050406030204" pitchFamily="18" charset="0"/>
                          <a:ea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m:t>
                          </m:r>
                          <m:r>
                            <a:rPr lang="en-US" sz="2400" i="1">
                              <a:latin typeface="Cambria Math" panose="02040503050406030204" pitchFamily="18" charset="0"/>
                              <a:cs typeface="Times New Roman" pitchFamily="18" charset="0"/>
                            </a:rPr>
                            <m:t>2</m:t>
                          </m:r>
                          <m:r>
                            <a:rPr lang="en-US" sz="2400" b="0" i="1" smtClean="0">
                              <a:latin typeface="Cambria Math" panose="02040503050406030204" pitchFamily="18" charset="0"/>
                              <a:cs typeface="Times New Roman" pitchFamily="18" charset="0"/>
                            </a:rPr>
                            <m:t>)</m:t>
                          </m:r>
                        </m:sub>
                      </m:sSub>
                      <m:r>
                        <a:rPr lang="en-US" sz="2400" i="1" smtClean="0">
                          <a:latin typeface="Cambria Math" panose="02040503050406030204" pitchFamily="18" charset="0"/>
                          <a:ea typeface="Cambria Math" panose="02040503050406030204" pitchFamily="18" charset="0"/>
                          <a:cs typeface="Times New Roman" pitchFamily="18" charset="0"/>
                        </a:rPr>
                        <m:t>≤</m:t>
                      </m:r>
                      <m:r>
                        <a:rPr lang="en-US" sz="2400" i="1">
                          <a:latin typeface="Cambria Math" panose="02040503050406030204" pitchFamily="18" charset="0"/>
                          <a:cs typeface="Times New Roman" pitchFamily="18" charset="0"/>
                        </a:rPr>
                        <m:t>…</m:t>
                      </m:r>
                      <m:r>
                        <a:rPr lang="en-US" sz="2400" i="1" smtClean="0">
                          <a:latin typeface="Cambria Math" panose="02040503050406030204" pitchFamily="18" charset="0"/>
                          <a:ea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d>
                            <m:dPr>
                              <m:ctrlPr>
                                <a:rPr lang="en-US" sz="2400" b="0" i="1" smtClean="0">
                                  <a:latin typeface="Cambria Math" panose="02040503050406030204" pitchFamily="18" charset="0"/>
                                  <a:cs typeface="Times New Roman" pitchFamily="18" charset="0"/>
                                </a:rPr>
                              </m:ctrlPr>
                            </m:dPr>
                            <m:e>
                              <m:r>
                                <a:rPr lang="en-US" sz="2400" i="1">
                                  <a:latin typeface="Cambria Math" panose="02040503050406030204" pitchFamily="18" charset="0"/>
                                  <a:cs typeface="Times New Roman" pitchFamily="18" charset="0"/>
                                </a:rPr>
                                <m:t>𝑛</m:t>
                              </m:r>
                            </m:e>
                          </m:d>
                        </m:sub>
                      </m:sSub>
                      <m:r>
                        <a:rPr lang="en-US" sz="2400" b="0" i="1" smtClean="0">
                          <a:latin typeface="Cambria Math" panose="02040503050406030204" pitchFamily="18" charset="0"/>
                          <a:cs typeface="Times New Roman" pitchFamily="18" charset="0"/>
                        </a:rPr>
                        <m:t>=</m:t>
                      </m:r>
                      <m:r>
                        <m:rPr>
                          <m:sty m:val="p"/>
                        </m:rPr>
                        <a:rPr lang="en-US" sz="2400" b="0" i="0" smtClean="0">
                          <a:latin typeface="Cambria Math" panose="02040503050406030204" pitchFamily="18" charset="0"/>
                          <a:cs typeface="Times New Roman" pitchFamily="18" charset="0"/>
                        </a:rPr>
                        <m:t>M</m:t>
                      </m:r>
                      <m:r>
                        <m:rPr>
                          <m:sty m:val="p"/>
                        </m:rPr>
                        <a:rPr lang="en-US" sz="2400">
                          <a:latin typeface="Cambria Math" panose="02040503050406030204" pitchFamily="18" charset="0"/>
                          <a:cs typeface="Times New Roman" pitchFamily="18" charset="0"/>
                        </a:rPr>
                        <m:t>ax</m:t>
                      </m:r>
                    </m:oMath>
                  </m:oMathPara>
                </a14:m>
                <a:endParaRPr lang="en-US" sz="2400" dirty="0">
                  <a:cs typeface="Times New Roman" pitchFamily="18" charset="0"/>
                </a:endParaRPr>
              </a:p>
              <a:p>
                <a:pPr indent="3175">
                  <a:lnSpc>
                    <a:spcPts val="800"/>
                  </a:lnSpc>
                </a:pPr>
                <a:endParaRPr lang="en-US" sz="2400" dirty="0">
                  <a:cs typeface="Times New Roman" pitchFamily="18" charset="0"/>
                </a:endParaRPr>
              </a:p>
              <a:p>
                <a:pPr indent="3175"/>
                <a:r>
                  <a:rPr lang="en-US" sz="2400" dirty="0">
                    <a:cs typeface="Times New Roman" pitchFamily="18" charset="0"/>
                  </a:rPr>
                  <a:t>and find the middle number. </a:t>
                </a:r>
              </a:p>
            </p:txBody>
          </p:sp>
        </mc:Choice>
        <mc:Fallback xmlns="">
          <p:sp>
            <p:nvSpPr>
              <p:cNvPr id="6" name="Rectangle 5">
                <a:extLst>
                  <a:ext uri="{FF2B5EF4-FFF2-40B4-BE49-F238E27FC236}">
                    <a16:creationId xmlns:a16="http://schemas.microsoft.com/office/drawing/2014/main" id="{C6438E20-F8C7-414C-A1EC-C73AF866F4F7}"/>
                  </a:ext>
                </a:extLst>
              </p:cNvPr>
              <p:cNvSpPr>
                <a:spLocks noRot="1" noChangeAspect="1" noMove="1" noResize="1" noEditPoints="1" noAdjustHandles="1" noChangeArrowheads="1" noChangeShapeType="1" noTextEdit="1"/>
              </p:cNvSpPr>
              <p:nvPr/>
            </p:nvSpPr>
            <p:spPr>
              <a:xfrm>
                <a:off x="838198" y="2961971"/>
                <a:ext cx="5871521" cy="2282356"/>
              </a:xfrm>
              <a:prstGeom prst="rect">
                <a:avLst/>
              </a:prstGeom>
              <a:blipFill>
                <a:blip r:embed="rId3"/>
                <a:stretch>
                  <a:fillRect l="-1452" t="-2139" b="-5348"/>
                </a:stretch>
              </a:blipFill>
            </p:spPr>
            <p:txBody>
              <a:bodyPr/>
              <a:lstStyle/>
              <a:p>
                <a:r>
                  <a:rPr lang="en-US">
                    <a:noFill/>
                  </a:rPr>
                  <a:t> </a:t>
                </a:r>
              </a:p>
            </p:txBody>
          </p:sp>
        </mc:Fallback>
      </mc:AlternateContent>
      <p:sp>
        <p:nvSpPr>
          <p:cNvPr id="8" name="Text Box 2">
            <a:extLst>
              <a:ext uri="{FF2B5EF4-FFF2-40B4-BE49-F238E27FC236}">
                <a16:creationId xmlns:a16="http://schemas.microsoft.com/office/drawing/2014/main" id="{52F3C735-E427-4805-A55D-5CE2395954A7}"/>
              </a:ext>
            </a:extLst>
          </p:cNvPr>
          <p:cNvSpPr txBox="1">
            <a:spLocks noChangeArrowheads="1"/>
          </p:cNvSpPr>
          <p:nvPr/>
        </p:nvSpPr>
        <p:spPr bwMode="auto">
          <a:xfrm>
            <a:off x="7265775" y="3490785"/>
            <a:ext cx="4537400" cy="2880798"/>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cs typeface="Times New Roman" pitchFamily="18" charset="0"/>
              </a:rPr>
              <a:t>For data sets with </a:t>
            </a:r>
            <a:r>
              <a:rPr lang="en-US" sz="2200" dirty="0">
                <a:solidFill>
                  <a:srgbClr val="FF0000"/>
                </a:solidFill>
                <a:cs typeface="Times New Roman" pitchFamily="18" charset="0"/>
              </a:rPr>
              <a:t>even sample size</a:t>
            </a:r>
            <a:r>
              <a:rPr lang="en-US" sz="2200" dirty="0">
                <a:cs typeface="Times New Roman" pitchFamily="18" charset="0"/>
              </a:rPr>
              <a:t>, median is the average of the data in the</a:t>
            </a:r>
            <a:r>
              <a:rPr lang="en-US" sz="2200" b="1" dirty="0">
                <a:cs typeface="Times New Roman" pitchFamily="18" charset="0"/>
              </a:rPr>
              <a:t> (</a:t>
            </a:r>
            <a:r>
              <a:rPr lang="en-US" sz="2200" b="1" i="1" dirty="0">
                <a:cs typeface="Times New Roman" pitchFamily="18" charset="0"/>
              </a:rPr>
              <a:t>n</a:t>
            </a:r>
            <a:r>
              <a:rPr lang="en-US" sz="2200" b="1" dirty="0">
                <a:cs typeface="Times New Roman" pitchFamily="18" charset="0"/>
              </a:rPr>
              <a:t>/2)</a:t>
            </a:r>
            <a:r>
              <a:rPr lang="en-US" sz="2200" b="1" baseline="30000" dirty="0" err="1">
                <a:cs typeface="Times New Roman" pitchFamily="18" charset="0"/>
              </a:rPr>
              <a:t>th</a:t>
            </a:r>
            <a:r>
              <a:rPr lang="en-US" sz="2200" b="1" dirty="0">
                <a:cs typeface="Times New Roman" pitchFamily="18" charset="0"/>
              </a:rPr>
              <a:t> </a:t>
            </a:r>
            <a:r>
              <a:rPr lang="en-US" sz="2200" dirty="0">
                <a:cs typeface="Times New Roman" pitchFamily="18" charset="0"/>
              </a:rPr>
              <a:t>position and the data in the </a:t>
            </a:r>
            <a:r>
              <a:rPr lang="en-US" sz="2200" b="1" dirty="0">
                <a:cs typeface="Times New Roman" pitchFamily="18" charset="0"/>
              </a:rPr>
              <a:t> (</a:t>
            </a:r>
            <a:r>
              <a:rPr lang="en-US" sz="2200" b="1" i="1" dirty="0">
                <a:cs typeface="Times New Roman" pitchFamily="18" charset="0"/>
              </a:rPr>
              <a:t>n</a:t>
            </a:r>
            <a:r>
              <a:rPr lang="en-US" sz="2200" b="1" dirty="0">
                <a:cs typeface="Times New Roman" pitchFamily="18" charset="0"/>
              </a:rPr>
              <a:t>/2 +1)</a:t>
            </a:r>
            <a:r>
              <a:rPr lang="en-US" sz="2200" b="1" baseline="30000" dirty="0" err="1">
                <a:cs typeface="Times New Roman" pitchFamily="18" charset="0"/>
              </a:rPr>
              <a:t>th</a:t>
            </a:r>
            <a:r>
              <a:rPr lang="en-US" sz="2200" b="1" dirty="0">
                <a:cs typeface="Times New Roman" pitchFamily="18" charset="0"/>
              </a:rPr>
              <a:t> </a:t>
            </a:r>
            <a:r>
              <a:rPr lang="en-US" sz="2200" dirty="0">
                <a:cs typeface="Times New Roman" pitchFamily="18" charset="0"/>
              </a:rPr>
              <a:t> position:</a:t>
            </a:r>
          </a:p>
          <a:p>
            <a:pPr indent="3175" algn="ctr">
              <a:lnSpc>
                <a:spcPct val="120000"/>
              </a:lnSpc>
            </a:pPr>
            <a:r>
              <a:rPr lang="en-US" sz="2400" b="1" i="1" dirty="0">
                <a:cs typeface="Times New Roman" pitchFamily="18" charset="0"/>
              </a:rPr>
              <a:t>x</a:t>
            </a:r>
            <a:r>
              <a:rPr lang="en-US" sz="2400" b="1" i="1" baseline="-25000" dirty="0">
                <a:cs typeface="Times New Roman" pitchFamily="18" charset="0"/>
              </a:rPr>
              <a:t>(1)</a:t>
            </a:r>
            <a:r>
              <a:rPr lang="en-US" sz="2400" b="1" i="1" dirty="0">
                <a:cs typeface="Times New Roman" pitchFamily="18" charset="0"/>
              </a:rPr>
              <a:t> </a:t>
            </a:r>
            <a:r>
              <a:rPr lang="en-US" sz="2400" b="1" dirty="0">
                <a:cs typeface="Times New Roman" pitchFamily="18" charset="0"/>
                <a:sym typeface="Symbol"/>
              </a:rPr>
              <a:t></a:t>
            </a:r>
            <a:r>
              <a:rPr lang="en-US" sz="2400" b="1" i="1" dirty="0">
                <a:cs typeface="Times New Roman" pitchFamily="18" charset="0"/>
              </a:rPr>
              <a:t> </a:t>
            </a:r>
            <a:r>
              <a:rPr lang="en-US" sz="2400" b="1" dirty="0">
                <a:cs typeface="Times New Roman" pitchFamily="18" charset="0"/>
                <a:sym typeface="Symbol"/>
              </a:rPr>
              <a:t>… </a:t>
            </a:r>
            <a:r>
              <a:rPr lang="en-US" sz="2400" b="1" i="1" dirty="0">
                <a:cs typeface="Times New Roman" pitchFamily="18" charset="0"/>
              </a:rPr>
              <a:t> x</a:t>
            </a:r>
            <a:r>
              <a:rPr lang="en-US" sz="2400" b="1" i="1" baseline="-25000" dirty="0">
                <a:cs typeface="Times New Roman" pitchFamily="18" charset="0"/>
              </a:rPr>
              <a:t>(n/2)</a:t>
            </a:r>
            <a:r>
              <a:rPr lang="en-US" sz="2400" b="1" i="1" dirty="0">
                <a:cs typeface="Times New Roman" pitchFamily="18" charset="0"/>
              </a:rPr>
              <a:t> </a:t>
            </a:r>
            <a:r>
              <a:rPr lang="en-US" sz="2400" b="1" dirty="0">
                <a:cs typeface="Times New Roman" pitchFamily="18" charset="0"/>
                <a:sym typeface="Symbol"/>
              </a:rPr>
              <a:t> </a:t>
            </a:r>
            <a:r>
              <a:rPr lang="en-US" sz="2400" b="1" i="1" dirty="0">
                <a:cs typeface="Times New Roman" pitchFamily="18" charset="0"/>
              </a:rPr>
              <a:t>x</a:t>
            </a:r>
            <a:r>
              <a:rPr lang="en-US" sz="2400" b="1" i="1" baseline="-25000" dirty="0">
                <a:cs typeface="Times New Roman" pitchFamily="18" charset="0"/>
              </a:rPr>
              <a:t>(n/2+1)</a:t>
            </a:r>
            <a:r>
              <a:rPr lang="en-US" sz="2400" b="1" i="1" dirty="0">
                <a:cs typeface="Times New Roman" pitchFamily="18" charset="0"/>
              </a:rPr>
              <a:t> </a:t>
            </a:r>
            <a:r>
              <a:rPr lang="en-US" sz="2400" b="1" dirty="0">
                <a:cs typeface="Times New Roman" pitchFamily="18" charset="0"/>
                <a:sym typeface="Symbol"/>
              </a:rPr>
              <a:t>…</a:t>
            </a:r>
            <a:r>
              <a:rPr lang="en-US" sz="2400" b="1" i="1" dirty="0">
                <a:cs typeface="Times New Roman" pitchFamily="18" charset="0"/>
              </a:rPr>
              <a:t> </a:t>
            </a:r>
            <a:r>
              <a:rPr lang="en-US" sz="2400" b="1" dirty="0">
                <a:cs typeface="Times New Roman" pitchFamily="18" charset="0"/>
                <a:sym typeface="Symbol"/>
              </a:rPr>
              <a:t></a:t>
            </a:r>
            <a:r>
              <a:rPr lang="en-US" sz="2400" b="1" i="1" dirty="0">
                <a:cs typeface="Times New Roman" pitchFamily="18" charset="0"/>
              </a:rPr>
              <a:t> x</a:t>
            </a:r>
            <a:r>
              <a:rPr lang="en-US" sz="2400" b="1" i="1" baseline="-25000" dirty="0">
                <a:cs typeface="Times New Roman" pitchFamily="18" charset="0"/>
              </a:rPr>
              <a:t>(n)</a:t>
            </a:r>
            <a:r>
              <a:rPr lang="en-US" sz="2400" b="1" i="1" dirty="0">
                <a:cs typeface="Times New Roman" pitchFamily="18" charset="0"/>
              </a:rPr>
              <a:t> </a:t>
            </a:r>
            <a:endParaRPr lang="en-US" sz="2400" dirty="0">
              <a:cs typeface="Times New Roman" pitchFamily="18" charset="0"/>
            </a:endParaRPr>
          </a:p>
          <a:p>
            <a:pPr indent="3175" algn="ctr">
              <a:lnSpc>
                <a:spcPct val="120000"/>
              </a:lnSpc>
            </a:pPr>
            <a:r>
              <a:rPr lang="en-US" sz="2400" dirty="0">
                <a:cs typeface="Times New Roman" pitchFamily="18" charset="0"/>
                <a:sym typeface="Wingdings"/>
              </a:rPr>
              <a:t></a:t>
            </a:r>
            <a:endParaRPr lang="en-US" sz="2400" dirty="0">
              <a:cs typeface="Times New Roman" pitchFamily="18" charset="0"/>
            </a:endParaRPr>
          </a:p>
          <a:p>
            <a:pPr algn="ctr">
              <a:lnSpc>
                <a:spcPct val="120000"/>
              </a:lnSpc>
              <a:spcBef>
                <a:spcPts val="0"/>
              </a:spcBef>
              <a:spcAft>
                <a:spcPts val="0"/>
              </a:spcAft>
              <a:buNone/>
            </a:pPr>
            <a:r>
              <a:rPr lang="en-US" sz="2400" b="1" i="1" dirty="0">
                <a:cs typeface="Times New Roman" pitchFamily="18" charset="0"/>
              </a:rPr>
              <a:t>m = </a:t>
            </a:r>
            <a:r>
              <a:rPr lang="en-US" sz="2400" b="1" dirty="0">
                <a:cs typeface="Times New Roman" pitchFamily="18" charset="0"/>
              </a:rPr>
              <a:t>(</a:t>
            </a:r>
            <a:r>
              <a:rPr lang="en-US" sz="2400" b="1" i="1" dirty="0">
                <a:cs typeface="Times New Roman" pitchFamily="18" charset="0"/>
              </a:rPr>
              <a:t>x</a:t>
            </a:r>
            <a:r>
              <a:rPr lang="en-US" sz="2400" b="1" i="1" baseline="-25000" dirty="0">
                <a:cs typeface="Times New Roman" pitchFamily="18" charset="0"/>
              </a:rPr>
              <a:t>(n/2)</a:t>
            </a:r>
            <a:r>
              <a:rPr lang="en-US" sz="2400" b="1" i="1" dirty="0">
                <a:cs typeface="Times New Roman" pitchFamily="18" charset="0"/>
              </a:rPr>
              <a:t> </a:t>
            </a:r>
            <a:r>
              <a:rPr lang="en-US" sz="2400" b="1" dirty="0">
                <a:cs typeface="Times New Roman" pitchFamily="18" charset="0"/>
                <a:sym typeface="Symbol"/>
              </a:rPr>
              <a:t>+</a:t>
            </a:r>
            <a:r>
              <a:rPr lang="en-US" sz="2400" b="1" i="1" dirty="0">
                <a:cs typeface="Times New Roman" pitchFamily="18" charset="0"/>
              </a:rPr>
              <a:t>x</a:t>
            </a:r>
            <a:r>
              <a:rPr lang="en-US" sz="2400" b="1" i="1" baseline="-25000" dirty="0">
                <a:cs typeface="Times New Roman" pitchFamily="18" charset="0"/>
              </a:rPr>
              <a:t>(n/2+1)</a:t>
            </a:r>
            <a:r>
              <a:rPr lang="en-US" sz="2400" b="1" i="1" dirty="0">
                <a:cs typeface="Times New Roman" pitchFamily="18" charset="0"/>
              </a:rPr>
              <a:t> </a:t>
            </a:r>
            <a:r>
              <a:rPr lang="en-US" sz="2400" b="1" dirty="0">
                <a:cs typeface="Times New Roman" pitchFamily="18" charset="0"/>
              </a:rPr>
              <a:t>)/</a:t>
            </a:r>
            <a:r>
              <a:rPr lang="en-US" sz="2400" b="1" i="1" dirty="0">
                <a:cs typeface="Times New Roman" pitchFamily="18" charset="0"/>
              </a:rPr>
              <a:t>2</a:t>
            </a:r>
            <a:endParaRPr kumimoji="0" lang="en-US" altLang="en-US" sz="2200" b="0" i="0" u="none" strike="noStrike" cap="none" normalizeH="0" baseline="0" dirty="0">
              <a:ln>
                <a:noFill/>
              </a:ln>
              <a:effectLst/>
            </a:endParaRPr>
          </a:p>
        </p:txBody>
      </p:sp>
      <p:sp>
        <p:nvSpPr>
          <p:cNvPr id="9" name="Rectangle 8">
            <a:extLst>
              <a:ext uri="{FF2B5EF4-FFF2-40B4-BE49-F238E27FC236}">
                <a16:creationId xmlns:a16="http://schemas.microsoft.com/office/drawing/2014/main" id="{EEEFCED8-8F04-4255-812E-9AC466691A1E}"/>
              </a:ext>
            </a:extLst>
          </p:cNvPr>
          <p:cNvSpPr/>
          <p:nvPr/>
        </p:nvSpPr>
        <p:spPr>
          <a:xfrm>
            <a:off x="838198" y="5380254"/>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38   7</a:t>
            </a:r>
          </a:p>
        </p:txBody>
      </p:sp>
      <p:sp>
        <p:nvSpPr>
          <p:cNvPr id="10" name="Rectangle 9">
            <a:extLst>
              <a:ext uri="{FF2B5EF4-FFF2-40B4-BE49-F238E27FC236}">
                <a16:creationId xmlns:a16="http://schemas.microsoft.com/office/drawing/2014/main" id="{949CD544-4291-4E66-ACCF-3F69AD780489}"/>
              </a:ext>
            </a:extLst>
          </p:cNvPr>
          <p:cNvSpPr/>
          <p:nvPr/>
        </p:nvSpPr>
        <p:spPr>
          <a:xfrm>
            <a:off x="838198" y="6211252"/>
            <a:ext cx="4281770" cy="494566"/>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cs typeface="Times New Roman" pitchFamily="18" charset="0"/>
              </a:rPr>
              <a:t>m = 7</a:t>
            </a:r>
            <a:endParaRPr lang="en-US" sz="2200" b="1" dirty="0">
              <a:solidFill>
                <a:schemeClr val="tx1"/>
              </a:solidFill>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2832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742129" cy="1325563"/>
          </a:xfrm>
        </p:spPr>
        <p:txBody>
          <a:bodyPr/>
          <a:lstStyle/>
          <a:p>
            <a:r>
              <a:rPr lang="en-US" dirty="0">
                <a:solidFill>
                  <a:srgbClr val="990033"/>
                </a:solidFill>
              </a:rPr>
              <a:t>Examples</a:t>
            </a:r>
            <a:endParaRPr lang="en-US" dirty="0"/>
          </a:p>
        </p:txBody>
      </p:sp>
      <p:sp>
        <p:nvSpPr>
          <p:cNvPr id="22" name="Rectangle 21">
            <a:extLst>
              <a:ext uri="{FF2B5EF4-FFF2-40B4-BE49-F238E27FC236}">
                <a16:creationId xmlns:a16="http://schemas.microsoft.com/office/drawing/2014/main" id="{EA2C6729-367C-4DE3-8232-9D84B1912FF9}"/>
              </a:ext>
            </a:extLst>
          </p:cNvPr>
          <p:cNvSpPr/>
          <p:nvPr/>
        </p:nvSpPr>
        <p:spPr>
          <a:xfrm>
            <a:off x="838200" y="1477746"/>
            <a:ext cx="7765470" cy="461665"/>
          </a:xfrm>
          <a:prstGeom prst="rect">
            <a:avLst/>
          </a:prstGeom>
        </p:spPr>
        <p:txBody>
          <a:bodyPr wrap="square">
            <a:spAutoFit/>
          </a:bodyPr>
          <a:lstStyle/>
          <a:p>
            <a:r>
              <a:rPr lang="en-US" sz="2400" dirty="0"/>
              <a:t>Find the median in the given cases:</a:t>
            </a:r>
          </a:p>
        </p:txBody>
      </p:sp>
      <p:sp>
        <p:nvSpPr>
          <p:cNvPr id="8" name="Rectangle 7">
            <a:extLst>
              <a:ext uri="{FF2B5EF4-FFF2-40B4-BE49-F238E27FC236}">
                <a16:creationId xmlns:a16="http://schemas.microsoft.com/office/drawing/2014/main" id="{16D22E01-5472-4029-B7A0-0BAC1293D1C8}"/>
              </a:ext>
            </a:extLst>
          </p:cNvPr>
          <p:cNvSpPr/>
          <p:nvPr/>
        </p:nvSpPr>
        <p:spPr>
          <a:xfrm>
            <a:off x="1208902" y="2023217"/>
            <a:ext cx="5049795" cy="461665"/>
          </a:xfrm>
          <a:prstGeom prst="rect">
            <a:avLst/>
          </a:prstGeom>
        </p:spPr>
        <p:txBody>
          <a:bodyPr wrap="square">
            <a:spAutoFit/>
          </a:bodyPr>
          <a:lstStyle/>
          <a:p>
            <a:r>
              <a:rPr lang="en-US" sz="2400" dirty="0">
                <a:solidFill>
                  <a:srgbClr val="00B050"/>
                </a:solidFill>
                <a:cs typeface="Times New Roman" pitchFamily="18" charset="0"/>
              </a:rPr>
              <a:t>2</a:t>
            </a:r>
            <a:r>
              <a:rPr lang="en-US" sz="2400" dirty="0">
                <a:cs typeface="Times New Roman" pitchFamily="18" charset="0"/>
              </a:rPr>
              <a:t>  </a:t>
            </a:r>
            <a:r>
              <a:rPr lang="en-US" sz="2400" dirty="0">
                <a:solidFill>
                  <a:srgbClr val="FF0000"/>
                </a:solidFill>
                <a:cs typeface="Times New Roman" pitchFamily="18" charset="0"/>
              </a:rPr>
              <a:t>3  3  3  </a:t>
            </a:r>
            <a:r>
              <a:rPr lang="en-US" sz="2400" dirty="0">
                <a:solidFill>
                  <a:srgbClr val="0070C0"/>
                </a:solidFill>
                <a:cs typeface="Times New Roman" pitchFamily="18" charset="0"/>
              </a:rPr>
              <a:t>4  4 </a:t>
            </a:r>
            <a:r>
              <a:rPr lang="en-US" sz="2400" dirty="0">
                <a:cs typeface="Times New Roman" pitchFamily="18" charset="0"/>
              </a:rPr>
              <a:t> 5  5  </a:t>
            </a:r>
            <a:r>
              <a:rPr lang="en-US" sz="2400" dirty="0">
                <a:solidFill>
                  <a:srgbClr val="FF0000"/>
                </a:solidFill>
                <a:cs typeface="Times New Roman" pitchFamily="18" charset="0"/>
              </a:rPr>
              <a:t>6</a:t>
            </a:r>
            <a:r>
              <a:rPr lang="en-US" sz="2400" dirty="0">
                <a:cs typeface="Times New Roman" pitchFamily="18" charset="0"/>
              </a:rPr>
              <a:t>  </a:t>
            </a:r>
            <a:r>
              <a:rPr lang="en-US" sz="2400" dirty="0">
                <a:solidFill>
                  <a:srgbClr val="FF0000"/>
                </a:solidFill>
                <a:cs typeface="Times New Roman" pitchFamily="18" charset="0"/>
              </a:rPr>
              <a:t>6  6  </a:t>
            </a:r>
            <a:r>
              <a:rPr lang="en-US" sz="2400" dirty="0">
                <a:solidFill>
                  <a:srgbClr val="0070C0"/>
                </a:solidFill>
                <a:cs typeface="Times New Roman" pitchFamily="18" charset="0"/>
              </a:rPr>
              <a:t>7</a:t>
            </a:r>
            <a:r>
              <a:rPr lang="en-US" sz="2400" dirty="0">
                <a:solidFill>
                  <a:srgbClr val="FF0000"/>
                </a:solidFill>
                <a:cs typeface="Times New Roman" pitchFamily="18" charset="0"/>
              </a:rPr>
              <a:t>  </a:t>
            </a:r>
            <a:r>
              <a:rPr lang="en-US" sz="2400" dirty="0">
                <a:solidFill>
                  <a:srgbClr val="0070C0"/>
                </a:solidFill>
                <a:cs typeface="Times New Roman" pitchFamily="18" charset="0"/>
              </a:rPr>
              <a:t>7</a:t>
            </a:r>
            <a:r>
              <a:rPr lang="en-US" sz="2400" dirty="0">
                <a:solidFill>
                  <a:srgbClr val="FF0000"/>
                </a:solidFill>
                <a:cs typeface="Times New Roman" pitchFamily="18" charset="0"/>
              </a:rPr>
              <a:t>  </a:t>
            </a:r>
            <a:r>
              <a:rPr lang="en-US" sz="2400" dirty="0">
                <a:solidFill>
                  <a:srgbClr val="0070C0"/>
                </a:solidFill>
                <a:cs typeface="Times New Roman" pitchFamily="18" charset="0"/>
              </a:rPr>
              <a:t>7  </a:t>
            </a:r>
            <a:r>
              <a:rPr lang="en-US" sz="2400" dirty="0">
                <a:cs typeface="Times New Roman" pitchFamily="18" charset="0"/>
              </a:rPr>
              <a:t>8  9</a:t>
            </a:r>
            <a:endParaRPr lang="en-US" sz="2400" dirty="0"/>
          </a:p>
        </p:txBody>
      </p:sp>
      <p:sp>
        <p:nvSpPr>
          <p:cNvPr id="9" name="Rectangle 8">
            <a:extLst>
              <a:ext uri="{FF2B5EF4-FFF2-40B4-BE49-F238E27FC236}">
                <a16:creationId xmlns:a16="http://schemas.microsoft.com/office/drawing/2014/main" id="{EDCC28D3-2BE6-466B-AF7D-E9287ACFF2BB}"/>
              </a:ext>
            </a:extLst>
          </p:cNvPr>
          <p:cNvSpPr/>
          <p:nvPr/>
        </p:nvSpPr>
        <p:spPr>
          <a:xfrm>
            <a:off x="1208902" y="2952572"/>
            <a:ext cx="4887098" cy="461665"/>
          </a:xfrm>
          <a:prstGeom prst="rect">
            <a:avLst/>
          </a:prstGeom>
        </p:spPr>
        <p:txBody>
          <a:bodyPr wrap="square">
            <a:spAutoFit/>
          </a:bodyPr>
          <a:lstStyle/>
          <a:p>
            <a:r>
              <a:rPr lang="en-US" sz="2400" dirty="0">
                <a:solidFill>
                  <a:srgbClr val="00B050"/>
                </a:solidFill>
                <a:cs typeface="Times New Roman" pitchFamily="18" charset="0"/>
              </a:rPr>
              <a:t>2</a:t>
            </a:r>
            <a:r>
              <a:rPr lang="en-US" sz="2400" dirty="0">
                <a:cs typeface="Times New Roman" pitchFamily="18" charset="0"/>
              </a:rPr>
              <a:t>  </a:t>
            </a:r>
            <a:r>
              <a:rPr lang="en-US" sz="2400" dirty="0">
                <a:solidFill>
                  <a:srgbClr val="FF0000"/>
                </a:solidFill>
                <a:cs typeface="Times New Roman" pitchFamily="18" charset="0"/>
              </a:rPr>
              <a:t>3  3  3  </a:t>
            </a:r>
            <a:r>
              <a:rPr lang="en-US" sz="2400" dirty="0">
                <a:solidFill>
                  <a:srgbClr val="0070C0"/>
                </a:solidFill>
                <a:cs typeface="Times New Roman" pitchFamily="18" charset="0"/>
              </a:rPr>
              <a:t>4 </a:t>
            </a:r>
            <a:r>
              <a:rPr lang="en-US" sz="2400" dirty="0">
                <a:cs typeface="Times New Roman" pitchFamily="18" charset="0"/>
              </a:rPr>
              <a:t> 5  5  </a:t>
            </a:r>
            <a:r>
              <a:rPr lang="en-US" sz="2400" dirty="0">
                <a:solidFill>
                  <a:srgbClr val="FF0000"/>
                </a:solidFill>
                <a:cs typeface="Times New Roman" pitchFamily="18" charset="0"/>
              </a:rPr>
              <a:t>6  6  6  </a:t>
            </a:r>
            <a:r>
              <a:rPr lang="en-US" sz="2400" dirty="0">
                <a:solidFill>
                  <a:srgbClr val="0070C0"/>
                </a:solidFill>
                <a:cs typeface="Times New Roman" pitchFamily="18" charset="0"/>
              </a:rPr>
              <a:t>7  7</a:t>
            </a:r>
            <a:r>
              <a:rPr lang="en-US" sz="2400" dirty="0">
                <a:cs typeface="Times New Roman" pitchFamily="18" charset="0"/>
              </a:rPr>
              <a:t>  8</a:t>
            </a:r>
            <a:endParaRPr lang="en-US" sz="2400" dirty="0"/>
          </a:p>
        </p:txBody>
      </p:sp>
      <p:cxnSp>
        <p:nvCxnSpPr>
          <p:cNvPr id="10" name="Straight Connector 9">
            <a:extLst>
              <a:ext uri="{FF2B5EF4-FFF2-40B4-BE49-F238E27FC236}">
                <a16:creationId xmlns:a16="http://schemas.microsoft.com/office/drawing/2014/main" id="{5B8A3308-F102-4701-8EC8-4F38D216D450}"/>
              </a:ext>
            </a:extLst>
          </p:cNvPr>
          <p:cNvCxnSpPr>
            <a:cxnSpLocks/>
          </p:cNvCxnSpPr>
          <p:nvPr/>
        </p:nvCxnSpPr>
        <p:spPr>
          <a:xfrm>
            <a:off x="1291280" y="2627868"/>
            <a:ext cx="2242752" cy="0"/>
          </a:xfrm>
          <a:prstGeom prst="line">
            <a:avLst/>
          </a:prstGeom>
          <a:ln w="2857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873545F-81A7-489C-ACAB-2E9CF2A60F67}"/>
              </a:ext>
            </a:extLst>
          </p:cNvPr>
          <p:cNvCxnSpPr>
            <a:cxnSpLocks/>
          </p:cNvCxnSpPr>
          <p:nvPr/>
        </p:nvCxnSpPr>
        <p:spPr>
          <a:xfrm flipH="1">
            <a:off x="3521675" y="2627868"/>
            <a:ext cx="2321011" cy="0"/>
          </a:xfrm>
          <a:prstGeom prst="line">
            <a:avLst/>
          </a:prstGeom>
          <a:ln w="2857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56DBA9-7AD9-4585-88A0-5D0ACD583AD3}"/>
              </a:ext>
            </a:extLst>
          </p:cNvPr>
          <p:cNvCxnSpPr>
            <a:cxnSpLocks/>
          </p:cNvCxnSpPr>
          <p:nvPr/>
        </p:nvCxnSpPr>
        <p:spPr>
          <a:xfrm>
            <a:off x="1315994" y="3564921"/>
            <a:ext cx="1822623" cy="0"/>
          </a:xfrm>
          <a:prstGeom prst="line">
            <a:avLst/>
          </a:prstGeom>
          <a:ln w="2857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91344C-FF38-47C2-BA3D-14ACD71BC313}"/>
              </a:ext>
            </a:extLst>
          </p:cNvPr>
          <p:cNvCxnSpPr>
            <a:cxnSpLocks/>
          </p:cNvCxnSpPr>
          <p:nvPr/>
        </p:nvCxnSpPr>
        <p:spPr>
          <a:xfrm flipH="1">
            <a:off x="3069250" y="3564921"/>
            <a:ext cx="1898166" cy="0"/>
          </a:xfrm>
          <a:prstGeom prst="line">
            <a:avLst/>
          </a:prstGeom>
          <a:ln w="2857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442B0E2-ABF6-4716-9C81-E0068AC2DA08}"/>
              </a:ext>
            </a:extLst>
          </p:cNvPr>
          <p:cNvSpPr/>
          <p:nvPr/>
        </p:nvSpPr>
        <p:spPr>
          <a:xfrm>
            <a:off x="6258697" y="365125"/>
            <a:ext cx="5612027" cy="852071"/>
          </a:xfrm>
          <a:prstGeom prst="rect">
            <a:avLst/>
          </a:prstGeom>
        </p:spPr>
        <p:txBody>
          <a:bodyPr wrap="square">
            <a:spAutoFit/>
          </a:bodyPr>
          <a:lstStyle/>
          <a:p>
            <a:r>
              <a:rPr lang="en-US" sz="2400" b="1" dirty="0">
                <a:cs typeface="Times New Roman" pitchFamily="18" charset="0"/>
              </a:rPr>
              <a:t>Ex3.</a:t>
            </a:r>
            <a:r>
              <a:rPr lang="en-US" sz="2400" dirty="0">
                <a:cs typeface="Times New Roman" pitchFamily="18" charset="0"/>
              </a:rPr>
              <a:t> Find the median of the pain scores without a calculator.</a:t>
            </a:r>
          </a:p>
        </p:txBody>
      </p:sp>
      <p:pic>
        <p:nvPicPr>
          <p:cNvPr id="23" name="Picture 22">
            <a:extLst>
              <a:ext uri="{FF2B5EF4-FFF2-40B4-BE49-F238E27FC236}">
                <a16:creationId xmlns:a16="http://schemas.microsoft.com/office/drawing/2014/main" id="{9A6D603F-1CA2-4ADB-BA16-EE063B0CA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990" y="4174850"/>
            <a:ext cx="1103625" cy="2019226"/>
          </a:xfrm>
          <a:prstGeom prst="rect">
            <a:avLst/>
          </a:prstGeom>
        </p:spPr>
      </p:pic>
      <p:pic>
        <p:nvPicPr>
          <p:cNvPr id="24" name="Picture 23">
            <a:extLst>
              <a:ext uri="{FF2B5EF4-FFF2-40B4-BE49-F238E27FC236}">
                <a16:creationId xmlns:a16="http://schemas.microsoft.com/office/drawing/2014/main" id="{B365CAAB-540F-4A46-99DE-73266C2E0A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0672" y="2965771"/>
            <a:ext cx="957864" cy="1768959"/>
          </a:xfrm>
          <a:prstGeom prst="rect">
            <a:avLst/>
          </a:prstGeom>
        </p:spPr>
      </p:pic>
      <p:pic>
        <p:nvPicPr>
          <p:cNvPr id="25" name="Picture 24">
            <a:extLst>
              <a:ext uri="{FF2B5EF4-FFF2-40B4-BE49-F238E27FC236}">
                <a16:creationId xmlns:a16="http://schemas.microsoft.com/office/drawing/2014/main" id="{37810860-6812-4AAA-AC79-953DE1CD14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1793" y="914025"/>
            <a:ext cx="894877" cy="1466221"/>
          </a:xfrm>
          <a:prstGeom prst="rect">
            <a:avLst/>
          </a:prstGeom>
        </p:spPr>
      </p:pic>
      <p:pic>
        <p:nvPicPr>
          <p:cNvPr id="26" name="Picture 25">
            <a:extLst>
              <a:ext uri="{FF2B5EF4-FFF2-40B4-BE49-F238E27FC236}">
                <a16:creationId xmlns:a16="http://schemas.microsoft.com/office/drawing/2014/main" id="{9B666D27-546A-475A-A75C-C1070397F0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6129" y="4696005"/>
            <a:ext cx="1151558" cy="1690585"/>
          </a:xfrm>
          <a:prstGeom prst="rect">
            <a:avLst/>
          </a:prstGeom>
        </p:spPr>
      </p:pic>
      <p:pic>
        <p:nvPicPr>
          <p:cNvPr id="27" name="Picture 26">
            <a:extLst>
              <a:ext uri="{FF2B5EF4-FFF2-40B4-BE49-F238E27FC236}">
                <a16:creationId xmlns:a16="http://schemas.microsoft.com/office/drawing/2014/main" id="{6E5D7FE1-3FD9-44C4-8BBD-8FEF095442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8042" y="2018620"/>
            <a:ext cx="1293751" cy="1622797"/>
          </a:xfrm>
          <a:prstGeom prst="rect">
            <a:avLst/>
          </a:prstGeom>
        </p:spPr>
      </p:pic>
      <p:pic>
        <p:nvPicPr>
          <p:cNvPr id="28" name="Picture 27">
            <a:extLst>
              <a:ext uri="{FF2B5EF4-FFF2-40B4-BE49-F238E27FC236}">
                <a16:creationId xmlns:a16="http://schemas.microsoft.com/office/drawing/2014/main" id="{FD32B514-B587-45AA-B9CF-F7C0A01188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86342" y="2434782"/>
            <a:ext cx="1014378" cy="1759312"/>
          </a:xfrm>
          <a:prstGeom prst="rect">
            <a:avLst/>
          </a:prstGeom>
        </p:spPr>
      </p:pic>
      <p:pic>
        <p:nvPicPr>
          <p:cNvPr id="29" name="Picture 28">
            <a:extLst>
              <a:ext uri="{FF2B5EF4-FFF2-40B4-BE49-F238E27FC236}">
                <a16:creationId xmlns:a16="http://schemas.microsoft.com/office/drawing/2014/main" id="{D734C601-FC0D-4A96-9033-0E29F8C2E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7687" y="3782577"/>
            <a:ext cx="1151558" cy="1605914"/>
          </a:xfrm>
          <a:prstGeom prst="rect">
            <a:avLst/>
          </a:prstGeom>
        </p:spPr>
      </p:pic>
      <p:pic>
        <p:nvPicPr>
          <p:cNvPr id="30" name="Picture 29">
            <a:extLst>
              <a:ext uri="{FF2B5EF4-FFF2-40B4-BE49-F238E27FC236}">
                <a16:creationId xmlns:a16="http://schemas.microsoft.com/office/drawing/2014/main" id="{26B13F29-4CB6-4A30-84DD-1D3CE0E5970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7988" y="1246109"/>
            <a:ext cx="917210" cy="1514786"/>
          </a:xfrm>
          <a:prstGeom prst="rect">
            <a:avLst/>
          </a:prstGeom>
        </p:spPr>
      </p:pic>
      <p:pic>
        <p:nvPicPr>
          <p:cNvPr id="31" name="Picture 30">
            <a:extLst>
              <a:ext uri="{FF2B5EF4-FFF2-40B4-BE49-F238E27FC236}">
                <a16:creationId xmlns:a16="http://schemas.microsoft.com/office/drawing/2014/main" id="{E0975C93-C177-4612-A9C4-4E751FA8FE6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93834" y="1054931"/>
            <a:ext cx="1277982" cy="1325315"/>
          </a:xfrm>
          <a:prstGeom prst="rect">
            <a:avLst/>
          </a:prstGeom>
        </p:spPr>
      </p:pic>
      <p:graphicFrame>
        <p:nvGraphicFramePr>
          <p:cNvPr id="32" name="Table 31">
            <a:extLst>
              <a:ext uri="{FF2B5EF4-FFF2-40B4-BE49-F238E27FC236}">
                <a16:creationId xmlns:a16="http://schemas.microsoft.com/office/drawing/2014/main" id="{6045970B-7B4A-4CEA-A73D-DBC9E9FEF6D3}"/>
              </a:ext>
            </a:extLst>
          </p:cNvPr>
          <p:cNvGraphicFramePr>
            <a:graphicFrameLocks noGrp="1"/>
          </p:cNvGraphicFramePr>
          <p:nvPr>
            <p:extLst>
              <p:ext uri="{D42A27DB-BD31-4B8C-83A1-F6EECF244321}">
                <p14:modId xmlns:p14="http://schemas.microsoft.com/office/powerpoint/2010/main" val="3695982837"/>
              </p:ext>
            </p:extLst>
          </p:nvPr>
        </p:nvGraphicFramePr>
        <p:xfrm>
          <a:off x="1552782" y="4034688"/>
          <a:ext cx="3181811" cy="2351902"/>
        </p:xfrm>
        <a:graphic>
          <a:graphicData uri="http://schemas.openxmlformats.org/drawingml/2006/table">
            <a:tbl>
              <a:tblPr/>
              <a:tblGrid>
                <a:gridCol w="698834">
                  <a:extLst>
                    <a:ext uri="{9D8B030D-6E8A-4147-A177-3AD203B41FA5}">
                      <a16:colId xmlns:a16="http://schemas.microsoft.com/office/drawing/2014/main" val="20000"/>
                    </a:ext>
                  </a:extLst>
                </a:gridCol>
                <a:gridCol w="627362">
                  <a:extLst>
                    <a:ext uri="{9D8B030D-6E8A-4147-A177-3AD203B41FA5}">
                      <a16:colId xmlns:a16="http://schemas.microsoft.com/office/drawing/2014/main" val="20001"/>
                    </a:ext>
                  </a:extLst>
                </a:gridCol>
                <a:gridCol w="1230900">
                  <a:extLst>
                    <a:ext uri="{9D8B030D-6E8A-4147-A177-3AD203B41FA5}">
                      <a16:colId xmlns:a16="http://schemas.microsoft.com/office/drawing/2014/main" val="20002"/>
                    </a:ext>
                  </a:extLst>
                </a:gridCol>
                <a:gridCol w="624715">
                  <a:extLst>
                    <a:ext uri="{9D8B030D-6E8A-4147-A177-3AD203B41FA5}">
                      <a16:colId xmlns:a16="http://schemas.microsoft.com/office/drawing/2014/main" val="20003"/>
                    </a:ext>
                  </a:extLst>
                </a:gridCol>
              </a:tblGrid>
              <a:tr h="335986">
                <a:tc>
                  <a:txBody>
                    <a:bodyPr/>
                    <a:lstStyle/>
                    <a:p>
                      <a:pPr algn="ctr" fontAlgn="ctr"/>
                      <a:r>
                        <a:rPr lang="en-US" sz="2000" b="0" i="0" u="none" strike="noStrike" dirty="0">
                          <a:solidFill>
                            <a:srgbClr val="000000"/>
                          </a:solidFill>
                          <a:latin typeface="+mn-lt"/>
                        </a:rPr>
                        <a:t>LCL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UCL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Class Mark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Freq</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986">
                <a:tc>
                  <a:txBody>
                    <a:bodyPr/>
                    <a:lstStyle/>
                    <a:p>
                      <a:pPr algn="ctr" fontAlgn="ctr"/>
                      <a:r>
                        <a:rPr lang="en-US" sz="2000" b="0" i="0" u="none" strike="noStrike" dirty="0">
                          <a:solidFill>
                            <a:srgbClr val="000000"/>
                          </a:solidFill>
                          <a:latin typeface="+mn-lt"/>
                        </a:rPr>
                        <a:t>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8.1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7.45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latin typeface="+mn-lt"/>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986">
                <a:tc>
                  <a:txBody>
                    <a:bodyPr/>
                    <a:lstStyle/>
                    <a:p>
                      <a:pPr algn="ctr" fontAlgn="ctr"/>
                      <a:r>
                        <a:rPr lang="en-US" sz="2000" b="0" i="0" u="none" strike="noStrike">
                          <a:solidFill>
                            <a:srgbClr val="000000"/>
                          </a:solidFill>
                          <a:latin typeface="+mn-lt"/>
                        </a:rPr>
                        <a:t>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8.85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15</a:t>
                      </a:r>
                      <a:endParaRPr lang="en-US" sz="20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986">
                <a:tc>
                  <a:txBody>
                    <a:bodyPr/>
                    <a:lstStyle/>
                    <a:p>
                      <a:pPr algn="ctr" fontAlgn="ctr"/>
                      <a:r>
                        <a:rPr lang="en-US" sz="2000" b="0" i="0" u="none" strike="noStrike" dirty="0">
                          <a:solidFill>
                            <a:srgbClr val="000000"/>
                          </a:solidFill>
                          <a:latin typeface="+mn-lt"/>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10.25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16</a:t>
                      </a:r>
                      <a:endParaRPr lang="en-US" sz="20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986">
                <a:tc>
                  <a:txBody>
                    <a:bodyPr/>
                    <a:lstStyle/>
                    <a:p>
                      <a:pPr algn="ctr" fontAlgn="ctr"/>
                      <a:r>
                        <a:rPr lang="en-US" sz="2000" b="0" i="0" u="none" strike="noStrike" dirty="0">
                          <a:solidFill>
                            <a:srgbClr val="000000"/>
                          </a:solidFill>
                          <a:latin typeface="+mn-lt"/>
                        </a:rPr>
                        <a:t>11.0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9</a:t>
                      </a:r>
                      <a:endParaRPr lang="en-US" sz="20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5986">
                <a:tc>
                  <a:txBody>
                    <a:bodyPr/>
                    <a:lstStyle/>
                    <a:p>
                      <a:pPr algn="ctr" fontAlgn="ctr"/>
                      <a:r>
                        <a:rPr lang="en-US" sz="2000" b="0" i="0" u="none" strike="noStrike">
                          <a:solidFill>
                            <a:srgbClr val="000000"/>
                          </a:solidFill>
                          <a:latin typeface="+mn-lt"/>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13.7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13.05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mn-lt"/>
                        </a:rPr>
                        <a:t>4</a:t>
                      </a:r>
                      <a:endParaRPr lang="en-US" sz="20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5986">
                <a:tc gridSpan="3">
                  <a:txBody>
                    <a:bodyPr/>
                    <a:lstStyle/>
                    <a:p>
                      <a:pPr algn="ctr" fontAlgn="b"/>
                      <a:r>
                        <a:rPr lang="en-US" sz="2000" b="0" i="0" u="none" strike="noStrike" dirty="0">
                          <a:solidFill>
                            <a:srgbClr val="000000"/>
                          </a:solidFill>
                          <a:latin typeface="+mn-lt"/>
                        </a:rPr>
                        <a:t>Sum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ctr" fontAlgn="ctr"/>
                      <a:r>
                        <a:rPr lang="en-US" sz="2000" b="0" i="0" u="none" strike="noStrike" dirty="0">
                          <a:solidFill>
                            <a:srgbClr val="000000"/>
                          </a:solidFill>
                          <a:latin typeface="+mn-lt"/>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3" name="Rectangle 32">
            <a:extLst>
              <a:ext uri="{FF2B5EF4-FFF2-40B4-BE49-F238E27FC236}">
                <a16:creationId xmlns:a16="http://schemas.microsoft.com/office/drawing/2014/main" id="{F28961BA-3C3A-46CE-951B-4704E72135C8}"/>
              </a:ext>
            </a:extLst>
          </p:cNvPr>
          <p:cNvSpPr/>
          <p:nvPr/>
        </p:nvSpPr>
        <p:spPr>
          <a:xfrm>
            <a:off x="349485" y="2003502"/>
            <a:ext cx="775043" cy="461665"/>
          </a:xfrm>
          <a:prstGeom prst="rect">
            <a:avLst/>
          </a:prstGeom>
        </p:spPr>
        <p:txBody>
          <a:bodyPr wrap="square">
            <a:spAutoFit/>
          </a:bodyPr>
          <a:lstStyle/>
          <a:p>
            <a:r>
              <a:rPr lang="en-US" sz="2400" b="1" dirty="0">
                <a:cs typeface="Times New Roman" pitchFamily="18" charset="0"/>
              </a:rPr>
              <a:t>Ex1.</a:t>
            </a:r>
            <a:endParaRPr lang="en-US" sz="2400" dirty="0">
              <a:cs typeface="Times New Roman" pitchFamily="18" charset="0"/>
            </a:endParaRPr>
          </a:p>
        </p:txBody>
      </p:sp>
      <p:sp>
        <p:nvSpPr>
          <p:cNvPr id="34" name="Rectangle 33">
            <a:extLst>
              <a:ext uri="{FF2B5EF4-FFF2-40B4-BE49-F238E27FC236}">
                <a16:creationId xmlns:a16="http://schemas.microsoft.com/office/drawing/2014/main" id="{D19B1267-67BF-4F92-A819-4D4D8ADA37F0}"/>
              </a:ext>
            </a:extLst>
          </p:cNvPr>
          <p:cNvSpPr/>
          <p:nvPr/>
        </p:nvSpPr>
        <p:spPr>
          <a:xfrm>
            <a:off x="349485" y="2932670"/>
            <a:ext cx="775043" cy="461665"/>
          </a:xfrm>
          <a:prstGeom prst="rect">
            <a:avLst/>
          </a:prstGeom>
        </p:spPr>
        <p:txBody>
          <a:bodyPr wrap="square">
            <a:spAutoFit/>
          </a:bodyPr>
          <a:lstStyle/>
          <a:p>
            <a:r>
              <a:rPr lang="en-US" sz="2400" b="1" dirty="0">
                <a:cs typeface="Times New Roman" pitchFamily="18" charset="0"/>
              </a:rPr>
              <a:t>Ex2.</a:t>
            </a:r>
            <a:endParaRPr lang="en-US" sz="2400" dirty="0">
              <a:cs typeface="Times New Roman" pitchFamily="18" charset="0"/>
            </a:endParaRPr>
          </a:p>
        </p:txBody>
      </p:sp>
      <p:sp>
        <p:nvSpPr>
          <p:cNvPr id="35" name="Rectangle 34">
            <a:extLst>
              <a:ext uri="{FF2B5EF4-FFF2-40B4-BE49-F238E27FC236}">
                <a16:creationId xmlns:a16="http://schemas.microsoft.com/office/drawing/2014/main" id="{37193127-FEC4-4F62-9B89-B1591BA2B37F}"/>
              </a:ext>
            </a:extLst>
          </p:cNvPr>
          <p:cNvSpPr/>
          <p:nvPr/>
        </p:nvSpPr>
        <p:spPr>
          <a:xfrm>
            <a:off x="358163" y="3989035"/>
            <a:ext cx="775043" cy="461665"/>
          </a:xfrm>
          <a:prstGeom prst="rect">
            <a:avLst/>
          </a:prstGeom>
        </p:spPr>
        <p:txBody>
          <a:bodyPr wrap="square">
            <a:spAutoFit/>
          </a:bodyPr>
          <a:lstStyle/>
          <a:p>
            <a:r>
              <a:rPr lang="en-US" sz="2400" b="1" dirty="0">
                <a:cs typeface="Times New Roman" pitchFamily="18" charset="0"/>
              </a:rPr>
              <a:t>Ex4.</a:t>
            </a:r>
            <a:endParaRPr lang="en-US" sz="2400" dirty="0">
              <a:cs typeface="Times New Roman" pitchFamily="18" charset="0"/>
            </a:endParaRPr>
          </a:p>
        </p:txBody>
      </p:sp>
    </p:spTree>
    <p:extLst>
      <p:ext uri="{BB962C8B-B14F-4D97-AF65-F5344CB8AC3E}">
        <p14:creationId xmlns:p14="http://schemas.microsoft.com/office/powerpoint/2010/main" val="134847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par>
                                <p:cTn id="8" presetID="18" presetClass="entr" presetSubtype="1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Left)">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Right)">
                                      <p:cBhvr>
                                        <p:cTn id="15" dur="1000"/>
                                        <p:tgtEl>
                                          <p:spTgt spid="15"/>
                                        </p:tgtEl>
                                      </p:cBhvr>
                                    </p:animEffect>
                                  </p:childTnLst>
                                </p:cTn>
                              </p:par>
                              <p:par>
                                <p:cTn id="16" presetID="18" presetClass="entr" presetSubtype="12"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trips(downLeft)">
                                      <p:cBhvr>
                                        <p:cTn id="18" dur="1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Mean or Average</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199" y="1477746"/>
                <a:ext cx="6242223" cy="1595373"/>
              </a:xfrm>
              <a:prstGeom prst="rect">
                <a:avLst/>
              </a:prstGeom>
            </p:spPr>
            <p:txBody>
              <a:bodyPr wrap="square">
                <a:spAutoFit/>
              </a:bodyPr>
              <a:lstStyle/>
              <a:p>
                <a:r>
                  <a:rPr lang="en-US" sz="2400" dirty="0"/>
                  <a:t>The Mean or Average is represented by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and is defined as</a:t>
                </a:r>
              </a:p>
              <a:p>
                <a:pPr algn="ct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𝑆𝑢𝑚</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𝐷𝑎𝑡𝑎</m:t>
                          </m:r>
                        </m:num>
                        <m:den>
                          <m:r>
                            <a:rPr lang="en-US" sz="2400" b="0" i="1" smtClean="0">
                              <a:latin typeface="Cambria Math" panose="02040503050406030204" pitchFamily="18" charset="0"/>
                            </a:rPr>
                            <m:t>𝑆𝑎𝑚𝑝𝑙𝑒</m:t>
                          </m:r>
                          <m:r>
                            <a:rPr lang="en-US" sz="2400" b="0" i="1" smtClean="0">
                              <a:latin typeface="Cambria Math" panose="02040503050406030204" pitchFamily="18" charset="0"/>
                            </a:rPr>
                            <m:t> </m:t>
                          </m:r>
                          <m:r>
                            <a:rPr lang="en-US" sz="2400" b="0" i="1" smtClean="0">
                              <a:latin typeface="Cambria Math" panose="02040503050406030204" pitchFamily="18" charset="0"/>
                            </a:rPr>
                            <m:t>𝑆𝑖𝑧𝑒</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num>
                        <m:den>
                          <m:r>
                            <a:rPr lang="en-US" sz="2400" b="0" i="1" smtClean="0">
                              <a:latin typeface="Cambria Math" panose="02040503050406030204" pitchFamily="18" charset="0"/>
                            </a:rPr>
                            <m:t>𝑛</m:t>
                          </m:r>
                        </m:den>
                      </m:f>
                    </m:oMath>
                  </m:oMathPara>
                </a14:m>
                <a:endParaRPr lang="en-US" sz="2400" dirty="0">
                  <a:cs typeface="Times New Roman" pitchFamily="18" charset="0"/>
                </a:endParaRP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199" y="1477746"/>
                <a:ext cx="6242223" cy="1595373"/>
              </a:xfrm>
              <a:prstGeom prst="rect">
                <a:avLst/>
              </a:prstGeom>
              <a:blipFill>
                <a:blip r:embed="rId4"/>
                <a:stretch>
                  <a:fillRect l="-1465" t="-305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C6438E20-F8C7-414C-A1EC-C73AF866F4F7}"/>
              </a:ext>
            </a:extLst>
          </p:cNvPr>
          <p:cNvSpPr/>
          <p:nvPr/>
        </p:nvSpPr>
        <p:spPr>
          <a:xfrm>
            <a:off x="838198" y="3248153"/>
            <a:ext cx="6242223" cy="1938992"/>
          </a:xfrm>
          <a:prstGeom prst="rect">
            <a:avLst/>
          </a:prstGeom>
        </p:spPr>
        <p:txBody>
          <a:bodyPr wrap="square">
            <a:spAutoFit/>
          </a:bodyPr>
          <a:lstStyle/>
          <a:p>
            <a:pPr indent="3175"/>
            <a:r>
              <a:rPr lang="en-US" sz="2400" dirty="0">
                <a:cs typeface="Times New Roman" pitchFamily="18" charset="0"/>
              </a:rPr>
              <a:t>In </a:t>
            </a:r>
            <a:r>
              <a:rPr lang="en-US" sz="2400" dirty="0">
                <a:solidFill>
                  <a:srgbClr val="8D42C6"/>
                </a:solidFill>
                <a:cs typeface="Times New Roman" pitchFamily="18" charset="0"/>
              </a:rPr>
              <a:t>small sample sizes</a:t>
            </a:r>
            <a:r>
              <a:rPr lang="en-US" sz="2400" dirty="0">
                <a:cs typeface="Times New Roman" pitchFamily="18" charset="0"/>
              </a:rPr>
              <a:t>, simply add the data values and divide by their sample size. </a:t>
            </a:r>
          </a:p>
          <a:p>
            <a:pPr indent="3175"/>
            <a:endParaRPr lang="en-US" sz="2400" dirty="0">
              <a:cs typeface="Times New Roman" pitchFamily="18" charset="0"/>
            </a:endParaRPr>
          </a:p>
          <a:p>
            <a:pPr indent="3175"/>
            <a:r>
              <a:rPr lang="en-US" sz="2400" dirty="0">
                <a:cs typeface="Times New Roman" pitchFamily="18" charset="0"/>
              </a:rPr>
              <a:t>In data presented by </a:t>
            </a:r>
            <a:r>
              <a:rPr lang="en-US" sz="2400" dirty="0">
                <a:solidFill>
                  <a:srgbClr val="FF0000"/>
                </a:solidFill>
                <a:cs typeface="Times New Roman" pitchFamily="18" charset="0"/>
              </a:rPr>
              <a:t>frequency tables </a:t>
            </a:r>
            <a:r>
              <a:rPr lang="en-US" sz="2400" dirty="0">
                <a:cs typeface="Times New Roman" pitchFamily="18" charset="0"/>
              </a:rPr>
              <a:t>with k classes, use: </a:t>
            </a:r>
          </a:p>
        </p:txBody>
      </p:sp>
      <p:sp>
        <p:nvSpPr>
          <p:cNvPr id="9" name="Rectangle 8">
            <a:extLst>
              <a:ext uri="{FF2B5EF4-FFF2-40B4-BE49-F238E27FC236}">
                <a16:creationId xmlns:a16="http://schemas.microsoft.com/office/drawing/2014/main" id="{F0717AF3-A987-43D0-9116-AC4CC4884CD3}"/>
              </a:ext>
            </a:extLst>
          </p:cNvPr>
          <p:cNvSpPr/>
          <p:nvPr/>
        </p:nvSpPr>
        <p:spPr>
          <a:xfrm>
            <a:off x="7539212" y="365125"/>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38   7</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62298A1-3D0E-4F5C-907A-43CAF3684CC6}"/>
                  </a:ext>
                </a:extLst>
              </p:cNvPr>
              <p:cNvSpPr/>
              <p:nvPr/>
            </p:nvSpPr>
            <p:spPr>
              <a:xfrm>
                <a:off x="7539212" y="1196123"/>
                <a:ext cx="4281770" cy="494566"/>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sz="2200" b="1" i="1" smtClean="0">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𝒙</m:t>
                        </m:r>
                      </m:e>
                    </m:acc>
                  </m:oMath>
                </a14:m>
                <a:r>
                  <a:rPr lang="en-US" sz="2200" b="1" dirty="0">
                    <a:solidFill>
                      <a:schemeClr val="tx1"/>
                    </a:solidFill>
                    <a:cs typeface="Times New Roman" pitchFamily="18" charset="0"/>
                  </a:rPr>
                  <a:t> = 12</a:t>
                </a:r>
                <a:endParaRPr lang="en-US" sz="2200" b="1" dirty="0">
                  <a:solidFill>
                    <a:schemeClr val="tx1"/>
                  </a:solidFill>
                  <a:ea typeface="Cambria" panose="02040503050406030204" pitchFamily="18" charset="0"/>
                  <a:cs typeface="Times New Roman" pitchFamily="18" charset="0"/>
                </a:endParaRPr>
              </a:p>
            </p:txBody>
          </p:sp>
        </mc:Choice>
        <mc:Fallback xmlns="">
          <p:sp>
            <p:nvSpPr>
              <p:cNvPr id="10" name="Rectangle 9">
                <a:extLst>
                  <a:ext uri="{FF2B5EF4-FFF2-40B4-BE49-F238E27FC236}">
                    <a16:creationId xmlns:a16="http://schemas.microsoft.com/office/drawing/2014/main" id="{B62298A1-3D0E-4F5C-907A-43CAF3684CC6}"/>
                  </a:ext>
                </a:extLst>
              </p:cNvPr>
              <p:cNvSpPr>
                <a:spLocks noRot="1" noChangeAspect="1" noMove="1" noResize="1" noEditPoints="1" noAdjustHandles="1" noChangeArrowheads="1" noChangeShapeType="1" noTextEdit="1"/>
              </p:cNvSpPr>
              <p:nvPr/>
            </p:nvSpPr>
            <p:spPr>
              <a:xfrm>
                <a:off x="7539212" y="1196123"/>
                <a:ext cx="4281770" cy="494566"/>
              </a:xfrm>
              <a:prstGeom prst="rect">
                <a:avLst/>
              </a:prstGeom>
              <a:blipFill>
                <a:blip r:embed="rId5"/>
                <a:stretch>
                  <a:fillRect b="-16867"/>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6A5C33F0-C185-4EE2-B050-7AC5D295D298}"/>
              </a:ext>
            </a:extLst>
          </p:cNvPr>
          <p:cNvSpPr/>
          <p:nvPr/>
        </p:nvSpPr>
        <p:spPr>
          <a:xfrm>
            <a:off x="5445251" y="312983"/>
            <a:ext cx="1600200" cy="76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Read as </a:t>
            </a:r>
          </a:p>
          <a:p>
            <a:pPr algn="ctr"/>
            <a:r>
              <a:rPr lang="en-US" dirty="0">
                <a:solidFill>
                  <a:schemeClr val="tx2"/>
                </a:solidFill>
              </a:rPr>
              <a:t>x-bar</a:t>
            </a:r>
          </a:p>
        </p:txBody>
      </p:sp>
      <p:cxnSp>
        <p:nvCxnSpPr>
          <p:cNvPr id="12" name="Straight Arrow Connector 11">
            <a:extLst>
              <a:ext uri="{FF2B5EF4-FFF2-40B4-BE49-F238E27FC236}">
                <a16:creationId xmlns:a16="http://schemas.microsoft.com/office/drawing/2014/main" id="{DC608B96-C1CF-40AD-82A0-E9B8A580EC76}"/>
              </a:ext>
            </a:extLst>
          </p:cNvPr>
          <p:cNvCxnSpPr>
            <a:cxnSpLocks/>
            <a:endCxn id="11" idx="4"/>
          </p:cNvCxnSpPr>
          <p:nvPr/>
        </p:nvCxnSpPr>
        <p:spPr>
          <a:xfrm flipV="1">
            <a:off x="6005384" y="1074983"/>
            <a:ext cx="239967" cy="4405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3">
            <a:extLst>
              <a:ext uri="{FF2B5EF4-FFF2-40B4-BE49-F238E27FC236}">
                <a16:creationId xmlns:a16="http://schemas.microsoft.com/office/drawing/2014/main" id="{23094BDE-6A40-4283-A98C-BA940F85190E}"/>
              </a:ext>
            </a:extLst>
          </p:cNvPr>
          <p:cNvGraphicFramePr>
            <a:graphicFrameLocks noChangeAspect="1"/>
          </p:cNvGraphicFramePr>
          <p:nvPr>
            <p:extLst>
              <p:ext uri="{D42A27DB-BD31-4B8C-83A1-F6EECF244321}">
                <p14:modId xmlns:p14="http://schemas.microsoft.com/office/powerpoint/2010/main" val="1161127398"/>
              </p:ext>
            </p:extLst>
          </p:nvPr>
        </p:nvGraphicFramePr>
        <p:xfrm>
          <a:off x="8068964" y="2428630"/>
          <a:ext cx="1425575" cy="3467100"/>
        </p:xfrm>
        <a:graphic>
          <a:graphicData uri="http://schemas.openxmlformats.org/presentationml/2006/ole">
            <mc:AlternateContent xmlns:mc="http://schemas.openxmlformats.org/markup-compatibility/2006">
              <mc:Choice xmlns:v="urn:schemas-microsoft-com:vml" Requires="v">
                <p:oleObj spid="_x0000_s1611" name="Equation" r:id="rId6" imgW="469900" imgH="1143000" progId="Equation.3">
                  <p:embed/>
                </p:oleObj>
              </mc:Choice>
              <mc:Fallback>
                <p:oleObj name="Equation" r:id="rId6" imgW="469900" imgH="1143000" progId="Equation.3">
                  <p:embed/>
                  <p:pic>
                    <p:nvPicPr>
                      <p:cNvPr id="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8964" y="2428630"/>
                        <a:ext cx="1425575" cy="346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5">
            <a:extLst>
              <a:ext uri="{FF2B5EF4-FFF2-40B4-BE49-F238E27FC236}">
                <a16:creationId xmlns:a16="http://schemas.microsoft.com/office/drawing/2014/main" id="{D175B36B-C835-4A2E-829B-3EC1FB762773}"/>
              </a:ext>
            </a:extLst>
          </p:cNvPr>
          <p:cNvSpPr>
            <a:spLocks noChangeShapeType="1"/>
          </p:cNvSpPr>
          <p:nvPr/>
        </p:nvSpPr>
        <p:spPr bwMode="auto">
          <a:xfrm>
            <a:off x="7535565" y="3190630"/>
            <a:ext cx="1828800" cy="0"/>
          </a:xfrm>
          <a:prstGeom prst="line">
            <a:avLst/>
          </a:prstGeom>
          <a:noFill/>
          <a:ln w="28575">
            <a:solidFill>
              <a:schemeClr val="tx1"/>
            </a:solidFill>
            <a:round/>
            <a:headEnd/>
            <a:tailEnd/>
          </a:ln>
          <a:effectLst/>
        </p:spPr>
        <p:txBody>
          <a:bodyPr wrap="none"/>
          <a:lstStyle/>
          <a:p>
            <a:endParaRPr lang="en-US" dirty="0"/>
          </a:p>
        </p:txBody>
      </p:sp>
      <p:sp>
        <p:nvSpPr>
          <p:cNvPr id="18" name="Line 6">
            <a:extLst>
              <a:ext uri="{FF2B5EF4-FFF2-40B4-BE49-F238E27FC236}">
                <a16:creationId xmlns:a16="http://schemas.microsoft.com/office/drawing/2014/main" id="{A6A3EE79-3024-4993-BDA1-83AB306818E3}"/>
              </a:ext>
            </a:extLst>
          </p:cNvPr>
          <p:cNvSpPr>
            <a:spLocks noChangeShapeType="1"/>
          </p:cNvSpPr>
          <p:nvPr/>
        </p:nvSpPr>
        <p:spPr bwMode="auto">
          <a:xfrm>
            <a:off x="8732539" y="2504830"/>
            <a:ext cx="0" cy="3352800"/>
          </a:xfrm>
          <a:prstGeom prst="line">
            <a:avLst/>
          </a:prstGeom>
          <a:noFill/>
          <a:ln w="28575">
            <a:solidFill>
              <a:schemeClr val="tx1"/>
            </a:solidFill>
            <a:round/>
            <a:headEnd/>
            <a:tailEnd/>
          </a:ln>
          <a:effectLst/>
        </p:spPr>
        <p:txBody>
          <a:bodyPr wrap="none"/>
          <a:lstStyle/>
          <a:p>
            <a:endParaRPr lang="en-US" dirty="0"/>
          </a:p>
        </p:txBody>
      </p:sp>
      <p:sp>
        <p:nvSpPr>
          <p:cNvPr id="19" name="TextBox 18">
            <a:extLst>
              <a:ext uri="{FF2B5EF4-FFF2-40B4-BE49-F238E27FC236}">
                <a16:creationId xmlns:a16="http://schemas.microsoft.com/office/drawing/2014/main" id="{5E1903BD-8EC0-427E-8031-3505F25C867A}"/>
              </a:ext>
            </a:extLst>
          </p:cNvPr>
          <p:cNvSpPr txBox="1"/>
          <p:nvPr/>
        </p:nvSpPr>
        <p:spPr>
          <a:xfrm>
            <a:off x="7840364" y="1742830"/>
            <a:ext cx="912429" cy="707886"/>
          </a:xfrm>
          <a:prstGeom prst="rect">
            <a:avLst/>
          </a:prstGeom>
          <a:noFill/>
        </p:spPr>
        <p:txBody>
          <a:bodyPr wrap="none" rtlCol="0">
            <a:spAutoFit/>
          </a:bodyPr>
          <a:lstStyle/>
          <a:p>
            <a:r>
              <a:rPr lang="en-US" sz="2000" b="1" dirty="0">
                <a:solidFill>
                  <a:srgbClr val="FF0000"/>
                </a:solidFill>
              </a:rPr>
              <a:t>Class </a:t>
            </a:r>
          </a:p>
          <a:p>
            <a:r>
              <a:rPr lang="en-US" sz="2000" b="1" dirty="0">
                <a:solidFill>
                  <a:srgbClr val="FF0000"/>
                </a:solidFill>
              </a:rPr>
              <a:t>Mark</a:t>
            </a:r>
          </a:p>
        </p:txBody>
      </p:sp>
      <p:sp>
        <p:nvSpPr>
          <p:cNvPr id="20" name="TextBox 19">
            <a:extLst>
              <a:ext uri="{FF2B5EF4-FFF2-40B4-BE49-F238E27FC236}">
                <a16:creationId xmlns:a16="http://schemas.microsoft.com/office/drawing/2014/main" id="{926E07CF-A272-479A-8D89-7167497831D7}"/>
              </a:ext>
            </a:extLst>
          </p:cNvPr>
          <p:cNvSpPr txBox="1"/>
          <p:nvPr/>
        </p:nvSpPr>
        <p:spPr>
          <a:xfrm>
            <a:off x="8907164" y="1952320"/>
            <a:ext cx="691536" cy="400110"/>
          </a:xfrm>
          <a:prstGeom prst="rect">
            <a:avLst/>
          </a:prstGeom>
          <a:noFill/>
        </p:spPr>
        <p:txBody>
          <a:bodyPr wrap="none" rtlCol="0">
            <a:spAutoFit/>
          </a:bodyPr>
          <a:lstStyle/>
          <a:p>
            <a:r>
              <a:rPr lang="en-US" sz="2000" b="1" dirty="0">
                <a:solidFill>
                  <a:srgbClr val="0070C0"/>
                </a:solidFill>
              </a:rPr>
              <a:t>freq.</a:t>
            </a:r>
          </a:p>
        </p:txBody>
      </p:sp>
      <p:sp>
        <p:nvSpPr>
          <p:cNvPr id="21" name="Line 6">
            <a:extLst>
              <a:ext uri="{FF2B5EF4-FFF2-40B4-BE49-F238E27FC236}">
                <a16:creationId xmlns:a16="http://schemas.microsoft.com/office/drawing/2014/main" id="{64FEB303-DE00-46E9-A9D9-A2EC5ACC1C89}"/>
              </a:ext>
            </a:extLst>
          </p:cNvPr>
          <p:cNvSpPr>
            <a:spLocks noChangeShapeType="1"/>
          </p:cNvSpPr>
          <p:nvPr/>
        </p:nvSpPr>
        <p:spPr bwMode="auto">
          <a:xfrm>
            <a:off x="9745364" y="2504830"/>
            <a:ext cx="0" cy="3352800"/>
          </a:xfrm>
          <a:prstGeom prst="line">
            <a:avLst/>
          </a:prstGeom>
          <a:noFill/>
          <a:ln w="28575">
            <a:solidFill>
              <a:schemeClr val="tx1"/>
            </a:solidFill>
            <a:round/>
            <a:headEnd/>
            <a:tailEnd/>
          </a:ln>
          <a:effectLst/>
        </p:spPr>
        <p:txBody>
          <a:bodyPr wrap="none"/>
          <a:lstStyle/>
          <a:p>
            <a:endParaRPr lang="en-US" dirty="0"/>
          </a:p>
        </p:txBody>
      </p:sp>
      <p:sp>
        <p:nvSpPr>
          <p:cNvPr id="22" name="Line 5">
            <a:extLst>
              <a:ext uri="{FF2B5EF4-FFF2-40B4-BE49-F238E27FC236}">
                <a16:creationId xmlns:a16="http://schemas.microsoft.com/office/drawing/2014/main" id="{E9AAB8DE-DAB1-4CFB-B431-29726FE429CE}"/>
              </a:ext>
            </a:extLst>
          </p:cNvPr>
          <p:cNvSpPr>
            <a:spLocks noChangeShapeType="1"/>
          </p:cNvSpPr>
          <p:nvPr/>
        </p:nvSpPr>
        <p:spPr bwMode="auto">
          <a:xfrm>
            <a:off x="9364364" y="3190630"/>
            <a:ext cx="1219200" cy="0"/>
          </a:xfrm>
          <a:prstGeom prst="line">
            <a:avLst/>
          </a:prstGeom>
          <a:noFill/>
          <a:ln w="28575">
            <a:solidFill>
              <a:schemeClr val="tx1"/>
            </a:solidFill>
            <a:round/>
            <a:headEnd/>
            <a:tailEnd/>
          </a:ln>
          <a:effectLst/>
        </p:spPr>
        <p:txBody>
          <a:bodyPr wrap="none"/>
          <a:lstStyle/>
          <a:p>
            <a:endParaRPr lang="en-US" dirty="0"/>
          </a:p>
        </p:txBody>
      </p:sp>
      <p:graphicFrame>
        <p:nvGraphicFramePr>
          <p:cNvPr id="23" name="Object 22">
            <a:extLst>
              <a:ext uri="{FF2B5EF4-FFF2-40B4-BE49-F238E27FC236}">
                <a16:creationId xmlns:a16="http://schemas.microsoft.com/office/drawing/2014/main" id="{E4AF3CFC-3C2C-4498-A556-780B91C7AB77}"/>
              </a:ext>
            </a:extLst>
          </p:cNvPr>
          <p:cNvGraphicFramePr>
            <a:graphicFrameLocks noChangeAspect="1"/>
          </p:cNvGraphicFramePr>
          <p:nvPr>
            <p:extLst>
              <p:ext uri="{D42A27DB-BD31-4B8C-83A1-F6EECF244321}">
                <p14:modId xmlns:p14="http://schemas.microsoft.com/office/powerpoint/2010/main" val="1465716951"/>
              </p:ext>
            </p:extLst>
          </p:nvPr>
        </p:nvGraphicFramePr>
        <p:xfrm>
          <a:off x="9973964" y="2490976"/>
          <a:ext cx="762000" cy="623454"/>
        </p:xfrm>
        <a:graphic>
          <a:graphicData uri="http://schemas.openxmlformats.org/presentationml/2006/ole">
            <mc:AlternateContent xmlns:mc="http://schemas.openxmlformats.org/markup-compatibility/2006">
              <mc:Choice xmlns:v="urn:schemas-microsoft-com:vml" Requires="v">
                <p:oleObj spid="_x0000_s1612" name="Equation" r:id="rId8" imgW="279360" imgH="228600" progId="Equation.3">
                  <p:embed/>
                </p:oleObj>
              </mc:Choice>
              <mc:Fallback>
                <p:oleObj name="Equation" r:id="rId8" imgW="279360" imgH="228600" progId="Equation.3">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73964" y="2490976"/>
                        <a:ext cx="762000" cy="623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45">
            <a:extLst>
              <a:ext uri="{FF2B5EF4-FFF2-40B4-BE49-F238E27FC236}">
                <a16:creationId xmlns:a16="http://schemas.microsoft.com/office/drawing/2014/main" id="{0EAE598C-0277-4B45-816B-62FCB42E2624}"/>
              </a:ext>
            </a:extLst>
          </p:cNvPr>
          <p:cNvGraphicFramePr>
            <a:graphicFrameLocks noChangeAspect="1"/>
          </p:cNvGraphicFramePr>
          <p:nvPr>
            <p:extLst>
              <p:ext uri="{D42A27DB-BD31-4B8C-83A1-F6EECF244321}">
                <p14:modId xmlns:p14="http://schemas.microsoft.com/office/powerpoint/2010/main" val="722062429"/>
              </p:ext>
            </p:extLst>
          </p:nvPr>
        </p:nvGraphicFramePr>
        <p:xfrm>
          <a:off x="9973964" y="3208093"/>
          <a:ext cx="762000" cy="588962"/>
        </p:xfrm>
        <a:graphic>
          <a:graphicData uri="http://schemas.openxmlformats.org/presentationml/2006/ole">
            <mc:AlternateContent xmlns:mc="http://schemas.openxmlformats.org/markup-compatibility/2006">
              <mc:Choice xmlns:v="urn:schemas-microsoft-com:vml" Requires="v">
                <p:oleObj spid="_x0000_s1613" name="Equation" r:id="rId10" imgW="279360" imgH="215640" progId="Equation.3">
                  <p:embed/>
                </p:oleObj>
              </mc:Choice>
              <mc:Fallback>
                <p:oleObj name="Equation" r:id="rId10" imgW="279360" imgH="215640" progId="Equation.3">
                  <p:embed/>
                  <p:pic>
                    <p:nvPicPr>
                      <p:cNvPr id="71725"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73964" y="3208093"/>
                        <a:ext cx="762000"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46">
            <a:extLst>
              <a:ext uri="{FF2B5EF4-FFF2-40B4-BE49-F238E27FC236}">
                <a16:creationId xmlns:a16="http://schemas.microsoft.com/office/drawing/2014/main" id="{F7C32D03-8442-440F-ABE2-3B86B59E3904}"/>
              </a:ext>
            </a:extLst>
          </p:cNvPr>
          <p:cNvGraphicFramePr>
            <a:graphicFrameLocks noChangeAspect="1"/>
          </p:cNvGraphicFramePr>
          <p:nvPr>
            <p:extLst>
              <p:ext uri="{D42A27DB-BD31-4B8C-83A1-F6EECF244321}">
                <p14:modId xmlns:p14="http://schemas.microsoft.com/office/powerpoint/2010/main" val="3396966594"/>
              </p:ext>
            </p:extLst>
          </p:nvPr>
        </p:nvGraphicFramePr>
        <p:xfrm>
          <a:off x="9905702" y="3879605"/>
          <a:ext cx="900112" cy="588963"/>
        </p:xfrm>
        <a:graphic>
          <a:graphicData uri="http://schemas.openxmlformats.org/presentationml/2006/ole">
            <mc:AlternateContent xmlns:mc="http://schemas.openxmlformats.org/markup-compatibility/2006">
              <mc:Choice xmlns:v="urn:schemas-microsoft-com:vml" Requires="v">
                <p:oleObj spid="_x0000_s1614" name="Equation" r:id="rId12" imgW="330120" imgH="215640" progId="Equation.3">
                  <p:embed/>
                </p:oleObj>
              </mc:Choice>
              <mc:Fallback>
                <p:oleObj name="Equation" r:id="rId12" imgW="330120" imgH="215640" progId="Equation.3">
                  <p:embed/>
                  <p:pic>
                    <p:nvPicPr>
                      <p:cNvPr id="71726"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5702" y="3879605"/>
                        <a:ext cx="900112"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47">
            <a:extLst>
              <a:ext uri="{FF2B5EF4-FFF2-40B4-BE49-F238E27FC236}">
                <a16:creationId xmlns:a16="http://schemas.microsoft.com/office/drawing/2014/main" id="{2EE4E05E-C44E-4708-B19F-3FE242C17394}"/>
              </a:ext>
            </a:extLst>
          </p:cNvPr>
          <p:cNvGraphicFramePr>
            <a:graphicFrameLocks noChangeAspect="1"/>
          </p:cNvGraphicFramePr>
          <p:nvPr>
            <p:extLst>
              <p:ext uri="{D42A27DB-BD31-4B8C-83A1-F6EECF244321}">
                <p14:modId xmlns:p14="http://schemas.microsoft.com/office/powerpoint/2010/main" val="3214093433"/>
              </p:ext>
            </p:extLst>
          </p:nvPr>
        </p:nvGraphicFramePr>
        <p:xfrm>
          <a:off x="10250189" y="4600330"/>
          <a:ext cx="207963" cy="519113"/>
        </p:xfrm>
        <a:graphic>
          <a:graphicData uri="http://schemas.openxmlformats.org/presentationml/2006/ole">
            <mc:AlternateContent xmlns:mc="http://schemas.openxmlformats.org/markup-compatibility/2006">
              <mc:Choice xmlns:v="urn:schemas-microsoft-com:vml" Requires="v">
                <p:oleObj spid="_x0000_s1615" name="Equation" r:id="rId14" imgW="75960" imgH="190440" progId="Equation.3">
                  <p:embed/>
                </p:oleObj>
              </mc:Choice>
              <mc:Fallback>
                <p:oleObj name="Equation" r:id="rId14" imgW="75960" imgH="190440" progId="Equation.3">
                  <p:embed/>
                  <p:pic>
                    <p:nvPicPr>
                      <p:cNvPr id="71727" name="Object 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50189" y="4600330"/>
                        <a:ext cx="207963"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8">
            <a:extLst>
              <a:ext uri="{FF2B5EF4-FFF2-40B4-BE49-F238E27FC236}">
                <a16:creationId xmlns:a16="http://schemas.microsoft.com/office/drawing/2014/main" id="{768BA0FD-5507-4A84-9858-9F23482AFEA8}"/>
              </a:ext>
            </a:extLst>
          </p:cNvPr>
          <p:cNvGraphicFramePr>
            <a:graphicFrameLocks noChangeAspect="1"/>
          </p:cNvGraphicFramePr>
          <p:nvPr>
            <p:extLst>
              <p:ext uri="{D42A27DB-BD31-4B8C-83A1-F6EECF244321}">
                <p14:modId xmlns:p14="http://schemas.microsoft.com/office/powerpoint/2010/main" val="98317541"/>
              </p:ext>
            </p:extLst>
          </p:nvPr>
        </p:nvGraphicFramePr>
        <p:xfrm>
          <a:off x="9905702" y="5309943"/>
          <a:ext cx="900112" cy="623887"/>
        </p:xfrm>
        <a:graphic>
          <a:graphicData uri="http://schemas.openxmlformats.org/presentationml/2006/ole">
            <mc:AlternateContent xmlns:mc="http://schemas.openxmlformats.org/markup-compatibility/2006">
              <mc:Choice xmlns:v="urn:schemas-microsoft-com:vml" Requires="v">
                <p:oleObj spid="_x0000_s1616" name="Equation" r:id="rId16" imgW="330120" imgH="228600" progId="Equation.3">
                  <p:embed/>
                </p:oleObj>
              </mc:Choice>
              <mc:Fallback>
                <p:oleObj name="Equation" r:id="rId16" imgW="330120" imgH="228600" progId="Equation.3">
                  <p:embed/>
                  <p:pic>
                    <p:nvPicPr>
                      <p:cNvPr id="71728" name="Object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905702" y="5309943"/>
                        <a:ext cx="900112"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5">
            <a:extLst>
              <a:ext uri="{FF2B5EF4-FFF2-40B4-BE49-F238E27FC236}">
                <a16:creationId xmlns:a16="http://schemas.microsoft.com/office/drawing/2014/main" id="{02B1E442-5CDC-4FF7-ADAB-E75A60FF6C53}"/>
              </a:ext>
            </a:extLst>
          </p:cNvPr>
          <p:cNvSpPr>
            <a:spLocks noChangeShapeType="1"/>
          </p:cNvSpPr>
          <p:nvPr/>
        </p:nvSpPr>
        <p:spPr bwMode="auto">
          <a:xfrm>
            <a:off x="7459364" y="6010030"/>
            <a:ext cx="3505200" cy="0"/>
          </a:xfrm>
          <a:prstGeom prst="line">
            <a:avLst/>
          </a:prstGeom>
          <a:noFill/>
          <a:ln w="28575">
            <a:solidFill>
              <a:schemeClr val="tx1"/>
            </a:solidFill>
            <a:round/>
            <a:headEnd/>
            <a:tailEnd/>
          </a:ln>
          <a:effectLst/>
        </p:spPr>
        <p:txBody>
          <a:bodyPr wrap="none"/>
          <a:lstStyle/>
          <a:p>
            <a:endParaRPr lang="en-US" dirty="0"/>
          </a:p>
        </p:txBody>
      </p:sp>
      <p:graphicFrame>
        <p:nvGraphicFramePr>
          <p:cNvPr id="29" name="Object 49">
            <a:extLst>
              <a:ext uri="{FF2B5EF4-FFF2-40B4-BE49-F238E27FC236}">
                <a16:creationId xmlns:a16="http://schemas.microsoft.com/office/drawing/2014/main" id="{426588CC-8E34-4889-B28E-0BA3DB56C01C}"/>
              </a:ext>
            </a:extLst>
          </p:cNvPr>
          <p:cNvGraphicFramePr>
            <a:graphicFrameLocks noChangeAspect="1"/>
          </p:cNvGraphicFramePr>
          <p:nvPr>
            <p:extLst>
              <p:ext uri="{D42A27DB-BD31-4B8C-83A1-F6EECF244321}">
                <p14:modId xmlns:p14="http://schemas.microsoft.com/office/powerpoint/2010/main" val="759398901"/>
              </p:ext>
            </p:extLst>
          </p:nvPr>
        </p:nvGraphicFramePr>
        <p:xfrm>
          <a:off x="9018289" y="6162430"/>
          <a:ext cx="346075" cy="381000"/>
        </p:xfrm>
        <a:graphic>
          <a:graphicData uri="http://schemas.openxmlformats.org/presentationml/2006/ole">
            <mc:AlternateContent xmlns:mc="http://schemas.openxmlformats.org/markup-compatibility/2006">
              <mc:Choice xmlns:v="urn:schemas-microsoft-com:vml" Requires="v">
                <p:oleObj spid="_x0000_s1617" name="Equation" r:id="rId18" imgW="126720" imgH="139680" progId="Equation.3">
                  <p:embed/>
                </p:oleObj>
              </mc:Choice>
              <mc:Fallback>
                <p:oleObj name="Equation" r:id="rId18" imgW="126720" imgH="139680" progId="Equation.3">
                  <p:embed/>
                  <p:pic>
                    <p:nvPicPr>
                      <p:cNvPr id="71729" name="Object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18289" y="6162430"/>
                        <a:ext cx="3460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50">
            <a:extLst>
              <a:ext uri="{FF2B5EF4-FFF2-40B4-BE49-F238E27FC236}">
                <a16:creationId xmlns:a16="http://schemas.microsoft.com/office/drawing/2014/main" id="{78332952-CF10-425B-80CB-5B3C02F373A6}"/>
              </a:ext>
            </a:extLst>
          </p:cNvPr>
          <p:cNvGraphicFramePr>
            <a:graphicFrameLocks noChangeAspect="1"/>
          </p:cNvGraphicFramePr>
          <p:nvPr>
            <p:extLst>
              <p:ext uri="{D42A27DB-BD31-4B8C-83A1-F6EECF244321}">
                <p14:modId xmlns:p14="http://schemas.microsoft.com/office/powerpoint/2010/main" val="105560557"/>
              </p:ext>
            </p:extLst>
          </p:nvPr>
        </p:nvGraphicFramePr>
        <p:xfrm>
          <a:off x="9897764" y="6010030"/>
          <a:ext cx="1143000" cy="574240"/>
        </p:xfrm>
        <a:graphic>
          <a:graphicData uri="http://schemas.openxmlformats.org/presentationml/2006/ole">
            <mc:AlternateContent xmlns:mc="http://schemas.openxmlformats.org/markup-compatibility/2006">
              <mc:Choice xmlns:v="urn:schemas-microsoft-com:vml" Requires="v">
                <p:oleObj spid="_x0000_s1618" name="Equation" r:id="rId20" imgW="609480" imgH="304560" progId="Equation.3">
                  <p:embed/>
                </p:oleObj>
              </mc:Choice>
              <mc:Fallback>
                <p:oleObj name="Equation" r:id="rId20" imgW="609480" imgH="304560" progId="Equation.3">
                  <p:embed/>
                  <p:pic>
                    <p:nvPicPr>
                      <p:cNvPr id="71730" name="Object 5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897764" y="6010030"/>
                        <a:ext cx="1143000" cy="574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5">
            <a:extLst>
              <a:ext uri="{FF2B5EF4-FFF2-40B4-BE49-F238E27FC236}">
                <a16:creationId xmlns:a16="http://schemas.microsoft.com/office/drawing/2014/main" id="{0B8E3B57-3578-4D1F-B94C-50F0D234431E}"/>
              </a:ext>
            </a:extLst>
          </p:cNvPr>
          <p:cNvSpPr>
            <a:spLocks noChangeShapeType="1"/>
          </p:cNvSpPr>
          <p:nvPr/>
        </p:nvSpPr>
        <p:spPr bwMode="auto">
          <a:xfrm>
            <a:off x="8732539" y="5857630"/>
            <a:ext cx="0" cy="609600"/>
          </a:xfrm>
          <a:prstGeom prst="line">
            <a:avLst/>
          </a:prstGeom>
          <a:noFill/>
          <a:ln w="28575">
            <a:solidFill>
              <a:schemeClr val="tx1"/>
            </a:solidFill>
            <a:round/>
            <a:headEnd/>
            <a:tailEnd/>
          </a:ln>
          <a:effectLst/>
        </p:spPr>
        <p:txBody>
          <a:bodyPr wrap="none"/>
          <a:lstStyle/>
          <a:p>
            <a:endParaRPr lang="en-US" dirty="0"/>
          </a:p>
        </p:txBody>
      </p:sp>
      <p:sp>
        <p:nvSpPr>
          <p:cNvPr id="32" name="Line 5">
            <a:extLst>
              <a:ext uri="{FF2B5EF4-FFF2-40B4-BE49-F238E27FC236}">
                <a16:creationId xmlns:a16="http://schemas.microsoft.com/office/drawing/2014/main" id="{9FEECF81-9360-40B5-A9B4-0D1C51230705}"/>
              </a:ext>
            </a:extLst>
          </p:cNvPr>
          <p:cNvSpPr>
            <a:spLocks noChangeShapeType="1"/>
          </p:cNvSpPr>
          <p:nvPr/>
        </p:nvSpPr>
        <p:spPr bwMode="auto">
          <a:xfrm>
            <a:off x="9745364" y="5857630"/>
            <a:ext cx="0" cy="609600"/>
          </a:xfrm>
          <a:prstGeom prst="line">
            <a:avLst/>
          </a:prstGeom>
          <a:noFill/>
          <a:ln w="28575">
            <a:solidFill>
              <a:schemeClr val="tx1"/>
            </a:solidFill>
            <a:round/>
            <a:headEnd/>
            <a:tailEnd/>
          </a:ln>
          <a:effectLst/>
        </p:spPr>
        <p:txBody>
          <a:bodyPr wrap="none"/>
          <a:lstStyle/>
          <a:p>
            <a:endParaRPr lang="en-US" dirty="0"/>
          </a:p>
        </p:txBody>
      </p:sp>
      <p:sp>
        <p:nvSpPr>
          <p:cNvPr id="33" name="Line 6">
            <a:extLst>
              <a:ext uri="{FF2B5EF4-FFF2-40B4-BE49-F238E27FC236}">
                <a16:creationId xmlns:a16="http://schemas.microsoft.com/office/drawing/2014/main" id="{E6A479E3-5019-4E5A-9E78-3ACA78134DD9}"/>
              </a:ext>
            </a:extLst>
          </p:cNvPr>
          <p:cNvSpPr>
            <a:spLocks noChangeShapeType="1"/>
          </p:cNvSpPr>
          <p:nvPr/>
        </p:nvSpPr>
        <p:spPr bwMode="auto">
          <a:xfrm>
            <a:off x="7916564" y="2581030"/>
            <a:ext cx="0" cy="3429000"/>
          </a:xfrm>
          <a:prstGeom prst="line">
            <a:avLst/>
          </a:prstGeom>
          <a:noFill/>
          <a:ln w="28575">
            <a:solidFill>
              <a:schemeClr val="tx1"/>
            </a:solidFill>
            <a:round/>
            <a:headEnd/>
            <a:tailEnd/>
          </a:ln>
          <a:effectLst/>
        </p:spPr>
        <p:txBody>
          <a:bodyPr wrap="none"/>
          <a:lstStyle/>
          <a:p>
            <a:endParaRPr lang="en-US" dirty="0"/>
          </a:p>
        </p:txBody>
      </p:sp>
      <p:graphicFrame>
        <p:nvGraphicFramePr>
          <p:cNvPr id="34" name="Object 51">
            <a:extLst>
              <a:ext uri="{FF2B5EF4-FFF2-40B4-BE49-F238E27FC236}">
                <a16:creationId xmlns:a16="http://schemas.microsoft.com/office/drawing/2014/main" id="{0DAE54F1-E41D-496D-8BA9-003EDAFD66F3}"/>
              </a:ext>
            </a:extLst>
          </p:cNvPr>
          <p:cNvGraphicFramePr>
            <a:graphicFrameLocks noChangeAspect="1"/>
          </p:cNvGraphicFramePr>
          <p:nvPr>
            <p:extLst>
              <p:ext uri="{D42A27DB-BD31-4B8C-83A1-F6EECF244321}">
                <p14:modId xmlns:p14="http://schemas.microsoft.com/office/powerpoint/2010/main" val="2855853707"/>
              </p:ext>
            </p:extLst>
          </p:nvPr>
        </p:nvGraphicFramePr>
        <p:xfrm>
          <a:off x="7535564" y="2657230"/>
          <a:ext cx="180975" cy="338138"/>
        </p:xfrm>
        <a:graphic>
          <a:graphicData uri="http://schemas.openxmlformats.org/presentationml/2006/ole">
            <mc:AlternateContent xmlns:mc="http://schemas.openxmlformats.org/markup-compatibility/2006">
              <mc:Choice xmlns:v="urn:schemas-microsoft-com:vml" Requires="v">
                <p:oleObj spid="_x0000_s1619" name="Equation" r:id="rId22" imgW="88560" imgH="164880" progId="Equation.3">
                  <p:embed/>
                </p:oleObj>
              </mc:Choice>
              <mc:Fallback>
                <p:oleObj name="Equation" r:id="rId22" imgW="88560" imgH="164880" progId="Equation.3">
                  <p:embed/>
                  <p:pic>
                    <p:nvPicPr>
                      <p:cNvPr id="71731" name="Object 5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35564" y="2657230"/>
                        <a:ext cx="1809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52">
            <a:extLst>
              <a:ext uri="{FF2B5EF4-FFF2-40B4-BE49-F238E27FC236}">
                <a16:creationId xmlns:a16="http://schemas.microsoft.com/office/drawing/2014/main" id="{8C1E034D-EC8D-4051-AEA3-D23C273A8581}"/>
              </a:ext>
            </a:extLst>
          </p:cNvPr>
          <p:cNvGraphicFramePr>
            <a:graphicFrameLocks noChangeAspect="1"/>
          </p:cNvGraphicFramePr>
          <p:nvPr>
            <p:extLst>
              <p:ext uri="{D42A27DB-BD31-4B8C-83A1-F6EECF244321}">
                <p14:modId xmlns:p14="http://schemas.microsoft.com/office/powerpoint/2010/main" val="2563783520"/>
              </p:ext>
            </p:extLst>
          </p:nvPr>
        </p:nvGraphicFramePr>
        <p:xfrm>
          <a:off x="7535564" y="3309692"/>
          <a:ext cx="180975" cy="338138"/>
        </p:xfrm>
        <a:graphic>
          <a:graphicData uri="http://schemas.openxmlformats.org/presentationml/2006/ole">
            <mc:AlternateContent xmlns:mc="http://schemas.openxmlformats.org/markup-compatibility/2006">
              <mc:Choice xmlns:v="urn:schemas-microsoft-com:vml" Requires="v">
                <p:oleObj spid="_x0000_s1620" name="Equation" r:id="rId24" imgW="88560" imgH="164880" progId="Equation.3">
                  <p:embed/>
                </p:oleObj>
              </mc:Choice>
              <mc:Fallback>
                <p:oleObj name="Equation" r:id="rId24" imgW="88560" imgH="164880" progId="Equation.3">
                  <p:embed/>
                  <p:pic>
                    <p:nvPicPr>
                      <p:cNvPr id="71732" name="Object 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535564" y="3309692"/>
                        <a:ext cx="1809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53">
            <a:extLst>
              <a:ext uri="{FF2B5EF4-FFF2-40B4-BE49-F238E27FC236}">
                <a16:creationId xmlns:a16="http://schemas.microsoft.com/office/drawing/2014/main" id="{2A11AA97-E284-4881-B9CA-029B6054FE57}"/>
              </a:ext>
            </a:extLst>
          </p:cNvPr>
          <p:cNvGraphicFramePr>
            <a:graphicFrameLocks noChangeAspect="1"/>
          </p:cNvGraphicFramePr>
          <p:nvPr>
            <p:extLst>
              <p:ext uri="{D42A27DB-BD31-4B8C-83A1-F6EECF244321}">
                <p14:modId xmlns:p14="http://schemas.microsoft.com/office/powerpoint/2010/main" val="568680759"/>
              </p:ext>
            </p:extLst>
          </p:nvPr>
        </p:nvGraphicFramePr>
        <p:xfrm>
          <a:off x="7497464" y="4028830"/>
          <a:ext cx="258763" cy="338138"/>
        </p:xfrm>
        <a:graphic>
          <a:graphicData uri="http://schemas.openxmlformats.org/presentationml/2006/ole">
            <mc:AlternateContent xmlns:mc="http://schemas.openxmlformats.org/markup-compatibility/2006">
              <mc:Choice xmlns:v="urn:schemas-microsoft-com:vml" Requires="v">
                <p:oleObj spid="_x0000_s1621" name="Equation" r:id="rId26" imgW="126720" imgH="164880" progId="Equation.3">
                  <p:embed/>
                </p:oleObj>
              </mc:Choice>
              <mc:Fallback>
                <p:oleObj name="Equation" r:id="rId26" imgW="126720" imgH="164880" progId="Equation.3">
                  <p:embed/>
                  <p:pic>
                    <p:nvPicPr>
                      <p:cNvPr id="71733" name="Object 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497464" y="4028830"/>
                        <a:ext cx="25876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4">
            <a:extLst>
              <a:ext uri="{FF2B5EF4-FFF2-40B4-BE49-F238E27FC236}">
                <a16:creationId xmlns:a16="http://schemas.microsoft.com/office/drawing/2014/main" id="{6334E0A9-75DF-4AC7-A066-F47BC32C57DF}"/>
              </a:ext>
            </a:extLst>
          </p:cNvPr>
          <p:cNvGraphicFramePr>
            <a:graphicFrameLocks noChangeAspect="1"/>
          </p:cNvGraphicFramePr>
          <p:nvPr>
            <p:extLst>
              <p:ext uri="{D42A27DB-BD31-4B8C-83A1-F6EECF244321}">
                <p14:modId xmlns:p14="http://schemas.microsoft.com/office/powerpoint/2010/main" val="3170890547"/>
              </p:ext>
            </p:extLst>
          </p:nvPr>
        </p:nvGraphicFramePr>
        <p:xfrm>
          <a:off x="7505402" y="5430593"/>
          <a:ext cx="258762" cy="363537"/>
        </p:xfrm>
        <a:graphic>
          <a:graphicData uri="http://schemas.openxmlformats.org/presentationml/2006/ole">
            <mc:AlternateContent xmlns:mc="http://schemas.openxmlformats.org/markup-compatibility/2006">
              <mc:Choice xmlns:v="urn:schemas-microsoft-com:vml" Requires="v">
                <p:oleObj spid="_x0000_s1622" name="Equation" r:id="rId28" imgW="126720" imgH="177480" progId="Equation.3">
                  <p:embed/>
                </p:oleObj>
              </mc:Choice>
              <mc:Fallback>
                <p:oleObj name="Equation" r:id="rId28" imgW="126720" imgH="177480" progId="Equation.3">
                  <p:embed/>
                  <p:pic>
                    <p:nvPicPr>
                      <p:cNvPr id="71734" name="Object 5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505402" y="5430593"/>
                        <a:ext cx="258762"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55">
            <a:extLst>
              <a:ext uri="{FF2B5EF4-FFF2-40B4-BE49-F238E27FC236}">
                <a16:creationId xmlns:a16="http://schemas.microsoft.com/office/drawing/2014/main" id="{5B1FE19C-71BD-4778-9DDA-34C2065F7936}"/>
              </a:ext>
            </a:extLst>
          </p:cNvPr>
          <p:cNvGraphicFramePr>
            <a:graphicFrameLocks noChangeAspect="1"/>
          </p:cNvGraphicFramePr>
          <p:nvPr>
            <p:extLst>
              <p:ext uri="{D42A27DB-BD31-4B8C-83A1-F6EECF244321}">
                <p14:modId xmlns:p14="http://schemas.microsoft.com/office/powerpoint/2010/main" val="1122331413"/>
              </p:ext>
            </p:extLst>
          </p:nvPr>
        </p:nvGraphicFramePr>
        <p:xfrm>
          <a:off x="7510164" y="4625730"/>
          <a:ext cx="155575" cy="390525"/>
        </p:xfrm>
        <a:graphic>
          <a:graphicData uri="http://schemas.openxmlformats.org/presentationml/2006/ole">
            <mc:AlternateContent xmlns:mc="http://schemas.openxmlformats.org/markup-compatibility/2006">
              <mc:Choice xmlns:v="urn:schemas-microsoft-com:vml" Requires="v">
                <p:oleObj spid="_x0000_s1623" name="Equation" r:id="rId30" imgW="75960" imgH="190440" progId="Equation.3">
                  <p:embed/>
                </p:oleObj>
              </mc:Choice>
              <mc:Fallback>
                <p:oleObj name="Equation" r:id="rId30" imgW="75960" imgH="190440" progId="Equation.3">
                  <p:embed/>
                  <p:pic>
                    <p:nvPicPr>
                      <p:cNvPr id="71735" name="Object 5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510164" y="4625730"/>
                        <a:ext cx="1555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Box 38">
            <a:extLst>
              <a:ext uri="{FF2B5EF4-FFF2-40B4-BE49-F238E27FC236}">
                <a16:creationId xmlns:a16="http://schemas.microsoft.com/office/drawing/2014/main" id="{B6EF903C-B097-4A87-8C7D-29DF9F876440}"/>
              </a:ext>
            </a:extLst>
          </p:cNvPr>
          <p:cNvSpPr txBox="1"/>
          <p:nvPr/>
        </p:nvSpPr>
        <p:spPr>
          <a:xfrm>
            <a:off x="9793975" y="1771874"/>
            <a:ext cx="789590" cy="707886"/>
          </a:xfrm>
          <a:prstGeom prst="rect">
            <a:avLst/>
          </a:prstGeom>
          <a:noFill/>
        </p:spPr>
        <p:txBody>
          <a:bodyPr wrap="square" rtlCol="0">
            <a:spAutoFit/>
          </a:bodyPr>
          <a:lstStyle/>
          <a:p>
            <a:r>
              <a:rPr lang="en-US" sz="2000" b="1" dirty="0">
                <a:solidFill>
                  <a:srgbClr val="FF0000"/>
                </a:solidFill>
              </a:rPr>
              <a:t>Class </a:t>
            </a:r>
          </a:p>
          <a:p>
            <a:r>
              <a:rPr lang="en-US" sz="2000" b="1" dirty="0">
                <a:solidFill>
                  <a:srgbClr val="FF0000"/>
                </a:solidFill>
              </a:rPr>
              <a:t>Mark</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E68AFEE-642E-4A83-9109-A10CE5DC09C3}"/>
                  </a:ext>
                </a:extLst>
              </p:cNvPr>
              <p:cNvSpPr txBox="1"/>
              <p:nvPr/>
            </p:nvSpPr>
            <p:spPr>
              <a:xfrm>
                <a:off x="10470117" y="1947272"/>
                <a:ext cx="931986" cy="400110"/>
              </a:xfrm>
              <a:prstGeom prst="rect">
                <a:avLst/>
              </a:prstGeom>
              <a:noFill/>
            </p:spPr>
            <p:txBody>
              <a:bodyPr wrap="none" rtlCol="0">
                <a:spAutoFit/>
              </a:bodyPr>
              <a:lstStyle/>
              <a:p>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rPr>
                      <m:t>×</m:t>
                    </m:r>
                  </m:oMath>
                </a14:m>
                <a:r>
                  <a:rPr lang="en-US" sz="2000" b="1" dirty="0">
                    <a:solidFill>
                      <a:srgbClr val="0070C0"/>
                    </a:solidFill>
                  </a:rPr>
                  <a:t> freq.</a:t>
                </a:r>
              </a:p>
            </p:txBody>
          </p:sp>
        </mc:Choice>
        <mc:Fallback xmlns="">
          <p:sp>
            <p:nvSpPr>
              <p:cNvPr id="40" name="TextBox 39">
                <a:extLst>
                  <a:ext uri="{FF2B5EF4-FFF2-40B4-BE49-F238E27FC236}">
                    <a16:creationId xmlns:a16="http://schemas.microsoft.com/office/drawing/2014/main" id="{EE68AFEE-642E-4A83-9109-A10CE5DC09C3}"/>
                  </a:ext>
                </a:extLst>
              </p:cNvPr>
              <p:cNvSpPr txBox="1">
                <a:spLocks noRot="1" noChangeAspect="1" noMove="1" noResize="1" noEditPoints="1" noAdjustHandles="1" noChangeArrowheads="1" noChangeShapeType="1" noTextEdit="1"/>
              </p:cNvSpPr>
              <p:nvPr/>
            </p:nvSpPr>
            <p:spPr>
              <a:xfrm>
                <a:off x="10470117" y="1947272"/>
                <a:ext cx="931986" cy="400110"/>
              </a:xfrm>
              <a:prstGeom prst="rect">
                <a:avLst/>
              </a:prstGeom>
              <a:blipFill>
                <a:blip r:embed="rId32"/>
                <a:stretch>
                  <a:fillRect t="-7576" r="-6579"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F2339FB1-2A7B-4ACF-BDAD-A09DF86CE191}"/>
                  </a:ext>
                </a:extLst>
              </p:cNvPr>
              <p:cNvSpPr/>
              <p:nvPr/>
            </p:nvSpPr>
            <p:spPr>
              <a:xfrm>
                <a:off x="482470" y="5260400"/>
                <a:ext cx="6242223" cy="85491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𝑘</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b="0" i="1" smtClean="0">
                                  <a:latin typeface="Cambria Math" panose="02040503050406030204" pitchFamily="18" charset="0"/>
                                </a:rPr>
                                <m:t>𝑘</m:t>
                              </m:r>
                            </m:sub>
                          </m:sSub>
                        </m:den>
                      </m:f>
                    </m:oMath>
                  </m:oMathPara>
                </a14:m>
                <a:endParaRPr lang="en-US" sz="2400" dirty="0">
                  <a:cs typeface="Times New Roman" pitchFamily="18" charset="0"/>
                </a:endParaRPr>
              </a:p>
            </p:txBody>
          </p:sp>
        </mc:Choice>
        <mc:Fallback xmlns="">
          <p:sp>
            <p:nvSpPr>
              <p:cNvPr id="41" name="Rectangle 40">
                <a:extLst>
                  <a:ext uri="{FF2B5EF4-FFF2-40B4-BE49-F238E27FC236}">
                    <a16:creationId xmlns:a16="http://schemas.microsoft.com/office/drawing/2014/main" id="{F2339FB1-2A7B-4ACF-BDAD-A09DF86CE191}"/>
                  </a:ext>
                </a:extLst>
              </p:cNvPr>
              <p:cNvSpPr>
                <a:spLocks noRot="1" noChangeAspect="1" noMove="1" noResize="1" noEditPoints="1" noAdjustHandles="1" noChangeArrowheads="1" noChangeShapeType="1" noTextEdit="1"/>
              </p:cNvSpPr>
              <p:nvPr/>
            </p:nvSpPr>
            <p:spPr>
              <a:xfrm>
                <a:off x="482470" y="5260400"/>
                <a:ext cx="6242223" cy="854914"/>
              </a:xfrm>
              <a:prstGeom prst="rect">
                <a:avLst/>
              </a:prstGeom>
              <a:blipFill>
                <a:blip r:embed="rId3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521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10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childTnLst>
                                </p:cTn>
                              </p:par>
                            </p:childTnLst>
                          </p:cTn>
                        </p:par>
                        <p:par>
                          <p:cTn id="36" fill="hold">
                            <p:stCondLst>
                              <p:cond delay="5000"/>
                            </p:stCondLst>
                            <p:childTnLst>
                              <p:par>
                                <p:cTn id="37" presetID="10" presetClass="entr" presetSubtype="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childTnLst>
                                </p:cTn>
                              </p:par>
                            </p:childTnLst>
                          </p:cTn>
                        </p:par>
                        <p:par>
                          <p:cTn id="40" fill="hold">
                            <p:stCondLst>
                              <p:cond delay="60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childTnLst>
                                </p:cTn>
                              </p:par>
                            </p:childTnLst>
                          </p:cTn>
                        </p:par>
                        <p:par>
                          <p:cTn id="48" fill="hold">
                            <p:stCondLst>
                              <p:cond delay="8000"/>
                            </p:stCondLst>
                            <p:childTnLst>
                              <p:par>
                                <p:cTn id="49" presetID="10"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childTnLst>
                                </p:cTn>
                              </p:par>
                            </p:childTnLst>
                          </p:cTn>
                        </p:par>
                        <p:par>
                          <p:cTn id="58" fill="hold">
                            <p:stCondLst>
                              <p:cond delay="9000"/>
                            </p:stCondLst>
                            <p:childTnLst>
                              <p:par>
                                <p:cTn id="59" presetID="10"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childTnLst>
                                </p:cTn>
                              </p:par>
                            </p:childTnLst>
                          </p:cTn>
                        </p:par>
                        <p:par>
                          <p:cTn id="62" fill="hold">
                            <p:stCondLst>
                              <p:cond delay="10000"/>
                            </p:stCondLst>
                            <p:childTnLst>
                              <p:par>
                                <p:cTn id="63" presetID="10" presetClass="entr" presetSubtype="0"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8" grpId="0" animBg="1"/>
      <p:bldP spid="31" grpId="0" animBg="1"/>
      <p:bldP spid="32" grpId="0" animBg="1"/>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742129" cy="1325563"/>
          </a:xfrm>
        </p:spPr>
        <p:txBody>
          <a:bodyPr/>
          <a:lstStyle/>
          <a:p>
            <a:r>
              <a:rPr lang="en-US" dirty="0">
                <a:solidFill>
                  <a:srgbClr val="990033"/>
                </a:solidFill>
              </a:rPr>
              <a:t>Examples</a:t>
            </a:r>
            <a:endParaRPr lang="en-US" dirty="0"/>
          </a:p>
        </p:txBody>
      </p:sp>
      <p:sp>
        <p:nvSpPr>
          <p:cNvPr id="22" name="Rectangle 21">
            <a:extLst>
              <a:ext uri="{FF2B5EF4-FFF2-40B4-BE49-F238E27FC236}">
                <a16:creationId xmlns:a16="http://schemas.microsoft.com/office/drawing/2014/main" id="{EA2C6729-367C-4DE3-8232-9D84B1912FF9}"/>
              </a:ext>
            </a:extLst>
          </p:cNvPr>
          <p:cNvSpPr/>
          <p:nvPr/>
        </p:nvSpPr>
        <p:spPr>
          <a:xfrm>
            <a:off x="838200" y="1477746"/>
            <a:ext cx="1571368" cy="830997"/>
          </a:xfrm>
          <a:prstGeom prst="rect">
            <a:avLst/>
          </a:prstGeom>
        </p:spPr>
        <p:txBody>
          <a:bodyPr wrap="square">
            <a:spAutoFit/>
          </a:bodyPr>
          <a:lstStyle/>
          <a:p>
            <a:r>
              <a:rPr lang="en-US" sz="2400" dirty="0"/>
              <a:t>Compute the mean</a:t>
            </a:r>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DB73AB7C-C83F-44D6-BCD0-B45FA8859827}"/>
                  </a:ext>
                </a:extLst>
              </p:cNvPr>
              <p:cNvGraphicFramePr>
                <a:graphicFrameLocks noGrp="1"/>
              </p:cNvGraphicFramePr>
              <p:nvPr>
                <p:extLst>
                  <p:ext uri="{D42A27DB-BD31-4B8C-83A1-F6EECF244321}">
                    <p14:modId xmlns:p14="http://schemas.microsoft.com/office/powerpoint/2010/main" val="2719452604"/>
                  </p:ext>
                </p:extLst>
              </p:nvPr>
            </p:nvGraphicFramePr>
            <p:xfrm>
              <a:off x="3422820" y="335938"/>
              <a:ext cx="3225116" cy="1619360"/>
            </p:xfrm>
            <a:graphic>
              <a:graphicData uri="http://schemas.openxmlformats.org/drawingml/2006/table">
                <a:tbl>
                  <a:tblPr/>
                  <a:tblGrid>
                    <a:gridCol w="950639">
                      <a:extLst>
                        <a:ext uri="{9D8B030D-6E8A-4147-A177-3AD203B41FA5}">
                          <a16:colId xmlns:a16="http://schemas.microsoft.com/office/drawing/2014/main" val="20000"/>
                        </a:ext>
                      </a:extLst>
                    </a:gridCol>
                    <a:gridCol w="596965">
                      <a:extLst>
                        <a:ext uri="{9D8B030D-6E8A-4147-A177-3AD203B41FA5}">
                          <a16:colId xmlns:a16="http://schemas.microsoft.com/office/drawing/2014/main" val="20001"/>
                        </a:ext>
                      </a:extLst>
                    </a:gridCol>
                    <a:gridCol w="647277">
                      <a:extLst>
                        <a:ext uri="{9D8B030D-6E8A-4147-A177-3AD203B41FA5}">
                          <a16:colId xmlns:a16="http://schemas.microsoft.com/office/drawing/2014/main" val="20002"/>
                        </a:ext>
                      </a:extLst>
                    </a:gridCol>
                    <a:gridCol w="1030235">
                      <a:extLst>
                        <a:ext uri="{9D8B030D-6E8A-4147-A177-3AD203B41FA5}">
                          <a16:colId xmlns:a16="http://schemas.microsoft.com/office/drawing/2014/main" val="20003"/>
                        </a:ext>
                      </a:extLst>
                    </a:gridCol>
                  </a:tblGrid>
                  <a:tr h="404840">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a:cs typeface="Arial"/>
                                  </a:rPr>
                                  <m:t>𝑖</m:t>
                                </m:r>
                              </m:oMath>
                            </m:oMathPara>
                          </a14:m>
                          <a:endParaRPr lang="en-US" sz="2200" dirty="0">
                            <a:latin typeface="+mn-lt"/>
                            <a:ea typeface="Cambria"/>
                            <a:cs typeface="Arial"/>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𝑥</m:t>
                                    </m:r>
                                  </m:e>
                                  <m:sub>
                                    <m:r>
                                      <a:rPr lang="en-US" sz="2200" b="0" i="1" smtClean="0">
                                        <a:latin typeface="Cambria Math" panose="02040503050406030204" pitchFamily="18" charset="0"/>
                                        <a:ea typeface="Cambria"/>
                                        <a:cs typeface="Times New Roman"/>
                                      </a:rPr>
                                      <m:t>𝑖</m:t>
                                    </m:r>
                                  </m:sub>
                                </m:sSub>
                              </m:oMath>
                            </m:oMathPara>
                          </a14:m>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𝑓</m:t>
                                    </m:r>
                                  </m:e>
                                  <m:sub>
                                    <m:r>
                                      <a:rPr lang="en-US" sz="2200" b="0" i="1" smtClean="0">
                                        <a:latin typeface="Cambria Math" panose="02040503050406030204" pitchFamily="18" charset="0"/>
                                        <a:ea typeface="Cambria"/>
                                        <a:cs typeface="Times New Roman"/>
                                      </a:rPr>
                                      <m:t>𝑖</m:t>
                                    </m:r>
                                  </m:sub>
                                </m:sSub>
                              </m:oMath>
                            </m:oMathPara>
                          </a14:m>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1</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22</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4</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4840">
                    <a:tc>
                      <a:txBody>
                        <a:bodyPr/>
                        <a:lstStyle/>
                        <a:p>
                          <a:pPr marL="0" marR="0" algn="ctr">
                            <a:lnSpc>
                              <a:spcPct val="115000"/>
                            </a:lnSpc>
                            <a:spcBef>
                              <a:spcPts val="0"/>
                            </a:spcBef>
                            <a:spcAft>
                              <a:spcPts val="0"/>
                            </a:spcAft>
                          </a:pPr>
                          <a:r>
                            <a:rPr lang="en-US" sz="2200">
                              <a:latin typeface="+mn-lt"/>
                              <a:ea typeface="Cambria"/>
                              <a:cs typeface="Times New Roman"/>
                            </a:rPr>
                            <a:t>2</a:t>
                          </a:r>
                          <a:endParaRPr lang="en-US" sz="220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24</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3</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3</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30</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3</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3" name="Table 12">
                <a:extLst>
                  <a:ext uri="{FF2B5EF4-FFF2-40B4-BE49-F238E27FC236}">
                    <a16:creationId xmlns:a16="http://schemas.microsoft.com/office/drawing/2014/main" id="{DB73AB7C-C83F-44D6-BCD0-B45FA8859827}"/>
                  </a:ext>
                </a:extLst>
              </p:cNvPr>
              <p:cNvGraphicFramePr>
                <a:graphicFrameLocks noGrp="1"/>
              </p:cNvGraphicFramePr>
              <p:nvPr>
                <p:extLst>
                  <p:ext uri="{D42A27DB-BD31-4B8C-83A1-F6EECF244321}">
                    <p14:modId xmlns:p14="http://schemas.microsoft.com/office/powerpoint/2010/main" val="2719452604"/>
                  </p:ext>
                </p:extLst>
              </p:nvPr>
            </p:nvGraphicFramePr>
            <p:xfrm>
              <a:off x="3422820" y="335938"/>
              <a:ext cx="3225116" cy="1619360"/>
            </p:xfrm>
            <a:graphic>
              <a:graphicData uri="http://schemas.openxmlformats.org/drawingml/2006/table">
                <a:tbl>
                  <a:tblPr/>
                  <a:tblGrid>
                    <a:gridCol w="950639">
                      <a:extLst>
                        <a:ext uri="{9D8B030D-6E8A-4147-A177-3AD203B41FA5}">
                          <a16:colId xmlns:a16="http://schemas.microsoft.com/office/drawing/2014/main" val="20000"/>
                        </a:ext>
                      </a:extLst>
                    </a:gridCol>
                    <a:gridCol w="596965">
                      <a:extLst>
                        <a:ext uri="{9D8B030D-6E8A-4147-A177-3AD203B41FA5}">
                          <a16:colId xmlns:a16="http://schemas.microsoft.com/office/drawing/2014/main" val="20001"/>
                        </a:ext>
                      </a:extLst>
                    </a:gridCol>
                    <a:gridCol w="647277">
                      <a:extLst>
                        <a:ext uri="{9D8B030D-6E8A-4147-A177-3AD203B41FA5}">
                          <a16:colId xmlns:a16="http://schemas.microsoft.com/office/drawing/2014/main" val="20002"/>
                        </a:ext>
                      </a:extLst>
                    </a:gridCol>
                    <a:gridCol w="1030235">
                      <a:extLst>
                        <a:ext uri="{9D8B030D-6E8A-4147-A177-3AD203B41FA5}">
                          <a16:colId xmlns:a16="http://schemas.microsoft.com/office/drawing/2014/main" val="20003"/>
                        </a:ext>
                      </a:extLst>
                    </a:gridCol>
                  </a:tblGrid>
                  <a:tr h="404840">
                    <a:tc>
                      <a:txBody>
                        <a:bodyPr/>
                        <a:lstStyle/>
                        <a:p>
                          <a:endParaRPr lang="en-US"/>
                        </a:p>
                      </a:txBody>
                      <a:tcPr marL="0" marR="0" marT="0" marB="0" anchor="ctr">
                        <a:lnL>
                          <a:noFill/>
                        </a:lnL>
                        <a:lnR>
                          <a:noFill/>
                        </a:lnR>
                        <a:lnT>
                          <a:noFill/>
                        </a:lnT>
                        <a:lnB>
                          <a:noFill/>
                        </a:lnB>
                        <a:blipFill>
                          <a:blip r:embed="rId3"/>
                          <a:stretch>
                            <a:fillRect r="-241026" b="-332836"/>
                          </a:stretch>
                        </a:blipFill>
                      </a:tcPr>
                    </a:tc>
                    <a:tc>
                      <a:txBody>
                        <a:bodyPr/>
                        <a:lstStyle/>
                        <a:p>
                          <a:endParaRPr lang="en-US"/>
                        </a:p>
                      </a:txBody>
                      <a:tcPr marL="0" marR="0" marT="0" marB="0" anchor="ctr">
                        <a:lnL>
                          <a:noFill/>
                        </a:lnL>
                        <a:lnR>
                          <a:noFill/>
                        </a:lnR>
                        <a:lnT>
                          <a:noFill/>
                        </a:lnT>
                        <a:lnB w="12700" cap="flat" cmpd="sng" algn="ctr">
                          <a:solidFill>
                            <a:srgbClr val="000000"/>
                          </a:solidFill>
                          <a:prstDash val="solid"/>
                          <a:round/>
                          <a:headEnd type="none" w="med" len="med"/>
                          <a:tailEnd type="none" w="med" len="med"/>
                        </a:lnB>
                        <a:blipFill>
                          <a:blip r:embed="rId3"/>
                          <a:stretch>
                            <a:fillRect l="-159184" r="-283673" b="-332836"/>
                          </a:stretch>
                        </a:blipFill>
                      </a:tcPr>
                    </a:tc>
                    <a:tc>
                      <a:txBody>
                        <a:bodyPr/>
                        <a:lstStyle/>
                        <a:p>
                          <a:endParaRPr lang="en-US"/>
                        </a:p>
                      </a:txBody>
                      <a:tcPr marL="0" marR="0" marT="0" marB="0" anchor="ctr">
                        <a:lnL>
                          <a:noFill/>
                        </a:lnL>
                        <a:lnR>
                          <a:noFill/>
                        </a:lnR>
                        <a:lnT>
                          <a:noFill/>
                        </a:lnT>
                        <a:lnB w="12700" cap="flat" cmpd="sng" algn="ctr">
                          <a:solidFill>
                            <a:srgbClr val="000000"/>
                          </a:solidFill>
                          <a:prstDash val="solid"/>
                          <a:round/>
                          <a:headEnd type="none" w="med" len="med"/>
                          <a:tailEnd type="none" w="med" len="med"/>
                        </a:lnB>
                        <a:blipFill>
                          <a:blip r:embed="rId3"/>
                          <a:stretch>
                            <a:fillRect l="-237383" r="-159813" b="-332836"/>
                          </a:stretch>
                        </a:blipFill>
                      </a:tcPr>
                    </a:tc>
                    <a:tc>
                      <a:txBody>
                        <a:bodyPr/>
                        <a:lstStyle/>
                        <a:p>
                          <a:pPr marL="0" marR="0" algn="ctr">
                            <a:lnSpc>
                              <a:spcPct val="115000"/>
                            </a:lnSpc>
                            <a:spcBef>
                              <a:spcPts val="0"/>
                            </a:spcBef>
                            <a:spcAft>
                              <a:spcPts val="0"/>
                            </a:spcAft>
                          </a:pPr>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1</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22</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4</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4840">
                    <a:tc>
                      <a:txBody>
                        <a:bodyPr/>
                        <a:lstStyle/>
                        <a:p>
                          <a:pPr marL="0" marR="0" algn="ctr">
                            <a:lnSpc>
                              <a:spcPct val="115000"/>
                            </a:lnSpc>
                            <a:spcBef>
                              <a:spcPts val="0"/>
                            </a:spcBef>
                            <a:spcAft>
                              <a:spcPts val="0"/>
                            </a:spcAft>
                          </a:pPr>
                          <a:r>
                            <a:rPr lang="en-US" sz="2200">
                              <a:latin typeface="+mn-lt"/>
                              <a:ea typeface="Cambria"/>
                              <a:cs typeface="Times New Roman"/>
                            </a:rPr>
                            <a:t>2</a:t>
                          </a:r>
                          <a:endParaRPr lang="en-US" sz="220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24</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3</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30</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71682CCD-971F-4A72-8C35-68B511A9683E}"/>
                  </a:ext>
                </a:extLst>
              </p:cNvPr>
              <p:cNvGraphicFramePr>
                <a:graphicFrameLocks noGrp="1"/>
              </p:cNvGraphicFramePr>
              <p:nvPr>
                <p:extLst>
                  <p:ext uri="{D42A27DB-BD31-4B8C-83A1-F6EECF244321}">
                    <p14:modId xmlns:p14="http://schemas.microsoft.com/office/powerpoint/2010/main" val="930342730"/>
                  </p:ext>
                </p:extLst>
              </p:nvPr>
            </p:nvGraphicFramePr>
            <p:xfrm>
              <a:off x="982711" y="3292280"/>
              <a:ext cx="3072852" cy="3043166"/>
            </p:xfrm>
            <a:graphic>
              <a:graphicData uri="http://schemas.openxmlformats.org/drawingml/2006/table">
                <a:tbl>
                  <a:tblPr/>
                  <a:tblGrid>
                    <a:gridCol w="776403">
                      <a:extLst>
                        <a:ext uri="{9D8B030D-6E8A-4147-A177-3AD203B41FA5}">
                          <a16:colId xmlns:a16="http://schemas.microsoft.com/office/drawing/2014/main" val="20000"/>
                        </a:ext>
                      </a:extLst>
                    </a:gridCol>
                    <a:gridCol w="1523322">
                      <a:extLst>
                        <a:ext uri="{9D8B030D-6E8A-4147-A177-3AD203B41FA5}">
                          <a16:colId xmlns:a16="http://schemas.microsoft.com/office/drawing/2014/main" val="20001"/>
                        </a:ext>
                      </a:extLst>
                    </a:gridCol>
                    <a:gridCol w="773127">
                      <a:extLst>
                        <a:ext uri="{9D8B030D-6E8A-4147-A177-3AD203B41FA5}">
                          <a16:colId xmlns:a16="http://schemas.microsoft.com/office/drawing/2014/main" val="20002"/>
                        </a:ext>
                      </a:extLst>
                    </a:gridCol>
                  </a:tblGrid>
                  <a:tr h="434738">
                    <a:tc>
                      <a:txBody>
                        <a:bodyPr/>
                        <a:lstStyle/>
                        <a:p>
                          <a:pPr algn="ctr" fontAlgn="ctr"/>
                          <a14:m>
                            <m:oMathPara xmlns:m="http://schemas.openxmlformats.org/officeDocument/2006/math">
                              <m:oMathParaPr>
                                <m:jc m:val="centerGroup"/>
                              </m:oMathParaPr>
                              <m:oMath xmlns:m="http://schemas.openxmlformats.org/officeDocument/2006/math">
                                <m:r>
                                  <a:rPr lang="en-US" sz="2200" b="0" i="1" u="none" strike="noStrike" smtClean="0">
                                    <a:solidFill>
                                      <a:srgbClr val="000000"/>
                                    </a:solidFill>
                                    <a:latin typeface="Cambria Math" panose="02040503050406030204" pitchFamily="18" charset="0"/>
                                  </a:rPr>
                                  <m:t>𝑖</m:t>
                                </m:r>
                              </m:oMath>
                            </m:oMathPara>
                          </a14:m>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𝑥</m:t>
                                    </m:r>
                                  </m:e>
                                  <m:sub>
                                    <m:r>
                                      <a:rPr lang="en-US" sz="2200" b="0" i="1" smtClean="0">
                                        <a:latin typeface="Cambria Math" panose="02040503050406030204" pitchFamily="18" charset="0"/>
                                        <a:ea typeface="Cambria"/>
                                        <a:cs typeface="Times New Roman"/>
                                      </a:rPr>
                                      <m:t>𝑖</m:t>
                                    </m:r>
                                  </m:sub>
                                </m:sSub>
                              </m:oMath>
                            </m:oMathPara>
                          </a14:m>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𝑓</m:t>
                                    </m:r>
                                  </m:e>
                                  <m:sub>
                                    <m:r>
                                      <a:rPr lang="en-US" sz="2200" b="0" i="1" smtClean="0">
                                        <a:latin typeface="Cambria Math" panose="02040503050406030204" pitchFamily="18" charset="0"/>
                                        <a:ea typeface="Cambria"/>
                                        <a:cs typeface="Times New Roman"/>
                                      </a:rPr>
                                      <m:t>𝑖</m:t>
                                    </m:r>
                                  </m:sub>
                                </m:sSub>
                              </m:oMath>
                            </m:oMathPara>
                          </a14:m>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4738">
                    <a:tc>
                      <a:txBody>
                        <a:bodyPr/>
                        <a:lstStyle/>
                        <a:p>
                          <a:pPr algn="ctr" fontAlgn="ctr"/>
                          <a:r>
                            <a:rPr lang="en-US" sz="2200" b="0" i="0" u="none" strike="noStrike" dirty="0">
                              <a:solidFill>
                                <a:srgbClr val="000000"/>
                              </a:solidFill>
                              <a:latin typeface="+mn-lt"/>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7.45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4738">
                    <a:tc>
                      <a:txBody>
                        <a:bodyPr/>
                        <a:lstStyle/>
                        <a:p>
                          <a:pPr algn="ctr" fontAlgn="ctr"/>
                          <a:r>
                            <a:rPr lang="en-US" sz="2200" b="0" i="0" u="none" strike="noStrike" dirty="0">
                              <a:solidFill>
                                <a:srgbClr val="000000"/>
                              </a:solidFill>
                              <a:latin typeface="+mn-lt"/>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4738">
                    <a:tc>
                      <a:txBody>
                        <a:bodyPr/>
                        <a:lstStyle/>
                        <a:p>
                          <a:pPr algn="ctr" fontAlgn="ctr"/>
                          <a:r>
                            <a:rPr lang="en-US" sz="2200" b="0" i="0" u="none" strike="noStrike" dirty="0">
                              <a:solidFill>
                                <a:srgbClr val="000000"/>
                              </a:solidFill>
                              <a:latin typeface="+mn-lt"/>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10.25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4738">
                    <a:tc>
                      <a:txBody>
                        <a:bodyPr/>
                        <a:lstStyle/>
                        <a:p>
                          <a:pPr algn="ctr" fontAlgn="ctr"/>
                          <a:r>
                            <a:rPr lang="en-US" sz="2200" b="0" i="0" u="none" strike="noStrike" dirty="0">
                              <a:solidFill>
                                <a:srgbClr val="000000"/>
                              </a:solidFill>
                              <a:latin typeface="+mn-lt"/>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4738">
                    <a:tc>
                      <a:txBody>
                        <a:bodyPr/>
                        <a:lstStyle/>
                        <a:p>
                          <a:pPr algn="ctr" fontAlgn="ctr"/>
                          <a:r>
                            <a:rPr lang="en-US" sz="2200" b="0" i="0" u="none" strike="noStrike" dirty="0">
                              <a:solidFill>
                                <a:srgbClr val="000000"/>
                              </a:solidFill>
                              <a:latin typeface="+mn-lt"/>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mn-lt"/>
                            </a:rPr>
                            <a:t>13.05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4738">
                    <a:tc gridSpan="2">
                      <a:txBody>
                        <a:bodyPr/>
                        <a:lstStyle/>
                        <a:p>
                          <a:pPr algn="ctr" fontAlgn="b"/>
                          <a:r>
                            <a:rPr lang="en-US" sz="2200" b="0" i="0" u="none" strike="noStrike" dirty="0">
                              <a:solidFill>
                                <a:srgbClr val="000000"/>
                              </a:solidFill>
                              <a:latin typeface="+mn-lt"/>
                            </a:rPr>
                            <a:t>Sum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fontAlgn="ctr"/>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xmlns="">
          <p:graphicFrame>
            <p:nvGraphicFramePr>
              <p:cNvPr id="14" name="Table 13">
                <a:extLst>
                  <a:ext uri="{FF2B5EF4-FFF2-40B4-BE49-F238E27FC236}">
                    <a16:creationId xmlns:a16="http://schemas.microsoft.com/office/drawing/2014/main" id="{71682CCD-971F-4A72-8C35-68B511A9683E}"/>
                  </a:ext>
                </a:extLst>
              </p:cNvPr>
              <p:cNvGraphicFramePr>
                <a:graphicFrameLocks noGrp="1"/>
              </p:cNvGraphicFramePr>
              <p:nvPr>
                <p:extLst>
                  <p:ext uri="{D42A27DB-BD31-4B8C-83A1-F6EECF244321}">
                    <p14:modId xmlns:p14="http://schemas.microsoft.com/office/powerpoint/2010/main" val="930342730"/>
                  </p:ext>
                </p:extLst>
              </p:nvPr>
            </p:nvGraphicFramePr>
            <p:xfrm>
              <a:off x="982711" y="3292280"/>
              <a:ext cx="3072852" cy="3043166"/>
            </p:xfrm>
            <a:graphic>
              <a:graphicData uri="http://schemas.openxmlformats.org/drawingml/2006/table">
                <a:tbl>
                  <a:tblPr/>
                  <a:tblGrid>
                    <a:gridCol w="776403">
                      <a:extLst>
                        <a:ext uri="{9D8B030D-6E8A-4147-A177-3AD203B41FA5}">
                          <a16:colId xmlns:a16="http://schemas.microsoft.com/office/drawing/2014/main" val="20000"/>
                        </a:ext>
                      </a:extLst>
                    </a:gridCol>
                    <a:gridCol w="1523322">
                      <a:extLst>
                        <a:ext uri="{9D8B030D-6E8A-4147-A177-3AD203B41FA5}">
                          <a16:colId xmlns:a16="http://schemas.microsoft.com/office/drawing/2014/main" val="20001"/>
                        </a:ext>
                      </a:extLst>
                    </a:gridCol>
                    <a:gridCol w="773127">
                      <a:extLst>
                        <a:ext uri="{9D8B030D-6E8A-4147-A177-3AD203B41FA5}">
                          <a16:colId xmlns:a16="http://schemas.microsoft.com/office/drawing/2014/main" val="20002"/>
                        </a:ext>
                      </a:extLst>
                    </a:gridCol>
                  </a:tblGrid>
                  <a:tr h="434738">
                    <a:tc>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a:blip r:embed="rId4"/>
                          <a:stretch>
                            <a:fillRect l="-781" r="-296094" b="-642254"/>
                          </a:stretch>
                        </a:blipFill>
                      </a:tcPr>
                    </a:tc>
                    <a:tc>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a:blip r:embed="rId4"/>
                          <a:stretch>
                            <a:fillRect l="-51600" r="-51600" b="-642254"/>
                          </a:stretch>
                        </a:blipFill>
                      </a:tcPr>
                    </a:tc>
                    <a:tc>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a:blip r:embed="rId4"/>
                          <a:stretch>
                            <a:fillRect l="-298425" r="-1575" b="-642254"/>
                          </a:stretch>
                        </a:blipFill>
                      </a:tcPr>
                    </a:tc>
                    <a:extLst>
                      <a:ext uri="{0D108BD9-81ED-4DB2-BD59-A6C34878D82A}">
                        <a16:rowId xmlns:a16="http://schemas.microsoft.com/office/drawing/2014/main" val="10000"/>
                      </a:ext>
                    </a:extLst>
                  </a:tr>
                  <a:tr h="434738">
                    <a:tc>
                      <a:txBody>
                        <a:bodyPr/>
                        <a:lstStyle/>
                        <a:p>
                          <a:pPr algn="ctr" fontAlgn="ctr"/>
                          <a:r>
                            <a:rPr lang="en-US" sz="2200" b="0" i="0" u="none" strike="noStrike" dirty="0">
                              <a:solidFill>
                                <a:srgbClr val="000000"/>
                              </a:solidFill>
                              <a:latin typeface="+mn-lt"/>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7.45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4738">
                    <a:tc>
                      <a:txBody>
                        <a:bodyPr/>
                        <a:lstStyle/>
                        <a:p>
                          <a:pPr algn="ctr" fontAlgn="ctr"/>
                          <a:r>
                            <a:rPr lang="en-US" sz="2200" b="0" i="0" u="none" strike="noStrike" dirty="0">
                              <a:solidFill>
                                <a:srgbClr val="000000"/>
                              </a:solidFill>
                              <a:latin typeface="+mn-lt"/>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8.85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4738">
                    <a:tc>
                      <a:txBody>
                        <a:bodyPr/>
                        <a:lstStyle/>
                        <a:p>
                          <a:pPr algn="ctr" fontAlgn="ctr"/>
                          <a:r>
                            <a:rPr lang="en-US" sz="2200" b="0" i="0" u="none" strike="noStrike" dirty="0">
                              <a:solidFill>
                                <a:srgbClr val="000000"/>
                              </a:solidFill>
                              <a:latin typeface="+mn-lt"/>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10.25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4738">
                    <a:tc>
                      <a:txBody>
                        <a:bodyPr/>
                        <a:lstStyle/>
                        <a:p>
                          <a:pPr algn="ctr" fontAlgn="ctr"/>
                          <a:r>
                            <a:rPr lang="en-US" sz="2200" b="0" i="0" u="none" strike="noStrike" dirty="0">
                              <a:solidFill>
                                <a:srgbClr val="000000"/>
                              </a:solidFill>
                              <a:latin typeface="+mn-lt"/>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11.65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4738">
                    <a:tc>
                      <a:txBody>
                        <a:bodyPr/>
                        <a:lstStyle/>
                        <a:p>
                          <a:pPr algn="ctr" fontAlgn="ctr"/>
                          <a:r>
                            <a:rPr lang="en-US" sz="2200" b="0" i="0" u="none" strike="noStrike" dirty="0">
                              <a:solidFill>
                                <a:srgbClr val="000000"/>
                              </a:solidFill>
                              <a:latin typeface="+mn-lt"/>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mn-lt"/>
                            </a:rPr>
                            <a:t>13.05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mn-lt"/>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4738">
                    <a:tc gridSpan="2">
                      <a:txBody>
                        <a:bodyPr/>
                        <a:lstStyle/>
                        <a:p>
                          <a:pPr algn="ctr" fontAlgn="b"/>
                          <a:r>
                            <a:rPr lang="en-US" sz="2200" b="0" i="0" u="none" strike="noStrike" dirty="0">
                              <a:solidFill>
                                <a:srgbClr val="000000"/>
                              </a:solidFill>
                              <a:latin typeface="+mn-lt"/>
                            </a:rPr>
                            <a:t>Sum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fontAlgn="ctr"/>
                          <a:endParaRPr lang="en-US" sz="22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Fallback>
      </mc:AlternateContent>
      <p:grpSp>
        <p:nvGrpSpPr>
          <p:cNvPr id="15" name="Group 14">
            <a:extLst>
              <a:ext uri="{FF2B5EF4-FFF2-40B4-BE49-F238E27FC236}">
                <a16:creationId xmlns:a16="http://schemas.microsoft.com/office/drawing/2014/main" id="{6CF9D5F8-54FE-4FCD-B1DC-D11AC49BA568}"/>
              </a:ext>
            </a:extLst>
          </p:cNvPr>
          <p:cNvGrpSpPr/>
          <p:nvPr/>
        </p:nvGrpSpPr>
        <p:grpSpPr>
          <a:xfrm>
            <a:off x="7232822" y="3052632"/>
            <a:ext cx="4357816" cy="3390838"/>
            <a:chOff x="1522141" y="1022896"/>
            <a:chExt cx="5638070" cy="5178719"/>
          </a:xfrm>
        </p:grpSpPr>
        <p:grpSp>
          <p:nvGrpSpPr>
            <p:cNvPr id="17" name="Group 30">
              <a:extLst>
                <a:ext uri="{FF2B5EF4-FFF2-40B4-BE49-F238E27FC236}">
                  <a16:creationId xmlns:a16="http://schemas.microsoft.com/office/drawing/2014/main" id="{BEAF0371-AEE2-43D3-8E93-3CD455FF8565}"/>
                </a:ext>
              </a:extLst>
            </p:cNvPr>
            <p:cNvGrpSpPr/>
            <p:nvPr/>
          </p:nvGrpSpPr>
          <p:grpSpPr>
            <a:xfrm>
              <a:off x="1522141" y="5743629"/>
              <a:ext cx="5638070" cy="457986"/>
              <a:chOff x="1522141" y="5976099"/>
              <a:chExt cx="5638070" cy="457986"/>
            </a:xfrm>
          </p:grpSpPr>
          <p:sp>
            <p:nvSpPr>
              <p:cNvPr id="34" name="Line 4">
                <a:extLst>
                  <a:ext uri="{FF2B5EF4-FFF2-40B4-BE49-F238E27FC236}">
                    <a16:creationId xmlns:a16="http://schemas.microsoft.com/office/drawing/2014/main" id="{76404CF8-B3A1-49C6-93FC-8E5EC717F3D0}"/>
                  </a:ext>
                </a:extLst>
              </p:cNvPr>
              <p:cNvSpPr>
                <a:spLocks noChangeShapeType="1"/>
              </p:cNvSpPr>
              <p:nvPr/>
            </p:nvSpPr>
            <p:spPr bwMode="auto">
              <a:xfrm flipV="1">
                <a:off x="1522141" y="5976099"/>
                <a:ext cx="5638070" cy="0"/>
              </a:xfrm>
              <a:prstGeom prst="line">
                <a:avLst/>
              </a:prstGeom>
              <a:noFill/>
              <a:ln w="38100">
                <a:solidFill>
                  <a:schemeClr val="tx2"/>
                </a:solidFill>
                <a:round/>
                <a:headEnd/>
                <a:tailEnd type="triangle" w="med" len="med"/>
              </a:ln>
            </p:spPr>
            <p:txBody>
              <a:bodyPr/>
              <a:lstStyle/>
              <a:p>
                <a:endParaRPr lang="en-US"/>
              </a:p>
            </p:txBody>
          </p:sp>
          <p:sp>
            <p:nvSpPr>
              <p:cNvPr id="35" name="Line 7">
                <a:extLst>
                  <a:ext uri="{FF2B5EF4-FFF2-40B4-BE49-F238E27FC236}">
                    <a16:creationId xmlns:a16="http://schemas.microsoft.com/office/drawing/2014/main" id="{A3887092-7D67-4DAE-8E89-E9FC8DB78E71}"/>
                  </a:ext>
                </a:extLst>
              </p:cNvPr>
              <p:cNvSpPr>
                <a:spLocks noChangeShapeType="1"/>
              </p:cNvSpPr>
              <p:nvPr/>
            </p:nvSpPr>
            <p:spPr bwMode="auto">
              <a:xfrm>
                <a:off x="5265535" y="5990615"/>
                <a:ext cx="0" cy="71433"/>
              </a:xfrm>
              <a:prstGeom prst="line">
                <a:avLst/>
              </a:prstGeom>
              <a:noFill/>
              <a:ln w="38100">
                <a:solidFill>
                  <a:schemeClr val="tx2"/>
                </a:solidFill>
                <a:prstDash val="dash"/>
                <a:round/>
                <a:headEnd/>
                <a:tailEnd/>
              </a:ln>
            </p:spPr>
            <p:txBody>
              <a:bodyPr/>
              <a:lstStyle/>
              <a:p>
                <a:endParaRPr lang="en-US"/>
              </a:p>
            </p:txBody>
          </p:sp>
          <p:sp>
            <p:nvSpPr>
              <p:cNvPr id="36" name="Line 13">
                <a:extLst>
                  <a:ext uri="{FF2B5EF4-FFF2-40B4-BE49-F238E27FC236}">
                    <a16:creationId xmlns:a16="http://schemas.microsoft.com/office/drawing/2014/main" id="{C592A8AE-8EA9-4E96-820C-6B8FE425B747}"/>
                  </a:ext>
                </a:extLst>
              </p:cNvPr>
              <p:cNvSpPr>
                <a:spLocks noChangeShapeType="1"/>
              </p:cNvSpPr>
              <p:nvPr/>
            </p:nvSpPr>
            <p:spPr bwMode="auto">
              <a:xfrm>
                <a:off x="6239197" y="5976100"/>
                <a:ext cx="0" cy="91440"/>
              </a:xfrm>
              <a:prstGeom prst="line">
                <a:avLst/>
              </a:prstGeom>
              <a:noFill/>
              <a:ln w="38100">
                <a:solidFill>
                  <a:schemeClr val="tx2"/>
                </a:solidFill>
                <a:prstDash val="dash"/>
                <a:round/>
                <a:headEnd/>
                <a:tailEnd/>
              </a:ln>
            </p:spPr>
            <p:txBody>
              <a:bodyPr/>
              <a:lstStyle/>
              <a:p>
                <a:endParaRPr lang="en-US"/>
              </a:p>
            </p:txBody>
          </p:sp>
          <p:sp>
            <p:nvSpPr>
              <p:cNvPr id="37" name="Line 14">
                <a:extLst>
                  <a:ext uri="{FF2B5EF4-FFF2-40B4-BE49-F238E27FC236}">
                    <a16:creationId xmlns:a16="http://schemas.microsoft.com/office/drawing/2014/main" id="{E746150A-01D1-407C-8986-6542DD700D6E}"/>
                  </a:ext>
                </a:extLst>
              </p:cNvPr>
              <p:cNvSpPr>
                <a:spLocks noChangeShapeType="1"/>
              </p:cNvSpPr>
              <p:nvPr/>
            </p:nvSpPr>
            <p:spPr bwMode="auto">
              <a:xfrm>
                <a:off x="4249725" y="5990615"/>
                <a:ext cx="0" cy="71433"/>
              </a:xfrm>
              <a:prstGeom prst="line">
                <a:avLst/>
              </a:prstGeom>
              <a:noFill/>
              <a:ln w="38100">
                <a:solidFill>
                  <a:schemeClr val="tx2"/>
                </a:solidFill>
                <a:prstDash val="dash"/>
                <a:round/>
                <a:headEnd/>
                <a:tailEnd/>
              </a:ln>
            </p:spPr>
            <p:txBody>
              <a:bodyPr/>
              <a:lstStyle/>
              <a:p>
                <a:endParaRPr lang="en-US"/>
              </a:p>
            </p:txBody>
          </p:sp>
          <p:sp>
            <p:nvSpPr>
              <p:cNvPr id="38" name="Line 16">
                <a:extLst>
                  <a:ext uri="{FF2B5EF4-FFF2-40B4-BE49-F238E27FC236}">
                    <a16:creationId xmlns:a16="http://schemas.microsoft.com/office/drawing/2014/main" id="{985918BC-9A4F-4B7B-80EF-AA858DE11C52}"/>
                  </a:ext>
                </a:extLst>
              </p:cNvPr>
              <p:cNvSpPr>
                <a:spLocks noChangeShapeType="1"/>
              </p:cNvSpPr>
              <p:nvPr/>
            </p:nvSpPr>
            <p:spPr bwMode="auto">
              <a:xfrm>
                <a:off x="3292891" y="5990615"/>
                <a:ext cx="0" cy="71433"/>
              </a:xfrm>
              <a:prstGeom prst="line">
                <a:avLst/>
              </a:prstGeom>
              <a:noFill/>
              <a:ln w="38100">
                <a:solidFill>
                  <a:schemeClr val="tx2"/>
                </a:solidFill>
                <a:prstDash val="dash"/>
                <a:round/>
                <a:headEnd/>
                <a:tailEnd/>
              </a:ln>
            </p:spPr>
            <p:txBody>
              <a:bodyPr/>
              <a:lstStyle/>
              <a:p>
                <a:endParaRPr lang="en-US"/>
              </a:p>
            </p:txBody>
          </p:sp>
          <p:sp>
            <p:nvSpPr>
              <p:cNvPr id="39" name="Line 17">
                <a:extLst>
                  <a:ext uri="{FF2B5EF4-FFF2-40B4-BE49-F238E27FC236}">
                    <a16:creationId xmlns:a16="http://schemas.microsoft.com/office/drawing/2014/main" id="{F48A6CEC-FCF2-41BF-B9B3-BB3A2EFD2FF2}"/>
                  </a:ext>
                </a:extLst>
              </p:cNvPr>
              <p:cNvSpPr>
                <a:spLocks noChangeShapeType="1"/>
              </p:cNvSpPr>
              <p:nvPr/>
            </p:nvSpPr>
            <p:spPr bwMode="auto">
              <a:xfrm>
                <a:off x="2333421" y="5990615"/>
                <a:ext cx="0" cy="71433"/>
              </a:xfrm>
              <a:prstGeom prst="line">
                <a:avLst/>
              </a:prstGeom>
              <a:noFill/>
              <a:ln w="38100">
                <a:solidFill>
                  <a:schemeClr val="tx2"/>
                </a:solidFill>
                <a:prstDash val="dash"/>
                <a:round/>
                <a:headEnd/>
                <a:tailEnd/>
              </a:ln>
            </p:spPr>
            <p:txBody>
              <a:bodyPr/>
              <a:lstStyle/>
              <a:p>
                <a:endParaRPr lang="en-US"/>
              </a:p>
            </p:txBody>
          </p:sp>
          <p:sp>
            <p:nvSpPr>
              <p:cNvPr id="40" name="TextBox 39">
                <a:extLst>
                  <a:ext uri="{FF2B5EF4-FFF2-40B4-BE49-F238E27FC236}">
                    <a16:creationId xmlns:a16="http://schemas.microsoft.com/office/drawing/2014/main" id="{E5A12160-16C1-459E-94D5-809B5B99A1AA}"/>
                  </a:ext>
                </a:extLst>
              </p:cNvPr>
              <p:cNvSpPr txBox="1"/>
              <p:nvPr/>
            </p:nvSpPr>
            <p:spPr>
              <a:xfrm>
                <a:off x="4881031" y="6064747"/>
                <a:ext cx="768159" cy="369332"/>
              </a:xfrm>
              <a:prstGeom prst="rect">
                <a:avLst/>
              </a:prstGeom>
              <a:noFill/>
            </p:spPr>
            <p:txBody>
              <a:bodyPr wrap="none" rtlCol="0">
                <a:spAutoFit/>
              </a:bodyPr>
              <a:lstStyle/>
              <a:p>
                <a:r>
                  <a:rPr lang="en-US" b="1" dirty="0"/>
                  <a:t>11.65</a:t>
                </a:r>
              </a:p>
            </p:txBody>
          </p:sp>
          <p:sp>
            <p:nvSpPr>
              <p:cNvPr id="41" name="TextBox 40">
                <a:extLst>
                  <a:ext uri="{FF2B5EF4-FFF2-40B4-BE49-F238E27FC236}">
                    <a16:creationId xmlns:a16="http://schemas.microsoft.com/office/drawing/2014/main" id="{93FA6A69-C0A6-4FE5-BFAB-FD197CC7B4E1}"/>
                  </a:ext>
                </a:extLst>
              </p:cNvPr>
              <p:cNvSpPr txBox="1"/>
              <p:nvPr/>
            </p:nvSpPr>
            <p:spPr>
              <a:xfrm>
                <a:off x="5870815" y="6057493"/>
                <a:ext cx="768159" cy="369332"/>
              </a:xfrm>
              <a:prstGeom prst="rect">
                <a:avLst/>
              </a:prstGeom>
              <a:noFill/>
            </p:spPr>
            <p:txBody>
              <a:bodyPr wrap="none" rtlCol="0">
                <a:spAutoFit/>
              </a:bodyPr>
              <a:lstStyle/>
              <a:p>
                <a:r>
                  <a:rPr lang="en-US" b="1" dirty="0"/>
                  <a:t>13.05</a:t>
                </a:r>
              </a:p>
            </p:txBody>
          </p:sp>
          <p:sp>
            <p:nvSpPr>
              <p:cNvPr id="42" name="TextBox 41">
                <a:extLst>
                  <a:ext uri="{FF2B5EF4-FFF2-40B4-BE49-F238E27FC236}">
                    <a16:creationId xmlns:a16="http://schemas.microsoft.com/office/drawing/2014/main" id="{A806B0DB-EA3A-43B7-87B6-A1B01C468714}"/>
                  </a:ext>
                </a:extLst>
              </p:cNvPr>
              <p:cNvSpPr txBox="1"/>
              <p:nvPr/>
            </p:nvSpPr>
            <p:spPr>
              <a:xfrm>
                <a:off x="3861241" y="6057493"/>
                <a:ext cx="768159" cy="369332"/>
              </a:xfrm>
              <a:prstGeom prst="rect">
                <a:avLst/>
              </a:prstGeom>
              <a:noFill/>
            </p:spPr>
            <p:txBody>
              <a:bodyPr wrap="none" rtlCol="0">
                <a:spAutoFit/>
              </a:bodyPr>
              <a:lstStyle/>
              <a:p>
                <a:r>
                  <a:rPr lang="en-US" b="1" dirty="0"/>
                  <a:t>10.25</a:t>
                </a:r>
              </a:p>
            </p:txBody>
          </p:sp>
          <p:sp>
            <p:nvSpPr>
              <p:cNvPr id="43" name="TextBox 42">
                <a:extLst>
                  <a:ext uri="{FF2B5EF4-FFF2-40B4-BE49-F238E27FC236}">
                    <a16:creationId xmlns:a16="http://schemas.microsoft.com/office/drawing/2014/main" id="{EE3AD59A-B8DC-4C8A-B31C-7ECB4F896B8A}"/>
                  </a:ext>
                </a:extLst>
              </p:cNvPr>
              <p:cNvSpPr txBox="1"/>
              <p:nvPr/>
            </p:nvSpPr>
            <p:spPr>
              <a:xfrm>
                <a:off x="3029395" y="6064753"/>
                <a:ext cx="638316" cy="369332"/>
              </a:xfrm>
              <a:prstGeom prst="rect">
                <a:avLst/>
              </a:prstGeom>
              <a:noFill/>
            </p:spPr>
            <p:txBody>
              <a:bodyPr wrap="none" rtlCol="0">
                <a:spAutoFit/>
              </a:bodyPr>
              <a:lstStyle/>
              <a:p>
                <a:r>
                  <a:rPr lang="en-US" b="1" dirty="0"/>
                  <a:t>8.85</a:t>
                </a:r>
              </a:p>
            </p:txBody>
          </p:sp>
          <p:sp>
            <p:nvSpPr>
              <p:cNvPr id="44" name="TextBox 43">
                <a:extLst>
                  <a:ext uri="{FF2B5EF4-FFF2-40B4-BE49-F238E27FC236}">
                    <a16:creationId xmlns:a16="http://schemas.microsoft.com/office/drawing/2014/main" id="{19BCBC8F-7E14-4542-A940-B2BE3F223FAE}"/>
                  </a:ext>
                </a:extLst>
              </p:cNvPr>
              <p:cNvSpPr txBox="1"/>
              <p:nvPr/>
            </p:nvSpPr>
            <p:spPr>
              <a:xfrm>
                <a:off x="2058067" y="6057499"/>
                <a:ext cx="638316" cy="369332"/>
              </a:xfrm>
              <a:prstGeom prst="rect">
                <a:avLst/>
              </a:prstGeom>
              <a:noFill/>
            </p:spPr>
            <p:txBody>
              <a:bodyPr wrap="none" rtlCol="0">
                <a:spAutoFit/>
              </a:bodyPr>
              <a:lstStyle/>
              <a:p>
                <a:r>
                  <a:rPr lang="en-US" b="1" dirty="0"/>
                  <a:t>7.45</a:t>
                </a:r>
              </a:p>
            </p:txBody>
          </p:sp>
        </p:grpSp>
        <p:grpSp>
          <p:nvGrpSpPr>
            <p:cNvPr id="20" name="Group 32">
              <a:extLst>
                <a:ext uri="{FF2B5EF4-FFF2-40B4-BE49-F238E27FC236}">
                  <a16:creationId xmlns:a16="http://schemas.microsoft.com/office/drawing/2014/main" id="{42014F82-AB86-47F7-8D10-68DC86A846FA}"/>
                </a:ext>
              </a:extLst>
            </p:cNvPr>
            <p:cNvGrpSpPr/>
            <p:nvPr/>
          </p:nvGrpSpPr>
          <p:grpSpPr>
            <a:xfrm>
              <a:off x="1597051" y="1022896"/>
              <a:ext cx="5145066" cy="4873133"/>
              <a:chOff x="1597051" y="1022896"/>
              <a:chExt cx="5145066" cy="4873133"/>
            </a:xfrm>
          </p:grpSpPr>
          <p:sp>
            <p:nvSpPr>
              <p:cNvPr id="21" name="Line 4">
                <a:extLst>
                  <a:ext uri="{FF2B5EF4-FFF2-40B4-BE49-F238E27FC236}">
                    <a16:creationId xmlns:a16="http://schemas.microsoft.com/office/drawing/2014/main" id="{6CF1BB88-BA78-4AF6-B5A9-F246741CB8C7}"/>
                  </a:ext>
                </a:extLst>
              </p:cNvPr>
              <p:cNvSpPr>
                <a:spLocks noChangeShapeType="1"/>
              </p:cNvSpPr>
              <p:nvPr/>
            </p:nvSpPr>
            <p:spPr bwMode="auto">
              <a:xfrm flipV="1">
                <a:off x="1597051" y="1410346"/>
                <a:ext cx="0" cy="4485683"/>
              </a:xfrm>
              <a:prstGeom prst="line">
                <a:avLst/>
              </a:prstGeom>
              <a:noFill/>
              <a:ln w="38100">
                <a:solidFill>
                  <a:schemeClr val="tx2"/>
                </a:solidFill>
                <a:round/>
                <a:headEnd/>
                <a:tailEnd type="triangle" w="med" len="med"/>
              </a:ln>
            </p:spPr>
            <p:txBody>
              <a:bodyPr/>
              <a:lstStyle/>
              <a:p>
                <a:endParaRPr lang="en-US"/>
              </a:p>
            </p:txBody>
          </p:sp>
          <p:sp>
            <p:nvSpPr>
              <p:cNvPr id="23" name="TextBox 22">
                <a:extLst>
                  <a:ext uri="{FF2B5EF4-FFF2-40B4-BE49-F238E27FC236}">
                    <a16:creationId xmlns:a16="http://schemas.microsoft.com/office/drawing/2014/main" id="{D50C0491-B659-4701-B30E-509C19B74CDC}"/>
                  </a:ext>
                </a:extLst>
              </p:cNvPr>
              <p:cNvSpPr txBox="1"/>
              <p:nvPr/>
            </p:nvSpPr>
            <p:spPr>
              <a:xfrm>
                <a:off x="1659889" y="1022896"/>
                <a:ext cx="673583" cy="369332"/>
              </a:xfrm>
              <a:prstGeom prst="rect">
                <a:avLst/>
              </a:prstGeom>
              <a:noFill/>
            </p:spPr>
            <p:txBody>
              <a:bodyPr wrap="none" rtlCol="0">
                <a:spAutoFit/>
              </a:bodyPr>
              <a:lstStyle/>
              <a:p>
                <a:r>
                  <a:rPr lang="en-US" b="1" dirty="0"/>
                  <a:t>Freq</a:t>
                </a:r>
              </a:p>
            </p:txBody>
          </p:sp>
          <p:sp>
            <p:nvSpPr>
              <p:cNvPr id="24" name="Rectangle 23">
                <a:extLst>
                  <a:ext uri="{FF2B5EF4-FFF2-40B4-BE49-F238E27FC236}">
                    <a16:creationId xmlns:a16="http://schemas.microsoft.com/office/drawing/2014/main" id="{0AF0DC49-B5B6-45AE-9AC9-D713E264079A}"/>
                  </a:ext>
                </a:extLst>
              </p:cNvPr>
              <p:cNvSpPr/>
              <p:nvPr/>
            </p:nvSpPr>
            <p:spPr>
              <a:xfrm>
                <a:off x="1913446" y="4401519"/>
                <a:ext cx="844929" cy="13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9A728F-2487-4619-B09D-F8E3BFD78875}"/>
                  </a:ext>
                </a:extLst>
              </p:cNvPr>
              <p:cNvSpPr/>
              <p:nvPr/>
            </p:nvSpPr>
            <p:spPr>
              <a:xfrm>
                <a:off x="2773873" y="2386779"/>
                <a:ext cx="914400" cy="3364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AFF872B-BD44-409C-95C1-D07E35702BB5}"/>
                  </a:ext>
                </a:extLst>
              </p:cNvPr>
              <p:cNvSpPr txBox="1"/>
              <p:nvPr/>
            </p:nvSpPr>
            <p:spPr>
              <a:xfrm>
                <a:off x="2193939" y="3880142"/>
                <a:ext cx="312906" cy="369332"/>
              </a:xfrm>
              <a:prstGeom prst="rect">
                <a:avLst/>
              </a:prstGeom>
              <a:noFill/>
            </p:spPr>
            <p:txBody>
              <a:bodyPr wrap="none" rtlCol="0">
                <a:spAutoFit/>
              </a:bodyPr>
              <a:lstStyle/>
              <a:p>
                <a:r>
                  <a:rPr lang="en-US" b="1" dirty="0"/>
                  <a:t>6</a:t>
                </a:r>
              </a:p>
            </p:txBody>
          </p:sp>
          <p:sp>
            <p:nvSpPr>
              <p:cNvPr id="27" name="TextBox 26">
                <a:extLst>
                  <a:ext uri="{FF2B5EF4-FFF2-40B4-BE49-F238E27FC236}">
                    <a16:creationId xmlns:a16="http://schemas.microsoft.com/office/drawing/2014/main" id="{3F1BA5DA-0A4C-49B1-82C2-8FAA8672C888}"/>
                  </a:ext>
                </a:extLst>
              </p:cNvPr>
              <p:cNvSpPr txBox="1"/>
              <p:nvPr/>
            </p:nvSpPr>
            <p:spPr>
              <a:xfrm>
                <a:off x="3043748" y="1893818"/>
                <a:ext cx="444352" cy="369332"/>
              </a:xfrm>
              <a:prstGeom prst="rect">
                <a:avLst/>
              </a:prstGeom>
              <a:noFill/>
            </p:spPr>
            <p:txBody>
              <a:bodyPr wrap="none" rtlCol="0">
                <a:spAutoFit/>
              </a:bodyPr>
              <a:lstStyle/>
              <a:p>
                <a:r>
                  <a:rPr lang="en-US" b="1" dirty="0"/>
                  <a:t>15</a:t>
                </a:r>
              </a:p>
            </p:txBody>
          </p:sp>
          <p:sp>
            <p:nvSpPr>
              <p:cNvPr id="28" name="Rectangle 27">
                <a:extLst>
                  <a:ext uri="{FF2B5EF4-FFF2-40B4-BE49-F238E27FC236}">
                    <a16:creationId xmlns:a16="http://schemas.microsoft.com/office/drawing/2014/main" id="{D5CCE918-5C63-41B3-AC42-3855D5B2517B}"/>
                  </a:ext>
                </a:extLst>
              </p:cNvPr>
              <p:cNvSpPr/>
              <p:nvPr/>
            </p:nvSpPr>
            <p:spPr>
              <a:xfrm>
                <a:off x="3701171" y="2001949"/>
                <a:ext cx="1005840" cy="3747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0C4BA04-05DF-4FD1-9AF3-C8E416EE1368}"/>
                  </a:ext>
                </a:extLst>
              </p:cNvPr>
              <p:cNvSpPr txBox="1"/>
              <p:nvPr/>
            </p:nvSpPr>
            <p:spPr>
              <a:xfrm>
                <a:off x="3954229" y="1511567"/>
                <a:ext cx="444352" cy="369332"/>
              </a:xfrm>
              <a:prstGeom prst="rect">
                <a:avLst/>
              </a:prstGeom>
              <a:noFill/>
            </p:spPr>
            <p:txBody>
              <a:bodyPr wrap="none" rtlCol="0">
                <a:spAutoFit/>
              </a:bodyPr>
              <a:lstStyle/>
              <a:p>
                <a:r>
                  <a:rPr lang="en-US" b="1" dirty="0"/>
                  <a:t>16</a:t>
                </a:r>
              </a:p>
            </p:txBody>
          </p:sp>
          <p:sp>
            <p:nvSpPr>
              <p:cNvPr id="30" name="Rectangle 29">
                <a:extLst>
                  <a:ext uri="{FF2B5EF4-FFF2-40B4-BE49-F238E27FC236}">
                    <a16:creationId xmlns:a16="http://schemas.microsoft.com/office/drawing/2014/main" id="{21850971-30E3-484A-BF90-A2C0F4396DE6}"/>
                  </a:ext>
                </a:extLst>
              </p:cNvPr>
              <p:cNvSpPr/>
              <p:nvPr/>
            </p:nvSpPr>
            <p:spPr>
              <a:xfrm>
                <a:off x="4722508" y="3549112"/>
                <a:ext cx="1005840" cy="219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1D3DA64-5CDA-47F0-B44D-9C5ADDF8DB91}"/>
                  </a:ext>
                </a:extLst>
              </p:cNvPr>
              <p:cNvSpPr txBox="1"/>
              <p:nvPr/>
            </p:nvSpPr>
            <p:spPr>
              <a:xfrm>
                <a:off x="4987504" y="3027734"/>
                <a:ext cx="312906" cy="369332"/>
              </a:xfrm>
              <a:prstGeom prst="rect">
                <a:avLst/>
              </a:prstGeom>
              <a:noFill/>
            </p:spPr>
            <p:txBody>
              <a:bodyPr wrap="none" rtlCol="0">
                <a:spAutoFit/>
              </a:bodyPr>
              <a:lstStyle/>
              <a:p>
                <a:r>
                  <a:rPr lang="en-US" b="1" dirty="0"/>
                  <a:t>9</a:t>
                </a:r>
              </a:p>
            </p:txBody>
          </p:sp>
          <p:sp>
            <p:nvSpPr>
              <p:cNvPr id="32" name="Rectangle 31">
                <a:extLst>
                  <a:ext uri="{FF2B5EF4-FFF2-40B4-BE49-F238E27FC236}">
                    <a16:creationId xmlns:a16="http://schemas.microsoft.com/office/drawing/2014/main" id="{566AEF07-022D-47CE-AB47-EA7963E5AA35}"/>
                  </a:ext>
                </a:extLst>
              </p:cNvPr>
              <p:cNvSpPr/>
              <p:nvPr/>
            </p:nvSpPr>
            <p:spPr>
              <a:xfrm>
                <a:off x="5736277" y="4990454"/>
                <a:ext cx="1005840" cy="75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112EEEE-CD7E-4B6A-992E-F9C9E9B869E7}"/>
                  </a:ext>
                </a:extLst>
              </p:cNvPr>
              <p:cNvSpPr txBox="1"/>
              <p:nvPr/>
            </p:nvSpPr>
            <p:spPr>
              <a:xfrm>
                <a:off x="6082744" y="4469077"/>
                <a:ext cx="312906" cy="369332"/>
              </a:xfrm>
              <a:prstGeom prst="rect">
                <a:avLst/>
              </a:prstGeom>
              <a:noFill/>
            </p:spPr>
            <p:txBody>
              <a:bodyPr wrap="none" rtlCol="0">
                <a:spAutoFit/>
              </a:bodyPr>
              <a:lstStyle/>
              <a:p>
                <a:r>
                  <a:rPr lang="en-US" b="1" dirty="0"/>
                  <a:t>4</a:t>
                </a:r>
              </a:p>
            </p:txBody>
          </p:sp>
        </p:grpSp>
      </p:grpSp>
      <p:cxnSp>
        <p:nvCxnSpPr>
          <p:cNvPr id="45" name="Straight Arrow Connector 44">
            <a:extLst>
              <a:ext uri="{FF2B5EF4-FFF2-40B4-BE49-F238E27FC236}">
                <a16:creationId xmlns:a16="http://schemas.microsoft.com/office/drawing/2014/main" id="{52D01F85-AB21-4B5D-9AE7-48B7E904B066}"/>
              </a:ext>
            </a:extLst>
          </p:cNvPr>
          <p:cNvCxnSpPr>
            <a:cxnSpLocks/>
          </p:cNvCxnSpPr>
          <p:nvPr/>
        </p:nvCxnSpPr>
        <p:spPr>
          <a:xfrm flipV="1">
            <a:off x="9019461" y="6196891"/>
            <a:ext cx="0" cy="417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78E0E61E-D7FB-45C9-A0D1-720E80021244}"/>
              </a:ext>
            </a:extLst>
          </p:cNvPr>
          <p:cNvSpPr txBox="1">
            <a:spLocks noChangeArrowheads="1"/>
          </p:cNvSpPr>
          <p:nvPr/>
        </p:nvSpPr>
        <p:spPr bwMode="auto">
          <a:xfrm>
            <a:off x="8140425" y="385125"/>
            <a:ext cx="3662750" cy="921984"/>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FF0000"/>
                </a:solidFill>
              </a:rPr>
              <a:t>The mean is the pivot point of a frequency distribution. </a:t>
            </a:r>
          </a:p>
        </p:txBody>
      </p:sp>
      <p:pic>
        <p:nvPicPr>
          <p:cNvPr id="47" name="Picture 3" descr="C:\Users\ASaghafi\Desktop\moct-see-saw-multi.jpg">
            <a:extLst>
              <a:ext uri="{FF2B5EF4-FFF2-40B4-BE49-F238E27FC236}">
                <a16:creationId xmlns:a16="http://schemas.microsoft.com/office/drawing/2014/main" id="{AA54E723-30F1-42F1-AD08-0ED0E37623E0}"/>
              </a:ext>
            </a:extLst>
          </p:cNvPr>
          <p:cNvPicPr>
            <a:picLocks noChangeAspect="1" noChangeArrowheads="1"/>
          </p:cNvPicPr>
          <p:nvPr/>
        </p:nvPicPr>
        <p:blipFill>
          <a:blip r:embed="rId5" cstate="print"/>
          <a:srcRect/>
          <a:stretch>
            <a:fillRect/>
          </a:stretch>
        </p:blipFill>
        <p:spPr bwMode="auto">
          <a:xfrm>
            <a:off x="8140425" y="1618190"/>
            <a:ext cx="3662749" cy="1153766"/>
          </a:xfrm>
          <a:prstGeom prst="rect">
            <a:avLst/>
          </a:prstGeom>
          <a:noFill/>
        </p:spPr>
      </p:pic>
    </p:spTree>
    <p:extLst>
      <p:ext uri="{BB962C8B-B14F-4D97-AF65-F5344CB8AC3E}">
        <p14:creationId xmlns:p14="http://schemas.microsoft.com/office/powerpoint/2010/main" val="404291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TotalTime>
  <Words>2502</Words>
  <Application>Microsoft Office PowerPoint</Application>
  <PresentationFormat>Widescreen</PresentationFormat>
  <Paragraphs>497</Paragraphs>
  <Slides>20</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Times New Roman</vt:lpstr>
      <vt:lpstr>Office Theme</vt:lpstr>
      <vt:lpstr>Equation</vt:lpstr>
      <vt:lpstr>Central Measures</vt:lpstr>
      <vt:lpstr>Common Central Measures</vt:lpstr>
      <vt:lpstr>Mode</vt:lpstr>
      <vt:lpstr>PowerPoint Presentation</vt:lpstr>
      <vt:lpstr>Question</vt:lpstr>
      <vt:lpstr>Median</vt:lpstr>
      <vt:lpstr>Examples</vt:lpstr>
      <vt:lpstr>Mean or Average</vt:lpstr>
      <vt:lpstr>Examples</vt:lpstr>
      <vt:lpstr>PowerPoint Presentation</vt:lpstr>
      <vt:lpstr>PowerPoint Presentation</vt:lpstr>
      <vt:lpstr>Which central tendency?</vt:lpstr>
      <vt:lpstr>Weighted Mean</vt:lpstr>
      <vt:lpstr>Midrange</vt:lpstr>
      <vt:lpstr>Sample Vs Population mean</vt:lpstr>
      <vt:lpstr>Exercise</vt:lpstr>
      <vt:lpstr>USING CALCULATOR</vt:lpstr>
      <vt:lpstr>Practice Problems Part 4</vt:lpstr>
      <vt:lpstr>Practice Problems Part 4</vt:lpstr>
      <vt:lpstr>Practice Problems Part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196</cp:revision>
  <dcterms:created xsi:type="dcterms:W3CDTF">2019-05-07T19:03:55Z</dcterms:created>
  <dcterms:modified xsi:type="dcterms:W3CDTF">2020-12-25T16:21:36Z</dcterms:modified>
</cp:coreProperties>
</file>