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4" r:id="rId3"/>
    <p:sldId id="284" r:id="rId4"/>
    <p:sldId id="265" r:id="rId5"/>
    <p:sldId id="285" r:id="rId6"/>
    <p:sldId id="266" r:id="rId7"/>
    <p:sldId id="286" r:id="rId8"/>
    <p:sldId id="291" r:id="rId9"/>
    <p:sldId id="277" r:id="rId10"/>
    <p:sldId id="287" r:id="rId11"/>
    <p:sldId id="288" r:id="rId12"/>
    <p:sldId id="289" r:id="rId13"/>
    <p:sldId id="281" r:id="rId14"/>
    <p:sldId id="290" r:id="rId15"/>
    <p:sldId id="275" r:id="rId16"/>
    <p:sldId id="292"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Cambria Math" panose="02040503050406030204" pitchFamily="18"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jp0SJt/GJegC5HxV9NF2Q==" hashData="xci3CLcRI5z3O9uK5/e7zSroIU7kmhFIbB/zBySC0vL2ZFzsv/TA1KZYcCCEY1x8oZYLDVkUQLTBX9V7AAAl2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FA"/>
    <a:srgbClr val="BDE9FF"/>
    <a:srgbClr val="CCFFCC"/>
    <a:srgbClr val="FFCCFF"/>
    <a:srgbClr val="008AF2"/>
    <a:srgbClr val="FFFF99"/>
    <a:srgbClr val="FFFFCC"/>
    <a:srgbClr val="8D4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67" autoAdjust="0"/>
  </p:normalViewPr>
  <p:slideViewPr>
    <p:cSldViewPr snapToGrid="0">
      <p:cViewPr varScale="1">
        <p:scale>
          <a:sx n="60" d="100"/>
          <a:sy n="60" d="100"/>
        </p:scale>
        <p:origin x="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for two dependent means </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268029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𝑡</m:t>
                          </m:r>
                        </m:e>
                        <m:sub>
                          <m:d>
                            <m:dPr>
                              <m:ctrlPr>
                                <a:rPr lang="en-US" sz="1200" i="1">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0.995,</m:t>
                              </m:r>
                              <m:r>
                                <a:rPr lang="en-US" sz="1200" i="1">
                                  <a:latin typeface="Cambria Math" panose="02040503050406030204" pitchFamily="18" charset="0"/>
                                  <a:cs typeface="Times New Roman" panose="02020603050405020304" pitchFamily="18" charset="0"/>
                                </a:rPr>
                                <m:t>11</m:t>
                              </m:r>
                            </m:e>
                          </m:d>
                        </m:sub>
                      </m:sSub>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𝑖𝑛𝑣𝑇</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0.995,11</m:t>
                          </m:r>
                        </m:e>
                      </m:d>
                      <m:r>
                        <a:rPr lang="en-US" sz="1200" b="0" i="1" smtClean="0">
                          <a:latin typeface="Cambria Math" panose="02040503050406030204" pitchFamily="18" charset="0"/>
                          <a:cs typeface="Times New Roman" panose="02020603050405020304" pitchFamily="18" charset="0"/>
                        </a:rPr>
                        <m:t>=3.1058</m:t>
                      </m:r>
                    </m:oMath>
                  </m:oMathPara>
                </a14:m>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2525843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15002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493299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3590073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417181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31835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rPr>
                          <m:t>0</m:t>
                        </m:r>
                      </m:sub>
                    </m:sSub>
                  </m:oMath>
                </a14:m>
                <a:r>
                  <a:rPr lang="en-US" baseline="0" dirty="0"/>
                  <a:t> is usually 0 since we are usually interested in testing whether the Y scores are any different from X scores</a:t>
                </a:r>
              </a:p>
              <a:p>
                <a:r>
                  <a:rPr lang="en-US" baseline="0" dirty="0"/>
                  <a:t>If we want to see whether Y scores are generally greater than X scores, then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rPr>
                          <m:t>0</m:t>
                        </m:r>
                      </m:sub>
                    </m:sSub>
                  </m:oMath>
                </a14:m>
                <a:r>
                  <a:rPr lang="en-US" baseline="0" dirty="0"/>
                  <a:t> is a positive number which should be mentioned in  the problem </a:t>
                </a:r>
              </a:p>
            </p:txBody>
          </p:sp>
        </mc:Choice>
        <mc:Fallback xmlns="">
          <p:sp>
            <p:nvSpPr>
              <p:cNvPr id="3" name="Notes Placeholder 2"/>
              <p:cNvSpPr>
                <a:spLocks noGrp="1"/>
              </p:cNvSpPr>
              <p:nvPr>
                <p:ph type="body" idx="1"/>
              </p:nvPr>
            </p:nvSpPr>
            <p:spPr/>
            <p:txBody>
              <a:bodyPr/>
              <a:lstStyle/>
              <a:p>
                <a:r>
                  <a:rPr lang="en-US" sz="1200" b="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rPr>
                  <a:t>0</a:t>
                </a:r>
                <a:r>
                  <a:rPr lang="en-US" baseline="0" dirty="0"/>
                  <a:t> is usually 0 since we are usually interested in testing whether the Y scores are different from X scores</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329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calculator, enter the two sets of data into two separate columns</a:t>
            </a:r>
          </a:p>
          <a:p>
            <a:r>
              <a:rPr lang="en-US" dirty="0"/>
              <a:t>Then use calculator to compute their difference </a:t>
            </a:r>
          </a:p>
          <a:p>
            <a:r>
              <a:rPr lang="en-US" dirty="0"/>
              <a:t>Then use 1-Var stats to get summary statistics for the difference data </a:t>
            </a:r>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3718412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𝑡</m:t>
                          </m:r>
                        </m:e>
                        <m:sub>
                          <m:d>
                            <m:dPr>
                              <m:ctrlPr>
                                <a:rPr lang="en-US" sz="1200" i="1">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0.975,</m:t>
                              </m:r>
                              <m:r>
                                <a:rPr lang="en-US" sz="1200" i="1">
                                  <a:latin typeface="Cambria Math" panose="02040503050406030204" pitchFamily="18" charset="0"/>
                                  <a:cs typeface="Times New Roman" panose="02020603050405020304" pitchFamily="18" charset="0"/>
                                </a:rPr>
                                <m:t>11</m:t>
                              </m:r>
                            </m:e>
                          </m:d>
                        </m:sub>
                      </m:sSub>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𝑖𝑛𝑣𝑇</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0.975,11</m:t>
                          </m:r>
                        </m:e>
                      </m:d>
                      <m:r>
                        <a:rPr lang="en-US" sz="1200" b="0" i="1" smtClean="0">
                          <a:latin typeface="Cambria Math" panose="02040503050406030204" pitchFamily="18" charset="0"/>
                          <a:cs typeface="Times New Roman" panose="02020603050405020304" pitchFamily="18" charset="0"/>
                        </a:rPr>
                        <m:t>=2.20</m:t>
                      </m:r>
                    </m:oMath>
                  </m:oMathPara>
                </a14:m>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250620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T-Intervals to build confidence intervals</a:t>
            </a: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1937894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126446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2.png"/><Relationship Id="rId10" Type="http://schemas.openxmlformats.org/officeDocument/2006/relationships/image" Target="../media/image40.png"/><Relationship Id="rId4" Type="http://schemas.openxmlformats.org/officeDocument/2006/relationships/image" Target="../media/image350.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png"/><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50.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2701447" y="3721100"/>
            <a:ext cx="6789106" cy="1949836"/>
          </a:xfrm>
        </p:spPr>
        <p:txBody>
          <a:bodyPr>
            <a:normAutofit/>
          </a:bodyPr>
          <a:lstStyle/>
          <a:p>
            <a:r>
              <a:rPr lang="en-US" dirty="0"/>
              <a:t>Paired Samples </a:t>
            </a:r>
            <a:br>
              <a:rPr lang="en-US" dirty="0"/>
            </a:br>
            <a:r>
              <a:rPr lang="en-US" dirty="0"/>
              <a:t>T-Test</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4014592" y="5779272"/>
            <a:ext cx="4162816" cy="629720"/>
          </a:xfrm>
        </p:spPr>
        <p:txBody>
          <a:bodyPr>
            <a:normAutofit/>
          </a:bodyPr>
          <a:lstStyle/>
          <a:p>
            <a:r>
              <a:rPr lang="en-US" sz="3600" dirty="0">
                <a:solidFill>
                  <a:srgbClr val="8D42C6"/>
                </a:solidFill>
              </a:rPr>
              <a:t>Chapter 8 Part 1</a:t>
            </a:r>
          </a:p>
        </p:txBody>
      </p:sp>
      <p:pic>
        <p:nvPicPr>
          <p:cNvPr id="5" name="Picture 1">
            <a:extLst>
              <a:ext uri="{FF2B5EF4-FFF2-40B4-BE49-F238E27FC236}">
                <a16:creationId xmlns:a16="http://schemas.microsoft.com/office/drawing/2014/main" id="{686569A6-067D-49A2-8E2C-6C12D373A4F6}"/>
              </a:ext>
            </a:extLst>
          </p:cNvPr>
          <p:cNvPicPr>
            <a:picLocks noChangeAspect="1" noChangeArrowheads="1"/>
          </p:cNvPicPr>
          <p:nvPr/>
        </p:nvPicPr>
        <p:blipFill>
          <a:blip r:embed="rId3"/>
          <a:srcRect/>
          <a:stretch>
            <a:fillRect/>
          </a:stretch>
        </p:blipFill>
        <p:spPr bwMode="auto">
          <a:xfrm>
            <a:off x="1953726" y="304233"/>
            <a:ext cx="8284547" cy="3416867"/>
          </a:xfrm>
          <a:prstGeom prst="rect">
            <a:avLst/>
          </a:prstGeom>
          <a:noFill/>
          <a:ln w="9525">
            <a:noFill/>
            <a:miter lim="800000"/>
            <a:headEnd/>
            <a:tailEnd/>
          </a:ln>
        </p:spPr>
      </p:pic>
      <p:sp>
        <p:nvSpPr>
          <p:cNvPr id="4" name="TextBox 3">
            <a:extLst>
              <a:ext uri="{FF2B5EF4-FFF2-40B4-BE49-F238E27FC236}">
                <a16:creationId xmlns:a16="http://schemas.microsoft.com/office/drawing/2014/main" id="{CDD9BE2E-18DD-4D3B-A5D6-EF35C5665B09}"/>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6FE30F-4725-4B13-9754-E8F1E78C8FA2}"/>
              </a:ext>
            </a:extLst>
          </p:cNvPr>
          <p:cNvSpPr/>
          <p:nvPr/>
        </p:nvSpPr>
        <p:spPr>
          <a:xfrm>
            <a:off x="556435" y="3746500"/>
            <a:ext cx="7999678" cy="11870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23AAE4-06F3-4A69-95DB-B127919BDA4F}"/>
                  </a:ext>
                </a:extLst>
              </p:cNvPr>
              <p:cNvSpPr txBox="1"/>
              <p:nvPr/>
            </p:nvSpPr>
            <p:spPr>
              <a:xfrm>
                <a:off x="1795500" y="5148241"/>
                <a:ext cx="1127488" cy="346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𝑑</m:t>
                          </m:r>
                        </m:e>
                      </m:acc>
                      <m:r>
                        <a:rPr lang="en-US" sz="2200" b="0" i="1" smtClean="0">
                          <a:latin typeface="Cambria Math" panose="02040503050406030204" pitchFamily="18" charset="0"/>
                        </a:rPr>
                        <m:t>=18.5</m:t>
                      </m:r>
                    </m:oMath>
                  </m:oMathPara>
                </a14:m>
                <a:endParaRPr lang="en-US" sz="2200" dirty="0"/>
              </a:p>
            </p:txBody>
          </p:sp>
        </mc:Choice>
        <mc:Fallback xmlns="">
          <p:sp>
            <p:nvSpPr>
              <p:cNvPr id="11" name="TextBox 10">
                <a:extLst>
                  <a:ext uri="{FF2B5EF4-FFF2-40B4-BE49-F238E27FC236}">
                    <a16:creationId xmlns:a16="http://schemas.microsoft.com/office/drawing/2014/main" id="{DC23AAE4-06F3-4A69-95DB-B127919BDA4F}"/>
                  </a:ext>
                </a:extLst>
              </p:cNvPr>
              <p:cNvSpPr txBox="1">
                <a:spLocks noRot="1" noChangeAspect="1" noMove="1" noResize="1" noEditPoints="1" noAdjustHandles="1" noChangeArrowheads="1" noChangeShapeType="1" noTextEdit="1"/>
              </p:cNvSpPr>
              <p:nvPr/>
            </p:nvSpPr>
            <p:spPr>
              <a:xfrm>
                <a:off x="1795500" y="5148241"/>
                <a:ext cx="1127488" cy="346057"/>
              </a:xfrm>
              <a:prstGeom prst="rect">
                <a:avLst/>
              </a:prstGeom>
              <a:blipFill>
                <a:blip r:embed="rId3"/>
                <a:stretch>
                  <a:fillRect l="-5978" r="-5978"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EB97A9-2BA4-471B-9E72-A03A0443F37D}"/>
                  </a:ext>
                </a:extLst>
              </p:cNvPr>
              <p:cNvSpPr txBox="1"/>
              <p:nvPr/>
            </p:nvSpPr>
            <p:spPr>
              <a:xfrm>
                <a:off x="7470154" y="5901036"/>
                <a:ext cx="87216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=0</m:t>
                      </m:r>
                    </m:oMath>
                  </m:oMathPara>
                </a14:m>
                <a:endParaRPr lang="en-US" sz="2200" dirty="0"/>
              </a:p>
            </p:txBody>
          </p:sp>
        </mc:Choice>
        <mc:Fallback xmlns="">
          <p:sp>
            <p:nvSpPr>
              <p:cNvPr id="12" name="TextBox 11">
                <a:extLst>
                  <a:ext uri="{FF2B5EF4-FFF2-40B4-BE49-F238E27FC236}">
                    <a16:creationId xmlns:a16="http://schemas.microsoft.com/office/drawing/2014/main" id="{DBEB97A9-2BA4-471B-9E72-A03A0443F37D}"/>
                  </a:ext>
                </a:extLst>
              </p:cNvPr>
              <p:cNvSpPr txBox="1">
                <a:spLocks noRot="1" noChangeAspect="1" noMove="1" noResize="1" noEditPoints="1" noAdjustHandles="1" noChangeArrowheads="1" noChangeShapeType="1" noTextEdit="1"/>
              </p:cNvSpPr>
              <p:nvPr/>
            </p:nvSpPr>
            <p:spPr>
              <a:xfrm>
                <a:off x="7470154" y="5901036"/>
                <a:ext cx="872162" cy="338554"/>
              </a:xfrm>
              <a:prstGeom prst="rect">
                <a:avLst/>
              </a:prstGeom>
              <a:blipFill>
                <a:blip r:embed="rId4"/>
                <a:stretch>
                  <a:fillRect l="-6993" r="-699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F57C43-D719-4E0D-B7A5-875753398AAD}"/>
                  </a:ext>
                </a:extLst>
              </p:cNvPr>
              <p:cNvSpPr txBox="1"/>
              <p:nvPr/>
            </p:nvSpPr>
            <p:spPr>
              <a:xfrm>
                <a:off x="655634" y="3844707"/>
                <a:ext cx="6387903" cy="995272"/>
              </a:xfrm>
              <a:prstGeom prst="rect">
                <a:avLst/>
              </a:prstGeom>
              <a:noFill/>
            </p:spPr>
            <p:txBody>
              <a:bodyPr wrap="none" rtlCol="0">
                <a:spAutoFit/>
              </a:bodyPr>
              <a:lstStyle/>
              <a:p>
                <a:r>
                  <a:rPr lang="en-US" sz="2400" dirty="0"/>
                  <a:t>X: Systolic BP before taking Captopril ~ </a:t>
                </a:r>
                <a14:m>
                  <m:oMath xmlns:m="http://schemas.openxmlformats.org/officeDocument/2006/math">
                    <m:r>
                      <a:rPr lang="en-US" sz="2400" i="1">
                        <a:latin typeface="Cambria Math" panose="02040503050406030204" pitchFamily="18" charset="0"/>
                        <a:ea typeface="Cambria Math" panose="02040503050406030204" pitchFamily="18" charset="0"/>
                      </a:rPr>
                      <m:t>𝑁</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𝑋</m:t>
                            </m:r>
                          </m:sub>
                        </m:sSub>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𝑋</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 </m:t>
                        </m:r>
                      </m:e>
                    </m:d>
                  </m:oMath>
                </a14:m>
                <a:endParaRPr lang="en-US" sz="2400" dirty="0"/>
              </a:p>
              <a:p>
                <a:pPr>
                  <a:lnSpc>
                    <a:spcPts val="1200"/>
                  </a:lnSpc>
                </a:pPr>
                <a:endParaRPr lang="en-US" sz="2400" dirty="0"/>
              </a:p>
              <a:p>
                <a:r>
                  <a:rPr lang="en-US" sz="2400" dirty="0"/>
                  <a:t>Y: Systolic BP before taking Captopril ~ </a:t>
                </a:r>
                <a14:m>
                  <m:oMath xmlns:m="http://schemas.openxmlformats.org/officeDocument/2006/math">
                    <m:r>
                      <a:rPr lang="en-US" sz="2400" i="1">
                        <a:latin typeface="Cambria Math" panose="02040503050406030204" pitchFamily="18" charset="0"/>
                        <a:ea typeface="Cambria Math" panose="02040503050406030204" pitchFamily="18" charset="0"/>
                      </a:rPr>
                      <m:t>𝑁</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𝑌</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 </m:t>
                        </m:r>
                      </m:e>
                    </m:d>
                  </m:oMath>
                </a14:m>
                <a:endParaRPr lang="en-US" sz="2400" dirty="0"/>
              </a:p>
            </p:txBody>
          </p:sp>
        </mc:Choice>
        <mc:Fallback xmlns="">
          <p:sp>
            <p:nvSpPr>
              <p:cNvPr id="13" name="TextBox 12">
                <a:extLst>
                  <a:ext uri="{FF2B5EF4-FFF2-40B4-BE49-F238E27FC236}">
                    <a16:creationId xmlns:a16="http://schemas.microsoft.com/office/drawing/2014/main" id="{AFF57C43-D719-4E0D-B7A5-875753398AAD}"/>
                  </a:ext>
                </a:extLst>
              </p:cNvPr>
              <p:cNvSpPr txBox="1">
                <a:spLocks noRot="1" noChangeAspect="1" noMove="1" noResize="1" noEditPoints="1" noAdjustHandles="1" noChangeArrowheads="1" noChangeShapeType="1" noTextEdit="1"/>
              </p:cNvSpPr>
              <p:nvPr/>
            </p:nvSpPr>
            <p:spPr>
              <a:xfrm>
                <a:off x="655634" y="3844707"/>
                <a:ext cx="6387903" cy="995272"/>
              </a:xfrm>
              <a:prstGeom prst="rect">
                <a:avLst/>
              </a:prstGeom>
              <a:blipFill>
                <a:blip r:embed="rId5"/>
                <a:stretch>
                  <a:fillRect l="-1528" t="-4294" b="-13497"/>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C4E70CD-CEBE-4B3D-95DE-F21ACDD2EC96}"/>
              </a:ext>
            </a:extLst>
          </p:cNvPr>
          <p:cNvSpPr/>
          <p:nvPr/>
        </p:nvSpPr>
        <p:spPr>
          <a:xfrm>
            <a:off x="556436" y="5479838"/>
            <a:ext cx="3737305" cy="400110"/>
          </a:xfrm>
          <a:prstGeom prst="rect">
            <a:avLst/>
          </a:prstGeom>
        </p:spPr>
        <p:txBody>
          <a:bodyPr wrap="none">
            <a:spAutoFit/>
          </a:bodyPr>
          <a:lstStyle/>
          <a:p>
            <a:r>
              <a:rPr lang="en-US" sz="2000" dirty="0">
                <a:cs typeface="Times New Roman" pitchFamily="18" charset="0"/>
              </a:rPr>
              <a:t>Claim: Captopril lowers systolic BP</a:t>
            </a:r>
            <a:endParaRPr lang="en-US" sz="2000" dirty="0"/>
          </a:p>
        </p:txBody>
      </p:sp>
      <p:sp>
        <p:nvSpPr>
          <p:cNvPr id="15" name="Rectangle 14">
            <a:extLst>
              <a:ext uri="{FF2B5EF4-FFF2-40B4-BE49-F238E27FC236}">
                <a16:creationId xmlns:a16="http://schemas.microsoft.com/office/drawing/2014/main" id="{3C5ED469-AF36-4208-BFA7-39E61AB4397A}"/>
              </a:ext>
            </a:extLst>
          </p:cNvPr>
          <p:cNvSpPr/>
          <p:nvPr/>
        </p:nvSpPr>
        <p:spPr>
          <a:xfrm>
            <a:off x="556436" y="5879948"/>
            <a:ext cx="6889707" cy="400110"/>
          </a:xfrm>
          <a:prstGeom prst="rect">
            <a:avLst/>
          </a:prstGeom>
        </p:spPr>
        <p:txBody>
          <a:bodyPr wrap="none">
            <a:spAutoFit/>
          </a:bodyPr>
          <a:lstStyle/>
          <a:p>
            <a:r>
              <a:rPr lang="en-US" sz="2000" dirty="0">
                <a:cs typeface="Times New Roman" pitchFamily="18" charset="0"/>
              </a:rPr>
              <a:t>Alternative: no difference in BP before and after taking Captopril</a:t>
            </a:r>
            <a:endParaRPr lang="en-US" sz="2000" dirty="0"/>
          </a:p>
        </p:txBody>
      </p:sp>
      <p:sp>
        <p:nvSpPr>
          <p:cNvPr id="17" name="Rectangle 16">
            <a:extLst>
              <a:ext uri="{FF2B5EF4-FFF2-40B4-BE49-F238E27FC236}">
                <a16:creationId xmlns:a16="http://schemas.microsoft.com/office/drawing/2014/main" id="{3CB4AAE9-3CEE-47EE-BB1E-586344F01027}"/>
              </a:ext>
            </a:extLst>
          </p:cNvPr>
          <p:cNvSpPr/>
          <p:nvPr/>
        </p:nvSpPr>
        <p:spPr>
          <a:xfrm>
            <a:off x="556435" y="5102693"/>
            <a:ext cx="7999678" cy="1272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D80C65A-635F-4E9E-B82D-1CE421A694FB}"/>
                  </a:ext>
                </a:extLst>
              </p:cNvPr>
              <p:cNvSpPr txBox="1"/>
              <p:nvPr/>
            </p:nvSpPr>
            <p:spPr>
              <a:xfrm>
                <a:off x="646049" y="5142201"/>
                <a:ext cx="90851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=12</m:t>
                      </m:r>
                    </m:oMath>
                  </m:oMathPara>
                </a14:m>
                <a:endParaRPr lang="en-US" sz="2200" dirty="0"/>
              </a:p>
            </p:txBody>
          </p:sp>
        </mc:Choice>
        <mc:Fallback xmlns="">
          <p:sp>
            <p:nvSpPr>
              <p:cNvPr id="18" name="TextBox 17">
                <a:extLst>
                  <a:ext uri="{FF2B5EF4-FFF2-40B4-BE49-F238E27FC236}">
                    <a16:creationId xmlns:a16="http://schemas.microsoft.com/office/drawing/2014/main" id="{1D80C65A-635F-4E9E-B82D-1CE421A694FB}"/>
                  </a:ext>
                </a:extLst>
              </p:cNvPr>
              <p:cNvSpPr txBox="1">
                <a:spLocks noRot="1" noChangeAspect="1" noMove="1" noResize="1" noEditPoints="1" noAdjustHandles="1" noChangeArrowheads="1" noChangeShapeType="1" noTextEdit="1"/>
              </p:cNvSpPr>
              <p:nvPr/>
            </p:nvSpPr>
            <p:spPr>
              <a:xfrm>
                <a:off x="646049" y="5142201"/>
                <a:ext cx="908518" cy="338554"/>
              </a:xfrm>
              <a:prstGeom prst="rect">
                <a:avLst/>
              </a:prstGeom>
              <a:blipFill>
                <a:blip r:embed="rId6"/>
                <a:stretch>
                  <a:fillRect l="-4027" r="-67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8F8E896-5FF4-4FDC-A543-B7F2E2CD88B4}"/>
                  </a:ext>
                </a:extLst>
              </p:cNvPr>
              <p:cNvSpPr txBox="1"/>
              <p:nvPr/>
            </p:nvSpPr>
            <p:spPr>
              <a:xfrm>
                <a:off x="3529406" y="5156196"/>
                <a:ext cx="1383199"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𝑑</m:t>
                          </m:r>
                        </m:sub>
                      </m:sSub>
                      <m:r>
                        <a:rPr lang="en-US" sz="2200" b="0" i="1" smtClean="0">
                          <a:latin typeface="Cambria Math" panose="02040503050406030204" pitchFamily="18" charset="0"/>
                        </a:rPr>
                        <m:t>=10.18</m:t>
                      </m:r>
                    </m:oMath>
                  </m:oMathPara>
                </a14:m>
                <a:endParaRPr lang="en-US" sz="2200" dirty="0"/>
              </a:p>
            </p:txBody>
          </p:sp>
        </mc:Choice>
        <mc:Fallback xmlns="">
          <p:sp>
            <p:nvSpPr>
              <p:cNvPr id="21" name="TextBox 20">
                <a:extLst>
                  <a:ext uri="{FF2B5EF4-FFF2-40B4-BE49-F238E27FC236}">
                    <a16:creationId xmlns:a16="http://schemas.microsoft.com/office/drawing/2014/main" id="{98F8E896-5FF4-4FDC-A543-B7F2E2CD88B4}"/>
                  </a:ext>
                </a:extLst>
              </p:cNvPr>
              <p:cNvSpPr txBox="1">
                <a:spLocks noRot="1" noChangeAspect="1" noMove="1" noResize="1" noEditPoints="1" noAdjustHandles="1" noChangeArrowheads="1" noChangeShapeType="1" noTextEdit="1"/>
              </p:cNvSpPr>
              <p:nvPr/>
            </p:nvSpPr>
            <p:spPr>
              <a:xfrm>
                <a:off x="3529406" y="5156196"/>
                <a:ext cx="1383199" cy="338554"/>
              </a:xfrm>
              <a:prstGeom prst="rect">
                <a:avLst/>
              </a:prstGeom>
              <a:blipFill>
                <a:blip r:embed="rId7"/>
                <a:stretch>
                  <a:fillRect l="-2643" r="-3965" b="-16364"/>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E7BF727-3B97-4EDC-A1EC-D9F4B59620E2}"/>
              </a:ext>
            </a:extLst>
          </p:cNvPr>
          <p:cNvSpPr/>
          <p:nvPr/>
        </p:nvSpPr>
        <p:spPr>
          <a:xfrm>
            <a:off x="8726814" y="3745432"/>
            <a:ext cx="2249579" cy="26299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8A4970C-1441-473E-A335-9E001FA7CCD7}"/>
                  </a:ext>
                </a:extLst>
              </p:cNvPr>
              <p:cNvSpPr/>
              <p:nvPr/>
            </p:nvSpPr>
            <p:spPr>
              <a:xfrm>
                <a:off x="8781323" y="3800054"/>
                <a:ext cx="2195070" cy="1631216"/>
              </a:xfrm>
              <a:prstGeom prst="rect">
                <a:avLst/>
              </a:prstGeom>
            </p:spPr>
            <p:txBody>
              <a:bodyPr wrap="square">
                <a:spAutoFit/>
              </a:bodyPr>
              <a:lstStyle/>
              <a:p>
                <a:r>
                  <a:rPr lang="en-US" sz="2000" dirty="0">
                    <a:cs typeface="Times New Roman" pitchFamily="18" charset="0"/>
                  </a:rPr>
                  <a:t>Parameter of interest here is the mean difference BP (Before-After) </a:t>
                </a: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𝑑</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𝑋</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𝑌</m:t>
                          </m:r>
                        </m:sub>
                      </m:sSub>
                    </m:oMath>
                  </m:oMathPara>
                </a14:m>
                <a:endParaRPr lang="en-US" sz="2000" dirty="0"/>
              </a:p>
            </p:txBody>
          </p:sp>
        </mc:Choice>
        <mc:Fallback xmlns="">
          <p:sp>
            <p:nvSpPr>
              <p:cNvPr id="24" name="Rectangle 23">
                <a:extLst>
                  <a:ext uri="{FF2B5EF4-FFF2-40B4-BE49-F238E27FC236}">
                    <a16:creationId xmlns:a16="http://schemas.microsoft.com/office/drawing/2014/main" id="{78A4970C-1441-473E-A335-9E001FA7CCD7}"/>
                  </a:ext>
                </a:extLst>
              </p:cNvPr>
              <p:cNvSpPr>
                <a:spLocks noRot="1" noChangeAspect="1" noMove="1" noResize="1" noEditPoints="1" noAdjustHandles="1" noChangeArrowheads="1" noChangeShapeType="1" noTextEdit="1"/>
              </p:cNvSpPr>
              <p:nvPr/>
            </p:nvSpPr>
            <p:spPr>
              <a:xfrm>
                <a:off x="8781323" y="3800054"/>
                <a:ext cx="2195070" cy="1631216"/>
              </a:xfrm>
              <a:prstGeom prst="rect">
                <a:avLst/>
              </a:prstGeom>
              <a:blipFill>
                <a:blip r:embed="rId8"/>
                <a:stretch>
                  <a:fillRect l="-3056" t="-1866" r="-2222" b="-373"/>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92897068-8F4D-47D2-BB5D-A2EAF93AD926}"/>
              </a:ext>
            </a:extLst>
          </p:cNvPr>
          <p:cNvSpPr/>
          <p:nvPr/>
        </p:nvSpPr>
        <p:spPr>
          <a:xfrm>
            <a:off x="518335" y="283454"/>
            <a:ext cx="8037778" cy="3200876"/>
          </a:xfrm>
          <a:prstGeom prst="rect">
            <a:avLst/>
          </a:prstGeom>
        </p:spPr>
        <p:txBody>
          <a:bodyPr wrap="none">
            <a:spAutoFit/>
          </a:bodyPr>
          <a:lstStyle/>
          <a:p>
            <a:r>
              <a:rPr lang="en-US" sz="2400" dirty="0">
                <a:solidFill>
                  <a:srgbClr val="0070C0"/>
                </a:solidFill>
                <a:ea typeface="Times New Roman" panose="02020603050405020304" pitchFamily="18" charset="0"/>
              </a:rPr>
              <a:t>Subject		A	B	C	D	E	F</a:t>
            </a:r>
          </a:p>
          <a:p>
            <a:r>
              <a:rPr lang="en-US" sz="2400" dirty="0">
                <a:ea typeface="Times New Roman" panose="02020603050405020304" pitchFamily="18" charset="0"/>
              </a:rPr>
              <a:t>Before:			200 	174 	198 	170 	179 	182</a:t>
            </a:r>
          </a:p>
          <a:p>
            <a:r>
              <a:rPr lang="en-US" sz="2400" dirty="0">
                <a:ea typeface="Times New Roman" panose="02020603050405020304" pitchFamily="18" charset="0"/>
              </a:rPr>
              <a:t>After:			191 	170 	177 	167 	159 	151</a:t>
            </a:r>
          </a:p>
          <a:p>
            <a:r>
              <a:rPr lang="en-US" sz="2400" dirty="0">
                <a:solidFill>
                  <a:srgbClr val="FF0000"/>
                </a:solidFill>
                <a:ea typeface="Times New Roman" panose="02020603050405020304" pitchFamily="18" charset="0"/>
              </a:rPr>
              <a:t>Difference:		9	4	21	3	20	31</a:t>
            </a:r>
          </a:p>
          <a:p>
            <a:pPr>
              <a:lnSpc>
                <a:spcPts val="1200"/>
              </a:lnSpc>
            </a:pPr>
            <a:endParaRPr lang="en-US" sz="2400" dirty="0">
              <a:ea typeface="Times New Roman" panose="02020603050405020304" pitchFamily="18" charset="0"/>
            </a:endParaRPr>
          </a:p>
          <a:p>
            <a:r>
              <a:rPr lang="en-US" sz="2400" dirty="0">
                <a:solidFill>
                  <a:srgbClr val="0070C0"/>
                </a:solidFill>
              </a:rPr>
              <a:t>Subject		G	H	I	J	K	L</a:t>
            </a:r>
          </a:p>
          <a:p>
            <a:r>
              <a:rPr lang="en-US" sz="2400" dirty="0">
                <a:ea typeface="Times New Roman" panose="02020603050405020304" pitchFamily="18" charset="0"/>
              </a:rPr>
              <a:t>Before:			193 	209 	185 	155 	169 	210</a:t>
            </a:r>
          </a:p>
          <a:p>
            <a:r>
              <a:rPr lang="en-US" sz="2400" dirty="0">
                <a:ea typeface="Times New Roman" panose="02020603050405020304" pitchFamily="18" charset="0"/>
              </a:rPr>
              <a:t>After:			176 	183 	159 	146 	146 	177</a:t>
            </a:r>
          </a:p>
          <a:p>
            <a:r>
              <a:rPr lang="en-US" sz="2400" dirty="0">
                <a:solidFill>
                  <a:srgbClr val="FF0000"/>
                </a:solidFill>
              </a:rPr>
              <a:t>Difference: 		17	26	26	9	23	33</a:t>
            </a:r>
          </a:p>
        </p:txBody>
      </p:sp>
    </p:spTree>
    <p:extLst>
      <p:ext uri="{BB962C8B-B14F-4D97-AF65-F5344CB8AC3E}">
        <p14:creationId xmlns:p14="http://schemas.microsoft.com/office/powerpoint/2010/main" val="398609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p:bldP spid="15" grpId="0"/>
      <p:bldP spid="17" grpId="0" animBg="1"/>
      <p:bldP spid="18" grpId="0"/>
      <p:bldP spid="21" grpId="0"/>
      <p:bldP spid="22"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D8C2CF7-BD1F-4D9E-A1AB-744ED914523E}"/>
                  </a:ext>
                </a:extLst>
              </p:cNvPr>
              <p:cNvSpPr/>
              <p:nvPr/>
            </p:nvSpPr>
            <p:spPr>
              <a:xfrm>
                <a:off x="1042097" y="2516434"/>
                <a:ext cx="3221688" cy="85529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Times New Roman" pitchFamily="18" charset="0"/>
                        </a:rPr>
                        <m:t>𝑀𝐸</m:t>
                      </m:r>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e>
                          </m:d>
                        </m:sub>
                      </m:sSub>
                      <m:f>
                        <m:fPr>
                          <m:ctrlPr>
                            <a:rPr lang="en-US" sz="2400" i="1" smtClean="0">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𝑆</m:t>
                              </m:r>
                            </m:e>
                            <m:sub>
                              <m:r>
                                <a:rPr lang="en-US" sz="2400" b="0" i="1" smtClean="0">
                                  <a:latin typeface="Cambria Math" panose="02040503050406030204" pitchFamily="18" charset="0"/>
                                  <a:cs typeface="Times New Roman" pitchFamily="18" charset="0"/>
                                </a:rPr>
                                <m:t>𝑑</m:t>
                              </m:r>
                            </m:sub>
                          </m:sSub>
                        </m:num>
                        <m:den>
                          <m:rad>
                            <m:radPr>
                              <m:degHide m:val="on"/>
                              <m:ctrlPr>
                                <a:rPr lang="en-US" sz="2400" i="1">
                                  <a:latin typeface="Cambria Math" panose="02040503050406030204" pitchFamily="18" charset="0"/>
                                  <a:cs typeface="Times New Roman" pitchFamily="18" charset="0"/>
                                </a:rPr>
                              </m:ctrlPr>
                            </m:radPr>
                            <m:deg/>
                            <m:e>
                              <m:r>
                                <a:rPr lang="en-US" sz="2400" i="1">
                                  <a:latin typeface="Cambria Math" panose="02040503050406030204" pitchFamily="18" charset="0"/>
                                  <a:cs typeface="Times New Roman" pitchFamily="18" charset="0"/>
                                </a:rPr>
                                <m:t>𝑛</m:t>
                              </m:r>
                            </m:e>
                          </m:rad>
                        </m:den>
                      </m:f>
                    </m:oMath>
                  </m:oMathPara>
                </a14:m>
                <a:endParaRPr lang="en-US" sz="2400" dirty="0">
                  <a:latin typeface="Times New Roman" panose="02020603050405020304" pitchFamily="18" charset="0"/>
                  <a:cs typeface="Times New Roman" pitchFamily="18" charset="0"/>
                </a:endParaRPr>
              </a:p>
            </p:txBody>
          </p:sp>
        </mc:Choice>
        <mc:Fallback xmlns="">
          <p:sp>
            <p:nvSpPr>
              <p:cNvPr id="16" name="Rectangle 15">
                <a:extLst>
                  <a:ext uri="{FF2B5EF4-FFF2-40B4-BE49-F238E27FC236}">
                    <a16:creationId xmlns:a16="http://schemas.microsoft.com/office/drawing/2014/main" id="{0D8C2CF7-BD1F-4D9E-A1AB-744ED914523E}"/>
                  </a:ext>
                </a:extLst>
              </p:cNvPr>
              <p:cNvSpPr>
                <a:spLocks noRot="1" noChangeAspect="1" noMove="1" noResize="1" noEditPoints="1" noAdjustHandles="1" noChangeArrowheads="1" noChangeShapeType="1" noTextEdit="1"/>
              </p:cNvSpPr>
              <p:nvPr/>
            </p:nvSpPr>
            <p:spPr>
              <a:xfrm>
                <a:off x="1042097" y="2516434"/>
                <a:ext cx="3221688" cy="8552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6CE2BE4-E331-44BA-9F5F-3BF754A8479E}"/>
                  </a:ext>
                </a:extLst>
              </p:cNvPr>
              <p:cNvSpPr/>
              <p:nvPr/>
            </p:nvSpPr>
            <p:spPr>
              <a:xfrm>
                <a:off x="667630" y="3642679"/>
                <a:ext cx="8305800" cy="5239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cs typeface="Times New Roman"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𝑑</m:t>
                              </m:r>
                            </m:e>
                          </m:acc>
                          <m:r>
                            <a:rPr lang="en-US" sz="2400" b="0" i="1" smtClean="0">
                              <a:latin typeface="Cambria Math" panose="02040503050406030204" pitchFamily="18" charset="0"/>
                            </a:rPr>
                            <m:t>−</m:t>
                          </m:r>
                          <m:r>
                            <a:rPr lang="en-US" sz="2400" b="0" i="1" smtClean="0">
                              <a:latin typeface="Cambria Math" panose="02040503050406030204" pitchFamily="18" charset="0"/>
                            </a:rPr>
                            <m:t>𝑀𝐸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𝑑</m:t>
                              </m:r>
                            </m:e>
                          </m:acc>
                          <m:r>
                            <a:rPr lang="en-US" sz="2400" b="0" i="1" smtClean="0">
                              <a:latin typeface="Cambria Math" panose="02040503050406030204" pitchFamily="18" charset="0"/>
                            </a:rPr>
                            <m:t>+</m:t>
                          </m:r>
                          <m:r>
                            <a:rPr lang="en-US" sz="2400" b="0" i="1" smtClean="0">
                              <a:latin typeface="Cambria Math" panose="02040503050406030204" pitchFamily="18" charset="0"/>
                            </a:rPr>
                            <m:t>𝑀𝐸</m:t>
                          </m:r>
                        </m:e>
                      </m:d>
                      <m:r>
                        <a:rPr lang="en-US" sz="2400" b="0" i="1" smtClean="0">
                          <a:latin typeface="Cambria Math" panose="02040503050406030204" pitchFamily="18" charset="0"/>
                          <a:cs typeface="Times New Roman" pitchFamily="18" charset="0"/>
                        </a:rPr>
                        <m:t>=</m:t>
                      </m:r>
                      <m:d>
                        <m:dPr>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18.5−9.14, 18.5+9.14</m:t>
                          </m:r>
                        </m:e>
                      </m:d>
                      <m:r>
                        <a:rPr lang="en-US" sz="2400" b="0" i="1" smtClean="0">
                          <a:latin typeface="Cambria Math" panose="02040503050406030204" pitchFamily="18" charset="0"/>
                          <a:cs typeface="Times New Roman" pitchFamily="18" charset="0"/>
                        </a:rPr>
                        <m:t> </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A6CE2BE4-E331-44BA-9F5F-3BF754A8479E}"/>
                  </a:ext>
                </a:extLst>
              </p:cNvPr>
              <p:cNvSpPr>
                <a:spLocks noRot="1" noChangeAspect="1" noMove="1" noResize="1" noEditPoints="1" noAdjustHandles="1" noChangeArrowheads="1" noChangeShapeType="1" noTextEdit="1"/>
              </p:cNvSpPr>
              <p:nvPr/>
            </p:nvSpPr>
            <p:spPr>
              <a:xfrm>
                <a:off x="667630" y="3642679"/>
                <a:ext cx="8305800" cy="523926"/>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2C310CD3-E048-482D-956B-2D0DB0F3F726}"/>
              </a:ext>
            </a:extLst>
          </p:cNvPr>
          <p:cNvSpPr/>
          <p:nvPr/>
        </p:nvSpPr>
        <p:spPr>
          <a:xfrm>
            <a:off x="1069313" y="4862039"/>
            <a:ext cx="8361317" cy="1200329"/>
          </a:xfrm>
          <a:prstGeom prst="rect">
            <a:avLst/>
          </a:prstGeom>
        </p:spPr>
        <p:txBody>
          <a:bodyPr wrap="square">
            <a:spAutoFit/>
          </a:bodyPr>
          <a:lstStyle/>
          <a:p>
            <a:r>
              <a:rPr lang="en-US" sz="2400" dirty="0">
                <a:solidFill>
                  <a:srgbClr val="FF0000"/>
                </a:solidFill>
                <a:cs typeface="Times New Roman" panose="02020603050405020304" pitchFamily="18" charset="0"/>
              </a:rPr>
              <a:t>Since the interval does not include 0</a:t>
            </a:r>
            <a:r>
              <a:rPr lang="en-US" sz="2400" dirty="0">
                <a:cs typeface="Times New Roman" panose="02020603050405020304" pitchFamily="18" charset="0"/>
              </a:rPr>
              <a:t>, before measurements are significantly higher than after measurements, therefore,</a:t>
            </a:r>
          </a:p>
          <a:p>
            <a:r>
              <a:rPr lang="en-US" sz="2400" dirty="0">
                <a:cs typeface="Times New Roman" panose="02020603050405020304" pitchFamily="18" charset="0"/>
              </a:rPr>
              <a:t>We are 99% confident that the drug is effective in reducing BP</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468F07-047B-4CD2-ACCE-18079A56FA21}"/>
                  </a:ext>
                </a:extLst>
              </p:cNvPr>
              <p:cNvSpPr txBox="1"/>
              <p:nvPr/>
            </p:nvSpPr>
            <p:spPr>
              <a:xfrm>
                <a:off x="1124830" y="1879600"/>
                <a:ext cx="9229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=12</m:t>
                      </m:r>
                    </m:oMath>
                  </m:oMathPara>
                </a14:m>
                <a:endParaRPr lang="en-US" sz="2200" dirty="0"/>
              </a:p>
            </p:txBody>
          </p:sp>
        </mc:Choice>
        <mc:Fallback xmlns="">
          <p:sp>
            <p:nvSpPr>
              <p:cNvPr id="19" name="TextBox 18">
                <a:extLst>
                  <a:ext uri="{FF2B5EF4-FFF2-40B4-BE49-F238E27FC236}">
                    <a16:creationId xmlns:a16="http://schemas.microsoft.com/office/drawing/2014/main" id="{E8468F07-047B-4CD2-ACCE-18079A56FA21}"/>
                  </a:ext>
                </a:extLst>
              </p:cNvPr>
              <p:cNvSpPr txBox="1">
                <a:spLocks noRot="1" noChangeAspect="1" noMove="1" noResize="1" noEditPoints="1" noAdjustHandles="1" noChangeArrowheads="1" noChangeShapeType="1" noTextEdit="1"/>
              </p:cNvSpPr>
              <p:nvPr/>
            </p:nvSpPr>
            <p:spPr>
              <a:xfrm>
                <a:off x="1124830" y="1879600"/>
                <a:ext cx="922945" cy="338554"/>
              </a:xfrm>
              <a:prstGeom prst="rect">
                <a:avLst/>
              </a:prstGeom>
              <a:blipFill>
                <a:blip r:embed="rId5"/>
                <a:stretch>
                  <a:fillRect l="-3311" r="-5960"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61513C-4482-4DF4-8A18-90ACC02F236A}"/>
                  </a:ext>
                </a:extLst>
              </p:cNvPr>
              <p:cNvSpPr txBox="1"/>
              <p:nvPr/>
            </p:nvSpPr>
            <p:spPr>
              <a:xfrm>
                <a:off x="2725030" y="1879600"/>
                <a:ext cx="1127488" cy="346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𝑑</m:t>
                          </m:r>
                        </m:e>
                      </m:acc>
                      <m:r>
                        <a:rPr lang="en-US" sz="2200" b="0" i="1" smtClean="0">
                          <a:latin typeface="Cambria Math" panose="02040503050406030204" pitchFamily="18" charset="0"/>
                        </a:rPr>
                        <m:t>=18.5</m:t>
                      </m:r>
                    </m:oMath>
                  </m:oMathPara>
                </a14:m>
                <a:endParaRPr lang="en-US" sz="2200" dirty="0"/>
              </a:p>
            </p:txBody>
          </p:sp>
        </mc:Choice>
        <mc:Fallback xmlns="">
          <p:sp>
            <p:nvSpPr>
              <p:cNvPr id="20" name="TextBox 19">
                <a:extLst>
                  <a:ext uri="{FF2B5EF4-FFF2-40B4-BE49-F238E27FC236}">
                    <a16:creationId xmlns:a16="http://schemas.microsoft.com/office/drawing/2014/main" id="{DE61513C-4482-4DF4-8A18-90ACC02F236A}"/>
                  </a:ext>
                </a:extLst>
              </p:cNvPr>
              <p:cNvSpPr txBox="1">
                <a:spLocks noRot="1" noChangeAspect="1" noMove="1" noResize="1" noEditPoints="1" noAdjustHandles="1" noChangeArrowheads="1" noChangeShapeType="1" noTextEdit="1"/>
              </p:cNvSpPr>
              <p:nvPr/>
            </p:nvSpPr>
            <p:spPr>
              <a:xfrm>
                <a:off x="2725030" y="1879600"/>
                <a:ext cx="1127488" cy="346057"/>
              </a:xfrm>
              <a:prstGeom prst="rect">
                <a:avLst/>
              </a:prstGeom>
              <a:blipFill>
                <a:blip r:embed="rId6"/>
                <a:stretch>
                  <a:fillRect l="-5405" r="-5946"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C6F1EC2-2959-4A06-BD6D-EC30F79B4AB4}"/>
                  </a:ext>
                </a:extLst>
              </p:cNvPr>
              <p:cNvSpPr txBox="1"/>
              <p:nvPr/>
            </p:nvSpPr>
            <p:spPr>
              <a:xfrm>
                <a:off x="4782430" y="1879600"/>
                <a:ext cx="1396921"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𝑑</m:t>
                          </m:r>
                        </m:sub>
                      </m:sSub>
                      <m:r>
                        <a:rPr lang="en-US" sz="2200" b="0" i="1" smtClean="0">
                          <a:latin typeface="Cambria Math" panose="02040503050406030204" pitchFamily="18" charset="0"/>
                        </a:rPr>
                        <m:t>=10.18</m:t>
                      </m:r>
                    </m:oMath>
                  </m:oMathPara>
                </a14:m>
                <a:endParaRPr lang="en-US" sz="2200" dirty="0"/>
              </a:p>
            </p:txBody>
          </p:sp>
        </mc:Choice>
        <mc:Fallback xmlns="">
          <p:sp>
            <p:nvSpPr>
              <p:cNvPr id="21" name="TextBox 20">
                <a:extLst>
                  <a:ext uri="{FF2B5EF4-FFF2-40B4-BE49-F238E27FC236}">
                    <a16:creationId xmlns:a16="http://schemas.microsoft.com/office/drawing/2014/main" id="{2C6F1EC2-2959-4A06-BD6D-EC30F79B4AB4}"/>
                  </a:ext>
                </a:extLst>
              </p:cNvPr>
              <p:cNvSpPr txBox="1">
                <a:spLocks noRot="1" noChangeAspect="1" noMove="1" noResize="1" noEditPoints="1" noAdjustHandles="1" noChangeArrowheads="1" noChangeShapeType="1" noTextEdit="1"/>
              </p:cNvSpPr>
              <p:nvPr/>
            </p:nvSpPr>
            <p:spPr>
              <a:xfrm>
                <a:off x="4782430" y="1879600"/>
                <a:ext cx="1396921" cy="338554"/>
              </a:xfrm>
              <a:prstGeom prst="rect">
                <a:avLst/>
              </a:prstGeom>
              <a:blipFill>
                <a:blip r:embed="rId7"/>
                <a:stretch>
                  <a:fillRect l="-4367" r="-3930"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9D789C-E48A-4716-8128-6004CA9C4983}"/>
                  </a:ext>
                </a:extLst>
              </p:cNvPr>
              <p:cNvSpPr txBox="1"/>
              <p:nvPr/>
            </p:nvSpPr>
            <p:spPr>
              <a:xfrm>
                <a:off x="6839830" y="1893871"/>
                <a:ext cx="1133451"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rPr>
                        <m:t>=0.01</m:t>
                      </m:r>
                    </m:oMath>
                  </m:oMathPara>
                </a14:m>
                <a:endParaRPr lang="en-US" sz="2200" dirty="0"/>
              </a:p>
            </p:txBody>
          </p:sp>
        </mc:Choice>
        <mc:Fallback xmlns="">
          <p:sp>
            <p:nvSpPr>
              <p:cNvPr id="24" name="TextBox 23">
                <a:extLst>
                  <a:ext uri="{FF2B5EF4-FFF2-40B4-BE49-F238E27FC236}">
                    <a16:creationId xmlns:a16="http://schemas.microsoft.com/office/drawing/2014/main" id="{0E9D789C-E48A-4716-8128-6004CA9C4983}"/>
                  </a:ext>
                </a:extLst>
              </p:cNvPr>
              <p:cNvSpPr txBox="1">
                <a:spLocks noRot="1" noChangeAspect="1" noMove="1" noResize="1" noEditPoints="1" noAdjustHandles="1" noChangeArrowheads="1" noChangeShapeType="1" noTextEdit="1"/>
              </p:cNvSpPr>
              <p:nvPr/>
            </p:nvSpPr>
            <p:spPr>
              <a:xfrm>
                <a:off x="6839830" y="1893871"/>
                <a:ext cx="1133451" cy="338554"/>
              </a:xfrm>
              <a:prstGeom prst="rect">
                <a:avLst/>
              </a:prstGeom>
              <a:blipFill>
                <a:blip r:embed="rId8"/>
                <a:stretch>
                  <a:fillRect l="-2688" r="-4839"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BABF941-9B04-49F0-9869-F99053F5B36B}"/>
                  </a:ext>
                </a:extLst>
              </p:cNvPr>
              <p:cNvSpPr/>
              <p:nvPr/>
            </p:nvSpPr>
            <p:spPr>
              <a:xfrm>
                <a:off x="3963558" y="2516434"/>
                <a:ext cx="5796670" cy="85529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0.995,</m:t>
                              </m:r>
                              <m:r>
                                <a:rPr lang="en-US" sz="2400" i="1">
                                  <a:latin typeface="Cambria Math" panose="02040503050406030204" pitchFamily="18" charset="0"/>
                                  <a:cs typeface="Times New Roman" panose="02020603050405020304" pitchFamily="18" charset="0"/>
                                </a:rPr>
                                <m:t>11</m:t>
                              </m:r>
                            </m:e>
                          </m:d>
                        </m:sub>
                      </m:sSub>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10.18</m:t>
                          </m:r>
                        </m:num>
                        <m:den>
                          <m:rad>
                            <m:radPr>
                              <m:degHide m:val="on"/>
                              <m:ctrlPr>
                                <a:rPr lang="en-US" sz="2400" i="1">
                                  <a:latin typeface="Cambria Math" panose="02040503050406030204" pitchFamily="18" charset="0"/>
                                  <a:cs typeface="Times New Roman" pitchFamily="18" charset="0"/>
                                </a:rPr>
                              </m:ctrlPr>
                            </m:radPr>
                            <m:deg/>
                            <m:e>
                              <m:r>
                                <a:rPr lang="en-US" sz="2400" b="0" i="1" smtClean="0">
                                  <a:latin typeface="Cambria Math" panose="02040503050406030204" pitchFamily="18" charset="0"/>
                                  <a:cs typeface="Times New Roman" pitchFamily="18" charset="0"/>
                                </a:rPr>
                                <m:t>12</m:t>
                              </m:r>
                            </m:e>
                          </m:rad>
                        </m:den>
                      </m:f>
                      <m:r>
                        <a:rPr lang="en-US" sz="2400" b="0" i="1" smtClean="0">
                          <a:latin typeface="Cambria Math" panose="02040503050406030204" pitchFamily="18" charset="0"/>
                          <a:cs typeface="Times New Roman" panose="02020603050405020304" pitchFamily="18" charset="0"/>
                        </a:rPr>
                        <m:t>=3.11∗2.94=9.14</m:t>
                      </m:r>
                    </m:oMath>
                  </m:oMathPara>
                </a14:m>
                <a:endParaRPr lang="en-US" sz="2400" dirty="0">
                  <a:latin typeface="Times New Roman" panose="02020603050405020304" pitchFamily="18" charset="0"/>
                  <a:cs typeface="Times New Roman" pitchFamily="18" charset="0"/>
                </a:endParaRPr>
              </a:p>
            </p:txBody>
          </p:sp>
        </mc:Choice>
        <mc:Fallback xmlns="">
          <p:sp>
            <p:nvSpPr>
              <p:cNvPr id="25" name="Rectangle 24">
                <a:extLst>
                  <a:ext uri="{FF2B5EF4-FFF2-40B4-BE49-F238E27FC236}">
                    <a16:creationId xmlns:a16="http://schemas.microsoft.com/office/drawing/2014/main" id="{FBABF941-9B04-49F0-9869-F99053F5B36B}"/>
                  </a:ext>
                </a:extLst>
              </p:cNvPr>
              <p:cNvSpPr>
                <a:spLocks noRot="1" noChangeAspect="1" noMove="1" noResize="1" noEditPoints="1" noAdjustHandles="1" noChangeArrowheads="1" noChangeShapeType="1" noTextEdit="1"/>
              </p:cNvSpPr>
              <p:nvPr/>
            </p:nvSpPr>
            <p:spPr>
              <a:xfrm>
                <a:off x="3963558" y="2516434"/>
                <a:ext cx="5796670" cy="8552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5B61C5B-E1C1-462D-A73A-9293A73F5EA6}"/>
                  </a:ext>
                </a:extLst>
              </p:cNvPr>
              <p:cNvSpPr/>
              <p:nvPr/>
            </p:nvSpPr>
            <p:spPr>
              <a:xfrm>
                <a:off x="3494407" y="4252359"/>
                <a:ext cx="296442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d>
                            <m:dPr>
                              <m:ctrlPr>
                                <a:rPr lang="en-US" sz="2400" i="1">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9.35</m:t>
                              </m:r>
                              <m:r>
                                <a:rPr lang="en-US" sz="2400" i="1">
                                  <a:latin typeface="Cambria Math" panose="02040503050406030204" pitchFamily="18" charset="0"/>
                                  <a:cs typeface="Times New Roman" pitchFamily="18" charset="0"/>
                                </a:rPr>
                                <m:t>, </m:t>
                              </m:r>
                              <m:r>
                                <a:rPr lang="en-US" sz="2400" b="0" i="1" smtClean="0">
                                  <a:latin typeface="Cambria Math" panose="02040503050406030204" pitchFamily="18" charset="0"/>
                                  <a:cs typeface="Times New Roman" pitchFamily="18" charset="0"/>
                                </a:rPr>
                                <m:t>27.64</m:t>
                              </m:r>
                            </m:e>
                          </m:d>
                        </m:e>
                        <m:sub>
                          <m:r>
                            <a:rPr lang="en-US" sz="2400" b="0" i="1" smtClean="0">
                              <a:latin typeface="Cambria Math" panose="02040503050406030204" pitchFamily="18" charset="0"/>
                              <a:cs typeface="Times New Roman" pitchFamily="18" charset="0"/>
                            </a:rPr>
                            <m:t>99%</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1" name="Rectangle 30">
                <a:extLst>
                  <a:ext uri="{FF2B5EF4-FFF2-40B4-BE49-F238E27FC236}">
                    <a16:creationId xmlns:a16="http://schemas.microsoft.com/office/drawing/2014/main" id="{85B61C5B-E1C1-462D-A73A-9293A73F5EA6}"/>
                  </a:ext>
                </a:extLst>
              </p:cNvPr>
              <p:cNvSpPr>
                <a:spLocks noRot="1" noChangeAspect="1" noMove="1" noResize="1" noEditPoints="1" noAdjustHandles="1" noChangeArrowheads="1" noChangeShapeType="1" noTextEdit="1"/>
              </p:cNvSpPr>
              <p:nvPr/>
            </p:nvSpPr>
            <p:spPr>
              <a:xfrm>
                <a:off x="3494407" y="4252359"/>
                <a:ext cx="2964423" cy="461665"/>
              </a:xfrm>
              <a:prstGeom prst="rect">
                <a:avLst/>
              </a:prstGeom>
              <a:blipFill>
                <a:blip r:embed="rId10"/>
                <a:stretch>
                  <a:fillRect b="-8000"/>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133071A8-5FF3-4236-8A38-3251728CEF05}"/>
              </a:ext>
            </a:extLst>
          </p:cNvPr>
          <p:cNvSpPr/>
          <p:nvPr/>
        </p:nvSpPr>
        <p:spPr>
          <a:xfrm>
            <a:off x="1042097" y="759597"/>
            <a:ext cx="8361317" cy="461665"/>
          </a:xfrm>
          <a:prstGeom prst="rect">
            <a:avLst/>
          </a:prstGeom>
        </p:spPr>
        <p:txBody>
          <a:bodyPr wrap="square">
            <a:spAutoFit/>
          </a:bodyPr>
          <a:lstStyle/>
          <a:p>
            <a:r>
              <a:rPr lang="en-US" sz="2400" dirty="0">
                <a:cs typeface="Times New Roman" panose="02020603050405020304" pitchFamily="18" charset="0"/>
              </a:rPr>
              <a:t>A 99% Confidence Interval:</a:t>
            </a:r>
          </a:p>
        </p:txBody>
      </p:sp>
    </p:spTree>
    <p:extLst>
      <p:ext uri="{BB962C8B-B14F-4D97-AF65-F5344CB8AC3E}">
        <p14:creationId xmlns:p14="http://schemas.microsoft.com/office/powerpoint/2010/main" val="136872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3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Right)">
                                      <p:cBhvr>
                                        <p:cTn id="12" dur="3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3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strips(downRight)">
                                      <p:cBhvr>
                                        <p:cTn id="22" dur="3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Right)">
                                      <p:cBhvr>
                                        <p:cTn id="27" dur="3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5"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necklace, hanging&#10;&#10;Description automatically generated">
            <a:extLst>
              <a:ext uri="{FF2B5EF4-FFF2-40B4-BE49-F238E27FC236}">
                <a16:creationId xmlns:a16="http://schemas.microsoft.com/office/drawing/2014/main" id="{E23D1F6A-C851-4E76-98B2-85AE05544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353" y="1284346"/>
            <a:ext cx="4957134" cy="1914141"/>
          </a:xfrm>
          <a:prstGeom prst="rect">
            <a:avLst/>
          </a:prstGeom>
        </p:spPr>
      </p:pic>
      <p:sp>
        <p:nvSpPr>
          <p:cNvPr id="22" name="Rectangle 21">
            <a:extLst>
              <a:ext uri="{FF2B5EF4-FFF2-40B4-BE49-F238E27FC236}">
                <a16:creationId xmlns:a16="http://schemas.microsoft.com/office/drawing/2014/main" id="{9C683124-A54D-43FB-BBA7-B9B6C706DFE3}"/>
              </a:ext>
            </a:extLst>
          </p:cNvPr>
          <p:cNvSpPr/>
          <p:nvPr/>
        </p:nvSpPr>
        <p:spPr>
          <a:xfrm>
            <a:off x="842298" y="704571"/>
            <a:ext cx="1600200" cy="461665"/>
          </a:xfrm>
          <a:prstGeom prst="rect">
            <a:avLst/>
          </a:prstGeom>
        </p:spPr>
        <p:txBody>
          <a:bodyPr wrap="square">
            <a:spAutoFit/>
          </a:bodyPr>
          <a:lstStyle/>
          <a:p>
            <a:r>
              <a:rPr lang="en-US" sz="2400" b="1" dirty="0">
                <a:solidFill>
                  <a:srgbClr val="FF0000"/>
                </a:solidFill>
                <a:cs typeface="Times New Roman" pitchFamily="18" charset="0"/>
              </a:rPr>
              <a:t>1.</a:t>
            </a:r>
            <a:r>
              <a:rPr lang="en-US" sz="2400" b="1" dirty="0">
                <a:cs typeface="Times New Roman" pitchFamily="18" charset="0"/>
              </a:rPr>
              <a:t> </a:t>
            </a:r>
            <a:r>
              <a:rPr lang="el-GR" sz="2400" dirty="0">
                <a:cs typeface="Times New Roman" pitchFamily="18" charset="0"/>
              </a:rPr>
              <a:t>α</a:t>
            </a:r>
            <a:r>
              <a:rPr lang="en-US" sz="2400" dirty="0">
                <a:cs typeface="Times New Roman" pitchFamily="18" charset="0"/>
              </a:rPr>
              <a:t> = 0.01</a:t>
            </a:r>
            <a:endParaRPr lang="en-US" sz="2400" dirty="0"/>
          </a:p>
        </p:txBody>
      </p:sp>
      <p:sp>
        <p:nvSpPr>
          <p:cNvPr id="28" name="Rectangle 27">
            <a:extLst>
              <a:ext uri="{FF2B5EF4-FFF2-40B4-BE49-F238E27FC236}">
                <a16:creationId xmlns:a16="http://schemas.microsoft.com/office/drawing/2014/main" id="{658888F3-87DE-4411-8469-90B4A7D5A3CD}"/>
              </a:ext>
            </a:extLst>
          </p:cNvPr>
          <p:cNvSpPr/>
          <p:nvPr/>
        </p:nvSpPr>
        <p:spPr>
          <a:xfrm>
            <a:off x="842298" y="3777623"/>
            <a:ext cx="8229600" cy="461665"/>
          </a:xfrm>
          <a:prstGeom prst="rect">
            <a:avLst/>
          </a:prstGeom>
        </p:spPr>
        <p:txBody>
          <a:bodyPr wrap="square">
            <a:spAutoFit/>
          </a:bodyPr>
          <a:lstStyle/>
          <a:p>
            <a:r>
              <a:rPr lang="en-US" sz="2400" b="1" dirty="0">
                <a:solidFill>
                  <a:srgbClr val="FF0000"/>
                </a:solidFill>
                <a:cs typeface="Times New Roman" pitchFamily="18" charset="0"/>
              </a:rPr>
              <a:t>5. </a:t>
            </a:r>
            <a:r>
              <a:rPr lang="en-US" sz="2400" dirty="0">
                <a:cs typeface="Times New Roman" pitchFamily="18" charset="0"/>
              </a:rPr>
              <a:t>t = 6.29 IS in the rejection region, H₀ is rejected</a:t>
            </a:r>
            <a:endParaRPr lang="en-US" sz="2400" dirty="0"/>
          </a:p>
        </p:txBody>
      </p:sp>
      <p:sp>
        <p:nvSpPr>
          <p:cNvPr id="29" name="Rectangle 28">
            <a:extLst>
              <a:ext uri="{FF2B5EF4-FFF2-40B4-BE49-F238E27FC236}">
                <a16:creationId xmlns:a16="http://schemas.microsoft.com/office/drawing/2014/main" id="{355372C0-9BB4-4A3A-9F52-8E87F3B1AA28}"/>
              </a:ext>
            </a:extLst>
          </p:cNvPr>
          <p:cNvSpPr/>
          <p:nvPr/>
        </p:nvSpPr>
        <p:spPr>
          <a:xfrm>
            <a:off x="842298" y="1462106"/>
            <a:ext cx="2667000" cy="461665"/>
          </a:xfrm>
          <a:prstGeom prst="rect">
            <a:avLst/>
          </a:prstGeom>
        </p:spPr>
        <p:txBody>
          <a:bodyPr wrap="square">
            <a:spAutoFit/>
          </a:bodyPr>
          <a:lstStyle/>
          <a:p>
            <a:r>
              <a:rPr lang="en-US" sz="2400" b="1" dirty="0">
                <a:solidFill>
                  <a:srgbClr val="FF0000"/>
                </a:solidFill>
                <a:cs typeface="Times New Roman" pitchFamily="18" charset="0"/>
              </a:rPr>
              <a:t>3. </a:t>
            </a:r>
            <a:r>
              <a:rPr lang="en-US" sz="2400" dirty="0">
                <a:cs typeface="Times New Roman" pitchFamily="18" charset="0"/>
              </a:rPr>
              <a:t>Test Statistic:  </a:t>
            </a:r>
            <a:endParaRPr lang="en-US" sz="2400" dirty="0"/>
          </a:p>
        </p:txBody>
      </p:sp>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01BACC-0E96-49E1-8449-02EF8FADEA3F}"/>
              </a:ext>
            </a:extLst>
          </p:cNvPr>
          <p:cNvSpPr/>
          <p:nvPr/>
        </p:nvSpPr>
        <p:spPr>
          <a:xfrm>
            <a:off x="842298" y="3135955"/>
            <a:ext cx="3005137" cy="461665"/>
          </a:xfrm>
          <a:prstGeom prst="rect">
            <a:avLst/>
          </a:prstGeom>
        </p:spPr>
        <p:txBody>
          <a:bodyPr wrap="square">
            <a:spAutoFit/>
          </a:bodyPr>
          <a:lstStyle/>
          <a:p>
            <a:r>
              <a:rPr lang="en-US" sz="2400" b="1" dirty="0">
                <a:solidFill>
                  <a:srgbClr val="FF0000"/>
                </a:solidFill>
                <a:cs typeface="Times New Roman" pitchFamily="18" charset="0"/>
              </a:rPr>
              <a:t>4. </a:t>
            </a:r>
            <a:r>
              <a:rPr lang="en-US" sz="2400" dirty="0">
                <a:cs typeface="Times New Roman" pitchFamily="18" charset="0"/>
              </a:rPr>
              <a:t>Rejection Region:</a:t>
            </a:r>
            <a:endParaRPr lang="en-US" sz="2400" dirty="0"/>
          </a:p>
        </p:txBody>
      </p:sp>
      <p:sp>
        <p:nvSpPr>
          <p:cNvPr id="34" name="Rectangle 33">
            <a:extLst>
              <a:ext uri="{FF2B5EF4-FFF2-40B4-BE49-F238E27FC236}">
                <a16:creationId xmlns:a16="http://schemas.microsoft.com/office/drawing/2014/main" id="{D2725854-91E5-42B7-8DE4-AAC6A00705BA}"/>
              </a:ext>
            </a:extLst>
          </p:cNvPr>
          <p:cNvSpPr/>
          <p:nvPr/>
        </p:nvSpPr>
        <p:spPr>
          <a:xfrm>
            <a:off x="842298" y="4381714"/>
            <a:ext cx="10362734" cy="830997"/>
          </a:xfrm>
          <a:prstGeom prst="rect">
            <a:avLst/>
          </a:prstGeom>
        </p:spPr>
        <p:txBody>
          <a:bodyPr wrap="square">
            <a:spAutoFit/>
          </a:bodyPr>
          <a:lstStyle/>
          <a:p>
            <a:r>
              <a:rPr lang="en-US" sz="2400" b="1" dirty="0">
                <a:solidFill>
                  <a:srgbClr val="FF0000"/>
                </a:solidFill>
                <a:cs typeface="Times New Roman" pitchFamily="18" charset="0"/>
              </a:rPr>
              <a:t>6. </a:t>
            </a:r>
            <a:r>
              <a:rPr lang="en-US" sz="2400" dirty="0">
                <a:cs typeface="Times New Roman" pitchFamily="18" charset="0"/>
              </a:rPr>
              <a:t>At 1% level of significance there is sufficient evidence to reject the null hypothesis and conclude that Captopril reduces systolic blood pressure</a:t>
            </a:r>
            <a:endParaRPr lang="en-US" sz="2400" dirty="0"/>
          </a:p>
        </p:txBody>
      </p:sp>
      <p:sp>
        <p:nvSpPr>
          <p:cNvPr id="46" name="Rectangle 45">
            <a:extLst>
              <a:ext uri="{FF2B5EF4-FFF2-40B4-BE49-F238E27FC236}">
                <a16:creationId xmlns:a16="http://schemas.microsoft.com/office/drawing/2014/main" id="{12D03048-B633-4C2F-9BE7-2EA6E04E0C24}"/>
              </a:ext>
            </a:extLst>
          </p:cNvPr>
          <p:cNvSpPr/>
          <p:nvPr/>
        </p:nvSpPr>
        <p:spPr>
          <a:xfrm>
            <a:off x="832934" y="5537760"/>
            <a:ext cx="457200" cy="461665"/>
          </a:xfrm>
          <a:prstGeom prst="rect">
            <a:avLst/>
          </a:prstGeom>
        </p:spPr>
        <p:txBody>
          <a:bodyPr wrap="square">
            <a:spAutoFit/>
          </a:bodyPr>
          <a:lstStyle/>
          <a:p>
            <a:r>
              <a:rPr lang="en-US" sz="2400" b="1" dirty="0">
                <a:solidFill>
                  <a:srgbClr val="FF0000"/>
                </a:solidFill>
                <a:cs typeface="Times New Roman" pitchFamily="18" charset="0"/>
              </a:rPr>
              <a:t>7. </a:t>
            </a:r>
            <a:endParaRPr lang="en-US" sz="2400"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CAB63CB-8890-4A71-806A-6FAF04412D2C}"/>
                  </a:ext>
                </a:extLst>
              </p:cNvPr>
              <p:cNvSpPr txBox="1"/>
              <p:nvPr/>
            </p:nvSpPr>
            <p:spPr>
              <a:xfrm>
                <a:off x="1290134" y="5616838"/>
                <a:ext cx="5971378" cy="369332"/>
              </a:xfrm>
              <a:prstGeom prst="rect">
                <a:avLst/>
              </a:prstGeom>
              <a:noFill/>
            </p:spPr>
            <p:txBody>
              <a:bodyPr wrap="none" lIns="0" tIns="0" rIns="0" bIns="0" rtlCol="0">
                <a:spAutoFit/>
              </a:bodyPr>
              <a:lstStyle/>
              <a:p>
                <a:r>
                  <a:rPr lang="en-US" sz="2400" b="0" dirty="0">
                    <a:ea typeface="Cambria Math" panose="02040503050406030204" pitchFamily="18" charset="0"/>
                  </a:rPr>
                  <a:t>P-value </a:t>
                </a:r>
                <a:r>
                  <a:rPr lang="en-US" sz="2200" b="0" dirty="0">
                    <a:ea typeface="Cambria Math" panose="02040503050406030204" pitchFamily="18" charset="0"/>
                  </a:rPr>
                  <a:t>= </a:t>
                </a:r>
                <a14:m>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P</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𝑇</m:t>
                            </m:r>
                          </m:e>
                          <m:sub>
                            <m:r>
                              <a:rPr lang="en-US" sz="2200" b="0" i="1" smtClean="0">
                                <a:latin typeface="Cambria Math" panose="02040503050406030204" pitchFamily="18" charset="0"/>
                                <a:ea typeface="Cambria Math" panose="02040503050406030204" pitchFamily="18" charset="0"/>
                              </a:rPr>
                              <m:t>11</m:t>
                            </m:r>
                          </m:sub>
                        </m:sSub>
                        <m:r>
                          <a:rPr lang="en-US" sz="2200" b="0" i="1" smtClean="0">
                            <a:latin typeface="Cambria Math" panose="02040503050406030204" pitchFamily="18" charset="0"/>
                            <a:ea typeface="Cambria Math" panose="02040503050406030204" pitchFamily="18" charset="0"/>
                          </a:rPr>
                          <m:t>≥6.29</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𝑡𝑐𝑑𝑓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6.29,11</m:t>
                        </m:r>
                      </m:e>
                    </m:d>
                    <m:r>
                      <a:rPr lang="en-US" sz="2200" b="0" i="1" smtClean="0">
                        <a:latin typeface="Cambria Math" panose="02040503050406030204" pitchFamily="18" charset="0"/>
                        <a:ea typeface="Cambria Math" panose="02040503050406030204" pitchFamily="18" charset="0"/>
                      </a:rPr>
                      <m:t>=0.000</m:t>
                    </m:r>
                  </m:oMath>
                </a14:m>
                <a:endParaRPr lang="en-US" sz="2200" dirty="0"/>
              </a:p>
            </p:txBody>
          </p:sp>
        </mc:Choice>
        <mc:Fallback xmlns="">
          <p:sp>
            <p:nvSpPr>
              <p:cNvPr id="42" name="TextBox 41">
                <a:extLst>
                  <a:ext uri="{FF2B5EF4-FFF2-40B4-BE49-F238E27FC236}">
                    <a16:creationId xmlns:a16="http://schemas.microsoft.com/office/drawing/2014/main" id="{0CAB63CB-8890-4A71-806A-6FAF04412D2C}"/>
                  </a:ext>
                </a:extLst>
              </p:cNvPr>
              <p:cNvSpPr txBox="1">
                <a:spLocks noRot="1" noChangeAspect="1" noMove="1" noResize="1" noEditPoints="1" noAdjustHandles="1" noChangeArrowheads="1" noChangeShapeType="1" noTextEdit="1"/>
              </p:cNvSpPr>
              <p:nvPr/>
            </p:nvSpPr>
            <p:spPr>
              <a:xfrm>
                <a:off x="1290134" y="5616838"/>
                <a:ext cx="5971378" cy="369332"/>
              </a:xfrm>
              <a:prstGeom prst="rect">
                <a:avLst/>
              </a:prstGeom>
              <a:blipFill>
                <a:blip r:embed="rId4"/>
                <a:stretch>
                  <a:fillRect l="-3166" t="-24590" r="-613"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907916B-058A-4EB1-8B43-F432C6C1E39C}"/>
                  </a:ext>
                </a:extLst>
              </p:cNvPr>
              <p:cNvSpPr/>
              <p:nvPr/>
            </p:nvSpPr>
            <p:spPr>
              <a:xfrm>
                <a:off x="1155284" y="2070659"/>
                <a:ext cx="4155175" cy="88043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Times New Roman" panose="02020603050405020304" pitchFamily="18" charset="0"/>
                        </a:rPr>
                        <m:t>𝑇</m:t>
                      </m:r>
                      <m:r>
                        <a:rPr lang="en-US" sz="2200" i="1" smtClean="0">
                          <a:solidFill>
                            <a:schemeClr val="tx1"/>
                          </a:solidFill>
                          <a:latin typeface="Cambria Math" panose="02040503050406030204" pitchFamily="18" charset="0"/>
                          <a:ea typeface="Times New Roman" panose="02020603050405020304" pitchFamily="18" charset="0"/>
                        </a:rPr>
                        <m:t>=</m:t>
                      </m:r>
                      <m:f>
                        <m:fPr>
                          <m:ctrlPr>
                            <a:rPr lang="en-US" sz="2200" i="1">
                              <a:solidFill>
                                <a:schemeClr val="tx1"/>
                              </a:solidFill>
                              <a:latin typeface="Cambria Math" panose="02040503050406030204" pitchFamily="18" charset="0"/>
                            </a:rPr>
                          </m:ctrlPr>
                        </m:fPr>
                        <m:num>
                          <m:acc>
                            <m:accPr>
                              <m:chr m:val="̅"/>
                              <m:ctrlPr>
                                <a:rPr lang="en-US" sz="2200" i="1">
                                  <a:latin typeface="Cambria Math" panose="02040503050406030204" pitchFamily="18" charset="0"/>
                                </a:rPr>
                              </m:ctrlPr>
                            </m:accPr>
                            <m:e>
                              <m:r>
                                <a:rPr lang="en-US" sz="2200" i="1">
                                  <a:latin typeface="Cambria Math" panose="02040503050406030204" pitchFamily="18" charset="0"/>
                                </a:rPr>
                                <m:t>𝑑</m:t>
                              </m:r>
                            </m:e>
                          </m:acc>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𝜇</m:t>
                              </m:r>
                            </m:e>
                            <m:sub>
                              <m:r>
                                <a:rPr lang="en-US" sz="2200" i="1">
                                  <a:solidFill>
                                    <a:schemeClr val="tx1"/>
                                  </a:solidFill>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𝑑</m:t>
                              </m:r>
                            </m:sub>
                          </m:sSub>
                          <m:r>
                            <a:rPr lang="en-US" sz="2200" b="0" i="1" smtClean="0">
                              <a:latin typeface="Cambria Math" panose="02040503050406030204" pitchFamily="18" charset="0"/>
                            </a:rPr>
                            <m:t>/</m:t>
                          </m:r>
                          <m:rad>
                            <m:radPr>
                              <m:degHide m:val="on"/>
                              <m:ctrlPr>
                                <a:rPr lang="en-US" sz="2200" i="1">
                                  <a:solidFill>
                                    <a:schemeClr val="tx1"/>
                                  </a:solidFill>
                                  <a:latin typeface="Cambria Math" panose="02040503050406030204" pitchFamily="18" charset="0"/>
                                  <a:ea typeface="Cambria Math" panose="02040503050406030204" pitchFamily="18" charset="0"/>
                                </a:rPr>
                              </m:ctrlPr>
                            </m:radPr>
                            <m:deg/>
                            <m:e>
                              <m:r>
                                <a:rPr lang="en-US" sz="2200" i="1">
                                  <a:solidFill>
                                    <a:schemeClr val="tx1"/>
                                  </a:solidFill>
                                  <a:latin typeface="Cambria Math" panose="02040503050406030204" pitchFamily="18" charset="0"/>
                                </a:rPr>
                                <m:t>𝑛</m:t>
                              </m:r>
                            </m:e>
                          </m:rad>
                        </m:den>
                      </m:f>
                      <m:r>
                        <a:rPr lang="en-US" sz="2200" b="0" i="1" smtClean="0">
                          <a:solidFill>
                            <a:schemeClr val="tx1"/>
                          </a:solidFill>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18</m:t>
                          </m:r>
                          <m:r>
                            <a:rPr lang="en-US" sz="2200" i="1">
                              <a:latin typeface="Cambria Math" panose="02040503050406030204" pitchFamily="18" charset="0"/>
                            </a:rPr>
                            <m:t>.</m:t>
                          </m:r>
                          <m:r>
                            <a:rPr lang="en-US" sz="2200" b="0" i="1" smtClean="0">
                              <a:latin typeface="Cambria Math" panose="02040503050406030204" pitchFamily="18" charset="0"/>
                            </a:rPr>
                            <m:t>5</m:t>
                          </m:r>
                          <m:r>
                            <a:rPr lang="en-US" sz="2200" i="1">
                              <a:latin typeface="Cambria Math" panose="02040503050406030204" pitchFamily="18" charset="0"/>
                            </a:rPr>
                            <m:t>−</m:t>
                          </m:r>
                          <m:r>
                            <a:rPr lang="en-US" sz="2200" b="0" i="1" smtClean="0">
                              <a:latin typeface="Cambria Math" panose="02040503050406030204" pitchFamily="18" charset="0"/>
                            </a:rPr>
                            <m:t>0</m:t>
                          </m:r>
                        </m:num>
                        <m:den>
                          <m:r>
                            <a:rPr lang="en-US" sz="2200" i="1">
                              <a:latin typeface="Cambria Math" panose="02040503050406030204" pitchFamily="18" charset="0"/>
                            </a:rPr>
                            <m:t>1</m:t>
                          </m:r>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8</m:t>
                          </m:r>
                          <m:r>
                            <a:rPr lang="en-US" sz="2200" b="0" i="1" smtClean="0">
                              <a:latin typeface="Cambria Math" panose="02040503050406030204" pitchFamily="18" charset="0"/>
                            </a:rPr>
                            <m:t>/</m:t>
                          </m:r>
                          <m:rad>
                            <m:radPr>
                              <m:degHide m:val="on"/>
                              <m:ctrlPr>
                                <a:rPr lang="en-US" sz="2200" i="1">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1</m:t>
                              </m:r>
                              <m:r>
                                <a:rPr lang="en-US" sz="2200" b="0" i="1" smtClean="0">
                                  <a:latin typeface="Cambria Math" panose="02040503050406030204" pitchFamily="18" charset="0"/>
                                </a:rPr>
                                <m:t>2</m:t>
                              </m:r>
                            </m:e>
                          </m:rad>
                        </m:den>
                      </m:f>
                      <m:r>
                        <a:rPr lang="en-US" sz="2200" b="0" i="1" smtClean="0">
                          <a:latin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6.29</m:t>
                      </m:r>
                    </m:oMath>
                  </m:oMathPara>
                </a14:m>
                <a:endParaRPr lang="en-US" sz="2200" dirty="0">
                  <a:solidFill>
                    <a:schemeClr val="tx1"/>
                  </a:solidFill>
                </a:endParaRPr>
              </a:p>
            </p:txBody>
          </p:sp>
        </mc:Choice>
        <mc:Fallback xmlns="">
          <p:sp>
            <p:nvSpPr>
              <p:cNvPr id="4" name="Rectangle 3">
                <a:extLst>
                  <a:ext uri="{FF2B5EF4-FFF2-40B4-BE49-F238E27FC236}">
                    <a16:creationId xmlns:a16="http://schemas.microsoft.com/office/drawing/2014/main" id="{0907916B-058A-4EB1-8B43-F432C6C1E39C}"/>
                  </a:ext>
                </a:extLst>
              </p:cNvPr>
              <p:cNvSpPr>
                <a:spLocks noRot="1" noChangeAspect="1" noMove="1" noResize="1" noEditPoints="1" noAdjustHandles="1" noChangeArrowheads="1" noChangeShapeType="1" noTextEdit="1"/>
              </p:cNvSpPr>
              <p:nvPr/>
            </p:nvSpPr>
            <p:spPr>
              <a:xfrm>
                <a:off x="1155284" y="2070659"/>
                <a:ext cx="4155175" cy="880434"/>
              </a:xfrm>
              <a:prstGeom prst="rect">
                <a:avLst/>
              </a:prstGeom>
              <a:blipFill>
                <a:blip r:embed="rId5"/>
                <a:stretch>
                  <a:fillRect/>
                </a:stretch>
              </a:blipFill>
              <a:ln>
                <a:noFill/>
              </a:ln>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28AE5C47-21D1-4CCA-A36D-4BCBA1D44956}"/>
              </a:ext>
            </a:extLst>
          </p:cNvPr>
          <p:cNvCxnSpPr/>
          <p:nvPr/>
        </p:nvCxnSpPr>
        <p:spPr>
          <a:xfrm flipV="1">
            <a:off x="11344319" y="1272913"/>
            <a:ext cx="0" cy="1676400"/>
          </a:xfrm>
          <a:prstGeom prst="line">
            <a:avLst/>
          </a:prstGeom>
          <a:ln w="28575">
            <a:solidFill>
              <a:srgbClr val="008AF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115E157-A008-45D1-BBD1-03C6AE435E47}"/>
                  </a:ext>
                </a:extLst>
              </p:cNvPr>
              <p:cNvSpPr/>
              <p:nvPr/>
            </p:nvSpPr>
            <p:spPr>
              <a:xfrm>
                <a:off x="2975898" y="711774"/>
                <a:ext cx="5562600" cy="492443"/>
              </a:xfrm>
              <a:prstGeom prst="rect">
                <a:avLst/>
              </a:prstGeom>
            </p:spPr>
            <p:txBody>
              <a:bodyPr wrap="square">
                <a:spAutoFit/>
              </a:bodyPr>
              <a:lstStyle/>
              <a:p>
                <a:r>
                  <a:rPr lang="en-US" sz="2600" b="1" dirty="0">
                    <a:solidFill>
                      <a:srgbClr val="FF0000"/>
                    </a:solidFill>
                    <a:cs typeface="Times New Roman" pitchFamily="18" charset="0"/>
                  </a:rPr>
                  <a:t>2. </a:t>
                </a:r>
                <a:r>
                  <a:rPr lang="en-US" sz="2600" dirty="0">
                    <a:ea typeface="Times New Roman" panose="02020603050405020304" pitchFamily="18" charset="0"/>
                  </a:rPr>
                  <a:t>H₀: </a:t>
                </a:r>
                <a14:m>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rPr>
                          <m:t>𝑑</m:t>
                        </m:r>
                      </m:sub>
                    </m:sSub>
                  </m:oMath>
                </a14:m>
                <a:r>
                  <a:rPr lang="en-US" sz="2600" dirty="0">
                    <a:ea typeface="Times New Roman" panose="02020603050405020304" pitchFamily="18" charset="0"/>
                  </a:rPr>
                  <a:t> = 0	</a:t>
                </a:r>
                <a:r>
                  <a:rPr lang="en-US" sz="2600" dirty="0"/>
                  <a:t>Vs 	</a:t>
                </a:r>
                <a:r>
                  <a:rPr lang="en-US" sz="2600" dirty="0">
                    <a:ea typeface="Times New Roman" panose="02020603050405020304" pitchFamily="18" charset="0"/>
                  </a:rPr>
                  <a:t> H₁: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r>
                          <a:rPr lang="en-US" sz="2600" i="1">
                            <a:latin typeface="Cambria Math" panose="02040503050406030204" pitchFamily="18" charset="0"/>
                          </a:rPr>
                          <m:t>𝑑</m:t>
                        </m:r>
                      </m:sub>
                    </m:sSub>
                  </m:oMath>
                </a14:m>
                <a:r>
                  <a:rPr lang="en-US" sz="2600" dirty="0">
                    <a:ea typeface="Times New Roman" panose="02020603050405020304" pitchFamily="18" charset="0"/>
                  </a:rPr>
                  <a:t> &gt; 0</a:t>
                </a:r>
                <a:endParaRPr lang="en-US" sz="2600" dirty="0"/>
              </a:p>
            </p:txBody>
          </p:sp>
        </mc:Choice>
        <mc:Fallback xmlns="">
          <p:sp>
            <p:nvSpPr>
              <p:cNvPr id="23" name="Rectangle 22">
                <a:extLst>
                  <a:ext uri="{FF2B5EF4-FFF2-40B4-BE49-F238E27FC236}">
                    <a16:creationId xmlns:a16="http://schemas.microsoft.com/office/drawing/2014/main" id="{8115E157-A008-45D1-BBD1-03C6AE435E47}"/>
                  </a:ext>
                </a:extLst>
              </p:cNvPr>
              <p:cNvSpPr>
                <a:spLocks noRot="1" noChangeAspect="1" noMove="1" noResize="1" noEditPoints="1" noAdjustHandles="1" noChangeArrowheads="1" noChangeShapeType="1" noTextEdit="1"/>
              </p:cNvSpPr>
              <p:nvPr/>
            </p:nvSpPr>
            <p:spPr>
              <a:xfrm>
                <a:off x="2975898" y="711774"/>
                <a:ext cx="5562600" cy="492443"/>
              </a:xfrm>
              <a:prstGeom prst="rect">
                <a:avLst/>
              </a:prstGeom>
              <a:blipFill>
                <a:blip r:embed="rId6"/>
                <a:stretch>
                  <a:fillRect l="-1972" t="-9877" b="-30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E6B8A9-D1AA-4696-8DE0-E6ECAFFA5177}"/>
                  </a:ext>
                </a:extLst>
              </p:cNvPr>
              <p:cNvSpPr/>
              <p:nvPr/>
            </p:nvSpPr>
            <p:spPr>
              <a:xfrm>
                <a:off x="3459557" y="3142210"/>
                <a:ext cx="2862707" cy="4972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𝑇</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𝑡</m:t>
                          </m:r>
                        </m:e>
                        <m:sub>
                          <m:r>
                            <a:rPr lang="en-US" sz="2400" b="0" i="1" smtClean="0">
                              <a:latin typeface="Cambria Math" panose="02040503050406030204" pitchFamily="18" charset="0"/>
                              <a:ea typeface="Cambria Math" panose="02040503050406030204" pitchFamily="18" charset="0"/>
                            </a:rPr>
                            <m:t>(0.99,11)</m:t>
                          </m:r>
                        </m:sub>
                      </m:sSub>
                      <m:r>
                        <a:rPr lang="en-US" sz="2400" b="0" i="1" smtClean="0">
                          <a:latin typeface="Cambria Math" panose="02040503050406030204" pitchFamily="18" charset="0"/>
                          <a:ea typeface="Cambria Math" panose="02040503050406030204" pitchFamily="18" charset="0"/>
                        </a:rPr>
                        <m:t>=2.71</m:t>
                      </m:r>
                    </m:oMath>
                  </m:oMathPara>
                </a14:m>
                <a:endParaRPr lang="en-US" sz="2400" dirty="0"/>
              </a:p>
            </p:txBody>
          </p:sp>
        </mc:Choice>
        <mc:Fallback xmlns="">
          <p:sp>
            <p:nvSpPr>
              <p:cNvPr id="6" name="Rectangle 5">
                <a:extLst>
                  <a:ext uri="{FF2B5EF4-FFF2-40B4-BE49-F238E27FC236}">
                    <a16:creationId xmlns:a16="http://schemas.microsoft.com/office/drawing/2014/main" id="{A3E6B8A9-D1AA-4696-8DE0-E6ECAFFA5177}"/>
                  </a:ext>
                </a:extLst>
              </p:cNvPr>
              <p:cNvSpPr>
                <a:spLocks noRot="1" noChangeAspect="1" noMove="1" noResize="1" noEditPoints="1" noAdjustHandles="1" noChangeArrowheads="1" noChangeShapeType="1" noTextEdit="1"/>
              </p:cNvSpPr>
              <p:nvPr/>
            </p:nvSpPr>
            <p:spPr>
              <a:xfrm>
                <a:off x="3459557" y="3142210"/>
                <a:ext cx="2862707" cy="497252"/>
              </a:xfrm>
              <a:prstGeom prst="rect">
                <a:avLst/>
              </a:prstGeom>
              <a:blipFill>
                <a:blip r:embed="rId7"/>
                <a:stretch>
                  <a:fillRect b="-10976"/>
                </a:stretch>
              </a:blipFill>
            </p:spPr>
            <p:txBody>
              <a:bodyPr/>
              <a:lstStyle/>
              <a:p>
                <a:r>
                  <a:rPr lang="en-US">
                    <a:noFill/>
                  </a:rPr>
                  <a:t> </a:t>
                </a:r>
              </a:p>
            </p:txBody>
          </p:sp>
        </mc:Fallback>
      </mc:AlternateContent>
    </p:spTree>
    <p:extLst>
      <p:ext uri="{BB962C8B-B14F-4D97-AF65-F5344CB8AC3E}">
        <p14:creationId xmlns:p14="http://schemas.microsoft.com/office/powerpoint/2010/main" val="75770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3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3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3000"/>
                                        <p:tgtEl>
                                          <p:spTgt spid="29"/>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3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3000"/>
                                        <p:tgtEl>
                                          <p:spTgt spid="33"/>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3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3000"/>
                                        <p:tgtEl>
                                          <p:spTgt spid="3"/>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30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3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30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30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3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33" grpId="0"/>
      <p:bldP spid="34" grpId="0"/>
      <p:bldP spid="46" grpId="0"/>
      <p:bldP spid="42" grpId="0"/>
      <p:bldP spid="4" grpId="0"/>
      <p:bldP spid="2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Ex3. Testing Effects of Physical Training</a:t>
            </a:r>
          </a:p>
        </p:txBody>
      </p:sp>
      <p:sp>
        <p:nvSpPr>
          <p:cNvPr id="16" name="Rectangle 15">
            <a:extLst>
              <a:ext uri="{FF2B5EF4-FFF2-40B4-BE49-F238E27FC236}">
                <a16:creationId xmlns:a16="http://schemas.microsoft.com/office/drawing/2014/main" id="{CFDB5656-0B45-4235-8F2E-C55096E6DCF3}"/>
              </a:ext>
            </a:extLst>
          </p:cNvPr>
          <p:cNvSpPr/>
          <p:nvPr/>
        </p:nvSpPr>
        <p:spPr>
          <a:xfrm>
            <a:off x="838199" y="1527850"/>
            <a:ext cx="8674101" cy="3046988"/>
          </a:xfrm>
          <a:prstGeom prst="rect">
            <a:avLst/>
          </a:prstGeom>
        </p:spPr>
        <p:txBody>
          <a:bodyPr wrap="square">
            <a:spAutoFit/>
          </a:bodyPr>
          <a:lstStyle/>
          <a:p>
            <a:r>
              <a:rPr lang="en-US" sz="2400" dirty="0">
                <a:cs typeface="Times New Roman" panose="02020603050405020304" pitchFamily="18" charset="0"/>
              </a:rPr>
              <a:t>A study was conducted to investigate some effects of physical training. Sample data are listed below, with all weights given in kilograms. Is there sufficient evidence to conclude that there is a difference between the pretraining and post-training weights? What do you conclude about the effect of training on weight?</a:t>
            </a:r>
          </a:p>
          <a:p>
            <a:endParaRPr lang="en-US" sz="2400" dirty="0">
              <a:cs typeface="Times New Roman" panose="02020603050405020304" pitchFamily="18" charset="0"/>
            </a:endParaRPr>
          </a:p>
          <a:p>
            <a:r>
              <a:rPr lang="en-US" sz="2400" dirty="0">
                <a:cs typeface="Times New Roman" panose="02020603050405020304" pitchFamily="18" charset="0"/>
              </a:rPr>
              <a:t>Construct a 95% confidence interval for the mean of the differences between pretraining and post-training weights.</a:t>
            </a:r>
          </a:p>
        </p:txBody>
      </p:sp>
      <p:pic>
        <p:nvPicPr>
          <p:cNvPr id="3" name="Picture 2">
            <a:extLst>
              <a:ext uri="{FF2B5EF4-FFF2-40B4-BE49-F238E27FC236}">
                <a16:creationId xmlns:a16="http://schemas.microsoft.com/office/drawing/2014/main" id="{AF311C73-B86D-4CF0-8367-375D78C1B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4952" y="365125"/>
            <a:ext cx="2151448" cy="2308324"/>
          </a:xfrm>
          <a:prstGeom prst="rect">
            <a:avLst/>
          </a:prstGeom>
        </p:spPr>
      </p:pic>
      <p:pic>
        <p:nvPicPr>
          <p:cNvPr id="14" name="Picture 13">
            <a:extLst>
              <a:ext uri="{FF2B5EF4-FFF2-40B4-BE49-F238E27FC236}">
                <a16:creationId xmlns:a16="http://schemas.microsoft.com/office/drawing/2014/main" id="{AEB895B2-4159-49D3-99B6-754FA79CA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3434" y="3085156"/>
            <a:ext cx="2132965" cy="2219145"/>
          </a:xfrm>
          <a:prstGeom prst="rect">
            <a:avLst/>
          </a:prstGeom>
        </p:spPr>
      </p:pic>
      <p:sp>
        <p:nvSpPr>
          <p:cNvPr id="17" name="Rectangle 16">
            <a:extLst>
              <a:ext uri="{FF2B5EF4-FFF2-40B4-BE49-F238E27FC236}">
                <a16:creationId xmlns:a16="http://schemas.microsoft.com/office/drawing/2014/main" id="{053B4968-BF42-4550-8DC6-DED2819BAD98}"/>
              </a:ext>
            </a:extLst>
          </p:cNvPr>
          <p:cNvSpPr/>
          <p:nvPr/>
        </p:nvSpPr>
        <p:spPr>
          <a:xfrm>
            <a:off x="838199" y="4769326"/>
            <a:ext cx="7571303" cy="1723549"/>
          </a:xfrm>
          <a:prstGeom prst="rect">
            <a:avLst/>
          </a:prstGeom>
        </p:spPr>
        <p:txBody>
          <a:bodyPr wrap="none">
            <a:spAutoFit/>
          </a:bodyPr>
          <a:lstStyle/>
          <a:p>
            <a:r>
              <a:rPr lang="en-US" sz="2400" dirty="0">
                <a:ea typeface="Times New Roman" panose="02020603050405020304" pitchFamily="18" charset="0"/>
              </a:rPr>
              <a:t>Pretraining:		99	57	62	69	74	</a:t>
            </a:r>
          </a:p>
          <a:p>
            <a:r>
              <a:rPr lang="en-US" sz="2400" dirty="0">
                <a:ea typeface="Times New Roman" panose="02020603050405020304" pitchFamily="18" charset="0"/>
              </a:rPr>
              <a:t>Post-training:		94 	57	62	69	66</a:t>
            </a:r>
          </a:p>
          <a:p>
            <a:pPr>
              <a:lnSpc>
                <a:spcPts val="1200"/>
              </a:lnSpc>
            </a:pPr>
            <a:endParaRPr lang="en-US" sz="2400" dirty="0">
              <a:solidFill>
                <a:srgbClr val="0070C0"/>
              </a:solidFill>
            </a:endParaRPr>
          </a:p>
          <a:p>
            <a:r>
              <a:rPr lang="en-US" sz="2400" dirty="0">
                <a:ea typeface="Times New Roman" panose="02020603050405020304" pitchFamily="18" charset="0"/>
              </a:rPr>
              <a:t>Pretraining:		77 	59	92	70	85</a:t>
            </a:r>
          </a:p>
          <a:p>
            <a:r>
              <a:rPr lang="en-US" sz="2400" dirty="0">
                <a:ea typeface="Times New Roman" panose="02020603050405020304" pitchFamily="18" charset="0"/>
              </a:rPr>
              <a:t>Post-training:		76 	58	88	70	84</a:t>
            </a:r>
            <a:endParaRPr lang="en-US" sz="2400" dirty="0"/>
          </a:p>
        </p:txBody>
      </p:sp>
    </p:spTree>
    <p:extLst>
      <p:ext uri="{BB962C8B-B14F-4D97-AF65-F5344CB8AC3E}">
        <p14:creationId xmlns:p14="http://schemas.microsoft.com/office/powerpoint/2010/main" val="388038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EEF597-CBC4-429E-B22B-F32D883072D3}"/>
              </a:ext>
            </a:extLst>
          </p:cNvPr>
          <p:cNvSpPr/>
          <p:nvPr/>
        </p:nvSpPr>
        <p:spPr>
          <a:xfrm>
            <a:off x="676701" y="417964"/>
            <a:ext cx="2175681" cy="4893647"/>
          </a:xfrm>
          <a:prstGeom prst="rect">
            <a:avLst/>
          </a:prstGeom>
        </p:spPr>
        <p:txBody>
          <a:bodyPr wrap="square">
            <a:spAutoFit/>
          </a:bodyPr>
          <a:lstStyle/>
          <a:p>
            <a:r>
              <a:rPr lang="en-US" sz="2400" dirty="0">
                <a:ea typeface="Times New Roman" panose="02020603050405020304" pitchFamily="18" charset="0"/>
              </a:rPr>
              <a:t>Pre-tr:	 Post-tr: </a:t>
            </a:r>
          </a:p>
          <a:p>
            <a:r>
              <a:rPr lang="en-US" sz="2400" dirty="0">
                <a:ea typeface="Times New Roman" panose="02020603050405020304" pitchFamily="18" charset="0"/>
              </a:rPr>
              <a:t>L1	L2</a:t>
            </a:r>
          </a:p>
          <a:p>
            <a:r>
              <a:rPr lang="en-US" sz="2400" dirty="0">
                <a:ea typeface="Times New Roman" panose="02020603050405020304" pitchFamily="18" charset="0"/>
              </a:rPr>
              <a:t>- - - - - - - - - - - - </a:t>
            </a:r>
          </a:p>
          <a:p>
            <a:r>
              <a:rPr lang="en-US" sz="2400" dirty="0">
                <a:ea typeface="Times New Roman" panose="02020603050405020304" pitchFamily="18" charset="0"/>
              </a:rPr>
              <a:t>99	94</a:t>
            </a:r>
          </a:p>
          <a:p>
            <a:r>
              <a:rPr lang="en-US" sz="2400" dirty="0">
                <a:ea typeface="Times New Roman" panose="02020603050405020304" pitchFamily="18" charset="0"/>
              </a:rPr>
              <a:t>57	57</a:t>
            </a:r>
          </a:p>
          <a:p>
            <a:r>
              <a:rPr lang="en-US" sz="2400" dirty="0">
                <a:ea typeface="Times New Roman" panose="02020603050405020304" pitchFamily="18" charset="0"/>
              </a:rPr>
              <a:t>62	60</a:t>
            </a:r>
          </a:p>
          <a:p>
            <a:r>
              <a:rPr lang="en-US" sz="2400" dirty="0">
                <a:ea typeface="Times New Roman" panose="02020603050405020304" pitchFamily="18" charset="0"/>
              </a:rPr>
              <a:t>69	68</a:t>
            </a:r>
          </a:p>
          <a:p>
            <a:r>
              <a:rPr lang="en-US" sz="2400" dirty="0">
                <a:ea typeface="Times New Roman" panose="02020603050405020304" pitchFamily="18" charset="0"/>
              </a:rPr>
              <a:t>74	70</a:t>
            </a:r>
          </a:p>
          <a:p>
            <a:r>
              <a:rPr lang="en-US" sz="2400" dirty="0">
                <a:ea typeface="Times New Roman" panose="02020603050405020304" pitchFamily="18" charset="0"/>
              </a:rPr>
              <a:t>77	75</a:t>
            </a:r>
          </a:p>
          <a:p>
            <a:r>
              <a:rPr lang="en-US" sz="2400" dirty="0">
                <a:ea typeface="Times New Roman" panose="02020603050405020304" pitchFamily="18" charset="0"/>
              </a:rPr>
              <a:t>59	58</a:t>
            </a:r>
          </a:p>
          <a:p>
            <a:r>
              <a:rPr lang="en-US" sz="2400" dirty="0">
                <a:ea typeface="Times New Roman" panose="02020603050405020304" pitchFamily="18" charset="0"/>
              </a:rPr>
              <a:t>92	88</a:t>
            </a:r>
          </a:p>
          <a:p>
            <a:r>
              <a:rPr lang="en-US" sz="2400" dirty="0">
                <a:ea typeface="Times New Roman" panose="02020603050405020304" pitchFamily="18" charset="0"/>
              </a:rPr>
              <a:t>70	70</a:t>
            </a:r>
          </a:p>
          <a:p>
            <a:r>
              <a:rPr lang="en-US" sz="2400" dirty="0">
                <a:ea typeface="Times New Roman" panose="02020603050405020304" pitchFamily="18" charset="0"/>
              </a:rPr>
              <a:t>85	84</a:t>
            </a:r>
          </a:p>
        </p:txBody>
      </p:sp>
      <p:sp>
        <p:nvSpPr>
          <p:cNvPr id="10" name="Rectangle 9">
            <a:extLst>
              <a:ext uri="{FF2B5EF4-FFF2-40B4-BE49-F238E27FC236}">
                <a16:creationId xmlns:a16="http://schemas.microsoft.com/office/drawing/2014/main" id="{020519C5-6A14-4121-B88E-89BF69A660FB}"/>
              </a:ext>
            </a:extLst>
          </p:cNvPr>
          <p:cNvSpPr/>
          <p:nvPr/>
        </p:nvSpPr>
        <p:spPr>
          <a:xfrm>
            <a:off x="2852382" y="417964"/>
            <a:ext cx="2175681" cy="1200329"/>
          </a:xfrm>
          <a:prstGeom prst="rect">
            <a:avLst/>
          </a:prstGeom>
        </p:spPr>
        <p:txBody>
          <a:bodyPr wrap="square">
            <a:spAutoFit/>
          </a:bodyPr>
          <a:lstStyle/>
          <a:p>
            <a:r>
              <a:rPr lang="en-US" sz="2400" dirty="0">
                <a:ea typeface="Times New Roman" panose="02020603050405020304" pitchFamily="18" charset="0"/>
              </a:rPr>
              <a:t>Post-tr – Pre-tr</a:t>
            </a:r>
          </a:p>
          <a:p>
            <a:r>
              <a:rPr lang="en-US" sz="2400" dirty="0">
                <a:ea typeface="Times New Roman" panose="02020603050405020304" pitchFamily="18" charset="0"/>
              </a:rPr>
              <a:t>L3 = L2 – L1</a:t>
            </a:r>
          </a:p>
          <a:p>
            <a:r>
              <a:rPr lang="en-US" sz="2400" dirty="0">
                <a:ea typeface="Times New Roman" panose="02020603050405020304" pitchFamily="18" charset="0"/>
              </a:rPr>
              <a:t>- - - - - - - - - - - - </a:t>
            </a:r>
          </a:p>
        </p:txBody>
      </p:sp>
      <p:sp>
        <p:nvSpPr>
          <p:cNvPr id="11" name="Rectangle 10">
            <a:extLst>
              <a:ext uri="{FF2B5EF4-FFF2-40B4-BE49-F238E27FC236}">
                <a16:creationId xmlns:a16="http://schemas.microsoft.com/office/drawing/2014/main" id="{09B6EA35-9316-452D-BFEC-FA1901BC97D3}"/>
              </a:ext>
            </a:extLst>
          </p:cNvPr>
          <p:cNvSpPr/>
          <p:nvPr/>
        </p:nvSpPr>
        <p:spPr>
          <a:xfrm>
            <a:off x="2852382" y="1536174"/>
            <a:ext cx="1187355" cy="3785652"/>
          </a:xfrm>
          <a:prstGeom prst="rect">
            <a:avLst/>
          </a:prstGeom>
        </p:spPr>
        <p:txBody>
          <a:bodyPr wrap="square">
            <a:spAutoFit/>
          </a:bodyPr>
          <a:lstStyle/>
          <a:p>
            <a:r>
              <a:rPr lang="en-US" sz="2400" dirty="0">
                <a:ea typeface="Times New Roman" panose="02020603050405020304" pitchFamily="18" charset="0"/>
              </a:rPr>
              <a:t>-5</a:t>
            </a:r>
          </a:p>
          <a:p>
            <a:r>
              <a:rPr lang="en-US" sz="2400" dirty="0">
                <a:ea typeface="Times New Roman" panose="02020603050405020304" pitchFamily="18" charset="0"/>
              </a:rPr>
              <a:t>0</a:t>
            </a:r>
          </a:p>
          <a:p>
            <a:r>
              <a:rPr lang="en-US" sz="2400" dirty="0">
                <a:ea typeface="Times New Roman" panose="02020603050405020304" pitchFamily="18" charset="0"/>
              </a:rPr>
              <a:t>-2</a:t>
            </a:r>
          </a:p>
          <a:p>
            <a:r>
              <a:rPr lang="en-US" sz="2400" dirty="0">
                <a:ea typeface="Times New Roman" panose="02020603050405020304" pitchFamily="18" charset="0"/>
              </a:rPr>
              <a:t>-1</a:t>
            </a:r>
          </a:p>
          <a:p>
            <a:r>
              <a:rPr lang="en-US" sz="2400" dirty="0">
                <a:ea typeface="Times New Roman" panose="02020603050405020304" pitchFamily="18" charset="0"/>
              </a:rPr>
              <a:t>-4</a:t>
            </a:r>
          </a:p>
          <a:p>
            <a:r>
              <a:rPr lang="en-US" sz="2400" dirty="0">
                <a:ea typeface="Times New Roman" panose="02020603050405020304" pitchFamily="18" charset="0"/>
              </a:rPr>
              <a:t>-2</a:t>
            </a:r>
          </a:p>
          <a:p>
            <a:r>
              <a:rPr lang="en-US" sz="2400" dirty="0">
                <a:ea typeface="Times New Roman" panose="02020603050405020304" pitchFamily="18" charset="0"/>
              </a:rPr>
              <a:t>-1</a:t>
            </a:r>
          </a:p>
          <a:p>
            <a:r>
              <a:rPr lang="en-US" sz="2400" dirty="0">
                <a:ea typeface="Times New Roman" panose="02020603050405020304" pitchFamily="18" charset="0"/>
              </a:rPr>
              <a:t>-4</a:t>
            </a:r>
          </a:p>
          <a:p>
            <a:r>
              <a:rPr lang="en-US" sz="2400" dirty="0">
                <a:ea typeface="Times New Roman" panose="02020603050405020304" pitchFamily="18" charset="0"/>
              </a:rPr>
              <a:t>0</a:t>
            </a:r>
          </a:p>
          <a:p>
            <a:r>
              <a:rPr lang="en-US" sz="2400" dirty="0">
                <a:ea typeface="Times New Roman" panose="02020603050405020304" pitchFamily="18" charset="0"/>
              </a:rPr>
              <a:t>-1</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416FC10-CD6C-48A2-839B-9A25B7EC11CD}"/>
                  </a:ext>
                </a:extLst>
              </p:cNvPr>
              <p:cNvSpPr/>
              <p:nvPr/>
            </p:nvSpPr>
            <p:spPr>
              <a:xfrm>
                <a:off x="5500047" y="346829"/>
                <a:ext cx="6332562" cy="1342598"/>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Go to </a:t>
                </a:r>
                <a:r>
                  <a:rPr lang="en-US" sz="2200" b="1" dirty="0">
                    <a:solidFill>
                      <a:srgbClr val="008FFA"/>
                    </a:solidFill>
                  </a:rPr>
                  <a:t>STST</a:t>
                </a:r>
                <a:r>
                  <a:rPr lang="en-US" sz="2200" dirty="0">
                    <a:solidFill>
                      <a:schemeClr val="tx1"/>
                    </a:solidFill>
                  </a:rPr>
                  <a:t> &gt; </a:t>
                </a:r>
                <a:r>
                  <a:rPr lang="en-US" sz="2200" b="1" dirty="0">
                    <a:solidFill>
                      <a:srgbClr val="008FFA"/>
                    </a:solidFill>
                  </a:rPr>
                  <a:t>CALC</a:t>
                </a:r>
                <a:r>
                  <a:rPr lang="en-US" sz="2200" dirty="0">
                    <a:solidFill>
                      <a:schemeClr val="tx1"/>
                    </a:solidFill>
                  </a:rPr>
                  <a:t> &gt; </a:t>
                </a:r>
                <a:r>
                  <a:rPr lang="en-US" sz="2200" b="1" dirty="0">
                    <a:solidFill>
                      <a:srgbClr val="008FFA"/>
                    </a:solidFill>
                  </a:rPr>
                  <a:t>1-Var Stats</a:t>
                </a:r>
                <a:r>
                  <a:rPr lang="en-US" sz="2200" dirty="0">
                    <a:solidFill>
                      <a:schemeClr val="tx1"/>
                    </a:solidFill>
                  </a:rPr>
                  <a:t>, hit enter </a:t>
                </a:r>
              </a:p>
              <a:p>
                <a:r>
                  <a:rPr lang="en-US" sz="2200" dirty="0">
                    <a:solidFill>
                      <a:schemeClr val="tx1"/>
                    </a:solidFill>
                  </a:rPr>
                  <a:t>Type </a:t>
                </a:r>
                <a:r>
                  <a:rPr lang="en-US" sz="2200" b="1" dirty="0">
                    <a:solidFill>
                      <a:schemeClr val="tx1"/>
                    </a:solidFill>
                  </a:rPr>
                  <a:t>L3</a:t>
                </a:r>
                <a:r>
                  <a:rPr lang="en-US" sz="2200" dirty="0">
                    <a:solidFill>
                      <a:schemeClr val="tx1"/>
                    </a:solidFill>
                  </a:rPr>
                  <a:t>, then enter  </a:t>
                </a:r>
              </a:p>
              <a:p>
                <a:pPr>
                  <a:lnSpc>
                    <a:spcPts val="1200"/>
                  </a:lnSpc>
                </a:pPr>
                <a:endParaRPr lang="en-US" sz="2200" i="1" dirty="0">
                  <a:solidFill>
                    <a:schemeClr val="tx1"/>
                  </a:solidFill>
                  <a:latin typeface="Cambria Math" panose="02040503050406030204" pitchFamily="18" charset="0"/>
                </a:endParaRPr>
              </a:p>
              <a:p>
                <a14:m>
                  <m:oMath xmlns:m="http://schemas.openxmlformats.org/officeDocument/2006/math">
                    <m:acc>
                      <m:accPr>
                        <m:chr m:val="̅"/>
                        <m:ctrlPr>
                          <a:rPr lang="en-US" sz="2200" i="1">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𝑑</m:t>
                        </m:r>
                      </m:e>
                    </m:acc>
                    <m:r>
                      <a:rPr lang="en-US" sz="2200" b="0" i="1" smtClean="0">
                        <a:solidFill>
                          <a:schemeClr val="tx1"/>
                        </a:solidFill>
                        <a:latin typeface="Cambria Math" panose="02040503050406030204" pitchFamily="18" charset="0"/>
                      </a:rPr>
                      <m:t>=−2</m:t>
                    </m:r>
                  </m:oMath>
                </a14:m>
                <a:r>
                  <a:rPr lang="en-US" sz="2200" dirty="0">
                    <a:solidFill>
                      <a:schemeClr val="tx1"/>
                    </a:solidFill>
                  </a:rPr>
                  <a:t>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𝑆</m:t>
                        </m:r>
                      </m:e>
                      <m:sub>
                        <m:r>
                          <a:rPr lang="en-US" sz="2200" b="0" i="1" smtClean="0">
                            <a:solidFill>
                              <a:schemeClr val="tx1"/>
                            </a:solidFill>
                            <a:latin typeface="Cambria Math" panose="02040503050406030204" pitchFamily="18" charset="0"/>
                          </a:rPr>
                          <m:t>𝑑</m:t>
                        </m:r>
                      </m:sub>
                    </m:sSub>
                    <m:r>
                      <a:rPr lang="en-US" sz="2200" b="0" i="1" smtClean="0">
                        <a:solidFill>
                          <a:schemeClr val="tx1"/>
                        </a:solidFill>
                        <a:latin typeface="Cambria Math" panose="02040503050406030204" pitchFamily="18" charset="0"/>
                      </a:rPr>
                      <m:t>=1.764</m:t>
                    </m:r>
                  </m:oMath>
                </a14:m>
                <a:r>
                  <a:rPr lang="en-US" sz="2200" dirty="0">
                    <a:solidFill>
                      <a:schemeClr val="tx1"/>
                    </a:solidFill>
                  </a:rPr>
                  <a:t>	 </a:t>
                </a:r>
                <a14:m>
                  <m:oMath xmlns:m="http://schemas.openxmlformats.org/officeDocument/2006/math">
                    <m:r>
                      <a:rPr lang="en-US" sz="2200" b="0" i="1" smtClean="0">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10</m:t>
                    </m:r>
                  </m:oMath>
                </a14:m>
                <a:endParaRPr lang="en-US" sz="2200" i="1" dirty="0">
                  <a:solidFill>
                    <a:schemeClr val="tx1"/>
                  </a:solidFill>
                </a:endParaRPr>
              </a:p>
            </p:txBody>
          </p:sp>
        </mc:Choice>
        <mc:Fallback xmlns="">
          <p:sp>
            <p:nvSpPr>
              <p:cNvPr id="12" name="Rectangle 11">
                <a:extLst>
                  <a:ext uri="{FF2B5EF4-FFF2-40B4-BE49-F238E27FC236}">
                    <a16:creationId xmlns:a16="http://schemas.microsoft.com/office/drawing/2014/main" id="{4416FC10-CD6C-48A2-839B-9A25B7EC11CD}"/>
                  </a:ext>
                </a:extLst>
              </p:cNvPr>
              <p:cNvSpPr>
                <a:spLocks noRot="1" noChangeAspect="1" noMove="1" noResize="1" noEditPoints="1" noAdjustHandles="1" noChangeArrowheads="1" noChangeShapeType="1" noTextEdit="1"/>
              </p:cNvSpPr>
              <p:nvPr/>
            </p:nvSpPr>
            <p:spPr>
              <a:xfrm>
                <a:off x="5500047" y="346829"/>
                <a:ext cx="6332562" cy="1342598"/>
              </a:xfrm>
              <a:prstGeom prst="rect">
                <a:avLst/>
              </a:prstGeom>
              <a:blipFill>
                <a:blip r:embed="rId3"/>
                <a:stretch>
                  <a:fillRect l="-125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A1531F9-100C-48B7-AC68-4AE457A8A0AA}"/>
                  </a:ext>
                </a:extLst>
              </p:cNvPr>
              <p:cNvSpPr/>
              <p:nvPr/>
            </p:nvSpPr>
            <p:spPr>
              <a:xfrm>
                <a:off x="5500047" y="2013046"/>
                <a:ext cx="6332562" cy="1934569"/>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Testing whether </a:t>
                </a:r>
                <a14:m>
                  <m:oMath xmlns:m="http://schemas.openxmlformats.org/officeDocument/2006/math">
                    <m:sSub>
                      <m:sSubPr>
                        <m:ctrlPr>
                          <a:rPr lang="en-US" sz="2200" b="1" i="1" smtClean="0">
                            <a:solidFill>
                              <a:schemeClr val="tx1"/>
                            </a:solidFill>
                            <a:latin typeface="Cambria Math" panose="02040503050406030204" pitchFamily="18" charset="0"/>
                          </a:rPr>
                        </m:ctrlPr>
                      </m:sSubPr>
                      <m:e>
                        <m:r>
                          <a:rPr lang="en-US" sz="2200" b="1" i="1" smtClean="0">
                            <a:solidFill>
                              <a:schemeClr val="tx1"/>
                            </a:solidFill>
                            <a:latin typeface="Cambria Math" panose="02040503050406030204" pitchFamily="18" charset="0"/>
                            <a:ea typeface="Cambria Math" panose="02040503050406030204" pitchFamily="18" charset="0"/>
                          </a:rPr>
                          <m:t>𝝁</m:t>
                        </m:r>
                      </m:e>
                      <m:sub>
                        <m:r>
                          <a:rPr lang="en-US" sz="2200" b="1" i="1" smtClean="0">
                            <a:solidFill>
                              <a:schemeClr val="tx1"/>
                            </a:solidFill>
                            <a:latin typeface="Cambria Math" panose="02040503050406030204" pitchFamily="18" charset="0"/>
                          </a:rPr>
                          <m:t>𝑫</m:t>
                        </m:r>
                      </m:sub>
                    </m:sSub>
                    <m:r>
                      <a:rPr lang="en-US" sz="2200" b="1" i="1" smtClean="0">
                        <a:solidFill>
                          <a:schemeClr val="tx1"/>
                        </a:solidFill>
                        <a:latin typeface="Cambria Math" panose="02040503050406030204" pitchFamily="18" charset="0"/>
                      </a:rPr>
                      <m:t>=</m:t>
                    </m:r>
                    <m:r>
                      <a:rPr lang="en-US" sz="2200" b="1" i="1" smtClean="0">
                        <a:solidFill>
                          <a:schemeClr val="tx1"/>
                        </a:solidFill>
                        <a:latin typeface="Cambria Math" panose="02040503050406030204" pitchFamily="18" charset="0"/>
                      </a:rPr>
                      <m:t>𝟎</m:t>
                    </m:r>
                  </m:oMath>
                </a14:m>
                <a:r>
                  <a:rPr lang="en-US" sz="2200" dirty="0">
                    <a:solidFill>
                      <a:schemeClr val="tx1"/>
                    </a:solidFill>
                  </a:rPr>
                  <a:t> </a:t>
                </a:r>
                <a14:m>
                  <m:oMath xmlns:m="http://schemas.openxmlformats.org/officeDocument/2006/math">
                    <m:d>
                      <m:dPr>
                        <m:ctrlPr>
                          <a:rPr lang="en-US" sz="2200" b="0" i="1" dirty="0" smtClean="0">
                            <a:solidFill>
                              <a:schemeClr val="tx1"/>
                            </a:solidFill>
                            <a:latin typeface="Cambria Math" panose="02040503050406030204" pitchFamily="18" charset="0"/>
                          </a:rPr>
                        </m:ctrlPr>
                      </m:dPr>
                      <m:e>
                        <m:sSub>
                          <m:sSubPr>
                            <m:ctrlPr>
                              <a:rPr lang="en-US" sz="2200" i="1" dirty="0">
                                <a:solidFill>
                                  <a:schemeClr val="tx1"/>
                                </a:solidFill>
                                <a:latin typeface="Cambria Math" panose="02040503050406030204" pitchFamily="18" charset="0"/>
                              </a:rPr>
                            </m:ctrlPr>
                          </m:sSubPr>
                          <m:e>
                            <m:r>
                              <a:rPr lang="en-US" sz="2200" i="1" dirty="0">
                                <a:solidFill>
                                  <a:schemeClr val="tx1"/>
                                </a:solidFill>
                                <a:latin typeface="Cambria Math" panose="02040503050406030204" pitchFamily="18" charset="0"/>
                                <a:ea typeface="Cambria Math" panose="02040503050406030204" pitchFamily="18" charset="0"/>
                              </a:rPr>
                              <m:t>𝜇</m:t>
                            </m:r>
                          </m:e>
                          <m:sub>
                            <m:r>
                              <a:rPr lang="en-US" sz="2200" i="1" dirty="0">
                                <a:solidFill>
                                  <a:schemeClr val="tx1"/>
                                </a:solidFill>
                                <a:latin typeface="Cambria Math" panose="02040503050406030204" pitchFamily="18" charset="0"/>
                              </a:rPr>
                              <m:t>𝑋</m:t>
                            </m:r>
                          </m:sub>
                        </m:sSub>
                        <m:r>
                          <a:rPr lang="en-US" sz="2200" i="1" dirty="0">
                            <a:solidFill>
                              <a:schemeClr val="tx1"/>
                            </a:solidFill>
                            <a:latin typeface="Cambria Math" panose="02040503050406030204" pitchFamily="18" charset="0"/>
                          </a:rPr>
                          <m:t>=</m:t>
                        </m:r>
                        <m:sSub>
                          <m:sSubPr>
                            <m:ctrlPr>
                              <a:rPr lang="en-US" sz="2200" i="1" dirty="0">
                                <a:solidFill>
                                  <a:schemeClr val="tx1"/>
                                </a:solidFill>
                                <a:latin typeface="Cambria Math" panose="02040503050406030204" pitchFamily="18" charset="0"/>
                              </a:rPr>
                            </m:ctrlPr>
                          </m:sSubPr>
                          <m:e>
                            <m:r>
                              <a:rPr lang="en-US" sz="2200" i="1" dirty="0">
                                <a:solidFill>
                                  <a:schemeClr val="tx1"/>
                                </a:solidFill>
                                <a:latin typeface="Cambria Math" panose="02040503050406030204" pitchFamily="18" charset="0"/>
                                <a:ea typeface="Cambria Math" panose="02040503050406030204" pitchFamily="18" charset="0"/>
                              </a:rPr>
                              <m:t>𝜇</m:t>
                            </m:r>
                          </m:e>
                          <m:sub>
                            <m:r>
                              <a:rPr lang="en-US" sz="2200" i="1" dirty="0">
                                <a:solidFill>
                                  <a:schemeClr val="tx1"/>
                                </a:solidFill>
                                <a:latin typeface="Cambria Math" panose="02040503050406030204" pitchFamily="18" charset="0"/>
                                <a:ea typeface="Cambria Math" panose="02040503050406030204" pitchFamily="18" charset="0"/>
                              </a:rPr>
                              <m:t>𝑌</m:t>
                            </m:r>
                          </m:sub>
                        </m:sSub>
                      </m:e>
                    </m:d>
                  </m:oMath>
                </a14:m>
                <a:r>
                  <a:rPr lang="en-US" sz="2200" dirty="0">
                    <a:solidFill>
                      <a:schemeClr val="tx1"/>
                    </a:solidFill>
                  </a:rPr>
                  <a:t> Vs </a:t>
                </a:r>
                <a14:m>
                  <m:oMath xmlns:m="http://schemas.openxmlformats.org/officeDocument/2006/math">
                    <m:sSub>
                      <m:sSubPr>
                        <m:ctrlPr>
                          <a:rPr lang="en-US" sz="2200" b="1" i="1">
                            <a:solidFill>
                              <a:schemeClr val="tx1"/>
                            </a:solidFill>
                            <a:latin typeface="Cambria Math" panose="02040503050406030204" pitchFamily="18" charset="0"/>
                          </a:rPr>
                        </m:ctrlPr>
                      </m:sSubPr>
                      <m:e>
                        <m:r>
                          <a:rPr lang="en-US" sz="2200" b="1" i="1">
                            <a:solidFill>
                              <a:schemeClr val="tx1"/>
                            </a:solidFill>
                            <a:latin typeface="Cambria Math" panose="02040503050406030204" pitchFamily="18" charset="0"/>
                            <a:ea typeface="Cambria Math" panose="02040503050406030204" pitchFamily="18" charset="0"/>
                          </a:rPr>
                          <m:t>𝝁</m:t>
                        </m:r>
                      </m:e>
                      <m:sub>
                        <m:r>
                          <a:rPr lang="en-US" sz="2200" b="1" i="1">
                            <a:solidFill>
                              <a:schemeClr val="tx1"/>
                            </a:solidFill>
                            <a:latin typeface="Cambria Math" panose="02040503050406030204" pitchFamily="18" charset="0"/>
                          </a:rPr>
                          <m:t>𝑫</m:t>
                        </m:r>
                      </m:sub>
                    </m:sSub>
                    <m:r>
                      <a:rPr lang="en-US" sz="2200" b="1" i="1" smtClean="0">
                        <a:solidFill>
                          <a:schemeClr val="tx1"/>
                        </a:solidFill>
                        <a:latin typeface="Cambria Math" panose="02040503050406030204" pitchFamily="18" charset="0"/>
                        <a:ea typeface="Cambria Math" panose="02040503050406030204" pitchFamily="18" charset="0"/>
                      </a:rPr>
                      <m:t>≠</m:t>
                    </m:r>
                    <m:r>
                      <a:rPr lang="en-US" sz="2200" b="1" i="1">
                        <a:solidFill>
                          <a:schemeClr val="tx1"/>
                        </a:solidFill>
                        <a:latin typeface="Cambria Math" panose="02040503050406030204" pitchFamily="18" charset="0"/>
                      </a:rPr>
                      <m:t>𝟎</m:t>
                    </m:r>
                  </m:oMath>
                </a14:m>
                <a:r>
                  <a:rPr lang="en-US" sz="2200" dirty="0">
                    <a:solidFill>
                      <a:schemeClr val="tx1"/>
                    </a:solidFill>
                  </a:rPr>
                  <a:t> </a:t>
                </a:r>
              </a:p>
              <a:p>
                <a:r>
                  <a:rPr lang="en-US" sz="2200" dirty="0">
                    <a:solidFill>
                      <a:schemeClr val="tx1"/>
                    </a:solidFill>
                  </a:rPr>
                  <a:t>Go to </a:t>
                </a:r>
                <a:r>
                  <a:rPr lang="en-US" sz="2200" b="1" dirty="0">
                    <a:solidFill>
                      <a:srgbClr val="00B050"/>
                    </a:solidFill>
                  </a:rPr>
                  <a:t>STAT</a:t>
                </a:r>
                <a:r>
                  <a:rPr lang="en-US" sz="2200" dirty="0">
                    <a:solidFill>
                      <a:schemeClr val="tx1"/>
                    </a:solidFill>
                  </a:rPr>
                  <a:t> &gt; </a:t>
                </a:r>
                <a:r>
                  <a:rPr lang="en-US" sz="2200" b="1" dirty="0">
                    <a:solidFill>
                      <a:srgbClr val="00B050"/>
                    </a:solidFill>
                  </a:rPr>
                  <a:t>TESTS</a:t>
                </a:r>
                <a:r>
                  <a:rPr lang="en-US" sz="2200" dirty="0">
                    <a:solidFill>
                      <a:schemeClr val="tx1"/>
                    </a:solidFill>
                  </a:rPr>
                  <a:t> and select </a:t>
                </a:r>
                <a:r>
                  <a:rPr lang="en-US" sz="2200" b="1" dirty="0">
                    <a:solidFill>
                      <a:srgbClr val="00B050"/>
                    </a:solidFill>
                  </a:rPr>
                  <a:t>T-Test</a:t>
                </a:r>
              </a:p>
              <a:p>
                <a:r>
                  <a:rPr lang="en-US" sz="2200" dirty="0">
                    <a:solidFill>
                      <a:schemeClr val="tx1"/>
                    </a:solidFill>
                  </a:rPr>
                  <a:t>Select Input: </a:t>
                </a:r>
                <a:r>
                  <a:rPr lang="en-US" sz="2200" b="1" dirty="0">
                    <a:solidFill>
                      <a:schemeClr val="tx1"/>
                    </a:solidFill>
                  </a:rPr>
                  <a:t>Data</a:t>
                </a:r>
              </a:p>
              <a:p>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𝜇</m:t>
                        </m:r>
                      </m:e>
                      <m:sub>
                        <m:r>
                          <a:rPr lang="en-US" sz="2200" b="0" i="1" smtClean="0">
                            <a:solidFill>
                              <a:schemeClr val="tx1"/>
                            </a:solidFill>
                            <a:latin typeface="Cambria Math" panose="02040503050406030204" pitchFamily="18" charset="0"/>
                          </a:rPr>
                          <m:t>0</m:t>
                        </m:r>
                      </m:sub>
                    </m:sSub>
                    <m:r>
                      <a:rPr lang="en-US" sz="2200" b="0" i="1" smtClean="0">
                        <a:solidFill>
                          <a:schemeClr val="tx1"/>
                        </a:solidFill>
                        <a:latin typeface="Cambria Math" panose="02040503050406030204" pitchFamily="18" charset="0"/>
                      </a:rPr>
                      <m:t>:0</m:t>
                    </m:r>
                  </m:oMath>
                </a14:m>
                <a:r>
                  <a:rPr lang="en-US" sz="2200" dirty="0">
                    <a:solidFill>
                      <a:schemeClr val="tx1"/>
                    </a:solidFill>
                  </a:rPr>
                  <a:t> 	</a:t>
                </a:r>
                <a14:m>
                  <m:oMath xmlns:m="http://schemas.openxmlformats.org/officeDocument/2006/math">
                    <m:r>
                      <a:rPr lang="en-US" sz="2200" i="1" dirty="0" smtClean="0">
                        <a:solidFill>
                          <a:schemeClr val="tx1"/>
                        </a:solidFill>
                        <a:latin typeface="Cambria Math" panose="02040503050406030204" pitchFamily="18" charset="0"/>
                      </a:rPr>
                      <m:t>𝐿𝑖𝑠𝑡</m:t>
                    </m:r>
                    <m:r>
                      <a:rPr lang="en-US" sz="2200" i="1" dirty="0">
                        <a:solidFill>
                          <a:schemeClr val="tx1"/>
                        </a:solidFill>
                        <a:latin typeface="Cambria Math" panose="02040503050406030204" pitchFamily="18" charset="0"/>
                      </a:rPr>
                      <m:t>: </m:t>
                    </m:r>
                    <m:r>
                      <a:rPr lang="en-US" sz="2200" b="1" i="1" dirty="0">
                        <a:solidFill>
                          <a:schemeClr val="tx1"/>
                        </a:solidFill>
                        <a:latin typeface="Cambria Math" panose="02040503050406030204" pitchFamily="18" charset="0"/>
                      </a:rPr>
                      <m:t>𝑳</m:t>
                    </m:r>
                    <m:r>
                      <a:rPr lang="en-US" sz="2200" b="1" i="1" dirty="0">
                        <a:solidFill>
                          <a:schemeClr val="tx1"/>
                        </a:solidFill>
                        <a:latin typeface="Cambria Math" panose="02040503050406030204" pitchFamily="18" charset="0"/>
                      </a:rPr>
                      <m:t>𝟑</m:t>
                    </m:r>
                  </m:oMath>
                </a14:m>
                <a:r>
                  <a:rPr lang="en-US" sz="2200" dirty="0">
                    <a:solidFill>
                      <a:schemeClr val="tx1"/>
                    </a:solidFill>
                  </a:rPr>
                  <a:t>	Freq: 1		</a:t>
                </a:r>
                <a14:m>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rPr>
                      <m:t>𝜇</m:t>
                    </m:r>
                    <m:r>
                      <a:rPr lang="en-US" sz="2200" b="0" i="1" smtClean="0">
                        <a:solidFill>
                          <a:schemeClr val="tx1"/>
                        </a:solidFill>
                        <a:latin typeface="Cambria Math" panose="02040503050406030204" pitchFamily="18" charset="0"/>
                        <a:ea typeface="Cambria Math" panose="02040503050406030204" pitchFamily="18" charset="0"/>
                      </a:rPr>
                      <m:t>:</m:t>
                    </m:r>
                    <m:r>
                      <a:rPr lang="en-US" sz="2200" b="1" i="1">
                        <a:solidFill>
                          <a:schemeClr val="tx1"/>
                        </a:solidFill>
                        <a:latin typeface="Cambria Math" panose="02040503050406030204" pitchFamily="18" charset="0"/>
                        <a:ea typeface="Cambria Math" panose="02040503050406030204" pitchFamily="18" charset="0"/>
                      </a:rPr>
                      <m:t>≠</m:t>
                    </m:r>
                    <m:sSub>
                      <m:sSubPr>
                        <m:ctrlPr>
                          <a:rPr lang="en-US" sz="2200" i="1" dirty="0">
                            <a:solidFill>
                              <a:schemeClr val="tx1"/>
                            </a:solidFill>
                            <a:latin typeface="Cambria Math" panose="02040503050406030204" pitchFamily="18" charset="0"/>
                          </a:rPr>
                        </m:ctrlPr>
                      </m:sSubPr>
                      <m:e>
                        <m:r>
                          <a:rPr lang="en-US" sz="2200" i="1" dirty="0">
                            <a:solidFill>
                              <a:schemeClr val="tx1"/>
                            </a:solidFill>
                            <a:latin typeface="Cambria Math" panose="02040503050406030204" pitchFamily="18" charset="0"/>
                            <a:ea typeface="Cambria Math" panose="02040503050406030204" pitchFamily="18" charset="0"/>
                          </a:rPr>
                          <m:t>𝜇</m:t>
                        </m:r>
                      </m:e>
                      <m:sub>
                        <m:r>
                          <a:rPr lang="en-US" sz="2200" b="0" i="1" dirty="0" smtClean="0">
                            <a:solidFill>
                              <a:schemeClr val="tx1"/>
                            </a:solidFill>
                            <a:latin typeface="Cambria Math" panose="02040503050406030204" pitchFamily="18" charset="0"/>
                            <a:ea typeface="Cambria Math" panose="02040503050406030204" pitchFamily="18" charset="0"/>
                          </a:rPr>
                          <m:t>0</m:t>
                        </m:r>
                      </m:sub>
                    </m:sSub>
                  </m:oMath>
                </a14:m>
                <a:endParaRPr lang="en-US" sz="2200" dirty="0">
                  <a:solidFill>
                    <a:schemeClr val="tx1"/>
                  </a:solidFill>
                </a:endParaRPr>
              </a:p>
              <a:p>
                <a:r>
                  <a:rPr lang="en-US" sz="2200" dirty="0">
                    <a:solidFill>
                      <a:schemeClr val="tx1"/>
                    </a:solidFill>
                  </a:rPr>
                  <a:t>Hit Draw or Calculate</a:t>
                </a:r>
              </a:p>
            </p:txBody>
          </p:sp>
        </mc:Choice>
        <mc:Fallback xmlns="">
          <p:sp>
            <p:nvSpPr>
              <p:cNvPr id="13" name="Rectangle 12">
                <a:extLst>
                  <a:ext uri="{FF2B5EF4-FFF2-40B4-BE49-F238E27FC236}">
                    <a16:creationId xmlns:a16="http://schemas.microsoft.com/office/drawing/2014/main" id="{CA1531F9-100C-48B7-AC68-4AE457A8A0AA}"/>
                  </a:ext>
                </a:extLst>
              </p:cNvPr>
              <p:cNvSpPr>
                <a:spLocks noRot="1" noChangeAspect="1" noMove="1" noResize="1" noEditPoints="1" noAdjustHandles="1" noChangeArrowheads="1" noChangeShapeType="1" noTextEdit="1"/>
              </p:cNvSpPr>
              <p:nvPr/>
            </p:nvSpPr>
            <p:spPr>
              <a:xfrm>
                <a:off x="5500047" y="2013046"/>
                <a:ext cx="6332562" cy="1934569"/>
              </a:xfrm>
              <a:prstGeom prst="rect">
                <a:avLst/>
              </a:prstGeom>
              <a:blipFill>
                <a:blip r:embed="rId4"/>
                <a:stretch>
                  <a:fillRect l="-1251" b="-188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2062545-F109-46FE-9444-D5D70C50E0DE}"/>
                  </a:ext>
                </a:extLst>
              </p:cNvPr>
              <p:cNvSpPr/>
              <p:nvPr/>
            </p:nvSpPr>
            <p:spPr>
              <a:xfrm>
                <a:off x="5500047" y="4289713"/>
                <a:ext cx="6332562" cy="222145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 = -3.5857	This Value of Test Statistic</a:t>
                </a:r>
              </a:p>
              <a:p>
                <a:r>
                  <a:rPr lang="en-US" sz="2200" dirty="0">
                    <a:solidFill>
                      <a:schemeClr val="tx1"/>
                    </a:solidFill>
                  </a:rPr>
                  <a:t>p = 0.0059	This is p-value</a:t>
                </a:r>
              </a:p>
              <a:p>
                <a:endParaRPr lang="en-US" sz="2200" dirty="0">
                  <a:solidFill>
                    <a:schemeClr val="tx1"/>
                  </a:solidFill>
                </a:endParaRPr>
              </a:p>
              <a:p>
                <a:r>
                  <a:rPr lang="en-US" sz="2200" dirty="0">
                    <a:solidFill>
                      <a:schemeClr val="tx1"/>
                    </a:solidFill>
                  </a:rPr>
                  <a:t>Since p-value is less that 0.05, then we reject </a:t>
                </a:r>
                <a14:m>
                  <m:oMath xmlns:m="http://schemas.openxmlformats.org/officeDocument/2006/math">
                    <m:sSub>
                      <m:sSubPr>
                        <m:ctrlPr>
                          <a:rPr lang="en-US" sz="2200" b="1" i="1">
                            <a:solidFill>
                              <a:schemeClr val="tx1"/>
                            </a:solidFill>
                            <a:latin typeface="Cambria Math" panose="02040503050406030204" pitchFamily="18" charset="0"/>
                          </a:rPr>
                        </m:ctrlPr>
                      </m:sSubPr>
                      <m:e>
                        <m:r>
                          <a:rPr lang="en-US" sz="2200" b="1" i="1">
                            <a:solidFill>
                              <a:schemeClr val="tx1"/>
                            </a:solidFill>
                            <a:latin typeface="Cambria Math" panose="02040503050406030204" pitchFamily="18" charset="0"/>
                            <a:ea typeface="Cambria Math" panose="02040503050406030204" pitchFamily="18" charset="0"/>
                          </a:rPr>
                          <m:t>𝝁</m:t>
                        </m:r>
                      </m:e>
                      <m:sub>
                        <m:r>
                          <a:rPr lang="en-US" sz="2200" b="1" i="1">
                            <a:solidFill>
                              <a:schemeClr val="tx1"/>
                            </a:solidFill>
                            <a:latin typeface="Cambria Math" panose="02040503050406030204" pitchFamily="18" charset="0"/>
                          </a:rPr>
                          <m:t>𝑫</m:t>
                        </m:r>
                      </m:sub>
                    </m:sSub>
                    <m:r>
                      <a:rPr lang="en-US" sz="2200" b="1" i="1">
                        <a:solidFill>
                          <a:schemeClr val="tx1"/>
                        </a:solidFill>
                        <a:latin typeface="Cambria Math" panose="02040503050406030204" pitchFamily="18" charset="0"/>
                      </a:rPr>
                      <m:t>=</m:t>
                    </m:r>
                    <m:r>
                      <a:rPr lang="en-US" sz="2200" b="1" i="1">
                        <a:solidFill>
                          <a:schemeClr val="tx1"/>
                        </a:solidFill>
                        <a:latin typeface="Cambria Math" panose="02040503050406030204" pitchFamily="18" charset="0"/>
                      </a:rPr>
                      <m:t>𝟎</m:t>
                    </m:r>
                  </m:oMath>
                </a14:m>
                <a:r>
                  <a:rPr lang="en-US" sz="2200" dirty="0">
                    <a:solidFill>
                      <a:schemeClr val="tx1"/>
                    </a:solidFill>
                  </a:rPr>
                  <a:t> at 5% significance level, meaning that the weight difference pre and post training is NOT zero  </a:t>
                </a:r>
              </a:p>
            </p:txBody>
          </p:sp>
        </mc:Choice>
        <mc:Fallback xmlns="">
          <p:sp>
            <p:nvSpPr>
              <p:cNvPr id="14" name="Rectangle 13">
                <a:extLst>
                  <a:ext uri="{FF2B5EF4-FFF2-40B4-BE49-F238E27FC236}">
                    <a16:creationId xmlns:a16="http://schemas.microsoft.com/office/drawing/2014/main" id="{A2062545-F109-46FE-9444-D5D70C50E0DE}"/>
                  </a:ext>
                </a:extLst>
              </p:cNvPr>
              <p:cNvSpPr>
                <a:spLocks noRot="1" noChangeAspect="1" noMove="1" noResize="1" noEditPoints="1" noAdjustHandles="1" noChangeArrowheads="1" noChangeShapeType="1" noTextEdit="1"/>
              </p:cNvSpPr>
              <p:nvPr/>
            </p:nvSpPr>
            <p:spPr>
              <a:xfrm>
                <a:off x="5500047" y="4289713"/>
                <a:ext cx="6332562" cy="2221457"/>
              </a:xfrm>
              <a:prstGeom prst="rect">
                <a:avLst/>
              </a:prstGeom>
              <a:blipFill>
                <a:blip r:embed="rId5"/>
                <a:stretch>
                  <a:fillRect l="-1251" b="-302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5986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3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3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3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3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858000" cy="1325563"/>
          </a:xfrm>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8677655" cy="2539157"/>
          </a:xfrm>
          <a:prstGeom prst="rect">
            <a:avLst/>
          </a:prstGeom>
        </p:spPr>
        <p:txBody>
          <a:bodyPr wrap="square">
            <a:spAutoFit/>
          </a:bodyPr>
          <a:lstStyle/>
          <a:p>
            <a:r>
              <a:rPr lang="en-US" sz="2400" b="1" dirty="0"/>
              <a:t>1. </a:t>
            </a:r>
            <a:r>
              <a:rPr lang="en-US" sz="2400" dirty="0"/>
              <a:t>The infamous researcher, Dr. </a:t>
            </a:r>
            <a:r>
              <a:rPr lang="en-US" sz="2400" dirty="0" err="1"/>
              <a:t>Gnirips</a:t>
            </a:r>
            <a:r>
              <a:rPr lang="en-US" sz="2400" dirty="0"/>
              <a:t>, claims to have found a drug that causes people to grow taller. The coach of the Basketball team at Brandon University has expressed interest but demands evidence. </a:t>
            </a:r>
          </a:p>
          <a:p>
            <a:pPr>
              <a:lnSpc>
                <a:spcPts val="1800"/>
              </a:lnSpc>
            </a:pPr>
            <a:endParaRPr lang="en-US" sz="2400" dirty="0"/>
          </a:p>
          <a:p>
            <a:r>
              <a:rPr lang="en-US" sz="2400" dirty="0"/>
              <a:t>Ten people are randomly selected from students at Brandon, their heights measured, the drug administered, and 2 hours later their heights remeasured. The results were as follows. </a:t>
            </a:r>
          </a:p>
        </p:txBody>
      </p:sp>
      <p:sp>
        <p:nvSpPr>
          <p:cNvPr id="6" name="Rectangle 5">
            <a:extLst>
              <a:ext uri="{FF2B5EF4-FFF2-40B4-BE49-F238E27FC236}">
                <a16:creationId xmlns:a16="http://schemas.microsoft.com/office/drawing/2014/main" id="{BD9AFC3F-3C76-46AF-BD75-C3E07C944052}"/>
              </a:ext>
            </a:extLst>
          </p:cNvPr>
          <p:cNvSpPr/>
          <p:nvPr/>
        </p:nvSpPr>
        <p:spPr>
          <a:xfrm>
            <a:off x="838200" y="5148821"/>
            <a:ext cx="10844286" cy="1200329"/>
          </a:xfrm>
          <a:prstGeom prst="rect">
            <a:avLst/>
          </a:prstGeom>
        </p:spPr>
        <p:txBody>
          <a:bodyPr wrap="square">
            <a:spAutoFit/>
          </a:bodyPr>
          <a:lstStyle/>
          <a:p>
            <a:r>
              <a:rPr lang="en-US" sz="2400" dirty="0">
                <a:solidFill>
                  <a:srgbClr val="0070C0"/>
                </a:solidFill>
                <a:ea typeface="Times New Roman" panose="02020603050405020304" pitchFamily="18" charset="0"/>
              </a:rPr>
              <a:t>Subject	A	B	C	D	E	F	G	H	I	J</a:t>
            </a:r>
          </a:p>
          <a:p>
            <a:r>
              <a:rPr lang="en-US" sz="2400" dirty="0">
                <a:ea typeface="Times New Roman" panose="02020603050405020304" pitchFamily="18" charset="0"/>
              </a:rPr>
              <a:t>Pre-Drug:	68 	69 	74 	78 	70 	66	71	70	71	65</a:t>
            </a:r>
          </a:p>
          <a:p>
            <a:r>
              <a:rPr lang="en-US" sz="2400" dirty="0">
                <a:ea typeface="Times New Roman" panose="02020603050405020304" pitchFamily="18" charset="0"/>
              </a:rPr>
              <a:t>Post-Drug:	70 	69	75 	78 	73 	69	72	73	72	66</a:t>
            </a:r>
          </a:p>
        </p:txBody>
      </p:sp>
      <p:sp>
        <p:nvSpPr>
          <p:cNvPr id="3" name="Rectangle 2">
            <a:extLst>
              <a:ext uri="{FF2B5EF4-FFF2-40B4-BE49-F238E27FC236}">
                <a16:creationId xmlns:a16="http://schemas.microsoft.com/office/drawing/2014/main" id="{8B9D661D-C603-42BD-AF96-CE2EEC6D01B6}"/>
              </a:ext>
            </a:extLst>
          </p:cNvPr>
          <p:cNvSpPr/>
          <p:nvPr/>
        </p:nvSpPr>
        <p:spPr>
          <a:xfrm>
            <a:off x="875778" y="4204941"/>
            <a:ext cx="10638212" cy="830997"/>
          </a:xfrm>
          <a:prstGeom prst="rect">
            <a:avLst/>
          </a:prstGeom>
        </p:spPr>
        <p:txBody>
          <a:bodyPr wrap="square">
            <a:spAutoFit/>
          </a:bodyPr>
          <a:lstStyle/>
          <a:p>
            <a:r>
              <a:rPr lang="en-US" sz="2400" dirty="0"/>
              <a:t>Assume that the change in height follows a Normal distribution. </a:t>
            </a:r>
          </a:p>
          <a:p>
            <a:r>
              <a:rPr lang="en-US" sz="2400" dirty="0"/>
              <a:t>Do we have sufficient evidence in the data to conclude that the drug works?</a:t>
            </a:r>
          </a:p>
        </p:txBody>
      </p:sp>
      <p:pic>
        <p:nvPicPr>
          <p:cNvPr id="8" name="Picture 7" descr="A picture containing text, book, room&#10;&#10;Description automatically generated">
            <a:extLst>
              <a:ext uri="{FF2B5EF4-FFF2-40B4-BE49-F238E27FC236}">
                <a16:creationId xmlns:a16="http://schemas.microsoft.com/office/drawing/2014/main" id="{E1DF4D09-B0AC-44DE-8CBF-3FFE26DCE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31" y="248675"/>
            <a:ext cx="2605679" cy="2248865"/>
          </a:xfrm>
          <a:prstGeom prst="rect">
            <a:avLst/>
          </a:prstGeom>
        </p:spPr>
      </p:pic>
      <p:pic>
        <p:nvPicPr>
          <p:cNvPr id="11" name="Picture 10" descr="A close up of a logo&#10;&#10;Description automatically generated">
            <a:extLst>
              <a:ext uri="{FF2B5EF4-FFF2-40B4-BE49-F238E27FC236}">
                <a16:creationId xmlns:a16="http://schemas.microsoft.com/office/drawing/2014/main" id="{3CD4C766-6F42-4C70-A6F1-36639BCD6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0070" y="3154230"/>
            <a:ext cx="579652" cy="1040475"/>
          </a:xfrm>
          <a:prstGeom prst="rect">
            <a:avLst/>
          </a:prstGeom>
        </p:spPr>
      </p:pic>
    </p:spTree>
    <p:extLst>
      <p:ext uri="{BB962C8B-B14F-4D97-AF65-F5344CB8AC3E}">
        <p14:creationId xmlns:p14="http://schemas.microsoft.com/office/powerpoint/2010/main" val="192887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858000" cy="1325563"/>
          </a:xfrm>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7654073" cy="1938992"/>
          </a:xfrm>
          <a:prstGeom prst="rect">
            <a:avLst/>
          </a:prstGeom>
        </p:spPr>
        <p:txBody>
          <a:bodyPr wrap="square">
            <a:spAutoFit/>
          </a:bodyPr>
          <a:lstStyle/>
          <a:p>
            <a:r>
              <a:rPr lang="en-US" sz="2400" b="1" dirty="0"/>
              <a:t>2. </a:t>
            </a:r>
            <a:r>
              <a:rPr lang="en-US" sz="2400" dirty="0"/>
              <a:t>Water in wells may vary in the concentration of the trace metals depending upon from where it is drawn. The trace metal concentrations (mg/L) on zinc were found from water drawn from the bottom and the top of 6 randomly selected wells*.</a:t>
            </a:r>
          </a:p>
        </p:txBody>
      </p:sp>
      <p:sp>
        <p:nvSpPr>
          <p:cNvPr id="6" name="Rectangle 5">
            <a:extLst>
              <a:ext uri="{FF2B5EF4-FFF2-40B4-BE49-F238E27FC236}">
                <a16:creationId xmlns:a16="http://schemas.microsoft.com/office/drawing/2014/main" id="{BD9AFC3F-3C76-46AF-BD75-C3E07C944052}"/>
              </a:ext>
            </a:extLst>
          </p:cNvPr>
          <p:cNvSpPr/>
          <p:nvPr/>
        </p:nvSpPr>
        <p:spPr>
          <a:xfrm>
            <a:off x="875778" y="5131477"/>
            <a:ext cx="7654073" cy="1200329"/>
          </a:xfrm>
          <a:prstGeom prst="rect">
            <a:avLst/>
          </a:prstGeom>
        </p:spPr>
        <p:txBody>
          <a:bodyPr wrap="square">
            <a:spAutoFit/>
          </a:bodyPr>
          <a:lstStyle/>
          <a:p>
            <a:r>
              <a:rPr lang="en-US" sz="2400" dirty="0"/>
              <a:t>Location	1	2	3	4	5	6	</a:t>
            </a:r>
          </a:p>
          <a:p>
            <a:r>
              <a:rPr lang="en-US" sz="2400" dirty="0"/>
              <a:t>Bottom:	0.430 	0.266 	0.567 	0.531 	0.707 	0.716	</a:t>
            </a:r>
          </a:p>
          <a:p>
            <a:r>
              <a:rPr lang="en-US" sz="2400" dirty="0"/>
              <a:t>Top:		0.415	0.238	0.390 	0.410 	0.605 	0.609	</a:t>
            </a:r>
          </a:p>
        </p:txBody>
      </p:sp>
      <p:sp>
        <p:nvSpPr>
          <p:cNvPr id="3" name="Rectangle 2">
            <a:extLst>
              <a:ext uri="{FF2B5EF4-FFF2-40B4-BE49-F238E27FC236}">
                <a16:creationId xmlns:a16="http://schemas.microsoft.com/office/drawing/2014/main" id="{8B9D661D-C603-42BD-AF96-CE2EEC6D01B6}"/>
              </a:ext>
            </a:extLst>
          </p:cNvPr>
          <p:cNvSpPr/>
          <p:nvPr/>
        </p:nvSpPr>
        <p:spPr>
          <a:xfrm>
            <a:off x="875778" y="3491894"/>
            <a:ext cx="7906616" cy="1569660"/>
          </a:xfrm>
          <a:prstGeom prst="rect">
            <a:avLst/>
          </a:prstGeom>
        </p:spPr>
        <p:txBody>
          <a:bodyPr wrap="square">
            <a:spAutoFit/>
          </a:bodyPr>
          <a:lstStyle/>
          <a:p>
            <a:r>
              <a:rPr lang="en-US" sz="2400" dirty="0"/>
              <a:t>Assume that the trace metal concentrations follow a Normal distribution. Construct a 95% confidence interval for the mean difference in the zinc concentrations between water drawn from the top and bottom of wells, make a conclusion.</a:t>
            </a:r>
          </a:p>
        </p:txBody>
      </p:sp>
      <p:sp>
        <p:nvSpPr>
          <p:cNvPr id="4" name="Rectangle 3">
            <a:extLst>
              <a:ext uri="{FF2B5EF4-FFF2-40B4-BE49-F238E27FC236}">
                <a16:creationId xmlns:a16="http://schemas.microsoft.com/office/drawing/2014/main" id="{15D8F633-6C55-4A47-9066-579F71105281}"/>
              </a:ext>
            </a:extLst>
          </p:cNvPr>
          <p:cNvSpPr/>
          <p:nvPr/>
        </p:nvSpPr>
        <p:spPr>
          <a:xfrm>
            <a:off x="4267200" y="6374433"/>
            <a:ext cx="7756478"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 Trace Metals of South Indian River Region, Environmental Studies, 1982, 62-69.</a:t>
            </a:r>
            <a:endParaRPr lang="en-US" dirty="0"/>
          </a:p>
        </p:txBody>
      </p:sp>
      <p:pic>
        <p:nvPicPr>
          <p:cNvPr id="9" name="Picture 8" descr="A picture containing crane&#10;&#10;Description automatically generated">
            <a:extLst>
              <a:ext uri="{FF2B5EF4-FFF2-40B4-BE49-F238E27FC236}">
                <a16:creationId xmlns:a16="http://schemas.microsoft.com/office/drawing/2014/main" id="{44FC8D08-4FE0-49D8-8D8F-BD4A53D32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394" y="918724"/>
            <a:ext cx="3241284" cy="4680554"/>
          </a:xfrm>
          <a:prstGeom prst="rect">
            <a:avLst/>
          </a:prstGeom>
        </p:spPr>
      </p:pic>
    </p:spTree>
    <p:extLst>
      <p:ext uri="{BB962C8B-B14F-4D97-AF65-F5344CB8AC3E}">
        <p14:creationId xmlns:p14="http://schemas.microsoft.com/office/powerpoint/2010/main" val="97032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58712" cy="1325563"/>
          </a:xfrm>
        </p:spPr>
        <p:txBody>
          <a:bodyPr/>
          <a:lstStyle/>
          <a:p>
            <a:r>
              <a:rPr lang="en-US" dirty="0">
                <a:solidFill>
                  <a:srgbClr val="990033"/>
                </a:solidFill>
              </a:rPr>
              <a:t>Independent Vs Dependent </a:t>
            </a:r>
          </a:p>
        </p:txBody>
      </p:sp>
      <p:sp>
        <p:nvSpPr>
          <p:cNvPr id="26" name="Rectangle: Rounded Corners 25">
            <a:extLst>
              <a:ext uri="{FF2B5EF4-FFF2-40B4-BE49-F238E27FC236}">
                <a16:creationId xmlns:a16="http://schemas.microsoft.com/office/drawing/2014/main" id="{B46067D0-B5E4-4F2F-B083-5E930A147242}"/>
              </a:ext>
            </a:extLst>
          </p:cNvPr>
          <p:cNvSpPr/>
          <p:nvPr/>
        </p:nvSpPr>
        <p:spPr>
          <a:xfrm>
            <a:off x="838200" y="4094113"/>
            <a:ext cx="10401300" cy="230832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033AC45-EAB6-4454-BDC0-5EF6E70E4924}"/>
              </a:ext>
            </a:extLst>
          </p:cNvPr>
          <p:cNvSpPr/>
          <p:nvPr/>
        </p:nvSpPr>
        <p:spPr>
          <a:xfrm>
            <a:off x="838200" y="1523369"/>
            <a:ext cx="10401300" cy="2308325"/>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66F0726-8CCC-46E1-AB0A-CFAF2F256D38}"/>
              </a:ext>
            </a:extLst>
          </p:cNvPr>
          <p:cNvSpPr/>
          <p:nvPr/>
        </p:nvSpPr>
        <p:spPr>
          <a:xfrm>
            <a:off x="1118212" y="4171851"/>
            <a:ext cx="9804400" cy="2144177"/>
          </a:xfrm>
          <a:prstGeom prst="rect">
            <a:avLst/>
          </a:prstGeom>
        </p:spPr>
        <p:txBody>
          <a:bodyPr wrap="square">
            <a:spAutoFit/>
          </a:bodyPr>
          <a:lstStyle/>
          <a:p>
            <a:r>
              <a:rPr lang="en-US" sz="2400" dirty="0">
                <a:ea typeface="Times New Roman" panose="02020603050405020304" pitchFamily="18" charset="0"/>
              </a:rPr>
              <a:t>Two samples are </a:t>
            </a:r>
            <a:r>
              <a:rPr lang="en-US" sz="2400" dirty="0">
                <a:solidFill>
                  <a:srgbClr val="FF0000"/>
                </a:solidFill>
                <a:ea typeface="Times New Roman" panose="02020603050405020304" pitchFamily="18" charset="0"/>
              </a:rPr>
              <a:t>dependent</a:t>
            </a:r>
            <a:r>
              <a:rPr lang="en-US" sz="2400" dirty="0">
                <a:ea typeface="Times New Roman" panose="02020603050405020304" pitchFamily="18" charset="0"/>
              </a:rPr>
              <a:t> if the members of one sample are paired with the members of the other sample or measurements are gathered for one individual at two different stages.</a:t>
            </a:r>
          </a:p>
          <a:p>
            <a:pPr>
              <a:lnSpc>
                <a:spcPts val="1600"/>
              </a:lnSpc>
            </a:pPr>
            <a:endParaRPr lang="en-US" sz="2400" dirty="0"/>
          </a:p>
          <a:p>
            <a:r>
              <a:rPr lang="en-US" sz="2400" b="1" dirty="0"/>
              <a:t>Ex: </a:t>
            </a:r>
            <a:r>
              <a:rPr lang="en-US" sz="2400" dirty="0"/>
              <a:t>The effectiveness of a diet is tested using weights of subjects measured before and after the diet treatment.</a:t>
            </a:r>
          </a:p>
        </p:txBody>
      </p:sp>
      <p:sp>
        <p:nvSpPr>
          <p:cNvPr id="30" name="Rectangle 29">
            <a:extLst>
              <a:ext uri="{FF2B5EF4-FFF2-40B4-BE49-F238E27FC236}">
                <a16:creationId xmlns:a16="http://schemas.microsoft.com/office/drawing/2014/main" id="{9314E9DA-EC37-4D21-88A8-37F5605D18CF}"/>
              </a:ext>
            </a:extLst>
          </p:cNvPr>
          <p:cNvSpPr/>
          <p:nvPr/>
        </p:nvSpPr>
        <p:spPr>
          <a:xfrm>
            <a:off x="1118212" y="1605870"/>
            <a:ext cx="9804400" cy="2144177"/>
          </a:xfrm>
          <a:prstGeom prst="rect">
            <a:avLst/>
          </a:prstGeom>
        </p:spPr>
        <p:txBody>
          <a:bodyPr wrap="square">
            <a:spAutoFit/>
          </a:bodyPr>
          <a:lstStyle/>
          <a:p>
            <a:r>
              <a:rPr lang="en-US" sz="2400" dirty="0">
                <a:ea typeface="Times New Roman" panose="02020603050405020304" pitchFamily="18" charset="0"/>
              </a:rPr>
              <a:t>Two samples are </a:t>
            </a:r>
            <a:r>
              <a:rPr lang="en-US" sz="2400" dirty="0">
                <a:solidFill>
                  <a:srgbClr val="0070C0"/>
                </a:solidFill>
                <a:ea typeface="Times New Roman" panose="02020603050405020304" pitchFamily="18" charset="0"/>
              </a:rPr>
              <a:t>independent</a:t>
            </a:r>
            <a:r>
              <a:rPr lang="en-US" sz="2400" dirty="0">
                <a:ea typeface="Times New Roman" panose="02020603050405020304" pitchFamily="18" charset="0"/>
              </a:rPr>
              <a:t> if the sample values selected from one population are not related to or somehow paired with the sample values selected from the other population.</a:t>
            </a:r>
          </a:p>
          <a:p>
            <a:pPr>
              <a:lnSpc>
                <a:spcPts val="1600"/>
              </a:lnSpc>
            </a:pPr>
            <a:endParaRPr lang="en-US" sz="2400" dirty="0">
              <a:ea typeface="Times New Roman" panose="02020603050405020304" pitchFamily="18" charset="0"/>
            </a:endParaRPr>
          </a:p>
          <a:p>
            <a:r>
              <a:rPr lang="en-US" sz="2400" b="1" dirty="0">
                <a:ea typeface="Times New Roman" panose="02020603050405020304" pitchFamily="18" charset="0"/>
              </a:rPr>
              <a:t>Ex: </a:t>
            </a:r>
            <a:r>
              <a:rPr lang="en-US" sz="2400" dirty="0">
                <a:ea typeface="Times New Roman" panose="02020603050405020304" pitchFamily="18" charset="0"/>
              </a:rPr>
              <a:t>One group of subjects is treated with the cholesterol reducing</a:t>
            </a:r>
          </a:p>
          <a:p>
            <a:r>
              <a:rPr lang="en-US" sz="2400" dirty="0">
                <a:ea typeface="Times New Roman" panose="02020603050405020304" pitchFamily="18" charset="0"/>
              </a:rPr>
              <a:t>drug Lipitor, while a second and separate group of subjects is given a placebo.</a:t>
            </a:r>
          </a:p>
        </p:txBody>
      </p:sp>
    </p:spTree>
    <p:extLst>
      <p:ext uri="{BB962C8B-B14F-4D97-AF65-F5344CB8AC3E}">
        <p14:creationId xmlns:p14="http://schemas.microsoft.com/office/powerpoint/2010/main" val="104214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257799" cy="1325563"/>
          </a:xfrm>
        </p:spPr>
        <p:txBody>
          <a:bodyPr/>
          <a:lstStyle/>
          <a:p>
            <a:r>
              <a:rPr lang="en-US" dirty="0">
                <a:solidFill>
                  <a:srgbClr val="990033"/>
                </a:solidFill>
              </a:rPr>
              <a:t>Dependent Samples</a:t>
            </a:r>
          </a:p>
        </p:txBody>
      </p:sp>
      <p:sp>
        <p:nvSpPr>
          <p:cNvPr id="7" name="TextBox 6">
            <a:extLst>
              <a:ext uri="{FF2B5EF4-FFF2-40B4-BE49-F238E27FC236}">
                <a16:creationId xmlns:a16="http://schemas.microsoft.com/office/drawing/2014/main" id="{8B1311C6-37E8-4760-A3B3-EED845C10459}"/>
              </a:ext>
            </a:extLst>
          </p:cNvPr>
          <p:cNvSpPr txBox="1"/>
          <p:nvPr/>
        </p:nvSpPr>
        <p:spPr>
          <a:xfrm>
            <a:off x="6404618" y="609427"/>
            <a:ext cx="2465273" cy="707886"/>
          </a:xfrm>
          <a:prstGeom prst="rect">
            <a:avLst/>
          </a:prstGeom>
          <a:noFill/>
        </p:spPr>
        <p:txBody>
          <a:bodyPr wrap="square" rtlCol="0">
            <a:spAutoFit/>
          </a:bodyPr>
          <a:lstStyle/>
          <a:p>
            <a:r>
              <a:rPr lang="en-US" sz="2000" b="1" dirty="0"/>
              <a:t>Population 1</a:t>
            </a:r>
          </a:p>
          <a:p>
            <a:r>
              <a:rPr lang="en-US" sz="2000" dirty="0"/>
              <a:t>Variable of interest: </a:t>
            </a:r>
            <a:r>
              <a:rPr lang="en-US" sz="2000" dirty="0">
                <a:solidFill>
                  <a:srgbClr val="008AF2"/>
                </a:solidFill>
              </a:rPr>
              <a:t>X</a:t>
            </a:r>
          </a:p>
        </p:txBody>
      </p:sp>
      <p:sp>
        <p:nvSpPr>
          <p:cNvPr id="8" name="TextBox 7">
            <a:extLst>
              <a:ext uri="{FF2B5EF4-FFF2-40B4-BE49-F238E27FC236}">
                <a16:creationId xmlns:a16="http://schemas.microsoft.com/office/drawing/2014/main" id="{358F7621-0BDF-4E91-BADA-2DE68794B1E5}"/>
              </a:ext>
            </a:extLst>
          </p:cNvPr>
          <p:cNvSpPr txBox="1"/>
          <p:nvPr/>
        </p:nvSpPr>
        <p:spPr>
          <a:xfrm>
            <a:off x="9210055" y="580442"/>
            <a:ext cx="2465273" cy="707886"/>
          </a:xfrm>
          <a:prstGeom prst="rect">
            <a:avLst/>
          </a:prstGeom>
          <a:noFill/>
        </p:spPr>
        <p:txBody>
          <a:bodyPr wrap="square" rtlCol="0">
            <a:spAutoFit/>
          </a:bodyPr>
          <a:lstStyle/>
          <a:p>
            <a:r>
              <a:rPr lang="en-US" sz="2000" b="1" dirty="0"/>
              <a:t>Population 2</a:t>
            </a:r>
          </a:p>
          <a:p>
            <a:r>
              <a:rPr lang="en-US" sz="2000" dirty="0"/>
              <a:t>Variable of interest: </a:t>
            </a:r>
            <a:r>
              <a:rPr lang="en-US" sz="2000" dirty="0">
                <a:solidFill>
                  <a:srgbClr val="FF0000"/>
                </a:solidFill>
              </a:rPr>
              <a:t>Y</a:t>
            </a:r>
          </a:p>
        </p:txBody>
      </p:sp>
      <p:sp>
        <p:nvSpPr>
          <p:cNvPr id="9" name="TextBox 8">
            <a:extLst>
              <a:ext uri="{FF2B5EF4-FFF2-40B4-BE49-F238E27FC236}">
                <a16:creationId xmlns:a16="http://schemas.microsoft.com/office/drawing/2014/main" id="{2382090E-315F-4726-B68A-4C4C7DF7A8E6}"/>
              </a:ext>
            </a:extLst>
          </p:cNvPr>
          <p:cNvSpPr txBox="1"/>
          <p:nvPr/>
        </p:nvSpPr>
        <p:spPr>
          <a:xfrm>
            <a:off x="889921" y="1448342"/>
            <a:ext cx="5301503" cy="1569660"/>
          </a:xfrm>
          <a:prstGeom prst="rect">
            <a:avLst/>
          </a:prstGeom>
          <a:noFill/>
        </p:spPr>
        <p:txBody>
          <a:bodyPr wrap="square" rtlCol="0">
            <a:spAutoFit/>
          </a:bodyPr>
          <a:lstStyle/>
          <a:p>
            <a:r>
              <a:rPr lang="en-US" sz="2400" dirty="0">
                <a:solidFill>
                  <a:srgbClr val="0070C0"/>
                </a:solidFill>
              </a:rPr>
              <a:t>Examples include:</a:t>
            </a:r>
          </a:p>
          <a:p>
            <a:r>
              <a:rPr lang="en-US" sz="2400" dirty="0"/>
              <a:t>* Pre and Post experiments</a:t>
            </a:r>
          </a:p>
          <a:p>
            <a:r>
              <a:rPr lang="en-US" sz="2400" dirty="0"/>
              <a:t>* Study on Twins</a:t>
            </a:r>
          </a:p>
          <a:p>
            <a:r>
              <a:rPr lang="en-US" sz="2400" dirty="0"/>
              <a:t>* Repeated measurements through time</a:t>
            </a:r>
          </a:p>
        </p:txBody>
      </p:sp>
      <p:sp>
        <p:nvSpPr>
          <p:cNvPr id="14" name="Oval 13">
            <a:extLst>
              <a:ext uri="{FF2B5EF4-FFF2-40B4-BE49-F238E27FC236}">
                <a16:creationId xmlns:a16="http://schemas.microsoft.com/office/drawing/2014/main" id="{B457B9C7-5942-4305-AA11-206AFC13387C}"/>
              </a:ext>
            </a:extLst>
          </p:cNvPr>
          <p:cNvSpPr/>
          <p:nvPr/>
        </p:nvSpPr>
        <p:spPr>
          <a:xfrm>
            <a:off x="6846610" y="5295583"/>
            <a:ext cx="4118253" cy="1015103"/>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683B6BC-019E-4DE7-A4DE-14FDCA621727}"/>
              </a:ext>
            </a:extLst>
          </p:cNvPr>
          <p:cNvCxnSpPr>
            <a:cxnSpLocks/>
          </p:cNvCxnSpPr>
          <p:nvPr/>
        </p:nvCxnSpPr>
        <p:spPr>
          <a:xfrm flipH="1">
            <a:off x="9426108" y="1839224"/>
            <a:ext cx="936128" cy="700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3AD7534-C8C9-4660-8049-131D5A0F9B1C}"/>
                  </a:ext>
                </a:extLst>
              </p:cNvPr>
              <p:cNvSpPr txBox="1"/>
              <p:nvPr/>
            </p:nvSpPr>
            <p:spPr>
              <a:xfrm>
                <a:off x="8721821" y="4023893"/>
                <a:ext cx="44403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20" name="TextBox 19">
                <a:extLst>
                  <a:ext uri="{FF2B5EF4-FFF2-40B4-BE49-F238E27FC236}">
                    <a16:creationId xmlns:a16="http://schemas.microsoft.com/office/drawing/2014/main" id="{A3AD7534-C8C9-4660-8049-131D5A0F9B1C}"/>
                  </a:ext>
                </a:extLst>
              </p:cNvPr>
              <p:cNvSpPr txBox="1">
                <a:spLocks noRot="1" noChangeAspect="1" noMove="1" noResize="1" noEditPoints="1" noAdjustHandles="1" noChangeArrowheads="1" noChangeShapeType="1" noTextEdit="1"/>
              </p:cNvSpPr>
              <p:nvPr/>
            </p:nvSpPr>
            <p:spPr>
              <a:xfrm>
                <a:off x="8721821" y="4023893"/>
                <a:ext cx="444032" cy="615553"/>
              </a:xfrm>
              <a:prstGeom prst="rect">
                <a:avLst/>
              </a:prstGeom>
              <a:blipFill>
                <a:blip r:embed="rId3"/>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292FDA-2151-4043-A3A8-AE864328AEC4}"/>
              </a:ext>
            </a:extLst>
          </p:cNvPr>
          <p:cNvSpPr/>
          <p:nvPr/>
        </p:nvSpPr>
        <p:spPr>
          <a:xfrm>
            <a:off x="7623040" y="4431370"/>
            <a:ext cx="2663960" cy="769441"/>
          </a:xfrm>
          <a:prstGeom prst="rect">
            <a:avLst/>
          </a:prstGeom>
        </p:spPr>
        <p:txBody>
          <a:bodyPr wrap="square">
            <a:spAutoFit/>
          </a:bodyPr>
          <a:lstStyle/>
          <a:p>
            <a:pPr algn="ctr"/>
            <a:r>
              <a:rPr lang="en-US" sz="2200" dirty="0"/>
              <a:t>Sample of size n</a:t>
            </a:r>
          </a:p>
          <a:p>
            <a:pPr algn="ctr"/>
            <a:r>
              <a:rPr lang="en-US" sz="2200" dirty="0"/>
              <a:t>from PAIRED values</a:t>
            </a:r>
          </a:p>
        </p:txBody>
      </p:sp>
      <p:cxnSp>
        <p:nvCxnSpPr>
          <p:cNvPr id="23" name="Straight Connector 22">
            <a:extLst>
              <a:ext uri="{FF2B5EF4-FFF2-40B4-BE49-F238E27FC236}">
                <a16:creationId xmlns:a16="http://schemas.microsoft.com/office/drawing/2014/main" id="{F527FC99-3CAD-4342-B633-6326EABC1CFD}"/>
              </a:ext>
            </a:extLst>
          </p:cNvPr>
          <p:cNvCxnSpPr>
            <a:cxnSpLocks/>
          </p:cNvCxnSpPr>
          <p:nvPr/>
        </p:nvCxnSpPr>
        <p:spPr>
          <a:xfrm>
            <a:off x="8943837" y="542065"/>
            <a:ext cx="0" cy="372365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02E421-68DB-40D4-B39D-4FB298515AFF}"/>
              </a:ext>
            </a:extLst>
          </p:cNvPr>
          <p:cNvCxnSpPr>
            <a:cxnSpLocks/>
          </p:cNvCxnSpPr>
          <p:nvPr/>
        </p:nvCxnSpPr>
        <p:spPr>
          <a:xfrm>
            <a:off x="7577963" y="1880107"/>
            <a:ext cx="939738" cy="659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1A75945-FD5F-4C75-B807-EB85A41863F0}"/>
              </a:ext>
            </a:extLst>
          </p:cNvPr>
          <p:cNvSpPr/>
          <p:nvPr/>
        </p:nvSpPr>
        <p:spPr>
          <a:xfrm>
            <a:off x="8294452" y="2514167"/>
            <a:ext cx="1433060" cy="430887"/>
          </a:xfrm>
          <a:prstGeom prst="rect">
            <a:avLst/>
          </a:prstGeom>
        </p:spPr>
        <p:txBody>
          <a:bodyPr wrap="square">
            <a:spAutoFit/>
          </a:bodyPr>
          <a:lstStyle/>
          <a:p>
            <a:pPr algn="ctr"/>
            <a:r>
              <a:rPr lang="en-US" sz="2200" b="1" dirty="0"/>
              <a:t>Unknown</a:t>
            </a:r>
          </a:p>
        </p:txBody>
      </p:sp>
      <p:sp>
        <p:nvSpPr>
          <p:cNvPr id="4" name="Rectangle 3">
            <a:extLst>
              <a:ext uri="{FF2B5EF4-FFF2-40B4-BE49-F238E27FC236}">
                <a16:creationId xmlns:a16="http://schemas.microsoft.com/office/drawing/2014/main" id="{763C11B7-0484-4484-B852-CFCBC3C404D2}"/>
              </a:ext>
            </a:extLst>
          </p:cNvPr>
          <p:cNvSpPr/>
          <p:nvPr/>
        </p:nvSpPr>
        <p:spPr>
          <a:xfrm>
            <a:off x="6347577" y="542065"/>
            <a:ext cx="5298323" cy="372365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9A6C185-5970-4518-BCCD-5BAA4BB4CCDE}"/>
                  </a:ext>
                </a:extLst>
              </p:cNvPr>
              <p:cNvSpPr txBox="1"/>
              <p:nvPr/>
            </p:nvSpPr>
            <p:spPr>
              <a:xfrm>
                <a:off x="6443004" y="1372365"/>
                <a:ext cx="2465273" cy="466859"/>
              </a:xfrm>
              <a:prstGeom prst="rect">
                <a:avLst/>
              </a:prstGeom>
              <a:noFill/>
            </p:spPr>
            <p:txBody>
              <a:bodyPr wrap="square" rtlCol="0">
                <a:spAutoFit/>
              </a:bodyPr>
              <a:lstStyle/>
              <a:p>
                <a:r>
                  <a:rPr lang="en-US" sz="2400" dirty="0">
                    <a:solidFill>
                      <a:srgbClr val="008AF2"/>
                    </a:solidFill>
                  </a:rPr>
                  <a:t>X</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𝑋</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𝑋</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 </m:t>
                        </m:r>
                      </m:e>
                    </m:d>
                  </m:oMath>
                </a14:m>
                <a:endParaRPr lang="en-US" sz="2400" dirty="0"/>
              </a:p>
            </p:txBody>
          </p:sp>
        </mc:Choice>
        <mc:Fallback xmlns="">
          <p:sp>
            <p:nvSpPr>
              <p:cNvPr id="31" name="TextBox 30">
                <a:extLst>
                  <a:ext uri="{FF2B5EF4-FFF2-40B4-BE49-F238E27FC236}">
                    <a16:creationId xmlns:a16="http://schemas.microsoft.com/office/drawing/2014/main" id="{09A6C185-5970-4518-BCCD-5BAA4BB4CCDE}"/>
                  </a:ext>
                </a:extLst>
              </p:cNvPr>
              <p:cNvSpPr txBox="1">
                <a:spLocks noRot="1" noChangeAspect="1" noMove="1" noResize="1" noEditPoints="1" noAdjustHandles="1" noChangeArrowheads="1" noChangeShapeType="1" noTextEdit="1"/>
              </p:cNvSpPr>
              <p:nvPr/>
            </p:nvSpPr>
            <p:spPr>
              <a:xfrm>
                <a:off x="6443004" y="1372365"/>
                <a:ext cx="2465273" cy="466859"/>
              </a:xfrm>
              <a:prstGeom prst="rect">
                <a:avLst/>
              </a:prstGeom>
              <a:blipFill>
                <a:blip r:embed="rId4"/>
                <a:stretch>
                  <a:fillRect l="-3960"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712650-7F7F-4A68-B01F-7AC0157C5DE7}"/>
                  </a:ext>
                </a:extLst>
              </p:cNvPr>
              <p:cNvSpPr txBox="1"/>
              <p:nvPr/>
            </p:nvSpPr>
            <p:spPr>
              <a:xfrm>
                <a:off x="9276054" y="1372365"/>
                <a:ext cx="2465273" cy="466859"/>
              </a:xfrm>
              <a:prstGeom prst="rect">
                <a:avLst/>
              </a:prstGeom>
              <a:noFill/>
            </p:spPr>
            <p:txBody>
              <a:bodyPr wrap="square" rtlCol="0">
                <a:spAutoFit/>
              </a:bodyPr>
              <a:lstStyle/>
              <a:p>
                <a:r>
                  <a:rPr lang="en-US" sz="2400" dirty="0">
                    <a:solidFill>
                      <a:srgbClr val="FF0000"/>
                    </a:solidFill>
                  </a:rPr>
                  <a:t>Y</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𝑌</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𝑌</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 </m:t>
                        </m:r>
                      </m:e>
                    </m:d>
                  </m:oMath>
                </a14:m>
                <a:endParaRPr lang="en-US" sz="2400" dirty="0"/>
              </a:p>
            </p:txBody>
          </p:sp>
        </mc:Choice>
        <mc:Fallback xmlns="">
          <p:sp>
            <p:nvSpPr>
              <p:cNvPr id="32" name="TextBox 31">
                <a:extLst>
                  <a:ext uri="{FF2B5EF4-FFF2-40B4-BE49-F238E27FC236}">
                    <a16:creationId xmlns:a16="http://schemas.microsoft.com/office/drawing/2014/main" id="{D0712650-7F7F-4A68-B01F-7AC0157C5DE7}"/>
                  </a:ext>
                </a:extLst>
              </p:cNvPr>
              <p:cNvSpPr txBox="1">
                <a:spLocks noRot="1" noChangeAspect="1" noMove="1" noResize="1" noEditPoints="1" noAdjustHandles="1" noChangeArrowheads="1" noChangeShapeType="1" noTextEdit="1"/>
              </p:cNvSpPr>
              <p:nvPr/>
            </p:nvSpPr>
            <p:spPr>
              <a:xfrm>
                <a:off x="9276054" y="1372365"/>
                <a:ext cx="2465273" cy="466859"/>
              </a:xfrm>
              <a:prstGeom prst="rect">
                <a:avLst/>
              </a:prstGeom>
              <a:blipFill>
                <a:blip r:embed="rId5"/>
                <a:stretch>
                  <a:fillRect l="-3960"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FDBC9711-9599-42F7-903F-50BF13F60080}"/>
                  </a:ext>
                </a:extLst>
              </p:cNvPr>
              <p:cNvSpPr/>
              <p:nvPr/>
            </p:nvSpPr>
            <p:spPr>
              <a:xfrm>
                <a:off x="6829944" y="2998697"/>
                <a:ext cx="4362076" cy="791692"/>
              </a:xfrm>
              <a:prstGeom prst="rect">
                <a:avLst/>
              </a:prstGeom>
            </p:spPr>
            <p:txBody>
              <a:bodyPr wrap="square">
                <a:spAutoFit/>
              </a:bodyPr>
              <a:lstStyle/>
              <a:p>
                <a:pPr algn="ctr"/>
                <a:r>
                  <a:rPr lang="en-US" sz="2200" b="1" dirty="0">
                    <a:solidFill>
                      <a:srgbClr val="002060"/>
                    </a:solidFill>
                  </a:rPr>
                  <a:t>We are interested in inference on the difference </a:t>
                </a:r>
                <a14:m>
                  <m:oMath xmlns:m="http://schemas.openxmlformats.org/officeDocument/2006/math">
                    <m:sSub>
                      <m:sSubPr>
                        <m:ctrlPr>
                          <a:rPr lang="en-US" sz="2200" i="1">
                            <a:solidFill>
                              <a:srgbClr val="002060"/>
                            </a:solidFill>
                            <a:latin typeface="Cambria Math" panose="02040503050406030204" pitchFamily="18" charset="0"/>
                            <a:ea typeface="Cambria Math" panose="02040503050406030204" pitchFamily="18" charset="0"/>
                          </a:rPr>
                        </m:ctrlPr>
                      </m:sSubPr>
                      <m:e>
                        <m:r>
                          <a:rPr lang="en-US" sz="2200" i="1">
                            <a:solidFill>
                              <a:srgbClr val="002060"/>
                            </a:solidFill>
                            <a:latin typeface="Cambria Math" panose="02040503050406030204" pitchFamily="18" charset="0"/>
                            <a:ea typeface="Cambria Math" panose="02040503050406030204" pitchFamily="18" charset="0"/>
                          </a:rPr>
                          <m:t>𝜇</m:t>
                        </m:r>
                      </m:e>
                      <m:sub>
                        <m:r>
                          <a:rPr lang="en-US" sz="2200" b="0" i="1" smtClean="0">
                            <a:solidFill>
                              <a:srgbClr val="002060"/>
                            </a:solidFill>
                            <a:latin typeface="Cambria Math" panose="02040503050406030204" pitchFamily="18" charset="0"/>
                            <a:ea typeface="Cambria Math" panose="02040503050406030204" pitchFamily="18" charset="0"/>
                          </a:rPr>
                          <m:t>𝐷</m:t>
                        </m:r>
                      </m:sub>
                    </m:sSub>
                    <m:r>
                      <a:rPr lang="en-US" sz="2200" b="0" i="1" smtClean="0">
                        <a:solidFill>
                          <a:srgbClr val="002060"/>
                        </a:solidFill>
                        <a:latin typeface="Cambria Math" panose="02040503050406030204" pitchFamily="18" charset="0"/>
                        <a:ea typeface="Cambria Math" panose="02040503050406030204" pitchFamily="18" charset="0"/>
                      </a:rPr>
                      <m:t>=</m:t>
                    </m:r>
                    <m:sSub>
                      <m:sSubPr>
                        <m:ctrlPr>
                          <a:rPr lang="en-US" sz="2200" i="1">
                            <a:solidFill>
                              <a:srgbClr val="002060"/>
                            </a:solidFill>
                            <a:latin typeface="Cambria Math" panose="02040503050406030204" pitchFamily="18" charset="0"/>
                            <a:ea typeface="Cambria Math" panose="02040503050406030204" pitchFamily="18" charset="0"/>
                          </a:rPr>
                        </m:ctrlPr>
                      </m:sSubPr>
                      <m:e>
                        <m:r>
                          <a:rPr lang="en-US" sz="2200" i="1">
                            <a:solidFill>
                              <a:srgbClr val="002060"/>
                            </a:solidFill>
                            <a:latin typeface="Cambria Math" panose="02040503050406030204" pitchFamily="18" charset="0"/>
                            <a:ea typeface="Cambria Math" panose="02040503050406030204" pitchFamily="18" charset="0"/>
                          </a:rPr>
                          <m:t>𝜇</m:t>
                        </m:r>
                      </m:e>
                      <m:sub>
                        <m:r>
                          <a:rPr lang="en-US" sz="2200" b="0" i="1" smtClean="0">
                            <a:solidFill>
                              <a:srgbClr val="002060"/>
                            </a:solidFill>
                            <a:latin typeface="Cambria Math" panose="02040503050406030204" pitchFamily="18" charset="0"/>
                            <a:ea typeface="Cambria Math" panose="02040503050406030204" pitchFamily="18" charset="0"/>
                          </a:rPr>
                          <m:t>𝑌</m:t>
                        </m:r>
                      </m:sub>
                    </m:sSub>
                    <m:r>
                      <a:rPr lang="en-US" sz="2200" b="0" i="1" smtClean="0">
                        <a:solidFill>
                          <a:srgbClr val="002060"/>
                        </a:solidFill>
                        <a:latin typeface="Cambria Math" panose="02040503050406030204" pitchFamily="18" charset="0"/>
                        <a:ea typeface="Cambria Math" panose="02040503050406030204" pitchFamily="18" charset="0"/>
                      </a:rPr>
                      <m:t>−</m:t>
                    </m:r>
                    <m:sSub>
                      <m:sSubPr>
                        <m:ctrlPr>
                          <a:rPr lang="en-US" sz="2200" i="1">
                            <a:solidFill>
                              <a:srgbClr val="002060"/>
                            </a:solidFill>
                            <a:latin typeface="Cambria Math" panose="02040503050406030204" pitchFamily="18" charset="0"/>
                            <a:ea typeface="Cambria Math" panose="02040503050406030204" pitchFamily="18" charset="0"/>
                          </a:rPr>
                        </m:ctrlPr>
                      </m:sSubPr>
                      <m:e>
                        <m:r>
                          <a:rPr lang="en-US" sz="2200" i="1">
                            <a:solidFill>
                              <a:srgbClr val="002060"/>
                            </a:solidFill>
                            <a:latin typeface="Cambria Math" panose="02040503050406030204" pitchFamily="18" charset="0"/>
                            <a:ea typeface="Cambria Math" panose="02040503050406030204" pitchFamily="18" charset="0"/>
                          </a:rPr>
                          <m:t>𝜇</m:t>
                        </m:r>
                      </m:e>
                      <m:sub>
                        <m:r>
                          <a:rPr lang="en-US" sz="2200" i="1">
                            <a:solidFill>
                              <a:srgbClr val="002060"/>
                            </a:solidFill>
                            <a:latin typeface="Cambria Math" panose="02040503050406030204" pitchFamily="18" charset="0"/>
                            <a:ea typeface="Cambria Math" panose="02040503050406030204" pitchFamily="18" charset="0"/>
                          </a:rPr>
                          <m:t>𝑋</m:t>
                        </m:r>
                      </m:sub>
                    </m:sSub>
                  </m:oMath>
                </a14:m>
                <a:endParaRPr lang="en-US" sz="2200" b="1" dirty="0">
                  <a:solidFill>
                    <a:srgbClr val="002060"/>
                  </a:solidFill>
                </a:endParaRPr>
              </a:p>
            </p:txBody>
          </p:sp>
        </mc:Choice>
        <mc:Fallback xmlns="">
          <p:sp>
            <p:nvSpPr>
              <p:cNvPr id="33" name="Rectangle 32">
                <a:extLst>
                  <a:ext uri="{FF2B5EF4-FFF2-40B4-BE49-F238E27FC236}">
                    <a16:creationId xmlns:a16="http://schemas.microsoft.com/office/drawing/2014/main" id="{FDBC9711-9599-42F7-903F-50BF13F60080}"/>
                  </a:ext>
                </a:extLst>
              </p:cNvPr>
              <p:cNvSpPr>
                <a:spLocks noRot="1" noChangeAspect="1" noMove="1" noResize="1" noEditPoints="1" noAdjustHandles="1" noChangeArrowheads="1" noChangeShapeType="1" noTextEdit="1"/>
              </p:cNvSpPr>
              <p:nvPr/>
            </p:nvSpPr>
            <p:spPr>
              <a:xfrm>
                <a:off x="6829944" y="2998697"/>
                <a:ext cx="4362076" cy="791692"/>
              </a:xfrm>
              <a:prstGeom prst="rect">
                <a:avLst/>
              </a:prstGeom>
              <a:blipFill>
                <a:blip r:embed="rId6"/>
                <a:stretch>
                  <a:fillRect t="-5385"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D8C29F-D501-40D1-9BA2-138270ACB4AB}"/>
                  </a:ext>
                </a:extLst>
              </p:cNvPr>
              <p:cNvSpPr txBox="1"/>
              <p:nvPr/>
            </p:nvSpPr>
            <p:spPr>
              <a:xfrm>
                <a:off x="889921" y="3041823"/>
                <a:ext cx="5301503" cy="461665"/>
              </a:xfrm>
              <a:prstGeom prst="rect">
                <a:avLst/>
              </a:prstGeom>
              <a:noFill/>
            </p:spPr>
            <p:txBody>
              <a:bodyPr wrap="square" rtlCol="0">
                <a:spAutoFit/>
              </a:bodyPr>
              <a:lstStyle/>
              <a:p>
                <a:r>
                  <a:rPr lang="en-US" sz="2400" dirty="0"/>
                  <a:t>1. Define: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oMath>
                </a14:m>
                <a:endParaRPr lang="en-US" sz="2400" b="0" i="1" dirty="0">
                  <a:latin typeface="Cambria Math" panose="02040503050406030204" pitchFamily="18" charset="0"/>
                </a:endParaRPr>
              </a:p>
            </p:txBody>
          </p:sp>
        </mc:Choice>
        <mc:Fallback xmlns="">
          <p:sp>
            <p:nvSpPr>
              <p:cNvPr id="35" name="TextBox 34">
                <a:extLst>
                  <a:ext uri="{FF2B5EF4-FFF2-40B4-BE49-F238E27FC236}">
                    <a16:creationId xmlns:a16="http://schemas.microsoft.com/office/drawing/2014/main" id="{5FD8C29F-D501-40D1-9BA2-138270ACB4AB}"/>
                  </a:ext>
                </a:extLst>
              </p:cNvPr>
              <p:cNvSpPr txBox="1">
                <a:spLocks noRot="1" noChangeAspect="1" noMove="1" noResize="1" noEditPoints="1" noAdjustHandles="1" noChangeArrowheads="1" noChangeShapeType="1" noTextEdit="1"/>
              </p:cNvSpPr>
              <p:nvPr/>
            </p:nvSpPr>
            <p:spPr>
              <a:xfrm>
                <a:off x="889921" y="3041823"/>
                <a:ext cx="5301503" cy="461665"/>
              </a:xfrm>
              <a:prstGeom prst="rect">
                <a:avLst/>
              </a:prstGeom>
              <a:blipFill>
                <a:blip r:embed="rId7"/>
                <a:stretch>
                  <a:fillRect l="-183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BEB0A22-C017-4634-B220-80D162402FF2}"/>
                  </a:ext>
                </a:extLst>
              </p:cNvPr>
              <p:cNvSpPr/>
              <p:nvPr/>
            </p:nvSpPr>
            <p:spPr>
              <a:xfrm>
                <a:off x="6961644" y="5538297"/>
                <a:ext cx="38164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𝑛</m:t>
                              </m:r>
                            </m:sub>
                          </m:sSub>
                        </m:e>
                      </m:d>
                    </m:oMath>
                  </m:oMathPara>
                </a14:m>
                <a:endParaRPr lang="en-US" sz="2400" dirty="0"/>
              </a:p>
            </p:txBody>
          </p:sp>
        </mc:Choice>
        <mc:Fallback xmlns="">
          <p:sp>
            <p:nvSpPr>
              <p:cNvPr id="36" name="Rectangle 35">
                <a:extLst>
                  <a:ext uri="{FF2B5EF4-FFF2-40B4-BE49-F238E27FC236}">
                    <a16:creationId xmlns:a16="http://schemas.microsoft.com/office/drawing/2014/main" id="{5BEB0A22-C017-4634-B220-80D162402FF2}"/>
                  </a:ext>
                </a:extLst>
              </p:cNvPr>
              <p:cNvSpPr>
                <a:spLocks noRot="1" noChangeAspect="1" noMove="1" noResize="1" noEditPoints="1" noAdjustHandles="1" noChangeArrowheads="1" noChangeShapeType="1" noTextEdit="1"/>
              </p:cNvSpPr>
              <p:nvPr/>
            </p:nvSpPr>
            <p:spPr>
              <a:xfrm>
                <a:off x="6961644" y="5538297"/>
                <a:ext cx="3816494"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E36017-3FCB-4FF2-9505-A8C59F7DCEB9}"/>
                  </a:ext>
                </a:extLst>
              </p:cNvPr>
              <p:cNvSpPr txBox="1"/>
              <p:nvPr/>
            </p:nvSpPr>
            <p:spPr>
              <a:xfrm>
                <a:off x="877339" y="3435248"/>
                <a:ext cx="5301503" cy="839140"/>
              </a:xfrm>
              <a:prstGeom prst="rect">
                <a:avLst/>
              </a:prstGeom>
              <a:noFill/>
            </p:spPr>
            <p:txBody>
              <a:bodyPr wrap="square" rtlCol="0">
                <a:spAutoFit/>
              </a:bodyPr>
              <a:lstStyle/>
              <a:p>
                <a:r>
                  <a:rPr lang="en-US" sz="2400" dirty="0"/>
                  <a:t>2. Compute: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𝑑</m:t>
                        </m:r>
                      </m:e>
                    </m:acc>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𝑑</m:t>
                        </m:r>
                      </m:sub>
                    </m:sSub>
                  </m:oMath>
                </a14:m>
                <a:endParaRPr lang="en-US" sz="2400" dirty="0"/>
              </a:p>
              <a:p>
                <a:r>
                  <a:rPr lang="en-US" sz="2400" dirty="0"/>
                  <a:t>using difference values</a:t>
                </a:r>
              </a:p>
            </p:txBody>
          </p:sp>
        </mc:Choice>
        <mc:Fallback xmlns="">
          <p:sp>
            <p:nvSpPr>
              <p:cNvPr id="19" name="TextBox 18">
                <a:extLst>
                  <a:ext uri="{FF2B5EF4-FFF2-40B4-BE49-F238E27FC236}">
                    <a16:creationId xmlns:a16="http://schemas.microsoft.com/office/drawing/2014/main" id="{CFE36017-3FCB-4FF2-9505-A8C59F7DCEB9}"/>
                  </a:ext>
                </a:extLst>
              </p:cNvPr>
              <p:cNvSpPr txBox="1">
                <a:spLocks noRot="1" noChangeAspect="1" noMove="1" noResize="1" noEditPoints="1" noAdjustHandles="1" noChangeArrowheads="1" noChangeShapeType="1" noTextEdit="1"/>
              </p:cNvSpPr>
              <p:nvPr/>
            </p:nvSpPr>
            <p:spPr>
              <a:xfrm>
                <a:off x="877339" y="3435248"/>
                <a:ext cx="5301503" cy="839140"/>
              </a:xfrm>
              <a:prstGeom prst="rect">
                <a:avLst/>
              </a:prstGeom>
              <a:blipFill>
                <a:blip r:embed="rId9"/>
                <a:stretch>
                  <a:fillRect l="-1839" t="-4380" b="-160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62EC6CA-B5C8-499A-B86B-F135AAB7C7B3}"/>
                  </a:ext>
                </a:extLst>
              </p:cNvPr>
              <p:cNvSpPr txBox="1"/>
              <p:nvPr/>
            </p:nvSpPr>
            <p:spPr>
              <a:xfrm>
                <a:off x="889921" y="4265715"/>
                <a:ext cx="5301503" cy="1258934"/>
              </a:xfrm>
              <a:prstGeom prst="rect">
                <a:avLst/>
              </a:prstGeom>
              <a:noFill/>
            </p:spPr>
            <p:txBody>
              <a:bodyPr wrap="square" rtlCol="0">
                <a:spAutoFit/>
              </a:bodyPr>
              <a:lstStyle/>
              <a:p>
                <a:r>
                  <a:rPr lang="en-US" sz="2400" dirty="0"/>
                  <a:t>3. For Confidence Interval, use</a:t>
                </a:r>
              </a:p>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𝑑</m:t>
                              </m:r>
                            </m:e>
                          </m:acc>
                          <m:r>
                            <a:rPr lang="en-US" sz="2200" b="0" i="1" smtClean="0">
                              <a:latin typeface="Cambria Math" panose="02040503050406030204" pitchFamily="18" charset="0"/>
                            </a:rPr>
                            <m:t>−</m:t>
                          </m:r>
                          <m:r>
                            <a:rPr lang="en-US" sz="2200" b="0" i="1" smtClean="0">
                              <a:latin typeface="Cambria Math" panose="02040503050406030204" pitchFamily="18" charset="0"/>
                            </a:rPr>
                            <m:t>𝑀𝐸</m:t>
                          </m:r>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𝑑</m:t>
                              </m:r>
                            </m:e>
                          </m:acc>
                          <m:r>
                            <a:rPr lang="en-US" sz="2200" b="0" i="1" smtClean="0">
                              <a:latin typeface="Cambria Math" panose="02040503050406030204" pitchFamily="18" charset="0"/>
                            </a:rPr>
                            <m:t>+</m:t>
                          </m:r>
                          <m:r>
                            <a:rPr lang="en-US" sz="2200" b="0" i="1" smtClean="0">
                              <a:latin typeface="Cambria Math" panose="02040503050406030204" pitchFamily="18" charset="0"/>
                            </a:rPr>
                            <m:t>𝑀𝐸</m:t>
                          </m:r>
                        </m:e>
                      </m:d>
                    </m:oMath>
                  </m:oMathPara>
                </a14:m>
                <a:endParaRPr lang="en-US" sz="22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e>
                          </m:d>
                        </m:sub>
                      </m:sSub>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𝑑</m:t>
                          </m:r>
                        </m:sub>
                      </m:sSub>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oMath>
                  </m:oMathPara>
                </a14:m>
                <a:endParaRPr lang="en-US" sz="2400" dirty="0"/>
              </a:p>
            </p:txBody>
          </p:sp>
        </mc:Choice>
        <mc:Fallback xmlns="">
          <p:sp>
            <p:nvSpPr>
              <p:cNvPr id="22" name="TextBox 21">
                <a:extLst>
                  <a:ext uri="{FF2B5EF4-FFF2-40B4-BE49-F238E27FC236}">
                    <a16:creationId xmlns:a16="http://schemas.microsoft.com/office/drawing/2014/main" id="{362EC6CA-B5C8-499A-B86B-F135AAB7C7B3}"/>
                  </a:ext>
                </a:extLst>
              </p:cNvPr>
              <p:cNvSpPr txBox="1">
                <a:spLocks noRot="1" noChangeAspect="1" noMove="1" noResize="1" noEditPoints="1" noAdjustHandles="1" noChangeArrowheads="1" noChangeShapeType="1" noTextEdit="1"/>
              </p:cNvSpPr>
              <p:nvPr/>
            </p:nvSpPr>
            <p:spPr>
              <a:xfrm>
                <a:off x="889921" y="4265715"/>
                <a:ext cx="5301503" cy="1258934"/>
              </a:xfrm>
              <a:prstGeom prst="rect">
                <a:avLst/>
              </a:prstGeom>
              <a:blipFill>
                <a:blip r:embed="rId10"/>
                <a:stretch>
                  <a:fillRect l="-1839" t="-3883" b="-4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A7AD7BE-53EA-4F65-BDFB-724E65AB0397}"/>
                  </a:ext>
                </a:extLst>
              </p:cNvPr>
              <p:cNvSpPr txBox="1"/>
              <p:nvPr/>
            </p:nvSpPr>
            <p:spPr>
              <a:xfrm>
                <a:off x="877338" y="5524649"/>
                <a:ext cx="5301503" cy="1301447"/>
              </a:xfrm>
              <a:prstGeom prst="rect">
                <a:avLst/>
              </a:prstGeom>
              <a:noFill/>
            </p:spPr>
            <p:txBody>
              <a:bodyPr wrap="square" rtlCol="0">
                <a:spAutoFit/>
              </a:bodyPr>
              <a:lstStyle/>
              <a:p>
                <a:r>
                  <a:rPr lang="en-US" sz="2400" dirty="0"/>
                  <a:t>4. For testing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𝐷</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0</m:t>
                        </m:r>
                      </m:sub>
                    </m:sSub>
                  </m:oMath>
                </a14:m>
                <a:r>
                  <a:rPr lang="en-US" sz="2400" dirty="0"/>
                  <a:t>, use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𝑑</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0</m:t>
                                  </m:r>
                                </m:sub>
                              </m:sSub>
                            </m:e>
                          </m:d>
                        </m:num>
                        <m:den>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𝑑</m:t>
                              </m:r>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b="0" i="1" dirty="0">
                  <a:latin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DA7AD7BE-53EA-4F65-BDFB-724E65AB0397}"/>
                  </a:ext>
                </a:extLst>
              </p:cNvPr>
              <p:cNvSpPr txBox="1">
                <a:spLocks noRot="1" noChangeAspect="1" noMove="1" noResize="1" noEditPoints="1" noAdjustHandles="1" noChangeArrowheads="1" noChangeShapeType="1" noTextEdit="1"/>
              </p:cNvSpPr>
              <p:nvPr/>
            </p:nvSpPr>
            <p:spPr>
              <a:xfrm>
                <a:off x="877338" y="5524649"/>
                <a:ext cx="5301503" cy="1301447"/>
              </a:xfrm>
              <a:prstGeom prst="rect">
                <a:avLst/>
              </a:prstGeom>
              <a:blipFill>
                <a:blip r:embed="rId11"/>
                <a:stretch>
                  <a:fillRect l="-1839" t="-3738"/>
                </a:stretch>
              </a:blipFill>
            </p:spPr>
            <p:txBody>
              <a:bodyPr/>
              <a:lstStyle/>
              <a:p>
                <a:r>
                  <a:rPr lang="en-US">
                    <a:noFill/>
                  </a:rPr>
                  <a:t> </a:t>
                </a:r>
              </a:p>
            </p:txBody>
          </p:sp>
        </mc:Fallback>
      </mc:AlternateContent>
    </p:spTree>
    <p:extLst>
      <p:ext uri="{BB962C8B-B14F-4D97-AF65-F5344CB8AC3E}">
        <p14:creationId xmlns:p14="http://schemas.microsoft.com/office/powerpoint/2010/main" val="368763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p:bldP spid="22"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261100" cy="1325563"/>
          </a:xfrm>
        </p:spPr>
        <p:txBody>
          <a:bodyPr/>
          <a:lstStyle/>
          <a:p>
            <a:r>
              <a:rPr lang="en-US" dirty="0">
                <a:solidFill>
                  <a:srgbClr val="990033"/>
                </a:solidFill>
              </a:rPr>
              <a:t>Ex1. Self-Reported and Measured Female Heights</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718002"/>
            <a:ext cx="7277100" cy="1569660"/>
          </a:xfrm>
          <a:prstGeom prst="rect">
            <a:avLst/>
          </a:prstGeom>
        </p:spPr>
        <p:txBody>
          <a:bodyPr wrap="square">
            <a:spAutoFit/>
          </a:bodyPr>
          <a:lstStyle/>
          <a:p>
            <a:r>
              <a:rPr lang="en-US" sz="2400" dirty="0">
                <a:cs typeface="Times New Roman" panose="02020603050405020304" pitchFamily="18" charset="0"/>
              </a:rPr>
              <a:t>As part of the National Health Survey conducted by the DHHS, self-reported heights and measured heights were obtained for females aged 12–16. Listed below are sample results in inches.</a:t>
            </a:r>
          </a:p>
        </p:txBody>
      </p:sp>
      <p:sp>
        <p:nvSpPr>
          <p:cNvPr id="23" name="Rectangle 22">
            <a:extLst>
              <a:ext uri="{FF2B5EF4-FFF2-40B4-BE49-F238E27FC236}">
                <a16:creationId xmlns:a16="http://schemas.microsoft.com/office/drawing/2014/main" id="{0A58D69D-A275-409E-9A1A-6882D69629C6}"/>
              </a:ext>
            </a:extLst>
          </p:cNvPr>
          <p:cNvSpPr/>
          <p:nvPr/>
        </p:nvSpPr>
        <p:spPr>
          <a:xfrm>
            <a:off x="838199" y="3314976"/>
            <a:ext cx="8089901" cy="1200329"/>
          </a:xfrm>
          <a:prstGeom prst="rect">
            <a:avLst/>
          </a:prstGeom>
        </p:spPr>
        <p:txBody>
          <a:bodyPr wrap="square">
            <a:spAutoFit/>
          </a:bodyPr>
          <a:lstStyle/>
          <a:p>
            <a:r>
              <a:rPr lang="en-US" sz="2400" dirty="0">
                <a:cs typeface="Times New Roman" panose="02020603050405020304" pitchFamily="18" charset="0"/>
              </a:rPr>
              <a:t>Is there sufficient evidence to support the </a:t>
            </a:r>
            <a:r>
              <a:rPr lang="en-US" sz="2400" dirty="0">
                <a:solidFill>
                  <a:srgbClr val="0070C0"/>
                </a:solidFill>
                <a:cs typeface="Times New Roman" panose="02020603050405020304" pitchFamily="18" charset="0"/>
              </a:rPr>
              <a:t>claim</a:t>
            </a:r>
            <a:r>
              <a:rPr lang="en-US" sz="2400" dirty="0">
                <a:cs typeface="Times New Roman" panose="02020603050405020304" pitchFamily="18" charset="0"/>
              </a:rPr>
              <a:t> that </a:t>
            </a:r>
            <a:r>
              <a:rPr lang="en-US" sz="2400" dirty="0">
                <a:solidFill>
                  <a:srgbClr val="0070C0"/>
                </a:solidFill>
                <a:cs typeface="Times New Roman" panose="02020603050405020304" pitchFamily="18" charset="0"/>
              </a:rPr>
              <a:t>there is a difference between self-reported heights and measured heights </a:t>
            </a:r>
            <a:r>
              <a:rPr lang="en-US" sz="2400" dirty="0">
                <a:cs typeface="Times New Roman" panose="02020603050405020304" pitchFamily="18" charset="0"/>
              </a:rPr>
              <a:t>of females aged 12–16? Use a </a:t>
            </a:r>
            <a:r>
              <a:rPr lang="en-US" sz="2400" dirty="0">
                <a:solidFill>
                  <a:srgbClr val="FF0000"/>
                </a:solidFill>
                <a:cs typeface="Times New Roman" panose="02020603050405020304" pitchFamily="18" charset="0"/>
              </a:rPr>
              <a:t>0.05 significance level</a:t>
            </a:r>
            <a:r>
              <a:rPr lang="en-US" sz="2400" dirty="0">
                <a:cs typeface="Times New Roman" panose="02020603050405020304" pitchFamily="18" charset="0"/>
              </a:rPr>
              <a:t>. </a:t>
            </a:r>
          </a:p>
        </p:txBody>
      </p:sp>
      <p:sp>
        <p:nvSpPr>
          <p:cNvPr id="16" name="Rectangle 15">
            <a:extLst>
              <a:ext uri="{FF2B5EF4-FFF2-40B4-BE49-F238E27FC236}">
                <a16:creationId xmlns:a16="http://schemas.microsoft.com/office/drawing/2014/main" id="{51F7E5B5-0424-4785-9956-865C1B912E67}"/>
              </a:ext>
            </a:extLst>
          </p:cNvPr>
          <p:cNvSpPr/>
          <p:nvPr/>
        </p:nvSpPr>
        <p:spPr>
          <a:xfrm>
            <a:off x="838199" y="4678347"/>
            <a:ext cx="8114722" cy="1800493"/>
          </a:xfrm>
          <a:prstGeom prst="rect">
            <a:avLst/>
          </a:prstGeom>
        </p:spPr>
        <p:txBody>
          <a:bodyPr wrap="none">
            <a:spAutoFit/>
          </a:bodyPr>
          <a:lstStyle/>
          <a:p>
            <a:r>
              <a:rPr lang="en-US" sz="2400" dirty="0">
                <a:ea typeface="Times New Roman" panose="02020603050405020304" pitchFamily="18" charset="0"/>
              </a:rPr>
              <a:t>Reported height:	 53 	64 	61 	66 	64 	65</a:t>
            </a:r>
          </a:p>
          <a:p>
            <a:r>
              <a:rPr lang="en-US" sz="2400" dirty="0">
                <a:ea typeface="Times New Roman" panose="02020603050405020304" pitchFamily="18" charset="0"/>
              </a:rPr>
              <a:t>Measured height:	 58.1 	62.7 	61.1 	64.8 	63.2 	66.4</a:t>
            </a:r>
          </a:p>
          <a:p>
            <a:pPr>
              <a:lnSpc>
                <a:spcPts val="1800"/>
              </a:lnSpc>
            </a:pPr>
            <a:endParaRPr lang="en-US" sz="2400" dirty="0"/>
          </a:p>
          <a:p>
            <a:r>
              <a:rPr lang="en-US" sz="2400" dirty="0">
                <a:ea typeface="Times New Roman" panose="02020603050405020304" pitchFamily="18" charset="0"/>
              </a:rPr>
              <a:t>Reported height:	 68 	63 	64 	64 	64 	67</a:t>
            </a:r>
          </a:p>
          <a:p>
            <a:r>
              <a:rPr lang="en-US" sz="2400" dirty="0">
                <a:ea typeface="Times New Roman" panose="02020603050405020304" pitchFamily="18" charset="0"/>
              </a:rPr>
              <a:t>Measured height:	 67.6 	63.5 	66.8 	63. 9 	62.1 	68.5</a:t>
            </a:r>
            <a:endParaRPr lang="en-US" sz="2400" dirty="0"/>
          </a:p>
        </p:txBody>
      </p:sp>
      <p:pic>
        <p:nvPicPr>
          <p:cNvPr id="5" name="Picture 4">
            <a:extLst>
              <a:ext uri="{FF2B5EF4-FFF2-40B4-BE49-F238E27FC236}">
                <a16:creationId xmlns:a16="http://schemas.microsoft.com/office/drawing/2014/main" id="{520684E4-5C3B-471F-9ED9-1473683F3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710" y="387979"/>
            <a:ext cx="3665790" cy="2394589"/>
          </a:xfrm>
          <a:prstGeom prst="rect">
            <a:avLst/>
          </a:prstGeom>
        </p:spPr>
      </p:pic>
    </p:spTree>
    <p:extLst>
      <p:ext uri="{BB962C8B-B14F-4D97-AF65-F5344CB8AC3E}">
        <p14:creationId xmlns:p14="http://schemas.microsoft.com/office/powerpoint/2010/main" val="402229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AA6CD5-E900-405D-8220-1BEF9032A74E}"/>
              </a:ext>
            </a:extLst>
          </p:cNvPr>
          <p:cNvSpPr/>
          <p:nvPr/>
        </p:nvSpPr>
        <p:spPr>
          <a:xfrm>
            <a:off x="660400" y="406103"/>
            <a:ext cx="8109912" cy="2677656"/>
          </a:xfrm>
          <a:prstGeom prst="rect">
            <a:avLst/>
          </a:prstGeom>
        </p:spPr>
        <p:txBody>
          <a:bodyPr wrap="none">
            <a:spAutoFit/>
          </a:bodyPr>
          <a:lstStyle/>
          <a:p>
            <a:r>
              <a:rPr lang="en-US" sz="2400" dirty="0">
                <a:solidFill>
                  <a:srgbClr val="0070C0"/>
                </a:solidFill>
                <a:ea typeface="Times New Roman" panose="02020603050405020304" pitchFamily="18" charset="0"/>
              </a:rPr>
              <a:t>X:</a:t>
            </a:r>
            <a:r>
              <a:rPr lang="en-US" sz="2400" dirty="0">
                <a:ea typeface="Times New Roman" panose="02020603050405020304" pitchFamily="18" charset="0"/>
              </a:rPr>
              <a:t> Reported height:	 53 	64 	61 	66 	64 	65</a:t>
            </a:r>
          </a:p>
          <a:p>
            <a:r>
              <a:rPr lang="en-US" sz="2400" dirty="0">
                <a:solidFill>
                  <a:srgbClr val="0070C0"/>
                </a:solidFill>
                <a:ea typeface="Times New Roman" panose="02020603050405020304" pitchFamily="18" charset="0"/>
              </a:rPr>
              <a:t>Y:</a:t>
            </a:r>
            <a:r>
              <a:rPr lang="en-US" sz="2400" dirty="0">
                <a:ea typeface="Times New Roman" panose="02020603050405020304" pitchFamily="18" charset="0"/>
              </a:rPr>
              <a:t> Measured height:	 58.1 	62.7 	61.1 	64.8 	63.2 	66.4</a:t>
            </a:r>
          </a:p>
          <a:p>
            <a:r>
              <a:rPr lang="en-US" sz="2400" dirty="0">
                <a:solidFill>
                  <a:srgbClr val="FF0000"/>
                </a:solidFill>
              </a:rPr>
              <a:t>Difference		 5.1	-1.3	0.1	-1.2	-0.8	1.4</a:t>
            </a:r>
          </a:p>
          <a:p>
            <a:endParaRPr lang="en-US" sz="2400" dirty="0"/>
          </a:p>
          <a:p>
            <a:r>
              <a:rPr lang="en-US" sz="2400" dirty="0">
                <a:solidFill>
                  <a:srgbClr val="0070C0"/>
                </a:solidFill>
                <a:ea typeface="Times New Roman" panose="02020603050405020304" pitchFamily="18" charset="0"/>
              </a:rPr>
              <a:t>X</a:t>
            </a:r>
            <a:r>
              <a:rPr lang="en-US" sz="2400" dirty="0">
                <a:ea typeface="Times New Roman" panose="02020603050405020304" pitchFamily="18" charset="0"/>
              </a:rPr>
              <a:t>: Reported height:	 68 	63 	64 	64 	64 	67</a:t>
            </a:r>
          </a:p>
          <a:p>
            <a:r>
              <a:rPr lang="en-US" sz="2400" dirty="0">
                <a:solidFill>
                  <a:srgbClr val="0070C0"/>
                </a:solidFill>
                <a:ea typeface="Times New Roman" panose="02020603050405020304" pitchFamily="18" charset="0"/>
              </a:rPr>
              <a:t>Y</a:t>
            </a:r>
            <a:r>
              <a:rPr lang="en-US" sz="2400" dirty="0">
                <a:ea typeface="Times New Roman" panose="02020603050405020304" pitchFamily="18" charset="0"/>
              </a:rPr>
              <a:t>: Measured height:	 67.6 	63.5 	66.8 	63. 9 	62.1 	68.5</a:t>
            </a:r>
          </a:p>
          <a:p>
            <a:r>
              <a:rPr lang="en-US" sz="2400" dirty="0">
                <a:solidFill>
                  <a:srgbClr val="FF0000"/>
                </a:solidFill>
              </a:rPr>
              <a:t>Difference		-0.4	0.5	2.8	-0.1	-1.9	1.5</a:t>
            </a:r>
            <a:endParaRPr lang="en-US" sz="2400" dirty="0"/>
          </a:p>
        </p:txBody>
      </p:sp>
      <p:sp>
        <p:nvSpPr>
          <p:cNvPr id="10" name="Rectangle 9">
            <a:extLst>
              <a:ext uri="{FF2B5EF4-FFF2-40B4-BE49-F238E27FC236}">
                <a16:creationId xmlns:a16="http://schemas.microsoft.com/office/drawing/2014/main" id="{0D6FE30F-4725-4B13-9754-E8F1E78C8FA2}"/>
              </a:ext>
            </a:extLst>
          </p:cNvPr>
          <p:cNvSpPr/>
          <p:nvPr/>
        </p:nvSpPr>
        <p:spPr>
          <a:xfrm>
            <a:off x="774838" y="3429000"/>
            <a:ext cx="8621334" cy="11870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23AAE4-06F3-4A69-95DB-B127919BDA4F}"/>
                  </a:ext>
                </a:extLst>
              </p:cNvPr>
              <p:cNvSpPr txBox="1"/>
              <p:nvPr/>
            </p:nvSpPr>
            <p:spPr>
              <a:xfrm>
                <a:off x="2013903" y="4830741"/>
                <a:ext cx="1282979" cy="346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𝑑</m:t>
                          </m:r>
                        </m:e>
                      </m:acc>
                      <m:r>
                        <a:rPr lang="en-US" sz="2200" b="0" i="1" smtClean="0">
                          <a:latin typeface="Cambria Math" panose="02040503050406030204" pitchFamily="18" charset="0"/>
                        </a:rPr>
                        <m:t>=0.475</m:t>
                      </m:r>
                    </m:oMath>
                  </m:oMathPara>
                </a14:m>
                <a:endParaRPr lang="en-US" sz="2200" dirty="0"/>
              </a:p>
            </p:txBody>
          </p:sp>
        </mc:Choice>
        <mc:Fallback xmlns="">
          <p:sp>
            <p:nvSpPr>
              <p:cNvPr id="11" name="TextBox 10">
                <a:extLst>
                  <a:ext uri="{FF2B5EF4-FFF2-40B4-BE49-F238E27FC236}">
                    <a16:creationId xmlns:a16="http://schemas.microsoft.com/office/drawing/2014/main" id="{DC23AAE4-06F3-4A69-95DB-B127919BDA4F}"/>
                  </a:ext>
                </a:extLst>
              </p:cNvPr>
              <p:cNvSpPr txBox="1">
                <a:spLocks noRot="1" noChangeAspect="1" noMove="1" noResize="1" noEditPoints="1" noAdjustHandles="1" noChangeArrowheads="1" noChangeShapeType="1" noTextEdit="1"/>
              </p:cNvSpPr>
              <p:nvPr/>
            </p:nvSpPr>
            <p:spPr>
              <a:xfrm>
                <a:off x="2013903" y="4830741"/>
                <a:ext cx="1282979" cy="346057"/>
              </a:xfrm>
              <a:prstGeom prst="rect">
                <a:avLst/>
              </a:prstGeom>
              <a:blipFill>
                <a:blip r:embed="rId3"/>
                <a:stretch>
                  <a:fillRect l="-4739" r="-4265"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EB97A9-2BA4-471B-9E72-A03A0443F37D}"/>
                  </a:ext>
                </a:extLst>
              </p:cNvPr>
              <p:cNvSpPr txBox="1"/>
              <p:nvPr/>
            </p:nvSpPr>
            <p:spPr>
              <a:xfrm>
                <a:off x="3662657" y="5583536"/>
                <a:ext cx="87216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=0</m:t>
                      </m:r>
                    </m:oMath>
                  </m:oMathPara>
                </a14:m>
                <a:endParaRPr lang="en-US" sz="2200" dirty="0"/>
              </a:p>
            </p:txBody>
          </p:sp>
        </mc:Choice>
        <mc:Fallback xmlns="">
          <p:sp>
            <p:nvSpPr>
              <p:cNvPr id="12" name="TextBox 11">
                <a:extLst>
                  <a:ext uri="{FF2B5EF4-FFF2-40B4-BE49-F238E27FC236}">
                    <a16:creationId xmlns:a16="http://schemas.microsoft.com/office/drawing/2014/main" id="{DBEB97A9-2BA4-471B-9E72-A03A0443F37D}"/>
                  </a:ext>
                </a:extLst>
              </p:cNvPr>
              <p:cNvSpPr txBox="1">
                <a:spLocks noRot="1" noChangeAspect="1" noMove="1" noResize="1" noEditPoints="1" noAdjustHandles="1" noChangeArrowheads="1" noChangeShapeType="1" noTextEdit="1"/>
              </p:cNvSpPr>
              <p:nvPr/>
            </p:nvSpPr>
            <p:spPr>
              <a:xfrm>
                <a:off x="3662657" y="5583536"/>
                <a:ext cx="872162" cy="338554"/>
              </a:xfrm>
              <a:prstGeom prst="rect">
                <a:avLst/>
              </a:prstGeom>
              <a:blipFill>
                <a:blip r:embed="rId4"/>
                <a:stretch>
                  <a:fillRect l="-6993" r="-6993"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F57C43-D719-4E0D-B7A5-875753398AAD}"/>
                  </a:ext>
                </a:extLst>
              </p:cNvPr>
              <p:cNvSpPr txBox="1"/>
              <p:nvPr/>
            </p:nvSpPr>
            <p:spPr>
              <a:xfrm>
                <a:off x="874037" y="3527207"/>
                <a:ext cx="4777077" cy="995272"/>
              </a:xfrm>
              <a:prstGeom prst="rect">
                <a:avLst/>
              </a:prstGeom>
              <a:noFill/>
            </p:spPr>
            <p:txBody>
              <a:bodyPr wrap="none" rtlCol="0">
                <a:spAutoFit/>
              </a:bodyPr>
              <a:lstStyle/>
              <a:p>
                <a:r>
                  <a:rPr lang="en-US" sz="2400" dirty="0"/>
                  <a:t>X: Self-reported heights ~ </a:t>
                </a:r>
                <a14:m>
                  <m:oMath xmlns:m="http://schemas.openxmlformats.org/officeDocument/2006/math">
                    <m:r>
                      <a:rPr lang="en-US" sz="2400" i="1">
                        <a:latin typeface="Cambria Math" panose="02040503050406030204" pitchFamily="18" charset="0"/>
                        <a:ea typeface="Cambria Math" panose="02040503050406030204" pitchFamily="18" charset="0"/>
                      </a:rPr>
                      <m:t>𝑁</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𝑋</m:t>
                            </m:r>
                          </m:sub>
                        </m:sSub>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𝑋</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 </m:t>
                        </m:r>
                      </m:e>
                    </m:d>
                  </m:oMath>
                </a14:m>
                <a:endParaRPr lang="en-US" sz="2400" dirty="0"/>
              </a:p>
              <a:p>
                <a:pPr>
                  <a:lnSpc>
                    <a:spcPts val="1200"/>
                  </a:lnSpc>
                </a:pPr>
                <a:endParaRPr lang="en-US" sz="2400" dirty="0"/>
              </a:p>
              <a:p>
                <a:r>
                  <a:rPr lang="en-US" sz="2400" dirty="0"/>
                  <a:t>Y: Measured heights ~ </a:t>
                </a:r>
                <a14:m>
                  <m:oMath xmlns:m="http://schemas.openxmlformats.org/officeDocument/2006/math">
                    <m:r>
                      <a:rPr lang="en-US" sz="2400" i="1">
                        <a:latin typeface="Cambria Math" panose="02040503050406030204" pitchFamily="18" charset="0"/>
                        <a:ea typeface="Cambria Math" panose="02040503050406030204" pitchFamily="18" charset="0"/>
                      </a:rPr>
                      <m:t>𝑁</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𝑌</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 </m:t>
                        </m:r>
                      </m:e>
                    </m:d>
                  </m:oMath>
                </a14:m>
                <a:endParaRPr lang="en-US" sz="2400" dirty="0"/>
              </a:p>
            </p:txBody>
          </p:sp>
        </mc:Choice>
        <mc:Fallback xmlns="">
          <p:sp>
            <p:nvSpPr>
              <p:cNvPr id="13" name="TextBox 12">
                <a:extLst>
                  <a:ext uri="{FF2B5EF4-FFF2-40B4-BE49-F238E27FC236}">
                    <a16:creationId xmlns:a16="http://schemas.microsoft.com/office/drawing/2014/main" id="{AFF57C43-D719-4E0D-B7A5-875753398AAD}"/>
                  </a:ext>
                </a:extLst>
              </p:cNvPr>
              <p:cNvSpPr txBox="1">
                <a:spLocks noRot="1" noChangeAspect="1" noMove="1" noResize="1" noEditPoints="1" noAdjustHandles="1" noChangeArrowheads="1" noChangeShapeType="1" noTextEdit="1"/>
              </p:cNvSpPr>
              <p:nvPr/>
            </p:nvSpPr>
            <p:spPr>
              <a:xfrm>
                <a:off x="874037" y="3527207"/>
                <a:ext cx="4777077" cy="995272"/>
              </a:xfrm>
              <a:prstGeom prst="rect">
                <a:avLst/>
              </a:prstGeom>
              <a:blipFill>
                <a:blip r:embed="rId5"/>
                <a:stretch>
                  <a:fillRect l="-1913" t="-4294" b="-13497"/>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C4E70CD-CEBE-4B3D-95DE-F21ACDD2EC96}"/>
              </a:ext>
            </a:extLst>
          </p:cNvPr>
          <p:cNvSpPr/>
          <p:nvPr/>
        </p:nvSpPr>
        <p:spPr>
          <a:xfrm>
            <a:off x="774839" y="5162338"/>
            <a:ext cx="8621334" cy="400110"/>
          </a:xfrm>
          <a:prstGeom prst="rect">
            <a:avLst/>
          </a:prstGeom>
        </p:spPr>
        <p:txBody>
          <a:bodyPr wrap="none">
            <a:spAutoFit/>
          </a:bodyPr>
          <a:lstStyle/>
          <a:p>
            <a:r>
              <a:rPr lang="en-US" sz="2000" dirty="0">
                <a:cs typeface="Times New Roman" pitchFamily="18" charset="0"/>
              </a:rPr>
              <a:t>Claim: there is a difference between self-reported heights and measured heights </a:t>
            </a:r>
            <a:endParaRPr lang="en-US" sz="2000" dirty="0"/>
          </a:p>
        </p:txBody>
      </p:sp>
      <p:sp>
        <p:nvSpPr>
          <p:cNvPr id="15" name="Rectangle 14">
            <a:extLst>
              <a:ext uri="{FF2B5EF4-FFF2-40B4-BE49-F238E27FC236}">
                <a16:creationId xmlns:a16="http://schemas.microsoft.com/office/drawing/2014/main" id="{3C5ED469-AF36-4208-BFA7-39E61AB4397A}"/>
              </a:ext>
            </a:extLst>
          </p:cNvPr>
          <p:cNvSpPr/>
          <p:nvPr/>
        </p:nvSpPr>
        <p:spPr>
          <a:xfrm>
            <a:off x="774839" y="5562448"/>
            <a:ext cx="2848152" cy="400110"/>
          </a:xfrm>
          <a:prstGeom prst="rect">
            <a:avLst/>
          </a:prstGeom>
        </p:spPr>
        <p:txBody>
          <a:bodyPr wrap="none">
            <a:spAutoFit/>
          </a:bodyPr>
          <a:lstStyle/>
          <a:p>
            <a:r>
              <a:rPr lang="en-US" sz="2000" dirty="0">
                <a:cs typeface="Times New Roman" pitchFamily="18" charset="0"/>
              </a:rPr>
              <a:t>Alternative: no difference</a:t>
            </a:r>
            <a:endParaRPr lang="en-US" sz="2000" dirty="0"/>
          </a:p>
        </p:txBody>
      </p:sp>
      <p:sp>
        <p:nvSpPr>
          <p:cNvPr id="17" name="Rectangle 16">
            <a:extLst>
              <a:ext uri="{FF2B5EF4-FFF2-40B4-BE49-F238E27FC236}">
                <a16:creationId xmlns:a16="http://schemas.microsoft.com/office/drawing/2014/main" id="{3CB4AAE9-3CEE-47EE-BB1E-586344F01027}"/>
              </a:ext>
            </a:extLst>
          </p:cNvPr>
          <p:cNvSpPr/>
          <p:nvPr/>
        </p:nvSpPr>
        <p:spPr>
          <a:xfrm>
            <a:off x="774838" y="4785193"/>
            <a:ext cx="8621334" cy="1272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D80C65A-635F-4E9E-B82D-1CE421A694FB}"/>
                  </a:ext>
                </a:extLst>
              </p:cNvPr>
              <p:cNvSpPr txBox="1"/>
              <p:nvPr/>
            </p:nvSpPr>
            <p:spPr>
              <a:xfrm>
                <a:off x="864452" y="4824701"/>
                <a:ext cx="90851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=12</m:t>
                      </m:r>
                    </m:oMath>
                  </m:oMathPara>
                </a14:m>
                <a:endParaRPr lang="en-US" sz="2200" dirty="0"/>
              </a:p>
            </p:txBody>
          </p:sp>
        </mc:Choice>
        <mc:Fallback xmlns="">
          <p:sp>
            <p:nvSpPr>
              <p:cNvPr id="18" name="TextBox 17">
                <a:extLst>
                  <a:ext uri="{FF2B5EF4-FFF2-40B4-BE49-F238E27FC236}">
                    <a16:creationId xmlns:a16="http://schemas.microsoft.com/office/drawing/2014/main" id="{1D80C65A-635F-4E9E-B82D-1CE421A694FB}"/>
                  </a:ext>
                </a:extLst>
              </p:cNvPr>
              <p:cNvSpPr txBox="1">
                <a:spLocks noRot="1" noChangeAspect="1" noMove="1" noResize="1" noEditPoints="1" noAdjustHandles="1" noChangeArrowheads="1" noChangeShapeType="1" noTextEdit="1"/>
              </p:cNvSpPr>
              <p:nvPr/>
            </p:nvSpPr>
            <p:spPr>
              <a:xfrm>
                <a:off x="864452" y="4824701"/>
                <a:ext cx="908518" cy="338554"/>
              </a:xfrm>
              <a:prstGeom prst="rect">
                <a:avLst/>
              </a:prstGeom>
              <a:blipFill>
                <a:blip r:embed="rId6"/>
                <a:stretch>
                  <a:fillRect l="-4027" r="-6711" b="-5357"/>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A6FE78B2-AC33-46B0-A50C-672F9C23155A}"/>
              </a:ext>
            </a:extLst>
          </p:cNvPr>
          <p:cNvSpPr/>
          <p:nvPr/>
        </p:nvSpPr>
        <p:spPr>
          <a:xfrm>
            <a:off x="5651114" y="3522882"/>
            <a:ext cx="3745058" cy="1015663"/>
          </a:xfrm>
          <a:prstGeom prst="rect">
            <a:avLst/>
          </a:prstGeom>
        </p:spPr>
        <p:txBody>
          <a:bodyPr wrap="square">
            <a:spAutoFit/>
          </a:bodyPr>
          <a:lstStyle/>
          <a:p>
            <a:r>
              <a:rPr lang="en-US" sz="2000" dirty="0">
                <a:cs typeface="Times New Roman" pitchFamily="18" charset="0"/>
              </a:rPr>
              <a:t>Although nothing is mentioned about normality, this assumption is valid in terms of height</a:t>
            </a:r>
            <a:endParaRPr lang="en-US" sz="2000"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8F8E896-5FF4-4FDC-A543-B7F2E2CD88B4}"/>
                  </a:ext>
                </a:extLst>
              </p:cNvPr>
              <p:cNvSpPr txBox="1"/>
              <p:nvPr/>
            </p:nvSpPr>
            <p:spPr>
              <a:xfrm>
                <a:off x="3747809" y="4838696"/>
                <a:ext cx="122770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𝑑</m:t>
                          </m:r>
                        </m:sub>
                      </m:sSub>
                      <m:r>
                        <a:rPr lang="en-US" sz="2200" b="0" i="1" smtClean="0">
                          <a:latin typeface="Cambria Math" panose="02040503050406030204" pitchFamily="18" charset="0"/>
                        </a:rPr>
                        <m:t>=1.98</m:t>
                      </m:r>
                    </m:oMath>
                  </m:oMathPara>
                </a14:m>
                <a:endParaRPr lang="en-US" sz="2200" dirty="0"/>
              </a:p>
            </p:txBody>
          </p:sp>
        </mc:Choice>
        <mc:Fallback xmlns="">
          <p:sp>
            <p:nvSpPr>
              <p:cNvPr id="21" name="TextBox 20">
                <a:extLst>
                  <a:ext uri="{FF2B5EF4-FFF2-40B4-BE49-F238E27FC236}">
                    <a16:creationId xmlns:a16="http://schemas.microsoft.com/office/drawing/2014/main" id="{98F8E896-5FF4-4FDC-A543-B7F2E2CD88B4}"/>
                  </a:ext>
                </a:extLst>
              </p:cNvPr>
              <p:cNvSpPr txBox="1">
                <a:spLocks noRot="1" noChangeAspect="1" noMove="1" noResize="1" noEditPoints="1" noAdjustHandles="1" noChangeArrowheads="1" noChangeShapeType="1" noTextEdit="1"/>
              </p:cNvSpPr>
              <p:nvPr/>
            </p:nvSpPr>
            <p:spPr>
              <a:xfrm>
                <a:off x="3747809" y="4838696"/>
                <a:ext cx="1227708" cy="338554"/>
              </a:xfrm>
              <a:prstGeom prst="rect">
                <a:avLst/>
              </a:prstGeom>
              <a:blipFill>
                <a:blip r:embed="rId7"/>
                <a:stretch>
                  <a:fillRect l="-2985" r="-4975" b="-16364"/>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E7BF727-3B97-4EDC-A1EC-D9F4B59620E2}"/>
              </a:ext>
            </a:extLst>
          </p:cNvPr>
          <p:cNvSpPr/>
          <p:nvPr/>
        </p:nvSpPr>
        <p:spPr>
          <a:xfrm>
            <a:off x="9554817" y="3427932"/>
            <a:ext cx="2249579" cy="26299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8A4970C-1441-473E-A335-9E001FA7CCD7}"/>
                  </a:ext>
                </a:extLst>
              </p:cNvPr>
              <p:cNvSpPr/>
              <p:nvPr/>
            </p:nvSpPr>
            <p:spPr>
              <a:xfrm>
                <a:off x="9609326" y="3482554"/>
                <a:ext cx="2195070" cy="1015663"/>
              </a:xfrm>
              <a:prstGeom prst="rect">
                <a:avLst/>
              </a:prstGeom>
            </p:spPr>
            <p:txBody>
              <a:bodyPr wrap="square">
                <a:spAutoFit/>
              </a:bodyPr>
              <a:lstStyle/>
              <a:p>
                <a:r>
                  <a:rPr lang="en-US" sz="2000" dirty="0">
                    <a:cs typeface="Times New Roman" pitchFamily="18" charset="0"/>
                  </a:rPr>
                  <a:t>Parameter of interest here is </a:t>
                </a: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𝑑</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𝑋</m:t>
                          </m:r>
                        </m:sub>
                      </m:sSub>
                    </m:oMath>
                  </m:oMathPara>
                </a14:m>
                <a:endParaRPr lang="en-US" sz="2000" dirty="0"/>
              </a:p>
            </p:txBody>
          </p:sp>
        </mc:Choice>
        <mc:Fallback xmlns="">
          <p:sp>
            <p:nvSpPr>
              <p:cNvPr id="24" name="Rectangle 23">
                <a:extLst>
                  <a:ext uri="{FF2B5EF4-FFF2-40B4-BE49-F238E27FC236}">
                    <a16:creationId xmlns:a16="http://schemas.microsoft.com/office/drawing/2014/main" id="{78A4970C-1441-473E-A335-9E001FA7CCD7}"/>
                  </a:ext>
                </a:extLst>
              </p:cNvPr>
              <p:cNvSpPr>
                <a:spLocks noRot="1" noChangeAspect="1" noMove="1" noResize="1" noEditPoints="1" noAdjustHandles="1" noChangeArrowheads="1" noChangeShapeType="1" noTextEdit="1"/>
              </p:cNvSpPr>
              <p:nvPr/>
            </p:nvSpPr>
            <p:spPr>
              <a:xfrm>
                <a:off x="9609326" y="3482554"/>
                <a:ext cx="2195070" cy="1015663"/>
              </a:xfrm>
              <a:prstGeom prst="rect">
                <a:avLst/>
              </a:prstGeom>
              <a:blipFill>
                <a:blip r:embed="rId8"/>
                <a:stretch>
                  <a:fillRect l="-2778" t="-2994" b="-1198"/>
                </a:stretch>
              </a:blipFill>
            </p:spPr>
            <p:txBody>
              <a:bodyPr/>
              <a:lstStyle/>
              <a:p>
                <a:r>
                  <a:rPr lang="en-US">
                    <a:noFill/>
                  </a:rPr>
                  <a:t> </a:t>
                </a:r>
              </a:p>
            </p:txBody>
          </p:sp>
        </mc:Fallback>
      </mc:AlternateContent>
    </p:spTree>
    <p:extLst>
      <p:ext uri="{BB962C8B-B14F-4D97-AF65-F5344CB8AC3E}">
        <p14:creationId xmlns:p14="http://schemas.microsoft.com/office/powerpoint/2010/main" val="1156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p:bldP spid="15" grpId="0"/>
      <p:bldP spid="17" grpId="0" animBg="1"/>
      <p:bldP spid="18" grpId="0"/>
      <p:bldP spid="20" grpId="0"/>
      <p:bldP spid="21" grpId="0"/>
      <p:bldP spid="22"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E06B51-B448-4A40-8C39-3D931F00C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912" y="1300377"/>
            <a:ext cx="4891145" cy="1812964"/>
          </a:xfrm>
          <a:prstGeom prst="rect">
            <a:avLst/>
          </a:prstGeom>
        </p:spPr>
      </p:pic>
      <p:sp>
        <p:nvSpPr>
          <p:cNvPr id="22" name="Rectangle 21">
            <a:extLst>
              <a:ext uri="{FF2B5EF4-FFF2-40B4-BE49-F238E27FC236}">
                <a16:creationId xmlns:a16="http://schemas.microsoft.com/office/drawing/2014/main" id="{9C683124-A54D-43FB-BBA7-B9B6C706DFE3}"/>
              </a:ext>
            </a:extLst>
          </p:cNvPr>
          <p:cNvSpPr/>
          <p:nvPr/>
        </p:nvSpPr>
        <p:spPr>
          <a:xfrm>
            <a:off x="842298" y="704571"/>
            <a:ext cx="1600200" cy="461665"/>
          </a:xfrm>
          <a:prstGeom prst="rect">
            <a:avLst/>
          </a:prstGeom>
        </p:spPr>
        <p:txBody>
          <a:bodyPr wrap="square">
            <a:spAutoFit/>
          </a:bodyPr>
          <a:lstStyle/>
          <a:p>
            <a:r>
              <a:rPr lang="en-US" sz="2400" b="1" dirty="0">
                <a:solidFill>
                  <a:srgbClr val="FF0000"/>
                </a:solidFill>
                <a:cs typeface="Times New Roman" pitchFamily="18" charset="0"/>
              </a:rPr>
              <a:t>1.</a:t>
            </a:r>
            <a:r>
              <a:rPr lang="en-US" sz="2400" b="1" dirty="0">
                <a:cs typeface="Times New Roman" pitchFamily="18" charset="0"/>
              </a:rPr>
              <a:t> </a:t>
            </a:r>
            <a:r>
              <a:rPr lang="el-GR" sz="2400" dirty="0">
                <a:cs typeface="Times New Roman" pitchFamily="18" charset="0"/>
              </a:rPr>
              <a:t>α</a:t>
            </a:r>
            <a:r>
              <a:rPr lang="en-US" sz="2400" dirty="0">
                <a:cs typeface="Times New Roman" pitchFamily="18" charset="0"/>
              </a:rPr>
              <a:t> = 0.05</a:t>
            </a:r>
            <a:endParaRPr lang="en-US" sz="2400" dirty="0"/>
          </a:p>
        </p:txBody>
      </p:sp>
      <p:sp>
        <p:nvSpPr>
          <p:cNvPr id="28" name="Rectangle 27">
            <a:extLst>
              <a:ext uri="{FF2B5EF4-FFF2-40B4-BE49-F238E27FC236}">
                <a16:creationId xmlns:a16="http://schemas.microsoft.com/office/drawing/2014/main" id="{658888F3-87DE-4411-8469-90B4A7D5A3CD}"/>
              </a:ext>
            </a:extLst>
          </p:cNvPr>
          <p:cNvSpPr/>
          <p:nvPr/>
        </p:nvSpPr>
        <p:spPr>
          <a:xfrm>
            <a:off x="842298" y="3777623"/>
            <a:ext cx="8229600" cy="461665"/>
          </a:xfrm>
          <a:prstGeom prst="rect">
            <a:avLst/>
          </a:prstGeom>
        </p:spPr>
        <p:txBody>
          <a:bodyPr wrap="square">
            <a:spAutoFit/>
          </a:bodyPr>
          <a:lstStyle/>
          <a:p>
            <a:r>
              <a:rPr lang="en-US" sz="2400" b="1" dirty="0">
                <a:solidFill>
                  <a:srgbClr val="FF0000"/>
                </a:solidFill>
                <a:cs typeface="Times New Roman" pitchFamily="18" charset="0"/>
              </a:rPr>
              <a:t>5. </a:t>
            </a:r>
            <a:r>
              <a:rPr lang="en-US" sz="2400" dirty="0">
                <a:cs typeface="Times New Roman" pitchFamily="18" charset="0"/>
              </a:rPr>
              <a:t>t = 0.831 is NOT in the rejection region, H₀ is NOT rejected</a:t>
            </a:r>
            <a:endParaRPr lang="en-US" sz="2400" dirty="0"/>
          </a:p>
        </p:txBody>
      </p:sp>
      <p:sp>
        <p:nvSpPr>
          <p:cNvPr id="29" name="Rectangle 28">
            <a:extLst>
              <a:ext uri="{FF2B5EF4-FFF2-40B4-BE49-F238E27FC236}">
                <a16:creationId xmlns:a16="http://schemas.microsoft.com/office/drawing/2014/main" id="{355372C0-9BB4-4A3A-9F52-8E87F3B1AA28}"/>
              </a:ext>
            </a:extLst>
          </p:cNvPr>
          <p:cNvSpPr/>
          <p:nvPr/>
        </p:nvSpPr>
        <p:spPr>
          <a:xfrm>
            <a:off x="842298" y="1462106"/>
            <a:ext cx="2667000" cy="461665"/>
          </a:xfrm>
          <a:prstGeom prst="rect">
            <a:avLst/>
          </a:prstGeom>
        </p:spPr>
        <p:txBody>
          <a:bodyPr wrap="square">
            <a:spAutoFit/>
          </a:bodyPr>
          <a:lstStyle/>
          <a:p>
            <a:r>
              <a:rPr lang="en-US" sz="2400" b="1" dirty="0">
                <a:solidFill>
                  <a:srgbClr val="FF0000"/>
                </a:solidFill>
                <a:cs typeface="Times New Roman" pitchFamily="18" charset="0"/>
              </a:rPr>
              <a:t>3. </a:t>
            </a:r>
            <a:r>
              <a:rPr lang="en-US" sz="2400" dirty="0">
                <a:cs typeface="Times New Roman" pitchFamily="18" charset="0"/>
              </a:rPr>
              <a:t>Test Statistic:  </a:t>
            </a:r>
            <a:endParaRPr lang="en-US" sz="2400" dirty="0"/>
          </a:p>
        </p:txBody>
      </p:sp>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01BACC-0E96-49E1-8449-02EF8FADEA3F}"/>
              </a:ext>
            </a:extLst>
          </p:cNvPr>
          <p:cNvSpPr/>
          <p:nvPr/>
        </p:nvSpPr>
        <p:spPr>
          <a:xfrm>
            <a:off x="842298" y="3133525"/>
            <a:ext cx="2667000" cy="461665"/>
          </a:xfrm>
          <a:prstGeom prst="rect">
            <a:avLst/>
          </a:prstGeom>
        </p:spPr>
        <p:txBody>
          <a:bodyPr wrap="square">
            <a:spAutoFit/>
          </a:bodyPr>
          <a:lstStyle/>
          <a:p>
            <a:r>
              <a:rPr lang="en-US" sz="2400" b="1" dirty="0">
                <a:solidFill>
                  <a:srgbClr val="FF0000"/>
                </a:solidFill>
                <a:cs typeface="Times New Roman" pitchFamily="18" charset="0"/>
              </a:rPr>
              <a:t>4. </a:t>
            </a:r>
            <a:r>
              <a:rPr lang="en-US" sz="2400" dirty="0">
                <a:cs typeface="Times New Roman" pitchFamily="18" charset="0"/>
              </a:rPr>
              <a:t>Rejection Region:</a:t>
            </a:r>
            <a:endParaRPr lang="en-US" sz="2400" dirty="0"/>
          </a:p>
        </p:txBody>
      </p:sp>
      <p:sp>
        <p:nvSpPr>
          <p:cNvPr id="34" name="Rectangle 33">
            <a:extLst>
              <a:ext uri="{FF2B5EF4-FFF2-40B4-BE49-F238E27FC236}">
                <a16:creationId xmlns:a16="http://schemas.microsoft.com/office/drawing/2014/main" id="{D2725854-91E5-42B7-8DE4-AAC6A00705BA}"/>
              </a:ext>
            </a:extLst>
          </p:cNvPr>
          <p:cNvSpPr/>
          <p:nvPr/>
        </p:nvSpPr>
        <p:spPr>
          <a:xfrm>
            <a:off x="842298" y="4381714"/>
            <a:ext cx="10362734" cy="1200329"/>
          </a:xfrm>
          <a:prstGeom prst="rect">
            <a:avLst/>
          </a:prstGeom>
        </p:spPr>
        <p:txBody>
          <a:bodyPr wrap="square">
            <a:spAutoFit/>
          </a:bodyPr>
          <a:lstStyle/>
          <a:p>
            <a:r>
              <a:rPr lang="en-US" sz="2400" b="1" dirty="0">
                <a:solidFill>
                  <a:srgbClr val="FF0000"/>
                </a:solidFill>
                <a:cs typeface="Times New Roman" pitchFamily="18" charset="0"/>
              </a:rPr>
              <a:t>6. </a:t>
            </a:r>
            <a:r>
              <a:rPr lang="en-US" sz="2400" dirty="0">
                <a:cs typeface="Times New Roman" pitchFamily="18" charset="0"/>
              </a:rPr>
              <a:t>At 5% level of significance there is insufficient evidence to reject the null hypothesis and self-reported heights are statistically indifferent from measured heights</a:t>
            </a:r>
            <a:endParaRPr lang="en-US" sz="2400"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CAB63CB-8890-4A71-806A-6FAF04412D2C}"/>
                  </a:ext>
                </a:extLst>
              </p:cNvPr>
              <p:cNvSpPr txBox="1"/>
              <p:nvPr/>
            </p:nvSpPr>
            <p:spPr>
              <a:xfrm>
                <a:off x="949699" y="5582043"/>
                <a:ext cx="9743180" cy="369332"/>
              </a:xfrm>
              <a:prstGeom prst="rect">
                <a:avLst/>
              </a:prstGeom>
              <a:noFill/>
            </p:spPr>
            <p:txBody>
              <a:bodyPr wrap="none" lIns="0" tIns="0" rIns="0" bIns="0" rtlCol="0">
                <a:spAutoFit/>
              </a:bodyPr>
              <a:lstStyle/>
              <a:p>
                <a:r>
                  <a:rPr lang="en-US" sz="2400" b="1" dirty="0">
                    <a:solidFill>
                      <a:srgbClr val="FF0000"/>
                    </a:solidFill>
                    <a:cs typeface="Times New Roman" pitchFamily="18" charset="0"/>
                  </a:rPr>
                  <a:t>7. </a:t>
                </a:r>
                <a:r>
                  <a:rPr lang="en-US" sz="2400" b="0" dirty="0">
                    <a:ea typeface="Cambria Math" panose="02040503050406030204" pitchFamily="18" charset="0"/>
                  </a:rPr>
                  <a:t>P-value </a:t>
                </a:r>
                <a:r>
                  <a:rPr lang="en-US" sz="2200" b="0" dirty="0">
                    <a:ea typeface="Cambria Math" panose="02040503050406030204" pitchFamily="18" charset="0"/>
                  </a:rPr>
                  <a:t>= </a:t>
                </a:r>
                <a14:m>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P</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𝑇</m:t>
                            </m:r>
                          </m:e>
                          <m:sub>
                            <m:r>
                              <a:rPr lang="en-US" sz="2200" b="0" i="1" smtClean="0">
                                <a:latin typeface="Cambria Math" panose="02040503050406030204" pitchFamily="18" charset="0"/>
                                <a:ea typeface="Cambria Math" panose="02040503050406030204" pitchFamily="18" charset="0"/>
                              </a:rPr>
                              <m:t>11</m:t>
                            </m:r>
                          </m:sub>
                        </m:sSub>
                        <m:r>
                          <a:rPr lang="en-US" sz="2200" b="0" i="1" smtClean="0">
                            <a:latin typeface="Cambria Math" panose="02040503050406030204" pitchFamily="18" charset="0"/>
                            <a:ea typeface="Cambria Math" panose="02040503050406030204" pitchFamily="18" charset="0"/>
                          </a:rPr>
                          <m:t>≤−0.83</m:t>
                        </m:r>
                      </m:e>
                    </m:d>
                    <m:r>
                      <a:rPr lang="en-US" sz="2200" b="0" i="1" smtClean="0">
                        <a:latin typeface="Cambria Math" panose="02040503050406030204" pitchFamily="18" charset="0"/>
                        <a:ea typeface="Cambria Math" panose="02040503050406030204" pitchFamily="18" charset="0"/>
                      </a:rPr>
                      <m:t>+</m:t>
                    </m:r>
                    <m:r>
                      <m:rPr>
                        <m:sty m:val="p"/>
                      </m:rPr>
                      <a:rPr lang="en-US" sz="2200">
                        <a:latin typeface="Cambria Math" panose="02040503050406030204" pitchFamily="18" charset="0"/>
                        <a:ea typeface="Cambria Math" panose="02040503050406030204" pitchFamily="18" charset="0"/>
                      </a:rPr>
                      <m:t>P</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𝑇</m:t>
                            </m:r>
                          </m:e>
                          <m:sub>
                            <m:r>
                              <a:rPr lang="en-US" sz="2200" i="1">
                                <a:latin typeface="Cambria Math" panose="02040503050406030204" pitchFamily="18" charset="0"/>
                                <a:ea typeface="Cambria Math" panose="02040503050406030204" pitchFamily="18" charset="0"/>
                              </a:rPr>
                              <m:t>11</m:t>
                            </m:r>
                          </m:sub>
                        </m:sSub>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83</m:t>
                        </m:r>
                      </m:e>
                    </m:d>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𝑡𝑐𝑑𝑓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−99,−0.83,11</m:t>
                        </m:r>
                      </m:e>
                    </m:d>
                    <m:r>
                      <a:rPr lang="en-US" sz="2200" b="0" i="1" smtClean="0">
                        <a:latin typeface="Cambria Math" panose="02040503050406030204" pitchFamily="18" charset="0"/>
                        <a:ea typeface="Cambria Math" panose="02040503050406030204" pitchFamily="18" charset="0"/>
                      </a:rPr>
                      <m:t>=0.414</m:t>
                    </m:r>
                  </m:oMath>
                </a14:m>
                <a:endParaRPr lang="en-US" sz="2200" dirty="0"/>
              </a:p>
            </p:txBody>
          </p:sp>
        </mc:Choice>
        <mc:Fallback xmlns="">
          <p:sp>
            <p:nvSpPr>
              <p:cNvPr id="42" name="TextBox 41">
                <a:extLst>
                  <a:ext uri="{FF2B5EF4-FFF2-40B4-BE49-F238E27FC236}">
                    <a16:creationId xmlns:a16="http://schemas.microsoft.com/office/drawing/2014/main" id="{0CAB63CB-8890-4A71-806A-6FAF04412D2C}"/>
                  </a:ext>
                </a:extLst>
              </p:cNvPr>
              <p:cNvSpPr txBox="1">
                <a:spLocks noRot="1" noChangeAspect="1" noMove="1" noResize="1" noEditPoints="1" noAdjustHandles="1" noChangeArrowheads="1" noChangeShapeType="1" noTextEdit="1"/>
              </p:cNvSpPr>
              <p:nvPr/>
            </p:nvSpPr>
            <p:spPr>
              <a:xfrm>
                <a:off x="949699" y="5582043"/>
                <a:ext cx="9743180" cy="369332"/>
              </a:xfrm>
              <a:prstGeom prst="rect">
                <a:avLst/>
              </a:prstGeom>
              <a:blipFill>
                <a:blip r:embed="rId4"/>
                <a:stretch>
                  <a:fillRect l="-1940" t="-266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907916B-058A-4EB1-8B43-F432C6C1E39C}"/>
                  </a:ext>
                </a:extLst>
              </p:cNvPr>
              <p:cNvSpPr/>
              <p:nvPr/>
            </p:nvSpPr>
            <p:spPr>
              <a:xfrm>
                <a:off x="1155284" y="2070659"/>
                <a:ext cx="4165820" cy="880434"/>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Times New Roman" panose="02020603050405020304" pitchFamily="18" charset="0"/>
                        </a:rPr>
                        <m:t>𝑇</m:t>
                      </m:r>
                      <m:r>
                        <a:rPr lang="en-US" sz="2200" i="1" smtClean="0">
                          <a:solidFill>
                            <a:schemeClr val="tx1"/>
                          </a:solidFill>
                          <a:latin typeface="Cambria Math" panose="02040503050406030204" pitchFamily="18" charset="0"/>
                          <a:ea typeface="Times New Roman" panose="02020603050405020304" pitchFamily="18" charset="0"/>
                        </a:rPr>
                        <m:t>=</m:t>
                      </m:r>
                      <m:f>
                        <m:fPr>
                          <m:ctrlPr>
                            <a:rPr lang="en-US" sz="2200" i="1">
                              <a:solidFill>
                                <a:schemeClr val="tx1"/>
                              </a:solidFill>
                              <a:latin typeface="Cambria Math" panose="02040503050406030204" pitchFamily="18" charset="0"/>
                            </a:rPr>
                          </m:ctrlPr>
                        </m:fPr>
                        <m:num>
                          <m:acc>
                            <m:accPr>
                              <m:chr m:val="̅"/>
                              <m:ctrlPr>
                                <a:rPr lang="en-US" sz="2200" i="1">
                                  <a:latin typeface="Cambria Math" panose="02040503050406030204" pitchFamily="18" charset="0"/>
                                </a:rPr>
                              </m:ctrlPr>
                            </m:accPr>
                            <m:e>
                              <m:r>
                                <a:rPr lang="en-US" sz="2200" i="1">
                                  <a:latin typeface="Cambria Math" panose="02040503050406030204" pitchFamily="18" charset="0"/>
                                </a:rPr>
                                <m:t>𝑑</m:t>
                              </m:r>
                            </m:e>
                          </m:acc>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𝜇</m:t>
                              </m:r>
                            </m:e>
                            <m:sub>
                              <m:r>
                                <a:rPr lang="en-US" sz="2200" i="1">
                                  <a:solidFill>
                                    <a:schemeClr val="tx1"/>
                                  </a:solidFill>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𝑑</m:t>
                              </m:r>
                            </m:sub>
                          </m:sSub>
                          <m:r>
                            <a:rPr lang="en-US" sz="2200" b="0" i="1" smtClean="0">
                              <a:latin typeface="Cambria Math" panose="02040503050406030204" pitchFamily="18" charset="0"/>
                            </a:rPr>
                            <m:t>/</m:t>
                          </m:r>
                          <m:rad>
                            <m:radPr>
                              <m:degHide m:val="on"/>
                              <m:ctrlPr>
                                <a:rPr lang="en-US" sz="2200" i="1">
                                  <a:solidFill>
                                    <a:schemeClr val="tx1"/>
                                  </a:solidFill>
                                  <a:latin typeface="Cambria Math" panose="02040503050406030204" pitchFamily="18" charset="0"/>
                                  <a:ea typeface="Cambria Math" panose="02040503050406030204" pitchFamily="18" charset="0"/>
                                </a:rPr>
                              </m:ctrlPr>
                            </m:radPr>
                            <m:deg/>
                            <m:e>
                              <m:r>
                                <a:rPr lang="en-US" sz="2200" i="1">
                                  <a:solidFill>
                                    <a:schemeClr val="tx1"/>
                                  </a:solidFill>
                                  <a:latin typeface="Cambria Math" panose="02040503050406030204" pitchFamily="18" charset="0"/>
                                </a:rPr>
                                <m:t>𝑛</m:t>
                              </m:r>
                            </m:e>
                          </m:rad>
                        </m:den>
                      </m:f>
                      <m:r>
                        <a:rPr lang="en-US" sz="2200" b="0" i="1" smtClean="0">
                          <a:solidFill>
                            <a:schemeClr val="tx1"/>
                          </a:solidFill>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0.475−</m:t>
                          </m:r>
                          <m:r>
                            <a:rPr lang="en-US" sz="2200" b="0" i="1" smtClean="0">
                              <a:latin typeface="Cambria Math" panose="02040503050406030204" pitchFamily="18" charset="0"/>
                            </a:rPr>
                            <m:t>0</m:t>
                          </m:r>
                        </m:num>
                        <m:den>
                          <m:r>
                            <a:rPr lang="en-US" sz="2200" i="1">
                              <a:latin typeface="Cambria Math" panose="02040503050406030204" pitchFamily="18" charset="0"/>
                            </a:rPr>
                            <m:t>1.98</m:t>
                          </m:r>
                          <m:r>
                            <a:rPr lang="en-US" sz="2200" b="0" i="1" smtClean="0">
                              <a:latin typeface="Cambria Math" panose="02040503050406030204" pitchFamily="18" charset="0"/>
                            </a:rPr>
                            <m:t>/</m:t>
                          </m:r>
                          <m:rad>
                            <m:radPr>
                              <m:degHide m:val="on"/>
                              <m:ctrlPr>
                                <a:rPr lang="en-US" sz="2200" i="1">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1</m:t>
                              </m:r>
                              <m:r>
                                <a:rPr lang="en-US" sz="2200" b="0" i="1" smtClean="0">
                                  <a:latin typeface="Cambria Math" panose="02040503050406030204" pitchFamily="18" charset="0"/>
                                </a:rPr>
                                <m:t>2</m:t>
                              </m:r>
                            </m:e>
                          </m:rad>
                        </m:den>
                      </m:f>
                      <m:r>
                        <a:rPr lang="en-US" sz="220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0.831</m:t>
                      </m:r>
                    </m:oMath>
                  </m:oMathPara>
                </a14:m>
                <a:endParaRPr lang="en-US" sz="2200" dirty="0">
                  <a:solidFill>
                    <a:schemeClr val="tx1"/>
                  </a:solidFill>
                </a:endParaRPr>
              </a:p>
            </p:txBody>
          </p:sp>
        </mc:Choice>
        <mc:Fallback xmlns="">
          <p:sp>
            <p:nvSpPr>
              <p:cNvPr id="4" name="Rectangle 3">
                <a:extLst>
                  <a:ext uri="{FF2B5EF4-FFF2-40B4-BE49-F238E27FC236}">
                    <a16:creationId xmlns:a16="http://schemas.microsoft.com/office/drawing/2014/main" id="{0907916B-058A-4EB1-8B43-F432C6C1E39C}"/>
                  </a:ext>
                </a:extLst>
              </p:cNvPr>
              <p:cNvSpPr>
                <a:spLocks noRot="1" noChangeAspect="1" noMove="1" noResize="1" noEditPoints="1" noAdjustHandles="1" noChangeArrowheads="1" noChangeShapeType="1" noTextEdit="1"/>
              </p:cNvSpPr>
              <p:nvPr/>
            </p:nvSpPr>
            <p:spPr>
              <a:xfrm>
                <a:off x="1155284" y="2070659"/>
                <a:ext cx="4165820" cy="880434"/>
              </a:xfrm>
              <a:prstGeom prst="rect">
                <a:avLst/>
              </a:prstGeom>
              <a:blipFill>
                <a:blip r:embed="rId5"/>
                <a:stretch>
                  <a:fillRect/>
                </a:stretch>
              </a:blipFill>
              <a:ln>
                <a:noFill/>
              </a:ln>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28AE5C47-21D1-4CCA-A36D-4BCBA1D44956}"/>
              </a:ext>
            </a:extLst>
          </p:cNvPr>
          <p:cNvCxnSpPr/>
          <p:nvPr/>
        </p:nvCxnSpPr>
        <p:spPr>
          <a:xfrm flipV="1">
            <a:off x="9288958" y="1192703"/>
            <a:ext cx="0" cy="1676400"/>
          </a:xfrm>
          <a:prstGeom prst="line">
            <a:avLst/>
          </a:prstGeom>
          <a:ln w="28575">
            <a:solidFill>
              <a:srgbClr val="008AF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115E157-A008-45D1-BBD1-03C6AE435E47}"/>
                  </a:ext>
                </a:extLst>
              </p:cNvPr>
              <p:cNvSpPr/>
              <p:nvPr/>
            </p:nvSpPr>
            <p:spPr>
              <a:xfrm>
                <a:off x="2975898" y="711774"/>
                <a:ext cx="5562600" cy="492443"/>
              </a:xfrm>
              <a:prstGeom prst="rect">
                <a:avLst/>
              </a:prstGeom>
            </p:spPr>
            <p:txBody>
              <a:bodyPr wrap="square">
                <a:spAutoFit/>
              </a:bodyPr>
              <a:lstStyle/>
              <a:p>
                <a:r>
                  <a:rPr lang="en-US" sz="2600" b="1" dirty="0">
                    <a:solidFill>
                      <a:srgbClr val="FF0000"/>
                    </a:solidFill>
                    <a:cs typeface="Times New Roman" pitchFamily="18" charset="0"/>
                  </a:rPr>
                  <a:t>2. </a:t>
                </a:r>
                <a:r>
                  <a:rPr lang="en-US" sz="2600" dirty="0">
                    <a:ea typeface="Times New Roman" panose="02020603050405020304" pitchFamily="18" charset="0"/>
                  </a:rPr>
                  <a:t>H₀: </a:t>
                </a:r>
                <a14:m>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rPr>
                          <m:t>𝑑</m:t>
                        </m:r>
                      </m:sub>
                    </m:sSub>
                  </m:oMath>
                </a14:m>
                <a:r>
                  <a:rPr lang="en-US" sz="2600" dirty="0">
                    <a:ea typeface="Times New Roman" panose="02020603050405020304" pitchFamily="18" charset="0"/>
                  </a:rPr>
                  <a:t> = 0	</a:t>
                </a:r>
                <a:r>
                  <a:rPr lang="en-US" sz="2600" dirty="0"/>
                  <a:t>Vs 	</a:t>
                </a:r>
                <a:r>
                  <a:rPr lang="en-US" sz="2600" dirty="0">
                    <a:ea typeface="Times New Roman" panose="02020603050405020304" pitchFamily="18" charset="0"/>
                  </a:rPr>
                  <a:t> H₁: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r>
                          <a:rPr lang="en-US" sz="2600" i="1">
                            <a:latin typeface="Cambria Math" panose="02040503050406030204" pitchFamily="18" charset="0"/>
                          </a:rPr>
                          <m:t>𝑑</m:t>
                        </m:r>
                      </m:sub>
                    </m:sSub>
                  </m:oMath>
                </a14:m>
                <a:r>
                  <a:rPr lang="en-US" sz="2600" dirty="0">
                    <a:ea typeface="Times New Roman" panose="02020603050405020304" pitchFamily="18" charset="0"/>
                  </a:rPr>
                  <a:t> ≠ 0</a:t>
                </a:r>
                <a:endParaRPr lang="en-US" sz="2600" dirty="0"/>
              </a:p>
            </p:txBody>
          </p:sp>
        </mc:Choice>
        <mc:Fallback xmlns="">
          <p:sp>
            <p:nvSpPr>
              <p:cNvPr id="23" name="Rectangle 22">
                <a:extLst>
                  <a:ext uri="{FF2B5EF4-FFF2-40B4-BE49-F238E27FC236}">
                    <a16:creationId xmlns:a16="http://schemas.microsoft.com/office/drawing/2014/main" id="{8115E157-A008-45D1-BBD1-03C6AE435E47}"/>
                  </a:ext>
                </a:extLst>
              </p:cNvPr>
              <p:cNvSpPr>
                <a:spLocks noRot="1" noChangeAspect="1" noMove="1" noResize="1" noEditPoints="1" noAdjustHandles="1" noChangeArrowheads="1" noChangeShapeType="1" noTextEdit="1"/>
              </p:cNvSpPr>
              <p:nvPr/>
            </p:nvSpPr>
            <p:spPr>
              <a:xfrm>
                <a:off x="2975898" y="711774"/>
                <a:ext cx="5562600" cy="492443"/>
              </a:xfrm>
              <a:prstGeom prst="rect">
                <a:avLst/>
              </a:prstGeom>
              <a:blipFill>
                <a:blip r:embed="rId6"/>
                <a:stretch>
                  <a:fillRect l="-1972" t="-9877" b="-30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E6B8A9-D1AA-4696-8DE0-E6ECAFFA5177}"/>
                  </a:ext>
                </a:extLst>
              </p:cNvPr>
              <p:cNvSpPr/>
              <p:nvPr/>
            </p:nvSpPr>
            <p:spPr>
              <a:xfrm>
                <a:off x="3459557" y="3142210"/>
                <a:ext cx="3441327" cy="626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𝑇</m:t>
                          </m:r>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𝑡</m:t>
                          </m:r>
                        </m:e>
                        <m: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=2.020</m:t>
                      </m:r>
                    </m:oMath>
                  </m:oMathPara>
                </a14:m>
                <a:endParaRPr lang="en-US" sz="2400" dirty="0"/>
              </a:p>
            </p:txBody>
          </p:sp>
        </mc:Choice>
        <mc:Fallback xmlns="">
          <p:sp>
            <p:nvSpPr>
              <p:cNvPr id="6" name="Rectangle 5">
                <a:extLst>
                  <a:ext uri="{FF2B5EF4-FFF2-40B4-BE49-F238E27FC236}">
                    <a16:creationId xmlns:a16="http://schemas.microsoft.com/office/drawing/2014/main" id="{A3E6B8A9-D1AA-4696-8DE0-E6ECAFFA5177}"/>
                  </a:ext>
                </a:extLst>
              </p:cNvPr>
              <p:cNvSpPr>
                <a:spLocks noRot="1" noChangeAspect="1" noMove="1" noResize="1" noEditPoints="1" noAdjustHandles="1" noChangeArrowheads="1" noChangeShapeType="1" noTextEdit="1"/>
              </p:cNvSpPr>
              <p:nvPr/>
            </p:nvSpPr>
            <p:spPr>
              <a:xfrm>
                <a:off x="3459557" y="3142210"/>
                <a:ext cx="3441327" cy="626967"/>
              </a:xfrm>
              <a:prstGeom prst="rect">
                <a:avLst/>
              </a:prstGeom>
              <a:blipFill>
                <a:blip r:embed="rId7"/>
                <a:stretch>
                  <a:fillRect b="-3883"/>
                </a:stretch>
              </a:blipFill>
            </p:spPr>
            <p:txBody>
              <a:bodyPr/>
              <a:lstStyle/>
              <a:p>
                <a:r>
                  <a:rPr lang="en-US">
                    <a:noFill/>
                  </a:rPr>
                  <a:t> </a:t>
                </a:r>
              </a:p>
            </p:txBody>
          </p:sp>
        </mc:Fallback>
      </mc:AlternateContent>
    </p:spTree>
    <p:extLst>
      <p:ext uri="{BB962C8B-B14F-4D97-AF65-F5344CB8AC3E}">
        <p14:creationId xmlns:p14="http://schemas.microsoft.com/office/powerpoint/2010/main" val="200402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3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3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3000"/>
                                        <p:tgtEl>
                                          <p:spTgt spid="29"/>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3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3000"/>
                                        <p:tgtEl>
                                          <p:spTgt spid="33"/>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3000"/>
                                        <p:tgtEl>
                                          <p:spTgt spid="6"/>
                                        </p:tgtEl>
                                      </p:cBhvr>
                                    </p:animEffect>
                                  </p:childTnLst>
                                </p:cTn>
                              </p:par>
                            </p:childTnLst>
                          </p:cTn>
                        </p:par>
                        <p:par>
                          <p:cTn id="31" fill="hold">
                            <p:stCondLst>
                              <p:cond delay="6000"/>
                            </p:stCondLst>
                            <p:childTnLst>
                              <p:par>
                                <p:cTn id="32" presetID="10"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3000"/>
                                        <p:tgtEl>
                                          <p:spTgt spid="26"/>
                                        </p:tgtEl>
                                      </p:cBhvr>
                                    </p:animEffect>
                                  </p:childTnLst>
                                </p:cTn>
                              </p:par>
                            </p:childTnLst>
                          </p:cTn>
                        </p:par>
                        <p:par>
                          <p:cTn id="35" fill="hold">
                            <p:stCondLst>
                              <p:cond delay="9000"/>
                            </p:stCondLst>
                            <p:childTnLst>
                              <p:par>
                                <p:cTn id="36" presetID="10" presetClass="entr" presetSubtype="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30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30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30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3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33" grpId="0"/>
      <p:bldP spid="34" grpId="0"/>
      <p:bldP spid="42" grpId="0"/>
      <p:bldP spid="4" grpId="0"/>
      <p:bldP spid="2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D8C2CF7-BD1F-4D9E-A1AB-744ED914523E}"/>
                  </a:ext>
                </a:extLst>
              </p:cNvPr>
              <p:cNvSpPr/>
              <p:nvPr/>
            </p:nvSpPr>
            <p:spPr>
              <a:xfrm>
                <a:off x="1042097" y="2516434"/>
                <a:ext cx="3221688" cy="85529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Times New Roman" pitchFamily="18" charset="0"/>
                        </a:rPr>
                        <m:t>𝑀𝐸</m:t>
                      </m:r>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r>
                                <a:rPr lang="en-US" sz="2400" i="1">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e>
                          </m:d>
                        </m:sub>
                      </m:sSub>
                      <m:f>
                        <m:fPr>
                          <m:ctrlPr>
                            <a:rPr lang="en-US" sz="2400" i="1" smtClean="0">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𝑆</m:t>
                              </m:r>
                            </m:e>
                            <m:sub>
                              <m:r>
                                <a:rPr lang="en-US" sz="2400" b="0" i="1" smtClean="0">
                                  <a:latin typeface="Cambria Math" panose="02040503050406030204" pitchFamily="18" charset="0"/>
                                  <a:cs typeface="Times New Roman" pitchFamily="18" charset="0"/>
                                </a:rPr>
                                <m:t>𝑑</m:t>
                              </m:r>
                            </m:sub>
                          </m:sSub>
                        </m:num>
                        <m:den>
                          <m:rad>
                            <m:radPr>
                              <m:degHide m:val="on"/>
                              <m:ctrlPr>
                                <a:rPr lang="en-US" sz="2400" i="1">
                                  <a:latin typeface="Cambria Math" panose="02040503050406030204" pitchFamily="18" charset="0"/>
                                  <a:cs typeface="Times New Roman" pitchFamily="18" charset="0"/>
                                </a:rPr>
                              </m:ctrlPr>
                            </m:radPr>
                            <m:deg/>
                            <m:e>
                              <m:r>
                                <a:rPr lang="en-US" sz="2400" i="1">
                                  <a:latin typeface="Cambria Math" panose="02040503050406030204" pitchFamily="18" charset="0"/>
                                  <a:cs typeface="Times New Roman" pitchFamily="18" charset="0"/>
                                </a:rPr>
                                <m:t>𝑛</m:t>
                              </m:r>
                            </m:e>
                          </m:rad>
                        </m:den>
                      </m:f>
                    </m:oMath>
                  </m:oMathPara>
                </a14:m>
                <a:endParaRPr lang="en-US" sz="2400" dirty="0">
                  <a:latin typeface="Times New Roman" panose="02020603050405020304" pitchFamily="18" charset="0"/>
                  <a:cs typeface="Times New Roman" pitchFamily="18" charset="0"/>
                </a:endParaRPr>
              </a:p>
            </p:txBody>
          </p:sp>
        </mc:Choice>
        <mc:Fallback xmlns="">
          <p:sp>
            <p:nvSpPr>
              <p:cNvPr id="16" name="Rectangle 15">
                <a:extLst>
                  <a:ext uri="{FF2B5EF4-FFF2-40B4-BE49-F238E27FC236}">
                    <a16:creationId xmlns:a16="http://schemas.microsoft.com/office/drawing/2014/main" id="{0D8C2CF7-BD1F-4D9E-A1AB-744ED914523E}"/>
                  </a:ext>
                </a:extLst>
              </p:cNvPr>
              <p:cNvSpPr>
                <a:spLocks noRot="1" noChangeAspect="1" noMove="1" noResize="1" noEditPoints="1" noAdjustHandles="1" noChangeArrowheads="1" noChangeShapeType="1" noTextEdit="1"/>
              </p:cNvSpPr>
              <p:nvPr/>
            </p:nvSpPr>
            <p:spPr>
              <a:xfrm>
                <a:off x="1042097" y="2516434"/>
                <a:ext cx="3221688" cy="8552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6CE2BE4-E331-44BA-9F5F-3BF754A8479E}"/>
                  </a:ext>
                </a:extLst>
              </p:cNvPr>
              <p:cNvSpPr/>
              <p:nvPr/>
            </p:nvSpPr>
            <p:spPr>
              <a:xfrm>
                <a:off x="667630" y="3642679"/>
                <a:ext cx="8305800" cy="5239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cs typeface="Times New Roman"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𝑑</m:t>
                              </m:r>
                            </m:e>
                          </m:acc>
                          <m:r>
                            <a:rPr lang="en-US" sz="2400" b="0" i="1" smtClean="0">
                              <a:latin typeface="Cambria Math" panose="02040503050406030204" pitchFamily="18" charset="0"/>
                            </a:rPr>
                            <m:t>−</m:t>
                          </m:r>
                          <m:r>
                            <a:rPr lang="en-US" sz="2400" b="0" i="1" smtClean="0">
                              <a:latin typeface="Cambria Math" panose="02040503050406030204" pitchFamily="18" charset="0"/>
                            </a:rPr>
                            <m:t>𝑀𝐸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𝑑</m:t>
                              </m:r>
                            </m:e>
                          </m:acc>
                          <m:r>
                            <a:rPr lang="en-US" sz="2400" b="0" i="1" smtClean="0">
                              <a:latin typeface="Cambria Math" panose="02040503050406030204" pitchFamily="18" charset="0"/>
                            </a:rPr>
                            <m:t>+</m:t>
                          </m:r>
                          <m:r>
                            <a:rPr lang="en-US" sz="2400" b="0" i="1" smtClean="0">
                              <a:latin typeface="Cambria Math" panose="02040503050406030204" pitchFamily="18" charset="0"/>
                            </a:rPr>
                            <m:t>𝑀𝐸</m:t>
                          </m:r>
                        </m:e>
                      </m:d>
                      <m:r>
                        <a:rPr lang="en-US" sz="2400" b="0" i="1" smtClean="0">
                          <a:latin typeface="Cambria Math" panose="02040503050406030204" pitchFamily="18" charset="0"/>
                          <a:cs typeface="Times New Roman" pitchFamily="18" charset="0"/>
                        </a:rPr>
                        <m:t>=</m:t>
                      </m:r>
                      <m:d>
                        <m:dPr>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0.475−1.155, 0.475+1.155</m:t>
                          </m:r>
                        </m:e>
                      </m:d>
                      <m:r>
                        <a:rPr lang="en-US" sz="2400" b="0" i="1" smtClean="0">
                          <a:latin typeface="Cambria Math" panose="02040503050406030204" pitchFamily="18" charset="0"/>
                          <a:cs typeface="Times New Roman" pitchFamily="18" charset="0"/>
                        </a:rPr>
                        <m:t> </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A6CE2BE4-E331-44BA-9F5F-3BF754A8479E}"/>
                  </a:ext>
                </a:extLst>
              </p:cNvPr>
              <p:cNvSpPr>
                <a:spLocks noRot="1" noChangeAspect="1" noMove="1" noResize="1" noEditPoints="1" noAdjustHandles="1" noChangeArrowheads="1" noChangeShapeType="1" noTextEdit="1"/>
              </p:cNvSpPr>
              <p:nvPr/>
            </p:nvSpPr>
            <p:spPr>
              <a:xfrm>
                <a:off x="667630" y="3642679"/>
                <a:ext cx="8305800" cy="523926"/>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2C310CD3-E048-482D-956B-2D0DB0F3F726}"/>
              </a:ext>
            </a:extLst>
          </p:cNvPr>
          <p:cNvSpPr/>
          <p:nvPr/>
        </p:nvSpPr>
        <p:spPr>
          <a:xfrm>
            <a:off x="1069313" y="4862039"/>
            <a:ext cx="8361317" cy="830997"/>
          </a:xfrm>
          <a:prstGeom prst="rect">
            <a:avLst/>
          </a:prstGeom>
        </p:spPr>
        <p:txBody>
          <a:bodyPr wrap="square">
            <a:spAutoFit/>
          </a:bodyPr>
          <a:lstStyle/>
          <a:p>
            <a:r>
              <a:rPr lang="en-US" sz="2400" dirty="0">
                <a:cs typeface="Times New Roman" panose="02020603050405020304" pitchFamily="18" charset="0"/>
              </a:rPr>
              <a:t>We are 95% confident that the actual heights and the reported heights are statistically indifferent.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468F07-047B-4CD2-ACCE-18079A56FA21}"/>
                  </a:ext>
                </a:extLst>
              </p:cNvPr>
              <p:cNvSpPr txBox="1"/>
              <p:nvPr/>
            </p:nvSpPr>
            <p:spPr>
              <a:xfrm>
                <a:off x="1124830" y="1879600"/>
                <a:ext cx="9229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=12</m:t>
                      </m:r>
                    </m:oMath>
                  </m:oMathPara>
                </a14:m>
                <a:endParaRPr lang="en-US" sz="2200" dirty="0"/>
              </a:p>
            </p:txBody>
          </p:sp>
        </mc:Choice>
        <mc:Fallback xmlns="">
          <p:sp>
            <p:nvSpPr>
              <p:cNvPr id="19" name="TextBox 18">
                <a:extLst>
                  <a:ext uri="{FF2B5EF4-FFF2-40B4-BE49-F238E27FC236}">
                    <a16:creationId xmlns:a16="http://schemas.microsoft.com/office/drawing/2014/main" id="{E8468F07-047B-4CD2-ACCE-18079A56FA21}"/>
                  </a:ext>
                </a:extLst>
              </p:cNvPr>
              <p:cNvSpPr txBox="1">
                <a:spLocks noRot="1" noChangeAspect="1" noMove="1" noResize="1" noEditPoints="1" noAdjustHandles="1" noChangeArrowheads="1" noChangeShapeType="1" noTextEdit="1"/>
              </p:cNvSpPr>
              <p:nvPr/>
            </p:nvSpPr>
            <p:spPr>
              <a:xfrm>
                <a:off x="1124830" y="1879600"/>
                <a:ext cx="922945" cy="338554"/>
              </a:xfrm>
              <a:prstGeom prst="rect">
                <a:avLst/>
              </a:prstGeom>
              <a:blipFill>
                <a:blip r:embed="rId5"/>
                <a:stretch>
                  <a:fillRect l="-3311" r="-5960"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61513C-4482-4DF4-8A18-90ACC02F236A}"/>
                  </a:ext>
                </a:extLst>
              </p:cNvPr>
              <p:cNvSpPr txBox="1"/>
              <p:nvPr/>
            </p:nvSpPr>
            <p:spPr>
              <a:xfrm>
                <a:off x="2725030" y="1879600"/>
                <a:ext cx="1282979" cy="346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𝑑</m:t>
                          </m:r>
                        </m:e>
                      </m:acc>
                      <m:r>
                        <a:rPr lang="en-US" sz="2200" b="0" i="1" smtClean="0">
                          <a:latin typeface="Cambria Math" panose="02040503050406030204" pitchFamily="18" charset="0"/>
                        </a:rPr>
                        <m:t>=0.475</m:t>
                      </m:r>
                    </m:oMath>
                  </m:oMathPara>
                </a14:m>
                <a:endParaRPr lang="en-US" sz="2200" dirty="0"/>
              </a:p>
            </p:txBody>
          </p:sp>
        </mc:Choice>
        <mc:Fallback xmlns="">
          <p:sp>
            <p:nvSpPr>
              <p:cNvPr id="20" name="TextBox 19">
                <a:extLst>
                  <a:ext uri="{FF2B5EF4-FFF2-40B4-BE49-F238E27FC236}">
                    <a16:creationId xmlns:a16="http://schemas.microsoft.com/office/drawing/2014/main" id="{DE61513C-4482-4DF4-8A18-90ACC02F236A}"/>
                  </a:ext>
                </a:extLst>
              </p:cNvPr>
              <p:cNvSpPr txBox="1">
                <a:spLocks noRot="1" noChangeAspect="1" noMove="1" noResize="1" noEditPoints="1" noAdjustHandles="1" noChangeArrowheads="1" noChangeShapeType="1" noTextEdit="1"/>
              </p:cNvSpPr>
              <p:nvPr/>
            </p:nvSpPr>
            <p:spPr>
              <a:xfrm>
                <a:off x="2725030" y="1879600"/>
                <a:ext cx="1282979" cy="346057"/>
              </a:xfrm>
              <a:prstGeom prst="rect">
                <a:avLst/>
              </a:prstGeom>
              <a:blipFill>
                <a:blip r:embed="rId6"/>
                <a:stretch>
                  <a:fillRect l="-4762" r="-4762"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C6F1EC2-2959-4A06-BD6D-EC30F79B4AB4}"/>
                  </a:ext>
                </a:extLst>
              </p:cNvPr>
              <p:cNvSpPr txBox="1"/>
              <p:nvPr/>
            </p:nvSpPr>
            <p:spPr>
              <a:xfrm>
                <a:off x="4782430" y="1879600"/>
                <a:ext cx="124143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𝑑</m:t>
                          </m:r>
                        </m:sub>
                      </m:sSub>
                      <m:r>
                        <a:rPr lang="en-US" sz="2200" b="0" i="1" smtClean="0">
                          <a:latin typeface="Cambria Math" panose="02040503050406030204" pitchFamily="18" charset="0"/>
                        </a:rPr>
                        <m:t>=1.98</m:t>
                      </m:r>
                    </m:oMath>
                  </m:oMathPara>
                </a14:m>
                <a:endParaRPr lang="en-US" sz="2200" dirty="0"/>
              </a:p>
            </p:txBody>
          </p:sp>
        </mc:Choice>
        <mc:Fallback xmlns="">
          <p:sp>
            <p:nvSpPr>
              <p:cNvPr id="21" name="TextBox 20">
                <a:extLst>
                  <a:ext uri="{FF2B5EF4-FFF2-40B4-BE49-F238E27FC236}">
                    <a16:creationId xmlns:a16="http://schemas.microsoft.com/office/drawing/2014/main" id="{2C6F1EC2-2959-4A06-BD6D-EC30F79B4AB4}"/>
                  </a:ext>
                </a:extLst>
              </p:cNvPr>
              <p:cNvSpPr txBox="1">
                <a:spLocks noRot="1" noChangeAspect="1" noMove="1" noResize="1" noEditPoints="1" noAdjustHandles="1" noChangeArrowheads="1" noChangeShapeType="1" noTextEdit="1"/>
              </p:cNvSpPr>
              <p:nvPr/>
            </p:nvSpPr>
            <p:spPr>
              <a:xfrm>
                <a:off x="4782430" y="1879600"/>
                <a:ext cx="1241430" cy="338554"/>
              </a:xfrm>
              <a:prstGeom prst="rect">
                <a:avLst/>
              </a:prstGeom>
              <a:blipFill>
                <a:blip r:embed="rId7"/>
                <a:stretch>
                  <a:fillRect l="-4926" r="-4926"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9D789C-E48A-4716-8128-6004CA9C4983}"/>
                  </a:ext>
                </a:extLst>
              </p:cNvPr>
              <p:cNvSpPr txBox="1"/>
              <p:nvPr/>
            </p:nvSpPr>
            <p:spPr>
              <a:xfrm>
                <a:off x="6839830" y="1893871"/>
                <a:ext cx="114787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rPr>
                        <m:t>=0.05</m:t>
                      </m:r>
                    </m:oMath>
                  </m:oMathPara>
                </a14:m>
                <a:endParaRPr lang="en-US" sz="2200" dirty="0"/>
              </a:p>
            </p:txBody>
          </p:sp>
        </mc:Choice>
        <mc:Fallback xmlns="">
          <p:sp>
            <p:nvSpPr>
              <p:cNvPr id="24" name="TextBox 23">
                <a:extLst>
                  <a:ext uri="{FF2B5EF4-FFF2-40B4-BE49-F238E27FC236}">
                    <a16:creationId xmlns:a16="http://schemas.microsoft.com/office/drawing/2014/main" id="{0E9D789C-E48A-4716-8128-6004CA9C4983}"/>
                  </a:ext>
                </a:extLst>
              </p:cNvPr>
              <p:cNvSpPr txBox="1">
                <a:spLocks noRot="1" noChangeAspect="1" noMove="1" noResize="1" noEditPoints="1" noAdjustHandles="1" noChangeArrowheads="1" noChangeShapeType="1" noTextEdit="1"/>
              </p:cNvSpPr>
              <p:nvPr/>
            </p:nvSpPr>
            <p:spPr>
              <a:xfrm>
                <a:off x="6839830" y="1893871"/>
                <a:ext cx="1147878" cy="338554"/>
              </a:xfrm>
              <a:prstGeom prst="rect">
                <a:avLst/>
              </a:prstGeom>
              <a:blipFill>
                <a:blip r:embed="rId8"/>
                <a:stretch>
                  <a:fillRect l="-2128" r="-4787"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BABF941-9B04-49F0-9869-F99053F5B36B}"/>
                  </a:ext>
                </a:extLst>
              </p:cNvPr>
              <p:cNvSpPr/>
              <p:nvPr/>
            </p:nvSpPr>
            <p:spPr>
              <a:xfrm>
                <a:off x="4109330" y="2516434"/>
                <a:ext cx="3672842" cy="85529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𝑡</m:t>
                          </m:r>
                        </m:e>
                        <m:sub>
                          <m:d>
                            <m:dPr>
                              <m:ctrlPr>
                                <a:rPr lang="en-US" sz="2400" i="1">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0.975,</m:t>
                              </m:r>
                              <m:r>
                                <a:rPr lang="en-US" sz="2400" i="1">
                                  <a:latin typeface="Cambria Math" panose="02040503050406030204" pitchFamily="18" charset="0"/>
                                  <a:cs typeface="Times New Roman" panose="02020603050405020304" pitchFamily="18" charset="0"/>
                                </a:rPr>
                                <m:t>11</m:t>
                              </m:r>
                            </m:e>
                          </m:d>
                        </m:sub>
                      </m:sSub>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1.98</m:t>
                          </m:r>
                        </m:num>
                        <m:den>
                          <m:rad>
                            <m:radPr>
                              <m:degHide m:val="on"/>
                              <m:ctrlPr>
                                <a:rPr lang="en-US" sz="2400" i="1">
                                  <a:latin typeface="Cambria Math" panose="02040503050406030204" pitchFamily="18" charset="0"/>
                                  <a:cs typeface="Times New Roman" pitchFamily="18" charset="0"/>
                                </a:rPr>
                              </m:ctrlPr>
                            </m:radPr>
                            <m:deg/>
                            <m:e>
                              <m:r>
                                <a:rPr lang="en-US" sz="2400" b="0" i="1" smtClean="0">
                                  <a:latin typeface="Cambria Math" panose="02040503050406030204" pitchFamily="18" charset="0"/>
                                  <a:cs typeface="Times New Roman" pitchFamily="18" charset="0"/>
                                </a:rPr>
                                <m:t>12</m:t>
                              </m:r>
                            </m:e>
                          </m:rad>
                        </m:den>
                      </m:f>
                      <m:r>
                        <a:rPr lang="en-US" sz="2400" b="0" i="1" smtClean="0">
                          <a:latin typeface="Cambria Math" panose="02040503050406030204" pitchFamily="18" charset="0"/>
                          <a:cs typeface="Times New Roman" panose="02020603050405020304" pitchFamily="18" charset="0"/>
                        </a:rPr>
                        <m:t>=1.155</m:t>
                      </m:r>
                    </m:oMath>
                  </m:oMathPara>
                </a14:m>
                <a:endParaRPr lang="en-US" sz="2400" dirty="0">
                  <a:latin typeface="Times New Roman" panose="02020603050405020304" pitchFamily="18" charset="0"/>
                  <a:cs typeface="Times New Roman" pitchFamily="18" charset="0"/>
                </a:endParaRPr>
              </a:p>
            </p:txBody>
          </p:sp>
        </mc:Choice>
        <mc:Fallback xmlns="">
          <p:sp>
            <p:nvSpPr>
              <p:cNvPr id="25" name="Rectangle 24">
                <a:extLst>
                  <a:ext uri="{FF2B5EF4-FFF2-40B4-BE49-F238E27FC236}">
                    <a16:creationId xmlns:a16="http://schemas.microsoft.com/office/drawing/2014/main" id="{FBABF941-9B04-49F0-9869-F99053F5B36B}"/>
                  </a:ext>
                </a:extLst>
              </p:cNvPr>
              <p:cNvSpPr>
                <a:spLocks noRot="1" noChangeAspect="1" noMove="1" noResize="1" noEditPoints="1" noAdjustHandles="1" noChangeArrowheads="1" noChangeShapeType="1" noTextEdit="1"/>
              </p:cNvSpPr>
              <p:nvPr/>
            </p:nvSpPr>
            <p:spPr>
              <a:xfrm>
                <a:off x="4109330" y="2516434"/>
                <a:ext cx="3672842" cy="8552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5B61C5B-E1C1-462D-A73A-9293A73F5EA6}"/>
                  </a:ext>
                </a:extLst>
              </p:cNvPr>
              <p:cNvSpPr/>
              <p:nvPr/>
            </p:nvSpPr>
            <p:spPr>
              <a:xfrm>
                <a:off x="3494407" y="4252359"/>
                <a:ext cx="296442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d>
                            <m:dPr>
                              <m:ctrlPr>
                                <a:rPr lang="en-US" sz="2400" i="1">
                                  <a:latin typeface="Cambria Math" panose="02040503050406030204" pitchFamily="18" charset="0"/>
                                  <a:cs typeface="Times New Roman" pitchFamily="18" charset="0"/>
                                </a:rPr>
                              </m:ctrlPr>
                            </m:dPr>
                            <m:e>
                              <m:r>
                                <a:rPr lang="en-US" sz="2400" i="1">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0.680</m:t>
                              </m:r>
                              <m:r>
                                <a:rPr lang="en-US" sz="2400" i="1">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 </m:t>
                              </m:r>
                              <m:r>
                                <a:rPr lang="en-US" sz="2400" i="1">
                                  <a:latin typeface="Cambria Math" panose="02040503050406030204" pitchFamily="18" charset="0"/>
                                  <a:cs typeface="Times New Roman" pitchFamily="18" charset="0"/>
                                </a:rPr>
                                <m:t>1.63</m:t>
                              </m:r>
                            </m:e>
                          </m:d>
                        </m:e>
                        <m:sub>
                          <m:r>
                            <a:rPr lang="en-US" sz="2400" b="0" i="1" smtClean="0">
                              <a:latin typeface="Cambria Math" panose="02040503050406030204" pitchFamily="18" charset="0"/>
                              <a:cs typeface="Times New Roman" pitchFamily="18" charset="0"/>
                            </a:rPr>
                            <m:t>95%</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1" name="Rectangle 30">
                <a:extLst>
                  <a:ext uri="{FF2B5EF4-FFF2-40B4-BE49-F238E27FC236}">
                    <a16:creationId xmlns:a16="http://schemas.microsoft.com/office/drawing/2014/main" id="{85B61C5B-E1C1-462D-A73A-9293A73F5EA6}"/>
                  </a:ext>
                </a:extLst>
              </p:cNvPr>
              <p:cNvSpPr>
                <a:spLocks noRot="1" noChangeAspect="1" noMove="1" noResize="1" noEditPoints="1" noAdjustHandles="1" noChangeArrowheads="1" noChangeShapeType="1" noTextEdit="1"/>
              </p:cNvSpPr>
              <p:nvPr/>
            </p:nvSpPr>
            <p:spPr>
              <a:xfrm>
                <a:off x="3494407" y="4252359"/>
                <a:ext cx="2964423" cy="461665"/>
              </a:xfrm>
              <a:prstGeom prst="rect">
                <a:avLst/>
              </a:prstGeom>
              <a:blipFill>
                <a:blip r:embed="rId10"/>
                <a:stretch>
                  <a:fillRect b="-8000"/>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133071A8-5FF3-4236-8A38-3251728CEF05}"/>
              </a:ext>
            </a:extLst>
          </p:cNvPr>
          <p:cNvSpPr/>
          <p:nvPr/>
        </p:nvSpPr>
        <p:spPr>
          <a:xfrm>
            <a:off x="1042097" y="759597"/>
            <a:ext cx="8361317" cy="461665"/>
          </a:xfrm>
          <a:prstGeom prst="rect">
            <a:avLst/>
          </a:prstGeom>
        </p:spPr>
        <p:txBody>
          <a:bodyPr wrap="square">
            <a:spAutoFit/>
          </a:bodyPr>
          <a:lstStyle/>
          <a:p>
            <a:r>
              <a:rPr lang="en-US" sz="2400" dirty="0">
                <a:cs typeface="Times New Roman" panose="02020603050405020304" pitchFamily="18" charset="0"/>
              </a:rPr>
              <a:t>Same conclusion can be made using a 95% Confidence Interval:</a:t>
            </a:r>
          </a:p>
        </p:txBody>
      </p:sp>
      <p:sp>
        <p:nvSpPr>
          <p:cNvPr id="2" name="Rectangle 1">
            <a:extLst>
              <a:ext uri="{FF2B5EF4-FFF2-40B4-BE49-F238E27FC236}">
                <a16:creationId xmlns:a16="http://schemas.microsoft.com/office/drawing/2014/main" id="{D86DE58E-871B-4B29-B645-6FEE88ED0AA2}"/>
              </a:ext>
            </a:extLst>
          </p:cNvPr>
          <p:cNvSpPr/>
          <p:nvPr/>
        </p:nvSpPr>
        <p:spPr>
          <a:xfrm>
            <a:off x="9519781" y="3429000"/>
            <a:ext cx="1833718" cy="2643885"/>
          </a:xfrm>
          <a:prstGeom prst="rect">
            <a:avLst/>
          </a:prstGeom>
          <a:solidFill>
            <a:srgbClr val="FF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If the interval includes 0</a:t>
            </a:r>
          </a:p>
          <a:p>
            <a:pPr algn="ctr"/>
            <a:r>
              <a:rPr lang="en-US" sz="2200" dirty="0">
                <a:solidFill>
                  <a:schemeClr val="tx1"/>
                </a:solidFill>
              </a:rPr>
              <a:t>then there is insignificant difference between X and Y scores </a:t>
            </a:r>
          </a:p>
        </p:txBody>
      </p:sp>
    </p:spTree>
    <p:extLst>
      <p:ext uri="{BB962C8B-B14F-4D97-AF65-F5344CB8AC3E}">
        <p14:creationId xmlns:p14="http://schemas.microsoft.com/office/powerpoint/2010/main" val="15147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3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Right)">
                                      <p:cBhvr>
                                        <p:cTn id="12" dur="3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3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strips(downRight)">
                                      <p:cBhvr>
                                        <p:cTn id="22" dur="3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Right)">
                                      <p:cBhvr>
                                        <p:cTn id="27" dur="3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5"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B63ABDC-C867-4C32-BB1A-549F1DE22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7785" y="0"/>
            <a:ext cx="4534215" cy="6858000"/>
          </a:xfrm>
          <a:prstGeom prst="rect">
            <a:avLst/>
          </a:prstGeom>
        </p:spPr>
      </p:pic>
      <p:sp>
        <p:nvSpPr>
          <p:cNvPr id="6" name="Rectangle 5">
            <a:extLst>
              <a:ext uri="{FF2B5EF4-FFF2-40B4-BE49-F238E27FC236}">
                <a16:creationId xmlns:a16="http://schemas.microsoft.com/office/drawing/2014/main" id="{55821303-B27A-4F7C-99A6-49EBD558939F}"/>
              </a:ext>
            </a:extLst>
          </p:cNvPr>
          <p:cNvSpPr/>
          <p:nvPr/>
        </p:nvSpPr>
        <p:spPr>
          <a:xfrm>
            <a:off x="444019" y="344607"/>
            <a:ext cx="6789294" cy="1743500"/>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a:t>
            </a:r>
            <a:r>
              <a:rPr lang="en-US" sz="2200" dirty="0">
                <a:solidFill>
                  <a:schemeClr val="tx1"/>
                </a:solidFill>
              </a:rPr>
              <a:t>Enter data in X into L1 and Y into L2 </a:t>
            </a:r>
          </a:p>
          <a:p>
            <a:r>
              <a:rPr lang="en-US" sz="2200" dirty="0">
                <a:solidFill>
                  <a:schemeClr val="tx1"/>
                </a:solidFill>
              </a:rPr>
              <a:t>Data is paired so do NOT change their order</a:t>
            </a:r>
          </a:p>
          <a:p>
            <a:pPr>
              <a:lnSpc>
                <a:spcPts val="1200"/>
              </a:lnSpc>
            </a:pPr>
            <a:endParaRPr lang="en-US" sz="2200" dirty="0">
              <a:solidFill>
                <a:schemeClr val="tx1"/>
              </a:solidFill>
            </a:endParaRPr>
          </a:p>
          <a:p>
            <a:r>
              <a:rPr lang="en-US" sz="2200" b="1" dirty="0">
                <a:solidFill>
                  <a:schemeClr val="tx1"/>
                </a:solidFill>
              </a:rPr>
              <a:t>2. </a:t>
            </a:r>
            <a:r>
              <a:rPr lang="en-US" sz="2200" dirty="0">
                <a:solidFill>
                  <a:schemeClr val="tx1"/>
                </a:solidFill>
              </a:rPr>
              <a:t>Go to L3 and Enter L2 – L1, hit enter</a:t>
            </a:r>
          </a:p>
          <a:p>
            <a:r>
              <a:rPr lang="en-US" sz="2200" dirty="0">
                <a:solidFill>
                  <a:schemeClr val="tx1"/>
                </a:solidFill>
              </a:rPr>
              <a:t>This automatically computes the difference data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E6662F2-3D8A-4C70-84FE-E9CEDAD35157}"/>
                  </a:ext>
                </a:extLst>
              </p:cNvPr>
              <p:cNvSpPr/>
              <p:nvPr/>
            </p:nvSpPr>
            <p:spPr>
              <a:xfrm>
                <a:off x="444019" y="2461716"/>
                <a:ext cx="6789294" cy="1743500"/>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3. </a:t>
                </a:r>
                <a:r>
                  <a:rPr lang="en-US" sz="2200" dirty="0">
                    <a:solidFill>
                      <a:schemeClr val="tx1"/>
                    </a:solidFill>
                  </a:rPr>
                  <a:t>Go to STST &gt; CALC &gt; 1-Var Stats, hit enter </a:t>
                </a:r>
              </a:p>
              <a:p>
                <a:r>
                  <a:rPr lang="en-US" sz="2200" dirty="0">
                    <a:solidFill>
                      <a:schemeClr val="tx1"/>
                    </a:solidFill>
                  </a:rPr>
                  <a:t>Type L3, then enter  </a:t>
                </a:r>
              </a:p>
              <a:p>
                <a:pPr>
                  <a:lnSpc>
                    <a:spcPts val="1200"/>
                  </a:lnSpc>
                </a:pPr>
                <a:endParaRPr lang="en-US" sz="2200" dirty="0">
                  <a:solidFill>
                    <a:schemeClr val="tx1"/>
                  </a:solidFill>
                </a:endParaRPr>
              </a:p>
              <a:p>
                <a:r>
                  <a:rPr lang="en-US" sz="2200" dirty="0">
                    <a:solidFill>
                      <a:schemeClr val="tx1"/>
                    </a:solidFill>
                  </a:rPr>
                  <a:t>This provides summary statistics, you need </a:t>
                </a:r>
                <a14:m>
                  <m:oMath xmlns:m="http://schemas.openxmlformats.org/officeDocument/2006/math">
                    <m:acc>
                      <m:accPr>
                        <m:chr m:val="̅"/>
                        <m:ctrlPr>
                          <a:rPr lang="en-US" sz="220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oMath>
                </a14:m>
                <a:r>
                  <a:rPr lang="en-US" sz="2200" dirty="0">
                    <a:solidFill>
                      <a:schemeClr val="tx1"/>
                    </a:solidFill>
                  </a:rPr>
                  <a:t> which actually is our </a:t>
                </a:r>
                <a14:m>
                  <m:oMath xmlns:m="http://schemas.openxmlformats.org/officeDocument/2006/math">
                    <m:acc>
                      <m:accPr>
                        <m:chr m:val="̅"/>
                        <m:ctrlPr>
                          <a:rPr lang="en-US" sz="2200" i="1">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𝑑</m:t>
                        </m:r>
                      </m:e>
                    </m:acc>
                  </m:oMath>
                </a14:m>
                <a:r>
                  <a:rPr lang="en-US" sz="2200" dirty="0">
                    <a:solidFill>
                      <a:schemeClr val="tx1"/>
                    </a:solidFill>
                  </a:rPr>
                  <a:t> and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𝑆</m:t>
                        </m:r>
                      </m:e>
                      <m:sub>
                        <m:r>
                          <a:rPr lang="en-US" sz="2200" b="0" i="1" smtClean="0">
                            <a:solidFill>
                              <a:schemeClr val="tx1"/>
                            </a:solidFill>
                            <a:latin typeface="Cambria Math" panose="02040503050406030204" pitchFamily="18" charset="0"/>
                          </a:rPr>
                          <m:t>𝑥</m:t>
                        </m:r>
                      </m:sub>
                    </m:sSub>
                  </m:oMath>
                </a14:m>
                <a:r>
                  <a:rPr lang="en-US" sz="2200" dirty="0">
                    <a:solidFill>
                      <a:schemeClr val="tx1"/>
                    </a:solidFill>
                  </a:rPr>
                  <a:t> which is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𝑆</m:t>
                        </m:r>
                      </m:e>
                      <m:sub>
                        <m:r>
                          <a:rPr lang="en-US" sz="2200" b="0" i="1" smtClean="0">
                            <a:solidFill>
                              <a:schemeClr val="tx1"/>
                            </a:solidFill>
                            <a:latin typeface="Cambria Math" panose="02040503050406030204" pitchFamily="18" charset="0"/>
                          </a:rPr>
                          <m:t>𝑑</m:t>
                        </m:r>
                      </m:sub>
                    </m:sSub>
                  </m:oMath>
                </a14:m>
                <a:r>
                  <a:rPr lang="en-US" sz="2200" dirty="0">
                    <a:solidFill>
                      <a:schemeClr val="tx1"/>
                    </a:solidFill>
                  </a:rPr>
                  <a:t> (now do the 6-steps)</a:t>
                </a:r>
              </a:p>
            </p:txBody>
          </p:sp>
        </mc:Choice>
        <mc:Fallback xmlns="">
          <p:sp>
            <p:nvSpPr>
              <p:cNvPr id="7" name="Rectangle 6">
                <a:extLst>
                  <a:ext uri="{FF2B5EF4-FFF2-40B4-BE49-F238E27FC236}">
                    <a16:creationId xmlns:a16="http://schemas.microsoft.com/office/drawing/2014/main" id="{8E6662F2-3D8A-4C70-84FE-E9CEDAD35157}"/>
                  </a:ext>
                </a:extLst>
              </p:cNvPr>
              <p:cNvSpPr>
                <a:spLocks noRot="1" noChangeAspect="1" noMove="1" noResize="1" noEditPoints="1" noAdjustHandles="1" noChangeArrowheads="1" noChangeShapeType="1" noTextEdit="1"/>
              </p:cNvSpPr>
              <p:nvPr/>
            </p:nvSpPr>
            <p:spPr>
              <a:xfrm>
                <a:off x="444019" y="2461716"/>
                <a:ext cx="6789294" cy="1743500"/>
              </a:xfrm>
              <a:prstGeom prst="rect">
                <a:avLst/>
              </a:prstGeom>
              <a:blipFill>
                <a:blip r:embed="rId4"/>
                <a:stretch>
                  <a:fillRect l="-1167" b="-31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3A9FE01-BD71-42AB-97AB-559417457489}"/>
                  </a:ext>
                </a:extLst>
              </p:cNvPr>
              <p:cNvSpPr/>
              <p:nvPr/>
            </p:nvSpPr>
            <p:spPr>
              <a:xfrm>
                <a:off x="444019" y="4578825"/>
                <a:ext cx="6789294" cy="1934569"/>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To do the test with the calculator</a:t>
                </a:r>
                <a:endParaRPr lang="en-US" sz="2200" dirty="0">
                  <a:solidFill>
                    <a:schemeClr val="tx1"/>
                  </a:solidFill>
                </a:endParaRPr>
              </a:p>
              <a:p>
                <a:r>
                  <a:rPr lang="en-US" sz="2200" dirty="0">
                    <a:solidFill>
                      <a:schemeClr val="tx1"/>
                    </a:solidFill>
                  </a:rPr>
                  <a:t>Go to STAT &gt; TESTS and select </a:t>
                </a:r>
                <a:r>
                  <a:rPr lang="en-US" sz="2200" dirty="0">
                    <a:solidFill>
                      <a:srgbClr val="FF0000"/>
                    </a:solidFill>
                  </a:rPr>
                  <a:t>T-Test</a:t>
                </a:r>
              </a:p>
              <a:p>
                <a:r>
                  <a:rPr lang="en-US" sz="2200" dirty="0">
                    <a:solidFill>
                      <a:schemeClr val="tx1"/>
                    </a:solidFill>
                  </a:rPr>
                  <a:t>Select Input: Data (if difference data in L3) Stats (if not)</a:t>
                </a:r>
              </a:p>
              <a:p>
                <a:r>
                  <a:rPr lang="en-US" sz="2200" dirty="0">
                    <a:solidFill>
                      <a:schemeClr val="tx1"/>
                    </a:solidFill>
                  </a:rPr>
                  <a:t>Select the proper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𝜇</m:t>
                        </m:r>
                      </m:e>
                      <m:sub>
                        <m:r>
                          <a:rPr lang="en-US" sz="2200" b="0" i="1" smtClean="0">
                            <a:solidFill>
                              <a:schemeClr val="tx1"/>
                            </a:solidFill>
                            <a:latin typeface="Cambria Math" panose="02040503050406030204" pitchFamily="18" charset="0"/>
                          </a:rPr>
                          <m:t>0</m:t>
                        </m:r>
                      </m:sub>
                    </m:sSub>
                    <m:r>
                      <a:rPr lang="en-US" sz="2200" b="0" i="1" smtClean="0">
                        <a:solidFill>
                          <a:schemeClr val="tx1"/>
                        </a:solidFill>
                        <a:latin typeface="Cambria Math" panose="02040503050406030204" pitchFamily="18" charset="0"/>
                      </a:rPr>
                      <m:t>:</m:t>
                    </m:r>
                  </m:oMath>
                </a14:m>
                <a:r>
                  <a:rPr lang="en-US" sz="2200" dirty="0">
                    <a:solidFill>
                      <a:schemeClr val="tx1"/>
                    </a:solidFill>
                  </a:rPr>
                  <a:t> (most of the time is 0)</a:t>
                </a:r>
              </a:p>
              <a:p>
                <a:r>
                  <a:rPr lang="en-US" sz="2200" dirty="0">
                    <a:solidFill>
                      <a:schemeClr val="tx1"/>
                    </a:solidFill>
                  </a:rPr>
                  <a:t>List: L3,	</a:t>
                </a:r>
                <a14:m>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rPr>
                      <m:t>𝜇</m:t>
                    </m:r>
                    <m:r>
                      <a:rPr lang="en-US" sz="2200" b="0" i="1"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rPr>
                  <a:t> 		Hit Draw or Calculate</a:t>
                </a:r>
              </a:p>
            </p:txBody>
          </p:sp>
        </mc:Choice>
        <mc:Fallback xmlns="">
          <p:sp>
            <p:nvSpPr>
              <p:cNvPr id="8" name="Rectangle 7">
                <a:extLst>
                  <a:ext uri="{FF2B5EF4-FFF2-40B4-BE49-F238E27FC236}">
                    <a16:creationId xmlns:a16="http://schemas.microsoft.com/office/drawing/2014/main" id="{E3A9FE01-BD71-42AB-97AB-559417457489}"/>
                  </a:ext>
                </a:extLst>
              </p:cNvPr>
              <p:cNvSpPr>
                <a:spLocks noRot="1" noChangeAspect="1" noMove="1" noResize="1" noEditPoints="1" noAdjustHandles="1" noChangeArrowheads="1" noChangeShapeType="1" noTextEdit="1"/>
              </p:cNvSpPr>
              <p:nvPr/>
            </p:nvSpPr>
            <p:spPr>
              <a:xfrm>
                <a:off x="444019" y="4578825"/>
                <a:ext cx="6789294" cy="1934569"/>
              </a:xfrm>
              <a:prstGeom prst="rect">
                <a:avLst/>
              </a:prstGeom>
              <a:blipFill>
                <a:blip r:embed="rId5"/>
                <a:stretch>
                  <a:fillRect l="-1167" b="-220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9292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8369300" cy="1325563"/>
          </a:xfrm>
        </p:spPr>
        <p:txBody>
          <a:bodyPr/>
          <a:lstStyle/>
          <a:p>
            <a:r>
              <a:rPr lang="en-US" dirty="0">
                <a:solidFill>
                  <a:srgbClr val="990033"/>
                </a:solidFill>
              </a:rPr>
              <a:t>Ex2. Before/After Treatment Results</a:t>
            </a:r>
          </a:p>
        </p:txBody>
      </p:sp>
      <p:sp>
        <p:nvSpPr>
          <p:cNvPr id="16" name="Rectangle 15">
            <a:extLst>
              <a:ext uri="{FF2B5EF4-FFF2-40B4-BE49-F238E27FC236}">
                <a16:creationId xmlns:a16="http://schemas.microsoft.com/office/drawing/2014/main" id="{CFDB5656-0B45-4235-8F2E-C55096E6DCF3}"/>
              </a:ext>
            </a:extLst>
          </p:cNvPr>
          <p:cNvSpPr/>
          <p:nvPr/>
        </p:nvSpPr>
        <p:spPr>
          <a:xfrm>
            <a:off x="838198" y="1527850"/>
            <a:ext cx="10160002" cy="2805896"/>
          </a:xfrm>
          <a:prstGeom prst="rect">
            <a:avLst/>
          </a:prstGeom>
        </p:spPr>
        <p:txBody>
          <a:bodyPr wrap="square">
            <a:spAutoFit/>
          </a:bodyPr>
          <a:lstStyle/>
          <a:p>
            <a:r>
              <a:rPr lang="en-US" sz="2400" dirty="0">
                <a:cs typeface="Times New Roman" panose="02020603050405020304" pitchFamily="18" charset="0"/>
              </a:rPr>
              <a:t>Captopril is a drug designed to lower systolic blood pressure. When subjects were tested with this drug, their systolic blood pressure readings (in mm Hg) were measured before and after the drug was taken, with the results given in the accompanying table.</a:t>
            </a:r>
          </a:p>
          <a:p>
            <a:pPr>
              <a:lnSpc>
                <a:spcPts val="1000"/>
              </a:lnSpc>
            </a:pPr>
            <a:endParaRPr lang="en-US" sz="2400" dirty="0">
              <a:cs typeface="Times New Roman" panose="02020603050405020304" pitchFamily="18" charset="0"/>
            </a:endParaRPr>
          </a:p>
          <a:p>
            <a:r>
              <a:rPr lang="en-US" sz="2400" dirty="0">
                <a:cs typeface="Times New Roman" panose="02020603050405020304" pitchFamily="18" charset="0"/>
              </a:rPr>
              <a:t>Use the sample data to </a:t>
            </a:r>
            <a:r>
              <a:rPr lang="en-US" sz="2400" dirty="0">
                <a:solidFill>
                  <a:srgbClr val="FF0000"/>
                </a:solidFill>
                <a:cs typeface="Times New Roman" panose="02020603050405020304" pitchFamily="18" charset="0"/>
              </a:rPr>
              <a:t>construct a 99% confidence interval </a:t>
            </a:r>
            <a:r>
              <a:rPr lang="en-US" sz="2400" dirty="0">
                <a:cs typeface="Times New Roman" panose="02020603050405020304" pitchFamily="18" charset="0"/>
              </a:rPr>
              <a:t>for the mean difference between the before and after readings. Is there sufficient evidence to support the </a:t>
            </a:r>
            <a:r>
              <a:rPr lang="en-US" sz="2400" dirty="0">
                <a:solidFill>
                  <a:srgbClr val="00B050"/>
                </a:solidFill>
                <a:cs typeface="Times New Roman" panose="02020603050405020304" pitchFamily="18" charset="0"/>
              </a:rPr>
              <a:t>claim</a:t>
            </a:r>
            <a:r>
              <a:rPr lang="en-US" sz="2400" dirty="0">
                <a:cs typeface="Times New Roman" panose="02020603050405020304" pitchFamily="18" charset="0"/>
              </a:rPr>
              <a:t> that </a:t>
            </a:r>
            <a:r>
              <a:rPr lang="en-US" sz="2400" dirty="0">
                <a:solidFill>
                  <a:srgbClr val="00B050"/>
                </a:solidFill>
                <a:cs typeface="Times New Roman" panose="02020603050405020304" pitchFamily="18" charset="0"/>
              </a:rPr>
              <a:t>captopril is effective in lowering systolic blood pressure</a:t>
            </a:r>
            <a:r>
              <a:rPr lang="en-US" sz="2400" dirty="0">
                <a:cs typeface="Times New Roman" panose="02020603050405020304" pitchFamily="18" charset="0"/>
              </a:rPr>
              <a:t>?</a:t>
            </a:r>
          </a:p>
        </p:txBody>
      </p:sp>
      <p:pic>
        <p:nvPicPr>
          <p:cNvPr id="3" name="Picture 2">
            <a:extLst>
              <a:ext uri="{FF2B5EF4-FFF2-40B4-BE49-F238E27FC236}">
                <a16:creationId xmlns:a16="http://schemas.microsoft.com/office/drawing/2014/main" id="{8D2B24F0-40BE-4055-9589-415901D5A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8510" y="365125"/>
            <a:ext cx="1235217" cy="1929197"/>
          </a:xfrm>
          <a:prstGeom prst="rect">
            <a:avLst/>
          </a:prstGeom>
        </p:spPr>
      </p:pic>
      <p:sp>
        <p:nvSpPr>
          <p:cNvPr id="7" name="Rectangle 6">
            <a:extLst>
              <a:ext uri="{FF2B5EF4-FFF2-40B4-BE49-F238E27FC236}">
                <a16:creationId xmlns:a16="http://schemas.microsoft.com/office/drawing/2014/main" id="{11E2705A-E2C0-4A88-85A8-5365C5098490}"/>
              </a:ext>
            </a:extLst>
          </p:cNvPr>
          <p:cNvSpPr/>
          <p:nvPr/>
        </p:nvSpPr>
        <p:spPr>
          <a:xfrm>
            <a:off x="838198" y="4384546"/>
            <a:ext cx="8037778" cy="2308324"/>
          </a:xfrm>
          <a:prstGeom prst="rect">
            <a:avLst/>
          </a:prstGeom>
        </p:spPr>
        <p:txBody>
          <a:bodyPr wrap="none">
            <a:spAutoFit/>
          </a:bodyPr>
          <a:lstStyle/>
          <a:p>
            <a:r>
              <a:rPr lang="en-US" sz="2400" dirty="0">
                <a:solidFill>
                  <a:srgbClr val="0070C0"/>
                </a:solidFill>
                <a:ea typeface="Times New Roman" panose="02020603050405020304" pitchFamily="18" charset="0"/>
              </a:rPr>
              <a:t>Subject		A	B	C	D	E	F</a:t>
            </a:r>
          </a:p>
          <a:p>
            <a:r>
              <a:rPr lang="en-US" sz="2400" dirty="0">
                <a:ea typeface="Times New Roman" panose="02020603050405020304" pitchFamily="18" charset="0"/>
              </a:rPr>
              <a:t>Before:			200 	174 	198 	170 	179 	182</a:t>
            </a:r>
          </a:p>
          <a:p>
            <a:r>
              <a:rPr lang="en-US" sz="2400" dirty="0">
                <a:ea typeface="Times New Roman" panose="02020603050405020304" pitchFamily="18" charset="0"/>
              </a:rPr>
              <a:t>After:			191 	170 	177 	167 	159 	151</a:t>
            </a:r>
          </a:p>
          <a:p>
            <a:r>
              <a:rPr lang="en-US" sz="2400" dirty="0">
                <a:solidFill>
                  <a:srgbClr val="0070C0"/>
                </a:solidFill>
              </a:rPr>
              <a:t>Subject		G	H	I	J	K	L</a:t>
            </a:r>
          </a:p>
          <a:p>
            <a:r>
              <a:rPr lang="en-US" sz="2400" dirty="0">
                <a:ea typeface="Times New Roman" panose="02020603050405020304" pitchFamily="18" charset="0"/>
              </a:rPr>
              <a:t>Before:			193 	209 	185 	155 	169 	210</a:t>
            </a:r>
          </a:p>
          <a:p>
            <a:r>
              <a:rPr lang="en-US" sz="2400" dirty="0">
                <a:ea typeface="Times New Roman" panose="02020603050405020304" pitchFamily="18" charset="0"/>
              </a:rPr>
              <a:t>After:			176 	183 	159 	146 	146 	177</a:t>
            </a:r>
            <a:endParaRPr lang="en-US" sz="2400" dirty="0"/>
          </a:p>
        </p:txBody>
      </p:sp>
    </p:spTree>
    <p:extLst>
      <p:ext uri="{BB962C8B-B14F-4D97-AF65-F5344CB8AC3E}">
        <p14:creationId xmlns:p14="http://schemas.microsoft.com/office/powerpoint/2010/main" val="2422427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2200</Words>
  <Application>Microsoft Office PowerPoint</Application>
  <PresentationFormat>Widescreen</PresentationFormat>
  <Paragraphs>240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 Light</vt:lpstr>
      <vt:lpstr>Calibri</vt:lpstr>
      <vt:lpstr>Cambria Math</vt:lpstr>
      <vt:lpstr>Arial</vt:lpstr>
      <vt:lpstr>Times New Roman</vt:lpstr>
      <vt:lpstr>Office Theme</vt:lpstr>
      <vt:lpstr>Paired Samples  T-Test</vt:lpstr>
      <vt:lpstr>Independent Vs Dependent </vt:lpstr>
      <vt:lpstr>Dependent Samples</vt:lpstr>
      <vt:lpstr>Ex1. Self-Reported and Measured Female Heights</vt:lpstr>
      <vt:lpstr>PowerPoint Presentation</vt:lpstr>
      <vt:lpstr>PowerPoint Presentation</vt:lpstr>
      <vt:lpstr>PowerPoint Presentation</vt:lpstr>
      <vt:lpstr>PowerPoint Presentation</vt:lpstr>
      <vt:lpstr>Ex2. Before/After Treatment Results</vt:lpstr>
      <vt:lpstr>PowerPoint Presentation</vt:lpstr>
      <vt:lpstr>PowerPoint Presentation</vt:lpstr>
      <vt:lpstr>PowerPoint Presentation</vt:lpstr>
      <vt:lpstr>Ex3. Testing Effects of Physical Training</vt:lpstr>
      <vt:lpstr>PowerPoint Presentation</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138</cp:revision>
  <dcterms:created xsi:type="dcterms:W3CDTF">2019-05-07T19:03:55Z</dcterms:created>
  <dcterms:modified xsi:type="dcterms:W3CDTF">2020-12-25T19:27:22Z</dcterms:modified>
</cp:coreProperties>
</file>