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4" r:id="rId3"/>
    <p:sldId id="284" r:id="rId4"/>
    <p:sldId id="291" r:id="rId5"/>
    <p:sldId id="265" r:id="rId6"/>
    <p:sldId id="266" r:id="rId7"/>
    <p:sldId id="286" r:id="rId8"/>
    <p:sldId id="292" r:id="rId9"/>
    <p:sldId id="277" r:id="rId10"/>
    <p:sldId id="293" r:id="rId11"/>
    <p:sldId id="281" r:id="rId12"/>
    <p:sldId id="294" r:id="rId13"/>
    <p:sldId id="275" r:id="rId14"/>
    <p:sldId id="290" r:id="rId15"/>
    <p:sldId id="29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Cambria Math" panose="02040503050406030204" pitchFamily="18"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5Q08yZq3FaKIGYH0WbDvQ==" hashData="49Kf3gmFJYro6UeQpJ4SUZgIzhP3/22lpmYOPt6qeh9PcnnsxMOTOMmZ9wIwZKau7b9zfI9O4MXV8WEgJ/ImN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8FFA"/>
    <a:srgbClr val="FF33CC"/>
    <a:srgbClr val="8D42C6"/>
    <a:srgbClr val="FF66CC"/>
    <a:srgbClr val="FFCCFF"/>
    <a:srgbClr val="008AF2"/>
    <a:srgbClr val="FFFF99"/>
    <a:srgbClr val="BDE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for two independent means </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Confidence interval is not useful here since alternate hypothesis is not two sided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P-Value = P(T127≥2.78)=</a:t>
                </a:r>
                <a:r>
                  <a:rPr lang="en-US" sz="1200" dirty="0" err="1">
                    <a:ea typeface="Times New Roman" panose="02020603050405020304" pitchFamily="18" charset="0"/>
                  </a:rPr>
                  <a:t>tcdf</a:t>
                </a:r>
                <a:r>
                  <a:rPr lang="en-US" sz="1200" dirty="0">
                    <a:ea typeface="Times New Roman" panose="02020603050405020304" pitchFamily="18" charset="0"/>
                  </a:rPr>
                  <a:t>(2.78,99,127)=0.0031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P-value is less than </a:t>
                </a:r>
                <a:r>
                  <a:rPr lang="el-GR" sz="1200" dirty="0">
                    <a:cs typeface="Times New Roman" pitchFamily="18" charset="0"/>
                  </a:rPr>
                  <a:t>α</a:t>
                </a:r>
                <a:r>
                  <a:rPr lang="en-US" sz="1200" dirty="0">
                    <a:cs typeface="Times New Roman" pitchFamily="18" charset="0"/>
                  </a:rPr>
                  <a:t> = 0.01 therefore, we have evidence to reject the null hypothesis at 1% significance level</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11493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Enter the numbers into two different columns in the calculator and get their summary values separately using STAT &gt; CALC &gt; 1-Var Stats, write down these THREE summary values for each set of data: (sample size, sample mean, sample standard deviation). Using these values, follow the same 6-step process to perform a testing. You can do the whole process using the calculator to check your answers.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CO in filtered cigarettes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 	Y: CO in unfiltered cigarettes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b="0" i="1" smtClean="0">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would like to test whether mean CO in filtered cigarettes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 is</a:t>
                </a:r>
                <a:r>
                  <a:rPr lang="en-US" sz="1200" baseline="0" dirty="0">
                    <a:ea typeface="Times New Roman" panose="02020603050405020304" pitchFamily="18" charset="0"/>
                  </a:rPr>
                  <a:t> the same (</a:t>
                </a:r>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itchFamily="18" charset="0"/>
                      </a:rPr>
                      <m:t>=</m:t>
                    </m:r>
                  </m:oMath>
                </a14:m>
                <a:r>
                  <a:rPr lang="en-US" sz="1200" baseline="0" dirty="0">
                    <a:ea typeface="Times New Roman" panose="02020603050405020304" pitchFamily="18" charset="0"/>
                  </a:rPr>
                  <a:t>) or less than (</a:t>
                </a:r>
                <a14:m>
                  <m:oMath xmlns:m="http://schemas.openxmlformats.org/officeDocument/2006/math">
                    <m:r>
                      <a:rPr lang="en-US" sz="1200" b="0" i="1" smtClean="0">
                        <a:latin typeface="Cambria Math" panose="02040503050406030204" pitchFamily="18" charset="0"/>
                        <a:ea typeface="Cambria Math" panose="02040503050406030204" pitchFamily="18" charset="0"/>
                        <a:cs typeface="Times New Roman" pitchFamily="18" charset="0"/>
                      </a:rPr>
                      <m:t>&lt;</m:t>
                    </m:r>
                  </m:oMath>
                </a14:m>
                <a:r>
                  <a:rPr lang="en-US" sz="1200" baseline="0" dirty="0">
                    <a:ea typeface="Times New Roman" panose="02020603050405020304" pitchFamily="18" charset="0"/>
                  </a:rPr>
                  <a:t>) </a:t>
                </a:r>
                <a:r>
                  <a:rPr lang="en-US" sz="1200" dirty="0">
                    <a:ea typeface="Times New Roman" panose="02020603050405020304" pitchFamily="18" charset="0"/>
                  </a:rPr>
                  <a:t>mean CO in unfiltered cigarettes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Enter the numbers into two different columns in the calculator and get their summary values separately using STAT &gt; CALC &gt; 1-Var Stats, write down these THREE summary values for each set of data: (sample size, sample mean, sample standard deviation). Using these values, follow the same 6-step process to perform a testing. You can do the whole process using the calculator to check your answers.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CO in filtered cigarettes ~ N(</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 	Y: CO in unfiltered cigarettes ~ N(</a:t>
                </a:r>
                <a:r>
                  <a:rPr lang="en-US" sz="1200" i="0">
                    <a:latin typeface="Cambria Math" panose="02040503050406030204" pitchFamily="18" charset="0"/>
                    <a:ea typeface="Cambria Math" panose="02040503050406030204" pitchFamily="18" charset="0"/>
                    <a:cs typeface="Times New Roman" pitchFamily="18" charset="0"/>
                  </a:rPr>
                  <a:t>𝜇_</a:t>
                </a:r>
                <a:r>
                  <a:rPr lang="en-US" sz="1200" b="0" i="0">
                    <a:latin typeface="Cambria Math" panose="02040503050406030204" pitchFamily="18" charset="0"/>
                    <a:ea typeface="Cambria Math" panose="02040503050406030204" pitchFamily="18" charset="0"/>
                    <a:cs typeface="Times New Roman" pitchFamily="18" charset="0"/>
                  </a:rPr>
                  <a:t>𝑌</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would like to test whether mean CO in filtered cigarettes (</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 is</a:t>
                </a:r>
                <a:r>
                  <a:rPr lang="en-US" sz="1200" baseline="0" dirty="0">
                    <a:ea typeface="Times New Roman" panose="02020603050405020304" pitchFamily="18" charset="0"/>
                  </a:rPr>
                  <a:t> the same (</a:t>
                </a:r>
                <a:r>
                  <a:rPr lang="en-US" sz="1200" i="0">
                    <a:latin typeface="Cambria Math" panose="02040503050406030204" pitchFamily="18" charset="0"/>
                    <a:ea typeface="Cambria Math" panose="02040503050406030204" pitchFamily="18" charset="0"/>
                    <a:cs typeface="Times New Roman" pitchFamily="18" charset="0"/>
                  </a:rPr>
                  <a:t>=</a:t>
                </a:r>
                <a:r>
                  <a:rPr lang="en-US" sz="1200" baseline="0" dirty="0">
                    <a:ea typeface="Times New Roman" panose="02020603050405020304" pitchFamily="18" charset="0"/>
                  </a:rPr>
                  <a:t>) or less than (</a:t>
                </a:r>
                <a:r>
                  <a:rPr lang="en-US" sz="1200" b="0" i="0">
                    <a:latin typeface="Cambria Math" panose="02040503050406030204" pitchFamily="18" charset="0"/>
                    <a:ea typeface="Cambria Math" panose="02040503050406030204" pitchFamily="18" charset="0"/>
                    <a:cs typeface="Times New Roman" pitchFamily="18" charset="0"/>
                  </a:rPr>
                  <a:t>&lt;</a:t>
                </a:r>
                <a:r>
                  <a:rPr lang="en-US" sz="1200" baseline="0" dirty="0">
                    <a:ea typeface="Times New Roman" panose="02020603050405020304" pitchFamily="18" charset="0"/>
                  </a:rPr>
                  <a:t>) </a:t>
                </a:r>
                <a:r>
                  <a:rPr lang="en-US" sz="1200" dirty="0">
                    <a:ea typeface="Times New Roman" panose="02020603050405020304" pitchFamily="18" charset="0"/>
                  </a:rPr>
                  <a:t>mean CO in unfiltered cigarettes (</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6817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0. </a:t>
                </a:r>
                <a14:m>
                  <m:oMath xmlns:m="http://schemas.openxmlformats.org/officeDocument/2006/math">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𝑋</m:t>
                            </m:r>
                          </m:sub>
                        </m:sSub>
                      </m:num>
                      <m:den>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𝑌</m:t>
                            </m:r>
                          </m:sub>
                        </m:sSub>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2.191</m:t>
                        </m:r>
                      </m:num>
                      <m:den>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188</m:t>
                        </m:r>
                      </m:den>
                    </m:f>
                    <m:r>
                      <a:rPr lang="en-US" sz="1200" b="0" i="1" smtClean="0">
                        <a:latin typeface="Cambria Math" panose="02040503050406030204" pitchFamily="18" charset="0"/>
                      </a:rPr>
                      <m:t>=1.844&lt;2</m:t>
                    </m:r>
                  </m:oMath>
                </a14:m>
                <a:r>
                  <a:rPr lang="en-US" sz="1200" dirty="0">
                    <a:ea typeface="Times New Roman" panose="02020603050405020304" pitchFamily="18" charset="0"/>
                  </a:rPr>
                  <a:t>, therefore se can assume that </a:t>
                </a:r>
                <a14:m>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rPr>
                          <m:t>𝑋</m:t>
                        </m:r>
                      </m:sub>
                      <m:sup>
                        <m:r>
                          <a:rPr lang="en-US" sz="1200" i="1">
                            <a:latin typeface="Cambria Math" panose="02040503050406030204" pitchFamily="18" charset="0"/>
                          </a:rPr>
                          <m:t>2</m:t>
                        </m:r>
                      </m:sup>
                    </m:sSubSup>
                    <m:r>
                      <a:rPr lang="en-US" sz="120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𝑌</m:t>
                        </m:r>
                      </m:sub>
                      <m:sup>
                        <m:r>
                          <a:rPr lang="en-US" sz="1200" i="1">
                            <a:latin typeface="Cambria Math" panose="02040503050406030204" pitchFamily="18" charset="0"/>
                          </a:rPr>
                          <m:t>2</m:t>
                        </m:r>
                      </m:sup>
                    </m:sSubSup>
                  </m:oMath>
                </a14:m>
                <a:r>
                  <a:rPr lang="en-US" sz="1200" dirty="0"/>
                  <a:t> </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Confidence interval is not useful here since alternate hypothesis is not two sided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P-Value = P(T27≤-3.190)=</a:t>
                </a:r>
                <a:r>
                  <a:rPr lang="en-US" sz="1200" dirty="0" err="1">
                    <a:ea typeface="Times New Roman" panose="02020603050405020304" pitchFamily="18" charset="0"/>
                  </a:rPr>
                  <a:t>tcdf</a:t>
                </a:r>
                <a:r>
                  <a:rPr lang="en-US" sz="1200" dirty="0">
                    <a:ea typeface="Times New Roman" panose="02020603050405020304" pitchFamily="18" charset="0"/>
                  </a:rPr>
                  <a:t>(-99,-3.19,27)=0.00179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P-value is less than </a:t>
                </a:r>
                <a:r>
                  <a:rPr lang="el-GR" sz="1200" dirty="0">
                    <a:cs typeface="Times New Roman" pitchFamily="18" charset="0"/>
                  </a:rPr>
                  <a:t>α</a:t>
                </a:r>
                <a:r>
                  <a:rPr lang="en-US" sz="1200" dirty="0">
                    <a:cs typeface="Times New Roman" pitchFamily="18" charset="0"/>
                  </a:rPr>
                  <a:t> = 0.05 therefore, we have evidence to reject the null hypothesis at 5% significance level</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89144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417181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3590073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0. </a:t>
                </a:r>
                <a:r>
                  <a:rPr lang="en-US" sz="1200">
                    <a:ea typeface="Times New Roman" panose="02020603050405020304" pitchFamily="18" charset="0"/>
                  </a:rPr>
                  <a:t>Population type is II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=0.05</m:t>
                    </m:r>
                  </m:oMath>
                </a14:m>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2. H0: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𝑋</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ea typeface="Cambria Math" panose="02040503050406030204" pitchFamily="18" charset="0"/>
                          </a:rPr>
                          <m:t>𝑌</m:t>
                        </m:r>
                      </m:sub>
                    </m:sSub>
                  </m:oMath>
                </a14:m>
                <a:r>
                  <a:rPr lang="en-US" sz="1200" dirty="0">
                    <a:ea typeface="Times New Roman" panose="02020603050405020304" pitchFamily="18" charset="0"/>
                  </a:rPr>
                  <a:t>	Vs H1: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𝑋</m:t>
                        </m:r>
                      </m:sub>
                    </m:sSub>
                    <m:r>
                      <a:rPr lang="en-US" sz="1200" b="0" i="1" smtClean="0">
                        <a:latin typeface="Cambria Math" panose="02040503050406030204" pitchFamily="18" charset="0"/>
                      </a:rPr>
                      <m:t>&lt;</m:t>
                    </m:r>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ea typeface="Cambria Math" panose="02040503050406030204" pitchFamily="18" charset="0"/>
                          </a:rPr>
                          <m:t>𝑌</m:t>
                        </m:r>
                      </m:sub>
                    </m:sSub>
                  </m:oMath>
                </a14:m>
                <a:r>
                  <a:rPr lang="en-US" sz="1200" dirty="0">
                    <a:ea typeface="Times New Roman" panose="02020603050405020304" pitchFamily="18" charset="0"/>
                  </a:rPr>
                  <a:t> where </a:t>
                </a:r>
                <a14:m>
                  <m:oMath xmlns:m="http://schemas.openxmlformats.org/officeDocument/2006/math">
                    <m:r>
                      <a:rPr lang="en-US" sz="1200" i="1" smtClean="0">
                        <a:latin typeface="Cambria Math" panose="02040503050406030204" pitchFamily="18" charset="0"/>
                        <a:ea typeface="Cambria Math" panose="02040503050406030204" pitchFamily="18" charset="0"/>
                      </a:rPr>
                      <m:t>𝜇</m:t>
                    </m:r>
                  </m:oMath>
                </a14:m>
                <a:r>
                  <a:rPr lang="en-US" sz="1200" dirty="0">
                    <a:ea typeface="Times New Roman" panose="02020603050405020304" pitchFamily="18" charset="0"/>
                  </a:rPr>
                  <a:t> is the mean</a:t>
                </a:r>
                <a:r>
                  <a:rPr lang="en-US" sz="1200" baseline="0" dirty="0">
                    <a:ea typeface="Times New Roman" panose="02020603050405020304" pitchFamily="18" charset="0"/>
                  </a:rPr>
                  <a:t> headache relief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a typeface="Times New Roman" panose="02020603050405020304" pitchFamily="18" charset="0"/>
                  </a:rPr>
                  <a:t>3. </a:t>
                </a:r>
                <a:r>
                  <a:rPr lang="en-US" sz="1200" baseline="0" dirty="0" err="1">
                    <a:ea typeface="Times New Roman" panose="02020603050405020304" pitchFamily="18" charset="0"/>
                  </a:rPr>
                  <a:t>Sp</a:t>
                </a:r>
                <a:r>
                  <a:rPr lang="en-US" sz="1200" baseline="0" dirty="0">
                    <a:ea typeface="Times New Roman" panose="02020603050405020304" pitchFamily="18" charset="0"/>
                  </a:rPr>
                  <a:t>=	T=-0.65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a typeface="Times New Roman" panose="02020603050405020304" pitchFamily="18" charset="0"/>
                  </a:rPr>
                  <a:t>4. RR is T&lt;=-</a:t>
                </a:r>
                <a:r>
                  <a:rPr lang="en-US" sz="1200" baseline="0" dirty="0" err="1">
                    <a:ea typeface="Times New Roman" panose="02020603050405020304" pitchFamily="18" charset="0"/>
                  </a:rPr>
                  <a:t>invT</a:t>
                </a:r>
                <a:r>
                  <a:rPr lang="en-US" sz="1200" baseline="0" dirty="0">
                    <a:ea typeface="Times New Roman" panose="02020603050405020304" pitchFamily="18" charset="0"/>
                  </a:rPr>
                  <a:t>(0.95,28)</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0. </a:t>
                </a:r>
                <a:r>
                  <a:rPr lang="en-US" sz="1200">
                    <a:ea typeface="Times New Roman" panose="02020603050405020304" pitchFamily="18" charset="0"/>
                  </a:rPr>
                  <a:t>Population type is II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1. </a:t>
                </a:r>
                <a:r>
                  <a:rPr lang="en-US" sz="1200" i="0">
                    <a:latin typeface="Cambria Math" panose="02040503050406030204" pitchFamily="18" charset="0"/>
                    <a:ea typeface="Cambria Math" panose="02040503050406030204" pitchFamily="18" charset="0"/>
                  </a:rPr>
                  <a:t>𝛼</a:t>
                </a:r>
                <a:r>
                  <a:rPr lang="en-US" sz="1200" b="0" i="0">
                    <a:latin typeface="Cambria Math" panose="02040503050406030204" pitchFamily="18" charset="0"/>
                    <a:ea typeface="Cambria Math" panose="02040503050406030204" pitchFamily="18" charset="0"/>
                  </a:rPr>
                  <a:t>=0.05</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2. H0: </a:t>
                </a:r>
                <a:r>
                  <a:rPr lang="en-US" sz="120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𝑋=</a:t>
                </a:r>
                <a:r>
                  <a:rPr lang="en-US" sz="120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ea typeface="Cambria Math" panose="02040503050406030204" pitchFamily="18" charset="0"/>
                  </a:rPr>
                  <a:t>𝑌</a:t>
                </a:r>
                <a:r>
                  <a:rPr lang="en-US" sz="1200" dirty="0">
                    <a:ea typeface="Times New Roman" panose="02020603050405020304" pitchFamily="18" charset="0"/>
                  </a:rPr>
                  <a:t>	Vs H1: </a:t>
                </a:r>
                <a:r>
                  <a:rPr lang="en-US" sz="120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𝑋&lt;</a:t>
                </a:r>
                <a:r>
                  <a:rPr lang="en-US" sz="120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ea typeface="Cambria Math" panose="02040503050406030204" pitchFamily="18" charset="0"/>
                  </a:rPr>
                  <a:t>𝑌</a:t>
                </a:r>
                <a:r>
                  <a:rPr lang="en-US" sz="1200" dirty="0">
                    <a:ea typeface="Times New Roman" panose="02020603050405020304" pitchFamily="18" charset="0"/>
                  </a:rPr>
                  <a:t> where </a:t>
                </a:r>
                <a:r>
                  <a:rPr lang="en-US" sz="1200" i="0">
                    <a:latin typeface="Cambria Math" panose="02040503050406030204" pitchFamily="18" charset="0"/>
                    <a:ea typeface="Cambria Math" panose="02040503050406030204" pitchFamily="18" charset="0"/>
                  </a:rPr>
                  <a:t>𝜇</a:t>
                </a:r>
                <a:r>
                  <a:rPr lang="en-US" sz="1200" dirty="0">
                    <a:ea typeface="Times New Roman" panose="02020603050405020304" pitchFamily="18" charset="0"/>
                  </a:rPr>
                  <a:t> is the mean</a:t>
                </a:r>
                <a:r>
                  <a:rPr lang="en-US" sz="1200" baseline="0" dirty="0">
                    <a:ea typeface="Times New Roman" panose="02020603050405020304" pitchFamily="18" charset="0"/>
                  </a:rPr>
                  <a:t> headache relief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a typeface="Times New Roman" panose="02020603050405020304" pitchFamily="18" charset="0"/>
                  </a:rPr>
                  <a:t>3. </a:t>
                </a:r>
                <a:r>
                  <a:rPr lang="en-US" sz="1200" baseline="0" dirty="0" err="1">
                    <a:ea typeface="Times New Roman" panose="02020603050405020304" pitchFamily="18" charset="0"/>
                  </a:rPr>
                  <a:t>Sp</a:t>
                </a:r>
                <a:r>
                  <a:rPr lang="en-US" sz="1200" baseline="0" dirty="0">
                    <a:ea typeface="Times New Roman" panose="02020603050405020304" pitchFamily="18" charset="0"/>
                  </a:rPr>
                  <a:t>=	T=-0.65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a typeface="Times New Roman" panose="02020603050405020304" pitchFamily="18" charset="0"/>
                  </a:rPr>
                  <a:t>4. RR is T&lt;=-</a:t>
                </a:r>
                <a:r>
                  <a:rPr lang="en-US" sz="1200" baseline="0" dirty="0" err="1">
                    <a:ea typeface="Times New Roman" panose="02020603050405020304" pitchFamily="18" charset="0"/>
                  </a:rPr>
                  <a:t>invT</a:t>
                </a:r>
                <a:r>
                  <a:rPr lang="en-US" sz="1200" baseline="0" dirty="0">
                    <a:ea typeface="Times New Roman" panose="02020603050405020304" pitchFamily="18" charset="0"/>
                  </a:rPr>
                  <a:t>(0.95,28)</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38281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the two distributions are not known BUT both sample sizes are greater than 30, we can still use the procedure  </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29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76065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sz="1200" dirty="0">
                    <a:ea typeface="Times New Roman" panose="02020603050405020304" pitchFamily="18" charset="0"/>
                  </a:rPr>
                  <a:t>Hamilton Depression Score for people in Control group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 </a:t>
                </a:r>
                <a:r>
                  <a:rPr lang="en-US" sz="1200" dirty="0">
                    <a:ea typeface="Times New Roman" panose="02020603050405020304" pitchFamily="18" charset="0"/>
                  </a:rPr>
                  <a:t>Hamilton Depression Score for people in Treatment group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b="0" i="1" smtClean="0">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want to test if Mean Hamilton Depression Score in the Control group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 is</a:t>
                </a:r>
                <a:r>
                  <a:rPr lang="en-US" sz="1200" baseline="0" dirty="0">
                    <a:ea typeface="Times New Roman" panose="02020603050405020304" pitchFamily="18" charset="0"/>
                  </a:rPr>
                  <a:t> the same (</a:t>
                </a:r>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itchFamily="18" charset="0"/>
                      </a:rPr>
                      <m:t>=</m:t>
                    </m:r>
                  </m:oMath>
                </a14:m>
                <a:r>
                  <a:rPr lang="en-US" sz="1200" baseline="0" dirty="0">
                    <a:ea typeface="Times New Roman" panose="02020603050405020304" pitchFamily="18" charset="0"/>
                  </a:rPr>
                  <a:t>) or different (</a:t>
                </a:r>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itchFamily="18" charset="0"/>
                      </a:rPr>
                      <m:t>≠</m:t>
                    </m:r>
                  </m:oMath>
                </a14:m>
                <a:r>
                  <a:rPr lang="en-US" sz="1200" baseline="0" dirty="0">
                    <a:ea typeface="Times New Roman" panose="02020603050405020304" pitchFamily="18" charset="0"/>
                  </a:rPr>
                  <a:t>) from </a:t>
                </a:r>
                <a:r>
                  <a:rPr lang="en-US" sz="1200" dirty="0">
                    <a:ea typeface="Times New Roman" panose="02020603050405020304" pitchFamily="18" charset="0"/>
                  </a:rPr>
                  <a:t>Mean Hamilton Depression Score in the Treatment group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 T</a:t>
                </a:r>
                <a:r>
                  <a:rPr lang="en-US" sz="1200" baseline="0" dirty="0">
                    <a:ea typeface="Times New Roman" panose="02020603050405020304" pitchFamily="18" charset="0"/>
                  </a:rPr>
                  <a:t>hat is we would like to test if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r>
                      <a:rPr lang="en-US" sz="1200" b="0" i="1" smtClean="0">
                        <a:latin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 versus the alternate of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r>
                      <a:rPr lang="en-US" sz="1200" i="1" smtClean="0">
                        <a:latin typeface="Cambria Math" panose="02040503050406030204" pitchFamily="18" charset="0"/>
                        <a:ea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Note: if you’d like to test whether treatment decreases the depression scores, then you’re alternate would be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r>
                      <a:rPr lang="en-US" sz="1200" b="0" i="1" smtClean="0">
                        <a:latin typeface="Cambria Math" panose="02040503050406030204" pitchFamily="18" charset="0"/>
                        <a:cs typeface="Times New Roman" pitchFamily="18" charset="0"/>
                      </a:rPr>
                      <m:t>&gt;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sz="1200" dirty="0">
                    <a:ea typeface="Times New Roman" panose="02020603050405020304" pitchFamily="18" charset="0"/>
                  </a:rPr>
                  <a:t>Hamilton Depression Score for people in Control group ~ N(</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 </a:t>
                </a:r>
                <a:r>
                  <a:rPr lang="en-US" sz="1200" dirty="0">
                    <a:ea typeface="Times New Roman" panose="02020603050405020304" pitchFamily="18" charset="0"/>
                  </a:rPr>
                  <a:t>Hamilton Depression Score for people in Treatment group ~ N(</a:t>
                </a:r>
                <a:r>
                  <a:rPr lang="en-US" sz="1200" i="0">
                    <a:latin typeface="Cambria Math" panose="02040503050406030204" pitchFamily="18" charset="0"/>
                    <a:ea typeface="Cambria Math" panose="02040503050406030204" pitchFamily="18" charset="0"/>
                    <a:cs typeface="Times New Roman" pitchFamily="18" charset="0"/>
                  </a:rPr>
                  <a:t>𝜇_</a:t>
                </a:r>
                <a:r>
                  <a:rPr lang="en-US" sz="1200" b="0" i="0">
                    <a:latin typeface="Cambria Math" panose="02040503050406030204" pitchFamily="18" charset="0"/>
                    <a:ea typeface="Cambria Math" panose="02040503050406030204" pitchFamily="18" charset="0"/>
                    <a:cs typeface="Times New Roman" pitchFamily="18" charset="0"/>
                  </a:rPr>
                  <a:t>𝑌</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want to test if Mean Hamilton Depression Score in the Control group (</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 is</a:t>
                </a:r>
                <a:r>
                  <a:rPr lang="en-US" sz="1200" baseline="0" dirty="0">
                    <a:ea typeface="Times New Roman" panose="02020603050405020304" pitchFamily="18" charset="0"/>
                  </a:rPr>
                  <a:t> the same (</a:t>
                </a:r>
                <a:r>
                  <a:rPr lang="en-US" sz="1200" i="0">
                    <a:latin typeface="Cambria Math" panose="02040503050406030204" pitchFamily="18" charset="0"/>
                    <a:ea typeface="Cambria Math" panose="02040503050406030204" pitchFamily="18" charset="0"/>
                    <a:cs typeface="Times New Roman" pitchFamily="18" charset="0"/>
                  </a:rPr>
                  <a:t>=</a:t>
                </a:r>
                <a:r>
                  <a:rPr lang="en-US" sz="1200" baseline="0" dirty="0">
                    <a:ea typeface="Times New Roman" panose="02020603050405020304" pitchFamily="18" charset="0"/>
                  </a:rPr>
                  <a:t>) or different (</a:t>
                </a:r>
                <a:r>
                  <a:rPr lang="en-US" sz="1200" i="0">
                    <a:latin typeface="Cambria Math" panose="02040503050406030204" pitchFamily="18" charset="0"/>
                    <a:ea typeface="Cambria Math" panose="02040503050406030204" pitchFamily="18" charset="0"/>
                    <a:cs typeface="Times New Roman" pitchFamily="18" charset="0"/>
                  </a:rPr>
                  <a:t>≠</a:t>
                </a:r>
                <a:r>
                  <a:rPr lang="en-US" sz="1200" baseline="0" dirty="0">
                    <a:ea typeface="Times New Roman" panose="02020603050405020304" pitchFamily="18" charset="0"/>
                  </a:rPr>
                  <a:t>) from </a:t>
                </a:r>
                <a:r>
                  <a:rPr lang="en-US" sz="1200" dirty="0">
                    <a:ea typeface="Times New Roman" panose="02020603050405020304" pitchFamily="18" charset="0"/>
                  </a:rPr>
                  <a:t>Mean Hamilton Depression Score in the Treatment group (</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 T</a:t>
                </a:r>
                <a:r>
                  <a:rPr lang="en-US" sz="1200" baseline="0" dirty="0">
                    <a:ea typeface="Times New Roman" panose="02020603050405020304" pitchFamily="18" charset="0"/>
                  </a:rPr>
                  <a:t>hat is we would like to test if </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 versus the alternate of </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IF you were asked to build a confidence interval for difference between Hamilton depression scores in the Control and Treatment group, this slides shows how to do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Follow up calculations of t and </a:t>
                </a:r>
                <a14:m>
                  <m:oMath xmlns:m="http://schemas.openxmlformats.org/officeDocument/2006/math">
                    <m:sSubSup>
                      <m:sSubSupPr>
                        <m:ctrlPr>
                          <a:rPr lang="en-US" sz="1200" i="1" smtClean="0">
                            <a:solidFill>
                              <a:srgbClr val="8D42C6"/>
                            </a:solidFill>
                            <a:latin typeface="Cambria Math" panose="02040503050406030204" pitchFamily="18" charset="0"/>
                            <a:cs typeface="Times New Roman" pitchFamily="18" charset="0"/>
                          </a:rPr>
                        </m:ctrlPr>
                      </m:sSubSupPr>
                      <m:e>
                        <m:r>
                          <a:rPr lang="en-US" sz="1200" i="1">
                            <a:solidFill>
                              <a:srgbClr val="8D42C6"/>
                            </a:solidFill>
                            <a:latin typeface="Cambria Math" panose="02040503050406030204" pitchFamily="18" charset="0"/>
                            <a:cs typeface="Times New Roman" pitchFamily="18" charset="0"/>
                          </a:rPr>
                          <m:t>𝑆</m:t>
                        </m:r>
                      </m:e>
                      <m:sub>
                        <m:r>
                          <a:rPr lang="en-US" sz="1200" i="1">
                            <a:solidFill>
                              <a:srgbClr val="8D42C6"/>
                            </a:solidFill>
                            <a:latin typeface="Cambria Math" panose="02040503050406030204" pitchFamily="18" charset="0"/>
                            <a:cs typeface="Times New Roman" pitchFamily="18" charset="0"/>
                          </a:rPr>
                          <m:t>𝑝</m:t>
                        </m:r>
                      </m:sub>
                      <m:sup>
                        <m:r>
                          <a:rPr lang="en-US" sz="1200" i="1">
                            <a:solidFill>
                              <a:srgbClr val="8D42C6"/>
                            </a:solidFill>
                            <a:latin typeface="Cambria Math" panose="02040503050406030204" pitchFamily="18" charset="0"/>
                            <a:cs typeface="Times New Roman" pitchFamily="18" charset="0"/>
                          </a:rPr>
                          <m:t>2</m:t>
                        </m:r>
                      </m:sup>
                    </m:sSubSup>
                  </m:oMath>
                </a14:m>
                <a:r>
                  <a:rPr lang="en-US" sz="1200" dirty="0">
                    <a:ea typeface="Times New Roman" panose="02020603050405020304" pitchFamily="18" charset="0"/>
                  </a:rPr>
                  <a:t> on last slide if you’re struggling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50620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This is the process for testing two independent samples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24761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Memory recall test score for light marijuana users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 Memory recall test score for heavy marijuana users ~ N(</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would like to test whether mean memory recall scores in light marijuana users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cs typeface="Times New Roman" pitchFamily="18" charset="0"/>
                          </a:rPr>
                          <m:t>𝑋</m:t>
                        </m:r>
                      </m:sub>
                    </m:sSub>
                  </m:oMath>
                </a14:m>
                <a:r>
                  <a:rPr lang="en-US" sz="1200" dirty="0">
                    <a:ea typeface="Times New Roman" panose="02020603050405020304" pitchFamily="18" charset="0"/>
                  </a:rPr>
                  <a:t>) is</a:t>
                </a:r>
                <a:r>
                  <a:rPr lang="en-US" sz="1200" baseline="0" dirty="0">
                    <a:ea typeface="Times New Roman" panose="02020603050405020304" pitchFamily="18" charset="0"/>
                  </a:rPr>
                  <a:t> the same (</a:t>
                </a:r>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itchFamily="18" charset="0"/>
                      </a:rPr>
                      <m:t>=</m:t>
                    </m:r>
                  </m:oMath>
                </a14:m>
                <a:r>
                  <a:rPr lang="en-US" sz="1200" baseline="0" dirty="0">
                    <a:ea typeface="Times New Roman" panose="02020603050405020304" pitchFamily="18" charset="0"/>
                  </a:rPr>
                  <a:t>) or greater than (</a:t>
                </a:r>
                <a14:m>
                  <m:oMath xmlns:m="http://schemas.openxmlformats.org/officeDocument/2006/math">
                    <m:r>
                      <a:rPr lang="en-US" sz="1200" b="0" i="1" smtClean="0">
                        <a:latin typeface="Cambria Math" panose="02040503050406030204" pitchFamily="18" charset="0"/>
                        <a:ea typeface="Cambria Math" panose="02040503050406030204" pitchFamily="18" charset="0"/>
                        <a:cs typeface="Times New Roman" pitchFamily="18" charset="0"/>
                      </a:rPr>
                      <m:t>&gt;</m:t>
                    </m:r>
                  </m:oMath>
                </a14:m>
                <a:r>
                  <a:rPr lang="en-US" sz="1200" baseline="0" dirty="0">
                    <a:ea typeface="Times New Roman" panose="02020603050405020304" pitchFamily="18" charset="0"/>
                  </a:rPr>
                  <a:t>) </a:t>
                </a:r>
                <a:r>
                  <a:rPr lang="en-US" sz="1200" dirty="0">
                    <a:ea typeface="Times New Roman" panose="02020603050405020304" pitchFamily="18" charset="0"/>
                  </a:rPr>
                  <a:t>mean memory recall scores in heavy marijuana users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ea typeface="Cambria Math" panose="02040503050406030204" pitchFamily="18" charset="0"/>
                            <a:cs typeface="Times New Roman" pitchFamily="18" charset="0"/>
                          </a:rPr>
                          <m:t>𝜇</m:t>
                        </m:r>
                      </m:e>
                      <m:sub>
                        <m:r>
                          <a:rPr lang="en-US" sz="1200" i="1">
                            <a:latin typeface="Cambria Math" panose="02040503050406030204" pitchFamily="18" charset="0"/>
                            <a:ea typeface="Cambria Math" panose="02040503050406030204" pitchFamily="18" charset="0"/>
                            <a:cs typeface="Times New Roman" pitchFamily="18" charset="0"/>
                          </a:rPr>
                          <m:t>𝑌</m:t>
                        </m:r>
                      </m:sub>
                    </m:sSub>
                  </m:oMath>
                </a14:m>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 Memory recall test score for light marijuana users ~ N(</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 Memory recall test score for heavy marijuana users ~ N(</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a:t>
                </a:r>
                <a:r>
                  <a:rPr lang="el-GR" sz="1200" dirty="0">
                    <a:ea typeface="Times New Roman" panose="02020603050405020304" pitchFamily="18" charset="0"/>
                  </a:rPr>
                  <a:t>σ</a:t>
                </a:r>
                <a:r>
                  <a:rPr lang="en-US" sz="1200" dirty="0">
                    <a:ea typeface="Times New Roman" panose="02020603050405020304" pitchFamily="18" charset="0"/>
                  </a:rPr>
                  <a: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would like to test whether mean memory recall scores in light marijuana users (</a:t>
                </a:r>
                <a:r>
                  <a:rPr lang="en-US" sz="1200" i="0">
                    <a:latin typeface="Cambria Math" panose="02040503050406030204" pitchFamily="18" charset="0"/>
                    <a:ea typeface="Cambria Math" panose="02040503050406030204" pitchFamily="18" charset="0"/>
                    <a:cs typeface="Times New Roman" pitchFamily="18" charset="0"/>
                  </a:rPr>
                  <a:t>𝜇_</a:t>
                </a:r>
                <a:r>
                  <a:rPr lang="en-US" sz="1200" i="0">
                    <a:latin typeface="Cambria Math" panose="02040503050406030204" pitchFamily="18" charset="0"/>
                    <a:cs typeface="Times New Roman" pitchFamily="18" charset="0"/>
                  </a:rPr>
                  <a:t>𝑋</a:t>
                </a:r>
                <a:r>
                  <a:rPr lang="en-US" sz="1200" dirty="0">
                    <a:ea typeface="Times New Roman" panose="02020603050405020304" pitchFamily="18" charset="0"/>
                  </a:rPr>
                  <a:t>) is</a:t>
                </a:r>
                <a:r>
                  <a:rPr lang="en-US" sz="1200" baseline="0" dirty="0">
                    <a:ea typeface="Times New Roman" panose="02020603050405020304" pitchFamily="18" charset="0"/>
                  </a:rPr>
                  <a:t> the same (</a:t>
                </a:r>
                <a:r>
                  <a:rPr lang="en-US" sz="1200" i="0">
                    <a:latin typeface="Cambria Math" panose="02040503050406030204" pitchFamily="18" charset="0"/>
                    <a:ea typeface="Cambria Math" panose="02040503050406030204" pitchFamily="18" charset="0"/>
                    <a:cs typeface="Times New Roman" pitchFamily="18" charset="0"/>
                  </a:rPr>
                  <a:t>=</a:t>
                </a:r>
                <a:r>
                  <a:rPr lang="en-US" sz="1200" baseline="0" dirty="0">
                    <a:ea typeface="Times New Roman" panose="02020603050405020304" pitchFamily="18" charset="0"/>
                  </a:rPr>
                  <a:t>) or greater than (</a:t>
                </a:r>
                <a:r>
                  <a:rPr lang="en-US" sz="1200" b="0" i="0">
                    <a:latin typeface="Cambria Math" panose="02040503050406030204" pitchFamily="18" charset="0"/>
                    <a:ea typeface="Cambria Math" panose="02040503050406030204" pitchFamily="18" charset="0"/>
                    <a:cs typeface="Times New Roman" pitchFamily="18" charset="0"/>
                  </a:rPr>
                  <a:t>&gt;</a:t>
                </a:r>
                <a:r>
                  <a:rPr lang="en-US" sz="1200" baseline="0" dirty="0">
                    <a:ea typeface="Times New Roman" panose="02020603050405020304" pitchFamily="18" charset="0"/>
                  </a:rPr>
                  <a:t>) </a:t>
                </a:r>
                <a:r>
                  <a:rPr lang="en-US" sz="1200" dirty="0">
                    <a:ea typeface="Times New Roman" panose="02020603050405020304" pitchFamily="18" charset="0"/>
                  </a:rPr>
                  <a:t>mean memory recall scores in heavy marijuana users (</a:t>
                </a:r>
                <a:r>
                  <a:rPr lang="en-US" sz="1200" i="0">
                    <a:latin typeface="Cambria Math" panose="02040503050406030204" pitchFamily="18" charset="0"/>
                    <a:ea typeface="Cambria Math" panose="02040503050406030204" pitchFamily="18" charset="0"/>
                    <a:cs typeface="Times New Roman" pitchFamily="18" charset="0"/>
                  </a:rPr>
                  <a:t>𝜇_𝑌</a:t>
                </a:r>
                <a:r>
                  <a:rPr lang="en-US" sz="1200" dirty="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126446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5.png"/><Relationship Id="rId10" Type="http://schemas.openxmlformats.org/officeDocument/2006/relationships/image" Target="../media/image44.png"/><Relationship Id="rId4" Type="http://schemas.openxmlformats.org/officeDocument/2006/relationships/image" Target="../media/image440.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6.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480.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1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0.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0.png"/><Relationship Id="rId10"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2701447" y="3721100"/>
            <a:ext cx="6789106" cy="1949836"/>
          </a:xfrm>
        </p:spPr>
        <p:txBody>
          <a:bodyPr>
            <a:normAutofit fontScale="90000"/>
          </a:bodyPr>
          <a:lstStyle/>
          <a:p>
            <a:r>
              <a:rPr lang="en-US" dirty="0"/>
              <a:t>Independent Samples </a:t>
            </a:r>
            <a:br>
              <a:rPr lang="en-US" dirty="0"/>
            </a:br>
            <a:r>
              <a:rPr lang="en-US" dirty="0"/>
              <a:t>T-Test</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4014592" y="5779272"/>
            <a:ext cx="4162816" cy="629720"/>
          </a:xfrm>
        </p:spPr>
        <p:txBody>
          <a:bodyPr>
            <a:normAutofit/>
          </a:bodyPr>
          <a:lstStyle/>
          <a:p>
            <a:r>
              <a:rPr lang="en-US" sz="3600" dirty="0">
                <a:solidFill>
                  <a:srgbClr val="8D42C6"/>
                </a:solidFill>
              </a:rPr>
              <a:t>Chapter 8 Part 2</a:t>
            </a:r>
          </a:p>
        </p:txBody>
      </p:sp>
      <p:pic>
        <p:nvPicPr>
          <p:cNvPr id="5" name="Picture 1">
            <a:extLst>
              <a:ext uri="{FF2B5EF4-FFF2-40B4-BE49-F238E27FC236}">
                <a16:creationId xmlns:a16="http://schemas.microsoft.com/office/drawing/2014/main" id="{686569A6-067D-49A2-8E2C-6C12D373A4F6}"/>
              </a:ext>
            </a:extLst>
          </p:cNvPr>
          <p:cNvPicPr>
            <a:picLocks noChangeAspect="1" noChangeArrowheads="1"/>
          </p:cNvPicPr>
          <p:nvPr/>
        </p:nvPicPr>
        <p:blipFill>
          <a:blip r:embed="rId3"/>
          <a:srcRect/>
          <a:stretch>
            <a:fillRect/>
          </a:stretch>
        </p:blipFill>
        <p:spPr bwMode="auto">
          <a:xfrm>
            <a:off x="1953726" y="304233"/>
            <a:ext cx="8284547" cy="3416867"/>
          </a:xfrm>
          <a:prstGeom prst="rect">
            <a:avLst/>
          </a:prstGeom>
          <a:noFill/>
          <a:ln w="9525">
            <a:noFill/>
            <a:miter lim="800000"/>
            <a:headEnd/>
            <a:tailEnd/>
          </a:ln>
        </p:spPr>
      </p:pic>
      <p:sp>
        <p:nvSpPr>
          <p:cNvPr id="4" name="TextBox 3">
            <a:extLst>
              <a:ext uri="{FF2B5EF4-FFF2-40B4-BE49-F238E27FC236}">
                <a16:creationId xmlns:a16="http://schemas.microsoft.com/office/drawing/2014/main" id="{3175A5F1-D7DC-4FD5-94B3-ED06EADAB72B}"/>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D56A4-6109-489F-834C-F9807F2BC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854" y="1665799"/>
            <a:ext cx="4963020" cy="1563782"/>
          </a:xfrm>
          <a:prstGeom prst="rect">
            <a:avLst/>
          </a:prstGeom>
        </p:spPr>
      </p:pic>
      <p:sp>
        <p:nvSpPr>
          <p:cNvPr id="22" name="Rectangle 21">
            <a:extLst>
              <a:ext uri="{FF2B5EF4-FFF2-40B4-BE49-F238E27FC236}">
                <a16:creationId xmlns:a16="http://schemas.microsoft.com/office/drawing/2014/main" id="{9C683124-A54D-43FB-BBA7-B9B6C706DFE3}"/>
              </a:ext>
            </a:extLst>
          </p:cNvPr>
          <p:cNvSpPr/>
          <p:nvPr/>
        </p:nvSpPr>
        <p:spPr>
          <a:xfrm>
            <a:off x="842296" y="984783"/>
            <a:ext cx="1600200" cy="461665"/>
          </a:xfrm>
          <a:prstGeom prst="rect">
            <a:avLst/>
          </a:prstGeom>
        </p:spPr>
        <p:txBody>
          <a:bodyPr wrap="square">
            <a:spAutoFit/>
          </a:bodyPr>
          <a:lstStyle/>
          <a:p>
            <a:r>
              <a:rPr lang="en-US" sz="2400" b="1" dirty="0">
                <a:solidFill>
                  <a:srgbClr val="FF0000"/>
                </a:solidFill>
                <a:cs typeface="Times New Roman" pitchFamily="18" charset="0"/>
              </a:rPr>
              <a:t>1.</a:t>
            </a:r>
            <a:r>
              <a:rPr lang="en-US" sz="2400" b="1" dirty="0">
                <a:cs typeface="Times New Roman" pitchFamily="18" charset="0"/>
              </a:rPr>
              <a:t> </a:t>
            </a:r>
            <a:r>
              <a:rPr lang="el-GR" sz="2400" dirty="0">
                <a:cs typeface="Times New Roman" pitchFamily="18" charset="0"/>
              </a:rPr>
              <a:t>α</a:t>
            </a:r>
            <a:r>
              <a:rPr lang="en-US" sz="2400" dirty="0">
                <a:cs typeface="Times New Roman" pitchFamily="18" charset="0"/>
              </a:rPr>
              <a:t> = 0.01</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4768223"/>
            <a:ext cx="8229600" cy="461665"/>
          </a:xfrm>
          <a:prstGeom prst="rect">
            <a:avLst/>
          </a:prstGeom>
        </p:spPr>
        <p:txBody>
          <a:bodyPr wrap="square">
            <a:spAutoFit/>
          </a:bodyPr>
          <a:lstStyle/>
          <a:p>
            <a:r>
              <a:rPr lang="en-US" sz="2400" b="1" dirty="0">
                <a:solidFill>
                  <a:srgbClr val="FF0000"/>
                </a:solidFill>
                <a:cs typeface="Times New Roman" pitchFamily="18" charset="0"/>
              </a:rPr>
              <a:t>5. </a:t>
            </a:r>
            <a:r>
              <a:rPr lang="en-US" sz="2400" dirty="0">
                <a:cs typeface="Times New Roman" pitchFamily="18" charset="0"/>
              </a:rPr>
              <a:t>T = 2.78 IS in the rejection region, H₀ is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906606"/>
            <a:ext cx="2667000" cy="461665"/>
          </a:xfrm>
          <a:prstGeom prst="rect">
            <a:avLst/>
          </a:prstGeom>
        </p:spPr>
        <p:txBody>
          <a:bodyPr wrap="square">
            <a:spAutoFit/>
          </a:bodyPr>
          <a:lstStyle/>
          <a:p>
            <a:r>
              <a:rPr lang="en-US" sz="2400" b="1" dirty="0">
                <a:solidFill>
                  <a:srgbClr val="FF0000"/>
                </a:solidFill>
                <a:cs typeface="Times New Roman" pitchFamily="18" charset="0"/>
              </a:rPr>
              <a:t>3. </a:t>
            </a:r>
            <a:r>
              <a:rPr lang="en-US" sz="2400" dirty="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42298" y="4190055"/>
            <a:ext cx="3005137" cy="461665"/>
          </a:xfrm>
          <a:prstGeom prst="rect">
            <a:avLst/>
          </a:prstGeom>
        </p:spPr>
        <p:txBody>
          <a:bodyPr wrap="square">
            <a:spAutoFit/>
          </a:bodyPr>
          <a:lstStyle/>
          <a:p>
            <a:r>
              <a:rPr lang="en-US" sz="2400" b="1" dirty="0">
                <a:solidFill>
                  <a:srgbClr val="FF0000"/>
                </a:solidFill>
                <a:cs typeface="Times New Roman" pitchFamily="18" charset="0"/>
              </a:rPr>
              <a:t>4. </a:t>
            </a:r>
            <a:r>
              <a:rPr lang="en-US" sz="2400" dirty="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5291671"/>
            <a:ext cx="10362734" cy="830997"/>
          </a:xfrm>
          <a:prstGeom prst="rect">
            <a:avLst/>
          </a:prstGeom>
        </p:spPr>
        <p:txBody>
          <a:bodyPr wrap="square">
            <a:spAutoFit/>
          </a:bodyPr>
          <a:lstStyle/>
          <a:p>
            <a:r>
              <a:rPr lang="en-US" sz="2400" b="1" dirty="0">
                <a:solidFill>
                  <a:srgbClr val="FF0000"/>
                </a:solidFill>
                <a:cs typeface="Times New Roman" pitchFamily="18" charset="0"/>
              </a:rPr>
              <a:t>6. </a:t>
            </a:r>
            <a:r>
              <a:rPr lang="en-US" sz="2400" dirty="0">
                <a:cs typeface="Times New Roman" pitchFamily="18" charset="0"/>
              </a:rPr>
              <a:t>At 1% level of significance there is sufficient evidence to reject the null hypothesis and conclude that heavy marijuana users have lower recall test scores.</a:t>
            </a:r>
            <a:endParaRPr lang="en-US" sz="2400" dirty="0"/>
          </a:p>
        </p:txBody>
      </p:sp>
      <p:cxnSp>
        <p:nvCxnSpPr>
          <p:cNvPr id="43" name="Straight Connector 42">
            <a:extLst>
              <a:ext uri="{FF2B5EF4-FFF2-40B4-BE49-F238E27FC236}">
                <a16:creationId xmlns:a16="http://schemas.microsoft.com/office/drawing/2014/main" id="{28AE5C47-21D1-4CCA-A36D-4BCBA1D44956}"/>
              </a:ext>
            </a:extLst>
          </p:cNvPr>
          <p:cNvCxnSpPr>
            <a:cxnSpLocks/>
          </p:cNvCxnSpPr>
          <p:nvPr/>
        </p:nvCxnSpPr>
        <p:spPr>
          <a:xfrm flipV="1">
            <a:off x="10778835" y="1852678"/>
            <a:ext cx="0" cy="12069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15E157-A008-45D1-BBD1-03C6AE435E47}"/>
                  </a:ext>
                </a:extLst>
              </p:cNvPr>
              <p:cNvSpPr/>
              <p:nvPr/>
            </p:nvSpPr>
            <p:spPr>
              <a:xfrm>
                <a:off x="842297" y="1398335"/>
                <a:ext cx="6096000" cy="492443"/>
              </a:xfrm>
              <a:prstGeom prst="rect">
                <a:avLst/>
              </a:prstGeom>
            </p:spPr>
            <p:txBody>
              <a:bodyPr wrap="square">
                <a:spAutoFit/>
              </a:bodyPr>
              <a:lstStyle/>
              <a:p>
                <a:r>
                  <a:rPr lang="en-US" sz="2400" b="1" dirty="0">
                    <a:solidFill>
                      <a:srgbClr val="FF0000"/>
                    </a:solidFill>
                    <a:cs typeface="Times New Roman" pitchFamily="18" charset="0"/>
                  </a:rPr>
                  <a:t>2. </a:t>
                </a:r>
                <a:r>
                  <a:rPr lang="en-US" sz="2600" dirty="0">
                    <a:ea typeface="Times New Roman" panose="02020603050405020304" pitchFamily="18" charset="0"/>
                  </a:rPr>
                  <a:t>H₀: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i="1">
                        <a:latin typeface="Cambria Math" panose="02040503050406030204" pitchFamily="18" charset="0"/>
                        <a:ea typeface="Cambria Math" panose="02040503050406030204" pitchFamily="18" charset="0"/>
                        <a:cs typeface="Times New Roman" pitchFamily="18" charset="0"/>
                      </a:rPr>
                      <m:t>=0 </m:t>
                    </m:r>
                  </m:oMath>
                </a14:m>
                <a:r>
                  <a:rPr lang="en-US" sz="2600" dirty="0"/>
                  <a:t>	Vs </a:t>
                </a:r>
                <a:r>
                  <a:rPr lang="en-US" sz="2600" dirty="0">
                    <a:ea typeface="Times New Roman" panose="02020603050405020304" pitchFamily="18" charset="0"/>
                  </a:rPr>
                  <a:t> H₁: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b="0" i="1" smtClean="0">
                        <a:latin typeface="Cambria Math" panose="02040503050406030204" pitchFamily="18" charset="0"/>
                        <a:ea typeface="Cambria Math" panose="02040503050406030204" pitchFamily="18" charset="0"/>
                        <a:cs typeface="Times New Roman" pitchFamily="18" charset="0"/>
                      </a:rPr>
                      <m:t>&gt;</m:t>
                    </m:r>
                    <m:r>
                      <a:rPr lang="en-US" sz="2400" i="1">
                        <a:latin typeface="Cambria Math" panose="02040503050406030204" pitchFamily="18" charset="0"/>
                        <a:ea typeface="Cambria Math" panose="02040503050406030204" pitchFamily="18" charset="0"/>
                        <a:cs typeface="Times New Roman" pitchFamily="18" charset="0"/>
                      </a:rPr>
                      <m:t>0</m:t>
                    </m:r>
                  </m:oMath>
                </a14:m>
                <a:endParaRPr lang="en-US" sz="2400" dirty="0"/>
              </a:p>
            </p:txBody>
          </p:sp>
        </mc:Choice>
        <mc:Fallback xmlns="">
          <p:sp>
            <p:nvSpPr>
              <p:cNvPr id="23" name="Rectangle 22">
                <a:extLst>
                  <a:ext uri="{FF2B5EF4-FFF2-40B4-BE49-F238E27FC236}">
                    <a16:creationId xmlns:a16="http://schemas.microsoft.com/office/drawing/2014/main" id="{8115E157-A008-45D1-BBD1-03C6AE435E47}"/>
                  </a:ext>
                </a:extLst>
              </p:cNvPr>
              <p:cNvSpPr>
                <a:spLocks noRot="1" noChangeAspect="1" noMove="1" noResize="1" noEditPoints="1" noAdjustHandles="1" noChangeArrowheads="1" noChangeShapeType="1" noTextEdit="1"/>
              </p:cNvSpPr>
              <p:nvPr/>
            </p:nvSpPr>
            <p:spPr>
              <a:xfrm>
                <a:off x="842297" y="1398335"/>
                <a:ext cx="6096000" cy="492443"/>
              </a:xfrm>
              <a:prstGeom prst="rect">
                <a:avLst/>
              </a:prstGeom>
              <a:blipFill>
                <a:blip r:embed="rId4"/>
                <a:stretch>
                  <a:fillRect l="-1500" t="-9877" b="-3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E6B8A9-D1AA-4696-8DE0-E6ECAFFA5177}"/>
                  </a:ext>
                </a:extLst>
              </p:cNvPr>
              <p:cNvSpPr/>
              <p:nvPr/>
            </p:nvSpPr>
            <p:spPr>
              <a:xfrm>
                <a:off x="3459557" y="4196310"/>
                <a:ext cx="5204822"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cs typeface="Times New Roman" panose="02020603050405020304" pitchFamily="18" charset="0"/>
                        </a:rPr>
                        <m:t>𝑇</m:t>
                      </m:r>
                      <m:r>
                        <a:rPr lang="en-US" sz="2400" i="1">
                          <a:solidFill>
                            <a:srgbClr val="FF33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−2</m:t>
                              </m:r>
                            </m:e>
                          </m:d>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0.99,127</m:t>
                              </m:r>
                            </m:e>
                          </m:d>
                        </m:sub>
                      </m:sSub>
                      <m:r>
                        <a:rPr lang="en-US" sz="2400" i="1">
                          <a:latin typeface="Cambria Math" panose="02040503050406030204" pitchFamily="18" charset="0"/>
                          <a:cs typeface="Times New Roman" panose="02020603050405020304" pitchFamily="18" charset="0"/>
                        </a:rPr>
                        <m:t>=</m:t>
                      </m:r>
                      <m:r>
                        <a:rPr lang="en-US" sz="2400" b="0" i="1" smtClean="0">
                          <a:solidFill>
                            <a:srgbClr val="008FFA"/>
                          </a:solidFill>
                          <a:latin typeface="Cambria Math" panose="02040503050406030204" pitchFamily="18" charset="0"/>
                          <a:cs typeface="Times New Roman" panose="02020603050405020304" pitchFamily="18" charset="0"/>
                        </a:rPr>
                        <m:t>2</m:t>
                      </m:r>
                      <m:r>
                        <a:rPr lang="en-US" sz="2400" i="1">
                          <a:solidFill>
                            <a:srgbClr val="008FFA"/>
                          </a:solidFill>
                          <a:latin typeface="Cambria Math" panose="02040503050406030204" pitchFamily="18" charset="0"/>
                          <a:cs typeface="Times New Roman" panose="02020603050405020304" pitchFamily="18" charset="0"/>
                        </a:rPr>
                        <m:t>.</m:t>
                      </m:r>
                      <m:r>
                        <a:rPr lang="en-US" sz="2400" b="0" i="1" smtClean="0">
                          <a:solidFill>
                            <a:srgbClr val="008FFA"/>
                          </a:solidFill>
                          <a:latin typeface="Cambria Math" panose="02040503050406030204" pitchFamily="18" charset="0"/>
                          <a:cs typeface="Times New Roman" panose="02020603050405020304" pitchFamily="18" charset="0"/>
                        </a:rPr>
                        <m:t>356</m:t>
                      </m:r>
                    </m:oMath>
                  </m:oMathPara>
                </a14:m>
                <a:endParaRPr lang="en-US" sz="2400" dirty="0"/>
              </a:p>
            </p:txBody>
          </p:sp>
        </mc:Choice>
        <mc:Fallback xmlns="">
          <p:sp>
            <p:nvSpPr>
              <p:cNvPr id="6" name="Rectangle 5">
                <a:extLst>
                  <a:ext uri="{FF2B5EF4-FFF2-40B4-BE49-F238E27FC236}">
                    <a16:creationId xmlns:a16="http://schemas.microsoft.com/office/drawing/2014/main" id="{A3E6B8A9-D1AA-4696-8DE0-E6ECAFFA5177}"/>
                  </a:ext>
                </a:extLst>
              </p:cNvPr>
              <p:cNvSpPr>
                <a:spLocks noRot="1" noChangeAspect="1" noMove="1" noResize="1" noEditPoints="1" noAdjustHandles="1" noChangeArrowheads="1" noChangeShapeType="1" noTextEdit="1"/>
              </p:cNvSpPr>
              <p:nvPr/>
            </p:nvSpPr>
            <p:spPr>
              <a:xfrm>
                <a:off x="3459557" y="4196310"/>
                <a:ext cx="5204822" cy="4875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5CA1510-898C-4A1D-9335-36C18111E804}"/>
                  </a:ext>
                </a:extLst>
              </p:cNvPr>
              <p:cNvSpPr/>
              <p:nvPr/>
            </p:nvSpPr>
            <p:spPr>
              <a:xfrm>
                <a:off x="981999" y="3455961"/>
                <a:ext cx="3298454" cy="6571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𝑋</m:t>
                              </m:r>
                            </m:sub>
                            <m:sup>
                              <m:r>
                                <a:rPr lang="en-US" i="1">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𝑌</m:t>
                              </m:r>
                            </m:sub>
                            <m:sup>
                              <m:r>
                                <a:rPr lang="en-US" i="1">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−2</m:t>
                          </m:r>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2" name="Rectangle 1">
                <a:extLst>
                  <a:ext uri="{FF2B5EF4-FFF2-40B4-BE49-F238E27FC236}">
                    <a16:creationId xmlns:a16="http://schemas.microsoft.com/office/drawing/2014/main" id="{55CA1510-898C-4A1D-9335-36C18111E804}"/>
                  </a:ext>
                </a:extLst>
              </p:cNvPr>
              <p:cNvSpPr>
                <a:spLocks noRot="1" noChangeAspect="1" noMove="1" noResize="1" noEditPoints="1" noAdjustHandles="1" noChangeArrowheads="1" noChangeShapeType="1" noTextEdit="1"/>
              </p:cNvSpPr>
              <p:nvPr/>
            </p:nvSpPr>
            <p:spPr>
              <a:xfrm>
                <a:off x="981999" y="3455961"/>
                <a:ext cx="3298454" cy="6571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1678D17-08E1-45AC-8ECB-F8C1DD5DCF53}"/>
                  </a:ext>
                </a:extLst>
              </p:cNvPr>
              <p:cNvSpPr/>
              <p:nvPr/>
            </p:nvSpPr>
            <p:spPr>
              <a:xfrm>
                <a:off x="2844851" y="2547152"/>
                <a:ext cx="3533468" cy="962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53</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3</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51</m:t>
                          </m:r>
                          <m:r>
                            <a:rPr lang="en-US" i="1">
                              <a:latin typeface="Cambria Math" panose="02040503050406030204" pitchFamily="18" charset="0"/>
                              <a:cs typeface="Times New Roman" pitchFamily="18" charset="0"/>
                            </a:rPr>
                            <m:t>.3</m:t>
                          </m:r>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r>
                                    <a:rPr lang="en-US" i="1" smtClean="0">
                                      <a:solidFill>
                                        <a:srgbClr val="8D42C6"/>
                                      </a:solidFill>
                                      <a:latin typeface="Cambria Math" panose="02040503050406030204" pitchFamily="18" charset="0"/>
                                      <a:cs typeface="Times New Roman" pitchFamily="18" charset="0"/>
                                    </a:rPr>
                                    <m:t>1</m:t>
                                  </m:r>
                                  <m:r>
                                    <a:rPr lang="en-US" b="0" i="1" smtClean="0">
                                      <a:solidFill>
                                        <a:srgbClr val="8D42C6"/>
                                      </a:solidFill>
                                      <a:latin typeface="Cambria Math" panose="02040503050406030204" pitchFamily="18" charset="0"/>
                                      <a:cs typeface="Times New Roman" pitchFamily="18" charset="0"/>
                                    </a:rPr>
                                    <m:t>6</m:t>
                                  </m:r>
                                  <m:r>
                                    <a:rPr lang="en-US" i="1">
                                      <a:solidFill>
                                        <a:srgbClr val="8D42C6"/>
                                      </a:solidFill>
                                      <a:latin typeface="Cambria Math" panose="02040503050406030204" pitchFamily="18" charset="0"/>
                                      <a:cs typeface="Times New Roman" pitchFamily="18" charset="0"/>
                                    </a:rPr>
                                    <m:t>.</m:t>
                                  </m:r>
                                  <m:r>
                                    <a:rPr lang="en-US" b="0" i="1" smtClean="0">
                                      <a:solidFill>
                                        <a:srgbClr val="8D42C6"/>
                                      </a:solidFill>
                                      <a:latin typeface="Cambria Math" panose="02040503050406030204" pitchFamily="18" charset="0"/>
                                      <a:cs typeface="Times New Roman" pitchFamily="18" charset="0"/>
                                    </a:rPr>
                                    <m:t>63</m:t>
                                  </m:r>
                                </m:num>
                                <m:den>
                                  <m:r>
                                    <a:rPr lang="en-US" b="0" i="1" smtClean="0">
                                      <a:latin typeface="Cambria Math" panose="02040503050406030204" pitchFamily="18" charset="0"/>
                                      <a:cs typeface="Times New Roman" pitchFamily="18" charset="0"/>
                                    </a:rPr>
                                    <m:t>64</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i="1" smtClean="0">
                                      <a:solidFill>
                                        <a:srgbClr val="8D42C6"/>
                                      </a:solidFill>
                                      <a:latin typeface="Cambria Math" panose="02040503050406030204" pitchFamily="18" charset="0"/>
                                      <a:cs typeface="Times New Roman" pitchFamily="18" charset="0"/>
                                    </a:rPr>
                                    <m:t>1</m:t>
                                  </m:r>
                                  <m:r>
                                    <a:rPr lang="en-US" b="0" i="1" smtClean="0">
                                      <a:solidFill>
                                        <a:srgbClr val="8D42C6"/>
                                      </a:solidFill>
                                      <a:latin typeface="Cambria Math" panose="02040503050406030204" pitchFamily="18" charset="0"/>
                                      <a:cs typeface="Times New Roman" pitchFamily="18" charset="0"/>
                                    </a:rPr>
                                    <m:t>6</m:t>
                                  </m:r>
                                  <m:r>
                                    <a:rPr lang="en-US" i="1">
                                      <a:solidFill>
                                        <a:srgbClr val="8D42C6"/>
                                      </a:solidFill>
                                      <a:latin typeface="Cambria Math" panose="02040503050406030204" pitchFamily="18" charset="0"/>
                                      <a:cs typeface="Times New Roman" pitchFamily="18" charset="0"/>
                                    </a:rPr>
                                    <m:t>.</m:t>
                                  </m:r>
                                  <m:r>
                                    <a:rPr lang="en-US" b="0" i="1" smtClean="0">
                                      <a:solidFill>
                                        <a:srgbClr val="8D42C6"/>
                                      </a:solidFill>
                                      <a:latin typeface="Cambria Math" panose="02040503050406030204" pitchFamily="18" charset="0"/>
                                      <a:cs typeface="Times New Roman" pitchFamily="18" charset="0"/>
                                    </a:rPr>
                                    <m:t>63</m:t>
                                  </m:r>
                                </m:num>
                                <m:den>
                                  <m:r>
                                    <a:rPr lang="en-US" b="0" i="1" smtClean="0">
                                      <a:latin typeface="Cambria Math" panose="02040503050406030204" pitchFamily="18" charset="0"/>
                                      <a:cs typeface="Times New Roman" pitchFamily="18" charset="0"/>
                                    </a:rPr>
                                    <m:t>65</m:t>
                                  </m:r>
                                </m:den>
                              </m:f>
                            </m:e>
                          </m:rad>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2</m:t>
                          </m:r>
                        </m:num>
                        <m:den>
                          <m:r>
                            <a:rPr lang="en-US" i="1">
                              <a:latin typeface="Cambria Math" panose="02040503050406030204" pitchFamily="18" charset="0"/>
                              <a:cs typeface="Times New Roman" pitchFamily="18" charset="0"/>
                            </a:rPr>
                            <m:t>0.</m:t>
                          </m:r>
                          <m:r>
                            <a:rPr lang="en-US" b="0" i="1" smtClean="0">
                              <a:latin typeface="Cambria Math" panose="02040503050406030204" pitchFamily="18" charset="0"/>
                              <a:cs typeface="Times New Roman" pitchFamily="18" charset="0"/>
                            </a:rPr>
                            <m:t>7182</m:t>
                          </m:r>
                        </m:den>
                      </m:f>
                      <m:r>
                        <a:rPr lang="en-US" i="1">
                          <a:latin typeface="Cambria Math" panose="02040503050406030204" pitchFamily="18" charset="0"/>
                          <a:cs typeface="Times New Roman" pitchFamily="18" charset="0"/>
                        </a:rPr>
                        <m:t>=</m:t>
                      </m:r>
                      <m:r>
                        <a:rPr lang="en-US" b="0" i="1" smtClean="0">
                          <a:solidFill>
                            <a:srgbClr val="00B050"/>
                          </a:solidFill>
                          <a:latin typeface="Cambria Math" panose="02040503050406030204" pitchFamily="18" charset="0"/>
                          <a:cs typeface="Times New Roman" pitchFamily="18" charset="0"/>
                        </a:rPr>
                        <m:t>2</m:t>
                      </m:r>
                      <m:r>
                        <a:rPr lang="en-US" i="1">
                          <a:solidFill>
                            <a:srgbClr val="00B050"/>
                          </a:solidFill>
                          <a:latin typeface="Cambria Math" panose="02040503050406030204" pitchFamily="18" charset="0"/>
                          <a:cs typeface="Times New Roman" pitchFamily="18" charset="0"/>
                        </a:rPr>
                        <m:t>.</m:t>
                      </m:r>
                      <m:r>
                        <a:rPr lang="en-US" b="0" i="1" smtClean="0">
                          <a:solidFill>
                            <a:srgbClr val="00B050"/>
                          </a:solidFill>
                          <a:latin typeface="Cambria Math" panose="02040503050406030204" pitchFamily="18" charset="0"/>
                          <a:cs typeface="Times New Roman" pitchFamily="18" charset="0"/>
                        </a:rPr>
                        <m:t>78</m:t>
                      </m:r>
                    </m:oMath>
                  </m:oMathPara>
                </a14:m>
                <a:endParaRPr lang="en-US" dirty="0"/>
              </a:p>
            </p:txBody>
          </p:sp>
        </mc:Choice>
        <mc:Fallback xmlns="">
          <p:sp>
            <p:nvSpPr>
              <p:cNvPr id="3" name="Rectangle 2">
                <a:extLst>
                  <a:ext uri="{FF2B5EF4-FFF2-40B4-BE49-F238E27FC236}">
                    <a16:creationId xmlns:a16="http://schemas.microsoft.com/office/drawing/2014/main" id="{21678D17-08E1-45AC-8ECB-F8C1DD5DCF53}"/>
                  </a:ext>
                </a:extLst>
              </p:cNvPr>
              <p:cNvSpPr>
                <a:spLocks noRot="1" noChangeAspect="1" noMove="1" noResize="1" noEditPoints="1" noAdjustHandles="1" noChangeArrowheads="1" noChangeShapeType="1" noTextEdit="1"/>
              </p:cNvSpPr>
              <p:nvPr/>
            </p:nvSpPr>
            <p:spPr>
              <a:xfrm>
                <a:off x="2844851" y="2547152"/>
                <a:ext cx="3533468" cy="9628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322FA5C-D0BA-4239-A0CA-45607B7911C8}"/>
                  </a:ext>
                </a:extLst>
              </p:cNvPr>
              <p:cNvSpPr/>
              <p:nvPr/>
            </p:nvSpPr>
            <p:spPr>
              <a:xfrm>
                <a:off x="842297" y="573948"/>
                <a:ext cx="10507406" cy="466859"/>
              </a:xfrm>
              <a:prstGeom prst="rect">
                <a:avLst/>
              </a:prstGeom>
            </p:spPr>
            <p:txBody>
              <a:bodyPr wrap="square">
                <a:spAutoFit/>
              </a:bodyPr>
              <a:lstStyle/>
              <a:p>
                <a:r>
                  <a:rPr lang="en-US" sz="2400" b="1" dirty="0">
                    <a:solidFill>
                      <a:srgbClr val="FF0000"/>
                    </a:solidFill>
                    <a:cs typeface="Times New Roman" pitchFamily="18" charset="0"/>
                  </a:rPr>
                  <a:t>0.</a:t>
                </a:r>
                <a:r>
                  <a:rPr lang="en-US" sz="2400" b="1" dirty="0">
                    <a:cs typeface="Times New Roman"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rPr>
                          <m:t>2</m:t>
                        </m:r>
                      </m:sup>
                    </m:sSubSup>
                  </m:oMath>
                </a14:m>
                <a:r>
                  <a:rPr lang="en-US" sz="2400" dirty="0"/>
                  <a:t> are unknown but we can assume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rPr>
                          <m:t>2</m:t>
                        </m:r>
                      </m:sup>
                    </m:sSubSup>
                  </m:oMath>
                </a14:m>
                <a:r>
                  <a:rPr lang="en-US" sz="2400" dirty="0"/>
                  <a:t>  =&gt;  </a:t>
                </a:r>
                <a:r>
                  <a:rPr lang="en-US" sz="2400" dirty="0">
                    <a:cs typeface="Times New Roman" pitchFamily="18" charset="0"/>
                  </a:rPr>
                  <a:t>Population type is II</a:t>
                </a:r>
                <a:endParaRPr lang="en-US" sz="2400" dirty="0"/>
              </a:p>
            </p:txBody>
          </p:sp>
        </mc:Choice>
        <mc:Fallback xmlns="">
          <p:sp>
            <p:nvSpPr>
              <p:cNvPr id="18" name="Rectangle 17">
                <a:extLst>
                  <a:ext uri="{FF2B5EF4-FFF2-40B4-BE49-F238E27FC236}">
                    <a16:creationId xmlns:a16="http://schemas.microsoft.com/office/drawing/2014/main" id="{0322FA5C-D0BA-4239-A0CA-45607B7911C8}"/>
                  </a:ext>
                </a:extLst>
              </p:cNvPr>
              <p:cNvSpPr>
                <a:spLocks noRot="1" noChangeAspect="1" noMove="1" noResize="1" noEditPoints="1" noAdjustHandles="1" noChangeArrowheads="1" noChangeShapeType="1" noTextEdit="1"/>
              </p:cNvSpPr>
              <p:nvPr/>
            </p:nvSpPr>
            <p:spPr>
              <a:xfrm>
                <a:off x="842297" y="573948"/>
                <a:ext cx="10507406" cy="466859"/>
              </a:xfrm>
              <a:prstGeom prst="rect">
                <a:avLst/>
              </a:prstGeom>
              <a:blipFill>
                <a:blip r:embed="rId8"/>
                <a:stretch>
                  <a:fillRect l="-870"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F09B707-B3C6-473B-A1ED-BB8020B048BC}"/>
                  </a:ext>
                </a:extLst>
              </p:cNvPr>
              <p:cNvSpPr/>
              <p:nvPr/>
            </p:nvSpPr>
            <p:spPr>
              <a:xfrm>
                <a:off x="1079783" y="2554366"/>
                <a:ext cx="1849994" cy="9484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Times New Roman" pitchFamily="18" charset="0"/>
                        </a:rPr>
                        <m:t>𝑇</m:t>
                      </m:r>
                      <m:r>
                        <a:rPr lang="en-US" i="1" smtClean="0">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𝑥</m:t>
                              </m:r>
                            </m:e>
                          </m:acc>
                          <m:r>
                            <a:rPr lang="en-US" i="1">
                              <a:latin typeface="Cambria Math" panose="02040503050406030204" pitchFamily="18" charset="0"/>
                              <a:cs typeface="Times New Roman" pitchFamily="18" charset="0"/>
                            </a:rPr>
                            <m:t>−</m:t>
                          </m:r>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𝑦</m:t>
                              </m:r>
                            </m:e>
                          </m:acc>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𝑚</m:t>
                                  </m:r>
                                </m:den>
                              </m:f>
                            </m:e>
                          </m:rad>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FF09B707-B3C6-473B-A1ED-BB8020B048BC}"/>
                  </a:ext>
                </a:extLst>
              </p:cNvPr>
              <p:cNvSpPr>
                <a:spLocks noRot="1" noChangeAspect="1" noMove="1" noResize="1" noEditPoints="1" noAdjustHandles="1" noChangeArrowheads="1" noChangeShapeType="1" noTextEdit="1"/>
              </p:cNvSpPr>
              <p:nvPr/>
            </p:nvSpPr>
            <p:spPr>
              <a:xfrm>
                <a:off x="1079783" y="2554366"/>
                <a:ext cx="1849994" cy="9484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52338B7-0E4F-4A20-BFC7-B9942D9B78F1}"/>
                  </a:ext>
                </a:extLst>
              </p:cNvPr>
              <p:cNvSpPr/>
              <p:nvPr/>
            </p:nvSpPr>
            <p:spPr>
              <a:xfrm>
                <a:off x="4133233" y="3462216"/>
                <a:ext cx="3533469" cy="6571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63</m:t>
                              </m:r>
                              <m:r>
                                <a:rPr lang="en-US" i="1">
                                  <a:latin typeface="Cambria Math" panose="02040503050406030204" pitchFamily="18" charset="0"/>
                                  <a:cs typeface="Times New Roman" pitchFamily="18" charset="0"/>
                                </a:rPr>
                                <m:t>∗</m:t>
                              </m:r>
                              <m:sSup>
                                <m:sSupPr>
                                  <m:ctrlPr>
                                    <a:rPr lang="en-US" i="1">
                                      <a:latin typeface="Cambria Math" panose="02040503050406030204" pitchFamily="18" charset="0"/>
                                      <a:cs typeface="Times New Roman" pitchFamily="18" charset="0"/>
                                    </a:rPr>
                                  </m:ctrlPr>
                                </m:sSupPr>
                                <m:e>
                                  <m:r>
                                    <a:rPr lang="en-US" i="1">
                                      <a:latin typeface="Cambria Math" panose="02040503050406030204" pitchFamily="18" charset="0"/>
                                      <a:cs typeface="Times New Roman" pitchFamily="18" charset="0"/>
                                    </a:rPr>
                                    <m:t>3.</m:t>
                                  </m:r>
                                  <m:r>
                                    <a:rPr lang="en-US" b="0" i="1" smtClean="0">
                                      <a:latin typeface="Cambria Math" panose="02040503050406030204" pitchFamily="18" charset="0"/>
                                      <a:cs typeface="Times New Roman" pitchFamily="18" charset="0"/>
                                    </a:rPr>
                                    <m:t>6</m:t>
                                  </m:r>
                                </m:e>
                                <m:sup>
                                  <m:r>
                                    <a:rPr lang="en-US" i="1">
                                      <a:latin typeface="Cambria Math" panose="02040503050406030204" pitchFamily="18" charset="0"/>
                                      <a:cs typeface="Times New Roman" pitchFamily="18" charset="0"/>
                                    </a:rPr>
                                    <m:t>2</m:t>
                                  </m:r>
                                </m:sup>
                              </m:sSup>
                            </m:e>
                          </m:d>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64</m:t>
                              </m:r>
                              <m:r>
                                <a:rPr lang="en-US" i="1">
                                  <a:latin typeface="Cambria Math" panose="02040503050406030204" pitchFamily="18" charset="0"/>
                                  <a:cs typeface="Times New Roman" pitchFamily="18" charset="0"/>
                                </a:rPr>
                                <m:t>∗</m:t>
                              </m:r>
                              <m:sSup>
                                <m:sSupPr>
                                  <m:ctrlPr>
                                    <a:rPr lang="en-US" i="1">
                                      <a:latin typeface="Cambria Math" panose="02040503050406030204" pitchFamily="18" charset="0"/>
                                      <a:cs typeface="Times New Roman" pitchFamily="18" charset="0"/>
                                    </a:rPr>
                                  </m:ctrlPr>
                                </m:sSupPr>
                                <m:e>
                                  <m:r>
                                    <a:rPr lang="en-US" b="0" i="1" smtClean="0">
                                      <a:latin typeface="Cambria Math" panose="02040503050406030204" pitchFamily="18" charset="0"/>
                                      <a:cs typeface="Times New Roman" pitchFamily="18" charset="0"/>
                                    </a:rPr>
                                    <m:t>4</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5</m:t>
                                  </m:r>
                                </m:e>
                                <m:sup>
                                  <m:r>
                                    <a:rPr lang="en-US" i="1">
                                      <a:latin typeface="Cambria Math" panose="02040503050406030204" pitchFamily="18" charset="0"/>
                                      <a:cs typeface="Times New Roman" pitchFamily="18" charset="0"/>
                                    </a:rPr>
                                    <m:t>2</m:t>
                                  </m:r>
                                </m:sup>
                              </m:sSup>
                            </m:e>
                          </m:d>
                        </m:num>
                        <m:den>
                          <m:r>
                            <a:rPr lang="en-US" b="0" i="1" smtClean="0">
                              <a:latin typeface="Cambria Math" panose="02040503050406030204" pitchFamily="18" charset="0"/>
                              <a:cs typeface="Times New Roman" pitchFamily="18" charset="0"/>
                            </a:rPr>
                            <m:t>64</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65</m:t>
                          </m:r>
                          <m:r>
                            <a:rPr lang="en-US" i="1">
                              <a:latin typeface="Cambria Math" panose="02040503050406030204" pitchFamily="18" charset="0"/>
                              <a:cs typeface="Times New Roman" pitchFamily="18" charset="0"/>
                            </a:rPr>
                            <m:t>−2</m:t>
                          </m:r>
                        </m:den>
                      </m:f>
                      <m:r>
                        <a:rPr lang="en-US" i="1">
                          <a:latin typeface="Cambria Math" panose="02040503050406030204" pitchFamily="18" charset="0"/>
                          <a:cs typeface="Times New Roman" pitchFamily="18" charset="0"/>
                        </a:rPr>
                        <m:t>=</m:t>
                      </m:r>
                      <m:r>
                        <a:rPr lang="en-US" i="1" smtClean="0">
                          <a:solidFill>
                            <a:srgbClr val="8D42C6"/>
                          </a:solidFill>
                          <a:latin typeface="Cambria Math" panose="02040503050406030204" pitchFamily="18" charset="0"/>
                          <a:cs typeface="Times New Roman" pitchFamily="18" charset="0"/>
                        </a:rPr>
                        <m:t>1</m:t>
                      </m:r>
                      <m:r>
                        <a:rPr lang="en-US" b="0" i="1" smtClean="0">
                          <a:solidFill>
                            <a:srgbClr val="8D42C6"/>
                          </a:solidFill>
                          <a:latin typeface="Cambria Math" panose="02040503050406030204" pitchFamily="18" charset="0"/>
                          <a:cs typeface="Times New Roman" pitchFamily="18" charset="0"/>
                        </a:rPr>
                        <m:t>6</m:t>
                      </m:r>
                      <m:r>
                        <a:rPr lang="en-US" i="1">
                          <a:solidFill>
                            <a:srgbClr val="8D42C6"/>
                          </a:solidFill>
                          <a:latin typeface="Cambria Math" panose="02040503050406030204" pitchFamily="18" charset="0"/>
                          <a:cs typeface="Times New Roman" pitchFamily="18" charset="0"/>
                        </a:rPr>
                        <m:t>.</m:t>
                      </m:r>
                      <m:r>
                        <a:rPr lang="en-US" b="0" i="1" smtClean="0">
                          <a:solidFill>
                            <a:srgbClr val="8D42C6"/>
                          </a:solidFill>
                          <a:latin typeface="Cambria Math" panose="02040503050406030204" pitchFamily="18" charset="0"/>
                          <a:cs typeface="Times New Roman" pitchFamily="18" charset="0"/>
                        </a:rPr>
                        <m:t>63</m:t>
                      </m:r>
                    </m:oMath>
                  </m:oMathPara>
                </a14:m>
                <a:endParaRPr lang="en-US" dirty="0"/>
              </a:p>
            </p:txBody>
          </p:sp>
        </mc:Choice>
        <mc:Fallback xmlns="">
          <p:sp>
            <p:nvSpPr>
              <p:cNvPr id="16" name="Rectangle 15">
                <a:extLst>
                  <a:ext uri="{FF2B5EF4-FFF2-40B4-BE49-F238E27FC236}">
                    <a16:creationId xmlns:a16="http://schemas.microsoft.com/office/drawing/2014/main" id="{E52338B7-0E4F-4A20-BFC7-B9942D9B78F1}"/>
                  </a:ext>
                </a:extLst>
              </p:cNvPr>
              <p:cNvSpPr>
                <a:spLocks noRot="1" noChangeAspect="1" noMove="1" noResize="1" noEditPoints="1" noAdjustHandles="1" noChangeArrowheads="1" noChangeShapeType="1" noTextEdit="1"/>
              </p:cNvSpPr>
              <p:nvPr/>
            </p:nvSpPr>
            <p:spPr>
              <a:xfrm>
                <a:off x="4133233" y="3462216"/>
                <a:ext cx="3533469" cy="65716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03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3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3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3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3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3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3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3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3000"/>
                                        <p:tgtEl>
                                          <p:spTgt spid="33"/>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3000"/>
                                        <p:tgtEl>
                                          <p:spTgt spid="5"/>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3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3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3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33" grpId="0"/>
      <p:bldP spid="34" grpId="0"/>
      <p:bldP spid="23" grpId="0"/>
      <p:bldP spid="6" grpId="0"/>
      <p:bldP spid="2" grpId="0"/>
      <p:bldP spid="3" grpId="0"/>
      <p:bldP spid="18"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Ex3. Carbon Monoxide and Cigarettes</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9029701" cy="830997"/>
          </a:xfrm>
          <a:prstGeom prst="rect">
            <a:avLst/>
          </a:prstGeom>
        </p:spPr>
        <p:txBody>
          <a:bodyPr wrap="square">
            <a:spAutoFit/>
          </a:bodyPr>
          <a:lstStyle/>
          <a:p>
            <a:r>
              <a:rPr lang="en-US" sz="2400" dirty="0">
                <a:cs typeface="Times New Roman" panose="02020603050405020304" pitchFamily="18" charset="0"/>
              </a:rPr>
              <a:t>The following data shows measured amounts of carbon monoxide (CO) from samples of filtered and unfiltered king-size cigarettes in mg [1].</a:t>
            </a:r>
          </a:p>
        </p:txBody>
      </p:sp>
      <p:sp>
        <p:nvSpPr>
          <p:cNvPr id="7" name="Rectangle 6">
            <a:extLst>
              <a:ext uri="{FF2B5EF4-FFF2-40B4-BE49-F238E27FC236}">
                <a16:creationId xmlns:a16="http://schemas.microsoft.com/office/drawing/2014/main" id="{DA578223-B6B0-423D-A9C8-83D85CC308BE}"/>
              </a:ext>
            </a:extLst>
          </p:cNvPr>
          <p:cNvSpPr/>
          <p:nvPr/>
        </p:nvSpPr>
        <p:spPr>
          <a:xfrm>
            <a:off x="838199" y="2516604"/>
            <a:ext cx="9550401" cy="1938992"/>
          </a:xfrm>
          <a:prstGeom prst="rect">
            <a:avLst/>
          </a:prstGeom>
        </p:spPr>
        <p:txBody>
          <a:bodyPr wrap="square">
            <a:spAutoFit/>
          </a:bodyPr>
          <a:lstStyle/>
          <a:p>
            <a:r>
              <a:rPr lang="en-US" sz="2400" dirty="0">
                <a:cs typeface="Times New Roman" panose="02020603050405020304" pitchFamily="18" charset="0"/>
              </a:rPr>
              <a:t>Use a </a:t>
            </a:r>
            <a:r>
              <a:rPr lang="en-US" sz="2400" dirty="0">
                <a:solidFill>
                  <a:srgbClr val="00B050"/>
                </a:solidFill>
                <a:cs typeface="Times New Roman" panose="02020603050405020304" pitchFamily="18" charset="0"/>
              </a:rPr>
              <a:t>0.05 significance level </a:t>
            </a:r>
            <a:r>
              <a:rPr lang="en-US" sz="2400" dirty="0">
                <a:cs typeface="Times New Roman" panose="02020603050405020304" pitchFamily="18" charset="0"/>
              </a:rPr>
              <a:t>to test the </a:t>
            </a:r>
            <a:r>
              <a:rPr lang="en-US" sz="2400" dirty="0">
                <a:solidFill>
                  <a:srgbClr val="0070C0"/>
                </a:solidFill>
                <a:cs typeface="Times New Roman" panose="02020603050405020304" pitchFamily="18" charset="0"/>
              </a:rPr>
              <a:t>claim</a:t>
            </a:r>
            <a:r>
              <a:rPr lang="en-US" sz="2400" dirty="0">
                <a:cs typeface="Times New Roman" panose="02020603050405020304" pitchFamily="18" charset="0"/>
              </a:rPr>
              <a:t> that the </a:t>
            </a:r>
            <a:r>
              <a:rPr lang="en-US" sz="2400" dirty="0">
                <a:solidFill>
                  <a:srgbClr val="0070C0"/>
                </a:solidFill>
                <a:cs typeface="Times New Roman" panose="02020603050405020304" pitchFamily="18" charset="0"/>
              </a:rPr>
              <a:t>mean amount of carbon monoxide in </a:t>
            </a:r>
            <a:r>
              <a:rPr lang="en-US" sz="2400" u="sng" dirty="0">
                <a:solidFill>
                  <a:srgbClr val="0070C0"/>
                </a:solidFill>
                <a:cs typeface="Times New Roman" panose="02020603050405020304" pitchFamily="18" charset="0"/>
              </a:rPr>
              <a:t>filtered</a:t>
            </a:r>
            <a:r>
              <a:rPr lang="en-US" sz="2400" dirty="0">
                <a:solidFill>
                  <a:srgbClr val="0070C0"/>
                </a:solidFill>
                <a:cs typeface="Times New Roman" panose="02020603050405020304" pitchFamily="18" charset="0"/>
              </a:rPr>
              <a:t> king-size cigarettes </a:t>
            </a:r>
            <a:r>
              <a:rPr lang="en-US" sz="2400" dirty="0">
                <a:cs typeface="Times New Roman" panose="02020603050405020304" pitchFamily="18" charset="0"/>
              </a:rPr>
              <a:t>is</a:t>
            </a:r>
            <a:r>
              <a:rPr lang="en-US" sz="2400" dirty="0">
                <a:solidFill>
                  <a:srgbClr val="0070C0"/>
                </a:solidFill>
                <a:cs typeface="Times New Roman" panose="02020603050405020304" pitchFamily="18" charset="0"/>
              </a:rPr>
              <a:t> </a:t>
            </a:r>
            <a:r>
              <a:rPr lang="en-US" sz="2400" dirty="0">
                <a:solidFill>
                  <a:srgbClr val="FF33CC"/>
                </a:solidFill>
                <a:cs typeface="Times New Roman" panose="02020603050405020304" pitchFamily="18" charset="0"/>
              </a:rPr>
              <a:t>less than </a:t>
            </a:r>
            <a:r>
              <a:rPr lang="en-US" sz="2400" dirty="0">
                <a:cs typeface="Times New Roman" panose="02020603050405020304" pitchFamily="18" charset="0"/>
              </a:rPr>
              <a:t>the </a:t>
            </a:r>
            <a:r>
              <a:rPr lang="en-US" sz="2400" dirty="0">
                <a:solidFill>
                  <a:srgbClr val="008FFA"/>
                </a:solidFill>
                <a:cs typeface="Times New Roman" panose="02020603050405020304" pitchFamily="18" charset="0"/>
              </a:rPr>
              <a:t>mean amount of carbon monoxide for </a:t>
            </a:r>
            <a:r>
              <a:rPr lang="en-US" sz="2400" u="sng" dirty="0">
                <a:solidFill>
                  <a:srgbClr val="008FFA"/>
                </a:solidFill>
                <a:cs typeface="Times New Roman" panose="02020603050405020304" pitchFamily="18" charset="0"/>
              </a:rPr>
              <a:t>unfiltered</a:t>
            </a:r>
            <a:r>
              <a:rPr lang="en-US" sz="2400" dirty="0">
                <a:solidFill>
                  <a:srgbClr val="008FFA"/>
                </a:solidFill>
                <a:cs typeface="Times New Roman" panose="02020603050405020304" pitchFamily="18" charset="0"/>
              </a:rPr>
              <a:t> king-size</a:t>
            </a:r>
            <a:r>
              <a:rPr lang="en-US" sz="2400" dirty="0">
                <a:solidFill>
                  <a:srgbClr val="0070C0"/>
                </a:solidFill>
                <a:cs typeface="Times New Roman" panose="02020603050405020304" pitchFamily="18" charset="0"/>
              </a:rPr>
              <a:t> </a:t>
            </a:r>
            <a:r>
              <a:rPr lang="en-US" sz="2400" dirty="0">
                <a:cs typeface="Times New Roman" panose="02020603050405020304" pitchFamily="18" charset="0"/>
              </a:rPr>
              <a:t>cigarettes. Based on this result, are cigarette filters effective in </a:t>
            </a:r>
            <a:r>
              <a:rPr lang="en-US" sz="2400" dirty="0">
                <a:solidFill>
                  <a:srgbClr val="FF0000"/>
                </a:solidFill>
                <a:cs typeface="Times New Roman" panose="02020603050405020304" pitchFamily="18" charset="0"/>
              </a:rPr>
              <a:t>reducing </a:t>
            </a:r>
            <a:r>
              <a:rPr lang="en-US" sz="2400" dirty="0">
                <a:cs typeface="Times New Roman" panose="02020603050405020304" pitchFamily="18" charset="0"/>
              </a:rPr>
              <a:t>carbon monoxide? Assume normal population.</a:t>
            </a:r>
          </a:p>
        </p:txBody>
      </p:sp>
      <p:sp>
        <p:nvSpPr>
          <p:cNvPr id="2" name="Rectangle 1">
            <a:extLst>
              <a:ext uri="{FF2B5EF4-FFF2-40B4-BE49-F238E27FC236}">
                <a16:creationId xmlns:a16="http://schemas.microsoft.com/office/drawing/2014/main" id="{0382F053-951B-4851-8BFA-6830F8A6AF3D}"/>
              </a:ext>
            </a:extLst>
          </p:cNvPr>
          <p:cNvSpPr/>
          <p:nvPr/>
        </p:nvSpPr>
        <p:spPr>
          <a:xfrm>
            <a:off x="838199" y="6219309"/>
            <a:ext cx="3070584" cy="369332"/>
          </a:xfrm>
          <a:prstGeom prst="rect">
            <a:avLst/>
          </a:prstGeom>
        </p:spPr>
        <p:txBody>
          <a:bodyPr wrap="none">
            <a:spAutoFit/>
          </a:bodyPr>
          <a:lstStyle/>
          <a:p>
            <a:r>
              <a:rPr lang="en-US" dirty="0">
                <a:cs typeface="Times New Roman" panose="02020603050405020304" pitchFamily="18" charset="0"/>
              </a:rPr>
              <a:t>[1] Federal Trade Commission.</a:t>
            </a:r>
          </a:p>
        </p:txBody>
      </p:sp>
      <p:sp>
        <p:nvSpPr>
          <p:cNvPr id="9" name="Rectangle 8">
            <a:extLst>
              <a:ext uri="{FF2B5EF4-FFF2-40B4-BE49-F238E27FC236}">
                <a16:creationId xmlns:a16="http://schemas.microsoft.com/office/drawing/2014/main" id="{9C57B7DE-E6E8-4587-8320-83FCA2EC43E0}"/>
              </a:ext>
            </a:extLst>
          </p:cNvPr>
          <p:cNvSpPr/>
          <p:nvPr/>
        </p:nvSpPr>
        <p:spPr>
          <a:xfrm>
            <a:off x="838199" y="4613353"/>
            <a:ext cx="6774611" cy="1354217"/>
          </a:xfrm>
          <a:prstGeom prst="rect">
            <a:avLst/>
          </a:prstGeom>
        </p:spPr>
        <p:txBody>
          <a:bodyPr wrap="none">
            <a:spAutoFit/>
          </a:bodyPr>
          <a:lstStyle/>
          <a:p>
            <a:r>
              <a:rPr lang="en-US" sz="2400" dirty="0">
                <a:ea typeface="Times New Roman" panose="02020603050405020304" pitchFamily="18" charset="0"/>
              </a:rPr>
              <a:t>Filtered: 	14, 12, 14, 16, 15, 8, 14, 16, 11, 13, </a:t>
            </a:r>
          </a:p>
          <a:p>
            <a:r>
              <a:rPr lang="en-US" sz="2400" dirty="0">
                <a:ea typeface="Times New Roman" panose="02020603050405020304" pitchFamily="18" charset="0"/>
              </a:rPr>
              <a:t>		13, 11, 12, 12, 	13, 14, 13, 14, 9, 17, 12</a:t>
            </a:r>
          </a:p>
          <a:p>
            <a:pPr>
              <a:lnSpc>
                <a:spcPts val="1200"/>
              </a:lnSpc>
            </a:pPr>
            <a:endParaRPr lang="en-US" sz="2400" dirty="0">
              <a:ea typeface="Times New Roman" panose="02020603050405020304" pitchFamily="18" charset="0"/>
            </a:endParaRPr>
          </a:p>
          <a:p>
            <a:r>
              <a:rPr lang="en-US" sz="2400" dirty="0">
                <a:ea typeface="Times New Roman" panose="02020603050405020304" pitchFamily="18" charset="0"/>
              </a:rPr>
              <a:t>Unfiltered: 	14 15 17 17 16 16 14 16</a:t>
            </a:r>
            <a:endParaRPr lang="en-US" sz="2400" dirty="0"/>
          </a:p>
        </p:txBody>
      </p:sp>
      <p:pic>
        <p:nvPicPr>
          <p:cNvPr id="5" name="Picture 4">
            <a:extLst>
              <a:ext uri="{FF2B5EF4-FFF2-40B4-BE49-F238E27FC236}">
                <a16:creationId xmlns:a16="http://schemas.microsoft.com/office/drawing/2014/main" id="{E642CA16-2317-41DA-BBCF-EB13AC7D4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200" y="257850"/>
            <a:ext cx="1879600" cy="1879600"/>
          </a:xfrm>
          <a:prstGeom prst="rect">
            <a:avLst/>
          </a:prstGeom>
        </p:spPr>
      </p:pic>
      <p:sp>
        <p:nvSpPr>
          <p:cNvPr id="8" name="Rectangle 7">
            <a:extLst>
              <a:ext uri="{FF2B5EF4-FFF2-40B4-BE49-F238E27FC236}">
                <a16:creationId xmlns:a16="http://schemas.microsoft.com/office/drawing/2014/main" id="{9097AAC0-571F-47D8-9F4C-B6B97CA6DC99}"/>
              </a:ext>
            </a:extLst>
          </p:cNvPr>
          <p:cNvSpPr/>
          <p:nvPr/>
        </p:nvSpPr>
        <p:spPr>
          <a:xfrm>
            <a:off x="6096000" y="5587325"/>
            <a:ext cx="5676900" cy="88915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5F37F62-5FA4-401C-B82C-C8033820377B}"/>
                  </a:ext>
                </a:extLst>
              </p:cNvPr>
              <p:cNvSpPr/>
              <p:nvPr/>
            </p:nvSpPr>
            <p:spPr>
              <a:xfrm>
                <a:off x="6096000" y="5607387"/>
                <a:ext cx="5676900" cy="830997"/>
              </a:xfrm>
              <a:prstGeom prst="rect">
                <a:avLst/>
              </a:prstGeom>
            </p:spPr>
            <p:txBody>
              <a:bodyPr wrap="square">
                <a:spAutoFit/>
              </a:bodyPr>
              <a:lstStyle/>
              <a:p>
                <a:r>
                  <a:rPr lang="en-US" sz="2400" dirty="0">
                    <a:ea typeface="Times New Roman" panose="02020603050405020304" pitchFamily="18" charset="0"/>
                  </a:rPr>
                  <a:t>Filtered: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=21</m:t>
                    </m:r>
                  </m:oMath>
                </a14:m>
                <a:r>
                  <a:rPr lang="en-US" sz="2400" dirty="0"/>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=13</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=2.191</m:t>
                    </m:r>
                  </m:oMath>
                </a14:m>
                <a:endParaRPr lang="en-US" sz="2400" dirty="0"/>
              </a:p>
              <a:p>
                <a:r>
                  <a:rPr lang="en-US" sz="2400" dirty="0"/>
                  <a:t>unfiltered: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𝑚</m:t>
                    </m:r>
                    <m:r>
                      <a:rPr lang="en-US" sz="2400" i="1">
                        <a:latin typeface="Cambria Math" panose="02040503050406030204" pitchFamily="18" charset="0"/>
                        <a:ea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rPr>
                      <m:t>8</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15</m:t>
                    </m:r>
                    <m:r>
                      <a:rPr lang="en-US" sz="2400" i="1">
                        <a:latin typeface="Cambria Math" panose="02040503050406030204" pitchFamily="18" charset="0"/>
                      </a:rPr>
                      <m:t>.</m:t>
                    </m:r>
                    <m:r>
                      <a:rPr lang="en-US" sz="2400" b="0" i="1" smtClean="0">
                        <a:latin typeface="Cambria Math" panose="02040503050406030204" pitchFamily="18" charset="0"/>
                      </a:rPr>
                      <m:t>625</m:t>
                    </m:r>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𝑌</m:t>
                        </m:r>
                      </m:sub>
                    </m:sSub>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m:t>
                    </m:r>
                    <m:r>
                      <a:rPr lang="en-US" sz="2400" b="0" i="1" smtClean="0">
                        <a:latin typeface="Cambria Math" panose="02040503050406030204" pitchFamily="18" charset="0"/>
                      </a:rPr>
                      <m:t>188</m:t>
                    </m:r>
                  </m:oMath>
                </a14:m>
                <a:endParaRPr lang="en-US" sz="2400" dirty="0"/>
              </a:p>
            </p:txBody>
          </p:sp>
        </mc:Choice>
        <mc:Fallback xmlns="">
          <p:sp>
            <p:nvSpPr>
              <p:cNvPr id="10" name="Rectangle 9">
                <a:extLst>
                  <a:ext uri="{FF2B5EF4-FFF2-40B4-BE49-F238E27FC236}">
                    <a16:creationId xmlns:a16="http://schemas.microsoft.com/office/drawing/2014/main" id="{C5F37F62-5FA4-401C-B82C-C8033820377B}"/>
                  </a:ext>
                </a:extLst>
              </p:cNvPr>
              <p:cNvSpPr>
                <a:spLocks noRot="1" noChangeAspect="1" noMove="1" noResize="1" noEditPoints="1" noAdjustHandles="1" noChangeArrowheads="1" noChangeShapeType="1" noTextEdit="1"/>
              </p:cNvSpPr>
              <p:nvPr/>
            </p:nvSpPr>
            <p:spPr>
              <a:xfrm>
                <a:off x="6096000" y="5607387"/>
                <a:ext cx="5676900" cy="830997"/>
              </a:xfrm>
              <a:prstGeom prst="rect">
                <a:avLst/>
              </a:prstGeom>
              <a:blipFill>
                <a:blip r:embed="rId4"/>
                <a:stretch>
                  <a:fillRect l="-1611"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5770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01A185-02D5-44D5-9CE4-B3251DDD6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10" y="1775356"/>
            <a:ext cx="4718292" cy="1454225"/>
          </a:xfrm>
          <a:prstGeom prst="rect">
            <a:avLst/>
          </a:prstGeom>
        </p:spPr>
      </p:pic>
      <p:sp>
        <p:nvSpPr>
          <p:cNvPr id="22" name="Rectangle 21">
            <a:extLst>
              <a:ext uri="{FF2B5EF4-FFF2-40B4-BE49-F238E27FC236}">
                <a16:creationId xmlns:a16="http://schemas.microsoft.com/office/drawing/2014/main" id="{9C683124-A54D-43FB-BBA7-B9B6C706DFE3}"/>
              </a:ext>
            </a:extLst>
          </p:cNvPr>
          <p:cNvSpPr/>
          <p:nvPr/>
        </p:nvSpPr>
        <p:spPr>
          <a:xfrm>
            <a:off x="842296" y="984783"/>
            <a:ext cx="1600200" cy="461665"/>
          </a:xfrm>
          <a:prstGeom prst="rect">
            <a:avLst/>
          </a:prstGeom>
        </p:spPr>
        <p:txBody>
          <a:bodyPr wrap="square">
            <a:spAutoFit/>
          </a:bodyPr>
          <a:lstStyle/>
          <a:p>
            <a:r>
              <a:rPr lang="en-US" sz="2400" b="1" dirty="0">
                <a:solidFill>
                  <a:srgbClr val="FF0000"/>
                </a:solidFill>
                <a:cs typeface="Times New Roman" pitchFamily="18" charset="0"/>
              </a:rPr>
              <a:t>1.</a:t>
            </a:r>
            <a:r>
              <a:rPr lang="en-US" sz="2400" b="1" dirty="0">
                <a:cs typeface="Times New Roman" pitchFamily="18" charset="0"/>
              </a:rPr>
              <a:t> </a:t>
            </a:r>
            <a:r>
              <a:rPr lang="el-GR" sz="2400" dirty="0">
                <a:cs typeface="Times New Roman" pitchFamily="18" charset="0"/>
              </a:rPr>
              <a:t>α</a:t>
            </a:r>
            <a:r>
              <a:rPr lang="en-US" sz="2400" dirty="0">
                <a:cs typeface="Times New Roman" pitchFamily="18" charset="0"/>
              </a:rPr>
              <a:t> = 0.05</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4768223"/>
            <a:ext cx="8229600" cy="461665"/>
          </a:xfrm>
          <a:prstGeom prst="rect">
            <a:avLst/>
          </a:prstGeom>
        </p:spPr>
        <p:txBody>
          <a:bodyPr wrap="square">
            <a:spAutoFit/>
          </a:bodyPr>
          <a:lstStyle/>
          <a:p>
            <a:r>
              <a:rPr lang="en-US" sz="2400" b="1" dirty="0">
                <a:solidFill>
                  <a:srgbClr val="FF0000"/>
                </a:solidFill>
                <a:cs typeface="Times New Roman" pitchFamily="18" charset="0"/>
              </a:rPr>
              <a:t>5. </a:t>
            </a:r>
            <a:r>
              <a:rPr lang="en-US" sz="2400" dirty="0">
                <a:cs typeface="Times New Roman" pitchFamily="18" charset="0"/>
              </a:rPr>
              <a:t>T = -3.19 IS in the rejection region, H₀ is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906606"/>
            <a:ext cx="2667000" cy="461665"/>
          </a:xfrm>
          <a:prstGeom prst="rect">
            <a:avLst/>
          </a:prstGeom>
        </p:spPr>
        <p:txBody>
          <a:bodyPr wrap="square">
            <a:spAutoFit/>
          </a:bodyPr>
          <a:lstStyle/>
          <a:p>
            <a:r>
              <a:rPr lang="en-US" sz="2400" b="1" dirty="0">
                <a:solidFill>
                  <a:srgbClr val="FF0000"/>
                </a:solidFill>
                <a:cs typeface="Times New Roman" pitchFamily="18" charset="0"/>
              </a:rPr>
              <a:t>3. </a:t>
            </a:r>
            <a:r>
              <a:rPr lang="en-US" sz="2400" dirty="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29046" y="4190055"/>
            <a:ext cx="3005137" cy="461665"/>
          </a:xfrm>
          <a:prstGeom prst="rect">
            <a:avLst/>
          </a:prstGeom>
        </p:spPr>
        <p:txBody>
          <a:bodyPr wrap="square">
            <a:spAutoFit/>
          </a:bodyPr>
          <a:lstStyle/>
          <a:p>
            <a:r>
              <a:rPr lang="en-US" sz="2400" b="1" dirty="0">
                <a:solidFill>
                  <a:srgbClr val="FF0000"/>
                </a:solidFill>
                <a:cs typeface="Times New Roman" pitchFamily="18" charset="0"/>
              </a:rPr>
              <a:t>4. </a:t>
            </a:r>
            <a:r>
              <a:rPr lang="en-US" sz="2400" dirty="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5291671"/>
            <a:ext cx="10659804" cy="830997"/>
          </a:xfrm>
          <a:prstGeom prst="rect">
            <a:avLst/>
          </a:prstGeom>
        </p:spPr>
        <p:txBody>
          <a:bodyPr wrap="square">
            <a:spAutoFit/>
          </a:bodyPr>
          <a:lstStyle/>
          <a:p>
            <a:r>
              <a:rPr lang="en-US" sz="2400" b="1" dirty="0">
                <a:solidFill>
                  <a:srgbClr val="FF0000"/>
                </a:solidFill>
                <a:cs typeface="Times New Roman" pitchFamily="18" charset="0"/>
              </a:rPr>
              <a:t>6. </a:t>
            </a:r>
            <a:r>
              <a:rPr lang="en-US" sz="2400" dirty="0">
                <a:cs typeface="Times New Roman" pitchFamily="18" charset="0"/>
              </a:rPr>
              <a:t>At 5% level of significance there is sufficient evidence to reject the null hypothesis and conclude that filtered cigarettes have a significantly lower mean CO</a:t>
            </a:r>
            <a:endParaRPr lang="en-US" sz="2400" dirty="0"/>
          </a:p>
        </p:txBody>
      </p:sp>
      <p:cxnSp>
        <p:nvCxnSpPr>
          <p:cNvPr id="43" name="Straight Connector 42">
            <a:extLst>
              <a:ext uri="{FF2B5EF4-FFF2-40B4-BE49-F238E27FC236}">
                <a16:creationId xmlns:a16="http://schemas.microsoft.com/office/drawing/2014/main" id="{28AE5C47-21D1-4CCA-A36D-4BCBA1D44956}"/>
              </a:ext>
            </a:extLst>
          </p:cNvPr>
          <p:cNvCxnSpPr>
            <a:cxnSpLocks/>
          </p:cNvCxnSpPr>
          <p:nvPr/>
        </p:nvCxnSpPr>
        <p:spPr>
          <a:xfrm flipV="1">
            <a:off x="7337135" y="1814578"/>
            <a:ext cx="0" cy="12069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15E157-A008-45D1-BBD1-03C6AE435E47}"/>
                  </a:ext>
                </a:extLst>
              </p:cNvPr>
              <p:cNvSpPr/>
              <p:nvPr/>
            </p:nvSpPr>
            <p:spPr>
              <a:xfrm>
                <a:off x="842297" y="1398335"/>
                <a:ext cx="6096000" cy="492443"/>
              </a:xfrm>
              <a:prstGeom prst="rect">
                <a:avLst/>
              </a:prstGeom>
            </p:spPr>
            <p:txBody>
              <a:bodyPr wrap="square">
                <a:spAutoFit/>
              </a:bodyPr>
              <a:lstStyle/>
              <a:p>
                <a:r>
                  <a:rPr lang="en-US" sz="2400" b="1" dirty="0">
                    <a:solidFill>
                      <a:srgbClr val="FF0000"/>
                    </a:solidFill>
                    <a:cs typeface="Times New Roman" pitchFamily="18" charset="0"/>
                  </a:rPr>
                  <a:t>2. </a:t>
                </a:r>
                <a:r>
                  <a:rPr lang="en-US" sz="2600" dirty="0">
                    <a:ea typeface="Times New Roman" panose="02020603050405020304" pitchFamily="18" charset="0"/>
                  </a:rPr>
                  <a:t>H₀: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i="1">
                        <a:latin typeface="Cambria Math" panose="02040503050406030204" pitchFamily="18" charset="0"/>
                        <a:ea typeface="Cambria Math" panose="02040503050406030204" pitchFamily="18" charset="0"/>
                        <a:cs typeface="Times New Roman" pitchFamily="18" charset="0"/>
                      </a:rPr>
                      <m:t>=0 </m:t>
                    </m:r>
                  </m:oMath>
                </a14:m>
                <a:r>
                  <a:rPr lang="en-US" sz="2600" dirty="0"/>
                  <a:t>	Vs </a:t>
                </a:r>
                <a:r>
                  <a:rPr lang="en-US" sz="2600" dirty="0">
                    <a:ea typeface="Times New Roman" panose="02020603050405020304" pitchFamily="18" charset="0"/>
                  </a:rPr>
                  <a:t> H₁: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b="0" i="1" smtClean="0">
                        <a:latin typeface="Cambria Math" panose="02040503050406030204" pitchFamily="18" charset="0"/>
                        <a:ea typeface="Cambria Math" panose="02040503050406030204" pitchFamily="18" charset="0"/>
                        <a:cs typeface="Times New Roman" pitchFamily="18" charset="0"/>
                      </a:rPr>
                      <m:t>&lt;</m:t>
                    </m:r>
                    <m:r>
                      <a:rPr lang="en-US" sz="2400" i="1">
                        <a:latin typeface="Cambria Math" panose="02040503050406030204" pitchFamily="18" charset="0"/>
                        <a:ea typeface="Cambria Math" panose="02040503050406030204" pitchFamily="18" charset="0"/>
                        <a:cs typeface="Times New Roman" pitchFamily="18" charset="0"/>
                      </a:rPr>
                      <m:t>0</m:t>
                    </m:r>
                  </m:oMath>
                </a14:m>
                <a:endParaRPr lang="en-US" sz="2400" dirty="0"/>
              </a:p>
            </p:txBody>
          </p:sp>
        </mc:Choice>
        <mc:Fallback xmlns="">
          <p:sp>
            <p:nvSpPr>
              <p:cNvPr id="23" name="Rectangle 22">
                <a:extLst>
                  <a:ext uri="{FF2B5EF4-FFF2-40B4-BE49-F238E27FC236}">
                    <a16:creationId xmlns:a16="http://schemas.microsoft.com/office/drawing/2014/main" id="{8115E157-A008-45D1-BBD1-03C6AE435E47}"/>
                  </a:ext>
                </a:extLst>
              </p:cNvPr>
              <p:cNvSpPr>
                <a:spLocks noRot="1" noChangeAspect="1" noMove="1" noResize="1" noEditPoints="1" noAdjustHandles="1" noChangeArrowheads="1" noChangeShapeType="1" noTextEdit="1"/>
              </p:cNvSpPr>
              <p:nvPr/>
            </p:nvSpPr>
            <p:spPr>
              <a:xfrm>
                <a:off x="842297" y="1398335"/>
                <a:ext cx="6096000" cy="492443"/>
              </a:xfrm>
              <a:prstGeom prst="rect">
                <a:avLst/>
              </a:prstGeom>
              <a:blipFill>
                <a:blip r:embed="rId4"/>
                <a:stretch>
                  <a:fillRect l="-1500" t="-9877" b="-3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E6B8A9-D1AA-4696-8DE0-E6ECAFFA5177}"/>
                  </a:ext>
                </a:extLst>
              </p:cNvPr>
              <p:cNvSpPr/>
              <p:nvPr/>
            </p:nvSpPr>
            <p:spPr>
              <a:xfrm>
                <a:off x="3433053" y="4196310"/>
                <a:ext cx="8259890" cy="48756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solidFill>
                            <a:srgbClr val="FF33CC"/>
                          </a:solidFill>
                          <a:latin typeface="Cambria Math" panose="02040503050406030204" pitchFamily="18" charset="0"/>
                          <a:cs typeface="Times New Roman" panose="02020603050405020304" pitchFamily="18" charset="0"/>
                        </a:rPr>
                        <m:t>𝑇</m:t>
                      </m:r>
                      <m:r>
                        <a:rPr lang="en-US" sz="2400" i="1" smtClean="0">
                          <a:solidFill>
                            <a:srgbClr val="FF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−2</m:t>
                              </m:r>
                            </m:e>
                          </m:d>
                        </m:sub>
                      </m:s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0.95,27</m:t>
                              </m:r>
                            </m:e>
                          </m:d>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𝑖𝑛𝑣𝑇</m:t>
                      </m:r>
                      <m:r>
                        <a:rPr lang="en-US" sz="2400" b="0" i="1" smtClean="0">
                          <a:latin typeface="Cambria Math" panose="02040503050406030204" pitchFamily="18" charset="0"/>
                          <a:cs typeface="Times New Roman" panose="02020603050405020304" pitchFamily="18" charset="0"/>
                        </a:rPr>
                        <m:t>(0.95,27)=−1.170</m:t>
                      </m:r>
                    </m:oMath>
                  </m:oMathPara>
                </a14:m>
                <a:endParaRPr lang="en-US" sz="2400" dirty="0"/>
              </a:p>
            </p:txBody>
          </p:sp>
        </mc:Choice>
        <mc:Fallback xmlns="">
          <p:sp>
            <p:nvSpPr>
              <p:cNvPr id="6" name="Rectangle 5">
                <a:extLst>
                  <a:ext uri="{FF2B5EF4-FFF2-40B4-BE49-F238E27FC236}">
                    <a16:creationId xmlns:a16="http://schemas.microsoft.com/office/drawing/2014/main" id="{A3E6B8A9-D1AA-4696-8DE0-E6ECAFFA5177}"/>
                  </a:ext>
                </a:extLst>
              </p:cNvPr>
              <p:cNvSpPr>
                <a:spLocks noRot="1" noChangeAspect="1" noMove="1" noResize="1" noEditPoints="1" noAdjustHandles="1" noChangeArrowheads="1" noChangeShapeType="1" noTextEdit="1"/>
              </p:cNvSpPr>
              <p:nvPr/>
            </p:nvSpPr>
            <p:spPr>
              <a:xfrm>
                <a:off x="3433053" y="4196310"/>
                <a:ext cx="8259890" cy="487569"/>
              </a:xfrm>
              <a:prstGeom prst="rect">
                <a:avLst/>
              </a:prstGeom>
              <a:blipFill>
                <a:blip r:embed="rId5"/>
                <a:stretch>
                  <a:fillRect l="-148"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5CA1510-898C-4A1D-9335-36C18111E804}"/>
                  </a:ext>
                </a:extLst>
              </p:cNvPr>
              <p:cNvSpPr/>
              <p:nvPr/>
            </p:nvSpPr>
            <p:spPr>
              <a:xfrm>
                <a:off x="981998" y="3455961"/>
                <a:ext cx="3245445" cy="6571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𝑝</m:t>
                          </m:r>
                        </m:sub>
                        <m:sup>
                          <m:r>
                            <a:rPr lang="en-US" i="1">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𝑋</m:t>
                              </m:r>
                            </m:sub>
                            <m:sup>
                              <m:r>
                                <a:rPr lang="en-US" i="1">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𝑌</m:t>
                              </m:r>
                            </m:sub>
                            <m:sup>
                              <m:r>
                                <a:rPr lang="en-US" i="1">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−2</m:t>
                          </m:r>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2" name="Rectangle 1">
                <a:extLst>
                  <a:ext uri="{FF2B5EF4-FFF2-40B4-BE49-F238E27FC236}">
                    <a16:creationId xmlns:a16="http://schemas.microsoft.com/office/drawing/2014/main" id="{55CA1510-898C-4A1D-9335-36C18111E804}"/>
                  </a:ext>
                </a:extLst>
              </p:cNvPr>
              <p:cNvSpPr>
                <a:spLocks noRot="1" noChangeAspect="1" noMove="1" noResize="1" noEditPoints="1" noAdjustHandles="1" noChangeArrowheads="1" noChangeShapeType="1" noTextEdit="1"/>
              </p:cNvSpPr>
              <p:nvPr/>
            </p:nvSpPr>
            <p:spPr>
              <a:xfrm>
                <a:off x="981998" y="3455961"/>
                <a:ext cx="3245445" cy="6571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1678D17-08E1-45AC-8ECB-F8C1DD5DCF53}"/>
                  </a:ext>
                </a:extLst>
              </p:cNvPr>
              <p:cNvSpPr/>
              <p:nvPr/>
            </p:nvSpPr>
            <p:spPr>
              <a:xfrm>
                <a:off x="927383" y="2401966"/>
                <a:ext cx="1849994" cy="9484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cs typeface="Times New Roman" pitchFamily="18" charset="0"/>
                        </a:rPr>
                        <m:t>𝑇</m:t>
                      </m:r>
                      <m:r>
                        <a:rPr lang="en-US" i="1" smtClean="0">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𝑥</m:t>
                              </m:r>
                            </m:e>
                          </m:acc>
                          <m:r>
                            <a:rPr lang="en-US" i="1">
                              <a:latin typeface="Cambria Math" panose="02040503050406030204" pitchFamily="18" charset="0"/>
                              <a:cs typeface="Times New Roman" pitchFamily="18" charset="0"/>
                            </a:rPr>
                            <m:t>−</m:t>
                          </m:r>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𝑦</m:t>
                              </m:r>
                            </m:e>
                          </m:acc>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𝑝</m:t>
                                      </m:r>
                                    </m:sub>
                                    <m:sup>
                                      <m:r>
                                        <a:rPr lang="en-US" i="1">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𝑝</m:t>
                                      </m:r>
                                    </m:sub>
                                    <m:sup>
                                      <m:r>
                                        <a:rPr lang="en-US" i="1">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𝑚</m:t>
                                  </m:r>
                                </m:den>
                              </m:f>
                            </m:e>
                          </m:rad>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21678D17-08E1-45AC-8ECB-F8C1DD5DCF53}"/>
                  </a:ext>
                </a:extLst>
              </p:cNvPr>
              <p:cNvSpPr>
                <a:spLocks noRot="1" noChangeAspect="1" noMove="1" noResize="1" noEditPoints="1" noAdjustHandles="1" noChangeArrowheads="1" noChangeShapeType="1" noTextEdit="1"/>
              </p:cNvSpPr>
              <p:nvPr/>
            </p:nvSpPr>
            <p:spPr>
              <a:xfrm>
                <a:off x="927383" y="2401966"/>
                <a:ext cx="1849994" cy="9484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322FA5C-D0BA-4239-A0CA-45607B7911C8}"/>
                  </a:ext>
                </a:extLst>
              </p:cNvPr>
              <p:cNvSpPr/>
              <p:nvPr/>
            </p:nvSpPr>
            <p:spPr>
              <a:xfrm>
                <a:off x="842297" y="573948"/>
                <a:ext cx="10507406" cy="466859"/>
              </a:xfrm>
              <a:prstGeom prst="rect">
                <a:avLst/>
              </a:prstGeom>
            </p:spPr>
            <p:txBody>
              <a:bodyPr wrap="square">
                <a:spAutoFit/>
              </a:bodyPr>
              <a:lstStyle/>
              <a:p>
                <a:r>
                  <a:rPr lang="en-US" sz="2400" b="1" dirty="0">
                    <a:solidFill>
                      <a:srgbClr val="FF0000"/>
                    </a:solidFill>
                    <a:cs typeface="Times New Roman" pitchFamily="18" charset="0"/>
                  </a:rPr>
                  <a:t>0.</a:t>
                </a:r>
                <a:r>
                  <a:rPr lang="en-US" sz="2400" b="1" dirty="0">
                    <a:cs typeface="Times New Roman"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rPr>
                          <m:t>2</m:t>
                        </m:r>
                      </m:sup>
                    </m:sSubSup>
                  </m:oMath>
                </a14:m>
                <a:r>
                  <a:rPr lang="en-US" sz="2400" dirty="0"/>
                  <a:t> are unknown but we can assume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rPr>
                          <m:t>2</m:t>
                        </m:r>
                      </m:sup>
                    </m:sSubSup>
                  </m:oMath>
                </a14:m>
                <a:r>
                  <a:rPr lang="en-US" sz="2400" dirty="0"/>
                  <a:t>  =&gt;  </a:t>
                </a:r>
                <a:r>
                  <a:rPr lang="en-US" sz="2400" dirty="0">
                    <a:cs typeface="Times New Roman" pitchFamily="18" charset="0"/>
                  </a:rPr>
                  <a:t>Population type is II</a:t>
                </a:r>
                <a:endParaRPr lang="en-US" sz="2400" dirty="0"/>
              </a:p>
            </p:txBody>
          </p:sp>
        </mc:Choice>
        <mc:Fallback xmlns="">
          <p:sp>
            <p:nvSpPr>
              <p:cNvPr id="18" name="Rectangle 17">
                <a:extLst>
                  <a:ext uri="{FF2B5EF4-FFF2-40B4-BE49-F238E27FC236}">
                    <a16:creationId xmlns:a16="http://schemas.microsoft.com/office/drawing/2014/main" id="{0322FA5C-D0BA-4239-A0CA-45607B7911C8}"/>
                  </a:ext>
                </a:extLst>
              </p:cNvPr>
              <p:cNvSpPr>
                <a:spLocks noRot="1" noChangeAspect="1" noMove="1" noResize="1" noEditPoints="1" noAdjustHandles="1" noChangeArrowheads="1" noChangeShapeType="1" noTextEdit="1"/>
              </p:cNvSpPr>
              <p:nvPr/>
            </p:nvSpPr>
            <p:spPr>
              <a:xfrm>
                <a:off x="842297" y="573948"/>
                <a:ext cx="10507406" cy="466859"/>
              </a:xfrm>
              <a:prstGeom prst="rect">
                <a:avLst/>
              </a:prstGeom>
              <a:blipFill>
                <a:blip r:embed="rId8"/>
                <a:stretch>
                  <a:fillRect l="-870"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6E9FAC3-E00D-4256-817C-6D46CF41F348}"/>
                  </a:ext>
                </a:extLst>
              </p:cNvPr>
              <p:cNvSpPr/>
              <p:nvPr/>
            </p:nvSpPr>
            <p:spPr>
              <a:xfrm>
                <a:off x="2633921" y="2401966"/>
                <a:ext cx="3879716" cy="96289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13</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15.625</m:t>
                          </m:r>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3.922</m:t>
                                  </m:r>
                                </m:num>
                                <m:den>
                                  <m:r>
                                    <a:rPr lang="en-US" b="0" i="1" smtClean="0">
                                      <a:latin typeface="Cambria Math" panose="02040503050406030204" pitchFamily="18" charset="0"/>
                                      <a:cs typeface="Times New Roman" pitchFamily="18" charset="0"/>
                                    </a:rPr>
                                    <m:t>21</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3</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922</m:t>
                                  </m:r>
                                </m:num>
                                <m:den>
                                  <m:r>
                                    <a:rPr lang="en-US" b="0" i="1" smtClean="0">
                                      <a:latin typeface="Cambria Math" panose="02040503050406030204" pitchFamily="18" charset="0"/>
                                      <a:cs typeface="Times New Roman" pitchFamily="18" charset="0"/>
                                    </a:rPr>
                                    <m:t>8</m:t>
                                  </m:r>
                                </m:den>
                              </m:f>
                            </m:e>
                          </m:rad>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b="0" i="1" smtClean="0">
                              <a:latin typeface="Cambria Math" panose="02040503050406030204" pitchFamily="18" charset="0"/>
                              <a:cs typeface="Times New Roman" pitchFamily="18" charset="0"/>
                            </a:rPr>
                            <m:t>−2.625</m:t>
                          </m:r>
                        </m:num>
                        <m:den>
                          <m:r>
                            <a:rPr lang="en-US" i="1">
                              <a:latin typeface="Cambria Math" panose="02040503050406030204" pitchFamily="18" charset="0"/>
                              <a:cs typeface="Times New Roman" pitchFamily="18" charset="0"/>
                            </a:rPr>
                            <m:t>0.</m:t>
                          </m:r>
                          <m:r>
                            <a:rPr lang="en-US" b="0" i="1" smtClean="0">
                              <a:latin typeface="Cambria Math" panose="02040503050406030204" pitchFamily="18" charset="0"/>
                              <a:cs typeface="Times New Roman" pitchFamily="18" charset="0"/>
                            </a:rPr>
                            <m:t>7182</m:t>
                          </m:r>
                        </m:den>
                      </m:f>
                      <m:r>
                        <a:rPr lang="en-US" i="1">
                          <a:latin typeface="Cambria Math" panose="02040503050406030204" pitchFamily="18" charset="0"/>
                          <a:cs typeface="Times New Roman" pitchFamily="18" charset="0"/>
                        </a:rPr>
                        <m:t>=</m:t>
                      </m:r>
                      <m:r>
                        <a:rPr lang="en-US" b="0" i="1" smtClean="0">
                          <a:solidFill>
                            <a:srgbClr val="00B050"/>
                          </a:solidFill>
                          <a:latin typeface="Cambria Math" panose="02040503050406030204" pitchFamily="18" charset="0"/>
                          <a:cs typeface="Times New Roman" pitchFamily="18" charset="0"/>
                        </a:rPr>
                        <m:t>−3</m:t>
                      </m:r>
                      <m:r>
                        <a:rPr lang="en-US" i="1">
                          <a:solidFill>
                            <a:srgbClr val="00B050"/>
                          </a:solidFill>
                          <a:latin typeface="Cambria Math" panose="02040503050406030204" pitchFamily="18" charset="0"/>
                          <a:cs typeface="Times New Roman" pitchFamily="18" charset="0"/>
                        </a:rPr>
                        <m:t>.</m:t>
                      </m:r>
                      <m:r>
                        <a:rPr lang="en-US" b="0" i="1" smtClean="0">
                          <a:solidFill>
                            <a:srgbClr val="00B050"/>
                          </a:solidFill>
                          <a:latin typeface="Cambria Math" panose="02040503050406030204" pitchFamily="18" charset="0"/>
                          <a:cs typeface="Times New Roman" pitchFamily="18" charset="0"/>
                        </a:rPr>
                        <m:t>190</m:t>
                      </m:r>
                    </m:oMath>
                  </m:oMathPara>
                </a14:m>
                <a:endParaRPr lang="en-US" dirty="0"/>
              </a:p>
            </p:txBody>
          </p:sp>
        </mc:Choice>
        <mc:Fallback xmlns="">
          <p:sp>
            <p:nvSpPr>
              <p:cNvPr id="15" name="Rectangle 14">
                <a:extLst>
                  <a:ext uri="{FF2B5EF4-FFF2-40B4-BE49-F238E27FC236}">
                    <a16:creationId xmlns:a16="http://schemas.microsoft.com/office/drawing/2014/main" id="{66E9FAC3-E00D-4256-817C-6D46CF41F348}"/>
                  </a:ext>
                </a:extLst>
              </p:cNvPr>
              <p:cNvSpPr>
                <a:spLocks noRot="1" noChangeAspect="1" noMove="1" noResize="1" noEditPoints="1" noAdjustHandles="1" noChangeArrowheads="1" noChangeShapeType="1" noTextEdit="1"/>
              </p:cNvSpPr>
              <p:nvPr/>
            </p:nvSpPr>
            <p:spPr>
              <a:xfrm>
                <a:off x="2633921" y="2401966"/>
                <a:ext cx="3879716" cy="96289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E786F17-6609-4A3A-8B1D-1213417B9D37}"/>
                  </a:ext>
                </a:extLst>
              </p:cNvPr>
              <p:cNvSpPr/>
              <p:nvPr/>
            </p:nvSpPr>
            <p:spPr>
              <a:xfrm>
                <a:off x="4134282" y="3455961"/>
                <a:ext cx="3923435" cy="65274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20</m:t>
                              </m:r>
                              <m:r>
                                <a:rPr lang="en-US" i="1">
                                  <a:latin typeface="Cambria Math" panose="02040503050406030204" pitchFamily="18" charset="0"/>
                                  <a:cs typeface="Times New Roman" pitchFamily="18" charset="0"/>
                                </a:rPr>
                                <m:t>∗</m:t>
                              </m:r>
                              <m:sSup>
                                <m:sSupPr>
                                  <m:ctrlPr>
                                    <a:rPr lang="en-US" i="1" smtClean="0">
                                      <a:latin typeface="Cambria Math" panose="02040503050406030204" pitchFamily="18" charset="0"/>
                                      <a:cs typeface="Times New Roman" pitchFamily="18" charset="0"/>
                                    </a:rPr>
                                  </m:ctrlPr>
                                </m:sSupPr>
                                <m:e>
                                  <m:r>
                                    <a:rPr lang="en-US" b="0" i="1" smtClean="0">
                                      <a:latin typeface="Cambria Math" panose="02040503050406030204" pitchFamily="18" charset="0"/>
                                      <a:cs typeface="Times New Roman" pitchFamily="18" charset="0"/>
                                    </a:rPr>
                                    <m:t>2</m:t>
                                  </m:r>
                                  <m:r>
                                    <a:rPr lang="en-US" i="1">
                                      <a:latin typeface="Cambria Math" panose="02040503050406030204" pitchFamily="18" charset="0"/>
                                      <a:cs typeface="Times New Roman" pitchFamily="18" charset="0"/>
                                    </a:rPr>
                                    <m:t>.1</m:t>
                                  </m:r>
                                  <m:r>
                                    <a:rPr lang="en-US" b="0" i="1" smtClean="0">
                                      <a:latin typeface="Cambria Math" panose="02040503050406030204" pitchFamily="18" charset="0"/>
                                      <a:cs typeface="Times New Roman" pitchFamily="18" charset="0"/>
                                    </a:rPr>
                                    <m:t>91</m:t>
                                  </m:r>
                                </m:e>
                                <m:sup>
                                  <m:r>
                                    <a:rPr lang="en-US" i="1">
                                      <a:latin typeface="Cambria Math" panose="02040503050406030204" pitchFamily="18" charset="0"/>
                                      <a:cs typeface="Times New Roman" pitchFamily="18" charset="0"/>
                                    </a:rPr>
                                    <m:t>2</m:t>
                                  </m:r>
                                </m:sup>
                              </m:sSup>
                            </m:e>
                          </m:d>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7</m:t>
                              </m:r>
                              <m:r>
                                <a:rPr lang="en-US" i="1">
                                  <a:latin typeface="Cambria Math" panose="02040503050406030204" pitchFamily="18" charset="0"/>
                                  <a:cs typeface="Times New Roman" pitchFamily="18" charset="0"/>
                                </a:rPr>
                                <m:t>∗</m:t>
                              </m:r>
                              <m:sSup>
                                <m:sSupPr>
                                  <m:ctrlPr>
                                    <a:rPr lang="en-US" i="1">
                                      <a:latin typeface="Cambria Math" panose="02040503050406030204" pitchFamily="18" charset="0"/>
                                      <a:cs typeface="Times New Roman" pitchFamily="18" charset="0"/>
                                    </a:rPr>
                                  </m:ctrlPr>
                                </m:sSupPr>
                                <m:e>
                                  <m:r>
                                    <a:rPr lang="en-US" b="0" i="1" smtClean="0">
                                      <a:latin typeface="Cambria Math" panose="02040503050406030204" pitchFamily="18" charset="0"/>
                                      <a:cs typeface="Times New Roman" pitchFamily="18" charset="0"/>
                                    </a:rPr>
                                    <m:t>1.188</m:t>
                                  </m:r>
                                </m:e>
                                <m:sup>
                                  <m:r>
                                    <a:rPr lang="en-US" i="1">
                                      <a:latin typeface="Cambria Math" panose="02040503050406030204" pitchFamily="18" charset="0"/>
                                      <a:cs typeface="Times New Roman" pitchFamily="18" charset="0"/>
                                    </a:rPr>
                                    <m:t>2</m:t>
                                  </m:r>
                                </m:sup>
                              </m:sSup>
                            </m:e>
                          </m:d>
                        </m:num>
                        <m:den>
                          <m:r>
                            <a:rPr lang="en-US" b="0" i="1" smtClean="0">
                              <a:latin typeface="Cambria Math" panose="02040503050406030204" pitchFamily="18" charset="0"/>
                              <a:cs typeface="Times New Roman" pitchFamily="18" charset="0"/>
                            </a:rPr>
                            <m:t>21</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8</m:t>
                          </m:r>
                          <m:r>
                            <a:rPr lang="en-US" i="1">
                              <a:latin typeface="Cambria Math" panose="02040503050406030204" pitchFamily="18" charset="0"/>
                              <a:cs typeface="Times New Roman" pitchFamily="18" charset="0"/>
                            </a:rPr>
                            <m:t>−2</m:t>
                          </m:r>
                        </m:den>
                      </m:f>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3</m:t>
                      </m:r>
                      <m:r>
                        <a:rPr lang="en-US" i="1">
                          <a:latin typeface="Cambria Math" panose="02040503050406030204" pitchFamily="18" charset="0"/>
                          <a:cs typeface="Times New Roman" pitchFamily="18" charset="0"/>
                        </a:rPr>
                        <m:t>.</m:t>
                      </m:r>
                      <m:r>
                        <a:rPr lang="en-US" b="0" i="1" smtClean="0">
                          <a:latin typeface="Cambria Math" panose="02040503050406030204" pitchFamily="18" charset="0"/>
                          <a:cs typeface="Times New Roman" pitchFamily="18" charset="0"/>
                        </a:rPr>
                        <m:t>922</m:t>
                      </m:r>
                    </m:oMath>
                  </m:oMathPara>
                </a14:m>
                <a:endParaRPr lang="en-US" dirty="0"/>
              </a:p>
            </p:txBody>
          </p:sp>
        </mc:Choice>
        <mc:Fallback xmlns="">
          <p:sp>
            <p:nvSpPr>
              <p:cNvPr id="16" name="Rectangle 15">
                <a:extLst>
                  <a:ext uri="{FF2B5EF4-FFF2-40B4-BE49-F238E27FC236}">
                    <a16:creationId xmlns:a16="http://schemas.microsoft.com/office/drawing/2014/main" id="{BE786F17-6609-4A3A-8B1D-1213417B9D37}"/>
                  </a:ext>
                </a:extLst>
              </p:cNvPr>
              <p:cNvSpPr>
                <a:spLocks noRot="1" noChangeAspect="1" noMove="1" noResize="1" noEditPoints="1" noAdjustHandles="1" noChangeArrowheads="1" noChangeShapeType="1" noTextEdit="1"/>
              </p:cNvSpPr>
              <p:nvPr/>
            </p:nvSpPr>
            <p:spPr>
              <a:xfrm>
                <a:off x="4134282" y="3455961"/>
                <a:ext cx="3923435" cy="65274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112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3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3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3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3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3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3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3000"/>
                                        <p:tgtEl>
                                          <p:spTgt spid="33"/>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3000"/>
                                        <p:tgtEl>
                                          <p:spTgt spid="5"/>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3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3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3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33" grpId="0"/>
      <p:bldP spid="34" grpId="0"/>
      <p:bldP spid="23" grpId="0"/>
      <p:bldP spid="6" grpId="0"/>
      <p:bldP spid="2" grpId="0"/>
      <p:bldP spid="3" grpId="0"/>
      <p:bldP spid="18"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gn, photo, bicycle, many&#10;&#10;Description automatically generated">
            <a:extLst>
              <a:ext uri="{FF2B5EF4-FFF2-40B4-BE49-F238E27FC236}">
                <a16:creationId xmlns:a16="http://schemas.microsoft.com/office/drawing/2014/main" id="{68AC2658-4312-4BD8-A527-F04D1A35E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798" y="345132"/>
            <a:ext cx="3911089" cy="5401028"/>
          </a:xfrm>
          <a:prstGeom prst="rect">
            <a:avLst/>
          </a:prstGeom>
        </p:spPr>
      </p:pic>
      <p:sp>
        <p:nvSpPr>
          <p:cNvPr id="7" name="Rectangle 6">
            <a:extLst>
              <a:ext uri="{FF2B5EF4-FFF2-40B4-BE49-F238E27FC236}">
                <a16:creationId xmlns:a16="http://schemas.microsoft.com/office/drawing/2014/main" id="{E6C6B5DA-2EAB-4B21-B365-9E0294197C62}"/>
              </a:ext>
            </a:extLst>
          </p:cNvPr>
          <p:cNvSpPr/>
          <p:nvPr/>
        </p:nvSpPr>
        <p:spPr>
          <a:xfrm>
            <a:off x="875779" y="1552902"/>
            <a:ext cx="6820422" cy="3826689"/>
          </a:xfrm>
          <a:prstGeom prst="rect">
            <a:avLst/>
          </a:prstGeom>
        </p:spPr>
        <p:txBody>
          <a:bodyPr wrap="square">
            <a:spAutoFit/>
          </a:bodyPr>
          <a:lstStyle/>
          <a:p>
            <a:r>
              <a:rPr lang="en-US" sz="2400" dirty="0"/>
              <a:t>The following are percentages of fat found in 5 randomly selected samples of each of two brands of ice cream: </a:t>
            </a:r>
          </a:p>
          <a:p>
            <a:pPr>
              <a:lnSpc>
                <a:spcPts val="1600"/>
              </a:lnSpc>
            </a:pPr>
            <a:endParaRPr lang="en-US" sz="2400" dirty="0"/>
          </a:p>
          <a:p>
            <a:r>
              <a:rPr lang="en-US" sz="2400" dirty="0"/>
              <a:t>Brand A: 5.7 4.5 6.2 6.3 7.3 </a:t>
            </a:r>
          </a:p>
          <a:p>
            <a:r>
              <a:rPr lang="en-US" sz="2400" dirty="0"/>
              <a:t>Brand B: 6.3 5.7 5.9 6.4 5.1 </a:t>
            </a:r>
          </a:p>
          <a:p>
            <a:pPr>
              <a:lnSpc>
                <a:spcPts val="1600"/>
              </a:lnSpc>
            </a:pPr>
            <a:endParaRPr lang="en-US" sz="2400" dirty="0"/>
          </a:p>
          <a:p>
            <a:r>
              <a:rPr lang="en-US" sz="2400" dirty="0"/>
              <a:t>Assume that the percentage of fat in the two brands of ice cream follows a Normal distribution. Do we have sufficient evidence to conclude that the two brands have different mean fat content?</a:t>
            </a:r>
          </a:p>
        </p:txBody>
      </p:sp>
      <p:sp>
        <p:nvSpPr>
          <p:cNvPr id="9" name="Rectangle 8">
            <a:extLst>
              <a:ext uri="{FF2B5EF4-FFF2-40B4-BE49-F238E27FC236}">
                <a16:creationId xmlns:a16="http://schemas.microsoft.com/office/drawing/2014/main" id="{58812E52-29F6-41FF-98B3-27CA9CC29D3B}"/>
              </a:ext>
            </a:extLst>
          </p:cNvPr>
          <p:cNvSpPr/>
          <p:nvPr/>
        </p:nvSpPr>
        <p:spPr>
          <a:xfrm>
            <a:off x="971314" y="5555091"/>
            <a:ext cx="7135019" cy="830997"/>
          </a:xfrm>
          <a:prstGeom prst="rect">
            <a:avLst/>
          </a:prstGeom>
          <a:solidFill>
            <a:srgbClr val="BDE9FF"/>
          </a:solidFill>
        </p:spPr>
        <p:txBody>
          <a:bodyPr wrap="square">
            <a:spAutoFit/>
          </a:bodyPr>
          <a:lstStyle/>
          <a:p>
            <a:r>
              <a:rPr lang="en-US" sz="2400" dirty="0"/>
              <a:t>If you’re fluffiophobic, don’t worry, the numbers are made up!</a:t>
            </a:r>
            <a:endParaRPr lang="en-US" sz="2400" dirty="0">
              <a:ea typeface="Times New Roman" panose="02020603050405020304" pitchFamily="18" charset="0"/>
            </a:endParaRPr>
          </a:p>
        </p:txBody>
      </p:sp>
      <p:sp>
        <p:nvSpPr>
          <p:cNvPr id="8" name="Title 1">
            <a:extLst>
              <a:ext uri="{FF2B5EF4-FFF2-40B4-BE49-F238E27FC236}">
                <a16:creationId xmlns:a16="http://schemas.microsoft.com/office/drawing/2014/main" id="{A9BC58C4-9F3F-42D3-9C83-58AAB90CC21B}"/>
              </a:ext>
            </a:extLst>
          </p:cNvPr>
          <p:cNvSpPr>
            <a:spLocks noGrp="1"/>
          </p:cNvSpPr>
          <p:nvPr>
            <p:ph type="title"/>
          </p:nvPr>
        </p:nvSpPr>
        <p:spPr>
          <a:xfrm>
            <a:off x="838200" y="365125"/>
            <a:ext cx="6858001" cy="1325563"/>
          </a:xfrm>
        </p:spPr>
        <p:txBody>
          <a:bodyPr/>
          <a:lstStyle/>
          <a:p>
            <a:r>
              <a:rPr lang="en-US" dirty="0">
                <a:solidFill>
                  <a:srgbClr val="990033"/>
                </a:solidFill>
              </a:rPr>
              <a:t>Ex4. Ice Cream and Fat</a:t>
            </a:r>
          </a:p>
        </p:txBody>
      </p:sp>
    </p:spTree>
    <p:extLst>
      <p:ext uri="{BB962C8B-B14F-4D97-AF65-F5344CB8AC3E}">
        <p14:creationId xmlns:p14="http://schemas.microsoft.com/office/powerpoint/2010/main" val="192887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FDB5656-0B45-4235-8F2E-C55096E6DCF3}"/>
              </a:ext>
            </a:extLst>
          </p:cNvPr>
          <p:cNvSpPr/>
          <p:nvPr/>
        </p:nvSpPr>
        <p:spPr>
          <a:xfrm>
            <a:off x="838199" y="1527850"/>
            <a:ext cx="8346744" cy="1200329"/>
          </a:xfrm>
          <a:prstGeom prst="rect">
            <a:avLst/>
          </a:prstGeom>
        </p:spPr>
        <p:txBody>
          <a:bodyPr wrap="square">
            <a:spAutoFit/>
          </a:bodyPr>
          <a:lstStyle/>
          <a:p>
            <a:r>
              <a:rPr lang="en-US" sz="2400" b="1" dirty="0">
                <a:cs typeface="Times New Roman" panose="02020603050405020304" pitchFamily="18" charset="0"/>
              </a:rPr>
              <a:t>1.</a:t>
            </a:r>
            <a:r>
              <a:rPr lang="en-US" sz="2400" dirty="0">
                <a:cs typeface="Times New Roman" panose="02020603050405020304" pitchFamily="18" charset="0"/>
              </a:rPr>
              <a:t> Sample data were collected in a study of </a:t>
            </a:r>
            <a:r>
              <a:rPr lang="en-US" sz="2400" dirty="0">
                <a:solidFill>
                  <a:srgbClr val="0070C0"/>
                </a:solidFill>
                <a:cs typeface="Times New Roman" panose="02020603050405020304" pitchFamily="18" charset="0"/>
              </a:rPr>
              <a:t>calcium supplements and their effects on blood pressure</a:t>
            </a:r>
            <a:r>
              <a:rPr lang="en-US" sz="2400" dirty="0">
                <a:cs typeface="Times New Roman" panose="02020603050405020304" pitchFamily="18" charset="0"/>
              </a:rPr>
              <a:t>. A placebo group and a calcium group began the study with blood pressure [1].</a:t>
            </a:r>
          </a:p>
        </p:txBody>
      </p:sp>
      <p:sp>
        <p:nvSpPr>
          <p:cNvPr id="5" name="Rectangle 4">
            <a:extLst>
              <a:ext uri="{FF2B5EF4-FFF2-40B4-BE49-F238E27FC236}">
                <a16:creationId xmlns:a16="http://schemas.microsoft.com/office/drawing/2014/main" id="{03E1D49D-EE81-422D-8E32-58610981E499}"/>
              </a:ext>
            </a:extLst>
          </p:cNvPr>
          <p:cNvSpPr/>
          <p:nvPr/>
        </p:nvSpPr>
        <p:spPr>
          <a:xfrm>
            <a:off x="838198" y="2929493"/>
            <a:ext cx="9525002" cy="1200329"/>
          </a:xfrm>
          <a:prstGeom prst="rect">
            <a:avLst/>
          </a:prstGeom>
        </p:spPr>
        <p:txBody>
          <a:bodyPr wrap="square">
            <a:spAutoFit/>
          </a:bodyPr>
          <a:lstStyle/>
          <a:p>
            <a:r>
              <a:rPr lang="en-US" sz="2400" dirty="0">
                <a:cs typeface="Times New Roman" panose="02020603050405020304" pitchFamily="18" charset="0"/>
              </a:rPr>
              <a:t>At the </a:t>
            </a:r>
            <a:r>
              <a:rPr lang="en-US" sz="2400" dirty="0">
                <a:solidFill>
                  <a:srgbClr val="00B050"/>
                </a:solidFill>
                <a:cs typeface="Times New Roman" panose="02020603050405020304" pitchFamily="18" charset="0"/>
              </a:rPr>
              <a:t>0.05 significance level</a:t>
            </a:r>
            <a:r>
              <a:rPr lang="en-US" sz="2400" dirty="0">
                <a:cs typeface="Times New Roman" panose="02020603050405020304" pitchFamily="18" charset="0"/>
              </a:rPr>
              <a:t>, test the </a:t>
            </a:r>
            <a:r>
              <a:rPr lang="en-US" sz="2400" dirty="0">
                <a:solidFill>
                  <a:srgbClr val="FF0000"/>
                </a:solidFill>
                <a:cs typeface="Times New Roman" panose="02020603050405020304" pitchFamily="18" charset="0"/>
              </a:rPr>
              <a:t>claim</a:t>
            </a:r>
            <a:r>
              <a:rPr lang="en-US" sz="2400" dirty="0">
                <a:cs typeface="Times New Roman" panose="02020603050405020304" pitchFamily="18" charset="0"/>
              </a:rPr>
              <a:t> that the two sample groups come from populations with </a:t>
            </a:r>
            <a:r>
              <a:rPr lang="en-US" sz="2400" dirty="0">
                <a:solidFill>
                  <a:srgbClr val="FF0000"/>
                </a:solidFill>
                <a:cs typeface="Times New Roman" panose="02020603050405020304" pitchFamily="18" charset="0"/>
              </a:rPr>
              <a:t>the same mean</a:t>
            </a:r>
            <a:r>
              <a:rPr lang="en-US" sz="2400" dirty="0">
                <a:cs typeface="Times New Roman" panose="02020603050405020304" pitchFamily="18" charset="0"/>
              </a:rPr>
              <a:t>. If the experiment requires groups with equal standard deviations, are these two groups acceptable?</a:t>
            </a:r>
          </a:p>
        </p:txBody>
      </p:sp>
      <p:sp>
        <p:nvSpPr>
          <p:cNvPr id="2" name="Rectangle 1">
            <a:extLst>
              <a:ext uri="{FF2B5EF4-FFF2-40B4-BE49-F238E27FC236}">
                <a16:creationId xmlns:a16="http://schemas.microsoft.com/office/drawing/2014/main" id="{39B5A560-677D-413B-BA72-37FECD14E0F1}"/>
              </a:ext>
            </a:extLst>
          </p:cNvPr>
          <p:cNvSpPr/>
          <p:nvPr/>
        </p:nvSpPr>
        <p:spPr>
          <a:xfrm>
            <a:off x="838198" y="6102110"/>
            <a:ext cx="9677400" cy="646331"/>
          </a:xfrm>
          <a:prstGeom prst="rect">
            <a:avLst/>
          </a:prstGeom>
        </p:spPr>
        <p:txBody>
          <a:bodyPr wrap="square">
            <a:spAutoFit/>
          </a:bodyPr>
          <a:lstStyle/>
          <a:p>
            <a:r>
              <a:rPr lang="en-US" dirty="0">
                <a:cs typeface="Times New Roman" panose="02020603050405020304" pitchFamily="18" charset="0"/>
              </a:rPr>
              <a:t>[1] Lyle et al., Blood Pressure and Metabolic Effects of Calcium Supplementation in Normotensive White and Black Men, Journal of the American Medical Association, Vol. 257, No. 13.</a:t>
            </a:r>
          </a:p>
        </p:txBody>
      </p:sp>
      <p:sp>
        <p:nvSpPr>
          <p:cNvPr id="8" name="Rectangle 7">
            <a:extLst>
              <a:ext uri="{FF2B5EF4-FFF2-40B4-BE49-F238E27FC236}">
                <a16:creationId xmlns:a16="http://schemas.microsoft.com/office/drawing/2014/main" id="{A78EDBF4-C63F-4D29-A112-F5A7644436B5}"/>
              </a:ext>
            </a:extLst>
          </p:cNvPr>
          <p:cNvSpPr/>
          <p:nvPr/>
        </p:nvSpPr>
        <p:spPr>
          <a:xfrm>
            <a:off x="838198" y="4331136"/>
            <a:ext cx="8075672" cy="1569660"/>
          </a:xfrm>
          <a:prstGeom prst="rect">
            <a:avLst/>
          </a:prstGeom>
        </p:spPr>
        <p:txBody>
          <a:bodyPr wrap="none">
            <a:spAutoFit/>
          </a:bodyPr>
          <a:lstStyle/>
          <a:p>
            <a:r>
              <a:rPr lang="it-IT" sz="2400" dirty="0">
                <a:ea typeface="Times New Roman" panose="02020603050405020304" pitchFamily="18" charset="0"/>
              </a:rPr>
              <a:t>Placebo: 	124.6 104.8 96.5 116.3 106.1 128.8 107.2 123.1</a:t>
            </a:r>
          </a:p>
          <a:p>
            <a:r>
              <a:rPr lang="it-IT" sz="2400" dirty="0">
                <a:ea typeface="Times New Roman" panose="02020603050405020304" pitchFamily="18" charset="0"/>
              </a:rPr>
              <a:t>		118.1 108.5 120.4 122.5 113.6</a:t>
            </a:r>
          </a:p>
          <a:p>
            <a:r>
              <a:rPr lang="it-IT" sz="2400" dirty="0">
                <a:ea typeface="Times New Roman" panose="02020603050405020304" pitchFamily="18" charset="0"/>
              </a:rPr>
              <a:t>Calcium: 	129.1 123.4 102.7 118.1 114.7 120.9 104.4 116.3</a:t>
            </a:r>
          </a:p>
          <a:p>
            <a:r>
              <a:rPr lang="it-IT" sz="2400" dirty="0">
                <a:ea typeface="Times New Roman" panose="02020603050405020304" pitchFamily="18" charset="0"/>
              </a:rPr>
              <a:t>		109.6 127.7 108.0 124.3 106.6 121.4 113.2</a:t>
            </a:r>
            <a:endParaRPr lang="en-US" sz="2400" dirty="0"/>
          </a:p>
        </p:txBody>
      </p:sp>
      <p:pic>
        <p:nvPicPr>
          <p:cNvPr id="9" name="Picture 8">
            <a:extLst>
              <a:ext uri="{FF2B5EF4-FFF2-40B4-BE49-F238E27FC236}">
                <a16:creationId xmlns:a16="http://schemas.microsoft.com/office/drawing/2014/main" id="{0EDDF1E3-CF51-4E76-8DDC-5553B3386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129" y="365124"/>
            <a:ext cx="2848162" cy="1743075"/>
          </a:xfrm>
          <a:prstGeom prst="rect">
            <a:avLst/>
          </a:prstGeom>
        </p:spPr>
      </p:pic>
      <p:pic>
        <p:nvPicPr>
          <p:cNvPr id="11" name="Picture 10">
            <a:extLst>
              <a:ext uri="{FF2B5EF4-FFF2-40B4-BE49-F238E27FC236}">
                <a16:creationId xmlns:a16="http://schemas.microsoft.com/office/drawing/2014/main" id="{0B31AD76-A80A-46EA-A08E-9597614E6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1" y="2344735"/>
            <a:ext cx="1452562" cy="2695476"/>
          </a:xfrm>
          <a:prstGeom prst="rect">
            <a:avLst/>
          </a:prstGeom>
        </p:spPr>
      </p:pic>
      <p:sp>
        <p:nvSpPr>
          <p:cNvPr id="12" name="Title 1">
            <a:extLst>
              <a:ext uri="{FF2B5EF4-FFF2-40B4-BE49-F238E27FC236}">
                <a16:creationId xmlns:a16="http://schemas.microsoft.com/office/drawing/2014/main" id="{99B0440A-129D-472D-81F9-CBE57F5CD616}"/>
              </a:ext>
            </a:extLst>
          </p:cNvPr>
          <p:cNvSpPr>
            <a:spLocks noGrp="1"/>
          </p:cNvSpPr>
          <p:nvPr>
            <p:ph type="title"/>
          </p:nvPr>
        </p:nvSpPr>
        <p:spPr>
          <a:xfrm>
            <a:off x="838200" y="365125"/>
            <a:ext cx="10515600" cy="1325563"/>
          </a:xfrm>
        </p:spPr>
        <p:txBody>
          <a:bodyPr/>
          <a:lstStyle/>
          <a:p>
            <a:r>
              <a:rPr lang="en-US" dirty="0">
                <a:solidFill>
                  <a:srgbClr val="990033"/>
                </a:solidFill>
              </a:rPr>
              <a:t>Practice Problems Part 2</a:t>
            </a:r>
            <a:endParaRPr lang="en-US" dirty="0"/>
          </a:p>
        </p:txBody>
      </p:sp>
    </p:spTree>
    <p:extLst>
      <p:ext uri="{BB962C8B-B14F-4D97-AF65-F5344CB8AC3E}">
        <p14:creationId xmlns:p14="http://schemas.microsoft.com/office/powerpoint/2010/main" val="365986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858000" cy="1325563"/>
          </a:xfrm>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8300120" cy="4893647"/>
          </a:xfrm>
          <a:prstGeom prst="rect">
            <a:avLst/>
          </a:prstGeom>
        </p:spPr>
        <p:txBody>
          <a:bodyPr wrap="square">
            <a:spAutoFit/>
          </a:bodyPr>
          <a:lstStyle/>
          <a:p>
            <a:r>
              <a:rPr lang="en-US" sz="2400" b="1" dirty="0"/>
              <a:t>2.</a:t>
            </a:r>
            <a:r>
              <a:rPr lang="en-US" sz="2400" dirty="0"/>
              <a:t> Drug Company X claims its aspirin tablets will relieve headaches faster than any other aspirin on the market. To determine whether their claim is valid, two random samples of size 15 are chosen, from aspirins made by them and another drug company. An aspirin is given to each of the 30 randomly selected persons suffering from headaches and the number of minutes required for each to recover from the headache is recorded </a:t>
            </a:r>
          </a:p>
          <a:p>
            <a:r>
              <a:rPr lang="en-US" sz="2400" dirty="0"/>
              <a:t>                              Sample mean      Sample variance</a:t>
            </a:r>
          </a:p>
          <a:p>
            <a:r>
              <a:rPr lang="en-US" sz="2400" dirty="0"/>
              <a:t>Company X                   8.4                      4.2 </a:t>
            </a:r>
          </a:p>
          <a:p>
            <a:r>
              <a:rPr lang="en-US" sz="2400" dirty="0"/>
              <a:t>Company Y                   8.9                      4.6 </a:t>
            </a:r>
          </a:p>
          <a:p>
            <a:endParaRPr lang="en-US" sz="2400" dirty="0"/>
          </a:p>
          <a:p>
            <a:r>
              <a:rPr lang="en-US" sz="2400" dirty="0"/>
              <a:t>Perform a test to determine whether company X aspirin cures headaches significantly faster than company Y.</a:t>
            </a:r>
          </a:p>
        </p:txBody>
      </p:sp>
      <p:sp>
        <p:nvSpPr>
          <p:cNvPr id="9" name="Rectangle 8">
            <a:extLst>
              <a:ext uri="{FF2B5EF4-FFF2-40B4-BE49-F238E27FC236}">
                <a16:creationId xmlns:a16="http://schemas.microsoft.com/office/drawing/2014/main" id="{58812E52-29F6-41FF-98B3-27CA9CC29D3B}"/>
              </a:ext>
            </a:extLst>
          </p:cNvPr>
          <p:cNvSpPr/>
          <p:nvPr/>
        </p:nvSpPr>
        <p:spPr>
          <a:xfrm>
            <a:off x="9253182" y="4404779"/>
            <a:ext cx="2425938" cy="830997"/>
          </a:xfrm>
          <a:prstGeom prst="rect">
            <a:avLst/>
          </a:prstGeom>
          <a:solidFill>
            <a:srgbClr val="BDE9FF"/>
          </a:solidFill>
        </p:spPr>
        <p:txBody>
          <a:bodyPr wrap="square">
            <a:spAutoFit/>
          </a:bodyPr>
          <a:lstStyle/>
          <a:p>
            <a:r>
              <a:rPr lang="en-US" sz="2400" dirty="0"/>
              <a:t>Aspirin!</a:t>
            </a:r>
          </a:p>
          <a:p>
            <a:r>
              <a:rPr lang="en-US" sz="2400" dirty="0">
                <a:ea typeface="Times New Roman" panose="02020603050405020304" pitchFamily="18" charset="0"/>
              </a:rPr>
              <a:t>Again!!</a:t>
            </a:r>
          </a:p>
        </p:txBody>
      </p:sp>
      <p:pic>
        <p:nvPicPr>
          <p:cNvPr id="4" name="Picture 3" descr="A close up of a logo&#10;&#10;Description automatically generated">
            <a:extLst>
              <a:ext uri="{FF2B5EF4-FFF2-40B4-BE49-F238E27FC236}">
                <a16:creationId xmlns:a16="http://schemas.microsoft.com/office/drawing/2014/main" id="{7C0EA6D9-A04C-414A-BB7F-C0BB9BB99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696" y="66604"/>
            <a:ext cx="2799631" cy="4068668"/>
          </a:xfrm>
          <a:prstGeom prst="rect">
            <a:avLst/>
          </a:prstGeom>
        </p:spPr>
      </p:pic>
    </p:spTree>
    <p:extLst>
      <p:ext uri="{BB962C8B-B14F-4D97-AF65-F5344CB8AC3E}">
        <p14:creationId xmlns:p14="http://schemas.microsoft.com/office/powerpoint/2010/main" val="312165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58712" cy="1325563"/>
          </a:xfrm>
        </p:spPr>
        <p:txBody>
          <a:bodyPr/>
          <a:lstStyle/>
          <a:p>
            <a:r>
              <a:rPr lang="en-US" dirty="0">
                <a:solidFill>
                  <a:srgbClr val="990033"/>
                </a:solidFill>
              </a:rPr>
              <a:t>Independent Vs Dependent </a:t>
            </a:r>
          </a:p>
        </p:txBody>
      </p:sp>
      <p:sp>
        <p:nvSpPr>
          <p:cNvPr id="26" name="Rectangle: Rounded Corners 25">
            <a:extLst>
              <a:ext uri="{FF2B5EF4-FFF2-40B4-BE49-F238E27FC236}">
                <a16:creationId xmlns:a16="http://schemas.microsoft.com/office/drawing/2014/main" id="{B46067D0-B5E4-4F2F-B083-5E930A147242}"/>
              </a:ext>
            </a:extLst>
          </p:cNvPr>
          <p:cNvSpPr/>
          <p:nvPr/>
        </p:nvSpPr>
        <p:spPr>
          <a:xfrm>
            <a:off x="838200" y="4094113"/>
            <a:ext cx="10401300" cy="230832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033AC45-EAB6-4454-BDC0-5EF6E70E4924}"/>
              </a:ext>
            </a:extLst>
          </p:cNvPr>
          <p:cNvSpPr/>
          <p:nvPr/>
        </p:nvSpPr>
        <p:spPr>
          <a:xfrm>
            <a:off x="838200" y="1523369"/>
            <a:ext cx="10401300" cy="2308325"/>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66F0726-8CCC-46E1-AB0A-CFAF2F256D38}"/>
              </a:ext>
            </a:extLst>
          </p:cNvPr>
          <p:cNvSpPr/>
          <p:nvPr/>
        </p:nvSpPr>
        <p:spPr>
          <a:xfrm>
            <a:off x="1118212" y="4171851"/>
            <a:ext cx="9804400" cy="2144177"/>
          </a:xfrm>
          <a:prstGeom prst="rect">
            <a:avLst/>
          </a:prstGeom>
        </p:spPr>
        <p:txBody>
          <a:bodyPr wrap="square">
            <a:spAutoFit/>
          </a:bodyPr>
          <a:lstStyle/>
          <a:p>
            <a:r>
              <a:rPr lang="en-US" sz="2400" dirty="0">
                <a:ea typeface="Times New Roman" panose="02020603050405020304" pitchFamily="18" charset="0"/>
              </a:rPr>
              <a:t>Two samples are </a:t>
            </a:r>
            <a:r>
              <a:rPr lang="en-US" sz="2400" dirty="0">
                <a:solidFill>
                  <a:srgbClr val="FF0000"/>
                </a:solidFill>
                <a:ea typeface="Times New Roman" panose="02020603050405020304" pitchFamily="18" charset="0"/>
              </a:rPr>
              <a:t>dependent</a:t>
            </a:r>
            <a:r>
              <a:rPr lang="en-US" sz="2400" dirty="0">
                <a:ea typeface="Times New Roman" panose="02020603050405020304" pitchFamily="18" charset="0"/>
              </a:rPr>
              <a:t> if the members of one sample are paired with the members of the other sample or measurements are gathered for one individual at two different stages.</a:t>
            </a:r>
          </a:p>
          <a:p>
            <a:pPr>
              <a:lnSpc>
                <a:spcPts val="1600"/>
              </a:lnSpc>
            </a:pPr>
            <a:endParaRPr lang="en-US" sz="2400" dirty="0"/>
          </a:p>
          <a:p>
            <a:r>
              <a:rPr lang="en-US" sz="2400" b="1" dirty="0"/>
              <a:t>Ex: </a:t>
            </a:r>
            <a:r>
              <a:rPr lang="en-US" sz="2400" dirty="0"/>
              <a:t>The effectiveness of a diet is tested using weights of subjects measured before and after the diet treatment.</a:t>
            </a:r>
          </a:p>
        </p:txBody>
      </p:sp>
      <p:sp>
        <p:nvSpPr>
          <p:cNvPr id="30" name="Rectangle 29">
            <a:extLst>
              <a:ext uri="{FF2B5EF4-FFF2-40B4-BE49-F238E27FC236}">
                <a16:creationId xmlns:a16="http://schemas.microsoft.com/office/drawing/2014/main" id="{9314E9DA-EC37-4D21-88A8-37F5605D18CF}"/>
              </a:ext>
            </a:extLst>
          </p:cNvPr>
          <p:cNvSpPr/>
          <p:nvPr/>
        </p:nvSpPr>
        <p:spPr>
          <a:xfrm>
            <a:off x="1118212" y="1605870"/>
            <a:ext cx="9804400" cy="2144177"/>
          </a:xfrm>
          <a:prstGeom prst="rect">
            <a:avLst/>
          </a:prstGeom>
        </p:spPr>
        <p:txBody>
          <a:bodyPr wrap="square">
            <a:spAutoFit/>
          </a:bodyPr>
          <a:lstStyle/>
          <a:p>
            <a:r>
              <a:rPr lang="en-US" sz="2400" dirty="0">
                <a:ea typeface="Times New Roman" panose="02020603050405020304" pitchFamily="18" charset="0"/>
              </a:rPr>
              <a:t>Two samples are </a:t>
            </a:r>
            <a:r>
              <a:rPr lang="en-US" sz="2400" dirty="0">
                <a:solidFill>
                  <a:srgbClr val="0070C0"/>
                </a:solidFill>
                <a:ea typeface="Times New Roman" panose="02020603050405020304" pitchFamily="18" charset="0"/>
              </a:rPr>
              <a:t>independent</a:t>
            </a:r>
            <a:r>
              <a:rPr lang="en-US" sz="2400" dirty="0">
                <a:ea typeface="Times New Roman" panose="02020603050405020304" pitchFamily="18" charset="0"/>
              </a:rPr>
              <a:t> if the sample values selected from one population are not related to or somehow paired with the sample values selected from the other population.</a:t>
            </a:r>
          </a:p>
          <a:p>
            <a:pPr>
              <a:lnSpc>
                <a:spcPts val="1600"/>
              </a:lnSpc>
            </a:pPr>
            <a:endParaRPr lang="en-US" sz="2400" dirty="0">
              <a:ea typeface="Times New Roman" panose="02020603050405020304" pitchFamily="18" charset="0"/>
            </a:endParaRPr>
          </a:p>
          <a:p>
            <a:r>
              <a:rPr lang="en-US" sz="2400" b="1" dirty="0">
                <a:ea typeface="Times New Roman" panose="02020603050405020304" pitchFamily="18" charset="0"/>
              </a:rPr>
              <a:t>Ex: </a:t>
            </a:r>
            <a:r>
              <a:rPr lang="en-US" sz="2400" dirty="0">
                <a:ea typeface="Times New Roman" panose="02020603050405020304" pitchFamily="18" charset="0"/>
              </a:rPr>
              <a:t>One group of subjects is treated with the cholesterol reducing</a:t>
            </a:r>
          </a:p>
          <a:p>
            <a:r>
              <a:rPr lang="en-US" sz="2400" dirty="0">
                <a:ea typeface="Times New Roman" panose="02020603050405020304" pitchFamily="18" charset="0"/>
              </a:rPr>
              <a:t>drug Lipitor, while a second and separate group of subjects is given a placebo.</a:t>
            </a:r>
          </a:p>
        </p:txBody>
      </p:sp>
    </p:spTree>
    <p:extLst>
      <p:ext uri="{BB962C8B-B14F-4D97-AF65-F5344CB8AC3E}">
        <p14:creationId xmlns:p14="http://schemas.microsoft.com/office/powerpoint/2010/main" val="104214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257799" cy="1325563"/>
          </a:xfrm>
        </p:spPr>
        <p:txBody>
          <a:bodyPr/>
          <a:lstStyle/>
          <a:p>
            <a:r>
              <a:rPr lang="en-US" dirty="0">
                <a:solidFill>
                  <a:srgbClr val="990033"/>
                </a:solidFill>
              </a:rPr>
              <a:t>Independent Samples</a:t>
            </a:r>
          </a:p>
        </p:txBody>
      </p:sp>
      <p:sp>
        <p:nvSpPr>
          <p:cNvPr id="7" name="TextBox 6">
            <a:extLst>
              <a:ext uri="{FF2B5EF4-FFF2-40B4-BE49-F238E27FC236}">
                <a16:creationId xmlns:a16="http://schemas.microsoft.com/office/drawing/2014/main" id="{8B1311C6-37E8-4760-A3B3-EED845C10459}"/>
              </a:ext>
            </a:extLst>
          </p:cNvPr>
          <p:cNvSpPr txBox="1"/>
          <p:nvPr/>
        </p:nvSpPr>
        <p:spPr>
          <a:xfrm>
            <a:off x="6404618" y="609427"/>
            <a:ext cx="2465273" cy="707886"/>
          </a:xfrm>
          <a:prstGeom prst="rect">
            <a:avLst/>
          </a:prstGeom>
          <a:noFill/>
        </p:spPr>
        <p:txBody>
          <a:bodyPr wrap="square" rtlCol="0">
            <a:spAutoFit/>
          </a:bodyPr>
          <a:lstStyle/>
          <a:p>
            <a:r>
              <a:rPr lang="en-US" sz="2000" b="1" dirty="0"/>
              <a:t>Population 1</a:t>
            </a:r>
          </a:p>
          <a:p>
            <a:r>
              <a:rPr lang="en-US" sz="2000" dirty="0"/>
              <a:t>Variable of interest: </a:t>
            </a:r>
            <a:r>
              <a:rPr lang="en-US" sz="2000" dirty="0">
                <a:solidFill>
                  <a:srgbClr val="008AF2"/>
                </a:solidFill>
              </a:rPr>
              <a:t>X</a:t>
            </a:r>
          </a:p>
        </p:txBody>
      </p:sp>
      <p:sp>
        <p:nvSpPr>
          <p:cNvPr id="8" name="TextBox 7">
            <a:extLst>
              <a:ext uri="{FF2B5EF4-FFF2-40B4-BE49-F238E27FC236}">
                <a16:creationId xmlns:a16="http://schemas.microsoft.com/office/drawing/2014/main" id="{358F7621-0BDF-4E91-BADA-2DE68794B1E5}"/>
              </a:ext>
            </a:extLst>
          </p:cNvPr>
          <p:cNvSpPr txBox="1"/>
          <p:nvPr/>
        </p:nvSpPr>
        <p:spPr>
          <a:xfrm>
            <a:off x="9210055" y="580442"/>
            <a:ext cx="2465273" cy="707886"/>
          </a:xfrm>
          <a:prstGeom prst="rect">
            <a:avLst/>
          </a:prstGeom>
          <a:noFill/>
        </p:spPr>
        <p:txBody>
          <a:bodyPr wrap="square" rtlCol="0">
            <a:spAutoFit/>
          </a:bodyPr>
          <a:lstStyle/>
          <a:p>
            <a:r>
              <a:rPr lang="en-US" sz="2000" b="1" dirty="0"/>
              <a:t>Population 2</a:t>
            </a:r>
          </a:p>
          <a:p>
            <a:r>
              <a:rPr lang="en-US" sz="2000" dirty="0"/>
              <a:t>Variable of interest: </a:t>
            </a:r>
            <a:r>
              <a:rPr lang="en-US" sz="2000" dirty="0">
                <a:solidFill>
                  <a:srgbClr val="FF0000"/>
                </a:solidFill>
              </a:rPr>
              <a:t>Y</a:t>
            </a:r>
          </a:p>
        </p:txBody>
      </p:sp>
      <p:sp>
        <p:nvSpPr>
          <p:cNvPr id="9" name="TextBox 8">
            <a:extLst>
              <a:ext uri="{FF2B5EF4-FFF2-40B4-BE49-F238E27FC236}">
                <a16:creationId xmlns:a16="http://schemas.microsoft.com/office/drawing/2014/main" id="{2382090E-315F-4726-B68A-4C4C7DF7A8E6}"/>
              </a:ext>
            </a:extLst>
          </p:cNvPr>
          <p:cNvSpPr txBox="1"/>
          <p:nvPr/>
        </p:nvSpPr>
        <p:spPr>
          <a:xfrm>
            <a:off x="889921" y="1448342"/>
            <a:ext cx="5301503" cy="1200329"/>
          </a:xfrm>
          <a:prstGeom prst="rect">
            <a:avLst/>
          </a:prstGeom>
          <a:noFill/>
        </p:spPr>
        <p:txBody>
          <a:bodyPr wrap="square" rtlCol="0">
            <a:spAutoFit/>
          </a:bodyPr>
          <a:lstStyle/>
          <a:p>
            <a:r>
              <a:rPr lang="en-US" sz="2400" dirty="0">
                <a:solidFill>
                  <a:srgbClr val="0070C0"/>
                </a:solidFill>
              </a:rPr>
              <a:t>Examples include:</a:t>
            </a:r>
          </a:p>
          <a:p>
            <a:r>
              <a:rPr lang="en-US" sz="2400" dirty="0"/>
              <a:t>* Control &amp; Treatment Groups</a:t>
            </a:r>
          </a:p>
          <a:p>
            <a:r>
              <a:rPr lang="en-US" sz="2400" dirty="0"/>
              <a:t>* </a:t>
            </a:r>
          </a:p>
        </p:txBody>
      </p:sp>
      <p:sp>
        <p:nvSpPr>
          <p:cNvPr id="14" name="Oval 13">
            <a:extLst>
              <a:ext uri="{FF2B5EF4-FFF2-40B4-BE49-F238E27FC236}">
                <a16:creationId xmlns:a16="http://schemas.microsoft.com/office/drawing/2014/main" id="{B457B9C7-5942-4305-AA11-206AFC13387C}"/>
              </a:ext>
            </a:extLst>
          </p:cNvPr>
          <p:cNvSpPr/>
          <p:nvPr/>
        </p:nvSpPr>
        <p:spPr>
          <a:xfrm>
            <a:off x="6632355" y="5142259"/>
            <a:ext cx="2059127" cy="832035"/>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683B6BC-019E-4DE7-A4DE-14FDCA621727}"/>
              </a:ext>
            </a:extLst>
          </p:cNvPr>
          <p:cNvCxnSpPr>
            <a:cxnSpLocks/>
          </p:cNvCxnSpPr>
          <p:nvPr/>
        </p:nvCxnSpPr>
        <p:spPr>
          <a:xfrm flipH="1">
            <a:off x="9426108" y="1839224"/>
            <a:ext cx="936128" cy="700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3AD7534-C8C9-4660-8049-131D5A0F9B1C}"/>
                  </a:ext>
                </a:extLst>
              </p:cNvPr>
              <p:cNvSpPr txBox="1"/>
              <p:nvPr/>
            </p:nvSpPr>
            <p:spPr>
              <a:xfrm>
                <a:off x="7435878" y="4076208"/>
                <a:ext cx="44403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20" name="TextBox 19">
                <a:extLst>
                  <a:ext uri="{FF2B5EF4-FFF2-40B4-BE49-F238E27FC236}">
                    <a16:creationId xmlns:a16="http://schemas.microsoft.com/office/drawing/2014/main" id="{A3AD7534-C8C9-4660-8049-131D5A0F9B1C}"/>
                  </a:ext>
                </a:extLst>
              </p:cNvPr>
              <p:cNvSpPr txBox="1">
                <a:spLocks noRot="1" noChangeAspect="1" noMove="1" noResize="1" noEditPoints="1" noAdjustHandles="1" noChangeArrowheads="1" noChangeShapeType="1" noTextEdit="1"/>
              </p:cNvSpPr>
              <p:nvPr/>
            </p:nvSpPr>
            <p:spPr>
              <a:xfrm>
                <a:off x="7435878" y="4076208"/>
                <a:ext cx="444032" cy="615553"/>
              </a:xfrm>
              <a:prstGeom prst="rect">
                <a:avLst/>
              </a:prstGeom>
              <a:blipFill>
                <a:blip r:embed="rId3"/>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292FDA-2151-4043-A3A8-AE864328AEC4}"/>
              </a:ext>
            </a:extLst>
          </p:cNvPr>
          <p:cNvSpPr/>
          <p:nvPr/>
        </p:nvSpPr>
        <p:spPr>
          <a:xfrm>
            <a:off x="6632355" y="4469407"/>
            <a:ext cx="2117945" cy="430887"/>
          </a:xfrm>
          <a:prstGeom prst="rect">
            <a:avLst/>
          </a:prstGeom>
        </p:spPr>
        <p:txBody>
          <a:bodyPr wrap="square">
            <a:spAutoFit/>
          </a:bodyPr>
          <a:lstStyle/>
          <a:p>
            <a:pPr algn="ctr"/>
            <a:r>
              <a:rPr lang="en-US" sz="2200" dirty="0"/>
              <a:t>Sample of size </a:t>
            </a:r>
            <a:r>
              <a:rPr lang="en-US" sz="2200" dirty="0">
                <a:solidFill>
                  <a:srgbClr val="008AF2"/>
                </a:solidFill>
              </a:rPr>
              <a:t>n</a:t>
            </a:r>
          </a:p>
        </p:txBody>
      </p:sp>
      <p:cxnSp>
        <p:nvCxnSpPr>
          <p:cNvPr id="24" name="Straight Arrow Connector 23">
            <a:extLst>
              <a:ext uri="{FF2B5EF4-FFF2-40B4-BE49-F238E27FC236}">
                <a16:creationId xmlns:a16="http://schemas.microsoft.com/office/drawing/2014/main" id="{B602E421-68DB-40D4-B39D-4FB298515AFF}"/>
              </a:ext>
            </a:extLst>
          </p:cNvPr>
          <p:cNvCxnSpPr>
            <a:cxnSpLocks/>
          </p:cNvCxnSpPr>
          <p:nvPr/>
        </p:nvCxnSpPr>
        <p:spPr>
          <a:xfrm>
            <a:off x="7577963" y="1880107"/>
            <a:ext cx="939738" cy="659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1A75945-FD5F-4C75-B807-EB85A41863F0}"/>
              </a:ext>
            </a:extLst>
          </p:cNvPr>
          <p:cNvSpPr/>
          <p:nvPr/>
        </p:nvSpPr>
        <p:spPr>
          <a:xfrm>
            <a:off x="8294452" y="2514167"/>
            <a:ext cx="1433060" cy="430887"/>
          </a:xfrm>
          <a:prstGeom prst="rect">
            <a:avLst/>
          </a:prstGeom>
        </p:spPr>
        <p:txBody>
          <a:bodyPr wrap="square">
            <a:spAutoFit/>
          </a:bodyPr>
          <a:lstStyle/>
          <a:p>
            <a:pPr algn="ctr"/>
            <a:r>
              <a:rPr lang="en-US" sz="2200" b="1" dirty="0"/>
              <a:t>Unknown</a:t>
            </a:r>
          </a:p>
        </p:txBody>
      </p:sp>
      <p:sp>
        <p:nvSpPr>
          <p:cNvPr id="4" name="Rectangle 3">
            <a:extLst>
              <a:ext uri="{FF2B5EF4-FFF2-40B4-BE49-F238E27FC236}">
                <a16:creationId xmlns:a16="http://schemas.microsoft.com/office/drawing/2014/main" id="{763C11B7-0484-4484-B852-CFCBC3C404D2}"/>
              </a:ext>
            </a:extLst>
          </p:cNvPr>
          <p:cNvSpPr/>
          <p:nvPr/>
        </p:nvSpPr>
        <p:spPr>
          <a:xfrm>
            <a:off x="6347578" y="542065"/>
            <a:ext cx="2522314" cy="37236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A6C185-5970-4518-BCCD-5BAA4BB4CCDE}"/>
                  </a:ext>
                </a:extLst>
              </p:cNvPr>
              <p:cNvSpPr txBox="1"/>
              <p:nvPr/>
            </p:nvSpPr>
            <p:spPr>
              <a:xfrm>
                <a:off x="6443004" y="1372365"/>
                <a:ext cx="2278817" cy="466859"/>
              </a:xfrm>
              <a:prstGeom prst="rect">
                <a:avLst/>
              </a:prstGeom>
              <a:noFill/>
            </p:spPr>
            <p:txBody>
              <a:bodyPr wrap="square" rtlCol="0">
                <a:spAutoFit/>
              </a:bodyPr>
              <a:lstStyle/>
              <a:p>
                <a:r>
                  <a:rPr lang="en-US" sz="2400" dirty="0">
                    <a:solidFill>
                      <a:srgbClr val="008AF2"/>
                    </a:solidFill>
                  </a:rPr>
                  <a:t>X</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𝑋</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𝑋</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31" name="TextBox 30">
                <a:extLst>
                  <a:ext uri="{FF2B5EF4-FFF2-40B4-BE49-F238E27FC236}">
                    <a16:creationId xmlns:a16="http://schemas.microsoft.com/office/drawing/2014/main" id="{09A6C185-5970-4518-BCCD-5BAA4BB4CCDE}"/>
                  </a:ext>
                </a:extLst>
              </p:cNvPr>
              <p:cNvSpPr txBox="1">
                <a:spLocks noRot="1" noChangeAspect="1" noMove="1" noResize="1" noEditPoints="1" noAdjustHandles="1" noChangeArrowheads="1" noChangeShapeType="1" noTextEdit="1"/>
              </p:cNvSpPr>
              <p:nvPr/>
            </p:nvSpPr>
            <p:spPr>
              <a:xfrm>
                <a:off x="6443004" y="1372365"/>
                <a:ext cx="2278817" cy="466859"/>
              </a:xfrm>
              <a:prstGeom prst="rect">
                <a:avLst/>
              </a:prstGeom>
              <a:blipFill>
                <a:blip r:embed="rId4"/>
                <a:stretch>
                  <a:fillRect l="-4278"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712650-7F7F-4A68-B01F-7AC0157C5DE7}"/>
                  </a:ext>
                </a:extLst>
              </p:cNvPr>
              <p:cNvSpPr txBox="1"/>
              <p:nvPr/>
            </p:nvSpPr>
            <p:spPr>
              <a:xfrm>
                <a:off x="9276054" y="1372365"/>
                <a:ext cx="2077747" cy="466859"/>
              </a:xfrm>
              <a:prstGeom prst="rect">
                <a:avLst/>
              </a:prstGeom>
              <a:noFill/>
            </p:spPr>
            <p:txBody>
              <a:bodyPr wrap="square" rtlCol="0">
                <a:spAutoFit/>
              </a:bodyPr>
              <a:lstStyle/>
              <a:p>
                <a:r>
                  <a:rPr lang="en-US" sz="2400" dirty="0">
                    <a:solidFill>
                      <a:srgbClr val="FF0000"/>
                    </a:solidFill>
                  </a:rPr>
                  <a:t>Y</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𝑌</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𝑌</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32" name="TextBox 31">
                <a:extLst>
                  <a:ext uri="{FF2B5EF4-FFF2-40B4-BE49-F238E27FC236}">
                    <a16:creationId xmlns:a16="http://schemas.microsoft.com/office/drawing/2014/main" id="{D0712650-7F7F-4A68-B01F-7AC0157C5DE7}"/>
                  </a:ext>
                </a:extLst>
              </p:cNvPr>
              <p:cNvSpPr txBox="1">
                <a:spLocks noRot="1" noChangeAspect="1" noMove="1" noResize="1" noEditPoints="1" noAdjustHandles="1" noChangeArrowheads="1" noChangeShapeType="1" noTextEdit="1"/>
              </p:cNvSpPr>
              <p:nvPr/>
            </p:nvSpPr>
            <p:spPr>
              <a:xfrm>
                <a:off x="9276054" y="1372365"/>
                <a:ext cx="2077747" cy="466859"/>
              </a:xfrm>
              <a:prstGeom prst="rect">
                <a:avLst/>
              </a:prstGeom>
              <a:blipFill>
                <a:blip r:embed="rId5"/>
                <a:stretch>
                  <a:fillRect l="-4692"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DBC9711-9599-42F7-903F-50BF13F60080}"/>
                  </a:ext>
                </a:extLst>
              </p:cNvPr>
              <p:cNvSpPr/>
              <p:nvPr/>
            </p:nvSpPr>
            <p:spPr>
              <a:xfrm>
                <a:off x="6829944" y="2998697"/>
                <a:ext cx="4362076" cy="791692"/>
              </a:xfrm>
              <a:prstGeom prst="rect">
                <a:avLst/>
              </a:prstGeom>
            </p:spPr>
            <p:txBody>
              <a:bodyPr wrap="square">
                <a:spAutoFit/>
              </a:bodyPr>
              <a:lstStyle/>
              <a:p>
                <a:pPr algn="ctr"/>
                <a:r>
                  <a:rPr lang="en-US" sz="2200" b="1" dirty="0">
                    <a:solidFill>
                      <a:srgbClr val="002060"/>
                    </a:solidFill>
                  </a:rPr>
                  <a:t>We are interested in inference on the difference </a:t>
                </a:r>
                <a14:m>
                  <m:oMath xmlns:m="http://schemas.openxmlformats.org/officeDocument/2006/math">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𝜇</m:t>
                        </m:r>
                      </m:e>
                      <m:sub>
                        <m:r>
                          <a:rPr lang="en-US" sz="2200" i="1">
                            <a:solidFill>
                              <a:srgbClr val="002060"/>
                            </a:solidFill>
                            <a:latin typeface="Cambria Math" panose="02040503050406030204" pitchFamily="18" charset="0"/>
                            <a:ea typeface="Cambria Math" panose="02040503050406030204" pitchFamily="18" charset="0"/>
                          </a:rPr>
                          <m:t>𝑋</m:t>
                        </m:r>
                      </m:sub>
                    </m:sSub>
                    <m:r>
                      <a:rPr lang="en-US" sz="2200" b="0" i="1" smtClean="0">
                        <a:solidFill>
                          <a:srgbClr val="002060"/>
                        </a:solidFill>
                        <a:latin typeface="Cambria Math" panose="02040503050406030204" pitchFamily="18" charset="0"/>
                        <a:ea typeface="Cambria Math" panose="02040503050406030204" pitchFamily="18" charset="0"/>
                      </a:rPr>
                      <m:t>−</m:t>
                    </m:r>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𝜇</m:t>
                        </m:r>
                      </m:e>
                      <m:sub>
                        <m:r>
                          <a:rPr lang="en-US" sz="2200" b="0" i="1" smtClean="0">
                            <a:solidFill>
                              <a:srgbClr val="002060"/>
                            </a:solidFill>
                            <a:latin typeface="Cambria Math" panose="02040503050406030204" pitchFamily="18" charset="0"/>
                            <a:ea typeface="Cambria Math" panose="02040503050406030204" pitchFamily="18" charset="0"/>
                          </a:rPr>
                          <m:t>𝑌</m:t>
                        </m:r>
                      </m:sub>
                    </m:sSub>
                  </m:oMath>
                </a14:m>
                <a:endParaRPr lang="en-US" sz="2200" b="1" dirty="0">
                  <a:solidFill>
                    <a:srgbClr val="002060"/>
                  </a:solidFill>
                </a:endParaRPr>
              </a:p>
            </p:txBody>
          </p:sp>
        </mc:Choice>
        <mc:Fallback xmlns="">
          <p:sp>
            <p:nvSpPr>
              <p:cNvPr id="33" name="Rectangle 32">
                <a:extLst>
                  <a:ext uri="{FF2B5EF4-FFF2-40B4-BE49-F238E27FC236}">
                    <a16:creationId xmlns:a16="http://schemas.microsoft.com/office/drawing/2014/main" id="{FDBC9711-9599-42F7-903F-50BF13F60080}"/>
                  </a:ext>
                </a:extLst>
              </p:cNvPr>
              <p:cNvSpPr>
                <a:spLocks noRot="1" noChangeAspect="1" noMove="1" noResize="1" noEditPoints="1" noAdjustHandles="1" noChangeArrowheads="1" noChangeShapeType="1" noTextEdit="1"/>
              </p:cNvSpPr>
              <p:nvPr/>
            </p:nvSpPr>
            <p:spPr>
              <a:xfrm>
                <a:off x="6829944" y="2998697"/>
                <a:ext cx="4362076" cy="791692"/>
              </a:xfrm>
              <a:prstGeom prst="rect">
                <a:avLst/>
              </a:prstGeom>
              <a:blipFill>
                <a:blip r:embed="rId6"/>
                <a:stretch>
                  <a:fillRect t="-5385"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D8C29F-D501-40D1-9BA2-138270ACB4AB}"/>
                  </a:ext>
                </a:extLst>
              </p:cNvPr>
              <p:cNvSpPr txBox="1"/>
              <p:nvPr/>
            </p:nvSpPr>
            <p:spPr>
              <a:xfrm>
                <a:off x="889921" y="3041823"/>
                <a:ext cx="5301503" cy="461665"/>
              </a:xfrm>
              <a:prstGeom prst="rect">
                <a:avLst/>
              </a:prstGeom>
              <a:noFill/>
            </p:spPr>
            <p:txBody>
              <a:bodyPr wrap="square" rtlCol="0">
                <a:spAutoFit/>
              </a:bodyPr>
              <a:lstStyle/>
              <a:p>
                <a:r>
                  <a:rPr lang="en-US" sz="2400" dirty="0"/>
                  <a:t>1. Compute: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oMath>
                </a14:m>
                <a:endParaRPr lang="en-US" sz="2400" dirty="0"/>
              </a:p>
            </p:txBody>
          </p:sp>
        </mc:Choice>
        <mc:Fallback xmlns="">
          <p:sp>
            <p:nvSpPr>
              <p:cNvPr id="35" name="TextBox 34">
                <a:extLst>
                  <a:ext uri="{FF2B5EF4-FFF2-40B4-BE49-F238E27FC236}">
                    <a16:creationId xmlns:a16="http://schemas.microsoft.com/office/drawing/2014/main" id="{5FD8C29F-D501-40D1-9BA2-138270ACB4AB}"/>
                  </a:ext>
                </a:extLst>
              </p:cNvPr>
              <p:cNvSpPr txBox="1">
                <a:spLocks noRot="1" noChangeAspect="1" noMove="1" noResize="1" noEditPoints="1" noAdjustHandles="1" noChangeArrowheads="1" noChangeShapeType="1" noTextEdit="1"/>
              </p:cNvSpPr>
              <p:nvPr/>
            </p:nvSpPr>
            <p:spPr>
              <a:xfrm>
                <a:off x="889921" y="3041823"/>
                <a:ext cx="5301503" cy="461665"/>
              </a:xfrm>
              <a:prstGeom prst="rect">
                <a:avLst/>
              </a:prstGeom>
              <a:blipFill>
                <a:blip r:embed="rId7"/>
                <a:stretch>
                  <a:fillRect l="-183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BEB0A22-C017-4634-B220-80D162402FF2}"/>
                  </a:ext>
                </a:extLst>
              </p:cNvPr>
              <p:cNvSpPr/>
              <p:nvPr/>
            </p:nvSpPr>
            <p:spPr>
              <a:xfrm>
                <a:off x="6732781" y="5269915"/>
                <a:ext cx="179921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oMath>
                  </m:oMathPara>
                </a14:m>
                <a:endParaRPr lang="en-US" sz="2400" dirty="0"/>
              </a:p>
            </p:txBody>
          </p:sp>
        </mc:Choice>
        <mc:Fallback xmlns="">
          <p:sp>
            <p:nvSpPr>
              <p:cNvPr id="36" name="Rectangle 35">
                <a:extLst>
                  <a:ext uri="{FF2B5EF4-FFF2-40B4-BE49-F238E27FC236}">
                    <a16:creationId xmlns:a16="http://schemas.microsoft.com/office/drawing/2014/main" id="{5BEB0A22-C017-4634-B220-80D162402FF2}"/>
                  </a:ext>
                </a:extLst>
              </p:cNvPr>
              <p:cNvSpPr>
                <a:spLocks noRot="1" noChangeAspect="1" noMove="1" noResize="1" noEditPoints="1" noAdjustHandles="1" noChangeArrowheads="1" noChangeShapeType="1" noTextEdit="1"/>
              </p:cNvSpPr>
              <p:nvPr/>
            </p:nvSpPr>
            <p:spPr>
              <a:xfrm>
                <a:off x="6732781" y="5269915"/>
                <a:ext cx="1799210" cy="461665"/>
              </a:xfrm>
              <a:prstGeom prst="rect">
                <a:avLst/>
              </a:prstGeom>
              <a:blipFill>
                <a:blip r:embed="rId8"/>
                <a:stretch>
                  <a:fillRect b="-1316"/>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35550D4-DA9A-4E86-94B3-268C6C5344A6}"/>
              </a:ext>
            </a:extLst>
          </p:cNvPr>
          <p:cNvSpPr/>
          <p:nvPr/>
        </p:nvSpPr>
        <p:spPr>
          <a:xfrm>
            <a:off x="9124364" y="540580"/>
            <a:ext cx="2522314" cy="37236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27B865C-BF98-4299-A357-CE796F0C17BB}"/>
                  </a:ext>
                </a:extLst>
              </p:cNvPr>
              <p:cNvSpPr txBox="1"/>
              <p:nvPr/>
            </p:nvSpPr>
            <p:spPr>
              <a:xfrm>
                <a:off x="10220675" y="4070343"/>
                <a:ext cx="44403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22" name="TextBox 21">
                <a:extLst>
                  <a:ext uri="{FF2B5EF4-FFF2-40B4-BE49-F238E27FC236}">
                    <a16:creationId xmlns:a16="http://schemas.microsoft.com/office/drawing/2014/main" id="{B27B865C-BF98-4299-A357-CE796F0C17BB}"/>
                  </a:ext>
                </a:extLst>
              </p:cNvPr>
              <p:cNvSpPr txBox="1">
                <a:spLocks noRot="1" noChangeAspect="1" noMove="1" noResize="1" noEditPoints="1" noAdjustHandles="1" noChangeArrowheads="1" noChangeShapeType="1" noTextEdit="1"/>
              </p:cNvSpPr>
              <p:nvPr/>
            </p:nvSpPr>
            <p:spPr>
              <a:xfrm>
                <a:off x="10220675" y="4070343"/>
                <a:ext cx="444032" cy="615553"/>
              </a:xfrm>
              <a:prstGeom prst="rect">
                <a:avLst/>
              </a:prstGeom>
              <a:blipFill>
                <a:blip r:embed="rId9"/>
                <a:stretch>
                  <a:fillRect/>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97731994-2237-4DBA-AA68-23DF39A00CC1}"/>
              </a:ext>
            </a:extLst>
          </p:cNvPr>
          <p:cNvSpPr/>
          <p:nvPr/>
        </p:nvSpPr>
        <p:spPr>
          <a:xfrm>
            <a:off x="9326548" y="4483555"/>
            <a:ext cx="2117945" cy="430887"/>
          </a:xfrm>
          <a:prstGeom prst="rect">
            <a:avLst/>
          </a:prstGeom>
        </p:spPr>
        <p:txBody>
          <a:bodyPr wrap="square">
            <a:spAutoFit/>
          </a:bodyPr>
          <a:lstStyle/>
          <a:p>
            <a:pPr algn="ctr"/>
            <a:r>
              <a:rPr lang="en-US" sz="2200" dirty="0"/>
              <a:t>Sample of size </a:t>
            </a:r>
            <a:r>
              <a:rPr lang="en-US" sz="2200" dirty="0">
                <a:solidFill>
                  <a:srgbClr val="FF0000"/>
                </a:solidFill>
              </a:rPr>
              <a:t>m</a:t>
            </a:r>
          </a:p>
        </p:txBody>
      </p:sp>
      <p:sp>
        <p:nvSpPr>
          <p:cNvPr id="30" name="Oval 29">
            <a:extLst>
              <a:ext uri="{FF2B5EF4-FFF2-40B4-BE49-F238E27FC236}">
                <a16:creationId xmlns:a16="http://schemas.microsoft.com/office/drawing/2014/main" id="{EEF83C48-43DD-4C19-87F6-32A835898151}"/>
              </a:ext>
            </a:extLst>
          </p:cNvPr>
          <p:cNvSpPr/>
          <p:nvPr/>
        </p:nvSpPr>
        <p:spPr>
          <a:xfrm>
            <a:off x="9478260" y="5142259"/>
            <a:ext cx="2059127" cy="832035"/>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639DD9D-F2B7-4B93-A75B-217EA022E347}"/>
                  </a:ext>
                </a:extLst>
              </p:cNvPr>
              <p:cNvSpPr/>
              <p:nvPr/>
            </p:nvSpPr>
            <p:spPr>
              <a:xfrm>
                <a:off x="9578686" y="5269915"/>
                <a:ext cx="18707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𝑚</m:t>
                          </m:r>
                        </m:sub>
                      </m:sSub>
                    </m:oMath>
                  </m:oMathPara>
                </a14:m>
                <a:endParaRPr lang="en-US" sz="2400" dirty="0"/>
              </a:p>
            </p:txBody>
          </p:sp>
        </mc:Choice>
        <mc:Fallback xmlns="">
          <p:sp>
            <p:nvSpPr>
              <p:cNvPr id="34" name="Rectangle 33">
                <a:extLst>
                  <a:ext uri="{FF2B5EF4-FFF2-40B4-BE49-F238E27FC236}">
                    <a16:creationId xmlns:a16="http://schemas.microsoft.com/office/drawing/2014/main" id="{4639DD9D-F2B7-4B93-A75B-217EA022E347}"/>
                  </a:ext>
                </a:extLst>
              </p:cNvPr>
              <p:cNvSpPr>
                <a:spLocks noRot="1" noChangeAspect="1" noMove="1" noResize="1" noEditPoints="1" noAdjustHandles="1" noChangeArrowheads="1" noChangeShapeType="1" noTextEdit="1"/>
              </p:cNvSpPr>
              <p:nvPr/>
            </p:nvSpPr>
            <p:spPr>
              <a:xfrm>
                <a:off x="9578686" y="5269915"/>
                <a:ext cx="1870769"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9E87A98-FCD0-4AA9-922C-5D5774A5F760}"/>
                  </a:ext>
                </a:extLst>
              </p:cNvPr>
              <p:cNvSpPr txBox="1"/>
              <p:nvPr/>
            </p:nvSpPr>
            <p:spPr>
              <a:xfrm>
                <a:off x="889920" y="2618714"/>
                <a:ext cx="5301503" cy="490840"/>
              </a:xfrm>
              <a:prstGeom prst="rect">
                <a:avLst/>
              </a:prstGeom>
              <a:noFill/>
            </p:spPr>
            <p:txBody>
              <a:bodyPr wrap="square" rtlCol="0">
                <a:spAutoFit/>
              </a:bodyPr>
              <a:lstStyle/>
              <a:p>
                <a:r>
                  <a:rPr lang="en-US" sz="2400" dirty="0"/>
                  <a:t>0. Compute :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𝑦</m:t>
                        </m:r>
                      </m:sub>
                    </m:sSub>
                  </m:oMath>
                </a14:m>
                <a:endParaRPr lang="en-US" sz="2400" dirty="0"/>
              </a:p>
            </p:txBody>
          </p:sp>
        </mc:Choice>
        <mc:Fallback xmlns="">
          <p:sp>
            <p:nvSpPr>
              <p:cNvPr id="23" name="TextBox 22">
                <a:extLst>
                  <a:ext uri="{FF2B5EF4-FFF2-40B4-BE49-F238E27FC236}">
                    <a16:creationId xmlns:a16="http://schemas.microsoft.com/office/drawing/2014/main" id="{E9E87A98-FCD0-4AA9-922C-5D5774A5F760}"/>
                  </a:ext>
                </a:extLst>
              </p:cNvPr>
              <p:cNvSpPr txBox="1">
                <a:spLocks noRot="1" noChangeAspect="1" noMove="1" noResize="1" noEditPoints="1" noAdjustHandles="1" noChangeArrowheads="1" noChangeShapeType="1" noTextEdit="1"/>
              </p:cNvSpPr>
              <p:nvPr/>
            </p:nvSpPr>
            <p:spPr>
              <a:xfrm>
                <a:off x="889920" y="2618714"/>
                <a:ext cx="5301503" cy="490840"/>
              </a:xfrm>
              <a:prstGeom prst="rect">
                <a:avLst/>
              </a:prstGeom>
              <a:blipFill>
                <a:blip r:embed="rId11"/>
                <a:stretch>
                  <a:fillRect l="-1839" t="-8750" b="-23750"/>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529CFD14-27A1-4A71-BF0F-B05AEF6B0CE3}"/>
              </a:ext>
            </a:extLst>
          </p:cNvPr>
          <p:cNvSpPr txBox="1"/>
          <p:nvPr/>
        </p:nvSpPr>
        <p:spPr>
          <a:xfrm>
            <a:off x="882257" y="3514110"/>
            <a:ext cx="5301503" cy="1200329"/>
          </a:xfrm>
          <a:prstGeom prst="rect">
            <a:avLst/>
          </a:prstGeom>
          <a:noFill/>
        </p:spPr>
        <p:txBody>
          <a:bodyPr wrap="square" rtlCol="0">
            <a:spAutoFit/>
          </a:bodyPr>
          <a:lstStyle/>
          <a:p>
            <a:r>
              <a:rPr lang="en-US" sz="2400" dirty="0"/>
              <a:t>2. Use the decision tree to determine your population type, ME and test statistics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9597B3-97AB-4BF0-BC6E-8BE53FA32924}"/>
                  </a:ext>
                </a:extLst>
              </p:cNvPr>
              <p:cNvSpPr txBox="1"/>
              <p:nvPr/>
            </p:nvSpPr>
            <p:spPr>
              <a:xfrm>
                <a:off x="894620" y="4725061"/>
                <a:ext cx="5301503" cy="1582484"/>
              </a:xfrm>
              <a:prstGeom prst="rect">
                <a:avLst/>
              </a:prstGeom>
              <a:noFill/>
            </p:spPr>
            <p:txBody>
              <a:bodyPr wrap="square" rtlCol="0">
                <a:spAutoFit/>
              </a:bodyPr>
              <a:lstStyle/>
              <a:p>
                <a:r>
                  <a:rPr lang="en-US" sz="2400" dirty="0"/>
                  <a:t>3. For Confidence Interval, use</a:t>
                </a:r>
              </a:p>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d>
                          <m:r>
                            <a:rPr lang="en-US" sz="2200" b="0" i="1" smtClean="0">
                              <a:latin typeface="Cambria Math" panose="02040503050406030204" pitchFamily="18" charset="0"/>
                            </a:rPr>
                            <m:t>−</m:t>
                          </m:r>
                          <m:r>
                            <a:rPr lang="en-US" sz="2200" b="0" i="1" smtClean="0">
                              <a:latin typeface="Cambria Math" panose="02040503050406030204" pitchFamily="18" charset="0"/>
                            </a:rPr>
                            <m:t>𝑀𝐸</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d>
                          <m:r>
                            <a:rPr lang="en-US" sz="2200" i="1" smtClean="0">
                              <a:latin typeface="Cambria Math" panose="02040503050406030204" pitchFamily="18" charset="0"/>
                            </a:rPr>
                            <m:t> </m:t>
                          </m:r>
                          <m:r>
                            <a:rPr lang="en-US" sz="2200" b="0" i="1" smtClean="0">
                              <a:latin typeface="Cambria Math" panose="02040503050406030204" pitchFamily="18" charset="0"/>
                            </a:rPr>
                            <m:t>+</m:t>
                          </m:r>
                          <m:r>
                            <a:rPr lang="en-US" sz="2200" b="0" i="1" smtClean="0">
                              <a:latin typeface="Cambria Math" panose="02040503050406030204" pitchFamily="18" charset="0"/>
                            </a:rPr>
                            <m:t>𝑀𝐸</m:t>
                          </m:r>
                        </m:e>
                      </m:d>
                    </m:oMath>
                  </m:oMathPara>
                </a14:m>
                <a:endParaRPr lang="en-US" sz="2200" dirty="0"/>
              </a:p>
              <a:p>
                <a:r>
                  <a:rPr lang="en-US" sz="2400" dirty="0"/>
                  <a:t>4. For testing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𝜇</m:t>
                        </m:r>
                      </m:e>
                      <m:sub>
                        <m:r>
                          <a:rPr lang="en-US" sz="2400" i="1">
                            <a:solidFill>
                              <a:srgbClr val="002060"/>
                            </a:solidFill>
                            <a:latin typeface="Cambria Math" panose="02040503050406030204" pitchFamily="18" charset="0"/>
                            <a:ea typeface="Cambria Math" panose="02040503050406030204" pitchFamily="18" charset="0"/>
                          </a:rPr>
                          <m:t>𝑋</m:t>
                        </m:r>
                      </m:sub>
                    </m:sSub>
                    <m:r>
                      <a:rPr lang="en-US" sz="2400" i="1">
                        <a:solidFill>
                          <a:srgbClr val="002060"/>
                        </a:solidFill>
                        <a:latin typeface="Cambria Math" panose="02040503050406030204" pitchFamily="18" charset="0"/>
                        <a:ea typeface="Cambria Math" panose="02040503050406030204" pitchFamily="18" charset="0"/>
                      </a:rPr>
                      <m:t>−</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𝜇</m:t>
                        </m:r>
                      </m:e>
                      <m:sub>
                        <m:r>
                          <a:rPr lang="en-US" sz="2400" i="1">
                            <a:solidFill>
                              <a:srgbClr val="002060"/>
                            </a:solidFill>
                            <a:latin typeface="Cambria Math" panose="02040503050406030204" pitchFamily="18" charset="0"/>
                            <a:ea typeface="Cambria Math" panose="02040503050406030204" pitchFamily="18" charset="0"/>
                          </a:rPr>
                          <m:t>𝑌</m:t>
                        </m:r>
                      </m:sub>
                    </m:sSub>
                    <m:r>
                      <a:rPr lang="en-US" sz="2400" b="0" i="1" smtClean="0">
                        <a:latin typeface="Cambria Math" panose="02040503050406030204" pitchFamily="18" charset="0"/>
                      </a:rPr>
                      <m:t>=0</m:t>
                    </m:r>
                  </m:oMath>
                </a14:m>
                <a:r>
                  <a:rPr lang="en-US" sz="2400" dirty="0"/>
                  <a:t>, use the test statistics from the decision tree</a:t>
                </a:r>
              </a:p>
            </p:txBody>
          </p:sp>
        </mc:Choice>
        <mc:Fallback xmlns="">
          <p:sp>
            <p:nvSpPr>
              <p:cNvPr id="27" name="TextBox 26">
                <a:extLst>
                  <a:ext uri="{FF2B5EF4-FFF2-40B4-BE49-F238E27FC236}">
                    <a16:creationId xmlns:a16="http://schemas.microsoft.com/office/drawing/2014/main" id="{F09597B3-97AB-4BF0-BC6E-8BE53FA32924}"/>
                  </a:ext>
                </a:extLst>
              </p:cNvPr>
              <p:cNvSpPr txBox="1">
                <a:spLocks noRot="1" noChangeAspect="1" noMove="1" noResize="1" noEditPoints="1" noAdjustHandles="1" noChangeArrowheads="1" noChangeShapeType="1" noTextEdit="1"/>
              </p:cNvSpPr>
              <p:nvPr/>
            </p:nvSpPr>
            <p:spPr>
              <a:xfrm>
                <a:off x="894620" y="4725061"/>
                <a:ext cx="5301503" cy="1582484"/>
              </a:xfrm>
              <a:prstGeom prst="rect">
                <a:avLst/>
              </a:prstGeom>
              <a:blipFill>
                <a:blip r:embed="rId12"/>
                <a:stretch>
                  <a:fillRect l="-1841" t="-3077" b="-7692"/>
                </a:stretch>
              </a:blipFill>
            </p:spPr>
            <p:txBody>
              <a:bodyPr/>
              <a:lstStyle/>
              <a:p>
                <a:r>
                  <a:rPr lang="en-US">
                    <a:noFill/>
                  </a:rPr>
                  <a:t> </a:t>
                </a:r>
              </a:p>
            </p:txBody>
          </p:sp>
        </mc:Fallback>
      </mc:AlternateContent>
    </p:spTree>
    <p:extLst>
      <p:ext uri="{BB962C8B-B14F-4D97-AF65-F5344CB8AC3E}">
        <p14:creationId xmlns:p14="http://schemas.microsoft.com/office/powerpoint/2010/main" val="368763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3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3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3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itle 1">
                <a:extLst>
                  <a:ext uri="{FF2B5EF4-FFF2-40B4-BE49-F238E27FC236}">
                    <a16:creationId xmlns:a16="http://schemas.microsoft.com/office/drawing/2014/main" id="{6E2B1031-128A-417D-97A6-19CB66821FC3}"/>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Inference for </a:t>
                </a:r>
                <a14:m>
                  <m:oMath xmlns:m="http://schemas.openxmlformats.org/officeDocument/2006/math">
                    <m:sSub>
                      <m:sSubPr>
                        <m:ctrlPr>
                          <a:rPr lang="el-GR" sz="4000" i="1" smtClean="0">
                            <a:solidFill>
                              <a:srgbClr val="990033"/>
                            </a:solidFill>
                            <a:latin typeface="Cambria Math" panose="02040503050406030204" pitchFamily="18" charset="0"/>
                          </a:rPr>
                        </m:ctrlPr>
                      </m:sSubPr>
                      <m:e>
                        <m:r>
                          <a:rPr lang="el-GR" sz="4000" i="1" smtClean="0">
                            <a:solidFill>
                              <a:srgbClr val="990033"/>
                            </a:solidFill>
                            <a:latin typeface="Cambria Math" panose="02040503050406030204" pitchFamily="18" charset="0"/>
                            <a:ea typeface="Cambria Math" panose="02040503050406030204" pitchFamily="18" charset="0"/>
                          </a:rPr>
                          <m:t>𝜇</m:t>
                        </m:r>
                      </m:e>
                      <m:sub>
                        <m:r>
                          <a:rPr lang="en-US" sz="4000" b="0" i="1" smtClean="0">
                            <a:solidFill>
                              <a:srgbClr val="990033"/>
                            </a:solidFill>
                            <a:latin typeface="Cambria Math" panose="02040503050406030204" pitchFamily="18" charset="0"/>
                          </a:rPr>
                          <m:t>𝑋</m:t>
                        </m:r>
                      </m:sub>
                    </m:sSub>
                    <m:r>
                      <a:rPr lang="en-US" sz="4000" b="0" i="1" smtClean="0">
                        <a:solidFill>
                          <a:srgbClr val="990033"/>
                        </a:solidFill>
                        <a:latin typeface="Cambria Math" panose="02040503050406030204" pitchFamily="18" charset="0"/>
                      </a:rPr>
                      <m:t>−</m:t>
                    </m:r>
                    <m:sSub>
                      <m:sSubPr>
                        <m:ctrlPr>
                          <a:rPr lang="el-GR" sz="4000" i="1">
                            <a:solidFill>
                              <a:srgbClr val="990033"/>
                            </a:solidFill>
                            <a:latin typeface="Cambria Math" panose="02040503050406030204" pitchFamily="18" charset="0"/>
                          </a:rPr>
                        </m:ctrlPr>
                      </m:sSubPr>
                      <m:e>
                        <m:r>
                          <a:rPr lang="el-GR" sz="4000" i="1">
                            <a:solidFill>
                              <a:srgbClr val="990033"/>
                            </a:solidFill>
                            <a:latin typeface="Cambria Math" panose="02040503050406030204" pitchFamily="18" charset="0"/>
                            <a:ea typeface="Cambria Math" panose="02040503050406030204" pitchFamily="18" charset="0"/>
                          </a:rPr>
                          <m:t>𝜇</m:t>
                        </m:r>
                      </m:e>
                      <m:sub>
                        <m:r>
                          <a:rPr lang="en-US" sz="4000" b="0" i="1" smtClean="0">
                            <a:solidFill>
                              <a:srgbClr val="990033"/>
                            </a:solidFill>
                            <a:latin typeface="Cambria Math" panose="02040503050406030204" pitchFamily="18" charset="0"/>
                            <a:ea typeface="Cambria Math" panose="02040503050406030204" pitchFamily="18" charset="0"/>
                          </a:rPr>
                          <m:t>𝑌</m:t>
                        </m:r>
                      </m:sub>
                    </m:sSub>
                  </m:oMath>
                </a14:m>
                <a:endParaRPr lang="en-US" sz="4000" dirty="0">
                  <a:solidFill>
                    <a:srgbClr val="990033"/>
                  </a:solidFill>
                </a:endParaRPr>
              </a:p>
            </p:txBody>
          </p:sp>
        </mc:Choice>
        <mc:Fallback xmlns="">
          <p:sp>
            <p:nvSpPr>
              <p:cNvPr id="26" name="Title 1">
                <a:extLst>
                  <a:ext uri="{FF2B5EF4-FFF2-40B4-BE49-F238E27FC236}">
                    <a16:creationId xmlns:a16="http://schemas.microsoft.com/office/drawing/2014/main" id="{6E2B1031-128A-417D-97A6-19CB66821FC3}"/>
                  </a:ext>
                </a:extLst>
              </p:cNvPr>
              <p:cNvSpPr>
                <a:spLocks noGrp="1" noRot="1" noChangeAspect="1" noMove="1" noResize="1" noEditPoints="1" noAdjustHandles="1" noChangeArrowheads="1" noChangeShapeType="1" noTextEdit="1"/>
              </p:cNvSpPr>
              <p:nvPr>
                <p:ph type="title"/>
              </p:nvPr>
            </p:nvSpPr>
            <p:spPr>
              <a:xfrm>
                <a:off x="838200" y="365125"/>
                <a:ext cx="5257800" cy="1325563"/>
              </a:xfrm>
              <a:blipFill>
                <a:blip r:embed="rId3"/>
                <a:stretch>
                  <a:fillRect l="-4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DC74475-D674-400F-8AAC-D0939C658406}"/>
                  </a:ext>
                </a:extLst>
              </p:cNvPr>
              <p:cNvSpPr/>
              <p:nvPr/>
            </p:nvSpPr>
            <p:spPr>
              <a:xfrm>
                <a:off x="838200" y="1439124"/>
                <a:ext cx="3289300" cy="461665"/>
              </a:xfrm>
              <a:prstGeom prst="rect">
                <a:avLst/>
              </a:prstGeom>
            </p:spPr>
            <p:txBody>
              <a:bodyPr wrap="square">
                <a:spAutoFit/>
              </a:bodyPr>
              <a:lstStyle/>
              <a:p>
                <a:r>
                  <a:rPr lang="en-US" sz="2400" dirty="0"/>
                  <a:t>Point estimate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oMath>
                </a14:m>
                <a:endParaRPr lang="en-US" sz="2400" dirty="0"/>
              </a:p>
            </p:txBody>
          </p:sp>
        </mc:Choice>
        <mc:Fallback xmlns="">
          <p:sp>
            <p:nvSpPr>
              <p:cNvPr id="27" name="Rectangle 26">
                <a:extLst>
                  <a:ext uri="{FF2B5EF4-FFF2-40B4-BE49-F238E27FC236}">
                    <a16:creationId xmlns:a16="http://schemas.microsoft.com/office/drawing/2014/main" id="{FDC74475-D674-400F-8AAC-D0939C658406}"/>
                  </a:ext>
                </a:extLst>
              </p:cNvPr>
              <p:cNvSpPr>
                <a:spLocks noRot="1" noChangeAspect="1" noMove="1" noResize="1" noEditPoints="1" noAdjustHandles="1" noChangeArrowheads="1" noChangeShapeType="1" noTextEdit="1"/>
              </p:cNvSpPr>
              <p:nvPr/>
            </p:nvSpPr>
            <p:spPr>
              <a:xfrm>
                <a:off x="838200" y="1439124"/>
                <a:ext cx="3289300" cy="461665"/>
              </a:xfrm>
              <a:prstGeom prst="rect">
                <a:avLst/>
              </a:prstGeom>
              <a:blipFill>
                <a:blip r:embed="rId4"/>
                <a:stretch>
                  <a:fillRect l="-2968" t="-10526" r="-185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A3FD1ACB-1497-4EDF-888B-367F364450C4}"/>
                  </a:ext>
                </a:extLst>
              </p:cNvPr>
              <p:cNvSpPr/>
              <p:nvPr/>
            </p:nvSpPr>
            <p:spPr>
              <a:xfrm>
                <a:off x="838200" y="1900789"/>
                <a:ext cx="4152900" cy="1569660"/>
              </a:xfrm>
              <a:prstGeom prst="rect">
                <a:avLst/>
              </a:prstGeom>
            </p:spPr>
            <p:txBody>
              <a:bodyPr wrap="square">
                <a:spAutoFit/>
              </a:bodyPr>
              <a:lstStyle/>
              <a:p>
                <a:r>
                  <a:rPr lang="en-US" sz="2400" dirty="0"/>
                  <a:t>(1-</a:t>
                </a:r>
                <a:r>
                  <a:rPr lang="el-GR" sz="2400" dirty="0"/>
                  <a:t>α</a:t>
                </a:r>
                <a:r>
                  <a:rPr lang="en-US" sz="2400" dirty="0"/>
                  <a:t>)% CI is </a:t>
                </a:r>
                <a:endParaRPr lang="en-US" sz="24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r>
                        <a:rPr lang="en-US" sz="2400" b="0" i="1" smtClean="0">
                          <a:latin typeface="Cambria Math" panose="02040503050406030204" pitchFamily="18" charset="0"/>
                        </a:rPr>
                        <m:t>−</m:t>
                      </m:r>
                      <m:r>
                        <a:rPr lang="en-US" sz="2400" b="0" i="1" smtClean="0">
                          <a:latin typeface="Cambria Math" panose="02040503050406030204" pitchFamily="18" charset="0"/>
                        </a:rPr>
                        <m:t>𝑀𝐸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b="0" i="1" smtClean="0">
                          <a:latin typeface="Cambria Math" panose="02040503050406030204" pitchFamily="18" charset="0"/>
                        </a:rPr>
                        <m:t>)+</m:t>
                      </m:r>
                      <m:r>
                        <a:rPr lang="en-US" sz="2400" i="1">
                          <a:latin typeface="Cambria Math" panose="02040503050406030204" pitchFamily="18" charset="0"/>
                        </a:rPr>
                        <m:t>𝑀𝐸</m:t>
                      </m:r>
                      <m:r>
                        <a:rPr lang="en-US" sz="2400" b="0" i="1" smtClean="0">
                          <a:latin typeface="Cambria Math" panose="02040503050406030204" pitchFamily="18" charset="0"/>
                        </a:rPr>
                        <m:t>)</m:t>
                      </m:r>
                    </m:oMath>
                  </m:oMathPara>
                </a14:m>
                <a:endParaRPr lang="en-US" sz="2400" dirty="0"/>
              </a:p>
              <a:p>
                <a:r>
                  <a:rPr lang="en-US" sz="2400" dirty="0"/>
                  <a:t> where </a:t>
                </a:r>
                <a14:m>
                  <m:oMath xmlns:m="http://schemas.openxmlformats.org/officeDocument/2006/math">
                    <m:r>
                      <a:rPr lang="en-US" sz="2400" b="0" i="1" smtClean="0">
                        <a:latin typeface="Cambria Math" panose="02040503050406030204" pitchFamily="18" charset="0"/>
                      </a:rPr>
                      <m:t>𝑀𝐸</m:t>
                    </m:r>
                  </m:oMath>
                </a14:m>
                <a:r>
                  <a:rPr lang="en-US" sz="2400" dirty="0"/>
                  <a:t> is decided using </a:t>
                </a:r>
              </a:p>
              <a:p>
                <a:r>
                  <a:rPr lang="en-US" sz="2400" dirty="0"/>
                  <a:t>this decision tree</a:t>
                </a:r>
              </a:p>
            </p:txBody>
          </p:sp>
        </mc:Choice>
        <mc:Fallback xmlns="">
          <p:sp>
            <p:nvSpPr>
              <p:cNvPr id="29" name="Rectangle 28">
                <a:extLst>
                  <a:ext uri="{FF2B5EF4-FFF2-40B4-BE49-F238E27FC236}">
                    <a16:creationId xmlns:a16="http://schemas.microsoft.com/office/drawing/2014/main" id="{A3FD1ACB-1497-4EDF-888B-367F364450C4}"/>
                  </a:ext>
                </a:extLst>
              </p:cNvPr>
              <p:cNvSpPr>
                <a:spLocks noRot="1" noChangeAspect="1" noMove="1" noResize="1" noEditPoints="1" noAdjustHandles="1" noChangeArrowheads="1" noChangeShapeType="1" noTextEdit="1"/>
              </p:cNvSpPr>
              <p:nvPr/>
            </p:nvSpPr>
            <p:spPr>
              <a:xfrm>
                <a:off x="838200" y="1900789"/>
                <a:ext cx="4152900" cy="1569660"/>
              </a:xfrm>
              <a:prstGeom prst="rect">
                <a:avLst/>
              </a:prstGeom>
              <a:blipFill>
                <a:blip r:embed="rId5"/>
                <a:stretch>
                  <a:fillRect l="-2349" t="-3113" r="-881" b="-8171"/>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C29671AF-2F6E-4996-A7FB-EE6C67AD2A4E}"/>
              </a:ext>
            </a:extLst>
          </p:cNvPr>
          <p:cNvSpPr/>
          <p:nvPr/>
        </p:nvSpPr>
        <p:spPr>
          <a:xfrm>
            <a:off x="6011231" y="937244"/>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5D359DA-E1E9-46ED-9A0F-AAAC7C7F34DB}"/>
                  </a:ext>
                </a:extLst>
              </p:cNvPr>
              <p:cNvSpPr txBox="1"/>
              <p:nvPr/>
            </p:nvSpPr>
            <p:spPr>
              <a:xfrm>
                <a:off x="2087535" y="3429000"/>
                <a:ext cx="2057400" cy="789768"/>
              </a:xfrm>
              <a:prstGeom prst="rect">
                <a:avLst/>
              </a:prstGeom>
              <a:noFill/>
            </p:spPr>
            <p:txBody>
              <a:bodyPr wrap="square" rtlCol="0">
                <a:spAutoFit/>
              </a:bodyPr>
              <a:lstStyle/>
              <a:p>
                <a:r>
                  <a:rPr lang="en-US" sz="2200" b="1" dirty="0"/>
                  <a:t>Are </a:t>
                </a:r>
                <a14:m>
                  <m:oMath xmlns:m="http://schemas.openxmlformats.org/officeDocument/2006/math">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ea typeface="Cambria Math" panose="02040503050406030204" pitchFamily="18" charset="0"/>
                          </a:rPr>
                          <m:t>𝝈</m:t>
                        </m:r>
                      </m:e>
                      <m:sub>
                        <m:r>
                          <a:rPr lang="en-US" sz="2200" b="1" i="1" smtClean="0">
                            <a:latin typeface="Cambria Math" panose="02040503050406030204" pitchFamily="18" charset="0"/>
                          </a:rPr>
                          <m:t>𝑿</m:t>
                        </m:r>
                      </m:sub>
                      <m:sup>
                        <m:r>
                          <a:rPr lang="en-US" sz="2200" b="1" i="1" smtClean="0">
                            <a:latin typeface="Cambria Math" panose="02040503050406030204" pitchFamily="18" charset="0"/>
                          </a:rPr>
                          <m:t>𝟐</m:t>
                        </m:r>
                      </m:sup>
                    </m:sSubSup>
                  </m:oMath>
                </a14:m>
                <a:r>
                  <a:rPr lang="en-US" sz="2200" b="1" dirty="0"/>
                  <a:t> and </a:t>
                </a:r>
                <a14:m>
                  <m:oMath xmlns:m="http://schemas.openxmlformats.org/officeDocument/2006/math">
                    <m:sSubSup>
                      <m:sSubSupPr>
                        <m:ctrlPr>
                          <a:rPr lang="en-US" sz="2200" b="1" i="1">
                            <a:latin typeface="Cambria Math" panose="02040503050406030204" pitchFamily="18" charset="0"/>
                          </a:rPr>
                        </m:ctrlPr>
                      </m:sSubSupPr>
                      <m:e>
                        <m:r>
                          <a:rPr lang="en-US" sz="2200" b="1" i="1">
                            <a:latin typeface="Cambria Math" panose="02040503050406030204" pitchFamily="18" charset="0"/>
                            <a:ea typeface="Cambria Math" panose="02040503050406030204" pitchFamily="18" charset="0"/>
                          </a:rPr>
                          <m:t>𝝈</m:t>
                        </m:r>
                      </m:e>
                      <m:sub>
                        <m:r>
                          <a:rPr lang="en-US" sz="2200" b="1" i="1" smtClean="0">
                            <a:latin typeface="Cambria Math" panose="02040503050406030204" pitchFamily="18" charset="0"/>
                            <a:ea typeface="Cambria Math" panose="02040503050406030204" pitchFamily="18" charset="0"/>
                          </a:rPr>
                          <m:t>𝒀</m:t>
                        </m:r>
                      </m:sub>
                      <m:sup>
                        <m:r>
                          <a:rPr lang="en-US" sz="2200" b="1" i="1">
                            <a:latin typeface="Cambria Math" panose="02040503050406030204" pitchFamily="18" charset="0"/>
                          </a:rPr>
                          <m:t>𝟐</m:t>
                        </m:r>
                      </m:sup>
                    </m:sSubSup>
                  </m:oMath>
                </a14:m>
                <a:r>
                  <a:rPr lang="en-US" sz="2200" b="1" dirty="0"/>
                  <a:t> known?</a:t>
                </a:r>
              </a:p>
            </p:txBody>
          </p:sp>
        </mc:Choice>
        <mc:Fallback xmlns="">
          <p:sp>
            <p:nvSpPr>
              <p:cNvPr id="38" name="TextBox 37">
                <a:extLst>
                  <a:ext uri="{FF2B5EF4-FFF2-40B4-BE49-F238E27FC236}">
                    <a16:creationId xmlns:a16="http://schemas.microsoft.com/office/drawing/2014/main" id="{F5D359DA-E1E9-46ED-9A0F-AAAC7C7F34DB}"/>
                  </a:ext>
                </a:extLst>
              </p:cNvPr>
              <p:cNvSpPr txBox="1">
                <a:spLocks noRot="1" noChangeAspect="1" noMove="1" noResize="1" noEditPoints="1" noAdjustHandles="1" noChangeArrowheads="1" noChangeShapeType="1" noTextEdit="1"/>
              </p:cNvSpPr>
              <p:nvPr/>
            </p:nvSpPr>
            <p:spPr>
              <a:xfrm>
                <a:off x="2087535" y="3429000"/>
                <a:ext cx="2057400" cy="789768"/>
              </a:xfrm>
              <a:prstGeom prst="rect">
                <a:avLst/>
              </a:prstGeom>
              <a:blipFill>
                <a:blip r:embed="rId6"/>
                <a:stretch>
                  <a:fillRect l="-3846" t="-3101" b="-14729"/>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CC385B55-AA21-41FE-9EAF-A2C33341D3C4}"/>
              </a:ext>
            </a:extLst>
          </p:cNvPr>
          <p:cNvCxnSpPr>
            <a:cxnSpLocks/>
            <a:stCxn id="38" idx="3"/>
            <a:endCxn id="37" idx="3"/>
          </p:cNvCxnSpPr>
          <p:nvPr/>
        </p:nvCxnSpPr>
        <p:spPr>
          <a:xfrm flipV="1">
            <a:off x="4144935" y="1327489"/>
            <a:ext cx="1933251" cy="249639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7D3E4C-1BC8-4DCE-8E68-4B21F2E08E0E}"/>
              </a:ext>
            </a:extLst>
          </p:cNvPr>
          <p:cNvCxnSpPr>
            <a:cxnSpLocks/>
            <a:stCxn id="38" idx="3"/>
            <a:endCxn id="42" idx="1"/>
          </p:cNvCxnSpPr>
          <p:nvPr/>
        </p:nvCxnSpPr>
        <p:spPr>
          <a:xfrm>
            <a:off x="4144935" y="3823884"/>
            <a:ext cx="613477" cy="1692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CADD36A-13EB-485C-9351-120643546802}"/>
                  </a:ext>
                </a:extLst>
              </p:cNvPr>
              <p:cNvSpPr txBox="1"/>
              <p:nvPr/>
            </p:nvSpPr>
            <p:spPr>
              <a:xfrm>
                <a:off x="4758412" y="3429000"/>
                <a:ext cx="1400925" cy="1128322"/>
              </a:xfrm>
              <a:prstGeom prst="rect">
                <a:avLst/>
              </a:prstGeom>
              <a:noFill/>
            </p:spPr>
            <p:txBody>
              <a:bodyPr wrap="square" rtlCol="0">
                <a:spAutoFit/>
              </a:bodyPr>
              <a:lstStyle/>
              <a:p>
                <a:r>
                  <a:rPr lang="en-US" sz="2200" b="1" dirty="0"/>
                  <a:t>Can assume </a:t>
                </a:r>
                <a14:m>
                  <m:oMath xmlns:m="http://schemas.openxmlformats.org/officeDocument/2006/math">
                    <m:sSubSup>
                      <m:sSubSupPr>
                        <m:ctrlPr>
                          <a:rPr lang="en-US" sz="2200" b="1" i="1">
                            <a:latin typeface="Cambria Math" panose="02040503050406030204" pitchFamily="18" charset="0"/>
                          </a:rPr>
                        </m:ctrlPr>
                      </m:sSubSupPr>
                      <m:e>
                        <m:r>
                          <a:rPr lang="en-US" sz="2200" b="1" i="1">
                            <a:latin typeface="Cambria Math" panose="02040503050406030204" pitchFamily="18" charset="0"/>
                            <a:ea typeface="Cambria Math" panose="02040503050406030204" pitchFamily="18" charset="0"/>
                          </a:rPr>
                          <m:t>𝝈</m:t>
                        </m:r>
                      </m:e>
                      <m:sub>
                        <m:r>
                          <a:rPr lang="en-US" sz="2200" b="1" i="1">
                            <a:latin typeface="Cambria Math" panose="02040503050406030204" pitchFamily="18" charset="0"/>
                          </a:rPr>
                          <m:t>𝑿</m:t>
                        </m:r>
                      </m:sub>
                      <m:sup>
                        <m:r>
                          <a:rPr lang="en-US" sz="2200" b="1" i="1">
                            <a:latin typeface="Cambria Math" panose="02040503050406030204" pitchFamily="18" charset="0"/>
                          </a:rPr>
                          <m:t>𝟐</m:t>
                        </m:r>
                      </m:sup>
                    </m:sSubSup>
                    <m:r>
                      <a:rPr lang="en-US" sz="2200" b="1" i="0" smtClean="0">
                        <a:latin typeface="Cambria Math" panose="02040503050406030204" pitchFamily="18" charset="0"/>
                      </a:rPr>
                      <m:t>=</m:t>
                    </m:r>
                    <m:sSubSup>
                      <m:sSubSupPr>
                        <m:ctrlPr>
                          <a:rPr lang="en-US" sz="2200" b="1" i="1">
                            <a:latin typeface="Cambria Math" panose="02040503050406030204" pitchFamily="18" charset="0"/>
                          </a:rPr>
                        </m:ctrlPr>
                      </m:sSubSupPr>
                      <m:e>
                        <m:r>
                          <a:rPr lang="en-US" sz="2200" b="1" i="1">
                            <a:latin typeface="Cambria Math" panose="02040503050406030204" pitchFamily="18" charset="0"/>
                            <a:ea typeface="Cambria Math" panose="02040503050406030204" pitchFamily="18" charset="0"/>
                          </a:rPr>
                          <m:t>𝝈</m:t>
                        </m:r>
                      </m:e>
                      <m:sub>
                        <m:r>
                          <a:rPr lang="en-US" sz="2200" b="1" i="1">
                            <a:latin typeface="Cambria Math" panose="02040503050406030204" pitchFamily="18" charset="0"/>
                            <a:ea typeface="Cambria Math" panose="02040503050406030204" pitchFamily="18" charset="0"/>
                          </a:rPr>
                          <m:t>𝒀</m:t>
                        </m:r>
                      </m:sub>
                      <m:sup>
                        <m:r>
                          <a:rPr lang="en-US" sz="2200" b="1" i="1">
                            <a:latin typeface="Cambria Math" panose="02040503050406030204" pitchFamily="18" charset="0"/>
                          </a:rPr>
                          <m:t>𝟐</m:t>
                        </m:r>
                      </m:sup>
                    </m:sSubSup>
                  </m:oMath>
                </a14:m>
                <a:r>
                  <a:rPr lang="en-US" sz="2200" b="1" dirty="0"/>
                  <a:t>?</a:t>
                </a:r>
              </a:p>
            </p:txBody>
          </p:sp>
        </mc:Choice>
        <mc:Fallback xmlns="">
          <p:sp>
            <p:nvSpPr>
              <p:cNvPr id="42" name="TextBox 41">
                <a:extLst>
                  <a:ext uri="{FF2B5EF4-FFF2-40B4-BE49-F238E27FC236}">
                    <a16:creationId xmlns:a16="http://schemas.microsoft.com/office/drawing/2014/main" id="{7CADD36A-13EB-485C-9351-120643546802}"/>
                  </a:ext>
                </a:extLst>
              </p:cNvPr>
              <p:cNvSpPr txBox="1">
                <a:spLocks noRot="1" noChangeAspect="1" noMove="1" noResize="1" noEditPoints="1" noAdjustHandles="1" noChangeArrowheads="1" noChangeShapeType="1" noTextEdit="1"/>
              </p:cNvSpPr>
              <p:nvPr/>
            </p:nvSpPr>
            <p:spPr>
              <a:xfrm>
                <a:off x="4758412" y="3429000"/>
                <a:ext cx="1400925" cy="1128322"/>
              </a:xfrm>
              <a:prstGeom prst="rect">
                <a:avLst/>
              </a:prstGeom>
              <a:blipFill>
                <a:blip r:embed="rId7"/>
                <a:stretch>
                  <a:fillRect l="-5677" t="-3784" r="-437" b="-973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EAF7785E-D114-4D68-BF9C-DE7A8C99B227}"/>
              </a:ext>
            </a:extLst>
          </p:cNvPr>
          <p:cNvSpPr txBox="1"/>
          <p:nvPr/>
        </p:nvSpPr>
        <p:spPr>
          <a:xfrm>
            <a:off x="4610882" y="2998113"/>
            <a:ext cx="562846" cy="430887"/>
          </a:xfrm>
          <a:prstGeom prst="rect">
            <a:avLst/>
          </a:prstGeom>
          <a:noFill/>
        </p:spPr>
        <p:txBody>
          <a:bodyPr wrap="none" rtlCol="0">
            <a:spAutoFit/>
          </a:bodyPr>
          <a:lstStyle/>
          <a:p>
            <a:r>
              <a:rPr lang="en-US" sz="2200" b="1" dirty="0">
                <a:solidFill>
                  <a:srgbClr val="00B050"/>
                </a:solidFill>
              </a:rPr>
              <a:t>Yes</a:t>
            </a:r>
          </a:p>
        </p:txBody>
      </p:sp>
      <p:sp>
        <p:nvSpPr>
          <p:cNvPr id="44" name="TextBox 43">
            <a:extLst>
              <a:ext uri="{FF2B5EF4-FFF2-40B4-BE49-F238E27FC236}">
                <a16:creationId xmlns:a16="http://schemas.microsoft.com/office/drawing/2014/main" id="{D03CF8E7-E2B9-4D76-87E6-C084A9090CD5}"/>
              </a:ext>
            </a:extLst>
          </p:cNvPr>
          <p:cNvSpPr txBox="1"/>
          <p:nvPr/>
        </p:nvSpPr>
        <p:spPr>
          <a:xfrm>
            <a:off x="4086555" y="3865630"/>
            <a:ext cx="522900" cy="430887"/>
          </a:xfrm>
          <a:prstGeom prst="rect">
            <a:avLst/>
          </a:prstGeom>
          <a:noFill/>
        </p:spPr>
        <p:txBody>
          <a:bodyPr wrap="none" rtlCol="0">
            <a:spAutoFit/>
          </a:bodyPr>
          <a:lstStyle/>
          <a:p>
            <a:r>
              <a:rPr lang="en-US" sz="2200" b="1" dirty="0">
                <a:solidFill>
                  <a:srgbClr val="FF0000"/>
                </a:solidFill>
              </a:rPr>
              <a:t>No</a:t>
            </a:r>
          </a:p>
        </p:txBody>
      </p:sp>
      <p:sp>
        <p:nvSpPr>
          <p:cNvPr id="47" name="Oval 46">
            <a:extLst>
              <a:ext uri="{FF2B5EF4-FFF2-40B4-BE49-F238E27FC236}">
                <a16:creationId xmlns:a16="http://schemas.microsoft.com/office/drawing/2014/main" id="{5AB993EF-6F5D-4564-9DC8-5E4A62E065C6}"/>
              </a:ext>
            </a:extLst>
          </p:cNvPr>
          <p:cNvSpPr/>
          <p:nvPr/>
        </p:nvSpPr>
        <p:spPr>
          <a:xfrm>
            <a:off x="6143713" y="2734708"/>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a:t>
            </a:r>
          </a:p>
        </p:txBody>
      </p:sp>
      <p:cxnSp>
        <p:nvCxnSpPr>
          <p:cNvPr id="49" name="Straight Arrow Connector 48">
            <a:extLst>
              <a:ext uri="{FF2B5EF4-FFF2-40B4-BE49-F238E27FC236}">
                <a16:creationId xmlns:a16="http://schemas.microsoft.com/office/drawing/2014/main" id="{03BCE4D3-EB26-4115-B7E8-289BCD4766D6}"/>
              </a:ext>
            </a:extLst>
          </p:cNvPr>
          <p:cNvCxnSpPr>
            <a:cxnSpLocks/>
            <a:stCxn id="42" idx="3"/>
            <a:endCxn id="47" idx="2"/>
          </p:cNvCxnSpPr>
          <p:nvPr/>
        </p:nvCxnSpPr>
        <p:spPr>
          <a:xfrm flipH="1" flipV="1">
            <a:off x="6143713" y="3009028"/>
            <a:ext cx="15624" cy="9841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EEBCDF-65BB-43E6-8512-F4D2519CD525}"/>
              </a:ext>
            </a:extLst>
          </p:cNvPr>
          <p:cNvCxnSpPr>
            <a:cxnSpLocks/>
            <a:stCxn id="42" idx="3"/>
          </p:cNvCxnSpPr>
          <p:nvPr/>
        </p:nvCxnSpPr>
        <p:spPr>
          <a:xfrm>
            <a:off x="6159337" y="3993161"/>
            <a:ext cx="558196" cy="7796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E784FFF-40C9-4159-93A2-40947F46E2A8}"/>
              </a:ext>
            </a:extLst>
          </p:cNvPr>
          <p:cNvSpPr/>
          <p:nvPr/>
        </p:nvSpPr>
        <p:spPr>
          <a:xfrm>
            <a:off x="6720357" y="4521450"/>
            <a:ext cx="640080" cy="64008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III</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87610F7-DD3F-47AD-AAB1-48CD9D1F216A}"/>
                  </a:ext>
                </a:extLst>
              </p:cNvPr>
              <p:cNvSpPr txBox="1"/>
              <p:nvPr/>
            </p:nvSpPr>
            <p:spPr>
              <a:xfrm>
                <a:off x="6536810" y="623823"/>
                <a:ext cx="2906390" cy="10003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/2</m:t>
                          </m:r>
                        </m:sub>
                      </m:sSub>
                      <m:rad>
                        <m:radPr>
                          <m:degHide m:val="on"/>
                          <m:ctrlPr>
                            <a:rPr lang="en-US" sz="2200" b="0" i="1" smtClean="0">
                              <a:latin typeface="Cambria Math" panose="02040503050406030204" pitchFamily="18" charset="0"/>
                              <a:ea typeface="Cambria Math" panose="02040503050406030204" pitchFamily="18" charset="0"/>
                            </a:rPr>
                          </m:ctrlPr>
                        </m:radPr>
                        <m:deg/>
                        <m:e>
                          <m:f>
                            <m:fPr>
                              <m:ctrlPr>
                                <a:rPr lang="en-US" sz="2200" b="0" i="1" smtClean="0">
                                  <a:latin typeface="Cambria Math" panose="02040503050406030204" pitchFamily="18" charset="0"/>
                                  <a:ea typeface="Cambria Math" panose="02040503050406030204" pitchFamily="18" charset="0"/>
                                </a:rPr>
                              </m:ctrlPr>
                            </m:fPr>
                            <m:num>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𝑋</m:t>
                                  </m:r>
                                </m:sub>
                                <m:sup>
                                  <m:r>
                                    <a:rPr lang="en-US" sz="2200" b="0" i="1" smtClean="0">
                                      <a:latin typeface="Cambria Math" panose="02040503050406030204" pitchFamily="18" charset="0"/>
                                      <a:ea typeface="Cambria Math" panose="02040503050406030204" pitchFamily="18" charset="0"/>
                                    </a:rPr>
                                    <m:t>2</m:t>
                                  </m:r>
                                </m:sup>
                              </m:sSubSup>
                            </m:num>
                            <m:den>
                              <m:r>
                                <a:rPr lang="en-US" sz="2200" b="0" i="1" smtClean="0">
                                  <a:latin typeface="Cambria Math" panose="02040503050406030204" pitchFamily="18" charset="0"/>
                                  <a:ea typeface="Cambria Math" panose="02040503050406030204" pitchFamily="18" charset="0"/>
                                </a:rPr>
                                <m:t>𝑛</m:t>
                              </m:r>
                            </m:den>
                          </m:f>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𝑌</m:t>
                                  </m:r>
                                </m:sub>
                                <m:sup>
                                  <m:r>
                                    <a:rPr lang="en-US" sz="2200" i="1">
                                      <a:latin typeface="Cambria Math" panose="02040503050406030204" pitchFamily="18" charset="0"/>
                                      <a:ea typeface="Cambria Math" panose="02040503050406030204" pitchFamily="18" charset="0"/>
                                    </a:rPr>
                                    <m:t>2</m:t>
                                  </m:r>
                                </m:sup>
                              </m:sSubSup>
                            </m:num>
                            <m:den>
                              <m:r>
                                <a:rPr lang="en-US" sz="2200" b="0" i="1" smtClean="0">
                                  <a:latin typeface="Cambria Math" panose="02040503050406030204" pitchFamily="18" charset="0"/>
                                  <a:ea typeface="Cambria Math" panose="02040503050406030204" pitchFamily="18" charset="0"/>
                                </a:rPr>
                                <m:t>𝑚</m:t>
                              </m:r>
                            </m:den>
                          </m:f>
                        </m:e>
                      </m:rad>
                    </m:oMath>
                  </m:oMathPara>
                </a14:m>
                <a:endParaRPr lang="en-US" sz="2200" dirty="0"/>
              </a:p>
            </p:txBody>
          </p:sp>
        </mc:Choice>
        <mc:Fallback xmlns="">
          <p:sp>
            <p:nvSpPr>
              <p:cNvPr id="56" name="TextBox 55">
                <a:extLst>
                  <a:ext uri="{FF2B5EF4-FFF2-40B4-BE49-F238E27FC236}">
                    <a16:creationId xmlns:a16="http://schemas.microsoft.com/office/drawing/2014/main" id="{B87610F7-DD3F-47AD-AAB1-48CD9D1F216A}"/>
                  </a:ext>
                </a:extLst>
              </p:cNvPr>
              <p:cNvSpPr txBox="1">
                <a:spLocks noRot="1" noChangeAspect="1" noMove="1" noResize="1" noEditPoints="1" noAdjustHandles="1" noChangeArrowheads="1" noChangeShapeType="1" noTextEdit="1"/>
              </p:cNvSpPr>
              <p:nvPr/>
            </p:nvSpPr>
            <p:spPr>
              <a:xfrm>
                <a:off x="6536810" y="623823"/>
                <a:ext cx="2906390" cy="100033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6D160B-E3B7-4B78-8FE0-53F0DB9A0DD3}"/>
                  </a:ext>
                </a:extLst>
              </p:cNvPr>
              <p:cNvSpPr txBox="1"/>
              <p:nvPr/>
            </p:nvSpPr>
            <p:spPr>
              <a:xfrm>
                <a:off x="6113816" y="1890563"/>
                <a:ext cx="3696180" cy="10003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(1−</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𝛼</m:t>
                              </m:r>
                            </m:num>
                            <m:den>
                              <m:r>
                                <a:rPr lang="en-US" sz="2200" b="0" i="1" smtClean="0">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𝑚</m:t>
                          </m:r>
                          <m:r>
                            <a:rPr lang="en-US" sz="2200" b="0" i="1" smtClean="0">
                              <a:latin typeface="Cambria Math" panose="02040503050406030204" pitchFamily="18" charset="0"/>
                              <a:ea typeface="Cambria Math" panose="02040503050406030204" pitchFamily="18" charset="0"/>
                            </a:rPr>
                            <m:t>−2)</m:t>
                          </m:r>
                        </m:sub>
                      </m:sSub>
                      <m:rad>
                        <m:radPr>
                          <m:degHide m:val="on"/>
                          <m:ctrlPr>
                            <a:rPr lang="en-US" sz="2200" i="1">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𝑝</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𝑛</m:t>
                              </m:r>
                            </m:den>
                          </m:f>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𝑝</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𝑚</m:t>
                              </m:r>
                            </m:den>
                          </m:f>
                        </m:e>
                      </m:rad>
                    </m:oMath>
                  </m:oMathPara>
                </a14:m>
                <a:endParaRPr lang="en-US" sz="2200" dirty="0"/>
              </a:p>
            </p:txBody>
          </p:sp>
        </mc:Choice>
        <mc:Fallback xmlns="">
          <p:sp>
            <p:nvSpPr>
              <p:cNvPr id="57" name="TextBox 56">
                <a:extLst>
                  <a:ext uri="{FF2B5EF4-FFF2-40B4-BE49-F238E27FC236}">
                    <a16:creationId xmlns:a16="http://schemas.microsoft.com/office/drawing/2014/main" id="{EA6D160B-E3B7-4B78-8FE0-53F0DB9A0DD3}"/>
                  </a:ext>
                </a:extLst>
              </p:cNvPr>
              <p:cNvSpPr txBox="1">
                <a:spLocks noRot="1" noChangeAspect="1" noMove="1" noResize="1" noEditPoints="1" noAdjustHandles="1" noChangeArrowheads="1" noChangeShapeType="1" noTextEdit="1"/>
              </p:cNvSpPr>
              <p:nvPr/>
            </p:nvSpPr>
            <p:spPr>
              <a:xfrm>
                <a:off x="6113816" y="1890563"/>
                <a:ext cx="3696180" cy="1000338"/>
              </a:xfrm>
              <a:prstGeom prst="rect">
                <a:avLst/>
              </a:prstGeom>
              <a:blipFill>
                <a:blip r:embed="rId9"/>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4144806A-FC7D-4389-A89E-E339850378E4}"/>
              </a:ext>
            </a:extLst>
          </p:cNvPr>
          <p:cNvSpPr txBox="1"/>
          <p:nvPr/>
        </p:nvSpPr>
        <p:spPr>
          <a:xfrm>
            <a:off x="6994576" y="198218"/>
            <a:ext cx="2057400" cy="430887"/>
          </a:xfrm>
          <a:prstGeom prst="rect">
            <a:avLst/>
          </a:prstGeom>
          <a:noFill/>
        </p:spPr>
        <p:txBody>
          <a:bodyPr wrap="square" rtlCol="0">
            <a:spAutoFit/>
          </a:bodyPr>
          <a:lstStyle/>
          <a:p>
            <a:r>
              <a:rPr lang="en-US" sz="2200" b="1" dirty="0"/>
              <a:t>For CI</a:t>
            </a:r>
          </a:p>
        </p:txBody>
      </p:sp>
      <p:sp>
        <p:nvSpPr>
          <p:cNvPr id="62" name="TextBox 61">
            <a:extLst>
              <a:ext uri="{FF2B5EF4-FFF2-40B4-BE49-F238E27FC236}">
                <a16:creationId xmlns:a16="http://schemas.microsoft.com/office/drawing/2014/main" id="{F65EF74A-F1AF-404A-AE00-09FF649342AF}"/>
              </a:ext>
            </a:extLst>
          </p:cNvPr>
          <p:cNvSpPr txBox="1"/>
          <p:nvPr/>
        </p:nvSpPr>
        <p:spPr>
          <a:xfrm>
            <a:off x="10134600" y="198218"/>
            <a:ext cx="2057400" cy="430887"/>
          </a:xfrm>
          <a:prstGeom prst="rect">
            <a:avLst/>
          </a:prstGeom>
          <a:noFill/>
        </p:spPr>
        <p:txBody>
          <a:bodyPr wrap="square" rtlCol="0">
            <a:spAutoFit/>
          </a:bodyPr>
          <a:lstStyle/>
          <a:p>
            <a:r>
              <a:rPr lang="en-US" sz="2200" b="1" dirty="0"/>
              <a:t>For Testing</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C9204F9-26D3-42FA-B8C1-1315B70CF2EA}"/>
                  </a:ext>
                </a:extLst>
              </p:cNvPr>
              <p:cNvSpPr txBox="1"/>
              <p:nvPr/>
            </p:nvSpPr>
            <p:spPr>
              <a:xfrm>
                <a:off x="9726788" y="867135"/>
                <a:ext cx="2191462" cy="1030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𝑍</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ad>
                            <m:radPr>
                              <m:degHide m:val="on"/>
                              <m:ctrlPr>
                                <a:rPr lang="en-US" sz="2200" i="1">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𝑋</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𝑛</m:t>
                                  </m:r>
                                </m:den>
                              </m:f>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𝑌</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𝑚</m:t>
                                  </m:r>
                                </m:den>
                              </m:f>
                            </m:e>
                          </m:rad>
                        </m:den>
                      </m:f>
                    </m:oMath>
                  </m:oMathPara>
                </a14:m>
                <a:endParaRPr lang="en-US" sz="2200" dirty="0"/>
              </a:p>
            </p:txBody>
          </p:sp>
        </mc:Choice>
        <mc:Fallback xmlns="">
          <p:sp>
            <p:nvSpPr>
              <p:cNvPr id="63" name="TextBox 62">
                <a:extLst>
                  <a:ext uri="{FF2B5EF4-FFF2-40B4-BE49-F238E27FC236}">
                    <a16:creationId xmlns:a16="http://schemas.microsoft.com/office/drawing/2014/main" id="{5C9204F9-26D3-42FA-B8C1-1315B70CF2EA}"/>
                  </a:ext>
                </a:extLst>
              </p:cNvPr>
              <p:cNvSpPr txBox="1">
                <a:spLocks noRot="1" noChangeAspect="1" noMove="1" noResize="1" noEditPoints="1" noAdjustHandles="1" noChangeArrowheads="1" noChangeShapeType="1" noTextEdit="1"/>
              </p:cNvSpPr>
              <p:nvPr/>
            </p:nvSpPr>
            <p:spPr>
              <a:xfrm>
                <a:off x="9726788" y="867135"/>
                <a:ext cx="2191462" cy="1030090"/>
              </a:xfrm>
              <a:prstGeom prst="rect">
                <a:avLst/>
              </a:prstGeom>
              <a:blipFill>
                <a:blip r:embed="rId10"/>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013A6E08-8E8A-41D0-8926-D45C08482621}"/>
              </a:ext>
            </a:extLst>
          </p:cNvPr>
          <p:cNvSpPr txBox="1"/>
          <p:nvPr/>
        </p:nvSpPr>
        <p:spPr>
          <a:xfrm>
            <a:off x="5687787" y="3137984"/>
            <a:ext cx="619080" cy="400110"/>
          </a:xfrm>
          <a:prstGeom prst="rect">
            <a:avLst/>
          </a:prstGeom>
          <a:noFill/>
        </p:spPr>
        <p:txBody>
          <a:bodyPr wrap="none" rtlCol="0">
            <a:spAutoFit/>
          </a:bodyPr>
          <a:lstStyle/>
          <a:p>
            <a:r>
              <a:rPr lang="en-US" sz="2000" b="1" dirty="0">
                <a:solidFill>
                  <a:srgbClr val="00B050"/>
                </a:solidFill>
              </a:rPr>
              <a:t>Yes</a:t>
            </a:r>
          </a:p>
        </p:txBody>
      </p:sp>
      <p:sp>
        <p:nvSpPr>
          <p:cNvPr id="74" name="TextBox 73">
            <a:extLst>
              <a:ext uri="{FF2B5EF4-FFF2-40B4-BE49-F238E27FC236}">
                <a16:creationId xmlns:a16="http://schemas.microsoft.com/office/drawing/2014/main" id="{482719F6-583C-4579-95D7-BCA7FC941B23}"/>
              </a:ext>
            </a:extLst>
          </p:cNvPr>
          <p:cNvSpPr txBox="1"/>
          <p:nvPr/>
        </p:nvSpPr>
        <p:spPr>
          <a:xfrm>
            <a:off x="6059324" y="4306007"/>
            <a:ext cx="522900" cy="430887"/>
          </a:xfrm>
          <a:prstGeom prst="rect">
            <a:avLst/>
          </a:prstGeom>
          <a:noFill/>
        </p:spPr>
        <p:txBody>
          <a:bodyPr wrap="none" rtlCol="0">
            <a:spAutoFit/>
          </a:bodyPr>
          <a:lstStyle/>
          <a:p>
            <a:r>
              <a:rPr lang="en-US" sz="2200" b="1" dirty="0">
                <a:solidFill>
                  <a:srgbClr val="FF0000"/>
                </a:solidFill>
              </a:rPr>
              <a:t>No</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EF27C8C-1975-4B62-A227-EB64C4BD6A05}"/>
                  </a:ext>
                </a:extLst>
              </p:cNvPr>
              <p:cNvSpPr txBox="1"/>
              <p:nvPr/>
            </p:nvSpPr>
            <p:spPr>
              <a:xfrm>
                <a:off x="9726788" y="2150893"/>
                <a:ext cx="2191462" cy="1030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𝑇</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ad>
                            <m:radPr>
                              <m:degHide m:val="on"/>
                              <m:ctrlPr>
                                <a:rPr lang="en-US" sz="2200" i="1">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i="1">
                                          <a:latin typeface="Cambria Math" panose="02040503050406030204" pitchFamily="18" charset="0"/>
                                          <a:ea typeface="Cambria Math" panose="02040503050406030204" pitchFamily="18" charset="0"/>
                                        </a:rPr>
                                        <m:t>𝑝</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𝑛</m:t>
                                  </m:r>
                                </m:den>
                              </m:f>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i="1">
                                          <a:latin typeface="Cambria Math" panose="02040503050406030204" pitchFamily="18" charset="0"/>
                                          <a:ea typeface="Cambria Math" panose="02040503050406030204" pitchFamily="18" charset="0"/>
                                        </a:rPr>
                                        <m:t>𝑝</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𝑚</m:t>
                                  </m:r>
                                </m:den>
                              </m:f>
                            </m:e>
                          </m:rad>
                        </m:den>
                      </m:f>
                    </m:oMath>
                  </m:oMathPara>
                </a14:m>
                <a:endParaRPr lang="en-US" sz="2200" dirty="0"/>
              </a:p>
            </p:txBody>
          </p:sp>
        </mc:Choice>
        <mc:Fallback xmlns="">
          <p:sp>
            <p:nvSpPr>
              <p:cNvPr id="84" name="TextBox 83">
                <a:extLst>
                  <a:ext uri="{FF2B5EF4-FFF2-40B4-BE49-F238E27FC236}">
                    <a16:creationId xmlns:a16="http://schemas.microsoft.com/office/drawing/2014/main" id="{CEF27C8C-1975-4B62-A227-EB64C4BD6A05}"/>
                  </a:ext>
                </a:extLst>
              </p:cNvPr>
              <p:cNvSpPr txBox="1">
                <a:spLocks noRot="1" noChangeAspect="1" noMove="1" noResize="1" noEditPoints="1" noAdjustHandles="1" noChangeArrowheads="1" noChangeShapeType="1" noTextEdit="1"/>
              </p:cNvSpPr>
              <p:nvPr/>
            </p:nvSpPr>
            <p:spPr>
              <a:xfrm>
                <a:off x="9726788" y="2150893"/>
                <a:ext cx="2191462" cy="10300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664E4F-6DDD-4085-8E7D-A8131B8E76B8}"/>
                  </a:ext>
                </a:extLst>
              </p:cNvPr>
              <p:cNvSpPr txBox="1"/>
              <p:nvPr/>
            </p:nvSpPr>
            <p:spPr>
              <a:xfrm>
                <a:off x="6302378" y="3501094"/>
                <a:ext cx="3696180" cy="10003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(1−</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𝛼</m:t>
                              </m:r>
                            </m:num>
                            <m:den>
                              <m:r>
                                <a:rPr lang="en-US" sz="2200" b="0" i="1" smtClean="0">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𝜔</m:t>
                          </m:r>
                          <m:r>
                            <a:rPr lang="en-US" sz="2200" b="0" i="1" smtClean="0">
                              <a:latin typeface="Cambria Math" panose="02040503050406030204" pitchFamily="18" charset="0"/>
                              <a:ea typeface="Cambria Math" panose="02040503050406030204" pitchFamily="18" charset="0"/>
                            </a:rPr>
                            <m:t>)</m:t>
                          </m:r>
                        </m:sub>
                      </m:sSub>
                      <m:rad>
                        <m:radPr>
                          <m:degHide m:val="on"/>
                          <m:ctrlPr>
                            <a:rPr lang="en-US" sz="2200" i="1">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𝑋</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𝑛</m:t>
                              </m:r>
                            </m:den>
                          </m:f>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𝑌</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𝑚</m:t>
                              </m:r>
                            </m:den>
                          </m:f>
                        </m:e>
                      </m:rad>
                    </m:oMath>
                  </m:oMathPara>
                </a14:m>
                <a:endParaRPr lang="en-US" sz="2200" dirty="0"/>
              </a:p>
            </p:txBody>
          </p:sp>
        </mc:Choice>
        <mc:Fallback xmlns="">
          <p:sp>
            <p:nvSpPr>
              <p:cNvPr id="86" name="TextBox 85">
                <a:extLst>
                  <a:ext uri="{FF2B5EF4-FFF2-40B4-BE49-F238E27FC236}">
                    <a16:creationId xmlns:a16="http://schemas.microsoft.com/office/drawing/2014/main" id="{F8664E4F-6DDD-4085-8E7D-A8131B8E76B8}"/>
                  </a:ext>
                </a:extLst>
              </p:cNvPr>
              <p:cNvSpPr txBox="1">
                <a:spLocks noRot="1" noChangeAspect="1" noMove="1" noResize="1" noEditPoints="1" noAdjustHandles="1" noChangeArrowheads="1" noChangeShapeType="1" noTextEdit="1"/>
              </p:cNvSpPr>
              <p:nvPr/>
            </p:nvSpPr>
            <p:spPr>
              <a:xfrm>
                <a:off x="6302378" y="3501094"/>
                <a:ext cx="3696180" cy="100033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93410A1D-F684-4AA9-84CE-EFB89E3FFD67}"/>
                  </a:ext>
                </a:extLst>
              </p:cNvPr>
              <p:cNvSpPr txBox="1"/>
              <p:nvPr/>
            </p:nvSpPr>
            <p:spPr>
              <a:xfrm>
                <a:off x="9726788" y="3706804"/>
                <a:ext cx="2191462" cy="1030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𝑇</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ad>
                            <m:radPr>
                              <m:degHide m:val="on"/>
                              <m:ctrlPr>
                                <a:rPr lang="en-US" sz="2200" i="1">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𝑋</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𝑛</m:t>
                                  </m:r>
                                </m:den>
                              </m:f>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𝑌</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𝑚</m:t>
                                  </m:r>
                                </m:den>
                              </m:f>
                            </m:e>
                          </m:rad>
                        </m:den>
                      </m:f>
                    </m:oMath>
                  </m:oMathPara>
                </a14:m>
                <a:endParaRPr lang="en-US" sz="2200" dirty="0"/>
              </a:p>
            </p:txBody>
          </p:sp>
        </mc:Choice>
        <mc:Fallback xmlns="">
          <p:sp>
            <p:nvSpPr>
              <p:cNvPr id="87" name="TextBox 86">
                <a:extLst>
                  <a:ext uri="{FF2B5EF4-FFF2-40B4-BE49-F238E27FC236}">
                    <a16:creationId xmlns:a16="http://schemas.microsoft.com/office/drawing/2014/main" id="{93410A1D-F684-4AA9-84CE-EFB89E3FFD67}"/>
                  </a:ext>
                </a:extLst>
              </p:cNvPr>
              <p:cNvSpPr txBox="1">
                <a:spLocks noRot="1" noChangeAspect="1" noMove="1" noResize="1" noEditPoints="1" noAdjustHandles="1" noChangeArrowheads="1" noChangeShapeType="1" noTextEdit="1"/>
              </p:cNvSpPr>
              <p:nvPr/>
            </p:nvSpPr>
            <p:spPr>
              <a:xfrm>
                <a:off x="9726788" y="3706804"/>
                <a:ext cx="2191462" cy="103009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C6D33222-E2E6-4415-9F56-5FF91F116854}"/>
                  </a:ext>
                </a:extLst>
              </p:cNvPr>
              <p:cNvSpPr/>
              <p:nvPr/>
            </p:nvSpPr>
            <p:spPr>
              <a:xfrm>
                <a:off x="589867" y="4511826"/>
                <a:ext cx="3735253" cy="789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200" i="1" smtClean="0">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i="1">
                              <a:latin typeface="Cambria Math" panose="02040503050406030204" pitchFamily="18" charset="0"/>
                              <a:ea typeface="Cambria Math" panose="02040503050406030204" pitchFamily="18" charset="0"/>
                            </a:rPr>
                            <m:t>𝑝</m:t>
                          </m:r>
                        </m:sub>
                        <m:sup>
                          <m:r>
                            <a:rPr lang="en-US" sz="2200" i="1">
                              <a:latin typeface="Cambria Math" panose="02040503050406030204" pitchFamily="18" charset="0"/>
                              <a:ea typeface="Cambria Math" panose="02040503050406030204" pitchFamily="18" charset="0"/>
                            </a:rPr>
                            <m:t>2</m:t>
                          </m:r>
                        </m:sup>
                      </m:sSubSup>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−1</m:t>
                              </m:r>
                            </m:e>
                          </m:d>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𝑋</m:t>
                              </m:r>
                            </m:sub>
                            <m:sup>
                              <m:r>
                                <a:rPr lang="en-US" sz="2200" b="0" i="1" smtClean="0">
                                  <a:latin typeface="Cambria Math" panose="02040503050406030204" pitchFamily="18" charset="0"/>
                                  <a:ea typeface="Cambria Math" panose="02040503050406030204" pitchFamily="18" charset="0"/>
                                </a:rPr>
                                <m:t>2</m:t>
                              </m:r>
                            </m:sup>
                          </m:sSubSup>
                          <m:r>
                            <a:rPr lang="en-US" sz="2200" b="0" i="1"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𝑚</m:t>
                              </m:r>
                              <m:r>
                                <a:rPr lang="en-US" sz="2200" i="1">
                                  <a:latin typeface="Cambria Math" panose="02040503050406030204" pitchFamily="18" charset="0"/>
                                  <a:ea typeface="Cambria Math" panose="02040503050406030204" pitchFamily="18" charset="0"/>
                                </a:rPr>
                                <m:t>−1</m:t>
                              </m:r>
                            </m:e>
                          </m:d>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𝑆</m:t>
                              </m:r>
                            </m:e>
                            <m:sub>
                              <m:r>
                                <a:rPr lang="en-US" sz="2200" b="0" i="1" smtClean="0">
                                  <a:latin typeface="Cambria Math" panose="02040503050406030204" pitchFamily="18" charset="0"/>
                                  <a:ea typeface="Cambria Math" panose="02040503050406030204" pitchFamily="18" charset="0"/>
                                </a:rPr>
                                <m:t>𝑌</m:t>
                              </m:r>
                            </m:sub>
                            <m:sup>
                              <m:r>
                                <a:rPr lang="en-US" sz="2200" i="1">
                                  <a:latin typeface="Cambria Math" panose="02040503050406030204" pitchFamily="18" charset="0"/>
                                  <a:ea typeface="Cambria Math" panose="02040503050406030204" pitchFamily="18" charset="0"/>
                                </a:rPr>
                                <m:t>2</m:t>
                              </m:r>
                            </m:sup>
                          </m:sSubSup>
                        </m:num>
                        <m:den>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𝑚</m:t>
                          </m:r>
                          <m:r>
                            <a:rPr lang="en-US" sz="2200" b="0" i="1" smtClean="0">
                              <a:latin typeface="Cambria Math" panose="02040503050406030204" pitchFamily="18" charset="0"/>
                              <a:ea typeface="Cambria Math" panose="02040503050406030204" pitchFamily="18" charset="0"/>
                            </a:rPr>
                            <m:t>−2</m:t>
                          </m:r>
                        </m:den>
                      </m:f>
                    </m:oMath>
                  </m:oMathPara>
                </a14:m>
                <a:endParaRPr lang="en-US" sz="2200" dirty="0"/>
              </a:p>
            </p:txBody>
          </p:sp>
        </mc:Choice>
        <mc:Fallback xmlns="">
          <p:sp>
            <p:nvSpPr>
              <p:cNvPr id="88" name="Rectangle 87">
                <a:extLst>
                  <a:ext uri="{FF2B5EF4-FFF2-40B4-BE49-F238E27FC236}">
                    <a16:creationId xmlns:a16="http://schemas.microsoft.com/office/drawing/2014/main" id="{C6D33222-E2E6-4415-9F56-5FF91F116854}"/>
                  </a:ext>
                </a:extLst>
              </p:cNvPr>
              <p:cNvSpPr>
                <a:spLocks noRot="1" noChangeAspect="1" noMove="1" noResize="1" noEditPoints="1" noAdjustHandles="1" noChangeArrowheads="1" noChangeShapeType="1" noTextEdit="1"/>
              </p:cNvSpPr>
              <p:nvPr/>
            </p:nvSpPr>
            <p:spPr>
              <a:xfrm>
                <a:off x="589867" y="4511826"/>
                <a:ext cx="3735253" cy="78976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2DB8DEA2-ED94-4893-BACF-5FC9BE547AF0}"/>
                  </a:ext>
                </a:extLst>
              </p:cNvPr>
              <p:cNvSpPr/>
              <p:nvPr/>
            </p:nvSpPr>
            <p:spPr>
              <a:xfrm>
                <a:off x="645402" y="5444175"/>
                <a:ext cx="3073400" cy="1086901"/>
              </a:xfrm>
              <a:prstGeom prst="rect">
                <a:avLst/>
              </a:prstGeom>
            </p:spPr>
            <p:txBody>
              <a:bodyPr wrap="square">
                <a:spAutoFit/>
              </a:bodyPr>
              <a:lstStyle/>
              <a:p>
                <a:r>
                  <a:rPr lang="en-US" sz="2400" dirty="0"/>
                  <a:t>If	</a:t>
                </a:r>
                <a14:m>
                  <m:oMath xmlns:m="http://schemas.openxmlformats.org/officeDocument/2006/math">
                    <m:f>
                      <m:fPr>
                        <m:ctrlPr>
                          <a:rPr lang="en-US" sz="2400" i="1" smtClean="0">
                            <a:latin typeface="Cambria Math" panose="02040503050406030204" pitchFamily="18" charset="0"/>
                          </a:rPr>
                        </m:ctrlPr>
                      </m:fPr>
                      <m:num>
                        <m:func>
                          <m:funcPr>
                            <m:ctrlPr>
                              <a:rPr lang="en-US" sz="2400" i="1" smtClean="0">
                                <a:latin typeface="Cambria Math" panose="02040503050406030204" pitchFamily="18" charset="0"/>
                              </a:rPr>
                            </m:ctrlPr>
                          </m:funcPr>
                          <m:fName>
                            <m:r>
                              <m:rPr>
                                <m:sty m:val="p"/>
                              </m:rPr>
                              <a:rPr lang="en-US" sz="2400" b="0" i="0" smtClean="0">
                                <a:latin typeface="Cambria Math" panose="02040503050406030204" pitchFamily="18" charset="0"/>
                              </a:rPr>
                              <m:t>max</m:t>
                            </m:r>
                          </m:fName>
                          <m:e>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𝑋</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b="0" i="1" smtClean="0">
                                        <a:latin typeface="Cambria Math" panose="02040503050406030204" pitchFamily="18" charset="0"/>
                                      </a:rPr>
                                      <m:t>𝑌</m:t>
                                    </m:r>
                                  </m:sub>
                                </m:sSub>
                              </m:e>
                            </m:d>
                          </m:e>
                        </m:func>
                      </m:num>
                      <m:den>
                        <m:func>
                          <m:funcPr>
                            <m:ctrlPr>
                              <a:rPr lang="en-US" sz="2400" i="1">
                                <a:latin typeface="Cambria Math" panose="02040503050406030204" pitchFamily="18" charset="0"/>
                              </a:rPr>
                            </m:ctrlPr>
                          </m:funcPr>
                          <m:fName>
                            <m:r>
                              <a:rPr lang="en-US" sz="2400" b="0" i="1">
                                <a:latin typeface="Cambria Math" panose="02040503050406030204" pitchFamily="18" charset="0"/>
                              </a:rPr>
                              <m:t>𝑚</m:t>
                            </m:r>
                            <m:r>
                              <m:rPr>
                                <m:sty m:val="p"/>
                              </m:rPr>
                              <a:rPr lang="en-US" sz="2400" b="0" i="0" smtClean="0">
                                <a:latin typeface="Cambria Math" panose="02040503050406030204" pitchFamily="18" charset="0"/>
                              </a:rPr>
                              <m:t>in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𝑋</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𝑌</m:t>
                                    </m:r>
                                  </m:sub>
                                </m:sSub>
                              </m:e>
                            </m:d>
                          </m:e>
                        </m:func>
                      </m:den>
                    </m:f>
                    <m:r>
                      <a:rPr lang="en-US" sz="2400" b="0" i="1" smtClean="0">
                        <a:latin typeface="Cambria Math" panose="02040503050406030204" pitchFamily="18" charset="0"/>
                      </a:rPr>
                      <m:t>&lt;2</m:t>
                    </m:r>
                  </m:oMath>
                </a14:m>
                <a:r>
                  <a:rPr lang="en-US" sz="2400" dirty="0"/>
                  <a:t> </a:t>
                </a:r>
              </a:p>
              <a:p>
                <a:r>
                  <a:rPr lang="en-US" sz="2400" dirty="0"/>
                  <a:t>then assume </a:t>
                </a:r>
                <a14:m>
                  <m:oMath xmlns:m="http://schemas.openxmlformats.org/officeDocument/2006/math">
                    <m:sSubSup>
                      <m:sSubSupPr>
                        <m:ctrlPr>
                          <a:rPr lang="en-US" sz="2400" i="1">
                            <a:latin typeface="Cambria Math" panose="02040503050406030204" pitchFamily="18" charset="0"/>
                          </a:rPr>
                        </m:ctrlPr>
                      </m:sSubSupPr>
                      <m:e>
                        <m:r>
                          <a:rPr lang="en-US" sz="2400" b="0" i="1">
                            <a:latin typeface="Cambria Math" panose="02040503050406030204" pitchFamily="18" charset="0"/>
                            <a:ea typeface="Cambria Math" panose="02040503050406030204" pitchFamily="18" charset="0"/>
                          </a:rPr>
                          <m:t>𝜎</m:t>
                        </m:r>
                      </m:e>
                      <m:sub>
                        <m:r>
                          <a:rPr lang="en-US" sz="2400" b="0" i="1">
                            <a:latin typeface="Cambria Math" panose="02040503050406030204" pitchFamily="18" charset="0"/>
                          </a:rPr>
                          <m:t>𝑋</m:t>
                        </m:r>
                      </m:sub>
                      <m:sup>
                        <m:r>
                          <a:rPr lang="en-US" sz="2400" b="0" i="1">
                            <a:latin typeface="Cambria Math" panose="02040503050406030204" pitchFamily="18" charset="0"/>
                          </a:rPr>
                          <m:t>2</m:t>
                        </m:r>
                      </m:sup>
                    </m:sSubSup>
                    <m:r>
                      <a:rPr lang="en-US" sz="2400" b="0">
                        <a:latin typeface="Cambria Math" panose="02040503050406030204" pitchFamily="18" charset="0"/>
                      </a:rPr>
                      <m:t>=</m:t>
                    </m:r>
                    <m:sSubSup>
                      <m:sSubSupPr>
                        <m:ctrlPr>
                          <a:rPr lang="en-US" sz="2400" i="1">
                            <a:latin typeface="Cambria Math" panose="02040503050406030204" pitchFamily="18" charset="0"/>
                          </a:rPr>
                        </m:ctrlPr>
                      </m:sSubSupPr>
                      <m:e>
                        <m:r>
                          <a:rPr lang="en-US" sz="2400" b="0" i="1">
                            <a:latin typeface="Cambria Math" panose="02040503050406030204" pitchFamily="18" charset="0"/>
                            <a:ea typeface="Cambria Math" panose="02040503050406030204" pitchFamily="18" charset="0"/>
                          </a:rPr>
                          <m:t>𝜎</m:t>
                        </m:r>
                      </m:e>
                      <m:sub>
                        <m:r>
                          <a:rPr lang="en-US" sz="2400" b="0" i="1">
                            <a:latin typeface="Cambria Math" panose="02040503050406030204" pitchFamily="18" charset="0"/>
                            <a:ea typeface="Cambria Math" panose="02040503050406030204" pitchFamily="18" charset="0"/>
                          </a:rPr>
                          <m:t>𝑌</m:t>
                        </m:r>
                      </m:sub>
                      <m:sup>
                        <m:r>
                          <a:rPr lang="en-US" sz="2400" b="0" i="1">
                            <a:latin typeface="Cambria Math" panose="02040503050406030204" pitchFamily="18" charset="0"/>
                          </a:rPr>
                          <m:t>2</m:t>
                        </m:r>
                      </m:sup>
                    </m:sSubSup>
                  </m:oMath>
                </a14:m>
                <a:endParaRPr lang="en-US" sz="2400" dirty="0"/>
              </a:p>
            </p:txBody>
          </p:sp>
        </mc:Choice>
        <mc:Fallback xmlns="">
          <p:sp>
            <p:nvSpPr>
              <p:cNvPr id="89" name="Rectangle 88">
                <a:extLst>
                  <a:ext uri="{FF2B5EF4-FFF2-40B4-BE49-F238E27FC236}">
                    <a16:creationId xmlns:a16="http://schemas.microsoft.com/office/drawing/2014/main" id="{2DB8DEA2-ED94-4893-BACF-5FC9BE547AF0}"/>
                  </a:ext>
                </a:extLst>
              </p:cNvPr>
              <p:cNvSpPr>
                <a:spLocks noRot="1" noChangeAspect="1" noMove="1" noResize="1" noEditPoints="1" noAdjustHandles="1" noChangeArrowheads="1" noChangeShapeType="1" noTextEdit="1"/>
              </p:cNvSpPr>
              <p:nvPr/>
            </p:nvSpPr>
            <p:spPr>
              <a:xfrm>
                <a:off x="645402" y="5444175"/>
                <a:ext cx="3073400" cy="1086901"/>
              </a:xfrm>
              <a:prstGeom prst="rect">
                <a:avLst/>
              </a:prstGeom>
              <a:blipFill>
                <a:blip r:embed="rId15"/>
                <a:stretch>
                  <a:fillRect l="-3175" b="-101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09238ABC-7EA2-4FA0-A898-872D1D52142B}"/>
                  </a:ext>
                </a:extLst>
              </p:cNvPr>
              <p:cNvSpPr/>
              <p:nvPr/>
            </p:nvSpPr>
            <p:spPr>
              <a:xfrm>
                <a:off x="3787884" y="5021660"/>
                <a:ext cx="3869653" cy="16412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Sup>
                                        <m:sSubSupPr>
                                          <m:ctrlPr>
                                            <a:rPr lang="en-US" sz="2000" i="1">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𝑋</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𝑛</m:t>
                                      </m:r>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Sup>
                                        <m:sSubSupPr>
                                          <m:ctrlPr>
                                            <a:rPr lang="en-US" sz="2000" i="1">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𝑌</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𝑚</m:t>
                                      </m:r>
                                    </m:den>
                                  </m:f>
                                </m:e>
                              </m:d>
                            </m:e>
                            <m:sup>
                              <m:r>
                                <a:rPr lang="en-US" sz="2000" b="0" i="1" smtClean="0">
                                  <a:latin typeface="Cambria Math" panose="02040503050406030204" pitchFamily="18" charset="0"/>
                                  <a:ea typeface="Cambria Math" panose="02040503050406030204" pitchFamily="18" charset="0"/>
                                </a:rPr>
                                <m:t>2</m:t>
                              </m:r>
                            </m:sup>
                          </m:sSup>
                        </m:num>
                        <m:den>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den>
                          </m:f>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𝑋</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𝑛</m:t>
                                      </m:r>
                                    </m:den>
                                  </m:f>
                                </m:e>
                              </m:d>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−1</m:t>
                              </m:r>
                            </m:den>
                          </m:f>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𝑌</m:t>
                                          </m:r>
                                        </m:sub>
                                        <m:sup>
                                          <m:r>
                                            <a:rPr lang="en-US" sz="2000" i="1">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𝑚</m:t>
                                      </m:r>
                                    </m:den>
                                  </m:f>
                                </m:e>
                              </m:d>
                            </m:e>
                            <m:sup>
                              <m:r>
                                <a:rPr lang="en-US" sz="2000" i="1">
                                  <a:latin typeface="Cambria Math" panose="02040503050406030204" pitchFamily="18" charset="0"/>
                                  <a:ea typeface="Cambria Math" panose="02040503050406030204" pitchFamily="18" charset="0"/>
                                </a:rPr>
                                <m:t>2</m:t>
                              </m:r>
                            </m:sup>
                          </m:sSup>
                        </m:den>
                      </m:f>
                    </m:oMath>
                  </m:oMathPara>
                </a14:m>
                <a:endParaRPr lang="en-US" sz="2000" dirty="0"/>
              </a:p>
            </p:txBody>
          </p:sp>
        </mc:Choice>
        <mc:Fallback xmlns="">
          <p:sp>
            <p:nvSpPr>
              <p:cNvPr id="90" name="Rectangle 89">
                <a:extLst>
                  <a:ext uri="{FF2B5EF4-FFF2-40B4-BE49-F238E27FC236}">
                    <a16:creationId xmlns:a16="http://schemas.microsoft.com/office/drawing/2014/main" id="{09238ABC-7EA2-4FA0-A898-872D1D52142B}"/>
                  </a:ext>
                </a:extLst>
              </p:cNvPr>
              <p:cNvSpPr>
                <a:spLocks noRot="1" noChangeAspect="1" noMove="1" noResize="1" noEditPoints="1" noAdjustHandles="1" noChangeArrowheads="1" noChangeShapeType="1" noTextEdit="1"/>
              </p:cNvSpPr>
              <p:nvPr/>
            </p:nvSpPr>
            <p:spPr>
              <a:xfrm>
                <a:off x="3787884" y="5021660"/>
                <a:ext cx="3869653" cy="1641219"/>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996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3" grpId="0"/>
      <p:bldP spid="84" grpId="0"/>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261100" cy="1325563"/>
          </a:xfrm>
        </p:spPr>
        <p:txBody>
          <a:bodyPr/>
          <a:lstStyle/>
          <a:p>
            <a:r>
              <a:rPr lang="en-US" dirty="0">
                <a:solidFill>
                  <a:srgbClr val="990033"/>
                </a:solidFill>
              </a:rPr>
              <a:t>Ex1. Bipolar Depression</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438602"/>
            <a:ext cx="8331200" cy="2308324"/>
          </a:xfrm>
          <a:prstGeom prst="rect">
            <a:avLst/>
          </a:prstGeom>
        </p:spPr>
        <p:txBody>
          <a:bodyPr wrap="square">
            <a:spAutoFit/>
          </a:bodyPr>
          <a:lstStyle/>
          <a:p>
            <a:r>
              <a:rPr lang="en-US" sz="2400" dirty="0">
                <a:ea typeface="Times New Roman" panose="02020603050405020304" pitchFamily="18" charset="0"/>
              </a:rPr>
              <a:t>In an experiment designed to test the effectiveness of paroxetine</a:t>
            </a:r>
          </a:p>
          <a:p>
            <a:r>
              <a:rPr lang="en-US" sz="2400" dirty="0">
                <a:ea typeface="Times New Roman" panose="02020603050405020304" pitchFamily="18" charset="0"/>
              </a:rPr>
              <a:t>for treating bipolar depression, subjects with bipolar depression were put into either control or treatment group. People in treatment group received paroxetine while in control group received fake pills. Their level of depression was then measured using the Hamilton Depression Scale with the following summary.</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E627779-7C39-4515-9FFC-9642AEA416AF}"/>
                  </a:ext>
                </a:extLst>
              </p:cNvPr>
              <p:cNvSpPr/>
              <p:nvPr/>
            </p:nvSpPr>
            <p:spPr>
              <a:xfrm>
                <a:off x="838200" y="5447177"/>
                <a:ext cx="5953168" cy="830997"/>
              </a:xfrm>
              <a:prstGeom prst="rect">
                <a:avLst/>
              </a:prstGeom>
            </p:spPr>
            <p:txBody>
              <a:bodyPr wrap="square">
                <a:spAutoFit/>
              </a:bodyPr>
              <a:lstStyle/>
              <a:p>
                <a:r>
                  <a:rPr lang="en-US" sz="2400" dirty="0">
                    <a:ea typeface="Times New Roman" panose="02020603050405020304" pitchFamily="18" charset="0"/>
                  </a:rPr>
                  <a:t>Control: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=43</m:t>
                    </m:r>
                  </m:oMath>
                </a14:m>
                <a:r>
                  <a:rPr lang="en-US" sz="2400" dirty="0"/>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=21.57</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=3.87</m:t>
                    </m:r>
                  </m:oMath>
                </a14:m>
                <a:endParaRPr lang="en-US" sz="2400" dirty="0"/>
              </a:p>
              <a:p>
                <a:r>
                  <a:rPr lang="en-US" sz="2400" dirty="0"/>
                  <a:t>Treatment: 	</a:t>
                </a:r>
                <a14:m>
                  <m:oMath xmlns:m="http://schemas.openxmlformats.org/officeDocument/2006/math">
                    <m:r>
                      <m:rPr>
                        <m:sty m:val="p"/>
                      </m:rPr>
                      <a:rPr lang="en-US" sz="2400" b="0" i="0" smtClean="0">
                        <a:latin typeface="Cambria Math" panose="02040503050406030204" pitchFamily="18" charset="0"/>
                        <a:ea typeface="Times New Roman" panose="02020603050405020304" pitchFamily="18" charset="0"/>
                      </a:rPr>
                      <m:t>m</m:t>
                    </m:r>
                    <m:r>
                      <a:rPr lang="en-US" sz="2400" i="1">
                        <a:latin typeface="Cambria Math" panose="02040503050406030204" pitchFamily="18" charset="0"/>
                        <a:ea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rPr>
                      <m:t>3</m:t>
                    </m:r>
                    <m:r>
                      <a:rPr lang="en-US" sz="2400" i="1">
                        <a:latin typeface="Cambria Math" panose="02040503050406030204" pitchFamily="18" charset="0"/>
                        <a:ea typeface="Times New Roman" panose="02020603050405020304" pitchFamily="18" charset="0"/>
                      </a:rPr>
                      <m:t>3</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m:t>
                    </m:r>
                    <m:r>
                      <a:rPr lang="en-US" sz="2400" b="0" i="1" smtClean="0">
                        <a:latin typeface="Cambria Math" panose="02040503050406030204" pitchFamily="18" charset="0"/>
                      </a:rPr>
                      <m:t>38</m:t>
                    </m:r>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𝑌</m:t>
                        </m:r>
                      </m:sub>
                    </m:sSub>
                    <m:r>
                      <a:rPr lang="en-US" sz="2400" i="1">
                        <a:latin typeface="Cambria Math" panose="02040503050406030204" pitchFamily="18" charset="0"/>
                      </a:rPr>
                      <m:t>=3.</m:t>
                    </m:r>
                    <m:r>
                      <a:rPr lang="en-US" sz="2400" b="0" i="1" smtClean="0">
                        <a:latin typeface="Cambria Math" panose="02040503050406030204" pitchFamily="18" charset="0"/>
                      </a:rPr>
                      <m:t>91</m:t>
                    </m:r>
                  </m:oMath>
                </a14:m>
                <a:endParaRPr lang="en-US" sz="2400" dirty="0"/>
              </a:p>
            </p:txBody>
          </p:sp>
        </mc:Choice>
        <mc:Fallback xmlns="">
          <p:sp>
            <p:nvSpPr>
              <p:cNvPr id="8" name="Rectangle 7">
                <a:extLst>
                  <a:ext uri="{FF2B5EF4-FFF2-40B4-BE49-F238E27FC236}">
                    <a16:creationId xmlns:a16="http://schemas.microsoft.com/office/drawing/2014/main" id="{CE627779-7C39-4515-9FFC-9642AEA416AF}"/>
                  </a:ext>
                </a:extLst>
              </p:cNvPr>
              <p:cNvSpPr>
                <a:spLocks noRot="1" noChangeAspect="1" noMove="1" noResize="1" noEditPoints="1" noAdjustHandles="1" noChangeArrowheads="1" noChangeShapeType="1" noTextEdit="1"/>
              </p:cNvSpPr>
              <p:nvPr/>
            </p:nvSpPr>
            <p:spPr>
              <a:xfrm>
                <a:off x="838200" y="5447177"/>
                <a:ext cx="5953168" cy="830997"/>
              </a:xfrm>
              <a:prstGeom prst="rect">
                <a:avLst/>
              </a:prstGeom>
              <a:blipFill>
                <a:blip r:embed="rId3"/>
                <a:stretch>
                  <a:fillRect l="-1639" t="-5882" b="-16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7A4ECC-1A97-459C-9ECD-E5876307B0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223" y="348683"/>
            <a:ext cx="2918178" cy="1641475"/>
          </a:xfrm>
          <a:prstGeom prst="rect">
            <a:avLst/>
          </a:prstGeom>
        </p:spPr>
      </p:pic>
      <p:sp>
        <p:nvSpPr>
          <p:cNvPr id="10" name="Rectangle 9">
            <a:extLst>
              <a:ext uri="{FF2B5EF4-FFF2-40B4-BE49-F238E27FC236}">
                <a16:creationId xmlns:a16="http://schemas.microsoft.com/office/drawing/2014/main" id="{ABE1A3A4-A0C5-404E-A2E3-315A3707E2E8}"/>
              </a:ext>
            </a:extLst>
          </p:cNvPr>
          <p:cNvSpPr/>
          <p:nvPr/>
        </p:nvSpPr>
        <p:spPr>
          <a:xfrm>
            <a:off x="838200" y="3833003"/>
            <a:ext cx="10947400" cy="1200329"/>
          </a:xfrm>
          <a:prstGeom prst="rect">
            <a:avLst/>
          </a:prstGeom>
        </p:spPr>
        <p:txBody>
          <a:bodyPr wrap="square">
            <a:spAutoFit/>
          </a:bodyPr>
          <a:lstStyle/>
          <a:p>
            <a:r>
              <a:rPr lang="en-US" sz="2400" dirty="0">
                <a:ea typeface="Times New Roman" panose="02020603050405020304" pitchFamily="18" charset="0"/>
              </a:rPr>
              <a:t>Use a </a:t>
            </a:r>
            <a:r>
              <a:rPr lang="en-US" sz="2400" dirty="0">
                <a:solidFill>
                  <a:srgbClr val="FF0000"/>
                </a:solidFill>
                <a:ea typeface="Times New Roman" panose="02020603050405020304" pitchFamily="18" charset="0"/>
              </a:rPr>
              <a:t>0.05 significance level </a:t>
            </a:r>
            <a:r>
              <a:rPr lang="en-US" sz="2400" dirty="0">
                <a:ea typeface="Times New Roman" panose="02020603050405020304" pitchFamily="18" charset="0"/>
              </a:rPr>
              <a:t>to test the </a:t>
            </a:r>
            <a:r>
              <a:rPr lang="en-US" sz="2400" dirty="0">
                <a:solidFill>
                  <a:srgbClr val="0070C0"/>
                </a:solidFill>
                <a:ea typeface="Times New Roman" panose="02020603050405020304" pitchFamily="18" charset="0"/>
              </a:rPr>
              <a:t>claim</a:t>
            </a:r>
            <a:r>
              <a:rPr lang="en-US" sz="2400" dirty="0">
                <a:ea typeface="Times New Roman" panose="02020603050405020304" pitchFamily="18" charset="0"/>
              </a:rPr>
              <a:t> that </a:t>
            </a:r>
            <a:r>
              <a:rPr lang="en-US" sz="2400" dirty="0">
                <a:solidFill>
                  <a:srgbClr val="0070C0"/>
                </a:solidFill>
                <a:ea typeface="Times New Roman" panose="02020603050405020304" pitchFamily="18" charset="0"/>
              </a:rPr>
              <a:t>treatment and placebo groups have different mean Hamilton depression score. </a:t>
            </a:r>
            <a:r>
              <a:rPr lang="en-US" sz="2400" dirty="0">
                <a:ea typeface="Times New Roman" panose="02020603050405020304" pitchFamily="18" charset="0"/>
              </a:rPr>
              <a:t>What does the result of the hypothesis test suggest about paroxetine as a treatment for bipolar depression?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5801B74-40FA-4E94-9C7F-9EFD6D71DF3A}"/>
                  </a:ext>
                </a:extLst>
              </p:cNvPr>
              <p:cNvSpPr/>
              <p:nvPr/>
            </p:nvSpPr>
            <p:spPr>
              <a:xfrm>
                <a:off x="7339489" y="5525082"/>
                <a:ext cx="3297506" cy="675185"/>
              </a:xfrm>
              <a:prstGeom prst="rect">
                <a:avLst/>
              </a:prstGeom>
              <a:solidFill>
                <a:srgbClr val="FFCCFF"/>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𝑌</m:t>
                                      </m:r>
                                    </m:sub>
                                  </m:sSub>
                                </m:e>
                              </m:d>
                            </m:e>
                          </m:func>
                        </m:num>
                        <m:den>
                          <m:func>
                            <m:funcPr>
                              <m:ctrlPr>
                                <a:rPr lang="en-US" i="1">
                                  <a:latin typeface="Cambria Math" panose="02040503050406030204" pitchFamily="18" charset="0"/>
                                </a:rPr>
                              </m:ctrlPr>
                            </m:funcPr>
                            <m:fName>
                              <m:r>
                                <a:rPr lang="en-US" i="1">
                                  <a:latin typeface="Cambria Math" panose="02040503050406030204" pitchFamily="18" charset="0"/>
                                </a:rPr>
                                <m:t>𝑚</m:t>
                              </m:r>
                              <m:r>
                                <m:rPr>
                                  <m:sty m:val="p"/>
                                </m:rPr>
                                <a:rPr lang="en-US">
                                  <a:latin typeface="Cambria Math" panose="02040503050406030204" pitchFamily="18" charset="0"/>
                                </a:rPr>
                                <m:t>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𝑌</m:t>
                                      </m:r>
                                    </m:sub>
                                  </m:sSub>
                                </m:e>
                              </m:d>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3.91</m:t>
                          </m:r>
                        </m:num>
                        <m:den>
                          <m:r>
                            <a:rPr lang="en-US" b="0" i="1" smtClean="0">
                              <a:latin typeface="Cambria Math" panose="02040503050406030204" pitchFamily="18" charset="0"/>
                            </a:rPr>
                            <m:t>3.87</m:t>
                          </m:r>
                        </m:den>
                      </m:f>
                      <m:r>
                        <a:rPr lang="en-US" b="0" i="1" smtClean="0">
                          <a:latin typeface="Cambria Math" panose="02040503050406030204" pitchFamily="18" charset="0"/>
                        </a:rPr>
                        <m:t>=1.01&lt;2</m:t>
                      </m:r>
                    </m:oMath>
                  </m:oMathPara>
                </a14:m>
                <a:endParaRPr lang="en-US" dirty="0"/>
              </a:p>
            </p:txBody>
          </p:sp>
        </mc:Choice>
        <mc:Fallback xmlns="">
          <p:sp>
            <p:nvSpPr>
              <p:cNvPr id="3" name="Rectangle 2">
                <a:extLst>
                  <a:ext uri="{FF2B5EF4-FFF2-40B4-BE49-F238E27FC236}">
                    <a16:creationId xmlns:a16="http://schemas.microsoft.com/office/drawing/2014/main" id="{75801B74-40FA-4E94-9C7F-9EFD6D71DF3A}"/>
                  </a:ext>
                </a:extLst>
              </p:cNvPr>
              <p:cNvSpPr>
                <a:spLocks noRot="1" noChangeAspect="1" noMove="1" noResize="1" noEditPoints="1" noAdjustHandles="1" noChangeArrowheads="1" noChangeShapeType="1" noTextEdit="1"/>
              </p:cNvSpPr>
              <p:nvPr/>
            </p:nvSpPr>
            <p:spPr>
              <a:xfrm>
                <a:off x="7339489" y="5525082"/>
                <a:ext cx="3297506" cy="67518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E06B51-B448-4A40-8C39-3D931F00C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912" y="1528977"/>
            <a:ext cx="4891145" cy="1812964"/>
          </a:xfrm>
          <a:prstGeom prst="rect">
            <a:avLst/>
          </a:prstGeom>
        </p:spPr>
      </p:pic>
      <p:sp>
        <p:nvSpPr>
          <p:cNvPr id="22" name="Rectangle 21">
            <a:extLst>
              <a:ext uri="{FF2B5EF4-FFF2-40B4-BE49-F238E27FC236}">
                <a16:creationId xmlns:a16="http://schemas.microsoft.com/office/drawing/2014/main" id="{9C683124-A54D-43FB-BBA7-B9B6C706DFE3}"/>
              </a:ext>
            </a:extLst>
          </p:cNvPr>
          <p:cNvSpPr/>
          <p:nvPr/>
        </p:nvSpPr>
        <p:spPr>
          <a:xfrm>
            <a:off x="842296" y="984783"/>
            <a:ext cx="1600200" cy="461665"/>
          </a:xfrm>
          <a:prstGeom prst="rect">
            <a:avLst/>
          </a:prstGeom>
        </p:spPr>
        <p:txBody>
          <a:bodyPr wrap="square">
            <a:spAutoFit/>
          </a:bodyPr>
          <a:lstStyle/>
          <a:p>
            <a:r>
              <a:rPr lang="en-US" sz="2400" b="1" dirty="0">
                <a:solidFill>
                  <a:srgbClr val="FF0000"/>
                </a:solidFill>
                <a:cs typeface="Times New Roman" pitchFamily="18" charset="0"/>
              </a:rPr>
              <a:t>1.</a:t>
            </a:r>
            <a:r>
              <a:rPr lang="en-US" sz="2400" b="1" dirty="0">
                <a:cs typeface="Times New Roman" pitchFamily="18" charset="0"/>
              </a:rPr>
              <a:t> </a:t>
            </a:r>
            <a:r>
              <a:rPr lang="el-GR" sz="2400" dirty="0">
                <a:cs typeface="Times New Roman" pitchFamily="18" charset="0"/>
              </a:rPr>
              <a:t>α</a:t>
            </a:r>
            <a:r>
              <a:rPr lang="en-US" sz="2400" dirty="0">
                <a:cs typeface="Times New Roman" pitchFamily="18" charset="0"/>
              </a:rPr>
              <a:t> = 0.05</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4768223"/>
            <a:ext cx="8229600" cy="461665"/>
          </a:xfrm>
          <a:prstGeom prst="rect">
            <a:avLst/>
          </a:prstGeom>
        </p:spPr>
        <p:txBody>
          <a:bodyPr wrap="square">
            <a:spAutoFit/>
          </a:bodyPr>
          <a:lstStyle/>
          <a:p>
            <a:r>
              <a:rPr lang="en-US" sz="2400" b="1" dirty="0">
                <a:solidFill>
                  <a:srgbClr val="FF0000"/>
                </a:solidFill>
                <a:cs typeface="Times New Roman" pitchFamily="18" charset="0"/>
              </a:rPr>
              <a:t>5. </a:t>
            </a:r>
            <a:r>
              <a:rPr lang="en-US" sz="2400" dirty="0">
                <a:cs typeface="Times New Roman" pitchFamily="18" charset="0"/>
              </a:rPr>
              <a:t>T = </a:t>
            </a:r>
            <a:r>
              <a:rPr lang="en-US" sz="2400" dirty="0">
                <a:solidFill>
                  <a:srgbClr val="00B050"/>
                </a:solidFill>
                <a:cs typeface="Times New Roman" pitchFamily="18" charset="0"/>
              </a:rPr>
              <a:t>1.323</a:t>
            </a:r>
            <a:r>
              <a:rPr lang="en-US" sz="2400" dirty="0">
                <a:cs typeface="Times New Roman" pitchFamily="18" charset="0"/>
              </a:rPr>
              <a:t> is NOT in the </a:t>
            </a:r>
            <a:r>
              <a:rPr lang="en-US" sz="2400" dirty="0">
                <a:solidFill>
                  <a:srgbClr val="FF66CC"/>
                </a:solidFill>
                <a:cs typeface="Times New Roman" pitchFamily="18" charset="0"/>
              </a:rPr>
              <a:t>rejection region</a:t>
            </a:r>
            <a:r>
              <a:rPr lang="en-US" sz="2400" dirty="0">
                <a:cs typeface="Times New Roman" pitchFamily="18" charset="0"/>
              </a:rPr>
              <a:t>, H₀ is NOT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906606"/>
            <a:ext cx="2667000" cy="461665"/>
          </a:xfrm>
          <a:prstGeom prst="rect">
            <a:avLst/>
          </a:prstGeom>
        </p:spPr>
        <p:txBody>
          <a:bodyPr wrap="square">
            <a:spAutoFit/>
          </a:bodyPr>
          <a:lstStyle/>
          <a:p>
            <a:r>
              <a:rPr lang="en-US" sz="2400" b="1" dirty="0">
                <a:solidFill>
                  <a:srgbClr val="FF0000"/>
                </a:solidFill>
                <a:cs typeface="Times New Roman" pitchFamily="18" charset="0"/>
              </a:rPr>
              <a:t>3. </a:t>
            </a:r>
            <a:r>
              <a:rPr lang="en-US" sz="2400" dirty="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42298" y="4190055"/>
            <a:ext cx="3005137" cy="461665"/>
          </a:xfrm>
          <a:prstGeom prst="rect">
            <a:avLst/>
          </a:prstGeom>
        </p:spPr>
        <p:txBody>
          <a:bodyPr wrap="square">
            <a:spAutoFit/>
          </a:bodyPr>
          <a:lstStyle/>
          <a:p>
            <a:r>
              <a:rPr lang="en-US" sz="2400" b="1" dirty="0">
                <a:solidFill>
                  <a:srgbClr val="FF0000"/>
                </a:solidFill>
                <a:cs typeface="Times New Roman" pitchFamily="18" charset="0"/>
              </a:rPr>
              <a:t>4. </a:t>
            </a:r>
            <a:r>
              <a:rPr lang="en-US" sz="2400" dirty="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5291671"/>
            <a:ext cx="10362734" cy="830997"/>
          </a:xfrm>
          <a:prstGeom prst="rect">
            <a:avLst/>
          </a:prstGeom>
        </p:spPr>
        <p:txBody>
          <a:bodyPr wrap="square">
            <a:spAutoFit/>
          </a:bodyPr>
          <a:lstStyle/>
          <a:p>
            <a:r>
              <a:rPr lang="en-US" sz="2400" b="1" dirty="0">
                <a:solidFill>
                  <a:srgbClr val="FF0000"/>
                </a:solidFill>
                <a:cs typeface="Times New Roman" pitchFamily="18" charset="0"/>
              </a:rPr>
              <a:t>6. </a:t>
            </a:r>
            <a:r>
              <a:rPr lang="en-US" sz="2400" dirty="0">
                <a:cs typeface="Times New Roman" pitchFamily="18" charset="0"/>
              </a:rPr>
              <a:t>At 5% level of significance there is insufficient evidence to reject the null hypothesis and the drug is not effective. </a:t>
            </a:r>
            <a:endParaRPr lang="en-US" sz="2400" dirty="0"/>
          </a:p>
        </p:txBody>
      </p:sp>
      <p:cxnSp>
        <p:nvCxnSpPr>
          <p:cNvPr id="43" name="Straight Connector 42">
            <a:extLst>
              <a:ext uri="{FF2B5EF4-FFF2-40B4-BE49-F238E27FC236}">
                <a16:creationId xmlns:a16="http://schemas.microsoft.com/office/drawing/2014/main" id="{28AE5C47-21D1-4CCA-A36D-4BCBA1D44956}"/>
              </a:ext>
            </a:extLst>
          </p:cNvPr>
          <p:cNvCxnSpPr>
            <a:cxnSpLocks/>
          </p:cNvCxnSpPr>
          <p:nvPr/>
        </p:nvCxnSpPr>
        <p:spPr>
          <a:xfrm flipV="1">
            <a:off x="9546935" y="1890778"/>
            <a:ext cx="0" cy="12069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15E157-A008-45D1-BBD1-03C6AE435E47}"/>
                  </a:ext>
                </a:extLst>
              </p:cNvPr>
              <p:cNvSpPr/>
              <p:nvPr/>
            </p:nvSpPr>
            <p:spPr>
              <a:xfrm>
                <a:off x="842297" y="1398335"/>
                <a:ext cx="6096000" cy="492443"/>
              </a:xfrm>
              <a:prstGeom prst="rect">
                <a:avLst/>
              </a:prstGeom>
            </p:spPr>
            <p:txBody>
              <a:bodyPr wrap="square">
                <a:spAutoFit/>
              </a:bodyPr>
              <a:lstStyle/>
              <a:p>
                <a:r>
                  <a:rPr lang="en-US" sz="2400" b="1" dirty="0">
                    <a:solidFill>
                      <a:srgbClr val="FF0000"/>
                    </a:solidFill>
                    <a:cs typeface="Times New Roman" pitchFamily="18" charset="0"/>
                  </a:rPr>
                  <a:t>2. </a:t>
                </a:r>
                <a:r>
                  <a:rPr lang="en-US" sz="2600" dirty="0">
                    <a:ea typeface="Times New Roman" panose="02020603050405020304" pitchFamily="18" charset="0"/>
                  </a:rPr>
                  <a:t>H₀: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i="1">
                        <a:latin typeface="Cambria Math" panose="02040503050406030204" pitchFamily="18" charset="0"/>
                        <a:ea typeface="Cambria Math" panose="02040503050406030204" pitchFamily="18" charset="0"/>
                        <a:cs typeface="Times New Roman" pitchFamily="18" charset="0"/>
                      </a:rPr>
                      <m:t>=0 </m:t>
                    </m:r>
                  </m:oMath>
                </a14:m>
                <a:r>
                  <a:rPr lang="en-US" sz="2600" dirty="0"/>
                  <a:t>	Vs </a:t>
                </a:r>
                <a:r>
                  <a:rPr lang="en-US" sz="2600" dirty="0">
                    <a:ea typeface="Times New Roman" panose="02020603050405020304" pitchFamily="18" charset="0"/>
                  </a:rPr>
                  <a:t> H₁: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cs typeface="Times New Roman" pitchFamily="18" charset="0"/>
                          </a:rPr>
                          <m:t>𝑋</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𝜇</m:t>
                        </m:r>
                      </m:e>
                      <m:sub>
                        <m:r>
                          <a:rPr lang="en-US" sz="2400" i="1">
                            <a:latin typeface="Cambria Math" panose="02040503050406030204" pitchFamily="18" charset="0"/>
                            <a:ea typeface="Cambria Math" panose="02040503050406030204" pitchFamily="18" charset="0"/>
                            <a:cs typeface="Times New Roman" pitchFamily="18" charset="0"/>
                          </a:rPr>
                          <m:t>𝑌</m:t>
                        </m:r>
                      </m:sub>
                    </m:sSub>
                    <m:r>
                      <a:rPr lang="en-US" sz="2400" i="1">
                        <a:latin typeface="Cambria Math" panose="02040503050406030204" pitchFamily="18" charset="0"/>
                        <a:ea typeface="Cambria Math" panose="02040503050406030204" pitchFamily="18" charset="0"/>
                        <a:cs typeface="Times New Roman" pitchFamily="18" charset="0"/>
                      </a:rPr>
                      <m:t>≠0</m:t>
                    </m:r>
                  </m:oMath>
                </a14:m>
                <a:endParaRPr lang="en-US" sz="2400" dirty="0"/>
              </a:p>
            </p:txBody>
          </p:sp>
        </mc:Choice>
        <mc:Fallback xmlns="">
          <p:sp>
            <p:nvSpPr>
              <p:cNvPr id="23" name="Rectangle 22">
                <a:extLst>
                  <a:ext uri="{FF2B5EF4-FFF2-40B4-BE49-F238E27FC236}">
                    <a16:creationId xmlns:a16="http://schemas.microsoft.com/office/drawing/2014/main" id="{8115E157-A008-45D1-BBD1-03C6AE435E47}"/>
                  </a:ext>
                </a:extLst>
              </p:cNvPr>
              <p:cNvSpPr>
                <a:spLocks noRot="1" noChangeAspect="1" noMove="1" noResize="1" noEditPoints="1" noAdjustHandles="1" noChangeArrowheads="1" noChangeShapeType="1" noTextEdit="1"/>
              </p:cNvSpPr>
              <p:nvPr/>
            </p:nvSpPr>
            <p:spPr>
              <a:xfrm>
                <a:off x="842297" y="1398335"/>
                <a:ext cx="6096000" cy="492443"/>
              </a:xfrm>
              <a:prstGeom prst="rect">
                <a:avLst/>
              </a:prstGeom>
              <a:blipFill>
                <a:blip r:embed="rId4"/>
                <a:stretch>
                  <a:fillRect l="-1500" t="-9877" b="-3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E6B8A9-D1AA-4696-8DE0-E6ECAFFA5177}"/>
                  </a:ext>
                </a:extLst>
              </p:cNvPr>
              <p:cNvSpPr/>
              <p:nvPr/>
            </p:nvSpPr>
            <p:spPr>
              <a:xfrm>
                <a:off x="3459557" y="4196310"/>
                <a:ext cx="5439886" cy="64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FF66CC"/>
                              </a:solidFill>
                              <a:latin typeface="Cambria Math" panose="02040503050406030204" pitchFamily="18" charset="0"/>
                              <a:cs typeface="Times New Roman" panose="02020603050405020304" pitchFamily="18" charset="0"/>
                            </a:rPr>
                          </m:ctrlPr>
                        </m:dPr>
                        <m:e>
                          <m:r>
                            <a:rPr lang="en-US" sz="2400" i="1">
                              <a:solidFill>
                                <a:srgbClr val="FF66CC"/>
                              </a:solidFill>
                              <a:latin typeface="Cambria Math" panose="02040503050406030204" pitchFamily="18" charset="0"/>
                              <a:cs typeface="Times New Roman" panose="02020603050405020304" pitchFamily="18" charset="0"/>
                            </a:rPr>
                            <m:t>𝑇</m:t>
                          </m:r>
                        </m:e>
                      </m:d>
                      <m:r>
                        <a:rPr lang="en-US" sz="2400" i="1">
                          <a:solidFill>
                            <a:srgbClr val="FF66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−2</m:t>
                              </m:r>
                            </m:e>
                          </m:d>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0.975,</m:t>
                              </m:r>
                              <m:r>
                                <a:rPr lang="en-US" sz="2400" i="1">
                                  <a:latin typeface="Cambria Math" panose="02040503050406030204" pitchFamily="18" charset="0"/>
                                  <a:cs typeface="Times New Roman" panose="02020603050405020304" pitchFamily="18" charset="0"/>
                                </a:rPr>
                                <m:t>74</m:t>
                              </m:r>
                            </m:e>
                          </m:d>
                        </m:sub>
                      </m:sSub>
                      <m:r>
                        <a:rPr lang="en-US" sz="2400" i="1">
                          <a:latin typeface="Cambria Math" panose="02040503050406030204" pitchFamily="18" charset="0"/>
                          <a:cs typeface="Times New Roman" panose="02020603050405020304" pitchFamily="18" charset="0"/>
                        </a:rPr>
                        <m:t>=</m:t>
                      </m:r>
                      <m:r>
                        <a:rPr lang="en-US" sz="2400" i="1" smtClean="0">
                          <a:solidFill>
                            <a:srgbClr val="008FFA"/>
                          </a:solidFill>
                          <a:latin typeface="Cambria Math" panose="02040503050406030204" pitchFamily="18" charset="0"/>
                          <a:cs typeface="Times New Roman" panose="02020603050405020304" pitchFamily="18" charset="0"/>
                        </a:rPr>
                        <m:t>1.993</m:t>
                      </m:r>
                    </m:oMath>
                  </m:oMathPara>
                </a14:m>
                <a:endParaRPr lang="en-US" sz="2400" dirty="0"/>
              </a:p>
            </p:txBody>
          </p:sp>
        </mc:Choice>
        <mc:Fallback xmlns="">
          <p:sp>
            <p:nvSpPr>
              <p:cNvPr id="6" name="Rectangle 5">
                <a:extLst>
                  <a:ext uri="{FF2B5EF4-FFF2-40B4-BE49-F238E27FC236}">
                    <a16:creationId xmlns:a16="http://schemas.microsoft.com/office/drawing/2014/main" id="{A3E6B8A9-D1AA-4696-8DE0-E6ECAFFA5177}"/>
                  </a:ext>
                </a:extLst>
              </p:cNvPr>
              <p:cNvSpPr>
                <a:spLocks noRot="1" noChangeAspect="1" noMove="1" noResize="1" noEditPoints="1" noAdjustHandles="1" noChangeArrowheads="1" noChangeShapeType="1" noTextEdit="1"/>
              </p:cNvSpPr>
              <p:nvPr/>
            </p:nvSpPr>
            <p:spPr>
              <a:xfrm>
                <a:off x="3459557" y="4196310"/>
                <a:ext cx="5439886" cy="641201"/>
              </a:xfrm>
              <a:prstGeom prst="rect">
                <a:avLst/>
              </a:prstGeom>
              <a:blipFill>
                <a:blip r:embed="rId5"/>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5CA1510-898C-4A1D-9335-36C18111E804}"/>
                  </a:ext>
                </a:extLst>
              </p:cNvPr>
              <p:cNvSpPr/>
              <p:nvPr/>
            </p:nvSpPr>
            <p:spPr>
              <a:xfrm>
                <a:off x="842298" y="3455961"/>
                <a:ext cx="3305632" cy="65716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𝑋</m:t>
                              </m:r>
                            </m:sub>
                            <m:sup>
                              <m:r>
                                <a:rPr lang="en-US" i="1">
                                  <a:latin typeface="Cambria Math" panose="02040503050406030204" pitchFamily="18" charset="0"/>
                                  <a:cs typeface="Times New Roman" pitchFamily="18" charset="0"/>
                                </a:rPr>
                                <m:t>2</m:t>
                              </m:r>
                            </m:sup>
                          </m:sSubSup>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−1</m:t>
                              </m:r>
                            </m:e>
                          </m:d>
                          <m:sSubSup>
                            <m:sSubSupPr>
                              <m:ctrlPr>
                                <a:rPr lang="en-US" i="1">
                                  <a:latin typeface="Cambria Math" panose="02040503050406030204" pitchFamily="18" charset="0"/>
                                  <a:cs typeface="Times New Roman" pitchFamily="18" charset="0"/>
                                </a:rPr>
                              </m:ctrlPr>
                            </m:sSubSupPr>
                            <m:e>
                              <m:r>
                                <a:rPr lang="en-US" i="1">
                                  <a:latin typeface="Cambria Math" panose="02040503050406030204" pitchFamily="18" charset="0"/>
                                  <a:cs typeface="Times New Roman" pitchFamily="18" charset="0"/>
                                </a:rPr>
                                <m:t>𝑆</m:t>
                              </m:r>
                            </m:e>
                            <m:sub>
                              <m:r>
                                <a:rPr lang="en-US" i="1">
                                  <a:latin typeface="Cambria Math" panose="02040503050406030204" pitchFamily="18" charset="0"/>
                                  <a:cs typeface="Times New Roman" pitchFamily="18" charset="0"/>
                                </a:rPr>
                                <m:t>𝑌</m:t>
                              </m:r>
                            </m:sub>
                            <m:sup>
                              <m:r>
                                <a:rPr lang="en-US" i="1">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𝑚</m:t>
                          </m:r>
                          <m:r>
                            <a:rPr lang="en-US" i="1">
                              <a:latin typeface="Cambria Math" panose="02040503050406030204" pitchFamily="18" charset="0"/>
                              <a:cs typeface="Times New Roman" pitchFamily="18" charset="0"/>
                            </a:rPr>
                            <m:t>−2</m:t>
                          </m:r>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2" name="Rectangle 1">
                <a:extLst>
                  <a:ext uri="{FF2B5EF4-FFF2-40B4-BE49-F238E27FC236}">
                    <a16:creationId xmlns:a16="http://schemas.microsoft.com/office/drawing/2014/main" id="{55CA1510-898C-4A1D-9335-36C18111E804}"/>
                  </a:ext>
                </a:extLst>
              </p:cNvPr>
              <p:cNvSpPr>
                <a:spLocks noRot="1" noChangeAspect="1" noMove="1" noResize="1" noEditPoints="1" noAdjustHandles="1" noChangeArrowheads="1" noChangeShapeType="1" noTextEdit="1"/>
              </p:cNvSpPr>
              <p:nvPr/>
            </p:nvSpPr>
            <p:spPr>
              <a:xfrm>
                <a:off x="842298" y="3455961"/>
                <a:ext cx="3305632" cy="6571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1678D17-08E1-45AC-8ECB-F8C1DD5DCF53}"/>
                  </a:ext>
                </a:extLst>
              </p:cNvPr>
              <p:cNvSpPr/>
              <p:nvPr/>
            </p:nvSpPr>
            <p:spPr>
              <a:xfrm>
                <a:off x="927383" y="2401966"/>
                <a:ext cx="1849994" cy="9484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itchFamily="18" charset="0"/>
                        </a:rPr>
                        <m:t>𝑇</m:t>
                      </m:r>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𝑥</m:t>
                              </m:r>
                            </m:e>
                          </m:acc>
                          <m:r>
                            <a:rPr lang="en-US" i="1">
                              <a:latin typeface="Cambria Math" panose="02040503050406030204" pitchFamily="18" charset="0"/>
                              <a:cs typeface="Times New Roman" pitchFamily="18" charset="0"/>
                            </a:rPr>
                            <m:t>−</m:t>
                          </m:r>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𝑦</m:t>
                              </m:r>
                            </m:e>
                          </m:acc>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𝑛</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sSubSup>
                                    <m:sSubSupPr>
                                      <m:ctrlPr>
                                        <a:rPr lang="en-US" i="1" smtClean="0">
                                          <a:solidFill>
                                            <a:srgbClr val="8D42C6"/>
                                          </a:solidFill>
                                          <a:latin typeface="Cambria Math" panose="02040503050406030204" pitchFamily="18" charset="0"/>
                                          <a:cs typeface="Times New Roman" pitchFamily="18" charset="0"/>
                                        </a:rPr>
                                      </m:ctrlPr>
                                    </m:sSubSupPr>
                                    <m:e>
                                      <m:r>
                                        <a:rPr lang="en-US" i="1">
                                          <a:solidFill>
                                            <a:srgbClr val="8D42C6"/>
                                          </a:solidFill>
                                          <a:latin typeface="Cambria Math" panose="02040503050406030204" pitchFamily="18" charset="0"/>
                                          <a:cs typeface="Times New Roman" pitchFamily="18" charset="0"/>
                                        </a:rPr>
                                        <m:t>𝑆</m:t>
                                      </m:r>
                                    </m:e>
                                    <m:sub>
                                      <m:r>
                                        <a:rPr lang="en-US" i="1">
                                          <a:solidFill>
                                            <a:srgbClr val="8D42C6"/>
                                          </a:solidFill>
                                          <a:latin typeface="Cambria Math" panose="02040503050406030204" pitchFamily="18" charset="0"/>
                                          <a:cs typeface="Times New Roman" pitchFamily="18" charset="0"/>
                                        </a:rPr>
                                        <m:t>𝑝</m:t>
                                      </m:r>
                                    </m:sub>
                                    <m:sup>
                                      <m:r>
                                        <a:rPr lang="en-US" i="1">
                                          <a:solidFill>
                                            <a:srgbClr val="8D42C6"/>
                                          </a:solidFill>
                                          <a:latin typeface="Cambria Math" panose="02040503050406030204" pitchFamily="18" charset="0"/>
                                          <a:cs typeface="Times New Roman" pitchFamily="18" charset="0"/>
                                        </a:rPr>
                                        <m:t>2</m:t>
                                      </m:r>
                                    </m:sup>
                                  </m:sSubSup>
                                </m:num>
                                <m:den>
                                  <m:r>
                                    <a:rPr lang="en-US" i="1">
                                      <a:latin typeface="Cambria Math" panose="02040503050406030204" pitchFamily="18" charset="0"/>
                                      <a:cs typeface="Times New Roman" pitchFamily="18" charset="0"/>
                                    </a:rPr>
                                    <m:t>𝑚</m:t>
                                  </m:r>
                                </m:den>
                              </m:f>
                            </m:e>
                          </m:rad>
                        </m:den>
                      </m:f>
                      <m:r>
                        <a:rPr lang="en-US" i="1">
                          <a:latin typeface="Cambria Math" panose="02040503050406030204" pitchFamily="18" charset="0"/>
                          <a:cs typeface="Times New Roman"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21678D17-08E1-45AC-8ECB-F8C1DD5DCF53}"/>
                  </a:ext>
                </a:extLst>
              </p:cNvPr>
              <p:cNvSpPr>
                <a:spLocks noRot="1" noChangeAspect="1" noMove="1" noResize="1" noEditPoints="1" noAdjustHandles="1" noChangeArrowheads="1" noChangeShapeType="1" noTextEdit="1"/>
              </p:cNvSpPr>
              <p:nvPr/>
            </p:nvSpPr>
            <p:spPr>
              <a:xfrm>
                <a:off x="927383" y="2401966"/>
                <a:ext cx="1849994" cy="9484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322FA5C-D0BA-4239-A0CA-45607B7911C8}"/>
                  </a:ext>
                </a:extLst>
              </p:cNvPr>
              <p:cNvSpPr/>
              <p:nvPr/>
            </p:nvSpPr>
            <p:spPr>
              <a:xfrm>
                <a:off x="842297" y="573948"/>
                <a:ext cx="10507406" cy="483722"/>
              </a:xfrm>
              <a:prstGeom prst="rect">
                <a:avLst/>
              </a:prstGeom>
            </p:spPr>
            <p:txBody>
              <a:bodyPr wrap="square">
                <a:spAutoFit/>
              </a:bodyPr>
              <a:lstStyle/>
              <a:p>
                <a:r>
                  <a:rPr lang="en-US" sz="2400" b="1" dirty="0">
                    <a:solidFill>
                      <a:srgbClr val="FF0000"/>
                    </a:solidFill>
                    <a:cs typeface="Times New Roman" pitchFamily="18" charset="0"/>
                  </a:rPr>
                  <a:t>0.</a:t>
                </a:r>
                <a:r>
                  <a:rPr lang="en-US" sz="2400" b="1" dirty="0">
                    <a:cs typeface="Times New Roman"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b="0" i="1">
                            <a:latin typeface="Cambria Math" panose="02040503050406030204" pitchFamily="18" charset="0"/>
                            <a:ea typeface="Cambria Math" panose="02040503050406030204" pitchFamily="18" charset="0"/>
                          </a:rPr>
                          <m:t>𝜎</m:t>
                        </m:r>
                      </m:e>
                      <m:sub>
                        <m:r>
                          <a:rPr lang="en-US" sz="2400" b="0" i="1">
                            <a:latin typeface="Cambria Math" panose="02040503050406030204" pitchFamily="18" charset="0"/>
                          </a:rPr>
                          <m:t>𝑋</m:t>
                        </m:r>
                      </m:sub>
                      <m:sup>
                        <m:r>
                          <a:rPr lang="en-US" sz="2400" b="0" i="1">
                            <a:latin typeface="Cambria Math" panose="02040503050406030204" pitchFamily="18" charset="0"/>
                          </a:rPr>
                          <m:t>2</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b="0" i="1">
                            <a:latin typeface="Cambria Math" panose="02040503050406030204" pitchFamily="18" charset="0"/>
                            <a:ea typeface="Cambria Math" panose="02040503050406030204" pitchFamily="18" charset="0"/>
                          </a:rPr>
                          <m:t>𝜎</m:t>
                        </m:r>
                      </m:e>
                      <m:sub>
                        <m:r>
                          <a:rPr lang="en-US" sz="2400" b="0" i="1">
                            <a:latin typeface="Cambria Math" panose="02040503050406030204" pitchFamily="18" charset="0"/>
                            <a:ea typeface="Cambria Math" panose="02040503050406030204" pitchFamily="18" charset="0"/>
                          </a:rPr>
                          <m:t>𝑌</m:t>
                        </m:r>
                      </m:sub>
                      <m:sup>
                        <m:r>
                          <a:rPr lang="en-US" sz="2400" b="0" i="1">
                            <a:latin typeface="Cambria Math" panose="02040503050406030204" pitchFamily="18" charset="0"/>
                          </a:rPr>
                          <m:t>2</m:t>
                        </m:r>
                      </m:sup>
                    </m:sSubSup>
                  </m:oMath>
                </a14:m>
                <a:r>
                  <a:rPr lang="en-US" sz="2400" dirty="0"/>
                  <a:t> are unknown but we can assume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r>
                      <a:rPr lang="en-US" sz="2400" b="0" i="0"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rPr>
                          <m:t>2</m:t>
                        </m:r>
                      </m:sup>
                    </m:sSubSup>
                  </m:oMath>
                </a14:m>
                <a:r>
                  <a:rPr lang="en-US" sz="2400" dirty="0"/>
                  <a:t>  =&gt;  </a:t>
                </a:r>
                <a:r>
                  <a:rPr lang="en-US" sz="2400" dirty="0">
                    <a:cs typeface="Times New Roman" pitchFamily="18" charset="0"/>
                  </a:rPr>
                  <a:t>Population type is II</a:t>
                </a:r>
                <a:endParaRPr lang="en-US" sz="2400" dirty="0"/>
              </a:p>
            </p:txBody>
          </p:sp>
        </mc:Choice>
        <mc:Fallback xmlns="">
          <p:sp>
            <p:nvSpPr>
              <p:cNvPr id="18" name="Rectangle 17">
                <a:extLst>
                  <a:ext uri="{FF2B5EF4-FFF2-40B4-BE49-F238E27FC236}">
                    <a16:creationId xmlns:a16="http://schemas.microsoft.com/office/drawing/2014/main" id="{0322FA5C-D0BA-4239-A0CA-45607B7911C8}"/>
                  </a:ext>
                </a:extLst>
              </p:cNvPr>
              <p:cNvSpPr>
                <a:spLocks noRot="1" noChangeAspect="1" noMove="1" noResize="1" noEditPoints="1" noAdjustHandles="1" noChangeArrowheads="1" noChangeShapeType="1" noTextEdit="1"/>
              </p:cNvSpPr>
              <p:nvPr/>
            </p:nvSpPr>
            <p:spPr>
              <a:xfrm>
                <a:off x="842297" y="573948"/>
                <a:ext cx="10507406" cy="483722"/>
              </a:xfrm>
              <a:prstGeom prst="rect">
                <a:avLst/>
              </a:prstGeom>
              <a:blipFill>
                <a:blip r:embed="rId8"/>
                <a:stretch>
                  <a:fillRect l="-870"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20AA39A-DB02-4BD2-A324-35F7A044151E}"/>
                  </a:ext>
                </a:extLst>
              </p:cNvPr>
              <p:cNvSpPr/>
              <p:nvPr/>
            </p:nvSpPr>
            <p:spPr>
              <a:xfrm>
                <a:off x="2645064" y="2406308"/>
                <a:ext cx="3661708" cy="962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21.57−20.38</m:t>
                          </m:r>
                        </m:num>
                        <m:den>
                          <m:rad>
                            <m:radPr>
                              <m:degHide m:val="on"/>
                              <m:ctrlPr>
                                <a:rPr lang="en-US" i="1">
                                  <a:latin typeface="Cambria Math" panose="02040503050406030204" pitchFamily="18" charset="0"/>
                                  <a:cs typeface="Times New Roman" pitchFamily="18" charset="0"/>
                                </a:rPr>
                              </m:ctrlPr>
                            </m:radPr>
                            <m:deg/>
                            <m:e>
                              <m:f>
                                <m:fPr>
                                  <m:ctrlPr>
                                    <a:rPr lang="en-US" i="1">
                                      <a:latin typeface="Cambria Math" panose="02040503050406030204" pitchFamily="18" charset="0"/>
                                      <a:cs typeface="Times New Roman" pitchFamily="18" charset="0"/>
                                    </a:rPr>
                                  </m:ctrlPr>
                                </m:fPr>
                                <m:num>
                                  <m:r>
                                    <a:rPr lang="en-US" i="1" smtClean="0">
                                      <a:solidFill>
                                        <a:srgbClr val="8D42C6"/>
                                      </a:solidFill>
                                      <a:latin typeface="Cambria Math" panose="02040503050406030204" pitchFamily="18" charset="0"/>
                                      <a:cs typeface="Times New Roman" pitchFamily="18" charset="0"/>
                                    </a:rPr>
                                    <m:t>15.11</m:t>
                                  </m:r>
                                </m:num>
                                <m:den>
                                  <m:r>
                                    <a:rPr lang="en-US" i="1">
                                      <a:latin typeface="Cambria Math" panose="02040503050406030204" pitchFamily="18" charset="0"/>
                                      <a:cs typeface="Times New Roman" pitchFamily="18" charset="0"/>
                                    </a:rPr>
                                    <m:t>43</m:t>
                                  </m:r>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i="1" smtClean="0">
                                      <a:solidFill>
                                        <a:srgbClr val="8D42C6"/>
                                      </a:solidFill>
                                      <a:latin typeface="Cambria Math" panose="02040503050406030204" pitchFamily="18" charset="0"/>
                                      <a:cs typeface="Times New Roman" pitchFamily="18" charset="0"/>
                                    </a:rPr>
                                    <m:t>15.11</m:t>
                                  </m:r>
                                </m:num>
                                <m:den>
                                  <m:r>
                                    <a:rPr lang="en-US" i="1">
                                      <a:latin typeface="Cambria Math" panose="02040503050406030204" pitchFamily="18" charset="0"/>
                                      <a:cs typeface="Times New Roman" pitchFamily="18" charset="0"/>
                                    </a:rPr>
                                    <m:t>33</m:t>
                                  </m:r>
                                </m:den>
                              </m:f>
                            </m:e>
                          </m:rad>
                        </m:den>
                      </m:f>
                      <m:r>
                        <a:rPr lang="en-US" i="1">
                          <a:latin typeface="Cambria Math" panose="02040503050406030204" pitchFamily="18" charset="0"/>
                          <a:cs typeface="Times New Roman" pitchFamily="18" charset="0"/>
                        </a:rPr>
                        <m:t>=</m:t>
                      </m:r>
                      <m:f>
                        <m:fPr>
                          <m:ctrlPr>
                            <a:rPr lang="en-US" i="1">
                              <a:latin typeface="Cambria Math" panose="02040503050406030204" pitchFamily="18" charset="0"/>
                              <a:cs typeface="Times New Roman" pitchFamily="18" charset="0"/>
                            </a:rPr>
                          </m:ctrlPr>
                        </m:fPr>
                        <m:num>
                          <m:r>
                            <a:rPr lang="en-US" i="1">
                              <a:latin typeface="Cambria Math" panose="02040503050406030204" pitchFamily="18" charset="0"/>
                              <a:cs typeface="Times New Roman" pitchFamily="18" charset="0"/>
                            </a:rPr>
                            <m:t>1.19</m:t>
                          </m:r>
                        </m:num>
                        <m:den>
                          <m:r>
                            <a:rPr lang="en-US" i="1">
                              <a:latin typeface="Cambria Math" panose="02040503050406030204" pitchFamily="18" charset="0"/>
                              <a:cs typeface="Times New Roman" pitchFamily="18" charset="0"/>
                            </a:rPr>
                            <m:t>0.8996</m:t>
                          </m:r>
                        </m:den>
                      </m:f>
                      <m:r>
                        <a:rPr lang="en-US" i="1">
                          <a:latin typeface="Cambria Math" panose="02040503050406030204" pitchFamily="18" charset="0"/>
                          <a:cs typeface="Times New Roman" pitchFamily="18" charset="0"/>
                        </a:rPr>
                        <m:t>=</m:t>
                      </m:r>
                      <m:r>
                        <a:rPr lang="en-US" i="1" smtClean="0">
                          <a:solidFill>
                            <a:srgbClr val="00B050"/>
                          </a:solidFill>
                          <a:latin typeface="Cambria Math" panose="02040503050406030204" pitchFamily="18" charset="0"/>
                          <a:cs typeface="Times New Roman" pitchFamily="18" charset="0"/>
                        </a:rPr>
                        <m:t>1.323</m:t>
                      </m:r>
                    </m:oMath>
                  </m:oMathPara>
                </a14:m>
                <a:endParaRPr lang="en-US" dirty="0"/>
              </a:p>
            </p:txBody>
          </p:sp>
        </mc:Choice>
        <mc:Fallback xmlns="">
          <p:sp>
            <p:nvSpPr>
              <p:cNvPr id="15" name="Rectangle 14">
                <a:extLst>
                  <a:ext uri="{FF2B5EF4-FFF2-40B4-BE49-F238E27FC236}">
                    <a16:creationId xmlns:a16="http://schemas.microsoft.com/office/drawing/2014/main" id="{320AA39A-DB02-4BD2-A324-35F7A044151E}"/>
                  </a:ext>
                </a:extLst>
              </p:cNvPr>
              <p:cNvSpPr>
                <a:spLocks noRot="1" noChangeAspect="1" noMove="1" noResize="1" noEditPoints="1" noAdjustHandles="1" noChangeArrowheads="1" noChangeShapeType="1" noTextEdit="1"/>
              </p:cNvSpPr>
              <p:nvPr/>
            </p:nvSpPr>
            <p:spPr>
              <a:xfrm>
                <a:off x="2645064" y="2406308"/>
                <a:ext cx="3661708" cy="96289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DF29368-D3A0-4CCF-8912-E28122F73C58}"/>
                  </a:ext>
                </a:extLst>
              </p:cNvPr>
              <p:cNvSpPr/>
              <p:nvPr/>
            </p:nvSpPr>
            <p:spPr>
              <a:xfrm>
                <a:off x="3890297" y="3462810"/>
                <a:ext cx="3807820" cy="6571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itchFamily="18" charset="0"/>
                            </a:rPr>
                          </m:ctrlPr>
                        </m:fPr>
                        <m:num>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42∗</m:t>
                              </m:r>
                              <m:sSup>
                                <m:sSupPr>
                                  <m:ctrlPr>
                                    <a:rPr lang="en-US" i="1">
                                      <a:latin typeface="Cambria Math" panose="02040503050406030204" pitchFamily="18" charset="0"/>
                                      <a:cs typeface="Times New Roman" pitchFamily="18" charset="0"/>
                                    </a:rPr>
                                  </m:ctrlPr>
                                </m:sSupPr>
                                <m:e>
                                  <m:r>
                                    <a:rPr lang="en-US" i="1">
                                      <a:latin typeface="Cambria Math" panose="02040503050406030204" pitchFamily="18" charset="0"/>
                                      <a:cs typeface="Times New Roman" pitchFamily="18" charset="0"/>
                                    </a:rPr>
                                    <m:t>3.87</m:t>
                                  </m:r>
                                </m:e>
                                <m:sup>
                                  <m:r>
                                    <a:rPr lang="en-US" i="1">
                                      <a:latin typeface="Cambria Math" panose="02040503050406030204" pitchFamily="18" charset="0"/>
                                      <a:cs typeface="Times New Roman" pitchFamily="18" charset="0"/>
                                    </a:rPr>
                                    <m:t>2</m:t>
                                  </m:r>
                                </m:sup>
                              </m:sSup>
                            </m:e>
                          </m:d>
                          <m:r>
                            <a:rPr lang="en-US" i="1">
                              <a:latin typeface="Cambria Math" panose="02040503050406030204" pitchFamily="18" charset="0"/>
                              <a:cs typeface="Times New Roman" pitchFamily="18" charset="0"/>
                            </a:rPr>
                            <m:t>+</m:t>
                          </m:r>
                          <m:d>
                            <m:dPr>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32∗</m:t>
                              </m:r>
                              <m:sSup>
                                <m:sSupPr>
                                  <m:ctrlPr>
                                    <a:rPr lang="en-US" i="1">
                                      <a:latin typeface="Cambria Math" panose="02040503050406030204" pitchFamily="18" charset="0"/>
                                      <a:cs typeface="Times New Roman" pitchFamily="18" charset="0"/>
                                    </a:rPr>
                                  </m:ctrlPr>
                                </m:sSupPr>
                                <m:e>
                                  <m:r>
                                    <a:rPr lang="en-US" i="1">
                                      <a:latin typeface="Cambria Math" panose="02040503050406030204" pitchFamily="18" charset="0"/>
                                      <a:cs typeface="Times New Roman" pitchFamily="18" charset="0"/>
                                    </a:rPr>
                                    <m:t>3.91</m:t>
                                  </m:r>
                                </m:e>
                                <m:sup>
                                  <m:r>
                                    <a:rPr lang="en-US" i="1">
                                      <a:latin typeface="Cambria Math" panose="02040503050406030204" pitchFamily="18" charset="0"/>
                                      <a:cs typeface="Times New Roman" pitchFamily="18" charset="0"/>
                                    </a:rPr>
                                    <m:t>2</m:t>
                                  </m:r>
                                </m:sup>
                              </m:sSup>
                            </m:e>
                          </m:d>
                        </m:num>
                        <m:den>
                          <m:r>
                            <a:rPr lang="en-US" i="1">
                              <a:latin typeface="Cambria Math" panose="02040503050406030204" pitchFamily="18" charset="0"/>
                              <a:cs typeface="Times New Roman" pitchFamily="18" charset="0"/>
                            </a:rPr>
                            <m:t>43+33−2</m:t>
                          </m:r>
                        </m:den>
                      </m:f>
                      <m:r>
                        <a:rPr lang="en-US" i="1">
                          <a:latin typeface="Cambria Math" panose="02040503050406030204" pitchFamily="18" charset="0"/>
                          <a:cs typeface="Times New Roman" pitchFamily="18" charset="0"/>
                        </a:rPr>
                        <m:t>=</m:t>
                      </m:r>
                      <m:r>
                        <a:rPr lang="en-US" i="1" smtClean="0">
                          <a:solidFill>
                            <a:srgbClr val="8D42C6"/>
                          </a:solidFill>
                          <a:latin typeface="Cambria Math" panose="02040503050406030204" pitchFamily="18" charset="0"/>
                          <a:cs typeface="Times New Roman" pitchFamily="18" charset="0"/>
                        </a:rPr>
                        <m:t>15.11</m:t>
                      </m:r>
                    </m:oMath>
                  </m:oMathPara>
                </a14:m>
                <a:endParaRPr lang="en-US" dirty="0"/>
              </a:p>
            </p:txBody>
          </p:sp>
        </mc:Choice>
        <mc:Fallback xmlns="">
          <p:sp>
            <p:nvSpPr>
              <p:cNvPr id="16" name="Rectangle 15">
                <a:extLst>
                  <a:ext uri="{FF2B5EF4-FFF2-40B4-BE49-F238E27FC236}">
                    <a16:creationId xmlns:a16="http://schemas.microsoft.com/office/drawing/2014/main" id="{DDF29368-D3A0-4CCF-8912-E28122F73C58}"/>
                  </a:ext>
                </a:extLst>
              </p:cNvPr>
              <p:cNvSpPr>
                <a:spLocks noRot="1" noChangeAspect="1" noMove="1" noResize="1" noEditPoints="1" noAdjustHandles="1" noChangeArrowheads="1" noChangeShapeType="1" noTextEdit="1"/>
              </p:cNvSpPr>
              <p:nvPr/>
            </p:nvSpPr>
            <p:spPr>
              <a:xfrm>
                <a:off x="3890297" y="3462810"/>
                <a:ext cx="3807820" cy="65716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40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3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3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3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3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3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3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3000"/>
                                        <p:tgtEl>
                                          <p:spTgt spid="33"/>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3000"/>
                                        <p:tgtEl>
                                          <p:spTgt spid="26"/>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left)">
                                      <p:cBhvr>
                                        <p:cTn id="60" dur="3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3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3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33" grpId="0"/>
      <p:bldP spid="34" grpId="0"/>
      <p:bldP spid="23" grpId="0"/>
      <p:bldP spid="6" grpId="0"/>
      <p:bldP spid="2" grpId="0"/>
      <p:bldP spid="3" grpId="0"/>
      <p:bldP spid="18"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33071A8-5FF3-4236-8A38-3251728CEF05}"/>
              </a:ext>
            </a:extLst>
          </p:cNvPr>
          <p:cNvSpPr/>
          <p:nvPr/>
        </p:nvSpPr>
        <p:spPr>
          <a:xfrm>
            <a:off x="1042097" y="759597"/>
            <a:ext cx="10460005" cy="461665"/>
          </a:xfrm>
          <a:prstGeom prst="rect">
            <a:avLst/>
          </a:prstGeom>
        </p:spPr>
        <p:txBody>
          <a:bodyPr wrap="square">
            <a:spAutoFit/>
          </a:bodyPr>
          <a:lstStyle/>
          <a:p>
            <a:r>
              <a:rPr lang="en-US" sz="2400" dirty="0">
                <a:cs typeface="Times New Roman" panose="02020603050405020304" pitchFamily="18" charset="0"/>
              </a:rPr>
              <a:t>Same conclusion can be made using Confidence Interval for DIFFERENCE: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60A28C7-17DA-412F-9991-FAC3D640054C}"/>
                  </a:ext>
                </a:extLst>
              </p:cNvPr>
              <p:cNvSpPr/>
              <p:nvPr/>
            </p:nvSpPr>
            <p:spPr>
              <a:xfrm>
                <a:off x="1042097" y="1226226"/>
                <a:ext cx="5889561" cy="461665"/>
              </a:xfrm>
              <a:prstGeom prst="rect">
                <a:avLst/>
              </a:prstGeom>
            </p:spPr>
            <p:txBody>
              <a:bodyPr wrap="none">
                <a:spAutoFit/>
              </a:bodyPr>
              <a:lstStyle/>
              <a:p>
                <a:r>
                  <a:rPr lang="en-US" sz="2400" dirty="0">
                    <a:ea typeface="Times New Roman" panose="02020603050405020304" pitchFamily="18" charset="0"/>
                  </a:rPr>
                  <a:t>Point Estimate for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𝑌</m:t>
                        </m:r>
                      </m:sub>
                    </m:sSub>
                    <m:r>
                      <a:rPr lang="en-US" sz="2400" b="0" i="1" smtClean="0">
                        <a:latin typeface="Cambria Math" panose="02040503050406030204" pitchFamily="18" charset="0"/>
                      </a:rPr>
                      <m:t>)</m:t>
                    </m:r>
                  </m:oMath>
                </a14:m>
                <a:r>
                  <a:rPr lang="en-US" sz="2400" dirty="0"/>
                  <a:t> is </a:t>
                </a:r>
                <a14:m>
                  <m:oMath xmlns:m="http://schemas.openxmlformats.org/officeDocument/2006/math">
                    <m:r>
                      <a:rPr lang="en-US" sz="2400" b="0" i="0" smtClean="0">
                        <a:latin typeface="Cambria Math" panose="02040503050406030204" pitchFamily="18" charset="0"/>
                        <a:cs typeface="Times New Roman" pitchFamily="18" charset="0"/>
                      </a:rPr>
                      <m:t>(</m:t>
                    </m:r>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𝑥</m:t>
                        </m:r>
                      </m:e>
                    </m:acc>
                    <m:r>
                      <a:rPr lang="en-US" sz="2400" i="1">
                        <a:latin typeface="Cambria Math" panose="02040503050406030204" pitchFamily="18" charset="0"/>
                        <a:cs typeface="Times New Roman" pitchFamily="18" charset="0"/>
                      </a:rPr>
                      <m:t>−</m:t>
                    </m:r>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𝑦</m:t>
                        </m:r>
                      </m:e>
                    </m:acc>
                    <m:r>
                      <a:rPr lang="en-US" sz="2400" b="0" i="1" smtClean="0">
                        <a:latin typeface="Cambria Math" panose="02040503050406030204" pitchFamily="18" charset="0"/>
                        <a:cs typeface="Times New Roman" pitchFamily="18" charset="0"/>
                      </a:rPr>
                      <m:t>)</m:t>
                    </m:r>
                  </m:oMath>
                </a14:m>
                <a:r>
                  <a:rPr lang="en-US" sz="2400" dirty="0"/>
                  <a:t> </a:t>
                </a:r>
                <a:r>
                  <a:rPr lang="en-US" sz="2400" dirty="0">
                    <a:ea typeface="Times New Roman" panose="02020603050405020304" pitchFamily="18" charset="0"/>
                  </a:rPr>
                  <a:t>with </a:t>
                </a:r>
              </a:p>
            </p:txBody>
          </p:sp>
        </mc:Choice>
        <mc:Fallback xmlns="">
          <p:sp>
            <p:nvSpPr>
              <p:cNvPr id="13" name="Rectangle 12">
                <a:extLst>
                  <a:ext uri="{FF2B5EF4-FFF2-40B4-BE49-F238E27FC236}">
                    <a16:creationId xmlns:a16="http://schemas.microsoft.com/office/drawing/2014/main" id="{760A28C7-17DA-412F-9991-FAC3D640054C}"/>
                  </a:ext>
                </a:extLst>
              </p:cNvPr>
              <p:cNvSpPr>
                <a:spLocks noRot="1" noChangeAspect="1" noMove="1" noResize="1" noEditPoints="1" noAdjustHandles="1" noChangeArrowheads="1" noChangeShapeType="1" noTextEdit="1"/>
              </p:cNvSpPr>
              <p:nvPr/>
            </p:nvSpPr>
            <p:spPr>
              <a:xfrm>
                <a:off x="1042097" y="1226226"/>
                <a:ext cx="5889561" cy="461665"/>
              </a:xfrm>
              <a:prstGeom prst="rect">
                <a:avLst/>
              </a:prstGeom>
              <a:blipFill>
                <a:blip r:embed="rId3"/>
                <a:stretch>
                  <a:fillRect l="-1656"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397C635-144A-45BA-80FD-A81FFB560CB4}"/>
                  </a:ext>
                </a:extLst>
              </p:cNvPr>
              <p:cNvSpPr/>
              <p:nvPr/>
            </p:nvSpPr>
            <p:spPr>
              <a:xfrm>
                <a:off x="803100" y="1695347"/>
                <a:ext cx="3720634" cy="10926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ME</m:t>
                      </m:r>
                      <m:r>
                        <a:rPr lang="en-US" sz="2200" b="0" i="0" smtClean="0">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𝑡</m:t>
                          </m:r>
                        </m:e>
                        <m:sub>
                          <m:d>
                            <m:dPr>
                              <m:ctrlPr>
                                <a:rPr lang="en-US" sz="2200" i="1">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1−</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2</m:t>
                                  </m:r>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i="1">
                                  <a:latin typeface="Cambria Math" panose="02040503050406030204" pitchFamily="18" charset="0"/>
                                  <a:cs typeface="Times New Roman" panose="02020603050405020304" pitchFamily="18" charset="0"/>
                                </a:rPr>
                                <m:t>𝑛</m:t>
                              </m:r>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𝑚</m:t>
                              </m:r>
                              <m:r>
                                <a:rPr lang="en-US" sz="2200" i="1">
                                  <a:latin typeface="Cambria Math" panose="02040503050406030204" pitchFamily="18" charset="0"/>
                                  <a:cs typeface="Times New Roman" panose="02020603050405020304" pitchFamily="18" charset="0"/>
                                </a:rPr>
                                <m:t>−2</m:t>
                              </m:r>
                            </m:e>
                          </m:d>
                        </m:sub>
                      </m:sSub>
                      <m:rad>
                        <m:radPr>
                          <m:degHide m:val="on"/>
                          <m:ctrlPr>
                            <a:rPr lang="en-US" sz="2200" i="1">
                              <a:latin typeface="Cambria Math" panose="02040503050406030204" pitchFamily="18" charset="0"/>
                              <a:cs typeface="Times New Roman" pitchFamily="18" charset="0"/>
                            </a:rPr>
                          </m:ctrlPr>
                        </m:radPr>
                        <m:deg/>
                        <m:e>
                          <m:f>
                            <m:fPr>
                              <m:ctrlPr>
                                <a:rPr lang="en-US" sz="2200" i="1">
                                  <a:latin typeface="Cambria Math" panose="02040503050406030204" pitchFamily="18" charset="0"/>
                                  <a:cs typeface="Times New Roman" pitchFamily="18" charset="0"/>
                                </a:rPr>
                              </m:ctrlPr>
                            </m:fPr>
                            <m:num>
                              <m:sSubSup>
                                <m:sSubSupPr>
                                  <m:ctrlPr>
                                    <a:rPr lang="en-US" sz="2200" i="1" smtClean="0">
                                      <a:solidFill>
                                        <a:srgbClr val="8D42C6"/>
                                      </a:solidFill>
                                      <a:latin typeface="Cambria Math" panose="02040503050406030204" pitchFamily="18" charset="0"/>
                                      <a:cs typeface="Times New Roman" pitchFamily="18" charset="0"/>
                                    </a:rPr>
                                  </m:ctrlPr>
                                </m:sSubSupPr>
                                <m:e>
                                  <m:r>
                                    <a:rPr lang="en-US" sz="2200" i="1">
                                      <a:solidFill>
                                        <a:srgbClr val="8D42C6"/>
                                      </a:solidFill>
                                      <a:latin typeface="Cambria Math" panose="02040503050406030204" pitchFamily="18" charset="0"/>
                                      <a:cs typeface="Times New Roman" pitchFamily="18" charset="0"/>
                                    </a:rPr>
                                    <m:t>𝑆</m:t>
                                  </m:r>
                                </m:e>
                                <m:sub>
                                  <m:r>
                                    <a:rPr lang="en-US" sz="2200" i="1">
                                      <a:solidFill>
                                        <a:srgbClr val="8D42C6"/>
                                      </a:solidFill>
                                      <a:latin typeface="Cambria Math" panose="02040503050406030204" pitchFamily="18" charset="0"/>
                                      <a:cs typeface="Times New Roman" pitchFamily="18" charset="0"/>
                                    </a:rPr>
                                    <m:t>𝑝</m:t>
                                  </m:r>
                                </m:sub>
                                <m:sup>
                                  <m:r>
                                    <a:rPr lang="en-US" sz="2200" i="1">
                                      <a:solidFill>
                                        <a:srgbClr val="8D42C6"/>
                                      </a:solidFill>
                                      <a:latin typeface="Cambria Math" panose="02040503050406030204" pitchFamily="18" charset="0"/>
                                      <a:cs typeface="Times New Roman" pitchFamily="18" charset="0"/>
                                    </a:rPr>
                                    <m:t>2</m:t>
                                  </m:r>
                                </m:sup>
                              </m:sSubSup>
                            </m:num>
                            <m:den>
                              <m:r>
                                <a:rPr lang="en-US" sz="2200" i="1">
                                  <a:latin typeface="Cambria Math" panose="02040503050406030204" pitchFamily="18" charset="0"/>
                                  <a:cs typeface="Times New Roman" pitchFamily="18" charset="0"/>
                                </a:rPr>
                                <m:t>𝑛</m:t>
                              </m:r>
                            </m:den>
                          </m:f>
                          <m:r>
                            <a:rPr lang="en-US" sz="2200" i="1">
                              <a:latin typeface="Cambria Math" panose="02040503050406030204" pitchFamily="18" charset="0"/>
                              <a:cs typeface="Times New Roman" pitchFamily="18" charset="0"/>
                            </a:rPr>
                            <m:t>+</m:t>
                          </m:r>
                          <m:f>
                            <m:fPr>
                              <m:ctrlPr>
                                <a:rPr lang="en-US" sz="2200" i="1">
                                  <a:latin typeface="Cambria Math" panose="02040503050406030204" pitchFamily="18" charset="0"/>
                                  <a:cs typeface="Times New Roman" pitchFamily="18" charset="0"/>
                                </a:rPr>
                              </m:ctrlPr>
                            </m:fPr>
                            <m:num>
                              <m:sSubSup>
                                <m:sSubSupPr>
                                  <m:ctrlPr>
                                    <a:rPr lang="en-US" sz="2200" i="1" smtClean="0">
                                      <a:solidFill>
                                        <a:srgbClr val="8D42C6"/>
                                      </a:solidFill>
                                      <a:latin typeface="Cambria Math" panose="02040503050406030204" pitchFamily="18" charset="0"/>
                                      <a:cs typeface="Times New Roman" pitchFamily="18" charset="0"/>
                                    </a:rPr>
                                  </m:ctrlPr>
                                </m:sSubSupPr>
                                <m:e>
                                  <m:r>
                                    <a:rPr lang="en-US" sz="2200" i="1">
                                      <a:solidFill>
                                        <a:srgbClr val="8D42C6"/>
                                      </a:solidFill>
                                      <a:latin typeface="Cambria Math" panose="02040503050406030204" pitchFamily="18" charset="0"/>
                                      <a:cs typeface="Times New Roman" pitchFamily="18" charset="0"/>
                                    </a:rPr>
                                    <m:t>𝑆</m:t>
                                  </m:r>
                                </m:e>
                                <m:sub>
                                  <m:r>
                                    <a:rPr lang="en-US" sz="2200" i="1">
                                      <a:solidFill>
                                        <a:srgbClr val="8D42C6"/>
                                      </a:solidFill>
                                      <a:latin typeface="Cambria Math" panose="02040503050406030204" pitchFamily="18" charset="0"/>
                                      <a:cs typeface="Times New Roman" pitchFamily="18" charset="0"/>
                                    </a:rPr>
                                    <m:t>𝑝</m:t>
                                  </m:r>
                                </m:sub>
                                <m:sup>
                                  <m:r>
                                    <a:rPr lang="en-US" sz="2200" i="1">
                                      <a:solidFill>
                                        <a:srgbClr val="8D42C6"/>
                                      </a:solidFill>
                                      <a:latin typeface="Cambria Math" panose="02040503050406030204" pitchFamily="18" charset="0"/>
                                      <a:cs typeface="Times New Roman" pitchFamily="18" charset="0"/>
                                    </a:rPr>
                                    <m:t>2</m:t>
                                  </m:r>
                                </m:sup>
                              </m:sSubSup>
                            </m:num>
                            <m:den>
                              <m:r>
                                <a:rPr lang="en-US" sz="2200" i="1">
                                  <a:latin typeface="Cambria Math" panose="02040503050406030204" pitchFamily="18" charset="0"/>
                                  <a:cs typeface="Times New Roman" pitchFamily="18" charset="0"/>
                                </a:rPr>
                                <m:t>𝑚</m:t>
                              </m:r>
                            </m:den>
                          </m:f>
                        </m:e>
                      </m:rad>
                    </m:oMath>
                  </m:oMathPara>
                </a14:m>
                <a:endParaRPr lang="en-US" sz="2200" dirty="0"/>
              </a:p>
            </p:txBody>
          </p:sp>
        </mc:Choice>
        <mc:Fallback xmlns="">
          <p:sp>
            <p:nvSpPr>
              <p:cNvPr id="14" name="Rectangle 13">
                <a:extLst>
                  <a:ext uri="{FF2B5EF4-FFF2-40B4-BE49-F238E27FC236}">
                    <a16:creationId xmlns:a16="http://schemas.microsoft.com/office/drawing/2014/main" id="{3397C635-144A-45BA-80FD-A81FFB560CB4}"/>
                  </a:ext>
                </a:extLst>
              </p:cNvPr>
              <p:cNvSpPr>
                <a:spLocks noRot="1" noChangeAspect="1" noMove="1" noResize="1" noEditPoints="1" noAdjustHandles="1" noChangeArrowheads="1" noChangeShapeType="1" noTextEdit="1"/>
              </p:cNvSpPr>
              <p:nvPr/>
            </p:nvSpPr>
            <p:spPr>
              <a:xfrm>
                <a:off x="803100" y="1695347"/>
                <a:ext cx="3720634" cy="10926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5409CDA-8A09-4CC7-B96B-C77E3B6EDA4A}"/>
                  </a:ext>
                </a:extLst>
              </p:cNvPr>
              <p:cNvSpPr/>
              <p:nvPr/>
            </p:nvSpPr>
            <p:spPr>
              <a:xfrm>
                <a:off x="1042097" y="2825595"/>
                <a:ext cx="7898674" cy="699550"/>
              </a:xfrm>
              <a:prstGeom prst="rect">
                <a:avLst/>
              </a:prstGeom>
            </p:spPr>
            <p:txBody>
              <a:bodyPr wrap="square">
                <a:spAutoFit/>
              </a:bodyPr>
              <a:lstStyle/>
              <a:p>
                <a:r>
                  <a:rPr lang="en-US" sz="2400" dirty="0">
                    <a:cs typeface="Times New Roman" panose="02020603050405020304" pitchFamily="18" charset="0"/>
                  </a:rPr>
                  <a:t>where </a:t>
                </a:r>
                <a14:m>
                  <m:oMath xmlns:m="http://schemas.openxmlformats.org/officeDocument/2006/math">
                    <m:sSubSup>
                      <m:sSubSupPr>
                        <m:ctrlPr>
                          <a:rPr lang="en-US" sz="2400" i="1" smtClean="0">
                            <a:solidFill>
                              <a:srgbClr val="8D42C6"/>
                            </a:solidFill>
                            <a:latin typeface="Cambria Math" panose="02040503050406030204" pitchFamily="18" charset="0"/>
                            <a:cs typeface="Times New Roman" pitchFamily="18" charset="0"/>
                          </a:rPr>
                        </m:ctrlPr>
                      </m:sSubSupPr>
                      <m:e>
                        <m:r>
                          <a:rPr lang="en-US" sz="2400" i="1">
                            <a:solidFill>
                              <a:srgbClr val="8D42C6"/>
                            </a:solidFill>
                            <a:latin typeface="Cambria Math" panose="02040503050406030204" pitchFamily="18" charset="0"/>
                            <a:cs typeface="Times New Roman" pitchFamily="18" charset="0"/>
                          </a:rPr>
                          <m:t>𝑆</m:t>
                        </m:r>
                      </m:e>
                      <m:sub>
                        <m:r>
                          <a:rPr lang="en-US" sz="2400" i="1">
                            <a:solidFill>
                              <a:srgbClr val="8D42C6"/>
                            </a:solidFill>
                            <a:latin typeface="Cambria Math" panose="02040503050406030204" pitchFamily="18" charset="0"/>
                            <a:cs typeface="Times New Roman" pitchFamily="18" charset="0"/>
                          </a:rPr>
                          <m:t>𝑝</m:t>
                        </m:r>
                      </m:sub>
                      <m:sup>
                        <m:r>
                          <a:rPr lang="en-US" sz="2400" i="1">
                            <a:solidFill>
                              <a:srgbClr val="8D42C6"/>
                            </a:solidFill>
                            <a:latin typeface="Cambria Math" panose="02040503050406030204" pitchFamily="18" charset="0"/>
                            <a:cs typeface="Times New Roman" pitchFamily="18" charset="0"/>
                          </a:rPr>
                          <m:t>2</m:t>
                        </m:r>
                      </m:sup>
                    </m:sSubSup>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d>
                          <m:dPr>
                            <m:ctrlPr>
                              <a:rPr lang="en-US" sz="2400" i="1">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𝑛</m:t>
                            </m:r>
                            <m:r>
                              <a:rPr lang="en-US" sz="2400" i="1">
                                <a:latin typeface="Cambria Math" panose="02040503050406030204" pitchFamily="18" charset="0"/>
                                <a:cs typeface="Times New Roman" pitchFamily="18" charset="0"/>
                              </a:rPr>
                              <m:t>−1</m:t>
                            </m:r>
                          </m:e>
                        </m:d>
                        <m:sSubSup>
                          <m:sSubSupPr>
                            <m:ctrlPr>
                              <a:rPr lang="en-US" sz="2400" i="1">
                                <a:latin typeface="Cambria Math" panose="02040503050406030204" pitchFamily="18" charset="0"/>
                                <a:cs typeface="Times New Roman" pitchFamily="18" charset="0"/>
                              </a:rPr>
                            </m:ctrlPr>
                          </m:sSubSupPr>
                          <m:e>
                            <m:r>
                              <a:rPr lang="en-US" sz="2400" i="1">
                                <a:latin typeface="Cambria Math" panose="02040503050406030204" pitchFamily="18" charset="0"/>
                                <a:cs typeface="Times New Roman" pitchFamily="18" charset="0"/>
                              </a:rPr>
                              <m:t>𝑆</m:t>
                            </m:r>
                          </m:e>
                          <m:sub>
                            <m:r>
                              <a:rPr lang="en-US" sz="2400" i="1">
                                <a:latin typeface="Cambria Math" panose="02040503050406030204" pitchFamily="18" charset="0"/>
                                <a:cs typeface="Times New Roman" pitchFamily="18" charset="0"/>
                              </a:rPr>
                              <m:t>𝑋</m:t>
                            </m:r>
                          </m:sub>
                          <m:sup>
                            <m:r>
                              <a:rPr lang="en-US" sz="2400" i="1">
                                <a:latin typeface="Cambria Math" panose="02040503050406030204" pitchFamily="18" charset="0"/>
                                <a:cs typeface="Times New Roman" pitchFamily="18" charset="0"/>
                              </a:rPr>
                              <m:t>2</m:t>
                            </m:r>
                          </m:sup>
                        </m:sSubSup>
                        <m:r>
                          <a:rPr lang="en-US" sz="2400" i="1">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𝑚</m:t>
                            </m:r>
                            <m:r>
                              <a:rPr lang="en-US" sz="2400" i="1">
                                <a:latin typeface="Cambria Math" panose="02040503050406030204" pitchFamily="18" charset="0"/>
                                <a:cs typeface="Times New Roman" pitchFamily="18" charset="0"/>
                              </a:rPr>
                              <m:t>−1</m:t>
                            </m:r>
                          </m:e>
                        </m:d>
                        <m:sSubSup>
                          <m:sSubSupPr>
                            <m:ctrlPr>
                              <a:rPr lang="en-US" sz="2400" i="1">
                                <a:latin typeface="Cambria Math" panose="02040503050406030204" pitchFamily="18" charset="0"/>
                                <a:cs typeface="Times New Roman" pitchFamily="18" charset="0"/>
                              </a:rPr>
                            </m:ctrlPr>
                          </m:sSubSupPr>
                          <m:e>
                            <m:r>
                              <a:rPr lang="en-US" sz="2400" i="1">
                                <a:latin typeface="Cambria Math" panose="02040503050406030204" pitchFamily="18" charset="0"/>
                                <a:cs typeface="Times New Roman" pitchFamily="18" charset="0"/>
                              </a:rPr>
                              <m:t>𝑆</m:t>
                            </m:r>
                          </m:e>
                          <m:sub>
                            <m:r>
                              <a:rPr lang="en-US" sz="2400" i="1">
                                <a:latin typeface="Cambria Math" panose="02040503050406030204" pitchFamily="18" charset="0"/>
                                <a:cs typeface="Times New Roman" pitchFamily="18" charset="0"/>
                              </a:rPr>
                              <m:t>𝑌</m:t>
                            </m:r>
                          </m:sub>
                          <m:sup>
                            <m:r>
                              <a:rPr lang="en-US" sz="2400" i="1">
                                <a:latin typeface="Cambria Math" panose="02040503050406030204" pitchFamily="18" charset="0"/>
                                <a:cs typeface="Times New Roman" pitchFamily="18" charset="0"/>
                              </a:rPr>
                              <m:t>2</m:t>
                            </m:r>
                          </m:sup>
                        </m:sSubSup>
                      </m:num>
                      <m:den>
                        <m:r>
                          <a:rPr lang="en-US" sz="2400" i="1">
                            <a:latin typeface="Cambria Math" panose="02040503050406030204" pitchFamily="18" charset="0"/>
                            <a:cs typeface="Times New Roman" pitchFamily="18" charset="0"/>
                          </a:rPr>
                          <m:t>𝑛</m:t>
                        </m:r>
                        <m:r>
                          <a:rPr lang="en-US" sz="2400" i="1">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𝑚</m:t>
                        </m:r>
                        <m:r>
                          <a:rPr lang="en-US" sz="2400" i="1">
                            <a:latin typeface="Cambria Math" panose="02040503050406030204" pitchFamily="18" charset="0"/>
                            <a:cs typeface="Times New Roman" pitchFamily="18" charset="0"/>
                          </a:rPr>
                          <m:t>−2</m:t>
                        </m:r>
                      </m:den>
                    </m:f>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d>
                          <m:dPr>
                            <m:ctrlPr>
                              <a:rPr lang="en-US" sz="2400" i="1">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42∗</m:t>
                            </m:r>
                            <m:sSup>
                              <m:sSupPr>
                                <m:ctrlPr>
                                  <a:rPr lang="en-US" sz="2400" i="1">
                                    <a:latin typeface="Cambria Math" panose="02040503050406030204" pitchFamily="18" charset="0"/>
                                    <a:cs typeface="Times New Roman" pitchFamily="18" charset="0"/>
                                  </a:rPr>
                                </m:ctrlPr>
                              </m:sSupPr>
                              <m:e>
                                <m:r>
                                  <a:rPr lang="en-US" sz="2400" i="1">
                                    <a:latin typeface="Cambria Math" panose="02040503050406030204" pitchFamily="18" charset="0"/>
                                    <a:cs typeface="Times New Roman" pitchFamily="18" charset="0"/>
                                  </a:rPr>
                                  <m:t>3.87</m:t>
                                </m:r>
                              </m:e>
                              <m:sup>
                                <m:r>
                                  <a:rPr lang="en-US" sz="2400" i="1">
                                    <a:latin typeface="Cambria Math" panose="02040503050406030204" pitchFamily="18" charset="0"/>
                                    <a:cs typeface="Times New Roman" pitchFamily="18" charset="0"/>
                                  </a:rPr>
                                  <m:t>2</m:t>
                                </m:r>
                              </m:sup>
                            </m:sSup>
                          </m:e>
                        </m:d>
                        <m:r>
                          <a:rPr lang="en-US" sz="2400" i="1">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32∗</m:t>
                            </m:r>
                            <m:sSup>
                              <m:sSupPr>
                                <m:ctrlPr>
                                  <a:rPr lang="en-US" sz="2400" i="1">
                                    <a:latin typeface="Cambria Math" panose="02040503050406030204" pitchFamily="18" charset="0"/>
                                    <a:cs typeface="Times New Roman" pitchFamily="18" charset="0"/>
                                  </a:rPr>
                                </m:ctrlPr>
                              </m:sSupPr>
                              <m:e>
                                <m:r>
                                  <a:rPr lang="en-US" sz="2400" i="1">
                                    <a:latin typeface="Cambria Math" panose="02040503050406030204" pitchFamily="18" charset="0"/>
                                    <a:cs typeface="Times New Roman" pitchFamily="18" charset="0"/>
                                  </a:rPr>
                                  <m:t>3.91</m:t>
                                </m:r>
                              </m:e>
                              <m:sup>
                                <m:r>
                                  <a:rPr lang="en-US" sz="2400" i="1">
                                    <a:latin typeface="Cambria Math" panose="02040503050406030204" pitchFamily="18" charset="0"/>
                                    <a:cs typeface="Times New Roman" pitchFamily="18" charset="0"/>
                                  </a:rPr>
                                  <m:t>2</m:t>
                                </m:r>
                              </m:sup>
                            </m:sSup>
                          </m:e>
                        </m:d>
                      </m:num>
                      <m:den>
                        <m:r>
                          <a:rPr lang="en-US" sz="2400" i="1">
                            <a:latin typeface="Cambria Math" panose="02040503050406030204" pitchFamily="18" charset="0"/>
                            <a:cs typeface="Times New Roman" pitchFamily="18" charset="0"/>
                          </a:rPr>
                          <m:t>43+33−2</m:t>
                        </m:r>
                      </m:den>
                    </m:f>
                    <m:r>
                      <a:rPr lang="en-US" sz="2400" i="1">
                        <a:latin typeface="Cambria Math" panose="02040503050406030204" pitchFamily="18" charset="0"/>
                        <a:cs typeface="Times New Roman" pitchFamily="18" charset="0"/>
                      </a:rPr>
                      <m:t>=</m:t>
                    </m:r>
                    <m:r>
                      <a:rPr lang="en-US" sz="2400" i="1" smtClean="0">
                        <a:solidFill>
                          <a:srgbClr val="8D42C6"/>
                        </a:solidFill>
                        <a:latin typeface="Cambria Math" panose="02040503050406030204" pitchFamily="18" charset="0"/>
                        <a:cs typeface="Times New Roman" pitchFamily="18" charset="0"/>
                      </a:rPr>
                      <m:t>15.11</m:t>
                    </m:r>
                  </m:oMath>
                </a14:m>
                <a:endParaRPr lang="en-US" sz="2400" dirty="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15409CDA-8A09-4CC7-B96B-C77E3B6EDA4A}"/>
                  </a:ext>
                </a:extLst>
              </p:cNvPr>
              <p:cNvSpPr>
                <a:spLocks noRot="1" noChangeAspect="1" noMove="1" noResize="1" noEditPoints="1" noAdjustHandles="1" noChangeArrowheads="1" noChangeShapeType="1" noTextEdit="1"/>
              </p:cNvSpPr>
              <p:nvPr/>
            </p:nvSpPr>
            <p:spPr>
              <a:xfrm>
                <a:off x="1042097" y="2825595"/>
                <a:ext cx="7898674" cy="699550"/>
              </a:xfrm>
              <a:prstGeom prst="rect">
                <a:avLst/>
              </a:prstGeom>
              <a:blipFill>
                <a:blip r:embed="rId5"/>
                <a:stretch>
                  <a:fillRect l="-1235"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AC555E0-266F-4CFE-B543-7F91D909AE03}"/>
                  </a:ext>
                </a:extLst>
              </p:cNvPr>
              <p:cNvSpPr/>
              <p:nvPr/>
            </p:nvSpPr>
            <p:spPr>
              <a:xfrm>
                <a:off x="4774209" y="1922175"/>
                <a:ext cx="4703532" cy="64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−2</m:t>
                              </m:r>
                            </m:e>
                          </m:d>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0.975,74</m:t>
                              </m:r>
                            </m:e>
                          </m:d>
                        </m:sub>
                      </m:sSub>
                      <m:r>
                        <a:rPr lang="en-US" sz="2400" i="1">
                          <a:latin typeface="Cambria Math" panose="02040503050406030204" pitchFamily="18" charset="0"/>
                          <a:cs typeface="Times New Roman" panose="02020603050405020304" pitchFamily="18" charset="0"/>
                        </a:rPr>
                        <m:t>=</m:t>
                      </m:r>
                      <m:r>
                        <a:rPr lang="en-US" sz="2400" i="1" smtClean="0">
                          <a:solidFill>
                            <a:srgbClr val="008FFA"/>
                          </a:solidFill>
                          <a:latin typeface="Cambria Math" panose="02040503050406030204" pitchFamily="18" charset="0"/>
                          <a:cs typeface="Times New Roman" panose="02020603050405020304" pitchFamily="18" charset="0"/>
                        </a:rPr>
                        <m:t>1.993</m:t>
                      </m:r>
                    </m:oMath>
                  </m:oMathPara>
                </a14:m>
                <a:endParaRPr lang="en-US" sz="2400" dirty="0"/>
              </a:p>
            </p:txBody>
          </p:sp>
        </mc:Choice>
        <mc:Fallback xmlns="">
          <p:sp>
            <p:nvSpPr>
              <p:cNvPr id="22" name="Rectangle 21">
                <a:extLst>
                  <a:ext uri="{FF2B5EF4-FFF2-40B4-BE49-F238E27FC236}">
                    <a16:creationId xmlns:a16="http://schemas.microsoft.com/office/drawing/2014/main" id="{AAC555E0-266F-4CFE-B543-7F91D909AE03}"/>
                  </a:ext>
                </a:extLst>
              </p:cNvPr>
              <p:cNvSpPr>
                <a:spLocks noRot="1" noChangeAspect="1" noMove="1" noResize="1" noEditPoints="1" noAdjustHandles="1" noChangeArrowheads="1" noChangeShapeType="1" noTextEdit="1"/>
              </p:cNvSpPr>
              <p:nvPr/>
            </p:nvSpPr>
            <p:spPr>
              <a:xfrm>
                <a:off x="4774209" y="1922175"/>
                <a:ext cx="4703532" cy="641201"/>
              </a:xfrm>
              <a:prstGeom prst="rect">
                <a:avLst/>
              </a:prstGeom>
              <a:blipFill>
                <a:blip r:embed="rId6"/>
                <a:stretch>
                  <a:fillRect b="-1887"/>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FBB56E69-6E6E-4D27-A36F-48E1340235E8}"/>
              </a:ext>
            </a:extLst>
          </p:cNvPr>
          <p:cNvSpPr/>
          <p:nvPr/>
        </p:nvSpPr>
        <p:spPr>
          <a:xfrm>
            <a:off x="1042097" y="3692920"/>
            <a:ext cx="1382110" cy="461665"/>
          </a:xfrm>
          <a:prstGeom prst="rect">
            <a:avLst/>
          </a:prstGeom>
        </p:spPr>
        <p:txBody>
          <a:bodyPr wrap="none">
            <a:spAutoFit/>
          </a:bodyPr>
          <a:lstStyle/>
          <a:p>
            <a:r>
              <a:rPr lang="en-US" sz="2400" dirty="0">
                <a:ea typeface="Times New Roman" panose="02020603050405020304" pitchFamily="18" charset="0"/>
              </a:rPr>
              <a:t>Then CI is</a:t>
            </a:r>
            <a:endParaRPr lang="en-US" sz="2400"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CDE7DAD-7BFE-44EE-B88A-D567585FB542}"/>
                  </a:ext>
                </a:extLst>
              </p:cNvPr>
              <p:cNvSpPr/>
              <p:nvPr/>
            </p:nvSpPr>
            <p:spPr>
              <a:xfrm>
                <a:off x="2718587" y="3671551"/>
                <a:ext cx="20724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Times New Roman" pitchFamily="18" charset="0"/>
                            </a:rPr>
                          </m:ctrlPr>
                        </m:d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𝑥</m:t>
                              </m:r>
                            </m:e>
                          </m:acc>
                          <m:r>
                            <a:rPr lang="en-US" sz="2400" i="1">
                              <a:latin typeface="Cambria Math" panose="02040503050406030204" pitchFamily="18" charset="0"/>
                              <a:cs typeface="Times New Roman" pitchFamily="18" charset="0"/>
                            </a:rPr>
                            <m:t>−</m:t>
                          </m:r>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𝑦</m:t>
                              </m:r>
                            </m:e>
                          </m:acc>
                        </m:e>
                      </m:d>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solidFill>
                            <a:srgbClr val="FF0000"/>
                          </a:solidFill>
                          <a:latin typeface="Cambria Math" panose="02040503050406030204" pitchFamily="18" charset="0"/>
                          <a:ea typeface="Cambria Math" panose="02040503050406030204" pitchFamily="18" charset="0"/>
                          <a:cs typeface="Times New Roman" pitchFamily="18" charset="0"/>
                        </a:rPr>
                        <m:t>𝑀𝐸</m:t>
                      </m:r>
                    </m:oMath>
                  </m:oMathPara>
                </a14:m>
                <a:endParaRPr lang="en-US" sz="2400" dirty="0"/>
              </a:p>
            </p:txBody>
          </p:sp>
        </mc:Choice>
        <mc:Fallback xmlns="">
          <p:sp>
            <p:nvSpPr>
              <p:cNvPr id="26" name="Rectangle 25">
                <a:extLst>
                  <a:ext uri="{FF2B5EF4-FFF2-40B4-BE49-F238E27FC236}">
                    <a16:creationId xmlns:a16="http://schemas.microsoft.com/office/drawing/2014/main" id="{0CDE7DAD-7BFE-44EE-B88A-D567585FB542}"/>
                  </a:ext>
                </a:extLst>
              </p:cNvPr>
              <p:cNvSpPr>
                <a:spLocks noRot="1" noChangeAspect="1" noMove="1" noResize="1" noEditPoints="1" noAdjustHandles="1" noChangeArrowheads="1" noChangeShapeType="1" noTextEdit="1"/>
              </p:cNvSpPr>
              <p:nvPr/>
            </p:nvSpPr>
            <p:spPr>
              <a:xfrm>
                <a:off x="2718587" y="3671551"/>
                <a:ext cx="2072490"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24C08E4-A5E6-4E49-A67A-7CC7F62D40D8}"/>
                  </a:ext>
                </a:extLst>
              </p:cNvPr>
              <p:cNvSpPr/>
              <p:nvPr/>
            </p:nvSpPr>
            <p:spPr>
              <a:xfrm>
                <a:off x="933988" y="5439132"/>
                <a:ext cx="33148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21.57−20.38</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0" smtClean="0">
                          <a:solidFill>
                            <a:srgbClr val="FF0000"/>
                          </a:solidFill>
                          <a:latin typeface="Cambria Math" panose="02040503050406030204" pitchFamily="18" charset="0"/>
                          <a:ea typeface="Cambria Math" panose="02040503050406030204" pitchFamily="18" charset="0"/>
                          <a:cs typeface="Times New Roman" pitchFamily="18" charset="0"/>
                        </a:rPr>
                        <m:t>1.72</m:t>
                      </m:r>
                    </m:oMath>
                  </m:oMathPara>
                </a14:m>
                <a:endParaRPr lang="en-US" sz="2400" dirty="0"/>
              </a:p>
            </p:txBody>
          </p:sp>
        </mc:Choice>
        <mc:Fallback xmlns="">
          <p:sp>
            <p:nvSpPr>
              <p:cNvPr id="27" name="Rectangle 26">
                <a:extLst>
                  <a:ext uri="{FF2B5EF4-FFF2-40B4-BE49-F238E27FC236}">
                    <a16:creationId xmlns:a16="http://schemas.microsoft.com/office/drawing/2014/main" id="{724C08E4-A5E6-4E49-A67A-7CC7F62D40D8}"/>
                  </a:ext>
                </a:extLst>
              </p:cNvPr>
              <p:cNvSpPr>
                <a:spLocks noRot="1" noChangeAspect="1" noMove="1" noResize="1" noEditPoints="1" noAdjustHandles="1" noChangeArrowheads="1" noChangeShapeType="1" noTextEdit="1"/>
              </p:cNvSpPr>
              <p:nvPr/>
            </p:nvSpPr>
            <p:spPr>
              <a:xfrm>
                <a:off x="933988" y="5439132"/>
                <a:ext cx="3314882"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4CE50B3-8F8C-4458-96EA-D574E095A2A3}"/>
                  </a:ext>
                </a:extLst>
              </p:cNvPr>
              <p:cNvSpPr/>
              <p:nvPr/>
            </p:nvSpPr>
            <p:spPr>
              <a:xfrm>
                <a:off x="784064" y="4079961"/>
                <a:ext cx="8571834" cy="12096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cs typeface="Times New Roman" panose="02020603050405020304" pitchFamily="18" charset="0"/>
                        </a:rPr>
                        <m:t>𝑀𝐸</m:t>
                      </m:r>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400" i="1">
                                      <a:latin typeface="Cambria Math" panose="02040503050406030204" pitchFamily="18" charset="0"/>
                                      <a:ea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−2</m:t>
                              </m:r>
                            </m:e>
                          </m:d>
                        </m:sub>
                      </m:sSub>
                      <m:rad>
                        <m:radPr>
                          <m:degHide m:val="on"/>
                          <m:ctrlPr>
                            <a:rPr lang="en-US" sz="2400" i="1">
                              <a:latin typeface="Cambria Math" panose="02040503050406030204" pitchFamily="18" charset="0"/>
                              <a:cs typeface="Times New Roman" pitchFamily="18" charset="0"/>
                            </a:rPr>
                          </m:ctrlPr>
                        </m:radPr>
                        <m:deg/>
                        <m:e>
                          <m:f>
                            <m:fPr>
                              <m:ctrlPr>
                                <a:rPr lang="en-US" sz="2400" i="1">
                                  <a:latin typeface="Cambria Math" panose="02040503050406030204" pitchFamily="18" charset="0"/>
                                  <a:cs typeface="Times New Roman" pitchFamily="18" charset="0"/>
                                </a:rPr>
                              </m:ctrlPr>
                            </m:fPr>
                            <m:num>
                              <m:sSubSup>
                                <m:sSubSupPr>
                                  <m:ctrlPr>
                                    <a:rPr lang="en-US" sz="2400" i="1" smtClean="0">
                                      <a:solidFill>
                                        <a:srgbClr val="8D42C6"/>
                                      </a:solidFill>
                                      <a:latin typeface="Cambria Math" panose="02040503050406030204" pitchFamily="18" charset="0"/>
                                      <a:cs typeface="Times New Roman" pitchFamily="18" charset="0"/>
                                    </a:rPr>
                                  </m:ctrlPr>
                                </m:sSubSupPr>
                                <m:e>
                                  <m:r>
                                    <a:rPr lang="en-US" sz="2400" i="1">
                                      <a:solidFill>
                                        <a:srgbClr val="8D42C6"/>
                                      </a:solidFill>
                                      <a:latin typeface="Cambria Math" panose="02040503050406030204" pitchFamily="18" charset="0"/>
                                      <a:cs typeface="Times New Roman" pitchFamily="18" charset="0"/>
                                    </a:rPr>
                                    <m:t>𝑆</m:t>
                                  </m:r>
                                </m:e>
                                <m:sub>
                                  <m:r>
                                    <a:rPr lang="en-US" sz="2400" i="1">
                                      <a:solidFill>
                                        <a:srgbClr val="8D42C6"/>
                                      </a:solidFill>
                                      <a:latin typeface="Cambria Math" panose="02040503050406030204" pitchFamily="18" charset="0"/>
                                      <a:cs typeface="Times New Roman" pitchFamily="18" charset="0"/>
                                    </a:rPr>
                                    <m:t>𝑝</m:t>
                                  </m:r>
                                </m:sub>
                                <m:sup>
                                  <m:r>
                                    <a:rPr lang="en-US" sz="2400" i="1">
                                      <a:solidFill>
                                        <a:srgbClr val="8D42C6"/>
                                      </a:solidFill>
                                      <a:latin typeface="Cambria Math" panose="02040503050406030204" pitchFamily="18" charset="0"/>
                                      <a:cs typeface="Times New Roman" pitchFamily="18" charset="0"/>
                                    </a:rPr>
                                    <m:t>2</m:t>
                                  </m:r>
                                </m:sup>
                              </m:sSubSup>
                            </m:num>
                            <m:den>
                              <m:r>
                                <a:rPr lang="en-US" sz="2400" i="1">
                                  <a:latin typeface="Cambria Math" panose="02040503050406030204" pitchFamily="18" charset="0"/>
                                  <a:cs typeface="Times New Roman" pitchFamily="18" charset="0"/>
                                </a:rPr>
                                <m:t>𝑛</m:t>
                              </m:r>
                            </m:den>
                          </m:f>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sSubSup>
                                <m:sSubSupPr>
                                  <m:ctrlPr>
                                    <a:rPr lang="en-US" sz="2400" i="1" smtClean="0">
                                      <a:solidFill>
                                        <a:srgbClr val="8D42C6"/>
                                      </a:solidFill>
                                      <a:latin typeface="Cambria Math" panose="02040503050406030204" pitchFamily="18" charset="0"/>
                                      <a:cs typeface="Times New Roman" pitchFamily="18" charset="0"/>
                                    </a:rPr>
                                  </m:ctrlPr>
                                </m:sSubSupPr>
                                <m:e>
                                  <m:r>
                                    <a:rPr lang="en-US" sz="2400" i="1">
                                      <a:solidFill>
                                        <a:srgbClr val="8D42C6"/>
                                      </a:solidFill>
                                      <a:latin typeface="Cambria Math" panose="02040503050406030204" pitchFamily="18" charset="0"/>
                                      <a:cs typeface="Times New Roman" pitchFamily="18" charset="0"/>
                                    </a:rPr>
                                    <m:t>𝑆</m:t>
                                  </m:r>
                                </m:e>
                                <m:sub>
                                  <m:r>
                                    <a:rPr lang="en-US" sz="2400" i="1">
                                      <a:solidFill>
                                        <a:srgbClr val="8D42C6"/>
                                      </a:solidFill>
                                      <a:latin typeface="Cambria Math" panose="02040503050406030204" pitchFamily="18" charset="0"/>
                                      <a:cs typeface="Times New Roman" pitchFamily="18" charset="0"/>
                                    </a:rPr>
                                    <m:t>𝑝</m:t>
                                  </m:r>
                                </m:sub>
                                <m:sup>
                                  <m:r>
                                    <a:rPr lang="en-US" sz="2400" i="1">
                                      <a:solidFill>
                                        <a:srgbClr val="8D42C6"/>
                                      </a:solidFill>
                                      <a:latin typeface="Cambria Math" panose="02040503050406030204" pitchFamily="18" charset="0"/>
                                      <a:cs typeface="Times New Roman" pitchFamily="18" charset="0"/>
                                    </a:rPr>
                                    <m:t>2</m:t>
                                  </m:r>
                                </m:sup>
                              </m:sSubSup>
                            </m:num>
                            <m:den>
                              <m:r>
                                <a:rPr lang="en-US" sz="2400" i="1">
                                  <a:latin typeface="Cambria Math" panose="02040503050406030204" pitchFamily="18" charset="0"/>
                                  <a:cs typeface="Times New Roman" pitchFamily="18" charset="0"/>
                                </a:rPr>
                                <m:t>𝑚</m:t>
                              </m:r>
                            </m:den>
                          </m:f>
                        </m:e>
                      </m:rad>
                      <m:r>
                        <a:rPr lang="en-US" sz="2400" b="0" i="1" smtClean="0">
                          <a:latin typeface="Cambria Math" panose="02040503050406030204" pitchFamily="18" charset="0"/>
                          <a:cs typeface="Times New Roman" panose="02020603050405020304" pitchFamily="18" charset="0"/>
                        </a:rPr>
                        <m:t>=</m:t>
                      </m:r>
                      <m:r>
                        <a:rPr lang="en-US" sz="2400" b="0" i="1" smtClean="0">
                          <a:solidFill>
                            <a:srgbClr val="008FFA"/>
                          </a:solidFill>
                          <a:latin typeface="Cambria Math" panose="02040503050406030204" pitchFamily="18" charset="0"/>
                          <a:cs typeface="Times New Roman" panose="02020603050405020304" pitchFamily="18" charset="0"/>
                        </a:rPr>
                        <m:t>1.993</m:t>
                      </m:r>
                      <m:r>
                        <a:rPr lang="en-US" sz="2400" b="0" i="1" smtClean="0">
                          <a:latin typeface="Cambria Math" panose="02040503050406030204" pitchFamily="18" charset="0"/>
                          <a:cs typeface="Times New Roman" panose="02020603050405020304" pitchFamily="18" charset="0"/>
                        </a:rPr>
                        <m:t>∗</m:t>
                      </m:r>
                      <m:rad>
                        <m:radPr>
                          <m:degHide m:val="on"/>
                          <m:ctrlPr>
                            <a:rPr lang="en-US" sz="2400" i="1">
                              <a:latin typeface="Cambria Math" panose="02040503050406030204" pitchFamily="18" charset="0"/>
                              <a:cs typeface="Times New Roman" pitchFamily="18" charset="0"/>
                            </a:rPr>
                          </m:ctrlPr>
                        </m:radPr>
                        <m:deg/>
                        <m:e>
                          <m:f>
                            <m:fPr>
                              <m:ctrlPr>
                                <a:rPr lang="en-US" sz="2400" i="1">
                                  <a:latin typeface="Cambria Math" panose="02040503050406030204" pitchFamily="18" charset="0"/>
                                  <a:cs typeface="Times New Roman" pitchFamily="18" charset="0"/>
                                </a:rPr>
                              </m:ctrlPr>
                            </m:fPr>
                            <m:num>
                              <m:r>
                                <a:rPr lang="en-US" sz="2400" i="1" smtClean="0">
                                  <a:solidFill>
                                    <a:srgbClr val="8D42C6"/>
                                  </a:solidFill>
                                  <a:latin typeface="Cambria Math" panose="02040503050406030204" pitchFamily="18" charset="0"/>
                                  <a:cs typeface="Times New Roman" pitchFamily="18" charset="0"/>
                                </a:rPr>
                                <m:t>15.11</m:t>
                              </m:r>
                            </m:num>
                            <m:den>
                              <m:r>
                                <a:rPr lang="en-US" sz="2400" i="1">
                                  <a:latin typeface="Cambria Math" panose="02040503050406030204" pitchFamily="18" charset="0"/>
                                  <a:cs typeface="Times New Roman" pitchFamily="18" charset="0"/>
                                </a:rPr>
                                <m:t>43</m:t>
                              </m:r>
                            </m:den>
                          </m:f>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r>
                                <a:rPr lang="en-US" sz="2400" i="1" smtClean="0">
                                  <a:solidFill>
                                    <a:srgbClr val="8D42C6"/>
                                  </a:solidFill>
                                  <a:latin typeface="Cambria Math" panose="02040503050406030204" pitchFamily="18" charset="0"/>
                                  <a:cs typeface="Times New Roman" pitchFamily="18" charset="0"/>
                                </a:rPr>
                                <m:t>15.11</m:t>
                              </m:r>
                            </m:num>
                            <m:den>
                              <m:r>
                                <a:rPr lang="en-US" sz="2400" i="1">
                                  <a:latin typeface="Cambria Math" panose="02040503050406030204" pitchFamily="18" charset="0"/>
                                  <a:cs typeface="Times New Roman" pitchFamily="18" charset="0"/>
                                </a:rPr>
                                <m:t>33</m:t>
                              </m:r>
                            </m:den>
                          </m:f>
                        </m:e>
                      </m:rad>
                      <m:r>
                        <a:rPr lang="en-US" sz="2400" b="0" i="1" smtClean="0">
                          <a:latin typeface="Cambria Math" panose="02040503050406030204" pitchFamily="18" charset="0"/>
                          <a:cs typeface="Times New Roman" pitchFamily="18" charset="0"/>
                        </a:rPr>
                        <m:t>=</m:t>
                      </m:r>
                      <m:r>
                        <a:rPr lang="en-US" sz="2400" b="0" i="1" smtClean="0">
                          <a:solidFill>
                            <a:srgbClr val="FF0000"/>
                          </a:solidFill>
                          <a:latin typeface="Cambria Math" panose="02040503050406030204" pitchFamily="18" charset="0"/>
                          <a:cs typeface="Times New Roman" pitchFamily="18" charset="0"/>
                        </a:rPr>
                        <m:t>1.79</m:t>
                      </m:r>
                    </m:oMath>
                  </m:oMathPara>
                </a14:m>
                <a:endParaRPr lang="en-US" sz="2400" dirty="0"/>
              </a:p>
            </p:txBody>
          </p:sp>
        </mc:Choice>
        <mc:Fallback xmlns="">
          <p:sp>
            <p:nvSpPr>
              <p:cNvPr id="28" name="Rectangle 27">
                <a:extLst>
                  <a:ext uri="{FF2B5EF4-FFF2-40B4-BE49-F238E27FC236}">
                    <a16:creationId xmlns:a16="http://schemas.microsoft.com/office/drawing/2014/main" id="{D4CE50B3-8F8C-4458-96EA-D574E095A2A3}"/>
                  </a:ext>
                </a:extLst>
              </p:cNvPr>
              <p:cNvSpPr>
                <a:spLocks noRot="1" noChangeAspect="1" noMove="1" noResize="1" noEditPoints="1" noAdjustHandles="1" noChangeArrowheads="1" noChangeShapeType="1" noTextEdit="1"/>
              </p:cNvSpPr>
              <p:nvPr/>
            </p:nvSpPr>
            <p:spPr>
              <a:xfrm>
                <a:off x="784064" y="4079961"/>
                <a:ext cx="8571834" cy="120969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6D59159-A9F7-436E-86F5-87BF18A35AF3}"/>
                  </a:ext>
                </a:extLst>
              </p:cNvPr>
              <p:cNvSpPr/>
              <p:nvPr/>
            </p:nvSpPr>
            <p:spPr>
              <a:xfrm>
                <a:off x="4587234" y="5416428"/>
                <a:ext cx="2480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(−0.60, 2.98)</m:t>
                          </m:r>
                        </m:e>
                        <m:sub>
                          <m:r>
                            <a:rPr lang="en-US" sz="2400" b="0" i="1" smtClean="0">
                              <a:latin typeface="Cambria Math" panose="02040503050406030204" pitchFamily="18" charset="0"/>
                              <a:cs typeface="Times New Roman" pitchFamily="18" charset="0"/>
                            </a:rPr>
                            <m:t>95%</m:t>
                          </m:r>
                        </m:sub>
                      </m:sSub>
                    </m:oMath>
                  </m:oMathPara>
                </a14:m>
                <a:endParaRPr lang="en-US" sz="2400" dirty="0"/>
              </a:p>
            </p:txBody>
          </p:sp>
        </mc:Choice>
        <mc:Fallback xmlns="">
          <p:sp>
            <p:nvSpPr>
              <p:cNvPr id="29" name="Rectangle 28">
                <a:extLst>
                  <a:ext uri="{FF2B5EF4-FFF2-40B4-BE49-F238E27FC236}">
                    <a16:creationId xmlns:a16="http://schemas.microsoft.com/office/drawing/2014/main" id="{06D59159-A9F7-436E-86F5-87BF18A35AF3}"/>
                  </a:ext>
                </a:extLst>
              </p:cNvPr>
              <p:cNvSpPr>
                <a:spLocks noRot="1" noChangeAspect="1" noMove="1" noResize="1" noEditPoints="1" noAdjustHandles="1" noChangeArrowheads="1" noChangeShapeType="1" noTextEdit="1"/>
              </p:cNvSpPr>
              <p:nvPr/>
            </p:nvSpPr>
            <p:spPr>
              <a:xfrm>
                <a:off x="4587234" y="5416428"/>
                <a:ext cx="2480103" cy="461665"/>
              </a:xfrm>
              <a:prstGeom prst="rect">
                <a:avLst/>
              </a:prstGeom>
              <a:blipFill>
                <a:blip r:embed="rId10"/>
                <a:stretch>
                  <a:fillRect b="-18667"/>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CF08C30B-DF25-4C1C-8815-07A6C584B952}"/>
              </a:ext>
            </a:extLst>
          </p:cNvPr>
          <p:cNvSpPr/>
          <p:nvPr/>
        </p:nvSpPr>
        <p:spPr>
          <a:xfrm>
            <a:off x="7405701" y="5106489"/>
            <a:ext cx="4096401" cy="1107996"/>
          </a:xfrm>
          <a:prstGeom prst="rect">
            <a:avLst/>
          </a:prstGeom>
        </p:spPr>
        <p:txBody>
          <a:bodyPr wrap="square">
            <a:spAutoFit/>
          </a:bodyPr>
          <a:lstStyle/>
          <a:p>
            <a:r>
              <a:rPr lang="en-US" sz="2200" dirty="0">
                <a:ea typeface="Times New Roman" panose="02020603050405020304" pitchFamily="18" charset="0"/>
              </a:rPr>
              <a:t>Since the interval includes value of zero, we are 95% confident that the treatment is not effective. </a:t>
            </a:r>
            <a:endParaRPr lang="en-US" sz="2200" dirty="0"/>
          </a:p>
        </p:txBody>
      </p:sp>
    </p:spTree>
    <p:extLst>
      <p:ext uri="{BB962C8B-B14F-4D97-AF65-F5344CB8AC3E}">
        <p14:creationId xmlns:p14="http://schemas.microsoft.com/office/powerpoint/2010/main" val="15147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2" grpId="0"/>
      <p:bldP spid="23" grpId="0"/>
      <p:bldP spid="26" grpId="0"/>
      <p:bldP spid="27" grpId="0"/>
      <p:bldP spid="28" grpId="0"/>
      <p:bldP spid="29"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C806F63-E07A-4FF7-AD1A-65EEC260844E}"/>
              </a:ext>
            </a:extLst>
          </p:cNvPr>
          <p:cNvSpPr>
            <a:spLocks noGrp="1"/>
          </p:cNvSpPr>
          <p:nvPr>
            <p:ph type="title"/>
          </p:nvPr>
        </p:nvSpPr>
        <p:spPr>
          <a:xfrm>
            <a:off x="838200" y="365125"/>
            <a:ext cx="5257800" cy="1325563"/>
          </a:xfrm>
        </p:spPr>
        <p:txBody>
          <a:bodyPr/>
          <a:lstStyle/>
          <a:p>
            <a:r>
              <a:rPr lang="en-US" dirty="0">
                <a:solidFill>
                  <a:srgbClr val="990033"/>
                </a:solidFill>
              </a:rPr>
              <a:t>Using Calculator</a:t>
            </a:r>
          </a:p>
        </p:txBody>
      </p:sp>
      <p:pic>
        <p:nvPicPr>
          <p:cNvPr id="17" name="Picture 16">
            <a:extLst>
              <a:ext uri="{FF2B5EF4-FFF2-40B4-BE49-F238E27FC236}">
                <a16:creationId xmlns:a16="http://schemas.microsoft.com/office/drawing/2014/main" id="{EF3FB877-BDC6-4722-B4EC-D119DBAF2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231" y="524612"/>
            <a:ext cx="2558775" cy="1739967"/>
          </a:xfrm>
          <a:prstGeom prst="rect">
            <a:avLst/>
          </a:prstGeom>
        </p:spPr>
      </p:pic>
      <p:pic>
        <p:nvPicPr>
          <p:cNvPr id="18" name="Picture 17">
            <a:extLst>
              <a:ext uri="{FF2B5EF4-FFF2-40B4-BE49-F238E27FC236}">
                <a16:creationId xmlns:a16="http://schemas.microsoft.com/office/drawing/2014/main" id="{A6759899-8CE7-4001-A6DF-61167CED0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231" y="2495516"/>
            <a:ext cx="2565725" cy="1231548"/>
          </a:xfrm>
          <a:prstGeom prst="rect">
            <a:avLst/>
          </a:prstGeom>
        </p:spPr>
      </p:pic>
      <p:pic>
        <p:nvPicPr>
          <p:cNvPr id="19" name="Picture 18">
            <a:extLst>
              <a:ext uri="{FF2B5EF4-FFF2-40B4-BE49-F238E27FC236}">
                <a16:creationId xmlns:a16="http://schemas.microsoft.com/office/drawing/2014/main" id="{B663B2C4-076E-4969-93C3-C17AABC63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0231" y="3727064"/>
            <a:ext cx="2565725" cy="1141748"/>
          </a:xfrm>
          <a:prstGeom prst="rect">
            <a:avLst/>
          </a:prstGeom>
        </p:spPr>
      </p:pic>
      <p:sp>
        <p:nvSpPr>
          <p:cNvPr id="20" name="Rectangle 1">
            <a:extLst>
              <a:ext uri="{FF2B5EF4-FFF2-40B4-BE49-F238E27FC236}">
                <a16:creationId xmlns:a16="http://schemas.microsoft.com/office/drawing/2014/main" id="{306151DF-338F-4C04-87FC-C992D6A0E8F2}"/>
              </a:ext>
            </a:extLst>
          </p:cNvPr>
          <p:cNvSpPr>
            <a:spLocks noChangeArrowheads="1"/>
          </p:cNvSpPr>
          <p:nvPr/>
        </p:nvSpPr>
        <p:spPr bwMode="auto">
          <a:xfrm>
            <a:off x="876300" y="1800949"/>
            <a:ext cx="7522184"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Press </a:t>
            </a:r>
            <a:r>
              <a:rPr kumimoji="0" lang="en-US" altLang="en-US" sz="2400" b="0" i="0" u="none" strike="noStrike" cap="none" normalizeH="0" baseline="0" dirty="0">
                <a:ln>
                  <a:noFill/>
                </a:ln>
                <a:solidFill>
                  <a:srgbClr val="FF0000"/>
                </a:solidFill>
                <a:effectLst/>
              </a:rPr>
              <a:t>STAT</a:t>
            </a:r>
            <a:r>
              <a:rPr kumimoji="0" lang="en-US" altLang="en-US" sz="2400" b="0" i="0" u="none" strike="noStrike" cap="none" normalizeH="0" baseline="0" dirty="0">
                <a:ln>
                  <a:noFill/>
                </a:ln>
                <a:solidFill>
                  <a:schemeClr val="tx1"/>
                </a:solidFill>
                <a:effectLst/>
              </a:rPr>
              <a:t> and the right arrow twice to select </a:t>
            </a:r>
            <a:r>
              <a:rPr kumimoji="0" lang="en-US" altLang="en-US" sz="2400" b="0" i="0" u="none" strike="noStrike" cap="none" normalizeH="0" baseline="0" dirty="0">
                <a:ln>
                  <a:noFill/>
                </a:ln>
                <a:solidFill>
                  <a:srgbClr val="FF0000"/>
                </a:solidFill>
                <a:effectLst/>
              </a:rPr>
              <a:t>TESTS</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ts val="1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0C0"/>
                </a:solidFill>
                <a:effectLst/>
                <a:cs typeface="Arial" panose="020B0604020202020204" pitchFamily="34" charset="0"/>
              </a:rPr>
              <a:t>Depending</a:t>
            </a:r>
            <a:r>
              <a:rPr kumimoji="0" lang="en-US" altLang="en-US" sz="2400" b="0" i="0" u="none" strike="noStrike" cap="none" normalizeH="0" baseline="0" dirty="0">
                <a:ln>
                  <a:noFill/>
                </a:ln>
                <a:solidFill>
                  <a:schemeClr val="tx1"/>
                </a:solidFill>
                <a:effectLst/>
                <a:cs typeface="Arial" panose="020B0604020202020204" pitchFamily="34" charset="0"/>
              </a:rPr>
              <a:t> on the case type, select </a:t>
            </a:r>
            <a:br>
              <a:rPr kumimoji="0" lang="en-US" altLang="en-US" sz="2400" b="0" i="0" u="none" strike="noStrike" cap="none" normalizeH="0" baseline="0" dirty="0">
                <a:ln>
                  <a:noFill/>
                </a:ln>
                <a:solidFill>
                  <a:schemeClr val="tx1"/>
                </a:solidFill>
                <a:effectLst/>
                <a:cs typeface="Arial" panose="020B0604020202020204" pitchFamily="34" charset="0"/>
              </a:rPr>
            </a:br>
            <a:r>
              <a:rPr kumimoji="0" lang="en-US" altLang="en-US" sz="2400" b="0" i="0" u="none" strike="noStrike" cap="none" normalizeH="0" baseline="0" dirty="0">
                <a:ln>
                  <a:noFill/>
                </a:ln>
                <a:solidFill>
                  <a:schemeClr val="tx1"/>
                </a:solidFill>
                <a:effectLst/>
                <a:cs typeface="Arial" panose="020B0604020202020204" pitchFamily="34" charset="0"/>
              </a:rPr>
              <a:t>3: </a:t>
            </a:r>
            <a:r>
              <a:rPr kumimoji="0" lang="en-US" altLang="en-US" sz="2400" b="0" i="0" u="none" strike="noStrike" cap="none" normalizeH="0" baseline="0" dirty="0">
                <a:ln>
                  <a:noFill/>
                </a:ln>
                <a:solidFill>
                  <a:srgbClr val="0070C0"/>
                </a:solidFill>
                <a:effectLst/>
                <a:cs typeface="Arial" panose="020B0604020202020204" pitchFamily="34" charset="0"/>
              </a:rPr>
              <a:t>2-SampleZTest</a:t>
            </a:r>
            <a:r>
              <a:rPr kumimoji="0" lang="en-US" altLang="en-US" sz="2400" b="0" i="0" u="none" strike="noStrike" cap="none" normalizeH="0" baseline="0" dirty="0">
                <a:ln>
                  <a:noFill/>
                </a:ln>
                <a:solidFill>
                  <a:schemeClr val="tx1"/>
                </a:solidFill>
                <a:effectLst/>
                <a:cs typeface="Arial" panose="020B0604020202020204" pitchFamily="34" charset="0"/>
              </a:rPr>
              <a:t> (</a:t>
            </a:r>
            <a:r>
              <a:rPr kumimoji="0" lang="en-US" altLang="en-US" sz="2400" b="1" i="0" u="none" strike="noStrike" cap="none" normalizeH="0" baseline="0" dirty="0">
                <a:ln>
                  <a:noFill/>
                </a:ln>
                <a:solidFill>
                  <a:schemeClr val="tx1"/>
                </a:solidFill>
                <a:effectLst/>
                <a:cs typeface="Arial" panose="020B0604020202020204" pitchFamily="34" charset="0"/>
              </a:rPr>
              <a:t>Case I</a:t>
            </a:r>
            <a:r>
              <a:rPr kumimoji="0" lang="en-US" altLang="en-US" sz="2400" b="0" i="0" u="none" strike="noStrike" cap="none" normalizeH="0" baseline="0" dirty="0">
                <a:ln>
                  <a:noFill/>
                </a:ln>
                <a:solidFill>
                  <a:schemeClr val="tx1"/>
                </a:solidFill>
                <a:effectLst/>
                <a:cs typeface="Arial" panose="020B0604020202020204" pitchFamily="34" charset="0"/>
              </a:rPr>
              <a:t>) or </a:t>
            </a:r>
          </a:p>
          <a:p>
            <a:pPr lvl="0" eaLnBrk="0" fontAlgn="base" hangingPunct="0">
              <a:spcBef>
                <a:spcPct val="0"/>
              </a:spcBef>
              <a:spcAft>
                <a:spcPct val="0"/>
              </a:spcAft>
            </a:pPr>
            <a:r>
              <a:rPr lang="en-US" altLang="en-US" sz="2400" dirty="0">
                <a:cs typeface="Arial" panose="020B0604020202020204" pitchFamily="34" charset="0"/>
              </a:rPr>
              <a:t>4: </a:t>
            </a:r>
            <a:r>
              <a:rPr lang="en-US" altLang="en-US" sz="2400" dirty="0">
                <a:solidFill>
                  <a:srgbClr val="0070C0"/>
                </a:solidFill>
                <a:cs typeface="Arial" panose="020B0604020202020204" pitchFamily="34" charset="0"/>
              </a:rPr>
              <a:t>2-SampleTTest</a:t>
            </a:r>
            <a:r>
              <a:rPr lang="en-US" altLang="en-US" sz="2400" dirty="0">
                <a:cs typeface="Arial" panose="020B0604020202020204" pitchFamily="34" charset="0"/>
              </a:rPr>
              <a:t> (</a:t>
            </a:r>
            <a:r>
              <a:rPr lang="en-US" altLang="en-US" sz="2400" b="1" dirty="0">
                <a:cs typeface="Arial" panose="020B0604020202020204" pitchFamily="34" charset="0"/>
              </a:rPr>
              <a:t>Case II and III</a:t>
            </a:r>
            <a:r>
              <a:rPr lang="en-US" altLang="en-US" sz="2400" dirty="0">
                <a:cs typeface="Arial" panose="020B0604020202020204" pitchFamily="34" charset="0"/>
              </a:rPr>
              <a:t>)</a:t>
            </a:r>
            <a:br>
              <a:rPr kumimoji="0" lang="en-US" altLang="en-US" sz="2400" b="0" i="0" u="none" strike="noStrike" cap="none" normalizeH="0" baseline="0" dirty="0">
                <a:ln>
                  <a:noFill/>
                </a:ln>
                <a:solidFill>
                  <a:schemeClr val="tx1"/>
                </a:solidFill>
                <a:effectLst/>
                <a:cs typeface="Arial" panose="020B0604020202020204" pitchFamily="34" charset="0"/>
              </a:rPr>
            </a:br>
            <a:r>
              <a:rPr kumimoji="0" lang="en-US" altLang="en-US" sz="2400" b="0" i="0" u="none" strike="noStrike" cap="none" normalizeH="0" baseline="0" dirty="0">
                <a:ln>
                  <a:noFill/>
                </a:ln>
                <a:solidFill>
                  <a:schemeClr val="tx1"/>
                </a:solidFill>
                <a:effectLst/>
                <a:cs typeface="Arial" panose="020B0604020202020204" pitchFamily="34" charset="0"/>
              </a:rPr>
              <a:t>Press </a:t>
            </a:r>
            <a:r>
              <a:rPr kumimoji="0" lang="en-US" altLang="en-US" sz="2400" b="0" i="0" u="none" strike="noStrike" cap="none" normalizeH="0" baseline="0" dirty="0">
                <a:ln>
                  <a:noFill/>
                </a:ln>
                <a:solidFill>
                  <a:srgbClr val="FF0000"/>
                </a:solidFill>
                <a:effectLst/>
                <a:cs typeface="Arial" panose="020B0604020202020204" pitchFamily="34" charset="0"/>
              </a:rPr>
              <a:t>ENTER</a:t>
            </a:r>
            <a:r>
              <a:rPr kumimoji="0" lang="en-US" altLang="en-US" sz="2400" b="0" i="0" u="none" strike="noStrike" cap="none" normalizeH="0" baseline="0" dirty="0">
                <a:ln>
                  <a:noFill/>
                </a:ln>
                <a:solidFill>
                  <a:schemeClr val="tx1"/>
                </a:solidFill>
                <a:effectLst/>
                <a:cs typeface="Arial" panose="020B0604020202020204" pitchFamily="34" charset="0"/>
              </a:rPr>
              <a:t>.</a:t>
            </a:r>
          </a:p>
          <a:p>
            <a:pPr lvl="0" eaLnBrk="0" fontAlgn="base" hangingPunct="0">
              <a:lnSpc>
                <a:spcPts val="1200"/>
              </a:lnSpc>
              <a:spcBef>
                <a:spcPct val="0"/>
              </a:spcBef>
              <a:spcAft>
                <a:spcPct val="0"/>
              </a:spcAft>
            </a:pPr>
            <a:endParaRPr lang="en-US" altLang="en-US" sz="2400" dirty="0">
              <a:cs typeface="Arial" panose="020B0604020202020204" pitchFamily="34" charset="0"/>
            </a:endParaRP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If you have your data </a:t>
            </a:r>
            <a:r>
              <a:rPr lang="en-US" altLang="en-US" sz="2400" dirty="0"/>
              <a:t>entered in columns, select </a:t>
            </a:r>
            <a:r>
              <a:rPr lang="en-US" altLang="en-US" sz="2400" dirty="0">
                <a:solidFill>
                  <a:srgbClr val="00B050"/>
                </a:solidFill>
              </a:rPr>
              <a:t>Data.</a:t>
            </a: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If you don’t, select </a:t>
            </a:r>
            <a:r>
              <a:rPr kumimoji="0" lang="en-US" altLang="en-US" sz="2400" b="0" i="0" u="none" strike="noStrike" cap="none" normalizeH="0" baseline="0" dirty="0">
                <a:ln>
                  <a:noFill/>
                </a:ln>
                <a:solidFill>
                  <a:srgbClr val="00B050"/>
                </a:solidFill>
                <a:effectLst/>
              </a:rPr>
              <a:t>Stats</a:t>
            </a:r>
            <a:r>
              <a:rPr kumimoji="0" lang="en-US" altLang="en-US" sz="2400" b="0" i="0" u="none" strike="noStrike" cap="none" normalizeH="0" baseline="0" dirty="0">
                <a:ln>
                  <a:noFill/>
                </a:ln>
                <a:solidFill>
                  <a:schemeClr val="tx1"/>
                </a:solidFill>
                <a:effectLst/>
              </a:rPr>
              <a:t> and enter the required values.</a:t>
            </a:r>
          </a:p>
          <a:p>
            <a:pPr lvl="0" eaLnBrk="0" fontAlgn="base" hangingPunct="0">
              <a:lnSpc>
                <a:spcPts val="1200"/>
              </a:lnSpc>
              <a:spcBef>
                <a:spcPct val="0"/>
              </a:spcBef>
              <a:spcAft>
                <a:spcPct val="0"/>
              </a:spcAft>
            </a:pPr>
            <a:endParaRPr lang="en-US" altLang="en-US" sz="2400" dirty="0"/>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Select the type of </a:t>
            </a:r>
            <a:r>
              <a:rPr kumimoji="0" lang="en-US" altLang="en-US" sz="2400" b="0" i="0" u="none" strike="noStrike" cap="none" normalizeH="0" baseline="0" dirty="0">
                <a:ln>
                  <a:noFill/>
                </a:ln>
                <a:solidFill>
                  <a:srgbClr val="7030A0"/>
                </a:solidFill>
                <a:effectLst/>
              </a:rPr>
              <a:t>alternate hypothesis</a:t>
            </a:r>
          </a:p>
          <a:p>
            <a:pPr lvl="0" eaLnBrk="0" fontAlgn="base" hangingPunct="0">
              <a:spcBef>
                <a:spcPct val="0"/>
              </a:spcBef>
              <a:spcAft>
                <a:spcPct val="0"/>
              </a:spcAft>
            </a:pPr>
            <a:r>
              <a:rPr lang="en-US" altLang="en-US" sz="2400" dirty="0"/>
              <a:t>If This is </a:t>
            </a:r>
            <a:r>
              <a:rPr lang="en-US" altLang="en-US" sz="2400" b="1" dirty="0"/>
              <a:t>Case II</a:t>
            </a:r>
            <a:r>
              <a:rPr lang="en-US" altLang="en-US" sz="2400" dirty="0"/>
              <a:t>, then select </a:t>
            </a:r>
            <a:r>
              <a:rPr lang="en-US" altLang="en-US" sz="2400" dirty="0">
                <a:solidFill>
                  <a:srgbClr val="7030A0"/>
                </a:solidFill>
              </a:rPr>
              <a:t>pooled</a:t>
            </a:r>
            <a:r>
              <a:rPr lang="en-US" altLang="en-US" sz="2400" dirty="0"/>
              <a:t> </a:t>
            </a:r>
            <a:r>
              <a:rPr lang="en-US" altLang="en-US" sz="2400" b="1" dirty="0"/>
              <a:t>YES</a:t>
            </a:r>
            <a:r>
              <a:rPr lang="en-US" altLang="en-US" sz="2400" dirty="0"/>
              <a:t>, otherwise No</a:t>
            </a: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Hit </a:t>
            </a:r>
            <a:r>
              <a:rPr lang="en-US" altLang="en-US" sz="2400" dirty="0">
                <a:solidFill>
                  <a:srgbClr val="FF0000"/>
                </a:solidFill>
              </a:rPr>
              <a:t>Calculate</a:t>
            </a:r>
            <a:endParaRPr kumimoji="0" lang="en-US" altLang="en-US" sz="2400"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60272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8369300" cy="1325563"/>
          </a:xfrm>
        </p:spPr>
        <p:txBody>
          <a:bodyPr/>
          <a:lstStyle/>
          <a:p>
            <a:r>
              <a:rPr lang="en-US" dirty="0">
                <a:solidFill>
                  <a:srgbClr val="990033"/>
                </a:solidFill>
              </a:rPr>
              <a:t>Ex2. Effect of Marijuana Use </a:t>
            </a:r>
          </a:p>
        </p:txBody>
      </p:sp>
      <p:sp>
        <p:nvSpPr>
          <p:cNvPr id="16" name="Rectangle 15">
            <a:extLst>
              <a:ext uri="{FF2B5EF4-FFF2-40B4-BE49-F238E27FC236}">
                <a16:creationId xmlns:a16="http://schemas.microsoft.com/office/drawing/2014/main" id="{CFDB5656-0B45-4235-8F2E-C55096E6DCF3}"/>
              </a:ext>
            </a:extLst>
          </p:cNvPr>
          <p:cNvSpPr/>
          <p:nvPr/>
        </p:nvSpPr>
        <p:spPr>
          <a:xfrm>
            <a:off x="838198" y="1527850"/>
            <a:ext cx="8966200" cy="1569660"/>
          </a:xfrm>
          <a:prstGeom prst="rect">
            <a:avLst/>
          </a:prstGeom>
        </p:spPr>
        <p:txBody>
          <a:bodyPr wrap="square">
            <a:spAutoFit/>
          </a:bodyPr>
          <a:lstStyle/>
          <a:p>
            <a:r>
              <a:rPr lang="en-US" sz="2400" dirty="0">
                <a:cs typeface="Times New Roman" panose="02020603050405020304" pitchFamily="18" charset="0"/>
              </a:rPr>
              <a:t>Many studies have been conducted to test the </a:t>
            </a:r>
            <a:r>
              <a:rPr lang="en-US" sz="2400" dirty="0">
                <a:solidFill>
                  <a:srgbClr val="0070C0"/>
                </a:solidFill>
                <a:cs typeface="Times New Roman" panose="02020603050405020304" pitchFamily="18" charset="0"/>
              </a:rPr>
              <a:t>effects of marijuana use on mental abilities</a:t>
            </a:r>
            <a:r>
              <a:rPr lang="en-US" sz="2400" dirty="0">
                <a:cs typeface="Times New Roman" panose="02020603050405020304" pitchFamily="18" charset="0"/>
              </a:rPr>
              <a:t>. In one such study, groups of light and heavy users of marijuana in college were </a:t>
            </a:r>
            <a:r>
              <a:rPr lang="en-US" sz="2400" dirty="0">
                <a:solidFill>
                  <a:srgbClr val="FF0000"/>
                </a:solidFill>
                <a:cs typeface="Times New Roman" panose="02020603050405020304" pitchFamily="18" charset="0"/>
              </a:rPr>
              <a:t>tested for memory recall</a:t>
            </a:r>
            <a:r>
              <a:rPr lang="en-US" sz="2400" dirty="0">
                <a:cs typeface="Times New Roman" panose="02020603050405020304" pitchFamily="18" charset="0"/>
              </a:rPr>
              <a:t>, with the results given below [1].</a:t>
            </a:r>
          </a:p>
        </p:txBody>
      </p:sp>
      <p:sp>
        <p:nvSpPr>
          <p:cNvPr id="6" name="Rectangle 5">
            <a:extLst>
              <a:ext uri="{FF2B5EF4-FFF2-40B4-BE49-F238E27FC236}">
                <a16:creationId xmlns:a16="http://schemas.microsoft.com/office/drawing/2014/main" id="{A2D594EF-F910-4669-BF4F-5AE34835C669}"/>
              </a:ext>
            </a:extLst>
          </p:cNvPr>
          <p:cNvSpPr/>
          <p:nvPr/>
        </p:nvSpPr>
        <p:spPr>
          <a:xfrm>
            <a:off x="838198" y="3160326"/>
            <a:ext cx="10160002" cy="1200329"/>
          </a:xfrm>
          <a:prstGeom prst="rect">
            <a:avLst/>
          </a:prstGeom>
        </p:spPr>
        <p:txBody>
          <a:bodyPr wrap="square">
            <a:spAutoFit/>
          </a:bodyPr>
          <a:lstStyle/>
          <a:p>
            <a:r>
              <a:rPr lang="en-US" sz="2400" dirty="0">
                <a:cs typeface="Times New Roman" panose="02020603050405020304" pitchFamily="18" charset="0"/>
              </a:rPr>
              <a:t>Use a </a:t>
            </a:r>
            <a:r>
              <a:rPr lang="en-US" sz="2400" dirty="0">
                <a:solidFill>
                  <a:srgbClr val="00B050"/>
                </a:solidFill>
                <a:cs typeface="Times New Roman" panose="02020603050405020304" pitchFamily="18" charset="0"/>
              </a:rPr>
              <a:t>0.01 significance level </a:t>
            </a:r>
            <a:r>
              <a:rPr lang="en-US" sz="2400" dirty="0">
                <a:cs typeface="Times New Roman" panose="02020603050405020304" pitchFamily="18" charset="0"/>
              </a:rPr>
              <a:t>to test the </a:t>
            </a:r>
            <a:r>
              <a:rPr lang="en-US" sz="2400" dirty="0">
                <a:solidFill>
                  <a:schemeClr val="accent6">
                    <a:lumMod val="75000"/>
                  </a:schemeClr>
                </a:solidFill>
                <a:cs typeface="Times New Roman" panose="02020603050405020304" pitchFamily="18" charset="0"/>
              </a:rPr>
              <a:t>claim</a:t>
            </a:r>
            <a:r>
              <a:rPr lang="en-US" sz="2400" dirty="0">
                <a:cs typeface="Times New Roman" panose="02020603050405020304" pitchFamily="18" charset="0"/>
              </a:rPr>
              <a:t> that the </a:t>
            </a:r>
            <a:r>
              <a:rPr lang="en-US" sz="2400" dirty="0">
                <a:solidFill>
                  <a:schemeClr val="accent6">
                    <a:lumMod val="75000"/>
                  </a:schemeClr>
                </a:solidFill>
                <a:cs typeface="Times New Roman" panose="02020603050405020304" pitchFamily="18" charset="0"/>
              </a:rPr>
              <a:t>population of heavy marijuana users has a lower memory recall than the light users</a:t>
            </a:r>
            <a:r>
              <a:rPr lang="en-US" sz="2400" dirty="0">
                <a:cs typeface="Times New Roman" panose="02020603050405020304" pitchFamily="18" charset="0"/>
              </a:rPr>
              <a:t>. </a:t>
            </a:r>
          </a:p>
          <a:p>
            <a:r>
              <a:rPr lang="en-US" sz="2400" dirty="0">
                <a:cs typeface="Times New Roman" panose="02020603050405020304" pitchFamily="18" charset="0"/>
              </a:rPr>
              <a:t>Should marijuana use be of concern to college students?</a:t>
            </a:r>
          </a:p>
        </p:txBody>
      </p:sp>
      <p:sp>
        <p:nvSpPr>
          <p:cNvPr id="2" name="Rectangle 1">
            <a:extLst>
              <a:ext uri="{FF2B5EF4-FFF2-40B4-BE49-F238E27FC236}">
                <a16:creationId xmlns:a16="http://schemas.microsoft.com/office/drawing/2014/main" id="{4A15CB39-E3B4-48A9-9E72-4E18E8B2CFB7}"/>
              </a:ext>
            </a:extLst>
          </p:cNvPr>
          <p:cNvSpPr/>
          <p:nvPr/>
        </p:nvSpPr>
        <p:spPr>
          <a:xfrm>
            <a:off x="838198" y="6078835"/>
            <a:ext cx="8966200" cy="584775"/>
          </a:xfrm>
          <a:prstGeom prst="rect">
            <a:avLst/>
          </a:prstGeom>
        </p:spPr>
        <p:txBody>
          <a:bodyPr wrap="square">
            <a:spAutoFit/>
          </a:bodyPr>
          <a:lstStyle/>
          <a:p>
            <a:r>
              <a:rPr lang="en-US" sz="1600" dirty="0">
                <a:cs typeface="Times New Roman" panose="02020603050405020304" pitchFamily="18" charset="0"/>
              </a:rPr>
              <a:t>[1] Pope and </a:t>
            </a:r>
            <a:r>
              <a:rPr lang="en-US" sz="1600" dirty="0" err="1">
                <a:cs typeface="Times New Roman" panose="02020603050405020304" pitchFamily="18" charset="0"/>
              </a:rPr>
              <a:t>Yurgelun</a:t>
            </a:r>
            <a:r>
              <a:rPr lang="en-US" sz="1600" dirty="0">
                <a:cs typeface="Times New Roman" panose="02020603050405020304" pitchFamily="18" charset="0"/>
              </a:rPr>
              <a:t>-Todd, The Residual Cognitive Effects of Heavy Marijuana Use in College Students, Journal of the American Medical Association, Vol. 275, No. 7.</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08E5F04-DC4A-43F0-AB87-42A3F5B60751}"/>
                  </a:ext>
                </a:extLst>
              </p:cNvPr>
              <p:cNvSpPr/>
              <p:nvPr/>
            </p:nvSpPr>
            <p:spPr>
              <a:xfrm>
                <a:off x="838198" y="4650790"/>
                <a:ext cx="5613332" cy="830997"/>
              </a:xfrm>
              <a:prstGeom prst="rect">
                <a:avLst/>
              </a:prstGeom>
            </p:spPr>
            <p:txBody>
              <a:bodyPr wrap="none">
                <a:spAutoFit/>
              </a:bodyPr>
              <a:lstStyle/>
              <a:p>
                <a:r>
                  <a:rPr lang="en-US" sz="2400" dirty="0">
                    <a:ea typeface="Times New Roman" panose="02020603050405020304" pitchFamily="18" charset="0"/>
                  </a:rPr>
                  <a:t>Light Users: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=64</m:t>
                    </m:r>
                  </m:oMath>
                </a14:m>
                <a:r>
                  <a:rPr lang="en-US" sz="2400" dirty="0"/>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=53.3</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=3.6</m:t>
                    </m:r>
                  </m:oMath>
                </a14:m>
                <a:endParaRPr lang="en-US" sz="2400" dirty="0"/>
              </a:p>
              <a:p>
                <a:r>
                  <a:rPr lang="en-US" sz="2400" dirty="0"/>
                  <a:t>Heavy Users: 	</a:t>
                </a:r>
                <a14:m>
                  <m:oMath xmlns:m="http://schemas.openxmlformats.org/officeDocument/2006/math">
                    <m:r>
                      <m:rPr>
                        <m:sty m:val="p"/>
                      </m:rPr>
                      <a:rPr lang="en-US" sz="2400" b="0" i="0" smtClean="0">
                        <a:latin typeface="Cambria Math" panose="02040503050406030204" pitchFamily="18" charset="0"/>
                        <a:ea typeface="Times New Roman" panose="02020603050405020304" pitchFamily="18" charset="0"/>
                      </a:rPr>
                      <m:t>m</m:t>
                    </m:r>
                    <m:r>
                      <a:rPr lang="en-US" sz="2400" i="1">
                        <a:latin typeface="Cambria Math" panose="02040503050406030204" pitchFamily="18" charset="0"/>
                        <a:ea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rPr>
                      <m:t>65</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51</m:t>
                    </m:r>
                    <m:r>
                      <a:rPr lang="en-US" sz="2400" i="1">
                        <a:latin typeface="Cambria Math" panose="02040503050406030204" pitchFamily="18" charset="0"/>
                      </a:rPr>
                      <m:t>.</m:t>
                    </m:r>
                    <m:r>
                      <a:rPr lang="en-US" sz="2400" b="0" i="1" smtClean="0">
                        <a:latin typeface="Cambria Math" panose="02040503050406030204" pitchFamily="18" charset="0"/>
                      </a:rPr>
                      <m:t>3</m:t>
                    </m:r>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𝑌</m:t>
                        </m:r>
                      </m:sub>
                    </m:sSub>
                    <m:r>
                      <a:rPr lang="en-US" sz="2400" i="1">
                        <a:latin typeface="Cambria Math" panose="02040503050406030204" pitchFamily="18" charset="0"/>
                      </a:rPr>
                      <m:t>=</m:t>
                    </m:r>
                    <m:r>
                      <a:rPr lang="en-US" sz="2400" b="0" i="1" smtClean="0">
                        <a:latin typeface="Cambria Math" panose="02040503050406030204" pitchFamily="18" charset="0"/>
                      </a:rPr>
                      <m:t>4</m:t>
                    </m:r>
                    <m:r>
                      <a:rPr lang="en-US" sz="2400" i="1">
                        <a:latin typeface="Cambria Math" panose="02040503050406030204" pitchFamily="18" charset="0"/>
                      </a:rPr>
                      <m:t>.</m:t>
                    </m:r>
                    <m:r>
                      <a:rPr lang="en-US" sz="2400" b="0" i="1" smtClean="0">
                        <a:latin typeface="Cambria Math" panose="02040503050406030204" pitchFamily="18" charset="0"/>
                      </a:rPr>
                      <m:t>5</m:t>
                    </m:r>
                  </m:oMath>
                </a14:m>
                <a:endParaRPr lang="en-US" sz="2400" dirty="0"/>
              </a:p>
            </p:txBody>
          </p:sp>
        </mc:Choice>
        <mc:Fallback xmlns="">
          <p:sp>
            <p:nvSpPr>
              <p:cNvPr id="8" name="Rectangle 7">
                <a:extLst>
                  <a:ext uri="{FF2B5EF4-FFF2-40B4-BE49-F238E27FC236}">
                    <a16:creationId xmlns:a16="http://schemas.microsoft.com/office/drawing/2014/main" id="{508E5F04-DC4A-43F0-AB87-42A3F5B60751}"/>
                  </a:ext>
                </a:extLst>
              </p:cNvPr>
              <p:cNvSpPr>
                <a:spLocks noRot="1" noChangeAspect="1" noMove="1" noResize="1" noEditPoints="1" noAdjustHandles="1" noChangeArrowheads="1" noChangeShapeType="1" noTextEdit="1"/>
              </p:cNvSpPr>
              <p:nvPr/>
            </p:nvSpPr>
            <p:spPr>
              <a:xfrm>
                <a:off x="838198" y="4650790"/>
                <a:ext cx="5613332" cy="830997"/>
              </a:xfrm>
              <a:prstGeom prst="rect">
                <a:avLst/>
              </a:prstGeom>
              <a:blipFill>
                <a:blip r:embed="rId3"/>
                <a:stretch>
                  <a:fillRect l="-1629" t="-5882" b="-1617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6000427-9CA9-4EE4-AF38-82C385CB3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910727" y="177800"/>
            <a:ext cx="1982823" cy="25781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F30DDD-1568-44A3-9B0A-DA92E597C98E}"/>
                  </a:ext>
                </a:extLst>
              </p:cNvPr>
              <p:cNvSpPr/>
              <p:nvPr/>
            </p:nvSpPr>
            <p:spPr>
              <a:xfrm>
                <a:off x="6968428" y="4728695"/>
                <a:ext cx="3169266" cy="675185"/>
              </a:xfrm>
              <a:prstGeom prst="rect">
                <a:avLst/>
              </a:prstGeom>
              <a:solidFill>
                <a:srgbClr val="FFCCFF"/>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𝑌</m:t>
                                      </m:r>
                                    </m:sub>
                                  </m:sSub>
                                </m:e>
                              </m:d>
                            </m:e>
                          </m:func>
                        </m:num>
                        <m:den>
                          <m:func>
                            <m:funcPr>
                              <m:ctrlPr>
                                <a:rPr lang="en-US" i="1">
                                  <a:latin typeface="Cambria Math" panose="02040503050406030204" pitchFamily="18" charset="0"/>
                                </a:rPr>
                              </m:ctrlPr>
                            </m:funcPr>
                            <m:fName>
                              <m:r>
                                <a:rPr lang="en-US" i="1">
                                  <a:latin typeface="Cambria Math" panose="02040503050406030204" pitchFamily="18" charset="0"/>
                                </a:rPr>
                                <m:t>𝑚</m:t>
                              </m:r>
                              <m:r>
                                <m:rPr>
                                  <m:sty m:val="p"/>
                                </m:rPr>
                                <a:rPr lang="en-US">
                                  <a:latin typeface="Cambria Math" panose="02040503050406030204" pitchFamily="18" charset="0"/>
                                </a:rPr>
                                <m:t>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𝑌</m:t>
                                      </m:r>
                                    </m:sub>
                                  </m:sSub>
                                </m:e>
                              </m:d>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4.5</m:t>
                          </m:r>
                        </m:num>
                        <m:den>
                          <m:r>
                            <a:rPr lang="en-US" b="0" i="1" smtClean="0">
                              <a:latin typeface="Cambria Math" panose="02040503050406030204" pitchFamily="18" charset="0"/>
                            </a:rPr>
                            <m:t>3.6</m:t>
                          </m:r>
                        </m:den>
                      </m:f>
                      <m:r>
                        <a:rPr lang="en-US" b="0" i="1" smtClean="0">
                          <a:latin typeface="Cambria Math" panose="02040503050406030204" pitchFamily="18" charset="0"/>
                        </a:rPr>
                        <m:t>=1.25&lt;2</m:t>
                      </m:r>
                    </m:oMath>
                  </m:oMathPara>
                </a14:m>
                <a:endParaRPr lang="en-US" dirty="0"/>
              </a:p>
            </p:txBody>
          </p:sp>
        </mc:Choice>
        <mc:Fallback xmlns="">
          <p:sp>
            <p:nvSpPr>
              <p:cNvPr id="9" name="Rectangle 8">
                <a:extLst>
                  <a:ext uri="{FF2B5EF4-FFF2-40B4-BE49-F238E27FC236}">
                    <a16:creationId xmlns:a16="http://schemas.microsoft.com/office/drawing/2014/main" id="{59F30DDD-1568-44A3-9B0A-DA92E597C98E}"/>
                  </a:ext>
                </a:extLst>
              </p:cNvPr>
              <p:cNvSpPr>
                <a:spLocks noRot="1" noChangeAspect="1" noMove="1" noResize="1" noEditPoints="1" noAdjustHandles="1" noChangeArrowheads="1" noChangeShapeType="1" noTextEdit="1"/>
              </p:cNvSpPr>
              <p:nvPr/>
            </p:nvSpPr>
            <p:spPr>
              <a:xfrm>
                <a:off x="6968428" y="4728695"/>
                <a:ext cx="3169266" cy="67518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242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2099</TotalTime>
  <Words>2307</Words>
  <Application>Microsoft Office PowerPoint</Application>
  <PresentationFormat>Widescreen</PresentationFormat>
  <Paragraphs>216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Calibri</vt:lpstr>
      <vt:lpstr>Cambria Math</vt:lpstr>
      <vt:lpstr>Arial</vt:lpstr>
      <vt:lpstr>Office Theme</vt:lpstr>
      <vt:lpstr>Independent Samples  T-Test</vt:lpstr>
      <vt:lpstr>Independent Vs Dependent </vt:lpstr>
      <vt:lpstr>Independent Samples</vt:lpstr>
      <vt:lpstr>Inference for μ_X-μ_Y</vt:lpstr>
      <vt:lpstr>Ex1. Bipolar Depression</vt:lpstr>
      <vt:lpstr>PowerPoint Presentation</vt:lpstr>
      <vt:lpstr>PowerPoint Presentation</vt:lpstr>
      <vt:lpstr>Using Calculator</vt:lpstr>
      <vt:lpstr>Ex2. Effect of Marijuana Use </vt:lpstr>
      <vt:lpstr>PowerPoint Presentation</vt:lpstr>
      <vt:lpstr>Ex3. Carbon Monoxide and Cigarettes</vt:lpstr>
      <vt:lpstr>PowerPoint Presentation</vt:lpstr>
      <vt:lpstr>Ex4. Ice Cream and Fat</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176</cp:revision>
  <dcterms:created xsi:type="dcterms:W3CDTF">2019-05-07T19:03:55Z</dcterms:created>
  <dcterms:modified xsi:type="dcterms:W3CDTF">2020-12-25T19:28:05Z</dcterms:modified>
</cp:coreProperties>
</file>