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22" r:id="rId3"/>
    <p:sldId id="337" r:id="rId4"/>
    <p:sldId id="342" r:id="rId5"/>
    <p:sldId id="286" r:id="rId6"/>
    <p:sldId id="302" r:id="rId7"/>
    <p:sldId id="341" r:id="rId8"/>
    <p:sldId id="344" r:id="rId9"/>
    <p:sldId id="343" r:id="rId10"/>
    <p:sldId id="339" r:id="rId11"/>
    <p:sldId id="30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I3HntWCFrdBeXbSjK1E8w==" hashData="OPGEpihZtSTJ32rBhc9FtGn7bCLkXB8gVNw0L7ximnFyZgKNzb9A0fXS0wlpm2fCALXjoWKELpGjihy0DsP20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BDE9FF"/>
    <a:srgbClr val="8D42C6"/>
    <a:srgbClr val="FFCCFF"/>
    <a:srgbClr val="008AF2"/>
    <a:srgbClr val="008FFA"/>
    <a:srgbClr val="FF0000"/>
    <a:srgbClr val="FF9900"/>
    <a:srgbClr val="FFFFCC"/>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91" autoAdjust="0"/>
  </p:normalViewPr>
  <p:slideViewPr>
    <p:cSldViewPr snapToGrid="0">
      <p:cViewPr varScale="1">
        <p:scale>
          <a:sx n="58" d="100"/>
          <a:sy n="58"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30429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easily compute the probabilities using calculator, just follow standardization first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𝜎</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𝜎</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𝑋</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𝜇</m:t>
                              </m:r>
                            </m:num>
                            <m:den>
                              <m:r>
                                <a:rPr lang="en-US" sz="1200" b="0" i="1" smtClean="0">
                                  <a:latin typeface="Cambria Math" panose="02040503050406030204" pitchFamily="18" charset="0"/>
                                  <a:ea typeface="Cambria Math" panose="02040503050406030204" pitchFamily="18" charset="0"/>
                                </a:rPr>
                                <m:t>𝜎</m:t>
                              </m:r>
                            </m:den>
                          </m:f>
                          <m:r>
                            <a:rPr lang="en-US" sz="1200" b="0" i="1" smtClean="0">
                              <a:latin typeface="Cambria Math" panose="02040503050406030204" pitchFamily="18" charset="0"/>
                              <a:ea typeface="Cambria Math" panose="02040503050406030204" pitchFamily="18" charset="0"/>
                            </a:rPr>
                            <m:t>≤1</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𝑍</m:t>
                          </m:r>
                          <m:r>
                            <a:rPr lang="en-US" sz="1200" b="0" i="1" smtClean="0">
                              <a:latin typeface="Cambria Math" panose="02040503050406030204" pitchFamily="18" charset="0"/>
                              <a:ea typeface="Cambria Math" panose="02040503050406030204" pitchFamily="18" charset="0"/>
                            </a:rPr>
                            <m:t>≤1</m:t>
                          </m:r>
                        </m:e>
                      </m:d>
                      <m:r>
                        <a:rPr lang="en-US" sz="1200" b="0" i="1" smtClean="0">
                          <a:latin typeface="Cambria Math" panose="02040503050406030204" pitchFamily="18" charset="0"/>
                        </a:rPr>
                        <m:t>=0.6827</m:t>
                      </m:r>
                    </m:oMath>
                  </m:oMathPara>
                </a14:m>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of Empirical Rule is in its real-life applications to detect unlikely incidents </a:t>
            </a:r>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187889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82607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work for k=1</a:t>
            </a:r>
          </a:p>
          <a:p>
            <a:endParaRPr lang="en-US" dirty="0"/>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380985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415429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998012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 it based on normal curve? </a:t>
            </a:r>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420916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png"/><Relationship Id="rId18" Type="http://schemas.openxmlformats.org/officeDocument/2006/relationships/image" Target="../media/image10.jpeg"/><Relationship Id="rId3" Type="http://schemas.openxmlformats.org/officeDocument/2006/relationships/notesSlide" Target="../notesSlides/notesSlide1.xml"/><Relationship Id="rId21" Type="http://schemas.openxmlformats.org/officeDocument/2006/relationships/image" Target="../media/image11.gif"/><Relationship Id="rId7" Type="http://schemas.openxmlformats.org/officeDocument/2006/relationships/image" Target="../media/image2.wmf"/><Relationship Id="rId12" Type="http://schemas.openxmlformats.org/officeDocument/2006/relationships/image" Target="../media/image8.png"/><Relationship Id="rId17" Type="http://schemas.openxmlformats.org/officeDocument/2006/relationships/image" Target="../media/image6.wmf"/><Relationship Id="rId2" Type="http://schemas.openxmlformats.org/officeDocument/2006/relationships/slideLayout" Target="../slideLayouts/slideLayout1.xml"/><Relationship Id="rId16" Type="http://schemas.openxmlformats.org/officeDocument/2006/relationships/oleObject" Target="../embeddings/oleObject6.bin"/><Relationship Id="rId20"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image" Target="../media/image14.png"/><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image" Target="../media/image13.png"/><Relationship Id="rId10" Type="http://schemas.openxmlformats.org/officeDocument/2006/relationships/oleObject" Target="../embeddings/oleObject4.bin"/><Relationship Id="rId19"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5.bin"/><Relationship Id="rId22"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21.jpg"/><Relationship Id="rId7" Type="http://schemas.openxmlformats.org/officeDocument/2006/relationships/image" Target="../media/image350.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22.png"/><Relationship Id="rId10" Type="http://schemas.openxmlformats.org/officeDocument/2006/relationships/image" Target="../media/image21.png"/><Relationship Id="rId9" Type="http://schemas.openxmlformats.org/officeDocument/2006/relationships/image" Target="../media/image37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09"/>
            <a:ext cx="4559643" cy="2454061"/>
          </a:xfrm>
        </p:spPr>
        <p:txBody>
          <a:bodyPr>
            <a:normAutofit fontScale="90000"/>
          </a:bodyPr>
          <a:lstStyle/>
          <a:p>
            <a:r>
              <a:rPr lang="en-US" dirty="0"/>
              <a:t>Empirical and Chebyshev Rules </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71194" y="3429000"/>
            <a:ext cx="3358500" cy="866370"/>
          </a:xfrm>
        </p:spPr>
        <p:txBody>
          <a:bodyPr>
            <a:normAutofit/>
          </a:bodyPr>
          <a:lstStyle/>
          <a:p>
            <a:r>
              <a:rPr lang="en-US" sz="3600" dirty="0">
                <a:solidFill>
                  <a:srgbClr val="8D42C6"/>
                </a:solidFill>
              </a:rPr>
              <a:t>Chapter 5 Part 3</a:t>
            </a:r>
          </a:p>
        </p:txBody>
      </p:sp>
      <p:graphicFrame>
        <p:nvGraphicFramePr>
          <p:cNvPr id="4" name="Object 1">
            <a:extLst>
              <a:ext uri="{FF2B5EF4-FFF2-40B4-BE49-F238E27FC236}">
                <a16:creationId xmlns:a16="http://schemas.microsoft.com/office/drawing/2014/main" id="{3F7EEB7F-7D0C-4085-AACC-C73CB4EF1321}"/>
              </a:ext>
            </a:extLst>
          </p:cNvPr>
          <p:cNvGraphicFramePr>
            <a:graphicFrameLocks noChangeAspect="1"/>
          </p:cNvGraphicFramePr>
          <p:nvPr>
            <p:extLst>
              <p:ext uri="{D42A27DB-BD31-4B8C-83A1-F6EECF244321}">
                <p14:modId xmlns:p14="http://schemas.microsoft.com/office/powerpoint/2010/main" val="412171510"/>
              </p:ext>
            </p:extLst>
          </p:nvPr>
        </p:nvGraphicFramePr>
        <p:xfrm>
          <a:off x="5309136" y="442643"/>
          <a:ext cx="1220788" cy="411163"/>
        </p:xfrm>
        <a:graphic>
          <a:graphicData uri="http://schemas.openxmlformats.org/presentationml/2006/ole">
            <mc:AlternateContent xmlns:mc="http://schemas.openxmlformats.org/markup-compatibility/2006">
              <mc:Choice xmlns:v="urn:schemas-microsoft-com:vml" Requires="v">
                <p:oleObj spid="_x0000_s10284" name="Equation" r:id="rId4" imgW="558558" imgH="203112" progId="Equation.3">
                  <p:embed/>
                </p:oleObj>
              </mc:Choice>
              <mc:Fallback>
                <p:oleObj name="Equation" r:id="rId4" imgW="558558" imgH="203112" progId="Equation.3">
                  <p:embed/>
                  <p:pic>
                    <p:nvPicPr>
                      <p:cNvPr id="296961"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9136" y="442643"/>
                        <a:ext cx="1220788"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
            <a:extLst>
              <a:ext uri="{FF2B5EF4-FFF2-40B4-BE49-F238E27FC236}">
                <a16:creationId xmlns:a16="http://schemas.microsoft.com/office/drawing/2014/main" id="{AA8CA054-CA3F-4837-8E70-7899411D1178}"/>
              </a:ext>
            </a:extLst>
          </p:cNvPr>
          <p:cNvGraphicFramePr>
            <a:graphicFrameLocks noChangeAspect="1"/>
          </p:cNvGraphicFramePr>
          <p:nvPr>
            <p:extLst>
              <p:ext uri="{D42A27DB-BD31-4B8C-83A1-F6EECF244321}">
                <p14:modId xmlns:p14="http://schemas.microsoft.com/office/powerpoint/2010/main" val="2556158055"/>
              </p:ext>
            </p:extLst>
          </p:nvPr>
        </p:nvGraphicFramePr>
        <p:xfrm>
          <a:off x="7061736" y="214043"/>
          <a:ext cx="2051050" cy="719138"/>
        </p:xfrm>
        <a:graphic>
          <a:graphicData uri="http://schemas.openxmlformats.org/presentationml/2006/ole">
            <mc:AlternateContent xmlns:mc="http://schemas.openxmlformats.org/markup-compatibility/2006">
              <mc:Choice xmlns:v="urn:schemas-microsoft-com:vml" Requires="v">
                <p:oleObj spid="_x0000_s10285" name="Equation" r:id="rId6" imgW="939392" imgH="355446" progId="Equation.3">
                  <p:embed/>
                </p:oleObj>
              </mc:Choice>
              <mc:Fallback>
                <p:oleObj name="Equation" r:id="rId6" imgW="939392" imgH="355446" progId="Equation.3">
                  <p:embed/>
                  <p:pic>
                    <p:nvPicPr>
                      <p:cNvPr id="29696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736" y="214043"/>
                        <a:ext cx="205105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569E5CB1-EA15-42BC-9D2E-5996597B1F24}"/>
              </a:ext>
            </a:extLst>
          </p:cNvPr>
          <p:cNvGraphicFramePr>
            <a:graphicFrameLocks noChangeAspect="1"/>
          </p:cNvGraphicFramePr>
          <p:nvPr>
            <p:extLst>
              <p:ext uri="{D42A27DB-BD31-4B8C-83A1-F6EECF244321}">
                <p14:modId xmlns:p14="http://schemas.microsoft.com/office/powerpoint/2010/main" val="256050879"/>
              </p:ext>
            </p:extLst>
          </p:nvPr>
        </p:nvGraphicFramePr>
        <p:xfrm>
          <a:off x="5842536" y="1098281"/>
          <a:ext cx="2328862" cy="411162"/>
        </p:xfrm>
        <a:graphic>
          <a:graphicData uri="http://schemas.openxmlformats.org/presentationml/2006/ole">
            <mc:AlternateContent xmlns:mc="http://schemas.openxmlformats.org/markup-compatibility/2006">
              <mc:Choice xmlns:v="urn:schemas-microsoft-com:vml" Requires="v">
                <p:oleObj spid="_x0000_s10286" name="Equation" r:id="rId8" imgW="1066337" imgH="203112" progId="Equation.3">
                  <p:embed/>
                </p:oleObj>
              </mc:Choice>
              <mc:Fallback>
                <p:oleObj name="Equation" r:id="rId8" imgW="1066337" imgH="203112" progId="Equation.3">
                  <p:embed/>
                  <p:pic>
                    <p:nvPicPr>
                      <p:cNvPr id="296963"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536" y="1098281"/>
                        <a:ext cx="2328862"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a:extLst>
              <a:ext uri="{FF2B5EF4-FFF2-40B4-BE49-F238E27FC236}">
                <a16:creationId xmlns:a16="http://schemas.microsoft.com/office/drawing/2014/main" id="{3E93F19F-4F97-4711-BCA9-E71FD0E14167}"/>
              </a:ext>
            </a:extLst>
          </p:cNvPr>
          <p:cNvGraphicFramePr>
            <a:graphicFrameLocks noChangeAspect="1"/>
          </p:cNvGraphicFramePr>
          <p:nvPr>
            <p:extLst>
              <p:ext uri="{D42A27DB-BD31-4B8C-83A1-F6EECF244321}">
                <p14:modId xmlns:p14="http://schemas.microsoft.com/office/powerpoint/2010/main" val="1121729154"/>
              </p:ext>
            </p:extLst>
          </p:nvPr>
        </p:nvGraphicFramePr>
        <p:xfrm>
          <a:off x="5613936" y="1738043"/>
          <a:ext cx="3079750" cy="617538"/>
        </p:xfrm>
        <a:graphic>
          <a:graphicData uri="http://schemas.openxmlformats.org/presentationml/2006/ole">
            <mc:AlternateContent xmlns:mc="http://schemas.openxmlformats.org/markup-compatibility/2006">
              <mc:Choice xmlns:v="urn:schemas-microsoft-com:vml" Requires="v">
                <p:oleObj spid="_x0000_s10287" name="Equation" r:id="rId10" imgW="1409088" imgH="304668" progId="Equation.3">
                  <p:embed/>
                </p:oleObj>
              </mc:Choice>
              <mc:Fallback>
                <p:oleObj name="Equation" r:id="rId10" imgW="1409088" imgH="304668" progId="Equation.3">
                  <p:embed/>
                  <p:pic>
                    <p:nvPicPr>
                      <p:cNvPr id="296964"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3936" y="1738043"/>
                        <a:ext cx="307975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4">
            <a:extLst>
              <a:ext uri="{FF2B5EF4-FFF2-40B4-BE49-F238E27FC236}">
                <a16:creationId xmlns:a16="http://schemas.microsoft.com/office/drawing/2014/main" id="{D2483872-E8E8-40E6-B285-AE8F419F855E}"/>
              </a:ext>
            </a:extLst>
          </p:cNvPr>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5537736" y="2576896"/>
            <a:ext cx="3048000" cy="913747"/>
          </a:xfrm>
          <a:prstGeom prst="rect">
            <a:avLst/>
          </a:prstGeom>
          <a:noFill/>
        </p:spPr>
      </p:pic>
      <p:pic>
        <p:nvPicPr>
          <p:cNvPr id="9" name="Picture 2">
            <a:extLst>
              <a:ext uri="{FF2B5EF4-FFF2-40B4-BE49-F238E27FC236}">
                <a16:creationId xmlns:a16="http://schemas.microsoft.com/office/drawing/2014/main" id="{F0B45CDE-E165-40F3-BD7C-F7D42457EF8B}"/>
              </a:ext>
            </a:extLst>
          </p:cNvPr>
          <p:cNvPicPr>
            <a:picLocks noChangeAspect="1" noChangeArrowheads="1"/>
          </p:cNvPicPr>
          <p:nvPr/>
        </p:nvPicPr>
        <p:blipFill>
          <a:blip r:embed="rId13" cstate="print"/>
          <a:srcRect/>
          <a:stretch>
            <a:fillRect/>
          </a:stretch>
        </p:blipFill>
        <p:spPr bwMode="auto">
          <a:xfrm>
            <a:off x="8937411" y="3033443"/>
            <a:ext cx="1096125" cy="752475"/>
          </a:xfrm>
          <a:prstGeom prst="rect">
            <a:avLst/>
          </a:prstGeom>
          <a:noFill/>
          <a:ln w="9525">
            <a:noFill/>
            <a:miter lim="800000"/>
            <a:headEnd/>
            <a:tailEnd/>
          </a:ln>
        </p:spPr>
      </p:pic>
      <p:cxnSp>
        <p:nvCxnSpPr>
          <p:cNvPr id="10" name="Straight Arrow Connector 9">
            <a:extLst>
              <a:ext uri="{FF2B5EF4-FFF2-40B4-BE49-F238E27FC236}">
                <a16:creationId xmlns:a16="http://schemas.microsoft.com/office/drawing/2014/main" id="{D77C1FE2-D449-4A6C-8D2B-9EDA7FD7EBD9}"/>
              </a:ext>
            </a:extLst>
          </p:cNvPr>
          <p:cNvCxnSpPr/>
          <p:nvPr/>
        </p:nvCxnSpPr>
        <p:spPr>
          <a:xfrm>
            <a:off x="8204736" y="3338243"/>
            <a:ext cx="609600" cy="1524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91D3FC-88E2-4443-B924-7D674FE9A194}"/>
              </a:ext>
            </a:extLst>
          </p:cNvPr>
          <p:cNvCxnSpPr>
            <a:cxnSpLocks/>
            <a:stCxn id="9" idx="2"/>
          </p:cNvCxnSpPr>
          <p:nvPr/>
        </p:nvCxnSpPr>
        <p:spPr>
          <a:xfrm>
            <a:off x="9485474" y="3785918"/>
            <a:ext cx="324732" cy="34194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Object 5">
            <a:extLst>
              <a:ext uri="{FF2B5EF4-FFF2-40B4-BE49-F238E27FC236}">
                <a16:creationId xmlns:a16="http://schemas.microsoft.com/office/drawing/2014/main" id="{1DAA4F0B-2C07-4675-8E91-071B07A1D14F}"/>
              </a:ext>
            </a:extLst>
          </p:cNvPr>
          <p:cNvGraphicFramePr>
            <a:graphicFrameLocks noChangeAspect="1"/>
          </p:cNvGraphicFramePr>
          <p:nvPr>
            <p:extLst>
              <p:ext uri="{D42A27DB-BD31-4B8C-83A1-F6EECF244321}">
                <p14:modId xmlns:p14="http://schemas.microsoft.com/office/powerpoint/2010/main" val="1571194462"/>
              </p:ext>
            </p:extLst>
          </p:nvPr>
        </p:nvGraphicFramePr>
        <p:xfrm>
          <a:off x="9112786" y="4025274"/>
          <a:ext cx="2593975" cy="1082675"/>
        </p:xfrm>
        <a:graphic>
          <a:graphicData uri="http://schemas.openxmlformats.org/presentationml/2006/ole">
            <mc:AlternateContent xmlns:mc="http://schemas.openxmlformats.org/markup-compatibility/2006">
              <mc:Choice xmlns:v="urn:schemas-microsoft-com:vml" Requires="v">
                <p:oleObj spid="_x0000_s10288" name="Equation" r:id="rId14" imgW="1066337" imgH="444307" progId="Equation.3">
                  <p:embed/>
                </p:oleObj>
              </mc:Choice>
              <mc:Fallback>
                <p:oleObj name="Equation" r:id="rId14" imgW="1066337" imgH="444307" progId="Equation.3">
                  <p:embed/>
                  <p:pic>
                    <p:nvPicPr>
                      <p:cNvPr id="296965"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12786" y="4025274"/>
                        <a:ext cx="259397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Arrow Connector 12">
            <a:extLst>
              <a:ext uri="{FF2B5EF4-FFF2-40B4-BE49-F238E27FC236}">
                <a16:creationId xmlns:a16="http://schemas.microsoft.com/office/drawing/2014/main" id="{E30AFC27-B601-4AF6-AA8B-9111E3F3D43E}"/>
              </a:ext>
            </a:extLst>
          </p:cNvPr>
          <p:cNvCxnSpPr/>
          <p:nvPr/>
        </p:nvCxnSpPr>
        <p:spPr>
          <a:xfrm>
            <a:off x="9646186" y="5015874"/>
            <a:ext cx="304800" cy="6096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Object 6">
            <a:extLst>
              <a:ext uri="{FF2B5EF4-FFF2-40B4-BE49-F238E27FC236}">
                <a16:creationId xmlns:a16="http://schemas.microsoft.com/office/drawing/2014/main" id="{E816D6B0-0752-4193-A109-70776301BB72}"/>
              </a:ext>
            </a:extLst>
          </p:cNvPr>
          <p:cNvGraphicFramePr>
            <a:graphicFrameLocks noChangeAspect="1"/>
          </p:cNvGraphicFramePr>
          <p:nvPr>
            <p:extLst>
              <p:ext uri="{D42A27DB-BD31-4B8C-83A1-F6EECF244321}">
                <p14:modId xmlns:p14="http://schemas.microsoft.com/office/powerpoint/2010/main" val="666088054"/>
              </p:ext>
            </p:extLst>
          </p:nvPr>
        </p:nvGraphicFramePr>
        <p:xfrm>
          <a:off x="9569986" y="5473074"/>
          <a:ext cx="2284412" cy="1157288"/>
        </p:xfrm>
        <a:graphic>
          <a:graphicData uri="http://schemas.openxmlformats.org/presentationml/2006/ole">
            <mc:AlternateContent xmlns:mc="http://schemas.openxmlformats.org/markup-compatibility/2006">
              <mc:Choice xmlns:v="urn:schemas-microsoft-com:vml" Requires="v">
                <p:oleObj spid="_x0000_s10289" name="Equation" r:id="rId16" imgW="1028700" imgH="520700" progId="Equation.3">
                  <p:embed/>
                </p:oleObj>
              </mc:Choice>
              <mc:Fallback>
                <p:oleObj name="Equation" r:id="rId16" imgW="1028700" imgH="520700" progId="Equation.3">
                  <p:embed/>
                  <p:pic>
                    <p:nvPicPr>
                      <p:cNvPr id="296966"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69986" y="5473074"/>
                        <a:ext cx="2284412"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3" descr="C:\Users\ASaghafi\Desktop\z-table.jpg">
            <a:extLst>
              <a:ext uri="{FF2B5EF4-FFF2-40B4-BE49-F238E27FC236}">
                <a16:creationId xmlns:a16="http://schemas.microsoft.com/office/drawing/2014/main" id="{FB2CF2DE-4FB0-47AE-980F-744058DBE858}"/>
              </a:ext>
            </a:extLst>
          </p:cNvPr>
          <p:cNvPicPr>
            <a:picLocks noChangeAspect="1" noChangeArrowheads="1"/>
          </p:cNvPicPr>
          <p:nvPr/>
        </p:nvPicPr>
        <p:blipFill>
          <a:blip r:embed="rId18" cstate="print"/>
          <a:srcRect/>
          <a:stretch>
            <a:fillRect/>
          </a:stretch>
        </p:blipFill>
        <p:spPr bwMode="auto">
          <a:xfrm>
            <a:off x="7316529" y="5335857"/>
            <a:ext cx="1712913" cy="1079500"/>
          </a:xfrm>
          <a:prstGeom prst="rect">
            <a:avLst/>
          </a:prstGeom>
          <a:noFill/>
        </p:spPr>
      </p:pic>
      <p:graphicFrame>
        <p:nvGraphicFramePr>
          <p:cNvPr id="20" name="Object 14">
            <a:extLst>
              <a:ext uri="{FF2B5EF4-FFF2-40B4-BE49-F238E27FC236}">
                <a16:creationId xmlns:a16="http://schemas.microsoft.com/office/drawing/2014/main" id="{3877FD10-3EE8-4719-AB93-FE48387B5553}"/>
              </a:ext>
            </a:extLst>
          </p:cNvPr>
          <p:cNvGraphicFramePr>
            <a:graphicFrameLocks noChangeAspect="1"/>
          </p:cNvGraphicFramePr>
          <p:nvPr>
            <p:extLst>
              <p:ext uri="{D42A27DB-BD31-4B8C-83A1-F6EECF244321}">
                <p14:modId xmlns:p14="http://schemas.microsoft.com/office/powerpoint/2010/main" val="988124704"/>
              </p:ext>
            </p:extLst>
          </p:nvPr>
        </p:nvGraphicFramePr>
        <p:xfrm>
          <a:off x="6895842" y="6012132"/>
          <a:ext cx="219075" cy="174625"/>
        </p:xfrm>
        <a:graphic>
          <a:graphicData uri="http://schemas.openxmlformats.org/presentationml/2006/ole">
            <mc:AlternateContent xmlns:mc="http://schemas.openxmlformats.org/markup-compatibility/2006">
              <mc:Choice xmlns:v="urn:schemas-microsoft-com:vml" Requires="v">
                <p:oleObj spid="_x0000_s10290" name="Equation" r:id="rId19" imgW="126780" imgH="101424" progId="Equation.3">
                  <p:embed/>
                </p:oleObj>
              </mc:Choice>
              <mc:Fallback>
                <p:oleObj name="Equation" r:id="rId19" imgW="126780" imgH="101424" progId="Equation.3">
                  <p:embed/>
                  <p:pic>
                    <p:nvPicPr>
                      <p:cNvPr id="296974"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95842" y="6012132"/>
                        <a:ext cx="219075"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21">
            <a:extLst>
              <a:ext uri="{FF2B5EF4-FFF2-40B4-BE49-F238E27FC236}">
                <a16:creationId xmlns:a16="http://schemas.microsoft.com/office/drawing/2014/main" id="{31500313-CAE6-4B93-8F84-A170AC1891F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65155" y="5015874"/>
            <a:ext cx="2077243" cy="1405811"/>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8022557-88CB-4975-AA5E-699190BD9EE5}"/>
                  </a:ext>
                </a:extLst>
              </p:cNvPr>
              <p:cNvSpPr txBox="1"/>
              <p:nvPr/>
            </p:nvSpPr>
            <p:spPr>
              <a:xfrm>
                <a:off x="8437991" y="6350630"/>
                <a:ext cx="18550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25" name="TextBox 24">
                <a:extLst>
                  <a:ext uri="{FF2B5EF4-FFF2-40B4-BE49-F238E27FC236}">
                    <a16:creationId xmlns:a16="http://schemas.microsoft.com/office/drawing/2014/main" id="{E8022557-88CB-4975-AA5E-699190BD9EE5}"/>
                  </a:ext>
                </a:extLst>
              </p:cNvPr>
              <p:cNvSpPr txBox="1">
                <a:spLocks noRot="1" noChangeAspect="1" noMove="1" noResize="1" noEditPoints="1" noAdjustHandles="1" noChangeArrowheads="1" noChangeShapeType="1" noTextEdit="1"/>
              </p:cNvSpPr>
              <p:nvPr/>
            </p:nvSpPr>
            <p:spPr>
              <a:xfrm>
                <a:off x="8437991" y="6350630"/>
                <a:ext cx="185500" cy="307777"/>
              </a:xfrm>
              <a:prstGeom prst="rect">
                <a:avLst/>
              </a:prstGeom>
              <a:blipFill>
                <a:blip r:embed="rId22"/>
                <a:stretch>
                  <a:fillRect l="-16129" r="-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F0A0908-CDB6-4944-8BDA-D7D8C9224238}"/>
                  </a:ext>
                </a:extLst>
              </p:cNvPr>
              <p:cNvSpPr txBox="1"/>
              <p:nvPr/>
            </p:nvSpPr>
            <p:spPr>
              <a:xfrm>
                <a:off x="5424202" y="5891185"/>
                <a:ext cx="1270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BF0A0908-CDB6-4944-8BDA-D7D8C9224238}"/>
                  </a:ext>
                </a:extLst>
              </p:cNvPr>
              <p:cNvSpPr txBox="1">
                <a:spLocks noRot="1" noChangeAspect="1" noMove="1" noResize="1" noEditPoints="1" noAdjustHandles="1" noChangeArrowheads="1" noChangeShapeType="1" noTextEdit="1"/>
              </p:cNvSpPr>
              <p:nvPr/>
            </p:nvSpPr>
            <p:spPr>
              <a:xfrm>
                <a:off x="5424202" y="5891185"/>
                <a:ext cx="1270028" cy="369332"/>
              </a:xfrm>
              <a:prstGeom prst="rect">
                <a:avLst/>
              </a:prstGeom>
              <a:blipFill>
                <a:blip r:embed="rId23"/>
                <a:stretch>
                  <a:fillRect l="-5288" r="-817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2C56007-32F8-439A-8C75-6B4D13BE6844}"/>
                  </a:ext>
                </a:extLst>
              </p:cNvPr>
              <p:cNvSpPr txBox="1"/>
              <p:nvPr/>
            </p:nvSpPr>
            <p:spPr>
              <a:xfrm>
                <a:off x="2698268" y="4552100"/>
                <a:ext cx="18297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normalcdf</m:t>
                      </m:r>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7" name="TextBox 26">
                <a:extLst>
                  <a:ext uri="{FF2B5EF4-FFF2-40B4-BE49-F238E27FC236}">
                    <a16:creationId xmlns:a16="http://schemas.microsoft.com/office/drawing/2014/main" id="{62C56007-32F8-439A-8C75-6B4D13BE6844}"/>
                  </a:ext>
                </a:extLst>
              </p:cNvPr>
              <p:cNvSpPr txBox="1">
                <a:spLocks noRot="1" noChangeAspect="1" noMove="1" noResize="1" noEditPoints="1" noAdjustHandles="1" noChangeArrowheads="1" noChangeShapeType="1" noTextEdit="1"/>
              </p:cNvSpPr>
              <p:nvPr/>
            </p:nvSpPr>
            <p:spPr>
              <a:xfrm>
                <a:off x="2698268" y="4552100"/>
                <a:ext cx="1829796" cy="276999"/>
              </a:xfrm>
              <a:prstGeom prst="rect">
                <a:avLst/>
              </a:prstGeom>
              <a:blipFill>
                <a:blip r:embed="rId24"/>
                <a:stretch>
                  <a:fillRect l="-2667" t="-4444" r="-4333" b="-35556"/>
                </a:stretch>
              </a:blipFill>
            </p:spPr>
            <p:txBody>
              <a:bodyPr/>
              <a:lstStyle/>
              <a:p>
                <a:r>
                  <a:rPr lang="en-US">
                    <a:noFill/>
                  </a:rPr>
                  <a:t> </a:t>
                </a:r>
              </a:p>
            </p:txBody>
          </p:sp>
        </mc:Fallback>
      </mc:AlternateContent>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1</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200" y="1302476"/>
            <a:ext cx="7360920" cy="1938992"/>
          </a:xfrm>
          <a:prstGeom prst="rect">
            <a:avLst/>
          </a:prstGeom>
        </p:spPr>
        <p:txBody>
          <a:bodyPr wrap="square">
            <a:spAutoFit/>
          </a:bodyPr>
          <a:lstStyle/>
          <a:p>
            <a:r>
              <a:rPr lang="en-US" sz="2400" b="1" dirty="0">
                <a:cs typeface="Times New Roman" pitchFamily="18" charset="0"/>
              </a:rPr>
              <a:t>1.</a:t>
            </a:r>
            <a:r>
              <a:rPr lang="en-US" sz="2400" dirty="0">
                <a:cs typeface="Times New Roman" pitchFamily="18" charset="0"/>
              </a:rPr>
              <a:t> </a:t>
            </a:r>
            <a:r>
              <a:rPr lang="en-US" sz="2400" dirty="0"/>
              <a:t>The mean weekly income of employees at XYZ Company is $550 and the standard deviation is $75. According to the Chebyshev’s Theorem, at least what percent of the incomes lie within 1.5 standard deviation of the mean?</a:t>
            </a:r>
            <a:endParaRPr lang="en-US" sz="2400" dirty="0">
              <a:cs typeface="Times New Roman" pitchFamily="18" charset="0"/>
            </a:endParaRPr>
          </a:p>
        </p:txBody>
      </p:sp>
      <p:sp>
        <p:nvSpPr>
          <p:cNvPr id="7" name="Rectangle 6">
            <a:extLst>
              <a:ext uri="{FF2B5EF4-FFF2-40B4-BE49-F238E27FC236}">
                <a16:creationId xmlns:a16="http://schemas.microsoft.com/office/drawing/2014/main" id="{FB0D51DA-20CD-45CF-8A25-878AFD39CE3A}"/>
              </a:ext>
            </a:extLst>
          </p:cNvPr>
          <p:cNvSpPr/>
          <p:nvPr/>
        </p:nvSpPr>
        <p:spPr>
          <a:xfrm>
            <a:off x="838200" y="3402874"/>
            <a:ext cx="10787744" cy="1200329"/>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t>
            </a:r>
            <a:r>
              <a:rPr lang="en-US" sz="2400" dirty="0"/>
              <a:t>The mean weight of a package handled by Speedy Delivery Inc. is 18 </a:t>
            </a:r>
            <a:r>
              <a:rPr lang="en-US" sz="2400" dirty="0" err="1"/>
              <a:t>lbs</a:t>
            </a:r>
            <a:r>
              <a:rPr lang="en-US" sz="2400" dirty="0"/>
              <a:t> with a standard deviation of 7 lbs. Using Chebyshev’s Theorem, at least what percentage of packages will lie within 2 standard deviations of the mean?</a:t>
            </a:r>
            <a:endParaRPr lang="en-US" sz="2400" dirty="0">
              <a:cs typeface="Times New Roman" pitchFamily="18" charset="0"/>
            </a:endParaRPr>
          </a:p>
        </p:txBody>
      </p:sp>
      <p:pic>
        <p:nvPicPr>
          <p:cNvPr id="4" name="Picture 3">
            <a:extLst>
              <a:ext uri="{FF2B5EF4-FFF2-40B4-BE49-F238E27FC236}">
                <a16:creationId xmlns:a16="http://schemas.microsoft.com/office/drawing/2014/main" id="{6D38B3A1-E49C-434E-90AB-58F0CB67B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120" y="436971"/>
            <a:ext cx="3657600" cy="2066925"/>
          </a:xfrm>
          <a:prstGeom prst="rect">
            <a:avLst/>
          </a:prstGeom>
        </p:spPr>
      </p:pic>
      <p:sp>
        <p:nvSpPr>
          <p:cNvPr id="9" name="Rectangle 8">
            <a:extLst>
              <a:ext uri="{FF2B5EF4-FFF2-40B4-BE49-F238E27FC236}">
                <a16:creationId xmlns:a16="http://schemas.microsoft.com/office/drawing/2014/main" id="{E13F504C-94A1-420B-8C92-ED9AEF99F49B}"/>
              </a:ext>
            </a:extLst>
          </p:cNvPr>
          <p:cNvSpPr/>
          <p:nvPr/>
        </p:nvSpPr>
        <p:spPr>
          <a:xfrm>
            <a:off x="838200" y="4821162"/>
            <a:ext cx="8331926" cy="1569660"/>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The average number of hours worked by GRCC Business Lab employees is 22 hours with a standard deviation of 7 hours. According to the Empirical Rule, 95% of the employees’ hours worked will fall between what two values?</a:t>
            </a:r>
            <a:endParaRPr lang="en-US" sz="2400" dirty="0">
              <a:cs typeface="Times New Roman" pitchFamily="18" charset="0"/>
            </a:endParaRPr>
          </a:p>
        </p:txBody>
      </p:sp>
      <p:pic>
        <p:nvPicPr>
          <p:cNvPr id="6" name="Picture 5">
            <a:extLst>
              <a:ext uri="{FF2B5EF4-FFF2-40B4-BE49-F238E27FC236}">
                <a16:creationId xmlns:a16="http://schemas.microsoft.com/office/drawing/2014/main" id="{79B60476-CC90-48EE-A9FC-43D95DCA3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299" y="4482036"/>
            <a:ext cx="1905645" cy="1938993"/>
          </a:xfrm>
          <a:prstGeom prst="rect">
            <a:avLst/>
          </a:prstGeom>
        </p:spPr>
      </p:pic>
    </p:spTree>
    <p:extLst>
      <p:ext uri="{BB962C8B-B14F-4D97-AF65-F5344CB8AC3E}">
        <p14:creationId xmlns:p14="http://schemas.microsoft.com/office/powerpoint/2010/main" val="1877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1</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377538"/>
            <a:ext cx="8712359" cy="5047536"/>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t>A professor was looking to purchase a new pair of skis heading into the winter.  His banker spouse was supportive but was interested in how much said Professor intended to spend. The professor said “Eh, should be somewhere around $250.” This did not satisfy the Banker who requested additional information. The Professor went out and did some research and found that the mean cost of the skis he was looking for was $275 and the standard deviation was $50.  According to the Empirical rule answer the following:</a:t>
            </a:r>
          </a:p>
          <a:p>
            <a:pPr>
              <a:lnSpc>
                <a:spcPts val="1200"/>
              </a:lnSpc>
            </a:pPr>
            <a:endParaRPr lang="en-US" sz="2400" dirty="0"/>
          </a:p>
          <a:p>
            <a:r>
              <a:rPr lang="en-US" sz="2400" dirty="0"/>
              <a:t>a. Approximately 68% of all ski prices are between what two values?</a:t>
            </a:r>
          </a:p>
          <a:p>
            <a:r>
              <a:rPr lang="en-US" sz="2400" dirty="0"/>
              <a:t>b. Approximately 95% of all ski prices are between what two values?</a:t>
            </a:r>
          </a:p>
          <a:p>
            <a:r>
              <a:rPr lang="en-US" sz="2400" dirty="0"/>
              <a:t>c. Approximately 99%+ of all ski prices are between what two values?</a:t>
            </a:r>
          </a:p>
        </p:txBody>
      </p:sp>
      <p:pic>
        <p:nvPicPr>
          <p:cNvPr id="4" name="Picture 3">
            <a:extLst>
              <a:ext uri="{FF2B5EF4-FFF2-40B4-BE49-F238E27FC236}">
                <a16:creationId xmlns:a16="http://schemas.microsoft.com/office/drawing/2014/main" id="{5EECAE62-79E2-4D31-9D0C-DB02F5237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572" y="156754"/>
            <a:ext cx="2328726" cy="3082835"/>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normAutofit/>
          </a:bodyPr>
          <a:lstStyle/>
          <a:p>
            <a:r>
              <a:rPr lang="en-US" dirty="0">
                <a:solidFill>
                  <a:srgbClr val="990033"/>
                </a:solidFill>
              </a:rPr>
              <a:t>Empirical Rule</a:t>
            </a:r>
          </a:p>
        </p:txBody>
      </p:sp>
      <p:sp>
        <p:nvSpPr>
          <p:cNvPr id="7" name="Rectangle 6">
            <a:extLst>
              <a:ext uri="{FF2B5EF4-FFF2-40B4-BE49-F238E27FC236}">
                <a16:creationId xmlns:a16="http://schemas.microsoft.com/office/drawing/2014/main" id="{E6C6B5DA-2EAB-4B21-B365-9E0294197C62}"/>
              </a:ext>
            </a:extLst>
          </p:cNvPr>
          <p:cNvSpPr/>
          <p:nvPr/>
        </p:nvSpPr>
        <p:spPr>
          <a:xfrm>
            <a:off x="8438604" y="1874630"/>
            <a:ext cx="3317965" cy="1938992"/>
          </a:xfrm>
          <a:prstGeom prst="rect">
            <a:avLst/>
          </a:prstGeom>
          <a:solidFill>
            <a:srgbClr val="FFCCFF"/>
          </a:solidFill>
        </p:spPr>
        <p:txBody>
          <a:bodyPr wrap="square">
            <a:spAutoFit/>
          </a:bodyPr>
          <a:lstStyle/>
          <a:p>
            <a:r>
              <a:rPr lang="en-US" sz="2400" dirty="0"/>
              <a:t>The portion of the area under the curve within a given interval represents the probability that the RV lie in that interval</a:t>
            </a:r>
            <a:endParaRPr lang="en-US" sz="2400" dirty="0">
              <a:cs typeface="Times New Roman" pitchFamily="18" charset="0"/>
            </a:endParaRPr>
          </a:p>
        </p:txBody>
      </p:sp>
      <p:sp>
        <p:nvSpPr>
          <p:cNvPr id="5" name="Rectangle 4">
            <a:extLst>
              <a:ext uri="{FF2B5EF4-FFF2-40B4-BE49-F238E27FC236}">
                <a16:creationId xmlns:a16="http://schemas.microsoft.com/office/drawing/2014/main" id="{8B346B4A-1E56-4847-8948-A26B636F8636}"/>
              </a:ext>
            </a:extLst>
          </p:cNvPr>
          <p:cNvSpPr/>
          <p:nvPr/>
        </p:nvSpPr>
        <p:spPr>
          <a:xfrm>
            <a:off x="8438605" y="358639"/>
            <a:ext cx="3317965" cy="1200329"/>
          </a:xfrm>
          <a:prstGeom prst="rect">
            <a:avLst/>
          </a:prstGeom>
          <a:solidFill>
            <a:srgbClr val="BDE9FF"/>
          </a:solidFill>
        </p:spPr>
        <p:txBody>
          <a:bodyPr wrap="square">
            <a:spAutoFit/>
          </a:bodyPr>
          <a:lstStyle/>
          <a:p>
            <a:r>
              <a:rPr lang="en-US" sz="2400" dirty="0"/>
              <a:t>The total area under any normal curve from -∞ to +∞ always add up to 1</a:t>
            </a:r>
            <a:endParaRPr lang="en-US" sz="2400" dirty="0">
              <a:cs typeface="Times New Roman" pitchFamily="18" charset="0"/>
            </a:endParaRPr>
          </a:p>
        </p:txBody>
      </p:sp>
      <p:sp>
        <p:nvSpPr>
          <p:cNvPr id="6" name="Rectangle 5">
            <a:extLst>
              <a:ext uri="{FF2B5EF4-FFF2-40B4-BE49-F238E27FC236}">
                <a16:creationId xmlns:a16="http://schemas.microsoft.com/office/drawing/2014/main" id="{75CE373F-0482-4CC1-A798-7F267F172582}"/>
              </a:ext>
            </a:extLst>
          </p:cNvPr>
          <p:cNvSpPr/>
          <p:nvPr/>
        </p:nvSpPr>
        <p:spPr>
          <a:xfrm>
            <a:off x="895984" y="1481469"/>
            <a:ext cx="7542621" cy="830997"/>
          </a:xfrm>
          <a:prstGeom prst="rect">
            <a:avLst/>
          </a:prstGeom>
        </p:spPr>
        <p:txBody>
          <a:bodyPr wrap="square">
            <a:spAutoFit/>
          </a:bodyPr>
          <a:lstStyle/>
          <a:p>
            <a:r>
              <a:rPr lang="en-US" sz="2400" dirty="0">
                <a:cs typeface="Times New Roman" pitchFamily="18" charset="0"/>
              </a:rPr>
              <a:t>The following probabilities are fixed in any normal distribution. This is known as the </a:t>
            </a:r>
            <a:r>
              <a:rPr lang="en-US" sz="2400" dirty="0">
                <a:solidFill>
                  <a:srgbClr val="FF0000"/>
                </a:solidFill>
                <a:cs typeface="Times New Roman" pitchFamily="18" charset="0"/>
              </a:rPr>
              <a:t>Empirical rule</a:t>
            </a:r>
            <a:endParaRPr lang="en-US" sz="2400" dirty="0">
              <a:cs typeface="Times New Roman" pitchFamily="18" charset="0"/>
            </a:endParaRPr>
          </a:p>
        </p:txBody>
      </p:sp>
      <p:pic>
        <p:nvPicPr>
          <p:cNvPr id="8" name="Picture 2">
            <a:extLst>
              <a:ext uri="{FF2B5EF4-FFF2-40B4-BE49-F238E27FC236}">
                <a16:creationId xmlns:a16="http://schemas.microsoft.com/office/drawing/2014/main" id="{F6342FC1-F42D-42A0-A4EA-FB2D5EB67FBE}"/>
              </a:ext>
            </a:extLst>
          </p:cNvPr>
          <p:cNvPicPr>
            <a:picLocks noChangeAspect="1" noChangeArrowheads="1"/>
          </p:cNvPicPr>
          <p:nvPr/>
        </p:nvPicPr>
        <p:blipFill>
          <a:blip r:embed="rId3" cstate="print"/>
          <a:srcRect/>
          <a:stretch>
            <a:fillRect/>
          </a:stretch>
        </p:blipFill>
        <p:spPr bwMode="auto">
          <a:xfrm>
            <a:off x="989513" y="2568434"/>
            <a:ext cx="4920572" cy="4145876"/>
          </a:xfrm>
          <a:prstGeom prst="rect">
            <a:avLst/>
          </a:prstGeom>
          <a:noFill/>
          <a:ln w="9525">
            <a:noFill/>
            <a:miter lim="800000"/>
            <a:headEnd/>
            <a:tailEnd/>
          </a:ln>
        </p:spPr>
      </p:pic>
      <p:pic>
        <p:nvPicPr>
          <p:cNvPr id="4" name="Picture 4">
            <a:extLst>
              <a:ext uri="{FF2B5EF4-FFF2-40B4-BE49-F238E27FC236}">
                <a16:creationId xmlns:a16="http://schemas.microsoft.com/office/drawing/2014/main" id="{D8D72C8C-0BE6-4782-90D4-598723930D7F}"/>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25903" y="2553889"/>
            <a:ext cx="1965491" cy="589227"/>
          </a:xfrm>
          <a:prstGeom prst="rect">
            <a:avLst/>
          </a:prstGeom>
          <a:noFill/>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78950F-3B57-4F9C-A7A1-0B4420D3BDFD}"/>
                  </a:ext>
                </a:extLst>
              </p:cNvPr>
              <p:cNvSpPr txBox="1"/>
              <p:nvPr/>
            </p:nvSpPr>
            <p:spPr>
              <a:xfrm>
                <a:off x="6286539" y="4520672"/>
                <a:ext cx="43041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=0.6827</m:t>
                      </m:r>
                    </m:oMath>
                  </m:oMathPara>
                </a14:m>
                <a:endParaRPr lang="en-US" sz="2400" dirty="0"/>
              </a:p>
            </p:txBody>
          </p:sp>
        </mc:Choice>
        <mc:Fallback xmlns="">
          <p:sp>
            <p:nvSpPr>
              <p:cNvPr id="3" name="TextBox 2">
                <a:extLst>
                  <a:ext uri="{FF2B5EF4-FFF2-40B4-BE49-F238E27FC236}">
                    <a16:creationId xmlns:a16="http://schemas.microsoft.com/office/drawing/2014/main" id="{3278950F-3B57-4F9C-A7A1-0B4420D3BDFD}"/>
                  </a:ext>
                </a:extLst>
              </p:cNvPr>
              <p:cNvSpPr txBox="1">
                <a:spLocks noRot="1" noChangeAspect="1" noMove="1" noResize="1" noEditPoints="1" noAdjustHandles="1" noChangeArrowheads="1" noChangeShapeType="1" noTextEdit="1"/>
              </p:cNvSpPr>
              <p:nvPr/>
            </p:nvSpPr>
            <p:spPr>
              <a:xfrm>
                <a:off x="6286539" y="4520672"/>
                <a:ext cx="4304127" cy="369332"/>
              </a:xfrm>
              <a:prstGeom prst="rect">
                <a:avLst/>
              </a:prstGeom>
              <a:blipFill>
                <a:blip r:embed="rId5"/>
                <a:stretch>
                  <a:fillRect l="-1133" r="-1416"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E53E76-4E99-4844-AA00-BE9C5997B033}"/>
                  </a:ext>
                </a:extLst>
              </p:cNvPr>
              <p:cNvSpPr txBox="1"/>
              <p:nvPr/>
            </p:nvSpPr>
            <p:spPr>
              <a:xfrm>
                <a:off x="6286539" y="5191865"/>
                <a:ext cx="4643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=0.9545</m:t>
                      </m:r>
                    </m:oMath>
                  </m:oMathPara>
                </a14:m>
                <a:endParaRPr lang="en-US" sz="2400" dirty="0"/>
              </a:p>
            </p:txBody>
          </p:sp>
        </mc:Choice>
        <mc:Fallback xmlns="">
          <p:sp>
            <p:nvSpPr>
              <p:cNvPr id="12" name="TextBox 11">
                <a:extLst>
                  <a:ext uri="{FF2B5EF4-FFF2-40B4-BE49-F238E27FC236}">
                    <a16:creationId xmlns:a16="http://schemas.microsoft.com/office/drawing/2014/main" id="{4CE53E76-4E99-4844-AA00-BE9C5997B033}"/>
                  </a:ext>
                </a:extLst>
              </p:cNvPr>
              <p:cNvSpPr txBox="1">
                <a:spLocks noRot="1" noChangeAspect="1" noMove="1" noResize="1" noEditPoints="1" noAdjustHandles="1" noChangeArrowheads="1" noChangeShapeType="1" noTextEdit="1"/>
              </p:cNvSpPr>
              <p:nvPr/>
            </p:nvSpPr>
            <p:spPr>
              <a:xfrm>
                <a:off x="6286539" y="5191865"/>
                <a:ext cx="4643964" cy="369332"/>
              </a:xfrm>
              <a:prstGeom prst="rect">
                <a:avLst/>
              </a:prstGeom>
              <a:blipFill>
                <a:blip r:embed="rId6"/>
                <a:stretch>
                  <a:fillRect l="-1050" r="-1312"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E14F170-29BF-41AC-AF46-4C1B59C719AE}"/>
                  </a:ext>
                </a:extLst>
              </p:cNvPr>
              <p:cNvSpPr txBox="1"/>
              <p:nvPr/>
            </p:nvSpPr>
            <p:spPr>
              <a:xfrm>
                <a:off x="6260412" y="5837162"/>
                <a:ext cx="4643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=0.9973</m:t>
                      </m:r>
                    </m:oMath>
                  </m:oMathPara>
                </a14:m>
                <a:endParaRPr lang="en-US" sz="2400" dirty="0"/>
              </a:p>
            </p:txBody>
          </p:sp>
        </mc:Choice>
        <mc:Fallback xmlns="">
          <p:sp>
            <p:nvSpPr>
              <p:cNvPr id="13" name="TextBox 12">
                <a:extLst>
                  <a:ext uri="{FF2B5EF4-FFF2-40B4-BE49-F238E27FC236}">
                    <a16:creationId xmlns:a16="http://schemas.microsoft.com/office/drawing/2014/main" id="{5E14F170-29BF-41AC-AF46-4C1B59C719AE}"/>
                  </a:ext>
                </a:extLst>
              </p:cNvPr>
              <p:cNvSpPr txBox="1">
                <a:spLocks noRot="1" noChangeAspect="1" noMove="1" noResize="1" noEditPoints="1" noAdjustHandles="1" noChangeArrowheads="1" noChangeShapeType="1" noTextEdit="1"/>
              </p:cNvSpPr>
              <p:nvPr/>
            </p:nvSpPr>
            <p:spPr>
              <a:xfrm>
                <a:off x="6260412" y="5837162"/>
                <a:ext cx="4643964" cy="369332"/>
              </a:xfrm>
              <a:prstGeom prst="rect">
                <a:avLst/>
              </a:prstGeom>
              <a:blipFill>
                <a:blip r:embed="rId7"/>
                <a:stretch>
                  <a:fillRect l="-1181" r="-1050" b="-23333"/>
                </a:stretch>
              </a:blipFill>
            </p:spPr>
            <p:txBody>
              <a:bodyPr/>
              <a:lstStyle/>
              <a:p>
                <a:r>
                  <a:rPr lang="en-US">
                    <a:noFill/>
                  </a:rPr>
                  <a:t> </a:t>
                </a:r>
              </a:p>
            </p:txBody>
          </p:sp>
        </mc:Fallback>
      </mc:AlternateContent>
    </p:spTree>
    <p:extLst>
      <p:ext uri="{BB962C8B-B14F-4D97-AF65-F5344CB8AC3E}">
        <p14:creationId xmlns:p14="http://schemas.microsoft.com/office/powerpoint/2010/main" val="233271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4" y="1455343"/>
            <a:ext cx="8039010" cy="830997"/>
          </a:xfrm>
          <a:prstGeom prst="rect">
            <a:avLst/>
          </a:prstGeom>
        </p:spPr>
        <p:txBody>
          <a:bodyPr wrap="square">
            <a:spAutoFit/>
          </a:bodyPr>
          <a:lstStyle/>
          <a:p>
            <a:r>
              <a:rPr lang="en-US" sz="2400" dirty="0">
                <a:cs typeface="Times New Roman" pitchFamily="18" charset="0"/>
              </a:rPr>
              <a:t>The following histogram that shows Blood Pressure of 30-35 yo men, is created from a random sample of n = 50 healthy men.</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E2FD72A-755E-4A2A-9D04-6463C69F9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11" y="2446156"/>
            <a:ext cx="5943600" cy="4146506"/>
          </a:xfrm>
          <a:prstGeom prst="rect">
            <a:avLst/>
          </a:prstGeom>
        </p:spPr>
      </p:pic>
      <p:sp>
        <p:nvSpPr>
          <p:cNvPr id="6" name="Rectangle 5">
            <a:extLst>
              <a:ext uri="{FF2B5EF4-FFF2-40B4-BE49-F238E27FC236}">
                <a16:creationId xmlns:a16="http://schemas.microsoft.com/office/drawing/2014/main" id="{1267E95D-A7B1-473A-A109-A0B44E246EDE}"/>
              </a:ext>
            </a:extLst>
          </p:cNvPr>
          <p:cNvSpPr/>
          <p:nvPr/>
        </p:nvSpPr>
        <p:spPr>
          <a:xfrm>
            <a:off x="7287295" y="2446156"/>
            <a:ext cx="2465740" cy="461665"/>
          </a:xfrm>
          <a:prstGeom prst="rect">
            <a:avLst/>
          </a:prstGeom>
        </p:spPr>
        <p:txBody>
          <a:bodyPr wrap="none">
            <a:spAutoFit/>
          </a:bodyPr>
          <a:lstStyle/>
          <a:p>
            <a:r>
              <a:rPr lang="el-GR" sz="2400" dirty="0"/>
              <a:t>μ</a:t>
            </a:r>
            <a:r>
              <a:rPr lang="en-US" sz="2400" dirty="0"/>
              <a:t> = 125.03 mmHg </a:t>
            </a:r>
          </a:p>
        </p:txBody>
      </p:sp>
      <p:sp>
        <p:nvSpPr>
          <p:cNvPr id="7" name="Rectangle 6">
            <a:extLst>
              <a:ext uri="{FF2B5EF4-FFF2-40B4-BE49-F238E27FC236}">
                <a16:creationId xmlns:a16="http://schemas.microsoft.com/office/drawing/2014/main" id="{5B98FD83-410E-482C-A56F-BC6455BFB7D7}"/>
              </a:ext>
            </a:extLst>
          </p:cNvPr>
          <p:cNvSpPr/>
          <p:nvPr/>
        </p:nvSpPr>
        <p:spPr>
          <a:xfrm>
            <a:off x="7293428" y="2916897"/>
            <a:ext cx="2148345" cy="461665"/>
          </a:xfrm>
          <a:prstGeom prst="rect">
            <a:avLst/>
          </a:prstGeom>
        </p:spPr>
        <p:txBody>
          <a:bodyPr wrap="none">
            <a:spAutoFit/>
          </a:bodyPr>
          <a:lstStyle/>
          <a:p>
            <a:r>
              <a:rPr lang="el-GR" sz="2400" dirty="0"/>
              <a:t>σ</a:t>
            </a:r>
            <a:r>
              <a:rPr lang="en-US" sz="2400" dirty="0"/>
              <a:t> = 1.89 mmHg </a:t>
            </a:r>
          </a:p>
        </p:txBody>
      </p:sp>
      <p:sp>
        <p:nvSpPr>
          <p:cNvPr id="8" name="Rectangle 7">
            <a:extLst>
              <a:ext uri="{FF2B5EF4-FFF2-40B4-BE49-F238E27FC236}">
                <a16:creationId xmlns:a16="http://schemas.microsoft.com/office/drawing/2014/main" id="{1561662D-498C-4631-BEBE-685BC01324BA}"/>
              </a:ext>
            </a:extLst>
          </p:cNvPr>
          <p:cNvSpPr/>
          <p:nvPr/>
        </p:nvSpPr>
        <p:spPr>
          <a:xfrm>
            <a:off x="7287295" y="4519409"/>
            <a:ext cx="4612968" cy="1938992"/>
          </a:xfrm>
          <a:prstGeom prst="rect">
            <a:avLst/>
          </a:prstGeom>
          <a:solidFill>
            <a:srgbClr val="BDE9FF"/>
          </a:solidFill>
        </p:spPr>
        <p:txBody>
          <a:bodyPr wrap="square">
            <a:spAutoFit/>
          </a:bodyPr>
          <a:lstStyle/>
          <a:p>
            <a:r>
              <a:rPr lang="en-US" sz="2400" dirty="0">
                <a:solidFill>
                  <a:srgbClr val="FF0000"/>
                </a:solidFill>
              </a:rPr>
              <a:t>If a 30-35 yo man’s BP fall outside this interval, there is a high chance that </a:t>
            </a:r>
            <a:r>
              <a:rPr lang="en-US" sz="2400" dirty="0" err="1">
                <a:solidFill>
                  <a:srgbClr val="FF0000"/>
                </a:solidFill>
              </a:rPr>
              <a:t>stm</a:t>
            </a:r>
            <a:r>
              <a:rPr lang="en-US" sz="2400" dirty="0">
                <a:solidFill>
                  <a:srgbClr val="FF0000"/>
                </a:solidFill>
              </a:rPr>
              <a:t> is wrong with him because this happens in only nearly 1% (1 out of 100) men (30-35 yo). </a:t>
            </a:r>
          </a:p>
        </p:txBody>
      </p:sp>
      <p:sp>
        <p:nvSpPr>
          <p:cNvPr id="9" name="Rectangle 8">
            <a:extLst>
              <a:ext uri="{FF2B5EF4-FFF2-40B4-BE49-F238E27FC236}">
                <a16:creationId xmlns:a16="http://schemas.microsoft.com/office/drawing/2014/main" id="{0C9B1FD7-D878-49CB-8D66-344D020BEF21}"/>
              </a:ext>
            </a:extLst>
          </p:cNvPr>
          <p:cNvSpPr/>
          <p:nvPr/>
        </p:nvSpPr>
        <p:spPr>
          <a:xfrm>
            <a:off x="7287295" y="3482429"/>
            <a:ext cx="4612968" cy="830997"/>
          </a:xfrm>
          <a:prstGeom prst="rect">
            <a:avLst/>
          </a:prstGeom>
          <a:solidFill>
            <a:srgbClr val="CCFFCC"/>
          </a:solidFill>
        </p:spPr>
        <p:txBody>
          <a:bodyPr wrap="square">
            <a:spAutoFit/>
          </a:bodyPr>
          <a:lstStyle/>
          <a:p>
            <a:r>
              <a:rPr lang="en-US" sz="2400" dirty="0"/>
              <a:t>A 99% Empirical Rule interval then is (</a:t>
            </a:r>
            <a:r>
              <a:rPr lang="el-GR" sz="2400" dirty="0"/>
              <a:t>μ</a:t>
            </a:r>
            <a:r>
              <a:rPr lang="en-US" sz="2400" dirty="0"/>
              <a:t>-3</a:t>
            </a:r>
            <a:r>
              <a:rPr lang="el-GR" sz="2400" dirty="0"/>
              <a:t>σ</a:t>
            </a:r>
            <a:r>
              <a:rPr lang="en-US" sz="2400" dirty="0"/>
              <a:t> , </a:t>
            </a:r>
            <a:r>
              <a:rPr lang="el-GR" sz="2400" dirty="0"/>
              <a:t>μ</a:t>
            </a:r>
            <a:r>
              <a:rPr lang="en-US" sz="2400" dirty="0"/>
              <a:t>+3</a:t>
            </a:r>
            <a:r>
              <a:rPr lang="el-GR" sz="2400" dirty="0"/>
              <a:t>σ</a:t>
            </a:r>
            <a:r>
              <a:rPr lang="en-US" sz="2400" dirty="0"/>
              <a:t>)= </a:t>
            </a:r>
            <a:r>
              <a:rPr lang="en-US" sz="2400" dirty="0">
                <a:solidFill>
                  <a:srgbClr val="FF0000"/>
                </a:solidFill>
              </a:rPr>
              <a:t>(119.36 , 130.70)</a:t>
            </a:r>
          </a:p>
        </p:txBody>
      </p:sp>
    </p:spTree>
    <p:extLst>
      <p:ext uri="{BB962C8B-B14F-4D97-AF65-F5344CB8AC3E}">
        <p14:creationId xmlns:p14="http://schemas.microsoft.com/office/powerpoint/2010/main" val="246622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7FDF2B7A-D135-4D50-968F-43BE98386836}"/>
              </a:ext>
            </a:extLst>
          </p:cNvPr>
          <p:cNvSpPr/>
          <p:nvPr/>
        </p:nvSpPr>
        <p:spPr>
          <a:xfrm>
            <a:off x="838199" y="1395548"/>
            <a:ext cx="9207138" cy="1200329"/>
          </a:xfrm>
          <a:prstGeom prst="rect">
            <a:avLst/>
          </a:prstGeom>
        </p:spPr>
        <p:txBody>
          <a:bodyPr wrap="square">
            <a:spAutoFit/>
          </a:bodyPr>
          <a:lstStyle/>
          <a:p>
            <a:r>
              <a:rPr lang="en-US" sz="2400" b="1" dirty="0"/>
              <a:t>Head Circumference of Newborn Girls: </a:t>
            </a:r>
            <a:r>
              <a:rPr lang="en-US" sz="2400" dirty="0"/>
              <a:t>Past results from the National Health Survey suggest that the head circumferences of two-month old girls have a mean of 40.05 cm and a standard deviation of 1.64 cm. </a:t>
            </a:r>
          </a:p>
        </p:txBody>
      </p:sp>
      <p:pic>
        <p:nvPicPr>
          <p:cNvPr id="4" name="Picture 3">
            <a:extLst>
              <a:ext uri="{FF2B5EF4-FFF2-40B4-BE49-F238E27FC236}">
                <a16:creationId xmlns:a16="http://schemas.microsoft.com/office/drawing/2014/main" id="{504EEDE0-07D8-4A58-8BE8-DF4EF03D0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2152" y="2919042"/>
            <a:ext cx="4953000" cy="3646170"/>
          </a:xfrm>
          <a:prstGeom prst="rect">
            <a:avLst/>
          </a:prstGeom>
        </p:spPr>
      </p:pic>
      <p:sp>
        <p:nvSpPr>
          <p:cNvPr id="8" name="Rectangle 7">
            <a:extLst>
              <a:ext uri="{FF2B5EF4-FFF2-40B4-BE49-F238E27FC236}">
                <a16:creationId xmlns:a16="http://schemas.microsoft.com/office/drawing/2014/main" id="{15BE2154-7BB5-4B38-B72F-07F90EB9BF39}"/>
              </a:ext>
            </a:extLst>
          </p:cNvPr>
          <p:cNvSpPr/>
          <p:nvPr/>
        </p:nvSpPr>
        <p:spPr>
          <a:xfrm>
            <a:off x="772885" y="2656804"/>
            <a:ext cx="5784669" cy="2308324"/>
          </a:xfrm>
          <a:prstGeom prst="rect">
            <a:avLst/>
          </a:prstGeom>
        </p:spPr>
        <p:txBody>
          <a:bodyPr wrap="square">
            <a:spAutoFit/>
          </a:bodyPr>
          <a:lstStyle/>
          <a:p>
            <a:r>
              <a:rPr lang="en-US" sz="2400" dirty="0"/>
              <a:t>a) Use the Empirical Rule to find the minimum and maximum 95% “usual” head Circumferences interval. </a:t>
            </a:r>
          </a:p>
          <a:p>
            <a:endParaRPr lang="en-US" sz="2400" dirty="0"/>
          </a:p>
          <a:p>
            <a:r>
              <a:rPr lang="en-US" sz="2400" dirty="0"/>
              <a:t>b) Determine whether a circumference of 42.6 cm is considered “unusual.”</a:t>
            </a:r>
          </a:p>
        </p:txBody>
      </p:sp>
    </p:spTree>
    <p:extLst>
      <p:ext uri="{BB962C8B-B14F-4D97-AF65-F5344CB8AC3E}">
        <p14:creationId xmlns:p14="http://schemas.microsoft.com/office/powerpoint/2010/main" val="41783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10147664" cy="1938992"/>
          </a:xfrm>
          <a:prstGeom prst="rect">
            <a:avLst/>
          </a:prstGeom>
        </p:spPr>
        <p:txBody>
          <a:bodyPr wrap="square">
            <a:spAutoFit/>
          </a:bodyPr>
          <a:lstStyle/>
          <a:p>
            <a:r>
              <a:rPr lang="en-US" sz="2400" dirty="0"/>
              <a:t>Heights of 18-year-old males have a bell-shaped distribution with mean 69.6 inches and standard deviation 1.4 inches.</a:t>
            </a:r>
          </a:p>
          <a:p>
            <a:endParaRPr lang="en-US" sz="2400" dirty="0"/>
          </a:p>
          <a:p>
            <a:r>
              <a:rPr lang="en-US" sz="2400" dirty="0"/>
              <a:t>About what proportion of all such men are between 68.2 and 71 inches tall?</a:t>
            </a:r>
          </a:p>
          <a:p>
            <a:r>
              <a:rPr lang="en-US" sz="2400" dirty="0"/>
              <a:t>What interval centered on the mean should contain about 95% of all such men?</a:t>
            </a:r>
          </a:p>
        </p:txBody>
      </p:sp>
    </p:spTree>
    <p:extLst>
      <p:ext uri="{BB962C8B-B14F-4D97-AF65-F5344CB8AC3E}">
        <p14:creationId xmlns:p14="http://schemas.microsoft.com/office/powerpoint/2010/main" val="128328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Chebyshev Rule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5823857" cy="1569660"/>
          </a:xfrm>
          <a:prstGeom prst="rect">
            <a:avLst/>
          </a:prstGeom>
        </p:spPr>
        <p:txBody>
          <a:bodyPr wrap="square">
            <a:spAutoFit/>
          </a:bodyPr>
          <a:lstStyle/>
          <a:p>
            <a:pPr marL="115888" indent="3175" algn="just">
              <a:spcBef>
                <a:spcPct val="50000"/>
              </a:spcBef>
              <a:buNone/>
            </a:pPr>
            <a:r>
              <a:rPr lang="en-US" sz="2400" dirty="0"/>
              <a:t>For a continuous random phenomenon with Non-normal distribution, we use the following intervals to build confidence intervals:</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93C5D6B-103D-4360-8774-E501B2EB3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915" y="365125"/>
            <a:ext cx="4473925" cy="338391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D076E5-A1F4-4EB0-AEF1-34A474040BAF}"/>
                  </a:ext>
                </a:extLst>
              </p:cNvPr>
              <p:cNvSpPr txBox="1"/>
              <p:nvPr/>
            </p:nvSpPr>
            <p:spPr>
              <a:xfrm>
                <a:off x="925285" y="3806869"/>
                <a:ext cx="6400799" cy="1014380"/>
              </a:xfrm>
              <a:prstGeom prst="rect">
                <a:avLst/>
              </a:prstGeom>
              <a:noFill/>
            </p:spPr>
            <p:txBody>
              <a:bodyPr wrap="square" rtlCol="0">
                <a:spAutoFit/>
              </a:bodyPr>
              <a:lstStyle/>
              <a:p>
                <a:r>
                  <a:rPr lang="en-US" sz="2400" dirty="0"/>
                  <a:t>The interval of </a:t>
                </a:r>
                <a14:m>
                  <m:oMath xmlns:m="http://schemas.openxmlformats.org/officeDocument/2006/math">
                    <m:r>
                      <a:rPr lang="en-US" sz="2400" i="1" dirty="0" smtClean="0">
                        <a:latin typeface="Cambria Math" panose="02040503050406030204" pitchFamily="18" charset="0"/>
                      </a:rPr>
                      <m:t>𝑘</m:t>
                    </m:r>
                  </m:oMath>
                </a14:m>
                <a:r>
                  <a:rPr lang="en-US" sz="2400" dirty="0"/>
                  <a:t> standard deviation from mean covers at least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den>
                        </m:f>
                      </m:e>
                    </m:d>
                    <m:r>
                      <a:rPr lang="en-US" sz="2400" b="0" i="1" smtClean="0">
                        <a:latin typeface="Cambria Math" panose="02040503050406030204" pitchFamily="18" charset="0"/>
                      </a:rPr>
                      <m:t>%</m:t>
                    </m:r>
                  </m:oMath>
                </a14:m>
                <a:r>
                  <a:rPr lang="en-US" sz="2400" dirty="0"/>
                  <a:t> of the probability</a:t>
                </a:r>
              </a:p>
            </p:txBody>
          </p:sp>
        </mc:Choice>
        <mc:Fallback xmlns="">
          <p:sp>
            <p:nvSpPr>
              <p:cNvPr id="7" name="TextBox 6">
                <a:extLst>
                  <a:ext uri="{FF2B5EF4-FFF2-40B4-BE49-F238E27FC236}">
                    <a16:creationId xmlns:a16="http://schemas.microsoft.com/office/drawing/2014/main" id="{3AD076E5-A1F4-4EB0-AEF1-34A474040BAF}"/>
                  </a:ext>
                </a:extLst>
              </p:cNvPr>
              <p:cNvSpPr txBox="1">
                <a:spLocks noRot="1" noChangeAspect="1" noMove="1" noResize="1" noEditPoints="1" noAdjustHandles="1" noChangeArrowheads="1" noChangeShapeType="1" noTextEdit="1"/>
              </p:cNvSpPr>
              <p:nvPr/>
            </p:nvSpPr>
            <p:spPr>
              <a:xfrm>
                <a:off x="925285" y="3806869"/>
                <a:ext cx="6400799" cy="1014380"/>
              </a:xfrm>
              <a:prstGeom prst="rect">
                <a:avLst/>
              </a:prstGeom>
              <a:blipFill>
                <a:blip r:embed="rId7"/>
                <a:stretch>
                  <a:fillRect l="-1524" t="-4790" b="-41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4B9D301-DADE-44E8-BE95-7663536DA435}"/>
                  </a:ext>
                </a:extLst>
              </p:cNvPr>
              <p:cNvSpPr/>
              <p:nvPr/>
            </p:nvSpPr>
            <p:spPr>
              <a:xfrm>
                <a:off x="838199" y="4879078"/>
                <a:ext cx="6108586" cy="830997"/>
              </a:xfrm>
              <a:prstGeom prst="rect">
                <a:avLst/>
              </a:prstGeom>
            </p:spPr>
            <p:txBody>
              <a:bodyPr wrap="square">
                <a:spAutoFit/>
              </a:bodyPr>
              <a:lstStyle/>
              <a:p>
                <a:pPr marL="115888" indent="3175" algn="just">
                  <a:buNone/>
                </a:pPr>
                <a:r>
                  <a:rPr lang="en-US" sz="2400" dirty="0"/>
                  <a:t>At least 75% of the data values will fall within two standard deviations of the mean: </a:t>
                </a:r>
                <a14:m>
                  <m:oMath xmlns:m="http://schemas.openxmlformats.org/officeDocument/2006/math">
                    <m:r>
                      <a:rPr lang="en-US" sz="2400" b="1" i="1" dirty="0">
                        <a:latin typeface="Cambria Math"/>
                        <a:sym typeface="Symbol"/>
                      </a:rPr>
                      <m:t>𝒌</m:t>
                    </m:r>
                    <m:r>
                      <a:rPr lang="en-US" sz="2400" b="1" i="1" dirty="0">
                        <a:latin typeface="Cambria Math"/>
                        <a:sym typeface="Symbol"/>
                      </a:rPr>
                      <m:t>=</m:t>
                    </m:r>
                    <m:r>
                      <a:rPr lang="en-US" sz="2400" b="1" i="1" dirty="0">
                        <a:latin typeface="Cambria Math"/>
                        <a:sym typeface="Symbol"/>
                      </a:rPr>
                      <m:t>𝟐</m:t>
                    </m:r>
                  </m:oMath>
                </a14:m>
                <a:r>
                  <a:rPr lang="en-US" sz="2400" dirty="0">
                    <a:sym typeface="Symbol"/>
                  </a:rPr>
                  <a:t>, </a:t>
                </a:r>
                <a:endParaRPr lang="en-US" sz="2400" i="1" dirty="0"/>
              </a:p>
            </p:txBody>
          </p:sp>
        </mc:Choice>
        <mc:Fallback xmlns="">
          <p:sp>
            <p:nvSpPr>
              <p:cNvPr id="3" name="Rectangle 2">
                <a:extLst>
                  <a:ext uri="{FF2B5EF4-FFF2-40B4-BE49-F238E27FC236}">
                    <a16:creationId xmlns:a16="http://schemas.microsoft.com/office/drawing/2014/main" id="{B4B9D301-DADE-44E8-BE95-7663536DA435}"/>
                  </a:ext>
                </a:extLst>
              </p:cNvPr>
              <p:cNvSpPr>
                <a:spLocks noRot="1" noChangeAspect="1" noMove="1" noResize="1" noEditPoints="1" noAdjustHandles="1" noChangeArrowheads="1" noChangeShapeType="1" noTextEdit="1"/>
              </p:cNvSpPr>
              <p:nvPr/>
            </p:nvSpPr>
            <p:spPr>
              <a:xfrm>
                <a:off x="838199" y="4879078"/>
                <a:ext cx="6108586" cy="830997"/>
              </a:xfrm>
              <a:prstGeom prst="rect">
                <a:avLst/>
              </a:prstGeom>
              <a:blipFill>
                <a:blip r:embed="rId8"/>
                <a:stretch>
                  <a:fillRect t="-5839" r="-1496"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CEAD53C-F9B3-4E18-B681-F04C5B72F2C1}"/>
                  </a:ext>
                </a:extLst>
              </p:cNvPr>
              <p:cNvSpPr/>
              <p:nvPr/>
            </p:nvSpPr>
            <p:spPr>
              <a:xfrm>
                <a:off x="838199" y="5818198"/>
                <a:ext cx="6108586" cy="830997"/>
              </a:xfrm>
              <a:prstGeom prst="rect">
                <a:avLst/>
              </a:prstGeom>
            </p:spPr>
            <p:txBody>
              <a:bodyPr wrap="square">
                <a:spAutoFit/>
              </a:bodyPr>
              <a:lstStyle/>
              <a:p>
                <a:pPr marL="115888" indent="3175" algn="just">
                  <a:buNone/>
                </a:pPr>
                <a:r>
                  <a:rPr lang="en-US" sz="2400" dirty="0"/>
                  <a:t>At least 75% of the data values will fall within two standard deviations of the mean: </a:t>
                </a:r>
                <a14:m>
                  <m:oMath xmlns:m="http://schemas.openxmlformats.org/officeDocument/2006/math">
                    <m:r>
                      <a:rPr lang="en-US" sz="2400" b="1" i="1" dirty="0">
                        <a:latin typeface="Cambria Math"/>
                        <a:sym typeface="Symbol"/>
                      </a:rPr>
                      <m:t>𝒌</m:t>
                    </m:r>
                    <m:r>
                      <a:rPr lang="en-US" sz="2400" b="1" i="1" dirty="0">
                        <a:latin typeface="Cambria Math"/>
                        <a:sym typeface="Symbol"/>
                      </a:rPr>
                      <m:t>=</m:t>
                    </m:r>
                    <m:r>
                      <a:rPr lang="en-US" sz="2400" b="1" i="1" dirty="0" smtClean="0">
                        <a:latin typeface="Cambria Math" panose="02040503050406030204" pitchFamily="18" charset="0"/>
                        <a:sym typeface="Symbol"/>
                      </a:rPr>
                      <m:t>𝟑</m:t>
                    </m:r>
                  </m:oMath>
                </a14:m>
                <a:r>
                  <a:rPr lang="en-US" sz="2400" dirty="0">
                    <a:sym typeface="Symbol"/>
                  </a:rPr>
                  <a:t>, </a:t>
                </a:r>
                <a:endParaRPr lang="en-US" sz="2400" i="1" dirty="0"/>
              </a:p>
            </p:txBody>
          </p:sp>
        </mc:Choice>
        <mc:Fallback xmlns="">
          <p:sp>
            <p:nvSpPr>
              <p:cNvPr id="9" name="Rectangle 8">
                <a:extLst>
                  <a:ext uri="{FF2B5EF4-FFF2-40B4-BE49-F238E27FC236}">
                    <a16:creationId xmlns:a16="http://schemas.microsoft.com/office/drawing/2014/main" id="{8CEAD53C-F9B3-4E18-B681-F04C5B72F2C1}"/>
                  </a:ext>
                </a:extLst>
              </p:cNvPr>
              <p:cNvSpPr>
                <a:spLocks noRot="1" noChangeAspect="1" noMove="1" noResize="1" noEditPoints="1" noAdjustHandles="1" noChangeArrowheads="1" noChangeShapeType="1" noTextEdit="1"/>
              </p:cNvSpPr>
              <p:nvPr/>
            </p:nvSpPr>
            <p:spPr>
              <a:xfrm>
                <a:off x="838199" y="5818198"/>
                <a:ext cx="6108586" cy="830997"/>
              </a:xfrm>
              <a:prstGeom prst="rect">
                <a:avLst/>
              </a:prstGeom>
              <a:blipFill>
                <a:blip r:embed="rId9"/>
                <a:stretch>
                  <a:fillRect t="-5839" r="-1496"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95A57D-637F-4C10-8C86-79FD717770BD}"/>
                  </a:ext>
                </a:extLst>
              </p:cNvPr>
              <p:cNvSpPr txBox="1"/>
              <p:nvPr/>
            </p:nvSpPr>
            <p:spPr>
              <a:xfrm>
                <a:off x="1555506" y="3032754"/>
                <a:ext cx="4673972" cy="7162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rPr>
                        <m:t>&gt;1−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𝑘</m:t>
                              </m:r>
                            </m:e>
                            <m:sup>
                              <m:r>
                                <a:rPr lang="en-US" sz="2400" b="0" i="1" smtClean="0">
                                  <a:latin typeface="Cambria Math" panose="02040503050406030204" pitchFamily="18" charset="0"/>
                                </a:rPr>
                                <m:t>2</m:t>
                              </m:r>
                            </m:sup>
                          </m:sSup>
                        </m:den>
                      </m:f>
                    </m:oMath>
                  </m:oMathPara>
                </a14:m>
                <a:endParaRPr lang="en-US" sz="2400" dirty="0"/>
              </a:p>
            </p:txBody>
          </p:sp>
        </mc:Choice>
        <mc:Fallback xmlns="">
          <p:sp>
            <p:nvSpPr>
              <p:cNvPr id="14" name="TextBox 13">
                <a:extLst>
                  <a:ext uri="{FF2B5EF4-FFF2-40B4-BE49-F238E27FC236}">
                    <a16:creationId xmlns:a16="http://schemas.microsoft.com/office/drawing/2014/main" id="{6895A57D-637F-4C10-8C86-79FD717770BD}"/>
                  </a:ext>
                </a:extLst>
              </p:cNvPr>
              <p:cNvSpPr txBox="1">
                <a:spLocks noRot="1" noChangeAspect="1" noMove="1" noResize="1" noEditPoints="1" noAdjustHandles="1" noChangeArrowheads="1" noChangeShapeType="1" noTextEdit="1"/>
              </p:cNvSpPr>
              <p:nvPr/>
            </p:nvSpPr>
            <p:spPr>
              <a:xfrm>
                <a:off x="1555506" y="3032754"/>
                <a:ext cx="4673972" cy="7162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40129D-0C53-43A1-B14A-C602DA206468}"/>
                  </a:ext>
                </a:extLst>
              </p:cNvPr>
              <p:cNvSpPr txBox="1"/>
              <p:nvPr/>
            </p:nvSpPr>
            <p:spPr>
              <a:xfrm>
                <a:off x="7200677" y="5010228"/>
                <a:ext cx="464640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𝜎</m:t>
                          </m:r>
                        </m:e>
                      </m:d>
                      <m:r>
                        <a:rPr lang="en-US" sz="2000" b="0" i="1" smtClean="0">
                          <a:latin typeface="Cambria Math" panose="02040503050406030204" pitchFamily="18" charset="0"/>
                        </a:rPr>
                        <m:t>&gt;1−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=0.75</m:t>
                      </m:r>
                    </m:oMath>
                  </m:oMathPara>
                </a14:m>
                <a:endParaRPr lang="en-US" sz="2000" dirty="0"/>
              </a:p>
            </p:txBody>
          </p:sp>
        </mc:Choice>
        <mc:Fallback xmlns="">
          <p:sp>
            <p:nvSpPr>
              <p:cNvPr id="15" name="TextBox 14">
                <a:extLst>
                  <a:ext uri="{FF2B5EF4-FFF2-40B4-BE49-F238E27FC236}">
                    <a16:creationId xmlns:a16="http://schemas.microsoft.com/office/drawing/2014/main" id="{D740129D-0C53-43A1-B14A-C602DA206468}"/>
                  </a:ext>
                </a:extLst>
              </p:cNvPr>
              <p:cNvSpPr txBox="1">
                <a:spLocks noRot="1" noChangeAspect="1" noMove="1" noResize="1" noEditPoints="1" noAdjustHandles="1" noChangeArrowheads="1" noChangeShapeType="1" noTextEdit="1"/>
              </p:cNvSpPr>
              <p:nvPr/>
            </p:nvSpPr>
            <p:spPr>
              <a:xfrm>
                <a:off x="7200677" y="5010228"/>
                <a:ext cx="4646400" cy="57618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DDA511-D21A-4B97-8D5B-E8A81986D886}"/>
                  </a:ext>
                </a:extLst>
              </p:cNvPr>
              <p:cNvSpPr txBox="1"/>
              <p:nvPr/>
            </p:nvSpPr>
            <p:spPr>
              <a:xfrm>
                <a:off x="7200677" y="5853765"/>
                <a:ext cx="464640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𝜎</m:t>
                          </m:r>
                        </m:e>
                      </m:d>
                      <m:r>
                        <a:rPr lang="en-US" sz="2000" b="0" i="1" smtClean="0">
                          <a:latin typeface="Cambria Math" panose="02040503050406030204" pitchFamily="18" charset="0"/>
                        </a:rPr>
                        <m:t>&gt;1−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3</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=0.89</m:t>
                      </m:r>
                    </m:oMath>
                  </m:oMathPara>
                </a14:m>
                <a:endParaRPr lang="en-US" sz="2000" dirty="0"/>
              </a:p>
            </p:txBody>
          </p:sp>
        </mc:Choice>
        <mc:Fallback xmlns="">
          <p:sp>
            <p:nvSpPr>
              <p:cNvPr id="16" name="TextBox 15">
                <a:extLst>
                  <a:ext uri="{FF2B5EF4-FFF2-40B4-BE49-F238E27FC236}">
                    <a16:creationId xmlns:a16="http://schemas.microsoft.com/office/drawing/2014/main" id="{3ADDA511-D21A-4B97-8D5B-E8A81986D886}"/>
                  </a:ext>
                </a:extLst>
              </p:cNvPr>
              <p:cNvSpPr txBox="1">
                <a:spLocks noRot="1" noChangeAspect="1" noMove="1" noResize="1" noEditPoints="1" noAdjustHandles="1" noChangeArrowheads="1" noChangeShapeType="1" noTextEdit="1"/>
              </p:cNvSpPr>
              <p:nvPr/>
            </p:nvSpPr>
            <p:spPr>
              <a:xfrm>
                <a:off x="7200677" y="5853765"/>
                <a:ext cx="4646400" cy="57823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6477000" cy="461665"/>
          </a:xfrm>
          <a:prstGeom prst="rect">
            <a:avLst/>
          </a:prstGeom>
        </p:spPr>
        <p:txBody>
          <a:bodyPr wrap="square">
            <a:spAutoFit/>
          </a:bodyPr>
          <a:lstStyle/>
          <a:p>
            <a:r>
              <a:rPr lang="en-US" sz="2400" dirty="0"/>
              <a:t>Use to Chebyshev Rule to answer</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3A45C145-6BA2-4EB2-B394-D9A5671FD31C}"/>
              </a:ext>
            </a:extLst>
          </p:cNvPr>
          <p:cNvSpPr/>
          <p:nvPr/>
        </p:nvSpPr>
        <p:spPr>
          <a:xfrm>
            <a:off x="772885" y="2050486"/>
            <a:ext cx="7848600" cy="830997"/>
          </a:xfrm>
          <a:prstGeom prst="rect">
            <a:avLst/>
          </a:prstGeom>
        </p:spPr>
        <p:txBody>
          <a:bodyPr wrap="square">
            <a:spAutoFit/>
          </a:bodyPr>
          <a:lstStyle/>
          <a:p>
            <a:r>
              <a:rPr lang="en-US" sz="2400" dirty="0"/>
              <a:t>a) At least what percentage of the observed data </a:t>
            </a:r>
            <a:r>
              <a:rPr lang="en-US" sz="2400" dirty="0">
                <a:solidFill>
                  <a:srgbClr val="00B050"/>
                </a:solidFill>
              </a:rPr>
              <a:t>fall </a:t>
            </a:r>
            <a:r>
              <a:rPr lang="en-US" sz="2400" b="1" dirty="0">
                <a:solidFill>
                  <a:srgbClr val="00B050"/>
                </a:solidFill>
              </a:rPr>
              <a:t>within</a:t>
            </a:r>
            <a:r>
              <a:rPr lang="en-US" sz="2400" dirty="0">
                <a:solidFill>
                  <a:srgbClr val="00B050"/>
                </a:solidFill>
              </a:rPr>
              <a:t> three standard deviation of the mean</a:t>
            </a:r>
            <a:r>
              <a:rPr lang="en-US" sz="2400" dirty="0"/>
              <a:t>.</a:t>
            </a:r>
          </a:p>
        </p:txBody>
      </p:sp>
      <p:sp>
        <p:nvSpPr>
          <p:cNvPr id="15" name="Rectangle 14">
            <a:extLst>
              <a:ext uri="{FF2B5EF4-FFF2-40B4-BE49-F238E27FC236}">
                <a16:creationId xmlns:a16="http://schemas.microsoft.com/office/drawing/2014/main" id="{02308309-E5F3-485C-830A-54470E7ACF90}"/>
              </a:ext>
            </a:extLst>
          </p:cNvPr>
          <p:cNvSpPr/>
          <p:nvPr/>
        </p:nvSpPr>
        <p:spPr>
          <a:xfrm>
            <a:off x="768531" y="3023081"/>
            <a:ext cx="7924800" cy="830997"/>
          </a:xfrm>
          <a:prstGeom prst="rect">
            <a:avLst/>
          </a:prstGeom>
        </p:spPr>
        <p:txBody>
          <a:bodyPr wrap="square">
            <a:spAutoFit/>
          </a:bodyPr>
          <a:lstStyle/>
          <a:p>
            <a:r>
              <a:rPr lang="en-US" sz="2400" dirty="0"/>
              <a:t>b) At most what percentage of the observed data </a:t>
            </a:r>
            <a:r>
              <a:rPr lang="en-US" sz="2400" dirty="0">
                <a:solidFill>
                  <a:srgbClr val="FF0000"/>
                </a:solidFill>
              </a:rPr>
              <a:t>fall </a:t>
            </a:r>
            <a:r>
              <a:rPr lang="en-US" sz="2400" b="1" dirty="0">
                <a:solidFill>
                  <a:srgbClr val="FF0000"/>
                </a:solidFill>
              </a:rPr>
              <a:t>outside</a:t>
            </a:r>
            <a:r>
              <a:rPr lang="en-US" sz="2400" dirty="0">
                <a:solidFill>
                  <a:srgbClr val="FF0000"/>
                </a:solidFill>
              </a:rPr>
              <a:t> four standard deviation of the mean</a:t>
            </a:r>
            <a:r>
              <a:rPr lang="en-US" sz="2400" dirty="0"/>
              <a:t>.</a:t>
            </a:r>
          </a:p>
        </p:txBody>
      </p:sp>
      <p:sp>
        <p:nvSpPr>
          <p:cNvPr id="16" name="Rectangle 15">
            <a:extLst>
              <a:ext uri="{FF2B5EF4-FFF2-40B4-BE49-F238E27FC236}">
                <a16:creationId xmlns:a16="http://schemas.microsoft.com/office/drawing/2014/main" id="{F674F0CD-555A-4BD2-92CC-18A7B5C29954}"/>
              </a:ext>
            </a:extLst>
          </p:cNvPr>
          <p:cNvSpPr/>
          <p:nvPr/>
        </p:nvSpPr>
        <p:spPr>
          <a:xfrm>
            <a:off x="772885" y="3995676"/>
            <a:ext cx="7894320" cy="1200329"/>
          </a:xfrm>
          <a:prstGeom prst="rect">
            <a:avLst/>
          </a:prstGeom>
        </p:spPr>
        <p:txBody>
          <a:bodyPr wrap="square">
            <a:spAutoFit/>
          </a:bodyPr>
          <a:lstStyle/>
          <a:p>
            <a:r>
              <a:rPr lang="en-US" sz="2400" dirty="0"/>
              <a:t>c) A left-skewed distribution has a mean of 4.99 and a standard deviation of 3.13. Find </a:t>
            </a:r>
            <a:r>
              <a:rPr lang="en-US" sz="2400" dirty="0">
                <a:solidFill>
                  <a:srgbClr val="0070C0"/>
                </a:solidFill>
              </a:rPr>
              <a:t>the interval </a:t>
            </a:r>
            <a:r>
              <a:rPr lang="en-US" sz="2400" dirty="0"/>
              <a:t>that you would expect to include </a:t>
            </a:r>
            <a:r>
              <a:rPr lang="en-US" sz="2400" dirty="0">
                <a:solidFill>
                  <a:srgbClr val="0070C0"/>
                </a:solidFill>
              </a:rPr>
              <a:t>75%</a:t>
            </a:r>
            <a:r>
              <a:rPr lang="en-US" sz="2400" dirty="0"/>
              <a:t> of the observations. </a:t>
            </a:r>
          </a:p>
        </p:txBody>
      </p:sp>
      <p:sp>
        <p:nvSpPr>
          <p:cNvPr id="17" name="Rectangle 16">
            <a:extLst>
              <a:ext uri="{FF2B5EF4-FFF2-40B4-BE49-F238E27FC236}">
                <a16:creationId xmlns:a16="http://schemas.microsoft.com/office/drawing/2014/main" id="{569342E8-090C-4EAE-8878-6B84B1065E18}"/>
              </a:ext>
            </a:extLst>
          </p:cNvPr>
          <p:cNvSpPr/>
          <p:nvPr/>
        </p:nvSpPr>
        <p:spPr>
          <a:xfrm>
            <a:off x="750025" y="5337603"/>
            <a:ext cx="7894320" cy="1200329"/>
          </a:xfrm>
          <a:prstGeom prst="rect">
            <a:avLst/>
          </a:prstGeom>
        </p:spPr>
        <p:txBody>
          <a:bodyPr wrap="square">
            <a:spAutoFit/>
          </a:bodyPr>
          <a:lstStyle/>
          <a:p>
            <a:r>
              <a:rPr lang="en-US" sz="2400" dirty="0"/>
              <a:t>d) Suppose our observed data has </a:t>
            </a:r>
            <a:r>
              <a:rPr lang="en-US" sz="2400" dirty="0">
                <a:solidFill>
                  <a:srgbClr val="0070C0"/>
                </a:solidFill>
              </a:rPr>
              <a:t>mean 100 </a:t>
            </a:r>
            <a:r>
              <a:rPr lang="en-US" sz="2400" dirty="0"/>
              <a:t>and </a:t>
            </a:r>
            <a:r>
              <a:rPr lang="en-US" sz="2400" dirty="0">
                <a:solidFill>
                  <a:srgbClr val="0070C0"/>
                </a:solidFill>
              </a:rPr>
              <a:t>standard deviation 18</a:t>
            </a:r>
            <a:r>
              <a:rPr lang="en-US" sz="2400" dirty="0"/>
              <a:t>. Approximately what percentage of data is expected to fall </a:t>
            </a:r>
            <a:r>
              <a:rPr lang="en-US" sz="2400" dirty="0">
                <a:solidFill>
                  <a:srgbClr val="FF0000"/>
                </a:solidFill>
              </a:rPr>
              <a:t>between 64 and 136</a:t>
            </a:r>
            <a:r>
              <a:rPr lang="en-US" sz="2400" dirty="0"/>
              <a:t>?</a:t>
            </a:r>
          </a:p>
        </p:txBody>
      </p:sp>
    </p:spTree>
    <p:extLst>
      <p:ext uri="{BB962C8B-B14F-4D97-AF65-F5344CB8AC3E}">
        <p14:creationId xmlns:p14="http://schemas.microsoft.com/office/powerpoint/2010/main" val="374449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Examples</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AA7A8660-E289-49B7-BED7-D0C66E97C5A9}"/>
              </a:ext>
            </a:extLst>
          </p:cNvPr>
          <p:cNvSpPr/>
          <p:nvPr/>
        </p:nvSpPr>
        <p:spPr>
          <a:xfrm>
            <a:off x="886095" y="1410154"/>
            <a:ext cx="6664235" cy="1569660"/>
          </a:xfrm>
          <a:prstGeom prst="rect">
            <a:avLst/>
          </a:prstGeom>
        </p:spPr>
        <p:txBody>
          <a:bodyPr wrap="square">
            <a:spAutoFit/>
          </a:bodyPr>
          <a:lstStyle/>
          <a:p>
            <a:r>
              <a:rPr lang="en-US" sz="2400" dirty="0"/>
              <a:t>Height of women have a skewed distribution with a mean of 163 cm and a standard deviation of 6 cm. What percentage of women have heights between 145 cm and 181 cm?</a:t>
            </a:r>
          </a:p>
        </p:txBody>
      </p:sp>
    </p:spTree>
    <p:extLst>
      <p:ext uri="{BB962C8B-B14F-4D97-AF65-F5344CB8AC3E}">
        <p14:creationId xmlns:p14="http://schemas.microsoft.com/office/powerpoint/2010/main" val="316183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Real-life </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799011" y="1481472"/>
            <a:ext cx="7992292" cy="1200329"/>
          </a:xfrm>
          <a:prstGeom prst="rect">
            <a:avLst/>
          </a:prstGeom>
        </p:spPr>
        <p:txBody>
          <a:bodyPr wrap="square">
            <a:spAutoFit/>
          </a:bodyPr>
          <a:lstStyle/>
          <a:p>
            <a:r>
              <a:rPr lang="en-US" sz="2400" dirty="0"/>
              <a:t>The following is a sample urine and blood test results and normal/abnormal intervals for each test.</a:t>
            </a:r>
          </a:p>
          <a:p>
            <a:r>
              <a:rPr lang="en-US" sz="2400" dirty="0"/>
              <a:t>How trustworthy are the results? Discuss.</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2C49B35-79B4-4A68-9FB2-9CB99EA20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414" y="2899954"/>
            <a:ext cx="9344434" cy="3592921"/>
          </a:xfrm>
          <a:prstGeom prst="rect">
            <a:avLst/>
          </a:prstGeom>
        </p:spPr>
      </p:pic>
    </p:spTree>
    <p:extLst>
      <p:ext uri="{BB962C8B-B14F-4D97-AF65-F5344CB8AC3E}">
        <p14:creationId xmlns:p14="http://schemas.microsoft.com/office/powerpoint/2010/main" val="420356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4390</TotalTime>
  <Words>950</Words>
  <Application>Microsoft Office PowerPoint</Application>
  <PresentationFormat>Widescreen</PresentationFormat>
  <Paragraphs>75</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Office Theme</vt:lpstr>
      <vt:lpstr>Equation</vt:lpstr>
      <vt:lpstr>Empirical and Chebyshev Rules </vt:lpstr>
      <vt:lpstr>Empirical Rule</vt:lpstr>
      <vt:lpstr>Example</vt:lpstr>
      <vt:lpstr>Example</vt:lpstr>
      <vt:lpstr>Example</vt:lpstr>
      <vt:lpstr>Chebyshev Rule</vt:lpstr>
      <vt:lpstr>Example</vt:lpstr>
      <vt:lpstr>Examples</vt:lpstr>
      <vt:lpstr>Real-life </vt:lpstr>
      <vt:lpstr>Practice Problems Part 1</vt:lpstr>
      <vt:lpstr>Practice Problems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422</cp:revision>
  <dcterms:created xsi:type="dcterms:W3CDTF">2019-05-07T19:03:55Z</dcterms:created>
  <dcterms:modified xsi:type="dcterms:W3CDTF">2020-12-25T18:11:24Z</dcterms:modified>
</cp:coreProperties>
</file>