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72" r:id="rId5"/>
    <p:sldId id="259" r:id="rId6"/>
    <p:sldId id="260" r:id="rId7"/>
    <p:sldId id="273" r:id="rId8"/>
    <p:sldId id="261" r:id="rId9"/>
    <p:sldId id="266" r:id="rId10"/>
    <p:sldId id="274" r:id="rId11"/>
    <p:sldId id="262" r:id="rId12"/>
    <p:sldId id="263" r:id="rId13"/>
    <p:sldId id="264" r:id="rId14"/>
    <p:sldId id="265" r:id="rId15"/>
    <p:sldId id="277" r:id="rId16"/>
    <p:sldId id="276" r:id="rId17"/>
    <p:sldId id="275" r:id="rId18"/>
    <p:sldId id="278" r:id="rId19"/>
    <p:sldId id="279" r:id="rId20"/>
    <p:sldId id="280" r:id="rId21"/>
    <p:sldId id="281" r:id="rId22"/>
    <p:sldId id="284" r:id="rId23"/>
    <p:sldId id="283" r:id="rId24"/>
    <p:sldId id="282"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Cambria Math" panose="02040503050406030204" pitchFamily="18"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7+0dAgeoZO2eVgEz3NN3w==" hashData="ThsDs3ANmGJrG+F4Zf6WBMOQGXZl/hG1vOCWDxjHeZuUUSpAXpzZUwGCBDHE6LY4cX05AkxGDd66BSEZssDS1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FF"/>
    <a:srgbClr val="BDE9FF"/>
    <a:srgbClr val="008FFA"/>
    <a:srgbClr val="008AF2"/>
    <a:srgbClr val="8D42C6"/>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67" autoAdjust="0"/>
  </p:normalViewPr>
  <p:slideViewPr>
    <p:cSldViewPr snapToGrid="0">
      <p:cViewPr varScale="1">
        <p:scale>
          <a:sx n="60" d="100"/>
          <a:sy n="60" d="100"/>
        </p:scale>
        <p:origin x="2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Everything we learned in the previous chapters, we put it in use in the following two chapters to make inferences, to make data driven decisions, and you see why what we learned so far is SO important!</a:t>
            </a:r>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333764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39057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itchFamily="18" charset="0"/>
                  </a:rPr>
                  <a:t>We have a random phenomenon which we call X. We are interested in making inference about the general mean “</a:t>
                </a:r>
                <a:r>
                  <a:rPr lang="el-GR" sz="1200" dirty="0">
                    <a:cs typeface="Times New Roman" pitchFamily="18" charset="0"/>
                  </a:rPr>
                  <a:t>μ</a:t>
                </a:r>
                <a:r>
                  <a:rPr lang="en-US" sz="1200" dirty="0">
                    <a:cs typeface="Times New Roman" pitchFamily="18" charset="0"/>
                  </a:rPr>
                  <a:t>” of this random phenomenon. If we know that X has a normal distribution with known variance (type I) OR if we know nothing about distribution of X but its variance is known and sample size is greater than or equal 30 (type II), then we build the (1-</a:t>
                </a:r>
                <a:r>
                  <a:rPr lang="el-GR" sz="1200" dirty="0">
                    <a:cs typeface="Times New Roman" pitchFamily="18" charset="0"/>
                  </a:rPr>
                  <a:t>α</a:t>
                </a:r>
                <a:r>
                  <a:rPr lang="en-US" sz="1200" dirty="0">
                    <a:cs typeface="Times New Roman" pitchFamily="18" charset="0"/>
                  </a:rPr>
                  <a:t>)% CI using </a:t>
                </a:r>
                <a14:m>
                  <m:oMath xmlns:m="http://schemas.openxmlformats.org/officeDocument/2006/math">
                    <m:r>
                      <a:rPr lang="en-US" sz="1200"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m:t>
                    </m:r>
                    <m:r>
                      <a:rPr lang="en-US" sz="1200" i="1">
                        <a:latin typeface="Cambria Math" panose="02040503050406030204" pitchFamily="18" charset="0"/>
                      </a:rPr>
                      <m:t>𝑀𝐸</m:t>
                    </m:r>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m:t>
                    </m:r>
                    <m:r>
                      <a:rPr lang="en-US" sz="1200" i="1">
                        <a:latin typeface="Cambria Math" panose="02040503050406030204" pitchFamily="18" charset="0"/>
                      </a:rPr>
                      <m:t>𝑀𝐸</m:t>
                    </m:r>
                    <m:r>
                      <a:rPr lang="en-US" sz="1200" i="1">
                        <a:latin typeface="Cambria Math" panose="02040503050406030204" pitchFamily="18" charset="0"/>
                      </a:rPr>
                      <m:t>)</m:t>
                    </m:r>
                  </m:oMath>
                </a14:m>
                <a:r>
                  <a:rPr lang="en-US" sz="1200" dirty="0">
                    <a:cs typeface="Times New Roman" pitchFamily="18" charset="0"/>
                  </a:rPr>
                  <a:t> where </a:t>
                </a:r>
                <a14:m>
                  <m:oMath xmlns:m="http://schemas.openxmlformats.org/officeDocument/2006/math">
                    <m:r>
                      <a:rPr lang="en-US" sz="1200" i="1" smtClean="0">
                        <a:latin typeface="Cambria Math" panose="02040503050406030204" pitchFamily="18" charset="0"/>
                      </a:rPr>
                      <m:t>𝑀𝐸</m:t>
                    </m:r>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𝑧</m:t>
                        </m:r>
                      </m:e>
                      <m:sub>
                        <m:r>
                          <a:rPr lang="en-US" sz="1200" i="1">
                            <a:latin typeface="Cambria Math" panose="02040503050406030204" pitchFamily="18" charset="0"/>
                          </a:rPr>
                          <m:t>1−</m:t>
                        </m:r>
                        <m:r>
                          <a:rPr lang="en-US" sz="1200" i="1">
                            <a:latin typeface="Cambria Math" panose="02040503050406030204" pitchFamily="18" charset="0"/>
                            <a:ea typeface="Cambria Math" panose="02040503050406030204" pitchFamily="18" charset="0"/>
                          </a:rPr>
                          <m:t>𝛼</m:t>
                        </m:r>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𝜎</m:t>
                        </m:r>
                      </m:num>
                      <m:den>
                        <m:rad>
                          <m:radPr>
                            <m:degHide m:val="on"/>
                            <m:ctrlPr>
                              <a:rPr lang="en-US" sz="1200" i="1">
                                <a:latin typeface="Cambria Math" panose="02040503050406030204" pitchFamily="18" charset="0"/>
                              </a:rPr>
                            </m:ctrlPr>
                          </m:radPr>
                          <m:deg/>
                          <m:e>
                            <m:r>
                              <a:rPr lang="en-US" sz="1200" i="1">
                                <a:latin typeface="Cambria Math" panose="02040503050406030204" pitchFamily="18" charset="0"/>
                              </a:rPr>
                              <m:t>𝑛</m:t>
                            </m:r>
                          </m:e>
                        </m:rad>
                      </m:den>
                    </m:f>
                  </m:oMath>
                </a14:m>
                <a:endParaRPr lang="en-US" sz="1200" dirty="0">
                  <a:cs typeface="Times New Roman" pitchFamily="18"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itchFamily="18" charset="0"/>
                  </a:rPr>
                  <a:t>We have a random phenomenon which we call X. We are interested in making inference about the general mean “</a:t>
                </a:r>
                <a:r>
                  <a:rPr lang="el-GR" sz="1200" dirty="0">
                    <a:cs typeface="Times New Roman" pitchFamily="18" charset="0"/>
                  </a:rPr>
                  <a:t>μ</a:t>
                </a:r>
                <a:r>
                  <a:rPr lang="en-US" sz="1200" dirty="0">
                    <a:cs typeface="Times New Roman" pitchFamily="18" charset="0"/>
                  </a:rPr>
                  <a:t>” of this random phenomenon. If we know that X has a normal distribution with known variance (type I) OR if we know nothing about distribution of X but its variance is known and sample size is greater than or equal 30 (type II), then we build the (1-</a:t>
                </a:r>
                <a:r>
                  <a:rPr lang="el-GR" sz="1200" dirty="0">
                    <a:cs typeface="Times New Roman" pitchFamily="18" charset="0"/>
                  </a:rPr>
                  <a:t>α</a:t>
                </a:r>
                <a:r>
                  <a:rPr lang="en-US" sz="1200" dirty="0">
                    <a:cs typeface="Times New Roman" pitchFamily="18" charset="0"/>
                  </a:rPr>
                  <a:t>)% CI using </a:t>
                </a:r>
                <a:r>
                  <a:rPr lang="en-US" sz="1200" i="0">
                    <a:latin typeface="Cambria Math" panose="02040503050406030204" pitchFamily="18" charset="0"/>
                  </a:rPr>
                  <a:t>(𝑥 ̅−𝑀𝐸,𝑥 ̅+𝑀𝐸)</a:t>
                </a:r>
                <a:r>
                  <a:rPr lang="en-US" sz="1200" dirty="0">
                    <a:cs typeface="Times New Roman" pitchFamily="18" charset="0"/>
                  </a:rPr>
                  <a:t> where </a:t>
                </a:r>
                <a:r>
                  <a:rPr lang="en-US" sz="1200" i="0">
                    <a:latin typeface="Cambria Math" panose="02040503050406030204" pitchFamily="18" charset="0"/>
                  </a:rPr>
                  <a:t>𝑀𝐸=𝑧_(1−</a:t>
                </a:r>
                <a:r>
                  <a:rPr lang="en-US" sz="1200" i="0">
                    <a:latin typeface="Cambria Math" panose="02040503050406030204" pitchFamily="18" charset="0"/>
                    <a:ea typeface="Cambria Math" panose="02040503050406030204" pitchFamily="18" charset="0"/>
                  </a:rPr>
                  <a:t>𝛼/2) </a:t>
                </a:r>
                <a:r>
                  <a:rPr lang="en-US" sz="1200" i="0">
                    <a:latin typeface="Cambria Math" panose="02040503050406030204" pitchFamily="18" charset="0"/>
                  </a:rPr>
                  <a:t> </a:t>
                </a:r>
                <a:r>
                  <a:rPr lang="en-US" sz="1200" i="0">
                    <a:latin typeface="Cambria Math" panose="02040503050406030204" pitchFamily="18" charset="0"/>
                    <a:ea typeface="Cambria Math" panose="02040503050406030204" pitchFamily="18" charset="0"/>
                  </a:rPr>
                  <a:t> 𝜎/√</a:t>
                </a:r>
                <a:r>
                  <a:rPr lang="en-US" sz="1200" i="0">
                    <a:latin typeface="Cambria Math" panose="02040503050406030204" pitchFamily="18" charset="0"/>
                  </a:rPr>
                  <a:t>𝑛</a:t>
                </a:r>
                <a:endParaRPr lang="en-US" sz="1200" dirty="0">
                  <a:cs typeface="Times New Roman"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3369493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88583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3226387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2735753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4144478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393346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phenomenon (X) we’re investigating has a pattern of occurrence which is represented by a distribution. This distribution has some parameters which show the behavior of X. Whether it’s mean, standard deviation, proportion, etc., we would like to estimate these parameters.</a:t>
            </a:r>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ME= 1.96*36/sqrt(6)= 28.81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(84-28.81, 84+28.81)=(55.19, 112.81)</a:t>
            </a: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1257282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ME= 16.67</a:t>
            </a:r>
          </a:p>
          <a:p>
            <a:r>
              <a:rPr lang="en-US" dirty="0"/>
              <a:t>CI: (13.40, 19.94)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1432589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Ch6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22</a:t>
            </a:fld>
            <a:endParaRPr lang="en-US"/>
          </a:p>
        </p:txBody>
      </p:sp>
    </p:spTree>
    <p:extLst>
      <p:ext uri="{BB962C8B-B14F-4D97-AF65-F5344CB8AC3E}">
        <p14:creationId xmlns:p14="http://schemas.microsoft.com/office/powerpoint/2010/main" val="2025121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Ch6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23</a:t>
            </a:fld>
            <a:endParaRPr lang="en-US"/>
          </a:p>
        </p:txBody>
      </p:sp>
    </p:spTree>
    <p:extLst>
      <p:ext uri="{BB962C8B-B14F-4D97-AF65-F5344CB8AC3E}">
        <p14:creationId xmlns:p14="http://schemas.microsoft.com/office/powerpoint/2010/main" val="143023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Ch6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24</a:t>
            </a:fld>
            <a:endParaRPr lang="en-US"/>
          </a:p>
        </p:txBody>
      </p:sp>
    </p:spTree>
    <p:extLst>
      <p:ext uri="{BB962C8B-B14F-4D97-AF65-F5344CB8AC3E}">
        <p14:creationId xmlns:p14="http://schemas.microsoft.com/office/powerpoint/2010/main" val="3861723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You have gone home from work a couple of times before, so have a clear idea of an estimated time, say 25 minutes. </a:t>
            </a:r>
          </a:p>
          <a:p>
            <a:r>
              <a:rPr lang="en-US" sz="1200" dirty="0"/>
              <a:t>But it is highly unlikely for you to be home exactly in 25 minutes. Instead, you can say with some degree of confidence that you will be home sometime between 15 to 35 minutes.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814983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adding ME to a point estimate, we create upper confidence limit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subtracting ME from a point estimate, we have lower confidence limit </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297501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59970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4016628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reason is given in the top left side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207736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9.jp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2.png"/><Relationship Id="rId7" Type="http://schemas.openxmlformats.org/officeDocument/2006/relationships/image" Target="../media/image36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0.png"/></Relationships>
</file>

<file path=ppt/slides/_rels/slide1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12.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2.wmf"/><Relationship Id="rId5" Type="http://schemas.openxmlformats.org/officeDocument/2006/relationships/oleObject" Target="../embeddings/oleObject28.bin"/><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10.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540.png"/><Relationship Id="rId3" Type="http://schemas.openxmlformats.org/officeDocument/2006/relationships/image" Target="../media/image71.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1.png"/><Relationship Id="rId10" Type="http://schemas.openxmlformats.org/officeDocument/2006/relationships/image" Target="../media/image77.png"/><Relationship Id="rId4" Type="http://schemas.openxmlformats.org/officeDocument/2006/relationships/image" Target="../media/image45.png"/><Relationship Id="rId9" Type="http://schemas.openxmlformats.org/officeDocument/2006/relationships/image" Target="../media/image76.png"/><Relationship Id="rId14" Type="http://schemas.openxmlformats.org/officeDocument/2006/relationships/image" Target="../media/image80.png"/></Relationships>
</file>

<file path=ppt/slides/_rels/slide1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3" Type="http://schemas.openxmlformats.org/officeDocument/2006/relationships/image" Target="../media/image83.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5" Type="http://schemas.openxmlformats.org/officeDocument/2006/relationships/image" Target="../media/image94.png"/><Relationship Id="rId10" Type="http://schemas.openxmlformats.org/officeDocument/2006/relationships/image" Target="../media/image89.png"/><Relationship Id="rId4" Type="http://schemas.openxmlformats.org/officeDocument/2006/relationships/image" Target="../media/image45.png"/><Relationship Id="rId9" Type="http://schemas.openxmlformats.org/officeDocument/2006/relationships/image" Target="../media/image88.png"/><Relationship Id="rId14" Type="http://schemas.openxmlformats.org/officeDocument/2006/relationships/image" Target="../media/image93.png"/></Relationships>
</file>

<file path=ppt/slides/_rels/slide19.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18" Type="http://schemas.openxmlformats.org/officeDocument/2006/relationships/image" Target="../media/image110.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notesSlide" Target="../notesSlides/notesSlide19.xml"/><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10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jf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0.wmf"/><Relationship Id="rId3" Type="http://schemas.openxmlformats.org/officeDocument/2006/relationships/notesSlide" Target="../notesSlides/notesSlide6.xml"/><Relationship Id="rId7" Type="http://schemas.openxmlformats.org/officeDocument/2006/relationships/image" Target="../media/image7.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wmf"/><Relationship Id="rId5" Type="http://schemas.openxmlformats.org/officeDocument/2006/relationships/image" Target="../media/image12.png"/><Relationship Id="rId10" Type="http://schemas.openxmlformats.org/officeDocument/2006/relationships/oleObject" Target="../embeddings/oleObject3.bin"/><Relationship Id="rId4" Type="http://schemas.openxmlformats.org/officeDocument/2006/relationships/image" Target="../media/image11.png"/><Relationship Id="rId9" Type="http://schemas.openxmlformats.org/officeDocument/2006/relationships/image" Target="../media/image8.wmf"/><Relationship Id="rId1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6.wmf"/><Relationship Id="rId18" Type="http://schemas.openxmlformats.org/officeDocument/2006/relationships/oleObject" Target="../embeddings/oleObject12.bin"/><Relationship Id="rId3" Type="http://schemas.openxmlformats.org/officeDocument/2006/relationships/notesSlide" Target="../notesSlides/notesSlide7.xml"/><Relationship Id="rId21" Type="http://schemas.openxmlformats.org/officeDocument/2006/relationships/image" Target="../media/image20.wmf"/><Relationship Id="rId7" Type="http://schemas.openxmlformats.org/officeDocument/2006/relationships/image" Target="../media/image13.wmf"/><Relationship Id="rId12" Type="http://schemas.openxmlformats.org/officeDocument/2006/relationships/oleObject" Target="../embeddings/oleObject9.bin"/><Relationship Id="rId17" Type="http://schemas.openxmlformats.org/officeDocument/2006/relationships/image" Target="../media/image18.wmf"/><Relationship Id="rId25"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5.wmf"/><Relationship Id="rId24" Type="http://schemas.openxmlformats.org/officeDocument/2006/relationships/oleObject" Target="../embeddings/oleObject15.bin"/><Relationship Id="rId5" Type="http://schemas.openxmlformats.org/officeDocument/2006/relationships/image" Target="../media/image12.wmf"/><Relationship Id="rId15" Type="http://schemas.openxmlformats.org/officeDocument/2006/relationships/image" Target="../media/image17.wmf"/><Relationship Id="rId23" Type="http://schemas.openxmlformats.org/officeDocument/2006/relationships/image" Target="../media/image21.wmf"/><Relationship Id="rId10" Type="http://schemas.openxmlformats.org/officeDocument/2006/relationships/oleObject" Target="../embeddings/oleObject8.bin"/><Relationship Id="rId19" Type="http://schemas.openxmlformats.org/officeDocument/2006/relationships/image" Target="../media/image19.wmf"/><Relationship Id="rId4" Type="http://schemas.openxmlformats.org/officeDocument/2006/relationships/oleObject" Target="../embeddings/oleObject5.bin"/><Relationship Id="rId9" Type="http://schemas.openxmlformats.org/officeDocument/2006/relationships/image" Target="../media/image14.wmf"/><Relationship Id="rId14" Type="http://schemas.openxmlformats.org/officeDocument/2006/relationships/oleObject" Target="../embeddings/oleObject10.bin"/><Relationship Id="rId22"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0.bin"/><Relationship Id="rId3" Type="http://schemas.openxmlformats.org/officeDocument/2006/relationships/notesSlide" Target="../notesSlides/notesSlide8.xml"/><Relationship Id="rId7" Type="http://schemas.openxmlformats.org/officeDocument/2006/relationships/oleObject" Target="../embeddings/oleObject17.bin"/><Relationship Id="rId12"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image" Target="../media/image28.wmf"/><Relationship Id="rId1" Type="http://schemas.openxmlformats.org/officeDocument/2006/relationships/vmlDrawing" Target="../drawings/vmlDrawing3.vml"/><Relationship Id="rId6" Type="http://schemas.openxmlformats.org/officeDocument/2006/relationships/image" Target="../media/image23.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5.wmf"/><Relationship Id="rId4" Type="http://schemas.openxmlformats.org/officeDocument/2006/relationships/image" Target="../media/image29.png"/><Relationship Id="rId9" Type="http://schemas.openxmlformats.org/officeDocument/2006/relationships/oleObject" Target="../embeddings/oleObject18.bin"/><Relationship Id="rId14"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6.bin"/><Relationship Id="rId18" Type="http://schemas.openxmlformats.org/officeDocument/2006/relationships/image" Target="../media/image67.png"/><Relationship Id="rId3" Type="http://schemas.openxmlformats.org/officeDocument/2006/relationships/notesSlide" Target="../notesSlides/notesSlide9.xml"/><Relationship Id="rId21" Type="http://schemas.openxmlformats.org/officeDocument/2006/relationships/oleObject" Target="../embeddings/oleObject27.bin"/><Relationship Id="rId7" Type="http://schemas.openxmlformats.org/officeDocument/2006/relationships/image" Target="../media/image31.wmf"/><Relationship Id="rId12" Type="http://schemas.openxmlformats.org/officeDocument/2006/relationships/image" Target="../media/image36.png"/><Relationship Id="rId17" Type="http://schemas.openxmlformats.org/officeDocument/2006/relationships/image" Target="../media/image66.png"/><Relationship Id="rId2" Type="http://schemas.openxmlformats.org/officeDocument/2006/relationships/slideLayout" Target="../slideLayouts/slideLayout2.xml"/><Relationship Id="rId16" Type="http://schemas.openxmlformats.org/officeDocument/2006/relationships/image" Target="../media/image65.png"/><Relationship Id="rId20" Type="http://schemas.openxmlformats.org/officeDocument/2006/relationships/image" Target="../media/image37.png"/><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64.png"/><Relationship Id="rId10" Type="http://schemas.openxmlformats.org/officeDocument/2006/relationships/oleObject" Target="../embeddings/oleObject25.bin"/><Relationship Id="rId19" Type="http://schemas.openxmlformats.org/officeDocument/2006/relationships/image" Target="../media/image68.png"/><Relationship Id="rId4" Type="http://schemas.openxmlformats.org/officeDocument/2006/relationships/oleObject" Target="../embeddings/oleObject22.bin"/><Relationship Id="rId9" Type="http://schemas.openxmlformats.org/officeDocument/2006/relationships/image" Target="../media/image32.wmf"/><Relationship Id="rId14" Type="http://schemas.openxmlformats.org/officeDocument/2006/relationships/image" Target="../media/image34.wmf"/><Relationship Id="rId22"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524000" y="4343398"/>
            <a:ext cx="9144000" cy="1282446"/>
          </a:xfrm>
        </p:spPr>
        <p:txBody>
          <a:bodyPr/>
          <a:lstStyle/>
          <a:p>
            <a:r>
              <a:rPr lang="en-US" dirty="0"/>
              <a:t>Confidence Intervals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524000" y="5782583"/>
            <a:ext cx="9144000" cy="629720"/>
          </a:xfrm>
        </p:spPr>
        <p:txBody>
          <a:bodyPr>
            <a:normAutofit/>
          </a:bodyPr>
          <a:lstStyle/>
          <a:p>
            <a:r>
              <a:rPr lang="en-US" sz="3600" dirty="0">
                <a:solidFill>
                  <a:srgbClr val="8D42C6"/>
                </a:solidFill>
              </a:rPr>
              <a:t>Chapter 6</a:t>
            </a:r>
          </a:p>
        </p:txBody>
      </p:sp>
      <p:pic>
        <p:nvPicPr>
          <p:cNvPr id="6" name="Picture 5">
            <a:extLst>
              <a:ext uri="{FF2B5EF4-FFF2-40B4-BE49-F238E27FC236}">
                <a16:creationId xmlns:a16="http://schemas.microsoft.com/office/drawing/2014/main" id="{E3BA5376-5045-49A3-9DD7-8F576FC5F956}"/>
              </a:ext>
            </a:extLst>
          </p:cNvPr>
          <p:cNvPicPr>
            <a:picLocks noChangeAspect="1"/>
          </p:cNvPicPr>
          <p:nvPr/>
        </p:nvPicPr>
        <p:blipFill>
          <a:blip r:embed="rId3"/>
          <a:stretch>
            <a:fillRect/>
          </a:stretch>
        </p:blipFill>
        <p:spPr>
          <a:xfrm>
            <a:off x="4446739" y="391640"/>
            <a:ext cx="7062285" cy="4064493"/>
          </a:xfrm>
          <a:prstGeom prst="rect">
            <a:avLst/>
          </a:prstGeom>
        </p:spPr>
      </p:pic>
      <p:sp>
        <p:nvSpPr>
          <p:cNvPr id="7" name="TextBox 6">
            <a:extLst>
              <a:ext uri="{FF2B5EF4-FFF2-40B4-BE49-F238E27FC236}">
                <a16:creationId xmlns:a16="http://schemas.microsoft.com/office/drawing/2014/main" id="{BDB908B0-F4B0-4FDE-93CC-EB67F227314E}"/>
              </a:ext>
            </a:extLst>
          </p:cNvPr>
          <p:cNvSpPr txBox="1"/>
          <p:nvPr/>
        </p:nvSpPr>
        <p:spPr>
          <a:xfrm>
            <a:off x="1286190" y="3206342"/>
            <a:ext cx="1319144" cy="400110"/>
          </a:xfrm>
          <a:prstGeom prst="rect">
            <a:avLst/>
          </a:prstGeom>
          <a:noFill/>
        </p:spPr>
        <p:txBody>
          <a:bodyPr wrap="none" rtlCol="0">
            <a:spAutoFit/>
          </a:bodyPr>
          <a:lstStyle/>
          <a:p>
            <a:r>
              <a:rPr lang="en-US" sz="2000" b="1" dirty="0">
                <a:solidFill>
                  <a:srgbClr val="FF0000"/>
                </a:solidFill>
              </a:rPr>
              <a:t>Estimation</a:t>
            </a:r>
          </a:p>
        </p:txBody>
      </p:sp>
      <p:sp>
        <p:nvSpPr>
          <p:cNvPr id="8" name="TextBox 7">
            <a:extLst>
              <a:ext uri="{FF2B5EF4-FFF2-40B4-BE49-F238E27FC236}">
                <a16:creationId xmlns:a16="http://schemas.microsoft.com/office/drawing/2014/main" id="{24C7F0D7-C3B9-47BF-8A97-19ADC51FADA1}"/>
              </a:ext>
            </a:extLst>
          </p:cNvPr>
          <p:cNvSpPr txBox="1"/>
          <p:nvPr/>
        </p:nvSpPr>
        <p:spPr>
          <a:xfrm>
            <a:off x="1268204" y="3741620"/>
            <a:ext cx="2169761" cy="400110"/>
          </a:xfrm>
          <a:prstGeom prst="rect">
            <a:avLst/>
          </a:prstGeom>
          <a:noFill/>
        </p:spPr>
        <p:txBody>
          <a:bodyPr wrap="none" rtlCol="0">
            <a:spAutoFit/>
          </a:bodyPr>
          <a:lstStyle/>
          <a:p>
            <a:r>
              <a:rPr lang="en-US" sz="2000" b="1" dirty="0">
                <a:solidFill>
                  <a:srgbClr val="FF0000"/>
                </a:solidFill>
              </a:rPr>
              <a:t>Testing Hypothesis</a:t>
            </a:r>
          </a:p>
        </p:txBody>
      </p:sp>
      <p:cxnSp>
        <p:nvCxnSpPr>
          <p:cNvPr id="9" name="Straight Arrow Connector 8">
            <a:extLst>
              <a:ext uri="{FF2B5EF4-FFF2-40B4-BE49-F238E27FC236}">
                <a16:creationId xmlns:a16="http://schemas.microsoft.com/office/drawing/2014/main" id="{8C25F745-6445-4FD4-9135-584EAFC152C7}"/>
              </a:ext>
            </a:extLst>
          </p:cNvPr>
          <p:cNvCxnSpPr>
            <a:cxnSpLocks/>
            <a:endCxn id="7" idx="3"/>
          </p:cNvCxnSpPr>
          <p:nvPr/>
        </p:nvCxnSpPr>
        <p:spPr>
          <a:xfrm flipH="1" flipV="1">
            <a:off x="2605334" y="3406397"/>
            <a:ext cx="2480233" cy="182246"/>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0D6F1F3-8065-44C2-8B9A-E27FCA3D0FAE}"/>
              </a:ext>
            </a:extLst>
          </p:cNvPr>
          <p:cNvCxnSpPr>
            <a:cxnSpLocks/>
            <a:endCxn id="8" idx="3"/>
          </p:cNvCxnSpPr>
          <p:nvPr/>
        </p:nvCxnSpPr>
        <p:spPr>
          <a:xfrm flipH="1">
            <a:off x="3437965" y="3628463"/>
            <a:ext cx="1647602" cy="313212"/>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37AA6-9C5C-40E9-A139-2E85828D8EC3}"/>
              </a:ext>
            </a:extLst>
          </p:cNvPr>
          <p:cNvCxnSpPr>
            <a:cxnSpLocks/>
            <a:stCxn id="7" idx="0"/>
            <a:endCxn id="12" idx="1"/>
          </p:cNvCxnSpPr>
          <p:nvPr/>
        </p:nvCxnSpPr>
        <p:spPr>
          <a:xfrm flipH="1" flipV="1">
            <a:off x="1632952" y="1055460"/>
            <a:ext cx="312810" cy="2150882"/>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4B9C3F7-50E0-498D-9441-E244DBEB6F11}"/>
              </a:ext>
            </a:extLst>
          </p:cNvPr>
          <p:cNvSpPr txBox="1"/>
          <p:nvPr/>
        </p:nvSpPr>
        <p:spPr>
          <a:xfrm>
            <a:off x="1632952" y="855405"/>
            <a:ext cx="1944763" cy="400110"/>
          </a:xfrm>
          <a:prstGeom prst="rect">
            <a:avLst/>
          </a:prstGeom>
          <a:noFill/>
        </p:spPr>
        <p:txBody>
          <a:bodyPr wrap="none" rtlCol="0">
            <a:spAutoFit/>
          </a:bodyPr>
          <a:lstStyle/>
          <a:p>
            <a:r>
              <a:rPr lang="en-US" sz="2000" b="1" dirty="0">
                <a:solidFill>
                  <a:srgbClr val="00B050"/>
                </a:solidFill>
              </a:rPr>
              <a:t>Point Estimation</a:t>
            </a:r>
          </a:p>
        </p:txBody>
      </p:sp>
      <p:cxnSp>
        <p:nvCxnSpPr>
          <p:cNvPr id="13" name="Straight Arrow Connector 12">
            <a:extLst>
              <a:ext uri="{FF2B5EF4-FFF2-40B4-BE49-F238E27FC236}">
                <a16:creationId xmlns:a16="http://schemas.microsoft.com/office/drawing/2014/main" id="{C094C7AE-9A8A-4A52-9CC4-58DE28729CC1}"/>
              </a:ext>
            </a:extLst>
          </p:cNvPr>
          <p:cNvCxnSpPr>
            <a:cxnSpLocks/>
            <a:stCxn id="7" idx="0"/>
            <a:endCxn id="14" idx="1"/>
          </p:cNvCxnSpPr>
          <p:nvPr/>
        </p:nvCxnSpPr>
        <p:spPr>
          <a:xfrm flipV="1">
            <a:off x="1945762" y="1540076"/>
            <a:ext cx="152014" cy="1666266"/>
          </a:xfrm>
          <a:prstGeom prst="straightConnector1">
            <a:avLst/>
          </a:prstGeom>
          <a:ln w="285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7B39227-2541-4D35-BF52-23EE982B3947}"/>
              </a:ext>
            </a:extLst>
          </p:cNvPr>
          <p:cNvSpPr txBox="1"/>
          <p:nvPr/>
        </p:nvSpPr>
        <p:spPr>
          <a:xfrm>
            <a:off x="2097776" y="1340021"/>
            <a:ext cx="2196948" cy="400110"/>
          </a:xfrm>
          <a:prstGeom prst="rect">
            <a:avLst/>
          </a:prstGeom>
          <a:noFill/>
        </p:spPr>
        <p:txBody>
          <a:bodyPr wrap="none" rtlCol="0">
            <a:spAutoFit/>
          </a:bodyPr>
          <a:lstStyle/>
          <a:p>
            <a:r>
              <a:rPr lang="en-US" sz="2000" b="1" dirty="0">
                <a:solidFill>
                  <a:srgbClr val="00B050"/>
                </a:solidFill>
              </a:rPr>
              <a:t>Interval Estimation</a:t>
            </a:r>
          </a:p>
        </p:txBody>
      </p:sp>
      <p:sp>
        <p:nvSpPr>
          <p:cNvPr id="4" name="TextBox 3">
            <a:extLst>
              <a:ext uri="{FF2B5EF4-FFF2-40B4-BE49-F238E27FC236}">
                <a16:creationId xmlns:a16="http://schemas.microsoft.com/office/drawing/2014/main" id="{4C2A8C80-907A-453A-A5A7-2517075C876A}"/>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524000" y="4293294"/>
            <a:ext cx="9144000" cy="1282446"/>
          </a:xfrm>
        </p:spPr>
        <p:txBody>
          <a:bodyPr>
            <a:normAutofit fontScale="90000"/>
          </a:bodyPr>
          <a:lstStyle/>
          <a:p>
            <a:r>
              <a:rPr lang="en-US" dirty="0"/>
              <a:t>Confidence Intervals for Population Mean </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524000" y="5855651"/>
            <a:ext cx="9144000" cy="629720"/>
          </a:xfrm>
        </p:spPr>
        <p:txBody>
          <a:bodyPr>
            <a:normAutofit/>
          </a:bodyPr>
          <a:lstStyle/>
          <a:p>
            <a:r>
              <a:rPr lang="en-US" sz="3600" dirty="0">
                <a:solidFill>
                  <a:srgbClr val="8D42C6"/>
                </a:solidFill>
              </a:rPr>
              <a:t>Z Confidence Intervals </a:t>
            </a:r>
          </a:p>
        </p:txBody>
      </p:sp>
      <p:pic>
        <p:nvPicPr>
          <p:cNvPr id="15" name="Picture 1">
            <a:extLst>
              <a:ext uri="{FF2B5EF4-FFF2-40B4-BE49-F238E27FC236}">
                <a16:creationId xmlns:a16="http://schemas.microsoft.com/office/drawing/2014/main" id="{93E9CB81-FBFD-4415-87A8-81A3B3B3B8C2}"/>
              </a:ext>
            </a:extLst>
          </p:cNvPr>
          <p:cNvPicPr>
            <a:picLocks noChangeAspect="1" noChangeArrowheads="1"/>
          </p:cNvPicPr>
          <p:nvPr/>
        </p:nvPicPr>
        <p:blipFill>
          <a:blip r:embed="rId3" cstate="print"/>
          <a:srcRect/>
          <a:stretch>
            <a:fillRect/>
          </a:stretch>
        </p:blipFill>
        <p:spPr bwMode="auto">
          <a:xfrm>
            <a:off x="6066238" y="330200"/>
            <a:ext cx="5383774" cy="3098800"/>
          </a:xfrm>
          <a:prstGeom prst="rect">
            <a:avLst/>
          </a:prstGeom>
          <a:noFill/>
          <a:ln w="9525">
            <a:noFill/>
            <a:miter lim="800000"/>
            <a:headEnd/>
            <a:tailEnd/>
          </a:ln>
        </p:spPr>
      </p:pic>
      <p:sp>
        <p:nvSpPr>
          <p:cNvPr id="16" name="Oval Callout 6">
            <a:extLst>
              <a:ext uri="{FF2B5EF4-FFF2-40B4-BE49-F238E27FC236}">
                <a16:creationId xmlns:a16="http://schemas.microsoft.com/office/drawing/2014/main" id="{C090F893-3C51-4627-A9D2-4D8871565E84}"/>
              </a:ext>
            </a:extLst>
          </p:cNvPr>
          <p:cNvSpPr/>
          <p:nvPr/>
        </p:nvSpPr>
        <p:spPr>
          <a:xfrm>
            <a:off x="10664336" y="711200"/>
            <a:ext cx="1121264" cy="871538"/>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itchFamily="18" charset="0"/>
                <a:cs typeface="Times New Roman" pitchFamily="18" charset="0"/>
              </a:rPr>
              <a:t>μ</a:t>
            </a:r>
          </a:p>
        </p:txBody>
      </p:sp>
      <p:pic>
        <p:nvPicPr>
          <p:cNvPr id="17" name="Picture 16">
            <a:extLst>
              <a:ext uri="{FF2B5EF4-FFF2-40B4-BE49-F238E27FC236}">
                <a16:creationId xmlns:a16="http://schemas.microsoft.com/office/drawing/2014/main" id="{54289B7F-8CDF-4D81-A799-FEB50F725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7098" y="806549"/>
            <a:ext cx="734358" cy="556690"/>
          </a:xfrm>
          <a:prstGeom prst="rect">
            <a:avLst/>
          </a:prstGeom>
        </p:spPr>
      </p:pic>
    </p:spTree>
    <p:extLst>
      <p:ext uri="{BB962C8B-B14F-4D97-AF65-F5344CB8AC3E}">
        <p14:creationId xmlns:p14="http://schemas.microsoft.com/office/powerpoint/2010/main" val="237698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Estimating </a:t>
            </a:r>
            <a:r>
              <a:rPr lang="el-GR" dirty="0">
                <a:solidFill>
                  <a:srgbClr val="990033"/>
                </a:solidFill>
              </a:rPr>
              <a:t>μ</a:t>
            </a:r>
            <a:endParaRPr lang="en-US" dirty="0">
              <a:solidFill>
                <a:srgbClr val="990033"/>
              </a:solidFill>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2E9E4E2-B85C-4B23-AE9B-32926366C6E8}"/>
                  </a:ext>
                </a:extLst>
              </p:cNvPr>
              <p:cNvSpPr/>
              <p:nvPr/>
            </p:nvSpPr>
            <p:spPr>
              <a:xfrm>
                <a:off x="838201" y="1515324"/>
                <a:ext cx="2819399" cy="461665"/>
              </a:xfrm>
              <a:prstGeom prst="rect">
                <a:avLst/>
              </a:prstGeom>
            </p:spPr>
            <p:txBody>
              <a:bodyPr wrap="square">
                <a:spAutoFit/>
              </a:bodyPr>
              <a:lstStyle/>
              <a:p>
                <a:r>
                  <a:rPr lang="en-US" sz="2400" dirty="0"/>
                  <a:t>Point estimate is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endParaRPr lang="en-US" sz="2400" dirty="0"/>
              </a:p>
            </p:txBody>
          </p:sp>
        </mc:Choice>
        <mc:Fallback xmlns="">
          <p:sp>
            <p:nvSpPr>
              <p:cNvPr id="22" name="Rectangle 21">
                <a:extLst>
                  <a:ext uri="{FF2B5EF4-FFF2-40B4-BE49-F238E27FC236}">
                    <a16:creationId xmlns:a16="http://schemas.microsoft.com/office/drawing/2014/main" id="{52E9E4E2-B85C-4B23-AE9B-32926366C6E8}"/>
                  </a:ext>
                </a:extLst>
              </p:cNvPr>
              <p:cNvSpPr>
                <a:spLocks noRot="1" noChangeAspect="1" noMove="1" noResize="1" noEditPoints="1" noAdjustHandles="1" noChangeArrowheads="1" noChangeShapeType="1" noTextEdit="1"/>
              </p:cNvSpPr>
              <p:nvPr/>
            </p:nvSpPr>
            <p:spPr>
              <a:xfrm>
                <a:off x="838201" y="1515324"/>
                <a:ext cx="2819399" cy="461665"/>
              </a:xfrm>
              <a:prstGeom prst="rect">
                <a:avLst/>
              </a:prstGeom>
              <a:blipFill>
                <a:blip r:embed="rId3"/>
                <a:stretch>
                  <a:fillRect l="-3463" t="-10667" r="-43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DD46C59-049F-4722-8FC2-29649399DA72}"/>
                  </a:ext>
                </a:extLst>
              </p:cNvPr>
              <p:cNvSpPr/>
              <p:nvPr/>
            </p:nvSpPr>
            <p:spPr>
              <a:xfrm>
                <a:off x="838201" y="1976989"/>
                <a:ext cx="4074310" cy="1200329"/>
              </a:xfrm>
              <a:prstGeom prst="rect">
                <a:avLst/>
              </a:prstGeom>
            </p:spPr>
            <p:txBody>
              <a:bodyPr wrap="square">
                <a:spAutoFit/>
              </a:bodyPr>
              <a:lstStyle/>
              <a:p>
                <a:r>
                  <a:rPr lang="en-US" sz="2400" dirty="0"/>
                  <a:t>(1-</a:t>
                </a:r>
                <a:r>
                  <a:rPr lang="el-GR" sz="2400" dirty="0"/>
                  <a:t>α</a:t>
                </a:r>
                <a:r>
                  <a:rPr lang="en-US" sz="2400" dirty="0"/>
                  <a:t>)% CI is </a:t>
                </a:r>
                <a14:m>
                  <m:oMath xmlns:m="http://schemas.openxmlformats.org/officeDocument/2006/math">
                    <m:r>
                      <a:rPr lang="en-US" sz="2400" b="0" i="0" smtClean="0">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r>
                      <a:rPr lang="en-US" sz="2400" b="0" i="1" smtClean="0">
                        <a:latin typeface="Cambria Math" panose="02040503050406030204" pitchFamily="18" charset="0"/>
                      </a:rPr>
                      <m:t>𝑀𝐸</m:t>
                    </m:r>
                    <m:r>
                      <a:rPr lang="en-US" sz="2400" b="0" i="1" smtClean="0">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r>
                      <a:rPr lang="en-US" sz="2400" i="1">
                        <a:latin typeface="Cambria Math" panose="02040503050406030204" pitchFamily="18" charset="0"/>
                      </a:rPr>
                      <m:t>𝑀𝐸</m:t>
                    </m:r>
                    <m:r>
                      <a:rPr lang="en-US" sz="2400" b="0" i="1" smtClean="0">
                        <a:latin typeface="Cambria Math" panose="02040503050406030204" pitchFamily="18" charset="0"/>
                      </a:rPr>
                      <m:t>)</m:t>
                    </m:r>
                  </m:oMath>
                </a14:m>
                <a:r>
                  <a:rPr lang="en-US" sz="2400" dirty="0"/>
                  <a:t> where </a:t>
                </a:r>
                <a14:m>
                  <m:oMath xmlns:m="http://schemas.openxmlformats.org/officeDocument/2006/math">
                    <m:r>
                      <a:rPr lang="en-US" sz="2400" b="0" i="1" smtClean="0">
                        <a:latin typeface="Cambria Math" panose="02040503050406030204" pitchFamily="18" charset="0"/>
                      </a:rPr>
                      <m:t>𝑀𝐸</m:t>
                    </m:r>
                  </m:oMath>
                </a14:m>
                <a:r>
                  <a:rPr lang="en-US" sz="2400" dirty="0"/>
                  <a:t> is decided using </a:t>
                </a:r>
              </a:p>
              <a:p>
                <a:r>
                  <a:rPr lang="en-US" sz="2400" dirty="0"/>
                  <a:t>the following decision tree</a:t>
                </a:r>
              </a:p>
            </p:txBody>
          </p:sp>
        </mc:Choice>
        <mc:Fallback xmlns="">
          <p:sp>
            <p:nvSpPr>
              <p:cNvPr id="23" name="Rectangle 22">
                <a:extLst>
                  <a:ext uri="{FF2B5EF4-FFF2-40B4-BE49-F238E27FC236}">
                    <a16:creationId xmlns:a16="http://schemas.microsoft.com/office/drawing/2014/main" id="{4DD46C59-049F-4722-8FC2-29649399DA72}"/>
                  </a:ext>
                </a:extLst>
              </p:cNvPr>
              <p:cNvSpPr>
                <a:spLocks noRot="1" noChangeAspect="1" noMove="1" noResize="1" noEditPoints="1" noAdjustHandles="1" noChangeArrowheads="1" noChangeShapeType="1" noTextEdit="1"/>
              </p:cNvSpPr>
              <p:nvPr/>
            </p:nvSpPr>
            <p:spPr>
              <a:xfrm>
                <a:off x="838201" y="1976989"/>
                <a:ext cx="4074310" cy="1200329"/>
              </a:xfrm>
              <a:prstGeom prst="rect">
                <a:avLst/>
              </a:prstGeom>
              <a:blipFill>
                <a:blip r:embed="rId4"/>
                <a:stretch>
                  <a:fillRect l="-2395" t="-4061" b="-10660"/>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D7BF727E-0B90-4CEC-BFB8-9F0F9C2B6C27}"/>
              </a:ext>
            </a:extLst>
          </p:cNvPr>
          <p:cNvSpPr/>
          <p:nvPr/>
        </p:nvSpPr>
        <p:spPr>
          <a:xfrm>
            <a:off x="8393269" y="2084188"/>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a:t>
            </a:r>
          </a:p>
        </p:txBody>
      </p:sp>
      <p:sp>
        <p:nvSpPr>
          <p:cNvPr id="25" name="TextBox 24">
            <a:extLst>
              <a:ext uri="{FF2B5EF4-FFF2-40B4-BE49-F238E27FC236}">
                <a16:creationId xmlns:a16="http://schemas.microsoft.com/office/drawing/2014/main" id="{45152E35-C11D-4C06-988D-480E78ADC0C2}"/>
              </a:ext>
            </a:extLst>
          </p:cNvPr>
          <p:cNvSpPr txBox="1"/>
          <p:nvPr/>
        </p:nvSpPr>
        <p:spPr>
          <a:xfrm>
            <a:off x="965541" y="4175015"/>
            <a:ext cx="2057400" cy="1107996"/>
          </a:xfrm>
          <a:prstGeom prst="rect">
            <a:avLst/>
          </a:prstGeom>
          <a:noFill/>
        </p:spPr>
        <p:txBody>
          <a:bodyPr wrap="square" rtlCol="0">
            <a:spAutoFit/>
          </a:bodyPr>
          <a:lstStyle/>
          <a:p>
            <a:r>
              <a:rPr lang="en-US" sz="2200" b="1" dirty="0"/>
              <a:t>Is </a:t>
            </a:r>
            <a:r>
              <a:rPr lang="en-US" sz="2200" b="1" dirty="0">
                <a:solidFill>
                  <a:srgbClr val="7030A0"/>
                </a:solidFill>
              </a:rPr>
              <a:t>Population</a:t>
            </a:r>
          </a:p>
          <a:p>
            <a:r>
              <a:rPr lang="en-US" sz="2200" b="1" dirty="0"/>
              <a:t>Distribution</a:t>
            </a:r>
          </a:p>
          <a:p>
            <a:r>
              <a:rPr lang="en-US" sz="2200" b="1" dirty="0"/>
              <a:t>Normal ?</a:t>
            </a:r>
          </a:p>
        </p:txBody>
      </p:sp>
      <p:cxnSp>
        <p:nvCxnSpPr>
          <p:cNvPr id="26" name="Straight Arrow Connector 25">
            <a:extLst>
              <a:ext uri="{FF2B5EF4-FFF2-40B4-BE49-F238E27FC236}">
                <a16:creationId xmlns:a16="http://schemas.microsoft.com/office/drawing/2014/main" id="{50649CE5-807E-44FF-82AC-9B0AEC374458}"/>
              </a:ext>
            </a:extLst>
          </p:cNvPr>
          <p:cNvCxnSpPr>
            <a:cxnSpLocks/>
            <a:stCxn id="25" idx="3"/>
            <a:endCxn id="28" idx="1"/>
          </p:cNvCxnSpPr>
          <p:nvPr/>
        </p:nvCxnSpPr>
        <p:spPr>
          <a:xfrm flipV="1">
            <a:off x="3022941" y="3181290"/>
            <a:ext cx="1975303" cy="154772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796ED56-E94E-49AF-922C-521748EC2959}"/>
              </a:ext>
            </a:extLst>
          </p:cNvPr>
          <p:cNvCxnSpPr>
            <a:stCxn id="25" idx="3"/>
            <a:endCxn id="29" idx="1"/>
          </p:cNvCxnSpPr>
          <p:nvPr/>
        </p:nvCxnSpPr>
        <p:spPr>
          <a:xfrm>
            <a:off x="3022941" y="4729013"/>
            <a:ext cx="1975303" cy="10427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2A39B5C-3402-4C11-A6EA-2DA6BE8295FB}"/>
              </a:ext>
            </a:extLst>
          </p:cNvPr>
          <p:cNvSpPr txBox="1"/>
          <p:nvPr/>
        </p:nvSpPr>
        <p:spPr>
          <a:xfrm>
            <a:off x="4998244" y="2796569"/>
            <a:ext cx="1676400" cy="769441"/>
          </a:xfrm>
          <a:prstGeom prst="rect">
            <a:avLst/>
          </a:prstGeom>
          <a:noFill/>
        </p:spPr>
        <p:txBody>
          <a:bodyPr wrap="square" rtlCol="0">
            <a:spAutoFit/>
          </a:bodyPr>
          <a:lstStyle/>
          <a:p>
            <a:r>
              <a:rPr lang="en-US" sz="2200" b="1" dirty="0"/>
              <a:t>Is </a:t>
            </a:r>
            <a:r>
              <a:rPr lang="el-GR" sz="2200" b="1" dirty="0"/>
              <a:t>σ</a:t>
            </a:r>
            <a:r>
              <a:rPr lang="en-US" sz="2200" b="1" dirty="0"/>
              <a:t> or </a:t>
            </a:r>
            <a:r>
              <a:rPr lang="el-GR" sz="2200" b="1" dirty="0"/>
              <a:t>σ²</a:t>
            </a:r>
            <a:r>
              <a:rPr lang="en-US" sz="2200" b="1" dirty="0"/>
              <a:t> known?</a:t>
            </a:r>
          </a:p>
        </p:txBody>
      </p:sp>
      <p:sp>
        <p:nvSpPr>
          <p:cNvPr id="29" name="TextBox 28">
            <a:extLst>
              <a:ext uri="{FF2B5EF4-FFF2-40B4-BE49-F238E27FC236}">
                <a16:creationId xmlns:a16="http://schemas.microsoft.com/office/drawing/2014/main" id="{9117F156-4031-4597-8456-5657469C0A3B}"/>
              </a:ext>
            </a:extLst>
          </p:cNvPr>
          <p:cNvSpPr txBox="1"/>
          <p:nvPr/>
        </p:nvSpPr>
        <p:spPr>
          <a:xfrm>
            <a:off x="4998244" y="5387048"/>
            <a:ext cx="1676400" cy="769441"/>
          </a:xfrm>
          <a:prstGeom prst="rect">
            <a:avLst/>
          </a:prstGeom>
          <a:noFill/>
        </p:spPr>
        <p:txBody>
          <a:bodyPr wrap="square" rtlCol="0">
            <a:spAutoFit/>
          </a:bodyPr>
          <a:lstStyle/>
          <a:p>
            <a:r>
              <a:rPr lang="en-US" sz="2200" b="1" dirty="0"/>
              <a:t>Is </a:t>
            </a:r>
            <a:r>
              <a:rPr lang="el-GR" sz="2200" b="1" dirty="0"/>
              <a:t>σ </a:t>
            </a:r>
            <a:r>
              <a:rPr lang="en-US" sz="2200" b="1" dirty="0"/>
              <a:t>or </a:t>
            </a:r>
            <a:r>
              <a:rPr lang="el-GR" sz="2200" b="1" dirty="0"/>
              <a:t>σ²</a:t>
            </a:r>
            <a:r>
              <a:rPr lang="en-US" sz="2200" b="1" dirty="0"/>
              <a:t> known?</a:t>
            </a:r>
          </a:p>
        </p:txBody>
      </p:sp>
      <p:sp>
        <p:nvSpPr>
          <p:cNvPr id="30" name="TextBox 29">
            <a:extLst>
              <a:ext uri="{FF2B5EF4-FFF2-40B4-BE49-F238E27FC236}">
                <a16:creationId xmlns:a16="http://schemas.microsoft.com/office/drawing/2014/main" id="{6B83FA89-6458-42D6-85E2-86B9E43CA01C}"/>
              </a:ext>
            </a:extLst>
          </p:cNvPr>
          <p:cNvSpPr txBox="1"/>
          <p:nvPr/>
        </p:nvSpPr>
        <p:spPr>
          <a:xfrm>
            <a:off x="4231752" y="3805684"/>
            <a:ext cx="562846" cy="430887"/>
          </a:xfrm>
          <a:prstGeom prst="rect">
            <a:avLst/>
          </a:prstGeom>
          <a:noFill/>
        </p:spPr>
        <p:txBody>
          <a:bodyPr wrap="none" rtlCol="0">
            <a:spAutoFit/>
          </a:bodyPr>
          <a:lstStyle/>
          <a:p>
            <a:r>
              <a:rPr lang="en-US" sz="2200" b="1" dirty="0">
                <a:solidFill>
                  <a:srgbClr val="00B050"/>
                </a:solidFill>
              </a:rPr>
              <a:t>Yes</a:t>
            </a:r>
          </a:p>
        </p:txBody>
      </p:sp>
      <p:sp>
        <p:nvSpPr>
          <p:cNvPr id="31" name="TextBox 30">
            <a:extLst>
              <a:ext uri="{FF2B5EF4-FFF2-40B4-BE49-F238E27FC236}">
                <a16:creationId xmlns:a16="http://schemas.microsoft.com/office/drawing/2014/main" id="{EB6AF8C5-B4FE-4695-B121-81DB80B93C85}"/>
              </a:ext>
            </a:extLst>
          </p:cNvPr>
          <p:cNvSpPr txBox="1"/>
          <p:nvPr/>
        </p:nvSpPr>
        <p:spPr>
          <a:xfrm>
            <a:off x="4231752" y="5006011"/>
            <a:ext cx="522900" cy="430887"/>
          </a:xfrm>
          <a:prstGeom prst="rect">
            <a:avLst/>
          </a:prstGeom>
          <a:noFill/>
        </p:spPr>
        <p:txBody>
          <a:bodyPr wrap="none" rtlCol="0">
            <a:spAutoFit/>
          </a:bodyPr>
          <a:lstStyle/>
          <a:p>
            <a:r>
              <a:rPr lang="en-US" sz="2200" b="1" dirty="0">
                <a:solidFill>
                  <a:srgbClr val="FF0000"/>
                </a:solidFill>
              </a:rPr>
              <a:t>No</a:t>
            </a:r>
          </a:p>
        </p:txBody>
      </p:sp>
      <p:cxnSp>
        <p:nvCxnSpPr>
          <p:cNvPr id="32" name="Straight Arrow Connector 31">
            <a:extLst>
              <a:ext uri="{FF2B5EF4-FFF2-40B4-BE49-F238E27FC236}">
                <a16:creationId xmlns:a16="http://schemas.microsoft.com/office/drawing/2014/main" id="{A763689F-AC11-4D0A-8180-D141B16EE6ED}"/>
              </a:ext>
            </a:extLst>
          </p:cNvPr>
          <p:cNvCxnSpPr>
            <a:cxnSpLocks/>
            <a:stCxn id="28" idx="3"/>
            <a:endCxn id="57" idx="1"/>
          </p:cNvCxnSpPr>
          <p:nvPr/>
        </p:nvCxnSpPr>
        <p:spPr>
          <a:xfrm flipV="1">
            <a:off x="6674644" y="2370419"/>
            <a:ext cx="1075095" cy="81087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29CF927-646F-4903-9897-1C2E33E54FC1}"/>
              </a:ext>
            </a:extLst>
          </p:cNvPr>
          <p:cNvCxnSpPr>
            <a:cxnSpLocks/>
            <a:stCxn id="28" idx="3"/>
            <a:endCxn id="37" idx="1"/>
          </p:cNvCxnSpPr>
          <p:nvPr/>
        </p:nvCxnSpPr>
        <p:spPr>
          <a:xfrm>
            <a:off x="6674644" y="3181290"/>
            <a:ext cx="1029407" cy="1952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E3B98-5CE6-4AC3-A3F2-B09A1385C4D6}"/>
              </a:ext>
            </a:extLst>
          </p:cNvPr>
          <p:cNvSpPr/>
          <p:nvPr/>
        </p:nvSpPr>
        <p:spPr>
          <a:xfrm>
            <a:off x="8404900" y="4074107"/>
            <a:ext cx="54864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II</a:t>
            </a:r>
          </a:p>
        </p:txBody>
      </p:sp>
      <p:sp>
        <p:nvSpPr>
          <p:cNvPr id="37" name="TextBox 36">
            <a:extLst>
              <a:ext uri="{FF2B5EF4-FFF2-40B4-BE49-F238E27FC236}">
                <a16:creationId xmlns:a16="http://schemas.microsoft.com/office/drawing/2014/main" id="{CBCCBBF3-62DC-4594-AABC-AC1823970EF3}"/>
              </a:ext>
            </a:extLst>
          </p:cNvPr>
          <p:cNvSpPr txBox="1"/>
          <p:nvPr/>
        </p:nvSpPr>
        <p:spPr>
          <a:xfrm>
            <a:off x="7704051" y="3161127"/>
            <a:ext cx="522900" cy="430887"/>
          </a:xfrm>
          <a:prstGeom prst="rect">
            <a:avLst/>
          </a:prstGeom>
          <a:noFill/>
        </p:spPr>
        <p:txBody>
          <a:bodyPr wrap="none" rtlCol="0">
            <a:spAutoFit/>
          </a:bodyPr>
          <a:lstStyle/>
          <a:p>
            <a:r>
              <a:rPr lang="en-US" sz="2200" b="1" dirty="0">
                <a:solidFill>
                  <a:srgbClr val="FF0000"/>
                </a:solidFill>
              </a:rPr>
              <a:t>No</a:t>
            </a:r>
          </a:p>
        </p:txBody>
      </p:sp>
      <p:cxnSp>
        <p:nvCxnSpPr>
          <p:cNvPr id="38" name="Straight Arrow Connector 37">
            <a:extLst>
              <a:ext uri="{FF2B5EF4-FFF2-40B4-BE49-F238E27FC236}">
                <a16:creationId xmlns:a16="http://schemas.microsoft.com/office/drawing/2014/main" id="{90B83D83-F303-49C8-8AFF-C505D20DF4A0}"/>
              </a:ext>
            </a:extLst>
          </p:cNvPr>
          <p:cNvCxnSpPr>
            <a:cxnSpLocks/>
            <a:stCxn id="29" idx="3"/>
            <a:endCxn id="77" idx="1"/>
          </p:cNvCxnSpPr>
          <p:nvPr/>
        </p:nvCxnSpPr>
        <p:spPr>
          <a:xfrm flipV="1">
            <a:off x="6674644" y="4348427"/>
            <a:ext cx="1050645" cy="142334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12764C-403D-41D0-BA67-A57E58EE9438}"/>
              </a:ext>
            </a:extLst>
          </p:cNvPr>
          <p:cNvCxnSpPr>
            <a:cxnSpLocks/>
            <a:stCxn id="29" idx="3"/>
            <a:endCxn id="41" idx="1"/>
          </p:cNvCxnSpPr>
          <p:nvPr/>
        </p:nvCxnSpPr>
        <p:spPr>
          <a:xfrm flipV="1">
            <a:off x="6674644" y="5762400"/>
            <a:ext cx="981107" cy="936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F10489-B56F-4A75-B7FC-9F1D4601734C}"/>
              </a:ext>
            </a:extLst>
          </p:cNvPr>
          <p:cNvSpPr txBox="1"/>
          <p:nvPr/>
        </p:nvSpPr>
        <p:spPr>
          <a:xfrm>
            <a:off x="7655751" y="5546956"/>
            <a:ext cx="522900" cy="430887"/>
          </a:xfrm>
          <a:prstGeom prst="rect">
            <a:avLst/>
          </a:prstGeom>
          <a:noFill/>
        </p:spPr>
        <p:txBody>
          <a:bodyPr wrap="none" rtlCol="0">
            <a:spAutoFit/>
          </a:bodyPr>
          <a:lstStyle/>
          <a:p>
            <a:r>
              <a:rPr lang="en-US" sz="2200" b="1" dirty="0">
                <a:solidFill>
                  <a:srgbClr val="FF0000"/>
                </a:solidFill>
              </a:rPr>
              <a:t>No</a:t>
            </a:r>
          </a:p>
        </p:txBody>
      </p:sp>
      <p:sp>
        <p:nvSpPr>
          <p:cNvPr id="43" name="TextBox 42">
            <a:extLst>
              <a:ext uri="{FF2B5EF4-FFF2-40B4-BE49-F238E27FC236}">
                <a16:creationId xmlns:a16="http://schemas.microsoft.com/office/drawing/2014/main" id="{C74991C0-F69F-4746-A2CE-71FE1CB49A24}"/>
              </a:ext>
            </a:extLst>
          </p:cNvPr>
          <p:cNvSpPr txBox="1"/>
          <p:nvPr/>
        </p:nvSpPr>
        <p:spPr>
          <a:xfrm>
            <a:off x="8368819" y="5377680"/>
            <a:ext cx="3223398" cy="769441"/>
          </a:xfrm>
          <a:prstGeom prst="rect">
            <a:avLst/>
          </a:prstGeom>
          <a:noFill/>
        </p:spPr>
        <p:txBody>
          <a:bodyPr wrap="square" rtlCol="0">
            <a:spAutoFit/>
          </a:bodyPr>
          <a:lstStyle/>
          <a:p>
            <a:r>
              <a:rPr lang="en-US" sz="2200" dirty="0"/>
              <a:t>CI results are not reliable Increase the Sample Size</a:t>
            </a:r>
          </a:p>
        </p:txBody>
      </p:sp>
      <p:sp>
        <p:nvSpPr>
          <p:cNvPr id="44" name="Oval 43">
            <a:extLst>
              <a:ext uri="{FF2B5EF4-FFF2-40B4-BE49-F238E27FC236}">
                <a16:creationId xmlns:a16="http://schemas.microsoft.com/office/drawing/2014/main" id="{FB1FDEEF-A8A6-46D9-B782-B531A7AEC14C}"/>
              </a:ext>
            </a:extLst>
          </p:cNvPr>
          <p:cNvSpPr/>
          <p:nvPr/>
        </p:nvSpPr>
        <p:spPr>
          <a:xfrm>
            <a:off x="8313460" y="2995221"/>
            <a:ext cx="640080" cy="64008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III</a:t>
            </a:r>
          </a:p>
        </p:txBody>
      </p:sp>
      <p:sp>
        <p:nvSpPr>
          <p:cNvPr id="46" name="TextBox 45">
            <a:extLst>
              <a:ext uri="{FF2B5EF4-FFF2-40B4-BE49-F238E27FC236}">
                <a16:creationId xmlns:a16="http://schemas.microsoft.com/office/drawing/2014/main" id="{AD867A36-B4EC-4663-9910-AD00718338D8}"/>
              </a:ext>
            </a:extLst>
          </p:cNvPr>
          <p:cNvSpPr txBox="1"/>
          <p:nvPr/>
        </p:nvSpPr>
        <p:spPr>
          <a:xfrm>
            <a:off x="8368819" y="4693125"/>
            <a:ext cx="3259479" cy="430887"/>
          </a:xfrm>
          <a:prstGeom prst="rect">
            <a:avLst/>
          </a:prstGeom>
          <a:noFill/>
        </p:spPr>
        <p:txBody>
          <a:bodyPr wrap="square" rtlCol="0">
            <a:spAutoFit/>
          </a:bodyPr>
          <a:lstStyle/>
          <a:p>
            <a:r>
              <a:rPr lang="en-US" sz="2200" b="1" dirty="0"/>
              <a:t>When Sample Size n ≥ 25</a:t>
            </a:r>
          </a:p>
        </p:txBody>
      </p:sp>
      <p:sp>
        <p:nvSpPr>
          <p:cNvPr id="57" name="TextBox 56">
            <a:extLst>
              <a:ext uri="{FF2B5EF4-FFF2-40B4-BE49-F238E27FC236}">
                <a16:creationId xmlns:a16="http://schemas.microsoft.com/office/drawing/2014/main" id="{69288701-D56A-4C0A-B7E4-7B1F743B3248}"/>
              </a:ext>
            </a:extLst>
          </p:cNvPr>
          <p:cNvSpPr txBox="1"/>
          <p:nvPr/>
        </p:nvSpPr>
        <p:spPr>
          <a:xfrm>
            <a:off x="7749739" y="2170364"/>
            <a:ext cx="619080" cy="400110"/>
          </a:xfrm>
          <a:prstGeom prst="rect">
            <a:avLst/>
          </a:prstGeom>
          <a:noFill/>
        </p:spPr>
        <p:txBody>
          <a:bodyPr wrap="none" rtlCol="0">
            <a:spAutoFit/>
          </a:bodyPr>
          <a:lstStyle/>
          <a:p>
            <a:r>
              <a:rPr lang="en-US" sz="2000" b="1" dirty="0">
                <a:solidFill>
                  <a:srgbClr val="00B050"/>
                </a:solidFill>
              </a:rPr>
              <a:t>Yes</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09B56F6-B3E4-46F6-8C56-897FCC79B48E}"/>
                  </a:ext>
                </a:extLst>
              </p:cNvPr>
              <p:cNvSpPr txBox="1"/>
              <p:nvPr/>
            </p:nvSpPr>
            <p:spPr>
              <a:xfrm>
                <a:off x="9125955" y="1934659"/>
                <a:ext cx="2191462" cy="7266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xmlns="">
          <p:sp>
            <p:nvSpPr>
              <p:cNvPr id="62" name="TextBox 61">
                <a:extLst>
                  <a:ext uri="{FF2B5EF4-FFF2-40B4-BE49-F238E27FC236}">
                    <a16:creationId xmlns:a16="http://schemas.microsoft.com/office/drawing/2014/main" id="{C09B56F6-B3E4-46F6-8C56-897FCC79B48E}"/>
                  </a:ext>
                </a:extLst>
              </p:cNvPr>
              <p:cNvSpPr txBox="1">
                <a:spLocks noRot="1" noChangeAspect="1" noMove="1" noResize="1" noEditPoints="1" noAdjustHandles="1" noChangeArrowheads="1" noChangeShapeType="1" noTextEdit="1"/>
              </p:cNvSpPr>
              <p:nvPr/>
            </p:nvSpPr>
            <p:spPr>
              <a:xfrm>
                <a:off x="9125955" y="1934659"/>
                <a:ext cx="2191462" cy="7266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72E97EDF-A52A-4A2B-9318-1D0801FC7A34}"/>
                  </a:ext>
                </a:extLst>
              </p:cNvPr>
              <p:cNvSpPr txBox="1"/>
              <p:nvPr/>
            </p:nvSpPr>
            <p:spPr>
              <a:xfrm>
                <a:off x="9051976" y="2958093"/>
                <a:ext cx="2674759" cy="7629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xmlns="">
          <p:sp>
            <p:nvSpPr>
              <p:cNvPr id="63" name="TextBox 62">
                <a:extLst>
                  <a:ext uri="{FF2B5EF4-FFF2-40B4-BE49-F238E27FC236}">
                    <a16:creationId xmlns:a16="http://schemas.microsoft.com/office/drawing/2014/main" id="{72E97EDF-A52A-4A2B-9318-1D0801FC7A34}"/>
                  </a:ext>
                </a:extLst>
              </p:cNvPr>
              <p:cNvSpPr txBox="1">
                <a:spLocks noRot="1" noChangeAspect="1" noMove="1" noResize="1" noEditPoints="1" noAdjustHandles="1" noChangeArrowheads="1" noChangeShapeType="1" noTextEdit="1"/>
              </p:cNvSpPr>
              <p:nvPr/>
            </p:nvSpPr>
            <p:spPr>
              <a:xfrm>
                <a:off x="9051976" y="2958093"/>
                <a:ext cx="2674759" cy="76296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F7242B72-A232-4D9A-9BD6-60D78A87CC69}"/>
                  </a:ext>
                </a:extLst>
              </p:cNvPr>
              <p:cNvSpPr txBox="1"/>
              <p:nvPr/>
            </p:nvSpPr>
            <p:spPr>
              <a:xfrm>
                <a:off x="9249879" y="3972591"/>
                <a:ext cx="2191462" cy="7266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xmlns="">
          <p:sp>
            <p:nvSpPr>
              <p:cNvPr id="64" name="TextBox 63">
                <a:extLst>
                  <a:ext uri="{FF2B5EF4-FFF2-40B4-BE49-F238E27FC236}">
                    <a16:creationId xmlns:a16="http://schemas.microsoft.com/office/drawing/2014/main" id="{F7242B72-A232-4D9A-9BD6-60D78A87CC69}"/>
                  </a:ext>
                </a:extLst>
              </p:cNvPr>
              <p:cNvSpPr txBox="1">
                <a:spLocks noRot="1" noChangeAspect="1" noMove="1" noResize="1" noEditPoints="1" noAdjustHandles="1" noChangeArrowheads="1" noChangeShapeType="1" noTextEdit="1"/>
              </p:cNvSpPr>
              <p:nvPr/>
            </p:nvSpPr>
            <p:spPr>
              <a:xfrm>
                <a:off x="9249879" y="3972591"/>
                <a:ext cx="2191462" cy="726674"/>
              </a:xfrm>
              <a:prstGeom prst="rect">
                <a:avLst/>
              </a:prstGeom>
              <a:blipFill>
                <a:blip r:embed="rId7"/>
                <a:stretch>
                  <a:fillRect/>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711974BE-67E1-4A5C-B748-10499A1F8434}"/>
              </a:ext>
            </a:extLst>
          </p:cNvPr>
          <p:cNvSpPr txBox="1"/>
          <p:nvPr/>
        </p:nvSpPr>
        <p:spPr>
          <a:xfrm>
            <a:off x="7725289" y="4148372"/>
            <a:ext cx="619080" cy="400110"/>
          </a:xfrm>
          <a:prstGeom prst="rect">
            <a:avLst/>
          </a:prstGeom>
          <a:noFill/>
        </p:spPr>
        <p:txBody>
          <a:bodyPr wrap="none" rtlCol="0">
            <a:spAutoFit/>
          </a:bodyPr>
          <a:lstStyle/>
          <a:p>
            <a:r>
              <a:rPr lang="en-US" sz="2000" b="1" dirty="0">
                <a:solidFill>
                  <a:srgbClr val="00B050"/>
                </a:solidFill>
              </a:rPr>
              <a:t>Yes</a:t>
            </a:r>
          </a:p>
        </p:txBody>
      </p:sp>
      <p:pic>
        <p:nvPicPr>
          <p:cNvPr id="84" name="Picture 10" descr="C:\Users\ASaghafi\Pictures\New Picture.bmp">
            <a:extLst>
              <a:ext uri="{FF2B5EF4-FFF2-40B4-BE49-F238E27FC236}">
                <a16:creationId xmlns:a16="http://schemas.microsoft.com/office/drawing/2014/main" id="{B49C691D-8630-4903-9F33-712285E0DB65}"/>
              </a:ext>
            </a:extLst>
          </p:cNvPr>
          <p:cNvPicPr>
            <a:picLocks noChangeAspect="1" noChangeArrowheads="1"/>
          </p:cNvPicPr>
          <p:nvPr/>
        </p:nvPicPr>
        <p:blipFill>
          <a:blip r:embed="rId8" cstate="print"/>
          <a:srcRect/>
          <a:stretch>
            <a:fillRect/>
          </a:stretch>
        </p:blipFill>
        <p:spPr bwMode="auto">
          <a:xfrm>
            <a:off x="5186830" y="241278"/>
            <a:ext cx="2664749" cy="1392288"/>
          </a:xfrm>
          <a:prstGeom prst="rect">
            <a:avLst/>
          </a:prstGeom>
          <a:noFill/>
        </p:spPr>
      </p:pic>
      <p:cxnSp>
        <p:nvCxnSpPr>
          <p:cNvPr id="98" name="Straight Arrow Connector 97">
            <a:extLst>
              <a:ext uri="{FF2B5EF4-FFF2-40B4-BE49-F238E27FC236}">
                <a16:creationId xmlns:a16="http://schemas.microsoft.com/office/drawing/2014/main" id="{FB54EE28-48E2-40DA-952A-5C6E4FFB4466}"/>
              </a:ext>
            </a:extLst>
          </p:cNvPr>
          <p:cNvCxnSpPr>
            <a:cxnSpLocks/>
          </p:cNvCxnSpPr>
          <p:nvPr/>
        </p:nvCxnSpPr>
        <p:spPr>
          <a:xfrm flipV="1">
            <a:off x="7124590" y="767510"/>
            <a:ext cx="362402" cy="7654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1AC99DC-EF91-479D-9E15-4DFF748E780A}"/>
                  </a:ext>
                </a:extLst>
              </p:cNvPr>
              <p:cNvSpPr txBox="1"/>
              <p:nvPr/>
            </p:nvSpPr>
            <p:spPr>
              <a:xfrm>
                <a:off x="7596093" y="148864"/>
                <a:ext cx="3307572" cy="735394"/>
              </a:xfrm>
              <a:prstGeom prst="rect">
                <a:avLst/>
              </a:prstGeom>
              <a:noFill/>
            </p:spPr>
            <p:txBody>
              <a:bodyPr wrap="none" rtlCol="0">
                <a:spAutoFit/>
              </a:bodyPr>
              <a:lstStyle/>
              <a:p>
                <a:r>
                  <a:rPr lang="en-US" sz="2000" dirty="0"/>
                  <a:t>Critical Value: </a:t>
                </a: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invnorm</m:t>
                      </m:r>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/2</m:t>
                          </m:r>
                        </m:e>
                      </m:d>
                    </m:oMath>
                  </m:oMathPara>
                </a14:m>
                <a:endParaRPr lang="en-US" sz="2000" dirty="0"/>
              </a:p>
            </p:txBody>
          </p:sp>
        </mc:Choice>
        <mc:Fallback xmlns="">
          <p:sp>
            <p:nvSpPr>
              <p:cNvPr id="99" name="TextBox 98">
                <a:extLst>
                  <a:ext uri="{FF2B5EF4-FFF2-40B4-BE49-F238E27FC236}">
                    <a16:creationId xmlns:a16="http://schemas.microsoft.com/office/drawing/2014/main" id="{21AC99DC-EF91-479D-9E15-4DFF748E780A}"/>
                  </a:ext>
                </a:extLst>
              </p:cNvPr>
              <p:cNvSpPr txBox="1">
                <a:spLocks noRot="1" noChangeAspect="1" noMove="1" noResize="1" noEditPoints="1" noAdjustHandles="1" noChangeArrowheads="1" noChangeShapeType="1" noTextEdit="1"/>
              </p:cNvSpPr>
              <p:nvPr/>
            </p:nvSpPr>
            <p:spPr>
              <a:xfrm>
                <a:off x="7596093" y="148864"/>
                <a:ext cx="3307572" cy="735394"/>
              </a:xfrm>
              <a:prstGeom prst="rect">
                <a:avLst/>
              </a:prstGeom>
              <a:blipFill>
                <a:blip r:embed="rId9"/>
                <a:stretch>
                  <a:fillRect l="-1842" t="-4132" b="-6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7B026BDB-25BA-4322-ABF3-8CE77116B805}"/>
                  </a:ext>
                </a:extLst>
              </p:cNvPr>
              <p:cNvSpPr txBox="1"/>
              <p:nvPr/>
            </p:nvSpPr>
            <p:spPr>
              <a:xfrm>
                <a:off x="6078813" y="767510"/>
                <a:ext cx="880781" cy="492251"/>
              </a:xfrm>
              <a:prstGeom prst="rect">
                <a:avLst/>
              </a:prstGeom>
              <a:noFill/>
            </p:spPr>
            <p:txBody>
              <a:bodyPr wrap="square" lIns="0" tIns="0" rIns="0" bIns="0" rtlCol="0">
                <a:spAutoFit/>
              </a:bodyPr>
              <a:lstStyle/>
              <a:p>
                <a14:m>
                  <m:oMath xmlns:m="http://schemas.openxmlformats.org/officeDocument/2006/math">
                    <m:r>
                      <a:rPr lang="en-US" sz="2400" i="1" smtClean="0">
                        <a:latin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ea typeface="Cambria Math" panose="02040503050406030204" pitchFamily="18" charset="0"/>
                          </a:rPr>
                          <m:t>2</m:t>
                        </m:r>
                      </m:den>
                    </m:f>
                  </m:oMath>
                </a14:m>
                <a:r>
                  <a:rPr lang="en-US" sz="2400" dirty="0"/>
                  <a:t> </a:t>
                </a:r>
              </a:p>
            </p:txBody>
          </p:sp>
        </mc:Choice>
        <mc:Fallback xmlns="">
          <p:sp>
            <p:nvSpPr>
              <p:cNvPr id="101" name="TextBox 100">
                <a:extLst>
                  <a:ext uri="{FF2B5EF4-FFF2-40B4-BE49-F238E27FC236}">
                    <a16:creationId xmlns:a16="http://schemas.microsoft.com/office/drawing/2014/main" id="{7B026BDB-25BA-4322-ABF3-8CE77116B805}"/>
                  </a:ext>
                </a:extLst>
              </p:cNvPr>
              <p:cNvSpPr txBox="1">
                <a:spLocks noRot="1" noChangeAspect="1" noMove="1" noResize="1" noEditPoints="1" noAdjustHandles="1" noChangeArrowheads="1" noChangeShapeType="1" noTextEdit="1"/>
              </p:cNvSpPr>
              <p:nvPr/>
            </p:nvSpPr>
            <p:spPr>
              <a:xfrm>
                <a:off x="6078813" y="767510"/>
                <a:ext cx="880781" cy="49225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927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6" grpId="0"/>
      <p:bldP spid="62" grpId="0"/>
      <p:bldP spid="63" grpId="0"/>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Population type I &amp; II</a:t>
            </a: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4F8571F-2DB7-49DB-A5AD-A51C6898C899}"/>
                  </a:ext>
                </a:extLst>
              </p:cNvPr>
              <p:cNvSpPr/>
              <p:nvPr/>
            </p:nvSpPr>
            <p:spPr>
              <a:xfrm>
                <a:off x="838201" y="1515324"/>
                <a:ext cx="5263104" cy="4611904"/>
              </a:xfrm>
              <a:prstGeom prst="rect">
                <a:avLst/>
              </a:prstGeom>
            </p:spPr>
            <p:txBody>
              <a:bodyPr wrap="square">
                <a:spAutoFit/>
              </a:bodyPr>
              <a:lstStyle/>
              <a:p>
                <a:r>
                  <a:rPr lang="en-US" sz="2400" dirty="0">
                    <a:cs typeface="Times New Roman" pitchFamily="18" charset="0"/>
                  </a:rPr>
                  <a:t> Suppose</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2</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𝑛</m:t>
                          </m:r>
                        </m:sub>
                      </m:sSub>
                    </m:oMath>
                  </m:oMathPara>
                </a14:m>
                <a:endParaRPr lang="en-US" sz="2400" dirty="0">
                  <a:cs typeface="Times New Roman" pitchFamily="18" charset="0"/>
                </a:endParaRPr>
              </a:p>
              <a:p>
                <a:pPr>
                  <a:lnSpc>
                    <a:spcPts val="1200"/>
                  </a:lnSpc>
                </a:pPr>
                <a:endParaRPr lang="en-US" sz="2400" dirty="0">
                  <a:cs typeface="Times New Roman" pitchFamily="18" charset="0"/>
                </a:endParaRPr>
              </a:p>
              <a:p>
                <a:r>
                  <a:rPr lang="en-US" sz="2400" dirty="0">
                    <a:cs typeface="Times New Roman" pitchFamily="18" charset="0"/>
                  </a:rPr>
                  <a:t>is the sample data. Then the CI is built using </a:t>
                </a:r>
              </a:p>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oMath>
                  </m:oMathPara>
                </a14:m>
                <a:endParaRPr lang="en-US" sz="2400" dirty="0"/>
              </a:p>
              <a:p>
                <a:pPr>
                  <a:lnSpc>
                    <a:spcPts val="1200"/>
                  </a:lnSpc>
                </a:pPr>
                <a:endParaRPr lang="en-US" sz="2400" dirty="0"/>
              </a:p>
              <a:p>
                <a:r>
                  <a:rPr lang="en-US" sz="2400" dirty="0"/>
                  <a:t>where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is the point estimate for </a:t>
                </a:r>
                <a:r>
                  <a:rPr lang="el-GR" sz="2400" dirty="0"/>
                  <a:t>μ</a:t>
                </a:r>
                <a:endParaRPr lang="en-US" sz="2400" dirty="0"/>
              </a:p>
              <a:p>
                <a:pPr>
                  <a:lnSpc>
                    <a:spcPts val="1200"/>
                  </a:lnSpc>
                </a:pPr>
                <a:endParaRPr lang="en-US" sz="2400" dirty="0"/>
              </a:p>
              <a:p>
                <a:pPr/>
                <a14:m>
                  <m:oMathPara xmlns:m="http://schemas.openxmlformats.org/officeDocument/2006/math">
                    <m:oMathParaPr>
                      <m:jc m:val="center"/>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i="1">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i="1">
                                  <a:latin typeface="Cambria Math" panose="02040503050406030204" pitchFamily="18" charset="0"/>
                                  <a:cs typeface="Times New Roman" pitchFamily="18" charset="0"/>
                                </a:rPr>
                                <m:t>2</m:t>
                              </m:r>
                            </m:sub>
                          </m:sSub>
                          <m:r>
                            <a:rPr lang="en-US" sz="2400" b="0" i="1" smtClean="0">
                              <a:latin typeface="Cambria Math" panose="02040503050406030204" pitchFamily="18" charset="0"/>
                              <a:cs typeface="Times New Roman" pitchFamily="18" charset="0"/>
                            </a:rPr>
                            <m:t>+</m:t>
                          </m:r>
                          <m:r>
                            <a:rPr lang="en-US" sz="2400" i="1">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i="1">
                                  <a:latin typeface="Cambria Math" panose="02040503050406030204" pitchFamily="18" charset="0"/>
                                  <a:cs typeface="Times New Roman" pitchFamily="18" charset="0"/>
                                </a:rPr>
                                <m:t>𝑛</m:t>
                              </m:r>
                            </m:sub>
                          </m:sSub>
                        </m:num>
                        <m:den>
                          <m:r>
                            <a:rPr lang="en-US" sz="2400" b="0" i="1" smtClean="0">
                              <a:latin typeface="Cambria Math" panose="02040503050406030204" pitchFamily="18" charset="0"/>
                            </a:rPr>
                            <m:t>𝑛</m:t>
                          </m:r>
                        </m:den>
                      </m:f>
                    </m:oMath>
                  </m:oMathPara>
                </a14:m>
                <a:endParaRPr lang="en-US" sz="2400" dirty="0"/>
              </a:p>
              <a:p>
                <a:pPr>
                  <a:lnSpc>
                    <a:spcPts val="800"/>
                  </a:lnSpc>
                </a:pPr>
                <a:endParaRPr lang="en-US" sz="2400" dirty="0"/>
              </a:p>
              <a:p>
                <a:r>
                  <a:rPr lang="en-US" sz="2400" dirty="0"/>
                  <a:t>and </a:t>
                </a:r>
                <a14:m>
                  <m:oMath xmlns:m="http://schemas.openxmlformats.org/officeDocument/2006/math">
                    <m:r>
                      <a:rPr lang="en-US" sz="2400" i="1">
                        <a:latin typeface="Cambria Math" panose="02040503050406030204" pitchFamily="18" charset="0"/>
                      </a:rPr>
                      <m:t>𝑀𝐸</m:t>
                    </m:r>
                  </m:oMath>
                </a14:m>
                <a:r>
                  <a:rPr lang="en-US" sz="2400" dirty="0"/>
                  <a:t> is</a:t>
                </a:r>
              </a:p>
              <a:p>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rPr>
                        <m:t>𝑀𝐸</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𝜎</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m:oMathPara>
                </a14:m>
                <a:endParaRPr lang="en-US" sz="2400" dirty="0"/>
              </a:p>
            </p:txBody>
          </p:sp>
        </mc:Choice>
        <mc:Fallback xmlns="">
          <p:sp>
            <p:nvSpPr>
              <p:cNvPr id="17" name="Rectangle 16">
                <a:extLst>
                  <a:ext uri="{FF2B5EF4-FFF2-40B4-BE49-F238E27FC236}">
                    <a16:creationId xmlns:a16="http://schemas.microsoft.com/office/drawing/2014/main" id="{14F8571F-2DB7-49DB-A5AD-A51C6898C899}"/>
                  </a:ext>
                </a:extLst>
              </p:cNvPr>
              <p:cNvSpPr>
                <a:spLocks noRot="1" noChangeAspect="1" noMove="1" noResize="1" noEditPoints="1" noAdjustHandles="1" noChangeArrowheads="1" noChangeShapeType="1" noTextEdit="1"/>
              </p:cNvSpPr>
              <p:nvPr/>
            </p:nvSpPr>
            <p:spPr>
              <a:xfrm>
                <a:off x="838201" y="1515324"/>
                <a:ext cx="5263104" cy="4611904"/>
              </a:xfrm>
              <a:prstGeom prst="rect">
                <a:avLst/>
              </a:prstGeom>
              <a:blipFill>
                <a:blip r:embed="rId4"/>
                <a:stretch>
                  <a:fillRect l="-1854" t="-1058"/>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DFAE6A12-87C2-4963-ABE1-F8F193655816}"/>
              </a:ext>
            </a:extLst>
          </p:cNvPr>
          <p:cNvSpPr/>
          <p:nvPr/>
        </p:nvSpPr>
        <p:spPr>
          <a:xfrm>
            <a:off x="6319295" y="725466"/>
            <a:ext cx="220771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Object 2">
            <a:extLst>
              <a:ext uri="{FF2B5EF4-FFF2-40B4-BE49-F238E27FC236}">
                <a16:creationId xmlns:a16="http://schemas.microsoft.com/office/drawing/2014/main" id="{6E8CA5F9-FD84-40E3-848F-93A0EC5424A2}"/>
              </a:ext>
            </a:extLst>
          </p:cNvPr>
          <p:cNvGraphicFramePr>
            <a:graphicFrameLocks noChangeAspect="1"/>
          </p:cNvGraphicFramePr>
          <p:nvPr>
            <p:extLst>
              <p:ext uri="{D42A27DB-BD31-4B8C-83A1-F6EECF244321}">
                <p14:modId xmlns:p14="http://schemas.microsoft.com/office/powerpoint/2010/main" val="3848785639"/>
              </p:ext>
            </p:extLst>
          </p:nvPr>
        </p:nvGraphicFramePr>
        <p:xfrm>
          <a:off x="6724650" y="925492"/>
          <a:ext cx="1397000" cy="585788"/>
        </p:xfrm>
        <a:graphic>
          <a:graphicData uri="http://schemas.openxmlformats.org/presentationml/2006/ole">
            <mc:AlternateContent xmlns:mc="http://schemas.openxmlformats.org/markup-compatibility/2006">
              <mc:Choice xmlns:v="urn:schemas-microsoft-com:vml" Requires="v">
                <p:oleObj spid="_x0000_s6228" name="Equation" r:id="rId5" imgW="609480" imgH="253800" progId="Equation.3">
                  <p:embed/>
                </p:oleObj>
              </mc:Choice>
              <mc:Fallback>
                <p:oleObj name="Equation" r:id="rId5" imgW="609480" imgH="253800" progId="Equation.3">
                  <p:embed/>
                  <p:pic>
                    <p:nvPicPr>
                      <p:cNvPr id="15360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4650" y="925492"/>
                        <a:ext cx="1397000"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Straight Arrow Connector 24">
            <a:extLst>
              <a:ext uri="{FF2B5EF4-FFF2-40B4-BE49-F238E27FC236}">
                <a16:creationId xmlns:a16="http://schemas.microsoft.com/office/drawing/2014/main" id="{75801BC0-F694-4B71-9AD9-FBD851C041A1}"/>
              </a:ext>
            </a:extLst>
          </p:cNvPr>
          <p:cNvCxnSpPr/>
          <p:nvPr/>
        </p:nvCxnSpPr>
        <p:spPr>
          <a:xfrm>
            <a:off x="7688805" y="1549379"/>
            <a:ext cx="304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C140F8-1C9A-4FAF-9044-994599EB6AA7}"/>
              </a:ext>
            </a:extLst>
          </p:cNvPr>
          <p:cNvCxnSpPr/>
          <p:nvPr/>
        </p:nvCxnSpPr>
        <p:spPr>
          <a:xfrm flipH="1">
            <a:off x="6850605" y="1549379"/>
            <a:ext cx="3810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5608537-4E15-4D75-9403-F176B17913BE}"/>
              </a:ext>
            </a:extLst>
          </p:cNvPr>
          <p:cNvCxnSpPr>
            <a:cxnSpLocks/>
          </p:cNvCxnSpPr>
          <p:nvPr/>
        </p:nvCxnSpPr>
        <p:spPr>
          <a:xfrm>
            <a:off x="7841205" y="2920979"/>
            <a:ext cx="342900" cy="9842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39E111D7-EAF9-4911-91BE-113A57FC30A3}"/>
              </a:ext>
            </a:extLst>
          </p:cNvPr>
          <p:cNvSpPr/>
          <p:nvPr/>
        </p:nvSpPr>
        <p:spPr>
          <a:xfrm>
            <a:off x="8121650" y="3789341"/>
            <a:ext cx="685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222309-4C0E-41B1-8886-ED6EA346FD05}"/>
              </a:ext>
            </a:extLst>
          </p:cNvPr>
          <p:cNvSpPr/>
          <p:nvPr/>
        </p:nvSpPr>
        <p:spPr>
          <a:xfrm>
            <a:off x="7554802" y="1904333"/>
            <a:ext cx="1023393" cy="461665"/>
          </a:xfrm>
          <a:prstGeom prst="rect">
            <a:avLst/>
          </a:prstGeom>
        </p:spPr>
        <p:txBody>
          <a:bodyPr wrap="square">
            <a:spAutoFit/>
          </a:bodyPr>
          <a:lstStyle/>
          <a:p>
            <a:r>
              <a:rPr lang="en-US" sz="2400" dirty="0">
                <a:cs typeface="Times New Roman" pitchFamily="18" charset="0"/>
              </a:rPr>
              <a:t>known</a:t>
            </a:r>
          </a:p>
        </p:txBody>
      </p:sp>
      <p:sp>
        <p:nvSpPr>
          <p:cNvPr id="30" name="Rectangle 29">
            <a:extLst>
              <a:ext uri="{FF2B5EF4-FFF2-40B4-BE49-F238E27FC236}">
                <a16:creationId xmlns:a16="http://schemas.microsoft.com/office/drawing/2014/main" id="{783FD69D-1F22-4E54-8210-3E7A667372FA}"/>
              </a:ext>
            </a:extLst>
          </p:cNvPr>
          <p:cNvSpPr/>
          <p:nvPr/>
        </p:nvSpPr>
        <p:spPr>
          <a:xfrm>
            <a:off x="6319295" y="2252774"/>
            <a:ext cx="1404393" cy="461665"/>
          </a:xfrm>
          <a:prstGeom prst="rect">
            <a:avLst/>
          </a:prstGeom>
        </p:spPr>
        <p:txBody>
          <a:bodyPr wrap="square">
            <a:spAutoFit/>
          </a:bodyPr>
          <a:lstStyle/>
          <a:p>
            <a:r>
              <a:rPr lang="en-US" sz="2400" dirty="0">
                <a:cs typeface="Times New Roman" pitchFamily="18" charset="0"/>
              </a:rPr>
              <a:t>unknown</a:t>
            </a:r>
          </a:p>
        </p:txBody>
      </p:sp>
      <p:sp>
        <p:nvSpPr>
          <p:cNvPr id="31" name="Oval 30">
            <a:extLst>
              <a:ext uri="{FF2B5EF4-FFF2-40B4-BE49-F238E27FC236}">
                <a16:creationId xmlns:a16="http://schemas.microsoft.com/office/drawing/2014/main" id="{C727360F-3B31-4B64-852C-40FAF34E22DE}"/>
              </a:ext>
            </a:extLst>
          </p:cNvPr>
          <p:cNvSpPr/>
          <p:nvPr/>
        </p:nvSpPr>
        <p:spPr>
          <a:xfrm>
            <a:off x="9417918" y="725466"/>
            <a:ext cx="220771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AC9DD28-87CD-477C-B961-11ED74532CD0}"/>
              </a:ext>
            </a:extLst>
          </p:cNvPr>
          <p:cNvCxnSpPr/>
          <p:nvPr/>
        </p:nvCxnSpPr>
        <p:spPr>
          <a:xfrm>
            <a:off x="10787428" y="1549379"/>
            <a:ext cx="304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BE661F0-E225-40D2-BC5B-8B5F9CEF034D}"/>
              </a:ext>
            </a:extLst>
          </p:cNvPr>
          <p:cNvCxnSpPr/>
          <p:nvPr/>
        </p:nvCxnSpPr>
        <p:spPr>
          <a:xfrm flipH="1">
            <a:off x="9949228" y="1549379"/>
            <a:ext cx="3810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4DD423D-198D-41FF-9EC5-BB101F187995}"/>
              </a:ext>
            </a:extLst>
          </p:cNvPr>
          <p:cNvCxnSpPr>
            <a:cxnSpLocks/>
          </p:cNvCxnSpPr>
          <p:nvPr/>
        </p:nvCxnSpPr>
        <p:spPr>
          <a:xfrm>
            <a:off x="10939828" y="2920979"/>
            <a:ext cx="342900" cy="9842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93938A5-E70B-483D-8CC6-E8FAEAD66979}"/>
              </a:ext>
            </a:extLst>
          </p:cNvPr>
          <p:cNvSpPr/>
          <p:nvPr/>
        </p:nvSpPr>
        <p:spPr>
          <a:xfrm>
            <a:off x="11220273" y="3789341"/>
            <a:ext cx="685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983AA95-28A1-416B-A30F-C6952A83FE86}"/>
              </a:ext>
            </a:extLst>
          </p:cNvPr>
          <p:cNvSpPr/>
          <p:nvPr/>
        </p:nvSpPr>
        <p:spPr>
          <a:xfrm>
            <a:off x="10555696" y="1904334"/>
            <a:ext cx="1023393" cy="461665"/>
          </a:xfrm>
          <a:prstGeom prst="rect">
            <a:avLst/>
          </a:prstGeom>
        </p:spPr>
        <p:txBody>
          <a:bodyPr wrap="square">
            <a:spAutoFit/>
          </a:bodyPr>
          <a:lstStyle/>
          <a:p>
            <a:r>
              <a:rPr lang="en-US" sz="2400" dirty="0">
                <a:cs typeface="Times New Roman" pitchFamily="18" charset="0"/>
              </a:rPr>
              <a:t>known</a:t>
            </a:r>
          </a:p>
        </p:txBody>
      </p:sp>
      <p:sp>
        <p:nvSpPr>
          <p:cNvPr id="38" name="Rectangle 37">
            <a:extLst>
              <a:ext uri="{FF2B5EF4-FFF2-40B4-BE49-F238E27FC236}">
                <a16:creationId xmlns:a16="http://schemas.microsoft.com/office/drawing/2014/main" id="{BD0C5622-E22E-4479-A7D6-430FFD0BAA3B}"/>
              </a:ext>
            </a:extLst>
          </p:cNvPr>
          <p:cNvSpPr/>
          <p:nvPr/>
        </p:nvSpPr>
        <p:spPr>
          <a:xfrm>
            <a:off x="9417918" y="2252774"/>
            <a:ext cx="1404393" cy="461665"/>
          </a:xfrm>
          <a:prstGeom prst="rect">
            <a:avLst/>
          </a:prstGeom>
        </p:spPr>
        <p:txBody>
          <a:bodyPr wrap="square">
            <a:spAutoFit/>
          </a:bodyPr>
          <a:lstStyle/>
          <a:p>
            <a:r>
              <a:rPr lang="en-US" sz="2400" dirty="0">
                <a:cs typeface="Times New Roman" pitchFamily="18" charset="0"/>
              </a:rPr>
              <a:t>unknown</a:t>
            </a:r>
          </a:p>
        </p:txBody>
      </p:sp>
      <p:sp>
        <p:nvSpPr>
          <p:cNvPr id="39" name="Oval 38">
            <a:extLst>
              <a:ext uri="{FF2B5EF4-FFF2-40B4-BE49-F238E27FC236}">
                <a16:creationId xmlns:a16="http://schemas.microsoft.com/office/drawing/2014/main" id="{5F3A21AF-15F0-4A50-8CC7-5B7EF5C0D53E}"/>
              </a:ext>
            </a:extLst>
          </p:cNvPr>
          <p:cNvSpPr/>
          <p:nvPr/>
        </p:nvSpPr>
        <p:spPr>
          <a:xfrm>
            <a:off x="7194550" y="126036"/>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a:t>
            </a:r>
          </a:p>
        </p:txBody>
      </p:sp>
      <p:sp>
        <p:nvSpPr>
          <p:cNvPr id="40" name="Oval 39">
            <a:extLst>
              <a:ext uri="{FF2B5EF4-FFF2-40B4-BE49-F238E27FC236}">
                <a16:creationId xmlns:a16="http://schemas.microsoft.com/office/drawing/2014/main" id="{BE8B3280-67EF-4EE7-9177-6161823118AC}"/>
              </a:ext>
            </a:extLst>
          </p:cNvPr>
          <p:cNvSpPr/>
          <p:nvPr/>
        </p:nvSpPr>
        <p:spPr>
          <a:xfrm>
            <a:off x="10215389" y="90805"/>
            <a:ext cx="54864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II</a:t>
            </a:r>
          </a:p>
        </p:txBody>
      </p:sp>
      <p:graphicFrame>
        <p:nvGraphicFramePr>
          <p:cNvPr id="41" name="Object 2">
            <a:extLst>
              <a:ext uri="{FF2B5EF4-FFF2-40B4-BE49-F238E27FC236}">
                <a16:creationId xmlns:a16="http://schemas.microsoft.com/office/drawing/2014/main" id="{C5C0E5DC-E901-4EA0-BB6A-F4EBA4A2F66A}"/>
              </a:ext>
            </a:extLst>
          </p:cNvPr>
          <p:cNvGraphicFramePr>
            <a:graphicFrameLocks noChangeAspect="1"/>
          </p:cNvGraphicFramePr>
          <p:nvPr>
            <p:extLst>
              <p:ext uri="{D42A27DB-BD31-4B8C-83A1-F6EECF244321}">
                <p14:modId xmlns:p14="http://schemas.microsoft.com/office/powerpoint/2010/main" val="2630569976"/>
              </p:ext>
            </p:extLst>
          </p:nvPr>
        </p:nvGraphicFramePr>
        <p:xfrm>
          <a:off x="9851848" y="853425"/>
          <a:ext cx="1368425" cy="585788"/>
        </p:xfrm>
        <a:graphic>
          <a:graphicData uri="http://schemas.openxmlformats.org/presentationml/2006/ole">
            <mc:AlternateContent xmlns:mc="http://schemas.openxmlformats.org/markup-compatibility/2006">
              <mc:Choice xmlns:v="urn:schemas-microsoft-com:vml" Requires="v">
                <p:oleObj spid="_x0000_s6229" name="Equation" r:id="rId7" imgW="596880" imgH="253800" progId="Equation.3">
                  <p:embed/>
                </p:oleObj>
              </mc:Choice>
              <mc:Fallback>
                <p:oleObj name="Equation" r:id="rId7" imgW="596880" imgH="253800" progId="Equation.3">
                  <p:embed/>
                  <p:pic>
                    <p:nvPicPr>
                      <p:cNvPr id="153602"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51848" y="853425"/>
                        <a:ext cx="136842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Rectangle 41">
            <a:extLst>
              <a:ext uri="{FF2B5EF4-FFF2-40B4-BE49-F238E27FC236}">
                <a16:creationId xmlns:a16="http://schemas.microsoft.com/office/drawing/2014/main" id="{25CD0D19-DAC5-4B2D-B334-56F803F1CC9D}"/>
              </a:ext>
            </a:extLst>
          </p:cNvPr>
          <p:cNvSpPr/>
          <p:nvPr/>
        </p:nvSpPr>
        <p:spPr>
          <a:xfrm>
            <a:off x="6841644" y="3901496"/>
            <a:ext cx="1212286" cy="830997"/>
          </a:xfrm>
          <a:prstGeom prst="rect">
            <a:avLst/>
          </a:prstGeom>
        </p:spPr>
        <p:txBody>
          <a:bodyPr wrap="square">
            <a:spAutoFit/>
          </a:bodyPr>
          <a:lstStyle/>
          <a:p>
            <a:r>
              <a:rPr lang="en-US" sz="2400" dirty="0">
                <a:cs typeface="Times New Roman" pitchFamily="18" charset="0"/>
              </a:rPr>
              <a:t>sample of size n</a:t>
            </a:r>
          </a:p>
        </p:txBody>
      </p:sp>
      <p:sp>
        <p:nvSpPr>
          <p:cNvPr id="43" name="Rectangle 42">
            <a:extLst>
              <a:ext uri="{FF2B5EF4-FFF2-40B4-BE49-F238E27FC236}">
                <a16:creationId xmlns:a16="http://schemas.microsoft.com/office/drawing/2014/main" id="{0EBA2FE4-D911-4E28-B72B-7231F9F939FB}"/>
              </a:ext>
            </a:extLst>
          </p:cNvPr>
          <p:cNvSpPr/>
          <p:nvPr/>
        </p:nvSpPr>
        <p:spPr>
          <a:xfrm>
            <a:off x="9682619" y="3921368"/>
            <a:ext cx="1459584" cy="830997"/>
          </a:xfrm>
          <a:prstGeom prst="rect">
            <a:avLst/>
          </a:prstGeom>
        </p:spPr>
        <p:txBody>
          <a:bodyPr wrap="square">
            <a:spAutoFit/>
          </a:bodyPr>
          <a:lstStyle/>
          <a:p>
            <a:r>
              <a:rPr lang="en-US" sz="2400" dirty="0">
                <a:cs typeface="Times New Roman" pitchFamily="18" charset="0"/>
              </a:rPr>
              <a:t>sample of size n≥25</a:t>
            </a:r>
          </a:p>
        </p:txBody>
      </p:sp>
    </p:spTree>
    <p:extLst>
      <p:ext uri="{BB962C8B-B14F-4D97-AF65-F5344CB8AC3E}">
        <p14:creationId xmlns:p14="http://schemas.microsoft.com/office/powerpoint/2010/main" val="332941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552902"/>
            <a:ext cx="7967598" cy="830997"/>
          </a:xfrm>
          <a:prstGeom prst="rect">
            <a:avLst/>
          </a:prstGeom>
        </p:spPr>
        <p:txBody>
          <a:bodyPr wrap="square">
            <a:spAutoFit/>
          </a:bodyPr>
          <a:lstStyle/>
          <a:p>
            <a:r>
              <a:rPr lang="en-US" sz="2400" dirty="0">
                <a:cs typeface="Times New Roman" pitchFamily="18" charset="0"/>
              </a:rPr>
              <a:t>You purchased a company that produces phosphate fertilizer and you want to know the mean daily production. WWYD?</a:t>
            </a:r>
          </a:p>
        </p:txBody>
      </p:sp>
      <p:pic>
        <p:nvPicPr>
          <p:cNvPr id="4" name="Picture 3">
            <a:extLst>
              <a:ext uri="{FF2B5EF4-FFF2-40B4-BE49-F238E27FC236}">
                <a16:creationId xmlns:a16="http://schemas.microsoft.com/office/drawing/2014/main" id="{0C66A493-6B34-4923-9145-71B78D762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4520" y="245832"/>
            <a:ext cx="2179529" cy="2889712"/>
          </a:xfrm>
          <a:prstGeom prst="rect">
            <a:avLst/>
          </a:prstGeom>
        </p:spPr>
      </p:pic>
      <p:sp>
        <p:nvSpPr>
          <p:cNvPr id="9" name="Rectangle 8">
            <a:extLst>
              <a:ext uri="{FF2B5EF4-FFF2-40B4-BE49-F238E27FC236}">
                <a16:creationId xmlns:a16="http://schemas.microsoft.com/office/drawing/2014/main" id="{CE65DA6C-7F3C-4E44-8224-6C3BF3728380}"/>
              </a:ext>
            </a:extLst>
          </p:cNvPr>
          <p:cNvSpPr/>
          <p:nvPr/>
        </p:nvSpPr>
        <p:spPr>
          <a:xfrm>
            <a:off x="838199" y="2644170"/>
            <a:ext cx="7967598" cy="1569660"/>
          </a:xfrm>
          <a:prstGeom prst="rect">
            <a:avLst/>
          </a:prstGeom>
        </p:spPr>
        <p:txBody>
          <a:bodyPr wrap="square">
            <a:spAutoFit/>
          </a:bodyPr>
          <a:lstStyle/>
          <a:p>
            <a:r>
              <a:rPr lang="en-US" sz="2400" dirty="0">
                <a:cs typeface="Times New Roman" pitchFamily="18" charset="0"/>
              </a:rPr>
              <a:t>You record daily amount of fertilizer produced for 50 days. </a:t>
            </a:r>
          </a:p>
          <a:p>
            <a:r>
              <a:rPr lang="en-US" sz="2400" dirty="0">
                <a:cs typeface="Times New Roman" pitchFamily="18" charset="0"/>
              </a:rPr>
              <a:t>The average for 50 days was </a:t>
            </a:r>
            <a:r>
              <a:rPr lang="en-US" sz="2400" dirty="0">
                <a:solidFill>
                  <a:srgbClr val="0070C0"/>
                </a:solidFill>
                <a:cs typeface="Times New Roman" pitchFamily="18" charset="0"/>
              </a:rPr>
              <a:t>850 tons</a:t>
            </a:r>
            <a:r>
              <a:rPr lang="en-US" sz="2400" dirty="0">
                <a:cs typeface="Times New Roman" pitchFamily="18" charset="0"/>
              </a:rPr>
              <a:t>. Suppose you know from historical data that the amount of fertilizer produced daily is</a:t>
            </a:r>
            <a:r>
              <a:rPr lang="en-US" sz="2400" dirty="0">
                <a:solidFill>
                  <a:schemeClr val="tx2"/>
                </a:solidFill>
                <a:cs typeface="Times New Roman" pitchFamily="18" charset="0"/>
              </a:rPr>
              <a:t> </a:t>
            </a:r>
            <a:r>
              <a:rPr lang="en-US" sz="2400" dirty="0">
                <a:solidFill>
                  <a:srgbClr val="00B050"/>
                </a:solidFill>
                <a:cs typeface="Times New Roman" pitchFamily="18" charset="0"/>
              </a:rPr>
              <a:t>normally distributed </a:t>
            </a:r>
            <a:r>
              <a:rPr lang="en-US" sz="2400" dirty="0">
                <a:solidFill>
                  <a:srgbClr val="FF0000"/>
                </a:solidFill>
                <a:cs typeface="Times New Roman" pitchFamily="18" charset="0"/>
              </a:rPr>
              <a:t>with standard deviation of 15 tons</a:t>
            </a:r>
            <a:r>
              <a:rPr lang="en-US" sz="2400" dirty="0">
                <a:solidFill>
                  <a:schemeClr val="tx2"/>
                </a:solidFill>
                <a:cs typeface="Times New Roman" pitchFamily="18" charset="0"/>
              </a:rPr>
              <a:t>.</a:t>
            </a:r>
          </a:p>
        </p:txBody>
      </p:sp>
      <p:sp>
        <p:nvSpPr>
          <p:cNvPr id="10" name="Rectangle 9">
            <a:extLst>
              <a:ext uri="{FF2B5EF4-FFF2-40B4-BE49-F238E27FC236}">
                <a16:creationId xmlns:a16="http://schemas.microsoft.com/office/drawing/2014/main" id="{2EB4C9BD-CB96-4319-84DD-E8803B91F1C3}"/>
              </a:ext>
            </a:extLst>
          </p:cNvPr>
          <p:cNvSpPr/>
          <p:nvPr/>
        </p:nvSpPr>
        <p:spPr>
          <a:xfrm>
            <a:off x="838198" y="4349797"/>
            <a:ext cx="9846503" cy="1200329"/>
          </a:xfrm>
          <a:prstGeom prst="rect">
            <a:avLst/>
          </a:prstGeom>
        </p:spPr>
        <p:txBody>
          <a:bodyPr wrap="square">
            <a:spAutoFit/>
          </a:bodyPr>
          <a:lstStyle/>
          <a:p>
            <a:r>
              <a:rPr lang="en-US" sz="2400" dirty="0">
                <a:cs typeface="Times New Roman" pitchFamily="18" charset="0"/>
              </a:rPr>
              <a:t>a) State the estimate of the true daily mean produced of fertilizer.</a:t>
            </a:r>
          </a:p>
          <a:p>
            <a:r>
              <a:rPr lang="en-US" sz="2400" dirty="0">
                <a:cs typeface="Times New Roman" pitchFamily="18" charset="0"/>
              </a:rPr>
              <a:t>b) Obtain a 95% interval estimate of the true daily mean yield of fertilizer.</a:t>
            </a:r>
          </a:p>
          <a:p>
            <a:r>
              <a:rPr lang="en-US" sz="2400" dirty="0">
                <a:cs typeface="Times New Roman" pitchFamily="18" charset="0"/>
              </a:rPr>
              <a:t>c) Interpret the interval.</a:t>
            </a:r>
          </a:p>
        </p:txBody>
      </p:sp>
    </p:spTree>
    <p:extLst>
      <p:ext uri="{BB962C8B-B14F-4D97-AF65-F5344CB8AC3E}">
        <p14:creationId xmlns:p14="http://schemas.microsoft.com/office/powerpoint/2010/main" val="104214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A119D8C-3A34-4874-833D-1EA32F6849B8}"/>
              </a:ext>
            </a:extLst>
          </p:cNvPr>
          <p:cNvSpPr/>
          <p:nvPr/>
        </p:nvSpPr>
        <p:spPr>
          <a:xfrm>
            <a:off x="557141" y="429319"/>
            <a:ext cx="8481165" cy="1282919"/>
          </a:xfrm>
          <a:prstGeom prst="rect">
            <a:avLst/>
          </a:prstGeom>
          <a:solidFill>
            <a:srgbClr val="FFCC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C6B5DA-2EAB-4B21-B365-9E0294197C62}"/>
              </a:ext>
            </a:extLst>
          </p:cNvPr>
          <p:cNvSpPr/>
          <p:nvPr/>
        </p:nvSpPr>
        <p:spPr>
          <a:xfrm>
            <a:off x="600205" y="450612"/>
            <a:ext cx="8481165" cy="1200329"/>
          </a:xfrm>
          <a:prstGeom prst="rect">
            <a:avLst/>
          </a:prstGeom>
        </p:spPr>
        <p:txBody>
          <a:bodyPr wrap="square">
            <a:spAutoFit/>
          </a:bodyPr>
          <a:lstStyle/>
          <a:p>
            <a:pPr lvl="0">
              <a:defRPr/>
            </a:pPr>
            <a:r>
              <a:rPr lang="en-US" sz="2400" dirty="0">
                <a:ea typeface="Times New Roman" panose="02020603050405020304" pitchFamily="18" charset="0"/>
              </a:rPr>
              <a:t>The random phenomenon is X: daily production of fertilizer in tons </a:t>
            </a:r>
          </a:p>
          <a:p>
            <a:pPr lvl="0">
              <a:defRPr/>
            </a:pPr>
            <a:r>
              <a:rPr lang="en-US" sz="2400" dirty="0">
                <a:ea typeface="Times New Roman" panose="02020603050405020304" pitchFamily="18" charset="0"/>
              </a:rPr>
              <a:t>We know that X ~ N(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 </a:t>
            </a:r>
            <a:r>
              <a:rPr lang="el-GR" sz="2400" dirty="0">
                <a:ea typeface="Times New Roman" panose="02020603050405020304" pitchFamily="18" charset="0"/>
              </a:rPr>
              <a:t>σ</a:t>
            </a:r>
            <a:r>
              <a:rPr lang="en-US" sz="2400" dirty="0">
                <a:ea typeface="Times New Roman" panose="02020603050405020304" pitchFamily="18" charset="0"/>
              </a:rPr>
              <a:t> = 15) </a:t>
            </a:r>
          </a:p>
          <a:p>
            <a:pPr lvl="0">
              <a:defRPr/>
            </a:pPr>
            <a:r>
              <a:rPr lang="en-US" sz="2400" dirty="0">
                <a:solidFill>
                  <a:srgbClr val="FF0000"/>
                </a:solidFill>
                <a:ea typeface="Times New Roman" panose="02020603050405020304" pitchFamily="18" charset="0"/>
              </a:rPr>
              <a:t>We would like to estimate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mean daily production of fertilizer </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D731B60-F140-4B86-A159-7C40ADA41FD4}"/>
                  </a:ext>
                </a:extLst>
              </p:cNvPr>
              <p:cNvSpPr/>
              <p:nvPr/>
            </p:nvSpPr>
            <p:spPr>
              <a:xfrm>
                <a:off x="600205" y="1769436"/>
                <a:ext cx="5074085" cy="461665"/>
              </a:xfrm>
              <a:prstGeom prst="rect">
                <a:avLst/>
              </a:prstGeom>
            </p:spPr>
            <p:txBody>
              <a:bodyPr wrap="square">
                <a:spAutoFit/>
              </a:bodyPr>
              <a:lstStyle/>
              <a:p>
                <a:r>
                  <a:rPr lang="en-US" sz="2400" dirty="0">
                    <a:cs typeface="Times New Roman" pitchFamily="18" charset="0"/>
                  </a:rPr>
                  <a:t>a) The point estimate for </a:t>
                </a:r>
                <a:r>
                  <a:rPr lang="el-GR" sz="2400" dirty="0">
                    <a:ea typeface="Times New Roman" panose="02020603050405020304" pitchFamily="18" charset="0"/>
                  </a:rPr>
                  <a:t>μ</a:t>
                </a:r>
                <a:r>
                  <a:rPr lang="en-US" sz="2400" dirty="0">
                    <a:ea typeface="Times New Roman" panose="02020603050405020304" pitchFamily="18" charset="0"/>
                  </a:rPr>
                  <a:t> is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=850</m:t>
                    </m:r>
                  </m:oMath>
                </a14:m>
                <a:r>
                  <a:rPr lang="en-US" sz="2400" dirty="0">
                    <a:cs typeface="Times New Roman" pitchFamily="18" charset="0"/>
                  </a:rPr>
                  <a:t> </a:t>
                </a:r>
              </a:p>
            </p:txBody>
          </p:sp>
        </mc:Choice>
        <mc:Fallback xmlns="">
          <p:sp>
            <p:nvSpPr>
              <p:cNvPr id="9" name="Rectangle 8">
                <a:extLst>
                  <a:ext uri="{FF2B5EF4-FFF2-40B4-BE49-F238E27FC236}">
                    <a16:creationId xmlns:a16="http://schemas.microsoft.com/office/drawing/2014/main" id="{1D731B60-F140-4B86-A159-7C40ADA41FD4}"/>
                  </a:ext>
                </a:extLst>
              </p:cNvPr>
              <p:cNvSpPr>
                <a:spLocks noRot="1" noChangeAspect="1" noMove="1" noResize="1" noEditPoints="1" noAdjustHandles="1" noChangeArrowheads="1" noChangeShapeType="1" noTextEdit="1"/>
              </p:cNvSpPr>
              <p:nvPr/>
            </p:nvSpPr>
            <p:spPr>
              <a:xfrm>
                <a:off x="600205" y="1769436"/>
                <a:ext cx="5074085" cy="461665"/>
              </a:xfrm>
              <a:prstGeom prst="rect">
                <a:avLst/>
              </a:prstGeom>
              <a:blipFill>
                <a:blip r:embed="rId3"/>
                <a:stretch>
                  <a:fillRect l="-1801" t="-10526" b="-2894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03FD6F27-7137-4826-BEA2-1DCA73002F00}"/>
              </a:ext>
            </a:extLst>
          </p:cNvPr>
          <p:cNvSpPr/>
          <p:nvPr/>
        </p:nvSpPr>
        <p:spPr>
          <a:xfrm>
            <a:off x="600204" y="2349596"/>
            <a:ext cx="5074085" cy="461665"/>
          </a:xfrm>
          <a:prstGeom prst="rect">
            <a:avLst/>
          </a:prstGeom>
        </p:spPr>
        <p:txBody>
          <a:bodyPr wrap="square">
            <a:spAutoFit/>
          </a:bodyPr>
          <a:lstStyle/>
          <a:p>
            <a:r>
              <a:rPr lang="en-US" sz="2400" dirty="0">
                <a:cs typeface="Times New Roman" pitchFamily="18" charset="0"/>
              </a:rPr>
              <a:t>b) The population type is ①, so</a:t>
            </a:r>
            <a:endParaRPr lang="en-US" sz="24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0EF928-278D-4BBC-8FC6-CBCE93AC6942}"/>
                  </a:ext>
                </a:extLst>
              </p:cNvPr>
              <p:cNvSpPr/>
              <p:nvPr/>
            </p:nvSpPr>
            <p:spPr>
              <a:xfrm>
                <a:off x="4959784" y="2231101"/>
                <a:ext cx="2458685" cy="7914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𝑀𝐸</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𝜎</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m:oMathPara>
                </a14:m>
                <a:endParaRPr lang="en-US" sz="2400" dirty="0"/>
              </a:p>
            </p:txBody>
          </p:sp>
        </mc:Choice>
        <mc:Fallback xmlns="">
          <p:sp>
            <p:nvSpPr>
              <p:cNvPr id="6" name="Rectangle 5">
                <a:extLst>
                  <a:ext uri="{FF2B5EF4-FFF2-40B4-BE49-F238E27FC236}">
                    <a16:creationId xmlns:a16="http://schemas.microsoft.com/office/drawing/2014/main" id="{110EF928-278D-4BBC-8FC6-CBCE93AC6942}"/>
                  </a:ext>
                </a:extLst>
              </p:cNvPr>
              <p:cNvSpPr>
                <a:spLocks noRot="1" noChangeAspect="1" noMove="1" noResize="1" noEditPoints="1" noAdjustHandles="1" noChangeArrowheads="1" noChangeShapeType="1" noTextEdit="1"/>
              </p:cNvSpPr>
              <p:nvPr/>
            </p:nvSpPr>
            <p:spPr>
              <a:xfrm>
                <a:off x="4959784" y="2231101"/>
                <a:ext cx="2458685" cy="7914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92FE3E6-7E69-4287-8443-0561F88573E4}"/>
                  </a:ext>
                </a:extLst>
              </p:cNvPr>
              <p:cNvSpPr/>
              <p:nvPr/>
            </p:nvSpPr>
            <p:spPr>
              <a:xfrm>
                <a:off x="9212322" y="352433"/>
                <a:ext cx="2649828" cy="370600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ea typeface="Cambria Math" panose="02040503050406030204" pitchFamily="18" charset="0"/>
                  </a:rPr>
                  <a:t>Available info</a:t>
                </a:r>
              </a:p>
              <a:p>
                <a:pPr>
                  <a:lnSpc>
                    <a:spcPts val="1000"/>
                  </a:lnSpc>
                </a:pPr>
                <a:endParaRPr lang="en-US" sz="2200" dirty="0">
                  <a:solidFill>
                    <a:schemeClr val="tx1"/>
                  </a:solidFill>
                  <a:ea typeface="Cambria Math" panose="02040503050406030204" pitchFamily="18" charset="0"/>
                </a:endParaRPr>
              </a:p>
              <a:p>
                <a:r>
                  <a:rPr lang="en-US" sz="2200" dirty="0">
                    <a:solidFill>
                      <a:schemeClr val="tx1"/>
                    </a:solidFill>
                  </a:rPr>
                  <a:t>• Variable is daily fertilizer production</a:t>
                </a:r>
              </a:p>
              <a:p>
                <a:pPr>
                  <a:lnSpc>
                    <a:spcPts val="800"/>
                  </a:lnSpc>
                </a:pPr>
                <a:endParaRPr lang="en-US" sz="2200" dirty="0">
                  <a:solidFill>
                    <a:schemeClr val="tx1"/>
                  </a:solidFill>
                </a:endParaRPr>
              </a:p>
              <a:p>
                <a:r>
                  <a:rPr lang="en-US" sz="2200" dirty="0">
                    <a:solidFill>
                      <a:schemeClr val="tx1"/>
                    </a:solidFill>
                  </a:rPr>
                  <a:t>• n = 50</a:t>
                </a:r>
              </a:p>
              <a:p>
                <a:pPr>
                  <a:lnSpc>
                    <a:spcPts val="800"/>
                  </a:lnSpc>
                </a:pPr>
                <a:endParaRPr lang="en-US" sz="2200" dirty="0">
                  <a:solidFill>
                    <a:schemeClr val="tx1"/>
                  </a:solidFill>
                </a:endParaRPr>
              </a:p>
              <a:p>
                <a:r>
                  <a:rPr lang="en-US" sz="2200" dirty="0">
                    <a:solidFill>
                      <a:schemeClr val="tx1"/>
                    </a:solidFill>
                  </a:rPr>
                  <a:t>• </a:t>
                </a:r>
                <a14:m>
                  <m:oMath xmlns:m="http://schemas.openxmlformats.org/officeDocument/2006/math">
                    <m:acc>
                      <m:accPr>
                        <m:chr m:val="̅"/>
                        <m:ctrlPr>
                          <a:rPr lang="en-US" sz="2200" i="1">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𝑥</m:t>
                        </m:r>
                      </m:e>
                    </m:acc>
                    <m:r>
                      <a:rPr lang="en-US" sz="2200" i="1">
                        <a:solidFill>
                          <a:schemeClr val="tx1"/>
                        </a:solidFill>
                        <a:latin typeface="Cambria Math" panose="02040503050406030204" pitchFamily="18" charset="0"/>
                      </a:rPr>
                      <m:t>=850</m:t>
                    </m:r>
                  </m:oMath>
                </a14:m>
                <a:r>
                  <a:rPr lang="en-US" sz="2200" dirty="0">
                    <a:solidFill>
                      <a:schemeClr val="tx1"/>
                    </a:solidFill>
                    <a:cs typeface="Times New Roman" pitchFamily="18" charset="0"/>
                  </a:rPr>
                  <a:t> </a:t>
                </a:r>
              </a:p>
              <a:p>
                <a:pPr>
                  <a:lnSpc>
                    <a:spcPts val="800"/>
                  </a:lnSpc>
                </a:pPr>
                <a:endParaRPr lang="en-US" sz="2200" dirty="0">
                  <a:solidFill>
                    <a:schemeClr val="tx1"/>
                  </a:solidFill>
                  <a:cs typeface="Times New Roman" pitchFamily="18" charset="0"/>
                </a:endParaRPr>
              </a:p>
              <a:p>
                <a:r>
                  <a:rPr lang="en-US" sz="2200" dirty="0">
                    <a:solidFill>
                      <a:schemeClr val="tx1"/>
                    </a:solidFill>
                    <a:cs typeface="Times New Roman" pitchFamily="18" charset="0"/>
                  </a:rPr>
                  <a:t>• Normality </a:t>
                </a:r>
              </a:p>
              <a:p>
                <a:pPr>
                  <a:lnSpc>
                    <a:spcPts val="800"/>
                  </a:lnSpc>
                </a:pPr>
                <a:endParaRPr lang="en-US" sz="2200" dirty="0">
                  <a:solidFill>
                    <a:schemeClr val="tx1"/>
                  </a:solidFill>
                  <a:cs typeface="Times New Roman" pitchFamily="18" charset="0"/>
                </a:endParaRPr>
              </a:p>
              <a:p>
                <a:r>
                  <a:rPr lang="en-US" sz="2200" dirty="0">
                    <a:solidFill>
                      <a:schemeClr val="tx1"/>
                    </a:solidFill>
                    <a:cs typeface="Times New Roman" pitchFamily="18" charset="0"/>
                  </a:rPr>
                  <a:t>• Population Standard Deviation is 15</a:t>
                </a:r>
              </a:p>
            </p:txBody>
          </p:sp>
        </mc:Choice>
        <mc:Fallback xmlns="">
          <p:sp>
            <p:nvSpPr>
              <p:cNvPr id="11" name="Rectangle 10">
                <a:extLst>
                  <a:ext uri="{FF2B5EF4-FFF2-40B4-BE49-F238E27FC236}">
                    <a16:creationId xmlns:a16="http://schemas.microsoft.com/office/drawing/2014/main" id="{492FE3E6-7E69-4287-8443-0561F88573E4}"/>
                  </a:ext>
                </a:extLst>
              </p:cNvPr>
              <p:cNvSpPr>
                <a:spLocks noRot="1" noChangeAspect="1" noMove="1" noResize="1" noEditPoints="1" noAdjustHandles="1" noChangeArrowheads="1" noChangeShapeType="1" noTextEdit="1"/>
              </p:cNvSpPr>
              <p:nvPr/>
            </p:nvSpPr>
            <p:spPr>
              <a:xfrm>
                <a:off x="9212322" y="352433"/>
                <a:ext cx="2649828" cy="3706000"/>
              </a:xfrm>
              <a:prstGeom prst="rect">
                <a:avLst/>
              </a:prstGeom>
              <a:blipFill>
                <a:blip r:embed="rId5"/>
                <a:stretch>
                  <a:fillRect l="-2989" t="-329" r="-2759" b="-24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33E78A0-1463-4CAB-8546-3B58FEC16FA3}"/>
                  </a:ext>
                </a:extLst>
              </p:cNvPr>
              <p:cNvSpPr/>
              <p:nvPr/>
            </p:nvSpPr>
            <p:spPr>
              <a:xfrm>
                <a:off x="600204" y="3429000"/>
                <a:ext cx="19556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=0.95</m:t>
                      </m:r>
                    </m:oMath>
                  </m:oMathPara>
                </a14:m>
                <a:endParaRPr lang="en-US" sz="2400" dirty="0"/>
              </a:p>
            </p:txBody>
          </p:sp>
        </mc:Choice>
        <mc:Fallback xmlns="">
          <p:sp>
            <p:nvSpPr>
              <p:cNvPr id="13" name="Rectangle 12">
                <a:extLst>
                  <a:ext uri="{FF2B5EF4-FFF2-40B4-BE49-F238E27FC236}">
                    <a16:creationId xmlns:a16="http://schemas.microsoft.com/office/drawing/2014/main" id="{633E78A0-1463-4CAB-8546-3B58FEC16FA3}"/>
                  </a:ext>
                </a:extLst>
              </p:cNvPr>
              <p:cNvSpPr>
                <a:spLocks noRot="1" noChangeAspect="1" noMove="1" noResize="1" noEditPoints="1" noAdjustHandles="1" noChangeArrowheads="1" noChangeShapeType="1" noTextEdit="1"/>
              </p:cNvSpPr>
              <p:nvPr/>
            </p:nvSpPr>
            <p:spPr>
              <a:xfrm>
                <a:off x="600204" y="3429000"/>
                <a:ext cx="195566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7EF3E92-67E3-408A-B443-A9BB9898967E}"/>
                  </a:ext>
                </a:extLst>
              </p:cNvPr>
              <p:cNvSpPr/>
              <p:nvPr/>
            </p:nvSpPr>
            <p:spPr>
              <a:xfrm>
                <a:off x="600204" y="3943323"/>
                <a:ext cx="18385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=0.05</m:t>
                      </m:r>
                    </m:oMath>
                  </m:oMathPara>
                </a14:m>
                <a:endParaRPr lang="en-US" sz="2400" dirty="0"/>
              </a:p>
            </p:txBody>
          </p:sp>
        </mc:Choice>
        <mc:Fallback xmlns="">
          <p:sp>
            <p:nvSpPr>
              <p:cNvPr id="14" name="Rectangle 13">
                <a:extLst>
                  <a:ext uri="{FF2B5EF4-FFF2-40B4-BE49-F238E27FC236}">
                    <a16:creationId xmlns:a16="http://schemas.microsoft.com/office/drawing/2014/main" id="{B7EF3E92-67E3-408A-B443-A9BB9898967E}"/>
                  </a:ext>
                </a:extLst>
              </p:cNvPr>
              <p:cNvSpPr>
                <a:spLocks noRot="1" noChangeAspect="1" noMove="1" noResize="1" noEditPoints="1" noAdjustHandles="1" noChangeArrowheads="1" noChangeShapeType="1" noTextEdit="1"/>
              </p:cNvSpPr>
              <p:nvPr/>
            </p:nvSpPr>
            <p:spPr>
              <a:xfrm>
                <a:off x="600204" y="3943323"/>
                <a:ext cx="1838580"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3B4A903-C887-4E1C-A03C-1BD50CD2CE97}"/>
                  </a:ext>
                </a:extLst>
              </p:cNvPr>
              <p:cNvSpPr/>
              <p:nvPr/>
            </p:nvSpPr>
            <p:spPr>
              <a:xfrm>
                <a:off x="600204" y="4457646"/>
                <a:ext cx="2329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/2=0.025</m:t>
                      </m:r>
                    </m:oMath>
                  </m:oMathPara>
                </a14:m>
                <a:endParaRPr lang="en-US" sz="2400" dirty="0"/>
              </a:p>
            </p:txBody>
          </p:sp>
        </mc:Choice>
        <mc:Fallback xmlns="">
          <p:sp>
            <p:nvSpPr>
              <p:cNvPr id="15" name="Rectangle 14">
                <a:extLst>
                  <a:ext uri="{FF2B5EF4-FFF2-40B4-BE49-F238E27FC236}">
                    <a16:creationId xmlns:a16="http://schemas.microsoft.com/office/drawing/2014/main" id="{03B4A903-C887-4E1C-A03C-1BD50CD2CE97}"/>
                  </a:ext>
                </a:extLst>
              </p:cNvPr>
              <p:cNvSpPr>
                <a:spLocks noRot="1" noChangeAspect="1" noMove="1" noResize="1" noEditPoints="1" noAdjustHandles="1" noChangeArrowheads="1" noChangeShapeType="1" noTextEdit="1"/>
              </p:cNvSpPr>
              <p:nvPr/>
            </p:nvSpPr>
            <p:spPr>
              <a:xfrm>
                <a:off x="600204" y="4457646"/>
                <a:ext cx="2329099"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68B2D20-622D-4BF2-8153-F5E5D0596218}"/>
                  </a:ext>
                </a:extLst>
              </p:cNvPr>
              <p:cNvSpPr/>
              <p:nvPr/>
            </p:nvSpPr>
            <p:spPr>
              <a:xfrm>
                <a:off x="583887" y="4971969"/>
                <a:ext cx="28650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/2=0.975</m:t>
                      </m:r>
                    </m:oMath>
                  </m:oMathPara>
                </a14:m>
                <a:endParaRPr lang="en-US" sz="2400" dirty="0"/>
              </a:p>
            </p:txBody>
          </p:sp>
        </mc:Choice>
        <mc:Fallback xmlns="">
          <p:sp>
            <p:nvSpPr>
              <p:cNvPr id="16" name="Rectangle 15">
                <a:extLst>
                  <a:ext uri="{FF2B5EF4-FFF2-40B4-BE49-F238E27FC236}">
                    <a16:creationId xmlns:a16="http://schemas.microsoft.com/office/drawing/2014/main" id="{168B2D20-622D-4BF2-8153-F5E5D0596218}"/>
                  </a:ext>
                </a:extLst>
              </p:cNvPr>
              <p:cNvSpPr>
                <a:spLocks noRot="1" noChangeAspect="1" noMove="1" noResize="1" noEditPoints="1" noAdjustHandles="1" noChangeArrowheads="1" noChangeShapeType="1" noTextEdit="1"/>
              </p:cNvSpPr>
              <p:nvPr/>
            </p:nvSpPr>
            <p:spPr>
              <a:xfrm>
                <a:off x="583887" y="4971969"/>
                <a:ext cx="2865080" cy="461665"/>
              </a:xfrm>
              <a:prstGeom prst="rect">
                <a:avLst/>
              </a:prstGeom>
              <a:blipFill>
                <a:blip r:embed="rId9"/>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BF4813-90F8-40E1-8510-1571037BD49E}"/>
                  </a:ext>
                </a:extLst>
              </p:cNvPr>
              <p:cNvSpPr/>
              <p:nvPr/>
            </p:nvSpPr>
            <p:spPr>
              <a:xfrm>
                <a:off x="600204" y="5486292"/>
                <a:ext cx="2556021"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0.975</m:t>
                          </m:r>
                        </m:sub>
                      </m:sSub>
                    </m:oMath>
                  </m:oMathPara>
                </a14:m>
                <a:endParaRPr lang="en-US" sz="2400" dirty="0"/>
              </a:p>
            </p:txBody>
          </p:sp>
        </mc:Choice>
        <mc:Fallback xmlns="">
          <p:sp>
            <p:nvSpPr>
              <p:cNvPr id="17" name="Rectangle 16">
                <a:extLst>
                  <a:ext uri="{FF2B5EF4-FFF2-40B4-BE49-F238E27FC236}">
                    <a16:creationId xmlns:a16="http://schemas.microsoft.com/office/drawing/2014/main" id="{69BF4813-90F8-40E1-8510-1571037BD49E}"/>
                  </a:ext>
                </a:extLst>
              </p:cNvPr>
              <p:cNvSpPr>
                <a:spLocks noRot="1" noChangeAspect="1" noMove="1" noResize="1" noEditPoints="1" noAdjustHandles="1" noChangeArrowheads="1" noChangeShapeType="1" noTextEdit="1"/>
              </p:cNvSpPr>
              <p:nvPr/>
            </p:nvSpPr>
            <p:spPr>
              <a:xfrm>
                <a:off x="600204" y="5486292"/>
                <a:ext cx="2556021" cy="494815"/>
              </a:xfrm>
              <a:prstGeom prst="rect">
                <a:avLst/>
              </a:prstGeom>
              <a:blipFill>
                <a:blip r:embed="rId10"/>
                <a:stretch>
                  <a:fillRect b="-12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E2676FC3-16DE-47F6-9614-2E2789569B5B}"/>
                  </a:ext>
                </a:extLst>
              </p:cNvPr>
              <p:cNvSpPr/>
              <p:nvPr/>
            </p:nvSpPr>
            <p:spPr>
              <a:xfrm>
                <a:off x="907160" y="6054912"/>
                <a:ext cx="337739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invnorm</m:t>
                      </m:r>
                      <m:d>
                        <m:dPr>
                          <m:ctrlPr>
                            <a:rPr lang="en-US" sz="2200" b="0" i="1" smtClean="0">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0.975</m:t>
                          </m:r>
                        </m:e>
                      </m:d>
                      <m:r>
                        <a:rPr lang="en-US" sz="2200" b="0" i="1" smtClean="0">
                          <a:latin typeface="Cambria Math" panose="02040503050406030204" pitchFamily="18" charset="0"/>
                          <a:ea typeface="Cambria Math" panose="02040503050406030204" pitchFamily="18" charset="0"/>
                        </a:rPr>
                        <m:t>=1.96</m:t>
                      </m:r>
                    </m:oMath>
                  </m:oMathPara>
                </a14:m>
                <a:endParaRPr lang="en-US" sz="2200" dirty="0"/>
              </a:p>
            </p:txBody>
          </p:sp>
        </mc:Choice>
        <mc:Fallback xmlns="">
          <p:sp>
            <p:nvSpPr>
              <p:cNvPr id="18" name="Rectangle 17">
                <a:extLst>
                  <a:ext uri="{FF2B5EF4-FFF2-40B4-BE49-F238E27FC236}">
                    <a16:creationId xmlns:a16="http://schemas.microsoft.com/office/drawing/2014/main" id="{E2676FC3-16DE-47F6-9614-2E2789569B5B}"/>
                  </a:ext>
                </a:extLst>
              </p:cNvPr>
              <p:cNvSpPr>
                <a:spLocks noRot="1" noChangeAspect="1" noMove="1" noResize="1" noEditPoints="1" noAdjustHandles="1" noChangeArrowheads="1" noChangeShapeType="1" noTextEdit="1"/>
              </p:cNvSpPr>
              <p:nvPr/>
            </p:nvSpPr>
            <p:spPr>
              <a:xfrm>
                <a:off x="907160" y="6054912"/>
                <a:ext cx="3377398" cy="430887"/>
              </a:xfrm>
              <a:prstGeom prst="rect">
                <a:avLst/>
              </a:prstGeom>
              <a:blipFill>
                <a:blip r:embed="rId11"/>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B1051EE-992D-4737-8E54-B1F9C40809BB}"/>
              </a:ext>
            </a:extLst>
          </p:cNvPr>
          <p:cNvSpPr/>
          <p:nvPr/>
        </p:nvSpPr>
        <p:spPr>
          <a:xfrm>
            <a:off x="620269" y="3370781"/>
            <a:ext cx="3664289" cy="317221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D3FA3B7-BFF8-43A1-9426-0ADBFFD171F4}"/>
                  </a:ext>
                </a:extLst>
              </p:cNvPr>
              <p:cNvSpPr/>
              <p:nvPr/>
            </p:nvSpPr>
            <p:spPr>
              <a:xfrm>
                <a:off x="5543614" y="3098006"/>
                <a:ext cx="2773580" cy="8628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1.96</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15</m:t>
                          </m:r>
                        </m:num>
                        <m:den>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50</m:t>
                              </m:r>
                            </m:e>
                          </m:rad>
                        </m:den>
                      </m:f>
                      <m:r>
                        <a:rPr lang="en-US" sz="2400" b="0" i="1" smtClean="0">
                          <a:latin typeface="Cambria Math" panose="02040503050406030204" pitchFamily="18" charset="0"/>
                        </a:rPr>
                        <m:t>=4.16</m:t>
                      </m:r>
                    </m:oMath>
                  </m:oMathPara>
                </a14:m>
                <a:endParaRPr lang="en-US" sz="2400" dirty="0"/>
              </a:p>
            </p:txBody>
          </p:sp>
        </mc:Choice>
        <mc:Fallback xmlns="">
          <p:sp>
            <p:nvSpPr>
              <p:cNvPr id="20" name="Rectangle 19">
                <a:extLst>
                  <a:ext uri="{FF2B5EF4-FFF2-40B4-BE49-F238E27FC236}">
                    <a16:creationId xmlns:a16="http://schemas.microsoft.com/office/drawing/2014/main" id="{CD3FA3B7-BFF8-43A1-9426-0ADBFFD171F4}"/>
                  </a:ext>
                </a:extLst>
              </p:cNvPr>
              <p:cNvSpPr>
                <a:spLocks noRot="1" noChangeAspect="1" noMove="1" noResize="1" noEditPoints="1" noAdjustHandles="1" noChangeArrowheads="1" noChangeShapeType="1" noTextEdit="1"/>
              </p:cNvSpPr>
              <p:nvPr/>
            </p:nvSpPr>
            <p:spPr>
              <a:xfrm>
                <a:off x="5543614" y="3098006"/>
                <a:ext cx="2773580" cy="86280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6C45A6B-3968-4216-B9DD-1DDD9F36A47D}"/>
                  </a:ext>
                </a:extLst>
              </p:cNvPr>
              <p:cNvSpPr/>
              <p:nvPr/>
            </p:nvSpPr>
            <p:spPr>
              <a:xfrm>
                <a:off x="4872612" y="4179767"/>
                <a:ext cx="27137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e>
                      </m:d>
                      <m:r>
                        <a:rPr lang="en-US" sz="2400" b="0" i="1" smtClean="0">
                          <a:latin typeface="Cambria Math" panose="02040503050406030204" pitchFamily="18" charset="0"/>
                        </a:rPr>
                        <m:t>:</m:t>
                      </m:r>
                    </m:oMath>
                  </m:oMathPara>
                </a14:m>
                <a:endParaRPr lang="en-US" sz="2400" dirty="0"/>
              </a:p>
            </p:txBody>
          </p:sp>
        </mc:Choice>
        <mc:Fallback xmlns="">
          <p:sp>
            <p:nvSpPr>
              <p:cNvPr id="22" name="Rectangle 21">
                <a:extLst>
                  <a:ext uri="{FF2B5EF4-FFF2-40B4-BE49-F238E27FC236}">
                    <a16:creationId xmlns:a16="http://schemas.microsoft.com/office/drawing/2014/main" id="{66C45A6B-3968-4216-B9DD-1DDD9F36A47D}"/>
                  </a:ext>
                </a:extLst>
              </p:cNvPr>
              <p:cNvSpPr>
                <a:spLocks noRot="1" noChangeAspect="1" noMove="1" noResize="1" noEditPoints="1" noAdjustHandles="1" noChangeArrowheads="1" noChangeShapeType="1" noTextEdit="1"/>
              </p:cNvSpPr>
              <p:nvPr/>
            </p:nvSpPr>
            <p:spPr>
              <a:xfrm>
                <a:off x="4872612" y="4179767"/>
                <a:ext cx="2713755"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23498B5-C4FA-4B13-B58E-2D7BDDE7BB97}"/>
                  </a:ext>
                </a:extLst>
              </p:cNvPr>
              <p:cNvSpPr/>
              <p:nvPr/>
            </p:nvSpPr>
            <p:spPr>
              <a:xfrm>
                <a:off x="4868206" y="4619039"/>
                <a:ext cx="36681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r>
                            <a:rPr lang="en-US" sz="2400" b="0" i="1" smtClean="0">
                              <a:latin typeface="Cambria Math" panose="02040503050406030204" pitchFamily="18" charset="0"/>
                            </a:rPr>
                            <m:t>850</m:t>
                          </m:r>
                          <m:r>
                            <a:rPr lang="en-US" sz="2400" i="1">
                              <a:latin typeface="Cambria Math" panose="02040503050406030204" pitchFamily="18" charset="0"/>
                            </a:rPr>
                            <m:t>−</m:t>
                          </m:r>
                          <m:r>
                            <a:rPr lang="en-US" sz="2400" b="0" i="1" smtClean="0">
                              <a:latin typeface="Cambria Math" panose="02040503050406030204" pitchFamily="18" charset="0"/>
                            </a:rPr>
                            <m:t>4.16</m:t>
                          </m:r>
                          <m:r>
                            <a:rPr lang="en-US" sz="2400" i="1">
                              <a:latin typeface="Cambria Math" panose="02040503050406030204" pitchFamily="18" charset="0"/>
                            </a:rPr>
                            <m:t>,</m:t>
                          </m:r>
                          <m:r>
                            <a:rPr lang="en-US" sz="2400" b="0" i="1" smtClean="0">
                              <a:latin typeface="Cambria Math" panose="02040503050406030204" pitchFamily="18" charset="0"/>
                            </a:rPr>
                            <m:t> 850</m:t>
                          </m:r>
                          <m:r>
                            <a:rPr lang="en-US" sz="240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4.16</m:t>
                          </m:r>
                        </m:e>
                      </m:d>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723498B5-C4FA-4B13-B58E-2D7BDDE7BB97}"/>
                  </a:ext>
                </a:extLst>
              </p:cNvPr>
              <p:cNvSpPr>
                <a:spLocks noRot="1" noChangeAspect="1" noMove="1" noResize="1" noEditPoints="1" noAdjustHandles="1" noChangeArrowheads="1" noChangeShapeType="1" noTextEdit="1"/>
              </p:cNvSpPr>
              <p:nvPr/>
            </p:nvSpPr>
            <p:spPr>
              <a:xfrm>
                <a:off x="4868206" y="4619039"/>
                <a:ext cx="3668119"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0C2A6B2-1EA0-4268-9273-C85BAB8A450A}"/>
                  </a:ext>
                </a:extLst>
              </p:cNvPr>
              <p:cNvSpPr/>
              <p:nvPr/>
            </p:nvSpPr>
            <p:spPr>
              <a:xfrm>
                <a:off x="4868206" y="5080704"/>
                <a:ext cx="29952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i="1">
                                  <a:latin typeface="Cambria Math" panose="02040503050406030204" pitchFamily="18" charset="0"/>
                                </a:rPr>
                              </m:ctrlPr>
                            </m:dPr>
                            <m:e>
                              <m:r>
                                <a:rPr lang="en-US" sz="2400" i="1">
                                  <a:latin typeface="Cambria Math" panose="02040503050406030204" pitchFamily="18" charset="0"/>
                                </a:rPr>
                                <m:t>845.84, 854.16</m:t>
                              </m:r>
                            </m:e>
                          </m:d>
                        </m:e>
                        <m:sub>
                          <m:r>
                            <a:rPr lang="en-US" sz="2400" b="0" i="1" smtClean="0">
                              <a:latin typeface="Cambria Math" panose="02040503050406030204" pitchFamily="18" charset="0"/>
                            </a:rPr>
                            <m:t>95%</m:t>
                          </m:r>
                        </m:sub>
                      </m:sSub>
                    </m:oMath>
                  </m:oMathPara>
                </a14:m>
                <a:endParaRPr lang="en-US" sz="2400" dirty="0"/>
              </a:p>
            </p:txBody>
          </p:sp>
        </mc:Choice>
        <mc:Fallback xmlns="">
          <p:sp>
            <p:nvSpPr>
              <p:cNvPr id="24" name="Rectangle 23">
                <a:extLst>
                  <a:ext uri="{FF2B5EF4-FFF2-40B4-BE49-F238E27FC236}">
                    <a16:creationId xmlns:a16="http://schemas.microsoft.com/office/drawing/2014/main" id="{A0C2A6B2-1EA0-4268-9273-C85BAB8A450A}"/>
                  </a:ext>
                </a:extLst>
              </p:cNvPr>
              <p:cNvSpPr>
                <a:spLocks noRot="1" noChangeAspect="1" noMove="1" noResize="1" noEditPoints="1" noAdjustHandles="1" noChangeArrowheads="1" noChangeShapeType="1" noTextEdit="1"/>
              </p:cNvSpPr>
              <p:nvPr/>
            </p:nvSpPr>
            <p:spPr>
              <a:xfrm>
                <a:off x="4868206" y="5080704"/>
                <a:ext cx="2995244" cy="461665"/>
              </a:xfrm>
              <a:prstGeom prst="rect">
                <a:avLst/>
              </a:prstGeom>
              <a:blipFill>
                <a:blip r:embed="rId15"/>
                <a:stretch>
                  <a:fillRect b="-6579"/>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82ECF23F-6DF2-41CA-B894-56EB1DA50832}"/>
              </a:ext>
            </a:extLst>
          </p:cNvPr>
          <p:cNvSpPr txBox="1"/>
          <p:nvPr/>
        </p:nvSpPr>
        <p:spPr>
          <a:xfrm>
            <a:off x="4797723" y="5725339"/>
            <a:ext cx="7064427" cy="800219"/>
          </a:xfrm>
          <a:prstGeom prst="rect">
            <a:avLst/>
          </a:prstGeom>
          <a:noFill/>
        </p:spPr>
        <p:txBody>
          <a:bodyPr wrap="square" rtlCol="0">
            <a:spAutoFit/>
          </a:bodyPr>
          <a:lstStyle/>
          <a:p>
            <a:r>
              <a:rPr lang="en-US" sz="2300" dirty="0">
                <a:cs typeface="Times New Roman" pitchFamily="18" charset="0"/>
              </a:rPr>
              <a:t>c) With 95% confidence, the actual mean daily production of fertilizer is between 845.84 and 854.16 tons</a:t>
            </a:r>
          </a:p>
        </p:txBody>
      </p:sp>
    </p:spTree>
    <p:extLst>
      <p:ext uri="{BB962C8B-B14F-4D97-AF65-F5344CB8AC3E}">
        <p14:creationId xmlns:p14="http://schemas.microsoft.com/office/powerpoint/2010/main" val="402229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par>
                          <p:cTn id="45" fill="hold">
                            <p:stCondLst>
                              <p:cond delay="1500"/>
                            </p:stCondLst>
                            <p:childTnLst>
                              <p:par>
                                <p:cTn id="46" presetID="10"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6" grpId="0"/>
      <p:bldP spid="11" grpId="0" animBg="1"/>
      <p:bldP spid="13" grpId="0"/>
      <p:bldP spid="14" grpId="0"/>
      <p:bldP spid="15" grpId="0"/>
      <p:bldP spid="16" grpId="0"/>
      <p:bldP spid="17" grpId="0"/>
      <p:bldP spid="18" grpId="0"/>
      <p:bldP spid="19" grpId="0" animBg="1"/>
      <p:bldP spid="20"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15116"/>
            <a:ext cx="7278667" cy="2144177"/>
          </a:xfrm>
          <a:prstGeom prst="rect">
            <a:avLst/>
          </a:prstGeom>
        </p:spPr>
        <p:txBody>
          <a:bodyPr wrap="square">
            <a:spAutoFit/>
          </a:bodyPr>
          <a:lstStyle/>
          <a:p>
            <a:r>
              <a:rPr lang="en-US" sz="2400" dirty="0">
                <a:solidFill>
                  <a:srgbClr val="FF0000"/>
                </a:solidFill>
              </a:rPr>
              <a:t>The weight </a:t>
            </a:r>
            <a:r>
              <a:rPr lang="en-US" sz="2400" dirty="0"/>
              <a:t>of Ruby-throated hummingbirds in a region </a:t>
            </a:r>
            <a:r>
              <a:rPr lang="en-US" sz="2400" dirty="0">
                <a:solidFill>
                  <a:srgbClr val="FF0000"/>
                </a:solidFill>
              </a:rPr>
              <a:t>is normally distributed </a:t>
            </a:r>
            <a:r>
              <a:rPr lang="en-US" sz="2400" dirty="0"/>
              <a:t>with standard deviation of </a:t>
            </a:r>
            <a:r>
              <a:rPr lang="el-GR" sz="2400" dirty="0">
                <a:solidFill>
                  <a:srgbClr val="00B050"/>
                </a:solidFill>
              </a:rPr>
              <a:t>σ</a:t>
            </a:r>
            <a:r>
              <a:rPr lang="en-US" sz="2400" dirty="0">
                <a:solidFill>
                  <a:srgbClr val="00B050"/>
                </a:solidFill>
              </a:rPr>
              <a:t> = 0.24</a:t>
            </a:r>
            <a:r>
              <a:rPr lang="en-US" sz="2400" dirty="0"/>
              <a:t>. </a:t>
            </a:r>
          </a:p>
          <a:p>
            <a:pPr>
              <a:lnSpc>
                <a:spcPts val="1600"/>
              </a:lnSpc>
            </a:pPr>
            <a:endParaRPr lang="en-US" sz="2400" dirty="0"/>
          </a:p>
          <a:p>
            <a:r>
              <a:rPr lang="en-US" sz="2400" dirty="0"/>
              <a:t>A </a:t>
            </a:r>
            <a:r>
              <a:rPr lang="en-US" sz="2400" dirty="0">
                <a:solidFill>
                  <a:srgbClr val="00B050"/>
                </a:solidFill>
              </a:rPr>
              <a:t>sample of size 16 </a:t>
            </a:r>
            <a:r>
              <a:rPr lang="en-US" sz="2400" dirty="0"/>
              <a:t>birds weighted an </a:t>
            </a:r>
            <a:r>
              <a:rPr lang="en-US" sz="2400" dirty="0">
                <a:solidFill>
                  <a:srgbClr val="00B050"/>
                </a:solidFill>
              </a:rPr>
              <a:t>average of 3.1 oz</a:t>
            </a:r>
            <a:r>
              <a:rPr lang="en-US" sz="2400" dirty="0"/>
              <a:t>, build an </a:t>
            </a:r>
            <a:r>
              <a:rPr lang="en-US" sz="2400" dirty="0">
                <a:solidFill>
                  <a:srgbClr val="0070C0"/>
                </a:solidFill>
              </a:rPr>
              <a:t>80% CI </a:t>
            </a:r>
            <a:r>
              <a:rPr lang="en-US" sz="2400" dirty="0"/>
              <a:t>for the average weight of Ruby-throated hummingbirds in the study region.</a:t>
            </a:r>
          </a:p>
        </p:txBody>
      </p:sp>
      <p:pic>
        <p:nvPicPr>
          <p:cNvPr id="5" name="Picture 4">
            <a:extLst>
              <a:ext uri="{FF2B5EF4-FFF2-40B4-BE49-F238E27FC236}">
                <a16:creationId xmlns:a16="http://schemas.microsoft.com/office/drawing/2014/main" id="{5C9E74E5-7A50-4406-B242-3E3532BFD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704" y="365124"/>
            <a:ext cx="3566160" cy="2891481"/>
          </a:xfrm>
          <a:prstGeom prst="rect">
            <a:avLst/>
          </a:prstGeom>
        </p:spPr>
      </p:pic>
    </p:spTree>
    <p:extLst>
      <p:ext uri="{BB962C8B-B14F-4D97-AF65-F5344CB8AC3E}">
        <p14:creationId xmlns:p14="http://schemas.microsoft.com/office/powerpoint/2010/main" val="123462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A119D8C-3A34-4874-833D-1EA32F6849B8}"/>
              </a:ext>
            </a:extLst>
          </p:cNvPr>
          <p:cNvSpPr/>
          <p:nvPr/>
        </p:nvSpPr>
        <p:spPr>
          <a:xfrm>
            <a:off x="557141" y="429319"/>
            <a:ext cx="8481165" cy="1282919"/>
          </a:xfrm>
          <a:prstGeom prst="rect">
            <a:avLst/>
          </a:prstGeom>
          <a:solidFill>
            <a:srgbClr val="FFCC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C6B5DA-2EAB-4B21-B365-9E0294197C62}"/>
              </a:ext>
            </a:extLst>
          </p:cNvPr>
          <p:cNvSpPr/>
          <p:nvPr/>
        </p:nvSpPr>
        <p:spPr>
          <a:xfrm>
            <a:off x="600205" y="450612"/>
            <a:ext cx="8481165" cy="1200329"/>
          </a:xfrm>
          <a:prstGeom prst="rect">
            <a:avLst/>
          </a:prstGeom>
        </p:spPr>
        <p:txBody>
          <a:bodyPr wrap="square">
            <a:spAutoFit/>
          </a:bodyPr>
          <a:lstStyle/>
          <a:p>
            <a:pPr lvl="0">
              <a:defRPr/>
            </a:pPr>
            <a:r>
              <a:rPr lang="en-US" sz="2400" dirty="0">
                <a:ea typeface="Times New Roman" panose="02020603050405020304" pitchFamily="18" charset="0"/>
              </a:rPr>
              <a:t>The random phenomenon is X: weight of </a:t>
            </a:r>
            <a:r>
              <a:rPr lang="en-US" sz="2400" dirty="0"/>
              <a:t>hummingbirds in grams</a:t>
            </a:r>
            <a:r>
              <a:rPr lang="en-US" sz="2400" dirty="0">
                <a:ea typeface="Times New Roman" panose="02020603050405020304" pitchFamily="18" charset="0"/>
              </a:rPr>
              <a:t> </a:t>
            </a:r>
          </a:p>
          <a:p>
            <a:pPr lvl="0">
              <a:defRPr/>
            </a:pPr>
            <a:r>
              <a:rPr lang="en-US" sz="2400" dirty="0">
                <a:ea typeface="Times New Roman" panose="02020603050405020304" pitchFamily="18" charset="0"/>
              </a:rPr>
              <a:t>We know that X ~ N(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 </a:t>
            </a:r>
            <a:r>
              <a:rPr lang="el-GR" sz="2400" dirty="0">
                <a:ea typeface="Times New Roman" panose="02020603050405020304" pitchFamily="18" charset="0"/>
              </a:rPr>
              <a:t>σ</a:t>
            </a:r>
            <a:r>
              <a:rPr lang="en-US" sz="2400" dirty="0">
                <a:ea typeface="Times New Roman" panose="02020603050405020304" pitchFamily="18" charset="0"/>
              </a:rPr>
              <a:t> = 0.24) </a:t>
            </a:r>
          </a:p>
          <a:p>
            <a:pPr lvl="0">
              <a:defRPr/>
            </a:pPr>
            <a:r>
              <a:rPr lang="en-US" sz="2400" dirty="0">
                <a:solidFill>
                  <a:srgbClr val="FF0000"/>
                </a:solidFill>
                <a:ea typeface="Times New Roman" panose="02020603050405020304" pitchFamily="18" charset="0"/>
              </a:rPr>
              <a:t>We would like to estimate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weight of those </a:t>
            </a:r>
            <a:r>
              <a:rPr lang="en-US" sz="2400" dirty="0"/>
              <a:t>hummingbirds</a:t>
            </a:r>
            <a:endParaRPr lang="en-US" sz="2400" dirty="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D731B60-F140-4B86-A159-7C40ADA41FD4}"/>
                  </a:ext>
                </a:extLst>
              </p:cNvPr>
              <p:cNvSpPr/>
              <p:nvPr/>
            </p:nvSpPr>
            <p:spPr>
              <a:xfrm>
                <a:off x="600205" y="1769436"/>
                <a:ext cx="5074085" cy="461665"/>
              </a:xfrm>
              <a:prstGeom prst="rect">
                <a:avLst/>
              </a:prstGeom>
            </p:spPr>
            <p:txBody>
              <a:bodyPr wrap="square">
                <a:spAutoFit/>
              </a:bodyPr>
              <a:lstStyle/>
              <a:p>
                <a:r>
                  <a:rPr lang="en-US" sz="2400" dirty="0">
                    <a:cs typeface="Times New Roman" pitchFamily="18" charset="0"/>
                  </a:rPr>
                  <a:t>The point estimate for </a:t>
                </a:r>
                <a:r>
                  <a:rPr lang="el-GR" sz="2400" dirty="0">
                    <a:ea typeface="Times New Roman" panose="02020603050405020304" pitchFamily="18" charset="0"/>
                  </a:rPr>
                  <a:t>μ</a:t>
                </a:r>
                <a:r>
                  <a:rPr lang="en-US" sz="2400" dirty="0">
                    <a:ea typeface="Times New Roman" panose="02020603050405020304" pitchFamily="18" charset="0"/>
                  </a:rPr>
                  <a:t> is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=3.1</m:t>
                    </m:r>
                  </m:oMath>
                </a14:m>
                <a:r>
                  <a:rPr lang="en-US" sz="2400" dirty="0">
                    <a:cs typeface="Times New Roman" pitchFamily="18" charset="0"/>
                  </a:rPr>
                  <a:t> </a:t>
                </a:r>
              </a:p>
            </p:txBody>
          </p:sp>
        </mc:Choice>
        <mc:Fallback xmlns="">
          <p:sp>
            <p:nvSpPr>
              <p:cNvPr id="9" name="Rectangle 8">
                <a:extLst>
                  <a:ext uri="{FF2B5EF4-FFF2-40B4-BE49-F238E27FC236}">
                    <a16:creationId xmlns:a16="http://schemas.microsoft.com/office/drawing/2014/main" id="{1D731B60-F140-4B86-A159-7C40ADA41FD4}"/>
                  </a:ext>
                </a:extLst>
              </p:cNvPr>
              <p:cNvSpPr>
                <a:spLocks noRot="1" noChangeAspect="1" noMove="1" noResize="1" noEditPoints="1" noAdjustHandles="1" noChangeArrowheads="1" noChangeShapeType="1" noTextEdit="1"/>
              </p:cNvSpPr>
              <p:nvPr/>
            </p:nvSpPr>
            <p:spPr>
              <a:xfrm>
                <a:off x="600205" y="1769436"/>
                <a:ext cx="5074085" cy="461665"/>
              </a:xfrm>
              <a:prstGeom prst="rect">
                <a:avLst/>
              </a:prstGeom>
              <a:blipFill>
                <a:blip r:embed="rId3"/>
                <a:stretch>
                  <a:fillRect l="-1801" t="-10526" b="-2894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03FD6F27-7137-4826-BEA2-1DCA73002F00}"/>
              </a:ext>
            </a:extLst>
          </p:cNvPr>
          <p:cNvSpPr/>
          <p:nvPr/>
        </p:nvSpPr>
        <p:spPr>
          <a:xfrm>
            <a:off x="600204" y="2349596"/>
            <a:ext cx="5074085" cy="461665"/>
          </a:xfrm>
          <a:prstGeom prst="rect">
            <a:avLst/>
          </a:prstGeom>
        </p:spPr>
        <p:txBody>
          <a:bodyPr wrap="square">
            <a:spAutoFit/>
          </a:bodyPr>
          <a:lstStyle/>
          <a:p>
            <a:r>
              <a:rPr lang="en-US" sz="2400" dirty="0">
                <a:cs typeface="Times New Roman" pitchFamily="18" charset="0"/>
              </a:rPr>
              <a:t>The population type is ①, so</a:t>
            </a:r>
            <a:endParaRPr lang="en-US" sz="24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0EF928-278D-4BBC-8FC6-CBCE93AC6942}"/>
                  </a:ext>
                </a:extLst>
              </p:cNvPr>
              <p:cNvSpPr/>
              <p:nvPr/>
            </p:nvSpPr>
            <p:spPr>
              <a:xfrm>
                <a:off x="4959784" y="2231101"/>
                <a:ext cx="2458685" cy="7914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𝑀𝐸</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𝜎</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m:oMathPara>
                </a14:m>
                <a:endParaRPr lang="en-US" sz="2400" dirty="0"/>
              </a:p>
            </p:txBody>
          </p:sp>
        </mc:Choice>
        <mc:Fallback xmlns="">
          <p:sp>
            <p:nvSpPr>
              <p:cNvPr id="6" name="Rectangle 5">
                <a:extLst>
                  <a:ext uri="{FF2B5EF4-FFF2-40B4-BE49-F238E27FC236}">
                    <a16:creationId xmlns:a16="http://schemas.microsoft.com/office/drawing/2014/main" id="{110EF928-278D-4BBC-8FC6-CBCE93AC6942}"/>
                  </a:ext>
                </a:extLst>
              </p:cNvPr>
              <p:cNvSpPr>
                <a:spLocks noRot="1" noChangeAspect="1" noMove="1" noResize="1" noEditPoints="1" noAdjustHandles="1" noChangeArrowheads="1" noChangeShapeType="1" noTextEdit="1"/>
              </p:cNvSpPr>
              <p:nvPr/>
            </p:nvSpPr>
            <p:spPr>
              <a:xfrm>
                <a:off x="4959784" y="2231101"/>
                <a:ext cx="2458685" cy="7914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92FE3E6-7E69-4287-8443-0561F88573E4}"/>
                  </a:ext>
                </a:extLst>
              </p:cNvPr>
              <p:cNvSpPr/>
              <p:nvPr/>
            </p:nvSpPr>
            <p:spPr>
              <a:xfrm>
                <a:off x="9212322" y="352433"/>
                <a:ext cx="2649828" cy="370600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ea typeface="Cambria Math" panose="02040503050406030204" pitchFamily="18" charset="0"/>
                  </a:rPr>
                  <a:t>Available info</a:t>
                </a:r>
              </a:p>
              <a:p>
                <a:pPr>
                  <a:lnSpc>
                    <a:spcPts val="1000"/>
                  </a:lnSpc>
                </a:pPr>
                <a:endParaRPr lang="en-US" sz="2200" dirty="0">
                  <a:solidFill>
                    <a:schemeClr val="tx1"/>
                  </a:solidFill>
                  <a:ea typeface="Cambria Math" panose="02040503050406030204" pitchFamily="18" charset="0"/>
                </a:endParaRPr>
              </a:p>
              <a:p>
                <a:r>
                  <a:rPr lang="en-US" sz="2200" dirty="0">
                    <a:solidFill>
                      <a:schemeClr val="tx1"/>
                    </a:solidFill>
                  </a:rPr>
                  <a:t>• Variable is weight</a:t>
                </a:r>
              </a:p>
              <a:p>
                <a:pPr>
                  <a:lnSpc>
                    <a:spcPts val="800"/>
                  </a:lnSpc>
                </a:pPr>
                <a:endParaRPr lang="en-US" sz="2200" dirty="0">
                  <a:solidFill>
                    <a:schemeClr val="tx1"/>
                  </a:solidFill>
                </a:endParaRPr>
              </a:p>
              <a:p>
                <a:r>
                  <a:rPr lang="en-US" sz="2200" dirty="0">
                    <a:solidFill>
                      <a:schemeClr val="tx1"/>
                    </a:solidFill>
                    <a:cs typeface="Times New Roman" pitchFamily="18" charset="0"/>
                  </a:rPr>
                  <a:t>• Normal distribution </a:t>
                </a:r>
              </a:p>
              <a:p>
                <a:pPr>
                  <a:lnSpc>
                    <a:spcPts val="800"/>
                  </a:lnSpc>
                </a:pPr>
                <a:endParaRPr lang="en-US" sz="2200" dirty="0">
                  <a:solidFill>
                    <a:schemeClr val="tx1"/>
                  </a:solidFill>
                  <a:cs typeface="Times New Roman" pitchFamily="18" charset="0"/>
                </a:endParaRPr>
              </a:p>
              <a:p>
                <a:r>
                  <a:rPr lang="en-US" sz="2200" dirty="0">
                    <a:solidFill>
                      <a:schemeClr val="tx1"/>
                    </a:solidFill>
                    <a:cs typeface="Times New Roman" pitchFamily="18" charset="0"/>
                  </a:rPr>
                  <a:t>• Population Standard Deviation is 0.24 </a:t>
                </a:r>
              </a:p>
              <a:p>
                <a:pPr>
                  <a:lnSpc>
                    <a:spcPts val="800"/>
                  </a:lnSpc>
                </a:pPr>
                <a:endParaRPr lang="en-US" sz="2200" dirty="0">
                  <a:solidFill>
                    <a:schemeClr val="tx1"/>
                  </a:solidFill>
                  <a:cs typeface="Times New Roman" pitchFamily="18" charset="0"/>
                </a:endParaRPr>
              </a:p>
              <a:p>
                <a:r>
                  <a:rPr lang="en-US" sz="2200" dirty="0">
                    <a:solidFill>
                      <a:schemeClr val="tx1"/>
                    </a:solidFill>
                  </a:rPr>
                  <a:t>• n = 16</a:t>
                </a:r>
              </a:p>
              <a:p>
                <a:pPr>
                  <a:lnSpc>
                    <a:spcPts val="800"/>
                  </a:lnSpc>
                </a:pPr>
                <a:endParaRPr lang="en-US" sz="2200" dirty="0">
                  <a:solidFill>
                    <a:schemeClr val="tx1"/>
                  </a:solidFill>
                </a:endParaRPr>
              </a:p>
              <a:p>
                <a:r>
                  <a:rPr lang="en-US" sz="2200" dirty="0">
                    <a:solidFill>
                      <a:schemeClr val="tx1"/>
                    </a:solidFill>
                  </a:rPr>
                  <a:t>• </a:t>
                </a:r>
                <a14:m>
                  <m:oMath xmlns:m="http://schemas.openxmlformats.org/officeDocument/2006/math">
                    <m:acc>
                      <m:accPr>
                        <m:chr m:val="̅"/>
                        <m:ctrlPr>
                          <a:rPr lang="en-US" sz="2200" i="1">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𝑥</m:t>
                        </m:r>
                      </m:e>
                    </m:acc>
                    <m:r>
                      <a:rPr lang="en-US" sz="2200" i="1">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3.1</m:t>
                    </m:r>
                  </m:oMath>
                </a14:m>
                <a:r>
                  <a:rPr lang="en-US" sz="2200" dirty="0">
                    <a:solidFill>
                      <a:schemeClr val="tx1"/>
                    </a:solidFill>
                    <a:cs typeface="Times New Roman" pitchFamily="18" charset="0"/>
                  </a:rPr>
                  <a:t> </a:t>
                </a:r>
              </a:p>
              <a:p>
                <a:pPr>
                  <a:lnSpc>
                    <a:spcPts val="800"/>
                  </a:lnSpc>
                </a:pPr>
                <a:endParaRPr lang="en-US" sz="2200" dirty="0">
                  <a:solidFill>
                    <a:schemeClr val="tx1"/>
                  </a:solidFill>
                  <a:cs typeface="Times New Roman" pitchFamily="18" charset="0"/>
                </a:endParaRPr>
              </a:p>
              <a:p>
                <a:pPr>
                  <a:lnSpc>
                    <a:spcPts val="800"/>
                  </a:lnSpc>
                </a:pPr>
                <a:endParaRPr lang="en-US" sz="2200" dirty="0">
                  <a:solidFill>
                    <a:schemeClr val="tx1"/>
                  </a:solidFill>
                  <a:cs typeface="Times New Roman" pitchFamily="18" charset="0"/>
                </a:endParaRPr>
              </a:p>
              <a:p>
                <a:pPr>
                  <a:lnSpc>
                    <a:spcPts val="800"/>
                  </a:lnSpc>
                </a:pPr>
                <a:r>
                  <a:rPr lang="en-US" sz="2200" dirty="0">
                    <a:solidFill>
                      <a:schemeClr val="tx1"/>
                    </a:solidFill>
                  </a:rPr>
                  <a:t>• (1-</a:t>
                </a:r>
                <a:r>
                  <a:rPr lang="el-GR" sz="2200" dirty="0">
                    <a:solidFill>
                      <a:schemeClr val="tx1"/>
                    </a:solidFill>
                  </a:rPr>
                  <a:t>α</a:t>
                </a:r>
                <a:r>
                  <a:rPr lang="en-US" sz="2200" dirty="0">
                    <a:solidFill>
                      <a:schemeClr val="tx1"/>
                    </a:solidFill>
                  </a:rPr>
                  <a:t>) = 0.80</a:t>
                </a:r>
                <a:endParaRPr lang="en-US" sz="2200" dirty="0">
                  <a:solidFill>
                    <a:schemeClr val="tx1"/>
                  </a:solidFill>
                  <a:cs typeface="Times New Roman" pitchFamily="18" charset="0"/>
                </a:endParaRPr>
              </a:p>
            </p:txBody>
          </p:sp>
        </mc:Choice>
        <mc:Fallback xmlns="">
          <p:sp>
            <p:nvSpPr>
              <p:cNvPr id="11" name="Rectangle 10">
                <a:extLst>
                  <a:ext uri="{FF2B5EF4-FFF2-40B4-BE49-F238E27FC236}">
                    <a16:creationId xmlns:a16="http://schemas.microsoft.com/office/drawing/2014/main" id="{492FE3E6-7E69-4287-8443-0561F88573E4}"/>
                  </a:ext>
                </a:extLst>
              </p:cNvPr>
              <p:cNvSpPr>
                <a:spLocks noRot="1" noChangeAspect="1" noMove="1" noResize="1" noEditPoints="1" noAdjustHandles="1" noChangeArrowheads="1" noChangeShapeType="1" noTextEdit="1"/>
              </p:cNvSpPr>
              <p:nvPr/>
            </p:nvSpPr>
            <p:spPr>
              <a:xfrm>
                <a:off x="9212322" y="352433"/>
                <a:ext cx="2649828" cy="3706000"/>
              </a:xfrm>
              <a:prstGeom prst="rect">
                <a:avLst/>
              </a:prstGeom>
              <a:blipFill>
                <a:blip r:embed="rId5"/>
                <a:stretch>
                  <a:fillRect l="-2989" t="-493" r="-3678" b="-263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33E78A0-1463-4CAB-8546-3B58FEC16FA3}"/>
                  </a:ext>
                </a:extLst>
              </p:cNvPr>
              <p:cNvSpPr/>
              <p:nvPr/>
            </p:nvSpPr>
            <p:spPr>
              <a:xfrm>
                <a:off x="600204" y="3429000"/>
                <a:ext cx="19556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=0.80</m:t>
                      </m:r>
                    </m:oMath>
                  </m:oMathPara>
                </a14:m>
                <a:endParaRPr lang="en-US" sz="2400" dirty="0"/>
              </a:p>
            </p:txBody>
          </p:sp>
        </mc:Choice>
        <mc:Fallback xmlns="">
          <p:sp>
            <p:nvSpPr>
              <p:cNvPr id="13" name="Rectangle 12">
                <a:extLst>
                  <a:ext uri="{FF2B5EF4-FFF2-40B4-BE49-F238E27FC236}">
                    <a16:creationId xmlns:a16="http://schemas.microsoft.com/office/drawing/2014/main" id="{633E78A0-1463-4CAB-8546-3B58FEC16FA3}"/>
                  </a:ext>
                </a:extLst>
              </p:cNvPr>
              <p:cNvSpPr>
                <a:spLocks noRot="1" noChangeAspect="1" noMove="1" noResize="1" noEditPoints="1" noAdjustHandles="1" noChangeArrowheads="1" noChangeShapeType="1" noTextEdit="1"/>
              </p:cNvSpPr>
              <p:nvPr/>
            </p:nvSpPr>
            <p:spPr>
              <a:xfrm>
                <a:off x="600204" y="3429000"/>
                <a:ext cx="195566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7EF3E92-67E3-408A-B443-A9BB9898967E}"/>
                  </a:ext>
                </a:extLst>
              </p:cNvPr>
              <p:cNvSpPr/>
              <p:nvPr/>
            </p:nvSpPr>
            <p:spPr>
              <a:xfrm>
                <a:off x="600204" y="3943323"/>
                <a:ext cx="18385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=0.20</m:t>
                      </m:r>
                    </m:oMath>
                  </m:oMathPara>
                </a14:m>
                <a:endParaRPr lang="en-US" sz="2400" dirty="0"/>
              </a:p>
            </p:txBody>
          </p:sp>
        </mc:Choice>
        <mc:Fallback xmlns="">
          <p:sp>
            <p:nvSpPr>
              <p:cNvPr id="14" name="Rectangle 13">
                <a:extLst>
                  <a:ext uri="{FF2B5EF4-FFF2-40B4-BE49-F238E27FC236}">
                    <a16:creationId xmlns:a16="http://schemas.microsoft.com/office/drawing/2014/main" id="{B7EF3E92-67E3-408A-B443-A9BB9898967E}"/>
                  </a:ext>
                </a:extLst>
              </p:cNvPr>
              <p:cNvSpPr>
                <a:spLocks noRot="1" noChangeAspect="1" noMove="1" noResize="1" noEditPoints="1" noAdjustHandles="1" noChangeArrowheads="1" noChangeShapeType="1" noTextEdit="1"/>
              </p:cNvSpPr>
              <p:nvPr/>
            </p:nvSpPr>
            <p:spPr>
              <a:xfrm>
                <a:off x="600204" y="3943323"/>
                <a:ext cx="1838580"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3B4A903-C887-4E1C-A03C-1BD50CD2CE97}"/>
                  </a:ext>
                </a:extLst>
              </p:cNvPr>
              <p:cNvSpPr/>
              <p:nvPr/>
            </p:nvSpPr>
            <p:spPr>
              <a:xfrm>
                <a:off x="600204" y="4457646"/>
                <a:ext cx="21591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/2=0.10</m:t>
                      </m:r>
                    </m:oMath>
                  </m:oMathPara>
                </a14:m>
                <a:endParaRPr lang="en-US" sz="2400" dirty="0"/>
              </a:p>
            </p:txBody>
          </p:sp>
        </mc:Choice>
        <mc:Fallback xmlns="">
          <p:sp>
            <p:nvSpPr>
              <p:cNvPr id="15" name="Rectangle 14">
                <a:extLst>
                  <a:ext uri="{FF2B5EF4-FFF2-40B4-BE49-F238E27FC236}">
                    <a16:creationId xmlns:a16="http://schemas.microsoft.com/office/drawing/2014/main" id="{03B4A903-C887-4E1C-A03C-1BD50CD2CE97}"/>
                  </a:ext>
                </a:extLst>
              </p:cNvPr>
              <p:cNvSpPr>
                <a:spLocks noRot="1" noChangeAspect="1" noMove="1" noResize="1" noEditPoints="1" noAdjustHandles="1" noChangeArrowheads="1" noChangeShapeType="1" noTextEdit="1"/>
              </p:cNvSpPr>
              <p:nvPr/>
            </p:nvSpPr>
            <p:spPr>
              <a:xfrm>
                <a:off x="600204" y="4457646"/>
                <a:ext cx="2159181"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68B2D20-622D-4BF2-8153-F5E5D0596218}"/>
                  </a:ext>
                </a:extLst>
              </p:cNvPr>
              <p:cNvSpPr/>
              <p:nvPr/>
            </p:nvSpPr>
            <p:spPr>
              <a:xfrm>
                <a:off x="583887" y="4971969"/>
                <a:ext cx="26951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/2=0.90</m:t>
                      </m:r>
                    </m:oMath>
                  </m:oMathPara>
                </a14:m>
                <a:endParaRPr lang="en-US" sz="2400" dirty="0"/>
              </a:p>
            </p:txBody>
          </p:sp>
        </mc:Choice>
        <mc:Fallback xmlns="">
          <p:sp>
            <p:nvSpPr>
              <p:cNvPr id="16" name="Rectangle 15">
                <a:extLst>
                  <a:ext uri="{FF2B5EF4-FFF2-40B4-BE49-F238E27FC236}">
                    <a16:creationId xmlns:a16="http://schemas.microsoft.com/office/drawing/2014/main" id="{168B2D20-622D-4BF2-8153-F5E5D0596218}"/>
                  </a:ext>
                </a:extLst>
              </p:cNvPr>
              <p:cNvSpPr>
                <a:spLocks noRot="1" noChangeAspect="1" noMove="1" noResize="1" noEditPoints="1" noAdjustHandles="1" noChangeArrowheads="1" noChangeShapeType="1" noTextEdit="1"/>
              </p:cNvSpPr>
              <p:nvPr/>
            </p:nvSpPr>
            <p:spPr>
              <a:xfrm>
                <a:off x="583887" y="4971969"/>
                <a:ext cx="2695160" cy="461665"/>
              </a:xfrm>
              <a:prstGeom prst="rect">
                <a:avLst/>
              </a:prstGeom>
              <a:blipFill>
                <a:blip r:embed="rId9"/>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BF4813-90F8-40E1-8510-1571037BD49E}"/>
                  </a:ext>
                </a:extLst>
              </p:cNvPr>
              <p:cNvSpPr/>
              <p:nvPr/>
            </p:nvSpPr>
            <p:spPr>
              <a:xfrm>
                <a:off x="600204" y="5486292"/>
                <a:ext cx="2426177"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0.9</m:t>
                          </m:r>
                          <m:r>
                            <a:rPr lang="en-US" sz="2400" b="0" i="1" smtClean="0">
                              <a:latin typeface="Cambria Math" panose="02040503050406030204" pitchFamily="18" charset="0"/>
                              <a:ea typeface="Cambria Math" panose="02040503050406030204" pitchFamily="18" charset="0"/>
                            </a:rPr>
                            <m:t>0</m:t>
                          </m:r>
                        </m:sub>
                      </m:sSub>
                    </m:oMath>
                  </m:oMathPara>
                </a14:m>
                <a:endParaRPr lang="en-US" sz="2400" dirty="0"/>
              </a:p>
            </p:txBody>
          </p:sp>
        </mc:Choice>
        <mc:Fallback xmlns="">
          <p:sp>
            <p:nvSpPr>
              <p:cNvPr id="17" name="Rectangle 16">
                <a:extLst>
                  <a:ext uri="{FF2B5EF4-FFF2-40B4-BE49-F238E27FC236}">
                    <a16:creationId xmlns:a16="http://schemas.microsoft.com/office/drawing/2014/main" id="{69BF4813-90F8-40E1-8510-1571037BD49E}"/>
                  </a:ext>
                </a:extLst>
              </p:cNvPr>
              <p:cNvSpPr>
                <a:spLocks noRot="1" noChangeAspect="1" noMove="1" noResize="1" noEditPoints="1" noAdjustHandles="1" noChangeArrowheads="1" noChangeShapeType="1" noTextEdit="1"/>
              </p:cNvSpPr>
              <p:nvPr/>
            </p:nvSpPr>
            <p:spPr>
              <a:xfrm>
                <a:off x="600204" y="5486292"/>
                <a:ext cx="2426177" cy="494815"/>
              </a:xfrm>
              <a:prstGeom prst="rect">
                <a:avLst/>
              </a:prstGeom>
              <a:blipFill>
                <a:blip r:embed="rId10"/>
                <a:stretch>
                  <a:fillRect b="-12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E2676FC3-16DE-47F6-9614-2E2789569B5B}"/>
                  </a:ext>
                </a:extLst>
              </p:cNvPr>
              <p:cNvSpPr/>
              <p:nvPr/>
            </p:nvSpPr>
            <p:spPr>
              <a:xfrm>
                <a:off x="907160" y="6054912"/>
                <a:ext cx="322190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invnorm</m:t>
                      </m:r>
                      <m:d>
                        <m:dPr>
                          <m:ctrlPr>
                            <a:rPr lang="en-US" sz="2200" b="0" i="1" smtClean="0">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0.9</m:t>
                          </m:r>
                          <m:r>
                            <a:rPr lang="en-US" sz="2200" b="0" i="1" smtClean="0">
                              <a:latin typeface="Cambria Math" panose="02040503050406030204" pitchFamily="18" charset="0"/>
                              <a:ea typeface="Cambria Math" panose="02040503050406030204" pitchFamily="18" charset="0"/>
                            </a:rPr>
                            <m:t>0</m:t>
                          </m:r>
                        </m:e>
                      </m:d>
                      <m:r>
                        <a:rPr lang="en-US" sz="2200" b="0" i="1" smtClean="0">
                          <a:latin typeface="Cambria Math" panose="02040503050406030204" pitchFamily="18" charset="0"/>
                          <a:ea typeface="Cambria Math" panose="02040503050406030204" pitchFamily="18" charset="0"/>
                        </a:rPr>
                        <m:t>=1.28</m:t>
                      </m:r>
                    </m:oMath>
                  </m:oMathPara>
                </a14:m>
                <a:endParaRPr lang="en-US" sz="2200" dirty="0"/>
              </a:p>
            </p:txBody>
          </p:sp>
        </mc:Choice>
        <mc:Fallback xmlns="">
          <p:sp>
            <p:nvSpPr>
              <p:cNvPr id="18" name="Rectangle 17">
                <a:extLst>
                  <a:ext uri="{FF2B5EF4-FFF2-40B4-BE49-F238E27FC236}">
                    <a16:creationId xmlns:a16="http://schemas.microsoft.com/office/drawing/2014/main" id="{E2676FC3-16DE-47F6-9614-2E2789569B5B}"/>
                  </a:ext>
                </a:extLst>
              </p:cNvPr>
              <p:cNvSpPr>
                <a:spLocks noRot="1" noChangeAspect="1" noMove="1" noResize="1" noEditPoints="1" noAdjustHandles="1" noChangeArrowheads="1" noChangeShapeType="1" noTextEdit="1"/>
              </p:cNvSpPr>
              <p:nvPr/>
            </p:nvSpPr>
            <p:spPr>
              <a:xfrm>
                <a:off x="907160" y="6054912"/>
                <a:ext cx="3221908" cy="430887"/>
              </a:xfrm>
              <a:prstGeom prst="rect">
                <a:avLst/>
              </a:prstGeom>
              <a:blipFill>
                <a:blip r:embed="rId11"/>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B1051EE-992D-4737-8E54-B1F9C40809BB}"/>
              </a:ext>
            </a:extLst>
          </p:cNvPr>
          <p:cNvSpPr/>
          <p:nvPr/>
        </p:nvSpPr>
        <p:spPr>
          <a:xfrm>
            <a:off x="620269" y="3370781"/>
            <a:ext cx="3664289" cy="317221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D3FA3B7-BFF8-43A1-9426-0ADBFFD171F4}"/>
                  </a:ext>
                </a:extLst>
              </p:cNvPr>
              <p:cNvSpPr/>
              <p:nvPr/>
            </p:nvSpPr>
            <p:spPr>
              <a:xfrm>
                <a:off x="5543614" y="3098006"/>
                <a:ext cx="2803909" cy="8552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1.28</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0.24</m:t>
                          </m:r>
                        </m:num>
                        <m:den>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16</m:t>
                              </m:r>
                            </m:e>
                          </m:rad>
                        </m:den>
                      </m:f>
                      <m:r>
                        <a:rPr lang="en-US" sz="2400" b="0" i="1" smtClean="0">
                          <a:latin typeface="Cambria Math" panose="02040503050406030204" pitchFamily="18" charset="0"/>
                        </a:rPr>
                        <m:t>=0.08</m:t>
                      </m:r>
                    </m:oMath>
                  </m:oMathPara>
                </a14:m>
                <a:endParaRPr lang="en-US" sz="2400" dirty="0"/>
              </a:p>
            </p:txBody>
          </p:sp>
        </mc:Choice>
        <mc:Fallback xmlns="">
          <p:sp>
            <p:nvSpPr>
              <p:cNvPr id="20" name="Rectangle 19">
                <a:extLst>
                  <a:ext uri="{FF2B5EF4-FFF2-40B4-BE49-F238E27FC236}">
                    <a16:creationId xmlns:a16="http://schemas.microsoft.com/office/drawing/2014/main" id="{CD3FA3B7-BFF8-43A1-9426-0ADBFFD171F4}"/>
                  </a:ext>
                </a:extLst>
              </p:cNvPr>
              <p:cNvSpPr>
                <a:spLocks noRot="1" noChangeAspect="1" noMove="1" noResize="1" noEditPoints="1" noAdjustHandles="1" noChangeArrowheads="1" noChangeShapeType="1" noTextEdit="1"/>
              </p:cNvSpPr>
              <p:nvPr/>
            </p:nvSpPr>
            <p:spPr>
              <a:xfrm>
                <a:off x="5543614" y="3098006"/>
                <a:ext cx="2803909" cy="8552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6C45A6B-3968-4216-B9DD-1DDD9F36A47D}"/>
                  </a:ext>
                </a:extLst>
              </p:cNvPr>
              <p:cNvSpPr/>
              <p:nvPr/>
            </p:nvSpPr>
            <p:spPr>
              <a:xfrm>
                <a:off x="4872612" y="4187044"/>
                <a:ext cx="27137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e>
                      </m:d>
                      <m:r>
                        <a:rPr lang="en-US" sz="2400" b="0" i="1" smtClean="0">
                          <a:latin typeface="Cambria Math" panose="02040503050406030204" pitchFamily="18" charset="0"/>
                        </a:rPr>
                        <m:t>:</m:t>
                      </m:r>
                    </m:oMath>
                  </m:oMathPara>
                </a14:m>
                <a:endParaRPr lang="en-US" sz="2400" dirty="0"/>
              </a:p>
            </p:txBody>
          </p:sp>
        </mc:Choice>
        <mc:Fallback xmlns="">
          <p:sp>
            <p:nvSpPr>
              <p:cNvPr id="22" name="Rectangle 21">
                <a:extLst>
                  <a:ext uri="{FF2B5EF4-FFF2-40B4-BE49-F238E27FC236}">
                    <a16:creationId xmlns:a16="http://schemas.microsoft.com/office/drawing/2014/main" id="{66C45A6B-3968-4216-B9DD-1DDD9F36A47D}"/>
                  </a:ext>
                </a:extLst>
              </p:cNvPr>
              <p:cNvSpPr>
                <a:spLocks noRot="1" noChangeAspect="1" noMove="1" noResize="1" noEditPoints="1" noAdjustHandles="1" noChangeArrowheads="1" noChangeShapeType="1" noTextEdit="1"/>
              </p:cNvSpPr>
              <p:nvPr/>
            </p:nvSpPr>
            <p:spPr>
              <a:xfrm>
                <a:off x="4872612" y="4187044"/>
                <a:ext cx="2713755"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23498B5-C4FA-4B13-B58E-2D7BDDE7BB97}"/>
                  </a:ext>
                </a:extLst>
              </p:cNvPr>
              <p:cNvSpPr/>
              <p:nvPr/>
            </p:nvSpPr>
            <p:spPr>
              <a:xfrm>
                <a:off x="4868206" y="4626316"/>
                <a:ext cx="34533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r>
                            <a:rPr lang="en-US" sz="2400" b="0" i="1" smtClean="0">
                              <a:latin typeface="Cambria Math" panose="02040503050406030204" pitchFamily="18" charset="0"/>
                            </a:rPr>
                            <m:t>3.1</m:t>
                          </m:r>
                          <m:r>
                            <a:rPr lang="en-US" sz="2400" i="1">
                              <a:latin typeface="Cambria Math" panose="02040503050406030204" pitchFamily="18" charset="0"/>
                            </a:rPr>
                            <m:t>−</m:t>
                          </m:r>
                          <m:r>
                            <a:rPr lang="en-US" sz="2400" b="0" i="1" smtClean="0">
                              <a:latin typeface="Cambria Math" panose="02040503050406030204" pitchFamily="18" charset="0"/>
                            </a:rPr>
                            <m:t>0.08</m:t>
                          </m:r>
                          <m:r>
                            <a:rPr lang="en-US" sz="2400" i="1">
                              <a:latin typeface="Cambria Math" panose="02040503050406030204" pitchFamily="18" charset="0"/>
                            </a:rPr>
                            <m:t>,</m:t>
                          </m:r>
                          <m:r>
                            <a:rPr lang="en-US" sz="2400" b="0" i="1" smtClean="0">
                              <a:latin typeface="Cambria Math" panose="02040503050406030204" pitchFamily="18" charset="0"/>
                            </a:rPr>
                            <m:t> 3.1</m:t>
                          </m:r>
                          <m:r>
                            <a:rPr lang="en-US" sz="240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0.08</m:t>
                          </m:r>
                        </m:e>
                      </m:d>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723498B5-C4FA-4B13-B58E-2D7BDDE7BB97}"/>
                  </a:ext>
                </a:extLst>
              </p:cNvPr>
              <p:cNvSpPr>
                <a:spLocks noRot="1" noChangeAspect="1" noMove="1" noResize="1" noEditPoints="1" noAdjustHandles="1" noChangeArrowheads="1" noChangeShapeType="1" noTextEdit="1"/>
              </p:cNvSpPr>
              <p:nvPr/>
            </p:nvSpPr>
            <p:spPr>
              <a:xfrm>
                <a:off x="4868206" y="4626316"/>
                <a:ext cx="3453318"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0C2A6B2-1EA0-4268-9273-C85BAB8A450A}"/>
                  </a:ext>
                </a:extLst>
              </p:cNvPr>
              <p:cNvSpPr/>
              <p:nvPr/>
            </p:nvSpPr>
            <p:spPr>
              <a:xfrm>
                <a:off x="4868206" y="5080704"/>
                <a:ext cx="22402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i="1">
                                  <a:latin typeface="Cambria Math" panose="02040503050406030204" pitchFamily="18" charset="0"/>
                                </a:rPr>
                              </m:ctrlPr>
                            </m:dPr>
                            <m:e>
                              <m:r>
                                <a:rPr lang="en-US" sz="2400" b="0" i="1" smtClean="0">
                                  <a:latin typeface="Cambria Math" panose="02040503050406030204" pitchFamily="18" charset="0"/>
                                </a:rPr>
                                <m:t>3.02</m:t>
                              </m:r>
                              <m:r>
                                <a:rPr lang="en-US" sz="2400" i="1">
                                  <a:latin typeface="Cambria Math" panose="02040503050406030204" pitchFamily="18" charset="0"/>
                                </a:rPr>
                                <m:t>, </m:t>
                              </m:r>
                              <m:r>
                                <a:rPr lang="en-US" sz="2400" b="0" i="1" smtClean="0">
                                  <a:latin typeface="Cambria Math" panose="02040503050406030204" pitchFamily="18" charset="0"/>
                                </a:rPr>
                                <m:t>3.18</m:t>
                              </m:r>
                            </m:e>
                          </m:d>
                        </m:e>
                        <m:sub>
                          <m:r>
                            <a:rPr lang="en-US" sz="2400" b="0" i="1" smtClean="0">
                              <a:latin typeface="Cambria Math" panose="02040503050406030204" pitchFamily="18" charset="0"/>
                            </a:rPr>
                            <m:t>80%</m:t>
                          </m:r>
                        </m:sub>
                      </m:sSub>
                    </m:oMath>
                  </m:oMathPara>
                </a14:m>
                <a:endParaRPr lang="en-US" sz="2400" dirty="0"/>
              </a:p>
            </p:txBody>
          </p:sp>
        </mc:Choice>
        <mc:Fallback xmlns="">
          <p:sp>
            <p:nvSpPr>
              <p:cNvPr id="24" name="Rectangle 23">
                <a:extLst>
                  <a:ext uri="{FF2B5EF4-FFF2-40B4-BE49-F238E27FC236}">
                    <a16:creationId xmlns:a16="http://schemas.microsoft.com/office/drawing/2014/main" id="{A0C2A6B2-1EA0-4268-9273-C85BAB8A450A}"/>
                  </a:ext>
                </a:extLst>
              </p:cNvPr>
              <p:cNvSpPr>
                <a:spLocks noRot="1" noChangeAspect="1" noMove="1" noResize="1" noEditPoints="1" noAdjustHandles="1" noChangeArrowheads="1" noChangeShapeType="1" noTextEdit="1"/>
              </p:cNvSpPr>
              <p:nvPr/>
            </p:nvSpPr>
            <p:spPr>
              <a:xfrm>
                <a:off x="4868206" y="5080704"/>
                <a:ext cx="2240229" cy="461665"/>
              </a:xfrm>
              <a:prstGeom prst="rect">
                <a:avLst/>
              </a:prstGeom>
              <a:blipFill>
                <a:blip r:embed="rId15"/>
                <a:stretch>
                  <a:fillRect b="-6579"/>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82ECF23F-6DF2-41CA-B894-56EB1DA50832}"/>
              </a:ext>
            </a:extLst>
          </p:cNvPr>
          <p:cNvSpPr txBox="1"/>
          <p:nvPr/>
        </p:nvSpPr>
        <p:spPr>
          <a:xfrm>
            <a:off x="4703001" y="5837130"/>
            <a:ext cx="7021363" cy="769441"/>
          </a:xfrm>
          <a:prstGeom prst="rect">
            <a:avLst/>
          </a:prstGeom>
          <a:noFill/>
        </p:spPr>
        <p:txBody>
          <a:bodyPr wrap="square" rtlCol="0">
            <a:spAutoFit/>
          </a:bodyPr>
          <a:lstStyle/>
          <a:p>
            <a:r>
              <a:rPr lang="en-US" sz="2200" dirty="0">
                <a:solidFill>
                  <a:srgbClr val="FF0000"/>
                </a:solidFill>
                <a:cs typeface="Times New Roman" pitchFamily="18" charset="0"/>
              </a:rPr>
              <a:t>Using CI</a:t>
            </a:r>
            <a:r>
              <a:rPr lang="en-US" sz="2200" dirty="0">
                <a:cs typeface="Times New Roman" pitchFamily="18" charset="0"/>
              </a:rPr>
              <a:t>: With 80% confidence the mean weight of those </a:t>
            </a:r>
            <a:r>
              <a:rPr lang="en-US" sz="2200" dirty="0"/>
              <a:t>hummingbirds  </a:t>
            </a:r>
            <a:r>
              <a:rPr lang="en-US" sz="2200" dirty="0">
                <a:cs typeface="Times New Roman" pitchFamily="18" charset="0"/>
              </a:rPr>
              <a:t>is between 3.02 and 3.18 oz</a:t>
            </a:r>
          </a:p>
        </p:txBody>
      </p:sp>
      <p:sp>
        <p:nvSpPr>
          <p:cNvPr id="2" name="Rectangle 1">
            <a:extLst>
              <a:ext uri="{FF2B5EF4-FFF2-40B4-BE49-F238E27FC236}">
                <a16:creationId xmlns:a16="http://schemas.microsoft.com/office/drawing/2014/main" id="{74D2BD3D-D4AE-4213-AA4A-A71EC0D71A6E}"/>
              </a:ext>
            </a:extLst>
          </p:cNvPr>
          <p:cNvSpPr/>
          <p:nvPr/>
        </p:nvSpPr>
        <p:spPr>
          <a:xfrm>
            <a:off x="8749874" y="4287149"/>
            <a:ext cx="3237535" cy="1446550"/>
          </a:xfrm>
          <a:prstGeom prst="rect">
            <a:avLst/>
          </a:prstGeom>
        </p:spPr>
        <p:txBody>
          <a:bodyPr wrap="square">
            <a:spAutoFit/>
          </a:bodyPr>
          <a:lstStyle/>
          <a:p>
            <a:pPr>
              <a:spcBef>
                <a:spcPct val="50000"/>
              </a:spcBef>
            </a:pPr>
            <a:r>
              <a:rPr lang="en-US" sz="2200" dirty="0">
                <a:solidFill>
                  <a:srgbClr val="FF0000"/>
                </a:solidFill>
                <a:cs typeface="Times New Roman" pitchFamily="18" charset="0"/>
              </a:rPr>
              <a:t>Using ME</a:t>
            </a:r>
            <a:r>
              <a:rPr lang="en-US" sz="2200" dirty="0">
                <a:cs typeface="Times New Roman" pitchFamily="18" charset="0"/>
              </a:rPr>
              <a:t>: We are 80% confident that the true mean weight is 3.1 with 8% margin of error</a:t>
            </a:r>
          </a:p>
        </p:txBody>
      </p:sp>
    </p:spTree>
    <p:extLst>
      <p:ext uri="{BB962C8B-B14F-4D97-AF65-F5344CB8AC3E}">
        <p14:creationId xmlns:p14="http://schemas.microsoft.com/office/powerpoint/2010/main" val="33652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30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9" grpId="0"/>
      <p:bldP spid="10" grpId="0"/>
      <p:bldP spid="6" grpId="0"/>
      <p:bldP spid="11" grpId="0" animBg="1"/>
      <p:bldP spid="13" grpId="0"/>
      <p:bldP spid="14" grpId="0"/>
      <p:bldP spid="15" grpId="0"/>
      <p:bldP spid="16" grpId="0"/>
      <p:bldP spid="17" grpId="0"/>
      <p:bldP spid="18" grpId="0"/>
      <p:bldP spid="19" grpId="0" animBg="1"/>
      <p:bldP spid="20" grpId="0"/>
      <p:bldP spid="22" grpId="0"/>
      <p:bldP spid="23" grpId="0"/>
      <p:bldP spid="24" grpId="0"/>
      <p:bldP spid="2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15116"/>
            <a:ext cx="7278667" cy="2308324"/>
          </a:xfrm>
          <a:prstGeom prst="rect">
            <a:avLst/>
          </a:prstGeom>
        </p:spPr>
        <p:txBody>
          <a:bodyPr wrap="square">
            <a:spAutoFit/>
          </a:bodyPr>
          <a:lstStyle/>
          <a:p>
            <a:r>
              <a:rPr lang="en-US" sz="2400" dirty="0">
                <a:cs typeface="Times New Roman" pitchFamily="18" charset="0"/>
              </a:rPr>
              <a:t>In order to estimate the mean SAT score of US high school students, a random </a:t>
            </a:r>
            <a:r>
              <a:rPr lang="en-US" sz="2400" dirty="0">
                <a:solidFill>
                  <a:srgbClr val="0070C0"/>
                </a:solidFill>
                <a:cs typeface="Times New Roman" pitchFamily="18" charset="0"/>
              </a:rPr>
              <a:t>sample of 50 students </a:t>
            </a:r>
            <a:r>
              <a:rPr lang="en-US" sz="2400" dirty="0">
                <a:cs typeface="Times New Roman" pitchFamily="18" charset="0"/>
              </a:rPr>
              <a:t>who have taken SAT in 2004 is selected, one from each of the 50 states, and their score is recorded.</a:t>
            </a:r>
          </a:p>
          <a:p>
            <a:r>
              <a:rPr lang="en-US" sz="2400" dirty="0">
                <a:cs typeface="Times New Roman" pitchFamily="18" charset="0"/>
              </a:rPr>
              <a:t>The </a:t>
            </a:r>
            <a:r>
              <a:rPr lang="en-US" sz="2400" dirty="0">
                <a:solidFill>
                  <a:srgbClr val="FF0000"/>
                </a:solidFill>
                <a:cs typeface="Times New Roman" pitchFamily="18" charset="0"/>
              </a:rPr>
              <a:t>sample mean of the scores was 537.98</a:t>
            </a:r>
            <a:r>
              <a:rPr lang="en-US" sz="2400" dirty="0">
                <a:solidFill>
                  <a:schemeClr val="tx2"/>
                </a:solidFill>
                <a:cs typeface="Times New Roman" pitchFamily="18" charset="0"/>
              </a:rPr>
              <a:t>. </a:t>
            </a:r>
            <a:r>
              <a:rPr lang="en-US" sz="2400" dirty="0">
                <a:cs typeface="Times New Roman" pitchFamily="18" charset="0"/>
              </a:rPr>
              <a:t>Given the population </a:t>
            </a:r>
            <a:r>
              <a:rPr lang="en-US" sz="2400" dirty="0">
                <a:solidFill>
                  <a:srgbClr val="00B050"/>
                </a:solidFill>
                <a:cs typeface="Times New Roman" pitchFamily="18" charset="0"/>
              </a:rPr>
              <a:t>standard deviation of 34 points</a:t>
            </a:r>
            <a:r>
              <a:rPr lang="en-US" sz="2400" dirty="0">
                <a:solidFill>
                  <a:schemeClr val="tx2"/>
                </a:solidFill>
                <a:cs typeface="Times New Roman" pitchFamily="18" charset="0"/>
              </a:rPr>
              <a:t>.</a:t>
            </a:r>
            <a:endParaRPr lang="en-US" sz="2400" dirty="0">
              <a:cs typeface="Times New Roman" pitchFamily="18" charset="0"/>
            </a:endParaRPr>
          </a:p>
        </p:txBody>
      </p:sp>
      <p:sp>
        <p:nvSpPr>
          <p:cNvPr id="12" name="Rectangle 11">
            <a:extLst>
              <a:ext uri="{FF2B5EF4-FFF2-40B4-BE49-F238E27FC236}">
                <a16:creationId xmlns:a16="http://schemas.microsoft.com/office/drawing/2014/main" id="{6FB47319-1586-4D6D-A5CB-135901643631}"/>
              </a:ext>
            </a:extLst>
          </p:cNvPr>
          <p:cNvSpPr/>
          <p:nvPr/>
        </p:nvSpPr>
        <p:spPr>
          <a:xfrm>
            <a:off x="838198" y="3854752"/>
            <a:ext cx="10598065" cy="1938992"/>
          </a:xfrm>
          <a:prstGeom prst="rect">
            <a:avLst/>
          </a:prstGeom>
        </p:spPr>
        <p:txBody>
          <a:bodyPr wrap="square">
            <a:spAutoFit/>
          </a:bodyPr>
          <a:lstStyle/>
          <a:p>
            <a:r>
              <a:rPr lang="en-US" sz="2400" dirty="0">
                <a:cs typeface="Times New Roman" pitchFamily="18" charset="0"/>
              </a:rPr>
              <a:t>a) Construct a 90% CI for the true mean SAT score and interpret its meaning.  </a:t>
            </a:r>
          </a:p>
          <a:p>
            <a:r>
              <a:rPr lang="en-US" sz="2400" dirty="0">
                <a:cs typeface="Times New Roman" pitchFamily="18" charset="0"/>
              </a:rPr>
              <a:t>b) Construct a 99% CI for the true mean SAT score and compare its length with the 90% CI.</a:t>
            </a:r>
          </a:p>
          <a:p>
            <a:r>
              <a:rPr lang="en-US" sz="2400" dirty="0">
                <a:cs typeface="Times New Roman" pitchFamily="18" charset="0"/>
              </a:rPr>
              <a:t>c) Construct a 99% CI for the true mean SAT score based on 2 samples from each state and the same sample mean, compare the results with the first CI.</a:t>
            </a:r>
          </a:p>
        </p:txBody>
      </p:sp>
      <p:pic>
        <p:nvPicPr>
          <p:cNvPr id="8" name="Picture 7">
            <a:extLst>
              <a:ext uri="{FF2B5EF4-FFF2-40B4-BE49-F238E27FC236}">
                <a16:creationId xmlns:a16="http://schemas.microsoft.com/office/drawing/2014/main" id="{DE56743E-15D8-493D-B838-CAEC754B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918" y="733177"/>
            <a:ext cx="3504534" cy="2502074"/>
          </a:xfrm>
          <a:prstGeom prst="rect">
            <a:avLst/>
          </a:prstGeom>
        </p:spPr>
      </p:pic>
    </p:spTree>
    <p:extLst>
      <p:ext uri="{BB962C8B-B14F-4D97-AF65-F5344CB8AC3E}">
        <p14:creationId xmlns:p14="http://schemas.microsoft.com/office/powerpoint/2010/main" val="2702828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A119D8C-3A34-4874-833D-1EA32F6849B8}"/>
              </a:ext>
            </a:extLst>
          </p:cNvPr>
          <p:cNvSpPr/>
          <p:nvPr/>
        </p:nvSpPr>
        <p:spPr>
          <a:xfrm>
            <a:off x="557142" y="379215"/>
            <a:ext cx="8323812" cy="1282919"/>
          </a:xfrm>
          <a:prstGeom prst="rect">
            <a:avLst/>
          </a:prstGeom>
          <a:solidFill>
            <a:srgbClr val="FFCC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C6B5DA-2EAB-4B21-B365-9E0294197C62}"/>
              </a:ext>
            </a:extLst>
          </p:cNvPr>
          <p:cNvSpPr/>
          <p:nvPr/>
        </p:nvSpPr>
        <p:spPr>
          <a:xfrm>
            <a:off x="600205" y="400508"/>
            <a:ext cx="8280749" cy="1200329"/>
          </a:xfrm>
          <a:prstGeom prst="rect">
            <a:avLst/>
          </a:prstGeom>
        </p:spPr>
        <p:txBody>
          <a:bodyPr wrap="square">
            <a:spAutoFit/>
          </a:bodyPr>
          <a:lstStyle/>
          <a:p>
            <a:pPr lvl="0">
              <a:defRPr/>
            </a:pPr>
            <a:r>
              <a:rPr lang="en-US" sz="2400" dirty="0">
                <a:ea typeface="Times New Roman" panose="02020603050405020304" pitchFamily="18" charset="0"/>
              </a:rPr>
              <a:t>Random phenomenon is X: SAT score of US high school students </a:t>
            </a:r>
          </a:p>
          <a:p>
            <a:pPr lvl="0">
              <a:defRPr/>
            </a:pPr>
            <a:r>
              <a:rPr lang="en-US" sz="2400" dirty="0">
                <a:ea typeface="Times New Roman" panose="02020603050405020304" pitchFamily="18" charset="0"/>
              </a:rPr>
              <a:t>We know that X ~ ?(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 </a:t>
            </a:r>
            <a:r>
              <a:rPr lang="el-GR" sz="2400" dirty="0">
                <a:ea typeface="Times New Roman" panose="02020603050405020304" pitchFamily="18" charset="0"/>
              </a:rPr>
              <a:t>σ</a:t>
            </a:r>
            <a:r>
              <a:rPr lang="en-US" sz="2400" dirty="0">
                <a:ea typeface="Times New Roman" panose="02020603050405020304" pitchFamily="18" charset="0"/>
              </a:rPr>
              <a:t> = 34) </a:t>
            </a:r>
          </a:p>
          <a:p>
            <a:pPr lvl="0">
              <a:defRPr/>
            </a:pPr>
            <a:r>
              <a:rPr lang="en-US" sz="2400" dirty="0">
                <a:solidFill>
                  <a:srgbClr val="FF0000"/>
                </a:solidFill>
                <a:ea typeface="Times New Roman" panose="02020603050405020304" pitchFamily="18" charset="0"/>
              </a:rPr>
              <a:t>We would like to estimate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mean SAT score </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D731B60-F140-4B86-A159-7C40ADA41FD4}"/>
                  </a:ext>
                </a:extLst>
              </p:cNvPr>
              <p:cNvSpPr/>
              <p:nvPr/>
            </p:nvSpPr>
            <p:spPr>
              <a:xfrm>
                <a:off x="600205" y="1769436"/>
                <a:ext cx="5074085" cy="461665"/>
              </a:xfrm>
              <a:prstGeom prst="rect">
                <a:avLst/>
              </a:prstGeom>
            </p:spPr>
            <p:txBody>
              <a:bodyPr wrap="square">
                <a:spAutoFit/>
              </a:bodyPr>
              <a:lstStyle/>
              <a:p>
                <a:r>
                  <a:rPr lang="en-US" sz="2400" dirty="0">
                    <a:cs typeface="Times New Roman" pitchFamily="18" charset="0"/>
                  </a:rPr>
                  <a:t>The point estimate for </a:t>
                </a:r>
                <a:r>
                  <a:rPr lang="el-GR" sz="2400" dirty="0">
                    <a:ea typeface="Times New Roman" panose="02020603050405020304" pitchFamily="18" charset="0"/>
                  </a:rPr>
                  <a:t>μ</a:t>
                </a:r>
                <a:r>
                  <a:rPr lang="en-US" sz="2400" dirty="0">
                    <a:ea typeface="Times New Roman" panose="02020603050405020304" pitchFamily="18" charset="0"/>
                  </a:rPr>
                  <a:t> is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=537.98</m:t>
                    </m:r>
                  </m:oMath>
                </a14:m>
                <a:r>
                  <a:rPr lang="en-US" sz="2400" dirty="0">
                    <a:cs typeface="Times New Roman" pitchFamily="18" charset="0"/>
                  </a:rPr>
                  <a:t> </a:t>
                </a:r>
              </a:p>
            </p:txBody>
          </p:sp>
        </mc:Choice>
        <mc:Fallback xmlns="">
          <p:sp>
            <p:nvSpPr>
              <p:cNvPr id="9" name="Rectangle 8">
                <a:extLst>
                  <a:ext uri="{FF2B5EF4-FFF2-40B4-BE49-F238E27FC236}">
                    <a16:creationId xmlns:a16="http://schemas.microsoft.com/office/drawing/2014/main" id="{1D731B60-F140-4B86-A159-7C40ADA41FD4}"/>
                  </a:ext>
                </a:extLst>
              </p:cNvPr>
              <p:cNvSpPr>
                <a:spLocks noRot="1" noChangeAspect="1" noMove="1" noResize="1" noEditPoints="1" noAdjustHandles="1" noChangeArrowheads="1" noChangeShapeType="1" noTextEdit="1"/>
              </p:cNvSpPr>
              <p:nvPr/>
            </p:nvSpPr>
            <p:spPr>
              <a:xfrm>
                <a:off x="600205" y="1769436"/>
                <a:ext cx="5074085" cy="461665"/>
              </a:xfrm>
              <a:prstGeom prst="rect">
                <a:avLst/>
              </a:prstGeom>
              <a:blipFill>
                <a:blip r:embed="rId3"/>
                <a:stretch>
                  <a:fillRect l="-1801" t="-10526" b="-2894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03FD6F27-7137-4826-BEA2-1DCA73002F00}"/>
              </a:ext>
            </a:extLst>
          </p:cNvPr>
          <p:cNvSpPr/>
          <p:nvPr/>
        </p:nvSpPr>
        <p:spPr>
          <a:xfrm>
            <a:off x="600204" y="2349596"/>
            <a:ext cx="5074085" cy="461665"/>
          </a:xfrm>
          <a:prstGeom prst="rect">
            <a:avLst/>
          </a:prstGeom>
        </p:spPr>
        <p:txBody>
          <a:bodyPr wrap="square">
            <a:spAutoFit/>
          </a:bodyPr>
          <a:lstStyle/>
          <a:p>
            <a:r>
              <a:rPr lang="en-US" sz="2400" dirty="0">
                <a:cs typeface="Times New Roman" pitchFamily="18" charset="0"/>
              </a:rPr>
              <a:t>The population type is ②, so</a:t>
            </a:r>
            <a:endParaRPr lang="en-US" sz="24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0EF928-278D-4BBC-8FC6-CBCE93AC6942}"/>
                  </a:ext>
                </a:extLst>
              </p:cNvPr>
              <p:cNvSpPr/>
              <p:nvPr/>
            </p:nvSpPr>
            <p:spPr>
              <a:xfrm>
                <a:off x="4959784" y="2231101"/>
                <a:ext cx="2458685" cy="7914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𝑀𝐸</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𝜎</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m:oMathPara>
                </a14:m>
                <a:endParaRPr lang="en-US" sz="2400" dirty="0"/>
              </a:p>
            </p:txBody>
          </p:sp>
        </mc:Choice>
        <mc:Fallback xmlns="">
          <p:sp>
            <p:nvSpPr>
              <p:cNvPr id="6" name="Rectangle 5">
                <a:extLst>
                  <a:ext uri="{FF2B5EF4-FFF2-40B4-BE49-F238E27FC236}">
                    <a16:creationId xmlns:a16="http://schemas.microsoft.com/office/drawing/2014/main" id="{110EF928-278D-4BBC-8FC6-CBCE93AC6942}"/>
                  </a:ext>
                </a:extLst>
              </p:cNvPr>
              <p:cNvSpPr>
                <a:spLocks noRot="1" noChangeAspect="1" noMove="1" noResize="1" noEditPoints="1" noAdjustHandles="1" noChangeArrowheads="1" noChangeShapeType="1" noTextEdit="1"/>
              </p:cNvSpPr>
              <p:nvPr/>
            </p:nvSpPr>
            <p:spPr>
              <a:xfrm>
                <a:off x="4959784" y="2231101"/>
                <a:ext cx="2458685" cy="7914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92FE3E6-7E69-4287-8443-0561F88573E4}"/>
                  </a:ext>
                </a:extLst>
              </p:cNvPr>
              <p:cNvSpPr/>
              <p:nvPr/>
            </p:nvSpPr>
            <p:spPr>
              <a:xfrm>
                <a:off x="9212322" y="352433"/>
                <a:ext cx="2649828" cy="178951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ea typeface="Cambria Math" panose="02040503050406030204" pitchFamily="18" charset="0"/>
                  </a:rPr>
                  <a:t>Available info</a:t>
                </a:r>
              </a:p>
              <a:p>
                <a:pPr>
                  <a:lnSpc>
                    <a:spcPts val="1000"/>
                  </a:lnSpc>
                </a:pPr>
                <a:endParaRPr lang="en-US" sz="2200" dirty="0">
                  <a:solidFill>
                    <a:schemeClr val="tx1"/>
                  </a:solidFill>
                  <a:ea typeface="Cambria Math" panose="02040503050406030204" pitchFamily="18" charset="0"/>
                </a:endParaRPr>
              </a:p>
              <a:p>
                <a:r>
                  <a:rPr lang="en-US" sz="2200" dirty="0">
                    <a:solidFill>
                      <a:schemeClr val="tx1"/>
                    </a:solidFill>
                  </a:rPr>
                  <a:t>• n = 50</a:t>
                </a:r>
              </a:p>
              <a:p>
                <a:pPr>
                  <a:lnSpc>
                    <a:spcPts val="800"/>
                  </a:lnSpc>
                </a:pPr>
                <a:endParaRPr lang="en-US" sz="2200" dirty="0">
                  <a:solidFill>
                    <a:schemeClr val="tx1"/>
                  </a:solidFill>
                </a:endParaRPr>
              </a:p>
              <a:p>
                <a:r>
                  <a:rPr lang="en-US" sz="2200" dirty="0">
                    <a:solidFill>
                      <a:schemeClr val="tx1"/>
                    </a:solidFill>
                  </a:rPr>
                  <a:t>• </a:t>
                </a:r>
                <a14:m>
                  <m:oMath xmlns:m="http://schemas.openxmlformats.org/officeDocument/2006/math">
                    <m:acc>
                      <m:accPr>
                        <m:chr m:val="̅"/>
                        <m:ctrlPr>
                          <a:rPr lang="en-US" sz="2200" i="1">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𝑥</m:t>
                        </m:r>
                      </m:e>
                    </m:acc>
                    <m:r>
                      <a:rPr lang="en-US" sz="2200" i="1">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537.98</m:t>
                    </m:r>
                  </m:oMath>
                </a14:m>
                <a:r>
                  <a:rPr lang="en-US" sz="2200" dirty="0">
                    <a:solidFill>
                      <a:schemeClr val="tx1"/>
                    </a:solidFill>
                    <a:cs typeface="Times New Roman" pitchFamily="18" charset="0"/>
                  </a:rPr>
                  <a:t> </a:t>
                </a:r>
              </a:p>
              <a:p>
                <a:pPr>
                  <a:lnSpc>
                    <a:spcPts val="800"/>
                  </a:lnSpc>
                </a:pPr>
                <a:endParaRPr lang="en-US" sz="2200" dirty="0">
                  <a:solidFill>
                    <a:schemeClr val="tx1"/>
                  </a:solidFill>
                  <a:cs typeface="Times New Roman" pitchFamily="18" charset="0"/>
                </a:endParaRPr>
              </a:p>
              <a:p>
                <a:r>
                  <a:rPr lang="en-US" sz="2200" dirty="0">
                    <a:solidFill>
                      <a:schemeClr val="tx1"/>
                    </a:solidFill>
                    <a:cs typeface="Times New Roman" pitchFamily="18" charset="0"/>
                  </a:rPr>
                  <a:t>• </a:t>
                </a:r>
                <a14:m>
                  <m:oMath xmlns:m="http://schemas.openxmlformats.org/officeDocument/2006/math">
                    <m:r>
                      <a:rPr lang="en-US" sz="2200" i="1" smtClean="0">
                        <a:solidFill>
                          <a:schemeClr val="tx1"/>
                        </a:solidFill>
                        <a:latin typeface="Cambria Math" panose="02040503050406030204" pitchFamily="18" charset="0"/>
                        <a:ea typeface="Cambria Math" panose="02040503050406030204" pitchFamily="18" charset="0"/>
                        <a:cs typeface="Times New Roman" pitchFamily="18" charset="0"/>
                      </a:rPr>
                      <m:t>𝜎</m:t>
                    </m:r>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=34</m:t>
                    </m:r>
                  </m:oMath>
                </a14:m>
                <a:endParaRPr lang="en-US" sz="2200" dirty="0">
                  <a:solidFill>
                    <a:schemeClr val="tx1"/>
                  </a:solidFill>
                  <a:cs typeface="Times New Roman" pitchFamily="18" charset="0"/>
                </a:endParaRPr>
              </a:p>
            </p:txBody>
          </p:sp>
        </mc:Choice>
        <mc:Fallback xmlns="">
          <p:sp>
            <p:nvSpPr>
              <p:cNvPr id="11" name="Rectangle 10">
                <a:extLst>
                  <a:ext uri="{FF2B5EF4-FFF2-40B4-BE49-F238E27FC236}">
                    <a16:creationId xmlns:a16="http://schemas.microsoft.com/office/drawing/2014/main" id="{492FE3E6-7E69-4287-8443-0561F88573E4}"/>
                  </a:ext>
                </a:extLst>
              </p:cNvPr>
              <p:cNvSpPr>
                <a:spLocks noRot="1" noChangeAspect="1" noMove="1" noResize="1" noEditPoints="1" noAdjustHandles="1" noChangeArrowheads="1" noChangeShapeType="1" noTextEdit="1"/>
              </p:cNvSpPr>
              <p:nvPr/>
            </p:nvSpPr>
            <p:spPr>
              <a:xfrm>
                <a:off x="9212322" y="352433"/>
                <a:ext cx="2649828" cy="1789518"/>
              </a:xfrm>
              <a:prstGeom prst="rect">
                <a:avLst/>
              </a:prstGeom>
              <a:blipFill>
                <a:blip r:embed="rId5"/>
                <a:stretch>
                  <a:fillRect l="-2989" t="-1706" b="-648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33E78A0-1463-4CAB-8546-3B58FEC16FA3}"/>
                  </a:ext>
                </a:extLst>
              </p:cNvPr>
              <p:cNvSpPr/>
              <p:nvPr/>
            </p:nvSpPr>
            <p:spPr>
              <a:xfrm>
                <a:off x="600204" y="3429000"/>
                <a:ext cx="19556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=0.9</m:t>
                      </m:r>
                      <m:r>
                        <a:rPr lang="en-US" sz="2400" b="0" i="0"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3" name="Rectangle 12">
                <a:extLst>
                  <a:ext uri="{FF2B5EF4-FFF2-40B4-BE49-F238E27FC236}">
                    <a16:creationId xmlns:a16="http://schemas.microsoft.com/office/drawing/2014/main" id="{633E78A0-1463-4CAB-8546-3B58FEC16FA3}"/>
                  </a:ext>
                </a:extLst>
              </p:cNvPr>
              <p:cNvSpPr>
                <a:spLocks noRot="1" noChangeAspect="1" noMove="1" noResize="1" noEditPoints="1" noAdjustHandles="1" noChangeArrowheads="1" noChangeShapeType="1" noTextEdit="1"/>
              </p:cNvSpPr>
              <p:nvPr/>
            </p:nvSpPr>
            <p:spPr>
              <a:xfrm>
                <a:off x="600204" y="3429000"/>
                <a:ext cx="195566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7EF3E92-67E3-408A-B443-A9BB9898967E}"/>
                  </a:ext>
                </a:extLst>
              </p:cNvPr>
              <p:cNvSpPr/>
              <p:nvPr/>
            </p:nvSpPr>
            <p:spPr>
              <a:xfrm>
                <a:off x="600204" y="3943323"/>
                <a:ext cx="18385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=0.10</m:t>
                      </m:r>
                    </m:oMath>
                  </m:oMathPara>
                </a14:m>
                <a:endParaRPr lang="en-US" sz="2400" dirty="0"/>
              </a:p>
            </p:txBody>
          </p:sp>
        </mc:Choice>
        <mc:Fallback xmlns="">
          <p:sp>
            <p:nvSpPr>
              <p:cNvPr id="14" name="Rectangle 13">
                <a:extLst>
                  <a:ext uri="{FF2B5EF4-FFF2-40B4-BE49-F238E27FC236}">
                    <a16:creationId xmlns:a16="http://schemas.microsoft.com/office/drawing/2014/main" id="{B7EF3E92-67E3-408A-B443-A9BB9898967E}"/>
                  </a:ext>
                </a:extLst>
              </p:cNvPr>
              <p:cNvSpPr>
                <a:spLocks noRot="1" noChangeAspect="1" noMove="1" noResize="1" noEditPoints="1" noAdjustHandles="1" noChangeArrowheads="1" noChangeShapeType="1" noTextEdit="1"/>
              </p:cNvSpPr>
              <p:nvPr/>
            </p:nvSpPr>
            <p:spPr>
              <a:xfrm>
                <a:off x="600204" y="3943323"/>
                <a:ext cx="1838580"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3B4A903-C887-4E1C-A03C-1BD50CD2CE97}"/>
                  </a:ext>
                </a:extLst>
              </p:cNvPr>
              <p:cNvSpPr/>
              <p:nvPr/>
            </p:nvSpPr>
            <p:spPr>
              <a:xfrm>
                <a:off x="600204" y="4457646"/>
                <a:ext cx="21591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/2=0.05</m:t>
                      </m:r>
                    </m:oMath>
                  </m:oMathPara>
                </a14:m>
                <a:endParaRPr lang="en-US" sz="2400" dirty="0"/>
              </a:p>
            </p:txBody>
          </p:sp>
        </mc:Choice>
        <mc:Fallback xmlns="">
          <p:sp>
            <p:nvSpPr>
              <p:cNvPr id="15" name="Rectangle 14">
                <a:extLst>
                  <a:ext uri="{FF2B5EF4-FFF2-40B4-BE49-F238E27FC236}">
                    <a16:creationId xmlns:a16="http://schemas.microsoft.com/office/drawing/2014/main" id="{03B4A903-C887-4E1C-A03C-1BD50CD2CE97}"/>
                  </a:ext>
                </a:extLst>
              </p:cNvPr>
              <p:cNvSpPr>
                <a:spLocks noRot="1" noChangeAspect="1" noMove="1" noResize="1" noEditPoints="1" noAdjustHandles="1" noChangeArrowheads="1" noChangeShapeType="1" noTextEdit="1"/>
              </p:cNvSpPr>
              <p:nvPr/>
            </p:nvSpPr>
            <p:spPr>
              <a:xfrm>
                <a:off x="600204" y="4457646"/>
                <a:ext cx="2159181"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68B2D20-622D-4BF2-8153-F5E5D0596218}"/>
                  </a:ext>
                </a:extLst>
              </p:cNvPr>
              <p:cNvSpPr/>
              <p:nvPr/>
            </p:nvSpPr>
            <p:spPr>
              <a:xfrm>
                <a:off x="583887" y="4971969"/>
                <a:ext cx="26951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 </m:t>
                      </m:r>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/2=0.95</m:t>
                      </m:r>
                    </m:oMath>
                  </m:oMathPara>
                </a14:m>
                <a:endParaRPr lang="en-US" sz="2400" dirty="0"/>
              </a:p>
            </p:txBody>
          </p:sp>
        </mc:Choice>
        <mc:Fallback xmlns="">
          <p:sp>
            <p:nvSpPr>
              <p:cNvPr id="16" name="Rectangle 15">
                <a:extLst>
                  <a:ext uri="{FF2B5EF4-FFF2-40B4-BE49-F238E27FC236}">
                    <a16:creationId xmlns:a16="http://schemas.microsoft.com/office/drawing/2014/main" id="{168B2D20-622D-4BF2-8153-F5E5D0596218}"/>
                  </a:ext>
                </a:extLst>
              </p:cNvPr>
              <p:cNvSpPr>
                <a:spLocks noRot="1" noChangeAspect="1" noMove="1" noResize="1" noEditPoints="1" noAdjustHandles="1" noChangeArrowheads="1" noChangeShapeType="1" noTextEdit="1"/>
              </p:cNvSpPr>
              <p:nvPr/>
            </p:nvSpPr>
            <p:spPr>
              <a:xfrm>
                <a:off x="583887" y="4971969"/>
                <a:ext cx="2695160" cy="461665"/>
              </a:xfrm>
              <a:prstGeom prst="rect">
                <a:avLst/>
              </a:prstGeom>
              <a:blipFill>
                <a:blip r:embed="rId9"/>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BF4813-90F8-40E1-8510-1571037BD49E}"/>
                  </a:ext>
                </a:extLst>
              </p:cNvPr>
              <p:cNvSpPr/>
              <p:nvPr/>
            </p:nvSpPr>
            <p:spPr>
              <a:xfrm>
                <a:off x="600204" y="5486292"/>
                <a:ext cx="2426177"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0.95</m:t>
                          </m:r>
                        </m:sub>
                      </m:sSub>
                    </m:oMath>
                  </m:oMathPara>
                </a14:m>
                <a:endParaRPr lang="en-US" sz="2400" dirty="0"/>
              </a:p>
            </p:txBody>
          </p:sp>
        </mc:Choice>
        <mc:Fallback xmlns="">
          <p:sp>
            <p:nvSpPr>
              <p:cNvPr id="17" name="Rectangle 16">
                <a:extLst>
                  <a:ext uri="{FF2B5EF4-FFF2-40B4-BE49-F238E27FC236}">
                    <a16:creationId xmlns:a16="http://schemas.microsoft.com/office/drawing/2014/main" id="{69BF4813-90F8-40E1-8510-1571037BD49E}"/>
                  </a:ext>
                </a:extLst>
              </p:cNvPr>
              <p:cNvSpPr>
                <a:spLocks noRot="1" noChangeAspect="1" noMove="1" noResize="1" noEditPoints="1" noAdjustHandles="1" noChangeArrowheads="1" noChangeShapeType="1" noTextEdit="1"/>
              </p:cNvSpPr>
              <p:nvPr/>
            </p:nvSpPr>
            <p:spPr>
              <a:xfrm>
                <a:off x="600204" y="5486292"/>
                <a:ext cx="2426177" cy="494815"/>
              </a:xfrm>
              <a:prstGeom prst="rect">
                <a:avLst/>
              </a:prstGeom>
              <a:blipFill>
                <a:blip r:embed="rId10"/>
                <a:stretch>
                  <a:fillRect b="-12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E2676FC3-16DE-47F6-9614-2E2789569B5B}"/>
                  </a:ext>
                </a:extLst>
              </p:cNvPr>
              <p:cNvSpPr/>
              <p:nvPr/>
            </p:nvSpPr>
            <p:spPr>
              <a:xfrm>
                <a:off x="907160" y="6054912"/>
                <a:ext cx="3377399"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invnorm</m:t>
                      </m:r>
                      <m:d>
                        <m:dPr>
                          <m:ctrlPr>
                            <a:rPr lang="en-US" sz="2200" b="0" i="1" smtClean="0">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0.95</m:t>
                          </m:r>
                        </m:e>
                      </m:d>
                      <m:r>
                        <a:rPr lang="en-US" sz="2200" b="0" i="1" smtClean="0">
                          <a:latin typeface="Cambria Math" panose="02040503050406030204" pitchFamily="18" charset="0"/>
                          <a:ea typeface="Cambria Math" panose="02040503050406030204" pitchFamily="18" charset="0"/>
                        </a:rPr>
                        <m:t>=1.645</m:t>
                      </m:r>
                    </m:oMath>
                  </m:oMathPara>
                </a14:m>
                <a:endParaRPr lang="en-US" sz="2200" dirty="0"/>
              </a:p>
            </p:txBody>
          </p:sp>
        </mc:Choice>
        <mc:Fallback xmlns="">
          <p:sp>
            <p:nvSpPr>
              <p:cNvPr id="18" name="Rectangle 17">
                <a:extLst>
                  <a:ext uri="{FF2B5EF4-FFF2-40B4-BE49-F238E27FC236}">
                    <a16:creationId xmlns:a16="http://schemas.microsoft.com/office/drawing/2014/main" id="{E2676FC3-16DE-47F6-9614-2E2789569B5B}"/>
                  </a:ext>
                </a:extLst>
              </p:cNvPr>
              <p:cNvSpPr>
                <a:spLocks noRot="1" noChangeAspect="1" noMove="1" noResize="1" noEditPoints="1" noAdjustHandles="1" noChangeArrowheads="1" noChangeShapeType="1" noTextEdit="1"/>
              </p:cNvSpPr>
              <p:nvPr/>
            </p:nvSpPr>
            <p:spPr>
              <a:xfrm>
                <a:off x="907160" y="6054912"/>
                <a:ext cx="3377399" cy="430887"/>
              </a:xfrm>
              <a:prstGeom prst="rect">
                <a:avLst/>
              </a:prstGeom>
              <a:blipFill>
                <a:blip r:embed="rId11"/>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B1051EE-992D-4737-8E54-B1F9C40809BB}"/>
              </a:ext>
            </a:extLst>
          </p:cNvPr>
          <p:cNvSpPr/>
          <p:nvPr/>
        </p:nvSpPr>
        <p:spPr>
          <a:xfrm>
            <a:off x="620269" y="3370781"/>
            <a:ext cx="3664289" cy="317221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D3FA3B7-BFF8-43A1-9426-0ADBFFD171F4}"/>
                  </a:ext>
                </a:extLst>
              </p:cNvPr>
              <p:cNvSpPr/>
              <p:nvPr/>
            </p:nvSpPr>
            <p:spPr>
              <a:xfrm>
                <a:off x="7322522" y="2159736"/>
                <a:ext cx="2943498" cy="8552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1.645</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34</m:t>
                          </m:r>
                        </m:num>
                        <m:den>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50</m:t>
                              </m:r>
                            </m:e>
                          </m:rad>
                        </m:den>
                      </m:f>
                      <m:r>
                        <a:rPr lang="en-US" sz="2400" b="0" i="1" smtClean="0">
                          <a:latin typeface="Cambria Math" panose="02040503050406030204" pitchFamily="18" charset="0"/>
                        </a:rPr>
                        <m:t>=7.91</m:t>
                      </m:r>
                    </m:oMath>
                  </m:oMathPara>
                </a14:m>
                <a:endParaRPr lang="en-US" sz="2400" dirty="0"/>
              </a:p>
            </p:txBody>
          </p:sp>
        </mc:Choice>
        <mc:Fallback xmlns="">
          <p:sp>
            <p:nvSpPr>
              <p:cNvPr id="20" name="Rectangle 19">
                <a:extLst>
                  <a:ext uri="{FF2B5EF4-FFF2-40B4-BE49-F238E27FC236}">
                    <a16:creationId xmlns:a16="http://schemas.microsoft.com/office/drawing/2014/main" id="{CD3FA3B7-BFF8-43A1-9426-0ADBFFD171F4}"/>
                  </a:ext>
                </a:extLst>
              </p:cNvPr>
              <p:cNvSpPr>
                <a:spLocks noRot="1" noChangeAspect="1" noMove="1" noResize="1" noEditPoints="1" noAdjustHandles="1" noChangeArrowheads="1" noChangeShapeType="1" noTextEdit="1"/>
              </p:cNvSpPr>
              <p:nvPr/>
            </p:nvSpPr>
            <p:spPr>
              <a:xfrm>
                <a:off x="7322522" y="2159736"/>
                <a:ext cx="2943498" cy="8552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6C45A6B-3968-4216-B9DD-1DDD9F36A47D}"/>
                  </a:ext>
                </a:extLst>
              </p:cNvPr>
              <p:cNvSpPr/>
              <p:nvPr/>
            </p:nvSpPr>
            <p:spPr>
              <a:xfrm>
                <a:off x="4906263" y="3226474"/>
                <a:ext cx="27137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e>
                      </m:d>
                      <m:r>
                        <a:rPr lang="en-US" sz="2400" b="0" i="1" smtClean="0">
                          <a:latin typeface="Cambria Math" panose="02040503050406030204" pitchFamily="18" charset="0"/>
                        </a:rPr>
                        <m:t>:</m:t>
                      </m:r>
                    </m:oMath>
                  </m:oMathPara>
                </a14:m>
                <a:endParaRPr lang="en-US" sz="2400" dirty="0"/>
              </a:p>
            </p:txBody>
          </p:sp>
        </mc:Choice>
        <mc:Fallback xmlns="">
          <p:sp>
            <p:nvSpPr>
              <p:cNvPr id="22" name="Rectangle 21">
                <a:extLst>
                  <a:ext uri="{FF2B5EF4-FFF2-40B4-BE49-F238E27FC236}">
                    <a16:creationId xmlns:a16="http://schemas.microsoft.com/office/drawing/2014/main" id="{66C45A6B-3968-4216-B9DD-1DDD9F36A47D}"/>
                  </a:ext>
                </a:extLst>
              </p:cNvPr>
              <p:cNvSpPr>
                <a:spLocks noRot="1" noChangeAspect="1" noMove="1" noResize="1" noEditPoints="1" noAdjustHandles="1" noChangeArrowheads="1" noChangeShapeType="1" noTextEdit="1"/>
              </p:cNvSpPr>
              <p:nvPr/>
            </p:nvSpPr>
            <p:spPr>
              <a:xfrm>
                <a:off x="4906263" y="3226474"/>
                <a:ext cx="2713755"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23498B5-C4FA-4B13-B58E-2D7BDDE7BB97}"/>
                  </a:ext>
                </a:extLst>
              </p:cNvPr>
              <p:cNvSpPr/>
              <p:nvPr/>
            </p:nvSpPr>
            <p:spPr>
              <a:xfrm>
                <a:off x="7430995" y="3226473"/>
                <a:ext cx="4268926"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200" i="1" smtClean="0">
                              <a:latin typeface="Cambria Math" panose="02040503050406030204" pitchFamily="18" charset="0"/>
                            </a:rPr>
                          </m:ctrlPr>
                        </m:dPr>
                        <m:e>
                          <m:r>
                            <a:rPr lang="en-US" sz="2200" b="0" i="1" smtClean="0">
                              <a:latin typeface="Cambria Math" panose="02040503050406030204" pitchFamily="18" charset="0"/>
                            </a:rPr>
                            <m:t>537.98</m:t>
                          </m:r>
                          <m:r>
                            <a:rPr lang="en-US" sz="2200" i="1">
                              <a:latin typeface="Cambria Math" panose="02040503050406030204" pitchFamily="18" charset="0"/>
                            </a:rPr>
                            <m:t>−</m:t>
                          </m:r>
                          <m:r>
                            <a:rPr lang="en-US" sz="2200" b="0" i="1" smtClean="0">
                              <a:latin typeface="Cambria Math" panose="02040503050406030204" pitchFamily="18" charset="0"/>
                            </a:rPr>
                            <m:t>7.91</m:t>
                          </m:r>
                          <m:r>
                            <a:rPr lang="en-US" sz="2200" i="1">
                              <a:latin typeface="Cambria Math" panose="02040503050406030204" pitchFamily="18" charset="0"/>
                            </a:rPr>
                            <m:t>,</m:t>
                          </m:r>
                          <m:r>
                            <a:rPr lang="en-US" sz="2200" b="0" i="1" smtClean="0">
                              <a:latin typeface="Cambria Math" panose="02040503050406030204" pitchFamily="18" charset="0"/>
                            </a:rPr>
                            <m:t> 537.98</m:t>
                          </m:r>
                          <m:r>
                            <a:rPr lang="en-US" sz="2200" i="1" smtClean="0">
                              <a:latin typeface="Cambria Math" panose="02040503050406030204" pitchFamily="18" charset="0"/>
                            </a:rPr>
                            <m:t> </m:t>
                          </m:r>
                          <m:r>
                            <a:rPr lang="en-US" sz="2200" i="1">
                              <a:latin typeface="Cambria Math" panose="02040503050406030204" pitchFamily="18" charset="0"/>
                            </a:rPr>
                            <m:t>+</m:t>
                          </m:r>
                          <m:r>
                            <a:rPr lang="en-US" sz="2200" b="0" i="1" smtClean="0">
                              <a:latin typeface="Cambria Math" panose="02040503050406030204" pitchFamily="18" charset="0"/>
                            </a:rPr>
                            <m:t>7.91</m:t>
                          </m:r>
                        </m:e>
                      </m:d>
                      <m:r>
                        <a:rPr lang="en-US" sz="2200" b="0" i="1" smtClean="0">
                          <a:latin typeface="Cambria Math" panose="02040503050406030204" pitchFamily="18" charset="0"/>
                        </a:rPr>
                        <m:t>:</m:t>
                      </m:r>
                    </m:oMath>
                  </m:oMathPara>
                </a14:m>
                <a:endParaRPr lang="en-US" sz="2200" dirty="0"/>
              </a:p>
            </p:txBody>
          </p:sp>
        </mc:Choice>
        <mc:Fallback xmlns="">
          <p:sp>
            <p:nvSpPr>
              <p:cNvPr id="23" name="Rectangle 22">
                <a:extLst>
                  <a:ext uri="{FF2B5EF4-FFF2-40B4-BE49-F238E27FC236}">
                    <a16:creationId xmlns:a16="http://schemas.microsoft.com/office/drawing/2014/main" id="{723498B5-C4FA-4B13-B58E-2D7BDDE7BB97}"/>
                  </a:ext>
                </a:extLst>
              </p:cNvPr>
              <p:cNvSpPr>
                <a:spLocks noRot="1" noChangeAspect="1" noMove="1" noResize="1" noEditPoints="1" noAdjustHandles="1" noChangeArrowheads="1" noChangeShapeType="1" noTextEdit="1"/>
              </p:cNvSpPr>
              <p:nvPr/>
            </p:nvSpPr>
            <p:spPr>
              <a:xfrm>
                <a:off x="7430995" y="3226473"/>
                <a:ext cx="4268926"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0C2A6B2-1EA0-4268-9273-C85BAB8A450A}"/>
                  </a:ext>
                </a:extLst>
              </p:cNvPr>
              <p:cNvSpPr/>
              <p:nvPr/>
            </p:nvSpPr>
            <p:spPr>
              <a:xfrm>
                <a:off x="7506151" y="3699334"/>
                <a:ext cx="291349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i="1">
                                  <a:latin typeface="Cambria Math" panose="02040503050406030204" pitchFamily="18" charset="0"/>
                                </a:rPr>
                              </m:ctrlPr>
                            </m:dPr>
                            <m:e>
                              <m:r>
                                <a:rPr lang="en-US" sz="2400" b="0" i="1" smtClean="0">
                                  <a:latin typeface="Cambria Math" panose="02040503050406030204" pitchFamily="18" charset="0"/>
                                </a:rPr>
                                <m:t>530.07</m:t>
                              </m:r>
                              <m:r>
                                <a:rPr lang="en-US" sz="2400" i="1">
                                  <a:latin typeface="Cambria Math" panose="02040503050406030204" pitchFamily="18" charset="0"/>
                                </a:rPr>
                                <m:t>, 5</m:t>
                              </m:r>
                              <m:r>
                                <a:rPr lang="en-US" sz="2400" b="0" i="1" smtClean="0">
                                  <a:latin typeface="Cambria Math" panose="02040503050406030204" pitchFamily="18" charset="0"/>
                                </a:rPr>
                                <m:t>45</m:t>
                              </m:r>
                              <m:r>
                                <a:rPr lang="en-US" sz="2400" i="1">
                                  <a:latin typeface="Cambria Math" panose="02040503050406030204" pitchFamily="18" charset="0"/>
                                </a:rPr>
                                <m:t>.</m:t>
                              </m:r>
                              <m:r>
                                <a:rPr lang="en-US" sz="2400" b="0" i="1" smtClean="0">
                                  <a:latin typeface="Cambria Math" panose="02040503050406030204" pitchFamily="18" charset="0"/>
                                </a:rPr>
                                <m:t>89</m:t>
                              </m:r>
                            </m:e>
                          </m:d>
                        </m:e>
                        <m:sub>
                          <m:r>
                            <a:rPr lang="en-US" sz="2400" b="0" i="1" smtClean="0">
                              <a:latin typeface="Cambria Math" panose="02040503050406030204" pitchFamily="18" charset="0"/>
                            </a:rPr>
                            <m:t>90%</m:t>
                          </m:r>
                        </m:sub>
                      </m:sSub>
                    </m:oMath>
                  </m:oMathPara>
                </a14:m>
                <a:endParaRPr lang="en-US" sz="2400" dirty="0"/>
              </a:p>
            </p:txBody>
          </p:sp>
        </mc:Choice>
        <mc:Fallback xmlns="">
          <p:sp>
            <p:nvSpPr>
              <p:cNvPr id="24" name="Rectangle 23">
                <a:extLst>
                  <a:ext uri="{FF2B5EF4-FFF2-40B4-BE49-F238E27FC236}">
                    <a16:creationId xmlns:a16="http://schemas.microsoft.com/office/drawing/2014/main" id="{A0C2A6B2-1EA0-4268-9273-C85BAB8A450A}"/>
                  </a:ext>
                </a:extLst>
              </p:cNvPr>
              <p:cNvSpPr>
                <a:spLocks noRot="1" noChangeAspect="1" noMove="1" noResize="1" noEditPoints="1" noAdjustHandles="1" noChangeArrowheads="1" noChangeShapeType="1" noTextEdit="1"/>
              </p:cNvSpPr>
              <p:nvPr/>
            </p:nvSpPr>
            <p:spPr>
              <a:xfrm>
                <a:off x="7506151" y="3699334"/>
                <a:ext cx="2913490" cy="461665"/>
              </a:xfrm>
              <a:prstGeom prst="rect">
                <a:avLst/>
              </a:prstGeom>
              <a:blipFill>
                <a:blip r:embed="rId15"/>
                <a:stretch>
                  <a:fillRect b="-5263"/>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82ECF23F-6DF2-41CA-B894-56EB1DA50832}"/>
              </a:ext>
            </a:extLst>
          </p:cNvPr>
          <p:cNvSpPr txBox="1"/>
          <p:nvPr/>
        </p:nvSpPr>
        <p:spPr>
          <a:xfrm>
            <a:off x="4797723" y="4474583"/>
            <a:ext cx="7064427" cy="830997"/>
          </a:xfrm>
          <a:prstGeom prst="rect">
            <a:avLst/>
          </a:prstGeom>
          <a:noFill/>
        </p:spPr>
        <p:txBody>
          <a:bodyPr wrap="square" rtlCol="0">
            <a:spAutoFit/>
          </a:bodyPr>
          <a:lstStyle/>
          <a:p>
            <a:r>
              <a:rPr lang="en-US" sz="2400" dirty="0">
                <a:cs typeface="Times New Roman" pitchFamily="18" charset="0"/>
              </a:rPr>
              <a:t>With 90% confidence the true mean of SAT score in 2004 for all the US is between 530 and 546  </a:t>
            </a:r>
            <a:endParaRPr lang="en-US" sz="2400" dirty="0"/>
          </a:p>
        </p:txBody>
      </p:sp>
      <p:sp>
        <p:nvSpPr>
          <p:cNvPr id="21" name="Rectangle 20">
            <a:extLst>
              <a:ext uri="{FF2B5EF4-FFF2-40B4-BE49-F238E27FC236}">
                <a16:creationId xmlns:a16="http://schemas.microsoft.com/office/drawing/2014/main" id="{97C37F6D-89F1-4543-8FFC-9D60F443E25A}"/>
              </a:ext>
            </a:extLst>
          </p:cNvPr>
          <p:cNvSpPr/>
          <p:nvPr/>
        </p:nvSpPr>
        <p:spPr>
          <a:xfrm>
            <a:off x="4797723" y="5824079"/>
            <a:ext cx="5296771" cy="461665"/>
          </a:xfrm>
          <a:prstGeom prst="rect">
            <a:avLst/>
          </a:prstGeom>
        </p:spPr>
        <p:txBody>
          <a:bodyPr wrap="none">
            <a:spAutoFit/>
          </a:bodyPr>
          <a:lstStyle/>
          <a:p>
            <a:r>
              <a:rPr lang="en-US" sz="2400" dirty="0"/>
              <a:t>90% CI Length = 545.89 – 530.07 = 15.82</a:t>
            </a:r>
          </a:p>
        </p:txBody>
      </p:sp>
    </p:spTree>
    <p:extLst>
      <p:ext uri="{BB962C8B-B14F-4D97-AF65-F5344CB8AC3E}">
        <p14:creationId xmlns:p14="http://schemas.microsoft.com/office/powerpoint/2010/main" val="97819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9" grpId="0"/>
      <p:bldP spid="10" grpId="0"/>
      <p:bldP spid="6" grpId="0"/>
      <p:bldP spid="11" grpId="0" animBg="1"/>
      <p:bldP spid="13" grpId="0"/>
      <p:bldP spid="14" grpId="0"/>
      <p:bldP spid="15" grpId="0"/>
      <p:bldP spid="16" grpId="0"/>
      <p:bldP spid="17" grpId="0"/>
      <p:bldP spid="18" grpId="0"/>
      <p:bldP spid="19" grpId="0" animBg="1"/>
      <p:bldP spid="20" grpId="0"/>
      <p:bldP spid="22" grpId="0"/>
      <p:bldP spid="23" grpId="0"/>
      <p:bldP spid="24" grpId="0"/>
      <p:bldP spid="25"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0EF928-278D-4BBC-8FC6-CBCE93AC6942}"/>
                  </a:ext>
                </a:extLst>
              </p:cNvPr>
              <p:cNvSpPr/>
              <p:nvPr/>
            </p:nvSpPr>
            <p:spPr>
              <a:xfrm>
                <a:off x="4596529" y="215971"/>
                <a:ext cx="2458685" cy="7914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𝑀𝐸</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𝜎</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m:oMathPara>
                </a14:m>
                <a:endParaRPr lang="en-US" sz="2400" dirty="0"/>
              </a:p>
            </p:txBody>
          </p:sp>
        </mc:Choice>
        <mc:Fallback xmlns="">
          <p:sp>
            <p:nvSpPr>
              <p:cNvPr id="6" name="Rectangle 5">
                <a:extLst>
                  <a:ext uri="{FF2B5EF4-FFF2-40B4-BE49-F238E27FC236}">
                    <a16:creationId xmlns:a16="http://schemas.microsoft.com/office/drawing/2014/main" id="{110EF928-278D-4BBC-8FC6-CBCE93AC6942}"/>
                  </a:ext>
                </a:extLst>
              </p:cNvPr>
              <p:cNvSpPr>
                <a:spLocks noRot="1" noChangeAspect="1" noMove="1" noResize="1" noEditPoints="1" noAdjustHandles="1" noChangeArrowheads="1" noChangeShapeType="1" noTextEdit="1"/>
              </p:cNvSpPr>
              <p:nvPr/>
            </p:nvSpPr>
            <p:spPr>
              <a:xfrm>
                <a:off x="4596529" y="215971"/>
                <a:ext cx="2458685" cy="7914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33E78A0-1463-4CAB-8546-3B58FEC16FA3}"/>
                  </a:ext>
                </a:extLst>
              </p:cNvPr>
              <p:cNvSpPr/>
              <p:nvPr/>
            </p:nvSpPr>
            <p:spPr>
              <a:xfrm>
                <a:off x="474944" y="422760"/>
                <a:ext cx="180902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1−</m:t>
                      </m:r>
                      <m:r>
                        <a:rPr lang="en-US" sz="2200" i="1">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ea typeface="Cambria Math" panose="02040503050406030204" pitchFamily="18" charset="0"/>
                        </a:rPr>
                        <m:t>=0.99</m:t>
                      </m:r>
                    </m:oMath>
                  </m:oMathPara>
                </a14:m>
                <a:endParaRPr lang="en-US" sz="2200" dirty="0"/>
              </a:p>
            </p:txBody>
          </p:sp>
        </mc:Choice>
        <mc:Fallback xmlns="">
          <p:sp>
            <p:nvSpPr>
              <p:cNvPr id="13" name="Rectangle 12">
                <a:extLst>
                  <a:ext uri="{FF2B5EF4-FFF2-40B4-BE49-F238E27FC236}">
                    <a16:creationId xmlns:a16="http://schemas.microsoft.com/office/drawing/2014/main" id="{633E78A0-1463-4CAB-8546-3B58FEC16FA3}"/>
                  </a:ext>
                </a:extLst>
              </p:cNvPr>
              <p:cNvSpPr>
                <a:spLocks noRot="1" noChangeAspect="1" noMove="1" noResize="1" noEditPoints="1" noAdjustHandles="1" noChangeArrowheads="1" noChangeShapeType="1" noTextEdit="1"/>
              </p:cNvSpPr>
              <p:nvPr/>
            </p:nvSpPr>
            <p:spPr>
              <a:xfrm>
                <a:off x="474944" y="422760"/>
                <a:ext cx="1809020"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7EF3E92-67E3-408A-B443-A9BB9898967E}"/>
                  </a:ext>
                </a:extLst>
              </p:cNvPr>
              <p:cNvSpPr/>
              <p:nvPr/>
            </p:nvSpPr>
            <p:spPr>
              <a:xfrm>
                <a:off x="562626" y="874453"/>
                <a:ext cx="1702646"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 </m:t>
                      </m:r>
                      <m:r>
                        <a:rPr lang="en-US" sz="220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ea typeface="Cambria Math" panose="02040503050406030204" pitchFamily="18" charset="0"/>
                        </a:rPr>
                        <m:t>=0.01</m:t>
                      </m:r>
                    </m:oMath>
                  </m:oMathPara>
                </a14:m>
                <a:endParaRPr lang="en-US" sz="2200" dirty="0"/>
              </a:p>
            </p:txBody>
          </p:sp>
        </mc:Choice>
        <mc:Fallback xmlns="">
          <p:sp>
            <p:nvSpPr>
              <p:cNvPr id="14" name="Rectangle 13">
                <a:extLst>
                  <a:ext uri="{FF2B5EF4-FFF2-40B4-BE49-F238E27FC236}">
                    <a16:creationId xmlns:a16="http://schemas.microsoft.com/office/drawing/2014/main" id="{B7EF3E92-67E3-408A-B443-A9BB9898967E}"/>
                  </a:ext>
                </a:extLst>
              </p:cNvPr>
              <p:cNvSpPr>
                <a:spLocks noRot="1" noChangeAspect="1" noMove="1" noResize="1" noEditPoints="1" noAdjustHandles="1" noChangeArrowheads="1" noChangeShapeType="1" noTextEdit="1"/>
              </p:cNvSpPr>
              <p:nvPr/>
            </p:nvSpPr>
            <p:spPr>
              <a:xfrm>
                <a:off x="562626" y="874453"/>
                <a:ext cx="1702646"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3B4A903-C887-4E1C-A03C-1BD50CD2CE97}"/>
                  </a:ext>
                </a:extLst>
              </p:cNvPr>
              <p:cNvSpPr/>
              <p:nvPr/>
            </p:nvSpPr>
            <p:spPr>
              <a:xfrm>
                <a:off x="562626" y="1313620"/>
                <a:ext cx="2151486"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 </m:t>
                      </m:r>
                      <m:r>
                        <a:rPr lang="en-US" sz="220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ea typeface="Cambria Math" panose="02040503050406030204" pitchFamily="18" charset="0"/>
                        </a:rPr>
                        <m:t>/2=0.005</m:t>
                      </m:r>
                    </m:oMath>
                  </m:oMathPara>
                </a14:m>
                <a:endParaRPr lang="en-US" sz="2200" dirty="0"/>
              </a:p>
            </p:txBody>
          </p:sp>
        </mc:Choice>
        <mc:Fallback xmlns="">
          <p:sp>
            <p:nvSpPr>
              <p:cNvPr id="15" name="Rectangle 14">
                <a:extLst>
                  <a:ext uri="{FF2B5EF4-FFF2-40B4-BE49-F238E27FC236}">
                    <a16:creationId xmlns:a16="http://schemas.microsoft.com/office/drawing/2014/main" id="{03B4A903-C887-4E1C-A03C-1BD50CD2CE97}"/>
                  </a:ext>
                </a:extLst>
              </p:cNvPr>
              <p:cNvSpPr>
                <a:spLocks noRot="1" noChangeAspect="1" noMove="1" noResize="1" noEditPoints="1" noAdjustHandles="1" noChangeArrowheads="1" noChangeShapeType="1" noTextEdit="1"/>
              </p:cNvSpPr>
              <p:nvPr/>
            </p:nvSpPr>
            <p:spPr>
              <a:xfrm>
                <a:off x="562626" y="1313620"/>
                <a:ext cx="2151486" cy="430887"/>
              </a:xfrm>
              <a:prstGeom prst="rect">
                <a:avLst/>
              </a:prstGeom>
              <a:blipFill>
                <a:blip r:embed="rId6"/>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68B2D20-622D-4BF2-8153-F5E5D0596218}"/>
                  </a:ext>
                </a:extLst>
              </p:cNvPr>
              <p:cNvSpPr/>
              <p:nvPr/>
            </p:nvSpPr>
            <p:spPr>
              <a:xfrm>
                <a:off x="558835" y="1752787"/>
                <a:ext cx="264239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 </m:t>
                      </m:r>
                      <m:r>
                        <a:rPr lang="en-US" sz="220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ea typeface="Cambria Math" panose="02040503050406030204" pitchFamily="18" charset="0"/>
                        </a:rPr>
                        <m:t>/2=0.995</m:t>
                      </m:r>
                    </m:oMath>
                  </m:oMathPara>
                </a14:m>
                <a:endParaRPr lang="en-US" sz="2200" dirty="0"/>
              </a:p>
            </p:txBody>
          </p:sp>
        </mc:Choice>
        <mc:Fallback xmlns="">
          <p:sp>
            <p:nvSpPr>
              <p:cNvPr id="16" name="Rectangle 15">
                <a:extLst>
                  <a:ext uri="{FF2B5EF4-FFF2-40B4-BE49-F238E27FC236}">
                    <a16:creationId xmlns:a16="http://schemas.microsoft.com/office/drawing/2014/main" id="{168B2D20-622D-4BF2-8153-F5E5D0596218}"/>
                  </a:ext>
                </a:extLst>
              </p:cNvPr>
              <p:cNvSpPr>
                <a:spLocks noRot="1" noChangeAspect="1" noMove="1" noResize="1" noEditPoints="1" noAdjustHandles="1" noChangeArrowheads="1" noChangeShapeType="1" noTextEdit="1"/>
              </p:cNvSpPr>
              <p:nvPr/>
            </p:nvSpPr>
            <p:spPr>
              <a:xfrm>
                <a:off x="558835" y="1752787"/>
                <a:ext cx="2642390" cy="430887"/>
              </a:xfrm>
              <a:prstGeom prst="rect">
                <a:avLst/>
              </a:prstGeom>
              <a:blipFill>
                <a:blip r:embed="rId7"/>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BF4813-90F8-40E1-8510-1571037BD49E}"/>
                  </a:ext>
                </a:extLst>
              </p:cNvPr>
              <p:cNvSpPr/>
              <p:nvPr/>
            </p:nvSpPr>
            <p:spPr>
              <a:xfrm>
                <a:off x="575152" y="2179428"/>
                <a:ext cx="2351156" cy="4612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1−</m:t>
                          </m:r>
                          <m:r>
                            <a:rPr lang="en-US" sz="2200" i="1">
                              <a:latin typeface="Cambria Math" panose="02040503050406030204" pitchFamily="18" charset="0"/>
                              <a:ea typeface="Cambria Math" panose="02040503050406030204" pitchFamily="18" charset="0"/>
                            </a:rPr>
                            <m:t>𝛼</m:t>
                          </m:r>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9</m:t>
                          </m:r>
                          <m:r>
                            <a:rPr lang="en-US" sz="2200" i="1">
                              <a:latin typeface="Cambria Math" panose="02040503050406030204" pitchFamily="18" charset="0"/>
                              <a:ea typeface="Cambria Math" panose="02040503050406030204" pitchFamily="18" charset="0"/>
                            </a:rPr>
                            <m:t>95</m:t>
                          </m:r>
                        </m:sub>
                      </m:sSub>
                    </m:oMath>
                  </m:oMathPara>
                </a14:m>
                <a:endParaRPr lang="en-US" sz="2200" dirty="0"/>
              </a:p>
            </p:txBody>
          </p:sp>
        </mc:Choice>
        <mc:Fallback xmlns="">
          <p:sp>
            <p:nvSpPr>
              <p:cNvPr id="17" name="Rectangle 16">
                <a:extLst>
                  <a:ext uri="{FF2B5EF4-FFF2-40B4-BE49-F238E27FC236}">
                    <a16:creationId xmlns:a16="http://schemas.microsoft.com/office/drawing/2014/main" id="{69BF4813-90F8-40E1-8510-1571037BD49E}"/>
                  </a:ext>
                </a:extLst>
              </p:cNvPr>
              <p:cNvSpPr>
                <a:spLocks noRot="1" noChangeAspect="1" noMove="1" noResize="1" noEditPoints="1" noAdjustHandles="1" noChangeArrowheads="1" noChangeShapeType="1" noTextEdit="1"/>
              </p:cNvSpPr>
              <p:nvPr/>
            </p:nvSpPr>
            <p:spPr>
              <a:xfrm>
                <a:off x="575152" y="2179428"/>
                <a:ext cx="2351156" cy="461217"/>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E2676FC3-16DE-47F6-9614-2E2789569B5B}"/>
                  </a:ext>
                </a:extLst>
              </p:cNvPr>
              <p:cNvSpPr/>
              <p:nvPr/>
            </p:nvSpPr>
            <p:spPr>
              <a:xfrm>
                <a:off x="781900" y="2672892"/>
                <a:ext cx="3377399"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invnorm</m:t>
                      </m:r>
                      <m:d>
                        <m:dPr>
                          <m:ctrlPr>
                            <a:rPr lang="en-US" sz="2200" b="0" i="1" smtClean="0">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9</m:t>
                          </m:r>
                          <m:r>
                            <a:rPr lang="en-US" sz="2200" i="1">
                              <a:latin typeface="Cambria Math" panose="02040503050406030204" pitchFamily="18" charset="0"/>
                              <a:ea typeface="Cambria Math" panose="02040503050406030204" pitchFamily="18" charset="0"/>
                            </a:rPr>
                            <m:t>95</m:t>
                          </m:r>
                        </m:e>
                      </m:d>
                      <m:r>
                        <a:rPr lang="en-US" sz="2200" b="0" i="1" smtClean="0">
                          <a:latin typeface="Cambria Math" panose="02040503050406030204" pitchFamily="18" charset="0"/>
                          <a:ea typeface="Cambria Math" panose="02040503050406030204" pitchFamily="18" charset="0"/>
                        </a:rPr>
                        <m:t>=2.58</m:t>
                      </m:r>
                    </m:oMath>
                  </m:oMathPara>
                </a14:m>
                <a:endParaRPr lang="en-US" sz="2200" dirty="0"/>
              </a:p>
            </p:txBody>
          </p:sp>
        </mc:Choice>
        <mc:Fallback xmlns="">
          <p:sp>
            <p:nvSpPr>
              <p:cNvPr id="18" name="Rectangle 17">
                <a:extLst>
                  <a:ext uri="{FF2B5EF4-FFF2-40B4-BE49-F238E27FC236}">
                    <a16:creationId xmlns:a16="http://schemas.microsoft.com/office/drawing/2014/main" id="{E2676FC3-16DE-47F6-9614-2E2789569B5B}"/>
                  </a:ext>
                </a:extLst>
              </p:cNvPr>
              <p:cNvSpPr>
                <a:spLocks noRot="1" noChangeAspect="1" noMove="1" noResize="1" noEditPoints="1" noAdjustHandles="1" noChangeArrowheads="1" noChangeShapeType="1" noTextEdit="1"/>
              </p:cNvSpPr>
              <p:nvPr/>
            </p:nvSpPr>
            <p:spPr>
              <a:xfrm>
                <a:off x="781900" y="2672892"/>
                <a:ext cx="3377399" cy="430887"/>
              </a:xfrm>
              <a:prstGeom prst="rect">
                <a:avLst/>
              </a:prstGeom>
              <a:blipFill>
                <a:blip r:embed="rId9"/>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B1051EE-992D-4737-8E54-B1F9C40809BB}"/>
              </a:ext>
            </a:extLst>
          </p:cNvPr>
          <p:cNvSpPr/>
          <p:nvPr/>
        </p:nvSpPr>
        <p:spPr>
          <a:xfrm>
            <a:off x="495009" y="364541"/>
            <a:ext cx="3664289" cy="286193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D3FA3B7-BFF8-43A1-9426-0ADBFFD171F4}"/>
                  </a:ext>
                </a:extLst>
              </p:cNvPr>
              <p:cNvSpPr/>
              <p:nvPr/>
            </p:nvSpPr>
            <p:spPr>
              <a:xfrm>
                <a:off x="6959267" y="144606"/>
                <a:ext cx="2943498" cy="8552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2.58</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34</m:t>
                          </m:r>
                        </m:num>
                        <m:den>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50</m:t>
                              </m:r>
                            </m:e>
                          </m:rad>
                        </m:den>
                      </m:f>
                      <m:r>
                        <a:rPr lang="en-US" sz="2400" b="0" i="1" smtClean="0">
                          <a:latin typeface="Cambria Math" panose="02040503050406030204" pitchFamily="18" charset="0"/>
                        </a:rPr>
                        <m:t>=12.41</m:t>
                      </m:r>
                    </m:oMath>
                  </m:oMathPara>
                </a14:m>
                <a:endParaRPr lang="en-US" sz="2400" dirty="0"/>
              </a:p>
            </p:txBody>
          </p:sp>
        </mc:Choice>
        <mc:Fallback xmlns="">
          <p:sp>
            <p:nvSpPr>
              <p:cNvPr id="20" name="Rectangle 19">
                <a:extLst>
                  <a:ext uri="{FF2B5EF4-FFF2-40B4-BE49-F238E27FC236}">
                    <a16:creationId xmlns:a16="http://schemas.microsoft.com/office/drawing/2014/main" id="{CD3FA3B7-BFF8-43A1-9426-0ADBFFD171F4}"/>
                  </a:ext>
                </a:extLst>
              </p:cNvPr>
              <p:cNvSpPr>
                <a:spLocks noRot="1" noChangeAspect="1" noMove="1" noResize="1" noEditPoints="1" noAdjustHandles="1" noChangeArrowheads="1" noChangeShapeType="1" noTextEdit="1"/>
              </p:cNvSpPr>
              <p:nvPr/>
            </p:nvSpPr>
            <p:spPr>
              <a:xfrm>
                <a:off x="6959267" y="144606"/>
                <a:ext cx="2943498" cy="8552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6C45A6B-3968-4216-B9DD-1DDD9F36A47D}"/>
                  </a:ext>
                </a:extLst>
              </p:cNvPr>
              <p:cNvSpPr/>
              <p:nvPr/>
            </p:nvSpPr>
            <p:spPr>
              <a:xfrm>
                <a:off x="4580587" y="1046950"/>
                <a:ext cx="27137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e>
                      </m:d>
                      <m:r>
                        <a:rPr lang="en-US" sz="2400" b="0" i="1" smtClean="0">
                          <a:latin typeface="Cambria Math" panose="02040503050406030204" pitchFamily="18" charset="0"/>
                        </a:rPr>
                        <m:t>:</m:t>
                      </m:r>
                    </m:oMath>
                  </m:oMathPara>
                </a14:m>
                <a:endParaRPr lang="en-US" sz="2400" dirty="0"/>
              </a:p>
            </p:txBody>
          </p:sp>
        </mc:Choice>
        <mc:Fallback xmlns="">
          <p:sp>
            <p:nvSpPr>
              <p:cNvPr id="22" name="Rectangle 21">
                <a:extLst>
                  <a:ext uri="{FF2B5EF4-FFF2-40B4-BE49-F238E27FC236}">
                    <a16:creationId xmlns:a16="http://schemas.microsoft.com/office/drawing/2014/main" id="{66C45A6B-3968-4216-B9DD-1DDD9F36A47D}"/>
                  </a:ext>
                </a:extLst>
              </p:cNvPr>
              <p:cNvSpPr>
                <a:spLocks noRot="1" noChangeAspect="1" noMove="1" noResize="1" noEditPoints="1" noAdjustHandles="1" noChangeArrowheads="1" noChangeShapeType="1" noTextEdit="1"/>
              </p:cNvSpPr>
              <p:nvPr/>
            </p:nvSpPr>
            <p:spPr>
              <a:xfrm>
                <a:off x="4580587" y="1046950"/>
                <a:ext cx="2713755"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23498B5-C4FA-4B13-B58E-2D7BDDE7BB97}"/>
                  </a:ext>
                </a:extLst>
              </p:cNvPr>
              <p:cNvSpPr/>
              <p:nvPr/>
            </p:nvSpPr>
            <p:spPr>
              <a:xfrm>
                <a:off x="7105319" y="1046949"/>
                <a:ext cx="4424416"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200" i="1" smtClean="0">
                              <a:latin typeface="Cambria Math" panose="02040503050406030204" pitchFamily="18" charset="0"/>
                            </a:rPr>
                          </m:ctrlPr>
                        </m:dPr>
                        <m:e>
                          <m:r>
                            <a:rPr lang="en-US" sz="2200" b="0" i="1" smtClean="0">
                              <a:latin typeface="Cambria Math" panose="02040503050406030204" pitchFamily="18" charset="0"/>
                            </a:rPr>
                            <m:t>537.98</m:t>
                          </m:r>
                          <m:r>
                            <a:rPr lang="en-US" sz="2200" i="1">
                              <a:latin typeface="Cambria Math" panose="02040503050406030204" pitchFamily="18" charset="0"/>
                            </a:rPr>
                            <m:t>−</m:t>
                          </m:r>
                          <m:r>
                            <a:rPr lang="en-US" sz="2200" b="0" i="1" smtClean="0">
                              <a:latin typeface="Cambria Math" panose="02040503050406030204" pitchFamily="18" charset="0"/>
                            </a:rPr>
                            <m:t>12.41</m:t>
                          </m:r>
                          <m:r>
                            <a:rPr lang="en-US" sz="2200" i="1">
                              <a:latin typeface="Cambria Math" panose="02040503050406030204" pitchFamily="18" charset="0"/>
                            </a:rPr>
                            <m:t>,</m:t>
                          </m:r>
                          <m:r>
                            <a:rPr lang="en-US" sz="2200" b="0" i="1" smtClean="0">
                              <a:latin typeface="Cambria Math" panose="02040503050406030204" pitchFamily="18" charset="0"/>
                            </a:rPr>
                            <m:t> 537.98</m:t>
                          </m:r>
                          <m:r>
                            <a:rPr lang="en-US" sz="2200" i="1" smtClean="0">
                              <a:latin typeface="Cambria Math" panose="02040503050406030204" pitchFamily="18" charset="0"/>
                            </a:rPr>
                            <m:t> </m:t>
                          </m:r>
                          <m:r>
                            <a:rPr lang="en-US" sz="2200" i="1">
                              <a:latin typeface="Cambria Math" panose="02040503050406030204" pitchFamily="18" charset="0"/>
                            </a:rPr>
                            <m:t>+</m:t>
                          </m:r>
                          <m:r>
                            <a:rPr lang="en-US" sz="2200" b="0" i="1" smtClean="0">
                              <a:latin typeface="Cambria Math" panose="02040503050406030204" pitchFamily="18" charset="0"/>
                            </a:rPr>
                            <m:t>12.41</m:t>
                          </m:r>
                        </m:e>
                      </m:d>
                      <m:r>
                        <a:rPr lang="en-US" sz="2200" b="0" i="1" smtClean="0">
                          <a:latin typeface="Cambria Math" panose="02040503050406030204" pitchFamily="18" charset="0"/>
                        </a:rPr>
                        <m:t>:</m:t>
                      </m:r>
                    </m:oMath>
                  </m:oMathPara>
                </a14:m>
                <a:endParaRPr lang="en-US" sz="2200" dirty="0"/>
              </a:p>
            </p:txBody>
          </p:sp>
        </mc:Choice>
        <mc:Fallback xmlns="">
          <p:sp>
            <p:nvSpPr>
              <p:cNvPr id="23" name="Rectangle 22">
                <a:extLst>
                  <a:ext uri="{FF2B5EF4-FFF2-40B4-BE49-F238E27FC236}">
                    <a16:creationId xmlns:a16="http://schemas.microsoft.com/office/drawing/2014/main" id="{723498B5-C4FA-4B13-B58E-2D7BDDE7BB97}"/>
                  </a:ext>
                </a:extLst>
              </p:cNvPr>
              <p:cNvSpPr>
                <a:spLocks noRot="1" noChangeAspect="1" noMove="1" noResize="1" noEditPoints="1" noAdjustHandles="1" noChangeArrowheads="1" noChangeShapeType="1" noTextEdit="1"/>
              </p:cNvSpPr>
              <p:nvPr/>
            </p:nvSpPr>
            <p:spPr>
              <a:xfrm>
                <a:off x="7105319" y="1046949"/>
                <a:ext cx="4424416"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0C2A6B2-1EA0-4268-9273-C85BAB8A450A}"/>
                  </a:ext>
                </a:extLst>
              </p:cNvPr>
              <p:cNvSpPr/>
              <p:nvPr/>
            </p:nvSpPr>
            <p:spPr>
              <a:xfrm>
                <a:off x="7117845" y="1519810"/>
                <a:ext cx="290707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i="1">
                                  <a:latin typeface="Cambria Math" panose="02040503050406030204" pitchFamily="18" charset="0"/>
                                </a:rPr>
                              </m:ctrlPr>
                            </m:dPr>
                            <m:e>
                              <m:r>
                                <a:rPr lang="en-US" sz="2400" b="0" i="1" smtClean="0">
                                  <a:latin typeface="Cambria Math" panose="02040503050406030204" pitchFamily="18" charset="0"/>
                                </a:rPr>
                                <m:t>525.57</m:t>
                              </m:r>
                              <m:r>
                                <a:rPr lang="en-US" sz="2400" i="1">
                                  <a:latin typeface="Cambria Math" panose="02040503050406030204" pitchFamily="18" charset="0"/>
                                </a:rPr>
                                <m:t>, 5</m:t>
                              </m:r>
                              <m:r>
                                <a:rPr lang="en-US" sz="2400" b="0" i="1" smtClean="0">
                                  <a:latin typeface="Cambria Math" panose="02040503050406030204" pitchFamily="18" charset="0"/>
                                </a:rPr>
                                <m:t>50</m:t>
                              </m:r>
                              <m:r>
                                <a:rPr lang="en-US" sz="2400" i="1">
                                  <a:latin typeface="Cambria Math" panose="02040503050406030204" pitchFamily="18" charset="0"/>
                                </a:rPr>
                                <m:t>.</m:t>
                              </m:r>
                              <m:r>
                                <a:rPr lang="en-US" sz="2400" b="0" i="1" smtClean="0">
                                  <a:latin typeface="Cambria Math" panose="02040503050406030204" pitchFamily="18" charset="0"/>
                                </a:rPr>
                                <m:t>36</m:t>
                              </m:r>
                            </m:e>
                          </m:d>
                        </m:e>
                        <m:sub>
                          <m:r>
                            <a:rPr lang="en-US" sz="2400" b="0" i="1" smtClean="0">
                              <a:latin typeface="Cambria Math" panose="02040503050406030204" pitchFamily="18" charset="0"/>
                            </a:rPr>
                            <m:t>99%</m:t>
                          </m:r>
                        </m:sub>
                      </m:sSub>
                    </m:oMath>
                  </m:oMathPara>
                </a14:m>
                <a:endParaRPr lang="en-US" sz="2400" dirty="0"/>
              </a:p>
            </p:txBody>
          </p:sp>
        </mc:Choice>
        <mc:Fallback xmlns="">
          <p:sp>
            <p:nvSpPr>
              <p:cNvPr id="24" name="Rectangle 23">
                <a:extLst>
                  <a:ext uri="{FF2B5EF4-FFF2-40B4-BE49-F238E27FC236}">
                    <a16:creationId xmlns:a16="http://schemas.microsoft.com/office/drawing/2014/main" id="{A0C2A6B2-1EA0-4268-9273-C85BAB8A450A}"/>
                  </a:ext>
                </a:extLst>
              </p:cNvPr>
              <p:cNvSpPr>
                <a:spLocks noRot="1" noChangeAspect="1" noMove="1" noResize="1" noEditPoints="1" noAdjustHandles="1" noChangeArrowheads="1" noChangeShapeType="1" noTextEdit="1"/>
              </p:cNvSpPr>
              <p:nvPr/>
            </p:nvSpPr>
            <p:spPr>
              <a:xfrm>
                <a:off x="7117845" y="1519810"/>
                <a:ext cx="2907078" cy="461665"/>
              </a:xfrm>
              <a:prstGeom prst="rect">
                <a:avLst/>
              </a:prstGeom>
              <a:blipFill>
                <a:blip r:embed="rId13"/>
                <a:stretch>
                  <a:fillRect b="-6579"/>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82ECF23F-6DF2-41CA-B894-56EB1DA50832}"/>
              </a:ext>
            </a:extLst>
          </p:cNvPr>
          <p:cNvSpPr txBox="1"/>
          <p:nvPr/>
        </p:nvSpPr>
        <p:spPr>
          <a:xfrm>
            <a:off x="4922984" y="2659111"/>
            <a:ext cx="4621850" cy="461665"/>
          </a:xfrm>
          <a:prstGeom prst="rect">
            <a:avLst/>
          </a:prstGeom>
          <a:noFill/>
        </p:spPr>
        <p:txBody>
          <a:bodyPr wrap="square" rtlCol="0">
            <a:spAutoFit/>
          </a:bodyPr>
          <a:lstStyle/>
          <a:p>
            <a:r>
              <a:rPr lang="en-US" sz="2400" dirty="0">
                <a:cs typeface="Times New Roman" pitchFamily="18" charset="0"/>
              </a:rPr>
              <a:t>A 99% CI is WIDER than a 90% CI </a:t>
            </a:r>
            <a:endParaRPr lang="en-US" sz="2400" dirty="0"/>
          </a:p>
        </p:txBody>
      </p:sp>
      <p:sp>
        <p:nvSpPr>
          <p:cNvPr id="21" name="Rectangle 20">
            <a:extLst>
              <a:ext uri="{FF2B5EF4-FFF2-40B4-BE49-F238E27FC236}">
                <a16:creationId xmlns:a16="http://schemas.microsoft.com/office/drawing/2014/main" id="{97C37F6D-89F1-4543-8FFC-9D60F443E25A}"/>
              </a:ext>
            </a:extLst>
          </p:cNvPr>
          <p:cNvSpPr/>
          <p:nvPr/>
        </p:nvSpPr>
        <p:spPr>
          <a:xfrm>
            <a:off x="4922984" y="2152584"/>
            <a:ext cx="5226239" cy="461665"/>
          </a:xfrm>
          <a:prstGeom prst="rect">
            <a:avLst/>
          </a:prstGeom>
        </p:spPr>
        <p:txBody>
          <a:bodyPr wrap="none">
            <a:spAutoFit/>
          </a:bodyPr>
          <a:lstStyle/>
          <a:p>
            <a:r>
              <a:rPr lang="en-US" sz="2400" dirty="0"/>
              <a:t>99% CI Length = 545.36 – 525.57 = 24.81</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17A21BED-DF6B-4A3B-BBAC-5B0EC06B01D0}"/>
                  </a:ext>
                </a:extLst>
              </p:cNvPr>
              <p:cNvSpPr/>
              <p:nvPr/>
            </p:nvSpPr>
            <p:spPr>
              <a:xfrm>
                <a:off x="978595" y="3530435"/>
                <a:ext cx="2458685" cy="7914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𝑀𝐸</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𝜎</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m:oMathPara>
                </a14:m>
                <a:endParaRPr lang="en-US" sz="2400" dirty="0"/>
              </a:p>
            </p:txBody>
          </p:sp>
        </mc:Choice>
        <mc:Fallback xmlns="">
          <p:sp>
            <p:nvSpPr>
              <p:cNvPr id="27" name="Rectangle 26">
                <a:extLst>
                  <a:ext uri="{FF2B5EF4-FFF2-40B4-BE49-F238E27FC236}">
                    <a16:creationId xmlns:a16="http://schemas.microsoft.com/office/drawing/2014/main" id="{17A21BED-DF6B-4A3B-BBAC-5B0EC06B01D0}"/>
                  </a:ext>
                </a:extLst>
              </p:cNvPr>
              <p:cNvSpPr>
                <a:spLocks noRot="1" noChangeAspect="1" noMove="1" noResize="1" noEditPoints="1" noAdjustHandles="1" noChangeArrowheads="1" noChangeShapeType="1" noTextEdit="1"/>
              </p:cNvSpPr>
              <p:nvPr/>
            </p:nvSpPr>
            <p:spPr>
              <a:xfrm>
                <a:off x="978595" y="3530435"/>
                <a:ext cx="2458685" cy="79143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E0EF3843-06F3-46E1-9649-7699406DECD5}"/>
                  </a:ext>
                </a:extLst>
              </p:cNvPr>
              <p:cNvSpPr/>
              <p:nvPr/>
            </p:nvSpPr>
            <p:spPr>
              <a:xfrm>
                <a:off x="3341333" y="3459070"/>
                <a:ext cx="2943498" cy="8552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2.58</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34</m:t>
                          </m:r>
                        </m:num>
                        <m:den>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100</m:t>
                              </m:r>
                            </m:e>
                          </m:rad>
                        </m:den>
                      </m:f>
                      <m:r>
                        <a:rPr lang="en-US" sz="2400" b="0" i="1" smtClean="0">
                          <a:latin typeface="Cambria Math" panose="02040503050406030204" pitchFamily="18" charset="0"/>
                        </a:rPr>
                        <m:t>=8.77</m:t>
                      </m:r>
                    </m:oMath>
                  </m:oMathPara>
                </a14:m>
                <a:endParaRPr lang="en-US" sz="2400" dirty="0"/>
              </a:p>
            </p:txBody>
          </p:sp>
        </mc:Choice>
        <mc:Fallback xmlns="">
          <p:sp>
            <p:nvSpPr>
              <p:cNvPr id="28" name="Rectangle 27">
                <a:extLst>
                  <a:ext uri="{FF2B5EF4-FFF2-40B4-BE49-F238E27FC236}">
                    <a16:creationId xmlns:a16="http://schemas.microsoft.com/office/drawing/2014/main" id="{E0EF3843-06F3-46E1-9649-7699406DECD5}"/>
                  </a:ext>
                </a:extLst>
              </p:cNvPr>
              <p:cNvSpPr>
                <a:spLocks noRot="1" noChangeAspect="1" noMove="1" noResize="1" noEditPoints="1" noAdjustHandles="1" noChangeArrowheads="1" noChangeShapeType="1" noTextEdit="1"/>
              </p:cNvSpPr>
              <p:nvPr/>
            </p:nvSpPr>
            <p:spPr>
              <a:xfrm>
                <a:off x="3341333" y="3459070"/>
                <a:ext cx="2943498" cy="8552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61288E6E-A1B3-4BE4-BD79-65C10C116E37}"/>
                  </a:ext>
                </a:extLst>
              </p:cNvPr>
              <p:cNvSpPr/>
              <p:nvPr/>
            </p:nvSpPr>
            <p:spPr>
              <a:xfrm>
                <a:off x="962653" y="4361414"/>
                <a:ext cx="27137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e>
                      </m:d>
                      <m:r>
                        <a:rPr lang="en-US" sz="2400" b="0" i="1" smtClean="0">
                          <a:latin typeface="Cambria Math" panose="02040503050406030204" pitchFamily="18" charset="0"/>
                        </a:rPr>
                        <m:t>:</m:t>
                      </m:r>
                    </m:oMath>
                  </m:oMathPara>
                </a14:m>
                <a:endParaRPr lang="en-US" sz="2400" dirty="0"/>
              </a:p>
            </p:txBody>
          </p:sp>
        </mc:Choice>
        <mc:Fallback xmlns="">
          <p:sp>
            <p:nvSpPr>
              <p:cNvPr id="29" name="Rectangle 28">
                <a:extLst>
                  <a:ext uri="{FF2B5EF4-FFF2-40B4-BE49-F238E27FC236}">
                    <a16:creationId xmlns:a16="http://schemas.microsoft.com/office/drawing/2014/main" id="{61288E6E-A1B3-4BE4-BD79-65C10C116E37}"/>
                  </a:ext>
                </a:extLst>
              </p:cNvPr>
              <p:cNvSpPr>
                <a:spLocks noRot="1" noChangeAspect="1" noMove="1" noResize="1" noEditPoints="1" noAdjustHandles="1" noChangeArrowheads="1" noChangeShapeType="1" noTextEdit="1"/>
              </p:cNvSpPr>
              <p:nvPr/>
            </p:nvSpPr>
            <p:spPr>
              <a:xfrm>
                <a:off x="962653" y="4361414"/>
                <a:ext cx="2713755" cy="4616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11F45F2-53FF-455E-A9BD-888CA2A10949}"/>
                  </a:ext>
                </a:extLst>
              </p:cNvPr>
              <p:cNvSpPr/>
              <p:nvPr/>
            </p:nvSpPr>
            <p:spPr>
              <a:xfrm>
                <a:off x="3487385" y="4361413"/>
                <a:ext cx="411343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200" i="1" smtClean="0">
                              <a:latin typeface="Cambria Math" panose="02040503050406030204" pitchFamily="18" charset="0"/>
                            </a:rPr>
                          </m:ctrlPr>
                        </m:dPr>
                        <m:e>
                          <m:r>
                            <a:rPr lang="en-US" sz="2200" b="0" i="1" smtClean="0">
                              <a:latin typeface="Cambria Math" panose="02040503050406030204" pitchFamily="18" charset="0"/>
                            </a:rPr>
                            <m:t>537.98</m:t>
                          </m:r>
                          <m:r>
                            <a:rPr lang="en-US" sz="2200" i="1">
                              <a:latin typeface="Cambria Math" panose="02040503050406030204" pitchFamily="18" charset="0"/>
                            </a:rPr>
                            <m:t>−</m:t>
                          </m:r>
                          <m:r>
                            <a:rPr lang="en-US" sz="2200" b="0" i="1" smtClean="0">
                              <a:latin typeface="Cambria Math" panose="02040503050406030204" pitchFamily="18" charset="0"/>
                            </a:rPr>
                            <m:t>8.77</m:t>
                          </m:r>
                          <m:r>
                            <a:rPr lang="en-US" sz="2200" i="1">
                              <a:latin typeface="Cambria Math" panose="02040503050406030204" pitchFamily="18" charset="0"/>
                            </a:rPr>
                            <m:t>,</m:t>
                          </m:r>
                          <m:r>
                            <a:rPr lang="en-US" sz="2200" b="0" i="1" smtClean="0">
                              <a:latin typeface="Cambria Math" panose="02040503050406030204" pitchFamily="18" charset="0"/>
                            </a:rPr>
                            <m:t> 537.98</m:t>
                          </m:r>
                          <m:r>
                            <a:rPr lang="en-US" sz="2200" i="1" smtClean="0">
                              <a:latin typeface="Cambria Math" panose="02040503050406030204" pitchFamily="18" charset="0"/>
                            </a:rPr>
                            <m:t> </m:t>
                          </m:r>
                          <m:r>
                            <a:rPr lang="en-US" sz="2200" i="1">
                              <a:latin typeface="Cambria Math" panose="02040503050406030204" pitchFamily="18" charset="0"/>
                            </a:rPr>
                            <m:t>+</m:t>
                          </m:r>
                          <m:r>
                            <a:rPr lang="en-US" sz="2200" b="0" i="1" smtClean="0">
                              <a:latin typeface="Cambria Math" panose="02040503050406030204" pitchFamily="18" charset="0"/>
                            </a:rPr>
                            <m:t>8.77</m:t>
                          </m:r>
                        </m:e>
                      </m:d>
                      <m:r>
                        <a:rPr lang="en-US" sz="2200" b="0" i="1" smtClean="0">
                          <a:latin typeface="Cambria Math" panose="02040503050406030204" pitchFamily="18" charset="0"/>
                        </a:rPr>
                        <m:t>:</m:t>
                      </m:r>
                    </m:oMath>
                  </m:oMathPara>
                </a14:m>
                <a:endParaRPr lang="en-US" sz="2200" dirty="0"/>
              </a:p>
            </p:txBody>
          </p:sp>
        </mc:Choice>
        <mc:Fallback xmlns="">
          <p:sp>
            <p:nvSpPr>
              <p:cNvPr id="30" name="Rectangle 29">
                <a:extLst>
                  <a:ext uri="{FF2B5EF4-FFF2-40B4-BE49-F238E27FC236}">
                    <a16:creationId xmlns:a16="http://schemas.microsoft.com/office/drawing/2014/main" id="{911F45F2-53FF-455E-A9BD-888CA2A10949}"/>
                  </a:ext>
                </a:extLst>
              </p:cNvPr>
              <p:cNvSpPr>
                <a:spLocks noRot="1" noChangeAspect="1" noMove="1" noResize="1" noEditPoints="1" noAdjustHandles="1" noChangeArrowheads="1" noChangeShapeType="1" noTextEdit="1"/>
              </p:cNvSpPr>
              <p:nvPr/>
            </p:nvSpPr>
            <p:spPr>
              <a:xfrm>
                <a:off x="3487385" y="4361413"/>
                <a:ext cx="4113434" cy="43088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7DBB312C-1439-456E-87AF-CC89D86885ED}"/>
                  </a:ext>
                </a:extLst>
              </p:cNvPr>
              <p:cNvSpPr/>
              <p:nvPr/>
            </p:nvSpPr>
            <p:spPr>
              <a:xfrm>
                <a:off x="3487385" y="4834274"/>
                <a:ext cx="290707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i="1">
                                  <a:latin typeface="Cambria Math" panose="02040503050406030204" pitchFamily="18" charset="0"/>
                                </a:rPr>
                              </m:ctrlPr>
                            </m:dPr>
                            <m:e>
                              <m:r>
                                <a:rPr lang="en-US" sz="2400" b="0" i="1" smtClean="0">
                                  <a:latin typeface="Cambria Math" panose="02040503050406030204" pitchFamily="18" charset="0"/>
                                </a:rPr>
                                <m:t>529.21</m:t>
                              </m:r>
                              <m:r>
                                <a:rPr lang="en-US" sz="2400" i="1">
                                  <a:latin typeface="Cambria Math" panose="02040503050406030204" pitchFamily="18" charset="0"/>
                                </a:rPr>
                                <m:t>, 5</m:t>
                              </m:r>
                              <m:r>
                                <a:rPr lang="en-US" sz="2400" b="0" i="1" smtClean="0">
                                  <a:latin typeface="Cambria Math" panose="02040503050406030204" pitchFamily="18" charset="0"/>
                                </a:rPr>
                                <m:t>46</m:t>
                              </m:r>
                              <m:r>
                                <a:rPr lang="en-US" sz="2400" i="1">
                                  <a:latin typeface="Cambria Math" panose="02040503050406030204" pitchFamily="18" charset="0"/>
                                </a:rPr>
                                <m:t>.</m:t>
                              </m:r>
                              <m:r>
                                <a:rPr lang="en-US" sz="2400" b="0" i="1" smtClean="0">
                                  <a:latin typeface="Cambria Math" panose="02040503050406030204" pitchFamily="18" charset="0"/>
                                </a:rPr>
                                <m:t>75</m:t>
                              </m:r>
                            </m:e>
                          </m:d>
                        </m:e>
                        <m:sub>
                          <m:r>
                            <a:rPr lang="en-US" sz="2400" b="0" i="1" smtClean="0">
                              <a:latin typeface="Cambria Math" panose="02040503050406030204" pitchFamily="18" charset="0"/>
                            </a:rPr>
                            <m:t>99%</m:t>
                          </m:r>
                        </m:sub>
                      </m:sSub>
                    </m:oMath>
                  </m:oMathPara>
                </a14:m>
                <a:endParaRPr lang="en-US" sz="2400" dirty="0"/>
              </a:p>
            </p:txBody>
          </p:sp>
        </mc:Choice>
        <mc:Fallback xmlns="">
          <p:sp>
            <p:nvSpPr>
              <p:cNvPr id="31" name="Rectangle 30">
                <a:extLst>
                  <a:ext uri="{FF2B5EF4-FFF2-40B4-BE49-F238E27FC236}">
                    <a16:creationId xmlns:a16="http://schemas.microsoft.com/office/drawing/2014/main" id="{7DBB312C-1439-456E-87AF-CC89D86885ED}"/>
                  </a:ext>
                </a:extLst>
              </p:cNvPr>
              <p:cNvSpPr>
                <a:spLocks noRot="1" noChangeAspect="1" noMove="1" noResize="1" noEditPoints="1" noAdjustHandles="1" noChangeArrowheads="1" noChangeShapeType="1" noTextEdit="1"/>
              </p:cNvSpPr>
              <p:nvPr/>
            </p:nvSpPr>
            <p:spPr>
              <a:xfrm>
                <a:off x="3487385" y="4834274"/>
                <a:ext cx="2907078" cy="461665"/>
              </a:xfrm>
              <a:prstGeom prst="rect">
                <a:avLst/>
              </a:prstGeom>
              <a:blipFill>
                <a:blip r:embed="rId18"/>
                <a:stretch>
                  <a:fillRect b="-6579"/>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F4237074-8B43-4E34-9460-104522477362}"/>
              </a:ext>
            </a:extLst>
          </p:cNvPr>
          <p:cNvSpPr txBox="1"/>
          <p:nvPr/>
        </p:nvSpPr>
        <p:spPr>
          <a:xfrm>
            <a:off x="1305049" y="5973575"/>
            <a:ext cx="7062337" cy="461665"/>
          </a:xfrm>
          <a:prstGeom prst="rect">
            <a:avLst/>
          </a:prstGeom>
          <a:noFill/>
        </p:spPr>
        <p:txBody>
          <a:bodyPr wrap="square" rtlCol="0">
            <a:spAutoFit/>
          </a:bodyPr>
          <a:lstStyle/>
          <a:p>
            <a:r>
              <a:rPr lang="en-US" sz="2400" dirty="0">
                <a:cs typeface="Times New Roman" pitchFamily="18" charset="0"/>
              </a:rPr>
              <a:t>The new CI that has larger sample size is NARROWER </a:t>
            </a:r>
            <a:endParaRPr lang="en-US" sz="2400" dirty="0"/>
          </a:p>
        </p:txBody>
      </p:sp>
      <p:sp>
        <p:nvSpPr>
          <p:cNvPr id="33" name="Rectangle 32">
            <a:extLst>
              <a:ext uri="{FF2B5EF4-FFF2-40B4-BE49-F238E27FC236}">
                <a16:creationId xmlns:a16="http://schemas.microsoft.com/office/drawing/2014/main" id="{A5693232-09A6-4623-93A6-996108993C65}"/>
              </a:ext>
            </a:extLst>
          </p:cNvPr>
          <p:cNvSpPr/>
          <p:nvPr/>
        </p:nvSpPr>
        <p:spPr>
          <a:xfrm>
            <a:off x="1305050" y="5467048"/>
            <a:ext cx="4317336" cy="461665"/>
          </a:xfrm>
          <a:prstGeom prst="rect">
            <a:avLst/>
          </a:prstGeom>
        </p:spPr>
        <p:txBody>
          <a:bodyPr wrap="none">
            <a:spAutoFit/>
          </a:bodyPr>
          <a:lstStyle/>
          <a:p>
            <a:r>
              <a:rPr lang="en-US" sz="2400" dirty="0"/>
              <a:t>Length = 546.75 – 529.21 = 17.54</a:t>
            </a:r>
          </a:p>
        </p:txBody>
      </p:sp>
    </p:spTree>
    <p:extLst>
      <p:ext uri="{BB962C8B-B14F-4D97-AF65-F5344CB8AC3E}">
        <p14:creationId xmlns:p14="http://schemas.microsoft.com/office/powerpoint/2010/main" val="164150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Inferential Statistics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16227"/>
            <a:ext cx="7543800" cy="1200329"/>
          </a:xfrm>
          <a:prstGeom prst="rect">
            <a:avLst/>
          </a:prstGeom>
        </p:spPr>
        <p:txBody>
          <a:bodyPr wrap="square">
            <a:spAutoFit/>
          </a:bodyPr>
          <a:lstStyle/>
          <a:p>
            <a:pPr>
              <a:buClrTx/>
            </a:pPr>
            <a:r>
              <a:rPr lang="en-US" sz="2400" b="1" dirty="0">
                <a:solidFill>
                  <a:srgbClr val="0070C0"/>
                </a:solidFill>
                <a:cs typeface="Times New Roman" pitchFamily="18" charset="0"/>
              </a:rPr>
              <a:t>Inferential Statistics </a:t>
            </a:r>
            <a:r>
              <a:rPr lang="en-US" sz="2400" dirty="0">
                <a:cs typeface="Times New Roman" pitchFamily="18" charset="0"/>
              </a:rPr>
              <a:t>includes methods of using information from a </a:t>
            </a:r>
            <a:r>
              <a:rPr lang="en-US" sz="2400" dirty="0">
                <a:solidFill>
                  <a:srgbClr val="00B050"/>
                </a:solidFill>
                <a:cs typeface="Times New Roman" pitchFamily="18" charset="0"/>
              </a:rPr>
              <a:t>sample</a:t>
            </a:r>
            <a:r>
              <a:rPr lang="en-US" sz="2400" dirty="0">
                <a:cs typeface="Times New Roman" pitchFamily="18" charset="0"/>
              </a:rPr>
              <a:t> to make inferences (Estimation/Testing) about a </a:t>
            </a:r>
            <a:r>
              <a:rPr lang="en-US" sz="2400" dirty="0">
                <a:solidFill>
                  <a:srgbClr val="00B050"/>
                </a:solidFill>
                <a:cs typeface="Times New Roman" pitchFamily="18" charset="0"/>
              </a:rPr>
              <a:t>population parameter.</a:t>
            </a:r>
          </a:p>
        </p:txBody>
      </p:sp>
      <p:sp>
        <p:nvSpPr>
          <p:cNvPr id="8" name="Rectangle 7">
            <a:extLst>
              <a:ext uri="{FF2B5EF4-FFF2-40B4-BE49-F238E27FC236}">
                <a16:creationId xmlns:a16="http://schemas.microsoft.com/office/drawing/2014/main" id="{4D2A939D-1BF1-4186-8668-F4B30DB3DFE3}"/>
              </a:ext>
            </a:extLst>
          </p:cNvPr>
          <p:cNvSpPr/>
          <p:nvPr/>
        </p:nvSpPr>
        <p:spPr>
          <a:xfrm>
            <a:off x="838200" y="2804849"/>
            <a:ext cx="8155488" cy="1200329"/>
          </a:xfrm>
          <a:prstGeom prst="rect">
            <a:avLst/>
          </a:prstGeom>
        </p:spPr>
        <p:txBody>
          <a:bodyPr wrap="square">
            <a:spAutoFit/>
          </a:bodyPr>
          <a:lstStyle/>
          <a:p>
            <a:pPr>
              <a:buClrTx/>
            </a:pPr>
            <a:r>
              <a:rPr lang="en-US" sz="2400" b="1" dirty="0">
                <a:solidFill>
                  <a:srgbClr val="FF0000"/>
                </a:solidFill>
                <a:cs typeface="Times New Roman" pitchFamily="18" charset="0"/>
              </a:rPr>
              <a:t>Point estimation </a:t>
            </a:r>
            <a:r>
              <a:rPr lang="en-US" sz="2400" dirty="0">
                <a:cs typeface="Times New Roman" pitchFamily="18" charset="0"/>
              </a:rPr>
              <a:t>involves the use of sample data to calculate a single value (known as a statistic) which serves as a "best guess" of an unknown population parameter </a:t>
            </a:r>
            <a:r>
              <a:rPr lang="el-GR" sz="2400" dirty="0"/>
              <a:t>μ</a:t>
            </a:r>
            <a:r>
              <a:rPr lang="en-US" sz="2400" dirty="0"/>
              <a:t>, </a:t>
            </a:r>
            <a:r>
              <a:rPr lang="el-GR" sz="2400" dirty="0"/>
              <a:t>σ</a:t>
            </a:r>
            <a:r>
              <a:rPr lang="en-US" sz="2400" dirty="0"/>
              <a:t>, or p</a:t>
            </a:r>
            <a:r>
              <a:rPr lang="en-US" sz="2400" dirty="0">
                <a:cs typeface="Times New Roman" pitchFamily="18" charset="0"/>
              </a:rPr>
              <a:t>.</a:t>
            </a:r>
          </a:p>
        </p:txBody>
      </p:sp>
      <p:sp>
        <p:nvSpPr>
          <p:cNvPr id="10" name="Rectangle 9">
            <a:extLst>
              <a:ext uri="{FF2B5EF4-FFF2-40B4-BE49-F238E27FC236}">
                <a16:creationId xmlns:a16="http://schemas.microsoft.com/office/drawing/2014/main" id="{A6761D3B-52D3-4C24-880D-33641A3B54D4}"/>
              </a:ext>
            </a:extLst>
          </p:cNvPr>
          <p:cNvSpPr/>
          <p:nvPr/>
        </p:nvSpPr>
        <p:spPr>
          <a:xfrm>
            <a:off x="8787008" y="372772"/>
            <a:ext cx="2971800" cy="2057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a:solidFill>
                <a:schemeClr val="tx2"/>
              </a:solidFill>
            </a:endParaRPr>
          </a:p>
        </p:txBody>
      </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33624502-9CAF-47D5-8454-6EC5A837A45F}"/>
                  </a:ext>
                </a:extLst>
              </p:cNvPr>
              <p:cNvSpPr/>
              <p:nvPr/>
            </p:nvSpPr>
            <p:spPr>
              <a:xfrm>
                <a:off x="10234808" y="1210972"/>
                <a:ext cx="1475508"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size </a:t>
                </a:r>
                <a:r>
                  <a:rPr lang="en-US" sz="2000" b="1" i="1" dirty="0">
                    <a:solidFill>
                      <a:schemeClr val="tx1"/>
                    </a:solidFill>
                  </a:rPr>
                  <a:t>n</a:t>
                </a:r>
              </a:p>
              <a:p>
                <a:pPr algn="ctr"/>
                <a14:m>
                  <m:oMathPara xmlns:m="http://schemas.openxmlformats.org/officeDocument/2006/math">
                    <m:oMathParaPr>
                      <m:jc m:val="centerGroup"/>
                    </m:oMathParaPr>
                    <m:oMath xmlns:m="http://schemas.openxmlformats.org/officeDocument/2006/math">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𝒙</m:t>
                          </m:r>
                        </m:e>
                      </m:acc>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𝒔</m:t>
                      </m:r>
                      <m:r>
                        <a:rPr lang="en-US" sz="2000" b="1" i="1" smtClean="0">
                          <a:solidFill>
                            <a:schemeClr val="tx1"/>
                          </a:solidFill>
                          <a:latin typeface="Cambria Math" panose="02040503050406030204" pitchFamily="18" charset="0"/>
                        </a:rPr>
                        <m:t>, </m:t>
                      </m:r>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𝒑</m:t>
                          </m:r>
                        </m:e>
                      </m:acc>
                    </m:oMath>
                  </m:oMathPara>
                </a14:m>
                <a:endParaRPr lang="en-US" sz="2000" b="1" i="1" dirty="0">
                  <a:solidFill>
                    <a:schemeClr val="tx1"/>
                  </a:solidFill>
                </a:endParaRPr>
              </a:p>
            </p:txBody>
          </p:sp>
        </mc:Choice>
        <mc:Fallback xmlns="">
          <p:sp>
            <p:nvSpPr>
              <p:cNvPr id="11" name="Oval 10">
                <a:extLst>
                  <a:ext uri="{FF2B5EF4-FFF2-40B4-BE49-F238E27FC236}">
                    <a16:creationId xmlns:a16="http://schemas.microsoft.com/office/drawing/2014/main" id="{33624502-9CAF-47D5-8454-6EC5A837A45F}"/>
                  </a:ext>
                </a:extLst>
              </p:cNvPr>
              <p:cNvSpPr>
                <a:spLocks noRot="1" noChangeAspect="1" noMove="1" noResize="1" noEditPoints="1" noAdjustHandles="1" noChangeArrowheads="1" noChangeShapeType="1" noTextEdit="1"/>
              </p:cNvSpPr>
              <p:nvPr/>
            </p:nvSpPr>
            <p:spPr>
              <a:xfrm>
                <a:off x="10234808" y="1210972"/>
                <a:ext cx="1475508" cy="1143000"/>
              </a:xfrm>
              <a:prstGeom prst="ellipse">
                <a:avLst/>
              </a:prstGeom>
              <a:blipFill>
                <a:blip r:embed="rId3"/>
                <a:stretch>
                  <a:fillRect r="-69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921E3FD-D05B-46DF-97B4-FA352659C235}"/>
              </a:ext>
            </a:extLst>
          </p:cNvPr>
          <p:cNvSpPr txBox="1"/>
          <p:nvPr/>
        </p:nvSpPr>
        <p:spPr>
          <a:xfrm>
            <a:off x="8680583" y="400564"/>
            <a:ext cx="1670137" cy="1323439"/>
          </a:xfrm>
          <a:prstGeom prst="rect">
            <a:avLst/>
          </a:prstGeom>
          <a:noFill/>
        </p:spPr>
        <p:txBody>
          <a:bodyPr wrap="square" rtlCol="0">
            <a:spAutoFit/>
          </a:bodyPr>
          <a:lstStyle/>
          <a:p>
            <a:pPr algn="ctr"/>
            <a:r>
              <a:rPr lang="en-US" sz="2000" b="1" dirty="0"/>
              <a:t>Population</a:t>
            </a:r>
          </a:p>
          <a:p>
            <a:pPr algn="ctr"/>
            <a:r>
              <a:rPr lang="en-US" sz="2000" b="1" dirty="0"/>
              <a:t>size N</a:t>
            </a:r>
          </a:p>
          <a:p>
            <a:pPr algn="ctr"/>
            <a:r>
              <a:rPr lang="en-US" sz="2000" b="1" dirty="0"/>
              <a:t>parameters</a:t>
            </a:r>
          </a:p>
          <a:p>
            <a:pPr algn="ctr"/>
            <a:r>
              <a:rPr lang="el-GR" sz="2000" b="1" dirty="0"/>
              <a:t>μ</a:t>
            </a:r>
            <a:r>
              <a:rPr lang="en-US" sz="2000" b="1" dirty="0"/>
              <a:t>, </a:t>
            </a:r>
            <a:r>
              <a:rPr lang="el-GR" sz="2000" b="1" dirty="0"/>
              <a:t>σ</a:t>
            </a:r>
            <a:r>
              <a:rPr lang="en-US" sz="2000" b="1" dirty="0"/>
              <a:t>, p</a:t>
            </a:r>
          </a:p>
        </p:txBody>
      </p:sp>
      <p:pic>
        <p:nvPicPr>
          <p:cNvPr id="14" name="Picture 2" descr="C:\Users\ASaghafi\Desktop\0316_WVregulations.jpg">
            <a:extLst>
              <a:ext uri="{FF2B5EF4-FFF2-40B4-BE49-F238E27FC236}">
                <a16:creationId xmlns:a16="http://schemas.microsoft.com/office/drawing/2014/main" id="{64C59DDD-A4B9-482B-969A-CBB49AF2A961}"/>
              </a:ext>
            </a:extLst>
          </p:cNvPr>
          <p:cNvPicPr>
            <a:picLocks noChangeAspect="1" noChangeArrowheads="1"/>
          </p:cNvPicPr>
          <p:nvPr/>
        </p:nvPicPr>
        <p:blipFill>
          <a:blip r:embed="rId4" cstate="print"/>
          <a:srcRect/>
          <a:stretch>
            <a:fillRect/>
          </a:stretch>
        </p:blipFill>
        <p:spPr bwMode="auto">
          <a:xfrm>
            <a:off x="9169187" y="2843458"/>
            <a:ext cx="2589621" cy="3641770"/>
          </a:xfrm>
          <a:prstGeom prst="rect">
            <a:avLst/>
          </a:prstGeom>
          <a:noFill/>
        </p:spPr>
      </p:pic>
      <p:sp>
        <p:nvSpPr>
          <p:cNvPr id="9" name="Rectangle 8">
            <a:extLst>
              <a:ext uri="{FF2B5EF4-FFF2-40B4-BE49-F238E27FC236}">
                <a16:creationId xmlns:a16="http://schemas.microsoft.com/office/drawing/2014/main" id="{6F78FEA0-1249-4E5E-999B-DACB9CC56655}"/>
              </a:ext>
            </a:extLst>
          </p:cNvPr>
          <p:cNvSpPr/>
          <p:nvPr/>
        </p:nvSpPr>
        <p:spPr>
          <a:xfrm>
            <a:off x="838200" y="4219538"/>
            <a:ext cx="8155488" cy="2169825"/>
          </a:xfrm>
          <a:prstGeom prst="rect">
            <a:avLst/>
          </a:prstGeom>
        </p:spPr>
        <p:txBody>
          <a:bodyPr wrap="square">
            <a:spAutoFit/>
          </a:bodyPr>
          <a:lstStyle/>
          <a:p>
            <a:r>
              <a:rPr lang="en-US" sz="2400" b="1" dirty="0">
                <a:solidFill>
                  <a:srgbClr val="00B050"/>
                </a:solidFill>
                <a:cs typeface="Times New Roman" pitchFamily="18" charset="0"/>
              </a:rPr>
              <a:t>Interval estimation </a:t>
            </a:r>
            <a:r>
              <a:rPr lang="en-US" sz="2400" dirty="0">
                <a:cs typeface="Times New Roman" pitchFamily="18" charset="0"/>
              </a:rPr>
              <a:t>is the use of sample data to calculate an interval of probable values, say (L, U), of an unknown population parameter. This interval is called confidence interval.</a:t>
            </a:r>
          </a:p>
          <a:p>
            <a:pPr>
              <a:lnSpc>
                <a:spcPts val="1800"/>
              </a:lnSpc>
              <a:buClrTx/>
            </a:pPr>
            <a:endParaRPr lang="en-US" sz="2400" dirty="0">
              <a:solidFill>
                <a:schemeClr val="tx2"/>
              </a:solidFill>
              <a:cs typeface="Times New Roman" pitchFamily="18" charset="0"/>
            </a:endParaRPr>
          </a:p>
          <a:p>
            <a:r>
              <a:rPr lang="en-US" sz="2400" dirty="0">
                <a:cs typeface="Times New Roman" pitchFamily="18" charset="0"/>
              </a:rPr>
              <a:t>Usually we use a point estimation as the center and build the CI around it based on a degree of confidence.</a:t>
            </a:r>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3000"/>
                                        <p:tgtEl>
                                          <p:spTgt spid="14"/>
                                        </p:tgtEl>
                                      </p:cBhvr>
                                    </p:animEffect>
                                    <p:anim calcmode="lin" valueType="num">
                                      <p:cBhvr>
                                        <p:cTn id="18" dur="3000" fill="hold"/>
                                        <p:tgtEl>
                                          <p:spTgt spid="14"/>
                                        </p:tgtEl>
                                        <p:attrNameLst>
                                          <p:attrName>ppt_w</p:attrName>
                                        </p:attrNameLst>
                                      </p:cBhvr>
                                      <p:tavLst>
                                        <p:tav tm="0" fmla="#ppt_w*sin(2.5*pi*$)">
                                          <p:val>
                                            <p:fltVal val="0"/>
                                          </p:val>
                                        </p:tav>
                                        <p:tav tm="100000">
                                          <p:val>
                                            <p:fltVal val="1"/>
                                          </p:val>
                                        </p:tav>
                                      </p:tavLst>
                                    </p:anim>
                                    <p:anim calcmode="lin" valueType="num">
                                      <p:cBhvr>
                                        <p:cTn id="19" dur="3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15116"/>
            <a:ext cx="7779708" cy="2641749"/>
          </a:xfrm>
          <a:prstGeom prst="rect">
            <a:avLst/>
          </a:prstGeom>
        </p:spPr>
        <p:txBody>
          <a:bodyPr wrap="square">
            <a:spAutoFit/>
          </a:bodyPr>
          <a:lstStyle/>
          <a:p>
            <a:r>
              <a:rPr lang="en-US" sz="2400" dirty="0">
                <a:cs typeface="Times New Roman" pitchFamily="18" charset="0"/>
              </a:rPr>
              <a:t>Assume that the </a:t>
            </a:r>
            <a:r>
              <a:rPr lang="en-US" sz="2400" dirty="0">
                <a:solidFill>
                  <a:srgbClr val="0070C0"/>
                </a:solidFill>
                <a:cs typeface="Times New Roman" pitchFamily="18" charset="0"/>
              </a:rPr>
              <a:t>weights of 10-year-old children </a:t>
            </a:r>
            <a:r>
              <a:rPr lang="en-US" sz="2400" dirty="0">
                <a:cs typeface="Times New Roman" pitchFamily="18" charset="0"/>
              </a:rPr>
              <a:t>are </a:t>
            </a:r>
            <a:r>
              <a:rPr lang="en-US" sz="2400" dirty="0">
                <a:solidFill>
                  <a:srgbClr val="00B050"/>
                </a:solidFill>
                <a:cs typeface="Times New Roman" pitchFamily="18" charset="0"/>
              </a:rPr>
              <a:t>normally distributed </a:t>
            </a:r>
            <a:r>
              <a:rPr lang="en-US" sz="2400" dirty="0">
                <a:cs typeface="Times New Roman" pitchFamily="18" charset="0"/>
              </a:rPr>
              <a:t>with a </a:t>
            </a:r>
            <a:r>
              <a:rPr lang="en-US" sz="2400" dirty="0">
                <a:solidFill>
                  <a:srgbClr val="FF0000"/>
                </a:solidFill>
                <a:cs typeface="Times New Roman" pitchFamily="18" charset="0"/>
              </a:rPr>
              <a:t>standard deviation of 36 pounds</a:t>
            </a:r>
            <a:r>
              <a:rPr lang="en-US" sz="2400" dirty="0">
                <a:cs typeface="Times New Roman" pitchFamily="18" charset="0"/>
              </a:rPr>
              <a:t>.</a:t>
            </a:r>
          </a:p>
          <a:p>
            <a:pPr>
              <a:lnSpc>
                <a:spcPts val="1800"/>
              </a:lnSpc>
            </a:pPr>
            <a:endParaRPr lang="en-US" sz="2400" dirty="0">
              <a:cs typeface="Times New Roman" pitchFamily="18" charset="0"/>
            </a:endParaRPr>
          </a:p>
          <a:p>
            <a:r>
              <a:rPr lang="en-US" sz="2400" dirty="0">
                <a:cs typeface="Times New Roman" pitchFamily="18" charset="0"/>
              </a:rPr>
              <a:t>Using the weights of six 10-year-old children, what is a confidence interval for the population mean at a 95% confidence level? </a:t>
            </a:r>
          </a:p>
          <a:p>
            <a:pPr>
              <a:lnSpc>
                <a:spcPts val="800"/>
              </a:lnSpc>
            </a:pPr>
            <a:endParaRPr lang="en-US" sz="2400" dirty="0">
              <a:cs typeface="Times New Roman" pitchFamily="18" charset="0"/>
            </a:endParaRPr>
          </a:p>
          <a:p>
            <a:pPr algn="ctr"/>
            <a:r>
              <a:rPr lang="en-US" sz="2400" dirty="0">
                <a:cs typeface="Times New Roman" pitchFamily="18" charset="0"/>
              </a:rPr>
              <a:t>70.5	85.6	68.9	102.5	89.0	87.5</a:t>
            </a:r>
          </a:p>
        </p:txBody>
      </p:sp>
      <p:sp>
        <p:nvSpPr>
          <p:cNvPr id="8" name="Rectangle 7">
            <a:extLst>
              <a:ext uri="{FF2B5EF4-FFF2-40B4-BE49-F238E27FC236}">
                <a16:creationId xmlns:a16="http://schemas.microsoft.com/office/drawing/2014/main" id="{D02DEA0F-AB3E-42A0-8892-CF7D03BABE17}"/>
              </a:ext>
            </a:extLst>
          </p:cNvPr>
          <p:cNvSpPr/>
          <p:nvPr/>
        </p:nvSpPr>
        <p:spPr>
          <a:xfrm>
            <a:off x="5476001" y="4572232"/>
            <a:ext cx="6092309" cy="1785104"/>
          </a:xfrm>
          <a:prstGeom prst="rect">
            <a:avLst/>
          </a:prstGeom>
          <a:solidFill>
            <a:srgbClr val="FFFFCC"/>
          </a:solidFill>
        </p:spPr>
        <p:txBody>
          <a:bodyPr wrap="none">
            <a:spAutoFit/>
          </a:bodyPr>
          <a:lstStyle/>
          <a:p>
            <a:r>
              <a:rPr lang="en-US" sz="2200" dirty="0">
                <a:solidFill>
                  <a:srgbClr val="FF0000"/>
                </a:solidFill>
                <a:cs typeface="Times New Roman" pitchFamily="18" charset="0"/>
              </a:rPr>
              <a:t>Using the calculator</a:t>
            </a:r>
            <a:r>
              <a:rPr lang="en-US" sz="2200" dirty="0">
                <a:cs typeface="Times New Roman" pitchFamily="18" charset="0"/>
              </a:rPr>
              <a:t>: </a:t>
            </a:r>
          </a:p>
          <a:p>
            <a:r>
              <a:rPr lang="en-US" sz="2200" dirty="0">
                <a:cs typeface="Times New Roman" pitchFamily="18" charset="0"/>
              </a:rPr>
              <a:t>Input data in List 1</a:t>
            </a:r>
          </a:p>
          <a:p>
            <a:r>
              <a:rPr lang="en-US" sz="2200" dirty="0">
                <a:cs typeface="Times New Roman" pitchFamily="18" charset="0"/>
              </a:rPr>
              <a:t>Go to STAT &gt; TESTS &gt; Z-Interval (since pop. type is 1)</a:t>
            </a:r>
          </a:p>
          <a:p>
            <a:r>
              <a:rPr lang="en-US" sz="2200" dirty="0">
                <a:cs typeface="Times New Roman" pitchFamily="18" charset="0"/>
              </a:rPr>
              <a:t>Select Data, Enter σ=5, List L1, Freq 1, C-Level 0.95</a:t>
            </a:r>
          </a:p>
          <a:p>
            <a:r>
              <a:rPr lang="en-US" sz="2200" dirty="0">
                <a:cs typeface="Times New Roman" pitchFamily="18" charset="0"/>
              </a:rPr>
              <a:t>Press CALCULATE </a:t>
            </a:r>
            <a:endParaRPr lang="en-US" sz="2200" dirty="0"/>
          </a:p>
        </p:txBody>
      </p:sp>
      <p:sp>
        <p:nvSpPr>
          <p:cNvPr id="9" name="Rectangle 8">
            <a:extLst>
              <a:ext uri="{FF2B5EF4-FFF2-40B4-BE49-F238E27FC236}">
                <a16:creationId xmlns:a16="http://schemas.microsoft.com/office/drawing/2014/main" id="{65776AE3-52A7-4579-8FBE-6F0FB554767F}"/>
              </a:ext>
            </a:extLst>
          </p:cNvPr>
          <p:cNvSpPr/>
          <p:nvPr/>
        </p:nvSpPr>
        <p:spPr>
          <a:xfrm>
            <a:off x="623690" y="4764958"/>
            <a:ext cx="2843410" cy="1589101"/>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ea typeface="Cambria Math" panose="02040503050406030204" pitchFamily="18" charset="0"/>
              </a:rPr>
              <a:t>Write down your answer then use your calculator function to check the final answer</a:t>
            </a:r>
            <a:endParaRPr lang="en-US" sz="2200" dirty="0">
              <a:solidFill>
                <a:schemeClr val="tx1"/>
              </a:solidFill>
              <a:cs typeface="Times New Roman" pitchFamily="18" charset="0"/>
            </a:endParaRPr>
          </a:p>
        </p:txBody>
      </p:sp>
      <p:pic>
        <p:nvPicPr>
          <p:cNvPr id="4" name="Picture 3">
            <a:extLst>
              <a:ext uri="{FF2B5EF4-FFF2-40B4-BE49-F238E27FC236}">
                <a16:creationId xmlns:a16="http://schemas.microsoft.com/office/drawing/2014/main" id="{8A518E5B-511C-46FB-9B32-2E52A9995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66" y="280464"/>
            <a:ext cx="2718354" cy="3934458"/>
          </a:xfrm>
          <a:prstGeom prst="rect">
            <a:avLst/>
          </a:prstGeom>
        </p:spPr>
      </p:pic>
    </p:spTree>
    <p:extLst>
      <p:ext uri="{BB962C8B-B14F-4D97-AF65-F5344CB8AC3E}">
        <p14:creationId xmlns:p14="http://schemas.microsoft.com/office/powerpoint/2010/main" val="4061816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15116"/>
            <a:ext cx="8067806" cy="3239348"/>
          </a:xfrm>
          <a:prstGeom prst="rect">
            <a:avLst/>
          </a:prstGeom>
        </p:spPr>
        <p:txBody>
          <a:bodyPr wrap="square">
            <a:spAutoFit/>
          </a:bodyPr>
          <a:lstStyle/>
          <a:p>
            <a:r>
              <a:rPr lang="en-US" sz="2400" dirty="0">
                <a:cs typeface="Times New Roman" pitchFamily="18" charset="0"/>
              </a:rPr>
              <a:t>The total waiting time to see a Dr. in a given hospital is known to have a </a:t>
            </a:r>
            <a:r>
              <a:rPr lang="en-US" sz="2400" dirty="0">
                <a:solidFill>
                  <a:srgbClr val="00B050"/>
                </a:solidFill>
                <a:cs typeface="Times New Roman" pitchFamily="18" charset="0"/>
              </a:rPr>
              <a:t>normal distribution </a:t>
            </a:r>
            <a:r>
              <a:rPr lang="en-US" sz="2400" dirty="0">
                <a:cs typeface="Times New Roman" pitchFamily="18" charset="0"/>
              </a:rPr>
              <a:t>with </a:t>
            </a:r>
            <a:r>
              <a:rPr lang="en-US" sz="2400" dirty="0">
                <a:solidFill>
                  <a:srgbClr val="0070C0"/>
                </a:solidFill>
                <a:cs typeface="Times New Roman" pitchFamily="18" charset="0"/>
              </a:rPr>
              <a:t>standard deviation 5mins</a:t>
            </a:r>
            <a:r>
              <a:rPr lang="en-US" sz="2400" dirty="0">
                <a:cs typeface="Times New Roman" pitchFamily="18" charset="0"/>
              </a:rPr>
              <a:t>. However, the mean waiting time </a:t>
            </a:r>
            <a:r>
              <a:rPr lang="el-GR" sz="2400" dirty="0">
                <a:cs typeface="Times New Roman" pitchFamily="18" charset="0"/>
              </a:rPr>
              <a:t>μ</a:t>
            </a:r>
            <a:r>
              <a:rPr lang="en-US" sz="2400" dirty="0">
                <a:cs typeface="Times New Roman" pitchFamily="18" charset="0"/>
              </a:rPr>
              <a:t> is unknown. </a:t>
            </a:r>
          </a:p>
          <a:p>
            <a:pPr>
              <a:lnSpc>
                <a:spcPts val="1500"/>
              </a:lnSpc>
            </a:pPr>
            <a:endParaRPr lang="en-US" sz="2400" dirty="0">
              <a:cs typeface="Times New Roman" pitchFamily="18" charset="0"/>
            </a:endParaRPr>
          </a:p>
          <a:p>
            <a:r>
              <a:rPr lang="en-US" sz="2400" dirty="0">
                <a:cs typeface="Times New Roman" pitchFamily="18" charset="0"/>
              </a:rPr>
              <a:t>We asked 9 people about how long they have waited before seeing a Dr. and collected the following data (in mins). </a:t>
            </a:r>
          </a:p>
          <a:p>
            <a:r>
              <a:rPr lang="en-US" sz="2400" dirty="0">
                <a:cs typeface="Times New Roman" pitchFamily="18" charset="0"/>
              </a:rPr>
              <a:t>Estimate the mean waiting time and construct its 95% CI?</a:t>
            </a:r>
          </a:p>
          <a:p>
            <a:r>
              <a:rPr lang="en-US" sz="2400" dirty="0">
                <a:cs typeface="Times New Roman" pitchFamily="18" charset="0"/>
              </a:rPr>
              <a:t>12	8.5	25	17	16	18	16	16.5	21</a:t>
            </a:r>
          </a:p>
          <a:p>
            <a:r>
              <a:rPr lang="en-US" sz="2400" dirty="0">
                <a:cs typeface="Times New Roman" pitchFamily="18" charset="0"/>
              </a:rPr>
              <a:t>(Sum = 150)</a:t>
            </a:r>
          </a:p>
        </p:txBody>
      </p:sp>
      <p:sp>
        <p:nvSpPr>
          <p:cNvPr id="9" name="Rectangle 8">
            <a:extLst>
              <a:ext uri="{FF2B5EF4-FFF2-40B4-BE49-F238E27FC236}">
                <a16:creationId xmlns:a16="http://schemas.microsoft.com/office/drawing/2014/main" id="{65776AE3-52A7-4579-8FBE-6F0FB554767F}"/>
              </a:ext>
            </a:extLst>
          </p:cNvPr>
          <p:cNvSpPr/>
          <p:nvPr/>
        </p:nvSpPr>
        <p:spPr>
          <a:xfrm>
            <a:off x="8778134" y="4695405"/>
            <a:ext cx="2843410" cy="1589101"/>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ea typeface="Cambria Math" panose="02040503050406030204" pitchFamily="18" charset="0"/>
              </a:rPr>
              <a:t>Write down your answer then use your calculator function to check the final answer</a:t>
            </a:r>
            <a:endParaRPr lang="en-US" sz="2200" dirty="0">
              <a:solidFill>
                <a:schemeClr val="tx1"/>
              </a:solidFill>
              <a:cs typeface="Times New Roman" pitchFamily="18" charset="0"/>
            </a:endParaRPr>
          </a:p>
        </p:txBody>
      </p:sp>
      <p:pic>
        <p:nvPicPr>
          <p:cNvPr id="6" name="Picture 5">
            <a:extLst>
              <a:ext uri="{FF2B5EF4-FFF2-40B4-BE49-F238E27FC236}">
                <a16:creationId xmlns:a16="http://schemas.microsoft.com/office/drawing/2014/main" id="{F26F6341-E7AE-405E-B77D-C22D8AE58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1559" y="262357"/>
            <a:ext cx="2886961" cy="2606103"/>
          </a:xfrm>
          <a:prstGeom prst="rect">
            <a:avLst/>
          </a:prstGeom>
        </p:spPr>
      </p:pic>
    </p:spTree>
    <p:extLst>
      <p:ext uri="{BB962C8B-B14F-4D97-AF65-F5344CB8AC3E}">
        <p14:creationId xmlns:p14="http://schemas.microsoft.com/office/powerpoint/2010/main" val="301790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710506" cy="830997"/>
          </a:xfrm>
          <a:prstGeom prst="rect">
            <a:avLst/>
          </a:prstGeom>
        </p:spPr>
        <p:txBody>
          <a:bodyPr wrap="square">
            <a:spAutoFit/>
          </a:bodyPr>
          <a:lstStyle/>
          <a:p>
            <a:r>
              <a:rPr lang="en-US" sz="2400" b="1" dirty="0">
                <a:ea typeface="Times New Roman" panose="02020603050405020304" pitchFamily="18" charset="0"/>
              </a:rPr>
              <a:t>1. </a:t>
            </a:r>
            <a:r>
              <a:rPr lang="en-US" sz="2400" dirty="0">
                <a:ea typeface="Times New Roman" panose="02020603050405020304" pitchFamily="18" charset="0"/>
              </a:rPr>
              <a:t>Suppose that a recent article stated that time spent in jail by first–time convicted burglars follow a bell-shaped distribution with a standard deviation of 1.5 years. </a:t>
            </a:r>
          </a:p>
        </p:txBody>
      </p:sp>
      <p:pic>
        <p:nvPicPr>
          <p:cNvPr id="6" name="Picture 5">
            <a:extLst>
              <a:ext uri="{FF2B5EF4-FFF2-40B4-BE49-F238E27FC236}">
                <a16:creationId xmlns:a16="http://schemas.microsoft.com/office/drawing/2014/main" id="{2203452C-E0E5-40F5-91A0-0D31CE7AD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6762" y="2561628"/>
            <a:ext cx="3419605" cy="3751491"/>
          </a:xfrm>
          <a:prstGeom prst="rect">
            <a:avLst/>
          </a:prstGeom>
        </p:spPr>
      </p:pic>
      <p:sp>
        <p:nvSpPr>
          <p:cNvPr id="8" name="Rectangle 7">
            <a:extLst>
              <a:ext uri="{FF2B5EF4-FFF2-40B4-BE49-F238E27FC236}">
                <a16:creationId xmlns:a16="http://schemas.microsoft.com/office/drawing/2014/main" id="{08DF91F9-34DF-43AC-BC8C-8BBF26D23B2A}"/>
              </a:ext>
            </a:extLst>
          </p:cNvPr>
          <p:cNvSpPr/>
          <p:nvPr/>
        </p:nvSpPr>
        <p:spPr>
          <a:xfrm>
            <a:off x="875778" y="2549218"/>
            <a:ext cx="7028145" cy="3277820"/>
          </a:xfrm>
          <a:prstGeom prst="rect">
            <a:avLst/>
          </a:prstGeom>
        </p:spPr>
        <p:txBody>
          <a:bodyPr wrap="square">
            <a:spAutoFit/>
          </a:bodyPr>
          <a:lstStyle/>
          <a:p>
            <a:r>
              <a:rPr lang="en-US" sz="2400" dirty="0">
                <a:ea typeface="Times New Roman" panose="02020603050405020304" pitchFamily="18" charset="0"/>
              </a:rPr>
              <a:t>A study was then done to see if the mean time has increased in the new century. A random sample of 26 first–time convicted burglars in a recent year was picked. The average length of time in jail from the survey was 3 years. </a:t>
            </a:r>
          </a:p>
          <a:p>
            <a:pPr>
              <a:lnSpc>
                <a:spcPts val="1800"/>
              </a:lnSpc>
            </a:pPr>
            <a:endParaRPr lang="en-US" sz="2400" dirty="0">
              <a:ea typeface="Times New Roman" panose="02020603050405020304" pitchFamily="18" charset="0"/>
            </a:endParaRPr>
          </a:p>
          <a:p>
            <a:r>
              <a:rPr lang="en-US" sz="2400" dirty="0">
                <a:ea typeface="Times New Roman" panose="02020603050405020304" pitchFamily="18" charset="0"/>
              </a:rPr>
              <a:t>Based on this information compute a 98% confidence interval for the true time spent in jail by first time convicted burglars.</a:t>
            </a:r>
          </a:p>
        </p:txBody>
      </p:sp>
    </p:spTree>
    <p:extLst>
      <p:ext uri="{BB962C8B-B14F-4D97-AF65-F5344CB8AC3E}">
        <p14:creationId xmlns:p14="http://schemas.microsoft.com/office/powerpoint/2010/main" val="3966499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515600" cy="1200329"/>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A study conducted by an airline showed that a random sample of nine of its passengers disembarking at the Winnipeg airport, took an average of 24.1 minutes to claim their luggage.</a:t>
            </a:r>
          </a:p>
        </p:txBody>
      </p:sp>
      <p:pic>
        <p:nvPicPr>
          <p:cNvPr id="5" name="Picture 4">
            <a:extLst>
              <a:ext uri="{FF2B5EF4-FFF2-40B4-BE49-F238E27FC236}">
                <a16:creationId xmlns:a16="http://schemas.microsoft.com/office/drawing/2014/main" id="{C443A99D-CB03-482D-9349-51687F53B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335" y="2942660"/>
            <a:ext cx="6362700" cy="3362325"/>
          </a:xfrm>
          <a:prstGeom prst="rect">
            <a:avLst/>
          </a:prstGeom>
        </p:spPr>
      </p:pic>
      <p:sp>
        <p:nvSpPr>
          <p:cNvPr id="9" name="Rectangle 8">
            <a:extLst>
              <a:ext uri="{FF2B5EF4-FFF2-40B4-BE49-F238E27FC236}">
                <a16:creationId xmlns:a16="http://schemas.microsoft.com/office/drawing/2014/main" id="{9A691F56-BCA3-4A69-879C-B2226F2AEA61}"/>
              </a:ext>
            </a:extLst>
          </p:cNvPr>
          <p:cNvSpPr/>
          <p:nvPr/>
        </p:nvSpPr>
        <p:spPr>
          <a:xfrm>
            <a:off x="875778" y="2851816"/>
            <a:ext cx="4356187" cy="2908489"/>
          </a:xfrm>
          <a:prstGeom prst="rect">
            <a:avLst/>
          </a:prstGeom>
        </p:spPr>
        <p:txBody>
          <a:bodyPr wrap="square">
            <a:spAutoFit/>
          </a:bodyPr>
          <a:lstStyle/>
          <a:p>
            <a:r>
              <a:rPr lang="en-US" sz="2400" dirty="0">
                <a:ea typeface="Times New Roman" panose="02020603050405020304" pitchFamily="18" charset="0"/>
              </a:rPr>
              <a:t>From a previous survey it was determined that time to claim luggage is normally distributed with a variance of 18 (min²). </a:t>
            </a:r>
          </a:p>
          <a:p>
            <a:pPr>
              <a:lnSpc>
                <a:spcPts val="1800"/>
              </a:lnSpc>
            </a:pPr>
            <a:endParaRPr lang="en-US" sz="2400" dirty="0">
              <a:ea typeface="Times New Roman" panose="02020603050405020304" pitchFamily="18" charset="0"/>
            </a:endParaRPr>
          </a:p>
          <a:p>
            <a:r>
              <a:rPr lang="en-US" sz="2400" dirty="0">
                <a:ea typeface="Times New Roman" panose="02020603050405020304" pitchFamily="18" charset="0"/>
              </a:rPr>
              <a:t>Compute a 95% confidence interval for the mean time to claim one’s luggage.</a:t>
            </a:r>
          </a:p>
        </p:txBody>
      </p:sp>
    </p:spTree>
    <p:extLst>
      <p:ext uri="{BB962C8B-B14F-4D97-AF65-F5344CB8AC3E}">
        <p14:creationId xmlns:p14="http://schemas.microsoft.com/office/powerpoint/2010/main" val="159380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664894" cy="1569660"/>
          </a:xfrm>
          <a:prstGeom prst="rect">
            <a:avLst/>
          </a:prstGeom>
        </p:spPr>
        <p:txBody>
          <a:bodyPr wrap="square">
            <a:spAutoFit/>
          </a:bodyPr>
          <a:lstStyle/>
          <a:p>
            <a:r>
              <a:rPr lang="en-US" sz="2400" b="1" dirty="0">
                <a:ea typeface="Times New Roman" panose="02020603050405020304" pitchFamily="18" charset="0"/>
              </a:rPr>
              <a:t>3. </a:t>
            </a:r>
            <a:r>
              <a:rPr lang="en-US" sz="2400" dirty="0">
                <a:ea typeface="Times New Roman" panose="02020603050405020304" pitchFamily="18" charset="0"/>
              </a:rPr>
              <a:t>A horticulturist wishes to estimate the mean growth of seedlings in a large timber plot. A random sample of n = 100 seedlings is selected and the one-year growth for each is measured. </a:t>
            </a:r>
          </a:p>
        </p:txBody>
      </p:sp>
      <p:sp>
        <p:nvSpPr>
          <p:cNvPr id="8" name="Rectangle 7">
            <a:extLst>
              <a:ext uri="{FF2B5EF4-FFF2-40B4-BE49-F238E27FC236}">
                <a16:creationId xmlns:a16="http://schemas.microsoft.com/office/drawing/2014/main" id="{08DF91F9-34DF-43AC-BC8C-8BBF26D23B2A}"/>
              </a:ext>
            </a:extLst>
          </p:cNvPr>
          <p:cNvSpPr/>
          <p:nvPr/>
        </p:nvSpPr>
        <p:spPr>
          <a:xfrm>
            <a:off x="838200" y="3154202"/>
            <a:ext cx="6965514" cy="1569660"/>
          </a:xfrm>
          <a:prstGeom prst="rect">
            <a:avLst/>
          </a:prstGeom>
        </p:spPr>
        <p:txBody>
          <a:bodyPr wrap="square">
            <a:spAutoFit/>
          </a:bodyPr>
          <a:lstStyle/>
          <a:p>
            <a:r>
              <a:rPr lang="en-US" sz="2400" dirty="0">
                <a:ea typeface="Times New Roman" panose="02020603050405020304" pitchFamily="18" charset="0"/>
              </a:rPr>
              <a:t>The sample results in a mean of 5.62 cm. Assuming a standard deviation of 2.50 cm for the one-year growth of seedlings, compute the 95% confidence interval for the mean growth.</a:t>
            </a:r>
          </a:p>
        </p:txBody>
      </p:sp>
      <p:pic>
        <p:nvPicPr>
          <p:cNvPr id="9" name="Picture 8">
            <a:extLst>
              <a:ext uri="{FF2B5EF4-FFF2-40B4-BE49-F238E27FC236}">
                <a16:creationId xmlns:a16="http://schemas.microsoft.com/office/drawing/2014/main" id="{860D8235-E292-4F45-ADD4-2EE7483B5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1709" y="448580"/>
            <a:ext cx="2617744" cy="2680570"/>
          </a:xfrm>
          <a:prstGeom prst="rect">
            <a:avLst/>
          </a:prstGeom>
        </p:spPr>
      </p:pic>
    </p:spTree>
    <p:extLst>
      <p:ext uri="{BB962C8B-B14F-4D97-AF65-F5344CB8AC3E}">
        <p14:creationId xmlns:p14="http://schemas.microsoft.com/office/powerpoint/2010/main" val="112210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470531" cy="1325563"/>
          </a:xfrm>
        </p:spPr>
        <p:txBody>
          <a:bodyPr/>
          <a:lstStyle/>
          <a:p>
            <a:r>
              <a:rPr lang="en-US" dirty="0">
                <a:solidFill>
                  <a:srgbClr val="990033"/>
                </a:solidFill>
              </a:rPr>
              <a:t>Examples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27850"/>
            <a:ext cx="6051115" cy="3293209"/>
          </a:xfrm>
          <a:prstGeom prst="rect">
            <a:avLst/>
          </a:prstGeom>
        </p:spPr>
        <p:txBody>
          <a:bodyPr wrap="square">
            <a:spAutoFit/>
          </a:bodyPr>
          <a:lstStyle/>
          <a:p>
            <a:r>
              <a:rPr lang="en-US" sz="2400" dirty="0"/>
              <a:t>Assume you want to estimate </a:t>
            </a:r>
            <a:r>
              <a:rPr lang="en-US" sz="2400" dirty="0">
                <a:solidFill>
                  <a:srgbClr val="00B050"/>
                </a:solidFill>
              </a:rPr>
              <a:t>the time it takes for you to get home after work</a:t>
            </a:r>
            <a:r>
              <a:rPr lang="en-US" sz="2400" dirty="0"/>
              <a:t>. </a:t>
            </a:r>
          </a:p>
          <a:p>
            <a:pPr>
              <a:lnSpc>
                <a:spcPts val="1200"/>
              </a:lnSpc>
            </a:pPr>
            <a:endParaRPr lang="en-US" sz="2400" dirty="0"/>
          </a:p>
          <a:p>
            <a:r>
              <a:rPr lang="en-US" sz="2400" dirty="0"/>
              <a:t>So you record the commute time for a number of times as follows</a:t>
            </a:r>
          </a:p>
          <a:p>
            <a:pPr>
              <a:lnSpc>
                <a:spcPts val="1800"/>
              </a:lnSpc>
            </a:pPr>
            <a:endParaRPr lang="en-US" sz="2400" dirty="0"/>
          </a:p>
          <a:p>
            <a:r>
              <a:rPr lang="en-US" sz="2400" dirty="0"/>
              <a:t>18	32	22	35	25	22	21</a:t>
            </a:r>
          </a:p>
          <a:p>
            <a:pPr>
              <a:lnSpc>
                <a:spcPts val="1800"/>
              </a:lnSpc>
            </a:pPr>
            <a:endParaRPr lang="en-US" sz="2400" dirty="0"/>
          </a:p>
          <a:p>
            <a:r>
              <a:rPr lang="en-US" sz="2400" dirty="0"/>
              <a:t>What parameter is under estimation and what could be an estimate of this parameter?</a:t>
            </a:r>
          </a:p>
        </p:txBody>
      </p:sp>
      <p:sp>
        <p:nvSpPr>
          <p:cNvPr id="50" name="Rectangle 49">
            <a:extLst>
              <a:ext uri="{FF2B5EF4-FFF2-40B4-BE49-F238E27FC236}">
                <a16:creationId xmlns:a16="http://schemas.microsoft.com/office/drawing/2014/main" id="{0F802C5B-BECA-414B-B711-9AA05FB03714}"/>
              </a:ext>
            </a:extLst>
          </p:cNvPr>
          <p:cNvSpPr/>
          <p:nvPr/>
        </p:nvSpPr>
        <p:spPr>
          <a:xfrm>
            <a:off x="838201" y="4989807"/>
            <a:ext cx="2374899" cy="1200329"/>
          </a:xfrm>
          <a:prstGeom prst="rect">
            <a:avLst/>
          </a:prstGeom>
        </p:spPr>
        <p:txBody>
          <a:bodyPr wrap="square">
            <a:spAutoFit/>
          </a:bodyPr>
          <a:lstStyle/>
          <a:p>
            <a:r>
              <a:rPr lang="en-US" sz="2400" dirty="0">
                <a:solidFill>
                  <a:srgbClr val="00B050"/>
                </a:solidFill>
                <a:cs typeface="Times New Roman" pitchFamily="18" charset="0"/>
              </a:rPr>
              <a:t>Parameter</a:t>
            </a:r>
            <a:r>
              <a:rPr lang="en-US" sz="2400" dirty="0">
                <a:cs typeface="Times New Roman" pitchFamily="18" charset="0"/>
              </a:rPr>
              <a:t>:	       </a:t>
            </a:r>
          </a:p>
          <a:p>
            <a:r>
              <a:rPr lang="en-US" sz="2400" dirty="0">
                <a:solidFill>
                  <a:srgbClr val="0070C0"/>
                </a:solidFill>
              </a:rPr>
              <a:t>Point estimate</a:t>
            </a:r>
            <a:r>
              <a:rPr lang="en-US" sz="2400" dirty="0"/>
              <a:t>:</a:t>
            </a:r>
          </a:p>
          <a:p>
            <a:r>
              <a:rPr lang="en-US" sz="2400" dirty="0">
                <a:solidFill>
                  <a:srgbClr val="FF0000"/>
                </a:solidFill>
              </a:rPr>
              <a:t>Interval estimate</a:t>
            </a:r>
            <a:r>
              <a:rPr lang="en-US" sz="2400" dirty="0"/>
              <a:t>:</a:t>
            </a:r>
          </a:p>
        </p:txBody>
      </p:sp>
      <p:sp>
        <p:nvSpPr>
          <p:cNvPr id="51" name="Rectangle 50">
            <a:extLst>
              <a:ext uri="{FF2B5EF4-FFF2-40B4-BE49-F238E27FC236}">
                <a16:creationId xmlns:a16="http://schemas.microsoft.com/office/drawing/2014/main" id="{7A115300-C09E-4F62-BAB9-12992E19F879}"/>
              </a:ext>
            </a:extLst>
          </p:cNvPr>
          <p:cNvSpPr/>
          <p:nvPr/>
        </p:nvSpPr>
        <p:spPr>
          <a:xfrm>
            <a:off x="6987435" y="365125"/>
            <a:ext cx="4849660" cy="1785104"/>
          </a:xfrm>
          <a:prstGeom prst="rect">
            <a:avLst/>
          </a:prstGeom>
        </p:spPr>
        <p:txBody>
          <a:bodyPr wrap="square">
            <a:spAutoFit/>
          </a:bodyPr>
          <a:lstStyle/>
          <a:p>
            <a:r>
              <a:rPr lang="en-US" sz="2200" b="1" dirty="0"/>
              <a:t>Ex1: </a:t>
            </a:r>
            <a:r>
              <a:rPr lang="en-US" sz="2200" dirty="0"/>
              <a:t>Assume you want to estimate the time it takes for you to go to sleep.</a:t>
            </a:r>
          </a:p>
          <a:p>
            <a:r>
              <a:rPr lang="en-US" sz="2200" dirty="0">
                <a:solidFill>
                  <a:srgbClr val="00B050"/>
                </a:solidFill>
              </a:rPr>
              <a:t>Parameter</a:t>
            </a:r>
            <a:r>
              <a:rPr lang="en-US" sz="2200" dirty="0"/>
              <a:t>: </a:t>
            </a:r>
            <a:endParaRPr lang="en-US" sz="2200" dirty="0">
              <a:solidFill>
                <a:srgbClr val="00B050"/>
              </a:solidFill>
            </a:endParaRPr>
          </a:p>
          <a:p>
            <a:r>
              <a:rPr lang="en-US" sz="2200" dirty="0">
                <a:solidFill>
                  <a:srgbClr val="0070C0"/>
                </a:solidFill>
              </a:rPr>
              <a:t>Point estimate</a:t>
            </a:r>
            <a:r>
              <a:rPr lang="en-US" sz="2200" dirty="0"/>
              <a:t>: 		</a:t>
            </a:r>
            <a:endParaRPr lang="en-US" sz="2200" dirty="0">
              <a:cs typeface="Times New Roman" pitchFamily="18" charset="0"/>
            </a:endParaRPr>
          </a:p>
          <a:p>
            <a:r>
              <a:rPr lang="en-US" sz="2200" dirty="0">
                <a:solidFill>
                  <a:srgbClr val="FF0000"/>
                </a:solidFill>
              </a:rPr>
              <a:t>Interval estimate</a:t>
            </a:r>
            <a:r>
              <a:rPr lang="en-US" sz="2200" dirty="0"/>
              <a:t>:</a:t>
            </a:r>
          </a:p>
        </p:txBody>
      </p:sp>
      <p:sp>
        <p:nvSpPr>
          <p:cNvPr id="52" name="Rectangle 51">
            <a:extLst>
              <a:ext uri="{FF2B5EF4-FFF2-40B4-BE49-F238E27FC236}">
                <a16:creationId xmlns:a16="http://schemas.microsoft.com/office/drawing/2014/main" id="{3CBEF37B-079B-4C17-A903-C5CDBFC0A6CA}"/>
              </a:ext>
            </a:extLst>
          </p:cNvPr>
          <p:cNvSpPr/>
          <p:nvPr/>
        </p:nvSpPr>
        <p:spPr>
          <a:xfrm>
            <a:off x="6987435" y="2376023"/>
            <a:ext cx="4849660" cy="1785104"/>
          </a:xfrm>
          <a:prstGeom prst="rect">
            <a:avLst/>
          </a:prstGeom>
        </p:spPr>
        <p:txBody>
          <a:bodyPr wrap="square">
            <a:spAutoFit/>
          </a:bodyPr>
          <a:lstStyle/>
          <a:p>
            <a:r>
              <a:rPr lang="en-US" sz="2200" b="1" dirty="0"/>
              <a:t>Ex2: </a:t>
            </a:r>
            <a:r>
              <a:rPr lang="en-US" sz="2200" dirty="0"/>
              <a:t>How long patients sleep by 1 dose of an anesthetic. </a:t>
            </a:r>
          </a:p>
          <a:p>
            <a:r>
              <a:rPr lang="en-US" sz="2200" dirty="0">
                <a:solidFill>
                  <a:srgbClr val="00B050"/>
                </a:solidFill>
              </a:rPr>
              <a:t>Parameter</a:t>
            </a:r>
            <a:r>
              <a:rPr lang="en-US" sz="2200" dirty="0"/>
              <a:t>: 	     mean sleep time</a:t>
            </a:r>
            <a:endParaRPr lang="en-US" sz="2200" dirty="0">
              <a:solidFill>
                <a:srgbClr val="0070C0"/>
              </a:solidFill>
            </a:endParaRPr>
          </a:p>
          <a:p>
            <a:r>
              <a:rPr lang="en-US" sz="2200" dirty="0">
                <a:solidFill>
                  <a:srgbClr val="0070C0"/>
                </a:solidFill>
              </a:rPr>
              <a:t>Point estimate</a:t>
            </a:r>
            <a:r>
              <a:rPr lang="en-US" sz="2200" dirty="0"/>
              <a:t>: 	     8 hours	</a:t>
            </a:r>
          </a:p>
          <a:p>
            <a:r>
              <a:rPr lang="en-US" sz="2200" dirty="0">
                <a:solidFill>
                  <a:srgbClr val="FF0000"/>
                </a:solidFill>
              </a:rPr>
              <a:t>Interval estimate</a:t>
            </a:r>
            <a:r>
              <a:rPr lang="en-US" sz="2200" dirty="0"/>
              <a:t>:  ( 5 , ∞ )</a:t>
            </a:r>
          </a:p>
        </p:txBody>
      </p:sp>
      <p:sp>
        <p:nvSpPr>
          <p:cNvPr id="53" name="Rectangle 52">
            <a:extLst>
              <a:ext uri="{FF2B5EF4-FFF2-40B4-BE49-F238E27FC236}">
                <a16:creationId xmlns:a16="http://schemas.microsoft.com/office/drawing/2014/main" id="{D5C897EB-6960-4D3E-8383-5A4DEE6E3742}"/>
              </a:ext>
            </a:extLst>
          </p:cNvPr>
          <p:cNvSpPr/>
          <p:nvPr/>
        </p:nvSpPr>
        <p:spPr>
          <a:xfrm>
            <a:off x="6987435" y="4386921"/>
            <a:ext cx="4849660" cy="2123658"/>
          </a:xfrm>
          <a:prstGeom prst="rect">
            <a:avLst/>
          </a:prstGeom>
        </p:spPr>
        <p:txBody>
          <a:bodyPr wrap="square">
            <a:spAutoFit/>
          </a:bodyPr>
          <a:lstStyle/>
          <a:p>
            <a:r>
              <a:rPr lang="en-US" sz="2200" b="1" dirty="0"/>
              <a:t>Ex3: </a:t>
            </a:r>
            <a:r>
              <a:rPr lang="en-US" sz="2200" dirty="0"/>
              <a:t>How many patients visit the pharmacy with a flu per day on late October.</a:t>
            </a:r>
          </a:p>
          <a:p>
            <a:r>
              <a:rPr lang="en-US" sz="2200" dirty="0">
                <a:solidFill>
                  <a:srgbClr val="00B050"/>
                </a:solidFill>
              </a:rPr>
              <a:t>Parameter</a:t>
            </a:r>
            <a:r>
              <a:rPr lang="en-US" sz="2200" dirty="0"/>
              <a:t>: 	    mean # of patients</a:t>
            </a:r>
          </a:p>
          <a:p>
            <a:r>
              <a:rPr lang="en-US" sz="2200" dirty="0">
                <a:solidFill>
                  <a:srgbClr val="0070C0"/>
                </a:solidFill>
              </a:rPr>
              <a:t>Point estimate</a:t>
            </a:r>
            <a:r>
              <a:rPr lang="en-US" sz="2200" dirty="0"/>
              <a:t>: 	    10	</a:t>
            </a:r>
          </a:p>
          <a:p>
            <a:r>
              <a:rPr lang="en-US" sz="2200" dirty="0">
                <a:solidFill>
                  <a:srgbClr val="FF0000"/>
                </a:solidFill>
              </a:rPr>
              <a:t>Interval estimate</a:t>
            </a:r>
            <a:r>
              <a:rPr lang="en-US" sz="2200" dirty="0"/>
              <a:t>:  ( 8 , 12 )</a:t>
            </a:r>
          </a:p>
        </p:txBody>
      </p:sp>
      <p:sp>
        <p:nvSpPr>
          <p:cNvPr id="8" name="Rectangle 7">
            <a:extLst>
              <a:ext uri="{FF2B5EF4-FFF2-40B4-BE49-F238E27FC236}">
                <a16:creationId xmlns:a16="http://schemas.microsoft.com/office/drawing/2014/main" id="{129A65A9-B95C-40C1-9C17-A0BC654F694F}"/>
              </a:ext>
            </a:extLst>
          </p:cNvPr>
          <p:cNvSpPr/>
          <p:nvPr/>
        </p:nvSpPr>
        <p:spPr>
          <a:xfrm>
            <a:off x="3213100" y="4989806"/>
            <a:ext cx="3254680" cy="1200329"/>
          </a:xfrm>
          <a:prstGeom prst="rect">
            <a:avLst/>
          </a:prstGeom>
        </p:spPr>
        <p:txBody>
          <a:bodyPr wrap="square">
            <a:spAutoFit/>
          </a:bodyPr>
          <a:lstStyle/>
          <a:p>
            <a:r>
              <a:rPr lang="en-US" sz="2400" dirty="0">
                <a:cs typeface="Times New Roman" pitchFamily="18" charset="0"/>
              </a:rPr>
              <a:t>mean commute time (</a:t>
            </a:r>
            <a:r>
              <a:rPr lang="el-GR" sz="2400" dirty="0">
                <a:cs typeface="Times New Roman" pitchFamily="18" charset="0"/>
              </a:rPr>
              <a:t>μ</a:t>
            </a:r>
            <a:r>
              <a:rPr lang="en-US" sz="2400" dirty="0">
                <a:cs typeface="Times New Roman" pitchFamily="18" charset="0"/>
              </a:rPr>
              <a:t>)</a:t>
            </a:r>
            <a:endParaRPr lang="en-US" sz="2400" dirty="0">
              <a:solidFill>
                <a:srgbClr val="0070C0"/>
              </a:solidFill>
            </a:endParaRPr>
          </a:p>
          <a:p>
            <a:r>
              <a:rPr lang="en-US" sz="2400" dirty="0"/>
              <a:t>25 minutes	   </a:t>
            </a:r>
          </a:p>
          <a:p>
            <a:r>
              <a:rPr lang="en-US" sz="2400" dirty="0"/>
              <a:t>15 to 35 minutes</a:t>
            </a:r>
          </a:p>
        </p:txBody>
      </p:sp>
      <p:sp>
        <p:nvSpPr>
          <p:cNvPr id="9" name="Rectangle 8">
            <a:extLst>
              <a:ext uri="{FF2B5EF4-FFF2-40B4-BE49-F238E27FC236}">
                <a16:creationId xmlns:a16="http://schemas.microsoft.com/office/drawing/2014/main" id="{75A49D7A-20D0-45E5-BAB5-D68B0710BAF7}"/>
              </a:ext>
            </a:extLst>
          </p:cNvPr>
          <p:cNvSpPr/>
          <p:nvPr/>
        </p:nvSpPr>
        <p:spPr>
          <a:xfrm>
            <a:off x="9223019" y="1040606"/>
            <a:ext cx="2435581" cy="1107996"/>
          </a:xfrm>
          <a:prstGeom prst="rect">
            <a:avLst/>
          </a:prstGeom>
        </p:spPr>
        <p:txBody>
          <a:bodyPr wrap="square">
            <a:spAutoFit/>
          </a:bodyPr>
          <a:lstStyle/>
          <a:p>
            <a:r>
              <a:rPr lang="en-US" sz="2200" dirty="0"/>
              <a:t>mean time to sleep</a:t>
            </a:r>
            <a:endParaRPr lang="en-US" sz="2200" dirty="0">
              <a:solidFill>
                <a:srgbClr val="00B050"/>
              </a:solidFill>
            </a:endParaRPr>
          </a:p>
          <a:p>
            <a:r>
              <a:rPr lang="en-US" sz="2200" dirty="0"/>
              <a:t>5 minutes</a:t>
            </a:r>
          </a:p>
          <a:p>
            <a:r>
              <a:rPr lang="en-US" sz="2200" dirty="0"/>
              <a:t>2 to 15 minutes</a:t>
            </a:r>
          </a:p>
        </p:txBody>
      </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470531" cy="1325563"/>
          </a:xfrm>
        </p:spPr>
        <p:txBody>
          <a:bodyPr/>
          <a:lstStyle/>
          <a:p>
            <a:r>
              <a:rPr lang="en-US" dirty="0">
                <a:solidFill>
                  <a:srgbClr val="990033"/>
                </a:solidFill>
              </a:rPr>
              <a:t>Examples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27850"/>
            <a:ext cx="6051115" cy="1569660"/>
          </a:xfrm>
          <a:prstGeom prst="rect">
            <a:avLst/>
          </a:prstGeom>
        </p:spPr>
        <p:txBody>
          <a:bodyPr wrap="square">
            <a:spAutoFit/>
          </a:bodyPr>
          <a:lstStyle/>
          <a:p>
            <a:r>
              <a:rPr lang="en-US" sz="2400" dirty="0"/>
              <a:t>Suppose you want to estimate the ratio of USP students that will vote on the next election. What is your population and parameter of interest? What is the workflow?</a:t>
            </a:r>
          </a:p>
        </p:txBody>
      </p:sp>
      <p:sp>
        <p:nvSpPr>
          <p:cNvPr id="50" name="Rectangle 49">
            <a:extLst>
              <a:ext uri="{FF2B5EF4-FFF2-40B4-BE49-F238E27FC236}">
                <a16:creationId xmlns:a16="http://schemas.microsoft.com/office/drawing/2014/main" id="{0F802C5B-BECA-414B-B711-9AA05FB03714}"/>
              </a:ext>
            </a:extLst>
          </p:cNvPr>
          <p:cNvSpPr/>
          <p:nvPr/>
        </p:nvSpPr>
        <p:spPr>
          <a:xfrm>
            <a:off x="838200" y="4989807"/>
            <a:ext cx="2468671" cy="1200329"/>
          </a:xfrm>
          <a:prstGeom prst="rect">
            <a:avLst/>
          </a:prstGeom>
        </p:spPr>
        <p:txBody>
          <a:bodyPr wrap="square">
            <a:spAutoFit/>
          </a:bodyPr>
          <a:lstStyle/>
          <a:p>
            <a:r>
              <a:rPr lang="en-US" sz="2400" dirty="0">
                <a:solidFill>
                  <a:srgbClr val="00B050"/>
                </a:solidFill>
                <a:cs typeface="Times New Roman" pitchFamily="18" charset="0"/>
              </a:rPr>
              <a:t>Parameter</a:t>
            </a:r>
            <a:r>
              <a:rPr lang="en-US" sz="2400" dirty="0">
                <a:cs typeface="Times New Roman" pitchFamily="18" charset="0"/>
              </a:rPr>
              <a:t>:</a:t>
            </a:r>
            <a:endParaRPr lang="en-US" sz="2400" dirty="0">
              <a:solidFill>
                <a:srgbClr val="0070C0"/>
              </a:solidFill>
            </a:endParaRPr>
          </a:p>
          <a:p>
            <a:r>
              <a:rPr lang="en-US" sz="2400" dirty="0">
                <a:solidFill>
                  <a:srgbClr val="0070C0"/>
                </a:solidFill>
              </a:rPr>
              <a:t>Point estimate</a:t>
            </a:r>
            <a:r>
              <a:rPr lang="en-US" sz="2400" dirty="0"/>
              <a:t>:</a:t>
            </a:r>
          </a:p>
          <a:p>
            <a:r>
              <a:rPr lang="en-US" sz="2400" dirty="0">
                <a:solidFill>
                  <a:srgbClr val="FF0000"/>
                </a:solidFill>
              </a:rPr>
              <a:t>Interval estimate</a:t>
            </a:r>
            <a:r>
              <a:rPr lang="en-US" sz="2400" dirty="0"/>
              <a:t>:</a:t>
            </a:r>
          </a:p>
        </p:txBody>
      </p:sp>
      <p:sp>
        <p:nvSpPr>
          <p:cNvPr id="51" name="Rectangle 50">
            <a:extLst>
              <a:ext uri="{FF2B5EF4-FFF2-40B4-BE49-F238E27FC236}">
                <a16:creationId xmlns:a16="http://schemas.microsoft.com/office/drawing/2014/main" id="{7A115300-C09E-4F62-BAB9-12992E19F879}"/>
              </a:ext>
            </a:extLst>
          </p:cNvPr>
          <p:cNvSpPr/>
          <p:nvPr/>
        </p:nvSpPr>
        <p:spPr>
          <a:xfrm>
            <a:off x="6987435" y="653223"/>
            <a:ext cx="4849660" cy="1569660"/>
          </a:xfrm>
          <a:prstGeom prst="rect">
            <a:avLst/>
          </a:prstGeom>
        </p:spPr>
        <p:txBody>
          <a:bodyPr wrap="square">
            <a:spAutoFit/>
          </a:bodyPr>
          <a:lstStyle/>
          <a:p>
            <a:r>
              <a:rPr lang="en-US" sz="2400" b="1" dirty="0"/>
              <a:t>Ex1: </a:t>
            </a:r>
            <a:r>
              <a:rPr lang="en-US" sz="2400" dirty="0"/>
              <a:t>The proportion of people in the US who will vote for A</a:t>
            </a:r>
          </a:p>
          <a:p>
            <a:r>
              <a:rPr lang="en-US" sz="2400" dirty="0">
                <a:solidFill>
                  <a:srgbClr val="0070C0"/>
                </a:solidFill>
              </a:rPr>
              <a:t>Point estimate</a:t>
            </a:r>
            <a:r>
              <a:rPr lang="en-US" sz="2400" dirty="0"/>
              <a:t>: 	45%</a:t>
            </a:r>
            <a:endParaRPr lang="en-US" sz="2400" dirty="0">
              <a:cs typeface="Times New Roman" pitchFamily="18" charset="0"/>
            </a:endParaRPr>
          </a:p>
          <a:p>
            <a:r>
              <a:rPr lang="en-US" sz="2400" dirty="0">
                <a:solidFill>
                  <a:srgbClr val="FF0000"/>
                </a:solidFill>
              </a:rPr>
              <a:t>Interval estimate</a:t>
            </a:r>
            <a:r>
              <a:rPr lang="en-US" sz="2400" dirty="0"/>
              <a:t>:   	(42% , 48%)</a:t>
            </a:r>
          </a:p>
        </p:txBody>
      </p:sp>
      <p:sp>
        <p:nvSpPr>
          <p:cNvPr id="52" name="Rectangle 51">
            <a:extLst>
              <a:ext uri="{FF2B5EF4-FFF2-40B4-BE49-F238E27FC236}">
                <a16:creationId xmlns:a16="http://schemas.microsoft.com/office/drawing/2014/main" id="{3CBEF37B-079B-4C17-A903-C5CDBFC0A6CA}"/>
              </a:ext>
            </a:extLst>
          </p:cNvPr>
          <p:cNvSpPr/>
          <p:nvPr/>
        </p:nvSpPr>
        <p:spPr>
          <a:xfrm>
            <a:off x="6987435" y="2556399"/>
            <a:ext cx="4849660" cy="1785104"/>
          </a:xfrm>
          <a:prstGeom prst="rect">
            <a:avLst/>
          </a:prstGeom>
        </p:spPr>
        <p:txBody>
          <a:bodyPr wrap="square">
            <a:spAutoFit/>
          </a:bodyPr>
          <a:lstStyle/>
          <a:p>
            <a:r>
              <a:rPr lang="en-US" sz="2200" b="1" dirty="0"/>
              <a:t>Ex2: </a:t>
            </a:r>
            <a:r>
              <a:rPr lang="en-US" sz="2200" dirty="0"/>
              <a:t>What percentage of guests attending a big ceremony are left-handed? </a:t>
            </a:r>
          </a:p>
          <a:p>
            <a:r>
              <a:rPr lang="en-US" sz="2200" dirty="0">
                <a:solidFill>
                  <a:srgbClr val="0070C0"/>
                </a:solidFill>
              </a:rPr>
              <a:t>Point estimate</a:t>
            </a:r>
            <a:r>
              <a:rPr lang="en-US" sz="2200" dirty="0"/>
              <a:t>: 		7%</a:t>
            </a:r>
          </a:p>
          <a:p>
            <a:r>
              <a:rPr lang="en-US" sz="2200" dirty="0">
                <a:solidFill>
                  <a:srgbClr val="FF0000"/>
                </a:solidFill>
              </a:rPr>
              <a:t>Interval estimate</a:t>
            </a:r>
            <a:r>
              <a:rPr lang="en-US" sz="2200" dirty="0"/>
              <a:t>:	(6% , 8%)</a:t>
            </a:r>
          </a:p>
        </p:txBody>
      </p:sp>
      <p:sp>
        <p:nvSpPr>
          <p:cNvPr id="53" name="Rectangle 52">
            <a:extLst>
              <a:ext uri="{FF2B5EF4-FFF2-40B4-BE49-F238E27FC236}">
                <a16:creationId xmlns:a16="http://schemas.microsoft.com/office/drawing/2014/main" id="{D5C897EB-6960-4D3E-8383-5A4DEE6E3742}"/>
              </a:ext>
            </a:extLst>
          </p:cNvPr>
          <p:cNvSpPr/>
          <p:nvPr/>
        </p:nvSpPr>
        <p:spPr>
          <a:xfrm>
            <a:off x="6987435" y="4675019"/>
            <a:ext cx="4849660" cy="1446550"/>
          </a:xfrm>
          <a:prstGeom prst="rect">
            <a:avLst/>
          </a:prstGeom>
        </p:spPr>
        <p:txBody>
          <a:bodyPr wrap="square">
            <a:spAutoFit/>
          </a:bodyPr>
          <a:lstStyle/>
          <a:p>
            <a:r>
              <a:rPr lang="en-US" sz="2200" b="1" dirty="0"/>
              <a:t>Ex3: </a:t>
            </a:r>
            <a:r>
              <a:rPr lang="en-US" sz="2200" dirty="0"/>
              <a:t>The percentage of students who pass the course with A+</a:t>
            </a:r>
          </a:p>
          <a:p>
            <a:r>
              <a:rPr lang="en-US" sz="2200" dirty="0">
                <a:solidFill>
                  <a:srgbClr val="0070C0"/>
                </a:solidFill>
              </a:rPr>
              <a:t>Point estimate</a:t>
            </a:r>
            <a:r>
              <a:rPr lang="en-US" sz="2200" dirty="0"/>
              <a:t>: 		25%</a:t>
            </a:r>
          </a:p>
          <a:p>
            <a:r>
              <a:rPr lang="en-US" sz="2200" dirty="0">
                <a:solidFill>
                  <a:srgbClr val="FF0000"/>
                </a:solidFill>
              </a:rPr>
              <a:t>Interval estimate</a:t>
            </a:r>
            <a:r>
              <a:rPr lang="en-US" sz="2200" dirty="0"/>
              <a:t>:	(23% , 27%)</a:t>
            </a:r>
          </a:p>
        </p:txBody>
      </p:sp>
      <p:sp>
        <p:nvSpPr>
          <p:cNvPr id="8" name="Rectangle 7">
            <a:extLst>
              <a:ext uri="{FF2B5EF4-FFF2-40B4-BE49-F238E27FC236}">
                <a16:creationId xmlns:a16="http://schemas.microsoft.com/office/drawing/2014/main" id="{79D5D5B2-59C9-457A-9053-36D8466FE173}"/>
              </a:ext>
            </a:extLst>
          </p:cNvPr>
          <p:cNvSpPr/>
          <p:nvPr/>
        </p:nvSpPr>
        <p:spPr>
          <a:xfrm>
            <a:off x="838199" y="3268575"/>
            <a:ext cx="6051115" cy="1200329"/>
          </a:xfrm>
          <a:prstGeom prst="rect">
            <a:avLst/>
          </a:prstGeom>
        </p:spPr>
        <p:txBody>
          <a:bodyPr wrap="square">
            <a:spAutoFit/>
          </a:bodyPr>
          <a:lstStyle/>
          <a:p>
            <a:r>
              <a:rPr lang="en-US" sz="2400" dirty="0"/>
              <a:t>Decide on samples size, perform sampling, gather data, organize data, analyze data, make estimation for the parameter.</a:t>
            </a:r>
          </a:p>
        </p:txBody>
      </p:sp>
      <p:sp>
        <p:nvSpPr>
          <p:cNvPr id="9" name="Rectangle 8">
            <a:extLst>
              <a:ext uri="{FF2B5EF4-FFF2-40B4-BE49-F238E27FC236}">
                <a16:creationId xmlns:a16="http://schemas.microsoft.com/office/drawing/2014/main" id="{8F2186CF-2EFC-4606-A920-7BA29BA2EE75}"/>
              </a:ext>
            </a:extLst>
          </p:cNvPr>
          <p:cNvSpPr/>
          <p:nvPr/>
        </p:nvSpPr>
        <p:spPr>
          <a:xfrm>
            <a:off x="3207812" y="4989806"/>
            <a:ext cx="3230568" cy="1200329"/>
          </a:xfrm>
          <a:prstGeom prst="rect">
            <a:avLst/>
          </a:prstGeom>
        </p:spPr>
        <p:txBody>
          <a:bodyPr wrap="square">
            <a:spAutoFit/>
          </a:bodyPr>
          <a:lstStyle/>
          <a:p>
            <a:r>
              <a:rPr lang="en-US" sz="2400" dirty="0">
                <a:cs typeface="Times New Roman" pitchFamily="18" charset="0"/>
              </a:rPr>
              <a:t>proportion who vote (p)</a:t>
            </a:r>
            <a:endParaRPr lang="en-US" sz="2400" dirty="0">
              <a:solidFill>
                <a:srgbClr val="0070C0"/>
              </a:solidFill>
            </a:endParaRPr>
          </a:p>
          <a:p>
            <a:r>
              <a:rPr lang="en-US" sz="2400" dirty="0"/>
              <a:t>73%	   </a:t>
            </a:r>
          </a:p>
          <a:p>
            <a:r>
              <a:rPr lang="en-US" sz="2400" dirty="0"/>
              <a:t>70% to 76%</a:t>
            </a:r>
          </a:p>
        </p:txBody>
      </p:sp>
    </p:spTree>
    <p:extLst>
      <p:ext uri="{BB962C8B-B14F-4D97-AF65-F5344CB8AC3E}">
        <p14:creationId xmlns:p14="http://schemas.microsoft.com/office/powerpoint/2010/main" val="14760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Why Estimate?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77954"/>
            <a:ext cx="7579289" cy="2462213"/>
          </a:xfrm>
          <a:prstGeom prst="rect">
            <a:avLst/>
          </a:prstGeom>
        </p:spPr>
        <p:txBody>
          <a:bodyPr wrap="square">
            <a:spAutoFit/>
          </a:bodyPr>
          <a:lstStyle/>
          <a:p>
            <a:r>
              <a:rPr lang="en-US" sz="2400" b="1" dirty="0">
                <a:cs typeface="Times New Roman" pitchFamily="18" charset="0"/>
              </a:rPr>
              <a:t>Estimation help us to</a:t>
            </a:r>
          </a:p>
          <a:p>
            <a:pPr>
              <a:lnSpc>
                <a:spcPts val="1200"/>
              </a:lnSpc>
            </a:pPr>
            <a:endParaRPr lang="en-US" sz="2400" dirty="0">
              <a:cs typeface="Times New Roman" pitchFamily="18" charset="0"/>
            </a:endParaRPr>
          </a:p>
          <a:p>
            <a:r>
              <a:rPr lang="en-US" sz="2400" dirty="0">
                <a:cs typeface="Times New Roman" pitchFamily="18" charset="0"/>
              </a:rPr>
              <a:t>* Know what to expect for </a:t>
            </a:r>
            <a:r>
              <a:rPr lang="en-US" sz="2400" dirty="0">
                <a:solidFill>
                  <a:srgbClr val="00B050"/>
                </a:solidFill>
                <a:cs typeface="Times New Roman" pitchFamily="18" charset="0"/>
              </a:rPr>
              <a:t>better Decision Making</a:t>
            </a:r>
            <a:r>
              <a:rPr lang="en-US" sz="2400" dirty="0">
                <a:cs typeface="Times New Roman" pitchFamily="18" charset="0"/>
              </a:rPr>
              <a:t> </a:t>
            </a:r>
          </a:p>
          <a:p>
            <a:r>
              <a:rPr lang="en-US" sz="2400" dirty="0">
                <a:cs typeface="Times New Roman" pitchFamily="18" charset="0"/>
              </a:rPr>
              <a:t>* </a:t>
            </a:r>
            <a:r>
              <a:rPr lang="en-US" sz="2400" dirty="0">
                <a:solidFill>
                  <a:srgbClr val="FF0000"/>
                </a:solidFill>
                <a:cs typeface="Times New Roman" pitchFamily="18" charset="0"/>
              </a:rPr>
              <a:t>Compare alternative choices</a:t>
            </a:r>
          </a:p>
          <a:p>
            <a:r>
              <a:rPr lang="en-US" sz="2400" dirty="0">
                <a:cs typeface="Times New Roman" pitchFamily="18" charset="0"/>
              </a:rPr>
              <a:t>* </a:t>
            </a:r>
            <a:r>
              <a:rPr lang="en-US" sz="2400" dirty="0">
                <a:solidFill>
                  <a:srgbClr val="0070C0"/>
                </a:solidFill>
                <a:cs typeface="Times New Roman" pitchFamily="18" charset="0"/>
              </a:rPr>
              <a:t>Compare results in different time intervals</a:t>
            </a:r>
          </a:p>
          <a:p>
            <a:r>
              <a:rPr lang="en-US" sz="2400" dirty="0">
                <a:cs typeface="Times New Roman" pitchFamily="18" charset="0"/>
              </a:rPr>
              <a:t>* </a:t>
            </a:r>
            <a:r>
              <a:rPr lang="en-US" sz="2400" dirty="0">
                <a:solidFill>
                  <a:srgbClr val="7030A0"/>
                </a:solidFill>
                <a:cs typeface="Times New Roman" pitchFamily="18" charset="0"/>
              </a:rPr>
              <a:t>Make a profit</a:t>
            </a:r>
            <a:r>
              <a:rPr lang="en-US" sz="2400" dirty="0">
                <a:cs typeface="Times New Roman" pitchFamily="18" charset="0"/>
              </a:rPr>
              <a:t> by forecasting</a:t>
            </a:r>
          </a:p>
          <a:p>
            <a:r>
              <a:rPr lang="en-US" sz="2400" dirty="0">
                <a:cs typeface="Times New Roman" pitchFamily="18" charset="0"/>
              </a:rPr>
              <a:t>* For curiosity </a:t>
            </a:r>
          </a:p>
        </p:txBody>
      </p:sp>
      <p:sp>
        <p:nvSpPr>
          <p:cNvPr id="8" name="Rectangle 7">
            <a:extLst>
              <a:ext uri="{FF2B5EF4-FFF2-40B4-BE49-F238E27FC236}">
                <a16:creationId xmlns:a16="http://schemas.microsoft.com/office/drawing/2014/main" id="{4D2A939D-1BF1-4186-8668-F4B30DB3DFE3}"/>
              </a:ext>
            </a:extLst>
          </p:cNvPr>
          <p:cNvSpPr/>
          <p:nvPr/>
        </p:nvSpPr>
        <p:spPr>
          <a:xfrm>
            <a:off x="838200" y="4296235"/>
            <a:ext cx="7579290" cy="2092881"/>
          </a:xfrm>
          <a:prstGeom prst="rect">
            <a:avLst/>
          </a:prstGeom>
        </p:spPr>
        <p:txBody>
          <a:bodyPr wrap="square">
            <a:spAutoFit/>
          </a:bodyPr>
          <a:lstStyle/>
          <a:p>
            <a:r>
              <a:rPr lang="en-US" sz="2400" b="1" dirty="0">
                <a:cs typeface="Times New Roman" pitchFamily="18" charset="0"/>
              </a:rPr>
              <a:t>Why study a sample instead of the whole population?</a:t>
            </a:r>
          </a:p>
          <a:p>
            <a:pPr>
              <a:lnSpc>
                <a:spcPts val="1200"/>
              </a:lnSpc>
            </a:pPr>
            <a:endParaRPr lang="en-US" sz="2400" dirty="0">
              <a:cs typeface="Times New Roman" pitchFamily="18" charset="0"/>
            </a:endParaRPr>
          </a:p>
          <a:p>
            <a:r>
              <a:rPr lang="en-US" sz="2400" dirty="0">
                <a:cs typeface="Times New Roman" pitchFamily="18" charset="0"/>
              </a:rPr>
              <a:t>* Study the whole population is </a:t>
            </a:r>
            <a:r>
              <a:rPr lang="en-US" sz="2400" dirty="0">
                <a:solidFill>
                  <a:srgbClr val="00B050"/>
                </a:solidFill>
                <a:cs typeface="Times New Roman" pitchFamily="18" charset="0"/>
              </a:rPr>
              <a:t>time consuming </a:t>
            </a:r>
          </a:p>
          <a:p>
            <a:r>
              <a:rPr lang="en-US" sz="2400" dirty="0">
                <a:cs typeface="Times New Roman" pitchFamily="18" charset="0"/>
              </a:rPr>
              <a:t>* It is </a:t>
            </a:r>
            <a:r>
              <a:rPr lang="en-US" sz="2400" dirty="0">
                <a:solidFill>
                  <a:srgbClr val="FF0000"/>
                </a:solidFill>
                <a:cs typeface="Times New Roman" pitchFamily="18" charset="0"/>
              </a:rPr>
              <a:t>expensive</a:t>
            </a:r>
            <a:r>
              <a:rPr lang="en-US" sz="2400" dirty="0">
                <a:cs typeface="Times New Roman" pitchFamily="18" charset="0"/>
              </a:rPr>
              <a:t> to study the whole population</a:t>
            </a:r>
          </a:p>
          <a:p>
            <a:r>
              <a:rPr lang="en-US" sz="2400" dirty="0">
                <a:cs typeface="Times New Roman" pitchFamily="18" charset="0"/>
              </a:rPr>
              <a:t>* It is </a:t>
            </a:r>
            <a:r>
              <a:rPr lang="en-US" sz="2400" dirty="0">
                <a:solidFill>
                  <a:srgbClr val="0070C0"/>
                </a:solidFill>
                <a:cs typeface="Times New Roman" pitchFamily="18" charset="0"/>
              </a:rPr>
              <a:t>impossible</a:t>
            </a:r>
            <a:r>
              <a:rPr lang="en-US" sz="2400" dirty="0">
                <a:cs typeface="Times New Roman" pitchFamily="18" charset="0"/>
              </a:rPr>
              <a:t> to study the whole population</a:t>
            </a:r>
          </a:p>
          <a:p>
            <a:r>
              <a:rPr lang="en-US" sz="2400" dirty="0">
                <a:cs typeface="Times New Roman" pitchFamily="18" charset="0"/>
              </a:rPr>
              <a:t>* The study is </a:t>
            </a:r>
            <a:r>
              <a:rPr lang="en-US" sz="2400" dirty="0">
                <a:solidFill>
                  <a:srgbClr val="7030A0"/>
                </a:solidFill>
                <a:cs typeface="Times New Roman" pitchFamily="18" charset="0"/>
              </a:rPr>
              <a:t>destructive</a:t>
            </a:r>
            <a:r>
              <a:rPr lang="en-US" sz="2400" dirty="0">
                <a:cs typeface="Times New Roman" pitchFamily="18" charset="0"/>
              </a:rPr>
              <a:t> and can’t do it for the population</a:t>
            </a:r>
          </a:p>
        </p:txBody>
      </p:sp>
      <p:pic>
        <p:nvPicPr>
          <p:cNvPr id="4" name="Picture 3">
            <a:extLst>
              <a:ext uri="{FF2B5EF4-FFF2-40B4-BE49-F238E27FC236}">
                <a16:creationId xmlns:a16="http://schemas.microsoft.com/office/drawing/2014/main" id="{B83785CB-8D92-4966-A57C-6B7280EE3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7851" y="365125"/>
            <a:ext cx="1689100" cy="2070100"/>
          </a:xfrm>
          <a:prstGeom prst="rect">
            <a:avLst/>
          </a:prstGeom>
        </p:spPr>
      </p:pic>
      <p:pic>
        <p:nvPicPr>
          <p:cNvPr id="6" name="Picture 5">
            <a:extLst>
              <a:ext uri="{FF2B5EF4-FFF2-40B4-BE49-F238E27FC236}">
                <a16:creationId xmlns:a16="http://schemas.microsoft.com/office/drawing/2014/main" id="{3A879913-146F-40D8-B789-2F4D455F6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6881" y="2435225"/>
            <a:ext cx="1739900" cy="2019300"/>
          </a:xfrm>
          <a:prstGeom prst="rect">
            <a:avLst/>
          </a:prstGeom>
        </p:spPr>
      </p:pic>
      <p:pic>
        <p:nvPicPr>
          <p:cNvPr id="25" name="Picture 24">
            <a:extLst>
              <a:ext uri="{FF2B5EF4-FFF2-40B4-BE49-F238E27FC236}">
                <a16:creationId xmlns:a16="http://schemas.microsoft.com/office/drawing/2014/main" id="{1B8FBBA9-9C5E-4ED0-97C8-2D8843DBC1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3231" y="143485"/>
            <a:ext cx="2369148" cy="1768842"/>
          </a:xfrm>
          <a:prstGeom prst="rect">
            <a:avLst/>
          </a:prstGeom>
        </p:spPr>
      </p:pic>
      <p:pic>
        <p:nvPicPr>
          <p:cNvPr id="27" name="Picture 26">
            <a:extLst>
              <a:ext uri="{FF2B5EF4-FFF2-40B4-BE49-F238E27FC236}">
                <a16:creationId xmlns:a16="http://schemas.microsoft.com/office/drawing/2014/main" id="{358E6242-DA13-488E-BA00-73EF29089A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7851" y="3232572"/>
            <a:ext cx="1571146" cy="2776760"/>
          </a:xfrm>
          <a:prstGeom prst="rect">
            <a:avLst/>
          </a:prstGeom>
        </p:spPr>
      </p:pic>
    </p:spTree>
    <p:extLst>
      <p:ext uri="{BB962C8B-B14F-4D97-AF65-F5344CB8AC3E}">
        <p14:creationId xmlns:p14="http://schemas.microsoft.com/office/powerpoint/2010/main" val="134847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Interval Estimation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1" y="1515324"/>
            <a:ext cx="6151322" cy="1569660"/>
          </a:xfrm>
          <a:prstGeom prst="rect">
            <a:avLst/>
          </a:prstGeom>
        </p:spPr>
        <p:txBody>
          <a:bodyPr wrap="square">
            <a:spAutoFit/>
          </a:bodyPr>
          <a:lstStyle/>
          <a:p>
            <a:r>
              <a:rPr lang="en-US" sz="2400" dirty="0">
                <a:cs typeface="Times New Roman" pitchFamily="18" charset="0"/>
              </a:rPr>
              <a:t>A Confidence Interval (CI) consists of three parts</a:t>
            </a:r>
          </a:p>
          <a:p>
            <a:r>
              <a:rPr lang="en-US" sz="2400" dirty="0">
                <a:cs typeface="Times New Roman" pitchFamily="18" charset="0"/>
              </a:rPr>
              <a:t>   * </a:t>
            </a:r>
            <a:r>
              <a:rPr lang="en-US" sz="2400" dirty="0">
                <a:solidFill>
                  <a:srgbClr val="00B050"/>
                </a:solidFill>
                <a:cs typeface="Times New Roman" pitchFamily="18" charset="0"/>
              </a:rPr>
              <a:t>A point estimate</a:t>
            </a:r>
          </a:p>
          <a:p>
            <a:r>
              <a:rPr lang="en-US" sz="2400" dirty="0">
                <a:cs typeface="Times New Roman" pitchFamily="18" charset="0"/>
              </a:rPr>
              <a:t>   * </a:t>
            </a:r>
            <a:r>
              <a:rPr lang="en-US" sz="2400" dirty="0">
                <a:solidFill>
                  <a:srgbClr val="FF0000"/>
                </a:solidFill>
                <a:cs typeface="Times New Roman" pitchFamily="18" charset="0"/>
              </a:rPr>
              <a:t>A margin of error</a:t>
            </a:r>
          </a:p>
          <a:p>
            <a:r>
              <a:rPr lang="en-US" sz="2400" dirty="0">
                <a:cs typeface="Times New Roman" pitchFamily="18" charset="0"/>
              </a:rPr>
              <a:t>   * </a:t>
            </a:r>
            <a:r>
              <a:rPr lang="en-US" sz="2400" dirty="0">
                <a:solidFill>
                  <a:srgbClr val="008AF2"/>
                </a:solidFill>
                <a:cs typeface="Times New Roman" pitchFamily="18" charset="0"/>
              </a:rPr>
              <a:t>A confidence level</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ABBFF62-A66F-44CA-BCD2-A60D394B7AE6}"/>
                  </a:ext>
                </a:extLst>
              </p:cNvPr>
              <p:cNvSpPr/>
              <p:nvPr/>
            </p:nvSpPr>
            <p:spPr>
              <a:xfrm>
                <a:off x="838201" y="3201810"/>
                <a:ext cx="6151322" cy="830997"/>
              </a:xfrm>
              <a:prstGeom prst="rect">
                <a:avLst/>
              </a:prstGeom>
            </p:spPr>
            <p:txBody>
              <a:bodyPr wrap="square">
                <a:spAutoFit/>
              </a:bodyPr>
              <a:lstStyle/>
              <a:p>
                <a:r>
                  <a:rPr lang="en-US" sz="2400" dirty="0">
                    <a:solidFill>
                      <a:schemeClr val="tx1"/>
                    </a:solidFill>
                    <a:cs typeface="Times New Roman" pitchFamily="18" charset="0"/>
                  </a:rPr>
                  <a:t>* A </a:t>
                </a:r>
                <a:r>
                  <a:rPr lang="en-US" sz="2400" dirty="0">
                    <a:solidFill>
                      <a:srgbClr val="00B050"/>
                    </a:solidFill>
                    <a:cs typeface="Times New Roman" pitchFamily="18" charset="0"/>
                  </a:rPr>
                  <a:t>Point Estimate </a:t>
                </a:r>
                <a:r>
                  <a:rPr lang="en-US" sz="2400" dirty="0">
                    <a:solidFill>
                      <a:schemeClr val="tx1"/>
                    </a:solidFill>
                    <a:cs typeface="Times New Roman" pitchFamily="18" charset="0"/>
                  </a:rPr>
                  <a:t>for population mean (</a:t>
                </a:r>
                <a:r>
                  <a:rPr lang="el-GR" sz="2400" dirty="0">
                    <a:solidFill>
                      <a:schemeClr val="tx1"/>
                    </a:solidFill>
                    <a:cs typeface="Times New Roman" pitchFamily="18" charset="0"/>
                  </a:rPr>
                  <a:t>μ</a:t>
                </a:r>
                <a:r>
                  <a:rPr lang="en-US" sz="2400" dirty="0">
                    <a:solidFill>
                      <a:schemeClr val="tx1"/>
                    </a:solidFill>
                    <a:cs typeface="Times New Roman" pitchFamily="18" charset="0"/>
                  </a:rPr>
                  <a:t>) is </a:t>
                </a:r>
                <a14:m>
                  <m:oMath xmlns:m="http://schemas.openxmlformats.org/officeDocument/2006/math">
                    <m:acc>
                      <m:accPr>
                        <m:chr m:val="̅"/>
                        <m:ctrlPr>
                          <a:rPr lang="en-US" sz="2400" i="1" smtClean="0">
                            <a:solidFill>
                              <a:schemeClr val="tx1"/>
                            </a:solidFill>
                            <a:latin typeface="Cambria Math" panose="02040503050406030204" pitchFamily="18" charset="0"/>
                            <a:cs typeface="Times New Roman" pitchFamily="18" charset="0"/>
                          </a:rPr>
                        </m:ctrlPr>
                      </m:accPr>
                      <m:e>
                        <m:r>
                          <a:rPr lang="en-US" sz="2400" b="0" i="1" smtClean="0">
                            <a:solidFill>
                              <a:schemeClr val="tx1"/>
                            </a:solidFill>
                            <a:latin typeface="Cambria Math" panose="02040503050406030204" pitchFamily="18" charset="0"/>
                            <a:cs typeface="Times New Roman" pitchFamily="18" charset="0"/>
                          </a:rPr>
                          <m:t>𝑥</m:t>
                        </m:r>
                      </m:e>
                    </m:acc>
                  </m:oMath>
                </a14:m>
                <a:r>
                  <a:rPr lang="en-US" sz="2400" dirty="0">
                    <a:solidFill>
                      <a:schemeClr val="tx1"/>
                    </a:solidFill>
                    <a:cs typeface="Times New Roman" pitchFamily="18" charset="0"/>
                  </a:rPr>
                  <a:t> and for population proportion (p) is </a:t>
                </a:r>
                <a14:m>
                  <m:oMath xmlns:m="http://schemas.openxmlformats.org/officeDocument/2006/math">
                    <m:acc>
                      <m:accPr>
                        <m:chr m:val="̂"/>
                        <m:ctrlPr>
                          <a:rPr lang="en-US" sz="2400" i="1" smtClean="0">
                            <a:solidFill>
                              <a:schemeClr val="tx1"/>
                            </a:solidFill>
                            <a:latin typeface="Cambria Math" panose="02040503050406030204" pitchFamily="18" charset="0"/>
                            <a:cs typeface="Times New Roman" pitchFamily="18" charset="0"/>
                          </a:rPr>
                        </m:ctrlPr>
                      </m:accPr>
                      <m:e>
                        <m:r>
                          <a:rPr lang="en-US" sz="2400" b="0" i="1" smtClean="0">
                            <a:solidFill>
                              <a:schemeClr val="tx1"/>
                            </a:solidFill>
                            <a:latin typeface="Cambria Math" panose="02040503050406030204" pitchFamily="18" charset="0"/>
                            <a:cs typeface="Times New Roman" pitchFamily="18" charset="0"/>
                          </a:rPr>
                          <m:t>𝑝</m:t>
                        </m:r>
                      </m:e>
                    </m:acc>
                  </m:oMath>
                </a14:m>
                <a:r>
                  <a:rPr lang="en-US" sz="2400" dirty="0">
                    <a:solidFill>
                      <a:schemeClr val="tx1"/>
                    </a:solidFill>
                    <a:cs typeface="Times New Roman" pitchFamily="18" charset="0"/>
                  </a:rPr>
                  <a:t> where</a:t>
                </a:r>
              </a:p>
            </p:txBody>
          </p:sp>
        </mc:Choice>
        <mc:Fallback xmlns="">
          <p:sp>
            <p:nvSpPr>
              <p:cNvPr id="15" name="Rectangle 14">
                <a:extLst>
                  <a:ext uri="{FF2B5EF4-FFF2-40B4-BE49-F238E27FC236}">
                    <a16:creationId xmlns:a16="http://schemas.microsoft.com/office/drawing/2014/main" id="{9ABBFF62-A66F-44CA-BCD2-A60D394B7AE6}"/>
                  </a:ext>
                </a:extLst>
              </p:cNvPr>
              <p:cNvSpPr>
                <a:spLocks noRot="1" noChangeAspect="1" noMove="1" noResize="1" noEditPoints="1" noAdjustHandles="1" noChangeArrowheads="1" noChangeShapeType="1" noTextEdit="1"/>
              </p:cNvSpPr>
              <p:nvPr/>
            </p:nvSpPr>
            <p:spPr>
              <a:xfrm>
                <a:off x="838201" y="3201810"/>
                <a:ext cx="6151322" cy="830997"/>
              </a:xfrm>
              <a:prstGeom prst="rect">
                <a:avLst/>
              </a:prstGeom>
              <a:blipFill>
                <a:blip r:embed="rId4"/>
                <a:stretch>
                  <a:fillRect l="-1586" t="-5839" r="-2775"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D775D37-5221-49FE-AFFB-4E44EC79887D}"/>
                  </a:ext>
                </a:extLst>
              </p:cNvPr>
              <p:cNvSpPr/>
              <p:nvPr/>
            </p:nvSpPr>
            <p:spPr>
              <a:xfrm>
                <a:off x="7177415" y="352434"/>
                <a:ext cx="4684734" cy="3629509"/>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ea typeface="Cambria Math" panose="02040503050406030204" pitchFamily="18" charset="0"/>
                  </a:rPr>
                  <a:t>• </a:t>
                </a:r>
                <a14:m>
                  <m:oMath xmlns:m="http://schemas.openxmlformats.org/officeDocument/2006/math">
                    <m:r>
                      <a:rPr lang="en-US" sz="2200" i="1" dirty="0" smtClean="0">
                        <a:solidFill>
                          <a:schemeClr val="tx1"/>
                        </a:solidFill>
                        <a:latin typeface="Cambria Math" panose="02040503050406030204" pitchFamily="18" charset="0"/>
                        <a:ea typeface="Cambria Math" panose="02040503050406030204" pitchFamily="18" charset="0"/>
                      </a:rPr>
                      <m:t>𝜇</m:t>
                    </m:r>
                    <m:r>
                      <a:rPr lang="en-US" sz="2200" b="0" i="1" dirty="0" smtClean="0">
                        <a:solidFill>
                          <a:schemeClr val="tx1"/>
                        </a:solidFill>
                        <a:latin typeface="Cambria Math" panose="02040503050406030204" pitchFamily="18" charset="0"/>
                        <a:ea typeface="Cambria Math" panose="02040503050406030204" pitchFamily="18" charset="0"/>
                      </a:rPr>
                      <m:t>=</m:t>
                    </m:r>
                    <m:sSub>
                      <m:sSubPr>
                        <m:ctrlPr>
                          <a:rPr lang="en-US" sz="2200" i="1" dirty="0">
                            <a:solidFill>
                              <a:schemeClr val="tx1"/>
                            </a:solidFill>
                            <a:latin typeface="Cambria Math" panose="02040503050406030204" pitchFamily="18" charset="0"/>
                            <a:ea typeface="Cambria Math" panose="02040503050406030204" pitchFamily="18" charset="0"/>
                          </a:rPr>
                        </m:ctrlPr>
                      </m:sSubPr>
                      <m:e>
                        <m:r>
                          <a:rPr lang="en-US" sz="2200" b="0" i="1" dirty="0" smtClean="0">
                            <a:solidFill>
                              <a:schemeClr val="tx1"/>
                            </a:solidFill>
                            <a:latin typeface="Cambria Math" panose="02040503050406030204" pitchFamily="18" charset="0"/>
                            <a:ea typeface="Cambria Math" panose="02040503050406030204" pitchFamily="18" charset="0"/>
                          </a:rPr>
                          <m:t>(</m:t>
                        </m:r>
                        <m:r>
                          <a:rPr lang="en-US" sz="2200" i="1" dirty="0">
                            <a:solidFill>
                              <a:schemeClr val="tx1"/>
                            </a:solidFill>
                            <a:latin typeface="Cambria Math" panose="02040503050406030204" pitchFamily="18" charset="0"/>
                            <a:ea typeface="Cambria Math" panose="02040503050406030204" pitchFamily="18" charset="0"/>
                          </a:rPr>
                          <m:t>𝑋</m:t>
                        </m:r>
                      </m:e>
                      <m:sub>
                        <m:r>
                          <a:rPr lang="en-US" sz="2200" i="1" dirty="0">
                            <a:solidFill>
                              <a:schemeClr val="tx1"/>
                            </a:solidFill>
                            <a:latin typeface="Cambria Math" panose="02040503050406030204" pitchFamily="18" charset="0"/>
                            <a:ea typeface="Cambria Math" panose="02040503050406030204" pitchFamily="18" charset="0"/>
                          </a:rPr>
                          <m:t>1</m:t>
                        </m:r>
                      </m:sub>
                    </m:sSub>
                    <m:r>
                      <a:rPr lang="en-US" sz="2200" i="1" dirty="0">
                        <a:solidFill>
                          <a:schemeClr val="tx1"/>
                        </a:solidFill>
                        <a:latin typeface="Cambria Math" panose="02040503050406030204" pitchFamily="18" charset="0"/>
                        <a:ea typeface="Cambria Math" panose="02040503050406030204" pitchFamily="18" charset="0"/>
                      </a:rPr>
                      <m:t>+…+</m:t>
                    </m:r>
                    <m:sSub>
                      <m:sSubPr>
                        <m:ctrlPr>
                          <a:rPr lang="en-US" sz="2200" i="1" dirty="0">
                            <a:solidFill>
                              <a:schemeClr val="tx1"/>
                            </a:solidFill>
                            <a:latin typeface="Cambria Math" panose="02040503050406030204" pitchFamily="18" charset="0"/>
                            <a:ea typeface="Cambria Math" panose="02040503050406030204" pitchFamily="18" charset="0"/>
                          </a:rPr>
                        </m:ctrlPr>
                      </m:sSubPr>
                      <m:e>
                        <m:r>
                          <a:rPr lang="en-US" sz="2200" i="1" dirty="0">
                            <a:solidFill>
                              <a:schemeClr val="tx1"/>
                            </a:solidFill>
                            <a:latin typeface="Cambria Math" panose="02040503050406030204" pitchFamily="18" charset="0"/>
                            <a:ea typeface="Cambria Math" panose="02040503050406030204" pitchFamily="18" charset="0"/>
                          </a:rPr>
                          <m:t>𝑋</m:t>
                        </m:r>
                      </m:e>
                      <m:sub>
                        <m:r>
                          <a:rPr lang="en-US" sz="2200" i="1" dirty="0">
                            <a:solidFill>
                              <a:schemeClr val="tx1"/>
                            </a:solidFill>
                            <a:latin typeface="Cambria Math" panose="02040503050406030204" pitchFamily="18" charset="0"/>
                            <a:ea typeface="Cambria Math" panose="02040503050406030204" pitchFamily="18" charset="0"/>
                          </a:rPr>
                          <m:t>𝑁</m:t>
                        </m:r>
                      </m:sub>
                    </m:sSub>
                    <m:r>
                      <a:rPr lang="en-US" sz="2200" b="0" i="1" dirty="0" smtClean="0">
                        <a:solidFill>
                          <a:schemeClr val="tx1"/>
                        </a:solidFill>
                        <a:latin typeface="Cambria Math" panose="02040503050406030204" pitchFamily="18" charset="0"/>
                        <a:ea typeface="Cambria Math" panose="02040503050406030204" pitchFamily="18" charset="0"/>
                      </a:rPr>
                      <m:t>)/</m:t>
                    </m:r>
                    <m:r>
                      <a:rPr lang="en-US" sz="2200" b="0" i="1" dirty="0" smtClean="0">
                        <a:solidFill>
                          <a:schemeClr val="tx1"/>
                        </a:solidFill>
                        <a:latin typeface="Cambria Math" panose="02040503050406030204" pitchFamily="18" charset="0"/>
                        <a:ea typeface="Cambria Math" panose="02040503050406030204" pitchFamily="18" charset="0"/>
                      </a:rPr>
                      <m:t>𝑁</m:t>
                    </m:r>
                  </m:oMath>
                </a14:m>
                <a:r>
                  <a:rPr lang="en-US" sz="2200" dirty="0">
                    <a:solidFill>
                      <a:schemeClr val="tx1"/>
                    </a:solidFill>
                  </a:rPr>
                  <a:t> is average measurement in the population</a:t>
                </a:r>
              </a:p>
              <a:p>
                <a:pPr>
                  <a:lnSpc>
                    <a:spcPts val="1200"/>
                  </a:lnSpc>
                </a:pPr>
                <a:endParaRPr lang="en-US" sz="2200" dirty="0">
                  <a:solidFill>
                    <a:schemeClr val="tx1"/>
                  </a:solidFill>
                </a:endParaRPr>
              </a:p>
              <a:p>
                <a:r>
                  <a:rPr lang="en-US" sz="2200" dirty="0">
                    <a:solidFill>
                      <a:schemeClr val="tx1"/>
                    </a:solidFill>
                    <a:ea typeface="Cambria Math" panose="02040503050406030204" pitchFamily="18" charset="0"/>
                  </a:rPr>
                  <a:t>• </a:t>
                </a:r>
                <a14:m>
                  <m:oMath xmlns:m="http://schemas.openxmlformats.org/officeDocument/2006/math">
                    <m:acc>
                      <m:accPr>
                        <m:chr m:val="̅"/>
                        <m:ctrlPr>
                          <a:rPr lang="en-US" sz="2200" i="1" dirty="0" smtClean="0">
                            <a:solidFill>
                              <a:schemeClr val="tx1"/>
                            </a:solidFill>
                            <a:latin typeface="Cambria Math" panose="02040503050406030204" pitchFamily="18" charset="0"/>
                            <a:ea typeface="Cambria Math" panose="02040503050406030204" pitchFamily="18" charset="0"/>
                          </a:rPr>
                        </m:ctrlPr>
                      </m:accPr>
                      <m:e>
                        <m:r>
                          <a:rPr lang="en-US" sz="2200" b="0" i="1" dirty="0" smtClean="0">
                            <a:solidFill>
                              <a:schemeClr val="tx1"/>
                            </a:solidFill>
                            <a:latin typeface="Cambria Math" panose="02040503050406030204" pitchFamily="18" charset="0"/>
                            <a:ea typeface="Cambria Math" panose="02040503050406030204" pitchFamily="18" charset="0"/>
                          </a:rPr>
                          <m:t>𝑥</m:t>
                        </m:r>
                      </m:e>
                    </m:acc>
                    <m:r>
                      <a:rPr lang="en-US" sz="2200" i="1" dirty="0">
                        <a:solidFill>
                          <a:schemeClr val="tx1"/>
                        </a:solidFill>
                        <a:latin typeface="Cambria Math" panose="02040503050406030204" pitchFamily="18" charset="0"/>
                        <a:ea typeface="Cambria Math" panose="02040503050406030204" pitchFamily="18" charset="0"/>
                      </a:rPr>
                      <m:t>=</m:t>
                    </m:r>
                    <m:sSub>
                      <m:sSubPr>
                        <m:ctrlPr>
                          <a:rPr lang="en-US" sz="2200" i="1" dirty="0">
                            <a:solidFill>
                              <a:schemeClr val="tx1"/>
                            </a:solidFill>
                            <a:latin typeface="Cambria Math" panose="02040503050406030204" pitchFamily="18" charset="0"/>
                            <a:ea typeface="Cambria Math" panose="02040503050406030204" pitchFamily="18" charset="0"/>
                          </a:rPr>
                        </m:ctrlPr>
                      </m:sSubPr>
                      <m:e>
                        <m:r>
                          <a:rPr lang="en-US" sz="2200" i="1" dirty="0">
                            <a:solidFill>
                              <a:schemeClr val="tx1"/>
                            </a:solidFill>
                            <a:latin typeface="Cambria Math" panose="02040503050406030204" pitchFamily="18" charset="0"/>
                            <a:ea typeface="Cambria Math" panose="02040503050406030204" pitchFamily="18" charset="0"/>
                          </a:rPr>
                          <m:t>(</m:t>
                        </m:r>
                        <m:r>
                          <a:rPr lang="en-US" sz="2200" i="1" dirty="0">
                            <a:solidFill>
                              <a:schemeClr val="tx1"/>
                            </a:solidFill>
                            <a:latin typeface="Cambria Math" panose="02040503050406030204" pitchFamily="18" charset="0"/>
                            <a:ea typeface="Cambria Math" panose="02040503050406030204" pitchFamily="18" charset="0"/>
                          </a:rPr>
                          <m:t>𝑋</m:t>
                        </m:r>
                      </m:e>
                      <m:sub>
                        <m:r>
                          <a:rPr lang="en-US" sz="2200" i="1" dirty="0">
                            <a:solidFill>
                              <a:schemeClr val="tx1"/>
                            </a:solidFill>
                            <a:latin typeface="Cambria Math" panose="02040503050406030204" pitchFamily="18" charset="0"/>
                            <a:ea typeface="Cambria Math" panose="02040503050406030204" pitchFamily="18" charset="0"/>
                          </a:rPr>
                          <m:t>1</m:t>
                        </m:r>
                      </m:sub>
                    </m:sSub>
                    <m:r>
                      <a:rPr lang="en-US" sz="2200" i="1" dirty="0">
                        <a:solidFill>
                          <a:schemeClr val="tx1"/>
                        </a:solidFill>
                        <a:latin typeface="Cambria Math" panose="02040503050406030204" pitchFamily="18" charset="0"/>
                        <a:ea typeface="Cambria Math" panose="02040503050406030204" pitchFamily="18" charset="0"/>
                      </a:rPr>
                      <m:t>+…+</m:t>
                    </m:r>
                    <m:sSub>
                      <m:sSubPr>
                        <m:ctrlPr>
                          <a:rPr lang="en-US" sz="2200" i="1" dirty="0">
                            <a:solidFill>
                              <a:schemeClr val="tx1"/>
                            </a:solidFill>
                            <a:latin typeface="Cambria Math" panose="02040503050406030204" pitchFamily="18" charset="0"/>
                            <a:ea typeface="Cambria Math" panose="02040503050406030204" pitchFamily="18" charset="0"/>
                          </a:rPr>
                        </m:ctrlPr>
                      </m:sSubPr>
                      <m:e>
                        <m:r>
                          <a:rPr lang="en-US" sz="2200" i="1" dirty="0">
                            <a:solidFill>
                              <a:schemeClr val="tx1"/>
                            </a:solidFill>
                            <a:latin typeface="Cambria Math" panose="02040503050406030204" pitchFamily="18" charset="0"/>
                            <a:ea typeface="Cambria Math" panose="02040503050406030204" pitchFamily="18" charset="0"/>
                          </a:rPr>
                          <m:t>𝑋</m:t>
                        </m:r>
                      </m:e>
                      <m:sub>
                        <m:r>
                          <a:rPr lang="en-US" sz="2200" b="0" i="1" dirty="0" smtClean="0">
                            <a:solidFill>
                              <a:schemeClr val="tx1"/>
                            </a:solidFill>
                            <a:latin typeface="Cambria Math" panose="02040503050406030204" pitchFamily="18" charset="0"/>
                            <a:ea typeface="Cambria Math" panose="02040503050406030204" pitchFamily="18" charset="0"/>
                          </a:rPr>
                          <m:t>𝑛</m:t>
                        </m:r>
                      </m:sub>
                    </m:sSub>
                    <m:r>
                      <a:rPr lang="en-US" sz="2200" i="1" dirty="0">
                        <a:solidFill>
                          <a:schemeClr val="tx1"/>
                        </a:solidFill>
                        <a:latin typeface="Cambria Math" panose="02040503050406030204" pitchFamily="18" charset="0"/>
                        <a:ea typeface="Cambria Math" panose="02040503050406030204" pitchFamily="18" charset="0"/>
                      </a:rPr>
                      <m:t>)/</m:t>
                    </m:r>
                    <m:r>
                      <a:rPr lang="en-US" sz="2200" b="0" i="1" dirty="0" smtClean="0">
                        <a:solidFill>
                          <a:schemeClr val="tx1"/>
                        </a:solidFill>
                        <a:latin typeface="Cambria Math" panose="02040503050406030204" pitchFamily="18" charset="0"/>
                        <a:ea typeface="Cambria Math" panose="02040503050406030204" pitchFamily="18" charset="0"/>
                      </a:rPr>
                      <m:t>𝑛</m:t>
                    </m:r>
                  </m:oMath>
                </a14:m>
                <a:r>
                  <a:rPr lang="en-US" sz="2200" dirty="0">
                    <a:solidFill>
                      <a:schemeClr val="tx1"/>
                    </a:solidFill>
                  </a:rPr>
                  <a:t> is average measurement in the population</a:t>
                </a:r>
              </a:p>
              <a:p>
                <a:pPr>
                  <a:lnSpc>
                    <a:spcPts val="1200"/>
                  </a:lnSpc>
                </a:pPr>
                <a:endParaRPr lang="en-US" sz="2200" dirty="0">
                  <a:solidFill>
                    <a:schemeClr val="tx1"/>
                  </a:solidFill>
                </a:endParaRPr>
              </a:p>
              <a:p>
                <a:r>
                  <a:rPr lang="en-US" sz="2200" dirty="0">
                    <a:solidFill>
                      <a:schemeClr val="tx1"/>
                    </a:solidFill>
                    <a:ea typeface="Cambria Math" panose="02040503050406030204" pitchFamily="18" charset="0"/>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rPr>
                      <m:t>𝑝</m:t>
                    </m:r>
                    <m:r>
                      <a:rPr lang="en-US" sz="2200" i="1" dirty="0">
                        <a:solidFill>
                          <a:schemeClr val="tx1"/>
                        </a:solidFill>
                        <a:latin typeface="Cambria Math" panose="02040503050406030204" pitchFamily="18" charset="0"/>
                        <a:ea typeface="Cambria Math" panose="02040503050406030204" pitchFamily="18" charset="0"/>
                      </a:rPr>
                      <m:t>=</m:t>
                    </m:r>
                    <m:f>
                      <m:fPr>
                        <m:ctrlPr>
                          <a:rPr lang="en-US" sz="2200" i="1" dirty="0">
                            <a:solidFill>
                              <a:schemeClr val="tx1"/>
                            </a:solidFill>
                            <a:latin typeface="Cambria Math" panose="02040503050406030204" pitchFamily="18" charset="0"/>
                            <a:ea typeface="Cambria Math" panose="02040503050406030204" pitchFamily="18" charset="0"/>
                          </a:rPr>
                        </m:ctrlPr>
                      </m:fPr>
                      <m:num>
                        <m:r>
                          <a:rPr lang="en-US" sz="2200" b="0" i="1" dirty="0" smtClean="0">
                            <a:solidFill>
                              <a:schemeClr val="tx1"/>
                            </a:solidFill>
                            <a:latin typeface="Cambria Math" panose="02040503050406030204" pitchFamily="18" charset="0"/>
                            <a:ea typeface="Cambria Math" panose="02040503050406030204" pitchFamily="18" charset="0"/>
                          </a:rPr>
                          <m:t>#</m:t>
                        </m:r>
                        <m:r>
                          <a:rPr lang="en-US" sz="2200" b="0" i="1" dirty="0" smtClean="0">
                            <a:solidFill>
                              <a:schemeClr val="tx1"/>
                            </a:solidFill>
                            <a:latin typeface="Cambria Math" panose="02040503050406030204" pitchFamily="18" charset="0"/>
                            <a:ea typeface="Cambria Math" panose="02040503050406030204" pitchFamily="18" charset="0"/>
                          </a:rPr>
                          <m:t>𝑋</m:t>
                        </m:r>
                      </m:num>
                      <m:den>
                        <m:r>
                          <a:rPr lang="en-US" sz="2200" i="1" dirty="0">
                            <a:solidFill>
                              <a:schemeClr val="tx1"/>
                            </a:solidFill>
                            <a:latin typeface="Cambria Math" panose="02040503050406030204" pitchFamily="18" charset="0"/>
                            <a:ea typeface="Cambria Math" panose="02040503050406030204" pitchFamily="18" charset="0"/>
                          </a:rPr>
                          <m:t>𝑁</m:t>
                        </m:r>
                      </m:den>
                    </m:f>
                  </m:oMath>
                </a14:m>
                <a:r>
                  <a:rPr lang="en-US" sz="2200" dirty="0">
                    <a:solidFill>
                      <a:schemeClr val="tx1"/>
                    </a:solidFill>
                  </a:rPr>
                  <a:t> is proportion of specific group the population</a:t>
                </a:r>
              </a:p>
              <a:p>
                <a:pPr>
                  <a:lnSpc>
                    <a:spcPts val="1200"/>
                  </a:lnSpc>
                </a:pPr>
                <a:endParaRPr lang="en-US" sz="2200" dirty="0">
                  <a:solidFill>
                    <a:schemeClr val="tx1"/>
                  </a:solidFill>
                </a:endParaRPr>
              </a:p>
              <a:p>
                <a:r>
                  <a:rPr lang="en-US" sz="2200" dirty="0">
                    <a:solidFill>
                      <a:schemeClr val="tx1"/>
                    </a:solidFill>
                    <a:ea typeface="Cambria Math" panose="02040503050406030204" pitchFamily="18" charset="0"/>
                  </a:rPr>
                  <a:t>• </a:t>
                </a:r>
                <a14:m>
                  <m:oMath xmlns:m="http://schemas.openxmlformats.org/officeDocument/2006/math">
                    <m:acc>
                      <m:accPr>
                        <m:chr m:val="̂"/>
                        <m:ctrlPr>
                          <a:rPr lang="en-US" sz="2200" i="1" dirty="0" smtClean="0">
                            <a:solidFill>
                              <a:schemeClr val="tx1"/>
                            </a:solidFill>
                            <a:latin typeface="Cambria Math" panose="02040503050406030204" pitchFamily="18" charset="0"/>
                            <a:ea typeface="Cambria Math" panose="02040503050406030204" pitchFamily="18" charset="0"/>
                          </a:rPr>
                        </m:ctrlPr>
                      </m:accPr>
                      <m:e>
                        <m:r>
                          <a:rPr lang="en-US" sz="2200" b="0" i="1" dirty="0" smtClean="0">
                            <a:solidFill>
                              <a:schemeClr val="tx1"/>
                            </a:solidFill>
                            <a:latin typeface="Cambria Math" panose="02040503050406030204" pitchFamily="18" charset="0"/>
                            <a:ea typeface="Cambria Math" panose="02040503050406030204" pitchFamily="18" charset="0"/>
                          </a:rPr>
                          <m:t>𝑝</m:t>
                        </m:r>
                      </m:e>
                    </m:acc>
                    <m:r>
                      <a:rPr lang="en-US" sz="2200" i="1" dirty="0">
                        <a:solidFill>
                          <a:schemeClr val="tx1"/>
                        </a:solidFill>
                        <a:latin typeface="Cambria Math" panose="02040503050406030204" pitchFamily="18" charset="0"/>
                        <a:ea typeface="Cambria Math" panose="02040503050406030204" pitchFamily="18" charset="0"/>
                      </a:rPr>
                      <m:t>=</m:t>
                    </m:r>
                    <m:f>
                      <m:fPr>
                        <m:ctrlPr>
                          <a:rPr lang="en-US" sz="2200" i="1" dirty="0">
                            <a:solidFill>
                              <a:schemeClr val="tx1"/>
                            </a:solidFill>
                            <a:latin typeface="Cambria Math" panose="02040503050406030204" pitchFamily="18" charset="0"/>
                            <a:ea typeface="Cambria Math" panose="02040503050406030204" pitchFamily="18" charset="0"/>
                          </a:rPr>
                        </m:ctrlPr>
                      </m:fPr>
                      <m:num>
                        <m:r>
                          <a:rPr lang="en-US" sz="2200" i="1" dirty="0">
                            <a:solidFill>
                              <a:schemeClr val="tx1"/>
                            </a:solidFill>
                            <a:latin typeface="Cambria Math" panose="02040503050406030204" pitchFamily="18" charset="0"/>
                            <a:ea typeface="Cambria Math" panose="02040503050406030204" pitchFamily="18" charset="0"/>
                          </a:rPr>
                          <m:t>#</m:t>
                        </m:r>
                        <m:r>
                          <a:rPr lang="en-US" sz="2200" i="1" dirty="0">
                            <a:solidFill>
                              <a:schemeClr val="tx1"/>
                            </a:solidFill>
                            <a:latin typeface="Cambria Math" panose="02040503050406030204" pitchFamily="18" charset="0"/>
                            <a:ea typeface="Cambria Math" panose="02040503050406030204" pitchFamily="18" charset="0"/>
                          </a:rPr>
                          <m:t>𝑋</m:t>
                        </m:r>
                      </m:num>
                      <m:den>
                        <m:r>
                          <a:rPr lang="en-US" sz="2200" b="0" i="1" dirty="0" smtClean="0">
                            <a:solidFill>
                              <a:schemeClr val="tx1"/>
                            </a:solidFill>
                            <a:latin typeface="Cambria Math" panose="02040503050406030204" pitchFamily="18" charset="0"/>
                            <a:ea typeface="Cambria Math" panose="02040503050406030204" pitchFamily="18" charset="0"/>
                          </a:rPr>
                          <m:t>𝑛</m:t>
                        </m:r>
                      </m:den>
                    </m:f>
                  </m:oMath>
                </a14:m>
                <a:r>
                  <a:rPr lang="en-US" sz="2200" dirty="0">
                    <a:solidFill>
                      <a:schemeClr val="tx1"/>
                    </a:solidFill>
                  </a:rPr>
                  <a:t> is proportion of specific group the sample</a:t>
                </a:r>
              </a:p>
            </p:txBody>
          </p:sp>
        </mc:Choice>
        <mc:Fallback xmlns="">
          <p:sp>
            <p:nvSpPr>
              <p:cNvPr id="21" name="Rectangle 20">
                <a:extLst>
                  <a:ext uri="{FF2B5EF4-FFF2-40B4-BE49-F238E27FC236}">
                    <a16:creationId xmlns:a16="http://schemas.microsoft.com/office/drawing/2014/main" id="{BD775D37-5221-49FE-AFFB-4E44EC79887D}"/>
                  </a:ext>
                </a:extLst>
              </p:cNvPr>
              <p:cNvSpPr>
                <a:spLocks noRot="1" noChangeAspect="1" noMove="1" noResize="1" noEditPoints="1" noAdjustHandles="1" noChangeArrowheads="1" noChangeShapeType="1" noTextEdit="1"/>
              </p:cNvSpPr>
              <p:nvPr/>
            </p:nvSpPr>
            <p:spPr>
              <a:xfrm>
                <a:off x="7177415" y="352434"/>
                <a:ext cx="4684734" cy="3629509"/>
              </a:xfrm>
              <a:prstGeom prst="rect">
                <a:avLst/>
              </a:prstGeom>
              <a:blipFill>
                <a:blip r:embed="rId5"/>
                <a:stretch>
                  <a:fillRect l="-1691" r="-1951" b="-2017"/>
                </a:stretch>
              </a:blipFill>
              <a:ln>
                <a:noFill/>
              </a:ln>
            </p:spPr>
            <p:txBody>
              <a:bodyPr/>
              <a:lstStyle/>
              <a:p>
                <a:r>
                  <a:rPr lang="en-US">
                    <a:noFill/>
                  </a:rPr>
                  <a:t> </a:t>
                </a:r>
              </a:p>
            </p:txBody>
          </p:sp>
        </mc:Fallback>
      </mc:AlternateContent>
      <p:sp>
        <p:nvSpPr>
          <p:cNvPr id="22" name="Rectangle 21">
            <a:extLst>
              <a:ext uri="{FF2B5EF4-FFF2-40B4-BE49-F238E27FC236}">
                <a16:creationId xmlns:a16="http://schemas.microsoft.com/office/drawing/2014/main" id="{B2766792-C9C0-4D51-86C3-E6C713CB0797}"/>
              </a:ext>
            </a:extLst>
          </p:cNvPr>
          <p:cNvSpPr/>
          <p:nvPr/>
        </p:nvSpPr>
        <p:spPr>
          <a:xfrm>
            <a:off x="838201" y="4149633"/>
            <a:ext cx="6151322" cy="1569660"/>
          </a:xfrm>
          <a:prstGeom prst="rect">
            <a:avLst/>
          </a:prstGeom>
        </p:spPr>
        <p:txBody>
          <a:bodyPr wrap="square">
            <a:spAutoFit/>
          </a:bodyPr>
          <a:lstStyle/>
          <a:p>
            <a:r>
              <a:rPr lang="en-US" sz="2400" dirty="0">
                <a:cs typeface="Times New Roman" pitchFamily="18" charset="0"/>
              </a:rPr>
              <a:t>* The </a:t>
            </a:r>
            <a:r>
              <a:rPr lang="en-US" sz="2400" dirty="0">
                <a:solidFill>
                  <a:srgbClr val="FF0000"/>
                </a:solidFill>
                <a:cs typeface="Times New Roman" pitchFamily="18" charset="0"/>
              </a:rPr>
              <a:t>Margin of Error </a:t>
            </a:r>
            <a:r>
              <a:rPr lang="en-US" sz="2400" dirty="0">
                <a:cs typeface="Times New Roman" pitchFamily="18" charset="0"/>
              </a:rPr>
              <a:t>when added to the point estimate creates the Upper confidence level, and when subtracted from the point estimate creates the Lower CL.</a:t>
            </a:r>
          </a:p>
        </p:txBody>
      </p:sp>
      <p:cxnSp>
        <p:nvCxnSpPr>
          <p:cNvPr id="23" name="Straight Arrow Connector 22">
            <a:extLst>
              <a:ext uri="{FF2B5EF4-FFF2-40B4-BE49-F238E27FC236}">
                <a16:creationId xmlns:a16="http://schemas.microsoft.com/office/drawing/2014/main" id="{17CCC113-739B-480D-BEA6-29DD7F6433DF}"/>
              </a:ext>
            </a:extLst>
          </p:cNvPr>
          <p:cNvCxnSpPr>
            <a:cxnSpLocks/>
          </p:cNvCxnSpPr>
          <p:nvPr/>
        </p:nvCxnSpPr>
        <p:spPr>
          <a:xfrm>
            <a:off x="10736497" y="5758160"/>
            <a:ext cx="836117"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A043C2A-7BC6-44C3-81BD-918A7CD3BACC}"/>
              </a:ext>
            </a:extLst>
          </p:cNvPr>
          <p:cNvSpPr txBox="1"/>
          <p:nvPr/>
        </p:nvSpPr>
        <p:spPr>
          <a:xfrm>
            <a:off x="6083681" y="5930912"/>
            <a:ext cx="1179362" cy="769441"/>
          </a:xfrm>
          <a:prstGeom prst="rect">
            <a:avLst/>
          </a:prstGeom>
          <a:noFill/>
        </p:spPr>
        <p:txBody>
          <a:bodyPr wrap="none" rtlCol="0">
            <a:spAutoFit/>
          </a:bodyPr>
          <a:lstStyle/>
          <a:p>
            <a:pPr algn="ctr"/>
            <a:r>
              <a:rPr lang="en-US" sz="2200" dirty="0">
                <a:solidFill>
                  <a:srgbClr val="00B050"/>
                </a:solidFill>
              </a:rPr>
              <a:t>Point </a:t>
            </a:r>
          </a:p>
          <a:p>
            <a:pPr algn="ctr"/>
            <a:r>
              <a:rPr lang="en-US" sz="2200" dirty="0">
                <a:solidFill>
                  <a:srgbClr val="00B050"/>
                </a:solidFill>
              </a:rPr>
              <a:t>Estimate</a:t>
            </a:r>
          </a:p>
        </p:txBody>
      </p:sp>
      <p:sp>
        <p:nvSpPr>
          <p:cNvPr id="25" name="TextBox 24">
            <a:extLst>
              <a:ext uri="{FF2B5EF4-FFF2-40B4-BE49-F238E27FC236}">
                <a16:creationId xmlns:a16="http://schemas.microsoft.com/office/drawing/2014/main" id="{E728A98E-6D49-49C4-9DF5-D54CA7DA7E1F}"/>
              </a:ext>
            </a:extLst>
          </p:cNvPr>
          <p:cNvSpPr txBox="1"/>
          <p:nvPr/>
        </p:nvSpPr>
        <p:spPr>
          <a:xfrm>
            <a:off x="7553423" y="6011678"/>
            <a:ext cx="1245854" cy="430887"/>
          </a:xfrm>
          <a:prstGeom prst="rect">
            <a:avLst/>
          </a:prstGeom>
          <a:noFill/>
        </p:spPr>
        <p:txBody>
          <a:bodyPr wrap="none" rtlCol="0">
            <a:spAutoFit/>
          </a:bodyPr>
          <a:lstStyle/>
          <a:p>
            <a:r>
              <a:rPr lang="en-US" sz="2200" b="1" dirty="0"/>
              <a:t>Upper CL</a:t>
            </a:r>
          </a:p>
        </p:txBody>
      </p:sp>
      <p:sp>
        <p:nvSpPr>
          <p:cNvPr id="26" name="TextBox 25">
            <a:extLst>
              <a:ext uri="{FF2B5EF4-FFF2-40B4-BE49-F238E27FC236}">
                <a16:creationId xmlns:a16="http://schemas.microsoft.com/office/drawing/2014/main" id="{9110E14D-2FB0-4739-8D01-80FA606077A3}"/>
              </a:ext>
            </a:extLst>
          </p:cNvPr>
          <p:cNvSpPr txBox="1"/>
          <p:nvPr/>
        </p:nvSpPr>
        <p:spPr>
          <a:xfrm>
            <a:off x="4481468" y="5986165"/>
            <a:ext cx="1238288" cy="430887"/>
          </a:xfrm>
          <a:prstGeom prst="rect">
            <a:avLst/>
          </a:prstGeom>
          <a:noFill/>
        </p:spPr>
        <p:txBody>
          <a:bodyPr wrap="none" rtlCol="0">
            <a:spAutoFit/>
          </a:bodyPr>
          <a:lstStyle/>
          <a:p>
            <a:r>
              <a:rPr lang="en-US" sz="2200" b="1" dirty="0"/>
              <a:t>Lower CL</a:t>
            </a:r>
          </a:p>
        </p:txBody>
      </p:sp>
      <p:cxnSp>
        <p:nvCxnSpPr>
          <p:cNvPr id="27" name="Straight Connector 26">
            <a:extLst>
              <a:ext uri="{FF2B5EF4-FFF2-40B4-BE49-F238E27FC236}">
                <a16:creationId xmlns:a16="http://schemas.microsoft.com/office/drawing/2014/main" id="{01B2EF25-8369-4E19-913D-4EEF7B68F462}"/>
              </a:ext>
            </a:extLst>
          </p:cNvPr>
          <p:cNvCxnSpPr/>
          <p:nvPr/>
        </p:nvCxnSpPr>
        <p:spPr>
          <a:xfrm>
            <a:off x="4975950" y="5874520"/>
            <a:ext cx="3200400" cy="0"/>
          </a:xfrm>
          <a:prstGeom prst="line">
            <a:avLst/>
          </a:prstGeom>
          <a:ln w="38100">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381B23-7E01-4BEF-B6C2-9C4642B0F775}"/>
              </a:ext>
            </a:extLst>
          </p:cNvPr>
          <p:cNvCxnSpPr/>
          <p:nvPr/>
        </p:nvCxnSpPr>
        <p:spPr>
          <a:xfrm>
            <a:off x="6567843" y="5783080"/>
            <a:ext cx="0" cy="9144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D5BEB49-AEDD-4F56-83B9-7E480D316633}"/>
              </a:ext>
            </a:extLst>
          </p:cNvPr>
          <p:cNvSpPr/>
          <p:nvPr/>
        </p:nvSpPr>
        <p:spPr>
          <a:xfrm>
            <a:off x="6083681" y="5313907"/>
            <a:ext cx="981359" cy="430887"/>
          </a:xfrm>
          <a:prstGeom prst="rect">
            <a:avLst/>
          </a:prstGeom>
        </p:spPr>
        <p:txBody>
          <a:bodyPr wrap="none">
            <a:spAutoFit/>
          </a:bodyPr>
          <a:lstStyle/>
          <a:p>
            <a:r>
              <a:rPr lang="en-US" sz="2200" dirty="0">
                <a:cs typeface="Times New Roman" pitchFamily="18" charset="0"/>
              </a:rPr>
              <a:t>( L , U )</a:t>
            </a:r>
            <a:endParaRPr lang="en-US" sz="2200" dirty="0"/>
          </a:p>
        </p:txBody>
      </p:sp>
      <p:sp>
        <p:nvSpPr>
          <p:cNvPr id="30" name="TextBox 29">
            <a:extLst>
              <a:ext uri="{FF2B5EF4-FFF2-40B4-BE49-F238E27FC236}">
                <a16:creationId xmlns:a16="http://schemas.microsoft.com/office/drawing/2014/main" id="{B432F278-BC57-485C-9FFD-B1B6262E02C3}"/>
              </a:ext>
            </a:extLst>
          </p:cNvPr>
          <p:cNvSpPr txBox="1"/>
          <p:nvPr/>
        </p:nvSpPr>
        <p:spPr>
          <a:xfrm>
            <a:off x="9141185" y="5859746"/>
            <a:ext cx="1179362" cy="769441"/>
          </a:xfrm>
          <a:prstGeom prst="rect">
            <a:avLst/>
          </a:prstGeom>
          <a:noFill/>
        </p:spPr>
        <p:txBody>
          <a:bodyPr wrap="none" rtlCol="0">
            <a:spAutoFit/>
          </a:bodyPr>
          <a:lstStyle/>
          <a:p>
            <a:pPr algn="ctr"/>
            <a:r>
              <a:rPr lang="en-US" sz="2200" dirty="0">
                <a:solidFill>
                  <a:srgbClr val="00B050"/>
                </a:solidFill>
              </a:rPr>
              <a:t>Point </a:t>
            </a:r>
          </a:p>
          <a:p>
            <a:pPr algn="ctr"/>
            <a:r>
              <a:rPr lang="en-US" sz="2200" dirty="0">
                <a:solidFill>
                  <a:srgbClr val="00B050"/>
                </a:solidFill>
              </a:rPr>
              <a:t>Estimate</a:t>
            </a:r>
          </a:p>
        </p:txBody>
      </p:sp>
      <p:graphicFrame>
        <p:nvGraphicFramePr>
          <p:cNvPr id="31" name="Object 7">
            <a:extLst>
              <a:ext uri="{FF2B5EF4-FFF2-40B4-BE49-F238E27FC236}">
                <a16:creationId xmlns:a16="http://schemas.microsoft.com/office/drawing/2014/main" id="{42829AC3-91CE-4367-BE7D-319F62864303}"/>
              </a:ext>
            </a:extLst>
          </p:cNvPr>
          <p:cNvGraphicFramePr>
            <a:graphicFrameLocks noChangeAspect="1"/>
          </p:cNvGraphicFramePr>
          <p:nvPr>
            <p:extLst>
              <p:ext uri="{D42A27DB-BD31-4B8C-83A1-F6EECF244321}">
                <p14:modId xmlns:p14="http://schemas.microsoft.com/office/powerpoint/2010/main" val="622729992"/>
              </p:ext>
            </p:extLst>
          </p:nvPr>
        </p:nvGraphicFramePr>
        <p:xfrm>
          <a:off x="8797954" y="6113499"/>
          <a:ext cx="346075" cy="239712"/>
        </p:xfrm>
        <a:graphic>
          <a:graphicData uri="http://schemas.openxmlformats.org/presentationml/2006/ole">
            <mc:AlternateContent xmlns:mc="http://schemas.openxmlformats.org/markup-compatibility/2006">
              <mc:Choice xmlns:v="urn:schemas-microsoft-com:vml" Requires="v">
                <p:oleObj spid="_x0000_s2238" name="Equation" r:id="rId6" imgW="126720" imgH="101520" progId="Equation.3">
                  <p:embed/>
                </p:oleObj>
              </mc:Choice>
              <mc:Fallback>
                <p:oleObj name="Equation" r:id="rId6" imgW="126720" imgH="101520" progId="Equation.3">
                  <p:embed/>
                  <p:pic>
                    <p:nvPicPr>
                      <p:cNvPr id="19354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954" y="6113499"/>
                        <a:ext cx="346075" cy="23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8">
            <a:extLst>
              <a:ext uri="{FF2B5EF4-FFF2-40B4-BE49-F238E27FC236}">
                <a16:creationId xmlns:a16="http://schemas.microsoft.com/office/drawing/2014/main" id="{3325F943-C35D-43CD-8947-E6DAA06F8B7E}"/>
              </a:ext>
            </a:extLst>
          </p:cNvPr>
          <p:cNvGraphicFramePr>
            <a:graphicFrameLocks noChangeAspect="1"/>
          </p:cNvGraphicFramePr>
          <p:nvPr>
            <p:extLst>
              <p:ext uri="{D42A27DB-BD31-4B8C-83A1-F6EECF244321}">
                <p14:modId xmlns:p14="http://schemas.microsoft.com/office/powerpoint/2010/main" val="1993705023"/>
              </p:ext>
            </p:extLst>
          </p:nvPr>
        </p:nvGraphicFramePr>
        <p:xfrm>
          <a:off x="10326081" y="6056812"/>
          <a:ext cx="381000" cy="330200"/>
        </p:xfrm>
        <a:graphic>
          <a:graphicData uri="http://schemas.openxmlformats.org/presentationml/2006/ole">
            <mc:AlternateContent xmlns:mc="http://schemas.openxmlformats.org/markup-compatibility/2006">
              <mc:Choice xmlns:v="urn:schemas-microsoft-com:vml" Requires="v">
                <p:oleObj spid="_x0000_s2239" name="Equation" r:id="rId8" imgW="139680" imgH="139680" progId="Equation.3">
                  <p:embed/>
                </p:oleObj>
              </mc:Choice>
              <mc:Fallback>
                <p:oleObj name="Equation" r:id="rId8" imgW="139680" imgH="139680" progId="Equation.3">
                  <p:embed/>
                  <p:pic>
                    <p:nvPicPr>
                      <p:cNvPr id="19354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26081" y="6056812"/>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a:extLst>
              <a:ext uri="{FF2B5EF4-FFF2-40B4-BE49-F238E27FC236}">
                <a16:creationId xmlns:a16="http://schemas.microsoft.com/office/drawing/2014/main" id="{981C38A9-41A9-4BBD-9162-D9B53D277E6D}"/>
              </a:ext>
            </a:extLst>
          </p:cNvPr>
          <p:cNvSpPr txBox="1"/>
          <p:nvPr/>
        </p:nvSpPr>
        <p:spPr>
          <a:xfrm>
            <a:off x="10628136" y="6011678"/>
            <a:ext cx="562975" cy="430887"/>
          </a:xfrm>
          <a:prstGeom prst="rect">
            <a:avLst/>
          </a:prstGeom>
          <a:noFill/>
        </p:spPr>
        <p:txBody>
          <a:bodyPr wrap="none" rtlCol="0">
            <a:spAutoFit/>
          </a:bodyPr>
          <a:lstStyle/>
          <a:p>
            <a:r>
              <a:rPr lang="en-US" sz="2200" dirty="0">
                <a:solidFill>
                  <a:srgbClr val="FF0000"/>
                </a:solidFill>
              </a:rPr>
              <a:t>ME</a:t>
            </a:r>
          </a:p>
        </p:txBody>
      </p:sp>
      <p:sp>
        <p:nvSpPr>
          <p:cNvPr id="34" name="TextBox 33">
            <a:extLst>
              <a:ext uri="{FF2B5EF4-FFF2-40B4-BE49-F238E27FC236}">
                <a16:creationId xmlns:a16="http://schemas.microsoft.com/office/drawing/2014/main" id="{A21C1432-723B-466A-B874-3A91DB8CC354}"/>
              </a:ext>
            </a:extLst>
          </p:cNvPr>
          <p:cNvSpPr txBox="1"/>
          <p:nvPr/>
        </p:nvSpPr>
        <p:spPr>
          <a:xfrm>
            <a:off x="2042016" y="5886420"/>
            <a:ext cx="1179362" cy="769441"/>
          </a:xfrm>
          <a:prstGeom prst="rect">
            <a:avLst/>
          </a:prstGeom>
          <a:noFill/>
        </p:spPr>
        <p:txBody>
          <a:bodyPr wrap="none" rtlCol="0">
            <a:spAutoFit/>
          </a:bodyPr>
          <a:lstStyle/>
          <a:p>
            <a:pPr algn="ctr"/>
            <a:r>
              <a:rPr lang="en-US" sz="2200" dirty="0">
                <a:solidFill>
                  <a:srgbClr val="00B050"/>
                </a:solidFill>
              </a:rPr>
              <a:t>Point </a:t>
            </a:r>
          </a:p>
          <a:p>
            <a:pPr algn="ctr"/>
            <a:r>
              <a:rPr lang="en-US" sz="2200" dirty="0">
                <a:solidFill>
                  <a:srgbClr val="00B050"/>
                </a:solidFill>
              </a:rPr>
              <a:t>Estimate</a:t>
            </a:r>
          </a:p>
        </p:txBody>
      </p:sp>
      <p:graphicFrame>
        <p:nvGraphicFramePr>
          <p:cNvPr id="35" name="Object 7">
            <a:extLst>
              <a:ext uri="{FF2B5EF4-FFF2-40B4-BE49-F238E27FC236}">
                <a16:creationId xmlns:a16="http://schemas.microsoft.com/office/drawing/2014/main" id="{AD2FF4B3-DC96-46C3-923B-6459A36CE807}"/>
              </a:ext>
            </a:extLst>
          </p:cNvPr>
          <p:cNvGraphicFramePr>
            <a:graphicFrameLocks noChangeAspect="1"/>
          </p:cNvGraphicFramePr>
          <p:nvPr>
            <p:extLst>
              <p:ext uri="{D42A27DB-BD31-4B8C-83A1-F6EECF244321}">
                <p14:modId xmlns:p14="http://schemas.microsoft.com/office/powerpoint/2010/main" val="2559972459"/>
              </p:ext>
            </p:extLst>
          </p:nvPr>
        </p:nvGraphicFramePr>
        <p:xfrm>
          <a:off x="4148766" y="6113499"/>
          <a:ext cx="346075" cy="239712"/>
        </p:xfrm>
        <a:graphic>
          <a:graphicData uri="http://schemas.openxmlformats.org/presentationml/2006/ole">
            <mc:AlternateContent xmlns:mc="http://schemas.openxmlformats.org/markup-compatibility/2006">
              <mc:Choice xmlns:v="urn:schemas-microsoft-com:vml" Requires="v">
                <p:oleObj spid="_x0000_s2240" name="Equation" r:id="rId10" imgW="126720" imgH="101520" progId="Equation.3">
                  <p:embed/>
                </p:oleObj>
              </mc:Choice>
              <mc:Fallback>
                <p:oleObj name="Equation" r:id="rId10" imgW="126720" imgH="101520" progId="Equation.3">
                  <p:embed/>
                  <p:pic>
                    <p:nvPicPr>
                      <p:cNvPr id="2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8766" y="6113499"/>
                        <a:ext cx="346075" cy="23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8">
            <a:extLst>
              <a:ext uri="{FF2B5EF4-FFF2-40B4-BE49-F238E27FC236}">
                <a16:creationId xmlns:a16="http://schemas.microsoft.com/office/drawing/2014/main" id="{81922E97-ED35-4D9C-99BF-E88C7600041C}"/>
              </a:ext>
            </a:extLst>
          </p:cNvPr>
          <p:cNvGraphicFramePr>
            <a:graphicFrameLocks noChangeAspect="1"/>
          </p:cNvGraphicFramePr>
          <p:nvPr>
            <p:extLst>
              <p:ext uri="{D42A27DB-BD31-4B8C-83A1-F6EECF244321}">
                <p14:modId xmlns:p14="http://schemas.microsoft.com/office/powerpoint/2010/main" val="3043934382"/>
              </p:ext>
            </p:extLst>
          </p:nvPr>
        </p:nvGraphicFramePr>
        <p:xfrm>
          <a:off x="3189003" y="6154774"/>
          <a:ext cx="346075" cy="179387"/>
        </p:xfrm>
        <a:graphic>
          <a:graphicData uri="http://schemas.openxmlformats.org/presentationml/2006/ole">
            <mc:AlternateContent xmlns:mc="http://schemas.openxmlformats.org/markup-compatibility/2006">
              <mc:Choice xmlns:v="urn:schemas-microsoft-com:vml" Requires="v">
                <p:oleObj spid="_x0000_s2241" name="Equation" r:id="rId12" imgW="126720" imgH="75960" progId="Equation.3">
                  <p:embed/>
                </p:oleObj>
              </mc:Choice>
              <mc:Fallback>
                <p:oleObj name="Equation" r:id="rId12" imgW="126720" imgH="75960" progId="Equation.3">
                  <p:embed/>
                  <p:pic>
                    <p:nvPicPr>
                      <p:cNvPr id="29"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9003" y="6154774"/>
                        <a:ext cx="346075" cy="179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a:extLst>
              <a:ext uri="{FF2B5EF4-FFF2-40B4-BE49-F238E27FC236}">
                <a16:creationId xmlns:a16="http://schemas.microsoft.com/office/drawing/2014/main" id="{3AB2B141-A600-40A7-8A37-49555D6DFCE7}"/>
              </a:ext>
            </a:extLst>
          </p:cNvPr>
          <p:cNvSpPr txBox="1"/>
          <p:nvPr/>
        </p:nvSpPr>
        <p:spPr>
          <a:xfrm>
            <a:off x="3538024" y="6011679"/>
            <a:ext cx="562975" cy="430887"/>
          </a:xfrm>
          <a:prstGeom prst="rect">
            <a:avLst/>
          </a:prstGeom>
          <a:noFill/>
        </p:spPr>
        <p:txBody>
          <a:bodyPr wrap="none" rtlCol="0">
            <a:spAutoFit/>
          </a:bodyPr>
          <a:lstStyle/>
          <a:p>
            <a:r>
              <a:rPr lang="en-US" sz="2200" dirty="0">
                <a:solidFill>
                  <a:srgbClr val="FF0000"/>
                </a:solidFill>
              </a:rPr>
              <a:t>ME</a:t>
            </a:r>
          </a:p>
        </p:txBody>
      </p:sp>
      <p:pic>
        <p:nvPicPr>
          <p:cNvPr id="38" name="Picture 6" descr="C:\Users\ASaghafi\Desktop\5-5-school-pencil-compass-set-of-12-708-fs-alv-7.jpg">
            <a:extLst>
              <a:ext uri="{FF2B5EF4-FFF2-40B4-BE49-F238E27FC236}">
                <a16:creationId xmlns:a16="http://schemas.microsoft.com/office/drawing/2014/main" id="{9E56A9EA-6350-4EC8-8B22-EA7CF6440041}"/>
              </a:ext>
            </a:extLst>
          </p:cNvPr>
          <p:cNvPicPr>
            <a:picLocks noChangeAspect="1" noChangeArrowheads="1"/>
          </p:cNvPicPr>
          <p:nvPr/>
        </p:nvPicPr>
        <p:blipFill>
          <a:blip r:embed="rId14" cstate="print"/>
          <a:srcRect/>
          <a:stretch>
            <a:fillRect/>
          </a:stretch>
        </p:blipFill>
        <p:spPr bwMode="auto">
          <a:xfrm>
            <a:off x="10656977" y="4149633"/>
            <a:ext cx="890585" cy="1426174"/>
          </a:xfrm>
          <a:prstGeom prst="rect">
            <a:avLst/>
          </a:prstGeom>
          <a:noFill/>
        </p:spPr>
      </p:pic>
    </p:spTree>
    <p:extLst>
      <p:ext uri="{BB962C8B-B14F-4D97-AF65-F5344CB8AC3E}">
        <p14:creationId xmlns:p14="http://schemas.microsoft.com/office/powerpoint/2010/main" val="31093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P spid="24" grpId="0"/>
      <p:bldP spid="25" grpId="0"/>
      <p:bldP spid="26" grpId="0"/>
      <p:bldP spid="29" grpId="0"/>
      <p:bldP spid="30" grpId="0"/>
      <p:bldP spid="33" grpId="0"/>
      <p:bldP spid="34"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14B71B1F-AFB4-43A3-9346-47D80C6D1B8B}"/>
              </a:ext>
            </a:extLst>
          </p:cNvPr>
          <p:cNvSpPr/>
          <p:nvPr/>
        </p:nvSpPr>
        <p:spPr>
          <a:xfrm>
            <a:off x="7265097" y="1568009"/>
            <a:ext cx="4684734" cy="5074961"/>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endParaRPr lang="en-US" sz="2000" dirty="0">
              <a:solidFill>
                <a:schemeClr val="tx1"/>
              </a:solidFill>
              <a:cs typeface="Times New Roman" pitchFamily="18" charset="0"/>
            </a:endParaRPr>
          </a:p>
        </p:txBody>
      </p:sp>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Interval Estimation</a:t>
            </a:r>
            <a:endParaRPr lang="en-US" dirty="0"/>
          </a:p>
        </p:txBody>
      </p:sp>
      <p:sp>
        <p:nvSpPr>
          <p:cNvPr id="15" name="Rectangle 14">
            <a:extLst>
              <a:ext uri="{FF2B5EF4-FFF2-40B4-BE49-F238E27FC236}">
                <a16:creationId xmlns:a16="http://schemas.microsoft.com/office/drawing/2014/main" id="{9ABBFF62-A66F-44CA-BCD2-A60D394B7AE6}"/>
              </a:ext>
            </a:extLst>
          </p:cNvPr>
          <p:cNvSpPr/>
          <p:nvPr/>
        </p:nvSpPr>
        <p:spPr>
          <a:xfrm>
            <a:off x="838201" y="3201810"/>
            <a:ext cx="6151322" cy="2616101"/>
          </a:xfrm>
          <a:prstGeom prst="rect">
            <a:avLst/>
          </a:prstGeom>
        </p:spPr>
        <p:txBody>
          <a:bodyPr wrap="square">
            <a:spAutoFit/>
          </a:bodyPr>
          <a:lstStyle/>
          <a:p>
            <a:r>
              <a:rPr lang="en-US" sz="2400" dirty="0">
                <a:cs typeface="Times New Roman" pitchFamily="18" charset="0"/>
              </a:rPr>
              <a:t>* </a:t>
            </a:r>
            <a:r>
              <a:rPr lang="en-US" sz="2400" dirty="0">
                <a:solidFill>
                  <a:srgbClr val="008AF2"/>
                </a:solidFill>
                <a:cs typeface="Times New Roman" pitchFamily="18" charset="0"/>
              </a:rPr>
              <a:t>Confidence Level </a:t>
            </a:r>
            <a:r>
              <a:rPr lang="en-US" sz="2400" dirty="0">
                <a:cs typeface="Times New Roman" pitchFamily="18" charset="0"/>
              </a:rPr>
              <a:t>shows how often the estimated interval contains the true parameter. A (1-</a:t>
            </a:r>
            <a:r>
              <a:rPr lang="el-GR" sz="2400" dirty="0">
                <a:cs typeface="Times New Roman" pitchFamily="18" charset="0"/>
              </a:rPr>
              <a:t> α</a:t>
            </a:r>
            <a:r>
              <a:rPr lang="en-US" sz="2400" dirty="0">
                <a:cs typeface="Times New Roman" pitchFamily="18" charset="0"/>
              </a:rPr>
              <a:t>)% confidence level means </a:t>
            </a:r>
          </a:p>
          <a:p>
            <a:pPr>
              <a:lnSpc>
                <a:spcPts val="1200"/>
              </a:lnSpc>
            </a:pPr>
            <a:endParaRPr lang="en-US" sz="2400" dirty="0">
              <a:cs typeface="Times New Roman" pitchFamily="18" charset="0"/>
            </a:endParaRPr>
          </a:p>
          <a:p>
            <a:r>
              <a:rPr lang="en-US" sz="2400" b="1" dirty="0">
                <a:cs typeface="Times New Roman" pitchFamily="18" charset="0"/>
              </a:rPr>
              <a:t>		</a:t>
            </a:r>
            <a:r>
              <a:rPr lang="en-US" sz="2400" dirty="0">
                <a:cs typeface="Times New Roman" pitchFamily="18" charset="0"/>
              </a:rPr>
              <a:t>P(L &lt; </a:t>
            </a:r>
            <a:r>
              <a:rPr lang="el-GR" sz="2400" dirty="0">
                <a:cs typeface="Times New Roman" pitchFamily="18" charset="0"/>
              </a:rPr>
              <a:t>μ</a:t>
            </a:r>
            <a:r>
              <a:rPr lang="en-US" sz="2400" dirty="0">
                <a:cs typeface="Times New Roman" pitchFamily="18" charset="0"/>
              </a:rPr>
              <a:t> &lt; U) = 1 – </a:t>
            </a:r>
            <a:r>
              <a:rPr lang="el-GR" sz="2400" dirty="0">
                <a:cs typeface="Times New Roman" pitchFamily="18" charset="0"/>
              </a:rPr>
              <a:t>α</a:t>
            </a:r>
            <a:endParaRPr lang="en-US" sz="2400" dirty="0">
              <a:cs typeface="Times New Roman" pitchFamily="18" charset="0"/>
            </a:endParaRPr>
          </a:p>
          <a:p>
            <a:pPr>
              <a:lnSpc>
                <a:spcPts val="1200"/>
              </a:lnSpc>
            </a:pPr>
            <a:endParaRPr lang="en-US" sz="2400" b="1" dirty="0">
              <a:cs typeface="Times New Roman" pitchFamily="18" charset="0"/>
            </a:endParaRPr>
          </a:p>
          <a:p>
            <a:r>
              <a:rPr lang="en-US" sz="2400" b="1" dirty="0">
                <a:cs typeface="Times New Roman" pitchFamily="18" charset="0"/>
              </a:rPr>
              <a:t>BEFORE</a:t>
            </a:r>
            <a:r>
              <a:rPr lang="en-US" sz="2400" dirty="0">
                <a:cs typeface="Times New Roman" pitchFamily="18" charset="0"/>
              </a:rPr>
              <a:t> building the interval. Furthermore, </a:t>
            </a:r>
            <a:r>
              <a:rPr lang="el-GR" sz="2400" dirty="0">
                <a:solidFill>
                  <a:srgbClr val="8D42C6"/>
                </a:solidFill>
                <a:cs typeface="Times New Roman" pitchFamily="18" charset="0"/>
              </a:rPr>
              <a:t>α</a:t>
            </a:r>
            <a:r>
              <a:rPr lang="en-US" sz="2400" dirty="0">
                <a:solidFill>
                  <a:srgbClr val="8D42C6"/>
                </a:solidFill>
                <a:cs typeface="Times New Roman" pitchFamily="18" charset="0"/>
              </a:rPr>
              <a:t> is called significance level</a:t>
            </a:r>
            <a:r>
              <a:rPr lang="en-US" sz="2400" dirty="0">
                <a:cs typeface="Times New Roman" pitchFamily="18" charset="0"/>
              </a:rPr>
              <a:t>.</a:t>
            </a:r>
          </a:p>
        </p:txBody>
      </p:sp>
      <p:sp>
        <p:nvSpPr>
          <p:cNvPr id="21" name="Rectangle 20">
            <a:extLst>
              <a:ext uri="{FF2B5EF4-FFF2-40B4-BE49-F238E27FC236}">
                <a16:creationId xmlns:a16="http://schemas.microsoft.com/office/drawing/2014/main" id="{BD775D37-5221-49FE-AFFB-4E44EC79887D}"/>
              </a:ext>
            </a:extLst>
          </p:cNvPr>
          <p:cNvSpPr/>
          <p:nvPr/>
        </p:nvSpPr>
        <p:spPr>
          <a:xfrm>
            <a:off x="7265097" y="227175"/>
            <a:ext cx="4684734" cy="1338253"/>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en-US" sz="2000" dirty="0">
                <a:solidFill>
                  <a:schemeClr val="tx1"/>
                </a:solidFill>
                <a:cs typeface="Times New Roman" pitchFamily="18" charset="0"/>
              </a:rPr>
              <a:t>As a rule of thumb, in a 90% Confidence Interval, 9 out of 10 such intervals generated using 10 independent samples contain the true population parameter.</a:t>
            </a:r>
          </a:p>
        </p:txBody>
      </p:sp>
      <p:sp>
        <p:nvSpPr>
          <p:cNvPr id="39" name="Rectangle 38">
            <a:extLst>
              <a:ext uri="{FF2B5EF4-FFF2-40B4-BE49-F238E27FC236}">
                <a16:creationId xmlns:a16="http://schemas.microsoft.com/office/drawing/2014/main" id="{D3BDD88E-41E1-4FA5-880E-79D3183C62E1}"/>
              </a:ext>
            </a:extLst>
          </p:cNvPr>
          <p:cNvSpPr/>
          <p:nvPr/>
        </p:nvSpPr>
        <p:spPr>
          <a:xfrm>
            <a:off x="838201" y="1515324"/>
            <a:ext cx="6151322" cy="1569660"/>
          </a:xfrm>
          <a:prstGeom prst="rect">
            <a:avLst/>
          </a:prstGeom>
        </p:spPr>
        <p:txBody>
          <a:bodyPr wrap="square">
            <a:spAutoFit/>
          </a:bodyPr>
          <a:lstStyle/>
          <a:p>
            <a:r>
              <a:rPr lang="en-US" sz="2400" dirty="0">
                <a:cs typeface="Times New Roman" pitchFamily="18" charset="0"/>
              </a:rPr>
              <a:t>A Confidence Interval (CI) consists of three parts</a:t>
            </a:r>
          </a:p>
          <a:p>
            <a:r>
              <a:rPr lang="en-US" sz="2400" dirty="0">
                <a:cs typeface="Times New Roman" pitchFamily="18" charset="0"/>
              </a:rPr>
              <a:t>   * </a:t>
            </a:r>
            <a:r>
              <a:rPr lang="en-US" sz="2400" dirty="0">
                <a:solidFill>
                  <a:srgbClr val="00B050"/>
                </a:solidFill>
                <a:cs typeface="Times New Roman" pitchFamily="18" charset="0"/>
              </a:rPr>
              <a:t>A point estimate</a:t>
            </a:r>
          </a:p>
          <a:p>
            <a:r>
              <a:rPr lang="en-US" sz="2400" dirty="0">
                <a:cs typeface="Times New Roman" pitchFamily="18" charset="0"/>
              </a:rPr>
              <a:t>   * </a:t>
            </a:r>
            <a:r>
              <a:rPr lang="en-US" sz="2400" dirty="0">
                <a:solidFill>
                  <a:srgbClr val="FF0000"/>
                </a:solidFill>
                <a:cs typeface="Times New Roman" pitchFamily="18" charset="0"/>
              </a:rPr>
              <a:t>A margin of error</a:t>
            </a:r>
          </a:p>
          <a:p>
            <a:r>
              <a:rPr lang="en-US" sz="2400" dirty="0">
                <a:cs typeface="Times New Roman" pitchFamily="18" charset="0"/>
              </a:rPr>
              <a:t>   * </a:t>
            </a:r>
            <a:r>
              <a:rPr lang="en-US" sz="2400" dirty="0">
                <a:solidFill>
                  <a:srgbClr val="008AF2"/>
                </a:solidFill>
                <a:cs typeface="Times New Roman" pitchFamily="18" charset="0"/>
              </a:rPr>
              <a:t>A confidence level</a:t>
            </a:r>
          </a:p>
        </p:txBody>
      </p:sp>
      <p:sp>
        <p:nvSpPr>
          <p:cNvPr id="40" name="Line 3">
            <a:extLst>
              <a:ext uri="{FF2B5EF4-FFF2-40B4-BE49-F238E27FC236}">
                <a16:creationId xmlns:a16="http://schemas.microsoft.com/office/drawing/2014/main" id="{11A8093B-188C-49C3-B6E4-DD99BF4F9229}"/>
              </a:ext>
            </a:extLst>
          </p:cNvPr>
          <p:cNvSpPr>
            <a:spLocks noChangeShapeType="1"/>
          </p:cNvSpPr>
          <p:nvPr/>
        </p:nvSpPr>
        <p:spPr bwMode="auto">
          <a:xfrm>
            <a:off x="9393532" y="1522956"/>
            <a:ext cx="0" cy="4724400"/>
          </a:xfrm>
          <a:prstGeom prst="line">
            <a:avLst/>
          </a:prstGeom>
          <a:noFill/>
          <a:ln w="9525">
            <a:solidFill>
              <a:schemeClr val="tx1"/>
            </a:solidFill>
            <a:round/>
            <a:headEnd/>
            <a:tailEnd/>
          </a:ln>
          <a:effectLst/>
        </p:spPr>
        <p:txBody>
          <a:bodyPr wrap="none"/>
          <a:lstStyle/>
          <a:p>
            <a:endParaRPr lang="en-US" sz="2000" dirty="0"/>
          </a:p>
        </p:txBody>
      </p:sp>
      <p:graphicFrame>
        <p:nvGraphicFramePr>
          <p:cNvPr id="41" name="Object 4">
            <a:extLst>
              <a:ext uri="{FF2B5EF4-FFF2-40B4-BE49-F238E27FC236}">
                <a16:creationId xmlns:a16="http://schemas.microsoft.com/office/drawing/2014/main" id="{00868786-A302-43A5-B21E-90FC55D1A952}"/>
              </a:ext>
            </a:extLst>
          </p:cNvPr>
          <p:cNvGraphicFramePr>
            <a:graphicFrameLocks noChangeAspect="1"/>
          </p:cNvGraphicFramePr>
          <p:nvPr>
            <p:extLst>
              <p:ext uri="{D42A27DB-BD31-4B8C-83A1-F6EECF244321}">
                <p14:modId xmlns:p14="http://schemas.microsoft.com/office/powerpoint/2010/main" val="2906994896"/>
              </p:ext>
            </p:extLst>
          </p:nvPr>
        </p:nvGraphicFramePr>
        <p:xfrm>
          <a:off x="9121462" y="6152280"/>
          <a:ext cx="498017" cy="539750"/>
        </p:xfrm>
        <a:graphic>
          <a:graphicData uri="http://schemas.openxmlformats.org/presentationml/2006/ole">
            <mc:AlternateContent xmlns:mc="http://schemas.openxmlformats.org/markup-compatibility/2006">
              <mc:Choice xmlns:v="urn:schemas-microsoft-com:vml" Requires="v">
                <p:oleObj spid="_x0000_s3547" name="Equation" r:id="rId4" imgW="152268" imgH="164957" progId="Equation.3">
                  <p:embed/>
                </p:oleObj>
              </mc:Choice>
              <mc:Fallback>
                <p:oleObj name="Equation" r:id="rId4" imgW="152268" imgH="164957" progId="Equation.3">
                  <p:embed/>
                  <p:pic>
                    <p:nvPicPr>
                      <p:cNvPr id="1802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1462" y="6152280"/>
                        <a:ext cx="498017" cy="539750"/>
                      </a:xfrm>
                      <a:prstGeom prst="rect">
                        <a:avLst/>
                      </a:prstGeom>
                      <a:noFill/>
                    </p:spPr>
                  </p:pic>
                </p:oleObj>
              </mc:Fallback>
            </mc:AlternateContent>
          </a:graphicData>
        </a:graphic>
      </p:graphicFrame>
      <p:graphicFrame>
        <p:nvGraphicFramePr>
          <p:cNvPr id="42" name="Object 10">
            <a:extLst>
              <a:ext uri="{FF2B5EF4-FFF2-40B4-BE49-F238E27FC236}">
                <a16:creationId xmlns:a16="http://schemas.microsoft.com/office/drawing/2014/main" id="{38B98D07-B3E6-4BE1-AF59-CA1A2574E66E}"/>
              </a:ext>
            </a:extLst>
          </p:cNvPr>
          <p:cNvGraphicFramePr>
            <a:graphicFrameLocks noChangeAspect="1"/>
          </p:cNvGraphicFramePr>
          <p:nvPr>
            <p:extLst>
              <p:ext uri="{D42A27DB-BD31-4B8C-83A1-F6EECF244321}">
                <p14:modId xmlns:p14="http://schemas.microsoft.com/office/powerpoint/2010/main" val="3524935940"/>
              </p:ext>
            </p:extLst>
          </p:nvPr>
        </p:nvGraphicFramePr>
        <p:xfrm>
          <a:off x="8936951" y="1480942"/>
          <a:ext cx="241300" cy="555625"/>
        </p:xfrm>
        <a:graphic>
          <a:graphicData uri="http://schemas.openxmlformats.org/presentationml/2006/ole">
            <mc:AlternateContent xmlns:mc="http://schemas.openxmlformats.org/markup-compatibility/2006">
              <mc:Choice xmlns:v="urn:schemas-microsoft-com:vml" Requires="v">
                <p:oleObj spid="_x0000_s3548" name="Equation" r:id="rId6" imgW="165028" imgH="380835" progId="Equation.3">
                  <p:embed/>
                </p:oleObj>
              </mc:Choice>
              <mc:Fallback>
                <p:oleObj name="Equation" r:id="rId6" imgW="165028" imgH="380835" progId="Equation.3">
                  <p:embed/>
                  <p:pic>
                    <p:nvPicPr>
                      <p:cNvPr id="180234"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6951" y="1480942"/>
                        <a:ext cx="2413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1">
            <a:extLst>
              <a:ext uri="{FF2B5EF4-FFF2-40B4-BE49-F238E27FC236}">
                <a16:creationId xmlns:a16="http://schemas.microsoft.com/office/drawing/2014/main" id="{D53AC865-10AE-43AC-8D39-7BE7A3C7F412}"/>
              </a:ext>
            </a:extLst>
          </p:cNvPr>
          <p:cNvGraphicFramePr>
            <a:graphicFrameLocks noChangeAspect="1"/>
          </p:cNvGraphicFramePr>
          <p:nvPr>
            <p:extLst>
              <p:ext uri="{D42A27DB-BD31-4B8C-83A1-F6EECF244321}">
                <p14:modId xmlns:p14="http://schemas.microsoft.com/office/powerpoint/2010/main" val="2079315912"/>
              </p:ext>
            </p:extLst>
          </p:nvPr>
        </p:nvGraphicFramePr>
        <p:xfrm>
          <a:off x="9757070" y="1779435"/>
          <a:ext cx="277812" cy="555625"/>
        </p:xfrm>
        <a:graphic>
          <a:graphicData uri="http://schemas.openxmlformats.org/presentationml/2006/ole">
            <mc:AlternateContent xmlns:mc="http://schemas.openxmlformats.org/markup-compatibility/2006">
              <mc:Choice xmlns:v="urn:schemas-microsoft-com:vml" Requires="v">
                <p:oleObj spid="_x0000_s3549" name="Equation" r:id="rId8" imgW="190417" imgH="380835" progId="Equation.3">
                  <p:embed/>
                </p:oleObj>
              </mc:Choice>
              <mc:Fallback>
                <p:oleObj name="Equation" r:id="rId8" imgW="190417" imgH="380835" progId="Equation.3">
                  <p:embed/>
                  <p:pic>
                    <p:nvPicPr>
                      <p:cNvPr id="18023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57070" y="1779435"/>
                        <a:ext cx="27781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a:extLst>
              <a:ext uri="{FF2B5EF4-FFF2-40B4-BE49-F238E27FC236}">
                <a16:creationId xmlns:a16="http://schemas.microsoft.com/office/drawing/2014/main" id="{E7EA53E4-705F-4A01-A4E4-9468AD9275A6}"/>
              </a:ext>
            </a:extLst>
          </p:cNvPr>
          <p:cNvGraphicFramePr>
            <a:graphicFrameLocks noChangeAspect="1"/>
          </p:cNvGraphicFramePr>
          <p:nvPr>
            <p:extLst>
              <p:ext uri="{D42A27DB-BD31-4B8C-83A1-F6EECF244321}">
                <p14:modId xmlns:p14="http://schemas.microsoft.com/office/powerpoint/2010/main" val="4100428749"/>
              </p:ext>
            </p:extLst>
          </p:nvPr>
        </p:nvGraphicFramePr>
        <p:xfrm>
          <a:off x="10223795" y="2249161"/>
          <a:ext cx="258762" cy="555625"/>
        </p:xfrm>
        <a:graphic>
          <a:graphicData uri="http://schemas.openxmlformats.org/presentationml/2006/ole">
            <mc:AlternateContent xmlns:mc="http://schemas.openxmlformats.org/markup-compatibility/2006">
              <mc:Choice xmlns:v="urn:schemas-microsoft-com:vml" Requires="v">
                <p:oleObj spid="_x0000_s3550" name="Equation" r:id="rId10" imgW="177646" imgH="380670" progId="Equation.3">
                  <p:embed/>
                </p:oleObj>
              </mc:Choice>
              <mc:Fallback>
                <p:oleObj name="Equation" r:id="rId10" imgW="177646" imgH="380670" progId="Equation.3">
                  <p:embed/>
                  <p:pic>
                    <p:nvPicPr>
                      <p:cNvPr id="180236"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23795" y="2249161"/>
                        <a:ext cx="2587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13">
            <a:extLst>
              <a:ext uri="{FF2B5EF4-FFF2-40B4-BE49-F238E27FC236}">
                <a16:creationId xmlns:a16="http://schemas.microsoft.com/office/drawing/2014/main" id="{BDA5C656-6901-4444-B9CB-CBDE839ACC02}"/>
              </a:ext>
            </a:extLst>
          </p:cNvPr>
          <p:cNvGraphicFramePr>
            <a:graphicFrameLocks noChangeAspect="1"/>
          </p:cNvGraphicFramePr>
          <p:nvPr>
            <p:extLst>
              <p:ext uri="{D42A27DB-BD31-4B8C-83A1-F6EECF244321}">
                <p14:modId xmlns:p14="http://schemas.microsoft.com/office/powerpoint/2010/main" val="646076835"/>
              </p:ext>
            </p:extLst>
          </p:nvPr>
        </p:nvGraphicFramePr>
        <p:xfrm>
          <a:off x="8753770" y="2718887"/>
          <a:ext cx="277812" cy="555625"/>
        </p:xfrm>
        <a:graphic>
          <a:graphicData uri="http://schemas.openxmlformats.org/presentationml/2006/ole">
            <mc:AlternateContent xmlns:mc="http://schemas.openxmlformats.org/markup-compatibility/2006">
              <mc:Choice xmlns:v="urn:schemas-microsoft-com:vml" Requires="v">
                <p:oleObj spid="_x0000_s3551" name="Equation" r:id="rId12" imgW="190417" imgH="380835" progId="Equation.3">
                  <p:embed/>
                </p:oleObj>
              </mc:Choice>
              <mc:Fallback>
                <p:oleObj name="Equation" r:id="rId12" imgW="190417" imgH="380835" progId="Equation.3">
                  <p:embed/>
                  <p:pic>
                    <p:nvPicPr>
                      <p:cNvPr id="180237"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53770" y="2718887"/>
                        <a:ext cx="27781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14">
            <a:extLst>
              <a:ext uri="{FF2B5EF4-FFF2-40B4-BE49-F238E27FC236}">
                <a16:creationId xmlns:a16="http://schemas.microsoft.com/office/drawing/2014/main" id="{894F245D-DBCC-47F5-A274-2792430D8E1D}"/>
              </a:ext>
            </a:extLst>
          </p:cNvPr>
          <p:cNvGraphicFramePr>
            <a:graphicFrameLocks noChangeAspect="1"/>
          </p:cNvGraphicFramePr>
          <p:nvPr>
            <p:extLst>
              <p:ext uri="{D42A27DB-BD31-4B8C-83A1-F6EECF244321}">
                <p14:modId xmlns:p14="http://schemas.microsoft.com/office/powerpoint/2010/main" val="511861317"/>
              </p:ext>
            </p:extLst>
          </p:nvPr>
        </p:nvGraphicFramePr>
        <p:xfrm>
          <a:off x="9461795" y="3176087"/>
          <a:ext cx="258762" cy="555625"/>
        </p:xfrm>
        <a:graphic>
          <a:graphicData uri="http://schemas.openxmlformats.org/presentationml/2006/ole">
            <mc:AlternateContent xmlns:mc="http://schemas.openxmlformats.org/markup-compatibility/2006">
              <mc:Choice xmlns:v="urn:schemas-microsoft-com:vml" Requires="v">
                <p:oleObj spid="_x0000_s3552" name="Equation" r:id="rId14" imgW="177646" imgH="380670" progId="Equation.3">
                  <p:embed/>
                </p:oleObj>
              </mc:Choice>
              <mc:Fallback>
                <p:oleObj name="Equation" r:id="rId14" imgW="177646" imgH="380670" progId="Equation.3">
                  <p:embed/>
                  <p:pic>
                    <p:nvPicPr>
                      <p:cNvPr id="180238"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461795" y="3176087"/>
                        <a:ext cx="2587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Line 15">
            <a:extLst>
              <a:ext uri="{FF2B5EF4-FFF2-40B4-BE49-F238E27FC236}">
                <a16:creationId xmlns:a16="http://schemas.microsoft.com/office/drawing/2014/main" id="{F89FF0C8-1650-4D9C-AE25-49E5C0D728F3}"/>
              </a:ext>
            </a:extLst>
          </p:cNvPr>
          <p:cNvSpPr>
            <a:spLocks noChangeShapeType="1"/>
          </p:cNvSpPr>
          <p:nvPr/>
        </p:nvSpPr>
        <p:spPr bwMode="auto">
          <a:xfrm>
            <a:off x="8021932" y="1826712"/>
            <a:ext cx="2209800" cy="0"/>
          </a:xfrm>
          <a:prstGeom prst="line">
            <a:avLst/>
          </a:prstGeom>
          <a:noFill/>
          <a:ln w="28575">
            <a:solidFill>
              <a:srgbClr val="0066FF"/>
            </a:solidFill>
            <a:round/>
            <a:headEnd/>
            <a:tailEnd/>
          </a:ln>
          <a:effectLst/>
        </p:spPr>
        <p:txBody>
          <a:bodyPr wrap="none"/>
          <a:lstStyle/>
          <a:p>
            <a:endParaRPr lang="en-US" sz="2000" dirty="0"/>
          </a:p>
        </p:txBody>
      </p:sp>
      <p:sp>
        <p:nvSpPr>
          <p:cNvPr id="48" name="Line 16">
            <a:extLst>
              <a:ext uri="{FF2B5EF4-FFF2-40B4-BE49-F238E27FC236}">
                <a16:creationId xmlns:a16="http://schemas.microsoft.com/office/drawing/2014/main" id="{44D10A90-622D-42BB-B704-F0FCF5CB9BE3}"/>
              </a:ext>
            </a:extLst>
          </p:cNvPr>
          <p:cNvSpPr>
            <a:spLocks noChangeShapeType="1"/>
          </p:cNvSpPr>
          <p:nvPr/>
        </p:nvSpPr>
        <p:spPr bwMode="auto">
          <a:xfrm>
            <a:off x="8783932" y="2308964"/>
            <a:ext cx="2209800" cy="0"/>
          </a:xfrm>
          <a:prstGeom prst="line">
            <a:avLst/>
          </a:prstGeom>
          <a:noFill/>
          <a:ln w="28575">
            <a:solidFill>
              <a:srgbClr val="0066FF"/>
            </a:solidFill>
            <a:round/>
            <a:headEnd/>
            <a:tailEnd/>
          </a:ln>
          <a:effectLst/>
        </p:spPr>
        <p:txBody>
          <a:bodyPr wrap="none"/>
          <a:lstStyle/>
          <a:p>
            <a:endParaRPr lang="en-US" sz="2000" dirty="0"/>
          </a:p>
        </p:txBody>
      </p:sp>
      <p:sp>
        <p:nvSpPr>
          <p:cNvPr id="49" name="Line 17">
            <a:extLst>
              <a:ext uri="{FF2B5EF4-FFF2-40B4-BE49-F238E27FC236}">
                <a16:creationId xmlns:a16="http://schemas.microsoft.com/office/drawing/2014/main" id="{6B6E38BA-7B9F-478D-8DA2-2C19038C87C5}"/>
              </a:ext>
            </a:extLst>
          </p:cNvPr>
          <p:cNvSpPr>
            <a:spLocks noChangeShapeType="1"/>
          </p:cNvSpPr>
          <p:nvPr/>
        </p:nvSpPr>
        <p:spPr bwMode="auto">
          <a:xfrm>
            <a:off x="9241132" y="2778690"/>
            <a:ext cx="2209800" cy="0"/>
          </a:xfrm>
          <a:prstGeom prst="line">
            <a:avLst/>
          </a:prstGeom>
          <a:noFill/>
          <a:ln w="28575">
            <a:solidFill>
              <a:srgbClr val="0066FF"/>
            </a:solidFill>
            <a:round/>
            <a:headEnd/>
            <a:tailEnd/>
          </a:ln>
          <a:effectLst/>
        </p:spPr>
        <p:txBody>
          <a:bodyPr wrap="none"/>
          <a:lstStyle/>
          <a:p>
            <a:endParaRPr lang="en-US" sz="2000" dirty="0"/>
          </a:p>
        </p:txBody>
      </p:sp>
      <p:sp>
        <p:nvSpPr>
          <p:cNvPr id="50" name="Line 18">
            <a:extLst>
              <a:ext uri="{FF2B5EF4-FFF2-40B4-BE49-F238E27FC236}">
                <a16:creationId xmlns:a16="http://schemas.microsoft.com/office/drawing/2014/main" id="{3575765E-FF2D-4754-BD61-BF9719A0F156}"/>
              </a:ext>
            </a:extLst>
          </p:cNvPr>
          <p:cNvSpPr>
            <a:spLocks noChangeShapeType="1"/>
          </p:cNvSpPr>
          <p:nvPr/>
        </p:nvSpPr>
        <p:spPr bwMode="auto">
          <a:xfrm>
            <a:off x="7793332" y="3235890"/>
            <a:ext cx="2209800" cy="0"/>
          </a:xfrm>
          <a:prstGeom prst="line">
            <a:avLst/>
          </a:prstGeom>
          <a:noFill/>
          <a:ln w="28575">
            <a:solidFill>
              <a:srgbClr val="0066FF"/>
            </a:solidFill>
            <a:round/>
            <a:headEnd/>
            <a:tailEnd/>
          </a:ln>
          <a:effectLst/>
        </p:spPr>
        <p:txBody>
          <a:bodyPr wrap="none"/>
          <a:lstStyle/>
          <a:p>
            <a:endParaRPr lang="en-US" sz="2000" dirty="0"/>
          </a:p>
        </p:txBody>
      </p:sp>
      <p:sp>
        <p:nvSpPr>
          <p:cNvPr id="51" name="Line 19">
            <a:extLst>
              <a:ext uri="{FF2B5EF4-FFF2-40B4-BE49-F238E27FC236}">
                <a16:creationId xmlns:a16="http://schemas.microsoft.com/office/drawing/2014/main" id="{98CA2A58-27CC-4F8E-AC50-E5AFB7C2C711}"/>
              </a:ext>
            </a:extLst>
          </p:cNvPr>
          <p:cNvSpPr>
            <a:spLocks noChangeShapeType="1"/>
          </p:cNvSpPr>
          <p:nvPr/>
        </p:nvSpPr>
        <p:spPr bwMode="auto">
          <a:xfrm>
            <a:off x="8402932" y="3706660"/>
            <a:ext cx="2209800" cy="0"/>
          </a:xfrm>
          <a:prstGeom prst="line">
            <a:avLst/>
          </a:prstGeom>
          <a:noFill/>
          <a:ln w="28575">
            <a:solidFill>
              <a:srgbClr val="0066FF"/>
            </a:solidFill>
            <a:round/>
            <a:headEnd/>
            <a:tailEnd/>
          </a:ln>
          <a:effectLst/>
        </p:spPr>
        <p:txBody>
          <a:bodyPr wrap="none"/>
          <a:lstStyle/>
          <a:p>
            <a:endParaRPr lang="en-US" sz="2000" dirty="0"/>
          </a:p>
        </p:txBody>
      </p:sp>
      <p:graphicFrame>
        <p:nvGraphicFramePr>
          <p:cNvPr id="52" name="Object 20">
            <a:extLst>
              <a:ext uri="{FF2B5EF4-FFF2-40B4-BE49-F238E27FC236}">
                <a16:creationId xmlns:a16="http://schemas.microsoft.com/office/drawing/2014/main" id="{84ADEED2-0B3C-4D13-90C6-2F222C25476A}"/>
              </a:ext>
            </a:extLst>
          </p:cNvPr>
          <p:cNvGraphicFramePr>
            <a:graphicFrameLocks noChangeAspect="1"/>
          </p:cNvGraphicFramePr>
          <p:nvPr>
            <p:extLst>
              <p:ext uri="{D42A27DB-BD31-4B8C-83A1-F6EECF244321}">
                <p14:modId xmlns:p14="http://schemas.microsoft.com/office/powerpoint/2010/main" val="3766481088"/>
              </p:ext>
            </p:extLst>
          </p:nvPr>
        </p:nvGraphicFramePr>
        <p:xfrm>
          <a:off x="8936332" y="3656556"/>
          <a:ext cx="260350" cy="555625"/>
        </p:xfrm>
        <a:graphic>
          <a:graphicData uri="http://schemas.openxmlformats.org/presentationml/2006/ole">
            <mc:AlternateContent xmlns:mc="http://schemas.openxmlformats.org/markup-compatibility/2006">
              <mc:Choice xmlns:v="urn:schemas-microsoft-com:vml" Requires="v">
                <p:oleObj spid="_x0000_s3553" name="Equation" r:id="rId16" imgW="177646" imgH="380670" progId="Equation.3">
                  <p:embed/>
                </p:oleObj>
              </mc:Choice>
              <mc:Fallback>
                <p:oleObj name="Equation" r:id="rId16" imgW="177646" imgH="380670" progId="Equation.3">
                  <p:embed/>
                  <p:pic>
                    <p:nvPicPr>
                      <p:cNvPr id="180244"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36332" y="3656556"/>
                        <a:ext cx="26035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21">
            <a:extLst>
              <a:ext uri="{FF2B5EF4-FFF2-40B4-BE49-F238E27FC236}">
                <a16:creationId xmlns:a16="http://schemas.microsoft.com/office/drawing/2014/main" id="{AC52866A-474E-43F2-AAB9-3A0E55875214}"/>
              </a:ext>
            </a:extLst>
          </p:cNvPr>
          <p:cNvGraphicFramePr>
            <a:graphicFrameLocks noChangeAspect="1"/>
          </p:cNvGraphicFramePr>
          <p:nvPr>
            <p:extLst>
              <p:ext uri="{D42A27DB-BD31-4B8C-83A1-F6EECF244321}">
                <p14:modId xmlns:p14="http://schemas.microsoft.com/office/powerpoint/2010/main" val="1209985601"/>
              </p:ext>
            </p:extLst>
          </p:nvPr>
        </p:nvGraphicFramePr>
        <p:xfrm>
          <a:off x="9953920" y="4105101"/>
          <a:ext cx="277812" cy="555625"/>
        </p:xfrm>
        <a:graphic>
          <a:graphicData uri="http://schemas.openxmlformats.org/presentationml/2006/ole">
            <mc:AlternateContent xmlns:mc="http://schemas.openxmlformats.org/markup-compatibility/2006">
              <mc:Choice xmlns:v="urn:schemas-microsoft-com:vml" Requires="v">
                <p:oleObj spid="_x0000_s3554" name="Equation" r:id="rId18" imgW="190417" imgH="380835" progId="Equation.3">
                  <p:embed/>
                </p:oleObj>
              </mc:Choice>
              <mc:Fallback>
                <p:oleObj name="Equation" r:id="rId18" imgW="190417" imgH="380835" progId="Equation.3">
                  <p:embed/>
                  <p:pic>
                    <p:nvPicPr>
                      <p:cNvPr id="180245"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53920" y="4105101"/>
                        <a:ext cx="27781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22">
            <a:extLst>
              <a:ext uri="{FF2B5EF4-FFF2-40B4-BE49-F238E27FC236}">
                <a16:creationId xmlns:a16="http://schemas.microsoft.com/office/drawing/2014/main" id="{29AB03B3-F1DE-47DE-9592-B754E03AD8EC}"/>
              </a:ext>
            </a:extLst>
          </p:cNvPr>
          <p:cNvGraphicFramePr>
            <a:graphicFrameLocks noChangeAspect="1"/>
          </p:cNvGraphicFramePr>
          <p:nvPr>
            <p:extLst>
              <p:ext uri="{D42A27DB-BD31-4B8C-83A1-F6EECF244321}">
                <p14:modId xmlns:p14="http://schemas.microsoft.com/office/powerpoint/2010/main" val="1496227115"/>
              </p:ext>
            </p:extLst>
          </p:nvPr>
        </p:nvGraphicFramePr>
        <p:xfrm>
          <a:off x="10506370" y="4574827"/>
          <a:ext cx="258762" cy="555625"/>
        </p:xfrm>
        <a:graphic>
          <a:graphicData uri="http://schemas.openxmlformats.org/presentationml/2006/ole">
            <mc:AlternateContent xmlns:mc="http://schemas.openxmlformats.org/markup-compatibility/2006">
              <mc:Choice xmlns:v="urn:schemas-microsoft-com:vml" Requires="v">
                <p:oleObj spid="_x0000_s3555" name="Equation" r:id="rId20" imgW="177646" imgH="380670" progId="Equation.3">
                  <p:embed/>
                </p:oleObj>
              </mc:Choice>
              <mc:Fallback>
                <p:oleObj name="Equation" r:id="rId20" imgW="177646" imgH="380670" progId="Equation.3">
                  <p:embed/>
                  <p:pic>
                    <p:nvPicPr>
                      <p:cNvPr id="180246"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06370" y="4574827"/>
                        <a:ext cx="2587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23">
            <a:extLst>
              <a:ext uri="{FF2B5EF4-FFF2-40B4-BE49-F238E27FC236}">
                <a16:creationId xmlns:a16="http://schemas.microsoft.com/office/drawing/2014/main" id="{E33B862F-07AB-406C-B42A-BCE6C3C849B6}"/>
              </a:ext>
            </a:extLst>
          </p:cNvPr>
          <p:cNvGraphicFramePr>
            <a:graphicFrameLocks noChangeAspect="1"/>
          </p:cNvGraphicFramePr>
          <p:nvPr>
            <p:extLst>
              <p:ext uri="{D42A27DB-BD31-4B8C-83A1-F6EECF244321}">
                <p14:modId xmlns:p14="http://schemas.microsoft.com/office/powerpoint/2010/main" val="1027063244"/>
              </p:ext>
            </p:extLst>
          </p:nvPr>
        </p:nvGraphicFramePr>
        <p:xfrm>
          <a:off x="8915695" y="4994449"/>
          <a:ext cx="258762" cy="555625"/>
        </p:xfrm>
        <a:graphic>
          <a:graphicData uri="http://schemas.openxmlformats.org/presentationml/2006/ole">
            <mc:AlternateContent xmlns:mc="http://schemas.openxmlformats.org/markup-compatibility/2006">
              <mc:Choice xmlns:v="urn:schemas-microsoft-com:vml" Requires="v">
                <p:oleObj spid="_x0000_s3556" name="Equation" r:id="rId22" imgW="177646" imgH="380670" progId="Equation.3">
                  <p:embed/>
                </p:oleObj>
              </mc:Choice>
              <mc:Fallback>
                <p:oleObj name="Equation" r:id="rId22" imgW="177646" imgH="380670" progId="Equation.3">
                  <p:embed/>
                  <p:pic>
                    <p:nvPicPr>
                      <p:cNvPr id="180247" name="Object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15695" y="4994449"/>
                        <a:ext cx="2587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24">
            <a:extLst>
              <a:ext uri="{FF2B5EF4-FFF2-40B4-BE49-F238E27FC236}">
                <a16:creationId xmlns:a16="http://schemas.microsoft.com/office/drawing/2014/main" id="{7D869BD7-E86D-46B6-BEA0-2DF46674E027}"/>
              </a:ext>
            </a:extLst>
          </p:cNvPr>
          <p:cNvGraphicFramePr>
            <a:graphicFrameLocks noChangeAspect="1"/>
          </p:cNvGraphicFramePr>
          <p:nvPr>
            <p:extLst>
              <p:ext uri="{D42A27DB-BD31-4B8C-83A1-F6EECF244321}">
                <p14:modId xmlns:p14="http://schemas.microsoft.com/office/powerpoint/2010/main" val="4235311782"/>
              </p:ext>
            </p:extLst>
          </p:nvPr>
        </p:nvGraphicFramePr>
        <p:xfrm>
          <a:off x="9587207" y="5501753"/>
          <a:ext cx="314325" cy="555625"/>
        </p:xfrm>
        <a:graphic>
          <a:graphicData uri="http://schemas.openxmlformats.org/presentationml/2006/ole">
            <mc:AlternateContent xmlns:mc="http://schemas.openxmlformats.org/markup-compatibility/2006">
              <mc:Choice xmlns:v="urn:schemas-microsoft-com:vml" Requires="v">
                <p:oleObj spid="_x0000_s3557" name="Equation" r:id="rId24" imgW="215806" imgH="380835" progId="Equation.3">
                  <p:embed/>
                </p:oleObj>
              </mc:Choice>
              <mc:Fallback>
                <p:oleObj name="Equation" r:id="rId24" imgW="215806" imgH="380835" progId="Equation.3">
                  <p:embed/>
                  <p:pic>
                    <p:nvPicPr>
                      <p:cNvPr id="180248" name="Object 2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587207" y="5501753"/>
                        <a:ext cx="31432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Line 25">
            <a:extLst>
              <a:ext uri="{FF2B5EF4-FFF2-40B4-BE49-F238E27FC236}">
                <a16:creationId xmlns:a16="http://schemas.microsoft.com/office/drawing/2014/main" id="{439BE847-987B-4CD3-87E6-C90D8E7F65FE}"/>
              </a:ext>
            </a:extLst>
          </p:cNvPr>
          <p:cNvSpPr>
            <a:spLocks noChangeShapeType="1"/>
          </p:cNvSpPr>
          <p:nvPr/>
        </p:nvSpPr>
        <p:spPr bwMode="auto">
          <a:xfrm>
            <a:off x="8021932" y="4177430"/>
            <a:ext cx="2209800" cy="0"/>
          </a:xfrm>
          <a:prstGeom prst="line">
            <a:avLst/>
          </a:prstGeom>
          <a:noFill/>
          <a:ln w="28575">
            <a:solidFill>
              <a:srgbClr val="0066FF"/>
            </a:solidFill>
            <a:round/>
            <a:headEnd/>
            <a:tailEnd/>
          </a:ln>
          <a:effectLst/>
        </p:spPr>
        <p:txBody>
          <a:bodyPr wrap="none"/>
          <a:lstStyle/>
          <a:p>
            <a:endParaRPr lang="en-US" sz="2000" dirty="0"/>
          </a:p>
        </p:txBody>
      </p:sp>
      <p:sp>
        <p:nvSpPr>
          <p:cNvPr id="58" name="Line 26">
            <a:extLst>
              <a:ext uri="{FF2B5EF4-FFF2-40B4-BE49-F238E27FC236}">
                <a16:creationId xmlns:a16="http://schemas.microsoft.com/office/drawing/2014/main" id="{E3DC647A-2978-440B-B7F1-9CD29CA422A4}"/>
              </a:ext>
            </a:extLst>
          </p:cNvPr>
          <p:cNvSpPr>
            <a:spLocks noChangeShapeType="1"/>
          </p:cNvSpPr>
          <p:nvPr/>
        </p:nvSpPr>
        <p:spPr bwMode="auto">
          <a:xfrm>
            <a:off x="9012532" y="4622104"/>
            <a:ext cx="2209800" cy="0"/>
          </a:xfrm>
          <a:prstGeom prst="line">
            <a:avLst/>
          </a:prstGeom>
          <a:noFill/>
          <a:ln w="28575">
            <a:solidFill>
              <a:srgbClr val="0066FF"/>
            </a:solidFill>
            <a:round/>
            <a:headEnd/>
            <a:tailEnd/>
          </a:ln>
          <a:effectLst/>
        </p:spPr>
        <p:txBody>
          <a:bodyPr wrap="none"/>
          <a:lstStyle/>
          <a:p>
            <a:endParaRPr lang="en-US" sz="2000" dirty="0"/>
          </a:p>
        </p:txBody>
      </p:sp>
      <p:sp>
        <p:nvSpPr>
          <p:cNvPr id="59" name="Line 27">
            <a:extLst>
              <a:ext uri="{FF2B5EF4-FFF2-40B4-BE49-F238E27FC236}">
                <a16:creationId xmlns:a16="http://schemas.microsoft.com/office/drawing/2014/main" id="{14F87F09-CB9E-4CE0-BE61-1D320759E942}"/>
              </a:ext>
            </a:extLst>
          </p:cNvPr>
          <p:cNvSpPr>
            <a:spLocks noChangeShapeType="1"/>
          </p:cNvSpPr>
          <p:nvPr/>
        </p:nvSpPr>
        <p:spPr bwMode="auto">
          <a:xfrm>
            <a:off x="9526099" y="5080348"/>
            <a:ext cx="2209800" cy="0"/>
          </a:xfrm>
          <a:prstGeom prst="line">
            <a:avLst/>
          </a:prstGeom>
          <a:noFill/>
          <a:ln w="28575">
            <a:solidFill>
              <a:srgbClr val="0066FF"/>
            </a:solidFill>
            <a:round/>
            <a:headEnd/>
            <a:tailEnd/>
          </a:ln>
          <a:effectLst/>
        </p:spPr>
        <p:txBody>
          <a:bodyPr wrap="none"/>
          <a:lstStyle/>
          <a:p>
            <a:endParaRPr lang="en-US" sz="2000" dirty="0"/>
          </a:p>
        </p:txBody>
      </p:sp>
      <p:sp>
        <p:nvSpPr>
          <p:cNvPr id="60" name="Line 28">
            <a:extLst>
              <a:ext uri="{FF2B5EF4-FFF2-40B4-BE49-F238E27FC236}">
                <a16:creationId xmlns:a16="http://schemas.microsoft.com/office/drawing/2014/main" id="{DD73EC88-FD12-4D8C-B170-50CAC34C8CD8}"/>
              </a:ext>
            </a:extLst>
          </p:cNvPr>
          <p:cNvSpPr>
            <a:spLocks noChangeShapeType="1"/>
          </p:cNvSpPr>
          <p:nvPr/>
        </p:nvSpPr>
        <p:spPr bwMode="auto">
          <a:xfrm>
            <a:off x="7945732" y="5536504"/>
            <a:ext cx="2209800" cy="0"/>
          </a:xfrm>
          <a:prstGeom prst="line">
            <a:avLst/>
          </a:prstGeom>
          <a:noFill/>
          <a:ln w="28575">
            <a:solidFill>
              <a:srgbClr val="0066FF"/>
            </a:solidFill>
            <a:round/>
            <a:headEnd/>
            <a:tailEnd/>
          </a:ln>
          <a:effectLst/>
        </p:spPr>
        <p:txBody>
          <a:bodyPr wrap="none"/>
          <a:lstStyle/>
          <a:p>
            <a:endParaRPr lang="en-US" sz="2000" dirty="0"/>
          </a:p>
        </p:txBody>
      </p:sp>
      <p:sp>
        <p:nvSpPr>
          <p:cNvPr id="61" name="Line 29">
            <a:extLst>
              <a:ext uri="{FF2B5EF4-FFF2-40B4-BE49-F238E27FC236}">
                <a16:creationId xmlns:a16="http://schemas.microsoft.com/office/drawing/2014/main" id="{4DEF26F6-972B-40FE-9DF9-890B1E589C44}"/>
              </a:ext>
            </a:extLst>
          </p:cNvPr>
          <p:cNvSpPr>
            <a:spLocks noChangeShapeType="1"/>
          </p:cNvSpPr>
          <p:nvPr/>
        </p:nvSpPr>
        <p:spPr bwMode="auto">
          <a:xfrm>
            <a:off x="8555332" y="6019800"/>
            <a:ext cx="2209800" cy="0"/>
          </a:xfrm>
          <a:prstGeom prst="line">
            <a:avLst/>
          </a:prstGeom>
          <a:noFill/>
          <a:ln w="28575">
            <a:solidFill>
              <a:srgbClr val="0066FF"/>
            </a:solidFill>
            <a:round/>
            <a:headEnd/>
            <a:tailEnd/>
          </a:ln>
          <a:effectLst/>
        </p:spPr>
        <p:txBody>
          <a:bodyPr wrap="none"/>
          <a:lstStyle/>
          <a:p>
            <a:endParaRPr lang="en-US" sz="2000" dirty="0"/>
          </a:p>
        </p:txBody>
      </p:sp>
    </p:spTree>
    <p:extLst>
      <p:ext uri="{BB962C8B-B14F-4D97-AF65-F5344CB8AC3E}">
        <p14:creationId xmlns:p14="http://schemas.microsoft.com/office/powerpoint/2010/main" val="281817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5000"/>
                            </p:stCondLst>
                            <p:childTnLst>
                              <p:par>
                                <p:cTn id="53" presetID="9" presetClass="entr" presetSubtype="0"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dissolve">
                                      <p:cBhvr>
                                        <p:cTn id="55" dur="500"/>
                                        <p:tgtEl>
                                          <p:spTgt spid="52"/>
                                        </p:tgtEl>
                                      </p:cBhvr>
                                    </p:animEffect>
                                  </p:childTnLst>
                                </p:cTn>
                              </p:par>
                            </p:childTnLst>
                          </p:cTn>
                        </p:par>
                        <p:par>
                          <p:cTn id="56" fill="hold">
                            <p:stCondLst>
                              <p:cond delay="5500"/>
                            </p:stCondLst>
                            <p:childTnLst>
                              <p:par>
                                <p:cTn id="57" presetID="9"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dissolve">
                                      <p:cBhvr>
                                        <p:cTn id="59" dur="500"/>
                                        <p:tgtEl>
                                          <p:spTgt spid="57"/>
                                        </p:tgtEl>
                                      </p:cBhvr>
                                    </p:animEffect>
                                  </p:childTnLst>
                                </p:cTn>
                              </p:par>
                            </p:childTnLst>
                          </p:cTn>
                        </p:par>
                        <p:par>
                          <p:cTn id="60" fill="hold">
                            <p:stCondLst>
                              <p:cond delay="6000"/>
                            </p:stCondLst>
                            <p:childTnLst>
                              <p:par>
                                <p:cTn id="61" presetID="9" presetClass="entr" presetSubtype="0"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dissolve">
                                      <p:cBhvr>
                                        <p:cTn id="63" dur="500"/>
                                        <p:tgtEl>
                                          <p:spTgt spid="53"/>
                                        </p:tgtEl>
                                      </p:cBhvr>
                                    </p:animEffect>
                                  </p:childTnLst>
                                </p:cTn>
                              </p:par>
                            </p:childTnLst>
                          </p:cTn>
                        </p:par>
                        <p:par>
                          <p:cTn id="64" fill="hold">
                            <p:stCondLst>
                              <p:cond delay="6500"/>
                            </p:stCondLst>
                            <p:childTnLst>
                              <p:par>
                                <p:cTn id="65" presetID="9"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childTnLst>
                          </p:cTn>
                        </p:par>
                        <p:par>
                          <p:cTn id="68" fill="hold">
                            <p:stCondLst>
                              <p:cond delay="7000"/>
                            </p:stCondLst>
                            <p:childTnLst>
                              <p:par>
                                <p:cTn id="69" presetID="9" presetClass="entr" presetSubtype="0"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dissolve">
                                      <p:cBhvr>
                                        <p:cTn id="71" dur="500"/>
                                        <p:tgtEl>
                                          <p:spTgt spid="54"/>
                                        </p:tgtEl>
                                      </p:cBhvr>
                                    </p:animEffect>
                                  </p:childTnLst>
                                </p:cTn>
                              </p:par>
                            </p:childTnLst>
                          </p:cTn>
                        </p:par>
                        <p:par>
                          <p:cTn id="72" fill="hold">
                            <p:stCondLst>
                              <p:cond delay="7500"/>
                            </p:stCondLst>
                            <p:childTnLst>
                              <p:par>
                                <p:cTn id="73" presetID="9" presetClass="entr" presetSubtype="0" fill="hold" grpId="0" nodeType="after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dissolve">
                                      <p:cBhvr>
                                        <p:cTn id="75" dur="500"/>
                                        <p:tgtEl>
                                          <p:spTgt spid="59"/>
                                        </p:tgtEl>
                                      </p:cBhvr>
                                    </p:animEffect>
                                  </p:childTnLst>
                                </p:cTn>
                              </p:par>
                            </p:childTnLst>
                          </p:cTn>
                        </p:par>
                        <p:par>
                          <p:cTn id="76" fill="hold">
                            <p:stCondLst>
                              <p:cond delay="8000"/>
                            </p:stCondLst>
                            <p:childTnLst>
                              <p:par>
                                <p:cTn id="77" presetID="9" presetClass="entr" presetSubtype="0" fill="hold"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dissolve">
                                      <p:cBhvr>
                                        <p:cTn id="79" dur="500"/>
                                        <p:tgtEl>
                                          <p:spTgt spid="55"/>
                                        </p:tgtEl>
                                      </p:cBhvr>
                                    </p:animEffect>
                                  </p:childTnLst>
                                </p:cTn>
                              </p:par>
                            </p:childTnLst>
                          </p:cTn>
                        </p:par>
                        <p:par>
                          <p:cTn id="80" fill="hold">
                            <p:stCondLst>
                              <p:cond delay="8500"/>
                            </p:stCondLst>
                            <p:childTnLst>
                              <p:par>
                                <p:cTn id="81" presetID="9" presetClass="entr" presetSubtype="0"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dissolve">
                                      <p:cBhvr>
                                        <p:cTn id="83" dur="500"/>
                                        <p:tgtEl>
                                          <p:spTgt spid="60"/>
                                        </p:tgtEl>
                                      </p:cBhvr>
                                    </p:animEffect>
                                  </p:childTnLst>
                                </p:cTn>
                              </p:par>
                            </p:childTnLst>
                          </p:cTn>
                        </p:par>
                        <p:par>
                          <p:cTn id="84" fill="hold">
                            <p:stCondLst>
                              <p:cond delay="9000"/>
                            </p:stCondLst>
                            <p:childTnLst>
                              <p:par>
                                <p:cTn id="85" presetID="9" presetClass="entr" presetSubtype="0" fill="hold"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dissolve">
                                      <p:cBhvr>
                                        <p:cTn id="87" dur="500"/>
                                        <p:tgtEl>
                                          <p:spTgt spid="56"/>
                                        </p:tgtEl>
                                      </p:cBhvr>
                                    </p:animEffect>
                                  </p:childTnLst>
                                </p:cTn>
                              </p:par>
                            </p:childTnLst>
                          </p:cTn>
                        </p:par>
                        <p:par>
                          <p:cTn id="88" fill="hold">
                            <p:stCondLst>
                              <p:cond delay="9500"/>
                            </p:stCondLst>
                            <p:childTnLst>
                              <p:par>
                                <p:cTn id="89" presetID="9" presetClass="entr" presetSubtype="0" fill="hold" grpId="0" nodeType="after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dissolve">
                                      <p:cBhvr>
                                        <p:cTn id="9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47" grpId="0" animBg="1"/>
      <p:bldP spid="48" grpId="0" animBg="1"/>
      <p:bldP spid="49" grpId="0" animBg="1"/>
      <p:bldP spid="50" grpId="0" animBg="1"/>
      <p:bldP spid="51" grpId="0" animBg="1"/>
      <p:bldP spid="57" grpId="0" animBg="1"/>
      <p:bldP spid="58" grpId="0" animBg="1"/>
      <p:bldP spid="59" grpId="0" animBg="1"/>
      <p:bldP spid="60" grpId="0" animBg="1"/>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10515600" cy="1325563"/>
          </a:xfrm>
        </p:spPr>
        <p:txBody>
          <a:bodyPr/>
          <a:lstStyle/>
          <a:p>
            <a:r>
              <a:rPr lang="en-US" dirty="0">
                <a:solidFill>
                  <a:srgbClr val="990033"/>
                </a:solidFill>
              </a:rPr>
              <a:t>Level of Confidence / Sample Size</a:t>
            </a:r>
            <a:endParaRPr lang="en-US" dirty="0"/>
          </a:p>
        </p:txBody>
      </p:sp>
      <p:sp>
        <p:nvSpPr>
          <p:cNvPr id="16" name="Rectangle 15">
            <a:extLst>
              <a:ext uri="{FF2B5EF4-FFF2-40B4-BE49-F238E27FC236}">
                <a16:creationId xmlns:a16="http://schemas.microsoft.com/office/drawing/2014/main" id="{0A0B3501-A325-43A3-997F-E3D91DCD4C2E}"/>
              </a:ext>
            </a:extLst>
          </p:cNvPr>
          <p:cNvSpPr/>
          <p:nvPr/>
        </p:nvSpPr>
        <p:spPr>
          <a:xfrm>
            <a:off x="838201" y="1515324"/>
            <a:ext cx="5650281" cy="1569660"/>
          </a:xfrm>
          <a:prstGeom prst="rect">
            <a:avLst/>
          </a:prstGeom>
        </p:spPr>
        <p:txBody>
          <a:bodyPr wrap="square">
            <a:spAutoFit/>
          </a:bodyPr>
          <a:lstStyle/>
          <a:p>
            <a:pPr>
              <a:spcBef>
                <a:spcPct val="50000"/>
              </a:spcBef>
            </a:pPr>
            <a:r>
              <a:rPr lang="en-US" sz="2400" dirty="0">
                <a:solidFill>
                  <a:srgbClr val="008AF2"/>
                </a:solidFill>
                <a:cs typeface="Times New Roman" pitchFamily="18" charset="0"/>
              </a:rPr>
              <a:t>Increasing the Confidence Level </a:t>
            </a:r>
            <a:r>
              <a:rPr lang="en-US" sz="2400" dirty="0">
                <a:cs typeface="Times New Roman" pitchFamily="18" charset="0"/>
              </a:rPr>
              <a:t>results in </a:t>
            </a:r>
            <a:r>
              <a:rPr lang="en-US" sz="2400" dirty="0">
                <a:solidFill>
                  <a:srgbClr val="00B050"/>
                </a:solidFill>
                <a:cs typeface="Times New Roman" pitchFamily="18" charset="0"/>
              </a:rPr>
              <a:t>WIDER intervals </a:t>
            </a:r>
            <a:r>
              <a:rPr lang="en-US" sz="2400" dirty="0">
                <a:cs typeface="Times New Roman" pitchFamily="18" charset="0"/>
              </a:rPr>
              <a:t>BUT wider is not necessary better as wider intervals </a:t>
            </a:r>
            <a:r>
              <a:rPr lang="en-US" sz="2400" dirty="0">
                <a:solidFill>
                  <a:srgbClr val="FF0000"/>
                </a:solidFill>
                <a:cs typeface="Times New Roman" pitchFamily="18" charset="0"/>
              </a:rPr>
              <a:t>are less informative</a:t>
            </a:r>
            <a:r>
              <a:rPr lang="en-US" sz="2400" dirty="0">
                <a:cs typeface="Times New Roman" pitchFamily="18" charset="0"/>
              </a:rPr>
              <a:t>.</a:t>
            </a:r>
          </a:p>
        </p:txBody>
      </p:sp>
      <p:sp>
        <p:nvSpPr>
          <p:cNvPr id="20" name="Rectangle 19">
            <a:extLst>
              <a:ext uri="{FF2B5EF4-FFF2-40B4-BE49-F238E27FC236}">
                <a16:creationId xmlns:a16="http://schemas.microsoft.com/office/drawing/2014/main" id="{4C4EA070-42D1-4500-8371-A8A84CD7288E}"/>
              </a:ext>
            </a:extLst>
          </p:cNvPr>
          <p:cNvSpPr/>
          <p:nvPr/>
        </p:nvSpPr>
        <p:spPr>
          <a:xfrm>
            <a:off x="6488482" y="1499666"/>
            <a:ext cx="5650281" cy="2092881"/>
          </a:xfrm>
          <a:prstGeom prst="rect">
            <a:avLst/>
          </a:prstGeom>
        </p:spPr>
        <p:txBody>
          <a:bodyPr wrap="square">
            <a:spAutoFit/>
          </a:bodyPr>
          <a:lstStyle/>
          <a:p>
            <a:r>
              <a:rPr lang="en-US" sz="2400" dirty="0">
                <a:cs typeface="Times New Roman" pitchFamily="18" charset="0"/>
              </a:rPr>
              <a:t>For fixed values of confidence level, as we </a:t>
            </a:r>
            <a:r>
              <a:rPr lang="en-US" sz="2400" dirty="0">
                <a:solidFill>
                  <a:srgbClr val="FF0000"/>
                </a:solidFill>
                <a:cs typeface="Times New Roman" pitchFamily="18" charset="0"/>
              </a:rPr>
              <a:t>increase the sample size n</a:t>
            </a:r>
            <a:r>
              <a:rPr lang="en-US" sz="2400" dirty="0">
                <a:cs typeface="Times New Roman" pitchFamily="18" charset="0"/>
              </a:rPr>
              <a:t>, the </a:t>
            </a:r>
            <a:r>
              <a:rPr lang="en-US" sz="2400" dirty="0">
                <a:solidFill>
                  <a:srgbClr val="00B050"/>
                </a:solidFill>
                <a:cs typeface="Times New Roman" pitchFamily="18" charset="0"/>
              </a:rPr>
              <a:t>length of the interval decrease</a:t>
            </a:r>
            <a:r>
              <a:rPr lang="en-US" sz="2400" dirty="0">
                <a:cs typeface="Times New Roman" pitchFamily="18" charset="0"/>
              </a:rPr>
              <a:t>s.</a:t>
            </a:r>
          </a:p>
          <a:p>
            <a:pPr>
              <a:lnSpc>
                <a:spcPts val="1200"/>
              </a:lnSpc>
            </a:pPr>
            <a:endParaRPr lang="en-US" sz="2400" dirty="0">
              <a:cs typeface="Times New Roman" pitchFamily="18" charset="0"/>
            </a:endParaRPr>
          </a:p>
          <a:p>
            <a:r>
              <a:rPr lang="en-US" sz="2400" dirty="0">
                <a:cs typeface="Times New Roman" pitchFamily="18" charset="0"/>
              </a:rPr>
              <a:t>This is a GOOD BUT </a:t>
            </a:r>
            <a:r>
              <a:rPr lang="en-US" sz="2400" dirty="0">
                <a:solidFill>
                  <a:srgbClr val="7030A0"/>
                </a:solidFill>
                <a:cs typeface="Times New Roman" pitchFamily="18" charset="0"/>
              </a:rPr>
              <a:t>more sample means more time and increased expenses.</a:t>
            </a:r>
          </a:p>
        </p:txBody>
      </p:sp>
      <p:pic>
        <p:nvPicPr>
          <p:cNvPr id="5" name="Picture 4">
            <a:extLst>
              <a:ext uri="{FF2B5EF4-FFF2-40B4-BE49-F238E27FC236}">
                <a16:creationId xmlns:a16="http://schemas.microsoft.com/office/drawing/2014/main" id="{39655A23-AE5A-4C8D-82F3-13429A9A6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980" y="3776936"/>
            <a:ext cx="3784241" cy="2741339"/>
          </a:xfrm>
          <a:prstGeom prst="rect">
            <a:avLst/>
          </a:prstGeom>
        </p:spPr>
      </p:pic>
      <p:sp>
        <p:nvSpPr>
          <p:cNvPr id="23" name="Line 3">
            <a:extLst>
              <a:ext uri="{FF2B5EF4-FFF2-40B4-BE49-F238E27FC236}">
                <a16:creationId xmlns:a16="http://schemas.microsoft.com/office/drawing/2014/main" id="{79214673-C8BE-42A9-8AD6-6E181B3C822A}"/>
              </a:ext>
            </a:extLst>
          </p:cNvPr>
          <p:cNvSpPr>
            <a:spLocks noChangeShapeType="1"/>
          </p:cNvSpPr>
          <p:nvPr/>
        </p:nvSpPr>
        <p:spPr bwMode="auto">
          <a:xfrm flipH="1">
            <a:off x="3103748" y="3158386"/>
            <a:ext cx="0" cy="2926080"/>
          </a:xfrm>
          <a:prstGeom prst="line">
            <a:avLst/>
          </a:prstGeom>
          <a:noFill/>
          <a:ln w="9525">
            <a:solidFill>
              <a:schemeClr val="tx1"/>
            </a:solidFill>
            <a:round/>
            <a:headEnd/>
            <a:tailEnd/>
          </a:ln>
          <a:effectLst/>
        </p:spPr>
        <p:txBody>
          <a:bodyPr wrap="none"/>
          <a:lstStyle/>
          <a:p>
            <a:endParaRPr lang="en-US" sz="2200" dirty="0">
              <a:cs typeface="Times New Roman" pitchFamily="18" charset="0"/>
            </a:endParaRPr>
          </a:p>
        </p:txBody>
      </p:sp>
      <p:graphicFrame>
        <p:nvGraphicFramePr>
          <p:cNvPr id="24" name="Object 4">
            <a:extLst>
              <a:ext uri="{FF2B5EF4-FFF2-40B4-BE49-F238E27FC236}">
                <a16:creationId xmlns:a16="http://schemas.microsoft.com/office/drawing/2014/main" id="{406D717F-54A5-48DD-B513-C4FB4B1609BF}"/>
              </a:ext>
            </a:extLst>
          </p:cNvPr>
          <p:cNvGraphicFramePr>
            <a:graphicFrameLocks noChangeAspect="1"/>
          </p:cNvGraphicFramePr>
          <p:nvPr>
            <p:extLst>
              <p:ext uri="{D42A27DB-BD31-4B8C-83A1-F6EECF244321}">
                <p14:modId xmlns:p14="http://schemas.microsoft.com/office/powerpoint/2010/main" val="2097628972"/>
              </p:ext>
            </p:extLst>
          </p:nvPr>
        </p:nvGraphicFramePr>
        <p:xfrm>
          <a:off x="2798948" y="6052790"/>
          <a:ext cx="568325" cy="615950"/>
        </p:xfrm>
        <a:graphic>
          <a:graphicData uri="http://schemas.openxmlformats.org/presentationml/2006/ole">
            <mc:AlternateContent xmlns:mc="http://schemas.openxmlformats.org/markup-compatibility/2006">
              <mc:Choice xmlns:v="urn:schemas-microsoft-com:vml" Requires="v">
                <p:oleObj spid="_x0000_s4350" name="Equation" r:id="rId5" imgW="152268" imgH="164957" progId="Equation.3">
                  <p:embed/>
                </p:oleObj>
              </mc:Choice>
              <mc:Fallback>
                <p:oleObj name="Equation" r:id="rId5" imgW="152268" imgH="164957" progId="Equation.3">
                  <p:embed/>
                  <p:pic>
                    <p:nvPicPr>
                      <p:cNvPr id="1792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8948" y="6052790"/>
                        <a:ext cx="56832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5">
            <a:extLst>
              <a:ext uri="{FF2B5EF4-FFF2-40B4-BE49-F238E27FC236}">
                <a16:creationId xmlns:a16="http://schemas.microsoft.com/office/drawing/2014/main" id="{7ED83419-0F31-450D-AE07-409967F24B8E}"/>
              </a:ext>
            </a:extLst>
          </p:cNvPr>
          <p:cNvSpPr>
            <a:spLocks noChangeShapeType="1"/>
          </p:cNvSpPr>
          <p:nvPr/>
        </p:nvSpPr>
        <p:spPr bwMode="auto">
          <a:xfrm>
            <a:off x="2036948" y="3417888"/>
            <a:ext cx="1600200" cy="0"/>
          </a:xfrm>
          <a:prstGeom prst="line">
            <a:avLst/>
          </a:prstGeom>
          <a:noFill/>
          <a:ln w="19050">
            <a:solidFill>
              <a:srgbClr val="002060"/>
            </a:solidFill>
            <a:round/>
            <a:headEnd/>
            <a:tailEnd/>
          </a:ln>
          <a:effectLst/>
        </p:spPr>
        <p:txBody>
          <a:bodyPr wrap="none"/>
          <a:lstStyle/>
          <a:p>
            <a:endParaRPr lang="en-US" sz="2200" dirty="0">
              <a:cs typeface="Times New Roman" pitchFamily="18" charset="0"/>
            </a:endParaRPr>
          </a:p>
        </p:txBody>
      </p:sp>
      <p:sp>
        <p:nvSpPr>
          <p:cNvPr id="26" name="Line 6">
            <a:extLst>
              <a:ext uri="{FF2B5EF4-FFF2-40B4-BE49-F238E27FC236}">
                <a16:creationId xmlns:a16="http://schemas.microsoft.com/office/drawing/2014/main" id="{E65B98C6-E09A-4100-967C-DFA8B87E09DA}"/>
              </a:ext>
            </a:extLst>
          </p:cNvPr>
          <p:cNvSpPr>
            <a:spLocks noChangeShapeType="1"/>
          </p:cNvSpPr>
          <p:nvPr/>
        </p:nvSpPr>
        <p:spPr bwMode="auto">
          <a:xfrm>
            <a:off x="2798948" y="4002088"/>
            <a:ext cx="1600200" cy="0"/>
          </a:xfrm>
          <a:prstGeom prst="line">
            <a:avLst/>
          </a:prstGeom>
          <a:noFill/>
          <a:ln w="19050">
            <a:solidFill>
              <a:srgbClr val="002060"/>
            </a:solidFill>
            <a:round/>
            <a:headEnd/>
            <a:tailEnd/>
          </a:ln>
          <a:effectLst/>
        </p:spPr>
        <p:txBody>
          <a:bodyPr wrap="none"/>
          <a:lstStyle/>
          <a:p>
            <a:endParaRPr lang="en-US" sz="2200" dirty="0">
              <a:cs typeface="Times New Roman" pitchFamily="18" charset="0"/>
            </a:endParaRPr>
          </a:p>
        </p:txBody>
      </p:sp>
      <p:sp>
        <p:nvSpPr>
          <p:cNvPr id="27" name="Line 7">
            <a:extLst>
              <a:ext uri="{FF2B5EF4-FFF2-40B4-BE49-F238E27FC236}">
                <a16:creationId xmlns:a16="http://schemas.microsoft.com/office/drawing/2014/main" id="{9AC1CDC2-C20C-449A-A7E5-7C23DBD5DC26}"/>
              </a:ext>
            </a:extLst>
          </p:cNvPr>
          <p:cNvSpPr>
            <a:spLocks noChangeShapeType="1"/>
          </p:cNvSpPr>
          <p:nvPr/>
        </p:nvSpPr>
        <p:spPr bwMode="auto">
          <a:xfrm>
            <a:off x="3256148" y="4649788"/>
            <a:ext cx="1600200" cy="0"/>
          </a:xfrm>
          <a:prstGeom prst="line">
            <a:avLst/>
          </a:prstGeom>
          <a:noFill/>
          <a:ln w="19050">
            <a:solidFill>
              <a:srgbClr val="002060"/>
            </a:solidFill>
            <a:round/>
            <a:headEnd/>
            <a:tailEnd/>
          </a:ln>
          <a:effectLst/>
        </p:spPr>
        <p:txBody>
          <a:bodyPr wrap="none"/>
          <a:lstStyle/>
          <a:p>
            <a:endParaRPr lang="en-US" sz="2200" dirty="0">
              <a:cs typeface="Times New Roman" pitchFamily="18" charset="0"/>
            </a:endParaRPr>
          </a:p>
        </p:txBody>
      </p:sp>
      <p:sp>
        <p:nvSpPr>
          <p:cNvPr id="28" name="Line 8">
            <a:extLst>
              <a:ext uri="{FF2B5EF4-FFF2-40B4-BE49-F238E27FC236}">
                <a16:creationId xmlns:a16="http://schemas.microsoft.com/office/drawing/2014/main" id="{9565E8CD-A847-4BFC-B5D7-3749DF374036}"/>
              </a:ext>
            </a:extLst>
          </p:cNvPr>
          <p:cNvSpPr>
            <a:spLocks noChangeShapeType="1"/>
          </p:cNvSpPr>
          <p:nvPr/>
        </p:nvSpPr>
        <p:spPr bwMode="auto">
          <a:xfrm>
            <a:off x="1884548" y="5272088"/>
            <a:ext cx="1600200" cy="0"/>
          </a:xfrm>
          <a:prstGeom prst="line">
            <a:avLst/>
          </a:prstGeom>
          <a:noFill/>
          <a:ln w="19050">
            <a:solidFill>
              <a:srgbClr val="002060"/>
            </a:solidFill>
            <a:round/>
            <a:headEnd/>
            <a:tailEnd/>
          </a:ln>
          <a:effectLst/>
        </p:spPr>
        <p:txBody>
          <a:bodyPr wrap="none"/>
          <a:lstStyle/>
          <a:p>
            <a:endParaRPr lang="en-US" sz="2200" dirty="0">
              <a:cs typeface="Times New Roman" pitchFamily="18" charset="0"/>
            </a:endParaRPr>
          </a:p>
        </p:txBody>
      </p:sp>
      <p:sp>
        <p:nvSpPr>
          <p:cNvPr id="29" name="Line 9">
            <a:extLst>
              <a:ext uri="{FF2B5EF4-FFF2-40B4-BE49-F238E27FC236}">
                <a16:creationId xmlns:a16="http://schemas.microsoft.com/office/drawing/2014/main" id="{543372AE-824C-4605-A2CD-072FA558869F}"/>
              </a:ext>
            </a:extLst>
          </p:cNvPr>
          <p:cNvSpPr>
            <a:spLocks noChangeShapeType="1"/>
          </p:cNvSpPr>
          <p:nvPr/>
        </p:nvSpPr>
        <p:spPr bwMode="auto">
          <a:xfrm>
            <a:off x="2494148" y="5919788"/>
            <a:ext cx="1600200" cy="0"/>
          </a:xfrm>
          <a:prstGeom prst="line">
            <a:avLst/>
          </a:prstGeom>
          <a:noFill/>
          <a:ln w="19050">
            <a:solidFill>
              <a:srgbClr val="002060"/>
            </a:solidFill>
            <a:round/>
            <a:headEnd/>
            <a:tailEnd/>
          </a:ln>
          <a:effectLst/>
        </p:spPr>
        <p:txBody>
          <a:bodyPr wrap="none"/>
          <a:lstStyle/>
          <a:p>
            <a:endParaRPr lang="en-US" sz="2200" dirty="0">
              <a:cs typeface="Times New Roman" pitchFamily="18" charset="0"/>
            </a:endParaRPr>
          </a:p>
        </p:txBody>
      </p:sp>
      <p:graphicFrame>
        <p:nvGraphicFramePr>
          <p:cNvPr id="30" name="Object 10">
            <a:extLst>
              <a:ext uri="{FF2B5EF4-FFF2-40B4-BE49-F238E27FC236}">
                <a16:creationId xmlns:a16="http://schemas.microsoft.com/office/drawing/2014/main" id="{66EA6511-DC95-4E97-8EF4-C76808C545E3}"/>
              </a:ext>
            </a:extLst>
          </p:cNvPr>
          <p:cNvGraphicFramePr>
            <a:graphicFrameLocks noChangeAspect="1"/>
          </p:cNvGraphicFramePr>
          <p:nvPr>
            <p:extLst>
              <p:ext uri="{D42A27DB-BD31-4B8C-83A1-F6EECF244321}">
                <p14:modId xmlns:p14="http://schemas.microsoft.com/office/powerpoint/2010/main" val="1678560706"/>
              </p:ext>
            </p:extLst>
          </p:nvPr>
        </p:nvGraphicFramePr>
        <p:xfrm>
          <a:off x="2646548" y="2889184"/>
          <a:ext cx="241300" cy="555625"/>
        </p:xfrm>
        <a:graphic>
          <a:graphicData uri="http://schemas.openxmlformats.org/presentationml/2006/ole">
            <mc:AlternateContent xmlns:mc="http://schemas.openxmlformats.org/markup-compatibility/2006">
              <mc:Choice xmlns:v="urn:schemas-microsoft-com:vml" Requires="v">
                <p:oleObj spid="_x0000_s4351" name="Equation" r:id="rId7" imgW="165028" imgH="380835" progId="Equation.3">
                  <p:embed/>
                </p:oleObj>
              </mc:Choice>
              <mc:Fallback>
                <p:oleObj name="Equation" r:id="rId7" imgW="165028" imgH="380835" progId="Equation.3">
                  <p:embed/>
                  <p:pic>
                    <p:nvPicPr>
                      <p:cNvPr id="17921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6548" y="2889184"/>
                        <a:ext cx="2413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1">
            <a:extLst>
              <a:ext uri="{FF2B5EF4-FFF2-40B4-BE49-F238E27FC236}">
                <a16:creationId xmlns:a16="http://schemas.microsoft.com/office/drawing/2014/main" id="{3D98DCD8-A198-47B8-8C16-976929FD3658}"/>
              </a:ext>
            </a:extLst>
          </p:cNvPr>
          <p:cNvGraphicFramePr>
            <a:graphicFrameLocks noChangeAspect="1"/>
          </p:cNvGraphicFramePr>
          <p:nvPr>
            <p:extLst>
              <p:ext uri="{D42A27DB-BD31-4B8C-83A1-F6EECF244321}">
                <p14:modId xmlns:p14="http://schemas.microsoft.com/office/powerpoint/2010/main" val="4270655561"/>
              </p:ext>
            </p:extLst>
          </p:nvPr>
        </p:nvGraphicFramePr>
        <p:xfrm>
          <a:off x="3467286" y="3473384"/>
          <a:ext cx="277812" cy="555625"/>
        </p:xfrm>
        <a:graphic>
          <a:graphicData uri="http://schemas.openxmlformats.org/presentationml/2006/ole">
            <mc:AlternateContent xmlns:mc="http://schemas.openxmlformats.org/markup-compatibility/2006">
              <mc:Choice xmlns:v="urn:schemas-microsoft-com:vml" Requires="v">
                <p:oleObj spid="_x0000_s4352" name="Equation" r:id="rId9" imgW="190417" imgH="380835" progId="Equation.3">
                  <p:embed/>
                </p:oleObj>
              </mc:Choice>
              <mc:Fallback>
                <p:oleObj name="Equation" r:id="rId9" imgW="190417" imgH="380835" progId="Equation.3">
                  <p:embed/>
                  <p:pic>
                    <p:nvPicPr>
                      <p:cNvPr id="17921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7286" y="3473384"/>
                        <a:ext cx="27781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2">
            <a:extLst>
              <a:ext uri="{FF2B5EF4-FFF2-40B4-BE49-F238E27FC236}">
                <a16:creationId xmlns:a16="http://schemas.microsoft.com/office/drawing/2014/main" id="{906C4189-49CC-4195-B5A8-1BC0EF94E52D}"/>
              </a:ext>
            </a:extLst>
          </p:cNvPr>
          <p:cNvGraphicFramePr>
            <a:graphicFrameLocks noChangeAspect="1"/>
          </p:cNvGraphicFramePr>
          <p:nvPr>
            <p:extLst>
              <p:ext uri="{D42A27DB-BD31-4B8C-83A1-F6EECF244321}">
                <p14:modId xmlns:p14="http://schemas.microsoft.com/office/powerpoint/2010/main" val="802442178"/>
              </p:ext>
            </p:extLst>
          </p:nvPr>
        </p:nvGraphicFramePr>
        <p:xfrm>
          <a:off x="3934011" y="4121084"/>
          <a:ext cx="258762" cy="555625"/>
        </p:xfrm>
        <a:graphic>
          <a:graphicData uri="http://schemas.openxmlformats.org/presentationml/2006/ole">
            <mc:AlternateContent xmlns:mc="http://schemas.openxmlformats.org/markup-compatibility/2006">
              <mc:Choice xmlns:v="urn:schemas-microsoft-com:vml" Requires="v">
                <p:oleObj spid="_x0000_s4353" name="Equation" r:id="rId11" imgW="177646" imgH="380670" progId="Equation.3">
                  <p:embed/>
                </p:oleObj>
              </mc:Choice>
              <mc:Fallback>
                <p:oleObj name="Equation" r:id="rId11" imgW="177646" imgH="380670" progId="Equation.3">
                  <p:embed/>
                  <p:pic>
                    <p:nvPicPr>
                      <p:cNvPr id="179212"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4011" y="4121084"/>
                        <a:ext cx="2587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3">
            <a:extLst>
              <a:ext uri="{FF2B5EF4-FFF2-40B4-BE49-F238E27FC236}">
                <a16:creationId xmlns:a16="http://schemas.microsoft.com/office/drawing/2014/main" id="{54F666DC-4C17-4ED2-BEBA-160A55F3D423}"/>
              </a:ext>
            </a:extLst>
          </p:cNvPr>
          <p:cNvGraphicFramePr>
            <a:graphicFrameLocks noChangeAspect="1"/>
          </p:cNvGraphicFramePr>
          <p:nvPr>
            <p:extLst>
              <p:ext uri="{D42A27DB-BD31-4B8C-83A1-F6EECF244321}">
                <p14:modId xmlns:p14="http://schemas.microsoft.com/office/powerpoint/2010/main" val="1736484464"/>
              </p:ext>
            </p:extLst>
          </p:nvPr>
        </p:nvGraphicFramePr>
        <p:xfrm>
          <a:off x="2463986" y="4743384"/>
          <a:ext cx="277812" cy="555625"/>
        </p:xfrm>
        <a:graphic>
          <a:graphicData uri="http://schemas.openxmlformats.org/presentationml/2006/ole">
            <mc:AlternateContent xmlns:mc="http://schemas.openxmlformats.org/markup-compatibility/2006">
              <mc:Choice xmlns:v="urn:schemas-microsoft-com:vml" Requires="v">
                <p:oleObj spid="_x0000_s4354" name="Equation" r:id="rId13" imgW="190417" imgH="380835" progId="Equation.3">
                  <p:embed/>
                </p:oleObj>
              </mc:Choice>
              <mc:Fallback>
                <p:oleObj name="Equation" r:id="rId13" imgW="190417" imgH="380835" progId="Equation.3">
                  <p:embed/>
                  <p:pic>
                    <p:nvPicPr>
                      <p:cNvPr id="179213"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3986" y="4743384"/>
                        <a:ext cx="27781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4">
            <a:extLst>
              <a:ext uri="{FF2B5EF4-FFF2-40B4-BE49-F238E27FC236}">
                <a16:creationId xmlns:a16="http://schemas.microsoft.com/office/drawing/2014/main" id="{2E852119-5465-43FF-974B-F35465CF8AF4}"/>
              </a:ext>
            </a:extLst>
          </p:cNvPr>
          <p:cNvGraphicFramePr>
            <a:graphicFrameLocks noChangeAspect="1"/>
          </p:cNvGraphicFramePr>
          <p:nvPr>
            <p:extLst>
              <p:ext uri="{D42A27DB-BD31-4B8C-83A1-F6EECF244321}">
                <p14:modId xmlns:p14="http://schemas.microsoft.com/office/powerpoint/2010/main" val="3041155011"/>
              </p:ext>
            </p:extLst>
          </p:nvPr>
        </p:nvGraphicFramePr>
        <p:xfrm>
          <a:off x="3172011" y="5391084"/>
          <a:ext cx="258762" cy="555625"/>
        </p:xfrm>
        <a:graphic>
          <a:graphicData uri="http://schemas.openxmlformats.org/presentationml/2006/ole">
            <mc:AlternateContent xmlns:mc="http://schemas.openxmlformats.org/markup-compatibility/2006">
              <mc:Choice xmlns:v="urn:schemas-microsoft-com:vml" Requires="v">
                <p:oleObj spid="_x0000_s4355" name="Equation" r:id="rId15" imgW="177646" imgH="380670" progId="Equation.3">
                  <p:embed/>
                </p:oleObj>
              </mc:Choice>
              <mc:Fallback>
                <p:oleObj name="Equation" r:id="rId15" imgW="177646" imgH="380670" progId="Equation.3">
                  <p:embed/>
                  <p:pic>
                    <p:nvPicPr>
                      <p:cNvPr id="179214"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72011" y="5391084"/>
                        <a:ext cx="2587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Line 16">
            <a:extLst>
              <a:ext uri="{FF2B5EF4-FFF2-40B4-BE49-F238E27FC236}">
                <a16:creationId xmlns:a16="http://schemas.microsoft.com/office/drawing/2014/main" id="{A5DE1DD8-0D45-492A-A991-27035098E95C}"/>
              </a:ext>
            </a:extLst>
          </p:cNvPr>
          <p:cNvSpPr>
            <a:spLocks noChangeShapeType="1"/>
          </p:cNvSpPr>
          <p:nvPr/>
        </p:nvSpPr>
        <p:spPr bwMode="auto">
          <a:xfrm>
            <a:off x="1732148" y="3422584"/>
            <a:ext cx="2209800" cy="0"/>
          </a:xfrm>
          <a:prstGeom prst="line">
            <a:avLst/>
          </a:prstGeom>
          <a:ln w="28575">
            <a:solidFill>
              <a:srgbClr val="008AF2"/>
            </a:solidFill>
            <a:headEnd/>
            <a:tailEnd/>
          </a:ln>
        </p:spPr>
        <p:style>
          <a:lnRef idx="3">
            <a:schemeClr val="accent4"/>
          </a:lnRef>
          <a:fillRef idx="0">
            <a:schemeClr val="accent4"/>
          </a:fillRef>
          <a:effectRef idx="2">
            <a:schemeClr val="accent4"/>
          </a:effectRef>
          <a:fontRef idx="minor">
            <a:schemeClr val="tx1"/>
          </a:fontRef>
        </p:style>
        <p:txBody>
          <a:bodyPr wrap="none"/>
          <a:lstStyle/>
          <a:p>
            <a:endParaRPr lang="en-US" sz="2200" dirty="0">
              <a:cs typeface="Times New Roman" pitchFamily="18" charset="0"/>
            </a:endParaRPr>
          </a:p>
        </p:txBody>
      </p:sp>
      <p:sp>
        <p:nvSpPr>
          <p:cNvPr id="36" name="Line 17">
            <a:extLst>
              <a:ext uri="{FF2B5EF4-FFF2-40B4-BE49-F238E27FC236}">
                <a16:creationId xmlns:a16="http://schemas.microsoft.com/office/drawing/2014/main" id="{CB35C5D9-82AE-4319-80CF-AC0FF9826705}"/>
              </a:ext>
            </a:extLst>
          </p:cNvPr>
          <p:cNvSpPr>
            <a:spLocks noChangeShapeType="1"/>
          </p:cNvSpPr>
          <p:nvPr/>
        </p:nvSpPr>
        <p:spPr bwMode="auto">
          <a:xfrm>
            <a:off x="2494148" y="4006784"/>
            <a:ext cx="2209800" cy="0"/>
          </a:xfrm>
          <a:prstGeom prst="line">
            <a:avLst/>
          </a:prstGeom>
          <a:ln w="28575">
            <a:solidFill>
              <a:srgbClr val="008AF2"/>
            </a:solidFill>
            <a:headEnd/>
            <a:tailEnd/>
          </a:ln>
        </p:spPr>
        <p:style>
          <a:lnRef idx="3">
            <a:schemeClr val="accent4"/>
          </a:lnRef>
          <a:fillRef idx="0">
            <a:schemeClr val="accent4"/>
          </a:fillRef>
          <a:effectRef idx="2">
            <a:schemeClr val="accent4"/>
          </a:effectRef>
          <a:fontRef idx="minor">
            <a:schemeClr val="tx1"/>
          </a:fontRef>
        </p:style>
        <p:txBody>
          <a:bodyPr wrap="none"/>
          <a:lstStyle/>
          <a:p>
            <a:endParaRPr lang="en-US" sz="2200" dirty="0">
              <a:cs typeface="Times New Roman" pitchFamily="18" charset="0"/>
            </a:endParaRPr>
          </a:p>
        </p:txBody>
      </p:sp>
      <p:sp>
        <p:nvSpPr>
          <p:cNvPr id="37" name="Line 18">
            <a:extLst>
              <a:ext uri="{FF2B5EF4-FFF2-40B4-BE49-F238E27FC236}">
                <a16:creationId xmlns:a16="http://schemas.microsoft.com/office/drawing/2014/main" id="{40F20A65-C164-4DD0-8C73-094017681DD2}"/>
              </a:ext>
            </a:extLst>
          </p:cNvPr>
          <p:cNvSpPr>
            <a:spLocks noChangeShapeType="1"/>
          </p:cNvSpPr>
          <p:nvPr/>
        </p:nvSpPr>
        <p:spPr bwMode="auto">
          <a:xfrm>
            <a:off x="2951348" y="4654484"/>
            <a:ext cx="2209800" cy="0"/>
          </a:xfrm>
          <a:prstGeom prst="line">
            <a:avLst/>
          </a:prstGeom>
          <a:ln w="28575">
            <a:solidFill>
              <a:srgbClr val="008AF2"/>
            </a:solidFill>
            <a:headEnd/>
            <a:tailEnd/>
          </a:ln>
        </p:spPr>
        <p:style>
          <a:lnRef idx="3">
            <a:schemeClr val="accent4"/>
          </a:lnRef>
          <a:fillRef idx="0">
            <a:schemeClr val="accent4"/>
          </a:fillRef>
          <a:effectRef idx="2">
            <a:schemeClr val="accent4"/>
          </a:effectRef>
          <a:fontRef idx="minor">
            <a:schemeClr val="tx1"/>
          </a:fontRef>
        </p:style>
        <p:txBody>
          <a:bodyPr wrap="none"/>
          <a:lstStyle/>
          <a:p>
            <a:endParaRPr lang="en-US" sz="2200" dirty="0">
              <a:ln w="38100">
                <a:solidFill>
                  <a:schemeClr val="tx1"/>
                </a:solidFill>
              </a:ln>
              <a:cs typeface="Times New Roman" pitchFamily="18" charset="0"/>
            </a:endParaRPr>
          </a:p>
        </p:txBody>
      </p:sp>
      <p:sp>
        <p:nvSpPr>
          <p:cNvPr id="38" name="Line 19">
            <a:extLst>
              <a:ext uri="{FF2B5EF4-FFF2-40B4-BE49-F238E27FC236}">
                <a16:creationId xmlns:a16="http://schemas.microsoft.com/office/drawing/2014/main" id="{AC268839-E724-4FCC-9DEC-841FF545C99A}"/>
              </a:ext>
            </a:extLst>
          </p:cNvPr>
          <p:cNvSpPr>
            <a:spLocks noChangeShapeType="1"/>
          </p:cNvSpPr>
          <p:nvPr/>
        </p:nvSpPr>
        <p:spPr bwMode="auto">
          <a:xfrm>
            <a:off x="1503548" y="5276784"/>
            <a:ext cx="2209800" cy="0"/>
          </a:xfrm>
          <a:prstGeom prst="line">
            <a:avLst/>
          </a:prstGeom>
          <a:ln w="28575">
            <a:solidFill>
              <a:srgbClr val="008AF2"/>
            </a:solidFill>
            <a:headEnd/>
            <a:tailEnd/>
          </a:ln>
        </p:spPr>
        <p:style>
          <a:lnRef idx="3">
            <a:schemeClr val="accent4"/>
          </a:lnRef>
          <a:fillRef idx="0">
            <a:schemeClr val="accent4"/>
          </a:fillRef>
          <a:effectRef idx="2">
            <a:schemeClr val="accent4"/>
          </a:effectRef>
          <a:fontRef idx="minor">
            <a:schemeClr val="tx1"/>
          </a:fontRef>
        </p:style>
        <p:txBody>
          <a:bodyPr wrap="none"/>
          <a:lstStyle/>
          <a:p>
            <a:endParaRPr lang="en-US" sz="2200" dirty="0">
              <a:cs typeface="Times New Roman" pitchFamily="18" charset="0"/>
            </a:endParaRPr>
          </a:p>
        </p:txBody>
      </p:sp>
      <p:sp>
        <p:nvSpPr>
          <p:cNvPr id="39" name="Line 20">
            <a:extLst>
              <a:ext uri="{FF2B5EF4-FFF2-40B4-BE49-F238E27FC236}">
                <a16:creationId xmlns:a16="http://schemas.microsoft.com/office/drawing/2014/main" id="{993F16C0-62F1-45D0-A749-2978BB405F37}"/>
              </a:ext>
            </a:extLst>
          </p:cNvPr>
          <p:cNvSpPr>
            <a:spLocks noChangeShapeType="1"/>
          </p:cNvSpPr>
          <p:nvPr/>
        </p:nvSpPr>
        <p:spPr bwMode="auto">
          <a:xfrm>
            <a:off x="2113148" y="5924484"/>
            <a:ext cx="2209800" cy="0"/>
          </a:xfrm>
          <a:prstGeom prst="line">
            <a:avLst/>
          </a:prstGeom>
          <a:ln w="28575">
            <a:solidFill>
              <a:srgbClr val="008AF2"/>
            </a:solidFill>
            <a:headEnd/>
            <a:tailEnd/>
          </a:ln>
        </p:spPr>
        <p:style>
          <a:lnRef idx="3">
            <a:schemeClr val="accent4"/>
          </a:lnRef>
          <a:fillRef idx="0">
            <a:schemeClr val="accent4"/>
          </a:fillRef>
          <a:effectRef idx="2">
            <a:schemeClr val="accent4"/>
          </a:effectRef>
          <a:fontRef idx="minor">
            <a:schemeClr val="tx1"/>
          </a:fontRef>
        </p:style>
        <p:txBody>
          <a:bodyPr wrap="none"/>
          <a:lstStyle/>
          <a:p>
            <a:endParaRPr lang="en-US" sz="2200" dirty="0">
              <a:cs typeface="Times New Roman" pitchFamily="18" charset="0"/>
            </a:endParaRPr>
          </a:p>
        </p:txBody>
      </p:sp>
    </p:spTree>
    <p:extLst>
      <p:ext uri="{BB962C8B-B14F-4D97-AF65-F5344CB8AC3E}">
        <p14:creationId xmlns:p14="http://schemas.microsoft.com/office/powerpoint/2010/main" val="587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dissolve">
                                      <p:cBhvr>
                                        <p:cTn id="11" dur="500"/>
                                        <p:tgtEl>
                                          <p:spTgt spid="3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dissolve">
                                      <p:cBhvr>
                                        <p:cTn id="19" dur="500"/>
                                        <p:tgtEl>
                                          <p:spTgt spid="38"/>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dissolve">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5" grpId="0" animBg="1"/>
      <p:bldP spid="36" grpId="0" animBg="1"/>
      <p:bldP spid="37" grpId="0" animBg="1"/>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454030" cy="1325563"/>
          </a:xfrm>
        </p:spPr>
        <p:txBody>
          <a:bodyPr/>
          <a:lstStyle/>
          <a:p>
            <a:r>
              <a:rPr lang="en-US" dirty="0">
                <a:solidFill>
                  <a:srgbClr val="990033"/>
                </a:solidFill>
              </a:rPr>
              <a:t>Common Confidence levels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6564682" cy="2169825"/>
          </a:xfrm>
          <a:prstGeom prst="rect">
            <a:avLst/>
          </a:prstGeom>
        </p:spPr>
        <p:txBody>
          <a:bodyPr wrap="square">
            <a:spAutoFit/>
          </a:bodyPr>
          <a:lstStyle/>
          <a:p>
            <a:r>
              <a:rPr lang="en-US" sz="2400" dirty="0">
                <a:cs typeface="Times New Roman" pitchFamily="18" charset="0"/>
              </a:rPr>
              <a:t>Common Confidence levels are 90%, 95%, and 99% which implies </a:t>
            </a:r>
            <a:r>
              <a:rPr lang="el-GR" sz="2400" dirty="0">
                <a:cs typeface="Times New Roman" pitchFamily="18" charset="0"/>
              </a:rPr>
              <a:t>α</a:t>
            </a:r>
            <a:r>
              <a:rPr lang="en-US" sz="2400" dirty="0">
                <a:cs typeface="Times New Roman" pitchFamily="18" charset="0"/>
              </a:rPr>
              <a:t>/2 is 0.05, 0.025 and 0.005 respectively.</a:t>
            </a:r>
          </a:p>
          <a:p>
            <a:pPr>
              <a:lnSpc>
                <a:spcPts val="1800"/>
              </a:lnSpc>
            </a:pPr>
            <a:endParaRPr lang="en-US" sz="2400" dirty="0">
              <a:cs typeface="Times New Roman" pitchFamily="18" charset="0"/>
            </a:endParaRPr>
          </a:p>
          <a:p>
            <a:r>
              <a:rPr lang="en-US" sz="2400" dirty="0">
                <a:cs typeface="Times New Roman" pitchFamily="18" charset="0"/>
              </a:rPr>
              <a:t>The Z value for these intervals is (</a:t>
            </a:r>
            <a:r>
              <a:rPr lang="en-US" sz="2400" dirty="0">
                <a:solidFill>
                  <a:srgbClr val="FF0000"/>
                </a:solidFill>
                <a:cs typeface="Times New Roman" pitchFamily="18" charset="0"/>
              </a:rPr>
              <a:t>do NOT add to formula sheet, learn to compute it</a:t>
            </a:r>
            <a:r>
              <a:rPr lang="en-US" sz="2400" dirty="0">
                <a:cs typeface="Times New Roman" pitchFamily="18" charset="0"/>
              </a:rPr>
              <a:t>)</a:t>
            </a:r>
          </a:p>
        </p:txBody>
      </p:sp>
      <p:graphicFrame>
        <p:nvGraphicFramePr>
          <p:cNvPr id="14" name="Object 7">
            <a:extLst>
              <a:ext uri="{FF2B5EF4-FFF2-40B4-BE49-F238E27FC236}">
                <a16:creationId xmlns:a16="http://schemas.microsoft.com/office/drawing/2014/main" id="{FAD8AF17-D720-4EAA-A307-FE4BF76D9DC2}"/>
              </a:ext>
            </a:extLst>
          </p:cNvPr>
          <p:cNvGraphicFramePr>
            <a:graphicFrameLocks noChangeAspect="1"/>
          </p:cNvGraphicFramePr>
          <p:nvPr>
            <p:extLst>
              <p:ext uri="{D42A27DB-BD31-4B8C-83A1-F6EECF244321}">
                <p14:modId xmlns:p14="http://schemas.microsoft.com/office/powerpoint/2010/main" val="619713418"/>
              </p:ext>
            </p:extLst>
          </p:nvPr>
        </p:nvGraphicFramePr>
        <p:xfrm>
          <a:off x="1193452" y="3748413"/>
          <a:ext cx="1282700" cy="471488"/>
        </p:xfrm>
        <a:graphic>
          <a:graphicData uri="http://schemas.openxmlformats.org/presentationml/2006/ole">
            <mc:AlternateContent xmlns:mc="http://schemas.openxmlformats.org/markup-compatibility/2006">
              <mc:Choice xmlns:v="urn:schemas-microsoft-com:vml" Requires="v">
                <p:oleObj spid="_x0000_s7367" name="Equation" r:id="rId4" imgW="558720" imgH="203040" progId="Equation.3">
                  <p:embed/>
                </p:oleObj>
              </mc:Choice>
              <mc:Fallback>
                <p:oleObj name="Equation" r:id="rId4" imgW="558720" imgH="203040" progId="Equation.3">
                  <p:embed/>
                  <p:pic>
                    <p:nvPicPr>
                      <p:cNvPr id="15463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3452" y="3748413"/>
                        <a:ext cx="12827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4">
            <a:extLst>
              <a:ext uri="{FF2B5EF4-FFF2-40B4-BE49-F238E27FC236}">
                <a16:creationId xmlns:a16="http://schemas.microsoft.com/office/drawing/2014/main" id="{91A3F544-3164-4196-BA0F-350AD44AC849}"/>
              </a:ext>
            </a:extLst>
          </p:cNvPr>
          <p:cNvGraphicFramePr>
            <a:graphicFrameLocks noChangeAspect="1"/>
          </p:cNvGraphicFramePr>
          <p:nvPr>
            <p:extLst>
              <p:ext uri="{D42A27DB-BD31-4B8C-83A1-F6EECF244321}">
                <p14:modId xmlns:p14="http://schemas.microsoft.com/office/powerpoint/2010/main" val="3960230933"/>
              </p:ext>
            </p:extLst>
          </p:nvPr>
        </p:nvGraphicFramePr>
        <p:xfrm>
          <a:off x="1469677" y="4372301"/>
          <a:ext cx="730250" cy="412750"/>
        </p:xfrm>
        <a:graphic>
          <a:graphicData uri="http://schemas.openxmlformats.org/presentationml/2006/ole">
            <mc:AlternateContent xmlns:mc="http://schemas.openxmlformats.org/markup-compatibility/2006">
              <mc:Choice xmlns:v="urn:schemas-microsoft-com:vml" Requires="v">
                <p:oleObj spid="_x0000_s7368" name="Equation" r:id="rId6" imgW="317160" imgH="177480" progId="Equation.3">
                  <p:embed/>
                </p:oleObj>
              </mc:Choice>
              <mc:Fallback>
                <p:oleObj name="Equation" r:id="rId6" imgW="317160" imgH="177480" progId="Equation.3">
                  <p:embed/>
                  <p:pic>
                    <p:nvPicPr>
                      <p:cNvPr id="155663"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677" y="4372301"/>
                        <a:ext cx="7302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4">
            <a:extLst>
              <a:ext uri="{FF2B5EF4-FFF2-40B4-BE49-F238E27FC236}">
                <a16:creationId xmlns:a16="http://schemas.microsoft.com/office/drawing/2014/main" id="{507D7E32-98FA-4775-99C8-3D46FA60C772}"/>
              </a:ext>
            </a:extLst>
          </p:cNvPr>
          <p:cNvGraphicFramePr>
            <a:graphicFrameLocks noChangeAspect="1"/>
          </p:cNvGraphicFramePr>
          <p:nvPr>
            <p:extLst>
              <p:ext uri="{D42A27DB-BD31-4B8C-83A1-F6EECF244321}">
                <p14:modId xmlns:p14="http://schemas.microsoft.com/office/powerpoint/2010/main" val="3137086068"/>
              </p:ext>
            </p:extLst>
          </p:nvPr>
        </p:nvGraphicFramePr>
        <p:xfrm>
          <a:off x="1469677" y="5058101"/>
          <a:ext cx="730250" cy="412750"/>
        </p:xfrm>
        <a:graphic>
          <a:graphicData uri="http://schemas.openxmlformats.org/presentationml/2006/ole">
            <mc:AlternateContent xmlns:mc="http://schemas.openxmlformats.org/markup-compatibility/2006">
              <mc:Choice xmlns:v="urn:schemas-microsoft-com:vml" Requires="v">
                <p:oleObj spid="_x0000_s7369" name="Equation" r:id="rId8" imgW="317160" imgH="177480" progId="Equation.3">
                  <p:embed/>
                </p:oleObj>
              </mc:Choice>
              <mc:Fallback>
                <p:oleObj name="Equation" r:id="rId8" imgW="317160" imgH="177480" progId="Equation.3">
                  <p:embed/>
                  <p:pic>
                    <p:nvPicPr>
                      <p:cNvPr id="155664"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9677" y="5058101"/>
                        <a:ext cx="7302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4">
            <a:extLst>
              <a:ext uri="{FF2B5EF4-FFF2-40B4-BE49-F238E27FC236}">
                <a16:creationId xmlns:a16="http://schemas.microsoft.com/office/drawing/2014/main" id="{695FC54C-9F08-4A0C-9631-8540C4F54D23}"/>
              </a:ext>
            </a:extLst>
          </p:cNvPr>
          <p:cNvGraphicFramePr>
            <a:graphicFrameLocks noChangeAspect="1"/>
          </p:cNvGraphicFramePr>
          <p:nvPr>
            <p:extLst>
              <p:ext uri="{D42A27DB-BD31-4B8C-83A1-F6EECF244321}">
                <p14:modId xmlns:p14="http://schemas.microsoft.com/office/powerpoint/2010/main" val="694286169"/>
              </p:ext>
            </p:extLst>
          </p:nvPr>
        </p:nvGraphicFramePr>
        <p:xfrm>
          <a:off x="1469677" y="5820101"/>
          <a:ext cx="730250" cy="412750"/>
        </p:xfrm>
        <a:graphic>
          <a:graphicData uri="http://schemas.openxmlformats.org/presentationml/2006/ole">
            <mc:AlternateContent xmlns:mc="http://schemas.openxmlformats.org/markup-compatibility/2006">
              <mc:Choice xmlns:v="urn:schemas-microsoft-com:vml" Requires="v">
                <p:oleObj spid="_x0000_s7370" name="Equation" r:id="rId10" imgW="317160" imgH="177480" progId="Equation.3">
                  <p:embed/>
                </p:oleObj>
              </mc:Choice>
              <mc:Fallback>
                <p:oleObj name="Equation" r:id="rId10" imgW="317160" imgH="177480" progId="Equation.3">
                  <p:embed/>
                  <p:pic>
                    <p:nvPicPr>
                      <p:cNvPr id="15566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9677" y="5820101"/>
                        <a:ext cx="7302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15" descr="C:\Users\ASaghafi\Desktop\New Picture.bmp">
            <a:extLst>
              <a:ext uri="{FF2B5EF4-FFF2-40B4-BE49-F238E27FC236}">
                <a16:creationId xmlns:a16="http://schemas.microsoft.com/office/drawing/2014/main" id="{3A1D7C37-07D5-47E8-8E50-3FF215CABBDA}"/>
              </a:ext>
            </a:extLst>
          </p:cNvPr>
          <p:cNvPicPr>
            <a:picLocks noChangeAspect="1" noChangeArrowheads="1"/>
          </p:cNvPicPr>
          <p:nvPr/>
        </p:nvPicPr>
        <p:blipFill>
          <a:blip r:embed="rId12" cstate="print"/>
          <a:srcRect/>
          <a:stretch>
            <a:fillRect/>
          </a:stretch>
        </p:blipFill>
        <p:spPr bwMode="auto">
          <a:xfrm>
            <a:off x="5034419" y="3635353"/>
            <a:ext cx="3435246" cy="2209800"/>
          </a:xfrm>
          <a:prstGeom prst="rect">
            <a:avLst/>
          </a:prstGeom>
          <a:noFill/>
        </p:spPr>
      </p:pic>
      <p:graphicFrame>
        <p:nvGraphicFramePr>
          <p:cNvPr id="23" name="Object 22">
            <a:extLst>
              <a:ext uri="{FF2B5EF4-FFF2-40B4-BE49-F238E27FC236}">
                <a16:creationId xmlns:a16="http://schemas.microsoft.com/office/drawing/2014/main" id="{1C5AF34A-AC59-4581-94E0-6DC7B27BF2A7}"/>
              </a:ext>
            </a:extLst>
          </p:cNvPr>
          <p:cNvGraphicFramePr>
            <a:graphicFrameLocks noChangeAspect="1"/>
          </p:cNvGraphicFramePr>
          <p:nvPr>
            <p:extLst>
              <p:ext uri="{D42A27DB-BD31-4B8C-83A1-F6EECF244321}">
                <p14:modId xmlns:p14="http://schemas.microsoft.com/office/powerpoint/2010/main" val="2987689380"/>
              </p:ext>
            </p:extLst>
          </p:nvPr>
        </p:nvGraphicFramePr>
        <p:xfrm>
          <a:off x="6373423" y="4524787"/>
          <a:ext cx="757238" cy="615950"/>
        </p:xfrm>
        <a:graphic>
          <a:graphicData uri="http://schemas.openxmlformats.org/presentationml/2006/ole">
            <mc:AlternateContent xmlns:mc="http://schemas.openxmlformats.org/markup-compatibility/2006">
              <mc:Choice xmlns:v="urn:schemas-microsoft-com:vml" Requires="v">
                <p:oleObj spid="_x0000_s7371" name="Equation" r:id="rId13" imgW="330120" imgH="266400" progId="Equation.3">
                  <p:embed/>
                </p:oleObj>
              </mc:Choice>
              <mc:Fallback>
                <p:oleObj name="Equation" r:id="rId13" imgW="330120" imgH="266400" progId="Equation.3">
                  <p:embed/>
                  <p:pic>
                    <p:nvPicPr>
                      <p:cNvPr id="15567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3423" y="4524787"/>
                        <a:ext cx="757238"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Straight Arrow Connector 24">
            <a:extLst>
              <a:ext uri="{FF2B5EF4-FFF2-40B4-BE49-F238E27FC236}">
                <a16:creationId xmlns:a16="http://schemas.microsoft.com/office/drawing/2014/main" id="{285C53AF-87F3-41A4-9F26-C1CF6EA62B68}"/>
              </a:ext>
            </a:extLst>
          </p:cNvPr>
          <p:cNvCxnSpPr>
            <a:cxnSpLocks/>
          </p:cNvCxnSpPr>
          <p:nvPr/>
        </p:nvCxnSpPr>
        <p:spPr>
          <a:xfrm flipH="1">
            <a:off x="6914368" y="5701449"/>
            <a:ext cx="447292" cy="583321"/>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36D2294-7BAA-4B2D-B3D6-F3B382C78EF3}"/>
                  </a:ext>
                </a:extLst>
              </p:cNvPr>
              <p:cNvSpPr/>
              <p:nvPr/>
            </p:nvSpPr>
            <p:spPr>
              <a:xfrm>
                <a:off x="2798052" y="4292608"/>
                <a:ext cx="2134046"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𝑧</m:t>
                          </m:r>
                        </m:e>
                        <m:sub>
                          <m:r>
                            <a:rPr lang="en-US" sz="2600" b="0" i="1" smtClean="0">
                              <a:latin typeface="Cambria Math" panose="02040503050406030204" pitchFamily="18" charset="0"/>
                            </a:rPr>
                            <m:t>0.95</m:t>
                          </m:r>
                        </m:sub>
                      </m:sSub>
                      <m:r>
                        <a:rPr lang="en-US" sz="2600" i="1">
                          <a:latin typeface="Cambria Math" panose="02040503050406030204" pitchFamily="18" charset="0"/>
                          <a:ea typeface="Cambria Math" panose="02040503050406030204" pitchFamily="18" charset="0"/>
                        </a:rPr>
                        <m:t>=</m:t>
                      </m:r>
                      <m:r>
                        <a:rPr lang="en-US" sz="2600" b="0" i="0" smtClean="0">
                          <a:latin typeface="Cambria Math" panose="02040503050406030204" pitchFamily="18" charset="0"/>
                          <a:ea typeface="Cambria Math" panose="02040503050406030204" pitchFamily="18" charset="0"/>
                        </a:rPr>
                        <m:t>1.645</m:t>
                      </m:r>
                    </m:oMath>
                  </m:oMathPara>
                </a14:m>
                <a:endParaRPr lang="en-US" sz="2600" dirty="0"/>
              </a:p>
            </p:txBody>
          </p:sp>
        </mc:Choice>
        <mc:Fallback xmlns="">
          <p:sp>
            <p:nvSpPr>
              <p:cNvPr id="4" name="Rectangle 3">
                <a:extLst>
                  <a:ext uri="{FF2B5EF4-FFF2-40B4-BE49-F238E27FC236}">
                    <a16:creationId xmlns:a16="http://schemas.microsoft.com/office/drawing/2014/main" id="{136D2294-7BAA-4B2D-B3D6-F3B382C78EF3}"/>
                  </a:ext>
                </a:extLst>
              </p:cNvPr>
              <p:cNvSpPr>
                <a:spLocks noRot="1" noChangeAspect="1" noMove="1" noResize="1" noEditPoints="1" noAdjustHandles="1" noChangeArrowheads="1" noChangeShapeType="1" noTextEdit="1"/>
              </p:cNvSpPr>
              <p:nvPr/>
            </p:nvSpPr>
            <p:spPr>
              <a:xfrm>
                <a:off x="2798052" y="4292608"/>
                <a:ext cx="2134046" cy="49244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6CC7E20-9B3E-489B-B423-8BD29B2575C9}"/>
                  </a:ext>
                </a:extLst>
              </p:cNvPr>
              <p:cNvSpPr/>
              <p:nvPr/>
            </p:nvSpPr>
            <p:spPr>
              <a:xfrm>
                <a:off x="2674985" y="5016520"/>
                <a:ext cx="2090765"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𝑧</m:t>
                          </m:r>
                        </m:e>
                        <m:sub>
                          <m:r>
                            <a:rPr lang="en-US" sz="2600" b="0" i="1" smtClean="0">
                              <a:latin typeface="Cambria Math" panose="02040503050406030204" pitchFamily="18" charset="0"/>
                            </a:rPr>
                            <m:t>0.975</m:t>
                          </m:r>
                        </m:sub>
                      </m:sSub>
                      <m:r>
                        <a:rPr lang="en-US" sz="2600" i="1">
                          <a:latin typeface="Cambria Math" panose="02040503050406030204" pitchFamily="18" charset="0"/>
                          <a:ea typeface="Cambria Math" panose="02040503050406030204" pitchFamily="18" charset="0"/>
                        </a:rPr>
                        <m:t>=</m:t>
                      </m:r>
                      <m:r>
                        <a:rPr lang="en-US" sz="2600" b="0" i="0" smtClean="0">
                          <a:latin typeface="Cambria Math" panose="02040503050406030204" pitchFamily="18" charset="0"/>
                          <a:ea typeface="Cambria Math" panose="02040503050406030204" pitchFamily="18" charset="0"/>
                        </a:rPr>
                        <m:t>1.96</m:t>
                      </m:r>
                    </m:oMath>
                  </m:oMathPara>
                </a14:m>
                <a:endParaRPr lang="en-US" sz="2600" dirty="0"/>
              </a:p>
            </p:txBody>
          </p:sp>
        </mc:Choice>
        <mc:Fallback xmlns="">
          <p:sp>
            <p:nvSpPr>
              <p:cNvPr id="26" name="Rectangle 25">
                <a:extLst>
                  <a:ext uri="{FF2B5EF4-FFF2-40B4-BE49-F238E27FC236}">
                    <a16:creationId xmlns:a16="http://schemas.microsoft.com/office/drawing/2014/main" id="{06CC7E20-9B3E-489B-B423-8BD29B2575C9}"/>
                  </a:ext>
                </a:extLst>
              </p:cNvPr>
              <p:cNvSpPr>
                <a:spLocks noRot="1" noChangeAspect="1" noMove="1" noResize="1" noEditPoints="1" noAdjustHandles="1" noChangeArrowheads="1" noChangeShapeType="1" noTextEdit="1"/>
              </p:cNvSpPr>
              <p:nvPr/>
            </p:nvSpPr>
            <p:spPr>
              <a:xfrm>
                <a:off x="2674985" y="5016520"/>
                <a:ext cx="2090765" cy="49244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649F4C6-05EC-43B9-A8F6-321E10254D41}"/>
                  </a:ext>
                </a:extLst>
              </p:cNvPr>
              <p:cNvSpPr/>
              <p:nvPr/>
            </p:nvSpPr>
            <p:spPr>
              <a:xfrm>
                <a:off x="2745989" y="5767275"/>
                <a:ext cx="2084353"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𝑧</m:t>
                          </m:r>
                        </m:e>
                        <m:sub>
                          <m:r>
                            <a:rPr lang="en-US" sz="2600" b="0" i="1" smtClean="0">
                              <a:latin typeface="Cambria Math" panose="02040503050406030204" pitchFamily="18" charset="0"/>
                            </a:rPr>
                            <m:t>0.995</m:t>
                          </m:r>
                        </m:sub>
                      </m:sSub>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2.58</m:t>
                      </m:r>
                    </m:oMath>
                  </m:oMathPara>
                </a14:m>
                <a:endParaRPr lang="en-US" sz="2600" dirty="0"/>
              </a:p>
            </p:txBody>
          </p:sp>
        </mc:Choice>
        <mc:Fallback xmlns="">
          <p:sp>
            <p:nvSpPr>
              <p:cNvPr id="27" name="Rectangle 26">
                <a:extLst>
                  <a:ext uri="{FF2B5EF4-FFF2-40B4-BE49-F238E27FC236}">
                    <a16:creationId xmlns:a16="http://schemas.microsoft.com/office/drawing/2014/main" id="{8649F4C6-05EC-43B9-A8F6-321E10254D41}"/>
                  </a:ext>
                </a:extLst>
              </p:cNvPr>
              <p:cNvSpPr>
                <a:spLocks noRot="1" noChangeAspect="1" noMove="1" noResize="1" noEditPoints="1" noAdjustHandles="1" noChangeArrowheads="1" noChangeShapeType="1" noTextEdit="1"/>
              </p:cNvSpPr>
              <p:nvPr/>
            </p:nvSpPr>
            <p:spPr>
              <a:xfrm>
                <a:off x="2745989" y="5767275"/>
                <a:ext cx="2084353" cy="492443"/>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91D8E70-7CCF-41BC-8901-3E3E731797B1}"/>
                  </a:ext>
                </a:extLst>
              </p:cNvPr>
              <p:cNvSpPr/>
              <p:nvPr/>
            </p:nvSpPr>
            <p:spPr>
              <a:xfrm>
                <a:off x="6306129" y="6149761"/>
                <a:ext cx="857542" cy="626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ea typeface="Cambria Math" panose="02040503050406030204" pitchFamily="18" charset="0"/>
                                </a:rPr>
                                <m:t>2</m:t>
                              </m:r>
                            </m:den>
                          </m:f>
                        </m:sub>
                      </m:sSub>
                    </m:oMath>
                  </m:oMathPara>
                </a14:m>
                <a:endParaRPr lang="en-US" sz="2400" dirty="0"/>
              </a:p>
            </p:txBody>
          </p:sp>
        </mc:Choice>
        <mc:Fallback xmlns="">
          <p:sp>
            <p:nvSpPr>
              <p:cNvPr id="28" name="Rectangle 27">
                <a:extLst>
                  <a:ext uri="{FF2B5EF4-FFF2-40B4-BE49-F238E27FC236}">
                    <a16:creationId xmlns:a16="http://schemas.microsoft.com/office/drawing/2014/main" id="{A91D8E70-7CCF-41BC-8901-3E3E731797B1}"/>
                  </a:ext>
                </a:extLst>
              </p:cNvPr>
              <p:cNvSpPr>
                <a:spLocks noRot="1" noChangeAspect="1" noMove="1" noResize="1" noEditPoints="1" noAdjustHandles="1" noChangeArrowheads="1" noChangeShapeType="1" noTextEdit="1"/>
              </p:cNvSpPr>
              <p:nvPr/>
            </p:nvSpPr>
            <p:spPr>
              <a:xfrm>
                <a:off x="6306129" y="6149761"/>
                <a:ext cx="857542" cy="626967"/>
              </a:xfrm>
              <a:prstGeom prst="rect">
                <a:avLst/>
              </a:prstGeom>
              <a:blipFill>
                <a:blip r:embed="rId18"/>
                <a:stretch>
                  <a:fillRect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9FFB10EA-CAA9-48BC-B812-E6AE60C076B3}"/>
                  </a:ext>
                </a:extLst>
              </p:cNvPr>
              <p:cNvSpPr/>
              <p:nvPr/>
            </p:nvSpPr>
            <p:spPr>
              <a:xfrm>
                <a:off x="2993790" y="3695015"/>
                <a:ext cx="914738" cy="6713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𝑧</m:t>
                          </m:r>
                        </m:e>
                        <m:sub>
                          <m:r>
                            <a:rPr lang="en-US" sz="2600" i="1">
                              <a:latin typeface="Cambria Math" panose="02040503050406030204" pitchFamily="18" charset="0"/>
                            </a:rPr>
                            <m:t>1−</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𝛼</m:t>
                              </m:r>
                            </m:num>
                            <m:den>
                              <m:r>
                                <a:rPr lang="en-US" sz="2600" i="1">
                                  <a:latin typeface="Cambria Math" panose="02040503050406030204" pitchFamily="18" charset="0"/>
                                  <a:ea typeface="Cambria Math" panose="02040503050406030204" pitchFamily="18" charset="0"/>
                                </a:rPr>
                                <m:t>2</m:t>
                              </m:r>
                            </m:den>
                          </m:f>
                        </m:sub>
                      </m:sSub>
                    </m:oMath>
                  </m:oMathPara>
                </a14:m>
                <a:endParaRPr lang="en-US" sz="2600" dirty="0"/>
              </a:p>
            </p:txBody>
          </p:sp>
        </mc:Choice>
        <mc:Fallback xmlns="">
          <p:sp>
            <p:nvSpPr>
              <p:cNvPr id="29" name="Rectangle 28">
                <a:extLst>
                  <a:ext uri="{FF2B5EF4-FFF2-40B4-BE49-F238E27FC236}">
                    <a16:creationId xmlns:a16="http://schemas.microsoft.com/office/drawing/2014/main" id="{9FFB10EA-CAA9-48BC-B812-E6AE60C076B3}"/>
                  </a:ext>
                </a:extLst>
              </p:cNvPr>
              <p:cNvSpPr>
                <a:spLocks noRot="1" noChangeAspect="1" noMove="1" noResize="1" noEditPoints="1" noAdjustHandles="1" noChangeArrowheads="1" noChangeShapeType="1" noTextEdit="1"/>
              </p:cNvSpPr>
              <p:nvPr/>
            </p:nvSpPr>
            <p:spPr>
              <a:xfrm>
                <a:off x="2993790" y="3695015"/>
                <a:ext cx="914738" cy="671338"/>
              </a:xfrm>
              <a:prstGeom prst="rect">
                <a:avLst/>
              </a:prstGeom>
              <a:blipFill>
                <a:blip r:embed="rId19"/>
                <a:stretch>
                  <a:fillRect/>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0000C968-B7A4-4F1C-BA71-5A868B1C4453}"/>
              </a:ext>
            </a:extLst>
          </p:cNvPr>
          <p:cNvPicPr>
            <a:picLocks noChangeAspect="1"/>
          </p:cNvPicPr>
          <p:nvPr/>
        </p:nvPicPr>
        <p:blipFill>
          <a:blip r:embed="rId20" cstate="print"/>
          <a:srcRect/>
          <a:stretch>
            <a:fillRect/>
          </a:stretch>
        </p:blipFill>
        <p:spPr bwMode="auto">
          <a:xfrm>
            <a:off x="7729601" y="365125"/>
            <a:ext cx="4044894" cy="26411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31" name="Object 2">
            <a:extLst>
              <a:ext uri="{FF2B5EF4-FFF2-40B4-BE49-F238E27FC236}">
                <a16:creationId xmlns:a16="http://schemas.microsoft.com/office/drawing/2014/main" id="{1A008929-8958-4F94-B43A-9088A7CA477B}"/>
              </a:ext>
            </a:extLst>
          </p:cNvPr>
          <p:cNvGraphicFramePr>
            <a:graphicFrameLocks noChangeAspect="1"/>
          </p:cNvGraphicFramePr>
          <p:nvPr>
            <p:extLst>
              <p:ext uri="{D42A27DB-BD31-4B8C-83A1-F6EECF244321}">
                <p14:modId xmlns:p14="http://schemas.microsoft.com/office/powerpoint/2010/main" val="1864260660"/>
              </p:ext>
            </p:extLst>
          </p:nvPr>
        </p:nvGraphicFramePr>
        <p:xfrm>
          <a:off x="8233209" y="3195736"/>
          <a:ext cx="2959712" cy="358753"/>
        </p:xfrm>
        <a:graphic>
          <a:graphicData uri="http://schemas.openxmlformats.org/presentationml/2006/ole">
            <mc:AlternateContent xmlns:mc="http://schemas.openxmlformats.org/markup-compatibility/2006">
              <mc:Choice xmlns:v="urn:schemas-microsoft-com:vml" Requires="v">
                <p:oleObj spid="_x0000_s7372" name="Equation" r:id="rId21" imgW="1676160" imgH="203040" progId="Equation.3">
                  <p:embed/>
                </p:oleObj>
              </mc:Choice>
              <mc:Fallback>
                <p:oleObj name="Equation" r:id="rId21" imgW="1676160" imgH="203040" progId="Equation.3">
                  <p:embed/>
                  <p:pic>
                    <p:nvPicPr>
                      <p:cNvPr id="103426" name="Object 2"/>
                      <p:cNvPicPr>
                        <a:picLocks noChangeAspect="1" noChangeArrowheads="1"/>
                      </p:cNvPicPr>
                      <p:nvPr/>
                    </p:nvPicPr>
                    <p:blipFill>
                      <a:blip r:embed="rId22"/>
                      <a:srcRect/>
                      <a:stretch>
                        <a:fillRect/>
                      </a:stretch>
                    </p:blipFill>
                    <p:spPr bwMode="auto">
                      <a:xfrm>
                        <a:off x="8233209" y="3195736"/>
                        <a:ext cx="2959712" cy="358753"/>
                      </a:xfrm>
                      <a:prstGeom prst="rect">
                        <a:avLst/>
                      </a:prstGeom>
                      <a:noFill/>
                    </p:spPr>
                  </p:pic>
                </p:oleObj>
              </mc:Fallback>
            </mc:AlternateContent>
          </a:graphicData>
        </a:graphic>
      </p:graphicFrame>
      <p:sp>
        <p:nvSpPr>
          <p:cNvPr id="32" name="Rectangle 31">
            <a:extLst>
              <a:ext uri="{FF2B5EF4-FFF2-40B4-BE49-F238E27FC236}">
                <a16:creationId xmlns:a16="http://schemas.microsoft.com/office/drawing/2014/main" id="{4B8B22C4-30C2-4E71-8A88-86DB42BD9CB3}"/>
              </a:ext>
            </a:extLst>
          </p:cNvPr>
          <p:cNvSpPr/>
          <p:nvPr/>
        </p:nvSpPr>
        <p:spPr>
          <a:xfrm>
            <a:off x="8770391" y="5600830"/>
            <a:ext cx="3066778" cy="892045"/>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ea typeface="Cambria Math" panose="02040503050406030204" pitchFamily="18" charset="0"/>
                <a:cs typeface="Times New Roman" pitchFamily="18" charset="0"/>
              </a:rPr>
              <a:t>Use a 95% IF confidence level was not given</a:t>
            </a:r>
            <a:endParaRPr lang="en-US" sz="2200" dirty="0">
              <a:solidFill>
                <a:schemeClr val="tx1"/>
              </a:solidFill>
              <a:cs typeface="Times New Roman" pitchFamily="18" charset="0"/>
            </a:endParaRPr>
          </a:p>
        </p:txBody>
      </p:sp>
    </p:spTree>
    <p:extLst>
      <p:ext uri="{BB962C8B-B14F-4D97-AF65-F5344CB8AC3E}">
        <p14:creationId xmlns:p14="http://schemas.microsoft.com/office/powerpoint/2010/main" val="2004023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2830</Words>
  <Application>Microsoft Office PowerPoint</Application>
  <PresentationFormat>Widescreen</PresentationFormat>
  <Paragraphs>377</Paragraphs>
  <Slides>24</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Calibri Light</vt:lpstr>
      <vt:lpstr>Calibri</vt:lpstr>
      <vt:lpstr>Cambria Math</vt:lpstr>
      <vt:lpstr>Arial</vt:lpstr>
      <vt:lpstr>Times New Roman</vt:lpstr>
      <vt:lpstr>Office Theme</vt:lpstr>
      <vt:lpstr>Equation</vt:lpstr>
      <vt:lpstr>Confidence Intervals</vt:lpstr>
      <vt:lpstr>Inferential Statistics</vt:lpstr>
      <vt:lpstr>Examples</vt:lpstr>
      <vt:lpstr>Examples</vt:lpstr>
      <vt:lpstr>Why Estimate?</vt:lpstr>
      <vt:lpstr>Interval Estimation</vt:lpstr>
      <vt:lpstr>Interval Estimation</vt:lpstr>
      <vt:lpstr>Level of Confidence / Sample Size</vt:lpstr>
      <vt:lpstr>Common Confidence levels</vt:lpstr>
      <vt:lpstr>Confidence Intervals for Population Mean </vt:lpstr>
      <vt:lpstr>Estimating μ</vt:lpstr>
      <vt:lpstr>Population type I &amp; II</vt:lpstr>
      <vt:lpstr>Example</vt:lpstr>
      <vt:lpstr>PowerPoint Presentation</vt:lpstr>
      <vt:lpstr>Example</vt:lpstr>
      <vt:lpstr>PowerPoint Presentation</vt:lpstr>
      <vt:lpstr>Example</vt:lpstr>
      <vt:lpstr>PowerPoint Presentation</vt:lpstr>
      <vt:lpstr>PowerPoint Presentation</vt:lpstr>
      <vt:lpstr>Example</vt:lpstr>
      <vt:lpstr>Example</vt:lpstr>
      <vt:lpstr>Practice Problems Part 1</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110</cp:revision>
  <dcterms:created xsi:type="dcterms:W3CDTF">2019-05-07T19:03:55Z</dcterms:created>
  <dcterms:modified xsi:type="dcterms:W3CDTF">2020-12-25T18:12:25Z</dcterms:modified>
</cp:coreProperties>
</file>