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72" r:id="rId4"/>
    <p:sldId id="271" r:id="rId5"/>
    <p:sldId id="273" r:id="rId6"/>
    <p:sldId id="274"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2Mgz3Mouyv1NvVSDMwprw==" hashData="KgXur66xqoy80uLOImnDCTgkDWjkprUzVOq+K6wLxIz90CU/8xmNF0OSMPmRc5MrR1mXjvu4EOqJwgV/zEwwB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42C6"/>
    <a:srgbClr val="CCFFCC"/>
    <a:srgbClr val="008FFA"/>
    <a:srgbClr val="008AF2"/>
    <a:srgbClr val="FFCCFF"/>
    <a:srgbClr val="BDE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8" autoAdjust="0"/>
  </p:normalViewPr>
  <p:slideViewPr>
    <p:cSldViewPr snapToGrid="0">
      <p:cViewPr varScale="1">
        <p:scale>
          <a:sx n="64" d="100"/>
          <a:sy n="64" d="100"/>
        </p:scale>
        <p:origin x="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you’re a beginner in Excel, watch that YouTube video</a:t>
            </a:r>
          </a:p>
          <a:p>
            <a:r>
              <a:rPr lang="en-US" b="0" dirty="0"/>
              <a:t>Download and open Class Survey data from blackboard in Excel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you have a Mac, you can find the “Pivot Table” option in “Data” menu, everything else is the same as above instructions </a:t>
            </a:r>
          </a:p>
          <a:p>
            <a:r>
              <a:rPr lang="en-US" b="0" dirty="0"/>
              <a:t>CTRL for Mac users is </a:t>
            </a:r>
            <a:r>
              <a:rPr lang="en-US" dirty="0"/>
              <a:t>Command (or CMD) ⌘, So CTRL+A can be done using CMD+A </a:t>
            </a:r>
          </a:p>
          <a:p>
            <a:r>
              <a:rPr lang="en-US" b="0" dirty="0"/>
              <a:t>Some other useful shortcuts for Windows and Mac are</a:t>
            </a:r>
          </a:p>
          <a:p>
            <a:r>
              <a:rPr lang="en-US" b="0" dirty="0"/>
              <a:t>Action	Windows	Mac</a:t>
            </a:r>
          </a:p>
          <a:p>
            <a:r>
              <a:rPr lang="en-US" b="0" dirty="0"/>
              <a:t>Save	CTRL+S	CMD+S </a:t>
            </a:r>
          </a:p>
          <a:p>
            <a:r>
              <a:rPr lang="en-US" b="0" dirty="0"/>
              <a:t>Copy	CTRL+C	CMD+C</a:t>
            </a:r>
          </a:p>
          <a:p>
            <a:r>
              <a:rPr lang="en-US" b="0" dirty="0"/>
              <a:t>Paste	CTRL+V	CMD+V</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166273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Another easier was to graph a bar/pie chart is to use Recommended Charts.</a:t>
            </a:r>
          </a:p>
          <a:p>
            <a:r>
              <a:rPr lang="en-US" b="0" dirty="0"/>
              <a:t>1. Select the Name of the variable and the data column</a:t>
            </a:r>
          </a:p>
          <a:p>
            <a:r>
              <a:rPr lang="en-US" b="0" dirty="0"/>
              <a:t>2. Go to </a:t>
            </a:r>
            <a:r>
              <a:rPr lang="en-US" b="1" dirty="0"/>
              <a:t>Insert</a:t>
            </a:r>
            <a:r>
              <a:rPr lang="en-US" b="0" dirty="0"/>
              <a:t> and Select </a:t>
            </a:r>
            <a:r>
              <a:rPr lang="en-US" b="1" dirty="0"/>
              <a:t>Recommended Charts </a:t>
            </a:r>
          </a:p>
          <a:p>
            <a:r>
              <a:rPr lang="en-US" b="0" dirty="0"/>
              <a:t>3. The Barchart will be in the recommendation list, select it, it will generate both the table and the chart. You can now edit the table entry names and it will be changed in the graph. It is best if you change the variable name and entries in the generated table accordingly. </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327725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works for both Windows and Mac </a:t>
            </a:r>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64845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second way to generate histograms that generates a frequency table first is given here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70575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There are Practice Datasets in the Project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Do practice as this a VERY important skill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16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71C5CBB7-1B64-4FB2-840F-F25E7EC8F8CB}"/>
              </a:ext>
            </a:extLst>
          </p:cNvPr>
          <p:cNvSpPr txBox="1"/>
          <p:nvPr/>
        </p:nvSpPr>
        <p:spPr>
          <a:xfrm>
            <a:off x="8051123" y="5921970"/>
            <a:ext cx="4140877" cy="738664"/>
          </a:xfrm>
          <a:prstGeom prst="rect">
            <a:avLst/>
          </a:prstGeom>
          <a:noFill/>
        </p:spPr>
        <p:txBody>
          <a:bodyPr wrap="none" rtlCol="0">
            <a:spAutoFit/>
          </a:bodyPr>
          <a:lstStyle/>
          <a:p>
            <a:pPr algn="ctr"/>
            <a:r>
              <a:rPr lang="en-US" sz="1400" dirty="0"/>
              <a:t>Dr. Abolfazl Saghafi</a:t>
            </a:r>
          </a:p>
          <a:p>
            <a:pPr algn="ctr"/>
            <a:r>
              <a:rPr lang="en-US" sz="1400" dirty="0"/>
              <a:t>Assistant Professor of Statistics &amp; Data Science</a:t>
            </a:r>
          </a:p>
          <a:p>
            <a:pPr algn="ctr"/>
            <a:r>
              <a:rPr lang="en-US" sz="1400" dirty="0"/>
              <a:t>Data Science Program Director</a:t>
            </a:r>
          </a:p>
        </p:txBody>
      </p:sp>
      <p:sp>
        <p:nvSpPr>
          <p:cNvPr id="76" name="Title 1">
            <a:extLst>
              <a:ext uri="{FF2B5EF4-FFF2-40B4-BE49-F238E27FC236}">
                <a16:creationId xmlns:a16="http://schemas.microsoft.com/office/drawing/2014/main" id="{A9EE9FD8-AC14-4743-92C5-B5F77964A7DE}"/>
              </a:ext>
            </a:extLst>
          </p:cNvPr>
          <p:cNvSpPr>
            <a:spLocks noGrp="1"/>
          </p:cNvSpPr>
          <p:nvPr>
            <p:ph type="ctrTitle"/>
          </p:nvPr>
        </p:nvSpPr>
        <p:spPr>
          <a:xfrm>
            <a:off x="424246" y="183614"/>
            <a:ext cx="4936680" cy="1282446"/>
          </a:xfrm>
        </p:spPr>
        <p:txBody>
          <a:bodyPr/>
          <a:lstStyle/>
          <a:p>
            <a:r>
              <a:rPr lang="en-US" dirty="0"/>
              <a:t>Excel Lab</a:t>
            </a:r>
          </a:p>
        </p:txBody>
      </p:sp>
      <p:sp>
        <p:nvSpPr>
          <p:cNvPr id="80" name="TextBox 79">
            <a:extLst>
              <a:ext uri="{FF2B5EF4-FFF2-40B4-BE49-F238E27FC236}">
                <a16:creationId xmlns:a16="http://schemas.microsoft.com/office/drawing/2014/main" id="{5C26A0F0-860A-40DE-83AD-E9EFE972396B}"/>
              </a:ext>
            </a:extLst>
          </p:cNvPr>
          <p:cNvSpPr txBox="1"/>
          <p:nvPr/>
        </p:nvSpPr>
        <p:spPr>
          <a:xfrm>
            <a:off x="1424870" y="1778057"/>
            <a:ext cx="5207942" cy="3970318"/>
          </a:xfrm>
          <a:prstGeom prst="rect">
            <a:avLst/>
          </a:prstGeom>
          <a:noFill/>
        </p:spPr>
        <p:txBody>
          <a:bodyPr wrap="square">
            <a:spAutoFit/>
          </a:bodyPr>
          <a:lstStyle/>
          <a:p>
            <a:r>
              <a:rPr lang="en-US" sz="3600" dirty="0">
                <a:solidFill>
                  <a:srgbClr val="8D42C6"/>
                </a:solidFill>
              </a:rPr>
              <a:t>Frequency Table</a:t>
            </a:r>
          </a:p>
          <a:p>
            <a:endParaRPr lang="en-US" sz="3600" dirty="0">
              <a:solidFill>
                <a:srgbClr val="8D42C6"/>
              </a:solidFill>
            </a:endParaRPr>
          </a:p>
          <a:p>
            <a:r>
              <a:rPr lang="en-US" sz="3600" dirty="0">
                <a:solidFill>
                  <a:srgbClr val="8D42C6"/>
                </a:solidFill>
              </a:rPr>
              <a:t>Bar/Pie Chart</a:t>
            </a:r>
          </a:p>
          <a:p>
            <a:endParaRPr lang="en-US" sz="3600" dirty="0">
              <a:solidFill>
                <a:srgbClr val="8D42C6"/>
              </a:solidFill>
            </a:endParaRPr>
          </a:p>
          <a:p>
            <a:r>
              <a:rPr lang="en-US" sz="3600" dirty="0">
                <a:solidFill>
                  <a:srgbClr val="8D42C6"/>
                </a:solidFill>
              </a:rPr>
              <a:t>Histogram</a:t>
            </a:r>
          </a:p>
          <a:p>
            <a:endParaRPr lang="en-US" sz="3600" dirty="0">
              <a:solidFill>
                <a:srgbClr val="8D42C6"/>
              </a:solidFill>
            </a:endParaRPr>
          </a:p>
          <a:p>
            <a:r>
              <a:rPr lang="en-US" sz="3600" dirty="0">
                <a:solidFill>
                  <a:srgbClr val="8D42C6"/>
                </a:solidFill>
              </a:rPr>
              <a:t>Grouped Frequency Table</a:t>
            </a:r>
          </a:p>
        </p:txBody>
      </p:sp>
    </p:spTree>
    <p:extLst>
      <p:ext uri="{BB962C8B-B14F-4D97-AF65-F5344CB8AC3E}">
        <p14:creationId xmlns:p14="http://schemas.microsoft.com/office/powerpoint/2010/main" val="87534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6CE477-4290-4A2E-89CC-735D1935097B}"/>
              </a:ext>
            </a:extLst>
          </p:cNvPr>
          <p:cNvPicPr>
            <a:picLocks noChangeAspect="1"/>
          </p:cNvPicPr>
          <p:nvPr/>
        </p:nvPicPr>
        <p:blipFill>
          <a:blip r:embed="rId3"/>
          <a:stretch>
            <a:fillRect/>
          </a:stretch>
        </p:blipFill>
        <p:spPr>
          <a:xfrm>
            <a:off x="207013" y="216584"/>
            <a:ext cx="7176425" cy="4587065"/>
          </a:xfrm>
          <a:prstGeom prst="rect">
            <a:avLst/>
          </a:prstGeom>
        </p:spPr>
      </p:pic>
      <p:pic>
        <p:nvPicPr>
          <p:cNvPr id="6" name="Picture 5">
            <a:extLst>
              <a:ext uri="{FF2B5EF4-FFF2-40B4-BE49-F238E27FC236}">
                <a16:creationId xmlns:a16="http://schemas.microsoft.com/office/drawing/2014/main" id="{8E058FA4-6E7B-40FE-8DB1-F489E3A1A311}"/>
              </a:ext>
            </a:extLst>
          </p:cNvPr>
          <p:cNvPicPr>
            <a:picLocks noChangeAspect="1"/>
          </p:cNvPicPr>
          <p:nvPr/>
        </p:nvPicPr>
        <p:blipFill>
          <a:blip r:embed="rId4"/>
          <a:stretch>
            <a:fillRect/>
          </a:stretch>
        </p:blipFill>
        <p:spPr>
          <a:xfrm>
            <a:off x="7871347" y="4349437"/>
            <a:ext cx="3826518" cy="2089480"/>
          </a:xfrm>
          <a:prstGeom prst="rect">
            <a:avLst/>
          </a:prstGeom>
        </p:spPr>
      </p:pic>
      <p:sp>
        <p:nvSpPr>
          <p:cNvPr id="8" name="TextBox 7">
            <a:extLst>
              <a:ext uri="{FF2B5EF4-FFF2-40B4-BE49-F238E27FC236}">
                <a16:creationId xmlns:a16="http://schemas.microsoft.com/office/drawing/2014/main" id="{4FBD99F5-D677-43FC-97D7-9A9498AD51F9}"/>
              </a:ext>
            </a:extLst>
          </p:cNvPr>
          <p:cNvSpPr txBox="1"/>
          <p:nvPr/>
        </p:nvSpPr>
        <p:spPr>
          <a:xfrm>
            <a:off x="7627420" y="456029"/>
            <a:ext cx="4070445" cy="1938992"/>
          </a:xfrm>
          <a:prstGeom prst="rect">
            <a:avLst/>
          </a:prstGeom>
          <a:noFill/>
        </p:spPr>
        <p:txBody>
          <a:bodyPr wrap="square" rtlCol="0">
            <a:spAutoFit/>
          </a:bodyPr>
          <a:lstStyle/>
          <a:p>
            <a:r>
              <a:rPr lang="en-US" sz="2400" dirty="0"/>
              <a:t>Microsoft Excel is a Spreadsheet featuring calculation, graphing tools, pivot tables, and a macro programming language.</a:t>
            </a:r>
          </a:p>
        </p:txBody>
      </p:sp>
      <p:sp>
        <p:nvSpPr>
          <p:cNvPr id="10" name="TextBox 9">
            <a:extLst>
              <a:ext uri="{FF2B5EF4-FFF2-40B4-BE49-F238E27FC236}">
                <a16:creationId xmlns:a16="http://schemas.microsoft.com/office/drawing/2014/main" id="{F31B47E1-2FA8-4F9E-B2C7-F9B100A6DFE8}"/>
              </a:ext>
            </a:extLst>
          </p:cNvPr>
          <p:cNvSpPr txBox="1"/>
          <p:nvPr/>
        </p:nvSpPr>
        <p:spPr>
          <a:xfrm>
            <a:off x="7627421" y="2713283"/>
            <a:ext cx="4070444" cy="1200329"/>
          </a:xfrm>
          <a:prstGeom prst="rect">
            <a:avLst/>
          </a:prstGeom>
          <a:noFill/>
        </p:spPr>
        <p:txBody>
          <a:bodyPr wrap="square" rtlCol="0">
            <a:spAutoFit/>
          </a:bodyPr>
          <a:lstStyle/>
          <a:p>
            <a:r>
              <a:rPr lang="en-US" sz="2400" dirty="0"/>
              <a:t>Data are entered in Cells, named by their Column and Row labels. </a:t>
            </a:r>
          </a:p>
        </p:txBody>
      </p:sp>
      <p:sp>
        <p:nvSpPr>
          <p:cNvPr id="21" name="TextBox 20">
            <a:extLst>
              <a:ext uri="{FF2B5EF4-FFF2-40B4-BE49-F238E27FC236}">
                <a16:creationId xmlns:a16="http://schemas.microsoft.com/office/drawing/2014/main" id="{73561281-E5D9-4D36-8A2F-085632E01408}"/>
              </a:ext>
            </a:extLst>
          </p:cNvPr>
          <p:cNvSpPr txBox="1"/>
          <p:nvPr/>
        </p:nvSpPr>
        <p:spPr>
          <a:xfrm>
            <a:off x="751584" y="4878713"/>
            <a:ext cx="6087281" cy="830997"/>
          </a:xfrm>
          <a:prstGeom prst="rect">
            <a:avLst/>
          </a:prstGeom>
          <a:noFill/>
        </p:spPr>
        <p:txBody>
          <a:bodyPr wrap="square" rtlCol="0">
            <a:spAutoFit/>
          </a:bodyPr>
          <a:lstStyle/>
          <a:p>
            <a:r>
              <a:rPr lang="en-US" sz="2400" dirty="0"/>
              <a:t>Each cell either contains data entered directly or data computed using other cell’s values. </a:t>
            </a:r>
          </a:p>
        </p:txBody>
      </p:sp>
      <p:sp>
        <p:nvSpPr>
          <p:cNvPr id="23" name="Rectangle 22">
            <a:extLst>
              <a:ext uri="{FF2B5EF4-FFF2-40B4-BE49-F238E27FC236}">
                <a16:creationId xmlns:a16="http://schemas.microsoft.com/office/drawing/2014/main" id="{28AC728B-8D72-40F1-9345-BACCDA207D7C}"/>
              </a:ext>
            </a:extLst>
          </p:cNvPr>
          <p:cNvSpPr/>
          <p:nvPr/>
        </p:nvSpPr>
        <p:spPr>
          <a:xfrm>
            <a:off x="736600" y="5784774"/>
            <a:ext cx="6553200" cy="830997"/>
          </a:xfrm>
          <a:prstGeom prst="rect">
            <a:avLst/>
          </a:prstGeom>
        </p:spPr>
        <p:txBody>
          <a:bodyPr wrap="square">
            <a:spAutoFit/>
          </a:bodyPr>
          <a:lstStyle/>
          <a:p>
            <a:r>
              <a:rPr lang="en-US" sz="2400" b="1" dirty="0"/>
              <a:t>Good Tutorial on Excel Beginner</a:t>
            </a:r>
            <a:r>
              <a:rPr lang="en-US" sz="2400" dirty="0"/>
              <a:t>: </a:t>
            </a:r>
          </a:p>
          <a:p>
            <a:r>
              <a:rPr lang="en-US" sz="2400" dirty="0">
                <a:solidFill>
                  <a:srgbClr val="FF0000"/>
                </a:solidFill>
              </a:rPr>
              <a:t>https://www.youtube.com/watch?v=rwbho0CgEAE</a:t>
            </a:r>
          </a:p>
        </p:txBody>
      </p:sp>
    </p:spTree>
    <p:extLst>
      <p:ext uri="{BB962C8B-B14F-4D97-AF65-F5344CB8AC3E}">
        <p14:creationId xmlns:p14="http://schemas.microsoft.com/office/powerpoint/2010/main" val="34879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D155C-6684-4C34-B93E-5992273C7B1E}"/>
              </a:ext>
            </a:extLst>
          </p:cNvPr>
          <p:cNvSpPr txBox="1"/>
          <p:nvPr/>
        </p:nvSpPr>
        <p:spPr>
          <a:xfrm>
            <a:off x="296332" y="261109"/>
            <a:ext cx="5203715" cy="3313728"/>
          </a:xfrm>
          <a:prstGeom prst="rect">
            <a:avLst/>
          </a:prstGeom>
          <a:noFill/>
        </p:spPr>
        <p:txBody>
          <a:bodyPr wrap="square" rtlCol="0">
            <a:spAutoFit/>
          </a:bodyPr>
          <a:lstStyle/>
          <a:p>
            <a:r>
              <a:rPr lang="en-US" sz="2200" b="1" dirty="0">
                <a:solidFill>
                  <a:srgbClr val="FF0000"/>
                </a:solidFill>
              </a:rPr>
              <a:t>Quick Frequency Table</a:t>
            </a:r>
          </a:p>
          <a:p>
            <a:endParaRPr lang="en-US" sz="2200" dirty="0"/>
          </a:p>
          <a:p>
            <a:r>
              <a:rPr lang="en-US" sz="2200" dirty="0"/>
              <a:t>Open the class survey dataset, </a:t>
            </a:r>
          </a:p>
          <a:p>
            <a:pPr>
              <a:lnSpc>
                <a:spcPts val="1000"/>
              </a:lnSpc>
            </a:pPr>
            <a:endParaRPr lang="en-US" sz="2200" dirty="0"/>
          </a:p>
          <a:p>
            <a:r>
              <a:rPr lang="en-US" sz="2200" dirty="0"/>
              <a:t>Go to Cleaned Tab, </a:t>
            </a:r>
          </a:p>
          <a:p>
            <a:pPr>
              <a:lnSpc>
                <a:spcPts val="1000"/>
              </a:lnSpc>
            </a:pPr>
            <a:endParaRPr lang="en-US" sz="2200" dirty="0"/>
          </a:p>
          <a:p>
            <a:r>
              <a:rPr lang="en-US" sz="2200" dirty="0"/>
              <a:t>Select ALL the data eateries (CTRL+A)</a:t>
            </a:r>
          </a:p>
          <a:p>
            <a:pPr>
              <a:lnSpc>
                <a:spcPts val="1000"/>
              </a:lnSpc>
            </a:pPr>
            <a:endParaRPr lang="en-US" sz="2200" dirty="0"/>
          </a:p>
          <a:p>
            <a:r>
              <a:rPr lang="en-US" sz="2200" dirty="0"/>
              <a:t>Go to INSERT Menu and Select Pivot Table</a:t>
            </a:r>
          </a:p>
          <a:p>
            <a:pPr>
              <a:lnSpc>
                <a:spcPts val="1000"/>
              </a:lnSpc>
            </a:pPr>
            <a:endParaRPr lang="en-US" sz="2200" dirty="0"/>
          </a:p>
          <a:p>
            <a:r>
              <a:rPr lang="en-US" sz="2200" dirty="0"/>
              <a:t>Don’t change anything</a:t>
            </a:r>
          </a:p>
          <a:p>
            <a:r>
              <a:rPr lang="en-US" sz="2200" dirty="0"/>
              <a:t>hit OK</a:t>
            </a:r>
          </a:p>
        </p:txBody>
      </p:sp>
      <p:pic>
        <p:nvPicPr>
          <p:cNvPr id="5" name="Picture 4">
            <a:extLst>
              <a:ext uri="{FF2B5EF4-FFF2-40B4-BE49-F238E27FC236}">
                <a16:creationId xmlns:a16="http://schemas.microsoft.com/office/drawing/2014/main" id="{9E13EF44-0C40-4650-ABEF-8A27DB1E7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037" y="1709450"/>
            <a:ext cx="4572638" cy="2705478"/>
          </a:xfrm>
          <a:prstGeom prst="rect">
            <a:avLst/>
          </a:prstGeom>
        </p:spPr>
      </p:pic>
      <p:pic>
        <p:nvPicPr>
          <p:cNvPr id="7" name="Picture 6">
            <a:extLst>
              <a:ext uri="{FF2B5EF4-FFF2-40B4-BE49-F238E27FC236}">
                <a16:creationId xmlns:a16="http://schemas.microsoft.com/office/drawing/2014/main" id="{6583B749-19C8-4A9D-872F-AFA421812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616" y="294239"/>
            <a:ext cx="4544059" cy="1171739"/>
          </a:xfrm>
          <a:prstGeom prst="rect">
            <a:avLst/>
          </a:prstGeom>
        </p:spPr>
      </p:pic>
      <p:pic>
        <p:nvPicPr>
          <p:cNvPr id="9" name="Picture 8">
            <a:extLst>
              <a:ext uri="{FF2B5EF4-FFF2-40B4-BE49-F238E27FC236}">
                <a16:creationId xmlns:a16="http://schemas.microsoft.com/office/drawing/2014/main" id="{40553BEF-5609-4414-A88E-3BB19E2681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786" y="2973889"/>
            <a:ext cx="2972215" cy="1448002"/>
          </a:xfrm>
          <a:prstGeom prst="rect">
            <a:avLst/>
          </a:prstGeom>
        </p:spPr>
      </p:pic>
      <p:pic>
        <p:nvPicPr>
          <p:cNvPr id="11" name="Picture 10">
            <a:extLst>
              <a:ext uri="{FF2B5EF4-FFF2-40B4-BE49-F238E27FC236}">
                <a16:creationId xmlns:a16="http://schemas.microsoft.com/office/drawing/2014/main" id="{FB5F0577-8C28-455C-B122-4102BB067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4117" y="4691822"/>
            <a:ext cx="2573869" cy="1905069"/>
          </a:xfrm>
          <a:prstGeom prst="rect">
            <a:avLst/>
          </a:prstGeom>
        </p:spPr>
      </p:pic>
      <p:sp>
        <p:nvSpPr>
          <p:cNvPr id="13" name="TextBox 12">
            <a:extLst>
              <a:ext uri="{FF2B5EF4-FFF2-40B4-BE49-F238E27FC236}">
                <a16:creationId xmlns:a16="http://schemas.microsoft.com/office/drawing/2014/main" id="{2542AD7C-EA1C-422E-95D7-474CDF00801E}"/>
              </a:ext>
            </a:extLst>
          </p:cNvPr>
          <p:cNvSpPr txBox="1"/>
          <p:nvPr/>
        </p:nvSpPr>
        <p:spPr>
          <a:xfrm>
            <a:off x="296332" y="3818846"/>
            <a:ext cx="2971801" cy="2800767"/>
          </a:xfrm>
          <a:prstGeom prst="rect">
            <a:avLst/>
          </a:prstGeom>
          <a:noFill/>
        </p:spPr>
        <p:txBody>
          <a:bodyPr wrap="square" rtlCol="0">
            <a:spAutoFit/>
          </a:bodyPr>
          <a:lstStyle/>
          <a:p>
            <a:r>
              <a:rPr lang="en-US" sz="2200" dirty="0"/>
              <a:t>Select Favorite and Drag it to ROWS, Select Favorite and Drag it to VALUES. Frequency Table appears!</a:t>
            </a:r>
          </a:p>
          <a:p>
            <a:endParaRPr lang="en-US" sz="2200" dirty="0"/>
          </a:p>
          <a:p>
            <a:r>
              <a:rPr lang="en-US" sz="2200" b="1" dirty="0">
                <a:solidFill>
                  <a:srgbClr val="FF0000"/>
                </a:solidFill>
              </a:rPr>
              <a:t>VALUES should be based on Count</a:t>
            </a:r>
          </a:p>
        </p:txBody>
      </p:sp>
      <p:pic>
        <p:nvPicPr>
          <p:cNvPr id="15" name="Picture 14">
            <a:extLst>
              <a:ext uri="{FF2B5EF4-FFF2-40B4-BE49-F238E27FC236}">
                <a16:creationId xmlns:a16="http://schemas.microsoft.com/office/drawing/2014/main" id="{5DB75ACD-B10D-4F6A-8A81-255F6A0646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6783" y="4733932"/>
            <a:ext cx="2863015" cy="2118166"/>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0BA2B4C-9689-4DA5-A917-59FD18AF1A6B}"/>
                  </a:ext>
                </a:extLst>
              </p:cNvPr>
              <p:cNvSpPr txBox="1"/>
              <p:nvPr/>
            </p:nvSpPr>
            <p:spPr>
              <a:xfrm>
                <a:off x="6213696" y="5793015"/>
                <a:ext cx="530305"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FF0000"/>
                          </a:solidFill>
                          <a:latin typeface="Cambria Math" panose="02040503050406030204" pitchFamily="18" charset="0"/>
                          <a:ea typeface="Cambria Math" panose="02040503050406030204" pitchFamily="18" charset="0"/>
                        </a:rPr>
                        <m:t>⇒</m:t>
                      </m:r>
                    </m:oMath>
                  </m:oMathPara>
                </a14:m>
                <a:endParaRPr lang="en-US" sz="2600" dirty="0">
                  <a:solidFill>
                    <a:srgbClr val="FF0000"/>
                  </a:solidFill>
                </a:endParaRPr>
              </a:p>
            </p:txBody>
          </p:sp>
        </mc:Choice>
        <mc:Fallback xmlns="">
          <p:sp>
            <p:nvSpPr>
              <p:cNvPr id="17" name="TextBox 16">
                <a:extLst>
                  <a:ext uri="{FF2B5EF4-FFF2-40B4-BE49-F238E27FC236}">
                    <a16:creationId xmlns:a16="http://schemas.microsoft.com/office/drawing/2014/main" id="{60BA2B4C-9689-4DA5-A917-59FD18AF1A6B}"/>
                  </a:ext>
                </a:extLst>
              </p:cNvPr>
              <p:cNvSpPr txBox="1">
                <a:spLocks noRot="1" noChangeAspect="1" noMove="1" noResize="1" noEditPoints="1" noAdjustHandles="1" noChangeArrowheads="1" noChangeShapeType="1" noTextEdit="1"/>
              </p:cNvSpPr>
              <p:nvPr/>
            </p:nvSpPr>
            <p:spPr>
              <a:xfrm>
                <a:off x="6213696" y="5793015"/>
                <a:ext cx="530305" cy="492443"/>
              </a:xfrm>
              <a:prstGeom prst="rect">
                <a:avLst/>
              </a:prstGeom>
              <a:blipFill>
                <a:blip r:embed="rId8"/>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EBD6B09A-F38C-4510-8448-24DB816CA2F8}"/>
              </a:ext>
            </a:extLst>
          </p:cNvPr>
          <p:cNvSpPr/>
          <p:nvPr/>
        </p:nvSpPr>
        <p:spPr>
          <a:xfrm>
            <a:off x="9093200" y="1048176"/>
            <a:ext cx="927100" cy="533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B60866A-1982-47FA-84DB-13716095386E}"/>
              </a:ext>
            </a:extLst>
          </p:cNvPr>
          <p:cNvSpPr/>
          <p:nvPr/>
        </p:nvSpPr>
        <p:spPr>
          <a:xfrm>
            <a:off x="3658357" y="3343746"/>
            <a:ext cx="927100" cy="786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88D6983-C40B-4223-8980-0F3B9D9F4237}"/>
              </a:ext>
            </a:extLst>
          </p:cNvPr>
          <p:cNvSpPr/>
          <p:nvPr/>
        </p:nvSpPr>
        <p:spPr>
          <a:xfrm>
            <a:off x="8421789" y="6308957"/>
            <a:ext cx="829623" cy="3460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5D2F86F-8FAD-4D7B-ABD2-49608CDF45B1}"/>
              </a:ext>
            </a:extLst>
          </p:cNvPr>
          <p:cNvSpPr/>
          <p:nvPr/>
        </p:nvSpPr>
        <p:spPr>
          <a:xfrm>
            <a:off x="3658357" y="1417444"/>
            <a:ext cx="1764650" cy="400110"/>
          </a:xfrm>
          <a:prstGeom prst="rect">
            <a:avLst/>
          </a:prstGeom>
        </p:spPr>
        <p:txBody>
          <a:bodyPr wrap="none">
            <a:spAutoFit/>
          </a:bodyPr>
          <a:lstStyle/>
          <a:p>
            <a:r>
              <a:rPr lang="en-US" sz="2000" dirty="0"/>
              <a:t>(⌘+A) for Mac</a:t>
            </a:r>
          </a:p>
        </p:txBody>
      </p:sp>
    </p:spTree>
    <p:extLst>
      <p:ext uri="{BB962C8B-B14F-4D97-AF65-F5344CB8AC3E}">
        <p14:creationId xmlns:p14="http://schemas.microsoft.com/office/powerpoint/2010/main" val="110636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7C203-55D9-4316-AD72-A947E77423A8}"/>
              </a:ext>
            </a:extLst>
          </p:cNvPr>
          <p:cNvSpPr txBox="1"/>
          <p:nvPr/>
        </p:nvSpPr>
        <p:spPr>
          <a:xfrm>
            <a:off x="283632" y="261109"/>
            <a:ext cx="5812367" cy="2067233"/>
          </a:xfrm>
          <a:prstGeom prst="rect">
            <a:avLst/>
          </a:prstGeom>
          <a:noFill/>
        </p:spPr>
        <p:txBody>
          <a:bodyPr wrap="square" rtlCol="0">
            <a:spAutoFit/>
          </a:bodyPr>
          <a:lstStyle/>
          <a:p>
            <a:r>
              <a:rPr lang="en-US" sz="2000" dirty="0"/>
              <a:t>For </a:t>
            </a:r>
            <a:r>
              <a:rPr lang="en-US" sz="2000" b="1" dirty="0">
                <a:solidFill>
                  <a:srgbClr val="FF0000"/>
                </a:solidFill>
              </a:rPr>
              <a:t>Bar/Pie Chart</a:t>
            </a:r>
            <a:r>
              <a:rPr lang="en-US" sz="2000" dirty="0"/>
              <a:t> (Windows &amp; Mac)</a:t>
            </a:r>
          </a:p>
          <a:p>
            <a:endParaRPr lang="en-US" sz="2000" dirty="0"/>
          </a:p>
          <a:p>
            <a:r>
              <a:rPr lang="en-US" sz="2000" dirty="0"/>
              <a:t>After generating a table with Pivot Table tool, Click on </a:t>
            </a:r>
            <a:r>
              <a:rPr lang="en-US" sz="2000" dirty="0">
                <a:solidFill>
                  <a:srgbClr val="0070C0"/>
                </a:solidFill>
              </a:rPr>
              <a:t>Pivot Chart </a:t>
            </a:r>
            <a:r>
              <a:rPr lang="en-US" sz="2000" dirty="0"/>
              <a:t>from </a:t>
            </a:r>
            <a:r>
              <a:rPr lang="en-US" sz="2000" dirty="0">
                <a:solidFill>
                  <a:schemeClr val="accent6">
                    <a:lumMod val="75000"/>
                  </a:schemeClr>
                </a:solidFill>
              </a:rPr>
              <a:t>PivotTable Menu</a:t>
            </a:r>
          </a:p>
          <a:p>
            <a:pPr>
              <a:lnSpc>
                <a:spcPts val="1000"/>
              </a:lnSpc>
            </a:pPr>
            <a:endParaRPr lang="en-US" sz="2000" dirty="0"/>
          </a:p>
          <a:p>
            <a:r>
              <a:rPr lang="en-US" sz="2000" dirty="0"/>
              <a:t>Select an appropriate chart to graph it for the data, easy as pie!</a:t>
            </a:r>
          </a:p>
        </p:txBody>
      </p:sp>
      <p:pic>
        <p:nvPicPr>
          <p:cNvPr id="3" name="Picture 2">
            <a:extLst>
              <a:ext uri="{FF2B5EF4-FFF2-40B4-BE49-F238E27FC236}">
                <a16:creationId xmlns:a16="http://schemas.microsoft.com/office/drawing/2014/main" id="{5EF6E3CB-7BC6-4213-9FFE-C72AEB04B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887" y="261109"/>
            <a:ext cx="3705742" cy="1419423"/>
          </a:xfrm>
          <a:prstGeom prst="rect">
            <a:avLst/>
          </a:prstGeom>
        </p:spPr>
      </p:pic>
      <p:pic>
        <p:nvPicPr>
          <p:cNvPr id="4" name="Picture 3">
            <a:extLst>
              <a:ext uri="{FF2B5EF4-FFF2-40B4-BE49-F238E27FC236}">
                <a16:creationId xmlns:a16="http://schemas.microsoft.com/office/drawing/2014/main" id="{D3E385B3-98F0-4EC0-85DF-8FF7D3728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108" y="1337177"/>
            <a:ext cx="3543795" cy="2629267"/>
          </a:xfrm>
          <a:prstGeom prst="rect">
            <a:avLst/>
          </a:prstGeom>
        </p:spPr>
      </p:pic>
      <p:pic>
        <p:nvPicPr>
          <p:cNvPr id="7" name="Picture 6">
            <a:extLst>
              <a:ext uri="{FF2B5EF4-FFF2-40B4-BE49-F238E27FC236}">
                <a16:creationId xmlns:a16="http://schemas.microsoft.com/office/drawing/2014/main" id="{5ACAF91C-674D-4A44-8625-A7DCB3FCB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218" y="3939148"/>
            <a:ext cx="6535062" cy="2838846"/>
          </a:xfrm>
          <a:prstGeom prst="rect">
            <a:avLst/>
          </a:prstGeom>
        </p:spPr>
      </p:pic>
      <p:sp>
        <p:nvSpPr>
          <p:cNvPr id="13" name="TextBox 12">
            <a:extLst>
              <a:ext uri="{FF2B5EF4-FFF2-40B4-BE49-F238E27FC236}">
                <a16:creationId xmlns:a16="http://schemas.microsoft.com/office/drawing/2014/main" id="{27217AED-13D6-41FF-B08C-1E79F8ED057C}"/>
              </a:ext>
            </a:extLst>
          </p:cNvPr>
          <p:cNvSpPr txBox="1"/>
          <p:nvPr/>
        </p:nvSpPr>
        <p:spPr>
          <a:xfrm>
            <a:off x="270932" y="2918852"/>
            <a:ext cx="5258286" cy="2990562"/>
          </a:xfrm>
          <a:prstGeom prst="rect">
            <a:avLst/>
          </a:prstGeom>
          <a:noFill/>
        </p:spPr>
        <p:txBody>
          <a:bodyPr wrap="square" rtlCol="0">
            <a:spAutoFit/>
          </a:bodyPr>
          <a:lstStyle/>
          <a:p>
            <a:r>
              <a:rPr lang="en-US" sz="2000" dirty="0"/>
              <a:t>Write a proper title for the Chart</a:t>
            </a:r>
          </a:p>
          <a:p>
            <a:pPr>
              <a:lnSpc>
                <a:spcPts val="1000"/>
              </a:lnSpc>
            </a:pPr>
            <a:endParaRPr lang="en-US" sz="2000" dirty="0"/>
          </a:p>
          <a:p>
            <a:r>
              <a:rPr lang="en-US" sz="2000" dirty="0"/>
              <a:t>Click on the “</a:t>
            </a:r>
            <a:r>
              <a:rPr lang="en-US" sz="2000" b="1" dirty="0">
                <a:solidFill>
                  <a:srgbClr val="009900"/>
                </a:solidFill>
              </a:rPr>
              <a:t>+</a:t>
            </a:r>
            <a:r>
              <a:rPr lang="en-US" sz="2000" dirty="0"/>
              <a:t>” sign and checkmark data labels</a:t>
            </a:r>
          </a:p>
          <a:p>
            <a:endParaRPr lang="en-US" sz="2000" dirty="0"/>
          </a:p>
          <a:p>
            <a:r>
              <a:rPr lang="en-US" sz="2000" dirty="0"/>
              <a:t>Select the legend (blue square with text Total) and delete it</a:t>
            </a:r>
          </a:p>
          <a:p>
            <a:endParaRPr lang="en-US" sz="2000" dirty="0"/>
          </a:p>
          <a:p>
            <a:r>
              <a:rPr lang="en-US" sz="2000" dirty="0">
                <a:solidFill>
                  <a:srgbClr val="FF0000"/>
                </a:solidFill>
              </a:rPr>
              <a:t>Right Click on the chart and Select </a:t>
            </a:r>
          </a:p>
          <a:p>
            <a:r>
              <a:rPr lang="en-US" sz="2000" b="1" dirty="0">
                <a:solidFill>
                  <a:srgbClr val="FF0000"/>
                </a:solidFill>
              </a:rPr>
              <a:t>Format Chart Area </a:t>
            </a:r>
            <a:r>
              <a:rPr lang="en-US" sz="2000" dirty="0">
                <a:solidFill>
                  <a:srgbClr val="FF0000"/>
                </a:solidFill>
              </a:rPr>
              <a:t>to Edit the Chart</a:t>
            </a:r>
          </a:p>
          <a:p>
            <a:r>
              <a:rPr lang="en-US" sz="2000" dirty="0">
                <a:solidFill>
                  <a:srgbClr val="FF0000"/>
                </a:solidFill>
              </a:rPr>
              <a:t>(Change Color/Gap/Gridlines …)</a:t>
            </a:r>
          </a:p>
        </p:txBody>
      </p:sp>
      <p:sp>
        <p:nvSpPr>
          <p:cNvPr id="15" name="Oval 14">
            <a:extLst>
              <a:ext uri="{FF2B5EF4-FFF2-40B4-BE49-F238E27FC236}">
                <a16:creationId xmlns:a16="http://schemas.microsoft.com/office/drawing/2014/main" id="{4A43A8E1-765F-4CBA-A4C0-7BB990C0B9E8}"/>
              </a:ext>
            </a:extLst>
          </p:cNvPr>
          <p:cNvSpPr/>
          <p:nvPr/>
        </p:nvSpPr>
        <p:spPr>
          <a:xfrm>
            <a:off x="10165457" y="3939148"/>
            <a:ext cx="463550" cy="397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4252477-92A8-4A0D-ADBF-27E8F5A72E46}"/>
              </a:ext>
            </a:extLst>
          </p:cNvPr>
          <p:cNvSpPr/>
          <p:nvPr/>
        </p:nvSpPr>
        <p:spPr>
          <a:xfrm>
            <a:off x="9530457" y="5307771"/>
            <a:ext cx="635000" cy="397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A31ADB-3005-4CD1-924A-9CD038184C36}"/>
              </a:ext>
            </a:extLst>
          </p:cNvPr>
          <p:cNvSpPr/>
          <p:nvPr/>
        </p:nvSpPr>
        <p:spPr>
          <a:xfrm>
            <a:off x="10654407" y="4773885"/>
            <a:ext cx="954542" cy="267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23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351FF-D30E-457C-9FAD-B39BA33A4D8A}"/>
              </a:ext>
            </a:extLst>
          </p:cNvPr>
          <p:cNvSpPr txBox="1"/>
          <p:nvPr/>
        </p:nvSpPr>
        <p:spPr>
          <a:xfrm>
            <a:off x="368299" y="261109"/>
            <a:ext cx="5727701" cy="3631763"/>
          </a:xfrm>
          <a:prstGeom prst="rect">
            <a:avLst/>
          </a:prstGeom>
          <a:noFill/>
        </p:spPr>
        <p:txBody>
          <a:bodyPr wrap="square" rtlCol="0">
            <a:spAutoFit/>
          </a:bodyPr>
          <a:lstStyle/>
          <a:p>
            <a:r>
              <a:rPr lang="en-US" sz="2000" dirty="0"/>
              <a:t>An </a:t>
            </a:r>
            <a:r>
              <a:rPr lang="en-US" sz="2000" b="1" u="sng" dirty="0"/>
              <a:t>easy way </a:t>
            </a:r>
            <a:r>
              <a:rPr lang="en-US" sz="2000" dirty="0"/>
              <a:t>to graph a </a:t>
            </a:r>
            <a:r>
              <a:rPr lang="en-US" sz="2000" b="1" dirty="0">
                <a:solidFill>
                  <a:srgbClr val="FF0000"/>
                </a:solidFill>
              </a:rPr>
              <a:t>Histogram</a:t>
            </a:r>
            <a:r>
              <a:rPr lang="en-US" sz="2000" dirty="0"/>
              <a:t> is to </a:t>
            </a:r>
          </a:p>
          <a:p>
            <a:endParaRPr lang="en-US" sz="2000" dirty="0"/>
          </a:p>
          <a:p>
            <a:r>
              <a:rPr lang="en-US" sz="2000" dirty="0"/>
              <a:t>Select the continuous variable and its data entries (“</a:t>
            </a:r>
            <a:r>
              <a:rPr lang="en-US" sz="2000" b="1" dirty="0" err="1"/>
              <a:t>RNumber</a:t>
            </a:r>
            <a:r>
              <a:rPr lang="en-US" sz="2000" dirty="0"/>
              <a:t>” here)</a:t>
            </a:r>
          </a:p>
          <a:p>
            <a:endParaRPr lang="en-US" sz="2000" dirty="0"/>
          </a:p>
          <a:p>
            <a:r>
              <a:rPr lang="en-US" sz="2000" dirty="0"/>
              <a:t>Go to Menu </a:t>
            </a:r>
            <a:r>
              <a:rPr lang="en-US" sz="2000" dirty="0">
                <a:solidFill>
                  <a:schemeClr val="accent6">
                    <a:lumMod val="75000"/>
                  </a:schemeClr>
                </a:solidFill>
              </a:rPr>
              <a:t>Insert</a:t>
            </a:r>
          </a:p>
          <a:p>
            <a:pPr>
              <a:lnSpc>
                <a:spcPts val="1200"/>
              </a:lnSpc>
            </a:pPr>
            <a:endParaRPr lang="en-US" sz="2000" dirty="0"/>
          </a:p>
          <a:p>
            <a:r>
              <a:rPr lang="en-US" sz="2000" dirty="0"/>
              <a:t>Select Recommended Charts</a:t>
            </a:r>
          </a:p>
          <a:p>
            <a:pPr>
              <a:lnSpc>
                <a:spcPts val="1200"/>
              </a:lnSpc>
            </a:pPr>
            <a:endParaRPr lang="en-US" sz="2000" dirty="0"/>
          </a:p>
          <a:p>
            <a:r>
              <a:rPr lang="en-US" sz="2000" dirty="0"/>
              <a:t>Go to Tab All Charts</a:t>
            </a:r>
          </a:p>
          <a:p>
            <a:pPr>
              <a:lnSpc>
                <a:spcPts val="1200"/>
              </a:lnSpc>
            </a:pPr>
            <a:endParaRPr lang="en-US" sz="2000" dirty="0"/>
          </a:p>
          <a:p>
            <a:r>
              <a:rPr lang="en-US" sz="2000" dirty="0"/>
              <a:t>Select Histogram</a:t>
            </a:r>
          </a:p>
          <a:p>
            <a:r>
              <a:rPr lang="en-US" sz="2000" dirty="0"/>
              <a:t>Hit OK</a:t>
            </a:r>
          </a:p>
        </p:txBody>
      </p:sp>
      <p:sp>
        <p:nvSpPr>
          <p:cNvPr id="5" name="TextBox 4">
            <a:extLst>
              <a:ext uri="{FF2B5EF4-FFF2-40B4-BE49-F238E27FC236}">
                <a16:creationId xmlns:a16="http://schemas.microsoft.com/office/drawing/2014/main" id="{0A03EFCC-A6BD-4279-B66C-41C5A265675E}"/>
              </a:ext>
            </a:extLst>
          </p:cNvPr>
          <p:cNvSpPr txBox="1"/>
          <p:nvPr/>
        </p:nvSpPr>
        <p:spPr>
          <a:xfrm>
            <a:off x="368299" y="4036741"/>
            <a:ext cx="5727701" cy="2554545"/>
          </a:xfrm>
          <a:prstGeom prst="rect">
            <a:avLst/>
          </a:prstGeom>
          <a:noFill/>
        </p:spPr>
        <p:txBody>
          <a:bodyPr wrap="square" rtlCol="0">
            <a:spAutoFit/>
          </a:bodyPr>
          <a:lstStyle/>
          <a:p>
            <a:r>
              <a:rPr lang="en-US" sz="2000" dirty="0"/>
              <a:t>To change the number of categories, Right click on the x-axis values and select Format Axis</a:t>
            </a:r>
          </a:p>
          <a:p>
            <a:r>
              <a:rPr lang="en-US" sz="2000" dirty="0"/>
              <a:t>On the new window change the number of bins accordingly</a:t>
            </a:r>
          </a:p>
          <a:p>
            <a:endParaRPr lang="en-US" sz="2000" dirty="0"/>
          </a:p>
          <a:p>
            <a:r>
              <a:rPr lang="en-US" sz="2000" dirty="0"/>
              <a:t>Do add the x and y axis labels, you can add them by clicking on the “</a:t>
            </a:r>
            <a:r>
              <a:rPr lang="en-US" sz="2000" b="1" dirty="0">
                <a:solidFill>
                  <a:srgbClr val="009900"/>
                </a:solidFill>
              </a:rPr>
              <a:t>+</a:t>
            </a:r>
            <a:r>
              <a:rPr lang="en-US" sz="2000" dirty="0"/>
              <a:t>” sign </a:t>
            </a:r>
          </a:p>
          <a:p>
            <a:r>
              <a:rPr lang="en-US" sz="2000" dirty="0"/>
              <a:t>Do include a descriptive title </a:t>
            </a:r>
          </a:p>
        </p:txBody>
      </p:sp>
      <p:pic>
        <p:nvPicPr>
          <p:cNvPr id="7" name="Picture 6">
            <a:extLst>
              <a:ext uri="{FF2B5EF4-FFF2-40B4-BE49-F238E27FC236}">
                <a16:creationId xmlns:a16="http://schemas.microsoft.com/office/drawing/2014/main" id="{7BFAB1F5-DD2B-4BBB-B665-09698561D39B}"/>
              </a:ext>
            </a:extLst>
          </p:cNvPr>
          <p:cNvPicPr>
            <a:picLocks noChangeAspect="1"/>
          </p:cNvPicPr>
          <p:nvPr/>
        </p:nvPicPr>
        <p:blipFill>
          <a:blip r:embed="rId3"/>
          <a:stretch>
            <a:fillRect/>
          </a:stretch>
        </p:blipFill>
        <p:spPr>
          <a:xfrm>
            <a:off x="6743533" y="261109"/>
            <a:ext cx="3804441" cy="3760009"/>
          </a:xfrm>
          <a:prstGeom prst="rect">
            <a:avLst/>
          </a:prstGeom>
        </p:spPr>
      </p:pic>
      <p:sp>
        <p:nvSpPr>
          <p:cNvPr id="9" name="Oval 8">
            <a:extLst>
              <a:ext uri="{FF2B5EF4-FFF2-40B4-BE49-F238E27FC236}">
                <a16:creationId xmlns:a16="http://schemas.microsoft.com/office/drawing/2014/main" id="{D07E20DC-F76D-4D2B-A542-195BED037650}"/>
              </a:ext>
            </a:extLst>
          </p:cNvPr>
          <p:cNvSpPr/>
          <p:nvPr/>
        </p:nvSpPr>
        <p:spPr>
          <a:xfrm>
            <a:off x="6890540" y="191014"/>
            <a:ext cx="712518" cy="4490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172371-4309-4318-8D21-43164F4C2200}"/>
              </a:ext>
            </a:extLst>
          </p:cNvPr>
          <p:cNvSpPr/>
          <p:nvPr/>
        </p:nvSpPr>
        <p:spPr>
          <a:xfrm>
            <a:off x="7399199" y="3537676"/>
            <a:ext cx="1130134" cy="297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7F0F83-C426-4A12-A572-8781D46E5D36}"/>
              </a:ext>
            </a:extLst>
          </p:cNvPr>
          <p:cNvSpPr/>
          <p:nvPr/>
        </p:nvSpPr>
        <p:spPr>
          <a:xfrm>
            <a:off x="8289494" y="791570"/>
            <a:ext cx="712518" cy="297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70DB3A-83B9-4087-A016-7E62D28783D4}"/>
              </a:ext>
            </a:extLst>
          </p:cNvPr>
          <p:cNvPicPr>
            <a:picLocks noChangeAspect="1"/>
          </p:cNvPicPr>
          <p:nvPr/>
        </p:nvPicPr>
        <p:blipFill>
          <a:blip r:embed="rId4"/>
          <a:stretch>
            <a:fillRect/>
          </a:stretch>
        </p:blipFill>
        <p:spPr>
          <a:xfrm>
            <a:off x="6743533" y="4175500"/>
            <a:ext cx="2317869" cy="628682"/>
          </a:xfrm>
          <a:prstGeom prst="rect">
            <a:avLst/>
          </a:prstGeom>
        </p:spPr>
      </p:pic>
      <p:pic>
        <p:nvPicPr>
          <p:cNvPr id="17" name="Picture 16">
            <a:extLst>
              <a:ext uri="{FF2B5EF4-FFF2-40B4-BE49-F238E27FC236}">
                <a16:creationId xmlns:a16="http://schemas.microsoft.com/office/drawing/2014/main" id="{14B51D76-245C-4A3F-BE54-49F20D25C5C5}"/>
              </a:ext>
            </a:extLst>
          </p:cNvPr>
          <p:cNvPicPr>
            <a:picLocks noChangeAspect="1"/>
          </p:cNvPicPr>
          <p:nvPr/>
        </p:nvPicPr>
        <p:blipFill>
          <a:blip r:embed="rId5"/>
          <a:stretch>
            <a:fillRect/>
          </a:stretch>
        </p:blipFill>
        <p:spPr>
          <a:xfrm>
            <a:off x="9242617" y="4279263"/>
            <a:ext cx="2482978" cy="2387723"/>
          </a:xfrm>
          <a:prstGeom prst="rect">
            <a:avLst/>
          </a:prstGeom>
        </p:spPr>
      </p:pic>
      <p:pic>
        <p:nvPicPr>
          <p:cNvPr id="19" name="Picture 18">
            <a:extLst>
              <a:ext uri="{FF2B5EF4-FFF2-40B4-BE49-F238E27FC236}">
                <a16:creationId xmlns:a16="http://schemas.microsoft.com/office/drawing/2014/main" id="{DCFF807B-A49A-4FEF-A893-515E2DAA09D2}"/>
              </a:ext>
            </a:extLst>
          </p:cNvPr>
          <p:cNvPicPr>
            <a:picLocks noChangeAspect="1"/>
          </p:cNvPicPr>
          <p:nvPr/>
        </p:nvPicPr>
        <p:blipFill>
          <a:blip r:embed="rId6"/>
          <a:stretch>
            <a:fillRect/>
          </a:stretch>
        </p:blipFill>
        <p:spPr>
          <a:xfrm>
            <a:off x="6792683" y="4995432"/>
            <a:ext cx="2267067" cy="1765391"/>
          </a:xfrm>
          <a:prstGeom prst="rect">
            <a:avLst/>
          </a:prstGeom>
        </p:spPr>
      </p:pic>
      <p:sp>
        <p:nvSpPr>
          <p:cNvPr id="21" name="Oval 20">
            <a:extLst>
              <a:ext uri="{FF2B5EF4-FFF2-40B4-BE49-F238E27FC236}">
                <a16:creationId xmlns:a16="http://schemas.microsoft.com/office/drawing/2014/main" id="{23142369-CF1C-4BCA-851F-A019AEB95469}"/>
              </a:ext>
            </a:extLst>
          </p:cNvPr>
          <p:cNvSpPr/>
          <p:nvPr/>
        </p:nvSpPr>
        <p:spPr>
          <a:xfrm>
            <a:off x="9330221" y="5825468"/>
            <a:ext cx="2395373" cy="297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C8C8133-C1B7-4CF3-BD1D-557E4A3D686D}"/>
              </a:ext>
            </a:extLst>
          </p:cNvPr>
          <p:cNvSpPr/>
          <p:nvPr/>
        </p:nvSpPr>
        <p:spPr>
          <a:xfrm>
            <a:off x="7206117" y="5075818"/>
            <a:ext cx="553074" cy="4870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88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0714B-46F0-431B-BCAF-F21CB54634CB}"/>
              </a:ext>
            </a:extLst>
          </p:cNvPr>
          <p:cNvSpPr txBox="1"/>
          <p:nvPr/>
        </p:nvSpPr>
        <p:spPr>
          <a:xfrm>
            <a:off x="368299" y="261109"/>
            <a:ext cx="7677713" cy="6555641"/>
          </a:xfrm>
          <a:prstGeom prst="rect">
            <a:avLst/>
          </a:prstGeom>
          <a:noFill/>
        </p:spPr>
        <p:txBody>
          <a:bodyPr wrap="square" rtlCol="0">
            <a:spAutoFit/>
          </a:bodyPr>
          <a:lstStyle/>
          <a:p>
            <a:r>
              <a:rPr lang="en-US" sz="2000" dirty="0"/>
              <a:t>For </a:t>
            </a:r>
            <a:r>
              <a:rPr lang="en-US" sz="2000" b="1" dirty="0">
                <a:solidFill>
                  <a:srgbClr val="FF0000"/>
                </a:solidFill>
              </a:rPr>
              <a:t>Histogram</a:t>
            </a:r>
            <a:r>
              <a:rPr lang="en-US" sz="2000" dirty="0"/>
              <a:t>, repeat the process to have the Pivot Table, Drag </a:t>
            </a:r>
            <a:r>
              <a:rPr lang="en-US" sz="2000" b="1" dirty="0" err="1"/>
              <a:t>RNumber</a:t>
            </a:r>
            <a:r>
              <a:rPr lang="en-US" sz="2000" b="1" dirty="0"/>
              <a:t> </a:t>
            </a:r>
            <a:r>
              <a:rPr lang="en-US" sz="2000" dirty="0"/>
              <a:t>Variable into ROWS and VALUES to have its Frequency Table</a:t>
            </a:r>
          </a:p>
          <a:p>
            <a:endParaRPr lang="en-US" sz="2000" dirty="0"/>
          </a:p>
          <a:p>
            <a:r>
              <a:rPr lang="en-US" sz="2000" dirty="0"/>
              <a:t>Right Click on any of the values on the Row Labels and Select Group (should select ONLY one cell)</a:t>
            </a:r>
          </a:p>
          <a:p>
            <a:endParaRPr lang="en-US" sz="2000" dirty="0"/>
          </a:p>
          <a:p>
            <a:r>
              <a:rPr lang="en-US" sz="2000" dirty="0"/>
              <a:t>Select an appropriate number for BY to have the desired number of classes, selecting 20 creates 8 classes</a:t>
            </a:r>
          </a:p>
          <a:p>
            <a:endParaRPr lang="en-US" sz="2000" dirty="0"/>
          </a:p>
          <a:p>
            <a:r>
              <a:rPr lang="en-US" sz="2000" dirty="0"/>
              <a:t>The </a:t>
            </a:r>
            <a:r>
              <a:rPr lang="en-US" sz="2000" b="1" dirty="0">
                <a:solidFill>
                  <a:srgbClr val="002060"/>
                </a:solidFill>
              </a:rPr>
              <a:t>VALUES</a:t>
            </a:r>
            <a:r>
              <a:rPr lang="en-US" sz="2000" dirty="0"/>
              <a:t> section should be based on </a:t>
            </a:r>
            <a:r>
              <a:rPr lang="en-US" sz="2000" b="1" dirty="0">
                <a:solidFill>
                  <a:srgbClr val="002060"/>
                </a:solidFill>
              </a:rPr>
              <a:t>COUNTS</a:t>
            </a:r>
            <a:r>
              <a:rPr lang="en-US" sz="2000" dirty="0"/>
              <a:t>, if it is not, click on it, select Value Field Setting, then select count</a:t>
            </a:r>
          </a:p>
          <a:p>
            <a:endParaRPr lang="en-US" sz="2000" dirty="0"/>
          </a:p>
          <a:p>
            <a:r>
              <a:rPr lang="en-US" sz="2000" dirty="0"/>
              <a:t>You have the Frequency Table Now</a:t>
            </a:r>
          </a:p>
          <a:p>
            <a:r>
              <a:rPr lang="en-US" sz="2000" dirty="0"/>
              <a:t>Graph a Bar Chart using Pivot Chart</a:t>
            </a:r>
          </a:p>
          <a:p>
            <a:r>
              <a:rPr lang="en-US" sz="2000" dirty="0"/>
              <a:t>Right Click on any of the bars and select Format Data Series</a:t>
            </a:r>
          </a:p>
          <a:p>
            <a:endParaRPr lang="en-US" sz="2000" dirty="0"/>
          </a:p>
          <a:p>
            <a:r>
              <a:rPr lang="en-US" sz="2000" dirty="0"/>
              <a:t>In the SERIES OPTIONS place 0 for Gap Width</a:t>
            </a:r>
          </a:p>
          <a:p>
            <a:r>
              <a:rPr lang="en-US" sz="2000" dirty="0"/>
              <a:t>to change Barchart to a Histogram</a:t>
            </a:r>
          </a:p>
          <a:p>
            <a:endParaRPr lang="en-US" sz="2000" dirty="0"/>
          </a:p>
          <a:p>
            <a:r>
              <a:rPr lang="en-US" sz="2000" dirty="0"/>
              <a:t>Add the Axis labels and title of the graph</a:t>
            </a:r>
          </a:p>
          <a:p>
            <a:r>
              <a:rPr lang="en-US" sz="2000" dirty="0"/>
              <a:t>Make the Graph a UNIQUE one by editing it</a:t>
            </a:r>
          </a:p>
        </p:txBody>
      </p:sp>
      <p:pic>
        <p:nvPicPr>
          <p:cNvPr id="5" name="Picture 4">
            <a:extLst>
              <a:ext uri="{FF2B5EF4-FFF2-40B4-BE49-F238E27FC236}">
                <a16:creationId xmlns:a16="http://schemas.microsoft.com/office/drawing/2014/main" id="{3EC6291C-24CE-40A4-8E9C-CA1F6CD5F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446" y="261109"/>
            <a:ext cx="2324424" cy="2934109"/>
          </a:xfrm>
          <a:prstGeom prst="rect">
            <a:avLst/>
          </a:prstGeom>
        </p:spPr>
      </p:pic>
      <p:pic>
        <p:nvPicPr>
          <p:cNvPr id="7" name="Picture 6">
            <a:extLst>
              <a:ext uri="{FF2B5EF4-FFF2-40B4-BE49-F238E27FC236}">
                <a16:creationId xmlns:a16="http://schemas.microsoft.com/office/drawing/2014/main" id="{C1D4DFDC-F10E-482F-B851-4AB0D549E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147" y="3052992"/>
            <a:ext cx="2191056" cy="1762371"/>
          </a:xfrm>
          <a:prstGeom prst="rect">
            <a:avLst/>
          </a:prstGeom>
        </p:spPr>
      </p:pic>
      <p:pic>
        <p:nvPicPr>
          <p:cNvPr id="9" name="Picture 8">
            <a:extLst>
              <a:ext uri="{FF2B5EF4-FFF2-40B4-BE49-F238E27FC236}">
                <a16:creationId xmlns:a16="http://schemas.microsoft.com/office/drawing/2014/main" id="{46A01F48-EEE0-4AF6-8C82-25F670EF84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3154" y="3843782"/>
            <a:ext cx="1857634" cy="2753109"/>
          </a:xfrm>
          <a:prstGeom prst="rect">
            <a:avLst/>
          </a:prstGeom>
        </p:spPr>
      </p:pic>
      <p:pic>
        <p:nvPicPr>
          <p:cNvPr id="11" name="Picture 10">
            <a:extLst>
              <a:ext uri="{FF2B5EF4-FFF2-40B4-BE49-F238E27FC236}">
                <a16:creationId xmlns:a16="http://schemas.microsoft.com/office/drawing/2014/main" id="{436588BA-BF03-47D6-849E-231E604E46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1202" y="5063152"/>
            <a:ext cx="2543530" cy="1533739"/>
          </a:xfrm>
          <a:prstGeom prst="rect">
            <a:avLst/>
          </a:prstGeom>
        </p:spPr>
      </p:pic>
      <p:sp>
        <p:nvSpPr>
          <p:cNvPr id="13" name="Oval 12">
            <a:extLst>
              <a:ext uri="{FF2B5EF4-FFF2-40B4-BE49-F238E27FC236}">
                <a16:creationId xmlns:a16="http://schemas.microsoft.com/office/drawing/2014/main" id="{1C02BB01-7F0A-4FA9-A3C4-E8368B9CF4BA}"/>
              </a:ext>
            </a:extLst>
          </p:cNvPr>
          <p:cNvSpPr/>
          <p:nvPr/>
        </p:nvSpPr>
        <p:spPr>
          <a:xfrm>
            <a:off x="9695466" y="3991304"/>
            <a:ext cx="1151392" cy="397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03C696-803B-418A-B99B-BF97FD8E1C1A}"/>
              </a:ext>
            </a:extLst>
          </p:cNvPr>
          <p:cNvSpPr/>
          <p:nvPr/>
        </p:nvSpPr>
        <p:spPr>
          <a:xfrm>
            <a:off x="8675565" y="2606243"/>
            <a:ext cx="1151392" cy="397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154CB3-67C0-4D6A-BB7B-CCEB8C4BA271}"/>
              </a:ext>
            </a:extLst>
          </p:cNvPr>
          <p:cNvSpPr/>
          <p:nvPr/>
        </p:nvSpPr>
        <p:spPr>
          <a:xfrm>
            <a:off x="6894621" y="4053308"/>
            <a:ext cx="1151392" cy="397344"/>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E15522B-8697-417B-93B5-DD3655AE94DD}"/>
              </a:ext>
            </a:extLst>
          </p:cNvPr>
          <p:cNvSpPr/>
          <p:nvPr/>
        </p:nvSpPr>
        <p:spPr>
          <a:xfrm>
            <a:off x="7047020" y="6250408"/>
            <a:ext cx="1517011" cy="397344"/>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0C64734-D36E-485C-9834-BAF0BB284823}"/>
              </a:ext>
            </a:extLst>
          </p:cNvPr>
          <p:cNvSpPr/>
          <p:nvPr/>
        </p:nvSpPr>
        <p:spPr>
          <a:xfrm>
            <a:off x="9201575" y="6199547"/>
            <a:ext cx="2112170" cy="373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Practice Lab</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67856"/>
            <a:ext cx="7614312" cy="1692771"/>
          </a:xfrm>
          <a:prstGeom prst="rect">
            <a:avLst/>
          </a:prstGeom>
        </p:spPr>
        <p:txBody>
          <a:bodyPr wrap="square">
            <a:spAutoFit/>
          </a:bodyPr>
          <a:lstStyle/>
          <a:p>
            <a:r>
              <a:rPr lang="en-US" sz="2600" dirty="0">
                <a:ea typeface="Times New Roman" panose="02020603050405020304" pitchFamily="18" charset="0"/>
              </a:rPr>
              <a:t>You can find Brain Cancer Dataset in the Project folder. This data shows Brain Tumor size (mm) for a sample of Male and Female patients at different age groups and different marital status. </a:t>
            </a:r>
          </a:p>
        </p:txBody>
      </p:sp>
      <p:sp>
        <p:nvSpPr>
          <p:cNvPr id="3" name="Rectangle 2">
            <a:extLst>
              <a:ext uri="{FF2B5EF4-FFF2-40B4-BE49-F238E27FC236}">
                <a16:creationId xmlns:a16="http://schemas.microsoft.com/office/drawing/2014/main" id="{FA55FC7F-1146-4FFB-A71F-C7F4647AAE8A}"/>
              </a:ext>
            </a:extLst>
          </p:cNvPr>
          <p:cNvSpPr/>
          <p:nvPr/>
        </p:nvSpPr>
        <p:spPr>
          <a:xfrm>
            <a:off x="838200" y="3318777"/>
            <a:ext cx="7614312" cy="892552"/>
          </a:xfrm>
          <a:prstGeom prst="rect">
            <a:avLst/>
          </a:prstGeom>
        </p:spPr>
        <p:txBody>
          <a:bodyPr wrap="square">
            <a:spAutoFit/>
          </a:bodyPr>
          <a:lstStyle/>
          <a:p>
            <a:r>
              <a:rPr lang="en-US" sz="2600" dirty="0">
                <a:ea typeface="Times New Roman" panose="02020603050405020304" pitchFamily="18" charset="0"/>
              </a:rPr>
              <a:t>1) Determine the type of variables in Brain Cancer Dataset and their level of measurement.</a:t>
            </a:r>
          </a:p>
        </p:txBody>
      </p:sp>
      <p:sp>
        <p:nvSpPr>
          <p:cNvPr id="4" name="Rectangle 3">
            <a:extLst>
              <a:ext uri="{FF2B5EF4-FFF2-40B4-BE49-F238E27FC236}">
                <a16:creationId xmlns:a16="http://schemas.microsoft.com/office/drawing/2014/main" id="{1C4750CD-1D87-47BB-AA12-05035F977045}"/>
              </a:ext>
            </a:extLst>
          </p:cNvPr>
          <p:cNvSpPr/>
          <p:nvPr/>
        </p:nvSpPr>
        <p:spPr>
          <a:xfrm>
            <a:off x="838200" y="4269479"/>
            <a:ext cx="7614312" cy="892552"/>
          </a:xfrm>
          <a:prstGeom prst="rect">
            <a:avLst/>
          </a:prstGeom>
        </p:spPr>
        <p:txBody>
          <a:bodyPr wrap="square">
            <a:spAutoFit/>
          </a:bodyPr>
          <a:lstStyle/>
          <a:p>
            <a:r>
              <a:rPr lang="en-US" sz="2600" dirty="0">
                <a:ea typeface="Times New Roman" panose="02020603050405020304" pitchFamily="18" charset="0"/>
              </a:rPr>
              <a:t>2) Generate a frequency table and a proper chart for variable Marital Status.</a:t>
            </a:r>
          </a:p>
        </p:txBody>
      </p:sp>
      <p:sp>
        <p:nvSpPr>
          <p:cNvPr id="5" name="Rectangle 4">
            <a:extLst>
              <a:ext uri="{FF2B5EF4-FFF2-40B4-BE49-F238E27FC236}">
                <a16:creationId xmlns:a16="http://schemas.microsoft.com/office/drawing/2014/main" id="{E188188A-9A2F-4F1C-B5DC-0F00E965B327}"/>
              </a:ext>
            </a:extLst>
          </p:cNvPr>
          <p:cNvSpPr/>
          <p:nvPr/>
        </p:nvSpPr>
        <p:spPr>
          <a:xfrm>
            <a:off x="838200" y="5220181"/>
            <a:ext cx="7614312" cy="492443"/>
          </a:xfrm>
          <a:prstGeom prst="rect">
            <a:avLst/>
          </a:prstGeom>
        </p:spPr>
        <p:txBody>
          <a:bodyPr wrap="square">
            <a:spAutoFit/>
          </a:bodyPr>
          <a:lstStyle/>
          <a:p>
            <a:r>
              <a:rPr lang="en-US" sz="2600" dirty="0">
                <a:ea typeface="Times New Roman" panose="02020603050405020304" pitchFamily="18" charset="0"/>
              </a:rPr>
              <a:t>3) Generate a histogram for variable Tumor Size</a:t>
            </a:r>
          </a:p>
        </p:txBody>
      </p:sp>
      <p:sp>
        <p:nvSpPr>
          <p:cNvPr id="6" name="Rectangle 5">
            <a:extLst>
              <a:ext uri="{FF2B5EF4-FFF2-40B4-BE49-F238E27FC236}">
                <a16:creationId xmlns:a16="http://schemas.microsoft.com/office/drawing/2014/main" id="{D0CBAFC5-C453-49DD-A37B-CC5E90C1CD14}"/>
              </a:ext>
            </a:extLst>
          </p:cNvPr>
          <p:cNvSpPr/>
          <p:nvPr/>
        </p:nvSpPr>
        <p:spPr>
          <a:xfrm>
            <a:off x="838200" y="5770774"/>
            <a:ext cx="7614312" cy="892552"/>
          </a:xfrm>
          <a:prstGeom prst="rect">
            <a:avLst/>
          </a:prstGeom>
        </p:spPr>
        <p:txBody>
          <a:bodyPr wrap="square">
            <a:spAutoFit/>
          </a:bodyPr>
          <a:lstStyle/>
          <a:p>
            <a:r>
              <a:rPr lang="en-US" sz="2600" dirty="0">
                <a:ea typeface="Times New Roman" panose="02020603050405020304" pitchFamily="18" charset="0"/>
              </a:rPr>
              <a:t>3) Generate a grouped frequency table with 9 groups for variable Tumor Size</a:t>
            </a:r>
          </a:p>
        </p:txBody>
      </p:sp>
    </p:spTree>
    <p:extLst>
      <p:ext uri="{BB962C8B-B14F-4D97-AF65-F5344CB8AC3E}">
        <p14:creationId xmlns:p14="http://schemas.microsoft.com/office/powerpoint/2010/main" val="152479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843</Words>
  <Application>Microsoft Office PowerPoint</Application>
  <PresentationFormat>Widescreen</PresentationFormat>
  <Paragraphs>111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Excel Lab</vt:lpstr>
      <vt:lpstr>PowerPoint Presentation</vt:lpstr>
      <vt:lpstr>PowerPoint Presentation</vt:lpstr>
      <vt:lpstr>PowerPoint Presentation</vt:lpstr>
      <vt:lpstr>PowerPoint Presentation</vt:lpstr>
      <vt:lpstr>PowerPoint Presentation</vt:lpstr>
      <vt:lpstr>Practice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153</cp:revision>
  <dcterms:created xsi:type="dcterms:W3CDTF">2019-05-07T19:03:55Z</dcterms:created>
  <dcterms:modified xsi:type="dcterms:W3CDTF">2020-12-25T16:34:35Z</dcterms:modified>
</cp:coreProperties>
</file>