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72" r:id="rId4"/>
    <p:sldId id="271" r:id="rId5"/>
    <p:sldId id="273" r:id="rId6"/>
    <p:sldId id="274"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MhT2nEBryhnmq6+uuBO2w==" hashData="RuwMa4r7kZZuNOZTDytGxRnxCWh86fhi+c0eSNK8wKut0ly8I/Rb/V7gFqKY06j4abSBoyC8YTJWEt8aFl/HJ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42C6"/>
    <a:srgbClr val="CCFFCC"/>
    <a:srgbClr val="008FFA"/>
    <a:srgbClr val="008AF2"/>
    <a:srgbClr val="FFCCFF"/>
    <a:srgbClr val="BDE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00" autoAdjust="0"/>
  </p:normalViewPr>
  <p:slideViewPr>
    <p:cSldViewPr snapToGrid="0">
      <p:cViewPr varScale="1">
        <p:scale>
          <a:sx n="56" d="100"/>
          <a:sy n="56" d="100"/>
        </p:scale>
        <p:origin x="3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best to print these slides, add your notes, and use it as a guide when taking the excel project test </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me what you got!</a:t>
            </a:r>
          </a:p>
          <a:p>
            <a:endParaRPr lang="en-US" dirty="0"/>
          </a:p>
          <a:p>
            <a:r>
              <a:rPr lang="en-US" dirty="0"/>
              <a:t>To sort on Mac</a:t>
            </a:r>
          </a:p>
          <a:p>
            <a:r>
              <a:rPr lang="en-US" dirty="0"/>
              <a:t>Select ALL the data and variables, Go to menu “Data”, Select “</a:t>
            </a:r>
            <a:r>
              <a:rPr lang="en-US" b="0" dirty="0"/>
              <a:t>Sort”, Checkbox “My list has headers”, </a:t>
            </a:r>
            <a:r>
              <a:rPr lang="en-US" dirty="0"/>
              <a:t>In the row next to </a:t>
            </a:r>
            <a:r>
              <a:rPr lang="en-US" b="1" dirty="0"/>
              <a:t>Sort by</a:t>
            </a:r>
            <a:r>
              <a:rPr lang="en-US" dirty="0"/>
              <a:t>, under </a:t>
            </a:r>
            <a:r>
              <a:rPr lang="en-US" b="1" dirty="0"/>
              <a:t>Column</a:t>
            </a:r>
            <a:r>
              <a:rPr lang="en-US" dirty="0"/>
              <a:t>, click the blank space, and then click the column that you want to sort by, Hit OK.</a:t>
            </a:r>
          </a:p>
          <a:p>
            <a:endParaRPr lang="en-US" b="0" dirty="0"/>
          </a:p>
          <a:p>
            <a:r>
              <a:rPr lang="en-US" b="0" dirty="0"/>
              <a:t>For variable marital status, the codes represent 1=single, 2=married, 3=divorced</a:t>
            </a:r>
          </a:p>
          <a:p>
            <a:endParaRPr lang="en-US" b="0"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you don’t have a box plot option in your All Charts, you need to upgrade your excel. MS 365 is available for free to USciences students, google IT Office 365 USciences and follow instructions to upgrade your excel. </a:t>
            </a: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166273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Three important points here</a:t>
            </a:r>
          </a:p>
          <a:p>
            <a:r>
              <a:rPr lang="en-US" b="0" dirty="0"/>
              <a:t>1. You need to sort all your data based on your categorical variable first</a:t>
            </a:r>
          </a:p>
          <a:p>
            <a:r>
              <a:rPr lang="en-US" b="0" dirty="0"/>
              <a:t>2. If your categorical variable is coded (1, 2, …), you need to change the codes to their labels, like male, female, …</a:t>
            </a:r>
          </a:p>
          <a:p>
            <a:r>
              <a:rPr lang="en-US" b="0" dirty="0"/>
              <a:t>3. Your categorical variable should be on the left of your continuous variable for the graph to be plotted correctly</a:t>
            </a:r>
          </a:p>
          <a:p>
            <a:r>
              <a:rPr lang="en-US" b="0" dirty="0"/>
              <a:t>4. Select the qualitative and quantitative variables’ names and data entries and go to …</a:t>
            </a:r>
          </a:p>
          <a:p>
            <a:endParaRPr lang="en-US" b="0" dirty="0"/>
          </a:p>
          <a:p>
            <a:endParaRPr lang="en-US" b="0"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327725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For Windows, if the Data Analysis is not in the Data menu, Go to File, Options, Add-ins, Select Analysis </a:t>
            </a:r>
            <a:r>
              <a:rPr lang="en-US" b="0" dirty="0" err="1"/>
              <a:t>Toolpack</a:t>
            </a:r>
            <a:r>
              <a:rPr lang="en-US" b="0" dirty="0"/>
              <a:t> and Analysis </a:t>
            </a:r>
            <a:r>
              <a:rPr lang="en-US" b="0" dirty="0" err="1"/>
              <a:t>Toolpack</a:t>
            </a:r>
            <a:r>
              <a:rPr lang="en-US" b="0" dirty="0"/>
              <a:t> – VBA and </a:t>
            </a:r>
            <a:r>
              <a:rPr lang="en-US" b="1" dirty="0"/>
              <a:t>hit GO</a:t>
            </a:r>
            <a:r>
              <a:rPr lang="en-US" b="0" dirty="0"/>
              <a:t>. Checkmark them booth in the new window and they should pop up in your Data menu. </a:t>
            </a:r>
          </a:p>
          <a:p>
            <a:endParaRPr lang="en-US" b="0" dirty="0"/>
          </a:p>
          <a:p>
            <a:r>
              <a:rPr lang="en-US" b="0" dirty="0"/>
              <a:t>For Mac users, </a:t>
            </a:r>
            <a:r>
              <a:rPr lang="en-US" dirty="0"/>
              <a:t>Go to the Tools menu, select "Add-ins“, Check "Analysis </a:t>
            </a:r>
            <a:r>
              <a:rPr lang="en-US" dirty="0" err="1"/>
              <a:t>ToolPak</a:t>
            </a:r>
            <a:r>
              <a:rPr lang="en-US" dirty="0"/>
              <a:t>" then click OK. Select the "Data" tab, then select ""Data Analysis“ to access the same Descriptive Summary tool.</a:t>
            </a:r>
          </a:p>
          <a:p>
            <a:endParaRPr lang="en-US" b="0" dirty="0"/>
          </a:p>
          <a:p>
            <a:endParaRPr lang="en-US" b="0" dirty="0"/>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64845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70575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There are Practice Datasets in the Project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Do practice as this a VERY important skill </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1620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71C5CBB7-1B64-4FB2-840F-F25E7EC8F8CB}"/>
              </a:ext>
            </a:extLst>
          </p:cNvPr>
          <p:cNvSpPr txBox="1"/>
          <p:nvPr/>
        </p:nvSpPr>
        <p:spPr>
          <a:xfrm>
            <a:off x="8051123" y="5921970"/>
            <a:ext cx="4140877" cy="738664"/>
          </a:xfrm>
          <a:prstGeom prst="rect">
            <a:avLst/>
          </a:prstGeom>
          <a:noFill/>
        </p:spPr>
        <p:txBody>
          <a:bodyPr wrap="none" rtlCol="0">
            <a:spAutoFit/>
          </a:bodyPr>
          <a:lstStyle/>
          <a:p>
            <a:pPr algn="ctr"/>
            <a:r>
              <a:rPr lang="en-US" sz="1400" dirty="0"/>
              <a:t>Dr. Abolfazl Saghafi</a:t>
            </a:r>
          </a:p>
          <a:p>
            <a:pPr algn="ctr"/>
            <a:r>
              <a:rPr lang="en-US" sz="1400" dirty="0"/>
              <a:t>Assistant Professor of Statistics &amp; Data Science</a:t>
            </a:r>
          </a:p>
          <a:p>
            <a:pPr algn="ctr"/>
            <a:r>
              <a:rPr lang="en-US" sz="1400" dirty="0"/>
              <a:t>Data Science Program Director</a:t>
            </a:r>
          </a:p>
        </p:txBody>
      </p:sp>
      <p:sp>
        <p:nvSpPr>
          <p:cNvPr id="76" name="Title 1">
            <a:extLst>
              <a:ext uri="{FF2B5EF4-FFF2-40B4-BE49-F238E27FC236}">
                <a16:creationId xmlns:a16="http://schemas.microsoft.com/office/drawing/2014/main" id="{A9EE9FD8-AC14-4743-92C5-B5F77964A7DE}"/>
              </a:ext>
            </a:extLst>
          </p:cNvPr>
          <p:cNvSpPr>
            <a:spLocks noGrp="1"/>
          </p:cNvSpPr>
          <p:nvPr>
            <p:ph type="ctrTitle"/>
          </p:nvPr>
        </p:nvSpPr>
        <p:spPr>
          <a:xfrm>
            <a:off x="424246" y="183614"/>
            <a:ext cx="4936680" cy="1282446"/>
          </a:xfrm>
        </p:spPr>
        <p:txBody>
          <a:bodyPr/>
          <a:lstStyle/>
          <a:p>
            <a:r>
              <a:rPr lang="en-US" dirty="0"/>
              <a:t>Excel Lab</a:t>
            </a:r>
          </a:p>
        </p:txBody>
      </p:sp>
      <p:sp>
        <p:nvSpPr>
          <p:cNvPr id="80" name="TextBox 79">
            <a:extLst>
              <a:ext uri="{FF2B5EF4-FFF2-40B4-BE49-F238E27FC236}">
                <a16:creationId xmlns:a16="http://schemas.microsoft.com/office/drawing/2014/main" id="{5C26A0F0-860A-40DE-83AD-E9EFE972396B}"/>
              </a:ext>
            </a:extLst>
          </p:cNvPr>
          <p:cNvSpPr txBox="1"/>
          <p:nvPr/>
        </p:nvSpPr>
        <p:spPr>
          <a:xfrm>
            <a:off x="1424870" y="1778057"/>
            <a:ext cx="5207942" cy="3970318"/>
          </a:xfrm>
          <a:prstGeom prst="rect">
            <a:avLst/>
          </a:prstGeom>
          <a:noFill/>
        </p:spPr>
        <p:txBody>
          <a:bodyPr wrap="square">
            <a:spAutoFit/>
          </a:bodyPr>
          <a:lstStyle/>
          <a:p>
            <a:r>
              <a:rPr lang="en-US" sz="3600" dirty="0">
                <a:solidFill>
                  <a:srgbClr val="8D42C6"/>
                </a:solidFill>
              </a:rPr>
              <a:t>Box Plot</a:t>
            </a:r>
          </a:p>
          <a:p>
            <a:endParaRPr lang="en-US" sz="3600" dirty="0">
              <a:solidFill>
                <a:srgbClr val="8D42C6"/>
              </a:solidFill>
            </a:endParaRPr>
          </a:p>
          <a:p>
            <a:r>
              <a:rPr lang="en-US" sz="3600" dirty="0">
                <a:solidFill>
                  <a:srgbClr val="8D42C6"/>
                </a:solidFill>
              </a:rPr>
              <a:t>Side-by-side Box Plots</a:t>
            </a:r>
          </a:p>
          <a:p>
            <a:endParaRPr lang="en-US" sz="3600" dirty="0">
              <a:solidFill>
                <a:srgbClr val="8D42C6"/>
              </a:solidFill>
            </a:endParaRPr>
          </a:p>
          <a:p>
            <a:r>
              <a:rPr lang="en-US" sz="3600" dirty="0">
                <a:solidFill>
                  <a:srgbClr val="8D42C6"/>
                </a:solidFill>
              </a:rPr>
              <a:t>Descriptive Statistics</a:t>
            </a:r>
          </a:p>
          <a:p>
            <a:endParaRPr lang="en-US" sz="3600" dirty="0">
              <a:solidFill>
                <a:srgbClr val="8D42C6"/>
              </a:solidFill>
            </a:endParaRPr>
          </a:p>
          <a:p>
            <a:r>
              <a:rPr lang="en-US" sz="3600" dirty="0">
                <a:solidFill>
                  <a:srgbClr val="8D42C6"/>
                </a:solidFill>
              </a:rPr>
              <a:t>Five Number Summary</a:t>
            </a:r>
          </a:p>
        </p:txBody>
      </p:sp>
    </p:spTree>
    <p:extLst>
      <p:ext uri="{BB962C8B-B14F-4D97-AF65-F5344CB8AC3E}">
        <p14:creationId xmlns:p14="http://schemas.microsoft.com/office/powerpoint/2010/main" val="87534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F020C6-278F-4922-8391-7CE52B6B5F0D}"/>
              </a:ext>
            </a:extLst>
          </p:cNvPr>
          <p:cNvSpPr txBox="1"/>
          <p:nvPr/>
        </p:nvSpPr>
        <p:spPr>
          <a:xfrm>
            <a:off x="3884493" y="258547"/>
            <a:ext cx="7898287" cy="461665"/>
          </a:xfrm>
          <a:prstGeom prst="rect">
            <a:avLst/>
          </a:prstGeom>
          <a:noFill/>
        </p:spPr>
        <p:txBody>
          <a:bodyPr wrap="square" rtlCol="0">
            <a:spAutoFit/>
          </a:bodyPr>
          <a:lstStyle/>
          <a:p>
            <a:r>
              <a:rPr lang="en-US" sz="2400" dirty="0"/>
              <a:t>Download </a:t>
            </a:r>
            <a:r>
              <a:rPr lang="en-US" sz="2400" dirty="0">
                <a:solidFill>
                  <a:srgbClr val="0070C0"/>
                </a:solidFill>
              </a:rPr>
              <a:t>BrainCancer</a:t>
            </a:r>
            <a:r>
              <a:rPr lang="en-US" sz="2400" dirty="0"/>
              <a:t> </a:t>
            </a:r>
            <a:r>
              <a:rPr lang="en-US" sz="2400" dirty="0">
                <a:solidFill>
                  <a:srgbClr val="0070C0"/>
                </a:solidFill>
              </a:rPr>
              <a:t>Dataset</a:t>
            </a:r>
            <a:r>
              <a:rPr lang="en-US" sz="2400" dirty="0"/>
              <a:t> from Project Folder on </a:t>
            </a:r>
            <a:r>
              <a:rPr lang="en-US" sz="2400" dirty="0">
                <a:solidFill>
                  <a:srgbClr val="FF0000"/>
                </a:solidFill>
              </a:rPr>
              <a:t>D2L</a:t>
            </a:r>
            <a:r>
              <a:rPr lang="en-US" sz="2400" dirty="0"/>
              <a:t>. </a:t>
            </a:r>
          </a:p>
        </p:txBody>
      </p:sp>
      <p:sp>
        <p:nvSpPr>
          <p:cNvPr id="11" name="TextBox 10">
            <a:extLst>
              <a:ext uri="{FF2B5EF4-FFF2-40B4-BE49-F238E27FC236}">
                <a16:creationId xmlns:a16="http://schemas.microsoft.com/office/drawing/2014/main" id="{D14C3A94-2E2B-4BE9-8FB7-E78AC76CB1CA}"/>
              </a:ext>
            </a:extLst>
          </p:cNvPr>
          <p:cNvSpPr txBox="1"/>
          <p:nvPr/>
        </p:nvSpPr>
        <p:spPr>
          <a:xfrm>
            <a:off x="3884489" y="889054"/>
            <a:ext cx="7898287" cy="1569660"/>
          </a:xfrm>
          <a:prstGeom prst="rect">
            <a:avLst/>
          </a:prstGeom>
          <a:noFill/>
        </p:spPr>
        <p:txBody>
          <a:bodyPr wrap="square" rtlCol="0">
            <a:spAutoFit/>
          </a:bodyPr>
          <a:lstStyle/>
          <a:p>
            <a:r>
              <a:rPr lang="en-US" sz="2400" b="1" dirty="0"/>
              <a:t>1.</a:t>
            </a:r>
            <a:r>
              <a:rPr lang="en-US" sz="2400" dirty="0"/>
              <a:t> Generate a </a:t>
            </a:r>
            <a:r>
              <a:rPr lang="en-US" sz="2400" dirty="0">
                <a:solidFill>
                  <a:srgbClr val="0070C0"/>
                </a:solidFill>
              </a:rPr>
              <a:t>Frequency table </a:t>
            </a:r>
            <a:r>
              <a:rPr lang="en-US" sz="2400" dirty="0"/>
              <a:t>and a proper </a:t>
            </a:r>
            <a:r>
              <a:rPr lang="en-US" sz="2400" dirty="0">
                <a:solidFill>
                  <a:srgbClr val="0070C0"/>
                </a:solidFill>
              </a:rPr>
              <a:t>chart</a:t>
            </a:r>
            <a:r>
              <a:rPr lang="en-US" sz="2400" dirty="0"/>
              <a:t> for </a:t>
            </a:r>
            <a:r>
              <a:rPr lang="en-US" sz="2400" dirty="0">
                <a:solidFill>
                  <a:srgbClr val="FF0000"/>
                </a:solidFill>
              </a:rPr>
              <a:t>Variable Sex</a:t>
            </a:r>
            <a:r>
              <a:rPr lang="en-US" sz="2400" dirty="0"/>
              <a:t>. Table and chart should have labels </a:t>
            </a:r>
            <a:r>
              <a:rPr lang="en-US" sz="2400" dirty="0">
                <a:solidFill>
                  <a:srgbClr val="00B050"/>
                </a:solidFill>
              </a:rPr>
              <a:t>(Female, Male) instead of (0, 1)</a:t>
            </a:r>
          </a:p>
          <a:p>
            <a:r>
              <a:rPr lang="en-US" sz="2400" b="1" dirty="0">
                <a:solidFill>
                  <a:srgbClr val="FF0000"/>
                </a:solidFill>
              </a:rPr>
              <a:t>		You have 3 minutes!</a:t>
            </a:r>
          </a:p>
        </p:txBody>
      </p:sp>
      <p:sp>
        <p:nvSpPr>
          <p:cNvPr id="12" name="TextBox 11">
            <a:extLst>
              <a:ext uri="{FF2B5EF4-FFF2-40B4-BE49-F238E27FC236}">
                <a16:creationId xmlns:a16="http://schemas.microsoft.com/office/drawing/2014/main" id="{4ECC240C-8876-4A86-953B-8C13BCAFD2F8}"/>
              </a:ext>
            </a:extLst>
          </p:cNvPr>
          <p:cNvSpPr txBox="1"/>
          <p:nvPr/>
        </p:nvSpPr>
        <p:spPr>
          <a:xfrm>
            <a:off x="3884489" y="2627556"/>
            <a:ext cx="7898287" cy="1938992"/>
          </a:xfrm>
          <a:prstGeom prst="rect">
            <a:avLst/>
          </a:prstGeom>
          <a:noFill/>
        </p:spPr>
        <p:txBody>
          <a:bodyPr wrap="square" rtlCol="0">
            <a:spAutoFit/>
          </a:bodyPr>
          <a:lstStyle/>
          <a:p>
            <a:r>
              <a:rPr lang="en-US" sz="2400" b="1" dirty="0"/>
              <a:t>2.</a:t>
            </a:r>
            <a:r>
              <a:rPr lang="en-US" sz="2400" dirty="0"/>
              <a:t> Generate a </a:t>
            </a:r>
            <a:r>
              <a:rPr lang="en-US" sz="2400" dirty="0">
                <a:solidFill>
                  <a:srgbClr val="0070C0"/>
                </a:solidFill>
              </a:rPr>
              <a:t>Grouped Frequency table </a:t>
            </a:r>
            <a:r>
              <a:rPr lang="en-US" sz="2400" dirty="0"/>
              <a:t>with </a:t>
            </a:r>
            <a:r>
              <a:rPr lang="en-US" sz="2400" dirty="0">
                <a:solidFill>
                  <a:srgbClr val="FF0000"/>
                </a:solidFill>
              </a:rPr>
              <a:t>11 categories </a:t>
            </a:r>
            <a:r>
              <a:rPr lang="en-US" sz="2400" dirty="0"/>
              <a:t>and a </a:t>
            </a:r>
            <a:r>
              <a:rPr lang="en-US" sz="2400" dirty="0">
                <a:solidFill>
                  <a:srgbClr val="0070C0"/>
                </a:solidFill>
              </a:rPr>
              <a:t>histogram</a:t>
            </a:r>
            <a:r>
              <a:rPr lang="en-US" sz="2400" dirty="0"/>
              <a:t> (</a:t>
            </a:r>
            <a:r>
              <a:rPr lang="en-US" sz="2400" dirty="0">
                <a:solidFill>
                  <a:srgbClr val="FF0000"/>
                </a:solidFill>
              </a:rPr>
              <a:t>11 bars</a:t>
            </a:r>
            <a:r>
              <a:rPr lang="en-US" sz="2400" dirty="0"/>
              <a:t>) for </a:t>
            </a:r>
            <a:r>
              <a:rPr lang="en-US" sz="2400" dirty="0">
                <a:solidFill>
                  <a:srgbClr val="FF0000"/>
                </a:solidFill>
              </a:rPr>
              <a:t>Variable Tumor Size</a:t>
            </a:r>
            <a:r>
              <a:rPr lang="en-US" sz="2400" dirty="0"/>
              <a:t>. The chart should have </a:t>
            </a:r>
            <a:r>
              <a:rPr lang="en-US" sz="2400" dirty="0">
                <a:solidFill>
                  <a:srgbClr val="00B050"/>
                </a:solidFill>
              </a:rPr>
              <a:t>proper title and axis labels </a:t>
            </a:r>
            <a:r>
              <a:rPr lang="en-US" sz="2400" dirty="0"/>
              <a:t>and </a:t>
            </a:r>
            <a:r>
              <a:rPr lang="en-US" sz="2400" dirty="0">
                <a:solidFill>
                  <a:srgbClr val="00B050"/>
                </a:solidFill>
              </a:rPr>
              <a:t>frequency counts </a:t>
            </a:r>
            <a:r>
              <a:rPr lang="en-US" sz="2400" dirty="0"/>
              <a:t>on top of the bars.</a:t>
            </a:r>
          </a:p>
          <a:p>
            <a:r>
              <a:rPr lang="en-US" sz="2400" b="1" dirty="0">
                <a:solidFill>
                  <a:srgbClr val="FF0000"/>
                </a:solidFill>
              </a:rPr>
              <a:t>		You have 4 minutes!</a:t>
            </a:r>
          </a:p>
        </p:txBody>
      </p:sp>
      <p:pic>
        <p:nvPicPr>
          <p:cNvPr id="13" name="Picture 12">
            <a:extLst>
              <a:ext uri="{FF2B5EF4-FFF2-40B4-BE49-F238E27FC236}">
                <a16:creationId xmlns:a16="http://schemas.microsoft.com/office/drawing/2014/main" id="{F18231D2-15EE-453C-B7AE-B3DB930C9E01}"/>
              </a:ext>
            </a:extLst>
          </p:cNvPr>
          <p:cNvPicPr>
            <a:picLocks noChangeAspect="1"/>
          </p:cNvPicPr>
          <p:nvPr/>
        </p:nvPicPr>
        <p:blipFill>
          <a:blip r:embed="rId3"/>
          <a:stretch>
            <a:fillRect/>
          </a:stretch>
        </p:blipFill>
        <p:spPr>
          <a:xfrm>
            <a:off x="409219" y="242319"/>
            <a:ext cx="2825300" cy="4181444"/>
          </a:xfrm>
          <a:prstGeom prst="rect">
            <a:avLst/>
          </a:prstGeom>
        </p:spPr>
      </p:pic>
      <p:sp>
        <p:nvSpPr>
          <p:cNvPr id="14" name="TextBox 13">
            <a:extLst>
              <a:ext uri="{FF2B5EF4-FFF2-40B4-BE49-F238E27FC236}">
                <a16:creationId xmlns:a16="http://schemas.microsoft.com/office/drawing/2014/main" id="{0802C636-E69F-4D1A-9EEB-DAB08D856218}"/>
              </a:ext>
            </a:extLst>
          </p:cNvPr>
          <p:cNvSpPr txBox="1"/>
          <p:nvPr/>
        </p:nvSpPr>
        <p:spPr>
          <a:xfrm>
            <a:off x="3884489" y="4735390"/>
            <a:ext cx="7898287" cy="1200329"/>
          </a:xfrm>
          <a:prstGeom prst="rect">
            <a:avLst/>
          </a:prstGeom>
          <a:noFill/>
        </p:spPr>
        <p:txBody>
          <a:bodyPr wrap="square" rtlCol="0">
            <a:spAutoFit/>
          </a:bodyPr>
          <a:lstStyle/>
          <a:p>
            <a:r>
              <a:rPr lang="en-US" sz="2400" b="1" dirty="0"/>
              <a:t>3.</a:t>
            </a:r>
            <a:r>
              <a:rPr lang="en-US" sz="2400" dirty="0"/>
              <a:t> Generate a </a:t>
            </a:r>
            <a:r>
              <a:rPr lang="en-US" sz="2400" dirty="0">
                <a:solidFill>
                  <a:srgbClr val="0070C0"/>
                </a:solidFill>
              </a:rPr>
              <a:t>Cross-table </a:t>
            </a:r>
            <a:r>
              <a:rPr lang="en-US" sz="2400" dirty="0"/>
              <a:t>and grouped bar chart for variables Sex and Marital Status. </a:t>
            </a:r>
          </a:p>
          <a:p>
            <a:r>
              <a:rPr lang="en-US" sz="2400" b="1" dirty="0">
                <a:solidFill>
                  <a:srgbClr val="FF0000"/>
                </a:solidFill>
              </a:rPr>
              <a:t>		You have 2 minutes!</a:t>
            </a:r>
          </a:p>
        </p:txBody>
      </p:sp>
      <p:sp>
        <p:nvSpPr>
          <p:cNvPr id="15" name="Oval 14">
            <a:extLst>
              <a:ext uri="{FF2B5EF4-FFF2-40B4-BE49-F238E27FC236}">
                <a16:creationId xmlns:a16="http://schemas.microsoft.com/office/drawing/2014/main" id="{02D80B52-3E91-4F90-9F90-7C54DC03EFEE}"/>
              </a:ext>
            </a:extLst>
          </p:cNvPr>
          <p:cNvSpPr/>
          <p:nvPr/>
        </p:nvSpPr>
        <p:spPr>
          <a:xfrm>
            <a:off x="1017593" y="5045611"/>
            <a:ext cx="228600" cy="228600"/>
          </a:xfrm>
          <a:prstGeom prst="ellipse">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EA1E5F-02C6-4FD5-B18E-8CCEE83ACAD2}"/>
              </a:ext>
            </a:extLst>
          </p:cNvPr>
          <p:cNvSpPr/>
          <p:nvPr/>
        </p:nvSpPr>
        <p:spPr>
          <a:xfrm>
            <a:off x="971873" y="4999891"/>
            <a:ext cx="320040" cy="3200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786568F-54A8-4FE3-8973-C26B75B9ED2C}"/>
              </a:ext>
            </a:extLst>
          </p:cNvPr>
          <p:cNvSpPr/>
          <p:nvPr/>
        </p:nvSpPr>
        <p:spPr>
          <a:xfrm>
            <a:off x="926153" y="4954171"/>
            <a:ext cx="411480" cy="4114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32060BD-6C3E-4026-AE0D-CB19E48EE334}"/>
              </a:ext>
            </a:extLst>
          </p:cNvPr>
          <p:cNvSpPr/>
          <p:nvPr/>
        </p:nvSpPr>
        <p:spPr>
          <a:xfrm>
            <a:off x="880433" y="4897650"/>
            <a:ext cx="502920" cy="502920"/>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ADF3A8-1CC7-4780-8198-BDC8EF2BBC82}"/>
              </a:ext>
            </a:extLst>
          </p:cNvPr>
          <p:cNvSpPr/>
          <p:nvPr/>
        </p:nvSpPr>
        <p:spPr>
          <a:xfrm>
            <a:off x="836293" y="4870821"/>
            <a:ext cx="594360" cy="594360"/>
          </a:xfrm>
          <a:prstGeom prst="ellipse">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621DFD4-416A-428D-BED8-9B46F0D2EBD0}"/>
              </a:ext>
            </a:extLst>
          </p:cNvPr>
          <p:cNvSpPr/>
          <p:nvPr/>
        </p:nvSpPr>
        <p:spPr>
          <a:xfrm>
            <a:off x="788993" y="4817011"/>
            <a:ext cx="685800" cy="685800"/>
          </a:xfrm>
          <a:prstGeom prst="ellipse">
            <a:avLst/>
          </a:pr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6D7B393-CF4C-433A-9E7A-70CE30EEA64D}"/>
              </a:ext>
            </a:extLst>
          </p:cNvPr>
          <p:cNvSpPr/>
          <p:nvPr/>
        </p:nvSpPr>
        <p:spPr>
          <a:xfrm>
            <a:off x="743273" y="4779381"/>
            <a:ext cx="777240" cy="777240"/>
          </a:xfrm>
          <a:prstGeom prst="ellipse">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FCB7A68-A17E-4515-993B-042EB7F9279C}"/>
              </a:ext>
            </a:extLst>
          </p:cNvPr>
          <p:cNvSpPr/>
          <p:nvPr/>
        </p:nvSpPr>
        <p:spPr>
          <a:xfrm>
            <a:off x="651833" y="4725571"/>
            <a:ext cx="868680" cy="868680"/>
          </a:xfrm>
          <a:prstGeom prst="ellipse">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B3CDC1-BB1A-41EB-BEBA-7BFC7E27FA48}"/>
              </a:ext>
            </a:extLst>
          </p:cNvPr>
          <p:cNvSpPr/>
          <p:nvPr/>
        </p:nvSpPr>
        <p:spPr>
          <a:xfrm>
            <a:off x="606113" y="4687941"/>
            <a:ext cx="960120" cy="960120"/>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37C6115-03EC-4913-A78A-2922AA514872}"/>
              </a:ext>
            </a:extLst>
          </p:cNvPr>
          <p:cNvSpPr/>
          <p:nvPr/>
        </p:nvSpPr>
        <p:spPr>
          <a:xfrm>
            <a:off x="560393" y="4623330"/>
            <a:ext cx="1051560" cy="1051560"/>
          </a:xfrm>
          <a:prstGeom prst="ellipse">
            <a:avLst/>
          </a:prstGeom>
          <a:solidFill>
            <a:srgbClr val="66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05454D2-E9E6-4551-97EE-F37FD2E89644}"/>
              </a:ext>
            </a:extLst>
          </p:cNvPr>
          <p:cNvSpPr/>
          <p:nvPr/>
        </p:nvSpPr>
        <p:spPr>
          <a:xfrm>
            <a:off x="514673" y="4597958"/>
            <a:ext cx="1143000" cy="114300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792D563-F4F9-40E1-943F-C6AB2365CC20}"/>
              </a:ext>
            </a:extLst>
          </p:cNvPr>
          <p:cNvSpPr/>
          <p:nvPr/>
        </p:nvSpPr>
        <p:spPr>
          <a:xfrm>
            <a:off x="468953" y="4550781"/>
            <a:ext cx="1234440" cy="1234440"/>
          </a:xfrm>
          <a:prstGeom prst="ellips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E26BE32-DE86-4C32-A5E0-B03F292FA733}"/>
              </a:ext>
            </a:extLst>
          </p:cNvPr>
          <p:cNvSpPr/>
          <p:nvPr/>
        </p:nvSpPr>
        <p:spPr>
          <a:xfrm>
            <a:off x="2399088" y="5095770"/>
            <a:ext cx="228600" cy="228600"/>
          </a:xfrm>
          <a:prstGeom prst="ellipse">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544CD1B-4410-43D5-8844-2B3981F8D831}"/>
              </a:ext>
            </a:extLst>
          </p:cNvPr>
          <p:cNvSpPr/>
          <p:nvPr/>
        </p:nvSpPr>
        <p:spPr>
          <a:xfrm>
            <a:off x="2353368" y="5050050"/>
            <a:ext cx="320040" cy="3200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729F727-D7A4-4C8D-BD13-43D01B19EA1A}"/>
              </a:ext>
            </a:extLst>
          </p:cNvPr>
          <p:cNvSpPr/>
          <p:nvPr/>
        </p:nvSpPr>
        <p:spPr>
          <a:xfrm>
            <a:off x="2307648" y="5004330"/>
            <a:ext cx="411480" cy="4114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07D706-AA8B-4F29-802B-BC92FC6FC36A}"/>
              </a:ext>
            </a:extLst>
          </p:cNvPr>
          <p:cNvSpPr/>
          <p:nvPr/>
        </p:nvSpPr>
        <p:spPr>
          <a:xfrm>
            <a:off x="2261928" y="4947809"/>
            <a:ext cx="502920" cy="502920"/>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B2BCADB-4065-42CC-851C-711207AB66DA}"/>
              </a:ext>
            </a:extLst>
          </p:cNvPr>
          <p:cNvSpPr/>
          <p:nvPr/>
        </p:nvSpPr>
        <p:spPr>
          <a:xfrm>
            <a:off x="2217788" y="4920980"/>
            <a:ext cx="594360" cy="594360"/>
          </a:xfrm>
          <a:prstGeom prst="ellipse">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A47DDAB-A398-428C-82E4-BEFC0A92E234}"/>
              </a:ext>
            </a:extLst>
          </p:cNvPr>
          <p:cNvSpPr/>
          <p:nvPr/>
        </p:nvSpPr>
        <p:spPr>
          <a:xfrm>
            <a:off x="2170488" y="4867170"/>
            <a:ext cx="685800" cy="685800"/>
          </a:xfrm>
          <a:prstGeom prst="ellipse">
            <a:avLst/>
          </a:pr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7B35FDF-D5C5-4132-A366-E6ECD8A8BA8D}"/>
              </a:ext>
            </a:extLst>
          </p:cNvPr>
          <p:cNvSpPr/>
          <p:nvPr/>
        </p:nvSpPr>
        <p:spPr>
          <a:xfrm>
            <a:off x="2124768" y="4829540"/>
            <a:ext cx="777240" cy="777240"/>
          </a:xfrm>
          <a:prstGeom prst="ellipse">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E84E9E1-53FE-415F-93F1-AB4A357B36B6}"/>
              </a:ext>
            </a:extLst>
          </p:cNvPr>
          <p:cNvSpPr/>
          <p:nvPr/>
        </p:nvSpPr>
        <p:spPr>
          <a:xfrm>
            <a:off x="2033328" y="4775730"/>
            <a:ext cx="868680" cy="868680"/>
          </a:xfrm>
          <a:prstGeom prst="ellipse">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BEBBA5E-C6A2-4263-AF75-B48263E7D213}"/>
              </a:ext>
            </a:extLst>
          </p:cNvPr>
          <p:cNvSpPr/>
          <p:nvPr/>
        </p:nvSpPr>
        <p:spPr>
          <a:xfrm>
            <a:off x="1987608" y="4738100"/>
            <a:ext cx="960120" cy="960120"/>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26D3AAE-B862-40F1-9132-8FD75E4D3CFC}"/>
              </a:ext>
            </a:extLst>
          </p:cNvPr>
          <p:cNvSpPr/>
          <p:nvPr/>
        </p:nvSpPr>
        <p:spPr>
          <a:xfrm>
            <a:off x="1941888" y="4673489"/>
            <a:ext cx="1051560" cy="1051560"/>
          </a:xfrm>
          <a:prstGeom prst="ellipse">
            <a:avLst/>
          </a:prstGeom>
          <a:solidFill>
            <a:srgbClr val="66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F6C4CC3-9533-454C-9CE7-8ABE29DB8625}"/>
              </a:ext>
            </a:extLst>
          </p:cNvPr>
          <p:cNvSpPr/>
          <p:nvPr/>
        </p:nvSpPr>
        <p:spPr>
          <a:xfrm>
            <a:off x="1896168" y="4648117"/>
            <a:ext cx="1143000" cy="114300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9C0848-6039-403C-A4FB-A14ABDF09B68}"/>
              </a:ext>
            </a:extLst>
          </p:cNvPr>
          <p:cNvSpPr/>
          <p:nvPr/>
        </p:nvSpPr>
        <p:spPr>
          <a:xfrm>
            <a:off x="1850448" y="4600940"/>
            <a:ext cx="1234440" cy="1234440"/>
          </a:xfrm>
          <a:prstGeom prst="ellips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grpId="0" nodeType="clickEffect">
                                  <p:stCondLst>
                                    <p:cond delay="0"/>
                                  </p:stCondLst>
                                  <p:childTnLst>
                                    <p:animEffect transition="out" filter="wheel(1)">
                                      <p:cBhvr>
                                        <p:cTn id="15" dur="20000"/>
                                        <p:tgtEl>
                                          <p:spTgt spid="28"/>
                                        </p:tgtEl>
                                      </p:cBhvr>
                                    </p:animEffect>
                                    <p:set>
                                      <p:cBhvr>
                                        <p:cTn id="16" dur="1" fill="hold">
                                          <p:stCondLst>
                                            <p:cond delay="19999"/>
                                          </p:stCondLst>
                                        </p:cTn>
                                        <p:tgtEl>
                                          <p:spTgt spid="28"/>
                                        </p:tgtEl>
                                        <p:attrNameLst>
                                          <p:attrName>style.visibility</p:attrName>
                                        </p:attrNameLst>
                                      </p:cBhvr>
                                      <p:to>
                                        <p:strVal val="hidden"/>
                                      </p:to>
                                    </p:set>
                                  </p:childTnLst>
                                </p:cTn>
                              </p:par>
                            </p:childTnLst>
                          </p:cTn>
                        </p:par>
                        <p:par>
                          <p:cTn id="17" fill="hold">
                            <p:stCondLst>
                              <p:cond delay="20000"/>
                            </p:stCondLst>
                            <p:childTnLst>
                              <p:par>
                                <p:cTn id="18" presetID="21" presetClass="exit" presetSubtype="1" fill="hold" grpId="0" nodeType="afterEffect">
                                  <p:stCondLst>
                                    <p:cond delay="0"/>
                                  </p:stCondLst>
                                  <p:childTnLst>
                                    <p:animEffect transition="out" filter="wheel(1)">
                                      <p:cBhvr>
                                        <p:cTn id="19" dur="20000"/>
                                        <p:tgtEl>
                                          <p:spTgt spid="27"/>
                                        </p:tgtEl>
                                      </p:cBhvr>
                                    </p:animEffect>
                                    <p:set>
                                      <p:cBhvr>
                                        <p:cTn id="20" dur="1" fill="hold">
                                          <p:stCondLst>
                                            <p:cond delay="19999"/>
                                          </p:stCondLst>
                                        </p:cTn>
                                        <p:tgtEl>
                                          <p:spTgt spid="27"/>
                                        </p:tgtEl>
                                        <p:attrNameLst>
                                          <p:attrName>style.visibility</p:attrName>
                                        </p:attrNameLst>
                                      </p:cBhvr>
                                      <p:to>
                                        <p:strVal val="hidden"/>
                                      </p:to>
                                    </p:set>
                                  </p:childTnLst>
                                </p:cTn>
                              </p:par>
                            </p:childTnLst>
                          </p:cTn>
                        </p:par>
                        <p:par>
                          <p:cTn id="21" fill="hold">
                            <p:stCondLst>
                              <p:cond delay="40000"/>
                            </p:stCondLst>
                            <p:childTnLst>
                              <p:par>
                                <p:cTn id="22" presetID="21" presetClass="exit" presetSubtype="1" fill="hold" grpId="0" nodeType="afterEffect">
                                  <p:stCondLst>
                                    <p:cond delay="0"/>
                                  </p:stCondLst>
                                  <p:childTnLst>
                                    <p:animEffect transition="out" filter="wheel(1)">
                                      <p:cBhvr>
                                        <p:cTn id="23" dur="20000"/>
                                        <p:tgtEl>
                                          <p:spTgt spid="26"/>
                                        </p:tgtEl>
                                      </p:cBhvr>
                                    </p:animEffect>
                                    <p:set>
                                      <p:cBhvr>
                                        <p:cTn id="24" dur="1" fill="hold">
                                          <p:stCondLst>
                                            <p:cond delay="19999"/>
                                          </p:stCondLst>
                                        </p:cTn>
                                        <p:tgtEl>
                                          <p:spTgt spid="26"/>
                                        </p:tgtEl>
                                        <p:attrNameLst>
                                          <p:attrName>style.visibility</p:attrName>
                                        </p:attrNameLst>
                                      </p:cBhvr>
                                      <p:to>
                                        <p:strVal val="hidden"/>
                                      </p:to>
                                    </p:set>
                                  </p:childTnLst>
                                </p:cTn>
                              </p:par>
                            </p:childTnLst>
                          </p:cTn>
                        </p:par>
                        <p:par>
                          <p:cTn id="25" fill="hold">
                            <p:stCondLst>
                              <p:cond delay="60000"/>
                            </p:stCondLst>
                            <p:childTnLst>
                              <p:par>
                                <p:cTn id="26" presetID="21" presetClass="exit" presetSubtype="1" fill="hold" grpId="0" nodeType="afterEffect">
                                  <p:stCondLst>
                                    <p:cond delay="0"/>
                                  </p:stCondLst>
                                  <p:childTnLst>
                                    <p:animEffect transition="out" filter="wheel(1)">
                                      <p:cBhvr>
                                        <p:cTn id="27" dur="20000"/>
                                        <p:tgtEl>
                                          <p:spTgt spid="25"/>
                                        </p:tgtEl>
                                      </p:cBhvr>
                                    </p:animEffect>
                                    <p:set>
                                      <p:cBhvr>
                                        <p:cTn id="28" dur="1" fill="hold">
                                          <p:stCondLst>
                                            <p:cond delay="19999"/>
                                          </p:stCondLst>
                                        </p:cTn>
                                        <p:tgtEl>
                                          <p:spTgt spid="25"/>
                                        </p:tgtEl>
                                        <p:attrNameLst>
                                          <p:attrName>style.visibility</p:attrName>
                                        </p:attrNameLst>
                                      </p:cBhvr>
                                      <p:to>
                                        <p:strVal val="hidden"/>
                                      </p:to>
                                    </p:set>
                                  </p:childTnLst>
                                </p:cTn>
                              </p:par>
                            </p:childTnLst>
                          </p:cTn>
                        </p:par>
                        <p:par>
                          <p:cTn id="29" fill="hold">
                            <p:stCondLst>
                              <p:cond delay="80000"/>
                            </p:stCondLst>
                            <p:childTnLst>
                              <p:par>
                                <p:cTn id="30" presetID="21" presetClass="exit" presetSubtype="1" fill="hold" grpId="0" nodeType="afterEffect">
                                  <p:stCondLst>
                                    <p:cond delay="0"/>
                                  </p:stCondLst>
                                  <p:childTnLst>
                                    <p:animEffect transition="out" filter="wheel(1)">
                                      <p:cBhvr>
                                        <p:cTn id="31" dur="20000"/>
                                        <p:tgtEl>
                                          <p:spTgt spid="24"/>
                                        </p:tgtEl>
                                      </p:cBhvr>
                                    </p:animEffect>
                                    <p:set>
                                      <p:cBhvr>
                                        <p:cTn id="32" dur="1" fill="hold">
                                          <p:stCondLst>
                                            <p:cond delay="19999"/>
                                          </p:stCondLst>
                                        </p:cTn>
                                        <p:tgtEl>
                                          <p:spTgt spid="24"/>
                                        </p:tgtEl>
                                        <p:attrNameLst>
                                          <p:attrName>style.visibility</p:attrName>
                                        </p:attrNameLst>
                                      </p:cBhvr>
                                      <p:to>
                                        <p:strVal val="hidden"/>
                                      </p:to>
                                    </p:set>
                                  </p:childTnLst>
                                </p:cTn>
                              </p:par>
                            </p:childTnLst>
                          </p:cTn>
                        </p:par>
                        <p:par>
                          <p:cTn id="33" fill="hold">
                            <p:stCondLst>
                              <p:cond delay="100000"/>
                            </p:stCondLst>
                            <p:childTnLst>
                              <p:par>
                                <p:cTn id="34" presetID="21" presetClass="exit" presetSubtype="1" fill="hold" grpId="0" nodeType="afterEffect">
                                  <p:stCondLst>
                                    <p:cond delay="0"/>
                                  </p:stCondLst>
                                  <p:childTnLst>
                                    <p:animEffect transition="out" filter="wheel(1)">
                                      <p:cBhvr>
                                        <p:cTn id="35" dur="20000"/>
                                        <p:tgtEl>
                                          <p:spTgt spid="22"/>
                                        </p:tgtEl>
                                      </p:cBhvr>
                                    </p:animEffect>
                                    <p:set>
                                      <p:cBhvr>
                                        <p:cTn id="36" dur="1" fill="hold">
                                          <p:stCondLst>
                                            <p:cond delay="19999"/>
                                          </p:stCondLst>
                                        </p:cTn>
                                        <p:tgtEl>
                                          <p:spTgt spid="22"/>
                                        </p:tgtEl>
                                        <p:attrNameLst>
                                          <p:attrName>style.visibility</p:attrName>
                                        </p:attrNameLst>
                                      </p:cBhvr>
                                      <p:to>
                                        <p:strVal val="hidden"/>
                                      </p:to>
                                    </p:set>
                                  </p:childTnLst>
                                </p:cTn>
                              </p:par>
                            </p:childTnLst>
                          </p:cTn>
                        </p:par>
                        <p:par>
                          <p:cTn id="37" fill="hold">
                            <p:stCondLst>
                              <p:cond delay="120000"/>
                            </p:stCondLst>
                            <p:childTnLst>
                              <p:par>
                                <p:cTn id="38" presetID="21" presetClass="exit" presetSubtype="1" fill="hold" grpId="0" nodeType="afterEffect">
                                  <p:stCondLst>
                                    <p:cond delay="0"/>
                                  </p:stCondLst>
                                  <p:childTnLst>
                                    <p:animEffect transition="out" filter="wheel(1)">
                                      <p:cBhvr>
                                        <p:cTn id="39" dur="20000"/>
                                        <p:tgtEl>
                                          <p:spTgt spid="20"/>
                                        </p:tgtEl>
                                      </p:cBhvr>
                                    </p:animEffect>
                                    <p:set>
                                      <p:cBhvr>
                                        <p:cTn id="40" dur="1" fill="hold">
                                          <p:stCondLst>
                                            <p:cond delay="19999"/>
                                          </p:stCondLst>
                                        </p:cTn>
                                        <p:tgtEl>
                                          <p:spTgt spid="20"/>
                                        </p:tgtEl>
                                        <p:attrNameLst>
                                          <p:attrName>style.visibility</p:attrName>
                                        </p:attrNameLst>
                                      </p:cBhvr>
                                      <p:to>
                                        <p:strVal val="hidden"/>
                                      </p:to>
                                    </p:set>
                                  </p:childTnLst>
                                </p:cTn>
                              </p:par>
                            </p:childTnLst>
                          </p:cTn>
                        </p:par>
                        <p:par>
                          <p:cTn id="41" fill="hold">
                            <p:stCondLst>
                              <p:cond delay="140000"/>
                            </p:stCondLst>
                            <p:childTnLst>
                              <p:par>
                                <p:cTn id="42" presetID="21" presetClass="exit" presetSubtype="1" fill="hold" grpId="0" nodeType="afterEffect">
                                  <p:stCondLst>
                                    <p:cond delay="0"/>
                                  </p:stCondLst>
                                  <p:childTnLst>
                                    <p:animEffect transition="out" filter="wheel(1)">
                                      <p:cBhvr>
                                        <p:cTn id="43" dur="5000"/>
                                        <p:tgtEl>
                                          <p:spTgt spid="19"/>
                                        </p:tgtEl>
                                      </p:cBhvr>
                                    </p:animEffect>
                                    <p:set>
                                      <p:cBhvr>
                                        <p:cTn id="44" dur="1" fill="hold">
                                          <p:stCondLst>
                                            <p:cond delay="4999"/>
                                          </p:stCondLst>
                                        </p:cTn>
                                        <p:tgtEl>
                                          <p:spTgt spid="19"/>
                                        </p:tgtEl>
                                        <p:attrNameLst>
                                          <p:attrName>style.visibility</p:attrName>
                                        </p:attrNameLst>
                                      </p:cBhvr>
                                      <p:to>
                                        <p:strVal val="hidden"/>
                                      </p:to>
                                    </p:set>
                                  </p:childTnLst>
                                </p:cTn>
                              </p:par>
                            </p:childTnLst>
                          </p:cTn>
                        </p:par>
                        <p:par>
                          <p:cTn id="45" fill="hold">
                            <p:stCondLst>
                              <p:cond delay="145000"/>
                            </p:stCondLst>
                            <p:childTnLst>
                              <p:par>
                                <p:cTn id="46" presetID="21" presetClass="exit" presetSubtype="1" fill="hold" grpId="0" nodeType="afterEffect">
                                  <p:stCondLst>
                                    <p:cond delay="0"/>
                                  </p:stCondLst>
                                  <p:childTnLst>
                                    <p:animEffect transition="out" filter="wheel(1)">
                                      <p:cBhvr>
                                        <p:cTn id="47" dur="5000"/>
                                        <p:tgtEl>
                                          <p:spTgt spid="18"/>
                                        </p:tgtEl>
                                      </p:cBhvr>
                                    </p:animEffect>
                                    <p:set>
                                      <p:cBhvr>
                                        <p:cTn id="48" dur="1" fill="hold">
                                          <p:stCondLst>
                                            <p:cond delay="4999"/>
                                          </p:stCondLst>
                                        </p:cTn>
                                        <p:tgtEl>
                                          <p:spTgt spid="18"/>
                                        </p:tgtEl>
                                        <p:attrNameLst>
                                          <p:attrName>style.visibility</p:attrName>
                                        </p:attrNameLst>
                                      </p:cBhvr>
                                      <p:to>
                                        <p:strVal val="hidden"/>
                                      </p:to>
                                    </p:set>
                                  </p:childTnLst>
                                </p:cTn>
                              </p:par>
                            </p:childTnLst>
                          </p:cTn>
                        </p:par>
                        <p:par>
                          <p:cTn id="49" fill="hold">
                            <p:stCondLst>
                              <p:cond delay="150000"/>
                            </p:stCondLst>
                            <p:childTnLst>
                              <p:par>
                                <p:cTn id="50" presetID="21" presetClass="exit" presetSubtype="1" fill="hold" grpId="0" nodeType="afterEffect">
                                  <p:stCondLst>
                                    <p:cond delay="0"/>
                                  </p:stCondLst>
                                  <p:childTnLst>
                                    <p:animEffect transition="out" filter="wheel(1)">
                                      <p:cBhvr>
                                        <p:cTn id="51" dur="5000"/>
                                        <p:tgtEl>
                                          <p:spTgt spid="17"/>
                                        </p:tgtEl>
                                      </p:cBhvr>
                                    </p:animEffect>
                                    <p:set>
                                      <p:cBhvr>
                                        <p:cTn id="52" dur="1" fill="hold">
                                          <p:stCondLst>
                                            <p:cond delay="4999"/>
                                          </p:stCondLst>
                                        </p:cTn>
                                        <p:tgtEl>
                                          <p:spTgt spid="17"/>
                                        </p:tgtEl>
                                        <p:attrNameLst>
                                          <p:attrName>style.visibility</p:attrName>
                                        </p:attrNameLst>
                                      </p:cBhvr>
                                      <p:to>
                                        <p:strVal val="hidden"/>
                                      </p:to>
                                    </p:set>
                                  </p:childTnLst>
                                </p:cTn>
                              </p:par>
                            </p:childTnLst>
                          </p:cTn>
                        </p:par>
                        <p:par>
                          <p:cTn id="53" fill="hold">
                            <p:stCondLst>
                              <p:cond delay="155000"/>
                            </p:stCondLst>
                            <p:childTnLst>
                              <p:par>
                                <p:cTn id="54" presetID="21" presetClass="exit" presetSubtype="1" fill="hold" grpId="0" nodeType="afterEffect">
                                  <p:stCondLst>
                                    <p:cond delay="0"/>
                                  </p:stCondLst>
                                  <p:childTnLst>
                                    <p:animEffect transition="out" filter="wheel(1)">
                                      <p:cBhvr>
                                        <p:cTn id="55" dur="5000"/>
                                        <p:tgtEl>
                                          <p:spTgt spid="16"/>
                                        </p:tgtEl>
                                      </p:cBhvr>
                                    </p:animEffect>
                                    <p:set>
                                      <p:cBhvr>
                                        <p:cTn id="56" dur="1" fill="hold">
                                          <p:stCondLst>
                                            <p:cond delay="4999"/>
                                          </p:stCondLst>
                                        </p:cTn>
                                        <p:tgtEl>
                                          <p:spTgt spid="16"/>
                                        </p:tgtEl>
                                        <p:attrNameLst>
                                          <p:attrName>style.visibility</p:attrName>
                                        </p:attrNameLst>
                                      </p:cBhvr>
                                      <p:to>
                                        <p:strVal val="hidden"/>
                                      </p:to>
                                    </p:set>
                                  </p:childTnLst>
                                </p:cTn>
                              </p:par>
                            </p:childTnLst>
                          </p:cTn>
                        </p:par>
                        <p:par>
                          <p:cTn id="57" fill="hold">
                            <p:stCondLst>
                              <p:cond delay="160000"/>
                            </p:stCondLst>
                            <p:childTnLst>
                              <p:par>
                                <p:cTn id="58" presetID="21" presetClass="exit" presetSubtype="1" fill="hold" grpId="0" nodeType="afterEffect">
                                  <p:stCondLst>
                                    <p:cond delay="0"/>
                                  </p:stCondLst>
                                  <p:childTnLst>
                                    <p:animEffect transition="out" filter="wheel(1)">
                                      <p:cBhvr>
                                        <p:cTn id="59" dur="5000"/>
                                        <p:tgtEl>
                                          <p:spTgt spid="15"/>
                                        </p:tgtEl>
                                      </p:cBhvr>
                                    </p:animEffect>
                                    <p:set>
                                      <p:cBhvr>
                                        <p:cTn id="60" dur="1" fill="hold">
                                          <p:stCondLst>
                                            <p:cond delay="4999"/>
                                          </p:stCondLst>
                                        </p:cTn>
                                        <p:tgtEl>
                                          <p:spTgt spid="1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xit" presetSubtype="1" fill="hold" grpId="0" nodeType="clickEffect">
                                  <p:stCondLst>
                                    <p:cond delay="0"/>
                                  </p:stCondLst>
                                  <p:childTnLst>
                                    <p:animEffect transition="out" filter="wheel(1)">
                                      <p:cBhvr>
                                        <p:cTn id="69" dur="20000"/>
                                        <p:tgtEl>
                                          <p:spTgt spid="40"/>
                                        </p:tgtEl>
                                      </p:cBhvr>
                                    </p:animEffect>
                                    <p:set>
                                      <p:cBhvr>
                                        <p:cTn id="70" dur="1" fill="hold">
                                          <p:stCondLst>
                                            <p:cond delay="19999"/>
                                          </p:stCondLst>
                                        </p:cTn>
                                        <p:tgtEl>
                                          <p:spTgt spid="40"/>
                                        </p:tgtEl>
                                        <p:attrNameLst>
                                          <p:attrName>style.visibility</p:attrName>
                                        </p:attrNameLst>
                                      </p:cBhvr>
                                      <p:to>
                                        <p:strVal val="hidden"/>
                                      </p:to>
                                    </p:set>
                                  </p:childTnLst>
                                </p:cTn>
                              </p:par>
                            </p:childTnLst>
                          </p:cTn>
                        </p:par>
                        <p:par>
                          <p:cTn id="71" fill="hold">
                            <p:stCondLst>
                              <p:cond delay="20000"/>
                            </p:stCondLst>
                            <p:childTnLst>
                              <p:par>
                                <p:cTn id="72" presetID="21" presetClass="exit" presetSubtype="1" fill="hold" grpId="0" nodeType="afterEffect">
                                  <p:stCondLst>
                                    <p:cond delay="0"/>
                                  </p:stCondLst>
                                  <p:childTnLst>
                                    <p:animEffect transition="out" filter="wheel(1)">
                                      <p:cBhvr>
                                        <p:cTn id="73" dur="20000"/>
                                        <p:tgtEl>
                                          <p:spTgt spid="39"/>
                                        </p:tgtEl>
                                      </p:cBhvr>
                                    </p:animEffect>
                                    <p:set>
                                      <p:cBhvr>
                                        <p:cTn id="74" dur="1" fill="hold">
                                          <p:stCondLst>
                                            <p:cond delay="19999"/>
                                          </p:stCondLst>
                                        </p:cTn>
                                        <p:tgtEl>
                                          <p:spTgt spid="39"/>
                                        </p:tgtEl>
                                        <p:attrNameLst>
                                          <p:attrName>style.visibility</p:attrName>
                                        </p:attrNameLst>
                                      </p:cBhvr>
                                      <p:to>
                                        <p:strVal val="hidden"/>
                                      </p:to>
                                    </p:set>
                                  </p:childTnLst>
                                </p:cTn>
                              </p:par>
                            </p:childTnLst>
                          </p:cTn>
                        </p:par>
                        <p:par>
                          <p:cTn id="75" fill="hold">
                            <p:stCondLst>
                              <p:cond delay="40000"/>
                            </p:stCondLst>
                            <p:childTnLst>
                              <p:par>
                                <p:cTn id="76" presetID="21" presetClass="exit" presetSubtype="1" fill="hold" grpId="0" nodeType="afterEffect">
                                  <p:stCondLst>
                                    <p:cond delay="0"/>
                                  </p:stCondLst>
                                  <p:childTnLst>
                                    <p:animEffect transition="out" filter="wheel(1)">
                                      <p:cBhvr>
                                        <p:cTn id="77" dur="20000"/>
                                        <p:tgtEl>
                                          <p:spTgt spid="38"/>
                                        </p:tgtEl>
                                      </p:cBhvr>
                                    </p:animEffect>
                                    <p:set>
                                      <p:cBhvr>
                                        <p:cTn id="78" dur="1" fill="hold">
                                          <p:stCondLst>
                                            <p:cond delay="19999"/>
                                          </p:stCondLst>
                                        </p:cTn>
                                        <p:tgtEl>
                                          <p:spTgt spid="38"/>
                                        </p:tgtEl>
                                        <p:attrNameLst>
                                          <p:attrName>style.visibility</p:attrName>
                                        </p:attrNameLst>
                                      </p:cBhvr>
                                      <p:to>
                                        <p:strVal val="hidden"/>
                                      </p:to>
                                    </p:set>
                                  </p:childTnLst>
                                </p:cTn>
                              </p:par>
                            </p:childTnLst>
                          </p:cTn>
                        </p:par>
                        <p:par>
                          <p:cTn id="79" fill="hold">
                            <p:stCondLst>
                              <p:cond delay="60000"/>
                            </p:stCondLst>
                            <p:childTnLst>
                              <p:par>
                                <p:cTn id="80" presetID="21" presetClass="exit" presetSubtype="1" fill="hold" grpId="0" nodeType="afterEffect">
                                  <p:stCondLst>
                                    <p:cond delay="0"/>
                                  </p:stCondLst>
                                  <p:childTnLst>
                                    <p:animEffect transition="out" filter="wheel(1)">
                                      <p:cBhvr>
                                        <p:cTn id="81" dur="20000"/>
                                        <p:tgtEl>
                                          <p:spTgt spid="37"/>
                                        </p:tgtEl>
                                      </p:cBhvr>
                                    </p:animEffect>
                                    <p:set>
                                      <p:cBhvr>
                                        <p:cTn id="82" dur="1" fill="hold">
                                          <p:stCondLst>
                                            <p:cond delay="19999"/>
                                          </p:stCondLst>
                                        </p:cTn>
                                        <p:tgtEl>
                                          <p:spTgt spid="37"/>
                                        </p:tgtEl>
                                        <p:attrNameLst>
                                          <p:attrName>style.visibility</p:attrName>
                                        </p:attrNameLst>
                                      </p:cBhvr>
                                      <p:to>
                                        <p:strVal val="hidden"/>
                                      </p:to>
                                    </p:set>
                                  </p:childTnLst>
                                </p:cTn>
                              </p:par>
                            </p:childTnLst>
                          </p:cTn>
                        </p:par>
                        <p:par>
                          <p:cTn id="83" fill="hold">
                            <p:stCondLst>
                              <p:cond delay="80000"/>
                            </p:stCondLst>
                            <p:childTnLst>
                              <p:par>
                                <p:cTn id="84" presetID="21" presetClass="exit" presetSubtype="1" fill="hold" grpId="0" nodeType="afterEffect">
                                  <p:stCondLst>
                                    <p:cond delay="0"/>
                                  </p:stCondLst>
                                  <p:childTnLst>
                                    <p:animEffect transition="out" filter="wheel(1)">
                                      <p:cBhvr>
                                        <p:cTn id="85" dur="20000"/>
                                        <p:tgtEl>
                                          <p:spTgt spid="36"/>
                                        </p:tgtEl>
                                      </p:cBhvr>
                                    </p:animEffect>
                                    <p:set>
                                      <p:cBhvr>
                                        <p:cTn id="86" dur="1" fill="hold">
                                          <p:stCondLst>
                                            <p:cond delay="19999"/>
                                          </p:stCondLst>
                                        </p:cTn>
                                        <p:tgtEl>
                                          <p:spTgt spid="36"/>
                                        </p:tgtEl>
                                        <p:attrNameLst>
                                          <p:attrName>style.visibility</p:attrName>
                                        </p:attrNameLst>
                                      </p:cBhvr>
                                      <p:to>
                                        <p:strVal val="hidden"/>
                                      </p:to>
                                    </p:set>
                                  </p:childTnLst>
                                </p:cTn>
                              </p:par>
                            </p:childTnLst>
                          </p:cTn>
                        </p:par>
                        <p:par>
                          <p:cTn id="87" fill="hold">
                            <p:stCondLst>
                              <p:cond delay="100000"/>
                            </p:stCondLst>
                            <p:childTnLst>
                              <p:par>
                                <p:cTn id="88" presetID="21" presetClass="exit" presetSubtype="1" fill="hold" grpId="0" nodeType="afterEffect">
                                  <p:stCondLst>
                                    <p:cond delay="0"/>
                                  </p:stCondLst>
                                  <p:childTnLst>
                                    <p:animEffect transition="out" filter="wheel(1)">
                                      <p:cBhvr>
                                        <p:cTn id="89" dur="20000"/>
                                        <p:tgtEl>
                                          <p:spTgt spid="35"/>
                                        </p:tgtEl>
                                      </p:cBhvr>
                                    </p:animEffect>
                                    <p:set>
                                      <p:cBhvr>
                                        <p:cTn id="90" dur="1" fill="hold">
                                          <p:stCondLst>
                                            <p:cond delay="19999"/>
                                          </p:stCondLst>
                                        </p:cTn>
                                        <p:tgtEl>
                                          <p:spTgt spid="35"/>
                                        </p:tgtEl>
                                        <p:attrNameLst>
                                          <p:attrName>style.visibility</p:attrName>
                                        </p:attrNameLst>
                                      </p:cBhvr>
                                      <p:to>
                                        <p:strVal val="hidden"/>
                                      </p:to>
                                    </p:set>
                                  </p:childTnLst>
                                </p:cTn>
                              </p:par>
                            </p:childTnLst>
                          </p:cTn>
                        </p:par>
                        <p:par>
                          <p:cTn id="91" fill="hold">
                            <p:stCondLst>
                              <p:cond delay="120000"/>
                            </p:stCondLst>
                            <p:childTnLst>
                              <p:par>
                                <p:cTn id="92" presetID="21" presetClass="exit" presetSubtype="1" fill="hold" grpId="0" nodeType="afterEffect">
                                  <p:stCondLst>
                                    <p:cond delay="0"/>
                                  </p:stCondLst>
                                  <p:childTnLst>
                                    <p:animEffect transition="out" filter="wheel(1)">
                                      <p:cBhvr>
                                        <p:cTn id="93" dur="20000"/>
                                        <p:tgtEl>
                                          <p:spTgt spid="34"/>
                                        </p:tgtEl>
                                      </p:cBhvr>
                                    </p:animEffect>
                                    <p:set>
                                      <p:cBhvr>
                                        <p:cTn id="94" dur="1" fill="hold">
                                          <p:stCondLst>
                                            <p:cond delay="19999"/>
                                          </p:stCondLst>
                                        </p:cTn>
                                        <p:tgtEl>
                                          <p:spTgt spid="34"/>
                                        </p:tgtEl>
                                        <p:attrNameLst>
                                          <p:attrName>style.visibility</p:attrName>
                                        </p:attrNameLst>
                                      </p:cBhvr>
                                      <p:to>
                                        <p:strVal val="hidden"/>
                                      </p:to>
                                    </p:set>
                                  </p:childTnLst>
                                </p:cTn>
                              </p:par>
                            </p:childTnLst>
                          </p:cTn>
                        </p:par>
                        <p:par>
                          <p:cTn id="95" fill="hold">
                            <p:stCondLst>
                              <p:cond delay="140000"/>
                            </p:stCondLst>
                            <p:childTnLst>
                              <p:par>
                                <p:cTn id="96" presetID="21" presetClass="exit" presetSubtype="1" fill="hold" grpId="0" nodeType="afterEffect">
                                  <p:stCondLst>
                                    <p:cond delay="0"/>
                                  </p:stCondLst>
                                  <p:childTnLst>
                                    <p:animEffect transition="out" filter="wheel(1)">
                                      <p:cBhvr>
                                        <p:cTn id="97" dur="20000"/>
                                        <p:tgtEl>
                                          <p:spTgt spid="33"/>
                                        </p:tgtEl>
                                      </p:cBhvr>
                                    </p:animEffect>
                                    <p:set>
                                      <p:cBhvr>
                                        <p:cTn id="98" dur="1" fill="hold">
                                          <p:stCondLst>
                                            <p:cond delay="19999"/>
                                          </p:stCondLst>
                                        </p:cTn>
                                        <p:tgtEl>
                                          <p:spTgt spid="33"/>
                                        </p:tgtEl>
                                        <p:attrNameLst>
                                          <p:attrName>style.visibility</p:attrName>
                                        </p:attrNameLst>
                                      </p:cBhvr>
                                      <p:to>
                                        <p:strVal val="hidden"/>
                                      </p:to>
                                    </p:set>
                                  </p:childTnLst>
                                </p:cTn>
                              </p:par>
                            </p:childTnLst>
                          </p:cTn>
                        </p:par>
                        <p:par>
                          <p:cTn id="99" fill="hold">
                            <p:stCondLst>
                              <p:cond delay="160000"/>
                            </p:stCondLst>
                            <p:childTnLst>
                              <p:par>
                                <p:cTn id="100" presetID="21" presetClass="exit" presetSubtype="1" fill="hold" grpId="0" nodeType="afterEffect">
                                  <p:stCondLst>
                                    <p:cond delay="0"/>
                                  </p:stCondLst>
                                  <p:childTnLst>
                                    <p:animEffect transition="out" filter="wheel(1)">
                                      <p:cBhvr>
                                        <p:cTn id="101" dur="20000"/>
                                        <p:tgtEl>
                                          <p:spTgt spid="32"/>
                                        </p:tgtEl>
                                      </p:cBhvr>
                                    </p:animEffect>
                                    <p:set>
                                      <p:cBhvr>
                                        <p:cTn id="102" dur="1" fill="hold">
                                          <p:stCondLst>
                                            <p:cond delay="19999"/>
                                          </p:stCondLst>
                                        </p:cTn>
                                        <p:tgtEl>
                                          <p:spTgt spid="32"/>
                                        </p:tgtEl>
                                        <p:attrNameLst>
                                          <p:attrName>style.visibility</p:attrName>
                                        </p:attrNameLst>
                                      </p:cBhvr>
                                      <p:to>
                                        <p:strVal val="hidden"/>
                                      </p:to>
                                    </p:set>
                                  </p:childTnLst>
                                </p:cTn>
                              </p:par>
                            </p:childTnLst>
                          </p:cTn>
                        </p:par>
                        <p:par>
                          <p:cTn id="103" fill="hold">
                            <p:stCondLst>
                              <p:cond delay="180000"/>
                            </p:stCondLst>
                            <p:childTnLst>
                              <p:par>
                                <p:cTn id="104" presetID="21" presetClass="exit" presetSubtype="1" fill="hold" grpId="0" nodeType="afterEffect">
                                  <p:stCondLst>
                                    <p:cond delay="0"/>
                                  </p:stCondLst>
                                  <p:childTnLst>
                                    <p:animEffect transition="out" filter="wheel(1)">
                                      <p:cBhvr>
                                        <p:cTn id="105" dur="20000"/>
                                        <p:tgtEl>
                                          <p:spTgt spid="31"/>
                                        </p:tgtEl>
                                      </p:cBhvr>
                                    </p:animEffect>
                                    <p:set>
                                      <p:cBhvr>
                                        <p:cTn id="106" dur="1" fill="hold">
                                          <p:stCondLst>
                                            <p:cond delay="19999"/>
                                          </p:stCondLst>
                                        </p:cTn>
                                        <p:tgtEl>
                                          <p:spTgt spid="31"/>
                                        </p:tgtEl>
                                        <p:attrNameLst>
                                          <p:attrName>style.visibility</p:attrName>
                                        </p:attrNameLst>
                                      </p:cBhvr>
                                      <p:to>
                                        <p:strVal val="hidden"/>
                                      </p:to>
                                    </p:set>
                                  </p:childTnLst>
                                </p:cTn>
                              </p:par>
                            </p:childTnLst>
                          </p:cTn>
                        </p:par>
                        <p:par>
                          <p:cTn id="107" fill="hold">
                            <p:stCondLst>
                              <p:cond delay="200000"/>
                            </p:stCondLst>
                            <p:childTnLst>
                              <p:par>
                                <p:cTn id="108" presetID="21" presetClass="exit" presetSubtype="1" fill="hold" grpId="0" nodeType="afterEffect">
                                  <p:stCondLst>
                                    <p:cond delay="0"/>
                                  </p:stCondLst>
                                  <p:childTnLst>
                                    <p:animEffect transition="out" filter="wheel(1)">
                                      <p:cBhvr>
                                        <p:cTn id="109" dur="20000"/>
                                        <p:tgtEl>
                                          <p:spTgt spid="30"/>
                                        </p:tgtEl>
                                      </p:cBhvr>
                                    </p:animEffect>
                                    <p:set>
                                      <p:cBhvr>
                                        <p:cTn id="110" dur="1" fill="hold">
                                          <p:stCondLst>
                                            <p:cond delay="19999"/>
                                          </p:stCondLst>
                                        </p:cTn>
                                        <p:tgtEl>
                                          <p:spTgt spid="30"/>
                                        </p:tgtEl>
                                        <p:attrNameLst>
                                          <p:attrName>style.visibility</p:attrName>
                                        </p:attrNameLst>
                                      </p:cBhvr>
                                      <p:to>
                                        <p:strVal val="hidden"/>
                                      </p:to>
                                    </p:set>
                                  </p:childTnLst>
                                </p:cTn>
                              </p:par>
                            </p:childTnLst>
                          </p:cTn>
                        </p:par>
                        <p:par>
                          <p:cTn id="111" fill="hold">
                            <p:stCondLst>
                              <p:cond delay="220000"/>
                            </p:stCondLst>
                            <p:childTnLst>
                              <p:par>
                                <p:cTn id="112" presetID="21" presetClass="exit" presetSubtype="1" fill="hold" grpId="0" nodeType="afterEffect">
                                  <p:stCondLst>
                                    <p:cond delay="0"/>
                                  </p:stCondLst>
                                  <p:childTnLst>
                                    <p:animEffect transition="out" filter="wheel(1)">
                                      <p:cBhvr>
                                        <p:cTn id="113" dur="5000"/>
                                        <p:tgtEl>
                                          <p:spTgt spid="29"/>
                                        </p:tgtEl>
                                      </p:cBhvr>
                                    </p:animEffect>
                                    <p:set>
                                      <p:cBhvr>
                                        <p:cTn id="114" dur="1" fill="hold">
                                          <p:stCondLst>
                                            <p:cond delay="4999"/>
                                          </p:stCondLst>
                                        </p:cTn>
                                        <p:tgtEl>
                                          <p:spTgt spid="2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animBg="1"/>
      <p:bldP spid="16" grpId="0" animBg="1"/>
      <p:bldP spid="17" grpId="0" animBg="1"/>
      <p:bldP spid="18" grpId="0" animBg="1"/>
      <p:bldP spid="19" grpId="0" animBg="1"/>
      <p:bldP spid="20"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FFB9B-DEF3-48A8-8608-975BC39F4E2D}"/>
              </a:ext>
            </a:extLst>
          </p:cNvPr>
          <p:cNvSpPr txBox="1"/>
          <p:nvPr/>
        </p:nvSpPr>
        <p:spPr>
          <a:xfrm>
            <a:off x="368299" y="261109"/>
            <a:ext cx="5268225" cy="3477875"/>
          </a:xfrm>
          <a:prstGeom prst="rect">
            <a:avLst/>
          </a:prstGeom>
          <a:noFill/>
        </p:spPr>
        <p:txBody>
          <a:bodyPr wrap="square" rtlCol="0">
            <a:spAutoFit/>
          </a:bodyPr>
          <a:lstStyle/>
          <a:p>
            <a:r>
              <a:rPr lang="en-US" sz="2200" dirty="0"/>
              <a:t>To graph a </a:t>
            </a:r>
            <a:r>
              <a:rPr lang="en-US" sz="2200" b="1" dirty="0">
                <a:solidFill>
                  <a:srgbClr val="FF0000"/>
                </a:solidFill>
              </a:rPr>
              <a:t>Box plot</a:t>
            </a:r>
            <a:r>
              <a:rPr lang="en-US" sz="2200" dirty="0"/>
              <a:t>, select the variable and its data entries (“Ideal Weight” here)</a:t>
            </a:r>
          </a:p>
          <a:p>
            <a:endParaRPr lang="en-US" sz="2200" dirty="0"/>
          </a:p>
          <a:p>
            <a:r>
              <a:rPr lang="en-US" sz="2200" dirty="0"/>
              <a:t>Go to Menu Insert</a:t>
            </a:r>
          </a:p>
          <a:p>
            <a:r>
              <a:rPr lang="en-US" sz="2200" dirty="0"/>
              <a:t>Select Recommended Charts</a:t>
            </a:r>
          </a:p>
          <a:p>
            <a:r>
              <a:rPr lang="en-US" sz="2200" dirty="0"/>
              <a:t>Go to Tab All Charts</a:t>
            </a:r>
          </a:p>
          <a:p>
            <a:r>
              <a:rPr lang="en-US" sz="2200" dirty="0"/>
              <a:t>Select Box &amp; Whisker </a:t>
            </a:r>
          </a:p>
          <a:p>
            <a:r>
              <a:rPr lang="en-US" sz="2200" dirty="0"/>
              <a:t>Hit OK</a:t>
            </a:r>
          </a:p>
          <a:p>
            <a:r>
              <a:rPr lang="en-US" sz="2200" dirty="0"/>
              <a:t>You have the chart</a:t>
            </a:r>
          </a:p>
          <a:p>
            <a:r>
              <a:rPr lang="en-US" sz="2200" dirty="0"/>
              <a:t>Add axis labels, edit title</a:t>
            </a:r>
          </a:p>
        </p:txBody>
      </p:sp>
      <p:pic>
        <p:nvPicPr>
          <p:cNvPr id="4" name="Picture 3">
            <a:extLst>
              <a:ext uri="{FF2B5EF4-FFF2-40B4-BE49-F238E27FC236}">
                <a16:creationId xmlns:a16="http://schemas.microsoft.com/office/drawing/2014/main" id="{CC609315-D3CC-4B3F-8ED0-A100858B9AA1}"/>
              </a:ext>
            </a:extLst>
          </p:cNvPr>
          <p:cNvPicPr>
            <a:picLocks noChangeAspect="1"/>
          </p:cNvPicPr>
          <p:nvPr/>
        </p:nvPicPr>
        <p:blipFill>
          <a:blip r:embed="rId3"/>
          <a:stretch>
            <a:fillRect/>
          </a:stretch>
        </p:blipFill>
        <p:spPr>
          <a:xfrm>
            <a:off x="7626134" y="291839"/>
            <a:ext cx="3837985" cy="3617344"/>
          </a:xfrm>
          <a:prstGeom prst="rect">
            <a:avLst/>
          </a:prstGeom>
        </p:spPr>
      </p:pic>
      <p:pic>
        <p:nvPicPr>
          <p:cNvPr id="6" name="Picture 5">
            <a:extLst>
              <a:ext uri="{FF2B5EF4-FFF2-40B4-BE49-F238E27FC236}">
                <a16:creationId xmlns:a16="http://schemas.microsoft.com/office/drawing/2014/main" id="{A4B9922E-3A88-4C49-9404-76396C848050}"/>
              </a:ext>
            </a:extLst>
          </p:cNvPr>
          <p:cNvPicPr>
            <a:picLocks noChangeAspect="1"/>
          </p:cNvPicPr>
          <p:nvPr/>
        </p:nvPicPr>
        <p:blipFill>
          <a:blip r:embed="rId4"/>
          <a:stretch>
            <a:fillRect/>
          </a:stretch>
        </p:blipFill>
        <p:spPr>
          <a:xfrm>
            <a:off x="5752788" y="1304830"/>
            <a:ext cx="1873346" cy="1346269"/>
          </a:xfrm>
          <a:prstGeom prst="rect">
            <a:avLst/>
          </a:prstGeom>
        </p:spPr>
      </p:pic>
      <p:pic>
        <p:nvPicPr>
          <p:cNvPr id="8" name="Picture 7">
            <a:extLst>
              <a:ext uri="{FF2B5EF4-FFF2-40B4-BE49-F238E27FC236}">
                <a16:creationId xmlns:a16="http://schemas.microsoft.com/office/drawing/2014/main" id="{A0F2F7F6-71DB-4FA3-B32C-16CD812720F7}"/>
              </a:ext>
            </a:extLst>
          </p:cNvPr>
          <p:cNvPicPr>
            <a:picLocks noChangeAspect="1"/>
          </p:cNvPicPr>
          <p:nvPr/>
        </p:nvPicPr>
        <p:blipFill>
          <a:blip r:embed="rId5"/>
          <a:stretch>
            <a:fillRect/>
          </a:stretch>
        </p:blipFill>
        <p:spPr>
          <a:xfrm>
            <a:off x="5473375" y="3936884"/>
            <a:ext cx="2895749" cy="2775093"/>
          </a:xfrm>
          <a:prstGeom prst="rect">
            <a:avLst/>
          </a:prstGeom>
        </p:spPr>
      </p:pic>
      <p:sp>
        <p:nvSpPr>
          <p:cNvPr id="10" name="TextBox 9">
            <a:extLst>
              <a:ext uri="{FF2B5EF4-FFF2-40B4-BE49-F238E27FC236}">
                <a16:creationId xmlns:a16="http://schemas.microsoft.com/office/drawing/2014/main" id="{3BB96317-DA60-4231-9D86-F2ACF1B73D4B}"/>
              </a:ext>
            </a:extLst>
          </p:cNvPr>
          <p:cNvSpPr txBox="1"/>
          <p:nvPr/>
        </p:nvSpPr>
        <p:spPr>
          <a:xfrm>
            <a:off x="368299" y="4219455"/>
            <a:ext cx="4708668" cy="2123658"/>
          </a:xfrm>
          <a:prstGeom prst="rect">
            <a:avLst/>
          </a:prstGeom>
          <a:noFill/>
        </p:spPr>
        <p:txBody>
          <a:bodyPr wrap="square" rtlCol="0">
            <a:spAutoFit/>
          </a:bodyPr>
          <a:lstStyle/>
          <a:p>
            <a:r>
              <a:rPr lang="en-US" sz="2200" dirty="0"/>
              <a:t>Right click on the y-axis values and select Format Axis</a:t>
            </a:r>
          </a:p>
          <a:p>
            <a:r>
              <a:rPr lang="en-US" sz="2200" dirty="0"/>
              <a:t>On the new window change Minimum and Maximum so that you have a good zoomed view </a:t>
            </a:r>
          </a:p>
          <a:p>
            <a:r>
              <a:rPr lang="en-US" sz="2200" dirty="0"/>
              <a:t>Edit Color/Gridlines/…</a:t>
            </a:r>
          </a:p>
        </p:txBody>
      </p:sp>
      <p:sp>
        <p:nvSpPr>
          <p:cNvPr id="12" name="Oval 11">
            <a:extLst>
              <a:ext uri="{FF2B5EF4-FFF2-40B4-BE49-F238E27FC236}">
                <a16:creationId xmlns:a16="http://schemas.microsoft.com/office/drawing/2014/main" id="{F42C5F9E-CB12-494A-AF61-A90845141FD0}"/>
              </a:ext>
            </a:extLst>
          </p:cNvPr>
          <p:cNvSpPr/>
          <p:nvPr/>
        </p:nvSpPr>
        <p:spPr>
          <a:xfrm>
            <a:off x="5644376" y="6155295"/>
            <a:ext cx="1411866" cy="375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FCC978F7-7450-41B6-84AC-A4E93EE688D1}"/>
              </a:ext>
            </a:extLst>
          </p:cNvPr>
          <p:cNvPicPr>
            <a:picLocks noChangeAspect="1"/>
          </p:cNvPicPr>
          <p:nvPr/>
        </p:nvPicPr>
        <p:blipFill>
          <a:blip r:embed="rId6"/>
          <a:stretch>
            <a:fillRect/>
          </a:stretch>
        </p:blipFill>
        <p:spPr>
          <a:xfrm>
            <a:off x="8591386" y="4013087"/>
            <a:ext cx="2527430" cy="2622685"/>
          </a:xfrm>
          <a:prstGeom prst="rect">
            <a:avLst/>
          </a:prstGeom>
        </p:spPr>
      </p:pic>
    </p:spTree>
    <p:extLst>
      <p:ext uri="{BB962C8B-B14F-4D97-AF65-F5344CB8AC3E}">
        <p14:creationId xmlns:p14="http://schemas.microsoft.com/office/powerpoint/2010/main" val="110636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28819-80DD-4ADE-A445-59CEE701E672}"/>
              </a:ext>
            </a:extLst>
          </p:cNvPr>
          <p:cNvPicPr>
            <a:picLocks noChangeAspect="1"/>
          </p:cNvPicPr>
          <p:nvPr/>
        </p:nvPicPr>
        <p:blipFill>
          <a:blip r:embed="rId3"/>
          <a:stretch>
            <a:fillRect/>
          </a:stretch>
        </p:blipFill>
        <p:spPr>
          <a:xfrm>
            <a:off x="7053919" y="106814"/>
            <a:ext cx="2514687" cy="2122358"/>
          </a:xfrm>
          <a:prstGeom prst="rect">
            <a:avLst/>
          </a:prstGeom>
        </p:spPr>
      </p:pic>
      <p:pic>
        <p:nvPicPr>
          <p:cNvPr id="6" name="Picture 5">
            <a:extLst>
              <a:ext uri="{FF2B5EF4-FFF2-40B4-BE49-F238E27FC236}">
                <a16:creationId xmlns:a16="http://schemas.microsoft.com/office/drawing/2014/main" id="{B67D78A1-807F-4C7E-81B8-911744A48134}"/>
              </a:ext>
            </a:extLst>
          </p:cNvPr>
          <p:cNvPicPr>
            <a:picLocks noChangeAspect="1"/>
          </p:cNvPicPr>
          <p:nvPr/>
        </p:nvPicPr>
        <p:blipFill>
          <a:blip r:embed="rId4"/>
          <a:stretch>
            <a:fillRect/>
          </a:stretch>
        </p:blipFill>
        <p:spPr>
          <a:xfrm>
            <a:off x="7053919" y="2377219"/>
            <a:ext cx="4769781" cy="4165082"/>
          </a:xfrm>
          <a:prstGeom prst="rect">
            <a:avLst/>
          </a:prstGeom>
        </p:spPr>
      </p:pic>
      <p:sp>
        <p:nvSpPr>
          <p:cNvPr id="8" name="TextBox 7">
            <a:extLst>
              <a:ext uri="{FF2B5EF4-FFF2-40B4-BE49-F238E27FC236}">
                <a16:creationId xmlns:a16="http://schemas.microsoft.com/office/drawing/2014/main" id="{8A936A0B-FF78-42C6-A293-C581C94A0007}"/>
              </a:ext>
            </a:extLst>
          </p:cNvPr>
          <p:cNvSpPr txBox="1"/>
          <p:nvPr/>
        </p:nvSpPr>
        <p:spPr>
          <a:xfrm>
            <a:off x="368299" y="261109"/>
            <a:ext cx="6319103" cy="6494085"/>
          </a:xfrm>
          <a:prstGeom prst="rect">
            <a:avLst/>
          </a:prstGeom>
          <a:noFill/>
        </p:spPr>
        <p:txBody>
          <a:bodyPr wrap="square" rtlCol="0">
            <a:spAutoFit/>
          </a:bodyPr>
          <a:lstStyle/>
          <a:p>
            <a:r>
              <a:rPr lang="en-US" sz="2200" dirty="0"/>
              <a:t>For </a:t>
            </a:r>
            <a:r>
              <a:rPr lang="en-US" sz="2200" b="1" dirty="0">
                <a:solidFill>
                  <a:srgbClr val="FF0000"/>
                </a:solidFill>
              </a:rPr>
              <a:t>Side-by-side Box plots</a:t>
            </a:r>
            <a:r>
              <a:rPr lang="en-US" sz="2200" dirty="0"/>
              <a:t>, Go to Menu Data</a:t>
            </a:r>
          </a:p>
          <a:p>
            <a:pPr>
              <a:lnSpc>
                <a:spcPts val="1200"/>
              </a:lnSpc>
            </a:pPr>
            <a:endParaRPr lang="en-US" sz="2200" dirty="0"/>
          </a:p>
          <a:p>
            <a:r>
              <a:rPr lang="en-US" sz="2200" dirty="0"/>
              <a:t>Select Sort</a:t>
            </a:r>
          </a:p>
          <a:p>
            <a:pPr>
              <a:lnSpc>
                <a:spcPts val="1200"/>
              </a:lnSpc>
            </a:pPr>
            <a:endParaRPr lang="en-US" sz="2200" dirty="0"/>
          </a:p>
          <a:p>
            <a:r>
              <a:rPr lang="en-US" sz="2200" b="1" dirty="0">
                <a:solidFill>
                  <a:srgbClr val="FF0000"/>
                </a:solidFill>
              </a:rPr>
              <a:t>Sort by </a:t>
            </a:r>
            <a:r>
              <a:rPr lang="en-US" sz="2200" b="1" dirty="0"/>
              <a:t>Year (or </a:t>
            </a:r>
            <a:r>
              <a:rPr lang="en-US" sz="2200" b="1" dirty="0">
                <a:solidFill>
                  <a:srgbClr val="FF0000"/>
                </a:solidFill>
              </a:rPr>
              <a:t>your categorical variable</a:t>
            </a:r>
            <a:r>
              <a:rPr lang="en-US" sz="2200" b="1" dirty="0"/>
              <a:t>) and Hit OK</a:t>
            </a:r>
          </a:p>
          <a:p>
            <a:r>
              <a:rPr lang="en-US" sz="2200" b="1" dirty="0">
                <a:solidFill>
                  <a:srgbClr val="FF0000"/>
                </a:solidFill>
              </a:rPr>
              <a:t>Categorical variable should be on the left</a:t>
            </a:r>
          </a:p>
          <a:p>
            <a:endParaRPr lang="en-US" sz="2200" dirty="0"/>
          </a:p>
          <a:p>
            <a:r>
              <a:rPr lang="en-US" sz="2200" dirty="0"/>
              <a:t>Select the two Columns of Year and Ideal Weight data</a:t>
            </a:r>
          </a:p>
          <a:p>
            <a:endParaRPr lang="en-US" sz="2200" dirty="0"/>
          </a:p>
          <a:p>
            <a:r>
              <a:rPr lang="en-US" sz="2200" dirty="0"/>
              <a:t>Go to Menu Insert</a:t>
            </a:r>
          </a:p>
          <a:p>
            <a:endParaRPr lang="en-US" sz="2200" dirty="0"/>
          </a:p>
          <a:p>
            <a:r>
              <a:rPr lang="en-US" sz="2200" dirty="0"/>
              <a:t>Select Recommended Charts</a:t>
            </a:r>
          </a:p>
          <a:p>
            <a:endParaRPr lang="en-US" sz="2200" dirty="0"/>
          </a:p>
          <a:p>
            <a:r>
              <a:rPr lang="en-US" sz="2200" dirty="0"/>
              <a:t>Go to Tab All Charts</a:t>
            </a:r>
          </a:p>
          <a:p>
            <a:endParaRPr lang="en-US" sz="2200" dirty="0"/>
          </a:p>
          <a:p>
            <a:r>
              <a:rPr lang="en-US" sz="2200" dirty="0"/>
              <a:t>Select Box &amp; Whisker </a:t>
            </a:r>
          </a:p>
          <a:p>
            <a:r>
              <a:rPr lang="en-US" sz="2200" dirty="0"/>
              <a:t>Hit OK</a:t>
            </a:r>
          </a:p>
          <a:p>
            <a:endParaRPr lang="en-US" sz="2200" dirty="0"/>
          </a:p>
          <a:p>
            <a:r>
              <a:rPr lang="en-US" sz="2200" dirty="0"/>
              <a:t>Edit the Chart appropriately just like</a:t>
            </a:r>
          </a:p>
          <a:p>
            <a:r>
              <a:rPr lang="en-US" sz="2200" dirty="0"/>
              <a:t>the previous slide</a:t>
            </a:r>
          </a:p>
        </p:txBody>
      </p:sp>
    </p:spTree>
    <p:extLst>
      <p:ext uri="{BB962C8B-B14F-4D97-AF65-F5344CB8AC3E}">
        <p14:creationId xmlns:p14="http://schemas.microsoft.com/office/powerpoint/2010/main" val="181323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4D3C3-0FF3-495B-BF02-046CB19F6ACA}"/>
              </a:ext>
            </a:extLst>
          </p:cNvPr>
          <p:cNvSpPr txBox="1"/>
          <p:nvPr/>
        </p:nvSpPr>
        <p:spPr>
          <a:xfrm>
            <a:off x="368299" y="261109"/>
            <a:ext cx="5131064" cy="6524863"/>
          </a:xfrm>
          <a:prstGeom prst="rect">
            <a:avLst/>
          </a:prstGeom>
          <a:noFill/>
        </p:spPr>
        <p:txBody>
          <a:bodyPr wrap="square" rtlCol="0">
            <a:spAutoFit/>
          </a:bodyPr>
          <a:lstStyle/>
          <a:p>
            <a:r>
              <a:rPr lang="en-US" sz="2200" dirty="0"/>
              <a:t>To have </a:t>
            </a:r>
            <a:r>
              <a:rPr lang="en-US" sz="2200" b="1" dirty="0">
                <a:solidFill>
                  <a:srgbClr val="FF0000"/>
                </a:solidFill>
              </a:rPr>
              <a:t>Descriptive Statistics summary</a:t>
            </a:r>
          </a:p>
          <a:p>
            <a:endParaRPr lang="en-US" sz="2200" dirty="0"/>
          </a:p>
          <a:p>
            <a:r>
              <a:rPr lang="en-US" sz="2200" dirty="0"/>
              <a:t>Go to Menu Data</a:t>
            </a:r>
          </a:p>
          <a:p>
            <a:r>
              <a:rPr lang="en-US" sz="2200" dirty="0"/>
              <a:t>Select Data Analysis</a:t>
            </a:r>
          </a:p>
          <a:p>
            <a:r>
              <a:rPr lang="en-US" sz="2200" dirty="0"/>
              <a:t>Select Descriptive Statistics</a:t>
            </a:r>
          </a:p>
          <a:p>
            <a:r>
              <a:rPr lang="en-US" sz="2200" dirty="0"/>
              <a:t>Hit OK</a:t>
            </a:r>
          </a:p>
          <a:p>
            <a:endParaRPr lang="en-US" sz="2200" dirty="0"/>
          </a:p>
          <a:p>
            <a:r>
              <a:rPr lang="en-US" sz="2200" dirty="0"/>
              <a:t>Select the box in front of Input Range, then select the quantitative data values</a:t>
            </a:r>
          </a:p>
          <a:p>
            <a:endParaRPr lang="en-US" sz="2200" dirty="0"/>
          </a:p>
          <a:p>
            <a:r>
              <a:rPr lang="en-US" sz="2200" dirty="0"/>
              <a:t>Check mark Labels in First Row, </a:t>
            </a:r>
            <a:r>
              <a:rPr lang="en-US" sz="2200" b="1" dirty="0">
                <a:solidFill>
                  <a:srgbClr val="FF0000"/>
                </a:solidFill>
              </a:rPr>
              <a:t>IF</a:t>
            </a:r>
            <a:r>
              <a:rPr lang="en-US" sz="2200" dirty="0"/>
              <a:t> you are selecting the variable label as well</a:t>
            </a:r>
          </a:p>
          <a:p>
            <a:endParaRPr lang="en-US" sz="2200" dirty="0"/>
          </a:p>
          <a:p>
            <a:r>
              <a:rPr lang="en-US" sz="2200" dirty="0"/>
              <a:t>Check Summary Statistics</a:t>
            </a:r>
          </a:p>
          <a:p>
            <a:r>
              <a:rPr lang="en-US" sz="2200" dirty="0"/>
              <a:t>Hit OK</a:t>
            </a:r>
          </a:p>
          <a:p>
            <a:endParaRPr lang="en-US" sz="2200" dirty="0"/>
          </a:p>
          <a:p>
            <a:r>
              <a:rPr lang="en-US" sz="2200" dirty="0"/>
              <a:t>Change the decimal place to two by right clicking and using the tool shown in the photo</a:t>
            </a:r>
          </a:p>
        </p:txBody>
      </p:sp>
      <p:pic>
        <p:nvPicPr>
          <p:cNvPr id="4" name="Picture 3">
            <a:extLst>
              <a:ext uri="{FF2B5EF4-FFF2-40B4-BE49-F238E27FC236}">
                <a16:creationId xmlns:a16="http://schemas.microsoft.com/office/drawing/2014/main" id="{8AFD196B-B05F-403A-8A3E-6E655FABB497}"/>
              </a:ext>
            </a:extLst>
          </p:cNvPr>
          <p:cNvPicPr>
            <a:picLocks noChangeAspect="1"/>
          </p:cNvPicPr>
          <p:nvPr/>
        </p:nvPicPr>
        <p:blipFill>
          <a:blip r:embed="rId3"/>
          <a:stretch>
            <a:fillRect/>
          </a:stretch>
        </p:blipFill>
        <p:spPr>
          <a:xfrm>
            <a:off x="6482944" y="228240"/>
            <a:ext cx="5461281" cy="3048157"/>
          </a:xfrm>
          <a:prstGeom prst="rect">
            <a:avLst/>
          </a:prstGeom>
        </p:spPr>
      </p:pic>
      <p:sp>
        <p:nvSpPr>
          <p:cNvPr id="6" name="Oval 5">
            <a:extLst>
              <a:ext uri="{FF2B5EF4-FFF2-40B4-BE49-F238E27FC236}">
                <a16:creationId xmlns:a16="http://schemas.microsoft.com/office/drawing/2014/main" id="{7E5D6FD3-C46F-4D2B-AE85-8A185FA71368}"/>
              </a:ext>
            </a:extLst>
          </p:cNvPr>
          <p:cNvSpPr/>
          <p:nvPr/>
        </p:nvSpPr>
        <p:spPr>
          <a:xfrm>
            <a:off x="10639226" y="467077"/>
            <a:ext cx="1411866" cy="375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AB3C158-D83C-426D-90B0-E37D16A28196}"/>
              </a:ext>
            </a:extLst>
          </p:cNvPr>
          <p:cNvPicPr>
            <a:picLocks noChangeAspect="1"/>
          </p:cNvPicPr>
          <p:nvPr/>
        </p:nvPicPr>
        <p:blipFill>
          <a:blip r:embed="rId4"/>
          <a:stretch>
            <a:fillRect/>
          </a:stretch>
        </p:blipFill>
        <p:spPr>
          <a:xfrm>
            <a:off x="5508162" y="3395830"/>
            <a:ext cx="5131064" cy="3302170"/>
          </a:xfrm>
          <a:prstGeom prst="rect">
            <a:avLst/>
          </a:prstGeom>
        </p:spPr>
      </p:pic>
      <p:sp>
        <p:nvSpPr>
          <p:cNvPr id="10" name="Oval 9">
            <a:extLst>
              <a:ext uri="{FF2B5EF4-FFF2-40B4-BE49-F238E27FC236}">
                <a16:creationId xmlns:a16="http://schemas.microsoft.com/office/drawing/2014/main" id="{7DF4F151-0DEB-4B28-BD4B-E918D1508465}"/>
              </a:ext>
            </a:extLst>
          </p:cNvPr>
          <p:cNvSpPr/>
          <p:nvPr/>
        </p:nvSpPr>
        <p:spPr>
          <a:xfrm>
            <a:off x="8061363" y="3800697"/>
            <a:ext cx="1411866" cy="375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E2A49B-130A-400F-B746-73C2555C0E46}"/>
              </a:ext>
            </a:extLst>
          </p:cNvPr>
          <p:cNvSpPr/>
          <p:nvPr/>
        </p:nvSpPr>
        <p:spPr>
          <a:xfrm>
            <a:off x="6524662" y="4447091"/>
            <a:ext cx="1411866" cy="375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3684998-61A1-4794-A1B9-A3E2F5F1A6D5}"/>
              </a:ext>
            </a:extLst>
          </p:cNvPr>
          <p:cNvSpPr/>
          <p:nvPr/>
        </p:nvSpPr>
        <p:spPr>
          <a:xfrm>
            <a:off x="6638962" y="5737710"/>
            <a:ext cx="1411866" cy="375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005675D-F5CD-48CA-A0E8-06F21B9663FB}"/>
              </a:ext>
            </a:extLst>
          </p:cNvPr>
          <p:cNvPicPr>
            <a:picLocks noChangeAspect="1"/>
          </p:cNvPicPr>
          <p:nvPr/>
        </p:nvPicPr>
        <p:blipFill>
          <a:blip r:embed="rId5"/>
          <a:stretch>
            <a:fillRect/>
          </a:stretch>
        </p:blipFill>
        <p:spPr>
          <a:xfrm>
            <a:off x="9831064" y="5019238"/>
            <a:ext cx="1846209" cy="1678762"/>
          </a:xfrm>
          <a:prstGeom prst="rect">
            <a:avLst/>
          </a:prstGeom>
        </p:spPr>
      </p:pic>
      <p:sp>
        <p:nvSpPr>
          <p:cNvPr id="30" name="Oval 29">
            <a:extLst>
              <a:ext uri="{FF2B5EF4-FFF2-40B4-BE49-F238E27FC236}">
                <a16:creationId xmlns:a16="http://schemas.microsoft.com/office/drawing/2014/main" id="{84D34096-CFD5-439B-AF3C-70843A920134}"/>
              </a:ext>
            </a:extLst>
          </p:cNvPr>
          <p:cNvSpPr/>
          <p:nvPr/>
        </p:nvSpPr>
        <p:spPr>
          <a:xfrm>
            <a:off x="11111221" y="4974865"/>
            <a:ext cx="632276" cy="7530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88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5F68E1-9ADF-49F2-8F16-B5940DFDE12E}"/>
              </a:ext>
            </a:extLst>
          </p:cNvPr>
          <p:cNvSpPr txBox="1"/>
          <p:nvPr/>
        </p:nvSpPr>
        <p:spPr>
          <a:xfrm>
            <a:off x="368299" y="261109"/>
            <a:ext cx="4512107" cy="5847755"/>
          </a:xfrm>
          <a:prstGeom prst="rect">
            <a:avLst/>
          </a:prstGeom>
          <a:noFill/>
        </p:spPr>
        <p:txBody>
          <a:bodyPr wrap="square" rtlCol="0">
            <a:spAutoFit/>
          </a:bodyPr>
          <a:lstStyle/>
          <a:p>
            <a:r>
              <a:rPr lang="en-US" sz="2200" dirty="0"/>
              <a:t>To compute the </a:t>
            </a:r>
            <a:r>
              <a:rPr lang="en-US" sz="2200" b="1" dirty="0">
                <a:solidFill>
                  <a:srgbClr val="FF0000"/>
                </a:solidFill>
              </a:rPr>
              <a:t>Five Number Summary </a:t>
            </a:r>
          </a:p>
          <a:p>
            <a:endParaRPr lang="en-US" sz="2200" dirty="0"/>
          </a:p>
          <a:p>
            <a:r>
              <a:rPr lang="en-US" sz="2200" dirty="0"/>
              <a:t>On an empty cell Type</a:t>
            </a:r>
          </a:p>
          <a:p>
            <a:r>
              <a:rPr lang="en-US" sz="2200" b="1" dirty="0"/>
              <a:t>=QUARTILE(</a:t>
            </a:r>
          </a:p>
          <a:p>
            <a:endParaRPr lang="en-US" sz="2200" dirty="0"/>
          </a:p>
          <a:p>
            <a:r>
              <a:rPr lang="en-US" sz="2200" dirty="0"/>
              <a:t>Select ONLY your data values</a:t>
            </a:r>
          </a:p>
          <a:p>
            <a:endParaRPr lang="en-US" sz="2200" dirty="0"/>
          </a:p>
          <a:p>
            <a:r>
              <a:rPr lang="en-US" sz="2200" dirty="0">
                <a:solidFill>
                  <a:srgbClr val="FF0000"/>
                </a:solidFill>
              </a:rPr>
              <a:t>Type </a:t>
            </a:r>
            <a:r>
              <a:rPr lang="en-US" sz="2200" b="1" dirty="0">
                <a:solidFill>
                  <a:srgbClr val="FF0000"/>
                </a:solidFill>
              </a:rPr>
              <a:t>,</a:t>
            </a:r>
          </a:p>
          <a:p>
            <a:endParaRPr lang="en-US" sz="2200" dirty="0"/>
          </a:p>
          <a:p>
            <a:r>
              <a:rPr lang="en-US" sz="2200" dirty="0"/>
              <a:t>Now, for minimum type 0</a:t>
            </a:r>
          </a:p>
          <a:p>
            <a:r>
              <a:rPr lang="en-US" sz="2200" dirty="0"/>
              <a:t>for first quartile type 1</a:t>
            </a:r>
          </a:p>
          <a:p>
            <a:r>
              <a:rPr lang="en-US" sz="2200" dirty="0"/>
              <a:t>for median type 2</a:t>
            </a:r>
          </a:p>
          <a:p>
            <a:r>
              <a:rPr lang="en-US" sz="2200" dirty="0"/>
              <a:t>for third quartile type 3</a:t>
            </a:r>
          </a:p>
          <a:p>
            <a:r>
              <a:rPr lang="en-US" sz="2200" dirty="0"/>
              <a:t>for maximum type 4</a:t>
            </a:r>
          </a:p>
          <a:p>
            <a:endParaRPr lang="en-US" sz="2200" dirty="0"/>
          </a:p>
          <a:p>
            <a:r>
              <a:rPr lang="en-US" sz="2200" dirty="0"/>
              <a:t>Close parenthesis and Press Enter</a:t>
            </a:r>
          </a:p>
        </p:txBody>
      </p:sp>
      <p:pic>
        <p:nvPicPr>
          <p:cNvPr id="4" name="Picture 3">
            <a:extLst>
              <a:ext uri="{FF2B5EF4-FFF2-40B4-BE49-F238E27FC236}">
                <a16:creationId xmlns:a16="http://schemas.microsoft.com/office/drawing/2014/main" id="{DA729987-77BE-4E70-9D31-FE31C8CCFDF0}"/>
              </a:ext>
            </a:extLst>
          </p:cNvPr>
          <p:cNvPicPr>
            <a:picLocks noChangeAspect="1"/>
          </p:cNvPicPr>
          <p:nvPr/>
        </p:nvPicPr>
        <p:blipFill>
          <a:blip r:embed="rId3"/>
          <a:stretch>
            <a:fillRect/>
          </a:stretch>
        </p:blipFill>
        <p:spPr>
          <a:xfrm>
            <a:off x="4880408" y="370291"/>
            <a:ext cx="6943292" cy="3792276"/>
          </a:xfrm>
          <a:prstGeom prst="rect">
            <a:avLst/>
          </a:prstGeom>
        </p:spPr>
      </p:pic>
      <p:sp>
        <p:nvSpPr>
          <p:cNvPr id="6" name="Oval 5">
            <a:extLst>
              <a:ext uri="{FF2B5EF4-FFF2-40B4-BE49-F238E27FC236}">
                <a16:creationId xmlns:a16="http://schemas.microsoft.com/office/drawing/2014/main" id="{6442B532-1188-4EB1-BC12-B91825E8C63C}"/>
              </a:ext>
            </a:extLst>
          </p:cNvPr>
          <p:cNvSpPr/>
          <p:nvPr/>
        </p:nvSpPr>
        <p:spPr>
          <a:xfrm>
            <a:off x="8558866" y="2057832"/>
            <a:ext cx="784339" cy="17436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C2E004-8F33-498E-82BF-8D812CF8779A}"/>
              </a:ext>
            </a:extLst>
          </p:cNvPr>
          <p:cNvSpPr/>
          <p:nvPr/>
        </p:nvSpPr>
        <p:spPr>
          <a:xfrm>
            <a:off x="8558865" y="1696735"/>
            <a:ext cx="230293" cy="4596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Practice Lab</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67856"/>
            <a:ext cx="7614312" cy="1292662"/>
          </a:xfrm>
          <a:prstGeom prst="rect">
            <a:avLst/>
          </a:prstGeom>
        </p:spPr>
        <p:txBody>
          <a:bodyPr wrap="square">
            <a:spAutoFit/>
          </a:bodyPr>
          <a:lstStyle/>
          <a:p>
            <a:r>
              <a:rPr lang="en-US" sz="2600" dirty="0">
                <a:ea typeface="Times New Roman" panose="02020603050405020304" pitchFamily="18" charset="0"/>
              </a:rPr>
              <a:t>Read Project Phase 1 Descriptions and practice with two provided Plain excel files to be prepared for the excel project. </a:t>
            </a:r>
          </a:p>
        </p:txBody>
      </p:sp>
      <p:sp>
        <p:nvSpPr>
          <p:cNvPr id="4" name="Rectangle 3">
            <a:extLst>
              <a:ext uri="{FF2B5EF4-FFF2-40B4-BE49-F238E27FC236}">
                <a16:creationId xmlns:a16="http://schemas.microsoft.com/office/drawing/2014/main" id="{3F6DECA0-9A90-4863-8E5A-866CBF28C1EA}"/>
              </a:ext>
            </a:extLst>
          </p:cNvPr>
          <p:cNvSpPr/>
          <p:nvPr/>
        </p:nvSpPr>
        <p:spPr>
          <a:xfrm>
            <a:off x="838200" y="3148223"/>
            <a:ext cx="10297438" cy="2893100"/>
          </a:xfrm>
          <a:prstGeom prst="rect">
            <a:avLst/>
          </a:prstGeom>
        </p:spPr>
        <p:txBody>
          <a:bodyPr wrap="square">
            <a:spAutoFit/>
          </a:bodyPr>
          <a:lstStyle/>
          <a:p>
            <a:r>
              <a:rPr lang="en-US" sz="2600" dirty="0">
                <a:ea typeface="Times New Roman" panose="02020603050405020304" pitchFamily="18" charset="0"/>
              </a:rPr>
              <a:t>You can also practice with </a:t>
            </a:r>
            <a:r>
              <a:rPr lang="en-US" sz="2600" dirty="0">
                <a:solidFill>
                  <a:srgbClr val="00B050"/>
                </a:solidFill>
                <a:ea typeface="Times New Roman" panose="02020603050405020304" pitchFamily="18" charset="0"/>
              </a:rPr>
              <a:t>Brain Cancer </a:t>
            </a:r>
            <a:r>
              <a:rPr lang="en-US" sz="2600" dirty="0">
                <a:ea typeface="Times New Roman" panose="02020603050405020304" pitchFamily="18" charset="0"/>
              </a:rPr>
              <a:t>dataset.</a:t>
            </a:r>
          </a:p>
          <a:p>
            <a:r>
              <a:rPr lang="en-US" sz="2600" dirty="0">
                <a:ea typeface="Times New Roman" panose="02020603050405020304" pitchFamily="18" charset="0"/>
              </a:rPr>
              <a:t>1. Generate a </a:t>
            </a:r>
            <a:r>
              <a:rPr lang="en-US" sz="2600" dirty="0">
                <a:solidFill>
                  <a:srgbClr val="FF0000"/>
                </a:solidFill>
                <a:ea typeface="Times New Roman" panose="02020603050405020304" pitchFamily="18" charset="0"/>
              </a:rPr>
              <a:t>box plot </a:t>
            </a:r>
            <a:r>
              <a:rPr lang="en-US" sz="2600" dirty="0">
                <a:ea typeface="Times New Roman" panose="02020603050405020304" pitchFamily="18" charset="0"/>
              </a:rPr>
              <a:t>for variable </a:t>
            </a:r>
            <a:r>
              <a:rPr lang="en-US" sz="2600" dirty="0">
                <a:solidFill>
                  <a:srgbClr val="0070C0"/>
                </a:solidFill>
                <a:ea typeface="Times New Roman" panose="02020603050405020304" pitchFamily="18" charset="0"/>
              </a:rPr>
              <a:t>Age at Diagnosis</a:t>
            </a:r>
            <a:r>
              <a:rPr lang="en-US" sz="2600" dirty="0">
                <a:ea typeface="Times New Roman" panose="02020603050405020304" pitchFamily="18" charset="0"/>
              </a:rPr>
              <a:t>.</a:t>
            </a:r>
          </a:p>
          <a:p>
            <a:r>
              <a:rPr lang="en-US" sz="2600" dirty="0">
                <a:ea typeface="Times New Roman" panose="02020603050405020304" pitchFamily="18" charset="0"/>
              </a:rPr>
              <a:t>2. Generate a </a:t>
            </a:r>
            <a:r>
              <a:rPr lang="en-US" sz="2600" dirty="0">
                <a:solidFill>
                  <a:srgbClr val="FF0000"/>
                </a:solidFill>
                <a:ea typeface="Times New Roman" panose="02020603050405020304" pitchFamily="18" charset="0"/>
              </a:rPr>
              <a:t>side-by-side box plot </a:t>
            </a:r>
            <a:r>
              <a:rPr lang="en-US" sz="2600" dirty="0">
                <a:ea typeface="Times New Roman" panose="02020603050405020304" pitchFamily="18" charset="0"/>
              </a:rPr>
              <a:t>for variables </a:t>
            </a:r>
            <a:r>
              <a:rPr lang="en-US" sz="2600" dirty="0">
                <a:solidFill>
                  <a:srgbClr val="0070C0"/>
                </a:solidFill>
                <a:ea typeface="Times New Roman" panose="02020603050405020304" pitchFamily="18" charset="0"/>
              </a:rPr>
              <a:t>Sex</a:t>
            </a:r>
            <a:r>
              <a:rPr lang="en-US" sz="2600" dirty="0">
                <a:ea typeface="Times New Roman" panose="02020603050405020304" pitchFamily="18" charset="0"/>
              </a:rPr>
              <a:t> and </a:t>
            </a:r>
            <a:r>
              <a:rPr lang="en-US" sz="2600" dirty="0">
                <a:solidFill>
                  <a:srgbClr val="0070C0"/>
                </a:solidFill>
                <a:ea typeface="Times New Roman" panose="02020603050405020304" pitchFamily="18" charset="0"/>
              </a:rPr>
              <a:t>Age at Diagnosis</a:t>
            </a:r>
            <a:r>
              <a:rPr lang="en-US" sz="2600" dirty="0">
                <a:ea typeface="Times New Roman" panose="02020603050405020304" pitchFamily="18" charset="0"/>
              </a:rPr>
              <a:t>.</a:t>
            </a:r>
          </a:p>
          <a:p>
            <a:r>
              <a:rPr lang="en-US" sz="2600" dirty="0">
                <a:ea typeface="Times New Roman" panose="02020603050405020304" pitchFamily="18" charset="0"/>
              </a:rPr>
              <a:t>3. Generate </a:t>
            </a:r>
            <a:r>
              <a:rPr lang="en-US" sz="2600" dirty="0">
                <a:solidFill>
                  <a:srgbClr val="FF0000"/>
                </a:solidFill>
                <a:ea typeface="Times New Roman" panose="02020603050405020304" pitchFamily="18" charset="0"/>
              </a:rPr>
              <a:t>descriptive statistics </a:t>
            </a:r>
            <a:r>
              <a:rPr lang="en-US" sz="2600" dirty="0">
                <a:ea typeface="Times New Roman" panose="02020603050405020304" pitchFamily="18" charset="0"/>
              </a:rPr>
              <a:t>for </a:t>
            </a:r>
            <a:r>
              <a:rPr lang="en-US" sz="2600" dirty="0">
                <a:solidFill>
                  <a:srgbClr val="0070C0"/>
                </a:solidFill>
                <a:ea typeface="Times New Roman" panose="02020603050405020304" pitchFamily="18" charset="0"/>
              </a:rPr>
              <a:t>Age at Diagnosis </a:t>
            </a:r>
            <a:r>
              <a:rPr lang="en-US" sz="2600" b="1" dirty="0">
                <a:ea typeface="Times New Roman" panose="02020603050405020304" pitchFamily="18" charset="0"/>
              </a:rPr>
              <a:t>separately</a:t>
            </a:r>
            <a:r>
              <a:rPr lang="en-US" sz="2600" dirty="0">
                <a:ea typeface="Times New Roman" panose="02020603050405020304" pitchFamily="18" charset="0"/>
              </a:rPr>
              <a:t> for </a:t>
            </a:r>
            <a:r>
              <a:rPr lang="en-US" sz="2600" dirty="0">
                <a:solidFill>
                  <a:srgbClr val="0070C0"/>
                </a:solidFill>
                <a:ea typeface="Times New Roman" panose="02020603050405020304" pitchFamily="18" charset="0"/>
              </a:rPr>
              <a:t>Female and Male patients</a:t>
            </a:r>
            <a:r>
              <a:rPr lang="en-US" sz="2600" dirty="0">
                <a:ea typeface="Times New Roman" panose="02020603050405020304" pitchFamily="18" charset="0"/>
              </a:rPr>
              <a:t>.</a:t>
            </a:r>
          </a:p>
          <a:p>
            <a:r>
              <a:rPr lang="en-US" sz="2600" dirty="0">
                <a:ea typeface="Times New Roman" panose="02020603050405020304" pitchFamily="18" charset="0"/>
              </a:rPr>
              <a:t>4. Generate </a:t>
            </a:r>
            <a:r>
              <a:rPr lang="en-US" sz="2600" dirty="0">
                <a:solidFill>
                  <a:srgbClr val="FF0000"/>
                </a:solidFill>
                <a:ea typeface="Times New Roman" panose="02020603050405020304" pitchFamily="18" charset="0"/>
              </a:rPr>
              <a:t>five-number summaries </a:t>
            </a:r>
            <a:r>
              <a:rPr lang="en-US" sz="2600" dirty="0">
                <a:ea typeface="Times New Roman" panose="02020603050405020304" pitchFamily="18" charset="0"/>
              </a:rPr>
              <a:t>for </a:t>
            </a:r>
            <a:r>
              <a:rPr lang="en-US" sz="2600" dirty="0">
                <a:solidFill>
                  <a:srgbClr val="0070C0"/>
                </a:solidFill>
                <a:ea typeface="Times New Roman" panose="02020603050405020304" pitchFamily="18" charset="0"/>
              </a:rPr>
              <a:t>Age at Diagnosis </a:t>
            </a:r>
            <a:r>
              <a:rPr lang="en-US" sz="2600" b="1" dirty="0">
                <a:ea typeface="Times New Roman" panose="02020603050405020304" pitchFamily="18" charset="0"/>
              </a:rPr>
              <a:t>separately</a:t>
            </a:r>
            <a:r>
              <a:rPr lang="en-US" sz="2600" dirty="0">
                <a:ea typeface="Times New Roman" panose="02020603050405020304" pitchFamily="18" charset="0"/>
              </a:rPr>
              <a:t> for </a:t>
            </a:r>
            <a:r>
              <a:rPr lang="en-US" sz="2600" dirty="0">
                <a:solidFill>
                  <a:srgbClr val="0070C0"/>
                </a:solidFill>
                <a:ea typeface="Times New Roman" panose="02020603050405020304" pitchFamily="18" charset="0"/>
              </a:rPr>
              <a:t>Female and Male patients</a:t>
            </a:r>
            <a:r>
              <a:rPr lang="en-US" sz="2600" dirty="0">
                <a:ea typeface="Times New Roman" panose="02020603050405020304" pitchFamily="18" charset="0"/>
              </a:rPr>
              <a:t>.</a:t>
            </a:r>
          </a:p>
        </p:txBody>
      </p:sp>
    </p:spTree>
    <p:extLst>
      <p:ext uri="{BB962C8B-B14F-4D97-AF65-F5344CB8AC3E}">
        <p14:creationId xmlns:p14="http://schemas.microsoft.com/office/powerpoint/2010/main" val="152479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856</Words>
  <Application>Microsoft Office PowerPoint</Application>
  <PresentationFormat>Widescreen</PresentationFormat>
  <Paragraphs>113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Excel Lab</vt:lpstr>
      <vt:lpstr>PowerPoint Presentation</vt:lpstr>
      <vt:lpstr>PowerPoint Presentation</vt:lpstr>
      <vt:lpstr>PowerPoint Presentation</vt:lpstr>
      <vt:lpstr>PowerPoint Presentation</vt:lpstr>
      <vt:lpstr>PowerPoint Presentation</vt:lpstr>
      <vt:lpstr>Practice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159</cp:revision>
  <dcterms:created xsi:type="dcterms:W3CDTF">2019-05-07T19:03:55Z</dcterms:created>
  <dcterms:modified xsi:type="dcterms:W3CDTF">2020-12-25T16:35:01Z</dcterms:modified>
</cp:coreProperties>
</file>