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73" r:id="rId14"/>
    <p:sldId id="274" r:id="rId15"/>
    <p:sldId id="275" r:id="rId16"/>
    <p:sldId id="276" r:id="rId17"/>
    <p:sldId id="277" r:id="rId18"/>
    <p:sldId id="27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f9jUJzTVKyRpswumORsmw==" hashData="negIXEYT5/u81TLYrrx3vUCVd81z+t1eWxnxC7wtdXcDM3qdtEFl7x/zX3QERC2078nA9Yb66/pXXQdLoFSn9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FA"/>
    <a:srgbClr val="BDE9FF"/>
    <a:srgbClr val="008AF2"/>
    <a:srgbClr val="CCFFCC"/>
    <a:srgbClr val="8D42C6"/>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85" autoAdjust="0"/>
  </p:normalViewPr>
  <p:slideViewPr>
    <p:cSldViewPr snapToGrid="0">
      <p:cViewPr varScale="1">
        <p:scale>
          <a:sx n="56" d="100"/>
          <a:sy n="56" d="100"/>
        </p:scale>
        <p:origin x="3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17" Type="http://schemas.openxmlformats.org/officeDocument/2006/relationships/image" Target="../media/image18.wmf"/><Relationship Id="rId2" Type="http://schemas.openxmlformats.org/officeDocument/2006/relationships/image" Target="../media/image3.wmf"/><Relationship Id="rId16" Type="http://schemas.openxmlformats.org/officeDocument/2006/relationships/image" Target="../media/image17.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data collection, we end up with a pile of numbers. In this chapter we learn about different methods to present these numbers to convey useful information. These techniques are known as descriptive statistics or exploratory analysis which are the second components of a statistical process. </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9	4	4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10	7	11	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11	13	24	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12	10	34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13	16	50	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 can graph horizontal bar charts too, even have side by side bar charts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3874467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Add the angles next to the frequencies in the table. For the Black color the angle is 3/40*360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308797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tree diagram visually shows the variables and their different categories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98342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Do the exercise with paper and pencil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Year	f.	</a:t>
                </a:r>
                <a:r>
                  <a:rPr lang="en-US" sz="1200" dirty="0" err="1">
                    <a:ea typeface="Times New Roman" panose="02020603050405020304" pitchFamily="18" charset="0"/>
                  </a:rPr>
                  <a:t>r.f.</a:t>
                </a:r>
                <a:r>
                  <a:rPr lang="en-US" sz="1200" dirty="0">
                    <a:ea typeface="Times New Roman" panose="02020603050405020304" pitchFamily="18" charset="0"/>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1st	3	3/40	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2nd	27	27/40	243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3rd	10	10/40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Sum	40	1	360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427151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It’s your turn now, practice what you’ve learned today. Check out the book or online resources if you want to see more examples.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available options to summarize discrete quantitative data when sample size is small. </a:t>
            </a:r>
            <a:r>
              <a:rPr lang="en-US" sz="1200" dirty="0">
                <a:solidFill>
                  <a:srgbClr val="00B050"/>
                </a:solidFill>
                <a:cs typeface="Times New Roman" pitchFamily="18" charset="0"/>
              </a:rPr>
              <a:t>Dot Plot, </a:t>
            </a:r>
            <a:r>
              <a:rPr lang="en-US" sz="1200" dirty="0">
                <a:solidFill>
                  <a:srgbClr val="0070C0"/>
                </a:solidFill>
                <a:cs typeface="Times New Roman" pitchFamily="18" charset="0"/>
              </a:rPr>
              <a:t>Stem-and-Leaf Plot, and </a:t>
            </a:r>
            <a:r>
              <a:rPr lang="en-US" sz="1200" dirty="0">
                <a:solidFill>
                  <a:srgbClr val="FF0000"/>
                </a:solidFill>
                <a:cs typeface="Times New Roman" pitchFamily="18" charset="0"/>
              </a:rPr>
              <a:t>Frequency Tables.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If we build a dot plot for continuous data, then we usually have one dot or maybe two above a bunch of different numbers, that does not provide a useful summary. A better approach for continuous data is to group a range of numbers together, just like above.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proceed without sorting but sorting always helps </a:t>
            </a:r>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count the number of leaves to find the recorded temperatures. The leaves are not sorted, investigate the chart to find the minimum and maximum recorded temperatures.</a:t>
            </a:r>
          </a:p>
          <a:p>
            <a:endParaRPr lang="en-US" dirty="0"/>
          </a:p>
          <a:p>
            <a:r>
              <a:rPr lang="en-US" dirty="0"/>
              <a:t>If we have two datasets roughly with the same range of values we can draw a back to back Stem &amp; Leaf plot which makes their comparison easier.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416310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See the animation in the slide if you didn’t get it </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36949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gi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5.bin"/><Relationship Id="rId18" Type="http://schemas.openxmlformats.org/officeDocument/2006/relationships/image" Target="../media/image8.wmf"/><Relationship Id="rId26" Type="http://schemas.openxmlformats.org/officeDocument/2006/relationships/oleObject" Target="../embeddings/oleObject12.bin"/><Relationship Id="rId39" Type="http://schemas.openxmlformats.org/officeDocument/2006/relationships/image" Target="../media/image18.wmf"/><Relationship Id="rId3" Type="http://schemas.openxmlformats.org/officeDocument/2006/relationships/notesSlide" Target="../notesSlides/notesSlide4.xml"/><Relationship Id="rId21" Type="http://schemas.openxmlformats.org/officeDocument/2006/relationships/oleObject" Target="../embeddings/oleObject9.bin"/><Relationship Id="rId34" Type="http://schemas.openxmlformats.org/officeDocument/2006/relationships/oleObject" Target="../embeddings/oleObject16.bin"/><Relationship Id="rId7" Type="http://schemas.openxmlformats.org/officeDocument/2006/relationships/oleObject" Target="../embeddings/oleObject2.bin"/><Relationship Id="rId12" Type="http://schemas.openxmlformats.org/officeDocument/2006/relationships/image" Target="../media/image5.wmf"/><Relationship Id="rId17" Type="http://schemas.openxmlformats.org/officeDocument/2006/relationships/oleObject" Target="../embeddings/oleObject7.bin"/><Relationship Id="rId25" Type="http://schemas.openxmlformats.org/officeDocument/2006/relationships/image" Target="../media/image11.wmf"/><Relationship Id="rId33" Type="http://schemas.openxmlformats.org/officeDocument/2006/relationships/image" Target="../media/image15.wmf"/><Relationship Id="rId38"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29"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17.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28" Type="http://schemas.openxmlformats.org/officeDocument/2006/relationships/oleObject" Target="../embeddings/oleObject13.bin"/><Relationship Id="rId36" Type="http://schemas.openxmlformats.org/officeDocument/2006/relationships/oleObject" Target="../embeddings/oleObject17.bin"/><Relationship Id="rId10" Type="http://schemas.openxmlformats.org/officeDocument/2006/relationships/image" Target="../media/image4.wmf"/><Relationship Id="rId19" Type="http://schemas.openxmlformats.org/officeDocument/2006/relationships/oleObject" Target="../embeddings/oleObject8.bin"/><Relationship Id="rId31" Type="http://schemas.openxmlformats.org/officeDocument/2006/relationships/image" Target="../media/image14.wmf"/><Relationship Id="rId4" Type="http://schemas.openxmlformats.org/officeDocument/2006/relationships/image" Target="../media/image19.png"/><Relationship Id="rId9" Type="http://schemas.openxmlformats.org/officeDocument/2006/relationships/oleObject" Target="../embeddings/oleObject3.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image" Target="../media/image12.wmf"/><Relationship Id="rId30" Type="http://schemas.openxmlformats.org/officeDocument/2006/relationships/oleObject" Target="../embeddings/oleObject14.bin"/><Relationship Id="rId35" Type="http://schemas.openxmlformats.org/officeDocument/2006/relationships/image" Target="../media/image16.wm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860121" y="1284185"/>
            <a:ext cx="5039638" cy="2387600"/>
          </a:xfrm>
        </p:spPr>
        <p:txBody>
          <a:bodyPr>
            <a:normAutofit fontScale="90000"/>
          </a:bodyPr>
          <a:lstStyle/>
          <a:p>
            <a:r>
              <a:rPr lang="en-US" dirty="0"/>
              <a:t>Graphical Representations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860121" y="4104094"/>
            <a:ext cx="5039638" cy="1294623"/>
          </a:xfrm>
        </p:spPr>
        <p:txBody>
          <a:bodyPr>
            <a:normAutofit/>
          </a:bodyPr>
          <a:lstStyle/>
          <a:p>
            <a:r>
              <a:rPr lang="en-US" sz="3600" dirty="0">
                <a:solidFill>
                  <a:srgbClr val="8D42C6"/>
                </a:solidFill>
              </a:rPr>
              <a:t>Chapter 2</a:t>
            </a:r>
          </a:p>
          <a:p>
            <a:r>
              <a:rPr lang="en-US" sz="3600" dirty="0">
                <a:solidFill>
                  <a:srgbClr val="8D42C6"/>
                </a:solidFill>
              </a:rPr>
              <a:t>Part 1</a:t>
            </a:r>
          </a:p>
        </p:txBody>
      </p:sp>
      <p:pic>
        <p:nvPicPr>
          <p:cNvPr id="6" name="Picture 5">
            <a:extLst>
              <a:ext uri="{FF2B5EF4-FFF2-40B4-BE49-F238E27FC236}">
                <a16:creationId xmlns:a16="http://schemas.microsoft.com/office/drawing/2014/main" id="{0DED8F6A-D38F-43A4-8B8A-299F4B7CF1A9}"/>
              </a:ext>
            </a:extLst>
          </p:cNvPr>
          <p:cNvPicPr>
            <a:picLocks noChangeAspect="1" noChangeArrowheads="1"/>
          </p:cNvPicPr>
          <p:nvPr/>
        </p:nvPicPr>
        <p:blipFill>
          <a:blip r:embed="rId3"/>
          <a:srcRect/>
          <a:stretch>
            <a:fillRect/>
          </a:stretch>
        </p:blipFill>
        <p:spPr bwMode="auto">
          <a:xfrm>
            <a:off x="5710932" y="219414"/>
            <a:ext cx="6304859" cy="5342142"/>
          </a:xfrm>
          <a:prstGeom prst="rect">
            <a:avLst/>
          </a:prstGeom>
          <a:noFill/>
          <a:ln w="9525">
            <a:noFill/>
            <a:miter lim="800000"/>
            <a:headEnd/>
            <a:tailEnd/>
          </a:ln>
        </p:spPr>
      </p:pic>
      <p:sp>
        <p:nvSpPr>
          <p:cNvPr id="4" name="TextBox 3">
            <a:extLst>
              <a:ext uri="{FF2B5EF4-FFF2-40B4-BE49-F238E27FC236}">
                <a16:creationId xmlns:a16="http://schemas.microsoft.com/office/drawing/2014/main" id="{1FAB1986-ADEC-431D-B3EB-6873DD729C8A}"/>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892441" cy="1325563"/>
          </a:xfrm>
        </p:spPr>
        <p:txBody>
          <a:bodyPr/>
          <a:lstStyle/>
          <a:p>
            <a:r>
              <a:rPr lang="en-US" dirty="0">
                <a:solidFill>
                  <a:srgbClr val="990033"/>
                </a:solidFill>
              </a:rPr>
              <a:t>Question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61846"/>
            <a:ext cx="1981705" cy="1569660"/>
          </a:xfrm>
          <a:prstGeom prst="rect">
            <a:avLst/>
          </a:prstGeom>
        </p:spPr>
        <p:txBody>
          <a:bodyPr wrap="square">
            <a:spAutoFit/>
          </a:bodyPr>
          <a:lstStyle/>
          <a:p>
            <a:r>
              <a:rPr lang="en-US" sz="2400" dirty="0">
                <a:ea typeface="Times New Roman" panose="02020603050405020304" pitchFamily="18" charset="0"/>
              </a:rPr>
              <a:t>Complete the given frequency table.</a:t>
            </a:r>
          </a:p>
        </p:txBody>
      </p:sp>
      <p:graphicFrame>
        <p:nvGraphicFramePr>
          <p:cNvPr id="9" name="Table 8">
            <a:extLst>
              <a:ext uri="{FF2B5EF4-FFF2-40B4-BE49-F238E27FC236}">
                <a16:creationId xmlns:a16="http://schemas.microsoft.com/office/drawing/2014/main" id="{B343E1A0-B0CF-424F-A779-7110A6409D42}"/>
              </a:ext>
            </a:extLst>
          </p:cNvPr>
          <p:cNvGraphicFramePr>
            <a:graphicFrameLocks noGrp="1"/>
          </p:cNvGraphicFramePr>
          <p:nvPr>
            <p:extLst>
              <p:ext uri="{D42A27DB-BD31-4B8C-83A1-F6EECF244321}">
                <p14:modId xmlns:p14="http://schemas.microsoft.com/office/powerpoint/2010/main" val="313429992"/>
              </p:ext>
            </p:extLst>
          </p:nvPr>
        </p:nvGraphicFramePr>
        <p:xfrm>
          <a:off x="3387872" y="2083463"/>
          <a:ext cx="8087475" cy="4215156"/>
        </p:xfrm>
        <a:graphic>
          <a:graphicData uri="http://schemas.openxmlformats.org/drawingml/2006/table">
            <a:tbl>
              <a:tblPr/>
              <a:tblGrid>
                <a:gridCol w="2253920">
                  <a:extLst>
                    <a:ext uri="{9D8B030D-6E8A-4147-A177-3AD203B41FA5}">
                      <a16:colId xmlns:a16="http://schemas.microsoft.com/office/drawing/2014/main" val="20000"/>
                    </a:ext>
                  </a:extLst>
                </a:gridCol>
                <a:gridCol w="1933084">
                  <a:extLst>
                    <a:ext uri="{9D8B030D-6E8A-4147-A177-3AD203B41FA5}">
                      <a16:colId xmlns:a16="http://schemas.microsoft.com/office/drawing/2014/main" val="20001"/>
                    </a:ext>
                  </a:extLst>
                </a:gridCol>
                <a:gridCol w="1933084">
                  <a:extLst>
                    <a:ext uri="{9D8B030D-6E8A-4147-A177-3AD203B41FA5}">
                      <a16:colId xmlns:a16="http://schemas.microsoft.com/office/drawing/2014/main" val="20002"/>
                    </a:ext>
                  </a:extLst>
                </a:gridCol>
                <a:gridCol w="1967387">
                  <a:extLst>
                    <a:ext uri="{9D8B030D-6E8A-4147-A177-3AD203B41FA5}">
                      <a16:colId xmlns:a16="http://schemas.microsoft.com/office/drawing/2014/main" val="20003"/>
                    </a:ext>
                  </a:extLst>
                </a:gridCol>
              </a:tblGrid>
              <a:tr h="599628">
                <a:tc>
                  <a:txBody>
                    <a:bodyPr/>
                    <a:lstStyle/>
                    <a:p>
                      <a:pPr marL="0" marR="0" algn="ctr" rtl="0">
                        <a:lnSpc>
                          <a:spcPct val="115000"/>
                        </a:lnSpc>
                        <a:spcBef>
                          <a:spcPts val="0"/>
                        </a:spcBef>
                        <a:spcAft>
                          <a:spcPts val="0"/>
                        </a:spcAft>
                      </a:pPr>
                      <a:r>
                        <a:rPr lang="en-US" sz="2900" b="1" dirty="0">
                          <a:solidFill>
                            <a:srgbClr val="FF0000"/>
                          </a:solidFill>
                          <a:latin typeface="+mn-lt"/>
                          <a:ea typeface="Times New Roman"/>
                          <a:cs typeface="Arial"/>
                        </a:rPr>
                        <a:t>x</a:t>
                      </a:r>
                      <a:endParaRPr lang="en-US" sz="2900" dirty="0">
                        <a:solidFill>
                          <a:srgbClr val="FF0000"/>
                        </a:solidFill>
                        <a:latin typeface="+mn-lt"/>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900" b="1" dirty="0">
                          <a:solidFill>
                            <a:srgbClr val="00B0F0"/>
                          </a:solidFill>
                          <a:latin typeface="+mn-lt"/>
                          <a:ea typeface="Times New Roman"/>
                          <a:cs typeface="Arial"/>
                        </a:rPr>
                        <a:t>f</a:t>
                      </a:r>
                      <a:endParaRPr lang="en-US" sz="2900" dirty="0">
                        <a:solidFill>
                          <a:srgbClr val="00B0F0"/>
                        </a:solidFill>
                        <a:latin typeface="+mn-lt"/>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900" b="1" dirty="0">
                          <a:solidFill>
                            <a:srgbClr val="00B050"/>
                          </a:solidFill>
                          <a:latin typeface="+mn-lt"/>
                          <a:ea typeface="Calibri"/>
                          <a:cs typeface="Arial"/>
                        </a:rPr>
                        <a:t>F</a:t>
                      </a:r>
                      <a:endParaRPr lang="en-US" sz="2900" dirty="0">
                        <a:solidFill>
                          <a:srgbClr val="00B050"/>
                        </a:solidFill>
                        <a:latin typeface="+mn-lt"/>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900" b="1" dirty="0">
                          <a:solidFill>
                            <a:srgbClr val="FFC000"/>
                          </a:solidFill>
                          <a:latin typeface="+mn-lt"/>
                          <a:ea typeface="Times New Roman"/>
                          <a:cs typeface="Arial"/>
                        </a:rPr>
                        <a:t>r (%)</a:t>
                      </a:r>
                      <a:endParaRPr lang="en-US" sz="2900" dirty="0">
                        <a:solidFill>
                          <a:srgbClr val="FFC000"/>
                        </a:solidFill>
                        <a:latin typeface="+mn-lt"/>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2588">
                <a:tc>
                  <a:txBody>
                    <a:bodyPr/>
                    <a:lstStyle/>
                    <a:p>
                      <a:pPr marL="0" marR="0" algn="ctr" rtl="1">
                        <a:lnSpc>
                          <a:spcPct val="115000"/>
                        </a:lnSpc>
                        <a:spcBef>
                          <a:spcPts val="0"/>
                        </a:spcBef>
                        <a:spcAft>
                          <a:spcPts val="0"/>
                        </a:spcAft>
                      </a:pPr>
                      <a:r>
                        <a:rPr lang="en-US" sz="2600" b="1" dirty="0">
                          <a:solidFill>
                            <a:schemeClr val="tx2"/>
                          </a:solidFill>
                          <a:latin typeface="Arial"/>
                          <a:ea typeface="Times New Roman"/>
                          <a:cs typeface="B Roya"/>
                        </a:rPr>
                        <a:t>9</a:t>
                      </a:r>
                      <a:endParaRPr lang="en-US" sz="2600" dirty="0">
                        <a:solidFill>
                          <a:schemeClr val="tx2"/>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4</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8</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588">
                <a:tc>
                  <a:txBody>
                    <a:bodyPr/>
                    <a:lstStyle/>
                    <a:p>
                      <a:pPr marL="0" marR="0" algn="ctr" rtl="1">
                        <a:lnSpc>
                          <a:spcPct val="115000"/>
                        </a:lnSpc>
                        <a:spcBef>
                          <a:spcPts val="0"/>
                        </a:spcBef>
                        <a:spcAft>
                          <a:spcPts val="0"/>
                        </a:spcAft>
                      </a:pPr>
                      <a:r>
                        <a:rPr lang="en-US" sz="2600" b="1" dirty="0">
                          <a:solidFill>
                            <a:schemeClr val="tx2"/>
                          </a:solidFill>
                          <a:latin typeface="Arial"/>
                          <a:ea typeface="Times New Roman"/>
                          <a:cs typeface="B Roya"/>
                        </a:rPr>
                        <a:t>10</a:t>
                      </a:r>
                      <a:endParaRPr lang="en-US" sz="2600" dirty="0">
                        <a:solidFill>
                          <a:schemeClr val="tx2"/>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11</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2588">
                <a:tc>
                  <a:txBody>
                    <a:bodyPr/>
                    <a:lstStyle/>
                    <a:p>
                      <a:pPr marL="0" marR="0" algn="ctr" rtl="1">
                        <a:lnSpc>
                          <a:spcPct val="115000"/>
                        </a:lnSpc>
                        <a:spcBef>
                          <a:spcPts val="0"/>
                        </a:spcBef>
                        <a:spcAft>
                          <a:spcPts val="0"/>
                        </a:spcAft>
                      </a:pPr>
                      <a:r>
                        <a:rPr lang="en-US" sz="2600" b="1" dirty="0">
                          <a:solidFill>
                            <a:schemeClr val="tx2"/>
                          </a:solidFill>
                          <a:latin typeface="Arial"/>
                          <a:ea typeface="Times New Roman"/>
                          <a:cs typeface="B Roya"/>
                        </a:rPr>
                        <a:t>11</a:t>
                      </a:r>
                      <a:endParaRPr lang="en-US" sz="2600" dirty="0">
                        <a:solidFill>
                          <a:schemeClr val="tx2"/>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26</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2588">
                <a:tc>
                  <a:txBody>
                    <a:bodyPr/>
                    <a:lstStyle/>
                    <a:p>
                      <a:pPr marL="0" marR="0" algn="ctr" rtl="1">
                        <a:lnSpc>
                          <a:spcPct val="115000"/>
                        </a:lnSpc>
                        <a:spcBef>
                          <a:spcPts val="0"/>
                        </a:spcBef>
                        <a:spcAft>
                          <a:spcPts val="0"/>
                        </a:spcAft>
                      </a:pPr>
                      <a:r>
                        <a:rPr lang="en-US" sz="2600" b="1" dirty="0">
                          <a:solidFill>
                            <a:schemeClr val="tx2"/>
                          </a:solidFill>
                          <a:latin typeface="Arial"/>
                          <a:ea typeface="Times New Roman"/>
                          <a:cs typeface="B Roya"/>
                        </a:rPr>
                        <a:t>12</a:t>
                      </a:r>
                      <a:endParaRPr lang="en-US" sz="2600" dirty="0">
                        <a:solidFill>
                          <a:schemeClr val="tx2"/>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34</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20</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2588">
                <a:tc>
                  <a:txBody>
                    <a:bodyPr/>
                    <a:lstStyle/>
                    <a:p>
                      <a:pPr marL="0" marR="0" algn="ctr" rtl="1">
                        <a:lnSpc>
                          <a:spcPct val="115000"/>
                        </a:lnSpc>
                        <a:spcBef>
                          <a:spcPts val="0"/>
                        </a:spcBef>
                        <a:spcAft>
                          <a:spcPts val="0"/>
                        </a:spcAft>
                      </a:pPr>
                      <a:r>
                        <a:rPr lang="en-US" sz="2600" b="1" dirty="0">
                          <a:solidFill>
                            <a:schemeClr val="tx2"/>
                          </a:solidFill>
                          <a:latin typeface="Arial"/>
                          <a:ea typeface="Times New Roman"/>
                          <a:cs typeface="B Roya"/>
                        </a:rPr>
                        <a:t>13</a:t>
                      </a:r>
                      <a:endParaRPr lang="en-US" sz="2600" dirty="0">
                        <a:solidFill>
                          <a:schemeClr val="tx2"/>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2600" dirty="0">
                          <a:latin typeface="Arial"/>
                          <a:ea typeface="Times New Roman"/>
                          <a:cs typeface="B Roya"/>
                        </a:rPr>
                        <a:t>50</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2588">
                <a:tc>
                  <a:txBody>
                    <a:bodyPr/>
                    <a:lstStyle/>
                    <a:p>
                      <a:pPr marL="0" marR="0" algn="ctr" rtl="0">
                        <a:lnSpc>
                          <a:spcPct val="115000"/>
                        </a:lnSpc>
                        <a:spcBef>
                          <a:spcPts val="0"/>
                        </a:spcBef>
                        <a:spcAft>
                          <a:spcPts val="0"/>
                        </a:spcAft>
                      </a:pP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en-US" sz="2600" b="1" dirty="0">
                          <a:solidFill>
                            <a:srgbClr val="7030A0"/>
                          </a:solidFill>
                          <a:latin typeface="Arial"/>
                          <a:ea typeface="Times New Roman"/>
                          <a:cs typeface="B Roya"/>
                        </a:rPr>
                        <a:t>50</a:t>
                      </a:r>
                      <a:endParaRPr lang="en-US" sz="2600" dirty="0">
                        <a:solidFill>
                          <a:srgbClr val="7030A0"/>
                        </a:solidFill>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endParaRPr lang="en-US" sz="260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lnSpc>
                          <a:spcPct val="115000"/>
                        </a:lnSpc>
                        <a:spcBef>
                          <a:spcPts val="0"/>
                        </a:spcBef>
                        <a:spcAft>
                          <a:spcPts val="0"/>
                        </a:spcAft>
                      </a:pPr>
                      <a:r>
                        <a:rPr lang="en-US" sz="2600" b="1" dirty="0">
                          <a:latin typeface="Arial"/>
                          <a:ea typeface="Times New Roman"/>
                          <a:cs typeface="B Roya"/>
                        </a:rPr>
                        <a:t>100</a:t>
                      </a:r>
                      <a:endParaRPr lang="en-US" sz="2600" dirty="0">
                        <a:latin typeface="Calibri"/>
                        <a:ea typeface="Calibri"/>
                        <a:cs typeface="Arial"/>
                      </a:endParaRPr>
                    </a:p>
                  </a:txBody>
                  <a:tcPr marL="82296" marR="82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TextBox 9">
            <a:extLst>
              <a:ext uri="{FF2B5EF4-FFF2-40B4-BE49-F238E27FC236}">
                <a16:creationId xmlns:a16="http://schemas.microsoft.com/office/drawing/2014/main" id="{8048098E-3D80-4730-960F-35F2611A4F7F}"/>
              </a:ext>
            </a:extLst>
          </p:cNvPr>
          <p:cNvSpPr txBox="1"/>
          <p:nvPr/>
        </p:nvSpPr>
        <p:spPr>
          <a:xfrm>
            <a:off x="4068109" y="5757956"/>
            <a:ext cx="1432621" cy="480131"/>
          </a:xfrm>
          <a:prstGeom prst="rect">
            <a:avLst/>
          </a:prstGeom>
          <a:noFill/>
        </p:spPr>
        <p:txBody>
          <a:bodyPr wrap="square" lIns="109728" tIns="54864" rIns="109728" bIns="54864" rtlCol="0">
            <a:spAutoFit/>
          </a:bodyPr>
          <a:lstStyle/>
          <a:p>
            <a:r>
              <a:rPr lang="en-US" sz="2400" b="1" dirty="0"/>
              <a:t>Sum</a:t>
            </a:r>
          </a:p>
        </p:txBody>
      </p:sp>
      <p:sp>
        <p:nvSpPr>
          <p:cNvPr id="11" name="TextBox 10">
            <a:extLst>
              <a:ext uri="{FF2B5EF4-FFF2-40B4-BE49-F238E27FC236}">
                <a16:creationId xmlns:a16="http://schemas.microsoft.com/office/drawing/2014/main" id="{AA2C36FB-8820-4775-A5F1-7C4D172DF9A0}"/>
              </a:ext>
            </a:extLst>
          </p:cNvPr>
          <p:cNvSpPr txBox="1"/>
          <p:nvPr/>
        </p:nvSpPr>
        <p:spPr>
          <a:xfrm>
            <a:off x="3562825" y="1137115"/>
            <a:ext cx="2178906" cy="849463"/>
          </a:xfrm>
          <a:prstGeom prst="rect">
            <a:avLst/>
          </a:prstGeom>
          <a:noFill/>
        </p:spPr>
        <p:txBody>
          <a:bodyPr wrap="square" lIns="109728" tIns="54864" rIns="109728" bIns="54864" rtlCol="0">
            <a:spAutoFit/>
          </a:bodyPr>
          <a:lstStyle/>
          <a:p>
            <a:r>
              <a:rPr lang="en-US" sz="2400" b="1" dirty="0">
                <a:solidFill>
                  <a:srgbClr val="FF0000"/>
                </a:solidFill>
              </a:rPr>
              <a:t>Different  </a:t>
            </a:r>
          </a:p>
          <a:p>
            <a:r>
              <a:rPr lang="en-US" sz="2400" b="1" dirty="0">
                <a:solidFill>
                  <a:srgbClr val="FF0000"/>
                </a:solidFill>
              </a:rPr>
              <a:t>Data Values</a:t>
            </a:r>
          </a:p>
        </p:txBody>
      </p:sp>
      <p:sp>
        <p:nvSpPr>
          <p:cNvPr id="12" name="TextBox 11">
            <a:extLst>
              <a:ext uri="{FF2B5EF4-FFF2-40B4-BE49-F238E27FC236}">
                <a16:creationId xmlns:a16="http://schemas.microsoft.com/office/drawing/2014/main" id="{7954F08D-D65D-4761-82D9-F714730DE8FA}"/>
              </a:ext>
            </a:extLst>
          </p:cNvPr>
          <p:cNvSpPr txBox="1"/>
          <p:nvPr/>
        </p:nvSpPr>
        <p:spPr>
          <a:xfrm>
            <a:off x="5741731" y="1450622"/>
            <a:ext cx="2022346" cy="480131"/>
          </a:xfrm>
          <a:prstGeom prst="rect">
            <a:avLst/>
          </a:prstGeom>
          <a:noFill/>
        </p:spPr>
        <p:txBody>
          <a:bodyPr wrap="square" lIns="109728" tIns="54864" rIns="109728" bIns="54864" rtlCol="0">
            <a:spAutoFit/>
          </a:bodyPr>
          <a:lstStyle/>
          <a:p>
            <a:r>
              <a:rPr lang="en-US" sz="2400" b="1" dirty="0">
                <a:solidFill>
                  <a:srgbClr val="00B0F0"/>
                </a:solidFill>
              </a:rPr>
              <a:t>Frequency</a:t>
            </a:r>
          </a:p>
        </p:txBody>
      </p:sp>
      <p:sp>
        <p:nvSpPr>
          <p:cNvPr id="13" name="TextBox 12">
            <a:extLst>
              <a:ext uri="{FF2B5EF4-FFF2-40B4-BE49-F238E27FC236}">
                <a16:creationId xmlns:a16="http://schemas.microsoft.com/office/drawing/2014/main" id="{9528B980-8FD6-43E6-975C-F87C8F0B1D7A}"/>
              </a:ext>
            </a:extLst>
          </p:cNvPr>
          <p:cNvSpPr txBox="1"/>
          <p:nvPr/>
        </p:nvSpPr>
        <p:spPr>
          <a:xfrm>
            <a:off x="7672973" y="1137115"/>
            <a:ext cx="1699122" cy="849463"/>
          </a:xfrm>
          <a:prstGeom prst="rect">
            <a:avLst/>
          </a:prstGeom>
          <a:noFill/>
        </p:spPr>
        <p:txBody>
          <a:bodyPr wrap="square" lIns="109728" tIns="54864" rIns="109728" bIns="54864" rtlCol="0">
            <a:spAutoFit/>
          </a:bodyPr>
          <a:lstStyle/>
          <a:p>
            <a:r>
              <a:rPr lang="en-US" sz="2400" b="1" dirty="0">
                <a:solidFill>
                  <a:srgbClr val="00B050"/>
                </a:solidFill>
              </a:rPr>
              <a:t>Cumulative </a:t>
            </a:r>
          </a:p>
          <a:p>
            <a:r>
              <a:rPr lang="en-US" sz="2400" b="1" dirty="0">
                <a:solidFill>
                  <a:srgbClr val="00B050"/>
                </a:solidFill>
              </a:rPr>
              <a:t>Frequency</a:t>
            </a:r>
          </a:p>
        </p:txBody>
      </p:sp>
      <p:sp>
        <p:nvSpPr>
          <p:cNvPr id="14" name="TextBox 13">
            <a:extLst>
              <a:ext uri="{FF2B5EF4-FFF2-40B4-BE49-F238E27FC236}">
                <a16:creationId xmlns:a16="http://schemas.microsoft.com/office/drawing/2014/main" id="{66CB3777-4641-48F4-867F-A3D70E160018}"/>
              </a:ext>
            </a:extLst>
          </p:cNvPr>
          <p:cNvSpPr txBox="1"/>
          <p:nvPr/>
        </p:nvSpPr>
        <p:spPr>
          <a:xfrm>
            <a:off x="9517828" y="1137115"/>
            <a:ext cx="1835972" cy="849463"/>
          </a:xfrm>
          <a:prstGeom prst="rect">
            <a:avLst/>
          </a:prstGeom>
          <a:noFill/>
        </p:spPr>
        <p:txBody>
          <a:bodyPr wrap="square" lIns="109728" tIns="54864" rIns="109728" bIns="54864" rtlCol="0">
            <a:spAutoFit/>
          </a:bodyPr>
          <a:lstStyle/>
          <a:p>
            <a:r>
              <a:rPr lang="en-US" sz="2400" b="1" dirty="0">
                <a:solidFill>
                  <a:srgbClr val="FFC000"/>
                </a:solidFill>
              </a:rPr>
              <a:t>Relative</a:t>
            </a:r>
          </a:p>
          <a:p>
            <a:r>
              <a:rPr lang="en-US" sz="2400" b="1" dirty="0">
                <a:solidFill>
                  <a:srgbClr val="FFC000"/>
                </a:solidFill>
              </a:rPr>
              <a:t>Frequency %</a:t>
            </a:r>
          </a:p>
        </p:txBody>
      </p:sp>
    </p:spTree>
    <p:extLst>
      <p:ext uri="{BB962C8B-B14F-4D97-AF65-F5344CB8AC3E}">
        <p14:creationId xmlns:p14="http://schemas.microsoft.com/office/powerpoint/2010/main" val="10421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454030" cy="1325563"/>
          </a:xfrm>
        </p:spPr>
        <p:txBody>
          <a:bodyPr/>
          <a:lstStyle/>
          <a:p>
            <a:r>
              <a:rPr lang="en-US" dirty="0">
                <a:solidFill>
                  <a:srgbClr val="990033"/>
                </a:solidFill>
              </a:rPr>
              <a:t>Bar Chart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6403"/>
            <a:ext cx="7564395" cy="1569660"/>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bar chart</a:t>
            </a:r>
            <a:r>
              <a:rPr lang="en-US" sz="2400" dirty="0">
                <a:cs typeface="Times New Roman" pitchFamily="18" charset="0"/>
              </a:rPr>
              <a:t> is a representation of a frequency distribution of a qualitative variable by way of </a:t>
            </a:r>
            <a:r>
              <a:rPr lang="en-US" sz="2400" dirty="0">
                <a:solidFill>
                  <a:srgbClr val="00B050"/>
                </a:solidFill>
                <a:cs typeface="Times New Roman" pitchFamily="18" charset="0"/>
              </a:rPr>
              <a:t>rectangles whose heights are proportional to relative frequencies</a:t>
            </a:r>
            <a:r>
              <a:rPr lang="en-US" sz="2400" dirty="0">
                <a:cs typeface="Times New Roman" pitchFamily="18" charset="0"/>
              </a:rPr>
              <a:t> placed over each category.</a:t>
            </a:r>
            <a:endParaRPr lang="en-US" sz="2400" dirty="0">
              <a:ea typeface="Times New Roman" panose="02020603050405020304" pitchFamily="18" charset="0"/>
            </a:endParaRPr>
          </a:p>
        </p:txBody>
      </p:sp>
      <p:pic>
        <p:nvPicPr>
          <p:cNvPr id="6" name="Picture 2" descr="http://www.mytestbook.com/images/Grade5/Math/232_2282_gr5wk18pic3.gif">
            <a:extLst>
              <a:ext uri="{FF2B5EF4-FFF2-40B4-BE49-F238E27FC236}">
                <a16:creationId xmlns:a16="http://schemas.microsoft.com/office/drawing/2014/main" id="{C37B3CFC-07EA-45E7-9AD6-C5A0AEE86FA8}"/>
              </a:ext>
            </a:extLst>
          </p:cNvPr>
          <p:cNvPicPr>
            <a:picLocks noChangeAspect="1" noChangeArrowheads="1"/>
          </p:cNvPicPr>
          <p:nvPr/>
        </p:nvPicPr>
        <p:blipFill>
          <a:blip r:embed="rId3"/>
          <a:srcRect/>
          <a:stretch>
            <a:fillRect/>
          </a:stretch>
        </p:blipFill>
        <p:spPr bwMode="auto">
          <a:xfrm>
            <a:off x="2310714" y="2878465"/>
            <a:ext cx="5014864" cy="3662257"/>
          </a:xfrm>
          <a:prstGeom prst="rect">
            <a:avLst/>
          </a:prstGeom>
          <a:noFill/>
        </p:spPr>
      </p:pic>
      <p:sp>
        <p:nvSpPr>
          <p:cNvPr id="9" name="Rectangle 8">
            <a:extLst>
              <a:ext uri="{FF2B5EF4-FFF2-40B4-BE49-F238E27FC236}">
                <a16:creationId xmlns:a16="http://schemas.microsoft.com/office/drawing/2014/main" id="{A6F77494-8838-4F36-B279-BFD2AC42F1F5}"/>
              </a:ext>
            </a:extLst>
          </p:cNvPr>
          <p:cNvSpPr/>
          <p:nvPr/>
        </p:nvSpPr>
        <p:spPr>
          <a:xfrm>
            <a:off x="8612659" y="387651"/>
            <a:ext cx="3163029" cy="5387500"/>
          </a:xfrm>
          <a:prstGeom prst="rect">
            <a:avLst/>
          </a:prstGeom>
          <a:solidFill>
            <a:srgbClr val="CCFFCC"/>
          </a:solidFill>
        </p:spPr>
        <p:txBody>
          <a:bodyPr wrap="square">
            <a:spAutoFit/>
          </a:bodyPr>
          <a:lstStyle/>
          <a:p>
            <a:r>
              <a:rPr lang="en-US" sz="2200" dirty="0">
                <a:solidFill>
                  <a:srgbClr val="FF0000"/>
                </a:solidFill>
              </a:rPr>
              <a:t>Step-by-Step Bar Chart</a:t>
            </a:r>
          </a:p>
          <a:p>
            <a:pPr>
              <a:lnSpc>
                <a:spcPts val="1000"/>
              </a:lnSpc>
            </a:pPr>
            <a:endParaRPr lang="en-US" sz="2200" dirty="0"/>
          </a:p>
          <a:p>
            <a:r>
              <a:rPr lang="en-US" sz="2200" dirty="0"/>
              <a:t>1. Create a frequency table, should have at least class marks and frequency column </a:t>
            </a:r>
          </a:p>
          <a:p>
            <a:pPr>
              <a:lnSpc>
                <a:spcPts val="1000"/>
              </a:lnSpc>
            </a:pPr>
            <a:endParaRPr lang="en-US" sz="2200" dirty="0"/>
          </a:p>
          <a:p>
            <a:r>
              <a:rPr lang="en-US" sz="2200" dirty="0"/>
              <a:t>2. Mark different categories on the horizontal axis</a:t>
            </a:r>
          </a:p>
          <a:p>
            <a:pPr>
              <a:lnSpc>
                <a:spcPts val="1000"/>
              </a:lnSpc>
            </a:pPr>
            <a:endParaRPr lang="en-US" sz="2200" dirty="0"/>
          </a:p>
          <a:p>
            <a:r>
              <a:rPr lang="en-US" sz="2200" dirty="0"/>
              <a:t>3. Construct rectangles with heights proportional to the frequency/relative frequency, leaving gaps between the various categories</a:t>
            </a:r>
          </a:p>
        </p:txBody>
      </p:sp>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Pareto Chart</a:t>
            </a:r>
            <a:endParaRPr lang="en-US" dirty="0"/>
          </a:p>
        </p:txBody>
      </p:sp>
      <p:pic>
        <p:nvPicPr>
          <p:cNvPr id="14" name="Picture 13">
            <a:extLst>
              <a:ext uri="{FF2B5EF4-FFF2-40B4-BE49-F238E27FC236}">
                <a16:creationId xmlns:a16="http://schemas.microsoft.com/office/drawing/2014/main" id="{97418207-2E62-45A6-BE37-1CE129A1984F}"/>
              </a:ext>
            </a:extLst>
          </p:cNvPr>
          <p:cNvPicPr>
            <a:picLocks noChangeAspect="1"/>
          </p:cNvPicPr>
          <p:nvPr/>
        </p:nvPicPr>
        <p:blipFill>
          <a:blip r:embed="rId3"/>
          <a:stretch>
            <a:fillRect/>
          </a:stretch>
        </p:blipFill>
        <p:spPr>
          <a:xfrm>
            <a:off x="6516133" y="254791"/>
            <a:ext cx="5167510" cy="3100506"/>
          </a:xfrm>
          <a:prstGeom prst="rect">
            <a:avLst/>
          </a:prstGeom>
        </p:spPr>
      </p:pic>
      <p:pic>
        <p:nvPicPr>
          <p:cNvPr id="15" name="Picture 14">
            <a:extLst>
              <a:ext uri="{FF2B5EF4-FFF2-40B4-BE49-F238E27FC236}">
                <a16:creationId xmlns:a16="http://schemas.microsoft.com/office/drawing/2014/main" id="{DEDA860B-C00E-46FB-AAD9-279315F7EF9A}"/>
              </a:ext>
            </a:extLst>
          </p:cNvPr>
          <p:cNvPicPr>
            <a:picLocks noChangeAspect="1"/>
          </p:cNvPicPr>
          <p:nvPr/>
        </p:nvPicPr>
        <p:blipFill>
          <a:blip r:embed="rId4"/>
          <a:stretch>
            <a:fillRect/>
          </a:stretch>
        </p:blipFill>
        <p:spPr>
          <a:xfrm>
            <a:off x="1579605" y="2909687"/>
            <a:ext cx="3672016" cy="3393128"/>
          </a:xfrm>
          <a:prstGeom prst="rect">
            <a:avLst/>
          </a:prstGeom>
        </p:spPr>
      </p:pic>
      <p:pic>
        <p:nvPicPr>
          <p:cNvPr id="16" name="Picture 15">
            <a:extLst>
              <a:ext uri="{FF2B5EF4-FFF2-40B4-BE49-F238E27FC236}">
                <a16:creationId xmlns:a16="http://schemas.microsoft.com/office/drawing/2014/main" id="{C7CD91C0-C00F-4109-A52F-A9C40F10F0E4}"/>
              </a:ext>
            </a:extLst>
          </p:cNvPr>
          <p:cNvPicPr>
            <a:picLocks noChangeAspect="1"/>
          </p:cNvPicPr>
          <p:nvPr/>
        </p:nvPicPr>
        <p:blipFill>
          <a:blip r:embed="rId5"/>
          <a:stretch>
            <a:fillRect/>
          </a:stretch>
        </p:blipFill>
        <p:spPr>
          <a:xfrm>
            <a:off x="6516132" y="3502702"/>
            <a:ext cx="5167511" cy="3100507"/>
          </a:xfrm>
          <a:prstGeom prst="rect">
            <a:avLst/>
          </a:prstGeom>
        </p:spPr>
      </p:pic>
      <p:sp>
        <p:nvSpPr>
          <p:cNvPr id="17" name="Rectangle 16">
            <a:extLst>
              <a:ext uri="{FF2B5EF4-FFF2-40B4-BE49-F238E27FC236}">
                <a16:creationId xmlns:a16="http://schemas.microsoft.com/office/drawing/2014/main" id="{69123C44-2C2C-46A6-8B63-8446967EDDCB}"/>
              </a:ext>
            </a:extLst>
          </p:cNvPr>
          <p:cNvSpPr/>
          <p:nvPr/>
        </p:nvSpPr>
        <p:spPr>
          <a:xfrm>
            <a:off x="838201" y="1466403"/>
            <a:ext cx="5352534" cy="1200329"/>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Pareto chart</a:t>
            </a:r>
            <a:r>
              <a:rPr lang="en-US" sz="2400" dirty="0">
                <a:cs typeface="Times New Roman" pitchFamily="18" charset="0"/>
              </a:rPr>
              <a:t> </a:t>
            </a:r>
            <a:r>
              <a:rPr lang="en-US" sz="2400" dirty="0">
                <a:solidFill>
                  <a:srgbClr val="00B050"/>
                </a:solidFill>
                <a:cs typeface="Times New Roman" pitchFamily="18" charset="0"/>
              </a:rPr>
              <a:t>is a bar chart </a:t>
            </a:r>
            <a:r>
              <a:rPr lang="en-US" sz="2400" dirty="0">
                <a:cs typeface="Times New Roman" pitchFamily="18" charset="0"/>
              </a:rPr>
              <a:t>such that the </a:t>
            </a:r>
            <a:r>
              <a:rPr lang="en-US" sz="2400" dirty="0">
                <a:solidFill>
                  <a:srgbClr val="00B050"/>
                </a:solidFill>
                <a:cs typeface="Times New Roman" pitchFamily="18" charset="0"/>
              </a:rPr>
              <a:t>categories have been sorted according to frequency </a:t>
            </a:r>
            <a:r>
              <a:rPr lang="en-US" sz="2400" dirty="0">
                <a:cs typeface="Times New Roman" pitchFamily="18" charset="0"/>
              </a:rPr>
              <a:t>(</a:t>
            </a:r>
            <a:r>
              <a:rPr lang="en-US" sz="2400" dirty="0">
                <a:solidFill>
                  <a:srgbClr val="FF0000"/>
                </a:solidFill>
                <a:cs typeface="Times New Roman" pitchFamily="18" charset="0"/>
              </a:rPr>
              <a:t>in descending order</a:t>
            </a:r>
            <a:r>
              <a:rPr lang="en-US" sz="2400" dirty="0">
                <a:cs typeface="Times New Roman" pitchFamily="18" charset="0"/>
              </a:rPr>
              <a:t>).</a:t>
            </a:r>
          </a:p>
        </p:txBody>
      </p:sp>
    </p:spTree>
    <p:extLst>
      <p:ext uri="{BB962C8B-B14F-4D97-AF65-F5344CB8AC3E}">
        <p14:creationId xmlns:p14="http://schemas.microsoft.com/office/powerpoint/2010/main" val="20040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Pictogram</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1" y="1466403"/>
            <a:ext cx="3239529" cy="2677656"/>
          </a:xfrm>
          <a:prstGeom prst="rect">
            <a:avLst/>
          </a:prstGeom>
        </p:spPr>
        <p:txBody>
          <a:bodyPr wrap="square">
            <a:spAutoFit/>
          </a:bodyPr>
          <a:lstStyle/>
          <a:p>
            <a:r>
              <a:rPr lang="en-US" sz="2400" b="1" dirty="0">
                <a:cs typeface="Times New Roman" pitchFamily="18" charset="0"/>
              </a:rPr>
              <a:t>Pictogram </a:t>
            </a:r>
            <a:r>
              <a:rPr lang="en-US" sz="2400" dirty="0">
                <a:cs typeface="Times New Roman" pitchFamily="18" charset="0"/>
              </a:rPr>
              <a:t>is a pictorial representation of frequencies, especially when </a:t>
            </a:r>
            <a:r>
              <a:rPr lang="en-US" sz="2400" dirty="0">
                <a:solidFill>
                  <a:srgbClr val="0070C0"/>
                </a:solidFill>
                <a:cs typeface="Times New Roman" pitchFamily="18" charset="0"/>
              </a:rPr>
              <a:t>each value is represented by a proportional number of pictures.</a:t>
            </a:r>
          </a:p>
        </p:txBody>
      </p:sp>
      <p:pic>
        <p:nvPicPr>
          <p:cNvPr id="7" name="Content Placeholder 4" descr="http://www.iteachbio.com/skills/Graphing/pictograph_bar1.png">
            <a:extLst>
              <a:ext uri="{FF2B5EF4-FFF2-40B4-BE49-F238E27FC236}">
                <a16:creationId xmlns:a16="http://schemas.microsoft.com/office/drawing/2014/main" id="{1BAF4BBC-419A-425D-862D-96CD4E4BEFF1}"/>
              </a:ext>
            </a:extLst>
          </p:cNvPr>
          <p:cNvPicPr>
            <a:picLocks/>
          </p:cNvPicPr>
          <p:nvPr/>
        </p:nvPicPr>
        <p:blipFill>
          <a:blip r:embed="rId3" cstate="print"/>
          <a:stretch>
            <a:fillRect/>
          </a:stretch>
        </p:blipFill>
        <p:spPr bwMode="auto">
          <a:xfrm>
            <a:off x="4287795" y="2109228"/>
            <a:ext cx="7314228" cy="4501637"/>
          </a:xfrm>
          <a:prstGeom prst="rect">
            <a:avLst/>
          </a:prstGeom>
          <a:noFill/>
          <a:ln w="9525">
            <a:noFill/>
            <a:miter lim="800000"/>
            <a:headEnd/>
            <a:tailEnd/>
          </a:ln>
        </p:spPr>
      </p:pic>
      <p:sp>
        <p:nvSpPr>
          <p:cNvPr id="8" name="Rectangle 7">
            <a:extLst>
              <a:ext uri="{FF2B5EF4-FFF2-40B4-BE49-F238E27FC236}">
                <a16:creationId xmlns:a16="http://schemas.microsoft.com/office/drawing/2014/main" id="{D2B09344-7099-4E22-A331-C2F1AA2C256D}"/>
              </a:ext>
            </a:extLst>
          </p:cNvPr>
          <p:cNvSpPr/>
          <p:nvPr/>
        </p:nvSpPr>
        <p:spPr>
          <a:xfrm>
            <a:off x="4460792" y="564226"/>
            <a:ext cx="7141231" cy="1126462"/>
          </a:xfrm>
          <a:prstGeom prst="rect">
            <a:avLst/>
          </a:prstGeom>
        </p:spPr>
        <p:txBody>
          <a:bodyPr wrap="square" lIns="109728" tIns="54864" rIns="109728" bIns="54864">
            <a:spAutoFit/>
          </a:bodyPr>
          <a:lstStyle/>
          <a:p>
            <a:r>
              <a:rPr lang="en-US" sz="2200" dirty="0"/>
              <a:t>Example. The US Census Bureau uses houses to indicate the number of new residential constructions in August 2001 and September 2000-2001. </a:t>
            </a:r>
          </a:p>
        </p:txBody>
      </p:sp>
    </p:spTree>
    <p:extLst>
      <p:ext uri="{BB962C8B-B14F-4D97-AF65-F5344CB8AC3E}">
        <p14:creationId xmlns:p14="http://schemas.microsoft.com/office/powerpoint/2010/main" val="43597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Examples of Bar Charts</a:t>
            </a:r>
            <a:endParaRPr lang="en-US" dirty="0"/>
          </a:p>
        </p:txBody>
      </p:sp>
      <p:pic>
        <p:nvPicPr>
          <p:cNvPr id="6" name="Picture 4" descr="Image result for bar chart">
            <a:extLst>
              <a:ext uri="{FF2B5EF4-FFF2-40B4-BE49-F238E27FC236}">
                <a16:creationId xmlns:a16="http://schemas.microsoft.com/office/drawing/2014/main" id="{E82E918A-BDC1-4FDF-9258-F174E879863E}"/>
              </a:ext>
            </a:extLst>
          </p:cNvPr>
          <p:cNvPicPr>
            <a:picLocks noChangeAspect="1" noChangeArrowheads="1"/>
          </p:cNvPicPr>
          <p:nvPr/>
        </p:nvPicPr>
        <p:blipFill>
          <a:blip r:embed="rId3"/>
          <a:srcRect/>
          <a:stretch>
            <a:fillRect/>
          </a:stretch>
        </p:blipFill>
        <p:spPr bwMode="auto">
          <a:xfrm>
            <a:off x="7659133" y="272986"/>
            <a:ext cx="3694667" cy="2148940"/>
          </a:xfrm>
          <a:prstGeom prst="rect">
            <a:avLst/>
          </a:prstGeom>
          <a:noFill/>
        </p:spPr>
      </p:pic>
      <p:pic>
        <p:nvPicPr>
          <p:cNvPr id="9" name="Picture 2" descr="Image result">
            <a:extLst>
              <a:ext uri="{FF2B5EF4-FFF2-40B4-BE49-F238E27FC236}">
                <a16:creationId xmlns:a16="http://schemas.microsoft.com/office/drawing/2014/main" id="{C475F702-ED51-4FAD-8C5F-C3D7EA07C8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043" y="2717851"/>
            <a:ext cx="6464508" cy="34728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35588E3-D2EA-4F4C-B791-43D2128CA1CE}"/>
              </a:ext>
            </a:extLst>
          </p:cNvPr>
          <p:cNvPicPr>
            <a:picLocks noChangeAspect="1"/>
          </p:cNvPicPr>
          <p:nvPr/>
        </p:nvPicPr>
        <p:blipFill>
          <a:blip r:embed="rId5"/>
          <a:stretch>
            <a:fillRect/>
          </a:stretch>
        </p:blipFill>
        <p:spPr>
          <a:xfrm>
            <a:off x="7943288" y="3105733"/>
            <a:ext cx="3784001" cy="3085002"/>
          </a:xfrm>
          <a:prstGeom prst="rect">
            <a:avLst/>
          </a:prstGeom>
        </p:spPr>
      </p:pic>
    </p:spTree>
    <p:extLst>
      <p:ext uri="{BB962C8B-B14F-4D97-AF65-F5344CB8AC3E}">
        <p14:creationId xmlns:p14="http://schemas.microsoft.com/office/powerpoint/2010/main" val="88723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Pie Chart</a:t>
            </a:r>
            <a:endParaRPr lang="en-US" dirty="0"/>
          </a:p>
        </p:txBody>
      </p:sp>
      <p:sp>
        <p:nvSpPr>
          <p:cNvPr id="7" name="Rectangle 6">
            <a:extLst>
              <a:ext uri="{FF2B5EF4-FFF2-40B4-BE49-F238E27FC236}">
                <a16:creationId xmlns:a16="http://schemas.microsoft.com/office/drawing/2014/main" id="{1C3B4AE8-13D0-4BE3-8D19-8065AE2354B3}"/>
              </a:ext>
            </a:extLst>
          </p:cNvPr>
          <p:cNvSpPr/>
          <p:nvPr/>
        </p:nvSpPr>
        <p:spPr>
          <a:xfrm>
            <a:off x="838200" y="1466403"/>
            <a:ext cx="6551141" cy="1200329"/>
          </a:xfrm>
          <a:prstGeom prst="rect">
            <a:avLst/>
          </a:prstGeom>
        </p:spPr>
        <p:txBody>
          <a:bodyPr wrap="square">
            <a:spAutoFit/>
          </a:bodyPr>
          <a:lstStyle/>
          <a:p>
            <a:pPr indent="3810" algn="just"/>
            <a:r>
              <a:rPr lang="en-US" sz="2400" dirty="0">
                <a:cs typeface="Times New Roman" pitchFamily="18" charset="0"/>
              </a:rPr>
              <a:t>A </a:t>
            </a:r>
            <a:r>
              <a:rPr lang="en-US" sz="2400" b="1" dirty="0">
                <a:cs typeface="Times New Roman" pitchFamily="18" charset="0"/>
              </a:rPr>
              <a:t>Pie Chart</a:t>
            </a:r>
            <a:r>
              <a:rPr lang="en-US" sz="2400" dirty="0">
                <a:cs typeface="Times New Roman" pitchFamily="18" charset="0"/>
              </a:rPr>
              <a:t> is a circle divided into categories where </a:t>
            </a:r>
            <a:r>
              <a:rPr lang="en-US" sz="2400" dirty="0">
                <a:solidFill>
                  <a:srgbClr val="00B050"/>
                </a:solidFill>
                <a:cs typeface="Times New Roman" pitchFamily="18" charset="0"/>
              </a:rPr>
              <a:t>the size of each category is proportional to the frequency of the outcome</a:t>
            </a:r>
            <a:r>
              <a:rPr lang="en-US" sz="2400" dirty="0">
                <a:cs typeface="Times New Roman" pitchFamily="18" charset="0"/>
              </a:rPr>
              <a:t>.</a:t>
            </a:r>
          </a:p>
        </p:txBody>
      </p:sp>
      <p:pic>
        <p:nvPicPr>
          <p:cNvPr id="4" name="Picture 3">
            <a:extLst>
              <a:ext uri="{FF2B5EF4-FFF2-40B4-BE49-F238E27FC236}">
                <a16:creationId xmlns:a16="http://schemas.microsoft.com/office/drawing/2014/main" id="{A5FAC457-D5CE-4EDA-A6AE-663CEC9AD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47" y="2922880"/>
            <a:ext cx="4206049" cy="3578368"/>
          </a:xfrm>
          <a:prstGeom prst="rect">
            <a:avLst/>
          </a:prstGeom>
        </p:spPr>
      </p:pic>
      <p:sp>
        <p:nvSpPr>
          <p:cNvPr id="11" name="Rectangle 10">
            <a:extLst>
              <a:ext uri="{FF2B5EF4-FFF2-40B4-BE49-F238E27FC236}">
                <a16:creationId xmlns:a16="http://schemas.microsoft.com/office/drawing/2014/main" id="{367138C8-75F3-46CF-91F3-15DB1880B4BA}"/>
              </a:ext>
            </a:extLst>
          </p:cNvPr>
          <p:cNvSpPr/>
          <p:nvPr/>
        </p:nvSpPr>
        <p:spPr>
          <a:xfrm>
            <a:off x="838200" y="2853034"/>
            <a:ext cx="6551141" cy="1938992"/>
          </a:xfrm>
          <a:prstGeom prst="rect">
            <a:avLst/>
          </a:prstGeom>
        </p:spPr>
        <p:txBody>
          <a:bodyPr wrap="square">
            <a:spAutoFit/>
          </a:bodyPr>
          <a:lstStyle/>
          <a:p>
            <a:pPr indent="3810" algn="just"/>
            <a:r>
              <a:rPr lang="en-US" sz="2400" dirty="0">
                <a:cs typeface="Times New Roman" pitchFamily="18" charset="0"/>
              </a:rPr>
              <a:t>1. Construct a frequency table having </a:t>
            </a:r>
            <a:r>
              <a:rPr lang="en-US" sz="2400" dirty="0">
                <a:solidFill>
                  <a:srgbClr val="7030A0"/>
                </a:solidFill>
                <a:cs typeface="Times New Roman" pitchFamily="18" charset="0"/>
              </a:rPr>
              <a:t>different data values</a:t>
            </a:r>
            <a:r>
              <a:rPr lang="en-US" sz="2400" dirty="0">
                <a:cs typeface="Times New Roman" pitchFamily="18" charset="0"/>
              </a:rPr>
              <a:t>, their </a:t>
            </a:r>
            <a:r>
              <a:rPr lang="en-US" sz="2400" dirty="0">
                <a:solidFill>
                  <a:srgbClr val="00B050"/>
                </a:solidFill>
                <a:cs typeface="Times New Roman" pitchFamily="18" charset="0"/>
              </a:rPr>
              <a:t>frequencies</a:t>
            </a:r>
            <a:r>
              <a:rPr lang="en-US" sz="2400" dirty="0">
                <a:cs typeface="Times New Roman" pitchFamily="18" charset="0"/>
              </a:rPr>
              <a:t> and </a:t>
            </a:r>
            <a:r>
              <a:rPr lang="en-US" sz="2400" dirty="0">
                <a:solidFill>
                  <a:srgbClr val="0070C0"/>
                </a:solidFill>
                <a:cs typeface="Times New Roman" pitchFamily="18" charset="0"/>
              </a:rPr>
              <a:t>relative frequencies</a:t>
            </a:r>
            <a:r>
              <a:rPr lang="en-US" sz="2400" dirty="0">
                <a:cs typeface="Times New Roman" pitchFamily="18" charset="0"/>
              </a:rPr>
              <a:t>. </a:t>
            </a:r>
          </a:p>
          <a:p>
            <a:pPr indent="3810" algn="just"/>
            <a:r>
              <a:rPr lang="en-US" sz="2400" dirty="0"/>
              <a:t>Given that the </a:t>
            </a:r>
            <a:r>
              <a:rPr lang="en-US" sz="2400" b="1" dirty="0">
                <a:solidFill>
                  <a:srgbClr val="00B050"/>
                </a:solidFill>
              </a:rPr>
              <a:t>frequency</a:t>
            </a:r>
            <a:r>
              <a:rPr lang="en-US" sz="2400" dirty="0"/>
              <a:t> of a given outcome is </a:t>
            </a:r>
            <a:r>
              <a:rPr lang="en-US" sz="2400" b="1" i="1" dirty="0">
                <a:solidFill>
                  <a:srgbClr val="00B050"/>
                </a:solidFill>
              </a:rPr>
              <a:t>f</a:t>
            </a:r>
            <a:r>
              <a:rPr lang="en-US" sz="2400" dirty="0"/>
              <a:t> and the </a:t>
            </a:r>
            <a:r>
              <a:rPr lang="en-US" sz="2400" b="1" dirty="0">
                <a:solidFill>
                  <a:srgbClr val="FF0000"/>
                </a:solidFill>
              </a:rPr>
              <a:t>sample size</a:t>
            </a:r>
            <a:r>
              <a:rPr lang="en-US" sz="2400" dirty="0">
                <a:solidFill>
                  <a:srgbClr val="FF0000"/>
                </a:solidFill>
              </a:rPr>
              <a:t> </a:t>
            </a:r>
            <a:r>
              <a:rPr lang="en-US" sz="2400" dirty="0"/>
              <a:t>(sum of frequencies) is </a:t>
            </a:r>
            <a:r>
              <a:rPr lang="en-US" sz="2400" b="1" i="1" dirty="0">
                <a:solidFill>
                  <a:srgbClr val="FF0000"/>
                </a:solidFill>
              </a:rPr>
              <a:t>n</a:t>
            </a:r>
            <a:r>
              <a:rPr lang="en-US" sz="2400" dirty="0"/>
              <a:t>, the </a:t>
            </a:r>
            <a:r>
              <a:rPr lang="en-US" sz="2400" b="1" dirty="0">
                <a:solidFill>
                  <a:srgbClr val="0070C0"/>
                </a:solidFill>
              </a:rPr>
              <a:t>relative frequency</a:t>
            </a:r>
            <a:r>
              <a:rPr lang="en-US" sz="2400" dirty="0">
                <a:solidFill>
                  <a:srgbClr val="0070C0"/>
                </a:solidFill>
              </a:rPr>
              <a:t> </a:t>
            </a:r>
            <a:r>
              <a:rPr lang="en-US" sz="2400" dirty="0"/>
              <a:t>is </a:t>
            </a:r>
            <a:r>
              <a:rPr lang="en-US" sz="2400" b="1" i="1" dirty="0">
                <a:solidFill>
                  <a:srgbClr val="0070C0"/>
                </a:solidFill>
              </a:rPr>
              <a:t>r = f / n</a:t>
            </a:r>
            <a:endParaRPr lang="en-US" sz="2400" dirty="0">
              <a:cs typeface="Times New Roman" pitchFamily="18" charset="0"/>
            </a:endParaRPr>
          </a:p>
        </p:txBody>
      </p:sp>
      <p:sp>
        <p:nvSpPr>
          <p:cNvPr id="12" name="Rectangle 11">
            <a:extLst>
              <a:ext uri="{FF2B5EF4-FFF2-40B4-BE49-F238E27FC236}">
                <a16:creationId xmlns:a16="http://schemas.microsoft.com/office/drawing/2014/main" id="{CFA44500-65E6-4053-AAA3-E249CE5E0BE2}"/>
              </a:ext>
            </a:extLst>
          </p:cNvPr>
          <p:cNvSpPr/>
          <p:nvPr/>
        </p:nvSpPr>
        <p:spPr>
          <a:xfrm>
            <a:off x="838200" y="4946340"/>
            <a:ext cx="6551142" cy="1569660"/>
          </a:xfrm>
          <a:prstGeom prst="rect">
            <a:avLst/>
          </a:prstGeom>
        </p:spPr>
        <p:txBody>
          <a:bodyPr wrap="square">
            <a:spAutoFit/>
          </a:bodyPr>
          <a:lstStyle/>
          <a:p>
            <a:pPr indent="3810" algn="just"/>
            <a:r>
              <a:rPr lang="en-US" sz="2400" dirty="0">
                <a:cs typeface="Times New Roman" pitchFamily="18" charset="0"/>
              </a:rPr>
              <a:t>2. Compute the angle for each category by multiplying each relative frequency by 360, that is </a:t>
            </a:r>
            <a:r>
              <a:rPr lang="en-US" sz="2400" b="1" dirty="0">
                <a:solidFill>
                  <a:srgbClr val="FF0000"/>
                </a:solidFill>
                <a:cs typeface="Times New Roman" pitchFamily="18" charset="0"/>
              </a:rPr>
              <a:t>Angle = </a:t>
            </a:r>
            <a:r>
              <a:rPr lang="en-US" sz="2400" b="1" i="1" dirty="0">
                <a:solidFill>
                  <a:srgbClr val="0070C0"/>
                </a:solidFill>
              </a:rPr>
              <a:t>r</a:t>
            </a:r>
            <a:r>
              <a:rPr lang="en-US" sz="2400" b="1" i="1" dirty="0">
                <a:solidFill>
                  <a:srgbClr val="00B050"/>
                </a:solidFill>
              </a:rPr>
              <a:t> </a:t>
            </a:r>
            <a:r>
              <a:rPr lang="en-US" sz="2400" b="1" dirty="0">
                <a:solidFill>
                  <a:srgbClr val="00B050"/>
                </a:solidFill>
                <a:sym typeface="Symbol"/>
              </a:rPr>
              <a:t> 360</a:t>
            </a:r>
            <a:r>
              <a:rPr lang="en-US" sz="2400" dirty="0">
                <a:sym typeface="Symbol"/>
              </a:rPr>
              <a:t>.</a:t>
            </a:r>
            <a:r>
              <a:rPr lang="en-US" sz="2400" dirty="0">
                <a:cs typeface="Times New Roman" pitchFamily="18" charset="0"/>
              </a:rPr>
              <a:t> </a:t>
            </a:r>
            <a:r>
              <a:rPr lang="en-US" sz="2400" dirty="0">
                <a:solidFill>
                  <a:srgbClr val="00B050"/>
                </a:solidFill>
              </a:rPr>
              <a:t>Apportion the circle </a:t>
            </a:r>
            <a:r>
              <a:rPr lang="en-US" sz="2400" dirty="0"/>
              <a:t>using the values in the angle column.</a:t>
            </a:r>
            <a:endParaRPr lang="en-US" sz="2400" dirty="0">
              <a:cs typeface="Times New Roman" pitchFamily="18" charset="0"/>
            </a:endParaRPr>
          </a:p>
        </p:txBody>
      </p:sp>
      <p:pic>
        <p:nvPicPr>
          <p:cNvPr id="13" name="Picture 12">
            <a:extLst>
              <a:ext uri="{FF2B5EF4-FFF2-40B4-BE49-F238E27FC236}">
                <a16:creationId xmlns:a16="http://schemas.microsoft.com/office/drawing/2014/main" id="{34BE2E9B-8F17-4999-94BB-B5DCAEAD4F98}"/>
              </a:ext>
            </a:extLst>
          </p:cNvPr>
          <p:cNvPicPr>
            <a:picLocks noChangeAspect="1"/>
          </p:cNvPicPr>
          <p:nvPr/>
        </p:nvPicPr>
        <p:blipFill>
          <a:blip r:embed="rId4"/>
          <a:stretch>
            <a:fillRect/>
          </a:stretch>
        </p:blipFill>
        <p:spPr>
          <a:xfrm>
            <a:off x="7829696" y="225448"/>
            <a:ext cx="2685903" cy="2481910"/>
          </a:xfrm>
          <a:prstGeom prst="rect">
            <a:avLst/>
          </a:prstGeom>
        </p:spPr>
      </p:pic>
      <p:sp>
        <p:nvSpPr>
          <p:cNvPr id="3" name="Rectangle 2">
            <a:extLst>
              <a:ext uri="{FF2B5EF4-FFF2-40B4-BE49-F238E27FC236}">
                <a16:creationId xmlns:a16="http://schemas.microsoft.com/office/drawing/2014/main" id="{64016D60-9A1D-40D2-8EDB-FAFD54EFC63D}"/>
              </a:ext>
            </a:extLst>
          </p:cNvPr>
          <p:cNvSpPr/>
          <p:nvPr/>
        </p:nvSpPr>
        <p:spPr>
          <a:xfrm>
            <a:off x="10515599" y="225448"/>
            <a:ext cx="1057702" cy="2481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1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Tree Diagram</a:t>
            </a:r>
            <a:endParaRPr lang="en-US" dirty="0"/>
          </a:p>
        </p:txBody>
      </p:sp>
      <p:sp>
        <p:nvSpPr>
          <p:cNvPr id="7" name="Rectangle 6">
            <a:extLst>
              <a:ext uri="{FF2B5EF4-FFF2-40B4-BE49-F238E27FC236}">
                <a16:creationId xmlns:a16="http://schemas.microsoft.com/office/drawing/2014/main" id="{1C3B4AE8-13D0-4BE3-8D19-8065AE2354B3}"/>
              </a:ext>
            </a:extLst>
          </p:cNvPr>
          <p:cNvSpPr/>
          <p:nvPr/>
        </p:nvSpPr>
        <p:spPr>
          <a:xfrm>
            <a:off x="838201" y="1466403"/>
            <a:ext cx="5587314" cy="1200329"/>
          </a:xfrm>
          <a:prstGeom prst="rect">
            <a:avLst/>
          </a:prstGeom>
        </p:spPr>
        <p:txBody>
          <a:bodyPr wrap="square">
            <a:spAutoFit/>
          </a:bodyPr>
          <a:lstStyle/>
          <a:p>
            <a:pPr indent="3810" algn="just"/>
            <a:r>
              <a:rPr lang="en-US" sz="2400" dirty="0">
                <a:cs typeface="Times New Roman" pitchFamily="18" charset="0"/>
              </a:rPr>
              <a:t>A </a:t>
            </a:r>
            <a:r>
              <a:rPr lang="en-US" sz="2400" b="1" dirty="0">
                <a:cs typeface="Times New Roman" pitchFamily="18" charset="0"/>
              </a:rPr>
              <a:t>tree diagram</a:t>
            </a:r>
            <a:r>
              <a:rPr lang="en-US" sz="2400" dirty="0">
                <a:cs typeface="Times New Roman" pitchFamily="18" charset="0"/>
              </a:rPr>
              <a:t> is a network diagram used to illustrate various </a:t>
            </a:r>
            <a:r>
              <a:rPr lang="en-US" sz="2400" dirty="0">
                <a:solidFill>
                  <a:srgbClr val="00B050"/>
                </a:solidFill>
                <a:cs typeface="Times New Roman" pitchFamily="18" charset="0"/>
              </a:rPr>
              <a:t>outcomes in a multi-stage</a:t>
            </a:r>
            <a:r>
              <a:rPr lang="en-US" sz="2400" dirty="0">
                <a:cs typeface="Times New Roman" pitchFamily="18" charset="0"/>
              </a:rPr>
              <a:t> </a:t>
            </a:r>
            <a:r>
              <a:rPr lang="en-US" sz="2400" dirty="0">
                <a:solidFill>
                  <a:srgbClr val="00B050"/>
                </a:solidFill>
                <a:cs typeface="Times New Roman" pitchFamily="18" charset="0"/>
              </a:rPr>
              <a:t>experiment</a:t>
            </a:r>
            <a:r>
              <a:rPr lang="en-US" sz="2400" dirty="0">
                <a:cs typeface="Times New Roman" pitchFamily="18" charset="0"/>
              </a:rPr>
              <a:t>.</a:t>
            </a:r>
          </a:p>
        </p:txBody>
      </p:sp>
      <p:grpSp>
        <p:nvGrpSpPr>
          <p:cNvPr id="8" name="Group 7">
            <a:extLst>
              <a:ext uri="{FF2B5EF4-FFF2-40B4-BE49-F238E27FC236}">
                <a16:creationId xmlns:a16="http://schemas.microsoft.com/office/drawing/2014/main" id="{60DEB95E-EEF4-4D4C-BD1A-52B3F69DA440}"/>
              </a:ext>
            </a:extLst>
          </p:cNvPr>
          <p:cNvGrpSpPr/>
          <p:nvPr/>
        </p:nvGrpSpPr>
        <p:grpSpPr>
          <a:xfrm>
            <a:off x="7537622" y="365125"/>
            <a:ext cx="4147149" cy="3063875"/>
            <a:chOff x="3387778" y="1386596"/>
            <a:chExt cx="5160877" cy="3320315"/>
          </a:xfrm>
        </p:grpSpPr>
        <p:cxnSp>
          <p:nvCxnSpPr>
            <p:cNvPr id="9" name="Straight Connector 8">
              <a:extLst>
                <a:ext uri="{FF2B5EF4-FFF2-40B4-BE49-F238E27FC236}">
                  <a16:creationId xmlns:a16="http://schemas.microsoft.com/office/drawing/2014/main" id="{8B5E6769-B41C-4C15-8794-BC1F4F863441}"/>
                </a:ext>
              </a:extLst>
            </p:cNvPr>
            <p:cNvCxnSpPr/>
            <p:nvPr/>
          </p:nvCxnSpPr>
          <p:spPr>
            <a:xfrm>
              <a:off x="3387778" y="1828800"/>
              <a:ext cx="458698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000C47-3F80-4BE1-857C-995E354A9739}"/>
                </a:ext>
              </a:extLst>
            </p:cNvPr>
            <p:cNvCxnSpPr/>
            <p:nvPr/>
          </p:nvCxnSpPr>
          <p:spPr>
            <a:xfrm>
              <a:off x="6238397" y="1441556"/>
              <a:ext cx="0" cy="326535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ABC7C0-F426-4865-9C3C-BD44AFCE1DA8}"/>
                </a:ext>
              </a:extLst>
            </p:cNvPr>
            <p:cNvCxnSpPr/>
            <p:nvPr/>
          </p:nvCxnSpPr>
          <p:spPr>
            <a:xfrm>
              <a:off x="3390278" y="4259680"/>
              <a:ext cx="458448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1034C2-71E4-4C52-B7DD-12E59C55F0D5}"/>
                </a:ext>
              </a:extLst>
            </p:cNvPr>
            <p:cNvSpPr txBox="1"/>
            <p:nvPr/>
          </p:nvSpPr>
          <p:spPr>
            <a:xfrm>
              <a:off x="3390278" y="1399086"/>
              <a:ext cx="1501113" cy="474235"/>
            </a:xfrm>
            <a:prstGeom prst="rect">
              <a:avLst/>
            </a:prstGeom>
            <a:noFill/>
          </p:spPr>
          <p:txBody>
            <a:bodyPr wrap="none" rtlCol="0">
              <a:spAutoFit/>
            </a:bodyPr>
            <a:lstStyle/>
            <a:p>
              <a:r>
                <a:rPr lang="en-US" sz="2400" b="1" dirty="0"/>
                <a:t>Gender</a:t>
              </a:r>
            </a:p>
          </p:txBody>
        </p:sp>
        <p:sp>
          <p:nvSpPr>
            <p:cNvPr id="16" name="TextBox 15">
              <a:extLst>
                <a:ext uri="{FF2B5EF4-FFF2-40B4-BE49-F238E27FC236}">
                  <a16:creationId xmlns:a16="http://schemas.microsoft.com/office/drawing/2014/main" id="{442B849B-E260-4D62-A84D-38621D8E2678}"/>
                </a:ext>
              </a:extLst>
            </p:cNvPr>
            <p:cNvSpPr txBox="1"/>
            <p:nvPr/>
          </p:nvSpPr>
          <p:spPr>
            <a:xfrm>
              <a:off x="4816828" y="1386596"/>
              <a:ext cx="1466550" cy="474235"/>
            </a:xfrm>
            <a:prstGeom prst="rect">
              <a:avLst/>
            </a:prstGeom>
            <a:noFill/>
          </p:spPr>
          <p:txBody>
            <a:bodyPr wrap="none" rtlCol="0">
              <a:spAutoFit/>
            </a:bodyPr>
            <a:lstStyle/>
            <a:p>
              <a:r>
                <a:rPr lang="en-US" sz="2400" b="1" dirty="0"/>
                <a:t>Degree</a:t>
              </a:r>
            </a:p>
          </p:txBody>
        </p:sp>
        <p:sp>
          <p:nvSpPr>
            <p:cNvPr id="17" name="TextBox 16">
              <a:extLst>
                <a:ext uri="{FF2B5EF4-FFF2-40B4-BE49-F238E27FC236}">
                  <a16:creationId xmlns:a16="http://schemas.microsoft.com/office/drawing/2014/main" id="{2D7F9C63-7F89-432F-A29C-417F6EBAB269}"/>
                </a:ext>
              </a:extLst>
            </p:cNvPr>
            <p:cNvSpPr txBox="1"/>
            <p:nvPr/>
          </p:nvSpPr>
          <p:spPr>
            <a:xfrm>
              <a:off x="6538197" y="1413700"/>
              <a:ext cx="2010458" cy="474235"/>
            </a:xfrm>
            <a:prstGeom prst="rect">
              <a:avLst/>
            </a:prstGeom>
            <a:noFill/>
          </p:spPr>
          <p:txBody>
            <a:bodyPr wrap="none" rtlCol="0">
              <a:spAutoFit/>
            </a:bodyPr>
            <a:lstStyle/>
            <a:p>
              <a:r>
                <a:rPr lang="en-US" sz="2400" b="1" dirty="0"/>
                <a:t>Frequency</a:t>
              </a:r>
            </a:p>
          </p:txBody>
        </p:sp>
        <p:sp>
          <p:nvSpPr>
            <p:cNvPr id="18" name="TextBox 17">
              <a:extLst>
                <a:ext uri="{FF2B5EF4-FFF2-40B4-BE49-F238E27FC236}">
                  <a16:creationId xmlns:a16="http://schemas.microsoft.com/office/drawing/2014/main" id="{BA5BDE7A-59CF-4AD4-952C-C648C1B8ECA6}"/>
                </a:ext>
              </a:extLst>
            </p:cNvPr>
            <p:cNvSpPr txBox="1"/>
            <p:nvPr/>
          </p:nvSpPr>
          <p:spPr>
            <a:xfrm>
              <a:off x="3857468" y="1881266"/>
              <a:ext cx="376915" cy="474235"/>
            </a:xfrm>
            <a:prstGeom prst="rect">
              <a:avLst/>
            </a:prstGeom>
            <a:noFill/>
          </p:spPr>
          <p:txBody>
            <a:bodyPr wrap="none" rtlCol="0">
              <a:spAutoFit/>
            </a:bodyPr>
            <a:lstStyle/>
            <a:p>
              <a:r>
                <a:rPr lang="en-US" sz="2400" b="1" dirty="0"/>
                <a:t>F</a:t>
              </a:r>
            </a:p>
          </p:txBody>
        </p:sp>
        <p:sp>
          <p:nvSpPr>
            <p:cNvPr id="19" name="TextBox 18">
              <a:extLst>
                <a:ext uri="{FF2B5EF4-FFF2-40B4-BE49-F238E27FC236}">
                  <a16:creationId xmlns:a16="http://schemas.microsoft.com/office/drawing/2014/main" id="{F017AF34-E283-4A13-A449-545EFA4E2B9E}"/>
                </a:ext>
              </a:extLst>
            </p:cNvPr>
            <p:cNvSpPr txBox="1"/>
            <p:nvPr/>
          </p:nvSpPr>
          <p:spPr>
            <a:xfrm>
              <a:off x="5029188" y="1868776"/>
              <a:ext cx="669789" cy="474235"/>
            </a:xfrm>
            <a:prstGeom prst="rect">
              <a:avLst/>
            </a:prstGeom>
            <a:noFill/>
          </p:spPr>
          <p:txBody>
            <a:bodyPr wrap="none" rtlCol="0">
              <a:spAutoFit/>
            </a:bodyPr>
            <a:lstStyle/>
            <a:p>
              <a:r>
                <a:rPr lang="en-US" sz="2400" b="1" dirty="0"/>
                <a:t>BA</a:t>
              </a:r>
            </a:p>
          </p:txBody>
        </p:sp>
        <p:sp>
          <p:nvSpPr>
            <p:cNvPr id="20" name="TextBox 19">
              <a:extLst>
                <a:ext uri="{FF2B5EF4-FFF2-40B4-BE49-F238E27FC236}">
                  <a16:creationId xmlns:a16="http://schemas.microsoft.com/office/drawing/2014/main" id="{B78B382A-43B7-4608-8A0A-D6B193EE0910}"/>
                </a:ext>
              </a:extLst>
            </p:cNvPr>
            <p:cNvSpPr txBox="1"/>
            <p:nvPr/>
          </p:nvSpPr>
          <p:spPr>
            <a:xfrm>
              <a:off x="6795527" y="1895880"/>
              <a:ext cx="406021" cy="474235"/>
            </a:xfrm>
            <a:prstGeom prst="rect">
              <a:avLst/>
            </a:prstGeom>
            <a:noFill/>
          </p:spPr>
          <p:txBody>
            <a:bodyPr wrap="none" rtlCol="0">
              <a:spAutoFit/>
            </a:bodyPr>
            <a:lstStyle/>
            <a:p>
              <a:r>
                <a:rPr lang="en-US" sz="2400" b="1" dirty="0"/>
                <a:t>2</a:t>
              </a:r>
            </a:p>
          </p:txBody>
        </p:sp>
        <p:sp>
          <p:nvSpPr>
            <p:cNvPr id="21" name="TextBox 20">
              <a:extLst>
                <a:ext uri="{FF2B5EF4-FFF2-40B4-BE49-F238E27FC236}">
                  <a16:creationId xmlns:a16="http://schemas.microsoft.com/office/drawing/2014/main" id="{40BBE98F-6F2A-4B50-B43D-6AA55E72A25A}"/>
                </a:ext>
              </a:extLst>
            </p:cNvPr>
            <p:cNvSpPr txBox="1"/>
            <p:nvPr/>
          </p:nvSpPr>
          <p:spPr>
            <a:xfrm>
              <a:off x="3859968" y="2213546"/>
              <a:ext cx="376915" cy="474235"/>
            </a:xfrm>
            <a:prstGeom prst="rect">
              <a:avLst/>
            </a:prstGeom>
            <a:noFill/>
          </p:spPr>
          <p:txBody>
            <a:bodyPr wrap="none" rtlCol="0">
              <a:spAutoFit/>
            </a:bodyPr>
            <a:lstStyle/>
            <a:p>
              <a:r>
                <a:rPr lang="en-US" sz="2400" b="1" dirty="0"/>
                <a:t>F</a:t>
              </a:r>
            </a:p>
          </p:txBody>
        </p:sp>
        <p:sp>
          <p:nvSpPr>
            <p:cNvPr id="22" name="TextBox 21">
              <a:extLst>
                <a:ext uri="{FF2B5EF4-FFF2-40B4-BE49-F238E27FC236}">
                  <a16:creationId xmlns:a16="http://schemas.microsoft.com/office/drawing/2014/main" id="{BDFDEB1A-98F7-4DD5-8B6D-5CFCD431DE9D}"/>
                </a:ext>
              </a:extLst>
            </p:cNvPr>
            <p:cNvSpPr txBox="1"/>
            <p:nvPr/>
          </p:nvSpPr>
          <p:spPr>
            <a:xfrm>
              <a:off x="5031688" y="2201056"/>
              <a:ext cx="782572" cy="474235"/>
            </a:xfrm>
            <a:prstGeom prst="rect">
              <a:avLst/>
            </a:prstGeom>
            <a:noFill/>
          </p:spPr>
          <p:txBody>
            <a:bodyPr wrap="none" rtlCol="0">
              <a:spAutoFit/>
            </a:bodyPr>
            <a:lstStyle/>
            <a:p>
              <a:r>
                <a:rPr lang="en-US" sz="2400" b="1" dirty="0"/>
                <a:t>MA</a:t>
              </a:r>
            </a:p>
          </p:txBody>
        </p:sp>
        <p:sp>
          <p:nvSpPr>
            <p:cNvPr id="23" name="TextBox 22">
              <a:extLst>
                <a:ext uri="{FF2B5EF4-FFF2-40B4-BE49-F238E27FC236}">
                  <a16:creationId xmlns:a16="http://schemas.microsoft.com/office/drawing/2014/main" id="{C6D76D1D-853C-4C61-A7BC-7861E4E31FCF}"/>
                </a:ext>
              </a:extLst>
            </p:cNvPr>
            <p:cNvSpPr txBox="1"/>
            <p:nvPr/>
          </p:nvSpPr>
          <p:spPr>
            <a:xfrm>
              <a:off x="6798027" y="2228160"/>
              <a:ext cx="406021" cy="474235"/>
            </a:xfrm>
            <a:prstGeom prst="rect">
              <a:avLst/>
            </a:prstGeom>
            <a:noFill/>
          </p:spPr>
          <p:txBody>
            <a:bodyPr wrap="none" rtlCol="0">
              <a:spAutoFit/>
            </a:bodyPr>
            <a:lstStyle/>
            <a:p>
              <a:r>
                <a:rPr lang="en-US" sz="2400" b="1" dirty="0"/>
                <a:t>3</a:t>
              </a:r>
            </a:p>
          </p:txBody>
        </p:sp>
        <p:sp>
          <p:nvSpPr>
            <p:cNvPr id="24" name="TextBox 23">
              <a:extLst>
                <a:ext uri="{FF2B5EF4-FFF2-40B4-BE49-F238E27FC236}">
                  <a16:creationId xmlns:a16="http://schemas.microsoft.com/office/drawing/2014/main" id="{4C3B0F7E-7438-442B-918E-BCBE14740B82}"/>
                </a:ext>
              </a:extLst>
            </p:cNvPr>
            <p:cNvSpPr txBox="1"/>
            <p:nvPr/>
          </p:nvSpPr>
          <p:spPr>
            <a:xfrm>
              <a:off x="3862468" y="2560816"/>
              <a:ext cx="376915" cy="474235"/>
            </a:xfrm>
            <a:prstGeom prst="rect">
              <a:avLst/>
            </a:prstGeom>
            <a:noFill/>
          </p:spPr>
          <p:txBody>
            <a:bodyPr wrap="none" rtlCol="0">
              <a:spAutoFit/>
            </a:bodyPr>
            <a:lstStyle/>
            <a:p>
              <a:r>
                <a:rPr lang="en-US" sz="2400" b="1" dirty="0"/>
                <a:t>F</a:t>
              </a:r>
            </a:p>
          </p:txBody>
        </p:sp>
        <p:sp>
          <p:nvSpPr>
            <p:cNvPr id="25" name="TextBox 24">
              <a:extLst>
                <a:ext uri="{FF2B5EF4-FFF2-40B4-BE49-F238E27FC236}">
                  <a16:creationId xmlns:a16="http://schemas.microsoft.com/office/drawing/2014/main" id="{23F0A268-7599-4E36-A087-A718B5D01A7E}"/>
                </a:ext>
              </a:extLst>
            </p:cNvPr>
            <p:cNvSpPr txBox="1"/>
            <p:nvPr/>
          </p:nvSpPr>
          <p:spPr>
            <a:xfrm>
              <a:off x="5034188" y="2548326"/>
              <a:ext cx="858974" cy="474235"/>
            </a:xfrm>
            <a:prstGeom prst="rect">
              <a:avLst/>
            </a:prstGeom>
            <a:noFill/>
          </p:spPr>
          <p:txBody>
            <a:bodyPr wrap="none" rtlCol="0">
              <a:spAutoFit/>
            </a:bodyPr>
            <a:lstStyle/>
            <a:p>
              <a:r>
                <a:rPr lang="en-US" sz="2400" b="1" dirty="0"/>
                <a:t>PhD</a:t>
              </a:r>
            </a:p>
          </p:txBody>
        </p:sp>
        <p:sp>
          <p:nvSpPr>
            <p:cNvPr id="26" name="TextBox 25">
              <a:extLst>
                <a:ext uri="{FF2B5EF4-FFF2-40B4-BE49-F238E27FC236}">
                  <a16:creationId xmlns:a16="http://schemas.microsoft.com/office/drawing/2014/main" id="{AE63F51C-4953-4BD6-9C31-8FCE9547D669}"/>
                </a:ext>
              </a:extLst>
            </p:cNvPr>
            <p:cNvSpPr txBox="1"/>
            <p:nvPr/>
          </p:nvSpPr>
          <p:spPr>
            <a:xfrm>
              <a:off x="6800527" y="2575430"/>
              <a:ext cx="406021" cy="474235"/>
            </a:xfrm>
            <a:prstGeom prst="rect">
              <a:avLst/>
            </a:prstGeom>
            <a:noFill/>
          </p:spPr>
          <p:txBody>
            <a:bodyPr wrap="none" rtlCol="0">
              <a:spAutoFit/>
            </a:bodyPr>
            <a:lstStyle/>
            <a:p>
              <a:r>
                <a:rPr lang="en-US" sz="2400" b="1" dirty="0"/>
                <a:t>1</a:t>
              </a:r>
            </a:p>
          </p:txBody>
        </p:sp>
        <p:sp>
          <p:nvSpPr>
            <p:cNvPr id="27" name="TextBox 26">
              <a:extLst>
                <a:ext uri="{FF2B5EF4-FFF2-40B4-BE49-F238E27FC236}">
                  <a16:creationId xmlns:a16="http://schemas.microsoft.com/office/drawing/2014/main" id="{543F21F0-2DDD-4286-AA64-91EBA22EB799}"/>
                </a:ext>
              </a:extLst>
            </p:cNvPr>
            <p:cNvSpPr txBox="1"/>
            <p:nvPr/>
          </p:nvSpPr>
          <p:spPr>
            <a:xfrm>
              <a:off x="3864968" y="2983036"/>
              <a:ext cx="524262" cy="474235"/>
            </a:xfrm>
            <a:prstGeom prst="rect">
              <a:avLst/>
            </a:prstGeom>
            <a:noFill/>
          </p:spPr>
          <p:txBody>
            <a:bodyPr wrap="none" rtlCol="0">
              <a:spAutoFit/>
            </a:bodyPr>
            <a:lstStyle/>
            <a:p>
              <a:r>
                <a:rPr lang="en-US" sz="2400" b="1" dirty="0"/>
                <a:t>M</a:t>
              </a:r>
            </a:p>
          </p:txBody>
        </p:sp>
        <p:sp>
          <p:nvSpPr>
            <p:cNvPr id="28" name="TextBox 27">
              <a:extLst>
                <a:ext uri="{FF2B5EF4-FFF2-40B4-BE49-F238E27FC236}">
                  <a16:creationId xmlns:a16="http://schemas.microsoft.com/office/drawing/2014/main" id="{FD26F576-D9BA-46AC-9446-241A33643058}"/>
                </a:ext>
              </a:extLst>
            </p:cNvPr>
            <p:cNvSpPr txBox="1"/>
            <p:nvPr/>
          </p:nvSpPr>
          <p:spPr>
            <a:xfrm>
              <a:off x="5036688" y="2970546"/>
              <a:ext cx="669789" cy="474235"/>
            </a:xfrm>
            <a:prstGeom prst="rect">
              <a:avLst/>
            </a:prstGeom>
            <a:noFill/>
          </p:spPr>
          <p:txBody>
            <a:bodyPr wrap="none" rtlCol="0">
              <a:spAutoFit/>
            </a:bodyPr>
            <a:lstStyle/>
            <a:p>
              <a:r>
                <a:rPr lang="en-US" sz="2400" b="1" dirty="0"/>
                <a:t>BA</a:t>
              </a:r>
            </a:p>
          </p:txBody>
        </p:sp>
        <p:sp>
          <p:nvSpPr>
            <p:cNvPr id="29" name="TextBox 28">
              <a:extLst>
                <a:ext uri="{FF2B5EF4-FFF2-40B4-BE49-F238E27FC236}">
                  <a16:creationId xmlns:a16="http://schemas.microsoft.com/office/drawing/2014/main" id="{8CE0D674-E6AD-4775-B451-3B31125E1271}"/>
                </a:ext>
              </a:extLst>
            </p:cNvPr>
            <p:cNvSpPr txBox="1"/>
            <p:nvPr/>
          </p:nvSpPr>
          <p:spPr>
            <a:xfrm>
              <a:off x="6803027" y="2997650"/>
              <a:ext cx="406021" cy="474235"/>
            </a:xfrm>
            <a:prstGeom prst="rect">
              <a:avLst/>
            </a:prstGeom>
            <a:noFill/>
          </p:spPr>
          <p:txBody>
            <a:bodyPr wrap="none" rtlCol="0">
              <a:spAutoFit/>
            </a:bodyPr>
            <a:lstStyle/>
            <a:p>
              <a:r>
                <a:rPr lang="en-US" sz="2400" b="1" dirty="0"/>
                <a:t>1</a:t>
              </a:r>
            </a:p>
          </p:txBody>
        </p:sp>
        <p:sp>
          <p:nvSpPr>
            <p:cNvPr id="30" name="TextBox 29">
              <a:extLst>
                <a:ext uri="{FF2B5EF4-FFF2-40B4-BE49-F238E27FC236}">
                  <a16:creationId xmlns:a16="http://schemas.microsoft.com/office/drawing/2014/main" id="{5D34C0A9-3A09-4172-BF07-D073F3E31104}"/>
                </a:ext>
              </a:extLst>
            </p:cNvPr>
            <p:cNvSpPr txBox="1"/>
            <p:nvPr/>
          </p:nvSpPr>
          <p:spPr>
            <a:xfrm>
              <a:off x="3867468" y="3315316"/>
              <a:ext cx="524262" cy="474235"/>
            </a:xfrm>
            <a:prstGeom prst="rect">
              <a:avLst/>
            </a:prstGeom>
            <a:noFill/>
          </p:spPr>
          <p:txBody>
            <a:bodyPr wrap="none" rtlCol="0">
              <a:spAutoFit/>
            </a:bodyPr>
            <a:lstStyle/>
            <a:p>
              <a:r>
                <a:rPr lang="en-US" sz="2400" b="1" dirty="0"/>
                <a:t>M</a:t>
              </a:r>
            </a:p>
          </p:txBody>
        </p:sp>
        <p:sp>
          <p:nvSpPr>
            <p:cNvPr id="31" name="TextBox 30">
              <a:extLst>
                <a:ext uri="{FF2B5EF4-FFF2-40B4-BE49-F238E27FC236}">
                  <a16:creationId xmlns:a16="http://schemas.microsoft.com/office/drawing/2014/main" id="{684C90A8-536C-4119-9780-77D8BB4C9134}"/>
                </a:ext>
              </a:extLst>
            </p:cNvPr>
            <p:cNvSpPr txBox="1"/>
            <p:nvPr/>
          </p:nvSpPr>
          <p:spPr>
            <a:xfrm>
              <a:off x="5039188" y="3302826"/>
              <a:ext cx="782572" cy="474235"/>
            </a:xfrm>
            <a:prstGeom prst="rect">
              <a:avLst/>
            </a:prstGeom>
            <a:noFill/>
          </p:spPr>
          <p:txBody>
            <a:bodyPr wrap="none" rtlCol="0">
              <a:spAutoFit/>
            </a:bodyPr>
            <a:lstStyle/>
            <a:p>
              <a:r>
                <a:rPr lang="en-US" sz="2400" b="1" dirty="0"/>
                <a:t>MA</a:t>
              </a:r>
            </a:p>
          </p:txBody>
        </p:sp>
        <p:sp>
          <p:nvSpPr>
            <p:cNvPr id="32" name="TextBox 31">
              <a:extLst>
                <a:ext uri="{FF2B5EF4-FFF2-40B4-BE49-F238E27FC236}">
                  <a16:creationId xmlns:a16="http://schemas.microsoft.com/office/drawing/2014/main" id="{C6E4F111-F8E5-4685-BCB2-E144DD564687}"/>
                </a:ext>
              </a:extLst>
            </p:cNvPr>
            <p:cNvSpPr txBox="1"/>
            <p:nvPr/>
          </p:nvSpPr>
          <p:spPr>
            <a:xfrm>
              <a:off x="6805527" y="3329930"/>
              <a:ext cx="406021" cy="474235"/>
            </a:xfrm>
            <a:prstGeom prst="rect">
              <a:avLst/>
            </a:prstGeom>
            <a:noFill/>
          </p:spPr>
          <p:txBody>
            <a:bodyPr wrap="none" rtlCol="0">
              <a:spAutoFit/>
            </a:bodyPr>
            <a:lstStyle/>
            <a:p>
              <a:r>
                <a:rPr lang="en-US" sz="2400" b="1" dirty="0"/>
                <a:t>3</a:t>
              </a:r>
            </a:p>
          </p:txBody>
        </p:sp>
        <p:sp>
          <p:nvSpPr>
            <p:cNvPr id="33" name="TextBox 32">
              <a:extLst>
                <a:ext uri="{FF2B5EF4-FFF2-40B4-BE49-F238E27FC236}">
                  <a16:creationId xmlns:a16="http://schemas.microsoft.com/office/drawing/2014/main" id="{CB0CBB79-24E3-4D26-8B70-D2E7205C72C1}"/>
                </a:ext>
              </a:extLst>
            </p:cNvPr>
            <p:cNvSpPr txBox="1"/>
            <p:nvPr/>
          </p:nvSpPr>
          <p:spPr>
            <a:xfrm>
              <a:off x="3869967" y="3692566"/>
              <a:ext cx="524262" cy="474235"/>
            </a:xfrm>
            <a:prstGeom prst="rect">
              <a:avLst/>
            </a:prstGeom>
            <a:noFill/>
          </p:spPr>
          <p:txBody>
            <a:bodyPr wrap="none" rtlCol="0">
              <a:spAutoFit/>
            </a:bodyPr>
            <a:lstStyle/>
            <a:p>
              <a:r>
                <a:rPr lang="en-US" sz="2400" b="1" dirty="0"/>
                <a:t>M</a:t>
              </a:r>
            </a:p>
          </p:txBody>
        </p:sp>
        <p:sp>
          <p:nvSpPr>
            <p:cNvPr id="34" name="TextBox 33">
              <a:extLst>
                <a:ext uri="{FF2B5EF4-FFF2-40B4-BE49-F238E27FC236}">
                  <a16:creationId xmlns:a16="http://schemas.microsoft.com/office/drawing/2014/main" id="{C8108EF8-122E-47FC-B152-8249E4EB9607}"/>
                </a:ext>
              </a:extLst>
            </p:cNvPr>
            <p:cNvSpPr txBox="1"/>
            <p:nvPr/>
          </p:nvSpPr>
          <p:spPr>
            <a:xfrm>
              <a:off x="5041688" y="3680076"/>
              <a:ext cx="858974" cy="474235"/>
            </a:xfrm>
            <a:prstGeom prst="rect">
              <a:avLst/>
            </a:prstGeom>
            <a:noFill/>
          </p:spPr>
          <p:txBody>
            <a:bodyPr wrap="none" rtlCol="0">
              <a:spAutoFit/>
            </a:bodyPr>
            <a:lstStyle/>
            <a:p>
              <a:r>
                <a:rPr lang="en-US" sz="2400" b="1" dirty="0"/>
                <a:t>PhD</a:t>
              </a:r>
            </a:p>
          </p:txBody>
        </p:sp>
        <p:sp>
          <p:nvSpPr>
            <p:cNvPr id="35" name="TextBox 34">
              <a:extLst>
                <a:ext uri="{FF2B5EF4-FFF2-40B4-BE49-F238E27FC236}">
                  <a16:creationId xmlns:a16="http://schemas.microsoft.com/office/drawing/2014/main" id="{1E798900-4958-487E-884C-F5F6749A99E3}"/>
                </a:ext>
              </a:extLst>
            </p:cNvPr>
            <p:cNvSpPr txBox="1"/>
            <p:nvPr/>
          </p:nvSpPr>
          <p:spPr>
            <a:xfrm>
              <a:off x="6808027" y="3707179"/>
              <a:ext cx="406021" cy="474235"/>
            </a:xfrm>
            <a:prstGeom prst="rect">
              <a:avLst/>
            </a:prstGeom>
            <a:noFill/>
          </p:spPr>
          <p:txBody>
            <a:bodyPr wrap="none" rtlCol="0">
              <a:spAutoFit/>
            </a:bodyPr>
            <a:lstStyle/>
            <a:p>
              <a:r>
                <a:rPr lang="en-US" sz="2400" b="1" dirty="0"/>
                <a:t>0</a:t>
              </a:r>
            </a:p>
          </p:txBody>
        </p:sp>
      </p:grpSp>
      <p:pic>
        <p:nvPicPr>
          <p:cNvPr id="36" name="Picture 35">
            <a:extLst>
              <a:ext uri="{FF2B5EF4-FFF2-40B4-BE49-F238E27FC236}">
                <a16:creationId xmlns:a16="http://schemas.microsoft.com/office/drawing/2014/main" id="{0B3E50FB-4184-404D-B488-CD0B891D1E12}"/>
              </a:ext>
            </a:extLst>
          </p:cNvPr>
          <p:cNvPicPr/>
          <p:nvPr/>
        </p:nvPicPr>
        <p:blipFill>
          <a:blip r:embed="rId3" cstate="print"/>
          <a:stretch>
            <a:fillRect/>
          </a:stretch>
        </p:blipFill>
        <p:spPr bwMode="auto">
          <a:xfrm>
            <a:off x="7109279" y="3712537"/>
            <a:ext cx="4575492" cy="2922715"/>
          </a:xfrm>
          <a:prstGeom prst="rect">
            <a:avLst/>
          </a:prstGeom>
          <a:noFill/>
          <a:ln>
            <a:noFill/>
          </a:ln>
        </p:spPr>
      </p:pic>
      <p:sp>
        <p:nvSpPr>
          <p:cNvPr id="38" name="Rectangle 37">
            <a:extLst>
              <a:ext uri="{FF2B5EF4-FFF2-40B4-BE49-F238E27FC236}">
                <a16:creationId xmlns:a16="http://schemas.microsoft.com/office/drawing/2014/main" id="{B9C0F599-82D1-4680-B24F-AF3FD0A80416}"/>
              </a:ext>
            </a:extLst>
          </p:cNvPr>
          <p:cNvSpPr/>
          <p:nvPr/>
        </p:nvSpPr>
        <p:spPr>
          <a:xfrm>
            <a:off x="806632" y="2791966"/>
            <a:ext cx="5587314" cy="2908489"/>
          </a:xfrm>
          <a:prstGeom prst="rect">
            <a:avLst/>
          </a:prstGeom>
        </p:spPr>
        <p:txBody>
          <a:bodyPr wrap="square">
            <a:spAutoFit/>
          </a:bodyPr>
          <a:lstStyle/>
          <a:p>
            <a:pPr indent="3810" algn="just"/>
            <a:r>
              <a:rPr lang="en-US" sz="2400" dirty="0">
                <a:cs typeface="Times New Roman" pitchFamily="18" charset="0"/>
              </a:rPr>
              <a:t>1. </a:t>
            </a:r>
            <a:r>
              <a:rPr lang="en-US" sz="2400" dirty="0">
                <a:solidFill>
                  <a:srgbClr val="FF0000"/>
                </a:solidFill>
                <a:cs typeface="Times New Roman" pitchFamily="18" charset="0"/>
              </a:rPr>
              <a:t>Starting at root</a:t>
            </a:r>
            <a:r>
              <a:rPr lang="en-US" sz="2400" dirty="0">
                <a:cs typeface="Times New Roman" pitchFamily="18" charset="0"/>
              </a:rPr>
              <a:t>, </a:t>
            </a:r>
            <a:r>
              <a:rPr lang="en-US" sz="2400" dirty="0">
                <a:solidFill>
                  <a:srgbClr val="008AF2"/>
                </a:solidFill>
                <a:cs typeface="Times New Roman" pitchFamily="18" charset="0"/>
              </a:rPr>
              <a:t>create branches </a:t>
            </a:r>
            <a:r>
              <a:rPr lang="en-US" sz="2400" dirty="0">
                <a:cs typeface="Times New Roman" pitchFamily="18" charset="0"/>
              </a:rPr>
              <a:t>according to the possible outcomes of the </a:t>
            </a:r>
            <a:r>
              <a:rPr lang="en-US" sz="2400" dirty="0">
                <a:solidFill>
                  <a:srgbClr val="008AF2"/>
                </a:solidFill>
                <a:cs typeface="Times New Roman" pitchFamily="18" charset="0"/>
              </a:rPr>
              <a:t>first variable</a:t>
            </a:r>
            <a:r>
              <a:rPr lang="en-US" sz="2400" dirty="0">
                <a:cs typeface="Times New Roman" pitchFamily="18" charset="0"/>
              </a:rPr>
              <a:t>. </a:t>
            </a:r>
          </a:p>
          <a:p>
            <a:pPr lvl="1" indent="3810" algn="just">
              <a:lnSpc>
                <a:spcPts val="1800"/>
              </a:lnSpc>
            </a:pPr>
            <a:endParaRPr lang="en-US" sz="2400" dirty="0">
              <a:cs typeface="Times New Roman" pitchFamily="18" charset="0"/>
            </a:endParaRPr>
          </a:p>
          <a:p>
            <a:pPr indent="3810" algn="just"/>
            <a:r>
              <a:rPr lang="en-US" sz="2400" dirty="0">
                <a:cs typeface="Times New Roman" pitchFamily="18" charset="0"/>
              </a:rPr>
              <a:t>2. </a:t>
            </a:r>
            <a:r>
              <a:rPr lang="en-US" sz="2400" dirty="0">
                <a:solidFill>
                  <a:srgbClr val="7030A0"/>
                </a:solidFill>
                <a:cs typeface="Times New Roman" pitchFamily="18" charset="0"/>
              </a:rPr>
              <a:t>From each of the outcomes </a:t>
            </a:r>
            <a:r>
              <a:rPr lang="en-US" sz="2400" dirty="0">
                <a:cs typeface="Times New Roman" pitchFamily="18" charset="0"/>
              </a:rPr>
              <a:t>created above, </a:t>
            </a:r>
            <a:r>
              <a:rPr lang="en-US" sz="2400" dirty="0">
                <a:solidFill>
                  <a:srgbClr val="FF0000"/>
                </a:solidFill>
                <a:cs typeface="Times New Roman" pitchFamily="18" charset="0"/>
              </a:rPr>
              <a:t>create additional branches </a:t>
            </a:r>
            <a:r>
              <a:rPr lang="en-US" sz="2400" dirty="0">
                <a:cs typeface="Times New Roman" pitchFamily="18" charset="0"/>
              </a:rPr>
              <a:t>according to the categories of the </a:t>
            </a:r>
            <a:r>
              <a:rPr lang="en-US" sz="2400" dirty="0">
                <a:solidFill>
                  <a:srgbClr val="FF0000"/>
                </a:solidFill>
                <a:cs typeface="Times New Roman" pitchFamily="18" charset="0"/>
              </a:rPr>
              <a:t>second variable</a:t>
            </a:r>
            <a:r>
              <a:rPr lang="en-US" sz="2400" dirty="0">
                <a:cs typeface="Times New Roman" pitchFamily="18" charset="0"/>
              </a:rPr>
              <a:t>. Repeat as needed.</a:t>
            </a:r>
          </a:p>
        </p:txBody>
      </p:sp>
    </p:spTree>
    <p:extLst>
      <p:ext uri="{BB962C8B-B14F-4D97-AF65-F5344CB8AC3E}">
        <p14:creationId xmlns:p14="http://schemas.microsoft.com/office/powerpoint/2010/main" val="94010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352535" cy="1325563"/>
          </a:xfrm>
        </p:spPr>
        <p:txBody>
          <a:bodyPr/>
          <a:lstStyle/>
          <a:p>
            <a:r>
              <a:rPr lang="en-US" dirty="0">
                <a:solidFill>
                  <a:srgbClr val="990033"/>
                </a:solidFill>
              </a:rPr>
              <a:t>Exercise</a:t>
            </a:r>
            <a:endParaRPr lang="en-US" dirty="0"/>
          </a:p>
        </p:txBody>
      </p:sp>
      <p:sp>
        <p:nvSpPr>
          <p:cNvPr id="7" name="Rectangle 6">
            <a:extLst>
              <a:ext uri="{FF2B5EF4-FFF2-40B4-BE49-F238E27FC236}">
                <a16:creationId xmlns:a16="http://schemas.microsoft.com/office/drawing/2014/main" id="{1C3B4AE8-13D0-4BE3-8D19-8065AE2354B3}"/>
              </a:ext>
            </a:extLst>
          </p:cNvPr>
          <p:cNvSpPr/>
          <p:nvPr/>
        </p:nvSpPr>
        <p:spPr>
          <a:xfrm>
            <a:off x="3025345" y="797073"/>
            <a:ext cx="5587314" cy="461665"/>
          </a:xfrm>
          <a:prstGeom prst="rect">
            <a:avLst/>
          </a:prstGeom>
        </p:spPr>
        <p:txBody>
          <a:bodyPr wrap="square">
            <a:spAutoFit/>
          </a:bodyPr>
          <a:lstStyle/>
          <a:p>
            <a:pPr indent="3810" algn="just"/>
            <a:r>
              <a:rPr lang="en-US" sz="2400" dirty="0">
                <a:cs typeface="Times New Roman" pitchFamily="18" charset="0"/>
              </a:rPr>
              <a:t>Generate a Pie Chart for variable YEAR</a:t>
            </a:r>
          </a:p>
        </p:txBody>
      </p:sp>
      <p:sp>
        <p:nvSpPr>
          <p:cNvPr id="39" name="Rectangle 38">
            <a:extLst>
              <a:ext uri="{FF2B5EF4-FFF2-40B4-BE49-F238E27FC236}">
                <a16:creationId xmlns:a16="http://schemas.microsoft.com/office/drawing/2014/main" id="{C7DD079C-98F7-41B3-937A-C5284E8E02AE}"/>
              </a:ext>
            </a:extLst>
          </p:cNvPr>
          <p:cNvSpPr/>
          <p:nvPr/>
        </p:nvSpPr>
        <p:spPr>
          <a:xfrm>
            <a:off x="8612659" y="387651"/>
            <a:ext cx="3163029" cy="2800767"/>
          </a:xfrm>
          <a:prstGeom prst="rect">
            <a:avLst/>
          </a:prstGeom>
          <a:solidFill>
            <a:srgbClr val="BDE9FF"/>
          </a:solidFill>
        </p:spPr>
        <p:txBody>
          <a:bodyPr wrap="square">
            <a:spAutoFit/>
          </a:bodyPr>
          <a:lstStyle/>
          <a:p>
            <a:r>
              <a:rPr lang="en-US" sz="2200" dirty="0"/>
              <a:t>When graphing ANY chart </a:t>
            </a:r>
            <a:r>
              <a:rPr lang="en-US" sz="2200" dirty="0">
                <a:solidFill>
                  <a:srgbClr val="FF0000"/>
                </a:solidFill>
              </a:rPr>
              <a:t>do NOT forget </a:t>
            </a:r>
            <a:r>
              <a:rPr lang="en-US" sz="2200" dirty="0"/>
              <a:t>to </a:t>
            </a:r>
          </a:p>
          <a:p>
            <a:r>
              <a:rPr lang="en-US" sz="2200" dirty="0"/>
              <a:t>• Include a title</a:t>
            </a:r>
          </a:p>
          <a:p>
            <a:r>
              <a:rPr lang="en-US" sz="2200" dirty="0"/>
              <a:t>• Label axis clearly with characteristic described by the variables</a:t>
            </a:r>
          </a:p>
          <a:p>
            <a:r>
              <a:rPr lang="en-US" sz="2200" dirty="0"/>
              <a:t>• Include units of measure</a:t>
            </a:r>
          </a:p>
        </p:txBody>
      </p:sp>
      <p:pic>
        <p:nvPicPr>
          <p:cNvPr id="40" name="Picture 39">
            <a:extLst>
              <a:ext uri="{FF2B5EF4-FFF2-40B4-BE49-F238E27FC236}">
                <a16:creationId xmlns:a16="http://schemas.microsoft.com/office/drawing/2014/main" id="{63C69055-84A6-42D4-86EE-112615EB8523}"/>
              </a:ext>
            </a:extLst>
          </p:cNvPr>
          <p:cNvPicPr>
            <a:picLocks noChangeAspect="1"/>
          </p:cNvPicPr>
          <p:nvPr/>
        </p:nvPicPr>
        <p:blipFill>
          <a:blip r:embed="rId3"/>
          <a:stretch>
            <a:fillRect/>
          </a:stretch>
        </p:blipFill>
        <p:spPr>
          <a:xfrm>
            <a:off x="931004" y="1454688"/>
            <a:ext cx="2479461" cy="5216223"/>
          </a:xfrm>
          <a:prstGeom prst="rect">
            <a:avLst/>
          </a:prstGeom>
        </p:spPr>
      </p:pic>
    </p:spTree>
    <p:extLst>
      <p:ext uri="{BB962C8B-B14F-4D97-AF65-F5344CB8AC3E}">
        <p14:creationId xmlns:p14="http://schemas.microsoft.com/office/powerpoint/2010/main" val="239651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552902"/>
            <a:ext cx="8441217"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Researchers recorded the following 15 survival times (in days) of lab rats infected with a deadly bacillus in a test of resistance to infection. Construct a stem-and-leaf plot for the survival times.</a:t>
            </a:r>
          </a:p>
        </p:txBody>
      </p:sp>
      <p:graphicFrame>
        <p:nvGraphicFramePr>
          <p:cNvPr id="6" name="Table 5">
            <a:extLst>
              <a:ext uri="{FF2B5EF4-FFF2-40B4-BE49-F238E27FC236}">
                <a16:creationId xmlns:a16="http://schemas.microsoft.com/office/drawing/2014/main" id="{BFE7939D-6FC0-43AE-A5E4-418FA9B7BF28}"/>
              </a:ext>
            </a:extLst>
          </p:cNvPr>
          <p:cNvGraphicFramePr>
            <a:graphicFrameLocks noGrp="1"/>
          </p:cNvGraphicFramePr>
          <p:nvPr>
            <p:extLst>
              <p:ext uri="{D42A27DB-BD31-4B8C-83A1-F6EECF244321}">
                <p14:modId xmlns:p14="http://schemas.microsoft.com/office/powerpoint/2010/main" val="2512352084"/>
              </p:ext>
            </p:extLst>
          </p:nvPr>
        </p:nvGraphicFramePr>
        <p:xfrm>
          <a:off x="1547174" y="2858642"/>
          <a:ext cx="7831605" cy="335280"/>
        </p:xfrm>
        <a:graphic>
          <a:graphicData uri="http://schemas.openxmlformats.org/drawingml/2006/table">
            <a:tbl>
              <a:tblPr firstRow="1" firstCol="1" lastRow="1" lastCol="1" bandRow="1" bandCol="1">
                <a:tableStyleId>{2D5ABB26-0587-4C30-8999-92F81FD0307C}</a:tableStyleId>
              </a:tblPr>
              <a:tblGrid>
                <a:gridCol w="522107">
                  <a:extLst>
                    <a:ext uri="{9D8B030D-6E8A-4147-A177-3AD203B41FA5}">
                      <a16:colId xmlns:a16="http://schemas.microsoft.com/office/drawing/2014/main" val="3134767841"/>
                    </a:ext>
                  </a:extLst>
                </a:gridCol>
                <a:gridCol w="522107">
                  <a:extLst>
                    <a:ext uri="{9D8B030D-6E8A-4147-A177-3AD203B41FA5}">
                      <a16:colId xmlns:a16="http://schemas.microsoft.com/office/drawing/2014/main" val="3872665943"/>
                    </a:ext>
                  </a:extLst>
                </a:gridCol>
                <a:gridCol w="522107">
                  <a:extLst>
                    <a:ext uri="{9D8B030D-6E8A-4147-A177-3AD203B41FA5}">
                      <a16:colId xmlns:a16="http://schemas.microsoft.com/office/drawing/2014/main" val="572150283"/>
                    </a:ext>
                  </a:extLst>
                </a:gridCol>
                <a:gridCol w="522107">
                  <a:extLst>
                    <a:ext uri="{9D8B030D-6E8A-4147-A177-3AD203B41FA5}">
                      <a16:colId xmlns:a16="http://schemas.microsoft.com/office/drawing/2014/main" val="2358765478"/>
                    </a:ext>
                  </a:extLst>
                </a:gridCol>
                <a:gridCol w="522107">
                  <a:extLst>
                    <a:ext uri="{9D8B030D-6E8A-4147-A177-3AD203B41FA5}">
                      <a16:colId xmlns:a16="http://schemas.microsoft.com/office/drawing/2014/main" val="3666958918"/>
                    </a:ext>
                  </a:extLst>
                </a:gridCol>
                <a:gridCol w="522107">
                  <a:extLst>
                    <a:ext uri="{9D8B030D-6E8A-4147-A177-3AD203B41FA5}">
                      <a16:colId xmlns:a16="http://schemas.microsoft.com/office/drawing/2014/main" val="1308412001"/>
                    </a:ext>
                  </a:extLst>
                </a:gridCol>
                <a:gridCol w="522107">
                  <a:extLst>
                    <a:ext uri="{9D8B030D-6E8A-4147-A177-3AD203B41FA5}">
                      <a16:colId xmlns:a16="http://schemas.microsoft.com/office/drawing/2014/main" val="553723484"/>
                    </a:ext>
                  </a:extLst>
                </a:gridCol>
                <a:gridCol w="522107">
                  <a:extLst>
                    <a:ext uri="{9D8B030D-6E8A-4147-A177-3AD203B41FA5}">
                      <a16:colId xmlns:a16="http://schemas.microsoft.com/office/drawing/2014/main" val="3162637491"/>
                    </a:ext>
                  </a:extLst>
                </a:gridCol>
                <a:gridCol w="522107">
                  <a:extLst>
                    <a:ext uri="{9D8B030D-6E8A-4147-A177-3AD203B41FA5}">
                      <a16:colId xmlns:a16="http://schemas.microsoft.com/office/drawing/2014/main" val="3775088227"/>
                    </a:ext>
                  </a:extLst>
                </a:gridCol>
                <a:gridCol w="522107">
                  <a:extLst>
                    <a:ext uri="{9D8B030D-6E8A-4147-A177-3AD203B41FA5}">
                      <a16:colId xmlns:a16="http://schemas.microsoft.com/office/drawing/2014/main" val="3365368170"/>
                    </a:ext>
                  </a:extLst>
                </a:gridCol>
                <a:gridCol w="522107">
                  <a:extLst>
                    <a:ext uri="{9D8B030D-6E8A-4147-A177-3AD203B41FA5}">
                      <a16:colId xmlns:a16="http://schemas.microsoft.com/office/drawing/2014/main" val="512152815"/>
                    </a:ext>
                  </a:extLst>
                </a:gridCol>
                <a:gridCol w="522107">
                  <a:extLst>
                    <a:ext uri="{9D8B030D-6E8A-4147-A177-3AD203B41FA5}">
                      <a16:colId xmlns:a16="http://schemas.microsoft.com/office/drawing/2014/main" val="1252751341"/>
                    </a:ext>
                  </a:extLst>
                </a:gridCol>
                <a:gridCol w="522107">
                  <a:extLst>
                    <a:ext uri="{9D8B030D-6E8A-4147-A177-3AD203B41FA5}">
                      <a16:colId xmlns:a16="http://schemas.microsoft.com/office/drawing/2014/main" val="3266863882"/>
                    </a:ext>
                  </a:extLst>
                </a:gridCol>
                <a:gridCol w="522107">
                  <a:extLst>
                    <a:ext uri="{9D8B030D-6E8A-4147-A177-3AD203B41FA5}">
                      <a16:colId xmlns:a16="http://schemas.microsoft.com/office/drawing/2014/main" val="1855944486"/>
                    </a:ext>
                  </a:extLst>
                </a:gridCol>
                <a:gridCol w="522107">
                  <a:extLst>
                    <a:ext uri="{9D8B030D-6E8A-4147-A177-3AD203B41FA5}">
                      <a16:colId xmlns:a16="http://schemas.microsoft.com/office/drawing/2014/main" val="2988218031"/>
                    </a:ext>
                  </a:extLst>
                </a:gridCol>
              </a:tblGrid>
              <a:tr h="194916">
                <a:tc>
                  <a:txBody>
                    <a:bodyPr/>
                    <a:lstStyle/>
                    <a:p>
                      <a:pPr marL="0" marR="0" algn="l">
                        <a:spcBef>
                          <a:spcPts val="0"/>
                        </a:spcBef>
                        <a:spcAft>
                          <a:spcPts val="0"/>
                        </a:spcAft>
                      </a:pPr>
                      <a:r>
                        <a:rPr lang="en-US" sz="2200">
                          <a:effectLst/>
                        </a:rPr>
                        <a:t>2.9</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4.3</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4.6</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5.2</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5.4</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5.4</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5.5</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5.6</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5.9</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6.0</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6.2</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dirty="0">
                          <a:effectLst/>
                        </a:rPr>
                        <a:t>6.6</a:t>
                      </a:r>
                      <a:endParaRPr lang="en-US" sz="2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dirty="0">
                          <a:effectLst/>
                        </a:rPr>
                        <a:t>6.7</a:t>
                      </a:r>
                      <a:endParaRPr lang="en-US" sz="2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a:effectLst/>
                        </a:rPr>
                        <a:t>6.9</a:t>
                      </a:r>
                      <a:endParaRPr lang="en-US"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200" dirty="0">
                          <a:effectLst/>
                        </a:rPr>
                        <a:t>7.0</a:t>
                      </a:r>
                      <a:endParaRPr lang="en-US" sz="2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7644277"/>
                  </a:ext>
                </a:extLst>
              </a:tr>
            </a:tbl>
          </a:graphicData>
        </a:graphic>
      </p:graphicFrame>
      <p:sp>
        <p:nvSpPr>
          <p:cNvPr id="8" name="Rectangle 7">
            <a:extLst>
              <a:ext uri="{FF2B5EF4-FFF2-40B4-BE49-F238E27FC236}">
                <a16:creationId xmlns:a16="http://schemas.microsoft.com/office/drawing/2014/main" id="{89B38FFA-7103-4E15-8343-657C93BDBFED}"/>
              </a:ext>
            </a:extLst>
          </p:cNvPr>
          <p:cNvSpPr/>
          <p:nvPr/>
        </p:nvSpPr>
        <p:spPr>
          <a:xfrm>
            <a:off x="875777" y="3664079"/>
            <a:ext cx="10515600" cy="1569660"/>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following table contains the left ventricular ejection fraction (LVEF) for 13 patients with acute dilated cardiomyopathy (ADC) and 13 healthy patients (control group). Provide a frequency distribution table and an appropriate graphical summary for the qualitative variable.</a:t>
            </a:r>
          </a:p>
        </p:txBody>
      </p:sp>
      <p:pic>
        <p:nvPicPr>
          <p:cNvPr id="3073" name="Picture 1">
            <a:extLst>
              <a:ext uri="{FF2B5EF4-FFF2-40B4-BE49-F238E27FC236}">
                <a16:creationId xmlns:a16="http://schemas.microsoft.com/office/drawing/2014/main" id="{8468CDB7-6431-4420-A110-5CAA72ABE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423" y="5338452"/>
            <a:ext cx="10425927" cy="689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DFF0B7B2-C61A-440E-B491-BE67D63C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3392" y="226876"/>
            <a:ext cx="2282985" cy="3169247"/>
          </a:xfrm>
          <a:prstGeom prst="rect">
            <a:avLst/>
          </a:prstGeom>
        </p:spPr>
      </p:pic>
    </p:spTree>
    <p:extLst>
      <p:ext uri="{BB962C8B-B14F-4D97-AF65-F5344CB8AC3E}">
        <p14:creationId xmlns:p14="http://schemas.microsoft.com/office/powerpoint/2010/main" val="3938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6871908" cy="1200329"/>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The ages of females and males who died of sudden cardiac causes after 4:31 am on the day of the Northridge Earthquake are given below.</a:t>
            </a:r>
          </a:p>
        </p:txBody>
      </p:sp>
      <p:graphicFrame>
        <p:nvGraphicFramePr>
          <p:cNvPr id="3" name="Table 2">
            <a:extLst>
              <a:ext uri="{FF2B5EF4-FFF2-40B4-BE49-F238E27FC236}">
                <a16:creationId xmlns:a16="http://schemas.microsoft.com/office/drawing/2014/main" id="{E07C943F-2FA1-4962-BCE6-C6968472F6F2}"/>
              </a:ext>
            </a:extLst>
          </p:cNvPr>
          <p:cNvGraphicFramePr>
            <a:graphicFrameLocks noGrp="1"/>
          </p:cNvGraphicFramePr>
          <p:nvPr>
            <p:extLst>
              <p:ext uri="{D42A27DB-BD31-4B8C-83A1-F6EECF244321}">
                <p14:modId xmlns:p14="http://schemas.microsoft.com/office/powerpoint/2010/main" val="3099229075"/>
              </p:ext>
            </p:extLst>
          </p:nvPr>
        </p:nvGraphicFramePr>
        <p:xfrm>
          <a:off x="838200" y="4759018"/>
          <a:ext cx="9823624" cy="1314584"/>
        </p:xfrm>
        <a:graphic>
          <a:graphicData uri="http://schemas.openxmlformats.org/drawingml/2006/table">
            <a:tbl>
              <a:tblPr firstRow="1" firstCol="1" lastRow="1" lastCol="1" bandRow="1" bandCol="1">
                <a:tableStyleId>{2D5ABB26-0587-4C30-8999-92F81FD0307C}</a:tableStyleId>
              </a:tblPr>
              <a:tblGrid>
                <a:gridCol w="1025980">
                  <a:extLst>
                    <a:ext uri="{9D8B030D-6E8A-4147-A177-3AD203B41FA5}">
                      <a16:colId xmlns:a16="http://schemas.microsoft.com/office/drawing/2014/main" val="2807427514"/>
                    </a:ext>
                  </a:extLst>
                </a:gridCol>
                <a:gridCol w="489065">
                  <a:extLst>
                    <a:ext uri="{9D8B030D-6E8A-4147-A177-3AD203B41FA5}">
                      <a16:colId xmlns:a16="http://schemas.microsoft.com/office/drawing/2014/main" val="454227927"/>
                    </a:ext>
                  </a:extLst>
                </a:gridCol>
                <a:gridCol w="489065">
                  <a:extLst>
                    <a:ext uri="{9D8B030D-6E8A-4147-A177-3AD203B41FA5}">
                      <a16:colId xmlns:a16="http://schemas.microsoft.com/office/drawing/2014/main" val="3165642485"/>
                    </a:ext>
                  </a:extLst>
                </a:gridCol>
                <a:gridCol w="489065">
                  <a:extLst>
                    <a:ext uri="{9D8B030D-6E8A-4147-A177-3AD203B41FA5}">
                      <a16:colId xmlns:a16="http://schemas.microsoft.com/office/drawing/2014/main" val="3680312515"/>
                    </a:ext>
                  </a:extLst>
                </a:gridCol>
                <a:gridCol w="489065">
                  <a:extLst>
                    <a:ext uri="{9D8B030D-6E8A-4147-A177-3AD203B41FA5}">
                      <a16:colId xmlns:a16="http://schemas.microsoft.com/office/drawing/2014/main" val="1662647156"/>
                    </a:ext>
                  </a:extLst>
                </a:gridCol>
                <a:gridCol w="489065">
                  <a:extLst>
                    <a:ext uri="{9D8B030D-6E8A-4147-A177-3AD203B41FA5}">
                      <a16:colId xmlns:a16="http://schemas.microsoft.com/office/drawing/2014/main" val="433414462"/>
                    </a:ext>
                  </a:extLst>
                </a:gridCol>
                <a:gridCol w="488144">
                  <a:extLst>
                    <a:ext uri="{9D8B030D-6E8A-4147-A177-3AD203B41FA5}">
                      <a16:colId xmlns:a16="http://schemas.microsoft.com/office/drawing/2014/main" val="1652291787"/>
                    </a:ext>
                  </a:extLst>
                </a:gridCol>
                <a:gridCol w="488144">
                  <a:extLst>
                    <a:ext uri="{9D8B030D-6E8A-4147-A177-3AD203B41FA5}">
                      <a16:colId xmlns:a16="http://schemas.microsoft.com/office/drawing/2014/main" val="1456811757"/>
                    </a:ext>
                  </a:extLst>
                </a:gridCol>
                <a:gridCol w="488144">
                  <a:extLst>
                    <a:ext uri="{9D8B030D-6E8A-4147-A177-3AD203B41FA5}">
                      <a16:colId xmlns:a16="http://schemas.microsoft.com/office/drawing/2014/main" val="1669785252"/>
                    </a:ext>
                  </a:extLst>
                </a:gridCol>
                <a:gridCol w="488144">
                  <a:extLst>
                    <a:ext uri="{9D8B030D-6E8A-4147-A177-3AD203B41FA5}">
                      <a16:colId xmlns:a16="http://schemas.microsoft.com/office/drawing/2014/main" val="2775885030"/>
                    </a:ext>
                  </a:extLst>
                </a:gridCol>
                <a:gridCol w="488144">
                  <a:extLst>
                    <a:ext uri="{9D8B030D-6E8A-4147-A177-3AD203B41FA5}">
                      <a16:colId xmlns:a16="http://schemas.microsoft.com/office/drawing/2014/main" val="2671062586"/>
                    </a:ext>
                  </a:extLst>
                </a:gridCol>
                <a:gridCol w="488144">
                  <a:extLst>
                    <a:ext uri="{9D8B030D-6E8A-4147-A177-3AD203B41FA5}">
                      <a16:colId xmlns:a16="http://schemas.microsoft.com/office/drawing/2014/main" val="4178595157"/>
                    </a:ext>
                  </a:extLst>
                </a:gridCol>
                <a:gridCol w="489065">
                  <a:extLst>
                    <a:ext uri="{9D8B030D-6E8A-4147-A177-3AD203B41FA5}">
                      <a16:colId xmlns:a16="http://schemas.microsoft.com/office/drawing/2014/main" val="3946644440"/>
                    </a:ext>
                  </a:extLst>
                </a:gridCol>
                <a:gridCol w="489065">
                  <a:extLst>
                    <a:ext uri="{9D8B030D-6E8A-4147-A177-3AD203B41FA5}">
                      <a16:colId xmlns:a16="http://schemas.microsoft.com/office/drawing/2014/main" val="3324133732"/>
                    </a:ext>
                  </a:extLst>
                </a:gridCol>
                <a:gridCol w="489065">
                  <a:extLst>
                    <a:ext uri="{9D8B030D-6E8A-4147-A177-3AD203B41FA5}">
                      <a16:colId xmlns:a16="http://schemas.microsoft.com/office/drawing/2014/main" val="3074108273"/>
                    </a:ext>
                  </a:extLst>
                </a:gridCol>
                <a:gridCol w="489065">
                  <a:extLst>
                    <a:ext uri="{9D8B030D-6E8A-4147-A177-3AD203B41FA5}">
                      <a16:colId xmlns:a16="http://schemas.microsoft.com/office/drawing/2014/main" val="2129632022"/>
                    </a:ext>
                  </a:extLst>
                </a:gridCol>
                <a:gridCol w="489065">
                  <a:extLst>
                    <a:ext uri="{9D8B030D-6E8A-4147-A177-3AD203B41FA5}">
                      <a16:colId xmlns:a16="http://schemas.microsoft.com/office/drawing/2014/main" val="1765485894"/>
                    </a:ext>
                  </a:extLst>
                </a:gridCol>
                <a:gridCol w="489065">
                  <a:extLst>
                    <a:ext uri="{9D8B030D-6E8A-4147-A177-3AD203B41FA5}">
                      <a16:colId xmlns:a16="http://schemas.microsoft.com/office/drawing/2014/main" val="4108231373"/>
                    </a:ext>
                  </a:extLst>
                </a:gridCol>
                <a:gridCol w="489065">
                  <a:extLst>
                    <a:ext uri="{9D8B030D-6E8A-4147-A177-3AD203B41FA5}">
                      <a16:colId xmlns:a16="http://schemas.microsoft.com/office/drawing/2014/main" val="4257124570"/>
                    </a:ext>
                  </a:extLst>
                </a:gridCol>
              </a:tblGrid>
              <a:tr h="657292">
                <a:tc>
                  <a:txBody>
                    <a:bodyPr/>
                    <a:lstStyle/>
                    <a:p>
                      <a:pPr marL="0" marR="0">
                        <a:spcBef>
                          <a:spcPts val="0"/>
                        </a:spcBef>
                        <a:spcAft>
                          <a:spcPts val="0"/>
                        </a:spcAft>
                      </a:pPr>
                      <a:r>
                        <a:rPr lang="en-US" sz="2000" dirty="0">
                          <a:effectLst/>
                        </a:rPr>
                        <a:t>Female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58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38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4466"/>
                  </a:ext>
                </a:extLst>
              </a:tr>
              <a:tr h="657292">
                <a:tc>
                  <a:txBody>
                    <a:bodyPr/>
                    <a:lstStyle/>
                    <a:p>
                      <a:pPr marL="0" marR="0">
                        <a:spcBef>
                          <a:spcPts val="0"/>
                        </a:spcBef>
                        <a:spcAft>
                          <a:spcPts val="0"/>
                        </a:spcAft>
                      </a:pPr>
                      <a:r>
                        <a:rPr lang="en-US" sz="2000">
                          <a:effectLst/>
                        </a:rPr>
                        <a:t>Male</a:t>
                      </a:r>
                      <a:endParaRPr lang="en-US" sz="200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90</a:t>
                      </a:r>
                      <a:endParaRPr lang="en-US" sz="200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38</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79</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71</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90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2328790"/>
                  </a:ext>
                </a:extLst>
              </a:tr>
            </a:tbl>
          </a:graphicData>
        </a:graphic>
      </p:graphicFrame>
      <p:pic>
        <p:nvPicPr>
          <p:cNvPr id="8" name="Picture 7">
            <a:extLst>
              <a:ext uri="{FF2B5EF4-FFF2-40B4-BE49-F238E27FC236}">
                <a16:creationId xmlns:a16="http://schemas.microsoft.com/office/drawing/2014/main" id="{82DC7591-915E-420E-BF0F-35D511302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6477" y="365124"/>
            <a:ext cx="4363496" cy="2399405"/>
          </a:xfrm>
          <a:prstGeom prst="rect">
            <a:avLst/>
          </a:prstGeom>
        </p:spPr>
      </p:pic>
      <p:sp>
        <p:nvSpPr>
          <p:cNvPr id="9" name="Rectangle 8">
            <a:extLst>
              <a:ext uri="{FF2B5EF4-FFF2-40B4-BE49-F238E27FC236}">
                <a16:creationId xmlns:a16="http://schemas.microsoft.com/office/drawing/2014/main" id="{782244FB-C116-4EC4-A996-7E743242725F}"/>
              </a:ext>
            </a:extLst>
          </p:cNvPr>
          <p:cNvSpPr/>
          <p:nvPr/>
        </p:nvSpPr>
        <p:spPr>
          <a:xfrm>
            <a:off x="838200" y="2753231"/>
            <a:ext cx="10344157" cy="1938992"/>
          </a:xfrm>
          <a:prstGeom prst="rect">
            <a:avLst/>
          </a:prstGeom>
        </p:spPr>
        <p:txBody>
          <a:bodyPr wrap="square">
            <a:spAutoFit/>
          </a:bodyPr>
          <a:lstStyle/>
          <a:p>
            <a:pPr marL="457200" indent="-457200">
              <a:buAutoNum type="alphaLcParenR"/>
            </a:pPr>
            <a:r>
              <a:rPr lang="en-US" sz="2400" dirty="0">
                <a:ea typeface="Times New Roman" panose="02020603050405020304" pitchFamily="18" charset="0"/>
              </a:rPr>
              <a:t>Construct a frequency distribution table that describes the composition of the sample with respect to gender. </a:t>
            </a:r>
          </a:p>
          <a:p>
            <a:pPr marL="457200" indent="-457200">
              <a:buAutoNum type="alphaLcParenR"/>
            </a:pPr>
            <a:r>
              <a:rPr lang="en-US" sz="2400" dirty="0">
                <a:ea typeface="Times New Roman" panose="02020603050405020304" pitchFamily="18" charset="0"/>
              </a:rPr>
              <a:t>Draw an appropriate graphical summary (clearly label the graph).</a:t>
            </a:r>
          </a:p>
          <a:p>
            <a:pPr marL="457200" indent="-457200">
              <a:buAutoNum type="alphaLcParenR"/>
            </a:pPr>
            <a:r>
              <a:rPr lang="en-US" sz="2400" dirty="0">
                <a:ea typeface="Times New Roman" panose="02020603050405020304" pitchFamily="18" charset="0"/>
              </a:rPr>
              <a:t>Construct a stem-plot for Age (ignoring gender).</a:t>
            </a:r>
          </a:p>
          <a:p>
            <a:pPr marL="457200" indent="-457200">
              <a:buAutoNum type="alphaLcParenR"/>
            </a:pPr>
            <a:r>
              <a:rPr lang="en-US" sz="2400" dirty="0">
                <a:ea typeface="Times New Roman" panose="02020603050405020304" pitchFamily="18" charset="0"/>
              </a:rPr>
              <a:t>Construct a back-to-back stem-plot for Age of the two genders.</a:t>
            </a:r>
          </a:p>
        </p:txBody>
      </p:sp>
    </p:spTree>
    <p:extLst>
      <p:ext uri="{BB962C8B-B14F-4D97-AF65-F5344CB8AC3E}">
        <p14:creationId xmlns:p14="http://schemas.microsoft.com/office/powerpoint/2010/main" val="152479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Small Datasets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690688"/>
            <a:ext cx="7804759" cy="2677656"/>
          </a:xfrm>
          <a:prstGeom prst="rect">
            <a:avLst/>
          </a:prstGeom>
        </p:spPr>
        <p:txBody>
          <a:bodyPr wrap="square">
            <a:spAutoFit/>
          </a:bodyPr>
          <a:lstStyle/>
          <a:p>
            <a:r>
              <a:rPr lang="en-US" sz="2400" dirty="0">
                <a:cs typeface="Times New Roman" pitchFamily="18" charset="0"/>
              </a:rPr>
              <a:t>If the number of data points (sample size) is relatively small, we may use the following methods to summarize information of the gathered data</a:t>
            </a:r>
            <a:r>
              <a:rPr lang="en-US" sz="2400" dirty="0">
                <a:solidFill>
                  <a:schemeClr val="tx2"/>
                </a:solidFill>
                <a:cs typeface="Times New Roman" pitchFamily="18" charset="0"/>
              </a:rPr>
              <a:t> </a:t>
            </a:r>
            <a:r>
              <a:rPr lang="en-US" sz="2400" u="sng" dirty="0">
                <a:solidFill>
                  <a:srgbClr val="FF0000"/>
                </a:solidFill>
                <a:cs typeface="Times New Roman" pitchFamily="18" charset="0"/>
              </a:rPr>
              <a:t>discrete quantitative</a:t>
            </a:r>
            <a:r>
              <a:rPr lang="en-US" sz="2400" dirty="0">
                <a:solidFill>
                  <a:schemeClr val="tx2"/>
                </a:solidFill>
                <a:cs typeface="Times New Roman" pitchFamily="18" charset="0"/>
              </a:rPr>
              <a:t> </a:t>
            </a:r>
            <a:r>
              <a:rPr lang="en-US" sz="2400" dirty="0">
                <a:cs typeface="Times New Roman" pitchFamily="18" charset="0"/>
              </a:rPr>
              <a:t>data</a:t>
            </a:r>
          </a:p>
          <a:p>
            <a:endParaRPr lang="en-US" sz="2400" dirty="0">
              <a:solidFill>
                <a:schemeClr val="tx2"/>
              </a:solidFill>
              <a:cs typeface="Times New Roman" pitchFamily="18" charset="0"/>
            </a:endParaRPr>
          </a:p>
          <a:p>
            <a:r>
              <a:rPr lang="en-US" sz="2400" dirty="0">
                <a:solidFill>
                  <a:schemeClr val="tx2"/>
                </a:solidFill>
                <a:cs typeface="Times New Roman" pitchFamily="18" charset="0"/>
              </a:rPr>
              <a:t>	</a:t>
            </a:r>
            <a:r>
              <a:rPr lang="en-US" sz="2400" dirty="0">
                <a:solidFill>
                  <a:srgbClr val="00B050"/>
                </a:solidFill>
                <a:cs typeface="Times New Roman" pitchFamily="18" charset="0"/>
              </a:rPr>
              <a:t>Dot Plot</a:t>
            </a:r>
          </a:p>
          <a:p>
            <a:r>
              <a:rPr lang="en-US" sz="2400" dirty="0">
                <a:solidFill>
                  <a:srgbClr val="00B050"/>
                </a:solidFill>
                <a:cs typeface="Times New Roman" pitchFamily="18" charset="0"/>
              </a:rPr>
              <a:t>	</a:t>
            </a:r>
            <a:r>
              <a:rPr lang="en-US" sz="2400" dirty="0">
                <a:solidFill>
                  <a:srgbClr val="008AF2"/>
                </a:solidFill>
              </a:rPr>
              <a:t>Stem-and-Leaf Plot </a:t>
            </a:r>
            <a:endParaRPr lang="en-US" sz="2400" dirty="0">
              <a:solidFill>
                <a:srgbClr val="00B050"/>
              </a:solidFill>
              <a:cs typeface="Times New Roman" pitchFamily="18" charset="0"/>
            </a:endParaRPr>
          </a:p>
          <a:p>
            <a:r>
              <a:rPr lang="en-US" sz="2400" dirty="0">
                <a:solidFill>
                  <a:schemeClr val="tx2"/>
                </a:solidFill>
                <a:cs typeface="Times New Roman" pitchFamily="18" charset="0"/>
              </a:rPr>
              <a:t>	</a:t>
            </a:r>
            <a:r>
              <a:rPr lang="en-US" sz="2400" dirty="0">
                <a:solidFill>
                  <a:srgbClr val="FF0000"/>
                </a:solidFill>
                <a:cs typeface="Times New Roman" pitchFamily="18" charset="0"/>
              </a:rPr>
              <a:t>Frequency Tables </a:t>
            </a:r>
          </a:p>
        </p:txBody>
      </p:sp>
      <p:sp>
        <p:nvSpPr>
          <p:cNvPr id="10" name="Text Box 2">
            <a:extLst>
              <a:ext uri="{FF2B5EF4-FFF2-40B4-BE49-F238E27FC236}">
                <a16:creationId xmlns:a16="http://schemas.microsoft.com/office/drawing/2014/main" id="{C69E4ECA-E96E-4233-9B1E-AC4345908DA6}"/>
              </a:ext>
            </a:extLst>
          </p:cNvPr>
          <p:cNvSpPr txBox="1">
            <a:spLocks noChangeArrowheads="1"/>
          </p:cNvSpPr>
          <p:nvPr/>
        </p:nvSpPr>
        <p:spPr bwMode="auto">
          <a:xfrm>
            <a:off x="8930998" y="365125"/>
            <a:ext cx="2828094" cy="3063875"/>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 </a:t>
            </a:r>
            <a:r>
              <a:rPr lang="en-US" sz="2200" dirty="0">
                <a:solidFill>
                  <a:srgbClr val="008AF2"/>
                </a:solidFill>
              </a:rPr>
              <a:t>Stem-and-Leaf Plot </a:t>
            </a:r>
            <a:r>
              <a:rPr lang="en-US" sz="2200" dirty="0"/>
              <a:t>can be used for continuous data as well</a:t>
            </a:r>
          </a:p>
          <a:p>
            <a:endParaRPr lang="en-US" sz="2200" dirty="0"/>
          </a:p>
          <a:p>
            <a:r>
              <a:rPr lang="en-US" sz="2400" dirty="0">
                <a:solidFill>
                  <a:srgbClr val="FF0000"/>
                </a:solidFill>
                <a:cs typeface="Times New Roman" pitchFamily="18" charset="0"/>
              </a:rPr>
              <a:t>Sample size less than 25 is usually considered small</a:t>
            </a:r>
            <a:endParaRPr kumimoji="0" lang="en-US" altLang="en-US" sz="22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4A7E31D9-7D9A-41CE-AFCD-4CAF18910598}"/>
              </a:ext>
            </a:extLst>
          </p:cNvPr>
          <p:cNvSpPr/>
          <p:nvPr/>
        </p:nvSpPr>
        <p:spPr>
          <a:xfrm>
            <a:off x="838199" y="4638076"/>
            <a:ext cx="7804759" cy="1200329"/>
          </a:xfrm>
          <a:prstGeom prst="rect">
            <a:avLst/>
          </a:prstGeom>
        </p:spPr>
        <p:txBody>
          <a:bodyPr wrap="square">
            <a:spAutoFit/>
          </a:bodyPr>
          <a:lstStyle/>
          <a:p>
            <a:r>
              <a:rPr lang="en-US" sz="2400" b="1" dirty="0">
                <a:cs typeface="Times New Roman" pitchFamily="18" charset="0"/>
              </a:rPr>
              <a:t>Example.</a:t>
            </a:r>
            <a:r>
              <a:rPr lang="en-US" sz="2400" dirty="0">
                <a:cs typeface="Times New Roman" pitchFamily="18" charset="0"/>
              </a:rPr>
              <a:t> The following represent the number of tickets a group of friends have received since they got their driver’s license!</a:t>
            </a:r>
          </a:p>
        </p:txBody>
      </p:sp>
      <p:sp>
        <p:nvSpPr>
          <p:cNvPr id="12" name="Rectangle 11">
            <a:extLst>
              <a:ext uri="{FF2B5EF4-FFF2-40B4-BE49-F238E27FC236}">
                <a16:creationId xmlns:a16="http://schemas.microsoft.com/office/drawing/2014/main" id="{2EDE0680-BD7C-48DE-A971-405BBCFF61D1}"/>
              </a:ext>
            </a:extLst>
          </p:cNvPr>
          <p:cNvSpPr/>
          <p:nvPr/>
        </p:nvSpPr>
        <p:spPr>
          <a:xfrm>
            <a:off x="1529217" y="5888509"/>
            <a:ext cx="7804759" cy="461665"/>
          </a:xfrm>
          <a:prstGeom prst="rect">
            <a:avLst/>
          </a:prstGeom>
        </p:spPr>
        <p:txBody>
          <a:bodyPr wrap="square">
            <a:spAutoFit/>
          </a:bodyPr>
          <a:lstStyle/>
          <a:p>
            <a:r>
              <a:rPr lang="en-US" sz="2400" dirty="0">
                <a:cs typeface="Times New Roman" pitchFamily="18" charset="0"/>
              </a:rPr>
              <a:t>3   6   6   6   4   3   3   6   7   5   7   5   5   8   3   5   5   5   2   5	</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65352A71-0711-4C56-96B4-5A6BCA6BB132}"/>
              </a:ext>
            </a:extLst>
          </p:cNvPr>
          <p:cNvSpPr/>
          <p:nvPr/>
        </p:nvSpPr>
        <p:spPr>
          <a:xfrm>
            <a:off x="8867218" y="2780778"/>
            <a:ext cx="3006246" cy="3787253"/>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a typeface="Times New Roman" panose="02020603050405020304" pitchFamily="18" charset="0"/>
            </a:endParaRPr>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Dot Plot / Frequency Table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7980124" cy="830997"/>
          </a:xfrm>
          <a:prstGeom prst="rect">
            <a:avLst/>
          </a:prstGeom>
        </p:spPr>
        <p:txBody>
          <a:bodyPr wrap="square">
            <a:spAutoFit/>
          </a:bodyPr>
          <a:lstStyle/>
          <a:p>
            <a:r>
              <a:rPr lang="en-US" sz="2400" dirty="0"/>
              <a:t>The </a:t>
            </a:r>
            <a:r>
              <a:rPr lang="en-US" sz="2400" dirty="0">
                <a:solidFill>
                  <a:srgbClr val="00B050"/>
                </a:solidFill>
              </a:rPr>
              <a:t>dot plot </a:t>
            </a:r>
            <a:r>
              <a:rPr lang="en-US" sz="2400" dirty="0"/>
              <a:t>indicates both the </a:t>
            </a:r>
            <a:r>
              <a:rPr lang="en-US" sz="2400" dirty="0">
                <a:solidFill>
                  <a:srgbClr val="FF0000"/>
                </a:solidFill>
              </a:rPr>
              <a:t>outcomes</a:t>
            </a:r>
            <a:r>
              <a:rPr lang="en-US" sz="2400" dirty="0"/>
              <a:t> and their </a:t>
            </a:r>
            <a:r>
              <a:rPr lang="en-US" sz="2400" dirty="0">
                <a:solidFill>
                  <a:srgbClr val="008FFA"/>
                </a:solidFill>
              </a:rPr>
              <a:t>frequency</a:t>
            </a:r>
            <a:r>
              <a:rPr lang="en-US" sz="2400" dirty="0"/>
              <a:t>; that is the frequency distribution. To graph a dot plot</a:t>
            </a:r>
          </a:p>
        </p:txBody>
      </p:sp>
      <p:sp>
        <p:nvSpPr>
          <p:cNvPr id="50" name="Rectangle 49">
            <a:extLst>
              <a:ext uri="{FF2B5EF4-FFF2-40B4-BE49-F238E27FC236}">
                <a16:creationId xmlns:a16="http://schemas.microsoft.com/office/drawing/2014/main" id="{77D2BF93-0F62-4258-B755-A826C2A49F28}"/>
              </a:ext>
            </a:extLst>
          </p:cNvPr>
          <p:cNvSpPr/>
          <p:nvPr/>
        </p:nvSpPr>
        <p:spPr>
          <a:xfrm>
            <a:off x="838200" y="2400635"/>
            <a:ext cx="7980124" cy="959237"/>
          </a:xfrm>
          <a:prstGeom prst="rect">
            <a:avLst/>
          </a:prstGeom>
        </p:spPr>
        <p:txBody>
          <a:bodyPr wrap="square">
            <a:spAutoFit/>
          </a:bodyPr>
          <a:lstStyle/>
          <a:p>
            <a:r>
              <a:rPr lang="en-US" sz="2400" dirty="0"/>
              <a:t>1. Sort the data:</a:t>
            </a:r>
          </a:p>
          <a:p>
            <a:pPr>
              <a:lnSpc>
                <a:spcPts val="1000"/>
              </a:lnSpc>
            </a:pPr>
            <a:endParaRPr lang="en-US" sz="2400" dirty="0"/>
          </a:p>
          <a:p>
            <a:r>
              <a:rPr lang="en-US" sz="2400" dirty="0">
                <a:solidFill>
                  <a:srgbClr val="00B050"/>
                </a:solidFill>
                <a:cs typeface="Times New Roman" pitchFamily="18" charset="0"/>
              </a:rPr>
              <a:t>	2</a:t>
            </a:r>
            <a:r>
              <a:rPr lang="en-US" sz="2400" dirty="0">
                <a:cs typeface="Times New Roman" pitchFamily="18" charset="0"/>
              </a:rPr>
              <a:t>  </a:t>
            </a:r>
            <a:r>
              <a:rPr lang="en-US" sz="2400" dirty="0">
                <a:solidFill>
                  <a:srgbClr val="FF0000"/>
                </a:solidFill>
                <a:cs typeface="Times New Roman" pitchFamily="18" charset="0"/>
              </a:rPr>
              <a:t>3  3  3  3  </a:t>
            </a:r>
            <a:r>
              <a:rPr lang="en-US" sz="2400" dirty="0">
                <a:solidFill>
                  <a:srgbClr val="0070C0"/>
                </a:solidFill>
                <a:cs typeface="Times New Roman" pitchFamily="18" charset="0"/>
              </a:rPr>
              <a:t>4 </a:t>
            </a:r>
            <a:r>
              <a:rPr lang="en-US" sz="2400" dirty="0">
                <a:cs typeface="Times New Roman" pitchFamily="18" charset="0"/>
              </a:rPr>
              <a:t> 5  5  5  5  5  5  5  </a:t>
            </a:r>
            <a:r>
              <a:rPr lang="en-US" sz="2400" dirty="0">
                <a:solidFill>
                  <a:srgbClr val="FF0000"/>
                </a:solidFill>
                <a:cs typeface="Times New Roman" pitchFamily="18" charset="0"/>
              </a:rPr>
              <a:t>6  6  6  6  </a:t>
            </a:r>
            <a:r>
              <a:rPr lang="en-US" sz="2400" dirty="0">
                <a:solidFill>
                  <a:srgbClr val="0070C0"/>
                </a:solidFill>
                <a:cs typeface="Times New Roman" pitchFamily="18" charset="0"/>
              </a:rPr>
              <a:t>7  7</a:t>
            </a:r>
            <a:r>
              <a:rPr lang="en-US" sz="2400" dirty="0">
                <a:cs typeface="Times New Roman" pitchFamily="18" charset="0"/>
              </a:rPr>
              <a:t>  8</a:t>
            </a:r>
            <a:r>
              <a:rPr lang="en-US" sz="2400" dirty="0"/>
              <a:t> </a:t>
            </a:r>
          </a:p>
        </p:txBody>
      </p:sp>
      <p:sp>
        <p:nvSpPr>
          <p:cNvPr id="51" name="Rectangle 50">
            <a:extLst>
              <a:ext uri="{FF2B5EF4-FFF2-40B4-BE49-F238E27FC236}">
                <a16:creationId xmlns:a16="http://schemas.microsoft.com/office/drawing/2014/main" id="{3EAD798C-26BC-4CCA-995D-1A1D3A7E7582}"/>
              </a:ext>
            </a:extLst>
          </p:cNvPr>
          <p:cNvSpPr/>
          <p:nvPr/>
        </p:nvSpPr>
        <p:spPr>
          <a:xfrm>
            <a:off x="862157" y="3422409"/>
            <a:ext cx="7980124" cy="830997"/>
          </a:xfrm>
          <a:prstGeom prst="rect">
            <a:avLst/>
          </a:prstGeom>
        </p:spPr>
        <p:txBody>
          <a:bodyPr wrap="square">
            <a:spAutoFit/>
          </a:bodyPr>
          <a:lstStyle/>
          <a:p>
            <a:r>
              <a:rPr lang="en-US" sz="2400" dirty="0"/>
              <a:t>2. Mark the data on real line with dots over representing the frequency of each outcome:</a:t>
            </a:r>
          </a:p>
        </p:txBody>
      </p:sp>
      <p:sp>
        <p:nvSpPr>
          <p:cNvPr id="52" name="Line 4">
            <a:extLst>
              <a:ext uri="{FF2B5EF4-FFF2-40B4-BE49-F238E27FC236}">
                <a16:creationId xmlns:a16="http://schemas.microsoft.com/office/drawing/2014/main" id="{4A8203EA-C513-475F-9DFA-91128FDACFBF}"/>
              </a:ext>
            </a:extLst>
          </p:cNvPr>
          <p:cNvSpPr>
            <a:spLocks noChangeShapeType="1"/>
          </p:cNvSpPr>
          <p:nvPr/>
        </p:nvSpPr>
        <p:spPr bwMode="auto">
          <a:xfrm>
            <a:off x="1914491" y="6094841"/>
            <a:ext cx="6592117" cy="0"/>
          </a:xfrm>
          <a:prstGeom prst="line">
            <a:avLst/>
          </a:prstGeom>
          <a:noFill/>
          <a:ln w="38100">
            <a:solidFill>
              <a:schemeClr val="tx2"/>
            </a:solidFill>
            <a:round/>
            <a:headEnd/>
            <a:tailEnd type="triangle" w="med" len="med"/>
          </a:ln>
        </p:spPr>
        <p:txBody>
          <a:bodyPr lIns="109728" tIns="54864" rIns="109728" bIns="54864"/>
          <a:lstStyle/>
          <a:p>
            <a:endParaRPr lang="en-US"/>
          </a:p>
        </p:txBody>
      </p:sp>
      <p:sp>
        <p:nvSpPr>
          <p:cNvPr id="53" name="Line 7">
            <a:extLst>
              <a:ext uri="{FF2B5EF4-FFF2-40B4-BE49-F238E27FC236}">
                <a16:creationId xmlns:a16="http://schemas.microsoft.com/office/drawing/2014/main" id="{3B2602F6-7C8A-47D5-BAD2-286AA66FFB6D}"/>
              </a:ext>
            </a:extLst>
          </p:cNvPr>
          <p:cNvSpPr>
            <a:spLocks noChangeShapeType="1"/>
          </p:cNvSpPr>
          <p:nvPr/>
        </p:nvSpPr>
        <p:spPr bwMode="auto">
          <a:xfrm>
            <a:off x="4900454"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4" name="Line 9">
            <a:extLst>
              <a:ext uri="{FF2B5EF4-FFF2-40B4-BE49-F238E27FC236}">
                <a16:creationId xmlns:a16="http://schemas.microsoft.com/office/drawing/2014/main" id="{5EB10946-4F71-4E8A-922E-78E402298756}"/>
              </a:ext>
            </a:extLst>
          </p:cNvPr>
          <p:cNvSpPr>
            <a:spLocks noChangeShapeType="1"/>
          </p:cNvSpPr>
          <p:nvPr/>
        </p:nvSpPr>
        <p:spPr bwMode="auto">
          <a:xfrm>
            <a:off x="6616029"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5" name="Line 10">
            <a:extLst>
              <a:ext uri="{FF2B5EF4-FFF2-40B4-BE49-F238E27FC236}">
                <a16:creationId xmlns:a16="http://schemas.microsoft.com/office/drawing/2014/main" id="{2ADAFCDE-BDC7-499D-BF47-596F8D94FEE3}"/>
              </a:ext>
            </a:extLst>
          </p:cNvPr>
          <p:cNvSpPr>
            <a:spLocks noChangeShapeType="1"/>
          </p:cNvSpPr>
          <p:nvPr/>
        </p:nvSpPr>
        <p:spPr bwMode="auto">
          <a:xfrm>
            <a:off x="7499942"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6" name="Line 13">
            <a:extLst>
              <a:ext uri="{FF2B5EF4-FFF2-40B4-BE49-F238E27FC236}">
                <a16:creationId xmlns:a16="http://schemas.microsoft.com/office/drawing/2014/main" id="{41EC8CA0-8E4D-44D5-90EE-797672E5C7CE}"/>
              </a:ext>
            </a:extLst>
          </p:cNvPr>
          <p:cNvSpPr>
            <a:spLocks noChangeShapeType="1"/>
          </p:cNvSpPr>
          <p:nvPr/>
        </p:nvSpPr>
        <p:spPr bwMode="auto">
          <a:xfrm>
            <a:off x="5725826" y="6077423"/>
            <a:ext cx="0" cy="109728"/>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7" name="Line 14">
            <a:extLst>
              <a:ext uri="{FF2B5EF4-FFF2-40B4-BE49-F238E27FC236}">
                <a16:creationId xmlns:a16="http://schemas.microsoft.com/office/drawing/2014/main" id="{432FE47F-4733-4B04-8E09-CEBD2EE2BFCB}"/>
              </a:ext>
            </a:extLst>
          </p:cNvPr>
          <p:cNvSpPr>
            <a:spLocks noChangeShapeType="1"/>
          </p:cNvSpPr>
          <p:nvPr/>
        </p:nvSpPr>
        <p:spPr bwMode="auto">
          <a:xfrm>
            <a:off x="4013444"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8" name="Line 16">
            <a:extLst>
              <a:ext uri="{FF2B5EF4-FFF2-40B4-BE49-F238E27FC236}">
                <a16:creationId xmlns:a16="http://schemas.microsoft.com/office/drawing/2014/main" id="{8B6FB720-A23E-480F-ACD4-C380E10365AB}"/>
              </a:ext>
            </a:extLst>
          </p:cNvPr>
          <p:cNvSpPr>
            <a:spLocks noChangeShapeType="1"/>
          </p:cNvSpPr>
          <p:nvPr/>
        </p:nvSpPr>
        <p:spPr bwMode="auto">
          <a:xfrm>
            <a:off x="3126338"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59" name="Line 17">
            <a:extLst>
              <a:ext uri="{FF2B5EF4-FFF2-40B4-BE49-F238E27FC236}">
                <a16:creationId xmlns:a16="http://schemas.microsoft.com/office/drawing/2014/main" id="{A922EA60-70A7-4EB1-A0BF-5082D2F751DF}"/>
              </a:ext>
            </a:extLst>
          </p:cNvPr>
          <p:cNvSpPr>
            <a:spLocks noChangeShapeType="1"/>
          </p:cNvSpPr>
          <p:nvPr/>
        </p:nvSpPr>
        <p:spPr bwMode="auto">
          <a:xfrm>
            <a:off x="2346926" y="6094842"/>
            <a:ext cx="0" cy="85720"/>
          </a:xfrm>
          <a:prstGeom prst="line">
            <a:avLst/>
          </a:prstGeom>
          <a:noFill/>
          <a:ln w="38100">
            <a:solidFill>
              <a:schemeClr val="tx2"/>
            </a:solidFill>
            <a:prstDash val="dash"/>
            <a:round/>
            <a:headEnd/>
            <a:tailEnd/>
          </a:ln>
        </p:spPr>
        <p:txBody>
          <a:bodyPr lIns="109728" tIns="54864" rIns="109728" bIns="54864"/>
          <a:lstStyle/>
          <a:p>
            <a:endParaRPr lang="en-US"/>
          </a:p>
        </p:txBody>
      </p:sp>
      <p:sp>
        <p:nvSpPr>
          <p:cNvPr id="60" name="TextBox 59">
            <a:extLst>
              <a:ext uri="{FF2B5EF4-FFF2-40B4-BE49-F238E27FC236}">
                <a16:creationId xmlns:a16="http://schemas.microsoft.com/office/drawing/2014/main" id="{807CC2CC-D21A-48D1-8F3E-E1EBA80FBDE2}"/>
              </a:ext>
            </a:extLst>
          </p:cNvPr>
          <p:cNvSpPr txBox="1"/>
          <p:nvPr/>
        </p:nvSpPr>
        <p:spPr>
          <a:xfrm>
            <a:off x="4680818" y="6183800"/>
            <a:ext cx="338619" cy="387798"/>
          </a:xfrm>
          <a:prstGeom prst="rect">
            <a:avLst/>
          </a:prstGeom>
          <a:noFill/>
        </p:spPr>
        <p:txBody>
          <a:bodyPr wrap="none" lIns="109728" tIns="54864" rIns="109728" bIns="54864" rtlCol="0">
            <a:spAutoFit/>
          </a:bodyPr>
          <a:lstStyle/>
          <a:p>
            <a:r>
              <a:rPr lang="en-US" b="1" dirty="0">
                <a:solidFill>
                  <a:srgbClr val="FF0000"/>
                </a:solidFill>
              </a:rPr>
              <a:t>5</a:t>
            </a:r>
          </a:p>
        </p:txBody>
      </p:sp>
      <p:sp>
        <p:nvSpPr>
          <p:cNvPr id="61" name="TextBox 60">
            <a:extLst>
              <a:ext uri="{FF2B5EF4-FFF2-40B4-BE49-F238E27FC236}">
                <a16:creationId xmlns:a16="http://schemas.microsoft.com/office/drawing/2014/main" id="{AB797D81-E741-48DE-A1F2-4BB6A88157D5}"/>
              </a:ext>
            </a:extLst>
          </p:cNvPr>
          <p:cNvSpPr txBox="1"/>
          <p:nvPr/>
        </p:nvSpPr>
        <p:spPr>
          <a:xfrm>
            <a:off x="5525536" y="6175095"/>
            <a:ext cx="338619" cy="387798"/>
          </a:xfrm>
          <a:prstGeom prst="rect">
            <a:avLst/>
          </a:prstGeom>
          <a:noFill/>
        </p:spPr>
        <p:txBody>
          <a:bodyPr wrap="none" lIns="109728" tIns="54864" rIns="109728" bIns="54864" rtlCol="0">
            <a:spAutoFit/>
          </a:bodyPr>
          <a:lstStyle/>
          <a:p>
            <a:r>
              <a:rPr lang="en-US" b="1" dirty="0">
                <a:solidFill>
                  <a:srgbClr val="FF0000"/>
                </a:solidFill>
              </a:rPr>
              <a:t>6</a:t>
            </a:r>
          </a:p>
        </p:txBody>
      </p:sp>
      <p:sp>
        <p:nvSpPr>
          <p:cNvPr id="62" name="TextBox 61">
            <a:extLst>
              <a:ext uri="{FF2B5EF4-FFF2-40B4-BE49-F238E27FC236}">
                <a16:creationId xmlns:a16="http://schemas.microsoft.com/office/drawing/2014/main" id="{4BF18CCC-954D-46AA-8221-22E1115CC472}"/>
              </a:ext>
            </a:extLst>
          </p:cNvPr>
          <p:cNvSpPr txBox="1"/>
          <p:nvPr/>
        </p:nvSpPr>
        <p:spPr>
          <a:xfrm>
            <a:off x="6422505" y="6183807"/>
            <a:ext cx="338619" cy="387798"/>
          </a:xfrm>
          <a:prstGeom prst="rect">
            <a:avLst/>
          </a:prstGeom>
          <a:noFill/>
        </p:spPr>
        <p:txBody>
          <a:bodyPr wrap="none" lIns="109728" tIns="54864" rIns="109728" bIns="54864" rtlCol="0">
            <a:spAutoFit/>
          </a:bodyPr>
          <a:lstStyle/>
          <a:p>
            <a:r>
              <a:rPr lang="en-US" b="1" dirty="0">
                <a:solidFill>
                  <a:srgbClr val="FF0000"/>
                </a:solidFill>
              </a:rPr>
              <a:t>7</a:t>
            </a:r>
          </a:p>
        </p:txBody>
      </p:sp>
      <p:sp>
        <p:nvSpPr>
          <p:cNvPr id="63" name="TextBox 62">
            <a:extLst>
              <a:ext uri="{FF2B5EF4-FFF2-40B4-BE49-F238E27FC236}">
                <a16:creationId xmlns:a16="http://schemas.microsoft.com/office/drawing/2014/main" id="{534B5DE0-660C-4035-A380-E956F6DA844B}"/>
              </a:ext>
            </a:extLst>
          </p:cNvPr>
          <p:cNvSpPr txBox="1"/>
          <p:nvPr/>
        </p:nvSpPr>
        <p:spPr>
          <a:xfrm>
            <a:off x="7319474" y="6175102"/>
            <a:ext cx="338619" cy="387798"/>
          </a:xfrm>
          <a:prstGeom prst="rect">
            <a:avLst/>
          </a:prstGeom>
          <a:noFill/>
        </p:spPr>
        <p:txBody>
          <a:bodyPr wrap="none" lIns="109728" tIns="54864" rIns="109728" bIns="54864" rtlCol="0">
            <a:spAutoFit/>
          </a:bodyPr>
          <a:lstStyle/>
          <a:p>
            <a:r>
              <a:rPr lang="en-US" b="1" dirty="0">
                <a:solidFill>
                  <a:srgbClr val="FF0000"/>
                </a:solidFill>
              </a:rPr>
              <a:t>8</a:t>
            </a:r>
          </a:p>
        </p:txBody>
      </p:sp>
      <p:sp>
        <p:nvSpPr>
          <p:cNvPr id="64" name="TextBox 63">
            <a:extLst>
              <a:ext uri="{FF2B5EF4-FFF2-40B4-BE49-F238E27FC236}">
                <a16:creationId xmlns:a16="http://schemas.microsoft.com/office/drawing/2014/main" id="{8EB9849E-5AC4-40E5-ACC4-9C375857C8EE}"/>
              </a:ext>
            </a:extLst>
          </p:cNvPr>
          <p:cNvSpPr txBox="1"/>
          <p:nvPr/>
        </p:nvSpPr>
        <p:spPr>
          <a:xfrm>
            <a:off x="3826227" y="6175095"/>
            <a:ext cx="338619" cy="387798"/>
          </a:xfrm>
          <a:prstGeom prst="rect">
            <a:avLst/>
          </a:prstGeom>
          <a:noFill/>
        </p:spPr>
        <p:txBody>
          <a:bodyPr wrap="none" lIns="109728" tIns="54864" rIns="109728" bIns="54864" rtlCol="0">
            <a:spAutoFit/>
          </a:bodyPr>
          <a:lstStyle/>
          <a:p>
            <a:r>
              <a:rPr lang="en-US" b="1" dirty="0">
                <a:solidFill>
                  <a:srgbClr val="FF0000"/>
                </a:solidFill>
              </a:rPr>
              <a:t>4</a:t>
            </a:r>
          </a:p>
        </p:txBody>
      </p:sp>
      <p:sp>
        <p:nvSpPr>
          <p:cNvPr id="65" name="TextBox 64">
            <a:extLst>
              <a:ext uri="{FF2B5EF4-FFF2-40B4-BE49-F238E27FC236}">
                <a16:creationId xmlns:a16="http://schemas.microsoft.com/office/drawing/2014/main" id="{91B671F4-AE36-4368-8AAE-151026107512}"/>
              </a:ext>
            </a:extLst>
          </p:cNvPr>
          <p:cNvSpPr txBox="1"/>
          <p:nvPr/>
        </p:nvSpPr>
        <p:spPr>
          <a:xfrm>
            <a:off x="2921728" y="6183807"/>
            <a:ext cx="338619" cy="387798"/>
          </a:xfrm>
          <a:prstGeom prst="rect">
            <a:avLst/>
          </a:prstGeom>
          <a:noFill/>
        </p:spPr>
        <p:txBody>
          <a:bodyPr wrap="none" lIns="109728" tIns="54864" rIns="109728" bIns="54864" rtlCol="0">
            <a:spAutoFit/>
          </a:bodyPr>
          <a:lstStyle/>
          <a:p>
            <a:r>
              <a:rPr lang="en-US" b="1" dirty="0">
                <a:solidFill>
                  <a:srgbClr val="FF0000"/>
                </a:solidFill>
              </a:rPr>
              <a:t>3</a:t>
            </a:r>
          </a:p>
        </p:txBody>
      </p:sp>
      <p:sp>
        <p:nvSpPr>
          <p:cNvPr id="66" name="TextBox 65">
            <a:extLst>
              <a:ext uri="{FF2B5EF4-FFF2-40B4-BE49-F238E27FC236}">
                <a16:creationId xmlns:a16="http://schemas.microsoft.com/office/drawing/2014/main" id="{A7C67B56-820D-4B3D-A26D-BBAFE088918F}"/>
              </a:ext>
            </a:extLst>
          </p:cNvPr>
          <p:cNvSpPr txBox="1"/>
          <p:nvPr/>
        </p:nvSpPr>
        <p:spPr>
          <a:xfrm>
            <a:off x="2146684" y="6175102"/>
            <a:ext cx="338619" cy="387798"/>
          </a:xfrm>
          <a:prstGeom prst="rect">
            <a:avLst/>
          </a:prstGeom>
          <a:noFill/>
        </p:spPr>
        <p:txBody>
          <a:bodyPr wrap="none" lIns="109728" tIns="54864" rIns="109728" bIns="54864" rtlCol="0">
            <a:spAutoFit/>
          </a:bodyPr>
          <a:lstStyle/>
          <a:p>
            <a:r>
              <a:rPr lang="en-US" b="1" dirty="0">
                <a:solidFill>
                  <a:srgbClr val="FF0000"/>
                </a:solidFill>
              </a:rPr>
              <a:t>2</a:t>
            </a:r>
          </a:p>
        </p:txBody>
      </p:sp>
      <p:sp>
        <p:nvSpPr>
          <p:cNvPr id="67" name="Oval 66">
            <a:extLst>
              <a:ext uri="{FF2B5EF4-FFF2-40B4-BE49-F238E27FC236}">
                <a16:creationId xmlns:a16="http://schemas.microsoft.com/office/drawing/2014/main" id="{C8855C5A-B1C6-414E-99CB-F67E0012EA80}"/>
              </a:ext>
            </a:extLst>
          </p:cNvPr>
          <p:cNvSpPr/>
          <p:nvPr/>
        </p:nvSpPr>
        <p:spPr>
          <a:xfrm>
            <a:off x="2277257" y="5852865"/>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68" name="Oval 67">
            <a:extLst>
              <a:ext uri="{FF2B5EF4-FFF2-40B4-BE49-F238E27FC236}">
                <a16:creationId xmlns:a16="http://schemas.microsoft.com/office/drawing/2014/main" id="{8F9CB4D4-19E9-484F-9094-EAB62BF1A4E0}"/>
              </a:ext>
            </a:extLst>
          </p:cNvPr>
          <p:cNvSpPr/>
          <p:nvPr/>
        </p:nvSpPr>
        <p:spPr>
          <a:xfrm>
            <a:off x="3052308" y="5826743"/>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69" name="Oval 68">
            <a:extLst>
              <a:ext uri="{FF2B5EF4-FFF2-40B4-BE49-F238E27FC236}">
                <a16:creationId xmlns:a16="http://schemas.microsoft.com/office/drawing/2014/main" id="{EDED5C56-2324-401E-BCCF-D5E24D0B2661}"/>
              </a:ext>
            </a:extLst>
          </p:cNvPr>
          <p:cNvSpPr/>
          <p:nvPr/>
        </p:nvSpPr>
        <p:spPr>
          <a:xfrm>
            <a:off x="3061020" y="5591620"/>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0" name="Oval 69">
            <a:extLst>
              <a:ext uri="{FF2B5EF4-FFF2-40B4-BE49-F238E27FC236}">
                <a16:creationId xmlns:a16="http://schemas.microsoft.com/office/drawing/2014/main" id="{FCD3EE30-17E7-4214-B4D7-F31B5A9A862B}"/>
              </a:ext>
            </a:extLst>
          </p:cNvPr>
          <p:cNvSpPr/>
          <p:nvPr/>
        </p:nvSpPr>
        <p:spPr>
          <a:xfrm>
            <a:off x="3052316" y="5321663"/>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1" name="Oval 70">
            <a:extLst>
              <a:ext uri="{FF2B5EF4-FFF2-40B4-BE49-F238E27FC236}">
                <a16:creationId xmlns:a16="http://schemas.microsoft.com/office/drawing/2014/main" id="{689CC1FC-9F88-4ADA-AB19-DB5119A37384}"/>
              </a:ext>
            </a:extLst>
          </p:cNvPr>
          <p:cNvSpPr/>
          <p:nvPr/>
        </p:nvSpPr>
        <p:spPr>
          <a:xfrm>
            <a:off x="3061028" y="5086540"/>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2" name="Oval 71">
            <a:extLst>
              <a:ext uri="{FF2B5EF4-FFF2-40B4-BE49-F238E27FC236}">
                <a16:creationId xmlns:a16="http://schemas.microsoft.com/office/drawing/2014/main" id="{254B1C0C-7A35-4143-9B45-049B070134D8}"/>
              </a:ext>
            </a:extLst>
          </p:cNvPr>
          <p:cNvSpPr/>
          <p:nvPr/>
        </p:nvSpPr>
        <p:spPr>
          <a:xfrm>
            <a:off x="3948103" y="5826743"/>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3" name="Oval 72">
            <a:extLst>
              <a:ext uri="{FF2B5EF4-FFF2-40B4-BE49-F238E27FC236}">
                <a16:creationId xmlns:a16="http://schemas.microsoft.com/office/drawing/2014/main" id="{548AD1C1-DF99-4B3B-B3E3-42EB4BD2EE3B}"/>
              </a:ext>
            </a:extLst>
          </p:cNvPr>
          <p:cNvSpPr/>
          <p:nvPr/>
        </p:nvSpPr>
        <p:spPr>
          <a:xfrm>
            <a:off x="4820117" y="5800622"/>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4" name="Oval 73">
            <a:extLst>
              <a:ext uri="{FF2B5EF4-FFF2-40B4-BE49-F238E27FC236}">
                <a16:creationId xmlns:a16="http://schemas.microsoft.com/office/drawing/2014/main" id="{523E9474-77B3-44C9-8401-7BC525FC7CBE}"/>
              </a:ext>
            </a:extLst>
          </p:cNvPr>
          <p:cNvSpPr/>
          <p:nvPr/>
        </p:nvSpPr>
        <p:spPr>
          <a:xfrm>
            <a:off x="4828829" y="5565498"/>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5" name="Oval 74">
            <a:extLst>
              <a:ext uri="{FF2B5EF4-FFF2-40B4-BE49-F238E27FC236}">
                <a16:creationId xmlns:a16="http://schemas.microsoft.com/office/drawing/2014/main" id="{C61589D2-173D-42AD-9F11-6DB6510DDA2A}"/>
              </a:ext>
            </a:extLst>
          </p:cNvPr>
          <p:cNvSpPr/>
          <p:nvPr/>
        </p:nvSpPr>
        <p:spPr>
          <a:xfrm>
            <a:off x="4820124" y="5295542"/>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6" name="Oval 75">
            <a:extLst>
              <a:ext uri="{FF2B5EF4-FFF2-40B4-BE49-F238E27FC236}">
                <a16:creationId xmlns:a16="http://schemas.microsoft.com/office/drawing/2014/main" id="{6D8F3408-AE5D-4CB9-A6FD-2338B98FED22}"/>
              </a:ext>
            </a:extLst>
          </p:cNvPr>
          <p:cNvSpPr/>
          <p:nvPr/>
        </p:nvSpPr>
        <p:spPr>
          <a:xfrm>
            <a:off x="4828836" y="5060418"/>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7" name="Oval 76">
            <a:extLst>
              <a:ext uri="{FF2B5EF4-FFF2-40B4-BE49-F238E27FC236}">
                <a16:creationId xmlns:a16="http://schemas.microsoft.com/office/drawing/2014/main" id="{898C17E4-D2D5-4E55-940F-EED0127ED9FE}"/>
              </a:ext>
            </a:extLst>
          </p:cNvPr>
          <p:cNvSpPr/>
          <p:nvPr/>
        </p:nvSpPr>
        <p:spPr>
          <a:xfrm>
            <a:off x="5656124" y="5835455"/>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8" name="Oval 77">
            <a:extLst>
              <a:ext uri="{FF2B5EF4-FFF2-40B4-BE49-F238E27FC236}">
                <a16:creationId xmlns:a16="http://schemas.microsoft.com/office/drawing/2014/main" id="{FDF8050F-6F4D-4AA6-AA57-4E8CBD9FBCFB}"/>
              </a:ext>
            </a:extLst>
          </p:cNvPr>
          <p:cNvSpPr/>
          <p:nvPr/>
        </p:nvSpPr>
        <p:spPr>
          <a:xfrm>
            <a:off x="6535676" y="5809334"/>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79" name="Oval 78">
            <a:extLst>
              <a:ext uri="{FF2B5EF4-FFF2-40B4-BE49-F238E27FC236}">
                <a16:creationId xmlns:a16="http://schemas.microsoft.com/office/drawing/2014/main" id="{92C974E0-5931-4B88-AE56-8F02AB17ED43}"/>
              </a:ext>
            </a:extLst>
          </p:cNvPr>
          <p:cNvSpPr/>
          <p:nvPr/>
        </p:nvSpPr>
        <p:spPr>
          <a:xfrm>
            <a:off x="6544388" y="5574210"/>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0" name="Oval 79">
            <a:extLst>
              <a:ext uri="{FF2B5EF4-FFF2-40B4-BE49-F238E27FC236}">
                <a16:creationId xmlns:a16="http://schemas.microsoft.com/office/drawing/2014/main" id="{0B201A59-B2AF-4210-95B5-F29ACE6F5FF7}"/>
              </a:ext>
            </a:extLst>
          </p:cNvPr>
          <p:cNvSpPr/>
          <p:nvPr/>
        </p:nvSpPr>
        <p:spPr>
          <a:xfrm>
            <a:off x="7423940" y="5809341"/>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1" name="Oval 80">
            <a:extLst>
              <a:ext uri="{FF2B5EF4-FFF2-40B4-BE49-F238E27FC236}">
                <a16:creationId xmlns:a16="http://schemas.microsoft.com/office/drawing/2014/main" id="{D003852D-B384-4715-AD00-B5FC757CCACE}"/>
              </a:ext>
            </a:extLst>
          </p:cNvPr>
          <p:cNvSpPr/>
          <p:nvPr/>
        </p:nvSpPr>
        <p:spPr>
          <a:xfrm>
            <a:off x="4828836" y="4816583"/>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2" name="Oval 81">
            <a:extLst>
              <a:ext uri="{FF2B5EF4-FFF2-40B4-BE49-F238E27FC236}">
                <a16:creationId xmlns:a16="http://schemas.microsoft.com/office/drawing/2014/main" id="{474E15EF-92EF-4901-B390-588ACF853B0F}"/>
              </a:ext>
            </a:extLst>
          </p:cNvPr>
          <p:cNvSpPr/>
          <p:nvPr/>
        </p:nvSpPr>
        <p:spPr>
          <a:xfrm>
            <a:off x="4837548" y="4581460"/>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3" name="Oval 82">
            <a:extLst>
              <a:ext uri="{FF2B5EF4-FFF2-40B4-BE49-F238E27FC236}">
                <a16:creationId xmlns:a16="http://schemas.microsoft.com/office/drawing/2014/main" id="{C7CB4199-8403-4777-BC22-B3F0FD840176}"/>
              </a:ext>
            </a:extLst>
          </p:cNvPr>
          <p:cNvSpPr/>
          <p:nvPr/>
        </p:nvSpPr>
        <p:spPr>
          <a:xfrm>
            <a:off x="4828844" y="4328920"/>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4" name="Oval 83">
            <a:extLst>
              <a:ext uri="{FF2B5EF4-FFF2-40B4-BE49-F238E27FC236}">
                <a16:creationId xmlns:a16="http://schemas.microsoft.com/office/drawing/2014/main" id="{AC930D2A-6B14-445A-A696-152DFA0A612E}"/>
              </a:ext>
            </a:extLst>
          </p:cNvPr>
          <p:cNvSpPr/>
          <p:nvPr/>
        </p:nvSpPr>
        <p:spPr>
          <a:xfrm>
            <a:off x="5664843" y="5582922"/>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5" name="Oval 84">
            <a:extLst>
              <a:ext uri="{FF2B5EF4-FFF2-40B4-BE49-F238E27FC236}">
                <a16:creationId xmlns:a16="http://schemas.microsoft.com/office/drawing/2014/main" id="{6F72701E-20F2-4786-BD99-C0A3D6732416}"/>
              </a:ext>
            </a:extLst>
          </p:cNvPr>
          <p:cNvSpPr/>
          <p:nvPr/>
        </p:nvSpPr>
        <p:spPr>
          <a:xfrm>
            <a:off x="5656138" y="5330382"/>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6" name="Oval 85">
            <a:extLst>
              <a:ext uri="{FF2B5EF4-FFF2-40B4-BE49-F238E27FC236}">
                <a16:creationId xmlns:a16="http://schemas.microsoft.com/office/drawing/2014/main" id="{25277AA7-AEEF-4BC5-9746-3C5D05447D90}"/>
              </a:ext>
            </a:extLst>
          </p:cNvPr>
          <p:cNvSpPr/>
          <p:nvPr/>
        </p:nvSpPr>
        <p:spPr>
          <a:xfrm>
            <a:off x="5664850" y="5095259"/>
            <a:ext cx="164592" cy="164592"/>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endParaRPr lang="en-US" dirty="0">
              <a:ln>
                <a:solidFill>
                  <a:schemeClr val="tx2"/>
                </a:solidFill>
              </a:ln>
              <a:solidFill>
                <a:schemeClr val="tx2"/>
              </a:solidFill>
            </a:endParaRPr>
          </a:p>
        </p:txBody>
      </p:sp>
      <p:sp>
        <p:nvSpPr>
          <p:cNvPr id="87" name="TextBox 86">
            <a:extLst>
              <a:ext uri="{FF2B5EF4-FFF2-40B4-BE49-F238E27FC236}">
                <a16:creationId xmlns:a16="http://schemas.microsoft.com/office/drawing/2014/main" id="{26B89EAF-810A-4F28-985B-2B678F452ABD}"/>
              </a:ext>
            </a:extLst>
          </p:cNvPr>
          <p:cNvSpPr txBox="1"/>
          <p:nvPr/>
        </p:nvSpPr>
        <p:spPr>
          <a:xfrm>
            <a:off x="658669" y="6147543"/>
            <a:ext cx="1439112" cy="461665"/>
          </a:xfrm>
          <a:prstGeom prst="rect">
            <a:avLst/>
          </a:prstGeom>
          <a:noFill/>
        </p:spPr>
        <p:txBody>
          <a:bodyPr wrap="none" rtlCol="0">
            <a:spAutoFit/>
          </a:bodyPr>
          <a:lstStyle/>
          <a:p>
            <a:r>
              <a:rPr lang="en-US" sz="2400" b="1" dirty="0">
                <a:solidFill>
                  <a:srgbClr val="FF0000"/>
                </a:solidFill>
                <a:cs typeface="Times New Roman" pitchFamily="18" charset="0"/>
              </a:rPr>
              <a:t>outcomes</a:t>
            </a:r>
          </a:p>
        </p:txBody>
      </p:sp>
      <p:sp>
        <p:nvSpPr>
          <p:cNvPr id="88" name="TextBox 87">
            <a:extLst>
              <a:ext uri="{FF2B5EF4-FFF2-40B4-BE49-F238E27FC236}">
                <a16:creationId xmlns:a16="http://schemas.microsoft.com/office/drawing/2014/main" id="{4B5C2DEE-9F81-4C87-ABB2-B57AB90C551B}"/>
              </a:ext>
            </a:extLst>
          </p:cNvPr>
          <p:cNvSpPr txBox="1"/>
          <p:nvPr/>
        </p:nvSpPr>
        <p:spPr>
          <a:xfrm>
            <a:off x="6205886" y="4361202"/>
            <a:ext cx="1468415" cy="461665"/>
          </a:xfrm>
          <a:prstGeom prst="rect">
            <a:avLst/>
          </a:prstGeom>
          <a:noFill/>
        </p:spPr>
        <p:txBody>
          <a:bodyPr wrap="none" rtlCol="0">
            <a:spAutoFit/>
          </a:bodyPr>
          <a:lstStyle/>
          <a:p>
            <a:r>
              <a:rPr lang="en-US" sz="2400" b="1" dirty="0">
                <a:solidFill>
                  <a:srgbClr val="0070C0"/>
                </a:solidFill>
                <a:cs typeface="Times New Roman" pitchFamily="18" charset="0"/>
              </a:rPr>
              <a:t>frequency</a:t>
            </a:r>
          </a:p>
        </p:txBody>
      </p:sp>
      <p:sp>
        <p:nvSpPr>
          <p:cNvPr id="89" name="Rectangle 88">
            <a:extLst>
              <a:ext uri="{FF2B5EF4-FFF2-40B4-BE49-F238E27FC236}">
                <a16:creationId xmlns:a16="http://schemas.microsoft.com/office/drawing/2014/main" id="{1CB4EA5F-0E54-46A5-9A5F-F18098D65780}"/>
              </a:ext>
            </a:extLst>
          </p:cNvPr>
          <p:cNvSpPr/>
          <p:nvPr/>
        </p:nvSpPr>
        <p:spPr>
          <a:xfrm>
            <a:off x="8868428" y="339907"/>
            <a:ext cx="3006246" cy="2440871"/>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ea typeface="Times New Roman" panose="02020603050405020304" pitchFamily="18" charset="0"/>
              </a:rPr>
              <a:t>We can obtain the </a:t>
            </a:r>
            <a:r>
              <a:rPr lang="en-US" sz="2400" dirty="0">
                <a:solidFill>
                  <a:srgbClr val="FF0000"/>
                </a:solidFill>
                <a:ea typeface="Times New Roman" panose="02020603050405020304" pitchFamily="18" charset="0"/>
              </a:rPr>
              <a:t>Frequency Table</a:t>
            </a:r>
            <a:r>
              <a:rPr lang="en-US" sz="2400" dirty="0">
                <a:solidFill>
                  <a:schemeClr val="tx1"/>
                </a:solidFill>
                <a:ea typeface="Times New Roman" panose="02020603050405020304" pitchFamily="18" charset="0"/>
              </a:rPr>
              <a:t> or t-table by simply representing the outcomes and frequencies in a table</a:t>
            </a:r>
          </a:p>
        </p:txBody>
      </p:sp>
      <p:sp>
        <p:nvSpPr>
          <p:cNvPr id="92" name="Line 4">
            <a:extLst>
              <a:ext uri="{FF2B5EF4-FFF2-40B4-BE49-F238E27FC236}">
                <a16:creationId xmlns:a16="http://schemas.microsoft.com/office/drawing/2014/main" id="{B4AA432A-7B2E-4675-B84B-6F3151973B48}"/>
              </a:ext>
            </a:extLst>
          </p:cNvPr>
          <p:cNvSpPr>
            <a:spLocks noChangeShapeType="1"/>
          </p:cNvSpPr>
          <p:nvPr/>
        </p:nvSpPr>
        <p:spPr bwMode="auto">
          <a:xfrm flipV="1">
            <a:off x="9335518" y="3431922"/>
            <a:ext cx="1670513" cy="0"/>
          </a:xfrm>
          <a:prstGeom prst="line">
            <a:avLst/>
          </a:prstGeom>
          <a:noFill/>
          <a:ln w="25400">
            <a:solidFill>
              <a:schemeClr val="tx1"/>
            </a:solidFill>
            <a:round/>
            <a:headEnd/>
            <a:tailEnd/>
          </a:ln>
          <a:effectLst/>
        </p:spPr>
        <p:txBody>
          <a:bodyPr lIns="109728" tIns="54864" rIns="109728" bIns="54864"/>
          <a:lstStyle/>
          <a:p>
            <a:endParaRPr lang="en-US" sz="2000"/>
          </a:p>
        </p:txBody>
      </p:sp>
      <p:sp>
        <p:nvSpPr>
          <p:cNvPr id="93" name="Line 5">
            <a:extLst>
              <a:ext uri="{FF2B5EF4-FFF2-40B4-BE49-F238E27FC236}">
                <a16:creationId xmlns:a16="http://schemas.microsoft.com/office/drawing/2014/main" id="{46251C88-7CB6-491F-BD9F-CE49D8BA13DC}"/>
              </a:ext>
            </a:extLst>
          </p:cNvPr>
          <p:cNvSpPr>
            <a:spLocks noChangeShapeType="1"/>
          </p:cNvSpPr>
          <p:nvPr/>
        </p:nvSpPr>
        <p:spPr bwMode="auto">
          <a:xfrm>
            <a:off x="9945529" y="2917783"/>
            <a:ext cx="0" cy="3230291"/>
          </a:xfrm>
          <a:prstGeom prst="line">
            <a:avLst/>
          </a:prstGeom>
          <a:noFill/>
          <a:ln w="25400">
            <a:solidFill>
              <a:schemeClr val="tx1"/>
            </a:solidFill>
            <a:round/>
            <a:headEnd/>
            <a:tailEnd/>
          </a:ln>
          <a:effectLst/>
        </p:spPr>
        <p:txBody>
          <a:bodyPr lIns="109728" tIns="54864" rIns="109728" bIns="54864"/>
          <a:lstStyle/>
          <a:p>
            <a:endParaRPr lang="en-US" sz="2000"/>
          </a:p>
        </p:txBody>
      </p:sp>
      <p:sp>
        <p:nvSpPr>
          <p:cNvPr id="94" name="TextBox 93">
            <a:extLst>
              <a:ext uri="{FF2B5EF4-FFF2-40B4-BE49-F238E27FC236}">
                <a16:creationId xmlns:a16="http://schemas.microsoft.com/office/drawing/2014/main" id="{9D93BB3D-8C29-4A60-849F-6AC2251C14CF}"/>
              </a:ext>
            </a:extLst>
          </p:cNvPr>
          <p:cNvSpPr txBox="1"/>
          <p:nvPr/>
        </p:nvSpPr>
        <p:spPr>
          <a:xfrm>
            <a:off x="10062498" y="2921861"/>
            <a:ext cx="728469" cy="418576"/>
          </a:xfrm>
          <a:prstGeom prst="rect">
            <a:avLst/>
          </a:prstGeom>
          <a:noFill/>
        </p:spPr>
        <p:txBody>
          <a:bodyPr wrap="none" lIns="109728" tIns="54864" rIns="109728" bIns="54864" rtlCol="0">
            <a:spAutoFit/>
          </a:bodyPr>
          <a:lstStyle/>
          <a:p>
            <a:r>
              <a:rPr lang="en-US" sz="2000" b="1" dirty="0">
                <a:solidFill>
                  <a:srgbClr val="008AF2"/>
                </a:solidFill>
              </a:rPr>
              <a:t>freq.</a:t>
            </a:r>
          </a:p>
        </p:txBody>
      </p:sp>
      <p:sp>
        <p:nvSpPr>
          <p:cNvPr id="95" name="TextBox 94">
            <a:extLst>
              <a:ext uri="{FF2B5EF4-FFF2-40B4-BE49-F238E27FC236}">
                <a16:creationId xmlns:a16="http://schemas.microsoft.com/office/drawing/2014/main" id="{FB806541-D5C8-469C-BEBB-F04B806813BC}"/>
              </a:ext>
            </a:extLst>
          </p:cNvPr>
          <p:cNvSpPr txBox="1"/>
          <p:nvPr/>
        </p:nvSpPr>
        <p:spPr>
          <a:xfrm>
            <a:off x="9433047" y="2917166"/>
            <a:ext cx="340221" cy="418576"/>
          </a:xfrm>
          <a:prstGeom prst="rect">
            <a:avLst/>
          </a:prstGeom>
          <a:noFill/>
        </p:spPr>
        <p:txBody>
          <a:bodyPr wrap="none" lIns="109728" tIns="54864" rIns="109728" bIns="54864" rtlCol="0">
            <a:spAutoFit/>
          </a:bodyPr>
          <a:lstStyle/>
          <a:p>
            <a:r>
              <a:rPr lang="en-US" sz="2000" b="1" dirty="0">
                <a:solidFill>
                  <a:srgbClr val="FF0000"/>
                </a:solidFill>
              </a:rPr>
              <a:t>x</a:t>
            </a:r>
          </a:p>
        </p:txBody>
      </p:sp>
      <p:sp>
        <p:nvSpPr>
          <p:cNvPr id="96" name="TextBox 95">
            <a:extLst>
              <a:ext uri="{FF2B5EF4-FFF2-40B4-BE49-F238E27FC236}">
                <a16:creationId xmlns:a16="http://schemas.microsoft.com/office/drawing/2014/main" id="{75FFC716-DCD1-4895-A96F-CD504D1C1D87}"/>
              </a:ext>
            </a:extLst>
          </p:cNvPr>
          <p:cNvSpPr txBox="1"/>
          <p:nvPr/>
        </p:nvSpPr>
        <p:spPr>
          <a:xfrm>
            <a:off x="9480185" y="4499406"/>
            <a:ext cx="351443" cy="418576"/>
          </a:xfrm>
          <a:prstGeom prst="rect">
            <a:avLst/>
          </a:prstGeom>
          <a:noFill/>
        </p:spPr>
        <p:txBody>
          <a:bodyPr wrap="none" lIns="109728" tIns="54864" rIns="109728" bIns="54864" rtlCol="0">
            <a:spAutoFit/>
          </a:bodyPr>
          <a:lstStyle/>
          <a:p>
            <a:r>
              <a:rPr lang="en-US" sz="2000" b="1" dirty="0"/>
              <a:t>5</a:t>
            </a:r>
          </a:p>
        </p:txBody>
      </p:sp>
      <p:sp>
        <p:nvSpPr>
          <p:cNvPr id="97" name="TextBox 96">
            <a:extLst>
              <a:ext uri="{FF2B5EF4-FFF2-40B4-BE49-F238E27FC236}">
                <a16:creationId xmlns:a16="http://schemas.microsoft.com/office/drawing/2014/main" id="{A12D96CB-600D-4182-AA8A-3EC3D62784B1}"/>
              </a:ext>
            </a:extLst>
          </p:cNvPr>
          <p:cNvSpPr txBox="1"/>
          <p:nvPr/>
        </p:nvSpPr>
        <p:spPr>
          <a:xfrm>
            <a:off x="9495677" y="4860339"/>
            <a:ext cx="351443" cy="418576"/>
          </a:xfrm>
          <a:prstGeom prst="rect">
            <a:avLst/>
          </a:prstGeom>
          <a:noFill/>
        </p:spPr>
        <p:txBody>
          <a:bodyPr wrap="none" lIns="109728" tIns="54864" rIns="109728" bIns="54864" rtlCol="0">
            <a:spAutoFit/>
          </a:bodyPr>
          <a:lstStyle/>
          <a:p>
            <a:r>
              <a:rPr lang="en-US" sz="2000" b="1" dirty="0"/>
              <a:t>6</a:t>
            </a:r>
          </a:p>
        </p:txBody>
      </p:sp>
      <p:sp>
        <p:nvSpPr>
          <p:cNvPr id="98" name="TextBox 97">
            <a:extLst>
              <a:ext uri="{FF2B5EF4-FFF2-40B4-BE49-F238E27FC236}">
                <a16:creationId xmlns:a16="http://schemas.microsoft.com/office/drawing/2014/main" id="{A54B6281-2016-4D6F-88D3-C6B34565629F}"/>
              </a:ext>
            </a:extLst>
          </p:cNvPr>
          <p:cNvSpPr txBox="1"/>
          <p:nvPr/>
        </p:nvSpPr>
        <p:spPr>
          <a:xfrm>
            <a:off x="9480185" y="5226099"/>
            <a:ext cx="351443" cy="418576"/>
          </a:xfrm>
          <a:prstGeom prst="rect">
            <a:avLst/>
          </a:prstGeom>
          <a:noFill/>
        </p:spPr>
        <p:txBody>
          <a:bodyPr wrap="none" lIns="109728" tIns="54864" rIns="109728" bIns="54864" rtlCol="0">
            <a:spAutoFit/>
          </a:bodyPr>
          <a:lstStyle/>
          <a:p>
            <a:r>
              <a:rPr lang="en-US" sz="2000" b="1" dirty="0"/>
              <a:t>7</a:t>
            </a:r>
          </a:p>
        </p:txBody>
      </p:sp>
      <p:sp>
        <p:nvSpPr>
          <p:cNvPr id="99" name="TextBox 98">
            <a:extLst>
              <a:ext uri="{FF2B5EF4-FFF2-40B4-BE49-F238E27FC236}">
                <a16:creationId xmlns:a16="http://schemas.microsoft.com/office/drawing/2014/main" id="{678E6787-2910-4066-889B-6FD622F97490}"/>
              </a:ext>
            </a:extLst>
          </p:cNvPr>
          <p:cNvSpPr txBox="1"/>
          <p:nvPr/>
        </p:nvSpPr>
        <p:spPr>
          <a:xfrm>
            <a:off x="9480185" y="5582024"/>
            <a:ext cx="351443" cy="418576"/>
          </a:xfrm>
          <a:prstGeom prst="rect">
            <a:avLst/>
          </a:prstGeom>
          <a:noFill/>
        </p:spPr>
        <p:txBody>
          <a:bodyPr wrap="none" lIns="109728" tIns="54864" rIns="109728" bIns="54864" rtlCol="0">
            <a:spAutoFit/>
          </a:bodyPr>
          <a:lstStyle/>
          <a:p>
            <a:r>
              <a:rPr lang="en-US" sz="2000" b="1" dirty="0"/>
              <a:t>8</a:t>
            </a:r>
          </a:p>
        </p:txBody>
      </p:sp>
      <p:sp>
        <p:nvSpPr>
          <p:cNvPr id="100" name="TextBox 99">
            <a:extLst>
              <a:ext uri="{FF2B5EF4-FFF2-40B4-BE49-F238E27FC236}">
                <a16:creationId xmlns:a16="http://schemas.microsoft.com/office/drawing/2014/main" id="{62EC50EF-2C17-4612-944A-D39EE7B37239}"/>
              </a:ext>
            </a:extLst>
          </p:cNvPr>
          <p:cNvSpPr txBox="1"/>
          <p:nvPr/>
        </p:nvSpPr>
        <p:spPr>
          <a:xfrm>
            <a:off x="9479620" y="4153789"/>
            <a:ext cx="351443" cy="418576"/>
          </a:xfrm>
          <a:prstGeom prst="rect">
            <a:avLst/>
          </a:prstGeom>
          <a:noFill/>
        </p:spPr>
        <p:txBody>
          <a:bodyPr wrap="none" lIns="109728" tIns="54864" rIns="109728" bIns="54864" rtlCol="0">
            <a:spAutoFit/>
          </a:bodyPr>
          <a:lstStyle/>
          <a:p>
            <a:r>
              <a:rPr lang="en-US" sz="2000" b="1" dirty="0"/>
              <a:t>4</a:t>
            </a:r>
          </a:p>
        </p:txBody>
      </p:sp>
      <p:sp>
        <p:nvSpPr>
          <p:cNvPr id="101" name="TextBox 100">
            <a:extLst>
              <a:ext uri="{FF2B5EF4-FFF2-40B4-BE49-F238E27FC236}">
                <a16:creationId xmlns:a16="http://schemas.microsoft.com/office/drawing/2014/main" id="{67772202-0DD0-47B7-B65C-89DF776734BD}"/>
              </a:ext>
            </a:extLst>
          </p:cNvPr>
          <p:cNvSpPr txBox="1"/>
          <p:nvPr/>
        </p:nvSpPr>
        <p:spPr>
          <a:xfrm>
            <a:off x="9479620" y="3780258"/>
            <a:ext cx="351443" cy="418576"/>
          </a:xfrm>
          <a:prstGeom prst="rect">
            <a:avLst/>
          </a:prstGeom>
          <a:noFill/>
        </p:spPr>
        <p:txBody>
          <a:bodyPr wrap="none" lIns="109728" tIns="54864" rIns="109728" bIns="54864" rtlCol="0">
            <a:spAutoFit/>
          </a:bodyPr>
          <a:lstStyle/>
          <a:p>
            <a:r>
              <a:rPr lang="en-US" sz="2000" b="1" dirty="0"/>
              <a:t>3</a:t>
            </a:r>
          </a:p>
        </p:txBody>
      </p:sp>
      <p:sp>
        <p:nvSpPr>
          <p:cNvPr id="102" name="TextBox 101">
            <a:extLst>
              <a:ext uri="{FF2B5EF4-FFF2-40B4-BE49-F238E27FC236}">
                <a16:creationId xmlns:a16="http://schemas.microsoft.com/office/drawing/2014/main" id="{9F99E00B-7698-4933-ADA6-81831451B5CD}"/>
              </a:ext>
            </a:extLst>
          </p:cNvPr>
          <p:cNvSpPr txBox="1"/>
          <p:nvPr/>
        </p:nvSpPr>
        <p:spPr>
          <a:xfrm>
            <a:off x="9479620" y="3435943"/>
            <a:ext cx="351443" cy="418576"/>
          </a:xfrm>
          <a:prstGeom prst="rect">
            <a:avLst/>
          </a:prstGeom>
          <a:noFill/>
        </p:spPr>
        <p:txBody>
          <a:bodyPr wrap="none" lIns="109728" tIns="54864" rIns="109728" bIns="54864" rtlCol="0">
            <a:spAutoFit/>
          </a:bodyPr>
          <a:lstStyle/>
          <a:p>
            <a:r>
              <a:rPr lang="en-US" sz="2000" b="1" dirty="0"/>
              <a:t>2</a:t>
            </a:r>
          </a:p>
        </p:txBody>
      </p:sp>
      <p:sp>
        <p:nvSpPr>
          <p:cNvPr id="103" name="TextBox 102">
            <a:extLst>
              <a:ext uri="{FF2B5EF4-FFF2-40B4-BE49-F238E27FC236}">
                <a16:creationId xmlns:a16="http://schemas.microsoft.com/office/drawing/2014/main" id="{FAFD47D1-9D78-41CD-9835-B7034AC83C66}"/>
              </a:ext>
            </a:extLst>
          </p:cNvPr>
          <p:cNvSpPr txBox="1"/>
          <p:nvPr/>
        </p:nvSpPr>
        <p:spPr>
          <a:xfrm>
            <a:off x="10150170" y="3444655"/>
            <a:ext cx="351443" cy="418576"/>
          </a:xfrm>
          <a:prstGeom prst="rect">
            <a:avLst/>
          </a:prstGeom>
          <a:noFill/>
        </p:spPr>
        <p:txBody>
          <a:bodyPr wrap="none" lIns="109728" tIns="54864" rIns="109728" bIns="54864" rtlCol="0">
            <a:spAutoFit/>
          </a:bodyPr>
          <a:lstStyle/>
          <a:p>
            <a:r>
              <a:rPr lang="en-US" sz="2000" b="1" dirty="0"/>
              <a:t>1</a:t>
            </a:r>
          </a:p>
        </p:txBody>
      </p:sp>
      <p:sp>
        <p:nvSpPr>
          <p:cNvPr id="104" name="TextBox 103">
            <a:extLst>
              <a:ext uri="{FF2B5EF4-FFF2-40B4-BE49-F238E27FC236}">
                <a16:creationId xmlns:a16="http://schemas.microsoft.com/office/drawing/2014/main" id="{5EA0ED1F-6063-461E-8866-40CE8EB11738}"/>
              </a:ext>
            </a:extLst>
          </p:cNvPr>
          <p:cNvSpPr txBox="1"/>
          <p:nvPr/>
        </p:nvSpPr>
        <p:spPr>
          <a:xfrm>
            <a:off x="10124049" y="3784286"/>
            <a:ext cx="351443" cy="418576"/>
          </a:xfrm>
          <a:prstGeom prst="rect">
            <a:avLst/>
          </a:prstGeom>
          <a:noFill/>
        </p:spPr>
        <p:txBody>
          <a:bodyPr wrap="none" lIns="109728" tIns="54864" rIns="109728" bIns="54864" rtlCol="0">
            <a:spAutoFit/>
          </a:bodyPr>
          <a:lstStyle/>
          <a:p>
            <a:r>
              <a:rPr lang="en-US" sz="2000" b="1" dirty="0"/>
              <a:t>4</a:t>
            </a:r>
          </a:p>
        </p:txBody>
      </p:sp>
      <p:sp>
        <p:nvSpPr>
          <p:cNvPr id="105" name="TextBox 104">
            <a:extLst>
              <a:ext uri="{FF2B5EF4-FFF2-40B4-BE49-F238E27FC236}">
                <a16:creationId xmlns:a16="http://schemas.microsoft.com/office/drawing/2014/main" id="{1933FF33-1D29-4CB6-BC5B-051B4A0E1E4D}"/>
              </a:ext>
            </a:extLst>
          </p:cNvPr>
          <p:cNvSpPr txBox="1"/>
          <p:nvPr/>
        </p:nvSpPr>
        <p:spPr>
          <a:xfrm>
            <a:off x="10141465" y="4132622"/>
            <a:ext cx="351443" cy="418576"/>
          </a:xfrm>
          <a:prstGeom prst="rect">
            <a:avLst/>
          </a:prstGeom>
          <a:noFill/>
        </p:spPr>
        <p:txBody>
          <a:bodyPr wrap="none" lIns="109728" tIns="54864" rIns="109728" bIns="54864" rtlCol="0">
            <a:spAutoFit/>
          </a:bodyPr>
          <a:lstStyle/>
          <a:p>
            <a:r>
              <a:rPr lang="en-US" sz="2000" b="1" dirty="0"/>
              <a:t>1</a:t>
            </a:r>
          </a:p>
        </p:txBody>
      </p:sp>
      <p:sp>
        <p:nvSpPr>
          <p:cNvPr id="106" name="TextBox 105">
            <a:extLst>
              <a:ext uri="{FF2B5EF4-FFF2-40B4-BE49-F238E27FC236}">
                <a16:creationId xmlns:a16="http://schemas.microsoft.com/office/drawing/2014/main" id="{BB259FA2-D2A5-4752-979B-BFB7BCF8DBCE}"/>
              </a:ext>
            </a:extLst>
          </p:cNvPr>
          <p:cNvSpPr txBox="1"/>
          <p:nvPr/>
        </p:nvSpPr>
        <p:spPr>
          <a:xfrm>
            <a:off x="10150177" y="4489670"/>
            <a:ext cx="351443" cy="418576"/>
          </a:xfrm>
          <a:prstGeom prst="rect">
            <a:avLst/>
          </a:prstGeom>
          <a:noFill/>
        </p:spPr>
        <p:txBody>
          <a:bodyPr wrap="none" lIns="109728" tIns="54864" rIns="109728" bIns="54864" rtlCol="0">
            <a:spAutoFit/>
          </a:bodyPr>
          <a:lstStyle/>
          <a:p>
            <a:r>
              <a:rPr lang="en-US" sz="2000" b="1" dirty="0"/>
              <a:t>7</a:t>
            </a:r>
          </a:p>
        </p:txBody>
      </p:sp>
      <p:sp>
        <p:nvSpPr>
          <p:cNvPr id="107" name="TextBox 106">
            <a:extLst>
              <a:ext uri="{FF2B5EF4-FFF2-40B4-BE49-F238E27FC236}">
                <a16:creationId xmlns:a16="http://schemas.microsoft.com/office/drawing/2014/main" id="{EBC37450-74C9-48E5-A9B5-23904DCC49ED}"/>
              </a:ext>
            </a:extLst>
          </p:cNvPr>
          <p:cNvSpPr txBox="1"/>
          <p:nvPr/>
        </p:nvSpPr>
        <p:spPr>
          <a:xfrm>
            <a:off x="10132760" y="4872840"/>
            <a:ext cx="351443" cy="418576"/>
          </a:xfrm>
          <a:prstGeom prst="rect">
            <a:avLst/>
          </a:prstGeom>
          <a:noFill/>
        </p:spPr>
        <p:txBody>
          <a:bodyPr wrap="none" lIns="109728" tIns="54864" rIns="109728" bIns="54864" rtlCol="0">
            <a:spAutoFit/>
          </a:bodyPr>
          <a:lstStyle/>
          <a:p>
            <a:r>
              <a:rPr lang="en-US" sz="2000" b="1" dirty="0"/>
              <a:t>4</a:t>
            </a:r>
          </a:p>
        </p:txBody>
      </p:sp>
      <p:sp>
        <p:nvSpPr>
          <p:cNvPr id="108" name="TextBox 107">
            <a:extLst>
              <a:ext uri="{FF2B5EF4-FFF2-40B4-BE49-F238E27FC236}">
                <a16:creationId xmlns:a16="http://schemas.microsoft.com/office/drawing/2014/main" id="{DAF12CE6-EA23-4402-80FE-82FCCE971003}"/>
              </a:ext>
            </a:extLst>
          </p:cNvPr>
          <p:cNvSpPr txBox="1"/>
          <p:nvPr/>
        </p:nvSpPr>
        <p:spPr>
          <a:xfrm>
            <a:off x="10132760" y="5220605"/>
            <a:ext cx="351443" cy="418576"/>
          </a:xfrm>
          <a:prstGeom prst="rect">
            <a:avLst/>
          </a:prstGeom>
          <a:noFill/>
        </p:spPr>
        <p:txBody>
          <a:bodyPr wrap="none" lIns="109728" tIns="54864" rIns="109728" bIns="54864" rtlCol="0">
            <a:spAutoFit/>
          </a:bodyPr>
          <a:lstStyle/>
          <a:p>
            <a:r>
              <a:rPr lang="en-US" sz="2000" b="1" dirty="0"/>
              <a:t>2</a:t>
            </a:r>
          </a:p>
        </p:txBody>
      </p:sp>
      <p:sp>
        <p:nvSpPr>
          <p:cNvPr id="109" name="TextBox 108">
            <a:extLst>
              <a:ext uri="{FF2B5EF4-FFF2-40B4-BE49-F238E27FC236}">
                <a16:creationId xmlns:a16="http://schemas.microsoft.com/office/drawing/2014/main" id="{EE684A41-68CC-485E-AB94-D26EBEFC8C2B}"/>
              </a:ext>
            </a:extLst>
          </p:cNvPr>
          <p:cNvSpPr txBox="1"/>
          <p:nvPr/>
        </p:nvSpPr>
        <p:spPr>
          <a:xfrm>
            <a:off x="10124056" y="5596212"/>
            <a:ext cx="351443" cy="418576"/>
          </a:xfrm>
          <a:prstGeom prst="rect">
            <a:avLst/>
          </a:prstGeom>
          <a:noFill/>
        </p:spPr>
        <p:txBody>
          <a:bodyPr wrap="none" lIns="109728" tIns="54864" rIns="109728" bIns="54864" rtlCol="0">
            <a:spAutoFit/>
          </a:bodyPr>
          <a:lstStyle/>
          <a:p>
            <a:r>
              <a:rPr lang="en-US" sz="2000" b="1" dirty="0"/>
              <a:t>1</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1000"/>
                                        <p:tgtEl>
                                          <p:spTgt spid="6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1000"/>
                                        <p:tgtEl>
                                          <p:spTgt spid="70"/>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1000"/>
                                        <p:tgtEl>
                                          <p:spTgt spid="71"/>
                                        </p:tgtEl>
                                      </p:cBhvr>
                                    </p:animEffect>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par>
                          <p:cTn id="54" fill="hold">
                            <p:stCondLst>
                              <p:cond delay="7500"/>
                            </p:stCondLst>
                            <p:childTnLst>
                              <p:par>
                                <p:cTn id="55" presetID="10" presetClass="entr" presetSubtype="0" fill="hold" grpId="0" nodeType="after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8000"/>
                            </p:stCondLst>
                            <p:childTnLst>
                              <p:par>
                                <p:cTn id="59" presetID="10" presetClass="entr" presetSubtype="0" fill="hold" grpId="0"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par>
                          <p:cTn id="62" fill="hold">
                            <p:stCondLst>
                              <p:cond delay="8500"/>
                            </p:stCondLst>
                            <p:childTnLst>
                              <p:par>
                                <p:cTn id="63" presetID="10" presetClass="entr" presetSubtype="0" fill="hold" grpId="0" nodeType="after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fade">
                                      <p:cBhvr>
                                        <p:cTn id="69" dur="500"/>
                                        <p:tgtEl>
                                          <p:spTgt spid="8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fade">
                                      <p:cBhvr>
                                        <p:cTn id="73" dur="500"/>
                                        <p:tgtEl>
                                          <p:spTgt spid="81"/>
                                        </p:tgtEl>
                                      </p:cBhvr>
                                    </p:animEffect>
                                  </p:childTnLst>
                                </p:cTn>
                              </p:par>
                            </p:childTnLst>
                          </p:cTn>
                        </p:par>
                        <p:par>
                          <p:cTn id="74" fill="hold">
                            <p:stCondLst>
                              <p:cond delay="10000"/>
                            </p:stCondLst>
                            <p:childTnLst>
                              <p:par>
                                <p:cTn id="75" presetID="10" presetClass="entr" presetSubtype="0" fill="hold" grpId="0" nodeType="after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childTnLst>
                          </p:cTn>
                        </p:par>
                        <p:par>
                          <p:cTn id="78" fill="hold">
                            <p:stCondLst>
                              <p:cond delay="10500"/>
                            </p:stCondLst>
                            <p:childTnLst>
                              <p:par>
                                <p:cTn id="79" presetID="10" presetClass="entr" presetSubtype="0" fill="hold" grpId="0" nodeType="after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childTnLst>
                          </p:cTn>
                        </p:par>
                        <p:par>
                          <p:cTn id="82" fill="hold">
                            <p:stCondLst>
                              <p:cond delay="11000"/>
                            </p:stCondLst>
                            <p:childTnLst>
                              <p:par>
                                <p:cTn id="83" presetID="10" presetClass="entr" presetSubtype="0"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500"/>
                                        <p:tgtEl>
                                          <p:spTgt spid="84"/>
                                        </p:tgtEl>
                                      </p:cBhvr>
                                    </p:animEffect>
                                  </p:childTnLst>
                                </p:cTn>
                              </p:par>
                            </p:childTnLst>
                          </p:cTn>
                        </p:par>
                        <p:par>
                          <p:cTn id="86" fill="hold">
                            <p:stCondLst>
                              <p:cond delay="11500"/>
                            </p:stCondLst>
                            <p:childTnLst>
                              <p:par>
                                <p:cTn id="87" presetID="10" presetClass="entr" presetSubtype="0" fill="hold" grpId="0"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fade">
                                      <p:cBhvr>
                                        <p:cTn id="89" dur="500"/>
                                        <p:tgtEl>
                                          <p:spTgt spid="85"/>
                                        </p:tgtEl>
                                      </p:cBhvr>
                                    </p:animEffect>
                                  </p:childTnLst>
                                </p:cTn>
                              </p:par>
                            </p:childTnLst>
                          </p:cTn>
                        </p:par>
                        <p:par>
                          <p:cTn id="90" fill="hold">
                            <p:stCondLst>
                              <p:cond delay="12000"/>
                            </p:stCondLst>
                            <p:childTnLst>
                              <p:par>
                                <p:cTn id="91" presetID="10" presetClass="entr" presetSubtype="0"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fade">
                                      <p:cBhvr>
                                        <p:cTn id="93" dur="500"/>
                                        <p:tgtEl>
                                          <p:spTgt spid="8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8"/>
                                        </p:tgtEl>
                                        <p:attrNameLst>
                                          <p:attrName>style.visibility</p:attrName>
                                        </p:attrNameLst>
                                      </p:cBhvr>
                                      <p:to>
                                        <p:strVal val="visible"/>
                                      </p:to>
                                    </p:set>
                                    <p:animEffect transition="in" filter="fade">
                                      <p:cBhvr>
                                        <p:cTn id="98" dur="1000"/>
                                        <p:tgtEl>
                                          <p:spTgt spid="8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1000"/>
                                        <p:tgtEl>
                                          <p:spTgt spid="8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fade">
                                      <p:cBhvr>
                                        <p:cTn id="106" dur="2000"/>
                                        <p:tgtEl>
                                          <p:spTgt spid="8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fade">
                                      <p:cBhvr>
                                        <p:cTn id="109" dur="2000"/>
                                        <p:tgtEl>
                                          <p:spTgt spid="110"/>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6"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strips(downRight)">
                                      <p:cBhvr>
                                        <p:cTn id="114" dur="1000"/>
                                        <p:tgtEl>
                                          <p:spTgt spid="95"/>
                                        </p:tgtEl>
                                      </p:cBhvr>
                                    </p:animEffect>
                                  </p:childTnLst>
                                </p:cTn>
                              </p:par>
                            </p:childTnLst>
                          </p:cTn>
                        </p:par>
                        <p:par>
                          <p:cTn id="115" fill="hold">
                            <p:stCondLst>
                              <p:cond delay="1000"/>
                            </p:stCondLst>
                            <p:childTnLst>
                              <p:par>
                                <p:cTn id="116" presetID="10" presetClass="entr" presetSubtype="0" fill="hold" grpId="0" nodeType="after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fade">
                                      <p:cBhvr>
                                        <p:cTn id="118" dur="500"/>
                                        <p:tgtEl>
                                          <p:spTgt spid="94"/>
                                        </p:tgtEl>
                                      </p:cBhvr>
                                    </p:animEffect>
                                  </p:childTnLst>
                                </p:cTn>
                              </p:par>
                            </p:childTnLst>
                          </p:cTn>
                        </p:par>
                        <p:par>
                          <p:cTn id="119" fill="hold">
                            <p:stCondLst>
                              <p:cond delay="1500"/>
                            </p:stCondLst>
                            <p:childTnLst>
                              <p:par>
                                <p:cTn id="120" presetID="18" presetClass="entr" presetSubtype="6" fill="hold" grpId="0" nodeType="afterEffect">
                                  <p:stCondLst>
                                    <p:cond delay="0"/>
                                  </p:stCondLst>
                                  <p:childTnLst>
                                    <p:set>
                                      <p:cBhvr>
                                        <p:cTn id="121" dur="1" fill="hold">
                                          <p:stCondLst>
                                            <p:cond delay="0"/>
                                          </p:stCondLst>
                                        </p:cTn>
                                        <p:tgtEl>
                                          <p:spTgt spid="102"/>
                                        </p:tgtEl>
                                        <p:attrNameLst>
                                          <p:attrName>style.visibility</p:attrName>
                                        </p:attrNameLst>
                                      </p:cBhvr>
                                      <p:to>
                                        <p:strVal val="visible"/>
                                      </p:to>
                                    </p:set>
                                    <p:animEffect transition="in" filter="strips(downRight)">
                                      <p:cBhvr>
                                        <p:cTn id="122" dur="500"/>
                                        <p:tgtEl>
                                          <p:spTgt spid="102"/>
                                        </p:tgtEl>
                                      </p:cBhvr>
                                    </p:animEffect>
                                  </p:childTnLst>
                                </p:cTn>
                              </p:par>
                            </p:childTnLst>
                          </p:cTn>
                        </p:par>
                        <p:par>
                          <p:cTn id="123" fill="hold">
                            <p:stCondLst>
                              <p:cond delay="2000"/>
                            </p:stCondLst>
                            <p:childTnLst>
                              <p:par>
                                <p:cTn id="124" presetID="18" presetClass="entr" presetSubtype="6" fill="hold" grpId="0" nodeType="afterEffect">
                                  <p:stCondLst>
                                    <p:cond delay="0"/>
                                  </p:stCondLst>
                                  <p:childTnLst>
                                    <p:set>
                                      <p:cBhvr>
                                        <p:cTn id="125" dur="1" fill="hold">
                                          <p:stCondLst>
                                            <p:cond delay="0"/>
                                          </p:stCondLst>
                                        </p:cTn>
                                        <p:tgtEl>
                                          <p:spTgt spid="101"/>
                                        </p:tgtEl>
                                        <p:attrNameLst>
                                          <p:attrName>style.visibility</p:attrName>
                                        </p:attrNameLst>
                                      </p:cBhvr>
                                      <p:to>
                                        <p:strVal val="visible"/>
                                      </p:to>
                                    </p:set>
                                    <p:animEffect transition="in" filter="strips(downRight)">
                                      <p:cBhvr>
                                        <p:cTn id="126" dur="500"/>
                                        <p:tgtEl>
                                          <p:spTgt spid="101"/>
                                        </p:tgtEl>
                                      </p:cBhvr>
                                    </p:animEffect>
                                  </p:childTnLst>
                                </p:cTn>
                              </p:par>
                            </p:childTnLst>
                          </p:cTn>
                        </p:par>
                        <p:par>
                          <p:cTn id="127" fill="hold">
                            <p:stCondLst>
                              <p:cond delay="2500"/>
                            </p:stCondLst>
                            <p:childTnLst>
                              <p:par>
                                <p:cTn id="128" presetID="18" presetClass="entr" presetSubtype="6" fill="hold" grpId="0" nodeType="afterEffect">
                                  <p:stCondLst>
                                    <p:cond delay="0"/>
                                  </p:stCondLst>
                                  <p:childTnLst>
                                    <p:set>
                                      <p:cBhvr>
                                        <p:cTn id="129" dur="1" fill="hold">
                                          <p:stCondLst>
                                            <p:cond delay="0"/>
                                          </p:stCondLst>
                                        </p:cTn>
                                        <p:tgtEl>
                                          <p:spTgt spid="100"/>
                                        </p:tgtEl>
                                        <p:attrNameLst>
                                          <p:attrName>style.visibility</p:attrName>
                                        </p:attrNameLst>
                                      </p:cBhvr>
                                      <p:to>
                                        <p:strVal val="visible"/>
                                      </p:to>
                                    </p:set>
                                    <p:animEffect transition="in" filter="strips(downRight)">
                                      <p:cBhvr>
                                        <p:cTn id="130" dur="500"/>
                                        <p:tgtEl>
                                          <p:spTgt spid="100"/>
                                        </p:tgtEl>
                                      </p:cBhvr>
                                    </p:animEffect>
                                  </p:childTnLst>
                                </p:cTn>
                              </p:par>
                            </p:childTnLst>
                          </p:cTn>
                        </p:par>
                        <p:par>
                          <p:cTn id="131" fill="hold">
                            <p:stCondLst>
                              <p:cond delay="3000"/>
                            </p:stCondLst>
                            <p:childTnLst>
                              <p:par>
                                <p:cTn id="132" presetID="18" presetClass="entr" presetSubtype="6" fill="hold" grpId="0" nodeType="afterEffect">
                                  <p:stCondLst>
                                    <p:cond delay="0"/>
                                  </p:stCondLst>
                                  <p:childTnLst>
                                    <p:set>
                                      <p:cBhvr>
                                        <p:cTn id="133" dur="1" fill="hold">
                                          <p:stCondLst>
                                            <p:cond delay="0"/>
                                          </p:stCondLst>
                                        </p:cTn>
                                        <p:tgtEl>
                                          <p:spTgt spid="96"/>
                                        </p:tgtEl>
                                        <p:attrNameLst>
                                          <p:attrName>style.visibility</p:attrName>
                                        </p:attrNameLst>
                                      </p:cBhvr>
                                      <p:to>
                                        <p:strVal val="visible"/>
                                      </p:to>
                                    </p:set>
                                    <p:animEffect transition="in" filter="strips(downRight)">
                                      <p:cBhvr>
                                        <p:cTn id="134" dur="500"/>
                                        <p:tgtEl>
                                          <p:spTgt spid="96"/>
                                        </p:tgtEl>
                                      </p:cBhvr>
                                    </p:animEffect>
                                  </p:childTnLst>
                                </p:cTn>
                              </p:par>
                            </p:childTnLst>
                          </p:cTn>
                        </p:par>
                        <p:par>
                          <p:cTn id="135" fill="hold">
                            <p:stCondLst>
                              <p:cond delay="3500"/>
                            </p:stCondLst>
                            <p:childTnLst>
                              <p:par>
                                <p:cTn id="136" presetID="18" presetClass="entr" presetSubtype="6" fill="hold" grpId="0" nodeType="after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strips(downRight)">
                                      <p:cBhvr>
                                        <p:cTn id="138" dur="500"/>
                                        <p:tgtEl>
                                          <p:spTgt spid="97"/>
                                        </p:tgtEl>
                                      </p:cBhvr>
                                    </p:animEffect>
                                  </p:childTnLst>
                                </p:cTn>
                              </p:par>
                            </p:childTnLst>
                          </p:cTn>
                        </p:par>
                        <p:par>
                          <p:cTn id="139" fill="hold">
                            <p:stCondLst>
                              <p:cond delay="4000"/>
                            </p:stCondLst>
                            <p:childTnLst>
                              <p:par>
                                <p:cTn id="140" presetID="18" presetClass="entr" presetSubtype="6" fill="hold" grpId="0" nodeType="after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strips(downRight)">
                                      <p:cBhvr>
                                        <p:cTn id="142" dur="500"/>
                                        <p:tgtEl>
                                          <p:spTgt spid="98"/>
                                        </p:tgtEl>
                                      </p:cBhvr>
                                    </p:animEffect>
                                  </p:childTnLst>
                                </p:cTn>
                              </p:par>
                            </p:childTnLst>
                          </p:cTn>
                        </p:par>
                        <p:par>
                          <p:cTn id="143" fill="hold">
                            <p:stCondLst>
                              <p:cond delay="4500"/>
                            </p:stCondLst>
                            <p:childTnLst>
                              <p:par>
                                <p:cTn id="144" presetID="18" presetClass="entr" presetSubtype="6" fill="hold" grpId="0" nodeType="afterEffect">
                                  <p:stCondLst>
                                    <p:cond delay="0"/>
                                  </p:stCondLst>
                                  <p:childTnLst>
                                    <p:set>
                                      <p:cBhvr>
                                        <p:cTn id="145" dur="1" fill="hold">
                                          <p:stCondLst>
                                            <p:cond delay="0"/>
                                          </p:stCondLst>
                                        </p:cTn>
                                        <p:tgtEl>
                                          <p:spTgt spid="99"/>
                                        </p:tgtEl>
                                        <p:attrNameLst>
                                          <p:attrName>style.visibility</p:attrName>
                                        </p:attrNameLst>
                                      </p:cBhvr>
                                      <p:to>
                                        <p:strVal val="visible"/>
                                      </p:to>
                                    </p:set>
                                    <p:animEffect transition="in" filter="strips(downRight)">
                                      <p:cBhvr>
                                        <p:cTn id="146" dur="500"/>
                                        <p:tgtEl>
                                          <p:spTgt spid="99"/>
                                        </p:tgtEl>
                                      </p:cBhvr>
                                    </p:animEffect>
                                  </p:childTnLst>
                                </p:cTn>
                              </p:par>
                            </p:childTnLst>
                          </p:cTn>
                        </p:par>
                        <p:par>
                          <p:cTn id="147" fill="hold">
                            <p:stCondLst>
                              <p:cond delay="5000"/>
                            </p:stCondLst>
                            <p:childTnLst>
                              <p:par>
                                <p:cTn id="148" presetID="18" presetClass="entr" presetSubtype="12" fill="hold" grpId="0" nodeType="after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strips(downLeft)">
                                      <p:cBhvr>
                                        <p:cTn id="150" dur="500"/>
                                        <p:tgtEl>
                                          <p:spTgt spid="103"/>
                                        </p:tgtEl>
                                      </p:cBhvr>
                                    </p:animEffect>
                                  </p:childTnLst>
                                </p:cTn>
                              </p:par>
                            </p:childTnLst>
                          </p:cTn>
                        </p:par>
                        <p:par>
                          <p:cTn id="151" fill="hold">
                            <p:stCondLst>
                              <p:cond delay="5500"/>
                            </p:stCondLst>
                            <p:childTnLst>
                              <p:par>
                                <p:cTn id="152" presetID="18" presetClass="entr" presetSubtype="12" fill="hold" grpId="0" nodeType="afterEffect">
                                  <p:stCondLst>
                                    <p:cond delay="0"/>
                                  </p:stCondLst>
                                  <p:childTnLst>
                                    <p:set>
                                      <p:cBhvr>
                                        <p:cTn id="153" dur="1" fill="hold">
                                          <p:stCondLst>
                                            <p:cond delay="0"/>
                                          </p:stCondLst>
                                        </p:cTn>
                                        <p:tgtEl>
                                          <p:spTgt spid="104"/>
                                        </p:tgtEl>
                                        <p:attrNameLst>
                                          <p:attrName>style.visibility</p:attrName>
                                        </p:attrNameLst>
                                      </p:cBhvr>
                                      <p:to>
                                        <p:strVal val="visible"/>
                                      </p:to>
                                    </p:set>
                                    <p:animEffect transition="in" filter="strips(downLeft)">
                                      <p:cBhvr>
                                        <p:cTn id="154" dur="500"/>
                                        <p:tgtEl>
                                          <p:spTgt spid="104"/>
                                        </p:tgtEl>
                                      </p:cBhvr>
                                    </p:animEffect>
                                  </p:childTnLst>
                                </p:cTn>
                              </p:par>
                            </p:childTnLst>
                          </p:cTn>
                        </p:par>
                        <p:par>
                          <p:cTn id="155" fill="hold">
                            <p:stCondLst>
                              <p:cond delay="6000"/>
                            </p:stCondLst>
                            <p:childTnLst>
                              <p:par>
                                <p:cTn id="156" presetID="18" presetClass="entr" presetSubtype="12" fill="hold" grpId="0" nodeType="afterEffect">
                                  <p:stCondLst>
                                    <p:cond delay="0"/>
                                  </p:stCondLst>
                                  <p:childTnLst>
                                    <p:set>
                                      <p:cBhvr>
                                        <p:cTn id="157" dur="1" fill="hold">
                                          <p:stCondLst>
                                            <p:cond delay="0"/>
                                          </p:stCondLst>
                                        </p:cTn>
                                        <p:tgtEl>
                                          <p:spTgt spid="105"/>
                                        </p:tgtEl>
                                        <p:attrNameLst>
                                          <p:attrName>style.visibility</p:attrName>
                                        </p:attrNameLst>
                                      </p:cBhvr>
                                      <p:to>
                                        <p:strVal val="visible"/>
                                      </p:to>
                                    </p:set>
                                    <p:animEffect transition="in" filter="strips(downLeft)">
                                      <p:cBhvr>
                                        <p:cTn id="158" dur="500"/>
                                        <p:tgtEl>
                                          <p:spTgt spid="105"/>
                                        </p:tgtEl>
                                      </p:cBhvr>
                                    </p:animEffect>
                                  </p:childTnLst>
                                </p:cTn>
                              </p:par>
                            </p:childTnLst>
                          </p:cTn>
                        </p:par>
                        <p:par>
                          <p:cTn id="159" fill="hold">
                            <p:stCondLst>
                              <p:cond delay="6500"/>
                            </p:stCondLst>
                            <p:childTnLst>
                              <p:par>
                                <p:cTn id="160" presetID="18" presetClass="entr" presetSubtype="12" fill="hold" grpId="0" nodeType="afterEffect">
                                  <p:stCondLst>
                                    <p:cond delay="0"/>
                                  </p:stCondLst>
                                  <p:childTnLst>
                                    <p:set>
                                      <p:cBhvr>
                                        <p:cTn id="161" dur="1" fill="hold">
                                          <p:stCondLst>
                                            <p:cond delay="0"/>
                                          </p:stCondLst>
                                        </p:cTn>
                                        <p:tgtEl>
                                          <p:spTgt spid="106"/>
                                        </p:tgtEl>
                                        <p:attrNameLst>
                                          <p:attrName>style.visibility</p:attrName>
                                        </p:attrNameLst>
                                      </p:cBhvr>
                                      <p:to>
                                        <p:strVal val="visible"/>
                                      </p:to>
                                    </p:set>
                                    <p:animEffect transition="in" filter="strips(downLeft)">
                                      <p:cBhvr>
                                        <p:cTn id="162" dur="500"/>
                                        <p:tgtEl>
                                          <p:spTgt spid="106"/>
                                        </p:tgtEl>
                                      </p:cBhvr>
                                    </p:animEffect>
                                  </p:childTnLst>
                                </p:cTn>
                              </p:par>
                            </p:childTnLst>
                          </p:cTn>
                        </p:par>
                        <p:par>
                          <p:cTn id="163" fill="hold">
                            <p:stCondLst>
                              <p:cond delay="7000"/>
                            </p:stCondLst>
                            <p:childTnLst>
                              <p:par>
                                <p:cTn id="164" presetID="18" presetClass="entr" presetSubtype="12" fill="hold" grpId="0" nodeType="afterEffect">
                                  <p:stCondLst>
                                    <p:cond delay="0"/>
                                  </p:stCondLst>
                                  <p:childTnLst>
                                    <p:set>
                                      <p:cBhvr>
                                        <p:cTn id="165" dur="1" fill="hold">
                                          <p:stCondLst>
                                            <p:cond delay="0"/>
                                          </p:stCondLst>
                                        </p:cTn>
                                        <p:tgtEl>
                                          <p:spTgt spid="107"/>
                                        </p:tgtEl>
                                        <p:attrNameLst>
                                          <p:attrName>style.visibility</p:attrName>
                                        </p:attrNameLst>
                                      </p:cBhvr>
                                      <p:to>
                                        <p:strVal val="visible"/>
                                      </p:to>
                                    </p:set>
                                    <p:animEffect transition="in" filter="strips(downLeft)">
                                      <p:cBhvr>
                                        <p:cTn id="166" dur="500"/>
                                        <p:tgtEl>
                                          <p:spTgt spid="107"/>
                                        </p:tgtEl>
                                      </p:cBhvr>
                                    </p:animEffect>
                                  </p:childTnLst>
                                </p:cTn>
                              </p:par>
                            </p:childTnLst>
                          </p:cTn>
                        </p:par>
                        <p:par>
                          <p:cTn id="167" fill="hold">
                            <p:stCondLst>
                              <p:cond delay="7500"/>
                            </p:stCondLst>
                            <p:childTnLst>
                              <p:par>
                                <p:cTn id="168" presetID="18" presetClass="entr" presetSubtype="12" fill="hold" grpId="0" nodeType="after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strips(downLeft)">
                                      <p:cBhvr>
                                        <p:cTn id="170" dur="500"/>
                                        <p:tgtEl>
                                          <p:spTgt spid="108"/>
                                        </p:tgtEl>
                                      </p:cBhvr>
                                    </p:animEffect>
                                  </p:childTnLst>
                                </p:cTn>
                              </p:par>
                            </p:childTnLst>
                          </p:cTn>
                        </p:par>
                        <p:par>
                          <p:cTn id="171" fill="hold">
                            <p:stCondLst>
                              <p:cond delay="8000"/>
                            </p:stCondLst>
                            <p:childTnLst>
                              <p:par>
                                <p:cTn id="172" presetID="18" presetClass="entr" presetSubtype="12" fill="hold" grpId="0" nodeType="afterEffect">
                                  <p:stCondLst>
                                    <p:cond delay="0"/>
                                  </p:stCondLst>
                                  <p:childTnLst>
                                    <p:set>
                                      <p:cBhvr>
                                        <p:cTn id="173" dur="1" fill="hold">
                                          <p:stCondLst>
                                            <p:cond delay="0"/>
                                          </p:stCondLst>
                                        </p:cTn>
                                        <p:tgtEl>
                                          <p:spTgt spid="109"/>
                                        </p:tgtEl>
                                        <p:attrNameLst>
                                          <p:attrName>style.visibility</p:attrName>
                                        </p:attrNameLst>
                                      </p:cBhvr>
                                      <p:to>
                                        <p:strVal val="visible"/>
                                      </p:to>
                                    </p:set>
                                    <p:animEffect transition="in" filter="strips(downLeft)">
                                      <p:cBhvr>
                                        <p:cTn id="17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50" grpId="0"/>
      <p:bldP spid="51"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p:bldP spid="88" grpId="0"/>
      <p:bldP spid="89" grpId="0" animBg="1"/>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Stem and Leaf Plot</a:t>
            </a:r>
            <a:endParaRPr lang="en-US" dirty="0"/>
          </a:p>
        </p:txBody>
      </p:sp>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379912" y="2308743"/>
            <a:ext cx="3429284" cy="4184132"/>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1. </a:t>
            </a:r>
            <a:r>
              <a:rPr lang="en-US" sz="2200" dirty="0">
                <a:solidFill>
                  <a:srgbClr val="FF0000"/>
                </a:solidFill>
              </a:rPr>
              <a:t>Construct of a column of stems</a:t>
            </a:r>
            <a:r>
              <a:rPr lang="en-US" sz="2200" dirty="0"/>
              <a:t>; this is subjective to the range of numbers. For example, if they range from 100 to 150, the hundreds and tens could be stem.</a:t>
            </a:r>
          </a:p>
          <a:p>
            <a:endParaRPr lang="en-US" sz="2200" dirty="0"/>
          </a:p>
          <a:p>
            <a:r>
              <a:rPr lang="en-US" sz="2200" dirty="0"/>
              <a:t>2. </a:t>
            </a:r>
            <a:r>
              <a:rPr lang="en-US" sz="2200" dirty="0">
                <a:solidFill>
                  <a:srgbClr val="0070C0"/>
                </a:solidFill>
              </a:rPr>
              <a:t>Read the data </a:t>
            </a:r>
            <a:r>
              <a:rPr lang="en-US" sz="2200" dirty="0"/>
              <a:t>values once at a time, </a:t>
            </a:r>
            <a:r>
              <a:rPr lang="en-US" sz="2200" dirty="0">
                <a:solidFill>
                  <a:srgbClr val="0070C0"/>
                </a:solidFill>
              </a:rPr>
              <a:t>place each leaf on the appropriate stem</a:t>
            </a:r>
            <a:r>
              <a:rPr lang="en-US" sz="2200" dirty="0"/>
              <a:t>.</a:t>
            </a:r>
          </a:p>
          <a:p>
            <a:endParaRPr kumimoji="0" lang="en-US" altLang="en-US" sz="2200" b="0" i="0" u="none" strike="noStrike" cap="none" normalizeH="0" baseline="0" dirty="0">
              <a:ln>
                <a:noFill/>
              </a:ln>
              <a:solidFill>
                <a:schemeClr val="tx1"/>
              </a:solidFill>
              <a:effectLst/>
            </a:endParaRPr>
          </a:p>
          <a:p>
            <a:r>
              <a:rPr lang="en-US" altLang="en-US" sz="2200" dirty="0"/>
              <a:t>3. </a:t>
            </a:r>
            <a:r>
              <a:rPr lang="en-US" altLang="en-US" sz="2200" dirty="0">
                <a:solidFill>
                  <a:srgbClr val="8D42C6"/>
                </a:solidFill>
              </a:rPr>
              <a:t>Sort the leaves</a:t>
            </a:r>
            <a:r>
              <a:rPr lang="en-US" altLang="en-US" sz="2200" dirty="0"/>
              <a:t>.</a:t>
            </a:r>
            <a:endParaRPr kumimoji="0" lang="en-US" altLang="en-US" sz="2200" b="0" i="0" u="none" strike="noStrike" cap="none" normalizeH="0" baseline="0" dirty="0">
              <a:ln>
                <a:noFill/>
              </a:ln>
              <a:solidFill>
                <a:schemeClr val="tx1"/>
              </a:solidFill>
              <a:effectLst/>
            </a:endParaRPr>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303718" cy="830997"/>
          </a:xfrm>
          <a:prstGeom prst="rect">
            <a:avLst/>
          </a:prstGeom>
        </p:spPr>
        <p:txBody>
          <a:bodyPr wrap="square">
            <a:spAutoFit/>
          </a:bodyPr>
          <a:lstStyle/>
          <a:p>
            <a:r>
              <a:rPr lang="en-US" sz="2400" dirty="0"/>
              <a:t>Using dot plot for continuous data like the following does not make sense. Why? Instead, a </a:t>
            </a:r>
            <a:r>
              <a:rPr lang="en-US" sz="2400" dirty="0">
                <a:solidFill>
                  <a:srgbClr val="008AF2"/>
                </a:solidFill>
              </a:rPr>
              <a:t>stem &amp; leaf plot </a:t>
            </a:r>
            <a:r>
              <a:rPr lang="en-US" sz="2400" dirty="0"/>
              <a:t>is used.</a:t>
            </a:r>
          </a:p>
        </p:txBody>
      </p:sp>
      <p:pic>
        <p:nvPicPr>
          <p:cNvPr id="6" name="Picture 5">
            <a:extLst>
              <a:ext uri="{FF2B5EF4-FFF2-40B4-BE49-F238E27FC236}">
                <a16:creationId xmlns:a16="http://schemas.microsoft.com/office/drawing/2014/main" id="{ACC7A4E0-9A26-47C3-A1C7-80682CF42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391" y="295688"/>
            <a:ext cx="2266409" cy="1670572"/>
          </a:xfrm>
          <a:prstGeom prst="rect">
            <a:avLst/>
          </a:prstGeom>
        </p:spPr>
      </p:pic>
      <p:sp>
        <p:nvSpPr>
          <p:cNvPr id="24" name="Rectangle 23">
            <a:extLst>
              <a:ext uri="{FF2B5EF4-FFF2-40B4-BE49-F238E27FC236}">
                <a16:creationId xmlns:a16="http://schemas.microsoft.com/office/drawing/2014/main" id="{0500433E-CA1A-46A5-B422-E882DCF89BCA}"/>
              </a:ext>
            </a:extLst>
          </p:cNvPr>
          <p:cNvSpPr/>
          <p:nvPr/>
        </p:nvSpPr>
        <p:spPr>
          <a:xfrm>
            <a:off x="838200" y="2387810"/>
            <a:ext cx="7303718" cy="830997"/>
          </a:xfrm>
          <a:prstGeom prst="rect">
            <a:avLst/>
          </a:prstGeom>
        </p:spPr>
        <p:txBody>
          <a:bodyPr wrap="square">
            <a:spAutoFit/>
          </a:bodyPr>
          <a:lstStyle/>
          <a:p>
            <a:r>
              <a:rPr lang="en-US" sz="2400" dirty="0"/>
              <a:t>1.25   1.34   1.47   1.27   1.29   1.31   1.35   1.36   1.42   1.20   1.45   1.39</a:t>
            </a:r>
          </a:p>
        </p:txBody>
      </p:sp>
      <p:sp>
        <p:nvSpPr>
          <p:cNvPr id="25" name="Rectangle 24">
            <a:extLst>
              <a:ext uri="{FF2B5EF4-FFF2-40B4-BE49-F238E27FC236}">
                <a16:creationId xmlns:a16="http://schemas.microsoft.com/office/drawing/2014/main" id="{130F072E-5710-4AB4-98D5-5D04FF1CF588}"/>
              </a:ext>
            </a:extLst>
          </p:cNvPr>
          <p:cNvSpPr/>
          <p:nvPr/>
        </p:nvSpPr>
        <p:spPr>
          <a:xfrm>
            <a:off x="861541" y="2387810"/>
            <a:ext cx="4572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p>
        </p:txBody>
      </p:sp>
      <p:sp>
        <p:nvSpPr>
          <p:cNvPr id="27" name="Rectangle 26">
            <a:extLst>
              <a:ext uri="{FF2B5EF4-FFF2-40B4-BE49-F238E27FC236}">
                <a16:creationId xmlns:a16="http://schemas.microsoft.com/office/drawing/2014/main" id="{AD87CC61-FE25-4B23-8ADF-F35AB0F1EF58}"/>
              </a:ext>
            </a:extLst>
          </p:cNvPr>
          <p:cNvSpPr/>
          <p:nvPr/>
        </p:nvSpPr>
        <p:spPr>
          <a:xfrm>
            <a:off x="1615189" y="2389898"/>
            <a:ext cx="4572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p>
        </p:txBody>
      </p:sp>
      <p:sp>
        <p:nvSpPr>
          <p:cNvPr id="28" name="Rectangle 27">
            <a:extLst>
              <a:ext uri="{FF2B5EF4-FFF2-40B4-BE49-F238E27FC236}">
                <a16:creationId xmlns:a16="http://schemas.microsoft.com/office/drawing/2014/main" id="{6ECB1E1A-D9E7-45AE-A839-98A5F28C48AD}"/>
              </a:ext>
            </a:extLst>
          </p:cNvPr>
          <p:cNvSpPr/>
          <p:nvPr/>
        </p:nvSpPr>
        <p:spPr>
          <a:xfrm>
            <a:off x="861541" y="3297874"/>
            <a:ext cx="7303718" cy="830997"/>
          </a:xfrm>
          <a:prstGeom prst="rect">
            <a:avLst/>
          </a:prstGeom>
        </p:spPr>
        <p:txBody>
          <a:bodyPr wrap="square">
            <a:spAutoFit/>
          </a:bodyPr>
          <a:lstStyle/>
          <a:p>
            <a:r>
              <a:rPr lang="en-US" sz="2400" dirty="0">
                <a:solidFill>
                  <a:srgbClr val="FF0000"/>
                </a:solidFill>
              </a:rPr>
              <a:t>Stem</a:t>
            </a:r>
            <a:r>
              <a:rPr lang="en-US" sz="2400" dirty="0"/>
              <a:t> – units and tenths place</a:t>
            </a:r>
          </a:p>
          <a:p>
            <a:r>
              <a:rPr lang="en-US" sz="2400" dirty="0">
                <a:solidFill>
                  <a:srgbClr val="008FFA"/>
                </a:solidFill>
              </a:rPr>
              <a:t>Leaf</a:t>
            </a:r>
            <a:r>
              <a:rPr lang="en-US" sz="2400" dirty="0"/>
              <a:t> – the hundredths place</a:t>
            </a:r>
          </a:p>
        </p:txBody>
      </p:sp>
      <p:graphicFrame>
        <p:nvGraphicFramePr>
          <p:cNvPr id="30" name="Object 29">
            <a:extLst>
              <a:ext uri="{FF2B5EF4-FFF2-40B4-BE49-F238E27FC236}">
                <a16:creationId xmlns:a16="http://schemas.microsoft.com/office/drawing/2014/main" id="{5EE00F1B-5953-4B10-8055-79B61C02F7A3}"/>
              </a:ext>
            </a:extLst>
          </p:cNvPr>
          <p:cNvGraphicFramePr>
            <a:graphicFrameLocks noChangeAspect="1"/>
          </p:cNvGraphicFramePr>
          <p:nvPr>
            <p:extLst>
              <p:ext uri="{D42A27DB-BD31-4B8C-83A1-F6EECF244321}">
                <p14:modId xmlns:p14="http://schemas.microsoft.com/office/powerpoint/2010/main" val="750989691"/>
              </p:ext>
            </p:extLst>
          </p:nvPr>
        </p:nvGraphicFramePr>
        <p:xfrm>
          <a:off x="1152591" y="4517871"/>
          <a:ext cx="334815" cy="328567"/>
        </p:xfrm>
        <a:graphic>
          <a:graphicData uri="http://schemas.openxmlformats.org/presentationml/2006/ole">
            <mc:AlternateContent xmlns:mc="http://schemas.openxmlformats.org/markup-compatibility/2006">
              <mc:Choice xmlns:v="urn:schemas-microsoft-com:vml" Requires="v">
                <p:oleObj spid="_x0000_s1770" name="Equation" r:id="rId5" imgW="215640" imgH="177480" progId="Equation.3">
                  <p:embed/>
                </p:oleObj>
              </mc:Choice>
              <mc:Fallback>
                <p:oleObj name="Equation" r:id="rId5" imgW="215640" imgH="177480" progId="Equation.3">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91" y="4517871"/>
                        <a:ext cx="334815" cy="328567"/>
                      </a:xfrm>
                      <a:prstGeom prst="rect">
                        <a:avLst/>
                      </a:prstGeom>
                      <a:noFill/>
                    </p:spPr>
                  </p:pic>
                </p:oleObj>
              </mc:Fallback>
            </mc:AlternateContent>
          </a:graphicData>
        </a:graphic>
      </p:graphicFrame>
      <p:graphicFrame>
        <p:nvGraphicFramePr>
          <p:cNvPr id="31" name="Object 3">
            <a:extLst>
              <a:ext uri="{FF2B5EF4-FFF2-40B4-BE49-F238E27FC236}">
                <a16:creationId xmlns:a16="http://schemas.microsoft.com/office/drawing/2014/main" id="{C23D5E3B-E828-4387-8882-0753638DB473}"/>
              </a:ext>
            </a:extLst>
          </p:cNvPr>
          <p:cNvGraphicFramePr>
            <a:graphicFrameLocks noChangeAspect="1"/>
          </p:cNvGraphicFramePr>
          <p:nvPr>
            <p:extLst>
              <p:ext uri="{D42A27DB-BD31-4B8C-83A1-F6EECF244321}">
                <p14:modId xmlns:p14="http://schemas.microsoft.com/office/powerpoint/2010/main" val="1017592553"/>
              </p:ext>
            </p:extLst>
          </p:nvPr>
        </p:nvGraphicFramePr>
        <p:xfrm>
          <a:off x="1144898" y="4980066"/>
          <a:ext cx="335034" cy="328294"/>
        </p:xfrm>
        <a:graphic>
          <a:graphicData uri="http://schemas.openxmlformats.org/presentationml/2006/ole">
            <mc:AlternateContent xmlns:mc="http://schemas.openxmlformats.org/markup-compatibility/2006">
              <mc:Choice xmlns:v="urn:schemas-microsoft-com:vml" Requires="v">
                <p:oleObj spid="_x0000_s1771" name="Equation" r:id="rId7" imgW="215640" imgH="177480" progId="Equation.3">
                  <p:embed/>
                </p:oleObj>
              </mc:Choice>
              <mc:Fallback>
                <p:oleObj name="Equation" r:id="rId7" imgW="215640" imgH="177480" progId="Equation.3">
                  <p:embed/>
                  <p:pic>
                    <p:nvPicPr>
                      <p:cNvPr id="1638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898" y="4980066"/>
                        <a:ext cx="335034" cy="328294"/>
                      </a:xfrm>
                      <a:prstGeom prst="rect">
                        <a:avLst/>
                      </a:prstGeom>
                      <a:noFill/>
                    </p:spPr>
                  </p:pic>
                </p:oleObj>
              </mc:Fallback>
            </mc:AlternateContent>
          </a:graphicData>
        </a:graphic>
      </p:graphicFrame>
      <p:graphicFrame>
        <p:nvGraphicFramePr>
          <p:cNvPr id="32" name="Object 4">
            <a:extLst>
              <a:ext uri="{FF2B5EF4-FFF2-40B4-BE49-F238E27FC236}">
                <a16:creationId xmlns:a16="http://schemas.microsoft.com/office/drawing/2014/main" id="{D271D8E8-C564-4585-A701-0A3D86403AB9}"/>
              </a:ext>
            </a:extLst>
          </p:cNvPr>
          <p:cNvGraphicFramePr>
            <a:graphicFrameLocks noChangeAspect="1"/>
          </p:cNvGraphicFramePr>
          <p:nvPr>
            <p:extLst>
              <p:ext uri="{D42A27DB-BD31-4B8C-83A1-F6EECF244321}">
                <p14:modId xmlns:p14="http://schemas.microsoft.com/office/powerpoint/2010/main" val="2592038836"/>
              </p:ext>
            </p:extLst>
          </p:nvPr>
        </p:nvGraphicFramePr>
        <p:xfrm>
          <a:off x="1128813" y="5443112"/>
          <a:ext cx="335034" cy="328294"/>
        </p:xfrm>
        <a:graphic>
          <a:graphicData uri="http://schemas.openxmlformats.org/presentationml/2006/ole">
            <mc:AlternateContent xmlns:mc="http://schemas.openxmlformats.org/markup-compatibility/2006">
              <mc:Choice xmlns:v="urn:schemas-microsoft-com:vml" Requires="v">
                <p:oleObj spid="_x0000_s1772" name="Equation" r:id="rId9" imgW="215640" imgH="177480" progId="Equation.3">
                  <p:embed/>
                </p:oleObj>
              </mc:Choice>
              <mc:Fallback>
                <p:oleObj name="Equation" r:id="rId9" imgW="215640" imgH="177480" progId="Equation.3">
                  <p:embed/>
                  <p:pic>
                    <p:nvPicPr>
                      <p:cNvPr id="16388"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8813" y="5443112"/>
                        <a:ext cx="335034" cy="328294"/>
                      </a:xfrm>
                      <a:prstGeom prst="rect">
                        <a:avLst/>
                      </a:prstGeom>
                      <a:noFill/>
                    </p:spPr>
                  </p:pic>
                </p:oleObj>
              </mc:Fallback>
            </mc:AlternateContent>
          </a:graphicData>
        </a:graphic>
      </p:graphicFrame>
      <p:graphicFrame>
        <p:nvGraphicFramePr>
          <p:cNvPr id="33" name="Object 5">
            <a:extLst>
              <a:ext uri="{FF2B5EF4-FFF2-40B4-BE49-F238E27FC236}">
                <a16:creationId xmlns:a16="http://schemas.microsoft.com/office/drawing/2014/main" id="{5B1B86CD-F564-472B-A93C-AAEEF5362E48}"/>
              </a:ext>
            </a:extLst>
          </p:cNvPr>
          <p:cNvGraphicFramePr>
            <a:graphicFrameLocks noChangeAspect="1"/>
          </p:cNvGraphicFramePr>
          <p:nvPr>
            <p:extLst>
              <p:ext uri="{D42A27DB-BD31-4B8C-83A1-F6EECF244321}">
                <p14:modId xmlns:p14="http://schemas.microsoft.com/office/powerpoint/2010/main" val="1448324182"/>
              </p:ext>
            </p:extLst>
          </p:nvPr>
        </p:nvGraphicFramePr>
        <p:xfrm>
          <a:off x="1729653" y="4468060"/>
          <a:ext cx="99163" cy="375469"/>
        </p:xfrm>
        <a:graphic>
          <a:graphicData uri="http://schemas.openxmlformats.org/presentationml/2006/ole">
            <mc:AlternateContent xmlns:mc="http://schemas.openxmlformats.org/markup-compatibility/2006">
              <mc:Choice xmlns:v="urn:schemas-microsoft-com:vml" Requires="v">
                <p:oleObj spid="_x0000_s1773" name="Equation" r:id="rId11" imgW="63360" imgH="203040" progId="Equation.3">
                  <p:embed/>
                </p:oleObj>
              </mc:Choice>
              <mc:Fallback>
                <p:oleObj name="Equation" r:id="rId11" imgW="63360" imgH="203040" progId="Equation.3">
                  <p:embed/>
                  <p:pic>
                    <p:nvPicPr>
                      <p:cNvPr id="16389"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653" y="4468060"/>
                        <a:ext cx="99163" cy="375469"/>
                      </a:xfrm>
                      <a:prstGeom prst="rect">
                        <a:avLst/>
                      </a:prstGeom>
                      <a:noFill/>
                    </p:spPr>
                  </p:pic>
                </p:oleObj>
              </mc:Fallback>
            </mc:AlternateContent>
          </a:graphicData>
        </a:graphic>
      </p:graphicFrame>
      <p:graphicFrame>
        <p:nvGraphicFramePr>
          <p:cNvPr id="34" name="Object 6">
            <a:extLst>
              <a:ext uri="{FF2B5EF4-FFF2-40B4-BE49-F238E27FC236}">
                <a16:creationId xmlns:a16="http://schemas.microsoft.com/office/drawing/2014/main" id="{56EF336C-462E-443E-9FAA-237A9A19731B}"/>
              </a:ext>
            </a:extLst>
          </p:cNvPr>
          <p:cNvGraphicFramePr>
            <a:graphicFrameLocks noChangeAspect="1"/>
          </p:cNvGraphicFramePr>
          <p:nvPr>
            <p:extLst>
              <p:ext uri="{D42A27DB-BD31-4B8C-83A1-F6EECF244321}">
                <p14:modId xmlns:p14="http://schemas.microsoft.com/office/powerpoint/2010/main" val="2923572658"/>
              </p:ext>
            </p:extLst>
          </p:nvPr>
        </p:nvGraphicFramePr>
        <p:xfrm>
          <a:off x="1728000" y="4931106"/>
          <a:ext cx="98200" cy="375469"/>
        </p:xfrm>
        <a:graphic>
          <a:graphicData uri="http://schemas.openxmlformats.org/presentationml/2006/ole">
            <mc:AlternateContent xmlns:mc="http://schemas.openxmlformats.org/markup-compatibility/2006">
              <mc:Choice xmlns:v="urn:schemas-microsoft-com:vml" Requires="v">
                <p:oleObj spid="_x0000_s1774" name="Equation" r:id="rId13" imgW="63360" imgH="203040" progId="Equation.3">
                  <p:embed/>
                </p:oleObj>
              </mc:Choice>
              <mc:Fallback>
                <p:oleObj name="Equation" r:id="rId13" imgW="63360" imgH="203040" progId="Equation.3">
                  <p:embed/>
                  <p:pic>
                    <p:nvPicPr>
                      <p:cNvPr id="1639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000" y="4931106"/>
                        <a:ext cx="98200" cy="375469"/>
                      </a:xfrm>
                      <a:prstGeom prst="rect">
                        <a:avLst/>
                      </a:prstGeom>
                      <a:noFill/>
                    </p:spPr>
                  </p:pic>
                </p:oleObj>
              </mc:Fallback>
            </mc:AlternateContent>
          </a:graphicData>
        </a:graphic>
      </p:graphicFrame>
      <p:graphicFrame>
        <p:nvGraphicFramePr>
          <p:cNvPr id="35" name="Object 7">
            <a:extLst>
              <a:ext uri="{FF2B5EF4-FFF2-40B4-BE49-F238E27FC236}">
                <a16:creationId xmlns:a16="http://schemas.microsoft.com/office/drawing/2014/main" id="{181536B2-5982-4597-B47D-0BEE62ADB9FD}"/>
              </a:ext>
            </a:extLst>
          </p:cNvPr>
          <p:cNvGraphicFramePr>
            <a:graphicFrameLocks noChangeAspect="1"/>
          </p:cNvGraphicFramePr>
          <p:nvPr>
            <p:extLst>
              <p:ext uri="{D42A27DB-BD31-4B8C-83A1-F6EECF244321}">
                <p14:modId xmlns:p14="http://schemas.microsoft.com/office/powerpoint/2010/main" val="519811140"/>
              </p:ext>
            </p:extLst>
          </p:nvPr>
        </p:nvGraphicFramePr>
        <p:xfrm>
          <a:off x="1747337" y="5394152"/>
          <a:ext cx="99162" cy="375469"/>
        </p:xfrm>
        <a:graphic>
          <a:graphicData uri="http://schemas.openxmlformats.org/presentationml/2006/ole">
            <mc:AlternateContent xmlns:mc="http://schemas.openxmlformats.org/markup-compatibility/2006">
              <mc:Choice xmlns:v="urn:schemas-microsoft-com:vml" Requires="v">
                <p:oleObj spid="_x0000_s1775" name="Equation" r:id="rId15" imgW="63360" imgH="203040" progId="Equation.3">
                  <p:embed/>
                </p:oleObj>
              </mc:Choice>
              <mc:Fallback>
                <p:oleObj name="Equation" r:id="rId15" imgW="63360" imgH="203040" progId="Equation.3">
                  <p:embed/>
                  <p:pic>
                    <p:nvPicPr>
                      <p:cNvPr id="16391"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7337" y="5394152"/>
                        <a:ext cx="99162" cy="375469"/>
                      </a:xfrm>
                      <a:prstGeom prst="rect">
                        <a:avLst/>
                      </a:prstGeom>
                      <a:noFill/>
                    </p:spPr>
                  </p:pic>
                </p:oleObj>
              </mc:Fallback>
            </mc:AlternateContent>
          </a:graphicData>
        </a:graphic>
      </p:graphicFrame>
      <p:graphicFrame>
        <p:nvGraphicFramePr>
          <p:cNvPr id="36" name="Object 35">
            <a:extLst>
              <a:ext uri="{FF2B5EF4-FFF2-40B4-BE49-F238E27FC236}">
                <a16:creationId xmlns:a16="http://schemas.microsoft.com/office/drawing/2014/main" id="{F0F0C6CD-F7FE-4918-99C1-2F051DF50A4B}"/>
              </a:ext>
            </a:extLst>
          </p:cNvPr>
          <p:cNvGraphicFramePr>
            <a:graphicFrameLocks noChangeAspect="1"/>
          </p:cNvGraphicFramePr>
          <p:nvPr>
            <p:extLst>
              <p:ext uri="{D42A27DB-BD31-4B8C-83A1-F6EECF244321}">
                <p14:modId xmlns:p14="http://schemas.microsoft.com/office/powerpoint/2010/main" val="1815491517"/>
              </p:ext>
            </p:extLst>
          </p:nvPr>
        </p:nvGraphicFramePr>
        <p:xfrm>
          <a:off x="2044034" y="4527114"/>
          <a:ext cx="177305" cy="328937"/>
        </p:xfrm>
        <a:graphic>
          <a:graphicData uri="http://schemas.openxmlformats.org/presentationml/2006/ole">
            <mc:AlternateContent xmlns:mc="http://schemas.openxmlformats.org/markup-compatibility/2006">
              <mc:Choice xmlns:v="urn:schemas-microsoft-com:vml" Requires="v">
                <p:oleObj spid="_x0000_s1776" name="Equation" r:id="rId17" imgW="114120" imgH="177480" progId="Equation.3">
                  <p:embed/>
                </p:oleObj>
              </mc:Choice>
              <mc:Fallback>
                <p:oleObj name="Equation" r:id="rId17" imgW="114120" imgH="177480" progId="Equation.3">
                  <p:embed/>
                  <p:pic>
                    <p:nvPicPr>
                      <p:cNvPr id="13" name="Object 12">
                        <a:extLst>
                          <a:ext uri="{FF2B5EF4-FFF2-40B4-BE49-F238E27FC236}">
                            <a16:creationId xmlns:a16="http://schemas.microsoft.com/office/drawing/2014/main" id="{38B13063-E911-44FF-BDCD-90EFD0343913}"/>
                          </a:ext>
                        </a:extLst>
                      </p:cNvPr>
                      <p:cNvPicPr>
                        <a:picLocks noChangeAspect="1" noChangeArrowheads="1"/>
                      </p:cNvPicPr>
                      <p:nvPr/>
                    </p:nvPicPr>
                    <p:blipFill>
                      <a:blip r:embed="rId18"/>
                      <a:srcRect/>
                      <a:stretch>
                        <a:fillRect/>
                      </a:stretch>
                    </p:blipFill>
                    <p:spPr bwMode="auto">
                      <a:xfrm>
                        <a:off x="2044034" y="4527114"/>
                        <a:ext cx="177305" cy="328937"/>
                      </a:xfrm>
                      <a:prstGeom prst="rect">
                        <a:avLst/>
                      </a:prstGeom>
                      <a:noFill/>
                    </p:spPr>
                  </p:pic>
                </p:oleObj>
              </mc:Fallback>
            </mc:AlternateContent>
          </a:graphicData>
        </a:graphic>
      </p:graphicFrame>
      <p:graphicFrame>
        <p:nvGraphicFramePr>
          <p:cNvPr id="37" name="Object 36">
            <a:extLst>
              <a:ext uri="{FF2B5EF4-FFF2-40B4-BE49-F238E27FC236}">
                <a16:creationId xmlns:a16="http://schemas.microsoft.com/office/drawing/2014/main" id="{6FD212E2-C9DE-43C3-A319-34F0C768B0E7}"/>
              </a:ext>
            </a:extLst>
          </p:cNvPr>
          <p:cNvGraphicFramePr>
            <a:graphicFrameLocks noChangeAspect="1"/>
          </p:cNvGraphicFramePr>
          <p:nvPr>
            <p:extLst>
              <p:ext uri="{D42A27DB-BD31-4B8C-83A1-F6EECF244321}">
                <p14:modId xmlns:p14="http://schemas.microsoft.com/office/powerpoint/2010/main" val="1867442243"/>
              </p:ext>
            </p:extLst>
          </p:nvPr>
        </p:nvGraphicFramePr>
        <p:xfrm>
          <a:off x="2018465" y="4993970"/>
          <a:ext cx="197362" cy="304868"/>
        </p:xfrm>
        <a:graphic>
          <a:graphicData uri="http://schemas.openxmlformats.org/presentationml/2006/ole">
            <mc:AlternateContent xmlns:mc="http://schemas.openxmlformats.org/markup-compatibility/2006">
              <mc:Choice xmlns:v="urn:schemas-microsoft-com:vml" Requires="v">
                <p:oleObj spid="_x0000_s1777" name="Equation" r:id="rId19" imgW="126720" imgH="164880" progId="Equation.3">
                  <p:embed/>
                </p:oleObj>
              </mc:Choice>
              <mc:Fallback>
                <p:oleObj name="Equation" r:id="rId19" imgW="126720" imgH="164880" progId="Equation.3">
                  <p:embed/>
                  <p:pic>
                    <p:nvPicPr>
                      <p:cNvPr id="14" name="Object 13">
                        <a:extLst>
                          <a:ext uri="{FF2B5EF4-FFF2-40B4-BE49-F238E27FC236}">
                            <a16:creationId xmlns:a16="http://schemas.microsoft.com/office/drawing/2014/main" id="{C21EDFF8-31DC-4C99-82FE-61C322416C8A}"/>
                          </a:ext>
                        </a:extLst>
                      </p:cNvPr>
                      <p:cNvPicPr>
                        <a:picLocks noChangeAspect="1" noChangeArrowheads="1"/>
                      </p:cNvPicPr>
                      <p:nvPr/>
                    </p:nvPicPr>
                    <p:blipFill>
                      <a:blip r:embed="rId20"/>
                      <a:srcRect/>
                      <a:stretch>
                        <a:fillRect/>
                      </a:stretch>
                    </p:blipFill>
                    <p:spPr bwMode="auto">
                      <a:xfrm>
                        <a:off x="2018465" y="4993970"/>
                        <a:ext cx="197362" cy="304868"/>
                      </a:xfrm>
                      <a:prstGeom prst="rect">
                        <a:avLst/>
                      </a:prstGeom>
                      <a:noFill/>
                    </p:spPr>
                  </p:pic>
                </p:oleObj>
              </mc:Fallback>
            </mc:AlternateContent>
          </a:graphicData>
        </a:graphic>
      </p:graphicFrame>
      <p:graphicFrame>
        <p:nvGraphicFramePr>
          <p:cNvPr id="38" name="Object 37">
            <a:extLst>
              <a:ext uri="{FF2B5EF4-FFF2-40B4-BE49-F238E27FC236}">
                <a16:creationId xmlns:a16="http://schemas.microsoft.com/office/drawing/2014/main" id="{61304688-82DE-4F3A-9B41-91AB2711EB46}"/>
              </a:ext>
            </a:extLst>
          </p:cNvPr>
          <p:cNvGraphicFramePr>
            <a:graphicFrameLocks noChangeAspect="1"/>
          </p:cNvGraphicFramePr>
          <p:nvPr>
            <p:extLst>
              <p:ext uri="{D42A27DB-BD31-4B8C-83A1-F6EECF244321}">
                <p14:modId xmlns:p14="http://schemas.microsoft.com/office/powerpoint/2010/main" val="3028071206"/>
              </p:ext>
            </p:extLst>
          </p:nvPr>
        </p:nvGraphicFramePr>
        <p:xfrm>
          <a:off x="2026230" y="5429076"/>
          <a:ext cx="197362" cy="328135"/>
        </p:xfrm>
        <a:graphic>
          <a:graphicData uri="http://schemas.openxmlformats.org/presentationml/2006/ole">
            <mc:AlternateContent xmlns:mc="http://schemas.openxmlformats.org/markup-compatibility/2006">
              <mc:Choice xmlns:v="urn:schemas-microsoft-com:vml" Requires="v">
                <p:oleObj spid="_x0000_s1778" name="Equation" r:id="rId21" imgW="126720" imgH="177480" progId="Equation.3">
                  <p:embed/>
                </p:oleObj>
              </mc:Choice>
              <mc:Fallback>
                <p:oleObj name="Equation" r:id="rId21" imgW="126720" imgH="177480" progId="Equation.3">
                  <p:embed/>
                  <p:pic>
                    <p:nvPicPr>
                      <p:cNvPr id="15" name="Object 14">
                        <a:extLst>
                          <a:ext uri="{FF2B5EF4-FFF2-40B4-BE49-F238E27FC236}">
                            <a16:creationId xmlns:a16="http://schemas.microsoft.com/office/drawing/2014/main" id="{DA538AFB-F7E7-4BE1-83AB-510261DC0978}"/>
                          </a:ext>
                        </a:extLst>
                      </p:cNvPr>
                      <p:cNvPicPr>
                        <a:picLocks noChangeAspect="1" noChangeArrowheads="1"/>
                      </p:cNvPicPr>
                      <p:nvPr/>
                    </p:nvPicPr>
                    <p:blipFill>
                      <a:blip r:embed="rId22"/>
                      <a:srcRect/>
                      <a:stretch>
                        <a:fillRect/>
                      </a:stretch>
                    </p:blipFill>
                    <p:spPr bwMode="auto">
                      <a:xfrm>
                        <a:off x="2026230" y="5429076"/>
                        <a:ext cx="197362" cy="328135"/>
                      </a:xfrm>
                      <a:prstGeom prst="rect">
                        <a:avLst/>
                      </a:prstGeom>
                      <a:noFill/>
                    </p:spPr>
                  </p:pic>
                </p:oleObj>
              </mc:Fallback>
            </mc:AlternateContent>
          </a:graphicData>
        </a:graphic>
      </p:graphicFrame>
      <p:graphicFrame>
        <p:nvGraphicFramePr>
          <p:cNvPr id="39" name="Object 38">
            <a:extLst>
              <a:ext uri="{FF2B5EF4-FFF2-40B4-BE49-F238E27FC236}">
                <a16:creationId xmlns:a16="http://schemas.microsoft.com/office/drawing/2014/main" id="{FE200B3C-05D9-45B3-BCFC-B70E1C9B744D}"/>
              </a:ext>
            </a:extLst>
          </p:cNvPr>
          <p:cNvGraphicFramePr>
            <a:graphicFrameLocks noChangeAspect="1"/>
          </p:cNvGraphicFramePr>
          <p:nvPr>
            <p:extLst>
              <p:ext uri="{D42A27DB-BD31-4B8C-83A1-F6EECF244321}">
                <p14:modId xmlns:p14="http://schemas.microsoft.com/office/powerpoint/2010/main" val="4065706390"/>
              </p:ext>
            </p:extLst>
          </p:nvPr>
        </p:nvGraphicFramePr>
        <p:xfrm>
          <a:off x="2410761" y="4542980"/>
          <a:ext cx="197362" cy="328135"/>
        </p:xfrm>
        <a:graphic>
          <a:graphicData uri="http://schemas.openxmlformats.org/presentationml/2006/ole">
            <mc:AlternateContent xmlns:mc="http://schemas.openxmlformats.org/markup-compatibility/2006">
              <mc:Choice xmlns:v="urn:schemas-microsoft-com:vml" Requires="v">
                <p:oleObj spid="_x0000_s1779" name="Equation" r:id="rId23" imgW="126720" imgH="177480" progId="Equation.3">
                  <p:embed/>
                </p:oleObj>
              </mc:Choice>
              <mc:Fallback>
                <p:oleObj name="Equation" r:id="rId23" imgW="126720" imgH="177480" progId="Equation.3">
                  <p:embed/>
                  <p:pic>
                    <p:nvPicPr>
                      <p:cNvPr id="16" name="Object 15">
                        <a:extLst>
                          <a:ext uri="{FF2B5EF4-FFF2-40B4-BE49-F238E27FC236}">
                            <a16:creationId xmlns:a16="http://schemas.microsoft.com/office/drawing/2014/main" id="{004DA93D-933D-418F-A71E-EA41E8FC2342}"/>
                          </a:ext>
                        </a:extLst>
                      </p:cNvPr>
                      <p:cNvPicPr>
                        <a:picLocks noChangeAspect="1" noChangeArrowheads="1"/>
                      </p:cNvPicPr>
                      <p:nvPr/>
                    </p:nvPicPr>
                    <p:blipFill>
                      <a:blip r:embed="rId22"/>
                      <a:srcRect/>
                      <a:stretch>
                        <a:fillRect/>
                      </a:stretch>
                    </p:blipFill>
                    <p:spPr bwMode="auto">
                      <a:xfrm>
                        <a:off x="2410761" y="4542980"/>
                        <a:ext cx="197362" cy="328135"/>
                      </a:xfrm>
                      <a:prstGeom prst="rect">
                        <a:avLst/>
                      </a:prstGeom>
                      <a:noFill/>
                    </p:spPr>
                  </p:pic>
                </p:oleObj>
              </mc:Fallback>
            </mc:AlternateContent>
          </a:graphicData>
        </a:graphic>
      </p:graphicFrame>
      <p:graphicFrame>
        <p:nvGraphicFramePr>
          <p:cNvPr id="40" name="Object 39">
            <a:extLst>
              <a:ext uri="{FF2B5EF4-FFF2-40B4-BE49-F238E27FC236}">
                <a16:creationId xmlns:a16="http://schemas.microsoft.com/office/drawing/2014/main" id="{0AC3618D-1A5D-4A9F-B952-875E0EBE2A9D}"/>
              </a:ext>
            </a:extLst>
          </p:cNvPr>
          <p:cNvGraphicFramePr>
            <a:graphicFrameLocks noChangeAspect="1"/>
          </p:cNvGraphicFramePr>
          <p:nvPr>
            <p:extLst>
              <p:ext uri="{D42A27DB-BD31-4B8C-83A1-F6EECF244321}">
                <p14:modId xmlns:p14="http://schemas.microsoft.com/office/powerpoint/2010/main" val="995442514"/>
              </p:ext>
            </p:extLst>
          </p:nvPr>
        </p:nvGraphicFramePr>
        <p:xfrm>
          <a:off x="2839377" y="4538228"/>
          <a:ext cx="177305" cy="328134"/>
        </p:xfrm>
        <a:graphic>
          <a:graphicData uri="http://schemas.openxmlformats.org/presentationml/2006/ole">
            <mc:AlternateContent xmlns:mc="http://schemas.openxmlformats.org/markup-compatibility/2006">
              <mc:Choice xmlns:v="urn:schemas-microsoft-com:vml" Requires="v">
                <p:oleObj spid="_x0000_s1780" name="Equation" r:id="rId24" imgW="114120" imgH="177480" progId="Equation.3">
                  <p:embed/>
                </p:oleObj>
              </mc:Choice>
              <mc:Fallback>
                <p:oleObj name="Equation" r:id="rId24" imgW="114120" imgH="177480" progId="Equation.3">
                  <p:embed/>
                  <p:pic>
                    <p:nvPicPr>
                      <p:cNvPr id="17" name="Object 16">
                        <a:extLst>
                          <a:ext uri="{FF2B5EF4-FFF2-40B4-BE49-F238E27FC236}">
                            <a16:creationId xmlns:a16="http://schemas.microsoft.com/office/drawing/2014/main" id="{5D56E56F-9B3E-4D93-B34B-986249CF8C01}"/>
                          </a:ext>
                        </a:extLst>
                      </p:cNvPr>
                      <p:cNvPicPr>
                        <a:picLocks noChangeAspect="1" noChangeArrowheads="1"/>
                      </p:cNvPicPr>
                      <p:nvPr/>
                    </p:nvPicPr>
                    <p:blipFill>
                      <a:blip r:embed="rId25"/>
                      <a:srcRect/>
                      <a:stretch>
                        <a:fillRect/>
                      </a:stretch>
                    </p:blipFill>
                    <p:spPr bwMode="auto">
                      <a:xfrm>
                        <a:off x="2839377" y="4538228"/>
                        <a:ext cx="177305" cy="328134"/>
                      </a:xfrm>
                      <a:prstGeom prst="rect">
                        <a:avLst/>
                      </a:prstGeom>
                      <a:noFill/>
                    </p:spPr>
                  </p:pic>
                </p:oleObj>
              </mc:Fallback>
            </mc:AlternateContent>
          </a:graphicData>
        </a:graphic>
      </p:graphicFrame>
      <p:graphicFrame>
        <p:nvGraphicFramePr>
          <p:cNvPr id="41" name="Object 40">
            <a:extLst>
              <a:ext uri="{FF2B5EF4-FFF2-40B4-BE49-F238E27FC236}">
                <a16:creationId xmlns:a16="http://schemas.microsoft.com/office/drawing/2014/main" id="{D124E7E3-61F5-4369-8E74-96F58655D842}"/>
              </a:ext>
            </a:extLst>
          </p:cNvPr>
          <p:cNvGraphicFramePr>
            <a:graphicFrameLocks noChangeAspect="1"/>
          </p:cNvGraphicFramePr>
          <p:nvPr>
            <p:extLst>
              <p:ext uri="{D42A27DB-BD31-4B8C-83A1-F6EECF244321}">
                <p14:modId xmlns:p14="http://schemas.microsoft.com/office/powerpoint/2010/main" val="1991137046"/>
              </p:ext>
            </p:extLst>
          </p:nvPr>
        </p:nvGraphicFramePr>
        <p:xfrm>
          <a:off x="2485190" y="4989208"/>
          <a:ext cx="137993" cy="304868"/>
        </p:xfrm>
        <a:graphic>
          <a:graphicData uri="http://schemas.openxmlformats.org/presentationml/2006/ole">
            <mc:AlternateContent xmlns:mc="http://schemas.openxmlformats.org/markup-compatibility/2006">
              <mc:Choice xmlns:v="urn:schemas-microsoft-com:vml" Requires="v">
                <p:oleObj spid="_x0000_s1781" name="Equation" r:id="rId26" imgW="88560" imgH="164880" progId="Equation.3">
                  <p:embed/>
                </p:oleObj>
              </mc:Choice>
              <mc:Fallback>
                <p:oleObj name="Equation" r:id="rId26" imgW="88560" imgH="164880" progId="Equation.3">
                  <p:embed/>
                  <p:pic>
                    <p:nvPicPr>
                      <p:cNvPr id="18" name="Object 17">
                        <a:extLst>
                          <a:ext uri="{FF2B5EF4-FFF2-40B4-BE49-F238E27FC236}">
                            <a16:creationId xmlns:a16="http://schemas.microsoft.com/office/drawing/2014/main" id="{55968B7D-96D9-4237-8A79-3FE96308FE91}"/>
                          </a:ext>
                        </a:extLst>
                      </p:cNvPr>
                      <p:cNvPicPr>
                        <a:picLocks noChangeAspect="1" noChangeArrowheads="1"/>
                      </p:cNvPicPr>
                      <p:nvPr/>
                    </p:nvPicPr>
                    <p:blipFill>
                      <a:blip r:embed="rId27"/>
                      <a:srcRect/>
                      <a:stretch>
                        <a:fillRect/>
                      </a:stretch>
                    </p:blipFill>
                    <p:spPr bwMode="auto">
                      <a:xfrm>
                        <a:off x="2485190" y="4989208"/>
                        <a:ext cx="137993" cy="304868"/>
                      </a:xfrm>
                      <a:prstGeom prst="rect">
                        <a:avLst/>
                      </a:prstGeom>
                      <a:noFill/>
                    </p:spPr>
                  </p:pic>
                </p:oleObj>
              </mc:Fallback>
            </mc:AlternateContent>
          </a:graphicData>
        </a:graphic>
      </p:graphicFrame>
      <p:graphicFrame>
        <p:nvGraphicFramePr>
          <p:cNvPr id="42" name="Object 41">
            <a:extLst>
              <a:ext uri="{FF2B5EF4-FFF2-40B4-BE49-F238E27FC236}">
                <a16:creationId xmlns:a16="http://schemas.microsoft.com/office/drawing/2014/main" id="{723E1E91-196C-45D1-9F94-F2A08597FA6D}"/>
              </a:ext>
            </a:extLst>
          </p:cNvPr>
          <p:cNvGraphicFramePr>
            <a:graphicFrameLocks noChangeAspect="1"/>
          </p:cNvGraphicFramePr>
          <p:nvPr>
            <p:extLst>
              <p:ext uri="{D42A27DB-BD31-4B8C-83A1-F6EECF244321}">
                <p14:modId xmlns:p14="http://schemas.microsoft.com/office/powerpoint/2010/main" val="719694453"/>
              </p:ext>
            </p:extLst>
          </p:nvPr>
        </p:nvGraphicFramePr>
        <p:xfrm>
          <a:off x="2828089" y="5001561"/>
          <a:ext cx="177305" cy="328134"/>
        </p:xfrm>
        <a:graphic>
          <a:graphicData uri="http://schemas.openxmlformats.org/presentationml/2006/ole">
            <mc:AlternateContent xmlns:mc="http://schemas.openxmlformats.org/markup-compatibility/2006">
              <mc:Choice xmlns:v="urn:schemas-microsoft-com:vml" Requires="v">
                <p:oleObj spid="_x0000_s1782" name="Equation" r:id="rId28" imgW="114120" imgH="177480" progId="Equation.3">
                  <p:embed/>
                </p:oleObj>
              </mc:Choice>
              <mc:Fallback>
                <p:oleObj name="Equation" r:id="rId28" imgW="114120" imgH="177480" progId="Equation.3">
                  <p:embed/>
                  <p:pic>
                    <p:nvPicPr>
                      <p:cNvPr id="19" name="Object 18">
                        <a:extLst>
                          <a:ext uri="{FF2B5EF4-FFF2-40B4-BE49-F238E27FC236}">
                            <a16:creationId xmlns:a16="http://schemas.microsoft.com/office/drawing/2014/main" id="{0340A4D3-47D9-4988-AD65-1EEE6668D391}"/>
                          </a:ext>
                        </a:extLst>
                      </p:cNvPr>
                      <p:cNvPicPr>
                        <a:picLocks noChangeAspect="1" noChangeArrowheads="1"/>
                      </p:cNvPicPr>
                      <p:nvPr/>
                    </p:nvPicPr>
                    <p:blipFill>
                      <a:blip r:embed="rId29"/>
                      <a:srcRect/>
                      <a:stretch>
                        <a:fillRect/>
                      </a:stretch>
                    </p:blipFill>
                    <p:spPr bwMode="auto">
                      <a:xfrm>
                        <a:off x="2828089" y="5001561"/>
                        <a:ext cx="177305" cy="328134"/>
                      </a:xfrm>
                      <a:prstGeom prst="rect">
                        <a:avLst/>
                      </a:prstGeom>
                      <a:noFill/>
                    </p:spPr>
                  </p:pic>
                </p:oleObj>
              </mc:Fallback>
            </mc:AlternateContent>
          </a:graphicData>
        </a:graphic>
      </p:graphicFrame>
      <p:graphicFrame>
        <p:nvGraphicFramePr>
          <p:cNvPr id="43" name="Object 42">
            <a:extLst>
              <a:ext uri="{FF2B5EF4-FFF2-40B4-BE49-F238E27FC236}">
                <a16:creationId xmlns:a16="http://schemas.microsoft.com/office/drawing/2014/main" id="{421A3735-1A98-4AE9-9168-056E0C46CB6F}"/>
              </a:ext>
            </a:extLst>
          </p:cNvPr>
          <p:cNvGraphicFramePr>
            <a:graphicFrameLocks noChangeAspect="1"/>
          </p:cNvGraphicFramePr>
          <p:nvPr>
            <p:extLst>
              <p:ext uri="{D42A27DB-BD31-4B8C-83A1-F6EECF244321}">
                <p14:modId xmlns:p14="http://schemas.microsoft.com/office/powerpoint/2010/main" val="852616194"/>
              </p:ext>
            </p:extLst>
          </p:nvPr>
        </p:nvGraphicFramePr>
        <p:xfrm>
          <a:off x="3175755" y="4998560"/>
          <a:ext cx="197362" cy="328134"/>
        </p:xfrm>
        <a:graphic>
          <a:graphicData uri="http://schemas.openxmlformats.org/presentationml/2006/ole">
            <mc:AlternateContent xmlns:mc="http://schemas.openxmlformats.org/markup-compatibility/2006">
              <mc:Choice xmlns:v="urn:schemas-microsoft-com:vml" Requires="v">
                <p:oleObj spid="_x0000_s1783" name="Equation" r:id="rId30" imgW="126720" imgH="177480" progId="Equation.3">
                  <p:embed/>
                </p:oleObj>
              </mc:Choice>
              <mc:Fallback>
                <p:oleObj name="Equation" r:id="rId30" imgW="126720" imgH="177480" progId="Equation.3">
                  <p:embed/>
                  <p:pic>
                    <p:nvPicPr>
                      <p:cNvPr id="20" name="Object 19">
                        <a:extLst>
                          <a:ext uri="{FF2B5EF4-FFF2-40B4-BE49-F238E27FC236}">
                            <a16:creationId xmlns:a16="http://schemas.microsoft.com/office/drawing/2014/main" id="{27C3A99D-A174-4813-8467-357AD0F4E7FA}"/>
                          </a:ext>
                        </a:extLst>
                      </p:cNvPr>
                      <p:cNvPicPr>
                        <a:picLocks noChangeAspect="1" noChangeArrowheads="1"/>
                      </p:cNvPicPr>
                      <p:nvPr/>
                    </p:nvPicPr>
                    <p:blipFill>
                      <a:blip r:embed="rId31"/>
                      <a:srcRect/>
                      <a:stretch>
                        <a:fillRect/>
                      </a:stretch>
                    </p:blipFill>
                    <p:spPr bwMode="auto">
                      <a:xfrm>
                        <a:off x="3175755" y="4998560"/>
                        <a:ext cx="197362" cy="328134"/>
                      </a:xfrm>
                      <a:prstGeom prst="rect">
                        <a:avLst/>
                      </a:prstGeom>
                      <a:noFill/>
                    </p:spPr>
                  </p:pic>
                </p:oleObj>
              </mc:Fallback>
            </mc:AlternateContent>
          </a:graphicData>
        </a:graphic>
      </p:graphicFrame>
      <p:graphicFrame>
        <p:nvGraphicFramePr>
          <p:cNvPr id="44" name="Object 43">
            <a:extLst>
              <a:ext uri="{FF2B5EF4-FFF2-40B4-BE49-F238E27FC236}">
                <a16:creationId xmlns:a16="http://schemas.microsoft.com/office/drawing/2014/main" id="{606DC140-FC73-485A-A6BC-1AAC91098682}"/>
              </a:ext>
            </a:extLst>
          </p:cNvPr>
          <p:cNvGraphicFramePr>
            <a:graphicFrameLocks noChangeAspect="1"/>
          </p:cNvGraphicFramePr>
          <p:nvPr>
            <p:extLst>
              <p:ext uri="{D42A27DB-BD31-4B8C-83A1-F6EECF244321}">
                <p14:modId xmlns:p14="http://schemas.microsoft.com/office/powerpoint/2010/main" val="2811556098"/>
              </p:ext>
            </p:extLst>
          </p:nvPr>
        </p:nvGraphicFramePr>
        <p:xfrm>
          <a:off x="2426280" y="5422725"/>
          <a:ext cx="197362" cy="304868"/>
        </p:xfrm>
        <a:graphic>
          <a:graphicData uri="http://schemas.openxmlformats.org/presentationml/2006/ole">
            <mc:AlternateContent xmlns:mc="http://schemas.openxmlformats.org/markup-compatibility/2006">
              <mc:Choice xmlns:v="urn:schemas-microsoft-com:vml" Requires="v">
                <p:oleObj spid="_x0000_s1784" name="Equation" r:id="rId32" imgW="126720" imgH="164880" progId="Equation.3">
                  <p:embed/>
                </p:oleObj>
              </mc:Choice>
              <mc:Fallback>
                <p:oleObj name="Equation" r:id="rId32" imgW="126720" imgH="164880" progId="Equation.3">
                  <p:embed/>
                  <p:pic>
                    <p:nvPicPr>
                      <p:cNvPr id="21" name="Object 20">
                        <a:extLst>
                          <a:ext uri="{FF2B5EF4-FFF2-40B4-BE49-F238E27FC236}">
                            <a16:creationId xmlns:a16="http://schemas.microsoft.com/office/drawing/2014/main" id="{9CE32A98-0F19-42FD-8F28-06906918BB4C}"/>
                          </a:ext>
                        </a:extLst>
                      </p:cNvPr>
                      <p:cNvPicPr>
                        <a:picLocks noChangeAspect="1" noChangeArrowheads="1"/>
                      </p:cNvPicPr>
                      <p:nvPr/>
                    </p:nvPicPr>
                    <p:blipFill>
                      <a:blip r:embed="rId33"/>
                      <a:srcRect/>
                      <a:stretch>
                        <a:fillRect/>
                      </a:stretch>
                    </p:blipFill>
                    <p:spPr bwMode="auto">
                      <a:xfrm>
                        <a:off x="2426280" y="5422725"/>
                        <a:ext cx="197362" cy="304868"/>
                      </a:xfrm>
                      <a:prstGeom prst="rect">
                        <a:avLst/>
                      </a:prstGeom>
                      <a:noFill/>
                    </p:spPr>
                  </p:pic>
                </p:oleObj>
              </mc:Fallback>
            </mc:AlternateContent>
          </a:graphicData>
        </a:graphic>
      </p:graphicFrame>
      <p:graphicFrame>
        <p:nvGraphicFramePr>
          <p:cNvPr id="45" name="Object 44">
            <a:extLst>
              <a:ext uri="{FF2B5EF4-FFF2-40B4-BE49-F238E27FC236}">
                <a16:creationId xmlns:a16="http://schemas.microsoft.com/office/drawing/2014/main" id="{B6A3872F-C28F-480D-BB86-FBD37FD4044A}"/>
              </a:ext>
            </a:extLst>
          </p:cNvPr>
          <p:cNvGraphicFramePr>
            <a:graphicFrameLocks noChangeAspect="1"/>
          </p:cNvGraphicFramePr>
          <p:nvPr>
            <p:extLst>
              <p:ext uri="{D42A27DB-BD31-4B8C-83A1-F6EECF244321}">
                <p14:modId xmlns:p14="http://schemas.microsoft.com/office/powerpoint/2010/main" val="1705285572"/>
              </p:ext>
            </p:extLst>
          </p:nvPr>
        </p:nvGraphicFramePr>
        <p:xfrm>
          <a:off x="3182278" y="4528703"/>
          <a:ext cx="197362" cy="328134"/>
        </p:xfrm>
        <a:graphic>
          <a:graphicData uri="http://schemas.openxmlformats.org/presentationml/2006/ole">
            <mc:AlternateContent xmlns:mc="http://schemas.openxmlformats.org/markup-compatibility/2006">
              <mc:Choice xmlns:v="urn:schemas-microsoft-com:vml" Requires="v">
                <p:oleObj spid="_x0000_s1785" name="Equation" r:id="rId34" imgW="126720" imgH="177480" progId="Equation.3">
                  <p:embed/>
                </p:oleObj>
              </mc:Choice>
              <mc:Fallback>
                <p:oleObj name="Equation" r:id="rId34" imgW="126720" imgH="177480" progId="Equation.3">
                  <p:embed/>
                  <p:pic>
                    <p:nvPicPr>
                      <p:cNvPr id="22" name="Object 21">
                        <a:extLst>
                          <a:ext uri="{FF2B5EF4-FFF2-40B4-BE49-F238E27FC236}">
                            <a16:creationId xmlns:a16="http://schemas.microsoft.com/office/drawing/2014/main" id="{33248C56-BCB9-4E62-8228-A73230CE7555}"/>
                          </a:ext>
                        </a:extLst>
                      </p:cNvPr>
                      <p:cNvPicPr>
                        <a:picLocks noChangeAspect="1" noChangeArrowheads="1"/>
                      </p:cNvPicPr>
                      <p:nvPr/>
                    </p:nvPicPr>
                    <p:blipFill>
                      <a:blip r:embed="rId35"/>
                      <a:srcRect/>
                      <a:stretch>
                        <a:fillRect/>
                      </a:stretch>
                    </p:blipFill>
                    <p:spPr bwMode="auto">
                      <a:xfrm>
                        <a:off x="3182278" y="4528703"/>
                        <a:ext cx="197362" cy="328134"/>
                      </a:xfrm>
                      <a:prstGeom prst="rect">
                        <a:avLst/>
                      </a:prstGeom>
                      <a:noFill/>
                    </p:spPr>
                  </p:pic>
                </p:oleObj>
              </mc:Fallback>
            </mc:AlternateContent>
          </a:graphicData>
        </a:graphic>
      </p:graphicFrame>
      <p:graphicFrame>
        <p:nvGraphicFramePr>
          <p:cNvPr id="46" name="Object 45">
            <a:extLst>
              <a:ext uri="{FF2B5EF4-FFF2-40B4-BE49-F238E27FC236}">
                <a16:creationId xmlns:a16="http://schemas.microsoft.com/office/drawing/2014/main" id="{04EA37A5-D534-4FCA-B304-E20B8278653E}"/>
              </a:ext>
            </a:extLst>
          </p:cNvPr>
          <p:cNvGraphicFramePr>
            <a:graphicFrameLocks noChangeAspect="1"/>
          </p:cNvGraphicFramePr>
          <p:nvPr>
            <p:extLst>
              <p:ext uri="{D42A27DB-BD31-4B8C-83A1-F6EECF244321}">
                <p14:modId xmlns:p14="http://schemas.microsoft.com/office/powerpoint/2010/main" val="783527428"/>
              </p:ext>
            </p:extLst>
          </p:nvPr>
        </p:nvGraphicFramePr>
        <p:xfrm>
          <a:off x="2807279" y="5433840"/>
          <a:ext cx="178107" cy="328134"/>
        </p:xfrm>
        <a:graphic>
          <a:graphicData uri="http://schemas.openxmlformats.org/presentationml/2006/ole">
            <mc:AlternateContent xmlns:mc="http://schemas.openxmlformats.org/markup-compatibility/2006">
              <mc:Choice xmlns:v="urn:schemas-microsoft-com:vml" Requires="v">
                <p:oleObj spid="_x0000_s1786" name="Equation" r:id="rId36" imgW="114120" imgH="177480" progId="Equation.3">
                  <p:embed/>
                </p:oleObj>
              </mc:Choice>
              <mc:Fallback>
                <p:oleObj name="Equation" r:id="rId36" imgW="114120" imgH="177480" progId="Equation.3">
                  <p:embed/>
                  <p:pic>
                    <p:nvPicPr>
                      <p:cNvPr id="23" name="Object 22">
                        <a:extLst>
                          <a:ext uri="{FF2B5EF4-FFF2-40B4-BE49-F238E27FC236}">
                            <a16:creationId xmlns:a16="http://schemas.microsoft.com/office/drawing/2014/main" id="{8DB3506C-4EE3-4174-85D0-FB4AA658B09D}"/>
                          </a:ext>
                        </a:extLst>
                      </p:cNvPr>
                      <p:cNvPicPr>
                        <a:picLocks noChangeAspect="1" noChangeArrowheads="1"/>
                      </p:cNvPicPr>
                      <p:nvPr/>
                    </p:nvPicPr>
                    <p:blipFill>
                      <a:blip r:embed="rId37"/>
                      <a:srcRect/>
                      <a:stretch>
                        <a:fillRect/>
                      </a:stretch>
                    </p:blipFill>
                    <p:spPr bwMode="auto">
                      <a:xfrm>
                        <a:off x="2807279" y="5433840"/>
                        <a:ext cx="178107" cy="328134"/>
                      </a:xfrm>
                      <a:prstGeom prst="rect">
                        <a:avLst/>
                      </a:prstGeom>
                      <a:noFill/>
                    </p:spPr>
                  </p:pic>
                </p:oleObj>
              </mc:Fallback>
            </mc:AlternateContent>
          </a:graphicData>
        </a:graphic>
      </p:graphicFrame>
      <p:graphicFrame>
        <p:nvGraphicFramePr>
          <p:cNvPr id="47" name="Object 46">
            <a:extLst>
              <a:ext uri="{FF2B5EF4-FFF2-40B4-BE49-F238E27FC236}">
                <a16:creationId xmlns:a16="http://schemas.microsoft.com/office/drawing/2014/main" id="{69AE1660-9AA5-4029-829E-2C0EF61D4F1E}"/>
              </a:ext>
            </a:extLst>
          </p:cNvPr>
          <p:cNvGraphicFramePr>
            <a:graphicFrameLocks noChangeAspect="1"/>
          </p:cNvGraphicFramePr>
          <p:nvPr>
            <p:extLst>
              <p:ext uri="{D42A27DB-BD31-4B8C-83A1-F6EECF244321}">
                <p14:modId xmlns:p14="http://schemas.microsoft.com/office/powerpoint/2010/main" val="580045872"/>
              </p:ext>
            </p:extLst>
          </p:nvPr>
        </p:nvGraphicFramePr>
        <p:xfrm>
          <a:off x="3547235" y="5006317"/>
          <a:ext cx="178107" cy="328134"/>
        </p:xfrm>
        <a:graphic>
          <a:graphicData uri="http://schemas.openxmlformats.org/presentationml/2006/ole">
            <mc:AlternateContent xmlns:mc="http://schemas.openxmlformats.org/markup-compatibility/2006">
              <mc:Choice xmlns:v="urn:schemas-microsoft-com:vml" Requires="v">
                <p:oleObj spid="_x0000_s1787" name="Equation" r:id="rId38" imgW="114120" imgH="177480" progId="Equation.3">
                  <p:embed/>
                </p:oleObj>
              </mc:Choice>
              <mc:Fallback>
                <p:oleObj name="Equation" r:id="rId38" imgW="114120" imgH="177480" progId="Equation.3">
                  <p:embed/>
                  <p:pic>
                    <p:nvPicPr>
                      <p:cNvPr id="24" name="Object 23">
                        <a:extLst>
                          <a:ext uri="{FF2B5EF4-FFF2-40B4-BE49-F238E27FC236}">
                            <a16:creationId xmlns:a16="http://schemas.microsoft.com/office/drawing/2014/main" id="{C221089B-A313-4B30-8FFF-F92EEF1E9619}"/>
                          </a:ext>
                        </a:extLst>
                      </p:cNvPr>
                      <p:cNvPicPr>
                        <a:picLocks noChangeAspect="1" noChangeArrowheads="1"/>
                      </p:cNvPicPr>
                      <p:nvPr/>
                    </p:nvPicPr>
                    <p:blipFill>
                      <a:blip r:embed="rId39"/>
                      <a:srcRect/>
                      <a:stretch>
                        <a:fillRect/>
                      </a:stretch>
                    </p:blipFill>
                    <p:spPr bwMode="auto">
                      <a:xfrm>
                        <a:off x="3547235" y="5006317"/>
                        <a:ext cx="178107" cy="328134"/>
                      </a:xfrm>
                      <a:prstGeom prst="rect">
                        <a:avLst/>
                      </a:prstGeom>
                      <a:noFill/>
                    </p:spPr>
                  </p:pic>
                </p:oleObj>
              </mc:Fallback>
            </mc:AlternateContent>
          </a:graphicData>
        </a:graphic>
      </p:graphicFrame>
      <p:sp>
        <p:nvSpPr>
          <p:cNvPr id="48" name="Rectangle 47">
            <a:extLst>
              <a:ext uri="{FF2B5EF4-FFF2-40B4-BE49-F238E27FC236}">
                <a16:creationId xmlns:a16="http://schemas.microsoft.com/office/drawing/2014/main" id="{DD49389D-7366-4FA8-951D-F6F4ECA0F62A}"/>
              </a:ext>
            </a:extLst>
          </p:cNvPr>
          <p:cNvSpPr/>
          <p:nvPr/>
        </p:nvSpPr>
        <p:spPr>
          <a:xfrm>
            <a:off x="3913926" y="5355217"/>
            <a:ext cx="463588" cy="430887"/>
          </a:xfrm>
          <a:prstGeom prst="rect">
            <a:avLst/>
          </a:prstGeom>
        </p:spPr>
        <p:txBody>
          <a:bodyPr wrap="none">
            <a:spAutoFit/>
          </a:bodyPr>
          <a:lstStyle/>
          <a:p>
            <a:r>
              <a:rPr lang="en-US" sz="2200" dirty="0">
                <a:latin typeface="Times New Roman" pitchFamily="18" charset="0"/>
                <a:cs typeface="Times New Roman" pitchFamily="18" charset="0"/>
              </a:rPr>
              <a:t>►</a:t>
            </a:r>
            <a:endParaRPr lang="en-US" sz="2200" dirty="0"/>
          </a:p>
        </p:txBody>
      </p:sp>
      <p:sp>
        <p:nvSpPr>
          <p:cNvPr id="49" name="Rectangle 48">
            <a:extLst>
              <a:ext uri="{FF2B5EF4-FFF2-40B4-BE49-F238E27FC236}">
                <a16:creationId xmlns:a16="http://schemas.microsoft.com/office/drawing/2014/main" id="{2A175A8D-0C2A-40B3-9E31-5394CC892541}"/>
              </a:ext>
            </a:extLst>
          </p:cNvPr>
          <p:cNvSpPr/>
          <p:nvPr/>
        </p:nvSpPr>
        <p:spPr>
          <a:xfrm>
            <a:off x="3933934" y="5112011"/>
            <a:ext cx="3453247" cy="1107996"/>
          </a:xfrm>
          <a:prstGeom prst="rect">
            <a:avLst/>
          </a:prstGeom>
        </p:spPr>
        <p:txBody>
          <a:bodyPr wrap="square">
            <a:spAutoFit/>
          </a:bodyPr>
          <a:lstStyle/>
          <a:p>
            <a:pPr lvl="2"/>
            <a:r>
              <a:rPr lang="en-US" sz="2200" dirty="0">
                <a:latin typeface="Times New Roman" pitchFamily="18" charset="0"/>
                <a:cs typeface="Times New Roman" pitchFamily="18" charset="0"/>
              </a:rPr>
              <a:t>1.2   |	0, 5, 7, 9</a:t>
            </a:r>
          </a:p>
          <a:p>
            <a:pPr lvl="2"/>
            <a:r>
              <a:rPr lang="en-US" sz="2200" dirty="0">
                <a:latin typeface="Times New Roman" pitchFamily="18" charset="0"/>
                <a:cs typeface="Times New Roman" pitchFamily="18" charset="0"/>
              </a:rPr>
              <a:t>1.3   |	1, 4, 5, 6, 9</a:t>
            </a:r>
          </a:p>
          <a:p>
            <a:pPr lvl="2"/>
            <a:r>
              <a:rPr lang="en-US" sz="2200" dirty="0">
                <a:latin typeface="Times New Roman" pitchFamily="18" charset="0"/>
                <a:cs typeface="Times New Roman" pitchFamily="18" charset="0"/>
              </a:rPr>
              <a:t>1.4   |	2, 5, 7</a:t>
            </a:r>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2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trips(downRight)">
                                      <p:cBhvr>
                                        <p:cTn id="16" dur="1000"/>
                                        <p:tgtEl>
                                          <p:spTgt spid="30"/>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trips(downRight)">
                                      <p:cBhvr>
                                        <p:cTn id="20" dur="1000"/>
                                        <p:tgtEl>
                                          <p:spTgt spid="31"/>
                                        </p:tgtEl>
                                      </p:cBhvr>
                                    </p:animEffect>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strips(downRight)">
                                      <p:cBhvr>
                                        <p:cTn id="24" dur="10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strips(downRight)">
                                      <p:cBhvr>
                                        <p:cTn id="29" dur="10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strips(downRight)">
                                      <p:cBhvr>
                                        <p:cTn id="34" dur="1000"/>
                                        <p:tgtEl>
                                          <p:spTgt spid="37"/>
                                        </p:tgtEl>
                                      </p:cBhvr>
                                    </p:animEffect>
                                  </p:childTnLst>
                                </p:cTn>
                              </p:par>
                            </p:childTnLst>
                          </p:cTn>
                        </p:par>
                        <p:par>
                          <p:cTn id="35" fill="hold">
                            <p:stCondLst>
                              <p:cond delay="1000"/>
                            </p:stCondLst>
                            <p:childTnLst>
                              <p:par>
                                <p:cTn id="36" presetID="18" presetClass="entr" presetSubtype="6"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strips(downRight)">
                                      <p:cBhvr>
                                        <p:cTn id="38" dur="1000"/>
                                        <p:tgtEl>
                                          <p:spTgt spid="38"/>
                                        </p:tgtEl>
                                      </p:cBhvr>
                                    </p:animEffect>
                                  </p:childTnLst>
                                </p:cTn>
                              </p:par>
                            </p:childTnLst>
                          </p:cTn>
                        </p:par>
                        <p:par>
                          <p:cTn id="39" fill="hold">
                            <p:stCondLst>
                              <p:cond delay="2000"/>
                            </p:stCondLst>
                            <p:childTnLst>
                              <p:par>
                                <p:cTn id="40" presetID="18" presetClass="entr" presetSubtype="6"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strips(downRight)">
                                      <p:cBhvr>
                                        <p:cTn id="42" dur="1000"/>
                                        <p:tgtEl>
                                          <p:spTgt spid="39"/>
                                        </p:tgtEl>
                                      </p:cBhvr>
                                    </p:animEffect>
                                  </p:childTnLst>
                                </p:cTn>
                              </p:par>
                            </p:childTnLst>
                          </p:cTn>
                        </p:par>
                        <p:par>
                          <p:cTn id="43" fill="hold">
                            <p:stCondLst>
                              <p:cond delay="3000"/>
                            </p:stCondLst>
                            <p:childTnLst>
                              <p:par>
                                <p:cTn id="44" presetID="18" presetClass="entr" presetSubtype="6"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strips(downRight)">
                                      <p:cBhvr>
                                        <p:cTn id="46" dur="1000"/>
                                        <p:tgtEl>
                                          <p:spTgt spid="40"/>
                                        </p:tgtEl>
                                      </p:cBhvr>
                                    </p:animEffect>
                                  </p:childTnLst>
                                </p:cTn>
                              </p:par>
                            </p:childTnLst>
                          </p:cTn>
                        </p:par>
                        <p:par>
                          <p:cTn id="47" fill="hold">
                            <p:stCondLst>
                              <p:cond delay="4000"/>
                            </p:stCondLst>
                            <p:childTnLst>
                              <p:par>
                                <p:cTn id="48" presetID="18" presetClass="entr" presetSubtype="6"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strips(downRight)">
                                      <p:cBhvr>
                                        <p:cTn id="50" dur="1000"/>
                                        <p:tgtEl>
                                          <p:spTgt spid="41"/>
                                        </p:tgtEl>
                                      </p:cBhvr>
                                    </p:animEffect>
                                  </p:childTnLst>
                                </p:cTn>
                              </p:par>
                            </p:childTnLst>
                          </p:cTn>
                        </p:par>
                        <p:par>
                          <p:cTn id="51" fill="hold">
                            <p:stCondLst>
                              <p:cond delay="5000"/>
                            </p:stCondLst>
                            <p:childTnLst>
                              <p:par>
                                <p:cTn id="52" presetID="18" presetClass="entr" presetSubtype="6"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strips(downRight)">
                                      <p:cBhvr>
                                        <p:cTn id="54" dur="1000"/>
                                        <p:tgtEl>
                                          <p:spTgt spid="42"/>
                                        </p:tgtEl>
                                      </p:cBhvr>
                                    </p:animEffect>
                                  </p:childTnLst>
                                </p:cTn>
                              </p:par>
                            </p:childTnLst>
                          </p:cTn>
                        </p:par>
                        <p:par>
                          <p:cTn id="55" fill="hold">
                            <p:stCondLst>
                              <p:cond delay="6000"/>
                            </p:stCondLst>
                            <p:childTnLst>
                              <p:par>
                                <p:cTn id="56" presetID="18" presetClass="entr" presetSubtype="6"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strips(downRight)">
                                      <p:cBhvr>
                                        <p:cTn id="58" dur="1000"/>
                                        <p:tgtEl>
                                          <p:spTgt spid="43"/>
                                        </p:tgtEl>
                                      </p:cBhvr>
                                    </p:animEffect>
                                  </p:childTnLst>
                                </p:cTn>
                              </p:par>
                            </p:childTnLst>
                          </p:cTn>
                        </p:par>
                        <p:par>
                          <p:cTn id="59" fill="hold">
                            <p:stCondLst>
                              <p:cond delay="7000"/>
                            </p:stCondLst>
                            <p:childTnLst>
                              <p:par>
                                <p:cTn id="60" presetID="18" presetClass="entr" presetSubtype="6"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strips(downRight)">
                                      <p:cBhvr>
                                        <p:cTn id="62" dur="1000"/>
                                        <p:tgtEl>
                                          <p:spTgt spid="44"/>
                                        </p:tgtEl>
                                      </p:cBhvr>
                                    </p:animEffect>
                                  </p:childTnLst>
                                </p:cTn>
                              </p:par>
                            </p:childTnLst>
                          </p:cTn>
                        </p:par>
                        <p:par>
                          <p:cTn id="63" fill="hold">
                            <p:stCondLst>
                              <p:cond delay="8000"/>
                            </p:stCondLst>
                            <p:childTnLst>
                              <p:par>
                                <p:cTn id="64" presetID="18" presetClass="entr" presetSubtype="6"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strips(downRight)">
                                      <p:cBhvr>
                                        <p:cTn id="66" dur="1000"/>
                                        <p:tgtEl>
                                          <p:spTgt spid="45"/>
                                        </p:tgtEl>
                                      </p:cBhvr>
                                    </p:animEffect>
                                  </p:childTnLst>
                                </p:cTn>
                              </p:par>
                            </p:childTnLst>
                          </p:cTn>
                        </p:par>
                        <p:par>
                          <p:cTn id="67" fill="hold">
                            <p:stCondLst>
                              <p:cond delay="9000"/>
                            </p:stCondLst>
                            <p:childTnLst>
                              <p:par>
                                <p:cTn id="68" presetID="18" presetClass="entr" presetSubtype="6"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strips(downRight)">
                                      <p:cBhvr>
                                        <p:cTn id="70" dur="1000"/>
                                        <p:tgtEl>
                                          <p:spTgt spid="46"/>
                                        </p:tgtEl>
                                      </p:cBhvr>
                                    </p:animEffect>
                                  </p:childTnLst>
                                </p:cTn>
                              </p:par>
                            </p:childTnLst>
                          </p:cTn>
                        </p:par>
                        <p:par>
                          <p:cTn id="71" fill="hold">
                            <p:stCondLst>
                              <p:cond delay="10000"/>
                            </p:stCondLst>
                            <p:childTnLst>
                              <p:par>
                                <p:cTn id="72" presetID="18" presetClass="entr" presetSubtype="6" fill="hold"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strips(downRight)">
                                      <p:cBhvr>
                                        <p:cTn id="74" dur="10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00"/>
                                        <p:tgtEl>
                                          <p:spTgt spid="48"/>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Example</a:t>
            </a:r>
            <a:endParaRPr lang="en-US" dirty="0"/>
          </a:p>
        </p:txBody>
      </p:sp>
      <p:sp>
        <p:nvSpPr>
          <p:cNvPr id="9" name="Rectangle 8">
            <a:extLst>
              <a:ext uri="{FF2B5EF4-FFF2-40B4-BE49-F238E27FC236}">
                <a16:creationId xmlns:a16="http://schemas.microsoft.com/office/drawing/2014/main" id="{5E240471-F981-468B-A6B8-D77936A86A42}"/>
              </a:ext>
            </a:extLst>
          </p:cNvPr>
          <p:cNvSpPr/>
          <p:nvPr/>
        </p:nvSpPr>
        <p:spPr>
          <a:xfrm>
            <a:off x="838200" y="1477746"/>
            <a:ext cx="5850700" cy="1200329"/>
          </a:xfrm>
          <a:prstGeom prst="rect">
            <a:avLst/>
          </a:prstGeom>
        </p:spPr>
        <p:txBody>
          <a:bodyPr wrap="square">
            <a:spAutoFit/>
          </a:bodyPr>
          <a:lstStyle/>
          <a:p>
            <a:r>
              <a:rPr lang="en-US" sz="2400" dirty="0"/>
              <a:t>The following information was obtained from an experiment. </a:t>
            </a:r>
            <a:r>
              <a:rPr lang="en-US" sz="2400" dirty="0">
                <a:solidFill>
                  <a:srgbClr val="008AF2"/>
                </a:solidFill>
              </a:rPr>
              <a:t>Summarize the data </a:t>
            </a:r>
            <a:r>
              <a:rPr lang="en-US" sz="2400" dirty="0"/>
              <a:t>in a Stem &amp; Leaf plot. </a:t>
            </a:r>
          </a:p>
        </p:txBody>
      </p:sp>
      <p:sp>
        <p:nvSpPr>
          <p:cNvPr id="10" name="Rectangle 9">
            <a:extLst>
              <a:ext uri="{FF2B5EF4-FFF2-40B4-BE49-F238E27FC236}">
                <a16:creationId xmlns:a16="http://schemas.microsoft.com/office/drawing/2014/main" id="{FA67643D-D5C2-471B-853B-68036D0AC6BB}"/>
              </a:ext>
            </a:extLst>
          </p:cNvPr>
          <p:cNvSpPr/>
          <p:nvPr/>
        </p:nvSpPr>
        <p:spPr>
          <a:xfrm>
            <a:off x="838199" y="2965629"/>
            <a:ext cx="5850698" cy="1200329"/>
          </a:xfrm>
          <a:prstGeom prst="rect">
            <a:avLst/>
          </a:prstGeom>
        </p:spPr>
        <p:txBody>
          <a:bodyPr wrap="square">
            <a:spAutoFit/>
          </a:bodyPr>
          <a:lstStyle/>
          <a:p>
            <a:r>
              <a:rPr lang="en-US" sz="2400" dirty="0"/>
              <a:t>97, 96, 95, 112, 95, 105, 109, 101, 93, 80, 82, 85, 111, </a:t>
            </a:r>
            <a:r>
              <a:rPr lang="en-US" sz="2400" dirty="0">
                <a:solidFill>
                  <a:srgbClr val="FF0000"/>
                </a:solidFill>
              </a:rPr>
              <a:t>67</a:t>
            </a:r>
            <a:r>
              <a:rPr lang="en-US" sz="2400" dirty="0"/>
              <a:t>, 79, 109, 114, 78, 101, 101, 84, 92, </a:t>
            </a:r>
            <a:r>
              <a:rPr lang="en-US" sz="2400" dirty="0">
                <a:solidFill>
                  <a:srgbClr val="008FFA"/>
                </a:solidFill>
              </a:rPr>
              <a:t>131</a:t>
            </a:r>
            <a:r>
              <a:rPr lang="en-US" sz="2400" dirty="0"/>
              <a:t>, 94, 121, 108, 93, 100, 100, 118</a:t>
            </a:r>
          </a:p>
        </p:txBody>
      </p:sp>
      <p:pic>
        <p:nvPicPr>
          <p:cNvPr id="11" name="Picture 10">
            <a:extLst>
              <a:ext uri="{FF2B5EF4-FFF2-40B4-BE49-F238E27FC236}">
                <a16:creationId xmlns:a16="http://schemas.microsoft.com/office/drawing/2014/main" id="{9AF5F168-550D-4589-AF99-934BC15D6FFC}"/>
              </a:ext>
            </a:extLst>
          </p:cNvPr>
          <p:cNvPicPr/>
          <p:nvPr/>
        </p:nvPicPr>
        <p:blipFill>
          <a:blip r:embed="rId3" cstate="print"/>
          <a:srcRect/>
          <a:stretch>
            <a:fillRect/>
          </a:stretch>
        </p:blipFill>
        <p:spPr bwMode="auto">
          <a:xfrm>
            <a:off x="6688899" y="280434"/>
            <a:ext cx="5261516" cy="4466931"/>
          </a:xfrm>
          <a:prstGeom prst="rect">
            <a:avLst/>
          </a:prstGeom>
          <a:noFill/>
          <a:ln w="9525">
            <a:noFill/>
            <a:miter lim="800000"/>
            <a:headEnd/>
            <a:tailEnd/>
          </a:ln>
        </p:spPr>
      </p:pic>
      <p:pic>
        <p:nvPicPr>
          <p:cNvPr id="4" name="Picture 3">
            <a:extLst>
              <a:ext uri="{FF2B5EF4-FFF2-40B4-BE49-F238E27FC236}">
                <a16:creationId xmlns:a16="http://schemas.microsoft.com/office/drawing/2014/main" id="{78D737CD-F8D1-403F-ACCC-BFD321790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1" y="3576964"/>
            <a:ext cx="2311174" cy="2915911"/>
          </a:xfrm>
          <a:prstGeom prst="rect">
            <a:avLst/>
          </a:prstGeom>
        </p:spPr>
      </p:pic>
      <p:sp>
        <p:nvSpPr>
          <p:cNvPr id="16" name="Rectangle 15">
            <a:extLst>
              <a:ext uri="{FF2B5EF4-FFF2-40B4-BE49-F238E27FC236}">
                <a16:creationId xmlns:a16="http://schemas.microsoft.com/office/drawing/2014/main" id="{DC9E0E91-945A-4A13-814F-19CC5B95F278}"/>
              </a:ext>
            </a:extLst>
          </p:cNvPr>
          <p:cNvSpPr/>
          <p:nvPr/>
        </p:nvSpPr>
        <p:spPr>
          <a:xfrm>
            <a:off x="838199" y="5034919"/>
            <a:ext cx="6076167" cy="130847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dirty="0">
                <a:solidFill>
                  <a:srgbClr val="7030A0"/>
                </a:solidFill>
              </a:rPr>
              <a:t>By rotating the stem-and-leaf 90 degrees to the left, we see the frequency distribution of the data. </a:t>
            </a:r>
          </a:p>
        </p:txBody>
      </p:sp>
    </p:spTree>
    <p:extLst>
      <p:ext uri="{BB962C8B-B14F-4D97-AF65-F5344CB8AC3E}">
        <p14:creationId xmlns:p14="http://schemas.microsoft.com/office/powerpoint/2010/main" val="31093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2DC8F91-C7AD-494E-BDF2-6F2A89E730AE}"/>
              </a:ext>
            </a:extLst>
          </p:cNvPr>
          <p:cNvSpPr/>
          <p:nvPr/>
        </p:nvSpPr>
        <p:spPr>
          <a:xfrm>
            <a:off x="6613742" y="1703213"/>
            <a:ext cx="5140890" cy="4777135"/>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sz="2400" dirty="0">
              <a:solidFill>
                <a:srgbClr val="8D42C6"/>
              </a:solidFill>
            </a:endParaRPr>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21462" cy="1325563"/>
          </a:xfrm>
        </p:spPr>
        <p:txBody>
          <a:bodyPr/>
          <a:lstStyle/>
          <a:p>
            <a:r>
              <a:rPr lang="en-US" dirty="0">
                <a:solidFill>
                  <a:srgbClr val="990033"/>
                </a:solidFill>
              </a:rPr>
              <a:t>Question</a:t>
            </a:r>
            <a:endParaRPr lang="en-US" dirty="0"/>
          </a:p>
        </p:txBody>
      </p:sp>
      <p:sp>
        <p:nvSpPr>
          <p:cNvPr id="22" name="Rectangle 21">
            <a:extLst>
              <a:ext uri="{FF2B5EF4-FFF2-40B4-BE49-F238E27FC236}">
                <a16:creationId xmlns:a16="http://schemas.microsoft.com/office/drawing/2014/main" id="{7EE0A41B-D432-4119-AF46-3DCDF84CA36C}"/>
              </a:ext>
            </a:extLst>
          </p:cNvPr>
          <p:cNvSpPr/>
          <p:nvPr/>
        </p:nvSpPr>
        <p:spPr>
          <a:xfrm>
            <a:off x="6613742" y="429909"/>
            <a:ext cx="5140890" cy="1577954"/>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2400" dirty="0">
                <a:solidFill>
                  <a:srgbClr val="8D42C6"/>
                </a:solidFill>
              </a:rPr>
              <a:t>We can graph a back-to-back stem &amp; leaf plot if data is gathered on two variables, one quant and one qual with two categories. Example: </a:t>
            </a:r>
          </a:p>
        </p:txBody>
      </p:sp>
      <p:sp>
        <p:nvSpPr>
          <p:cNvPr id="16" name="Rectangle 15">
            <a:extLst>
              <a:ext uri="{FF2B5EF4-FFF2-40B4-BE49-F238E27FC236}">
                <a16:creationId xmlns:a16="http://schemas.microsoft.com/office/drawing/2014/main" id="{5075C887-1AD8-490D-B543-34ED3B2352BC}"/>
              </a:ext>
            </a:extLst>
          </p:cNvPr>
          <p:cNvSpPr/>
          <p:nvPr/>
        </p:nvSpPr>
        <p:spPr>
          <a:xfrm>
            <a:off x="838200" y="1477746"/>
            <a:ext cx="5875752" cy="1938992"/>
          </a:xfrm>
          <a:prstGeom prst="rect">
            <a:avLst/>
          </a:prstGeom>
        </p:spPr>
        <p:txBody>
          <a:bodyPr wrap="square">
            <a:spAutoFit/>
          </a:bodyPr>
          <a:lstStyle/>
          <a:p>
            <a:r>
              <a:rPr lang="en-US" sz="2400" dirty="0"/>
              <a:t>Given the following Stem-and-Leaf plot for recorded temperatures in October, </a:t>
            </a:r>
          </a:p>
          <a:p>
            <a:r>
              <a:rPr lang="en-US" sz="2400" dirty="0"/>
              <a:t>1. How many temperatures are recorded?</a:t>
            </a:r>
          </a:p>
          <a:p>
            <a:r>
              <a:rPr lang="en-US" sz="2400" dirty="0"/>
              <a:t>2. What was the highest recorded temperature?</a:t>
            </a:r>
          </a:p>
        </p:txBody>
      </p:sp>
      <p:sp>
        <p:nvSpPr>
          <p:cNvPr id="20" name="Line 5">
            <a:extLst>
              <a:ext uri="{FF2B5EF4-FFF2-40B4-BE49-F238E27FC236}">
                <a16:creationId xmlns:a16="http://schemas.microsoft.com/office/drawing/2014/main" id="{2BB54E31-7D7F-43C1-87B9-BC8C0E5D7343}"/>
              </a:ext>
            </a:extLst>
          </p:cNvPr>
          <p:cNvSpPr>
            <a:spLocks noChangeShapeType="1"/>
          </p:cNvSpPr>
          <p:nvPr/>
        </p:nvSpPr>
        <p:spPr bwMode="auto">
          <a:xfrm>
            <a:off x="2263559" y="3536205"/>
            <a:ext cx="0" cy="2398255"/>
          </a:xfrm>
          <a:prstGeom prst="line">
            <a:avLst/>
          </a:prstGeom>
          <a:noFill/>
          <a:ln w="25400">
            <a:solidFill>
              <a:schemeClr val="tx1"/>
            </a:solidFill>
            <a:round/>
            <a:headEnd/>
            <a:tailEnd/>
          </a:ln>
          <a:effectLst/>
        </p:spPr>
        <p:txBody>
          <a:bodyPr lIns="109728" tIns="54864" rIns="109728" bIns="54864"/>
          <a:lstStyle/>
          <a:p>
            <a:endParaRPr lang="en-US" sz="2200"/>
          </a:p>
        </p:txBody>
      </p:sp>
      <p:sp>
        <p:nvSpPr>
          <p:cNvPr id="23" name="TextBox 22">
            <a:extLst>
              <a:ext uri="{FF2B5EF4-FFF2-40B4-BE49-F238E27FC236}">
                <a16:creationId xmlns:a16="http://schemas.microsoft.com/office/drawing/2014/main" id="{30873FA1-63EE-48C0-B35E-10B17FD07D60}"/>
              </a:ext>
            </a:extLst>
          </p:cNvPr>
          <p:cNvSpPr txBox="1"/>
          <p:nvPr/>
        </p:nvSpPr>
        <p:spPr>
          <a:xfrm>
            <a:off x="2426773" y="3552809"/>
            <a:ext cx="1003673" cy="449354"/>
          </a:xfrm>
          <a:prstGeom prst="rect">
            <a:avLst/>
          </a:prstGeom>
          <a:noFill/>
        </p:spPr>
        <p:txBody>
          <a:bodyPr wrap="none" lIns="109728" tIns="54864" rIns="109728" bIns="54864" rtlCol="0">
            <a:spAutoFit/>
          </a:bodyPr>
          <a:lstStyle/>
          <a:p>
            <a:r>
              <a:rPr lang="en-US" sz="2200" b="1" dirty="0"/>
              <a:t>Leaves</a:t>
            </a:r>
          </a:p>
        </p:txBody>
      </p:sp>
      <p:sp>
        <p:nvSpPr>
          <p:cNvPr id="24" name="TextBox 23">
            <a:extLst>
              <a:ext uri="{FF2B5EF4-FFF2-40B4-BE49-F238E27FC236}">
                <a16:creationId xmlns:a16="http://schemas.microsoft.com/office/drawing/2014/main" id="{3410E52C-6863-43F4-9B5E-543D711129E8}"/>
              </a:ext>
            </a:extLst>
          </p:cNvPr>
          <p:cNvSpPr txBox="1"/>
          <p:nvPr/>
        </p:nvSpPr>
        <p:spPr>
          <a:xfrm>
            <a:off x="1166139" y="3535587"/>
            <a:ext cx="933076" cy="449354"/>
          </a:xfrm>
          <a:prstGeom prst="rect">
            <a:avLst/>
          </a:prstGeom>
          <a:noFill/>
        </p:spPr>
        <p:txBody>
          <a:bodyPr wrap="none" lIns="109728" tIns="54864" rIns="109728" bIns="54864" rtlCol="0">
            <a:spAutoFit/>
          </a:bodyPr>
          <a:lstStyle/>
          <a:p>
            <a:r>
              <a:rPr lang="en-US" sz="2200" b="1" dirty="0"/>
              <a:t>Stems</a:t>
            </a:r>
          </a:p>
        </p:txBody>
      </p:sp>
      <p:sp>
        <p:nvSpPr>
          <p:cNvPr id="25" name="TextBox 24">
            <a:extLst>
              <a:ext uri="{FF2B5EF4-FFF2-40B4-BE49-F238E27FC236}">
                <a16:creationId xmlns:a16="http://schemas.microsoft.com/office/drawing/2014/main" id="{7E93E49D-0838-464B-8390-605BDE6A5EB0}"/>
              </a:ext>
            </a:extLst>
          </p:cNvPr>
          <p:cNvSpPr txBox="1"/>
          <p:nvPr/>
        </p:nvSpPr>
        <p:spPr>
          <a:xfrm>
            <a:off x="1510407" y="5459599"/>
            <a:ext cx="364267" cy="449354"/>
          </a:xfrm>
          <a:prstGeom prst="rect">
            <a:avLst/>
          </a:prstGeom>
          <a:noFill/>
        </p:spPr>
        <p:txBody>
          <a:bodyPr wrap="none" lIns="109728" tIns="54864" rIns="109728" bIns="54864" rtlCol="0">
            <a:spAutoFit/>
          </a:bodyPr>
          <a:lstStyle/>
          <a:p>
            <a:r>
              <a:rPr lang="en-US" sz="2200" b="1" dirty="0"/>
              <a:t>7</a:t>
            </a:r>
          </a:p>
        </p:txBody>
      </p:sp>
      <p:sp>
        <p:nvSpPr>
          <p:cNvPr id="26" name="TextBox 25">
            <a:extLst>
              <a:ext uri="{FF2B5EF4-FFF2-40B4-BE49-F238E27FC236}">
                <a16:creationId xmlns:a16="http://schemas.microsoft.com/office/drawing/2014/main" id="{3791E604-9074-4459-B096-927D07D08FBB}"/>
              </a:ext>
            </a:extLst>
          </p:cNvPr>
          <p:cNvSpPr txBox="1"/>
          <p:nvPr/>
        </p:nvSpPr>
        <p:spPr>
          <a:xfrm>
            <a:off x="1509841" y="4952090"/>
            <a:ext cx="364267" cy="449354"/>
          </a:xfrm>
          <a:prstGeom prst="rect">
            <a:avLst/>
          </a:prstGeom>
          <a:noFill/>
        </p:spPr>
        <p:txBody>
          <a:bodyPr wrap="none" lIns="109728" tIns="54864" rIns="109728" bIns="54864" rtlCol="0">
            <a:spAutoFit/>
          </a:bodyPr>
          <a:lstStyle/>
          <a:p>
            <a:r>
              <a:rPr lang="en-US" sz="2200" b="1" dirty="0"/>
              <a:t>6</a:t>
            </a:r>
          </a:p>
        </p:txBody>
      </p:sp>
      <p:sp>
        <p:nvSpPr>
          <p:cNvPr id="27" name="TextBox 26">
            <a:extLst>
              <a:ext uri="{FF2B5EF4-FFF2-40B4-BE49-F238E27FC236}">
                <a16:creationId xmlns:a16="http://schemas.microsoft.com/office/drawing/2014/main" id="{A3F6A957-880A-42F8-AF0B-41C5C8A084D0}"/>
              </a:ext>
            </a:extLst>
          </p:cNvPr>
          <p:cNvSpPr txBox="1"/>
          <p:nvPr/>
        </p:nvSpPr>
        <p:spPr>
          <a:xfrm>
            <a:off x="1509841" y="4506607"/>
            <a:ext cx="364267" cy="449354"/>
          </a:xfrm>
          <a:prstGeom prst="rect">
            <a:avLst/>
          </a:prstGeom>
          <a:noFill/>
        </p:spPr>
        <p:txBody>
          <a:bodyPr wrap="none" lIns="109728" tIns="54864" rIns="109728" bIns="54864" rtlCol="0">
            <a:spAutoFit/>
          </a:bodyPr>
          <a:lstStyle/>
          <a:p>
            <a:r>
              <a:rPr lang="en-US" sz="2200" b="1" dirty="0"/>
              <a:t>5</a:t>
            </a:r>
          </a:p>
        </p:txBody>
      </p:sp>
      <p:sp>
        <p:nvSpPr>
          <p:cNvPr id="28" name="TextBox 27">
            <a:extLst>
              <a:ext uri="{FF2B5EF4-FFF2-40B4-BE49-F238E27FC236}">
                <a16:creationId xmlns:a16="http://schemas.microsoft.com/office/drawing/2014/main" id="{54790484-8C87-4666-AC44-4160D772366C}"/>
              </a:ext>
            </a:extLst>
          </p:cNvPr>
          <p:cNvSpPr txBox="1"/>
          <p:nvPr/>
        </p:nvSpPr>
        <p:spPr>
          <a:xfrm>
            <a:off x="1509841" y="4054364"/>
            <a:ext cx="364267" cy="449354"/>
          </a:xfrm>
          <a:prstGeom prst="rect">
            <a:avLst/>
          </a:prstGeom>
          <a:noFill/>
        </p:spPr>
        <p:txBody>
          <a:bodyPr wrap="none" lIns="109728" tIns="54864" rIns="109728" bIns="54864" rtlCol="0">
            <a:spAutoFit/>
          </a:bodyPr>
          <a:lstStyle/>
          <a:p>
            <a:r>
              <a:rPr lang="en-US" sz="2200" b="1" dirty="0"/>
              <a:t>4</a:t>
            </a:r>
          </a:p>
        </p:txBody>
      </p:sp>
      <p:sp>
        <p:nvSpPr>
          <p:cNvPr id="29" name="TextBox 28">
            <a:extLst>
              <a:ext uri="{FF2B5EF4-FFF2-40B4-BE49-F238E27FC236}">
                <a16:creationId xmlns:a16="http://schemas.microsoft.com/office/drawing/2014/main" id="{F078E65E-8B8C-4D1B-A87A-D5AA4DC5F035}"/>
              </a:ext>
            </a:extLst>
          </p:cNvPr>
          <p:cNvSpPr txBox="1"/>
          <p:nvPr/>
        </p:nvSpPr>
        <p:spPr>
          <a:xfrm>
            <a:off x="2468200" y="4045088"/>
            <a:ext cx="364267" cy="449354"/>
          </a:xfrm>
          <a:prstGeom prst="rect">
            <a:avLst/>
          </a:prstGeom>
          <a:noFill/>
        </p:spPr>
        <p:txBody>
          <a:bodyPr wrap="none" lIns="109728" tIns="54864" rIns="109728" bIns="54864" rtlCol="0">
            <a:spAutoFit/>
          </a:bodyPr>
          <a:lstStyle/>
          <a:p>
            <a:r>
              <a:rPr lang="en-US" sz="2200" b="1" dirty="0"/>
              <a:t>8</a:t>
            </a:r>
          </a:p>
        </p:txBody>
      </p:sp>
      <p:sp>
        <p:nvSpPr>
          <p:cNvPr id="30" name="TextBox 29">
            <a:extLst>
              <a:ext uri="{FF2B5EF4-FFF2-40B4-BE49-F238E27FC236}">
                <a16:creationId xmlns:a16="http://schemas.microsoft.com/office/drawing/2014/main" id="{243379C0-A80A-427B-97F5-98EAB5F4D330}"/>
              </a:ext>
            </a:extLst>
          </p:cNvPr>
          <p:cNvSpPr txBox="1"/>
          <p:nvPr/>
        </p:nvSpPr>
        <p:spPr>
          <a:xfrm>
            <a:off x="2442078" y="4492647"/>
            <a:ext cx="364267" cy="449354"/>
          </a:xfrm>
          <a:prstGeom prst="rect">
            <a:avLst/>
          </a:prstGeom>
          <a:noFill/>
        </p:spPr>
        <p:txBody>
          <a:bodyPr wrap="none" lIns="109728" tIns="54864" rIns="109728" bIns="54864" rtlCol="0">
            <a:spAutoFit/>
          </a:bodyPr>
          <a:lstStyle/>
          <a:p>
            <a:r>
              <a:rPr lang="en-US" sz="2200" b="1" dirty="0"/>
              <a:t>1</a:t>
            </a:r>
          </a:p>
        </p:txBody>
      </p:sp>
      <p:sp>
        <p:nvSpPr>
          <p:cNvPr id="31" name="TextBox 30">
            <a:extLst>
              <a:ext uri="{FF2B5EF4-FFF2-40B4-BE49-F238E27FC236}">
                <a16:creationId xmlns:a16="http://schemas.microsoft.com/office/drawing/2014/main" id="{2C02F80E-AFDE-4D1E-B76C-7BC03A3B09B0}"/>
              </a:ext>
            </a:extLst>
          </p:cNvPr>
          <p:cNvSpPr txBox="1"/>
          <p:nvPr/>
        </p:nvSpPr>
        <p:spPr>
          <a:xfrm>
            <a:off x="2776996" y="4048088"/>
            <a:ext cx="364267" cy="449354"/>
          </a:xfrm>
          <a:prstGeom prst="rect">
            <a:avLst/>
          </a:prstGeom>
          <a:noFill/>
        </p:spPr>
        <p:txBody>
          <a:bodyPr wrap="none" lIns="109728" tIns="54864" rIns="109728" bIns="54864" rtlCol="0">
            <a:spAutoFit/>
          </a:bodyPr>
          <a:lstStyle/>
          <a:p>
            <a:r>
              <a:rPr lang="en-US" sz="2200" b="1" dirty="0"/>
              <a:t>5</a:t>
            </a:r>
          </a:p>
        </p:txBody>
      </p:sp>
      <p:sp>
        <p:nvSpPr>
          <p:cNvPr id="32" name="TextBox 31">
            <a:extLst>
              <a:ext uri="{FF2B5EF4-FFF2-40B4-BE49-F238E27FC236}">
                <a16:creationId xmlns:a16="http://schemas.microsoft.com/office/drawing/2014/main" id="{26BCD5BD-922B-41F7-A7C7-82C9AB790622}"/>
              </a:ext>
            </a:extLst>
          </p:cNvPr>
          <p:cNvSpPr txBox="1"/>
          <p:nvPr/>
        </p:nvSpPr>
        <p:spPr>
          <a:xfrm>
            <a:off x="3085792" y="4051088"/>
            <a:ext cx="364267" cy="449354"/>
          </a:xfrm>
          <a:prstGeom prst="rect">
            <a:avLst/>
          </a:prstGeom>
          <a:noFill/>
        </p:spPr>
        <p:txBody>
          <a:bodyPr wrap="none" lIns="109728" tIns="54864" rIns="109728" bIns="54864" rtlCol="0">
            <a:spAutoFit/>
          </a:bodyPr>
          <a:lstStyle/>
          <a:p>
            <a:r>
              <a:rPr lang="en-US" sz="2200" b="1" dirty="0"/>
              <a:t>2</a:t>
            </a:r>
          </a:p>
        </p:txBody>
      </p:sp>
      <p:sp>
        <p:nvSpPr>
          <p:cNvPr id="33" name="TextBox 32">
            <a:extLst>
              <a:ext uri="{FF2B5EF4-FFF2-40B4-BE49-F238E27FC236}">
                <a16:creationId xmlns:a16="http://schemas.microsoft.com/office/drawing/2014/main" id="{F4ECD315-84D2-4CE5-B3E2-CD2BEA9DEDA8}"/>
              </a:ext>
            </a:extLst>
          </p:cNvPr>
          <p:cNvSpPr txBox="1"/>
          <p:nvPr/>
        </p:nvSpPr>
        <p:spPr>
          <a:xfrm>
            <a:off x="3376600" y="4054088"/>
            <a:ext cx="364267" cy="449354"/>
          </a:xfrm>
          <a:prstGeom prst="rect">
            <a:avLst/>
          </a:prstGeom>
          <a:noFill/>
        </p:spPr>
        <p:txBody>
          <a:bodyPr wrap="none" lIns="109728" tIns="54864" rIns="109728" bIns="54864" rtlCol="0">
            <a:spAutoFit/>
          </a:bodyPr>
          <a:lstStyle/>
          <a:p>
            <a:r>
              <a:rPr lang="en-US" sz="2200" b="1" dirty="0"/>
              <a:t>7</a:t>
            </a:r>
          </a:p>
        </p:txBody>
      </p:sp>
      <p:sp>
        <p:nvSpPr>
          <p:cNvPr id="34" name="TextBox 33">
            <a:extLst>
              <a:ext uri="{FF2B5EF4-FFF2-40B4-BE49-F238E27FC236}">
                <a16:creationId xmlns:a16="http://schemas.microsoft.com/office/drawing/2014/main" id="{BBAB0B3C-258C-4B92-9873-B77910FE0561}"/>
              </a:ext>
            </a:extLst>
          </p:cNvPr>
          <p:cNvSpPr txBox="1"/>
          <p:nvPr/>
        </p:nvSpPr>
        <p:spPr>
          <a:xfrm>
            <a:off x="3667408" y="4057088"/>
            <a:ext cx="364267" cy="449354"/>
          </a:xfrm>
          <a:prstGeom prst="rect">
            <a:avLst/>
          </a:prstGeom>
          <a:noFill/>
        </p:spPr>
        <p:txBody>
          <a:bodyPr wrap="none" lIns="109728" tIns="54864" rIns="109728" bIns="54864" rtlCol="0">
            <a:spAutoFit/>
          </a:bodyPr>
          <a:lstStyle/>
          <a:p>
            <a:r>
              <a:rPr lang="en-US" sz="2200" b="1" dirty="0"/>
              <a:t>4</a:t>
            </a:r>
          </a:p>
        </p:txBody>
      </p:sp>
      <p:sp>
        <p:nvSpPr>
          <p:cNvPr id="35" name="TextBox 34">
            <a:extLst>
              <a:ext uri="{FF2B5EF4-FFF2-40B4-BE49-F238E27FC236}">
                <a16:creationId xmlns:a16="http://schemas.microsoft.com/office/drawing/2014/main" id="{9F5F9260-7D64-4353-81ED-9DE728A7A692}"/>
              </a:ext>
            </a:extLst>
          </p:cNvPr>
          <p:cNvSpPr txBox="1"/>
          <p:nvPr/>
        </p:nvSpPr>
        <p:spPr>
          <a:xfrm>
            <a:off x="2762008" y="4518776"/>
            <a:ext cx="364267" cy="449354"/>
          </a:xfrm>
          <a:prstGeom prst="rect">
            <a:avLst/>
          </a:prstGeom>
          <a:noFill/>
        </p:spPr>
        <p:txBody>
          <a:bodyPr wrap="none" lIns="109728" tIns="54864" rIns="109728" bIns="54864" rtlCol="0">
            <a:spAutoFit/>
          </a:bodyPr>
          <a:lstStyle/>
          <a:p>
            <a:r>
              <a:rPr lang="en-US" sz="2200" b="1" dirty="0"/>
              <a:t>0</a:t>
            </a:r>
          </a:p>
        </p:txBody>
      </p:sp>
      <p:sp>
        <p:nvSpPr>
          <p:cNvPr id="36" name="TextBox 35">
            <a:extLst>
              <a:ext uri="{FF2B5EF4-FFF2-40B4-BE49-F238E27FC236}">
                <a16:creationId xmlns:a16="http://schemas.microsoft.com/office/drawing/2014/main" id="{2E3FCFE0-B383-43E6-BF95-E518516327DD}"/>
              </a:ext>
            </a:extLst>
          </p:cNvPr>
          <p:cNvSpPr txBox="1"/>
          <p:nvPr/>
        </p:nvSpPr>
        <p:spPr>
          <a:xfrm>
            <a:off x="3070804" y="4521776"/>
            <a:ext cx="364267" cy="449354"/>
          </a:xfrm>
          <a:prstGeom prst="rect">
            <a:avLst/>
          </a:prstGeom>
          <a:noFill/>
        </p:spPr>
        <p:txBody>
          <a:bodyPr wrap="none" lIns="109728" tIns="54864" rIns="109728" bIns="54864" rtlCol="0">
            <a:spAutoFit/>
          </a:bodyPr>
          <a:lstStyle/>
          <a:p>
            <a:r>
              <a:rPr lang="en-US" sz="2200" b="1" dirty="0"/>
              <a:t>3</a:t>
            </a:r>
          </a:p>
        </p:txBody>
      </p:sp>
      <p:sp>
        <p:nvSpPr>
          <p:cNvPr id="37" name="TextBox 36">
            <a:extLst>
              <a:ext uri="{FF2B5EF4-FFF2-40B4-BE49-F238E27FC236}">
                <a16:creationId xmlns:a16="http://schemas.microsoft.com/office/drawing/2014/main" id="{FE8BFBE6-9A83-4D2E-A0DA-1BAEB7FAC3D8}"/>
              </a:ext>
            </a:extLst>
          </p:cNvPr>
          <p:cNvSpPr txBox="1"/>
          <p:nvPr/>
        </p:nvSpPr>
        <p:spPr>
          <a:xfrm>
            <a:off x="2445078" y="4945347"/>
            <a:ext cx="364267" cy="449354"/>
          </a:xfrm>
          <a:prstGeom prst="rect">
            <a:avLst/>
          </a:prstGeom>
          <a:noFill/>
        </p:spPr>
        <p:txBody>
          <a:bodyPr wrap="none" lIns="109728" tIns="54864" rIns="109728" bIns="54864" rtlCol="0">
            <a:spAutoFit/>
          </a:bodyPr>
          <a:lstStyle/>
          <a:p>
            <a:r>
              <a:rPr lang="en-US" sz="2200" b="1" dirty="0"/>
              <a:t>0</a:t>
            </a:r>
          </a:p>
        </p:txBody>
      </p:sp>
      <p:sp>
        <p:nvSpPr>
          <p:cNvPr id="38" name="TextBox 37">
            <a:extLst>
              <a:ext uri="{FF2B5EF4-FFF2-40B4-BE49-F238E27FC236}">
                <a16:creationId xmlns:a16="http://schemas.microsoft.com/office/drawing/2014/main" id="{666E6D4D-8C71-44CB-AF0C-9A0A48B341BD}"/>
              </a:ext>
            </a:extLst>
          </p:cNvPr>
          <p:cNvSpPr txBox="1"/>
          <p:nvPr/>
        </p:nvSpPr>
        <p:spPr>
          <a:xfrm>
            <a:off x="2765008" y="4971476"/>
            <a:ext cx="364267" cy="449354"/>
          </a:xfrm>
          <a:prstGeom prst="rect">
            <a:avLst/>
          </a:prstGeom>
          <a:noFill/>
        </p:spPr>
        <p:txBody>
          <a:bodyPr wrap="none" lIns="109728" tIns="54864" rIns="109728" bIns="54864" rtlCol="0">
            <a:spAutoFit/>
          </a:bodyPr>
          <a:lstStyle/>
          <a:p>
            <a:r>
              <a:rPr lang="en-US" sz="2200" b="1" dirty="0"/>
              <a:t>2</a:t>
            </a:r>
          </a:p>
        </p:txBody>
      </p:sp>
      <p:sp>
        <p:nvSpPr>
          <p:cNvPr id="39" name="TextBox 38">
            <a:extLst>
              <a:ext uri="{FF2B5EF4-FFF2-40B4-BE49-F238E27FC236}">
                <a16:creationId xmlns:a16="http://schemas.microsoft.com/office/drawing/2014/main" id="{D3205AB1-A146-4D4B-AC1C-21F57A791183}"/>
              </a:ext>
            </a:extLst>
          </p:cNvPr>
          <p:cNvSpPr txBox="1"/>
          <p:nvPr/>
        </p:nvSpPr>
        <p:spPr>
          <a:xfrm>
            <a:off x="3073804" y="4974476"/>
            <a:ext cx="364267" cy="449354"/>
          </a:xfrm>
          <a:prstGeom prst="rect">
            <a:avLst/>
          </a:prstGeom>
          <a:noFill/>
        </p:spPr>
        <p:txBody>
          <a:bodyPr wrap="none" lIns="109728" tIns="54864" rIns="109728" bIns="54864" rtlCol="0">
            <a:spAutoFit/>
          </a:bodyPr>
          <a:lstStyle/>
          <a:p>
            <a:r>
              <a:rPr lang="en-US" sz="2200" b="1" dirty="0"/>
              <a:t>5</a:t>
            </a:r>
          </a:p>
        </p:txBody>
      </p:sp>
      <p:sp>
        <p:nvSpPr>
          <p:cNvPr id="40" name="TextBox 39">
            <a:extLst>
              <a:ext uri="{FF2B5EF4-FFF2-40B4-BE49-F238E27FC236}">
                <a16:creationId xmlns:a16="http://schemas.microsoft.com/office/drawing/2014/main" id="{D2512CB2-59B1-43B8-A89E-C701B8251E7C}"/>
              </a:ext>
            </a:extLst>
          </p:cNvPr>
          <p:cNvSpPr txBox="1"/>
          <p:nvPr/>
        </p:nvSpPr>
        <p:spPr>
          <a:xfrm>
            <a:off x="2471200" y="5433164"/>
            <a:ext cx="364267" cy="449354"/>
          </a:xfrm>
          <a:prstGeom prst="rect">
            <a:avLst/>
          </a:prstGeom>
          <a:noFill/>
        </p:spPr>
        <p:txBody>
          <a:bodyPr wrap="none" lIns="109728" tIns="54864" rIns="109728" bIns="54864" rtlCol="0">
            <a:spAutoFit/>
          </a:bodyPr>
          <a:lstStyle/>
          <a:p>
            <a:r>
              <a:rPr lang="en-US" sz="2200" b="1" dirty="0"/>
              <a:t>7</a:t>
            </a:r>
          </a:p>
        </p:txBody>
      </p:sp>
      <p:sp>
        <p:nvSpPr>
          <p:cNvPr id="41" name="TextBox 40">
            <a:extLst>
              <a:ext uri="{FF2B5EF4-FFF2-40B4-BE49-F238E27FC236}">
                <a16:creationId xmlns:a16="http://schemas.microsoft.com/office/drawing/2014/main" id="{F73BCABE-183B-4A60-91D1-35F3734F6720}"/>
              </a:ext>
            </a:extLst>
          </p:cNvPr>
          <p:cNvSpPr txBox="1"/>
          <p:nvPr/>
        </p:nvSpPr>
        <p:spPr>
          <a:xfrm>
            <a:off x="2779996" y="5436164"/>
            <a:ext cx="364267" cy="449354"/>
          </a:xfrm>
          <a:prstGeom prst="rect">
            <a:avLst/>
          </a:prstGeom>
          <a:noFill/>
        </p:spPr>
        <p:txBody>
          <a:bodyPr wrap="none" lIns="109728" tIns="54864" rIns="109728" bIns="54864" rtlCol="0">
            <a:spAutoFit/>
          </a:bodyPr>
          <a:lstStyle/>
          <a:p>
            <a:r>
              <a:rPr lang="en-US" sz="2200" b="1" dirty="0"/>
              <a:t>4</a:t>
            </a:r>
          </a:p>
        </p:txBody>
      </p:sp>
      <p:sp>
        <p:nvSpPr>
          <p:cNvPr id="42" name="TextBox 41">
            <a:extLst>
              <a:ext uri="{FF2B5EF4-FFF2-40B4-BE49-F238E27FC236}">
                <a16:creationId xmlns:a16="http://schemas.microsoft.com/office/drawing/2014/main" id="{918B2952-765E-40A8-A033-0119DC71111B}"/>
              </a:ext>
            </a:extLst>
          </p:cNvPr>
          <p:cNvSpPr txBox="1"/>
          <p:nvPr/>
        </p:nvSpPr>
        <p:spPr>
          <a:xfrm>
            <a:off x="3088792" y="5439164"/>
            <a:ext cx="364267" cy="449354"/>
          </a:xfrm>
          <a:prstGeom prst="rect">
            <a:avLst/>
          </a:prstGeom>
          <a:noFill/>
        </p:spPr>
        <p:txBody>
          <a:bodyPr wrap="none" lIns="109728" tIns="54864" rIns="109728" bIns="54864" rtlCol="0">
            <a:spAutoFit/>
          </a:bodyPr>
          <a:lstStyle/>
          <a:p>
            <a:r>
              <a:rPr lang="en-US" sz="2200" b="1" dirty="0"/>
              <a:t>2</a:t>
            </a:r>
          </a:p>
        </p:txBody>
      </p:sp>
      <p:sp>
        <p:nvSpPr>
          <p:cNvPr id="43" name="TextBox 42">
            <a:extLst>
              <a:ext uri="{FF2B5EF4-FFF2-40B4-BE49-F238E27FC236}">
                <a16:creationId xmlns:a16="http://schemas.microsoft.com/office/drawing/2014/main" id="{0AC68F87-3E61-45E1-A4A9-00D008ADD241}"/>
              </a:ext>
            </a:extLst>
          </p:cNvPr>
          <p:cNvSpPr txBox="1"/>
          <p:nvPr/>
        </p:nvSpPr>
        <p:spPr>
          <a:xfrm>
            <a:off x="3379600" y="5442164"/>
            <a:ext cx="364267" cy="449354"/>
          </a:xfrm>
          <a:prstGeom prst="rect">
            <a:avLst/>
          </a:prstGeom>
          <a:noFill/>
        </p:spPr>
        <p:txBody>
          <a:bodyPr wrap="none" lIns="109728" tIns="54864" rIns="109728" bIns="54864" rtlCol="0">
            <a:spAutoFit/>
          </a:bodyPr>
          <a:lstStyle/>
          <a:p>
            <a:r>
              <a:rPr lang="en-US" sz="2200" b="1" dirty="0"/>
              <a:t>0</a:t>
            </a:r>
          </a:p>
        </p:txBody>
      </p:sp>
      <p:sp>
        <p:nvSpPr>
          <p:cNvPr id="44" name="TextBox 43">
            <a:extLst>
              <a:ext uri="{FF2B5EF4-FFF2-40B4-BE49-F238E27FC236}">
                <a16:creationId xmlns:a16="http://schemas.microsoft.com/office/drawing/2014/main" id="{F413A5BA-2CE9-48B1-B2D2-B9E49F073F58}"/>
              </a:ext>
            </a:extLst>
          </p:cNvPr>
          <p:cNvSpPr txBox="1"/>
          <p:nvPr/>
        </p:nvSpPr>
        <p:spPr>
          <a:xfrm>
            <a:off x="3652420" y="5445164"/>
            <a:ext cx="364267" cy="449354"/>
          </a:xfrm>
          <a:prstGeom prst="rect">
            <a:avLst/>
          </a:prstGeom>
          <a:noFill/>
        </p:spPr>
        <p:txBody>
          <a:bodyPr wrap="none" lIns="109728" tIns="54864" rIns="109728" bIns="54864" rtlCol="0">
            <a:spAutoFit/>
          </a:bodyPr>
          <a:lstStyle/>
          <a:p>
            <a:r>
              <a:rPr lang="en-US" sz="2200" b="1" dirty="0"/>
              <a:t>1</a:t>
            </a:r>
          </a:p>
        </p:txBody>
      </p:sp>
      <p:pic>
        <p:nvPicPr>
          <p:cNvPr id="45" name="Picture 2" descr="C:\Users\ASaghafi\Desktop\f-d ef3d9eb98f5878a0d45ee8a555dbbfa18a5c6fa44f9f53b46f7cb289+IMAGE+IMAGE.1.png">
            <a:extLst>
              <a:ext uri="{FF2B5EF4-FFF2-40B4-BE49-F238E27FC236}">
                <a16:creationId xmlns:a16="http://schemas.microsoft.com/office/drawing/2014/main" id="{E70D6EAA-CE5A-48E5-AC78-F2FBDA708B4A}"/>
              </a:ext>
            </a:extLst>
          </p:cNvPr>
          <p:cNvPicPr>
            <a:picLocks noChangeAspect="1" noChangeArrowheads="1"/>
          </p:cNvPicPr>
          <p:nvPr/>
        </p:nvPicPr>
        <p:blipFill>
          <a:blip r:embed="rId3"/>
          <a:srcRect/>
          <a:stretch>
            <a:fillRect/>
          </a:stretch>
        </p:blipFill>
        <p:spPr bwMode="auto">
          <a:xfrm>
            <a:off x="7261982" y="2177083"/>
            <a:ext cx="3844410" cy="3829393"/>
          </a:xfrm>
          <a:prstGeom prst="rect">
            <a:avLst/>
          </a:prstGeom>
          <a:noFill/>
        </p:spPr>
      </p:pic>
    </p:spTree>
    <p:extLst>
      <p:ext uri="{BB962C8B-B14F-4D97-AF65-F5344CB8AC3E}">
        <p14:creationId xmlns:p14="http://schemas.microsoft.com/office/powerpoint/2010/main" val="587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83623" y="119094"/>
            <a:ext cx="5039638" cy="2387600"/>
          </a:xfrm>
        </p:spPr>
        <p:txBody>
          <a:bodyPr>
            <a:normAutofit fontScale="90000"/>
          </a:bodyPr>
          <a:lstStyle/>
          <a:p>
            <a:r>
              <a:rPr lang="en-US" dirty="0"/>
              <a:t>Graphical Representations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583623" y="2939003"/>
            <a:ext cx="5039638" cy="1294623"/>
          </a:xfrm>
        </p:spPr>
        <p:txBody>
          <a:bodyPr>
            <a:normAutofit/>
          </a:bodyPr>
          <a:lstStyle/>
          <a:p>
            <a:r>
              <a:rPr lang="en-US" sz="3600" dirty="0">
                <a:solidFill>
                  <a:srgbClr val="8D42C6"/>
                </a:solidFill>
              </a:rPr>
              <a:t>Qualitative Variables</a:t>
            </a:r>
          </a:p>
        </p:txBody>
      </p:sp>
      <p:pic>
        <p:nvPicPr>
          <p:cNvPr id="5" name="Picture 4">
            <a:extLst>
              <a:ext uri="{FF2B5EF4-FFF2-40B4-BE49-F238E27FC236}">
                <a16:creationId xmlns:a16="http://schemas.microsoft.com/office/drawing/2014/main" id="{6313556B-6B17-45DE-9F53-E53821C09C92}"/>
              </a:ext>
            </a:extLst>
          </p:cNvPr>
          <p:cNvPicPr>
            <a:picLocks noChangeAspect="1"/>
          </p:cNvPicPr>
          <p:nvPr/>
        </p:nvPicPr>
        <p:blipFill>
          <a:blip r:embed="rId3"/>
          <a:stretch>
            <a:fillRect/>
          </a:stretch>
        </p:blipFill>
        <p:spPr>
          <a:xfrm>
            <a:off x="5899759" y="594926"/>
            <a:ext cx="5708618" cy="4043045"/>
          </a:xfrm>
          <a:prstGeom prst="rect">
            <a:avLst/>
          </a:prstGeom>
        </p:spPr>
      </p:pic>
      <p:sp>
        <p:nvSpPr>
          <p:cNvPr id="7" name="Rectangle 6">
            <a:extLst>
              <a:ext uri="{FF2B5EF4-FFF2-40B4-BE49-F238E27FC236}">
                <a16:creationId xmlns:a16="http://schemas.microsoft.com/office/drawing/2014/main" id="{DC2B98F4-7C67-42E4-BEBE-F505B3C30B03}"/>
              </a:ext>
            </a:extLst>
          </p:cNvPr>
          <p:cNvSpPr/>
          <p:nvPr/>
        </p:nvSpPr>
        <p:spPr>
          <a:xfrm>
            <a:off x="808877" y="4480761"/>
            <a:ext cx="2294565" cy="830997"/>
          </a:xfrm>
          <a:prstGeom prst="rect">
            <a:avLst/>
          </a:prstGeom>
        </p:spPr>
        <p:txBody>
          <a:bodyPr wrap="square">
            <a:spAutoFit/>
          </a:bodyPr>
          <a:lstStyle/>
          <a:p>
            <a:r>
              <a:rPr lang="en-US" sz="2400" b="1" dirty="0">
                <a:solidFill>
                  <a:srgbClr val="008AF2"/>
                </a:solidFill>
                <a:ea typeface="Times New Roman" panose="02020603050405020304" pitchFamily="18" charset="0"/>
              </a:rPr>
              <a:t>Frequency </a:t>
            </a:r>
          </a:p>
          <a:p>
            <a:r>
              <a:rPr lang="en-US" sz="2400" b="1" dirty="0">
                <a:solidFill>
                  <a:srgbClr val="008AF2"/>
                </a:solidFill>
                <a:ea typeface="Times New Roman" panose="02020603050405020304" pitchFamily="18" charset="0"/>
              </a:rPr>
              <a:t>Table</a:t>
            </a:r>
          </a:p>
        </p:txBody>
      </p:sp>
      <p:sp>
        <p:nvSpPr>
          <p:cNvPr id="8" name="Rectangle 7">
            <a:extLst>
              <a:ext uri="{FF2B5EF4-FFF2-40B4-BE49-F238E27FC236}">
                <a16:creationId xmlns:a16="http://schemas.microsoft.com/office/drawing/2014/main" id="{13FDDB82-7926-4C8B-9379-A3A99D13DC94}"/>
              </a:ext>
            </a:extLst>
          </p:cNvPr>
          <p:cNvSpPr/>
          <p:nvPr/>
        </p:nvSpPr>
        <p:spPr>
          <a:xfrm>
            <a:off x="2723756" y="4480761"/>
            <a:ext cx="1312367" cy="461665"/>
          </a:xfrm>
          <a:prstGeom prst="rect">
            <a:avLst/>
          </a:prstGeom>
        </p:spPr>
        <p:txBody>
          <a:bodyPr wrap="square">
            <a:spAutoFit/>
          </a:bodyPr>
          <a:lstStyle/>
          <a:p>
            <a:r>
              <a:rPr lang="en-US" sz="2400" b="1" dirty="0">
                <a:solidFill>
                  <a:srgbClr val="FF0000"/>
                </a:solidFill>
                <a:ea typeface="Times New Roman" panose="02020603050405020304" pitchFamily="18" charset="0"/>
              </a:rPr>
              <a:t>Graphs</a:t>
            </a:r>
          </a:p>
        </p:txBody>
      </p:sp>
      <p:sp>
        <p:nvSpPr>
          <p:cNvPr id="9" name="Rectangle 8">
            <a:extLst>
              <a:ext uri="{FF2B5EF4-FFF2-40B4-BE49-F238E27FC236}">
                <a16:creationId xmlns:a16="http://schemas.microsoft.com/office/drawing/2014/main" id="{B25E0904-7AD1-4630-A43E-6A313F594165}"/>
              </a:ext>
            </a:extLst>
          </p:cNvPr>
          <p:cNvSpPr/>
          <p:nvPr/>
        </p:nvSpPr>
        <p:spPr>
          <a:xfrm>
            <a:off x="3103442" y="4979400"/>
            <a:ext cx="4199401" cy="1200329"/>
          </a:xfrm>
          <a:prstGeom prst="rect">
            <a:avLst/>
          </a:prstGeom>
        </p:spPr>
        <p:txBody>
          <a:bodyPr wrap="square">
            <a:spAutoFit/>
          </a:bodyPr>
          <a:lstStyle/>
          <a:p>
            <a:r>
              <a:rPr lang="en-US" sz="2400" dirty="0">
                <a:solidFill>
                  <a:srgbClr val="FF0000"/>
                </a:solidFill>
                <a:ea typeface="Times New Roman" panose="02020603050405020304" pitchFamily="18" charset="0"/>
              </a:rPr>
              <a:t>Bar Chart (Pareto/Pictograph)</a:t>
            </a:r>
          </a:p>
          <a:p>
            <a:r>
              <a:rPr lang="en-US" sz="2400" dirty="0">
                <a:solidFill>
                  <a:srgbClr val="FF0000"/>
                </a:solidFill>
                <a:ea typeface="Times New Roman" panose="02020603050405020304" pitchFamily="18" charset="0"/>
              </a:rPr>
              <a:t>Pie Chart</a:t>
            </a:r>
          </a:p>
          <a:p>
            <a:r>
              <a:rPr lang="en-US" sz="2400" dirty="0">
                <a:solidFill>
                  <a:srgbClr val="FF0000"/>
                </a:solidFill>
                <a:ea typeface="Times New Roman" panose="02020603050405020304" pitchFamily="18" charset="0"/>
              </a:rPr>
              <a:t>Tree Diagram</a:t>
            </a:r>
          </a:p>
        </p:txBody>
      </p:sp>
    </p:spTree>
    <p:extLst>
      <p:ext uri="{BB962C8B-B14F-4D97-AF65-F5344CB8AC3E}">
        <p14:creationId xmlns:p14="http://schemas.microsoft.com/office/powerpoint/2010/main" val="415136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Frequency Distribution</a:t>
            </a:r>
            <a:endParaRPr lang="en-US" dirty="0"/>
          </a:p>
        </p:txBody>
      </p:sp>
      <p:sp>
        <p:nvSpPr>
          <p:cNvPr id="22" name="Rectangle 21">
            <a:extLst>
              <a:ext uri="{FF2B5EF4-FFF2-40B4-BE49-F238E27FC236}">
                <a16:creationId xmlns:a16="http://schemas.microsoft.com/office/drawing/2014/main" id="{62E1E965-A9FA-4B8C-9065-D985A6471C64}"/>
              </a:ext>
            </a:extLst>
          </p:cNvPr>
          <p:cNvSpPr/>
          <p:nvPr/>
        </p:nvSpPr>
        <p:spPr>
          <a:xfrm>
            <a:off x="6345215" y="204308"/>
            <a:ext cx="5430473" cy="1107996"/>
          </a:xfrm>
          <a:prstGeom prst="rect">
            <a:avLst/>
          </a:prstGeom>
          <a:solidFill>
            <a:srgbClr val="CCFFCC"/>
          </a:solidFill>
        </p:spPr>
        <p:txBody>
          <a:bodyPr wrap="square">
            <a:spAutoFit/>
          </a:bodyPr>
          <a:lstStyle/>
          <a:p>
            <a:r>
              <a:rPr lang="en-US" sz="2200" dirty="0"/>
              <a:t>A </a:t>
            </a:r>
            <a:r>
              <a:rPr lang="en-US" sz="2200" dirty="0">
                <a:solidFill>
                  <a:srgbClr val="FF0000"/>
                </a:solidFill>
              </a:rPr>
              <a:t>frequency distribution </a:t>
            </a:r>
            <a:r>
              <a:rPr lang="en-US" sz="2200" dirty="0"/>
              <a:t>is a tabulation of the values that one or more variables take in a </a:t>
            </a:r>
            <a:r>
              <a:rPr lang="en-US" sz="2200" dirty="0">
                <a:solidFill>
                  <a:srgbClr val="00B050"/>
                </a:solidFill>
              </a:rPr>
              <a:t>sample</a:t>
            </a:r>
            <a:r>
              <a:rPr lang="en-US" sz="2200" dirty="0"/>
              <a:t>.</a:t>
            </a:r>
          </a:p>
        </p:txBody>
      </p:sp>
      <p:pic>
        <p:nvPicPr>
          <p:cNvPr id="59" name="Picture 58">
            <a:extLst>
              <a:ext uri="{FF2B5EF4-FFF2-40B4-BE49-F238E27FC236}">
                <a16:creationId xmlns:a16="http://schemas.microsoft.com/office/drawing/2014/main" id="{E09A8DE4-B350-437F-95CD-6390E16958A3}"/>
              </a:ext>
            </a:extLst>
          </p:cNvPr>
          <p:cNvPicPr/>
          <p:nvPr/>
        </p:nvPicPr>
        <p:blipFill>
          <a:blip r:embed="rId3" cstate="print"/>
          <a:srcRect/>
          <a:stretch>
            <a:fillRect/>
          </a:stretch>
        </p:blipFill>
        <p:spPr bwMode="auto">
          <a:xfrm>
            <a:off x="838200" y="2533955"/>
            <a:ext cx="8323546" cy="4168662"/>
          </a:xfrm>
          <a:prstGeom prst="rect">
            <a:avLst/>
          </a:prstGeom>
          <a:noFill/>
          <a:ln w="9525">
            <a:noFill/>
            <a:miter lim="800000"/>
            <a:headEnd/>
            <a:tailEnd/>
          </a:ln>
        </p:spPr>
      </p:pic>
      <p:cxnSp>
        <p:nvCxnSpPr>
          <p:cNvPr id="60" name="Straight Connector 59">
            <a:extLst>
              <a:ext uri="{FF2B5EF4-FFF2-40B4-BE49-F238E27FC236}">
                <a16:creationId xmlns:a16="http://schemas.microsoft.com/office/drawing/2014/main" id="{2341174C-495B-4EC0-A42C-8CDE4D6786C2}"/>
              </a:ext>
            </a:extLst>
          </p:cNvPr>
          <p:cNvCxnSpPr>
            <a:cxnSpLocks/>
          </p:cNvCxnSpPr>
          <p:nvPr/>
        </p:nvCxnSpPr>
        <p:spPr>
          <a:xfrm>
            <a:off x="3763176" y="2533955"/>
            <a:ext cx="77964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F2F7DD-59F3-47C1-8833-BB5E1CFBB1D9}"/>
              </a:ext>
            </a:extLst>
          </p:cNvPr>
          <p:cNvCxnSpPr>
            <a:cxnSpLocks/>
          </p:cNvCxnSpPr>
          <p:nvPr/>
        </p:nvCxnSpPr>
        <p:spPr>
          <a:xfrm>
            <a:off x="5744163" y="2048274"/>
            <a:ext cx="0" cy="37449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3DAC5D2-49AC-4456-ABBF-2CE38A0C571B}"/>
              </a:ext>
            </a:extLst>
          </p:cNvPr>
          <p:cNvCxnSpPr>
            <a:cxnSpLocks/>
          </p:cNvCxnSpPr>
          <p:nvPr/>
        </p:nvCxnSpPr>
        <p:spPr>
          <a:xfrm>
            <a:off x="6888374" y="2069262"/>
            <a:ext cx="0" cy="37449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D01C136-7D8C-485F-A86B-D5A2A95BBF19}"/>
              </a:ext>
            </a:extLst>
          </p:cNvPr>
          <p:cNvCxnSpPr>
            <a:cxnSpLocks/>
          </p:cNvCxnSpPr>
          <p:nvPr/>
        </p:nvCxnSpPr>
        <p:spPr>
          <a:xfrm>
            <a:off x="3766176" y="5530265"/>
            <a:ext cx="77934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6A6911-FB1B-4FF5-A03E-15F4D9D8E583}"/>
              </a:ext>
            </a:extLst>
          </p:cNvPr>
          <p:cNvCxnSpPr>
            <a:cxnSpLocks/>
          </p:cNvCxnSpPr>
          <p:nvPr/>
        </p:nvCxnSpPr>
        <p:spPr>
          <a:xfrm>
            <a:off x="8398784" y="2072262"/>
            <a:ext cx="0" cy="37449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2E73B3-554B-4D52-A417-957B4553021B}"/>
              </a:ext>
            </a:extLst>
          </p:cNvPr>
          <p:cNvSpPr txBox="1"/>
          <p:nvPr/>
        </p:nvSpPr>
        <p:spPr>
          <a:xfrm>
            <a:off x="4149432" y="5620324"/>
            <a:ext cx="896303" cy="449354"/>
          </a:xfrm>
          <a:prstGeom prst="rect">
            <a:avLst/>
          </a:prstGeom>
          <a:noFill/>
        </p:spPr>
        <p:txBody>
          <a:bodyPr wrap="square" lIns="109728" tIns="54864" rIns="109728" bIns="54864" rtlCol="0">
            <a:spAutoFit/>
          </a:bodyPr>
          <a:lstStyle/>
          <a:p>
            <a:r>
              <a:rPr lang="en-US" sz="2200" b="1" dirty="0"/>
              <a:t>Sum</a:t>
            </a:r>
          </a:p>
        </p:txBody>
      </p:sp>
      <p:sp>
        <p:nvSpPr>
          <p:cNvPr id="66" name="TextBox 65">
            <a:extLst>
              <a:ext uri="{FF2B5EF4-FFF2-40B4-BE49-F238E27FC236}">
                <a16:creationId xmlns:a16="http://schemas.microsoft.com/office/drawing/2014/main" id="{DDB74B8E-5397-4B6D-B2D2-3345085AA2EE}"/>
              </a:ext>
            </a:extLst>
          </p:cNvPr>
          <p:cNvSpPr txBox="1"/>
          <p:nvPr/>
        </p:nvSpPr>
        <p:spPr>
          <a:xfrm>
            <a:off x="5861376" y="1838418"/>
            <a:ext cx="900205" cy="449354"/>
          </a:xfrm>
          <a:prstGeom prst="rect">
            <a:avLst/>
          </a:prstGeom>
          <a:noFill/>
        </p:spPr>
        <p:txBody>
          <a:bodyPr wrap="square" lIns="109728" tIns="54864" rIns="109728" bIns="54864" rtlCol="0">
            <a:spAutoFit/>
          </a:bodyPr>
          <a:lstStyle/>
          <a:p>
            <a:r>
              <a:rPr lang="en-US" sz="2200" b="1" dirty="0"/>
              <a:t>freq.</a:t>
            </a:r>
          </a:p>
        </p:txBody>
      </p:sp>
      <p:sp>
        <p:nvSpPr>
          <p:cNvPr id="67" name="TextBox 66">
            <a:extLst>
              <a:ext uri="{FF2B5EF4-FFF2-40B4-BE49-F238E27FC236}">
                <a16:creationId xmlns:a16="http://schemas.microsoft.com/office/drawing/2014/main" id="{4A8DAF72-58D4-4A82-A61D-F86C7A41389A}"/>
              </a:ext>
            </a:extLst>
          </p:cNvPr>
          <p:cNvSpPr txBox="1"/>
          <p:nvPr/>
        </p:nvSpPr>
        <p:spPr>
          <a:xfrm>
            <a:off x="6879958" y="1660476"/>
            <a:ext cx="1589861" cy="726353"/>
          </a:xfrm>
          <a:prstGeom prst="rect">
            <a:avLst/>
          </a:prstGeom>
          <a:noFill/>
        </p:spPr>
        <p:txBody>
          <a:bodyPr wrap="square" lIns="109728" tIns="54864" rIns="109728" bIns="54864" rtlCol="0">
            <a:spAutoFit/>
          </a:bodyPr>
          <a:lstStyle/>
          <a:p>
            <a:pPr algn="ctr"/>
            <a:r>
              <a:rPr lang="en-US" sz="2000" b="1" dirty="0"/>
              <a:t>Cumulative</a:t>
            </a:r>
          </a:p>
          <a:p>
            <a:pPr algn="ctr"/>
            <a:r>
              <a:rPr lang="en-US" sz="2000" b="1" dirty="0"/>
              <a:t>Freq.</a:t>
            </a:r>
          </a:p>
        </p:txBody>
      </p:sp>
      <p:sp>
        <p:nvSpPr>
          <p:cNvPr id="68" name="TextBox 67">
            <a:extLst>
              <a:ext uri="{FF2B5EF4-FFF2-40B4-BE49-F238E27FC236}">
                <a16:creationId xmlns:a16="http://schemas.microsoft.com/office/drawing/2014/main" id="{02622A4D-A352-418E-A3A5-7562B3425D31}"/>
              </a:ext>
            </a:extLst>
          </p:cNvPr>
          <p:cNvSpPr txBox="1"/>
          <p:nvPr/>
        </p:nvSpPr>
        <p:spPr>
          <a:xfrm>
            <a:off x="6083245" y="5610277"/>
            <a:ext cx="731710" cy="449354"/>
          </a:xfrm>
          <a:prstGeom prst="rect">
            <a:avLst/>
          </a:prstGeom>
          <a:noFill/>
        </p:spPr>
        <p:txBody>
          <a:bodyPr wrap="square" lIns="109728" tIns="54864" rIns="109728" bIns="54864" rtlCol="0">
            <a:spAutoFit/>
          </a:bodyPr>
          <a:lstStyle/>
          <a:p>
            <a:r>
              <a:rPr lang="en-US" sz="2200" b="1" dirty="0"/>
              <a:t>20</a:t>
            </a:r>
          </a:p>
        </p:txBody>
      </p:sp>
      <p:sp>
        <p:nvSpPr>
          <p:cNvPr id="69" name="TextBox 68">
            <a:extLst>
              <a:ext uri="{FF2B5EF4-FFF2-40B4-BE49-F238E27FC236}">
                <a16:creationId xmlns:a16="http://schemas.microsoft.com/office/drawing/2014/main" id="{040BD9D1-F081-4667-86C1-E12E04BE0C8C}"/>
              </a:ext>
            </a:extLst>
          </p:cNvPr>
          <p:cNvSpPr txBox="1"/>
          <p:nvPr/>
        </p:nvSpPr>
        <p:spPr>
          <a:xfrm>
            <a:off x="7414407" y="2677864"/>
            <a:ext cx="359090" cy="449354"/>
          </a:xfrm>
          <a:prstGeom prst="rect">
            <a:avLst/>
          </a:prstGeom>
          <a:noFill/>
        </p:spPr>
        <p:txBody>
          <a:bodyPr wrap="square" lIns="109728" tIns="54864" rIns="109728" bIns="54864" rtlCol="0">
            <a:spAutoFit/>
          </a:bodyPr>
          <a:lstStyle/>
          <a:p>
            <a:r>
              <a:rPr lang="en-US" sz="2200" b="1" dirty="0"/>
              <a:t>6</a:t>
            </a:r>
          </a:p>
        </p:txBody>
      </p:sp>
      <p:sp>
        <p:nvSpPr>
          <p:cNvPr id="70" name="TextBox 69">
            <a:extLst>
              <a:ext uri="{FF2B5EF4-FFF2-40B4-BE49-F238E27FC236}">
                <a16:creationId xmlns:a16="http://schemas.microsoft.com/office/drawing/2014/main" id="{E857FB56-390D-49AC-BB00-3FCB7C7564F6}"/>
              </a:ext>
            </a:extLst>
          </p:cNvPr>
          <p:cNvSpPr txBox="1"/>
          <p:nvPr/>
        </p:nvSpPr>
        <p:spPr>
          <a:xfrm>
            <a:off x="7417407" y="3182644"/>
            <a:ext cx="359090" cy="449354"/>
          </a:xfrm>
          <a:prstGeom prst="rect">
            <a:avLst/>
          </a:prstGeom>
          <a:noFill/>
        </p:spPr>
        <p:txBody>
          <a:bodyPr wrap="square" lIns="109728" tIns="54864" rIns="109728" bIns="54864" rtlCol="0">
            <a:spAutoFit/>
          </a:bodyPr>
          <a:lstStyle/>
          <a:p>
            <a:r>
              <a:rPr lang="en-US" sz="2200" b="1" dirty="0"/>
              <a:t>9</a:t>
            </a:r>
          </a:p>
        </p:txBody>
      </p:sp>
      <p:sp>
        <p:nvSpPr>
          <p:cNvPr id="71" name="TextBox 70">
            <a:extLst>
              <a:ext uri="{FF2B5EF4-FFF2-40B4-BE49-F238E27FC236}">
                <a16:creationId xmlns:a16="http://schemas.microsoft.com/office/drawing/2014/main" id="{1D7BEB7B-72AD-4E2A-945E-DE0FB306C0FF}"/>
              </a:ext>
            </a:extLst>
          </p:cNvPr>
          <p:cNvSpPr txBox="1"/>
          <p:nvPr/>
        </p:nvSpPr>
        <p:spPr>
          <a:xfrm>
            <a:off x="7364617" y="3656420"/>
            <a:ext cx="532049" cy="449354"/>
          </a:xfrm>
          <a:prstGeom prst="rect">
            <a:avLst/>
          </a:prstGeom>
          <a:noFill/>
        </p:spPr>
        <p:txBody>
          <a:bodyPr wrap="square" lIns="109728" tIns="54864" rIns="109728" bIns="54864" rtlCol="0">
            <a:spAutoFit/>
          </a:bodyPr>
          <a:lstStyle/>
          <a:p>
            <a:r>
              <a:rPr lang="en-US" sz="2200" b="1" dirty="0"/>
              <a:t>13</a:t>
            </a:r>
          </a:p>
        </p:txBody>
      </p:sp>
      <p:sp>
        <p:nvSpPr>
          <p:cNvPr id="72" name="TextBox 71">
            <a:extLst>
              <a:ext uri="{FF2B5EF4-FFF2-40B4-BE49-F238E27FC236}">
                <a16:creationId xmlns:a16="http://schemas.microsoft.com/office/drawing/2014/main" id="{6CE45380-54C7-438E-B192-0A9BE54DAF7A}"/>
              </a:ext>
            </a:extLst>
          </p:cNvPr>
          <p:cNvSpPr txBox="1"/>
          <p:nvPr/>
        </p:nvSpPr>
        <p:spPr>
          <a:xfrm>
            <a:off x="7385605" y="4099184"/>
            <a:ext cx="532049" cy="449354"/>
          </a:xfrm>
          <a:prstGeom prst="rect">
            <a:avLst/>
          </a:prstGeom>
          <a:noFill/>
        </p:spPr>
        <p:txBody>
          <a:bodyPr wrap="square" lIns="109728" tIns="54864" rIns="109728" bIns="54864" rtlCol="0">
            <a:spAutoFit/>
          </a:bodyPr>
          <a:lstStyle/>
          <a:p>
            <a:r>
              <a:rPr lang="en-US" sz="2200" b="1" dirty="0"/>
              <a:t>16</a:t>
            </a:r>
          </a:p>
        </p:txBody>
      </p:sp>
      <p:sp>
        <p:nvSpPr>
          <p:cNvPr id="73" name="TextBox 72">
            <a:extLst>
              <a:ext uri="{FF2B5EF4-FFF2-40B4-BE49-F238E27FC236}">
                <a16:creationId xmlns:a16="http://schemas.microsoft.com/office/drawing/2014/main" id="{67F3B121-EEB9-4D77-96FE-EB9B159BB934}"/>
              </a:ext>
            </a:extLst>
          </p:cNvPr>
          <p:cNvSpPr txBox="1"/>
          <p:nvPr/>
        </p:nvSpPr>
        <p:spPr>
          <a:xfrm>
            <a:off x="7406593" y="4496039"/>
            <a:ext cx="532049" cy="449354"/>
          </a:xfrm>
          <a:prstGeom prst="rect">
            <a:avLst/>
          </a:prstGeom>
          <a:noFill/>
        </p:spPr>
        <p:txBody>
          <a:bodyPr wrap="square" lIns="109728" tIns="54864" rIns="109728" bIns="54864" rtlCol="0">
            <a:spAutoFit/>
          </a:bodyPr>
          <a:lstStyle/>
          <a:p>
            <a:r>
              <a:rPr lang="en-US" sz="2200" b="1" dirty="0"/>
              <a:t>17</a:t>
            </a:r>
          </a:p>
        </p:txBody>
      </p:sp>
      <p:sp>
        <p:nvSpPr>
          <p:cNvPr id="74" name="TextBox 73">
            <a:extLst>
              <a:ext uri="{FF2B5EF4-FFF2-40B4-BE49-F238E27FC236}">
                <a16:creationId xmlns:a16="http://schemas.microsoft.com/office/drawing/2014/main" id="{330C9CBD-D1CD-4D08-9D5F-8B87590C2D1E}"/>
              </a:ext>
            </a:extLst>
          </p:cNvPr>
          <p:cNvSpPr txBox="1"/>
          <p:nvPr/>
        </p:nvSpPr>
        <p:spPr>
          <a:xfrm>
            <a:off x="7409592" y="4951582"/>
            <a:ext cx="851251" cy="449354"/>
          </a:xfrm>
          <a:prstGeom prst="rect">
            <a:avLst/>
          </a:prstGeom>
          <a:noFill/>
        </p:spPr>
        <p:txBody>
          <a:bodyPr wrap="square" lIns="109728" tIns="54864" rIns="109728" bIns="54864" rtlCol="0">
            <a:spAutoFit/>
          </a:bodyPr>
          <a:lstStyle/>
          <a:p>
            <a:r>
              <a:rPr lang="en-US" sz="2200" b="1" dirty="0"/>
              <a:t>20</a:t>
            </a:r>
          </a:p>
        </p:txBody>
      </p:sp>
      <p:sp>
        <p:nvSpPr>
          <p:cNvPr id="75" name="TextBox 74">
            <a:extLst>
              <a:ext uri="{FF2B5EF4-FFF2-40B4-BE49-F238E27FC236}">
                <a16:creationId xmlns:a16="http://schemas.microsoft.com/office/drawing/2014/main" id="{86983A35-C836-4D94-AC39-5DD5D22CC72E}"/>
              </a:ext>
            </a:extLst>
          </p:cNvPr>
          <p:cNvSpPr txBox="1"/>
          <p:nvPr/>
        </p:nvSpPr>
        <p:spPr>
          <a:xfrm>
            <a:off x="8573130" y="2662876"/>
            <a:ext cx="846909" cy="449354"/>
          </a:xfrm>
          <a:prstGeom prst="rect">
            <a:avLst/>
          </a:prstGeom>
          <a:noFill/>
        </p:spPr>
        <p:txBody>
          <a:bodyPr wrap="square" lIns="109728" tIns="54864" rIns="109728" bIns="54864" rtlCol="0">
            <a:spAutoFit/>
          </a:bodyPr>
          <a:lstStyle/>
          <a:p>
            <a:r>
              <a:rPr lang="en-US" sz="2200" b="1" dirty="0"/>
              <a:t>6/20</a:t>
            </a:r>
          </a:p>
        </p:txBody>
      </p:sp>
      <p:sp>
        <p:nvSpPr>
          <p:cNvPr id="76" name="TextBox 75">
            <a:extLst>
              <a:ext uri="{FF2B5EF4-FFF2-40B4-BE49-F238E27FC236}">
                <a16:creationId xmlns:a16="http://schemas.microsoft.com/office/drawing/2014/main" id="{400B9B09-C8A2-443F-A7E0-4CE589E24C53}"/>
              </a:ext>
            </a:extLst>
          </p:cNvPr>
          <p:cNvSpPr txBox="1"/>
          <p:nvPr/>
        </p:nvSpPr>
        <p:spPr>
          <a:xfrm>
            <a:off x="8576130" y="3136020"/>
            <a:ext cx="846909" cy="449354"/>
          </a:xfrm>
          <a:prstGeom prst="rect">
            <a:avLst/>
          </a:prstGeom>
          <a:noFill/>
        </p:spPr>
        <p:txBody>
          <a:bodyPr wrap="square" lIns="109728" tIns="54864" rIns="109728" bIns="54864" rtlCol="0">
            <a:spAutoFit/>
          </a:bodyPr>
          <a:lstStyle/>
          <a:p>
            <a:r>
              <a:rPr lang="en-US" sz="2200" b="1" dirty="0"/>
              <a:t>3/20</a:t>
            </a:r>
          </a:p>
        </p:txBody>
      </p:sp>
      <p:sp>
        <p:nvSpPr>
          <p:cNvPr id="77" name="TextBox 76">
            <a:extLst>
              <a:ext uri="{FF2B5EF4-FFF2-40B4-BE49-F238E27FC236}">
                <a16:creationId xmlns:a16="http://schemas.microsoft.com/office/drawing/2014/main" id="{6D1FE3C3-8A12-43B6-8304-1DCCF9C3208A}"/>
              </a:ext>
            </a:extLst>
          </p:cNvPr>
          <p:cNvSpPr txBox="1"/>
          <p:nvPr/>
        </p:nvSpPr>
        <p:spPr>
          <a:xfrm>
            <a:off x="8576130" y="3624784"/>
            <a:ext cx="846909" cy="449354"/>
          </a:xfrm>
          <a:prstGeom prst="rect">
            <a:avLst/>
          </a:prstGeom>
          <a:noFill/>
        </p:spPr>
        <p:txBody>
          <a:bodyPr wrap="square" lIns="109728" tIns="54864" rIns="109728" bIns="54864" rtlCol="0">
            <a:spAutoFit/>
          </a:bodyPr>
          <a:lstStyle/>
          <a:p>
            <a:r>
              <a:rPr lang="en-US" sz="2200" b="1" dirty="0"/>
              <a:t>4/20</a:t>
            </a:r>
          </a:p>
        </p:txBody>
      </p:sp>
      <p:sp>
        <p:nvSpPr>
          <p:cNvPr id="78" name="Oval 77">
            <a:extLst>
              <a:ext uri="{FF2B5EF4-FFF2-40B4-BE49-F238E27FC236}">
                <a16:creationId xmlns:a16="http://schemas.microsoft.com/office/drawing/2014/main" id="{356661A2-017A-43AC-B449-442C2EE59B9A}"/>
              </a:ext>
            </a:extLst>
          </p:cNvPr>
          <p:cNvSpPr/>
          <p:nvPr/>
        </p:nvSpPr>
        <p:spPr>
          <a:xfrm>
            <a:off x="6065616" y="2676524"/>
            <a:ext cx="559199" cy="9265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p>
        </p:txBody>
      </p:sp>
      <p:cxnSp>
        <p:nvCxnSpPr>
          <p:cNvPr id="79" name="Straight Arrow Connector 78">
            <a:extLst>
              <a:ext uri="{FF2B5EF4-FFF2-40B4-BE49-F238E27FC236}">
                <a16:creationId xmlns:a16="http://schemas.microsoft.com/office/drawing/2014/main" id="{20A55AEF-B8B5-406D-B09F-EC54C680DFA2}"/>
              </a:ext>
            </a:extLst>
          </p:cNvPr>
          <p:cNvCxnSpPr>
            <a:cxnSpLocks/>
            <a:endCxn id="70" idx="1"/>
          </p:cNvCxnSpPr>
          <p:nvPr/>
        </p:nvCxnSpPr>
        <p:spPr>
          <a:xfrm>
            <a:off x="6604447" y="3149668"/>
            <a:ext cx="812960" cy="25765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6BC027CC-AA92-4BF2-82D2-20C77D0FE6BE}"/>
              </a:ext>
            </a:extLst>
          </p:cNvPr>
          <p:cNvSpPr/>
          <p:nvPr/>
        </p:nvSpPr>
        <p:spPr>
          <a:xfrm>
            <a:off x="5841487" y="2618272"/>
            <a:ext cx="794478" cy="14369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p>
        </p:txBody>
      </p:sp>
      <p:cxnSp>
        <p:nvCxnSpPr>
          <p:cNvPr id="81" name="Straight Arrow Connector 80">
            <a:extLst>
              <a:ext uri="{FF2B5EF4-FFF2-40B4-BE49-F238E27FC236}">
                <a16:creationId xmlns:a16="http://schemas.microsoft.com/office/drawing/2014/main" id="{486F8771-A668-40C0-9949-E9677E534786}"/>
              </a:ext>
            </a:extLst>
          </p:cNvPr>
          <p:cNvCxnSpPr>
            <a:cxnSpLocks/>
            <a:stCxn id="80" idx="5"/>
            <a:endCxn id="71" idx="1"/>
          </p:cNvCxnSpPr>
          <p:nvPr/>
        </p:nvCxnSpPr>
        <p:spPr>
          <a:xfrm>
            <a:off x="6519616" y="3844797"/>
            <a:ext cx="845001" cy="3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BBA1D04A-2998-4389-B82A-5E15E888A8F7}"/>
              </a:ext>
            </a:extLst>
          </p:cNvPr>
          <p:cNvSpPr/>
          <p:nvPr/>
        </p:nvSpPr>
        <p:spPr>
          <a:xfrm>
            <a:off x="6130230" y="2677864"/>
            <a:ext cx="474217" cy="40954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US"/>
          </a:p>
        </p:txBody>
      </p:sp>
      <p:cxnSp>
        <p:nvCxnSpPr>
          <p:cNvPr id="83" name="Straight Arrow Connector 82">
            <a:extLst>
              <a:ext uri="{FF2B5EF4-FFF2-40B4-BE49-F238E27FC236}">
                <a16:creationId xmlns:a16="http://schemas.microsoft.com/office/drawing/2014/main" id="{0E21ECB3-B9CD-43E6-94A3-820ED18F891A}"/>
              </a:ext>
            </a:extLst>
          </p:cNvPr>
          <p:cNvCxnSpPr>
            <a:cxnSpLocks/>
            <a:stCxn id="82" idx="3"/>
          </p:cNvCxnSpPr>
          <p:nvPr/>
        </p:nvCxnSpPr>
        <p:spPr>
          <a:xfrm>
            <a:off x="6604447" y="2882639"/>
            <a:ext cx="760170" cy="19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6C53D13-64C2-4C20-AB73-877AB1F5EC72}"/>
              </a:ext>
            </a:extLst>
          </p:cNvPr>
          <p:cNvSpPr txBox="1"/>
          <p:nvPr/>
        </p:nvSpPr>
        <p:spPr>
          <a:xfrm>
            <a:off x="8740425" y="4200683"/>
            <a:ext cx="272076" cy="1126462"/>
          </a:xfrm>
          <a:prstGeom prst="rect">
            <a:avLst/>
          </a:prstGeom>
          <a:noFill/>
        </p:spPr>
        <p:txBody>
          <a:bodyPr wrap="square" lIns="109728" tIns="54864" rIns="109728" bIns="54864" rtlCol="0">
            <a:spAutoFit/>
          </a:bodyPr>
          <a:lstStyle/>
          <a:p>
            <a:r>
              <a:rPr lang="en-US" sz="2200" b="1" dirty="0"/>
              <a:t>.</a:t>
            </a:r>
          </a:p>
          <a:p>
            <a:r>
              <a:rPr lang="en-US" sz="2200" b="1" dirty="0"/>
              <a:t>.</a:t>
            </a:r>
          </a:p>
          <a:p>
            <a:r>
              <a:rPr lang="en-US" sz="2200" b="1" dirty="0"/>
              <a:t>.</a:t>
            </a:r>
          </a:p>
        </p:txBody>
      </p:sp>
      <p:sp>
        <p:nvSpPr>
          <p:cNvPr id="98" name="TextBox 97">
            <a:extLst>
              <a:ext uri="{FF2B5EF4-FFF2-40B4-BE49-F238E27FC236}">
                <a16:creationId xmlns:a16="http://schemas.microsoft.com/office/drawing/2014/main" id="{CCD8A887-B8C3-4C36-B9B7-2D513CB74619}"/>
              </a:ext>
            </a:extLst>
          </p:cNvPr>
          <p:cNvSpPr txBox="1"/>
          <p:nvPr/>
        </p:nvSpPr>
        <p:spPr>
          <a:xfrm>
            <a:off x="8354050" y="1645364"/>
            <a:ext cx="1111658" cy="726353"/>
          </a:xfrm>
          <a:prstGeom prst="rect">
            <a:avLst/>
          </a:prstGeom>
          <a:noFill/>
        </p:spPr>
        <p:txBody>
          <a:bodyPr wrap="square" lIns="109728" tIns="54864" rIns="109728" bIns="54864" rtlCol="0">
            <a:spAutoFit/>
          </a:bodyPr>
          <a:lstStyle/>
          <a:p>
            <a:pPr algn="ctr"/>
            <a:r>
              <a:rPr lang="en-US" sz="2000" b="1" dirty="0"/>
              <a:t>Relative</a:t>
            </a:r>
          </a:p>
          <a:p>
            <a:pPr algn="ctr"/>
            <a:r>
              <a:rPr lang="en-US" sz="2000" b="1" dirty="0"/>
              <a:t>freq.</a:t>
            </a:r>
          </a:p>
        </p:txBody>
      </p:sp>
      <p:cxnSp>
        <p:nvCxnSpPr>
          <p:cNvPr id="35" name="Straight Connector 34">
            <a:extLst>
              <a:ext uri="{FF2B5EF4-FFF2-40B4-BE49-F238E27FC236}">
                <a16:creationId xmlns:a16="http://schemas.microsoft.com/office/drawing/2014/main" id="{7F9E1C46-2DFC-45F2-ADB2-55B48F20D06C}"/>
              </a:ext>
            </a:extLst>
          </p:cNvPr>
          <p:cNvCxnSpPr>
            <a:cxnSpLocks/>
          </p:cNvCxnSpPr>
          <p:nvPr/>
        </p:nvCxnSpPr>
        <p:spPr>
          <a:xfrm>
            <a:off x="9455020" y="2072262"/>
            <a:ext cx="0" cy="37449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CDDC9C0-38DE-44AF-AD7C-DA58EB8591CF}"/>
              </a:ext>
            </a:extLst>
          </p:cNvPr>
          <p:cNvSpPr txBox="1"/>
          <p:nvPr/>
        </p:nvSpPr>
        <p:spPr>
          <a:xfrm>
            <a:off x="9379906" y="1456566"/>
            <a:ext cx="1111658" cy="1034129"/>
          </a:xfrm>
          <a:prstGeom prst="rect">
            <a:avLst/>
          </a:prstGeom>
          <a:noFill/>
        </p:spPr>
        <p:txBody>
          <a:bodyPr wrap="square" lIns="109728" tIns="54864" rIns="109728" bIns="54864" rtlCol="0">
            <a:spAutoFit/>
          </a:bodyPr>
          <a:lstStyle/>
          <a:p>
            <a:pPr algn="ctr"/>
            <a:r>
              <a:rPr lang="en-US" sz="2000" b="1" dirty="0"/>
              <a:t>Relative</a:t>
            </a:r>
          </a:p>
          <a:p>
            <a:pPr algn="ctr"/>
            <a:r>
              <a:rPr lang="en-US" sz="2000" b="1" dirty="0"/>
              <a:t>freq.</a:t>
            </a:r>
          </a:p>
          <a:p>
            <a:pPr algn="ctr"/>
            <a:r>
              <a:rPr lang="en-US" sz="2000" b="1" dirty="0"/>
              <a:t>(%)</a:t>
            </a:r>
          </a:p>
        </p:txBody>
      </p:sp>
      <p:cxnSp>
        <p:nvCxnSpPr>
          <p:cNvPr id="37" name="Straight Connector 36">
            <a:extLst>
              <a:ext uri="{FF2B5EF4-FFF2-40B4-BE49-F238E27FC236}">
                <a16:creationId xmlns:a16="http://schemas.microsoft.com/office/drawing/2014/main" id="{754C866C-31CD-4E40-9737-8643545F8D62}"/>
              </a:ext>
            </a:extLst>
          </p:cNvPr>
          <p:cNvCxnSpPr>
            <a:cxnSpLocks/>
          </p:cNvCxnSpPr>
          <p:nvPr/>
        </p:nvCxnSpPr>
        <p:spPr>
          <a:xfrm>
            <a:off x="10518256" y="2069262"/>
            <a:ext cx="0" cy="37449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EFD96D-920F-45D7-A539-B0A3D8878475}"/>
              </a:ext>
            </a:extLst>
          </p:cNvPr>
          <p:cNvSpPr txBox="1"/>
          <p:nvPr/>
        </p:nvSpPr>
        <p:spPr>
          <a:xfrm>
            <a:off x="9706396" y="2662875"/>
            <a:ext cx="518585" cy="449354"/>
          </a:xfrm>
          <a:prstGeom prst="rect">
            <a:avLst/>
          </a:prstGeom>
          <a:noFill/>
        </p:spPr>
        <p:txBody>
          <a:bodyPr wrap="square" lIns="109728" tIns="54864" rIns="109728" bIns="54864" rtlCol="0">
            <a:spAutoFit/>
          </a:bodyPr>
          <a:lstStyle/>
          <a:p>
            <a:r>
              <a:rPr lang="en-US" sz="2200" b="1" dirty="0"/>
              <a:t>30</a:t>
            </a:r>
          </a:p>
        </p:txBody>
      </p:sp>
      <p:sp>
        <p:nvSpPr>
          <p:cNvPr id="39" name="TextBox 38">
            <a:extLst>
              <a:ext uri="{FF2B5EF4-FFF2-40B4-BE49-F238E27FC236}">
                <a16:creationId xmlns:a16="http://schemas.microsoft.com/office/drawing/2014/main" id="{7190FFB0-6EE6-4F44-BF12-2EC3E4E06D77}"/>
              </a:ext>
            </a:extLst>
          </p:cNvPr>
          <p:cNvSpPr txBox="1"/>
          <p:nvPr/>
        </p:nvSpPr>
        <p:spPr>
          <a:xfrm>
            <a:off x="9707351" y="3153724"/>
            <a:ext cx="518585" cy="449354"/>
          </a:xfrm>
          <a:prstGeom prst="rect">
            <a:avLst/>
          </a:prstGeom>
          <a:noFill/>
        </p:spPr>
        <p:txBody>
          <a:bodyPr wrap="square" lIns="109728" tIns="54864" rIns="109728" bIns="54864" rtlCol="0">
            <a:spAutoFit/>
          </a:bodyPr>
          <a:lstStyle/>
          <a:p>
            <a:r>
              <a:rPr lang="en-US" sz="2200" b="1" dirty="0"/>
              <a:t>15</a:t>
            </a:r>
          </a:p>
        </p:txBody>
      </p:sp>
      <p:sp>
        <p:nvSpPr>
          <p:cNvPr id="40" name="TextBox 39">
            <a:extLst>
              <a:ext uri="{FF2B5EF4-FFF2-40B4-BE49-F238E27FC236}">
                <a16:creationId xmlns:a16="http://schemas.microsoft.com/office/drawing/2014/main" id="{FECC24F1-BC57-4DD3-A3CD-022D8EAD7757}"/>
              </a:ext>
            </a:extLst>
          </p:cNvPr>
          <p:cNvSpPr txBox="1"/>
          <p:nvPr/>
        </p:nvSpPr>
        <p:spPr>
          <a:xfrm>
            <a:off x="9709314" y="3656420"/>
            <a:ext cx="518585" cy="449354"/>
          </a:xfrm>
          <a:prstGeom prst="rect">
            <a:avLst/>
          </a:prstGeom>
          <a:noFill/>
        </p:spPr>
        <p:txBody>
          <a:bodyPr wrap="square" lIns="109728" tIns="54864" rIns="109728" bIns="54864" rtlCol="0">
            <a:spAutoFit/>
          </a:bodyPr>
          <a:lstStyle/>
          <a:p>
            <a:r>
              <a:rPr lang="en-US" sz="2200" b="1" dirty="0"/>
              <a:t>20</a:t>
            </a:r>
          </a:p>
        </p:txBody>
      </p:sp>
      <p:sp>
        <p:nvSpPr>
          <p:cNvPr id="41" name="TextBox 40">
            <a:extLst>
              <a:ext uri="{FF2B5EF4-FFF2-40B4-BE49-F238E27FC236}">
                <a16:creationId xmlns:a16="http://schemas.microsoft.com/office/drawing/2014/main" id="{E960C243-3403-4305-B9E2-505E7D0E9A15}"/>
              </a:ext>
            </a:extLst>
          </p:cNvPr>
          <p:cNvSpPr txBox="1"/>
          <p:nvPr/>
        </p:nvSpPr>
        <p:spPr>
          <a:xfrm>
            <a:off x="9709193" y="4206084"/>
            <a:ext cx="518585" cy="449354"/>
          </a:xfrm>
          <a:prstGeom prst="rect">
            <a:avLst/>
          </a:prstGeom>
          <a:noFill/>
        </p:spPr>
        <p:txBody>
          <a:bodyPr wrap="square" lIns="109728" tIns="54864" rIns="109728" bIns="54864" rtlCol="0">
            <a:spAutoFit/>
          </a:bodyPr>
          <a:lstStyle/>
          <a:p>
            <a:r>
              <a:rPr lang="en-US" sz="2200" b="1" dirty="0"/>
              <a:t>15</a:t>
            </a:r>
          </a:p>
        </p:txBody>
      </p:sp>
      <p:sp>
        <p:nvSpPr>
          <p:cNvPr id="42" name="TextBox 41">
            <a:extLst>
              <a:ext uri="{FF2B5EF4-FFF2-40B4-BE49-F238E27FC236}">
                <a16:creationId xmlns:a16="http://schemas.microsoft.com/office/drawing/2014/main" id="{69B42338-88F5-4B1D-AEDD-F01598636B9F}"/>
              </a:ext>
            </a:extLst>
          </p:cNvPr>
          <p:cNvSpPr txBox="1"/>
          <p:nvPr/>
        </p:nvSpPr>
        <p:spPr>
          <a:xfrm>
            <a:off x="9703738" y="4643497"/>
            <a:ext cx="518585" cy="449354"/>
          </a:xfrm>
          <a:prstGeom prst="rect">
            <a:avLst/>
          </a:prstGeom>
          <a:noFill/>
        </p:spPr>
        <p:txBody>
          <a:bodyPr wrap="square" lIns="109728" tIns="54864" rIns="109728" bIns="54864" rtlCol="0">
            <a:spAutoFit/>
          </a:bodyPr>
          <a:lstStyle/>
          <a:p>
            <a:r>
              <a:rPr lang="en-US" sz="2200" b="1" dirty="0"/>
              <a:t>5</a:t>
            </a:r>
          </a:p>
        </p:txBody>
      </p:sp>
      <p:sp>
        <p:nvSpPr>
          <p:cNvPr id="43" name="TextBox 42">
            <a:extLst>
              <a:ext uri="{FF2B5EF4-FFF2-40B4-BE49-F238E27FC236}">
                <a16:creationId xmlns:a16="http://schemas.microsoft.com/office/drawing/2014/main" id="{601C7CBC-2673-41C0-9AF1-C5D55D9ECD20}"/>
              </a:ext>
            </a:extLst>
          </p:cNvPr>
          <p:cNvSpPr txBox="1"/>
          <p:nvPr/>
        </p:nvSpPr>
        <p:spPr>
          <a:xfrm>
            <a:off x="9720919" y="5015633"/>
            <a:ext cx="518585" cy="449354"/>
          </a:xfrm>
          <a:prstGeom prst="rect">
            <a:avLst/>
          </a:prstGeom>
          <a:noFill/>
        </p:spPr>
        <p:txBody>
          <a:bodyPr wrap="square" lIns="109728" tIns="54864" rIns="109728" bIns="54864" rtlCol="0">
            <a:spAutoFit/>
          </a:bodyPr>
          <a:lstStyle/>
          <a:p>
            <a:r>
              <a:rPr lang="en-US" sz="2200" b="1" dirty="0"/>
              <a:t>15</a:t>
            </a:r>
          </a:p>
        </p:txBody>
      </p:sp>
      <p:sp>
        <p:nvSpPr>
          <p:cNvPr id="44" name="TextBox 43">
            <a:extLst>
              <a:ext uri="{FF2B5EF4-FFF2-40B4-BE49-F238E27FC236}">
                <a16:creationId xmlns:a16="http://schemas.microsoft.com/office/drawing/2014/main" id="{AC24C42C-93AA-4F01-B1AF-58180D8C362F}"/>
              </a:ext>
            </a:extLst>
          </p:cNvPr>
          <p:cNvSpPr txBox="1"/>
          <p:nvPr/>
        </p:nvSpPr>
        <p:spPr>
          <a:xfrm>
            <a:off x="10505512" y="1640721"/>
            <a:ext cx="1439197" cy="726353"/>
          </a:xfrm>
          <a:prstGeom prst="rect">
            <a:avLst/>
          </a:prstGeom>
          <a:noFill/>
        </p:spPr>
        <p:txBody>
          <a:bodyPr wrap="square" lIns="109728" tIns="54864" rIns="109728" bIns="54864" rtlCol="0">
            <a:spAutoFit/>
          </a:bodyPr>
          <a:lstStyle/>
          <a:p>
            <a:pPr algn="ctr"/>
            <a:r>
              <a:rPr lang="en-US" sz="2000" b="1" dirty="0"/>
              <a:t>Relative</a:t>
            </a:r>
          </a:p>
          <a:p>
            <a:pPr algn="ctr"/>
            <a:r>
              <a:rPr lang="en-US" sz="2000" b="1" dirty="0"/>
              <a:t>Cum. Freq.</a:t>
            </a:r>
          </a:p>
        </p:txBody>
      </p:sp>
      <p:sp>
        <p:nvSpPr>
          <p:cNvPr id="45" name="TextBox 44">
            <a:extLst>
              <a:ext uri="{FF2B5EF4-FFF2-40B4-BE49-F238E27FC236}">
                <a16:creationId xmlns:a16="http://schemas.microsoft.com/office/drawing/2014/main" id="{D00DE195-E483-4CB9-930E-C42AEADC1109}"/>
              </a:ext>
            </a:extLst>
          </p:cNvPr>
          <p:cNvSpPr txBox="1"/>
          <p:nvPr/>
        </p:nvSpPr>
        <p:spPr>
          <a:xfrm>
            <a:off x="10674445" y="2676383"/>
            <a:ext cx="846909" cy="449354"/>
          </a:xfrm>
          <a:prstGeom prst="rect">
            <a:avLst/>
          </a:prstGeom>
          <a:noFill/>
        </p:spPr>
        <p:txBody>
          <a:bodyPr wrap="square" lIns="109728" tIns="54864" rIns="109728" bIns="54864" rtlCol="0">
            <a:spAutoFit/>
          </a:bodyPr>
          <a:lstStyle/>
          <a:p>
            <a:r>
              <a:rPr lang="en-US" sz="2200" b="1" dirty="0"/>
              <a:t>6/20</a:t>
            </a:r>
          </a:p>
        </p:txBody>
      </p:sp>
      <p:sp>
        <p:nvSpPr>
          <p:cNvPr id="46" name="TextBox 45">
            <a:extLst>
              <a:ext uri="{FF2B5EF4-FFF2-40B4-BE49-F238E27FC236}">
                <a16:creationId xmlns:a16="http://schemas.microsoft.com/office/drawing/2014/main" id="{87D62BF7-7BA3-4F77-940D-BC4F4705F9B8}"/>
              </a:ext>
            </a:extLst>
          </p:cNvPr>
          <p:cNvSpPr txBox="1"/>
          <p:nvPr/>
        </p:nvSpPr>
        <p:spPr>
          <a:xfrm>
            <a:off x="10677445" y="3149527"/>
            <a:ext cx="846909" cy="449354"/>
          </a:xfrm>
          <a:prstGeom prst="rect">
            <a:avLst/>
          </a:prstGeom>
          <a:noFill/>
        </p:spPr>
        <p:txBody>
          <a:bodyPr wrap="square" lIns="109728" tIns="54864" rIns="109728" bIns="54864" rtlCol="0">
            <a:spAutoFit/>
          </a:bodyPr>
          <a:lstStyle/>
          <a:p>
            <a:r>
              <a:rPr lang="en-US" sz="2200" b="1" dirty="0"/>
              <a:t>9/20</a:t>
            </a:r>
          </a:p>
        </p:txBody>
      </p:sp>
      <p:sp>
        <p:nvSpPr>
          <p:cNvPr id="47" name="TextBox 46">
            <a:extLst>
              <a:ext uri="{FF2B5EF4-FFF2-40B4-BE49-F238E27FC236}">
                <a16:creationId xmlns:a16="http://schemas.microsoft.com/office/drawing/2014/main" id="{9CBD4889-C960-4B12-808D-6D4EBCCC5E21}"/>
              </a:ext>
            </a:extLst>
          </p:cNvPr>
          <p:cNvSpPr txBox="1"/>
          <p:nvPr/>
        </p:nvSpPr>
        <p:spPr>
          <a:xfrm>
            <a:off x="10677445" y="3638291"/>
            <a:ext cx="936799" cy="449354"/>
          </a:xfrm>
          <a:prstGeom prst="rect">
            <a:avLst/>
          </a:prstGeom>
          <a:noFill/>
        </p:spPr>
        <p:txBody>
          <a:bodyPr wrap="square" lIns="109728" tIns="54864" rIns="109728" bIns="54864" rtlCol="0">
            <a:spAutoFit/>
          </a:bodyPr>
          <a:lstStyle/>
          <a:p>
            <a:r>
              <a:rPr lang="en-US" sz="2200" b="1" dirty="0"/>
              <a:t>13/20</a:t>
            </a:r>
          </a:p>
        </p:txBody>
      </p:sp>
      <p:sp>
        <p:nvSpPr>
          <p:cNvPr id="48" name="TextBox 47">
            <a:extLst>
              <a:ext uri="{FF2B5EF4-FFF2-40B4-BE49-F238E27FC236}">
                <a16:creationId xmlns:a16="http://schemas.microsoft.com/office/drawing/2014/main" id="{909AC1D6-CE2B-4A5E-9889-FF6D82ACD24B}"/>
              </a:ext>
            </a:extLst>
          </p:cNvPr>
          <p:cNvSpPr txBox="1"/>
          <p:nvPr/>
        </p:nvSpPr>
        <p:spPr>
          <a:xfrm>
            <a:off x="10901053" y="4274474"/>
            <a:ext cx="272076" cy="1126462"/>
          </a:xfrm>
          <a:prstGeom prst="rect">
            <a:avLst/>
          </a:prstGeom>
          <a:noFill/>
        </p:spPr>
        <p:txBody>
          <a:bodyPr wrap="square" lIns="109728" tIns="54864" rIns="109728" bIns="54864" rtlCol="0">
            <a:spAutoFit/>
          </a:bodyPr>
          <a:lstStyle/>
          <a:p>
            <a:r>
              <a:rPr lang="en-US" sz="2200" b="1" dirty="0"/>
              <a:t>.</a:t>
            </a:r>
          </a:p>
          <a:p>
            <a:r>
              <a:rPr lang="en-US" sz="2200" b="1" dirty="0"/>
              <a:t>.</a:t>
            </a:r>
          </a:p>
          <a:p>
            <a:r>
              <a:rPr lang="en-US" sz="2200" b="1" dirty="0"/>
              <a:t>.</a:t>
            </a:r>
          </a:p>
        </p:txBody>
      </p:sp>
      <p:sp>
        <p:nvSpPr>
          <p:cNvPr id="32" name="Rectangle 31">
            <a:extLst>
              <a:ext uri="{FF2B5EF4-FFF2-40B4-BE49-F238E27FC236}">
                <a16:creationId xmlns:a16="http://schemas.microsoft.com/office/drawing/2014/main" id="{6CFF9D0F-B0A3-41D6-BB24-374165CEDCC6}"/>
              </a:ext>
            </a:extLst>
          </p:cNvPr>
          <p:cNvSpPr/>
          <p:nvPr/>
        </p:nvSpPr>
        <p:spPr>
          <a:xfrm>
            <a:off x="3381555" y="1456566"/>
            <a:ext cx="8563154" cy="4613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2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1000"/>
                                        <p:tgtEl>
                                          <p:spTgt spid="32"/>
                                        </p:tgtEl>
                                      </p:cBhvr>
                                    </p:animEffect>
                                    <p:set>
                                      <p:cBhvr>
                                        <p:cTn id="12" dur="1" fill="hold">
                                          <p:stCondLst>
                                            <p:cond delay="999"/>
                                          </p:stCondLst>
                                        </p:cTn>
                                        <p:tgtEl>
                                          <p:spTgt spid="32"/>
                                        </p:tgtEl>
                                        <p:attrNameLst>
                                          <p:attrName>style.visibility</p:attrName>
                                        </p:attrNameLst>
                                      </p:cBhvr>
                                      <p:to>
                                        <p:strVal val="hidden"/>
                                      </p:to>
                                    </p:se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dissolve">
                                      <p:cBhvr>
                                        <p:cTn id="16" dur="1000"/>
                                        <p:tgtEl>
                                          <p:spTgt spid="64"/>
                                        </p:tgtEl>
                                      </p:cBhvr>
                                    </p:animEffect>
                                  </p:childTnLst>
                                </p:cTn>
                              </p:par>
                              <p:par>
                                <p:cTn id="17" presetID="9"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dissolve">
                                      <p:cBhvr>
                                        <p:cTn id="19" dur="1000"/>
                                        <p:tgtEl>
                                          <p:spTgt spid="60"/>
                                        </p:tgtEl>
                                      </p:cBhvr>
                                    </p:animEffect>
                                  </p:childTnLst>
                                </p:cTn>
                              </p:par>
                              <p:par>
                                <p:cTn id="20" presetID="9"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1000"/>
                                        <p:tgtEl>
                                          <p:spTgt spid="62"/>
                                        </p:tgtEl>
                                      </p:cBhvr>
                                    </p:animEffect>
                                  </p:childTnLst>
                                </p:cTn>
                              </p:par>
                              <p:par>
                                <p:cTn id="23" presetID="9"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1000"/>
                                        <p:tgtEl>
                                          <p:spTgt spid="61"/>
                                        </p:tgtEl>
                                      </p:cBhvr>
                                    </p:animEffect>
                                  </p:childTnLst>
                                </p:cTn>
                              </p:par>
                              <p:par>
                                <p:cTn id="26" presetID="9"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dissolve">
                                      <p:cBhvr>
                                        <p:cTn id="28" dur="10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dissolve">
                                      <p:cBhvr>
                                        <p:cTn id="33" dur="1000"/>
                                        <p:tgtEl>
                                          <p:spTgt spid="6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dissolve">
                                      <p:cBhvr>
                                        <p:cTn id="36" dur="1000"/>
                                        <p:tgtEl>
                                          <p:spTgt spid="6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dissolve">
                                      <p:cBhvr>
                                        <p:cTn id="39" dur="10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dissolve">
                                      <p:cBhvr>
                                        <p:cTn id="44" dur="1000"/>
                                        <p:tgtEl>
                                          <p:spTgt spid="67"/>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strips(downRight)">
                                      <p:cBhvr>
                                        <p:cTn id="49" dur="1000"/>
                                        <p:tgtEl>
                                          <p:spTgt spid="82"/>
                                        </p:tgtEl>
                                      </p:cBhvr>
                                    </p:animEffect>
                                  </p:childTnLst>
                                </p:cTn>
                              </p:par>
                              <p:par>
                                <p:cTn id="50" presetID="18" presetClass="entr" presetSubtype="6"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strips(downRight)">
                                      <p:cBhvr>
                                        <p:cTn id="52" dur="10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strips(downLeft)">
                                      <p:cBhvr>
                                        <p:cTn id="57" dur="20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strips(downRight)">
                                      <p:cBhvr>
                                        <p:cTn id="62" dur="1000"/>
                                        <p:tgtEl>
                                          <p:spTgt spid="78"/>
                                        </p:tgtEl>
                                      </p:cBhvr>
                                    </p:animEffect>
                                  </p:childTnLst>
                                </p:cTn>
                              </p:par>
                              <p:par>
                                <p:cTn id="63" presetID="18" presetClass="entr" presetSubtype="6" fill="hold"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strips(downRight)">
                                      <p:cBhvr>
                                        <p:cTn id="65" dur="1000"/>
                                        <p:tgtEl>
                                          <p:spTgt spid="79"/>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strips(downLeft)">
                                      <p:cBhvr>
                                        <p:cTn id="70" dur="10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strips(downRight)">
                                      <p:cBhvr>
                                        <p:cTn id="75" dur="1000"/>
                                        <p:tgtEl>
                                          <p:spTgt spid="80"/>
                                        </p:tgtEl>
                                      </p:cBhvr>
                                    </p:animEffect>
                                  </p:childTnLst>
                                </p:cTn>
                              </p:par>
                              <p:par>
                                <p:cTn id="76" presetID="18" presetClass="entr" presetSubtype="6"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strips(downRight)">
                                      <p:cBhvr>
                                        <p:cTn id="78" dur="1000"/>
                                        <p:tgtEl>
                                          <p:spTgt spid="81"/>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strips(downLeft)">
                                      <p:cBhvr>
                                        <p:cTn id="83" dur="1000"/>
                                        <p:tgtEl>
                                          <p:spTgt spid="71"/>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grpId="0"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strips(downLeft)">
                                      <p:cBhvr>
                                        <p:cTn id="88" dur="1000"/>
                                        <p:tgtEl>
                                          <p:spTgt spid="72"/>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strips(downLeft)">
                                      <p:cBhvr>
                                        <p:cTn id="91" dur="1000"/>
                                        <p:tgtEl>
                                          <p:spTgt spid="73"/>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strips(downLeft)">
                                      <p:cBhvr>
                                        <p:cTn id="94" dur="1000"/>
                                        <p:tgtEl>
                                          <p:spTgt spid="74"/>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animEffect transition="in" filter="dissolve">
                                      <p:cBhvr>
                                        <p:cTn id="99" dur="1000"/>
                                        <p:tgtEl>
                                          <p:spTgt spid="98"/>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12" fill="hold" grpId="0" nodeType="click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strips(downLeft)">
                                      <p:cBhvr>
                                        <p:cTn id="104" dur="2000"/>
                                        <p:tgtEl>
                                          <p:spTgt spid="75"/>
                                        </p:tgtEl>
                                      </p:cBhvr>
                                    </p:animEffect>
                                  </p:childTnLst>
                                </p:cTn>
                              </p:par>
                            </p:childTnLst>
                          </p:cTn>
                        </p:par>
                      </p:childTnLst>
                    </p:cTn>
                  </p:par>
                  <p:par>
                    <p:cTn id="105" fill="hold">
                      <p:stCondLst>
                        <p:cond delay="indefinite"/>
                      </p:stCondLst>
                      <p:childTnLst>
                        <p:par>
                          <p:cTn id="106" fill="hold">
                            <p:stCondLst>
                              <p:cond delay="0"/>
                            </p:stCondLst>
                            <p:childTnLst>
                              <p:par>
                                <p:cTn id="107" presetID="18" presetClass="entr" presetSubtype="12" fill="hold" grpId="0" nodeType="click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strips(downLeft)">
                                      <p:cBhvr>
                                        <p:cTn id="109" dur="2000"/>
                                        <p:tgtEl>
                                          <p:spTgt spid="76"/>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strips(downLeft)">
                                      <p:cBhvr>
                                        <p:cTn id="114" dur="2000"/>
                                        <p:tgtEl>
                                          <p:spTgt spid="77"/>
                                        </p:tgtEl>
                                      </p:cBhvr>
                                    </p:animEffec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strips(downLeft)">
                                      <p:cBhvr>
                                        <p:cTn id="119" dur="2000"/>
                                        <p:tgtEl>
                                          <p:spTgt spid="84"/>
                                        </p:tgtEl>
                                      </p:cBhvr>
                                    </p:animEffect>
                                  </p:childTnLst>
                                </p:cTn>
                              </p:par>
                            </p:childTnLst>
                          </p:cTn>
                        </p:par>
                        <p:par>
                          <p:cTn id="120" fill="hold">
                            <p:stCondLst>
                              <p:cond delay="2000"/>
                            </p:stCondLst>
                            <p:childTnLst>
                              <p:par>
                                <p:cTn id="121" presetID="9"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dissolve">
                                      <p:cBhvr>
                                        <p:cTn id="123" dur="1000"/>
                                        <p:tgtEl>
                                          <p:spTgt spid="35"/>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1000"/>
                                        <p:tgtEl>
                                          <p:spTgt spid="36"/>
                                        </p:tgtEl>
                                      </p:cBhvr>
                                    </p:animEffect>
                                  </p:childTnLst>
                                </p:cTn>
                              </p:par>
                            </p:childTnLst>
                          </p:cTn>
                        </p:par>
                        <p:par>
                          <p:cTn id="129" fill="hold">
                            <p:stCondLst>
                              <p:cond delay="1000"/>
                            </p:stCondLst>
                            <p:childTnLst>
                              <p:par>
                                <p:cTn id="130" presetID="9" presetClass="entr" presetSubtype="0" fill="hold" nodeType="after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dissolve">
                                      <p:cBhvr>
                                        <p:cTn id="132" dur="1000"/>
                                        <p:tgtEl>
                                          <p:spTgt spid="37"/>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12"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strips(downLeft)">
                                      <p:cBhvr>
                                        <p:cTn id="137" dur="2000"/>
                                        <p:tgtEl>
                                          <p:spTgt spid="38"/>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12" fill="hold" grpId="0" nodeType="click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strips(downLeft)">
                                      <p:cBhvr>
                                        <p:cTn id="142" dur="2000"/>
                                        <p:tgtEl>
                                          <p:spTgt spid="39"/>
                                        </p:tgtEl>
                                      </p:cBhvr>
                                    </p:animEffect>
                                  </p:childTnLst>
                                </p:cTn>
                              </p:par>
                            </p:childTnLst>
                          </p:cTn>
                        </p:par>
                      </p:childTnLst>
                    </p:cTn>
                  </p:par>
                  <p:par>
                    <p:cTn id="143" fill="hold">
                      <p:stCondLst>
                        <p:cond delay="indefinite"/>
                      </p:stCondLst>
                      <p:childTnLst>
                        <p:par>
                          <p:cTn id="144" fill="hold">
                            <p:stCondLst>
                              <p:cond delay="0"/>
                            </p:stCondLst>
                            <p:childTnLst>
                              <p:par>
                                <p:cTn id="145" presetID="18" presetClass="entr" presetSubtype="12" fill="hold" grpId="0"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strips(downLeft)">
                                      <p:cBhvr>
                                        <p:cTn id="147" dur="20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12"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strips(downLeft)">
                                      <p:cBhvr>
                                        <p:cTn id="152" dur="20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18" presetClass="entr" presetSubtype="12" fill="hold" grpId="0" nodeType="clickEffect">
                                  <p:stCondLst>
                                    <p:cond delay="0"/>
                                  </p:stCondLst>
                                  <p:childTnLst>
                                    <p:set>
                                      <p:cBhvr>
                                        <p:cTn id="156" dur="1" fill="hold">
                                          <p:stCondLst>
                                            <p:cond delay="0"/>
                                          </p:stCondLst>
                                        </p:cTn>
                                        <p:tgtEl>
                                          <p:spTgt spid="42"/>
                                        </p:tgtEl>
                                        <p:attrNameLst>
                                          <p:attrName>style.visibility</p:attrName>
                                        </p:attrNameLst>
                                      </p:cBhvr>
                                      <p:to>
                                        <p:strVal val="visible"/>
                                      </p:to>
                                    </p:set>
                                    <p:animEffect transition="in" filter="strips(downLeft)">
                                      <p:cBhvr>
                                        <p:cTn id="157" dur="2000"/>
                                        <p:tgtEl>
                                          <p:spTgt spid="42"/>
                                        </p:tgtEl>
                                      </p:cBhvr>
                                    </p:animEffect>
                                  </p:childTnLst>
                                </p:cTn>
                              </p:par>
                            </p:childTnLst>
                          </p:cTn>
                        </p:par>
                      </p:childTnLst>
                    </p:cTn>
                  </p:par>
                  <p:par>
                    <p:cTn id="158" fill="hold">
                      <p:stCondLst>
                        <p:cond delay="indefinite"/>
                      </p:stCondLst>
                      <p:childTnLst>
                        <p:par>
                          <p:cTn id="159" fill="hold">
                            <p:stCondLst>
                              <p:cond delay="0"/>
                            </p:stCondLst>
                            <p:childTnLst>
                              <p:par>
                                <p:cTn id="160" presetID="18" presetClass="entr" presetSubtype="12" fill="hold" grpId="0" nodeType="clickEffect">
                                  <p:stCondLst>
                                    <p:cond delay="0"/>
                                  </p:stCondLst>
                                  <p:childTnLst>
                                    <p:set>
                                      <p:cBhvr>
                                        <p:cTn id="161" dur="1" fill="hold">
                                          <p:stCondLst>
                                            <p:cond delay="0"/>
                                          </p:stCondLst>
                                        </p:cTn>
                                        <p:tgtEl>
                                          <p:spTgt spid="43"/>
                                        </p:tgtEl>
                                        <p:attrNameLst>
                                          <p:attrName>style.visibility</p:attrName>
                                        </p:attrNameLst>
                                      </p:cBhvr>
                                      <p:to>
                                        <p:strVal val="visible"/>
                                      </p:to>
                                    </p:set>
                                    <p:animEffect transition="in" filter="strips(downLeft)">
                                      <p:cBhvr>
                                        <p:cTn id="162" dur="2000"/>
                                        <p:tgtEl>
                                          <p:spTgt spid="43"/>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dissolve">
                                      <p:cBhvr>
                                        <p:cTn id="167" dur="10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8" presetClass="entr" presetSubtype="12"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strips(downLeft)">
                                      <p:cBhvr>
                                        <p:cTn id="172" dur="20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strips(downLeft)">
                                      <p:cBhvr>
                                        <p:cTn id="177" dur="20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18" presetClass="entr" presetSubtype="12" fill="hold" grpId="0" nodeType="clickEffect">
                                  <p:stCondLst>
                                    <p:cond delay="0"/>
                                  </p:stCondLst>
                                  <p:childTnLst>
                                    <p:set>
                                      <p:cBhvr>
                                        <p:cTn id="181" dur="1" fill="hold">
                                          <p:stCondLst>
                                            <p:cond delay="0"/>
                                          </p:stCondLst>
                                        </p:cTn>
                                        <p:tgtEl>
                                          <p:spTgt spid="47"/>
                                        </p:tgtEl>
                                        <p:attrNameLst>
                                          <p:attrName>style.visibility</p:attrName>
                                        </p:attrNameLst>
                                      </p:cBhvr>
                                      <p:to>
                                        <p:strVal val="visible"/>
                                      </p:to>
                                    </p:set>
                                    <p:animEffect transition="in" filter="strips(downLeft)">
                                      <p:cBhvr>
                                        <p:cTn id="182" dur="2000"/>
                                        <p:tgtEl>
                                          <p:spTgt spid="47"/>
                                        </p:tgtEl>
                                      </p:cBhvr>
                                    </p:animEffect>
                                  </p:childTnLst>
                                </p:cTn>
                              </p:par>
                            </p:childTnLst>
                          </p:cTn>
                        </p:par>
                      </p:childTnLst>
                    </p:cTn>
                  </p:par>
                  <p:par>
                    <p:cTn id="183" fill="hold">
                      <p:stCondLst>
                        <p:cond delay="indefinite"/>
                      </p:stCondLst>
                      <p:childTnLst>
                        <p:par>
                          <p:cTn id="184" fill="hold">
                            <p:stCondLst>
                              <p:cond delay="0"/>
                            </p:stCondLst>
                            <p:childTnLst>
                              <p:par>
                                <p:cTn id="185" presetID="18" presetClass="entr" presetSubtype="12" fill="hold" grpId="0" nodeType="click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strips(downLeft)">
                                      <p:cBhvr>
                                        <p:cTn id="18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animBg="1"/>
      <p:bldP spid="80" grpId="0" animBg="1"/>
      <p:bldP spid="82" grpId="0" animBg="1"/>
      <p:bldP spid="84" grpId="0"/>
      <p:bldP spid="98" grpId="0"/>
      <p:bldP spid="36" grpId="0"/>
      <p:bldP spid="38" grpId="0"/>
      <p:bldP spid="39" grpId="0"/>
      <p:bldP spid="40" grpId="0"/>
      <p:bldP spid="41" grpId="0"/>
      <p:bldP spid="42" grpId="0"/>
      <p:bldP spid="43" grpId="0"/>
      <p:bldP spid="44" grpId="0"/>
      <p:bldP spid="45" grpId="0"/>
      <p:bldP spid="46" grpId="0"/>
      <p:bldP spid="47" grpId="0"/>
      <p:bldP spid="48"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Step-by-Step Frequency Tables</a:t>
            </a:r>
            <a:endParaRPr lang="en-US" dirty="0"/>
          </a:p>
        </p:txBody>
      </p:sp>
      <p:sp>
        <p:nvSpPr>
          <p:cNvPr id="17" name="Rectangle 16">
            <a:extLst>
              <a:ext uri="{FF2B5EF4-FFF2-40B4-BE49-F238E27FC236}">
                <a16:creationId xmlns:a16="http://schemas.microsoft.com/office/drawing/2014/main" id="{B2684F9B-FDA3-4842-9BE1-C6B4B0040ADB}"/>
              </a:ext>
            </a:extLst>
          </p:cNvPr>
          <p:cNvSpPr/>
          <p:nvPr/>
        </p:nvSpPr>
        <p:spPr>
          <a:xfrm>
            <a:off x="838200" y="1477746"/>
            <a:ext cx="10034240" cy="4298613"/>
          </a:xfrm>
          <a:prstGeom prst="rect">
            <a:avLst/>
          </a:prstGeom>
        </p:spPr>
        <p:txBody>
          <a:bodyPr wrap="square">
            <a:spAutoFit/>
          </a:bodyPr>
          <a:lstStyle/>
          <a:p>
            <a:pPr marL="759866" indent="-617220" algn="just">
              <a:spcBef>
                <a:spcPts val="0"/>
              </a:spcBef>
              <a:spcAft>
                <a:spcPts val="0"/>
              </a:spcAft>
              <a:buSzPct val="100000"/>
            </a:pPr>
            <a:r>
              <a:rPr lang="en-US" sz="2400" dirty="0">
                <a:cs typeface="Times New Roman" pitchFamily="18" charset="0"/>
              </a:rPr>
              <a:t>1.	Construct a </a:t>
            </a:r>
            <a:r>
              <a:rPr lang="en-US" sz="2400" dirty="0">
                <a:solidFill>
                  <a:srgbClr val="FF0000"/>
                </a:solidFill>
                <a:cs typeface="Times New Roman" pitchFamily="18" charset="0"/>
              </a:rPr>
              <a:t>column of the different data values </a:t>
            </a:r>
            <a:r>
              <a:rPr lang="en-US" sz="2400" dirty="0">
                <a:cs typeface="Times New Roman" pitchFamily="18" charset="0"/>
              </a:rPr>
              <a:t>in ascending order.</a:t>
            </a:r>
          </a:p>
          <a:p>
            <a:pPr marL="759866" indent="-617220" algn="just">
              <a:lnSpc>
                <a:spcPts val="1000"/>
              </a:lnSpc>
              <a:spcBef>
                <a:spcPts val="0"/>
              </a:spcBef>
              <a:spcAft>
                <a:spcPts val="0"/>
              </a:spcAft>
              <a:buSzPct val="100000"/>
            </a:pPr>
            <a:endParaRPr lang="en-US" sz="2400" dirty="0">
              <a:cs typeface="Times New Roman" pitchFamily="18" charset="0"/>
            </a:endParaRPr>
          </a:p>
          <a:p>
            <a:pPr marL="759866" indent="-617220" algn="just">
              <a:spcBef>
                <a:spcPts val="0"/>
              </a:spcBef>
              <a:spcAft>
                <a:spcPts val="0"/>
              </a:spcAft>
              <a:buSzPct val="100000"/>
            </a:pPr>
            <a:r>
              <a:rPr lang="en-US" sz="2400" dirty="0">
                <a:cs typeface="Times New Roman" pitchFamily="18" charset="0"/>
              </a:rPr>
              <a:t>2. 	For each data value, </a:t>
            </a:r>
            <a:r>
              <a:rPr lang="en-US" sz="2400" dirty="0">
                <a:solidFill>
                  <a:srgbClr val="00B0F0"/>
                </a:solidFill>
                <a:cs typeface="Times New Roman" pitchFamily="18" charset="0"/>
              </a:rPr>
              <a:t>count the number of times each value occurs </a:t>
            </a:r>
            <a:r>
              <a:rPr lang="en-US" sz="2400" dirty="0">
                <a:cs typeface="Times New Roman" pitchFamily="18" charset="0"/>
              </a:rPr>
              <a:t>and</a:t>
            </a:r>
            <a:r>
              <a:rPr lang="en-US" sz="2400" dirty="0">
                <a:solidFill>
                  <a:srgbClr val="115639"/>
                </a:solidFill>
                <a:cs typeface="Times New Roman" pitchFamily="18" charset="0"/>
              </a:rPr>
              <a:t> </a:t>
            </a:r>
            <a:r>
              <a:rPr lang="en-US" sz="2400" dirty="0">
                <a:cs typeface="Times New Roman" pitchFamily="18" charset="0"/>
              </a:rPr>
              <a:t>write in </a:t>
            </a:r>
            <a:r>
              <a:rPr lang="en-US" sz="2400" dirty="0">
                <a:solidFill>
                  <a:srgbClr val="00B0F0"/>
                </a:solidFill>
                <a:cs typeface="Times New Roman" pitchFamily="18" charset="0"/>
              </a:rPr>
              <a:t>frequency</a:t>
            </a:r>
            <a:r>
              <a:rPr lang="en-US" sz="2400" dirty="0">
                <a:solidFill>
                  <a:srgbClr val="115639"/>
                </a:solidFill>
                <a:cs typeface="Times New Roman" pitchFamily="18" charset="0"/>
              </a:rPr>
              <a:t> </a:t>
            </a:r>
            <a:r>
              <a:rPr lang="en-US" sz="2400" dirty="0">
                <a:cs typeface="Times New Roman" pitchFamily="18" charset="0"/>
              </a:rPr>
              <a:t>column.</a:t>
            </a:r>
          </a:p>
          <a:p>
            <a:pPr marL="759866" indent="-617220" algn="just">
              <a:lnSpc>
                <a:spcPts val="1000"/>
              </a:lnSpc>
              <a:spcBef>
                <a:spcPts val="0"/>
              </a:spcBef>
              <a:spcAft>
                <a:spcPts val="0"/>
              </a:spcAft>
              <a:buSzPct val="100000"/>
            </a:pPr>
            <a:endParaRPr lang="en-US" sz="2400" dirty="0">
              <a:solidFill>
                <a:srgbClr val="115639"/>
              </a:solidFill>
              <a:cs typeface="Times New Roman" pitchFamily="18" charset="0"/>
            </a:endParaRPr>
          </a:p>
          <a:p>
            <a:pPr marL="759866" indent="-617220" algn="just">
              <a:spcBef>
                <a:spcPts val="0"/>
              </a:spcBef>
              <a:spcAft>
                <a:spcPts val="0"/>
              </a:spcAft>
              <a:buSzPct val="100000"/>
              <a:buAutoNum type="arabicPeriod" startAt="3"/>
            </a:pPr>
            <a:r>
              <a:rPr lang="en-US" sz="2400" dirty="0">
                <a:cs typeface="Times New Roman" pitchFamily="18" charset="0"/>
              </a:rPr>
              <a:t>Using the </a:t>
            </a:r>
            <a:r>
              <a:rPr lang="en-US" sz="2400" dirty="0">
                <a:solidFill>
                  <a:srgbClr val="7030A0"/>
                </a:solidFill>
                <a:cs typeface="Times New Roman" pitchFamily="18" charset="0"/>
              </a:rPr>
              <a:t>sum of the frequencies</a:t>
            </a:r>
            <a:r>
              <a:rPr lang="en-US" sz="2400" dirty="0">
                <a:cs typeface="Times New Roman" pitchFamily="18" charset="0"/>
              </a:rPr>
              <a:t>, we can verify that we have included all the data points since the </a:t>
            </a:r>
            <a:r>
              <a:rPr lang="en-US" sz="2400" dirty="0">
                <a:solidFill>
                  <a:srgbClr val="7030A0"/>
                </a:solidFill>
                <a:cs typeface="Times New Roman" pitchFamily="18" charset="0"/>
              </a:rPr>
              <a:t>Sum should be equal to sample size</a:t>
            </a:r>
            <a:r>
              <a:rPr lang="en-US" sz="2400" dirty="0">
                <a:cs typeface="Times New Roman" pitchFamily="18" charset="0"/>
              </a:rPr>
              <a:t>. </a:t>
            </a:r>
          </a:p>
          <a:p>
            <a:pPr marL="142646" algn="just">
              <a:lnSpc>
                <a:spcPts val="1000"/>
              </a:lnSpc>
              <a:spcBef>
                <a:spcPts val="0"/>
              </a:spcBef>
              <a:spcAft>
                <a:spcPts val="0"/>
              </a:spcAft>
              <a:buSzPct val="100000"/>
            </a:pPr>
            <a:endParaRPr lang="en-US" sz="2400" dirty="0">
              <a:solidFill>
                <a:srgbClr val="00B050"/>
              </a:solidFill>
              <a:cs typeface="Times New Roman" pitchFamily="18" charset="0"/>
            </a:endParaRPr>
          </a:p>
          <a:p>
            <a:pPr marL="759866" indent="-617220" algn="just">
              <a:spcBef>
                <a:spcPts val="0"/>
              </a:spcBef>
              <a:spcAft>
                <a:spcPts val="0"/>
              </a:spcAft>
              <a:buSzPct val="100000"/>
              <a:buAutoNum type="arabicPeriod" startAt="3"/>
            </a:pPr>
            <a:r>
              <a:rPr lang="en-US" sz="2400" dirty="0">
                <a:cs typeface="Times New Roman" pitchFamily="18" charset="0"/>
              </a:rPr>
              <a:t>Using the frequencies, compute the </a:t>
            </a:r>
            <a:r>
              <a:rPr lang="en-US" sz="2400" dirty="0">
                <a:solidFill>
                  <a:srgbClr val="00B050"/>
                </a:solidFill>
                <a:cs typeface="Times New Roman" pitchFamily="18" charset="0"/>
              </a:rPr>
              <a:t>cumulative frequencies</a:t>
            </a:r>
            <a:r>
              <a:rPr lang="en-US" sz="2400" dirty="0">
                <a:cs typeface="Times New Roman" pitchFamily="18" charset="0"/>
              </a:rPr>
              <a:t>; that is, </a:t>
            </a:r>
            <a:r>
              <a:rPr lang="en-US" sz="2400" b="1" i="1" dirty="0">
                <a:cs typeface="Times New Roman" pitchFamily="18" charset="0"/>
              </a:rPr>
              <a:t>c</a:t>
            </a:r>
            <a:r>
              <a:rPr lang="en-US" sz="2400" b="1" i="1" baseline="-25000" dirty="0">
                <a:cs typeface="Times New Roman" pitchFamily="18" charset="0"/>
              </a:rPr>
              <a:t>i</a:t>
            </a:r>
            <a:r>
              <a:rPr lang="en-US" sz="2400" b="1" i="1" dirty="0">
                <a:cs typeface="Times New Roman" pitchFamily="18" charset="0"/>
              </a:rPr>
              <a:t>=f</a:t>
            </a:r>
            <a:r>
              <a:rPr lang="en-US" sz="2400" b="1" i="1" baseline="-25000" dirty="0">
                <a:cs typeface="Times New Roman" pitchFamily="18" charset="0"/>
              </a:rPr>
              <a:t>1</a:t>
            </a:r>
            <a:r>
              <a:rPr lang="en-US" sz="2400" b="1" i="1" dirty="0">
                <a:cs typeface="Times New Roman" pitchFamily="18" charset="0"/>
              </a:rPr>
              <a:t>+f</a:t>
            </a:r>
            <a:r>
              <a:rPr lang="en-US" sz="2400" b="1" i="1" baseline="-25000" dirty="0">
                <a:cs typeface="Times New Roman" pitchFamily="18" charset="0"/>
              </a:rPr>
              <a:t>2</a:t>
            </a:r>
            <a:r>
              <a:rPr lang="en-US" sz="2400" b="1" i="1" dirty="0">
                <a:cs typeface="Times New Roman" pitchFamily="18" charset="0"/>
              </a:rPr>
              <a:t>+…f</a:t>
            </a:r>
            <a:r>
              <a:rPr lang="en-US" sz="2400" b="1" i="1" baseline="-25000" dirty="0">
                <a:cs typeface="Times New Roman" pitchFamily="18" charset="0"/>
              </a:rPr>
              <a:t>i</a:t>
            </a:r>
            <a:r>
              <a:rPr lang="en-US" sz="2400" i="1" dirty="0">
                <a:cs typeface="Times New Roman" pitchFamily="18" charset="0"/>
              </a:rPr>
              <a:t>  </a:t>
            </a:r>
            <a:r>
              <a:rPr lang="en-US" sz="2400" dirty="0">
                <a:cs typeface="Times New Roman" pitchFamily="18" charset="0"/>
              </a:rPr>
              <a:t>for</a:t>
            </a:r>
            <a:r>
              <a:rPr lang="en-US" sz="2400" i="1" dirty="0">
                <a:cs typeface="Times New Roman" pitchFamily="18" charset="0"/>
              </a:rPr>
              <a:t> </a:t>
            </a:r>
            <a:r>
              <a:rPr lang="en-US" sz="2400" b="1" i="1" dirty="0" err="1">
                <a:cs typeface="Times New Roman" pitchFamily="18" charset="0"/>
              </a:rPr>
              <a:t>i</a:t>
            </a:r>
            <a:r>
              <a:rPr lang="en-US" sz="2400" b="1" i="1" dirty="0">
                <a:cs typeface="Times New Roman" pitchFamily="18" charset="0"/>
              </a:rPr>
              <a:t>=1,2,..,k</a:t>
            </a:r>
            <a:r>
              <a:rPr lang="en-US" sz="2400" dirty="0">
                <a:cs typeface="Times New Roman" pitchFamily="18" charset="0"/>
              </a:rPr>
              <a:t>, where </a:t>
            </a:r>
            <a:r>
              <a:rPr lang="en-US" sz="2400" b="1" i="1" dirty="0">
                <a:cs typeface="Times New Roman" pitchFamily="18" charset="0"/>
              </a:rPr>
              <a:t>k</a:t>
            </a:r>
            <a:r>
              <a:rPr lang="en-US" sz="2400" dirty="0">
                <a:cs typeface="Times New Roman" pitchFamily="18" charset="0"/>
              </a:rPr>
              <a:t> is the number of distinct outcomes. </a:t>
            </a:r>
          </a:p>
          <a:p>
            <a:pPr marL="759866" indent="-617220" algn="just">
              <a:lnSpc>
                <a:spcPts val="1000"/>
              </a:lnSpc>
              <a:spcBef>
                <a:spcPts val="0"/>
              </a:spcBef>
              <a:spcAft>
                <a:spcPts val="0"/>
              </a:spcAft>
              <a:buSzPct val="100000"/>
            </a:pPr>
            <a:endParaRPr lang="en-US" sz="2400" dirty="0">
              <a:cs typeface="Times New Roman" pitchFamily="18" charset="0"/>
            </a:endParaRPr>
          </a:p>
          <a:p>
            <a:pPr marL="759866" indent="-617220" algn="just">
              <a:spcBef>
                <a:spcPts val="0"/>
              </a:spcBef>
              <a:spcAft>
                <a:spcPts val="0"/>
              </a:spcAft>
              <a:buSzPct val="100000"/>
            </a:pPr>
            <a:r>
              <a:rPr lang="en-US" sz="2400" dirty="0">
                <a:cs typeface="Times New Roman" pitchFamily="18" charset="0"/>
              </a:rPr>
              <a:t>5.	</a:t>
            </a:r>
            <a:r>
              <a:rPr lang="en-US" sz="2400" dirty="0">
                <a:solidFill>
                  <a:srgbClr val="00B050"/>
                </a:solidFill>
                <a:cs typeface="Times New Roman" pitchFamily="18" charset="0"/>
              </a:rPr>
              <a:t> </a:t>
            </a:r>
            <a:r>
              <a:rPr lang="en-US" sz="2400" dirty="0">
                <a:cs typeface="Times New Roman" pitchFamily="18" charset="0"/>
              </a:rPr>
              <a:t>create a column </a:t>
            </a:r>
            <a:r>
              <a:rPr lang="en-US" sz="2400" dirty="0">
                <a:solidFill>
                  <a:srgbClr val="FFC000"/>
                </a:solidFill>
                <a:cs typeface="Times New Roman" pitchFamily="18" charset="0"/>
              </a:rPr>
              <a:t>for Relative frequencies</a:t>
            </a:r>
            <a:r>
              <a:rPr lang="en-US" sz="2400" dirty="0">
                <a:cs typeface="Times New Roman" pitchFamily="18" charset="0"/>
              </a:rPr>
              <a:t>; that is, given that the </a:t>
            </a:r>
            <a:r>
              <a:rPr lang="en-US" sz="2400" b="1" dirty="0">
                <a:cs typeface="Times New Roman" pitchFamily="18" charset="0"/>
              </a:rPr>
              <a:t>frequency</a:t>
            </a:r>
            <a:r>
              <a:rPr lang="en-US" sz="2400" dirty="0">
                <a:cs typeface="Times New Roman" pitchFamily="18" charset="0"/>
              </a:rPr>
              <a:t> of a given outcome is </a:t>
            </a:r>
            <a:r>
              <a:rPr lang="en-US" sz="2400" b="1" i="1" dirty="0">
                <a:cs typeface="Times New Roman" pitchFamily="18" charset="0"/>
              </a:rPr>
              <a:t>f</a:t>
            </a:r>
            <a:r>
              <a:rPr lang="en-US" sz="2400" b="1" i="1" baseline="-25000" dirty="0">
                <a:cs typeface="Times New Roman" pitchFamily="18" charset="0"/>
              </a:rPr>
              <a:t>i</a:t>
            </a:r>
            <a:r>
              <a:rPr lang="en-US" sz="2400" dirty="0">
                <a:cs typeface="Times New Roman" pitchFamily="18" charset="0"/>
              </a:rPr>
              <a:t>  and the </a:t>
            </a:r>
            <a:r>
              <a:rPr lang="en-US" sz="2400" b="1" dirty="0">
                <a:cs typeface="Times New Roman" pitchFamily="18" charset="0"/>
              </a:rPr>
              <a:t>sample size</a:t>
            </a:r>
            <a:r>
              <a:rPr lang="en-US" sz="2400" dirty="0">
                <a:cs typeface="Times New Roman" pitchFamily="18" charset="0"/>
              </a:rPr>
              <a:t> (sum of frequencies) is </a:t>
            </a:r>
            <a:r>
              <a:rPr lang="en-US" sz="2400" b="1" i="1" dirty="0">
                <a:cs typeface="Times New Roman" pitchFamily="18" charset="0"/>
              </a:rPr>
              <a:t>n</a:t>
            </a:r>
            <a:r>
              <a:rPr lang="en-US" sz="2400" dirty="0">
                <a:cs typeface="Times New Roman" pitchFamily="18" charset="0"/>
              </a:rPr>
              <a:t> then the </a:t>
            </a:r>
            <a:r>
              <a:rPr lang="en-US" sz="2400" b="1" dirty="0">
                <a:cs typeface="Times New Roman" pitchFamily="18" charset="0"/>
              </a:rPr>
              <a:t>relative frequency</a:t>
            </a:r>
            <a:r>
              <a:rPr lang="en-US" sz="2400" dirty="0">
                <a:cs typeface="Times New Roman" pitchFamily="18" charset="0"/>
              </a:rPr>
              <a:t> is </a:t>
            </a:r>
            <a:r>
              <a:rPr lang="en-US" sz="2400" b="1" i="1" dirty="0">
                <a:cs typeface="Times New Roman" pitchFamily="18" charset="0"/>
              </a:rPr>
              <a:t>f</a:t>
            </a:r>
            <a:r>
              <a:rPr lang="en-US" sz="2400" b="1" i="1" baseline="-25000" dirty="0">
                <a:cs typeface="Times New Roman" pitchFamily="18" charset="0"/>
              </a:rPr>
              <a:t>i </a:t>
            </a:r>
            <a:r>
              <a:rPr lang="en-US" sz="2400" b="1" i="1" dirty="0">
                <a:cs typeface="Times New Roman" pitchFamily="18" charset="0"/>
              </a:rPr>
              <a:t>/ n</a:t>
            </a:r>
            <a:r>
              <a:rPr lang="en-US" sz="2400" dirty="0">
                <a:cs typeface="Times New Roman" pitchFamily="18" charset="0"/>
              </a:rPr>
              <a:t>.</a:t>
            </a:r>
            <a:endParaRPr lang="en-US" sz="2400" dirty="0"/>
          </a:p>
        </p:txBody>
      </p:sp>
    </p:spTree>
    <p:extLst>
      <p:ext uri="{BB962C8B-B14F-4D97-AF65-F5344CB8AC3E}">
        <p14:creationId xmlns:p14="http://schemas.microsoft.com/office/powerpoint/2010/main" val="332941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1832</Words>
  <Application>Microsoft Office PowerPoint</Application>
  <PresentationFormat>Widescreen</PresentationFormat>
  <Paragraphs>337</Paragraphs>
  <Slides>19</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Office Theme</vt:lpstr>
      <vt:lpstr>Equation</vt:lpstr>
      <vt:lpstr>Graphical Representations</vt:lpstr>
      <vt:lpstr>Small Datasets</vt:lpstr>
      <vt:lpstr>Dot Plot / Frequency Table</vt:lpstr>
      <vt:lpstr>Stem and Leaf Plot</vt:lpstr>
      <vt:lpstr>Example</vt:lpstr>
      <vt:lpstr>Question</vt:lpstr>
      <vt:lpstr>Graphical Representations</vt:lpstr>
      <vt:lpstr>Frequency Distribution</vt:lpstr>
      <vt:lpstr>Step-by-Step Frequency Tables</vt:lpstr>
      <vt:lpstr>Question</vt:lpstr>
      <vt:lpstr>Bar Chart</vt:lpstr>
      <vt:lpstr>Pareto Chart</vt:lpstr>
      <vt:lpstr>Pictogram</vt:lpstr>
      <vt:lpstr>Examples of Bar Charts</vt:lpstr>
      <vt:lpstr>Pie Chart</vt:lpstr>
      <vt:lpstr>Tree Diagram</vt:lpstr>
      <vt:lpstr>Exercise</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80</cp:revision>
  <dcterms:created xsi:type="dcterms:W3CDTF">2019-05-07T19:03:55Z</dcterms:created>
  <dcterms:modified xsi:type="dcterms:W3CDTF">2020-12-25T16:06:12Z</dcterms:modified>
</cp:coreProperties>
</file>