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80" r:id="rId6"/>
    <p:sldId id="279" r:id="rId7"/>
    <p:sldId id="281" r:id="rId8"/>
    <p:sldId id="282" r:id="rId9"/>
    <p:sldId id="283" r:id="rId10"/>
    <p:sldId id="261" r:id="rId11"/>
    <p:sldId id="262" r:id="rId12"/>
    <p:sldId id="284" r:id="rId13"/>
    <p:sldId id="264" r:id="rId14"/>
    <p:sldId id="265" r:id="rId15"/>
    <p:sldId id="285" r:id="rId16"/>
    <p:sldId id="286" r:id="rId17"/>
    <p:sldId id="273" r:id="rId18"/>
    <p:sldId id="278"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6ix9gVu5f+JZRR63AeW5A==" hashData="LhUzfX3VNzTnGgD5K2WqwQsaSNnqnCWIztc03K5ttwME0MOE5CulxBTVytYqMDhCcANCuS8aPSVjWUCJH40iO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BDE9FF"/>
    <a:srgbClr val="FFFFCC"/>
    <a:srgbClr val="008FFA"/>
    <a:srgbClr val="008AF2"/>
    <a:srgbClr val="CCFFCC"/>
    <a:srgbClr val="8D42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33" autoAdjust="0"/>
  </p:normalViewPr>
  <p:slideViewPr>
    <p:cSldViewPr snapToGrid="0">
      <p:cViewPr varScale="1">
        <p:scale>
          <a:sx n="62" d="100"/>
          <a:sy n="62" d="100"/>
        </p:scale>
        <p:origin x="12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dLbls>
            <c:spPr>
              <a:noFill/>
              <a:ln>
                <a:noFill/>
              </a:ln>
              <a:effectLst/>
            </c:spPr>
            <c:txPr>
              <a:bodyPr/>
              <a:lstStyle/>
              <a:p>
                <a:pPr>
                  <a:defRPr sz="1800" b="1"/>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Sheet1!$B$13:$B$20</c:f>
              <c:numCache>
                <c:formatCode>General</c:formatCode>
                <c:ptCount val="8"/>
                <c:pt idx="0">
                  <c:v>19.55</c:v>
                </c:pt>
                <c:pt idx="1">
                  <c:v>21.85</c:v>
                </c:pt>
                <c:pt idx="2">
                  <c:v>24.150000000000031</c:v>
                </c:pt>
                <c:pt idx="3">
                  <c:v>26.450000000000003</c:v>
                </c:pt>
                <c:pt idx="4">
                  <c:v>28.750000000000004</c:v>
                </c:pt>
                <c:pt idx="5">
                  <c:v>31.050000000000004</c:v>
                </c:pt>
                <c:pt idx="6">
                  <c:v>33.35</c:v>
                </c:pt>
                <c:pt idx="7">
                  <c:v>35.65</c:v>
                </c:pt>
              </c:numCache>
            </c:numRef>
          </c:xVal>
          <c:yVal>
            <c:numRef>
              <c:f>Sheet1!$C$13:$C$20</c:f>
              <c:numCache>
                <c:formatCode>General</c:formatCode>
                <c:ptCount val="8"/>
                <c:pt idx="0">
                  <c:v>0</c:v>
                </c:pt>
                <c:pt idx="1">
                  <c:v>2.5</c:v>
                </c:pt>
                <c:pt idx="2">
                  <c:v>10</c:v>
                </c:pt>
                <c:pt idx="3">
                  <c:v>22.5</c:v>
                </c:pt>
                <c:pt idx="4">
                  <c:v>62.5</c:v>
                </c:pt>
                <c:pt idx="5">
                  <c:v>85</c:v>
                </c:pt>
                <c:pt idx="6">
                  <c:v>97.5</c:v>
                </c:pt>
                <c:pt idx="7">
                  <c:v>100</c:v>
                </c:pt>
              </c:numCache>
            </c:numRef>
          </c:yVal>
          <c:smooth val="1"/>
          <c:extLst>
            <c:ext xmlns:c16="http://schemas.microsoft.com/office/drawing/2014/chart" uri="{C3380CC4-5D6E-409C-BE32-E72D297353CC}">
              <c16:uniqueId val="{00000000-7D14-4118-BFA6-3DF0FAECBC16}"/>
            </c:ext>
          </c:extLst>
        </c:ser>
        <c:dLbls>
          <c:showLegendKey val="0"/>
          <c:showVal val="0"/>
          <c:showCatName val="0"/>
          <c:showSerName val="0"/>
          <c:showPercent val="0"/>
          <c:showBubbleSize val="0"/>
        </c:dLbls>
        <c:axId val="87578880"/>
        <c:axId val="87584768"/>
      </c:scatterChart>
      <c:valAx>
        <c:axId val="87578880"/>
        <c:scaling>
          <c:orientation val="minMax"/>
          <c:max val="38"/>
          <c:min val="18"/>
        </c:scaling>
        <c:delete val="0"/>
        <c:axPos val="b"/>
        <c:numFmt formatCode="General" sourceLinked="1"/>
        <c:majorTickMark val="out"/>
        <c:minorTickMark val="out"/>
        <c:tickLblPos val="nextTo"/>
        <c:txPr>
          <a:bodyPr/>
          <a:lstStyle/>
          <a:p>
            <a:pPr>
              <a:defRPr sz="1800"/>
            </a:pPr>
            <a:endParaRPr lang="en-US"/>
          </a:p>
        </c:txPr>
        <c:crossAx val="87584768"/>
        <c:crosses val="autoZero"/>
        <c:crossBetween val="midCat"/>
        <c:majorUnit val="2"/>
        <c:minorUnit val="1"/>
      </c:valAx>
      <c:valAx>
        <c:axId val="87584768"/>
        <c:scaling>
          <c:orientation val="minMax"/>
          <c:max val="100"/>
          <c:min val="0"/>
        </c:scaling>
        <c:delete val="0"/>
        <c:axPos val="l"/>
        <c:majorGridlines>
          <c:spPr>
            <a:ln>
              <a:solidFill>
                <a:schemeClr val="bg2">
                  <a:lumMod val="75000"/>
                </a:schemeClr>
              </a:solidFill>
              <a:prstDash val="dash"/>
            </a:ln>
          </c:spPr>
        </c:majorGridlines>
        <c:numFmt formatCode="General" sourceLinked="1"/>
        <c:majorTickMark val="out"/>
        <c:minorTickMark val="none"/>
        <c:tickLblPos val="nextTo"/>
        <c:txPr>
          <a:bodyPr/>
          <a:lstStyle/>
          <a:p>
            <a:pPr>
              <a:defRPr sz="1800"/>
            </a:pPr>
            <a:endParaRPr lang="en-US"/>
          </a:p>
        </c:txPr>
        <c:crossAx val="87578880"/>
        <c:crosses val="autoZero"/>
        <c:crossBetween val="midCat"/>
        <c:majorUnit val="10"/>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three are the most common summarization techniques for quantitative data </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1200" b="0" i="0" u="none" strike="noStrike" kern="1200" dirty="0">
                <a:solidFill>
                  <a:schemeClr val="tx1"/>
                </a:solidFill>
                <a:effectLst/>
                <a:latin typeface="+mn-lt"/>
                <a:ea typeface="+mn-ea"/>
                <a:cs typeface="+mn-cs"/>
              </a:rPr>
              <a:t>13	9.5	16.5</a:t>
            </a:r>
          </a:p>
          <a:p>
            <a:pPr rtl="0" eaLnBrk="1" fontAlgn="ctr" latinLnBrk="0" hangingPunct="1"/>
            <a:r>
              <a:rPr lang="en-US" sz="1200" b="0" i="0" u="none" strike="noStrike" kern="1200" dirty="0">
                <a:solidFill>
                  <a:schemeClr val="tx1"/>
                </a:solidFill>
                <a:effectLst/>
                <a:latin typeface="+mn-lt"/>
                <a:ea typeface="+mn-ea"/>
                <a:cs typeface="+mn-cs"/>
              </a:rPr>
              <a:t>20	16.5	23.5</a:t>
            </a:r>
          </a:p>
          <a:p>
            <a:pPr rtl="0" eaLnBrk="1" fontAlgn="ctr" latinLnBrk="0" hangingPunct="1"/>
            <a:r>
              <a:rPr lang="en-US" sz="1200" b="0" i="0" u="none" strike="noStrike" kern="1200" dirty="0">
                <a:solidFill>
                  <a:schemeClr val="tx1"/>
                </a:solidFill>
                <a:effectLst/>
                <a:latin typeface="+mn-lt"/>
                <a:ea typeface="+mn-ea"/>
                <a:cs typeface="+mn-cs"/>
              </a:rPr>
              <a:t>27	23.5	30.5</a:t>
            </a:r>
          </a:p>
          <a:p>
            <a:pPr rtl="0" eaLnBrk="1" fontAlgn="ctr" latinLnBrk="0" hangingPunct="1"/>
            <a:r>
              <a:rPr lang="en-US" sz="1200" b="0" i="0" u="none" strike="noStrike" kern="1200" dirty="0">
                <a:solidFill>
                  <a:schemeClr val="tx1"/>
                </a:solidFill>
                <a:effectLst/>
                <a:latin typeface="+mn-lt"/>
                <a:ea typeface="+mn-ea"/>
                <a:cs typeface="+mn-cs"/>
              </a:rPr>
              <a:t>34	30.5	37.5</a:t>
            </a:r>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4016628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8FFA"/>
                </a:solidFill>
                <a:ea typeface="Times New Roman" panose="02020603050405020304" pitchFamily="18" charset="0"/>
              </a:rPr>
              <a:t>Practice graphing it for the given table, you can check it with the answer on the next page </a:t>
            </a:r>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390578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008FFA"/>
              </a:solidFill>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2925384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Q1 ~ 26.5	median ~ 28	  Q3 ~ 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Your answer might be slightly different and that’s acceptable</a:t>
            </a: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201244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149378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008FFA"/>
              </a:solidFill>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4119608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Sort the data first, 1 2 2 2 3 3 3 4 4 4 5 5 6 7 7 8 8 9 9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Then find the five number summary, minimum=1, and maximum=10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 center or the median=4.5, center on the first half Q1=3, and center on the second half Q3=7.5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Now graph the boxplot according to instructions, should be similar to what we have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Softwares might apportion the values and compute Q3=7.25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5861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cs typeface="Times New Roman" pitchFamily="18" charset="0"/>
                  </a:rPr>
                  <a:t>3.9</a:t>
                </a:r>
                <a:r>
                  <a:rPr lang="en-US" sz="1200" dirty="0">
                    <a:cs typeface="Times New Roman" pitchFamily="18" charset="0"/>
                  </a:rPr>
                  <a:t>,  4.1,  4.2,  4.3,  4.3,  4.4,  4.4,  4.4,  4.4,  4.5,  4.5,  4.6,  4.9,  4.7,  4.8,  5.0,  </a:t>
                </a:r>
                <a:r>
                  <a:rPr lang="en-US" sz="1200" dirty="0">
                    <a:solidFill>
                      <a:srgbClr val="0070C0"/>
                    </a:solidFill>
                    <a:cs typeface="Times New Roman" pitchFamily="18" charset="0"/>
                  </a:rPr>
                  <a:t>5.1</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1128762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It is time to practice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Ch2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3989651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Ch2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figure out the two differences between a histogram and a bar chart? </a:t>
            </a:r>
          </a:p>
        </p:txBody>
      </p:sp>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 the boundaries OR </a:t>
            </a:r>
            <a:r>
              <a:rPr lang="en-US" baseline="0" dirty="0"/>
              <a:t>the representative of each class </a:t>
            </a:r>
            <a:r>
              <a:rPr lang="en-US" dirty="0"/>
              <a:t>on x-axis. T</a:t>
            </a:r>
            <a:r>
              <a:rPr lang="en-US" baseline="0" dirty="0"/>
              <a:t>hen draw rectangles proportional to the frequencies or relative frequencies. </a:t>
            </a:r>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We need to go through a couple of steps to graph a histogram for continuous quantitative data. Here we follow the steps with </a:t>
                </a:r>
                <a:r>
                  <a:rPr lang="en-US" sz="1200">
                    <a:ea typeface="Times New Roman" panose="02020603050405020304" pitchFamily="18" charset="0"/>
                  </a:rPr>
                  <a:t>an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Excel might graph a slightly different histogram, it’s ok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2414491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Technically we need five classes, so if we divide the range by 5 we will get the length of each interval. </a:t>
                </a:r>
              </a:p>
              <a:p>
                <a:endParaRPr lang="en-US" dirty="0"/>
              </a:p>
              <a:p>
                <a:r>
                  <a:rPr lang="en-US" dirty="0"/>
                  <a:t>We round the number for CW upward since if we don’t, we cannot cover the whole range of numbers with 5 categories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790181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2915996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2150073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89134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Once we have the class boundaries, we count the frequency of numbers within each category and add it to the frequency table. Graphing the histogram is easy having these frequencies, simply draw rectangles with heights proportional to frequencies or relative frequencies.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You can either mark the class marks on the x-axis or the class boundaries.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345660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jfi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web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860121" y="382138"/>
            <a:ext cx="5039638" cy="2387600"/>
          </a:xfrm>
        </p:spPr>
        <p:txBody>
          <a:bodyPr>
            <a:normAutofit fontScale="90000"/>
          </a:bodyPr>
          <a:lstStyle/>
          <a:p>
            <a:r>
              <a:rPr lang="en-US" dirty="0"/>
              <a:t>Graphical Representations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860121" y="3202047"/>
            <a:ext cx="5039638" cy="1294623"/>
          </a:xfrm>
        </p:spPr>
        <p:txBody>
          <a:bodyPr>
            <a:normAutofit/>
          </a:bodyPr>
          <a:lstStyle/>
          <a:p>
            <a:r>
              <a:rPr lang="en-US" sz="3600" dirty="0">
                <a:solidFill>
                  <a:srgbClr val="8D42C6"/>
                </a:solidFill>
              </a:rPr>
              <a:t>Quantitative Variables</a:t>
            </a:r>
          </a:p>
        </p:txBody>
      </p:sp>
      <p:pic>
        <p:nvPicPr>
          <p:cNvPr id="5" name="Picture 2">
            <a:extLst>
              <a:ext uri="{FF2B5EF4-FFF2-40B4-BE49-F238E27FC236}">
                <a16:creationId xmlns:a16="http://schemas.microsoft.com/office/drawing/2014/main" id="{1CB37133-4C3E-4951-8A60-062E0E4F71A2}"/>
              </a:ext>
            </a:extLst>
          </p:cNvPr>
          <p:cNvPicPr>
            <a:picLocks noChangeAspect="1" noChangeArrowheads="1"/>
          </p:cNvPicPr>
          <p:nvPr/>
        </p:nvPicPr>
        <p:blipFill>
          <a:blip r:embed="rId3"/>
          <a:srcRect/>
          <a:stretch>
            <a:fillRect/>
          </a:stretch>
        </p:blipFill>
        <p:spPr bwMode="auto">
          <a:xfrm>
            <a:off x="6096000" y="316292"/>
            <a:ext cx="5720432" cy="3942768"/>
          </a:xfrm>
          <a:prstGeom prst="rect">
            <a:avLst/>
          </a:prstGeom>
          <a:noFill/>
          <a:ln w="9525">
            <a:noFill/>
            <a:miter lim="800000"/>
            <a:headEnd/>
            <a:tailEnd/>
          </a:ln>
        </p:spPr>
      </p:pic>
      <p:sp>
        <p:nvSpPr>
          <p:cNvPr id="7" name="Rectangle 6">
            <a:extLst>
              <a:ext uri="{FF2B5EF4-FFF2-40B4-BE49-F238E27FC236}">
                <a16:creationId xmlns:a16="http://schemas.microsoft.com/office/drawing/2014/main" id="{C3A9ACAC-EFEA-4BDE-B644-3E8C96ABF7C0}"/>
              </a:ext>
            </a:extLst>
          </p:cNvPr>
          <p:cNvSpPr/>
          <p:nvPr/>
        </p:nvSpPr>
        <p:spPr>
          <a:xfrm>
            <a:off x="808877" y="4480761"/>
            <a:ext cx="2294565" cy="1200329"/>
          </a:xfrm>
          <a:prstGeom prst="rect">
            <a:avLst/>
          </a:prstGeom>
        </p:spPr>
        <p:txBody>
          <a:bodyPr wrap="square">
            <a:spAutoFit/>
          </a:bodyPr>
          <a:lstStyle/>
          <a:p>
            <a:r>
              <a:rPr lang="en-US" sz="2400" b="1" dirty="0">
                <a:solidFill>
                  <a:srgbClr val="008AF2"/>
                </a:solidFill>
                <a:ea typeface="Times New Roman" panose="02020603050405020304" pitchFamily="18" charset="0"/>
              </a:rPr>
              <a:t>Grouped Frequency </a:t>
            </a:r>
          </a:p>
          <a:p>
            <a:r>
              <a:rPr lang="en-US" sz="2400" b="1" dirty="0">
                <a:solidFill>
                  <a:srgbClr val="008AF2"/>
                </a:solidFill>
                <a:ea typeface="Times New Roman" panose="02020603050405020304" pitchFamily="18" charset="0"/>
              </a:rPr>
              <a:t>Table</a:t>
            </a:r>
          </a:p>
        </p:txBody>
      </p:sp>
      <p:sp>
        <p:nvSpPr>
          <p:cNvPr id="8" name="Rectangle 7">
            <a:extLst>
              <a:ext uri="{FF2B5EF4-FFF2-40B4-BE49-F238E27FC236}">
                <a16:creationId xmlns:a16="http://schemas.microsoft.com/office/drawing/2014/main" id="{4C1111D1-4273-4DB0-9ABB-902F896C3F17}"/>
              </a:ext>
            </a:extLst>
          </p:cNvPr>
          <p:cNvSpPr/>
          <p:nvPr/>
        </p:nvSpPr>
        <p:spPr>
          <a:xfrm>
            <a:off x="2723756" y="4480761"/>
            <a:ext cx="1312367" cy="461665"/>
          </a:xfrm>
          <a:prstGeom prst="rect">
            <a:avLst/>
          </a:prstGeom>
        </p:spPr>
        <p:txBody>
          <a:bodyPr wrap="square">
            <a:spAutoFit/>
          </a:bodyPr>
          <a:lstStyle/>
          <a:p>
            <a:r>
              <a:rPr lang="en-US" sz="2400" b="1" dirty="0">
                <a:solidFill>
                  <a:srgbClr val="FF0000"/>
                </a:solidFill>
                <a:ea typeface="Times New Roman" panose="02020603050405020304" pitchFamily="18" charset="0"/>
              </a:rPr>
              <a:t>Graphs</a:t>
            </a:r>
          </a:p>
        </p:txBody>
      </p:sp>
      <p:sp>
        <p:nvSpPr>
          <p:cNvPr id="9" name="Rectangle 8">
            <a:extLst>
              <a:ext uri="{FF2B5EF4-FFF2-40B4-BE49-F238E27FC236}">
                <a16:creationId xmlns:a16="http://schemas.microsoft.com/office/drawing/2014/main" id="{303FC48A-9F82-44EF-88DF-97FB02A4A849}"/>
              </a:ext>
            </a:extLst>
          </p:cNvPr>
          <p:cNvSpPr/>
          <p:nvPr/>
        </p:nvSpPr>
        <p:spPr>
          <a:xfrm>
            <a:off x="3103442" y="4979400"/>
            <a:ext cx="4199401" cy="1200329"/>
          </a:xfrm>
          <a:prstGeom prst="rect">
            <a:avLst/>
          </a:prstGeom>
        </p:spPr>
        <p:txBody>
          <a:bodyPr wrap="square">
            <a:spAutoFit/>
          </a:bodyPr>
          <a:lstStyle/>
          <a:p>
            <a:r>
              <a:rPr lang="en-US" sz="2400" dirty="0">
                <a:solidFill>
                  <a:srgbClr val="FF0000"/>
                </a:solidFill>
                <a:ea typeface="Times New Roman" panose="02020603050405020304" pitchFamily="18" charset="0"/>
              </a:rPr>
              <a:t>Histogram</a:t>
            </a:r>
          </a:p>
          <a:p>
            <a:r>
              <a:rPr lang="en-US" sz="2400" dirty="0">
                <a:solidFill>
                  <a:srgbClr val="FF0000"/>
                </a:solidFill>
                <a:ea typeface="Times New Roman" panose="02020603050405020304" pitchFamily="18" charset="0"/>
              </a:rPr>
              <a:t>Ogive Graph</a:t>
            </a:r>
          </a:p>
          <a:p>
            <a:r>
              <a:rPr lang="en-US" sz="2400" dirty="0">
                <a:solidFill>
                  <a:srgbClr val="FF0000"/>
                </a:solidFill>
                <a:ea typeface="Times New Roman" panose="02020603050405020304" pitchFamily="18" charset="0"/>
              </a:rPr>
              <a:t>Box Plot</a:t>
            </a:r>
          </a:p>
        </p:txBody>
      </p:sp>
      <p:sp>
        <p:nvSpPr>
          <p:cNvPr id="4" name="TextBox 3">
            <a:extLst>
              <a:ext uri="{FF2B5EF4-FFF2-40B4-BE49-F238E27FC236}">
                <a16:creationId xmlns:a16="http://schemas.microsoft.com/office/drawing/2014/main" id="{D43349BD-7392-4C9B-8299-5E17C7050577}"/>
              </a:ext>
            </a:extLst>
          </p:cNvPr>
          <p:cNvSpPr txBox="1"/>
          <p:nvPr/>
        </p:nvSpPr>
        <p:spPr>
          <a:xfrm>
            <a:off x="7483409" y="57398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321462" cy="1325563"/>
          </a:xfrm>
        </p:spPr>
        <p:txBody>
          <a:bodyPr/>
          <a:lstStyle/>
          <a:p>
            <a:r>
              <a:rPr lang="en-US" dirty="0">
                <a:solidFill>
                  <a:srgbClr val="990033"/>
                </a:solidFill>
              </a:rPr>
              <a:t>Question</a:t>
            </a:r>
            <a:endParaRPr lang="en-US" dirty="0"/>
          </a:p>
        </p:txBody>
      </p:sp>
      <p:sp>
        <p:nvSpPr>
          <p:cNvPr id="16" name="Rectangle 15">
            <a:extLst>
              <a:ext uri="{FF2B5EF4-FFF2-40B4-BE49-F238E27FC236}">
                <a16:creationId xmlns:a16="http://schemas.microsoft.com/office/drawing/2014/main" id="{5075C887-1AD8-490D-B543-34ED3B2352BC}"/>
              </a:ext>
            </a:extLst>
          </p:cNvPr>
          <p:cNvSpPr/>
          <p:nvPr/>
        </p:nvSpPr>
        <p:spPr>
          <a:xfrm>
            <a:off x="838199" y="1477746"/>
            <a:ext cx="6291649" cy="830997"/>
          </a:xfrm>
          <a:prstGeom prst="rect">
            <a:avLst/>
          </a:prstGeom>
        </p:spPr>
        <p:txBody>
          <a:bodyPr wrap="square">
            <a:spAutoFit/>
          </a:bodyPr>
          <a:lstStyle/>
          <a:p>
            <a:r>
              <a:rPr lang="en-US" sz="2400" dirty="0"/>
              <a:t>Complete the following table. Identify the class width, class midpoints, and class boundaries.</a:t>
            </a:r>
          </a:p>
        </p:txBody>
      </p:sp>
      <p:graphicFrame>
        <p:nvGraphicFramePr>
          <p:cNvPr id="47" name="Table 46">
            <a:extLst>
              <a:ext uri="{FF2B5EF4-FFF2-40B4-BE49-F238E27FC236}">
                <a16:creationId xmlns:a16="http://schemas.microsoft.com/office/drawing/2014/main" id="{DCCD9930-ACD7-4B91-B1E7-78DE9F806092}"/>
              </a:ext>
            </a:extLst>
          </p:cNvPr>
          <p:cNvGraphicFramePr>
            <a:graphicFrameLocks noGrp="1"/>
          </p:cNvGraphicFramePr>
          <p:nvPr>
            <p:extLst>
              <p:ext uri="{D42A27DB-BD31-4B8C-83A1-F6EECF244321}">
                <p14:modId xmlns:p14="http://schemas.microsoft.com/office/powerpoint/2010/main" val="3556082238"/>
              </p:ext>
            </p:extLst>
          </p:nvPr>
        </p:nvGraphicFramePr>
        <p:xfrm>
          <a:off x="899985" y="2803309"/>
          <a:ext cx="6983626" cy="3090866"/>
        </p:xfrm>
        <a:graphic>
          <a:graphicData uri="http://schemas.openxmlformats.org/drawingml/2006/table">
            <a:tbl>
              <a:tblPr/>
              <a:tblGrid>
                <a:gridCol w="1365570">
                  <a:extLst>
                    <a:ext uri="{9D8B030D-6E8A-4147-A177-3AD203B41FA5}">
                      <a16:colId xmlns:a16="http://schemas.microsoft.com/office/drawing/2014/main" val="20000"/>
                    </a:ext>
                  </a:extLst>
                </a:gridCol>
                <a:gridCol w="1475862">
                  <a:extLst>
                    <a:ext uri="{9D8B030D-6E8A-4147-A177-3AD203B41FA5}">
                      <a16:colId xmlns:a16="http://schemas.microsoft.com/office/drawing/2014/main" val="20001"/>
                    </a:ext>
                  </a:extLst>
                </a:gridCol>
                <a:gridCol w="1519070">
                  <a:extLst>
                    <a:ext uri="{9D8B030D-6E8A-4147-A177-3AD203B41FA5}">
                      <a16:colId xmlns:a16="http://schemas.microsoft.com/office/drawing/2014/main" val="20002"/>
                    </a:ext>
                  </a:extLst>
                </a:gridCol>
                <a:gridCol w="1292801">
                  <a:extLst>
                    <a:ext uri="{9D8B030D-6E8A-4147-A177-3AD203B41FA5}">
                      <a16:colId xmlns:a16="http://schemas.microsoft.com/office/drawing/2014/main" val="20003"/>
                    </a:ext>
                  </a:extLst>
                </a:gridCol>
                <a:gridCol w="1330323">
                  <a:extLst>
                    <a:ext uri="{9D8B030D-6E8A-4147-A177-3AD203B41FA5}">
                      <a16:colId xmlns:a16="http://schemas.microsoft.com/office/drawing/2014/main" val="20004"/>
                    </a:ext>
                  </a:extLst>
                </a:gridCol>
              </a:tblGrid>
              <a:tr h="1534681">
                <a:tc>
                  <a:txBody>
                    <a:bodyPr/>
                    <a:lstStyle/>
                    <a:p>
                      <a:pPr marL="0" marR="0" algn="ctr">
                        <a:lnSpc>
                          <a:spcPct val="115000"/>
                        </a:lnSpc>
                        <a:spcBef>
                          <a:spcPts val="0"/>
                        </a:spcBef>
                        <a:spcAft>
                          <a:spcPts val="0"/>
                        </a:spcAft>
                      </a:pPr>
                      <a:r>
                        <a:rPr lang="en-US" sz="2200" dirty="0">
                          <a:latin typeface="+mn-lt"/>
                          <a:ea typeface="Droid Sans Fallback"/>
                          <a:cs typeface="Times New Roman"/>
                        </a:rPr>
                        <a:t>Class</a:t>
                      </a:r>
                    </a:p>
                    <a:p>
                      <a:pPr marL="0" marR="0" algn="ctr">
                        <a:lnSpc>
                          <a:spcPct val="115000"/>
                        </a:lnSpc>
                        <a:spcBef>
                          <a:spcPts val="0"/>
                        </a:spcBef>
                        <a:spcAft>
                          <a:spcPts val="0"/>
                        </a:spcAft>
                      </a:pPr>
                      <a:r>
                        <a:rPr lang="en-US" sz="2200" dirty="0">
                          <a:latin typeface="+mn-lt"/>
                          <a:ea typeface="Droid Sans Fallback"/>
                          <a:cs typeface="Times New Roman"/>
                        </a:rPr>
                        <a:t>Intervals</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latin typeface="+mn-lt"/>
                          <a:ea typeface="Droid Sans Fallback"/>
                          <a:cs typeface="Times New Roman"/>
                        </a:rPr>
                        <a:t>frequency</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latin typeface="+mn-lt"/>
                          <a:ea typeface="Droid Sans Fallback"/>
                          <a:cs typeface="Times New Roman"/>
                        </a:rPr>
                        <a:t>Class</a:t>
                      </a:r>
                    </a:p>
                    <a:p>
                      <a:pPr marL="0" marR="0" algn="ctr">
                        <a:lnSpc>
                          <a:spcPct val="115000"/>
                        </a:lnSpc>
                        <a:spcBef>
                          <a:spcPts val="0"/>
                        </a:spcBef>
                        <a:spcAft>
                          <a:spcPts val="0"/>
                        </a:spcAft>
                      </a:pPr>
                      <a:r>
                        <a:rPr lang="en-US" sz="2200" dirty="0">
                          <a:latin typeface="+mn-lt"/>
                          <a:ea typeface="Droid Sans Fallback"/>
                          <a:cs typeface="Times New Roman"/>
                        </a:rPr>
                        <a:t>(Marks)</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2">
                  <a:txBody>
                    <a:bodyPr/>
                    <a:lstStyle/>
                    <a:p>
                      <a:pPr marL="0" marR="0" algn="ctr">
                        <a:lnSpc>
                          <a:spcPct val="115000"/>
                        </a:lnSpc>
                        <a:spcBef>
                          <a:spcPts val="0"/>
                        </a:spcBef>
                        <a:spcAft>
                          <a:spcPts val="0"/>
                        </a:spcAft>
                      </a:pPr>
                      <a:r>
                        <a:rPr lang="en-US" sz="2200" dirty="0">
                          <a:latin typeface="+mn-lt"/>
                          <a:ea typeface="Droid Sans Fallback"/>
                          <a:cs typeface="Times New Roman"/>
                        </a:rPr>
                        <a:t>Class</a:t>
                      </a:r>
                    </a:p>
                    <a:p>
                      <a:pPr marL="0" marR="0" algn="ctr">
                        <a:lnSpc>
                          <a:spcPct val="115000"/>
                        </a:lnSpc>
                        <a:spcBef>
                          <a:spcPts val="0"/>
                        </a:spcBef>
                        <a:spcAft>
                          <a:spcPts val="0"/>
                        </a:spcAft>
                      </a:pPr>
                      <a:r>
                        <a:rPr lang="en-US" sz="2200" dirty="0">
                          <a:latin typeface="+mn-lt"/>
                          <a:ea typeface="Droid Sans Fallback"/>
                          <a:cs typeface="Times New Roman"/>
                        </a:rPr>
                        <a:t>Boundaries</a:t>
                      </a:r>
                    </a:p>
                    <a:p>
                      <a:pPr marL="0" marR="0" algn="ctr">
                        <a:lnSpc>
                          <a:spcPct val="115000"/>
                        </a:lnSpc>
                        <a:spcBef>
                          <a:spcPts val="0"/>
                        </a:spcBef>
                        <a:spcAft>
                          <a:spcPts val="0"/>
                        </a:spcAft>
                      </a:pPr>
                      <a:r>
                        <a:rPr lang="en-US" sz="2200" dirty="0">
                          <a:latin typeface="+mn-lt"/>
                          <a:ea typeface="Droid Sans Fallback"/>
                          <a:cs typeface="Times New Roman"/>
                        </a:rPr>
                        <a:t>Lower       Upper</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84797">
                <a:tc>
                  <a:txBody>
                    <a:bodyPr/>
                    <a:lstStyle/>
                    <a:p>
                      <a:pPr marL="0" marR="0" algn="ctr">
                        <a:lnSpc>
                          <a:spcPct val="115000"/>
                        </a:lnSpc>
                        <a:spcBef>
                          <a:spcPts val="0"/>
                        </a:spcBef>
                        <a:spcAft>
                          <a:spcPts val="0"/>
                        </a:spcAft>
                      </a:pPr>
                      <a:r>
                        <a:rPr lang="en-US" sz="2200" dirty="0">
                          <a:latin typeface="+mn-lt"/>
                          <a:ea typeface="Droid Sans Fallback"/>
                          <a:cs typeface="Times New Roman"/>
                        </a:rPr>
                        <a:t>10 – 16</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latin typeface="+mn-lt"/>
                          <a:ea typeface="Droid Sans Fallback"/>
                          <a:cs typeface="Times New Roman"/>
                        </a:rPr>
                        <a:t>8</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0001"/>
                  </a:ext>
                </a:extLst>
              </a:tr>
              <a:tr h="384797">
                <a:tc>
                  <a:txBody>
                    <a:bodyPr/>
                    <a:lstStyle/>
                    <a:p>
                      <a:pPr marL="0" marR="0" algn="ctr">
                        <a:lnSpc>
                          <a:spcPct val="115000"/>
                        </a:lnSpc>
                        <a:spcBef>
                          <a:spcPts val="0"/>
                        </a:spcBef>
                        <a:spcAft>
                          <a:spcPts val="0"/>
                        </a:spcAft>
                      </a:pPr>
                      <a:r>
                        <a:rPr lang="en-US" sz="2200" dirty="0">
                          <a:latin typeface="+mn-lt"/>
                          <a:ea typeface="Droid Sans Fallback"/>
                          <a:cs typeface="Times New Roman"/>
                        </a:rPr>
                        <a:t>17 – 23  </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latin typeface="+mn-lt"/>
                          <a:ea typeface="Droid Sans Fallback"/>
                          <a:cs typeface="Times New Roman"/>
                        </a:rPr>
                        <a:t>12</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0002"/>
                  </a:ext>
                </a:extLst>
              </a:tr>
              <a:tr h="384797">
                <a:tc>
                  <a:txBody>
                    <a:bodyPr/>
                    <a:lstStyle/>
                    <a:p>
                      <a:pPr marL="0" marR="0" algn="ctr">
                        <a:lnSpc>
                          <a:spcPct val="115000"/>
                        </a:lnSpc>
                        <a:spcBef>
                          <a:spcPts val="0"/>
                        </a:spcBef>
                        <a:spcAft>
                          <a:spcPts val="0"/>
                        </a:spcAft>
                      </a:pPr>
                      <a:r>
                        <a:rPr lang="en-US" sz="2200" dirty="0">
                          <a:latin typeface="+mn-lt"/>
                          <a:ea typeface="Droid Sans Fallback"/>
                          <a:cs typeface="Times New Roman"/>
                        </a:rPr>
                        <a:t>24 – 30</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latin typeface="+mn-lt"/>
                          <a:ea typeface="Droid Sans Fallback"/>
                          <a:cs typeface="Times New Roman"/>
                        </a:rPr>
                        <a:t>15</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0003"/>
                  </a:ext>
                </a:extLst>
              </a:tr>
              <a:tr h="401794">
                <a:tc>
                  <a:txBody>
                    <a:bodyPr/>
                    <a:lstStyle/>
                    <a:p>
                      <a:pPr marL="0" marR="0" algn="ctr">
                        <a:lnSpc>
                          <a:spcPct val="115000"/>
                        </a:lnSpc>
                        <a:spcBef>
                          <a:spcPts val="0"/>
                        </a:spcBef>
                        <a:spcAft>
                          <a:spcPts val="0"/>
                        </a:spcAft>
                      </a:pPr>
                      <a:r>
                        <a:rPr lang="en-US" sz="2200" dirty="0">
                          <a:latin typeface="+mn-lt"/>
                          <a:ea typeface="Droid Sans Fallback"/>
                          <a:cs typeface="Times New Roman"/>
                        </a:rPr>
                        <a:t>31 – 37</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latin typeface="+mn-lt"/>
                          <a:ea typeface="Droid Sans Fallback"/>
                          <a:cs typeface="Times New Roman"/>
                        </a:rPr>
                        <a:t>5</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8763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278578" cy="1325563"/>
          </a:xfrm>
        </p:spPr>
        <p:txBody>
          <a:bodyPr/>
          <a:lstStyle/>
          <a:p>
            <a:r>
              <a:rPr lang="en-US" dirty="0">
                <a:solidFill>
                  <a:srgbClr val="990033"/>
                </a:solidFill>
              </a:rPr>
              <a:t>Ogive Graph</a:t>
            </a:r>
            <a:endParaRPr lang="en-US" dirty="0"/>
          </a:p>
        </p:txBody>
      </p:sp>
      <p:sp>
        <p:nvSpPr>
          <p:cNvPr id="31" name="Rectangle 30">
            <a:extLst>
              <a:ext uri="{FF2B5EF4-FFF2-40B4-BE49-F238E27FC236}">
                <a16:creationId xmlns:a16="http://schemas.microsoft.com/office/drawing/2014/main" id="{EC447B00-1C86-44C3-85D1-53DB293F25C7}"/>
              </a:ext>
            </a:extLst>
          </p:cNvPr>
          <p:cNvSpPr/>
          <p:nvPr/>
        </p:nvSpPr>
        <p:spPr>
          <a:xfrm>
            <a:off x="838199" y="1477746"/>
            <a:ext cx="5896233" cy="830997"/>
          </a:xfrm>
          <a:prstGeom prst="rect">
            <a:avLst/>
          </a:prstGeom>
        </p:spPr>
        <p:txBody>
          <a:bodyPr wrap="square">
            <a:spAutoFit/>
          </a:bodyPr>
          <a:lstStyle/>
          <a:p>
            <a:r>
              <a:rPr lang="en-US" sz="2400" b="1" dirty="0">
                <a:cs typeface="Times New Roman" pitchFamily="18" charset="0"/>
              </a:rPr>
              <a:t>Ogive graph</a:t>
            </a:r>
            <a:r>
              <a:rPr lang="en-US" sz="2400" dirty="0">
                <a:cs typeface="Times New Roman" pitchFamily="18" charset="0"/>
              </a:rPr>
              <a:t> is a representation of </a:t>
            </a:r>
            <a:r>
              <a:rPr lang="en-US" sz="2400" dirty="0">
                <a:solidFill>
                  <a:srgbClr val="00B050"/>
                </a:solidFill>
                <a:cs typeface="Times New Roman" pitchFamily="18" charset="0"/>
              </a:rPr>
              <a:t>cumulative frequencies</a:t>
            </a:r>
            <a:r>
              <a:rPr lang="en-US" sz="2400" dirty="0">
                <a:cs typeface="Times New Roman" pitchFamily="18" charset="0"/>
              </a:rPr>
              <a:t>. To graph it</a:t>
            </a:r>
            <a:endParaRPr lang="en-US" sz="2400" dirty="0"/>
          </a:p>
        </p:txBody>
      </p:sp>
      <p:sp>
        <p:nvSpPr>
          <p:cNvPr id="33" name="Rectangle 32">
            <a:extLst>
              <a:ext uri="{FF2B5EF4-FFF2-40B4-BE49-F238E27FC236}">
                <a16:creationId xmlns:a16="http://schemas.microsoft.com/office/drawing/2014/main" id="{74C5C0A1-2D15-4CAC-8A6B-34909277528E}"/>
              </a:ext>
            </a:extLst>
          </p:cNvPr>
          <p:cNvSpPr/>
          <p:nvPr/>
        </p:nvSpPr>
        <p:spPr>
          <a:xfrm>
            <a:off x="838200" y="2411052"/>
            <a:ext cx="6069228" cy="1107996"/>
          </a:xfrm>
          <a:prstGeom prst="rect">
            <a:avLst/>
          </a:prstGeom>
        </p:spPr>
        <p:txBody>
          <a:bodyPr wrap="square">
            <a:spAutoFit/>
          </a:bodyPr>
          <a:lstStyle/>
          <a:p>
            <a:r>
              <a:rPr lang="en-US" sz="2200" dirty="0">
                <a:cs typeface="Times New Roman" pitchFamily="18" charset="0"/>
              </a:rPr>
              <a:t>1. Generate a frequency table similar to the process for histograms. The table should have columns of </a:t>
            </a:r>
            <a:r>
              <a:rPr lang="en-US" sz="2200" b="1" dirty="0">
                <a:cs typeface="Times New Roman" pitchFamily="18" charset="0"/>
              </a:rPr>
              <a:t>frequency</a:t>
            </a:r>
            <a:r>
              <a:rPr lang="en-US" sz="2200" dirty="0">
                <a:cs typeface="Times New Roman" pitchFamily="18" charset="0"/>
              </a:rPr>
              <a:t> and </a:t>
            </a:r>
            <a:r>
              <a:rPr lang="en-US" sz="2200" b="1" dirty="0">
                <a:cs typeface="Times New Roman" pitchFamily="18" charset="0"/>
              </a:rPr>
              <a:t>class boundaries</a:t>
            </a:r>
            <a:r>
              <a:rPr lang="en-US" sz="2200" dirty="0">
                <a:cs typeface="Times New Roman" pitchFamily="18" charset="0"/>
              </a:rPr>
              <a:t>. </a:t>
            </a:r>
            <a:endParaRPr lang="en-US" sz="2200" dirty="0"/>
          </a:p>
        </p:txBody>
      </p:sp>
      <p:graphicFrame>
        <p:nvGraphicFramePr>
          <p:cNvPr id="34" name="Table 33">
            <a:extLst>
              <a:ext uri="{FF2B5EF4-FFF2-40B4-BE49-F238E27FC236}">
                <a16:creationId xmlns:a16="http://schemas.microsoft.com/office/drawing/2014/main" id="{6BC21C41-2318-4D6B-BB63-A4F450C03B8F}"/>
              </a:ext>
            </a:extLst>
          </p:cNvPr>
          <p:cNvGraphicFramePr>
            <a:graphicFrameLocks noGrp="1"/>
          </p:cNvGraphicFramePr>
          <p:nvPr>
            <p:extLst>
              <p:ext uri="{D42A27DB-BD31-4B8C-83A1-F6EECF244321}">
                <p14:modId xmlns:p14="http://schemas.microsoft.com/office/powerpoint/2010/main" val="3445274572"/>
              </p:ext>
            </p:extLst>
          </p:nvPr>
        </p:nvGraphicFramePr>
        <p:xfrm>
          <a:off x="7216346" y="445176"/>
          <a:ext cx="4522707" cy="2999232"/>
        </p:xfrm>
        <a:graphic>
          <a:graphicData uri="http://schemas.openxmlformats.org/drawingml/2006/table">
            <a:tbl>
              <a:tblPr firstRow="1" bandRow="1">
                <a:tableStyleId>{5940675A-B579-460E-94D1-54222C63F5DA}</a:tableStyleId>
              </a:tblPr>
              <a:tblGrid>
                <a:gridCol w="1297459">
                  <a:extLst>
                    <a:ext uri="{9D8B030D-6E8A-4147-A177-3AD203B41FA5}">
                      <a16:colId xmlns:a16="http://schemas.microsoft.com/office/drawing/2014/main" val="2675147034"/>
                    </a:ext>
                  </a:extLst>
                </a:gridCol>
                <a:gridCol w="1254382">
                  <a:extLst>
                    <a:ext uri="{9D8B030D-6E8A-4147-A177-3AD203B41FA5}">
                      <a16:colId xmlns:a16="http://schemas.microsoft.com/office/drawing/2014/main" val="20000"/>
                    </a:ext>
                  </a:extLst>
                </a:gridCol>
                <a:gridCol w="859035">
                  <a:extLst>
                    <a:ext uri="{9D8B030D-6E8A-4147-A177-3AD203B41FA5}">
                      <a16:colId xmlns:a16="http://schemas.microsoft.com/office/drawing/2014/main" val="20001"/>
                    </a:ext>
                  </a:extLst>
                </a:gridCol>
                <a:gridCol w="1111831">
                  <a:extLst>
                    <a:ext uri="{9D8B030D-6E8A-4147-A177-3AD203B41FA5}">
                      <a16:colId xmlns:a16="http://schemas.microsoft.com/office/drawing/2014/main" val="20002"/>
                    </a:ext>
                  </a:extLst>
                </a:gridCol>
              </a:tblGrid>
              <a:tr h="987552">
                <a:tc>
                  <a:txBody>
                    <a:bodyPr/>
                    <a:lstStyle/>
                    <a:p>
                      <a:pPr algn="ctr"/>
                      <a:r>
                        <a:rPr lang="en-US" sz="1900" b="1" dirty="0"/>
                        <a:t>frequency</a:t>
                      </a:r>
                    </a:p>
                  </a:txBody>
                  <a:tcPr marL="109728" marR="109728" marT="54864" marB="54864" anchor="ctr"/>
                </a:tc>
                <a:tc>
                  <a:txBody>
                    <a:bodyPr/>
                    <a:lstStyle/>
                    <a:p>
                      <a:pPr algn="ctr"/>
                      <a:r>
                        <a:rPr lang="en-US" sz="1900" b="1" dirty="0"/>
                        <a:t>Class Boundary</a:t>
                      </a:r>
                    </a:p>
                  </a:txBody>
                  <a:tcPr marL="109728" marR="109728" marT="54864" marB="54864" anchor="ctr"/>
                </a:tc>
                <a:tc>
                  <a:txBody>
                    <a:bodyPr/>
                    <a:lstStyle/>
                    <a:p>
                      <a:pPr algn="ctr"/>
                      <a:r>
                        <a:rPr lang="en-US" sz="1900" b="1" dirty="0">
                          <a:solidFill>
                            <a:srgbClr val="00B050"/>
                          </a:solidFill>
                        </a:rPr>
                        <a:t>Cum freq.</a:t>
                      </a:r>
                    </a:p>
                  </a:txBody>
                  <a:tcPr marL="109728" marR="109728" marT="54864" marB="54864" anchor="ctr"/>
                </a:tc>
                <a:tc>
                  <a:txBody>
                    <a:bodyPr/>
                    <a:lstStyle/>
                    <a:p>
                      <a:pPr algn="ctr"/>
                      <a:r>
                        <a:rPr lang="en-US" sz="1900" b="1" dirty="0">
                          <a:solidFill>
                            <a:srgbClr val="0070C0"/>
                          </a:solidFill>
                        </a:rPr>
                        <a:t>Rel. Cum. freq. %</a:t>
                      </a:r>
                    </a:p>
                  </a:txBody>
                  <a:tcPr marL="109728" marR="109728" marT="54864" marB="54864" anchor="ctr"/>
                </a:tc>
                <a:extLst>
                  <a:ext uri="{0D108BD9-81ED-4DB2-BD59-A6C34878D82A}">
                    <a16:rowId xmlns:a16="http://schemas.microsoft.com/office/drawing/2014/main" val="10000"/>
                  </a:ext>
                </a:extLst>
              </a:tr>
              <a:tr h="402336">
                <a:tc>
                  <a:txBody>
                    <a:bodyPr/>
                    <a:lstStyle/>
                    <a:p>
                      <a:pPr algn="ctr"/>
                      <a:r>
                        <a:rPr lang="en-US" sz="1900" b="1" dirty="0"/>
                        <a:t>1</a:t>
                      </a:r>
                    </a:p>
                  </a:txBody>
                  <a:tcPr marL="109728" marR="109728" marT="54864" marB="54864"/>
                </a:tc>
                <a:tc>
                  <a:txBody>
                    <a:bodyPr/>
                    <a:lstStyle/>
                    <a:p>
                      <a:pPr algn="ctr"/>
                      <a:r>
                        <a:rPr lang="en-US" sz="1900" b="1" dirty="0"/>
                        <a:t>1.5      2.5</a:t>
                      </a:r>
                    </a:p>
                  </a:txBody>
                  <a:tcPr marL="109728" marR="109728" marT="54864" marB="54864"/>
                </a:tc>
                <a:tc>
                  <a:txBody>
                    <a:bodyPr/>
                    <a:lstStyle/>
                    <a:p>
                      <a:pPr algn="ctr"/>
                      <a:endParaRPr lang="en-US" sz="1900" b="1" dirty="0"/>
                    </a:p>
                  </a:txBody>
                  <a:tcPr marL="109728" marR="109728" marT="54864" marB="54864"/>
                </a:tc>
                <a:tc>
                  <a:txBody>
                    <a:bodyPr/>
                    <a:lstStyle/>
                    <a:p>
                      <a:pPr algn="ctr"/>
                      <a:endParaRPr lang="en-US" sz="1900" b="1" dirty="0"/>
                    </a:p>
                  </a:txBody>
                  <a:tcPr marL="109728" marR="109728" marT="54864" marB="54864"/>
                </a:tc>
                <a:extLst>
                  <a:ext uri="{0D108BD9-81ED-4DB2-BD59-A6C34878D82A}">
                    <a16:rowId xmlns:a16="http://schemas.microsoft.com/office/drawing/2014/main" val="10001"/>
                  </a:ext>
                </a:extLst>
              </a:tr>
              <a:tr h="4023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1" dirty="0"/>
                        <a:t>5</a:t>
                      </a:r>
                    </a:p>
                  </a:txBody>
                  <a:tcPr marL="109728" marR="109728" marT="54864" marB="5486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1" dirty="0"/>
                        <a:t>2.5      3.5</a:t>
                      </a:r>
                    </a:p>
                  </a:txBody>
                  <a:tcPr marL="109728" marR="109728" marT="54864" marB="54864"/>
                </a:tc>
                <a:tc>
                  <a:txBody>
                    <a:bodyPr/>
                    <a:lstStyle/>
                    <a:p>
                      <a:pPr algn="ctr"/>
                      <a:endParaRPr lang="en-US" sz="1900" b="1" dirty="0"/>
                    </a:p>
                  </a:txBody>
                  <a:tcPr marL="109728" marR="109728" marT="54864" marB="54864"/>
                </a:tc>
                <a:tc>
                  <a:txBody>
                    <a:bodyPr/>
                    <a:lstStyle/>
                    <a:p>
                      <a:pPr algn="ctr"/>
                      <a:endParaRPr lang="en-US" sz="1900" b="1" dirty="0"/>
                    </a:p>
                  </a:txBody>
                  <a:tcPr marL="109728" marR="109728" marT="54864" marB="54864"/>
                </a:tc>
                <a:extLst>
                  <a:ext uri="{0D108BD9-81ED-4DB2-BD59-A6C34878D82A}">
                    <a16:rowId xmlns:a16="http://schemas.microsoft.com/office/drawing/2014/main" val="10002"/>
                  </a:ext>
                </a:extLst>
              </a:tr>
              <a:tr h="402336">
                <a:tc>
                  <a:txBody>
                    <a:bodyPr/>
                    <a:lstStyle/>
                    <a:p>
                      <a:pPr algn="ctr"/>
                      <a:r>
                        <a:rPr lang="en-US" sz="1900" b="1" dirty="0"/>
                        <a:t>4</a:t>
                      </a:r>
                    </a:p>
                  </a:txBody>
                  <a:tcPr marL="109728" marR="109728" marT="54864" marB="54864"/>
                </a:tc>
                <a:tc>
                  <a:txBody>
                    <a:bodyPr/>
                    <a:lstStyle/>
                    <a:p>
                      <a:pPr algn="ctr"/>
                      <a:r>
                        <a:rPr lang="en-US" sz="1900" b="1" dirty="0"/>
                        <a:t>3.5      4.5</a:t>
                      </a:r>
                    </a:p>
                  </a:txBody>
                  <a:tcPr marL="109728" marR="109728" marT="54864" marB="54864"/>
                </a:tc>
                <a:tc>
                  <a:txBody>
                    <a:bodyPr/>
                    <a:lstStyle/>
                    <a:p>
                      <a:pPr algn="ctr"/>
                      <a:endParaRPr lang="en-US" sz="1900" b="1" dirty="0"/>
                    </a:p>
                  </a:txBody>
                  <a:tcPr marL="109728" marR="109728" marT="54864" marB="54864"/>
                </a:tc>
                <a:tc>
                  <a:txBody>
                    <a:bodyPr/>
                    <a:lstStyle/>
                    <a:p>
                      <a:pPr algn="ctr"/>
                      <a:endParaRPr lang="en-US" sz="1900" b="1" dirty="0"/>
                    </a:p>
                  </a:txBody>
                  <a:tcPr marL="109728" marR="109728" marT="54864" marB="54864"/>
                </a:tc>
                <a:extLst>
                  <a:ext uri="{0D108BD9-81ED-4DB2-BD59-A6C34878D82A}">
                    <a16:rowId xmlns:a16="http://schemas.microsoft.com/office/drawing/2014/main" val="10003"/>
                  </a:ext>
                </a:extLst>
              </a:tr>
              <a:tr h="402336">
                <a:tc>
                  <a:txBody>
                    <a:bodyPr/>
                    <a:lstStyle/>
                    <a:p>
                      <a:pPr algn="ctr"/>
                      <a:r>
                        <a:rPr lang="en-US" sz="1900" b="1" dirty="0"/>
                        <a:t>2</a:t>
                      </a:r>
                    </a:p>
                  </a:txBody>
                  <a:tcPr marL="109728" marR="109728" marT="54864" marB="54864"/>
                </a:tc>
                <a:tc>
                  <a:txBody>
                    <a:bodyPr/>
                    <a:lstStyle/>
                    <a:p>
                      <a:pPr algn="ctr"/>
                      <a:r>
                        <a:rPr lang="en-US" sz="1900" b="1" dirty="0"/>
                        <a:t>4.5      5.5</a:t>
                      </a:r>
                    </a:p>
                  </a:txBody>
                  <a:tcPr marL="109728" marR="109728" marT="54864" marB="54864"/>
                </a:tc>
                <a:tc>
                  <a:txBody>
                    <a:bodyPr/>
                    <a:lstStyle/>
                    <a:p>
                      <a:pPr algn="ctr"/>
                      <a:endParaRPr lang="en-US" sz="1900" b="1" dirty="0"/>
                    </a:p>
                  </a:txBody>
                  <a:tcPr marL="109728" marR="109728" marT="54864" marB="54864"/>
                </a:tc>
                <a:tc>
                  <a:txBody>
                    <a:bodyPr/>
                    <a:lstStyle/>
                    <a:p>
                      <a:pPr algn="ctr"/>
                      <a:endParaRPr lang="en-US" sz="1900" b="1" dirty="0"/>
                    </a:p>
                  </a:txBody>
                  <a:tcPr marL="109728" marR="109728" marT="54864" marB="54864"/>
                </a:tc>
                <a:extLst>
                  <a:ext uri="{0D108BD9-81ED-4DB2-BD59-A6C34878D82A}">
                    <a16:rowId xmlns:a16="http://schemas.microsoft.com/office/drawing/2014/main" val="10004"/>
                  </a:ext>
                </a:extLst>
              </a:tr>
              <a:tr h="402336">
                <a:tc>
                  <a:txBody>
                    <a:bodyPr/>
                    <a:lstStyle/>
                    <a:p>
                      <a:pPr algn="ctr"/>
                      <a:r>
                        <a:rPr lang="en-US" sz="1900" b="1" dirty="0"/>
                        <a:t>1</a:t>
                      </a:r>
                    </a:p>
                  </a:txBody>
                  <a:tcPr marL="109728" marR="109728" marT="54864" marB="54864"/>
                </a:tc>
                <a:tc>
                  <a:txBody>
                    <a:bodyPr/>
                    <a:lstStyle/>
                    <a:p>
                      <a:pPr algn="ctr"/>
                      <a:r>
                        <a:rPr lang="en-US" sz="1900" b="1" dirty="0"/>
                        <a:t>5.5      6.5</a:t>
                      </a:r>
                    </a:p>
                  </a:txBody>
                  <a:tcPr marL="109728" marR="109728" marT="54864" marB="54864"/>
                </a:tc>
                <a:tc>
                  <a:txBody>
                    <a:bodyPr/>
                    <a:lstStyle/>
                    <a:p>
                      <a:pPr algn="ctr"/>
                      <a:endParaRPr lang="en-US" sz="1900" b="1" dirty="0">
                        <a:solidFill>
                          <a:srgbClr val="FF0000"/>
                        </a:solidFill>
                      </a:endParaRPr>
                    </a:p>
                  </a:txBody>
                  <a:tcPr marL="109728" marR="109728" marT="54864" marB="54864"/>
                </a:tc>
                <a:tc>
                  <a:txBody>
                    <a:bodyPr/>
                    <a:lstStyle/>
                    <a:p>
                      <a:pPr algn="ctr"/>
                      <a:endParaRPr lang="en-US" sz="1900" b="1" dirty="0"/>
                    </a:p>
                  </a:txBody>
                  <a:tcPr marL="109728" marR="109728" marT="54864" marB="54864"/>
                </a:tc>
                <a:extLst>
                  <a:ext uri="{0D108BD9-81ED-4DB2-BD59-A6C34878D82A}">
                    <a16:rowId xmlns:a16="http://schemas.microsoft.com/office/drawing/2014/main" val="10005"/>
                  </a:ext>
                </a:extLst>
              </a:tr>
            </a:tbl>
          </a:graphicData>
        </a:graphic>
      </p:graphicFrame>
      <p:sp>
        <p:nvSpPr>
          <p:cNvPr id="111" name="TextBox 110">
            <a:extLst>
              <a:ext uri="{FF2B5EF4-FFF2-40B4-BE49-F238E27FC236}">
                <a16:creationId xmlns:a16="http://schemas.microsoft.com/office/drawing/2014/main" id="{AA126EFF-1E55-4E82-960F-D9248C496395}"/>
              </a:ext>
            </a:extLst>
          </p:cNvPr>
          <p:cNvSpPr txBox="1"/>
          <p:nvPr/>
        </p:nvSpPr>
        <p:spPr>
          <a:xfrm>
            <a:off x="8045283" y="3727183"/>
            <a:ext cx="2864832" cy="1311128"/>
          </a:xfrm>
          <a:prstGeom prst="rect">
            <a:avLst/>
          </a:prstGeom>
          <a:noFill/>
        </p:spPr>
        <p:txBody>
          <a:bodyPr wrap="square" rtlCol="0">
            <a:spAutoFit/>
          </a:bodyPr>
          <a:lstStyle/>
          <a:p>
            <a:pPr algn="ctr"/>
            <a:r>
              <a:rPr lang="en-US" sz="2640" b="1" dirty="0">
                <a:solidFill>
                  <a:srgbClr val="0070C0"/>
                </a:solidFill>
              </a:rPr>
              <a:t>Rel. Cum. Freq % </a:t>
            </a:r>
          </a:p>
          <a:p>
            <a:pPr algn="ctr"/>
            <a:r>
              <a:rPr lang="en-US" sz="2640" b="1" dirty="0"/>
              <a:t>=</a:t>
            </a:r>
          </a:p>
          <a:p>
            <a:pPr algn="ctr"/>
            <a:r>
              <a:rPr lang="en-US" sz="2640" b="1" dirty="0"/>
              <a:t>100* </a:t>
            </a:r>
            <a:r>
              <a:rPr lang="en-US" sz="2640" b="1" dirty="0">
                <a:solidFill>
                  <a:srgbClr val="00B050"/>
                </a:solidFill>
              </a:rPr>
              <a:t>Cum. Freq </a:t>
            </a:r>
            <a:r>
              <a:rPr lang="en-US" sz="2640" b="1" dirty="0"/>
              <a:t>/ </a:t>
            </a:r>
            <a:r>
              <a:rPr lang="en-US" sz="2640" b="1" dirty="0">
                <a:solidFill>
                  <a:srgbClr val="FF0000"/>
                </a:solidFill>
              </a:rPr>
              <a:t>n</a:t>
            </a:r>
            <a:endParaRPr lang="en-US" sz="2640" b="1" dirty="0"/>
          </a:p>
        </p:txBody>
      </p:sp>
      <p:sp>
        <p:nvSpPr>
          <p:cNvPr id="112" name="Text Box 2">
            <a:extLst>
              <a:ext uri="{FF2B5EF4-FFF2-40B4-BE49-F238E27FC236}">
                <a16:creationId xmlns:a16="http://schemas.microsoft.com/office/drawing/2014/main" id="{A8CC691E-56DE-40D2-B9EC-9B671C009413}"/>
              </a:ext>
            </a:extLst>
          </p:cNvPr>
          <p:cNvSpPr txBox="1">
            <a:spLocks noChangeArrowheads="1"/>
          </p:cNvSpPr>
          <p:nvPr/>
        </p:nvSpPr>
        <p:spPr bwMode="auto">
          <a:xfrm>
            <a:off x="7216346" y="5321086"/>
            <a:ext cx="4522707" cy="820222"/>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sz="2200" dirty="0">
                <a:solidFill>
                  <a:srgbClr val="FF0000"/>
                </a:solidFill>
              </a:rPr>
              <a:t>IMPORTANT</a:t>
            </a:r>
          </a:p>
          <a:p>
            <a:r>
              <a:rPr lang="en-US" sz="2200" dirty="0">
                <a:solidFill>
                  <a:srgbClr val="7030A0"/>
                </a:solidFill>
              </a:rPr>
              <a:t>Ogive graph has an increasing pattern </a:t>
            </a:r>
            <a:endParaRPr kumimoji="0" lang="en-US" altLang="en-US" sz="2200" b="0" i="0" u="none" strike="noStrike" cap="none" normalizeH="0" baseline="0" dirty="0">
              <a:ln>
                <a:noFill/>
              </a:ln>
              <a:solidFill>
                <a:srgbClr val="7030A0"/>
              </a:solidFill>
              <a:effectLst/>
            </a:endParaRPr>
          </a:p>
        </p:txBody>
      </p:sp>
      <p:sp>
        <p:nvSpPr>
          <p:cNvPr id="3" name="Rectangle 2">
            <a:extLst>
              <a:ext uri="{FF2B5EF4-FFF2-40B4-BE49-F238E27FC236}">
                <a16:creationId xmlns:a16="http://schemas.microsoft.com/office/drawing/2014/main" id="{742E8907-3D3E-45E7-833F-03E4DD705E39}"/>
              </a:ext>
            </a:extLst>
          </p:cNvPr>
          <p:cNvSpPr/>
          <p:nvPr/>
        </p:nvSpPr>
        <p:spPr>
          <a:xfrm>
            <a:off x="10042001" y="1477746"/>
            <a:ext cx="301686" cy="369332"/>
          </a:xfrm>
          <a:prstGeom prst="rect">
            <a:avLst/>
          </a:prstGeom>
        </p:spPr>
        <p:txBody>
          <a:bodyPr wrap="none">
            <a:spAutoFit/>
          </a:bodyPr>
          <a:lstStyle/>
          <a:p>
            <a:pPr algn="ctr"/>
            <a:r>
              <a:rPr lang="en-US" b="1" dirty="0"/>
              <a:t>1</a:t>
            </a:r>
          </a:p>
        </p:txBody>
      </p:sp>
      <p:sp>
        <p:nvSpPr>
          <p:cNvPr id="9" name="Rectangle 8">
            <a:extLst>
              <a:ext uri="{FF2B5EF4-FFF2-40B4-BE49-F238E27FC236}">
                <a16:creationId xmlns:a16="http://schemas.microsoft.com/office/drawing/2014/main" id="{3A3C960C-E2C3-4364-9F0C-D23AB527E5B6}"/>
              </a:ext>
            </a:extLst>
          </p:cNvPr>
          <p:cNvSpPr/>
          <p:nvPr/>
        </p:nvSpPr>
        <p:spPr>
          <a:xfrm>
            <a:off x="10042001" y="1893244"/>
            <a:ext cx="301685" cy="369332"/>
          </a:xfrm>
          <a:prstGeom prst="rect">
            <a:avLst/>
          </a:prstGeom>
        </p:spPr>
        <p:txBody>
          <a:bodyPr wrap="none">
            <a:spAutoFit/>
          </a:bodyPr>
          <a:lstStyle/>
          <a:p>
            <a:pPr algn="ctr"/>
            <a:r>
              <a:rPr lang="en-US" b="1" dirty="0"/>
              <a:t>6</a:t>
            </a:r>
          </a:p>
        </p:txBody>
      </p:sp>
      <p:sp>
        <p:nvSpPr>
          <p:cNvPr id="10" name="Rectangle 9">
            <a:extLst>
              <a:ext uri="{FF2B5EF4-FFF2-40B4-BE49-F238E27FC236}">
                <a16:creationId xmlns:a16="http://schemas.microsoft.com/office/drawing/2014/main" id="{020C4DAA-BBC5-42C5-82DD-09940FB0841A}"/>
              </a:ext>
            </a:extLst>
          </p:cNvPr>
          <p:cNvSpPr/>
          <p:nvPr/>
        </p:nvSpPr>
        <p:spPr>
          <a:xfrm>
            <a:off x="9983491" y="2276478"/>
            <a:ext cx="418704" cy="369332"/>
          </a:xfrm>
          <a:prstGeom prst="rect">
            <a:avLst/>
          </a:prstGeom>
        </p:spPr>
        <p:txBody>
          <a:bodyPr wrap="none">
            <a:spAutoFit/>
          </a:bodyPr>
          <a:lstStyle/>
          <a:p>
            <a:pPr algn="ctr"/>
            <a:r>
              <a:rPr lang="en-US" b="1" dirty="0"/>
              <a:t>10</a:t>
            </a:r>
          </a:p>
        </p:txBody>
      </p:sp>
      <p:sp>
        <p:nvSpPr>
          <p:cNvPr id="11" name="Rectangle 10">
            <a:extLst>
              <a:ext uri="{FF2B5EF4-FFF2-40B4-BE49-F238E27FC236}">
                <a16:creationId xmlns:a16="http://schemas.microsoft.com/office/drawing/2014/main" id="{D34F7AE0-71B8-46F5-9E0E-F286C48B7E21}"/>
              </a:ext>
            </a:extLst>
          </p:cNvPr>
          <p:cNvSpPr/>
          <p:nvPr/>
        </p:nvSpPr>
        <p:spPr>
          <a:xfrm>
            <a:off x="9983491" y="2694982"/>
            <a:ext cx="418704" cy="369332"/>
          </a:xfrm>
          <a:prstGeom prst="rect">
            <a:avLst/>
          </a:prstGeom>
        </p:spPr>
        <p:txBody>
          <a:bodyPr wrap="none">
            <a:spAutoFit/>
          </a:bodyPr>
          <a:lstStyle/>
          <a:p>
            <a:pPr algn="ctr"/>
            <a:r>
              <a:rPr lang="en-US" b="1" dirty="0"/>
              <a:t>12</a:t>
            </a:r>
          </a:p>
        </p:txBody>
      </p:sp>
      <p:sp>
        <p:nvSpPr>
          <p:cNvPr id="12" name="Rectangle 11">
            <a:extLst>
              <a:ext uri="{FF2B5EF4-FFF2-40B4-BE49-F238E27FC236}">
                <a16:creationId xmlns:a16="http://schemas.microsoft.com/office/drawing/2014/main" id="{36A49E1C-92AD-4175-808A-91DE94E00972}"/>
              </a:ext>
            </a:extLst>
          </p:cNvPr>
          <p:cNvSpPr/>
          <p:nvPr/>
        </p:nvSpPr>
        <p:spPr>
          <a:xfrm>
            <a:off x="9983491" y="3051417"/>
            <a:ext cx="418704" cy="369332"/>
          </a:xfrm>
          <a:prstGeom prst="rect">
            <a:avLst/>
          </a:prstGeom>
        </p:spPr>
        <p:txBody>
          <a:bodyPr wrap="none">
            <a:spAutoFit/>
          </a:bodyPr>
          <a:lstStyle/>
          <a:p>
            <a:pPr algn="ctr"/>
            <a:r>
              <a:rPr lang="en-US" b="1" dirty="0">
                <a:solidFill>
                  <a:srgbClr val="FF0000"/>
                </a:solidFill>
              </a:rPr>
              <a:t>13</a:t>
            </a:r>
          </a:p>
        </p:txBody>
      </p:sp>
      <p:sp>
        <p:nvSpPr>
          <p:cNvPr id="13" name="Rectangle 12">
            <a:extLst>
              <a:ext uri="{FF2B5EF4-FFF2-40B4-BE49-F238E27FC236}">
                <a16:creationId xmlns:a16="http://schemas.microsoft.com/office/drawing/2014/main" id="{EDC2882F-FFD2-4F8B-8A6C-D7DEE81F7E1B}"/>
              </a:ext>
            </a:extLst>
          </p:cNvPr>
          <p:cNvSpPr/>
          <p:nvPr/>
        </p:nvSpPr>
        <p:spPr>
          <a:xfrm>
            <a:off x="10825601" y="1477746"/>
            <a:ext cx="700834" cy="369332"/>
          </a:xfrm>
          <a:prstGeom prst="rect">
            <a:avLst/>
          </a:prstGeom>
        </p:spPr>
        <p:txBody>
          <a:bodyPr wrap="none">
            <a:spAutoFit/>
          </a:bodyPr>
          <a:lstStyle/>
          <a:p>
            <a:pPr algn="ctr"/>
            <a:r>
              <a:rPr lang="en-US" b="1" dirty="0"/>
              <a:t>7.7 %</a:t>
            </a:r>
          </a:p>
        </p:txBody>
      </p:sp>
      <p:sp>
        <p:nvSpPr>
          <p:cNvPr id="14" name="Rectangle 13">
            <a:extLst>
              <a:ext uri="{FF2B5EF4-FFF2-40B4-BE49-F238E27FC236}">
                <a16:creationId xmlns:a16="http://schemas.microsoft.com/office/drawing/2014/main" id="{C2FAEF9D-9E94-4089-A757-58D1650AB11A}"/>
              </a:ext>
            </a:extLst>
          </p:cNvPr>
          <p:cNvSpPr/>
          <p:nvPr/>
        </p:nvSpPr>
        <p:spPr>
          <a:xfrm>
            <a:off x="10708582" y="1858653"/>
            <a:ext cx="817853" cy="369332"/>
          </a:xfrm>
          <a:prstGeom prst="rect">
            <a:avLst/>
          </a:prstGeom>
        </p:spPr>
        <p:txBody>
          <a:bodyPr wrap="none">
            <a:spAutoFit/>
          </a:bodyPr>
          <a:lstStyle/>
          <a:p>
            <a:pPr algn="ctr"/>
            <a:r>
              <a:rPr lang="en-US" b="1" dirty="0"/>
              <a:t>46.2 %</a:t>
            </a:r>
          </a:p>
        </p:txBody>
      </p:sp>
      <p:sp>
        <p:nvSpPr>
          <p:cNvPr id="15" name="Rectangle 14">
            <a:extLst>
              <a:ext uri="{FF2B5EF4-FFF2-40B4-BE49-F238E27FC236}">
                <a16:creationId xmlns:a16="http://schemas.microsoft.com/office/drawing/2014/main" id="{9B8DAD47-C7F6-473E-BFD9-E1885589AEC9}"/>
              </a:ext>
            </a:extLst>
          </p:cNvPr>
          <p:cNvSpPr/>
          <p:nvPr/>
        </p:nvSpPr>
        <p:spPr>
          <a:xfrm>
            <a:off x="10710320" y="2276478"/>
            <a:ext cx="817853" cy="369332"/>
          </a:xfrm>
          <a:prstGeom prst="rect">
            <a:avLst/>
          </a:prstGeom>
        </p:spPr>
        <p:txBody>
          <a:bodyPr wrap="none">
            <a:spAutoFit/>
          </a:bodyPr>
          <a:lstStyle/>
          <a:p>
            <a:pPr algn="ctr"/>
            <a:r>
              <a:rPr lang="en-US" b="1" dirty="0"/>
              <a:t>76.9 %</a:t>
            </a:r>
          </a:p>
        </p:txBody>
      </p:sp>
      <p:sp>
        <p:nvSpPr>
          <p:cNvPr id="16" name="Rectangle 15">
            <a:extLst>
              <a:ext uri="{FF2B5EF4-FFF2-40B4-BE49-F238E27FC236}">
                <a16:creationId xmlns:a16="http://schemas.microsoft.com/office/drawing/2014/main" id="{CD489138-E781-447C-BFF4-2444F9CA25EB}"/>
              </a:ext>
            </a:extLst>
          </p:cNvPr>
          <p:cNvSpPr/>
          <p:nvPr/>
        </p:nvSpPr>
        <p:spPr>
          <a:xfrm>
            <a:off x="10708582" y="2668304"/>
            <a:ext cx="817853" cy="369332"/>
          </a:xfrm>
          <a:prstGeom prst="rect">
            <a:avLst/>
          </a:prstGeom>
        </p:spPr>
        <p:txBody>
          <a:bodyPr wrap="none">
            <a:spAutoFit/>
          </a:bodyPr>
          <a:lstStyle/>
          <a:p>
            <a:pPr algn="ctr"/>
            <a:r>
              <a:rPr lang="en-US" b="1" dirty="0"/>
              <a:t>92.3 %</a:t>
            </a:r>
          </a:p>
        </p:txBody>
      </p:sp>
      <p:sp>
        <p:nvSpPr>
          <p:cNvPr id="17" name="Rectangle 16">
            <a:extLst>
              <a:ext uri="{FF2B5EF4-FFF2-40B4-BE49-F238E27FC236}">
                <a16:creationId xmlns:a16="http://schemas.microsoft.com/office/drawing/2014/main" id="{8046DD1C-21E8-4DB4-ABFB-CF6DDFA34892}"/>
              </a:ext>
            </a:extLst>
          </p:cNvPr>
          <p:cNvSpPr/>
          <p:nvPr/>
        </p:nvSpPr>
        <p:spPr>
          <a:xfrm>
            <a:off x="10739039" y="3051417"/>
            <a:ext cx="756938" cy="369332"/>
          </a:xfrm>
          <a:prstGeom prst="rect">
            <a:avLst/>
          </a:prstGeom>
        </p:spPr>
        <p:txBody>
          <a:bodyPr wrap="none">
            <a:spAutoFit/>
          </a:bodyPr>
          <a:lstStyle/>
          <a:p>
            <a:pPr algn="ctr"/>
            <a:r>
              <a:rPr lang="en-US" b="1" dirty="0"/>
              <a:t>100 %</a:t>
            </a:r>
          </a:p>
        </p:txBody>
      </p:sp>
      <p:sp>
        <p:nvSpPr>
          <p:cNvPr id="18" name="Rectangle 17">
            <a:extLst>
              <a:ext uri="{FF2B5EF4-FFF2-40B4-BE49-F238E27FC236}">
                <a16:creationId xmlns:a16="http://schemas.microsoft.com/office/drawing/2014/main" id="{4A2D83C2-E102-4149-9FB3-7345E4495C24}"/>
              </a:ext>
            </a:extLst>
          </p:cNvPr>
          <p:cNvSpPr/>
          <p:nvPr/>
        </p:nvSpPr>
        <p:spPr>
          <a:xfrm>
            <a:off x="838200" y="3621357"/>
            <a:ext cx="6069228" cy="769441"/>
          </a:xfrm>
          <a:prstGeom prst="rect">
            <a:avLst/>
          </a:prstGeom>
        </p:spPr>
        <p:txBody>
          <a:bodyPr wrap="square">
            <a:spAutoFit/>
          </a:bodyPr>
          <a:lstStyle/>
          <a:p>
            <a:r>
              <a:rPr lang="en-US" sz="2200" dirty="0"/>
              <a:t>2. </a:t>
            </a:r>
            <a:r>
              <a:rPr lang="en-US" sz="2200" dirty="0">
                <a:solidFill>
                  <a:srgbClr val="FF0000"/>
                </a:solidFill>
              </a:rPr>
              <a:t>Add a column </a:t>
            </a:r>
            <a:r>
              <a:rPr lang="en-US" sz="2200" dirty="0"/>
              <a:t>of Cumulative frequencies and </a:t>
            </a:r>
            <a:r>
              <a:rPr lang="en-US" sz="2200" dirty="0">
                <a:solidFill>
                  <a:srgbClr val="FF0000"/>
                </a:solidFill>
              </a:rPr>
              <a:t>Relative Cumulative frequencies in Percent</a:t>
            </a:r>
            <a:r>
              <a:rPr lang="en-US" sz="2200" dirty="0"/>
              <a:t>. </a:t>
            </a:r>
          </a:p>
        </p:txBody>
      </p:sp>
      <p:sp>
        <p:nvSpPr>
          <p:cNvPr id="19" name="Rectangle 18">
            <a:extLst>
              <a:ext uri="{FF2B5EF4-FFF2-40B4-BE49-F238E27FC236}">
                <a16:creationId xmlns:a16="http://schemas.microsoft.com/office/drawing/2014/main" id="{572003A5-7D17-41F7-9705-049EDBEE4852}"/>
              </a:ext>
            </a:extLst>
          </p:cNvPr>
          <p:cNvSpPr/>
          <p:nvPr/>
        </p:nvSpPr>
        <p:spPr>
          <a:xfrm>
            <a:off x="838199" y="4493107"/>
            <a:ext cx="6069228" cy="1107996"/>
          </a:xfrm>
          <a:prstGeom prst="rect">
            <a:avLst/>
          </a:prstGeom>
        </p:spPr>
        <p:txBody>
          <a:bodyPr wrap="square">
            <a:spAutoFit/>
          </a:bodyPr>
          <a:lstStyle/>
          <a:p>
            <a:r>
              <a:rPr lang="en-US" sz="2200" dirty="0"/>
              <a:t>3. Graph the chart using Class Boundaries and RCF% by placing dots on the chart. Start with (LCB₁, 0%), then at (UCB, RCF%). </a:t>
            </a:r>
          </a:p>
        </p:txBody>
      </p:sp>
    </p:spTree>
    <p:extLst>
      <p:ext uri="{BB962C8B-B14F-4D97-AF65-F5344CB8AC3E}">
        <p14:creationId xmlns:p14="http://schemas.microsoft.com/office/powerpoint/2010/main" val="335927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wipe(left)">
                                      <p:cBhvr>
                                        <p:cTn id="37" dur="2000"/>
                                        <p:tgtEl>
                                          <p:spTgt spid="1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1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10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10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1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10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3" grpId="0"/>
      <p:bldP spid="9" grpId="0"/>
      <p:bldP spid="10" grpId="0"/>
      <p:bldP spid="11" grpId="0"/>
      <p:bldP spid="12" grpId="0"/>
      <p:bldP spid="13" grpId="0"/>
      <p:bldP spid="14" grpId="0"/>
      <p:bldP spid="15" grpId="0"/>
      <p:bldP spid="16" grpId="0"/>
      <p:bldP spid="17"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278578" cy="1325563"/>
          </a:xfrm>
        </p:spPr>
        <p:txBody>
          <a:bodyPr/>
          <a:lstStyle/>
          <a:p>
            <a:r>
              <a:rPr lang="en-US" dirty="0">
                <a:solidFill>
                  <a:srgbClr val="990033"/>
                </a:solidFill>
              </a:rPr>
              <a:t>Example</a:t>
            </a:r>
            <a:endParaRPr lang="en-US" dirty="0"/>
          </a:p>
        </p:txBody>
      </p:sp>
      <p:sp>
        <p:nvSpPr>
          <p:cNvPr id="60" name="Line 4">
            <a:extLst>
              <a:ext uri="{FF2B5EF4-FFF2-40B4-BE49-F238E27FC236}">
                <a16:creationId xmlns:a16="http://schemas.microsoft.com/office/drawing/2014/main" id="{3DF1745D-3E92-4B87-9761-E8881F8F7BF1}"/>
              </a:ext>
            </a:extLst>
          </p:cNvPr>
          <p:cNvSpPr>
            <a:spLocks noChangeShapeType="1"/>
          </p:cNvSpPr>
          <p:nvPr/>
        </p:nvSpPr>
        <p:spPr bwMode="auto">
          <a:xfrm flipV="1">
            <a:off x="1530318" y="5886478"/>
            <a:ext cx="6183502" cy="0"/>
          </a:xfrm>
          <a:prstGeom prst="line">
            <a:avLst/>
          </a:prstGeom>
          <a:noFill/>
          <a:ln w="38100">
            <a:solidFill>
              <a:schemeClr val="tx2"/>
            </a:solidFill>
            <a:round/>
            <a:headEnd/>
            <a:tailEnd type="triangle" w="med" len="med"/>
          </a:ln>
        </p:spPr>
        <p:txBody>
          <a:bodyPr lIns="109711" tIns="54856" rIns="109711" bIns="54856"/>
          <a:lstStyle/>
          <a:p>
            <a:endParaRPr lang="en-US" sz="2200"/>
          </a:p>
        </p:txBody>
      </p:sp>
      <p:sp>
        <p:nvSpPr>
          <p:cNvPr id="61" name="Line 7">
            <a:extLst>
              <a:ext uri="{FF2B5EF4-FFF2-40B4-BE49-F238E27FC236}">
                <a16:creationId xmlns:a16="http://schemas.microsoft.com/office/drawing/2014/main" id="{1AD32CA2-27D6-4FE0-AB78-3E4E3F2894A3}"/>
              </a:ext>
            </a:extLst>
          </p:cNvPr>
          <p:cNvSpPr>
            <a:spLocks noChangeShapeType="1"/>
          </p:cNvSpPr>
          <p:nvPr/>
        </p:nvSpPr>
        <p:spPr bwMode="auto">
          <a:xfrm>
            <a:off x="4733654" y="5905231"/>
            <a:ext cx="0" cy="92279"/>
          </a:xfrm>
          <a:prstGeom prst="line">
            <a:avLst/>
          </a:prstGeom>
          <a:noFill/>
          <a:ln w="38100">
            <a:solidFill>
              <a:schemeClr val="tx2"/>
            </a:solidFill>
            <a:prstDash val="dash"/>
            <a:round/>
            <a:headEnd/>
            <a:tailEnd/>
          </a:ln>
        </p:spPr>
        <p:txBody>
          <a:bodyPr lIns="109711" tIns="54856" rIns="109711" bIns="54856"/>
          <a:lstStyle/>
          <a:p>
            <a:endParaRPr lang="en-US" sz="2200"/>
          </a:p>
        </p:txBody>
      </p:sp>
      <p:sp>
        <p:nvSpPr>
          <p:cNvPr id="62" name="Line 13">
            <a:extLst>
              <a:ext uri="{FF2B5EF4-FFF2-40B4-BE49-F238E27FC236}">
                <a16:creationId xmlns:a16="http://schemas.microsoft.com/office/drawing/2014/main" id="{6E2C34E4-B147-48AC-916A-C1116BB0AE72}"/>
              </a:ext>
            </a:extLst>
          </p:cNvPr>
          <p:cNvSpPr>
            <a:spLocks noChangeShapeType="1"/>
          </p:cNvSpPr>
          <p:nvPr/>
        </p:nvSpPr>
        <p:spPr bwMode="auto">
          <a:xfrm>
            <a:off x="5582621" y="5886478"/>
            <a:ext cx="0" cy="118123"/>
          </a:xfrm>
          <a:prstGeom prst="line">
            <a:avLst/>
          </a:prstGeom>
          <a:noFill/>
          <a:ln w="38100">
            <a:solidFill>
              <a:schemeClr val="tx2"/>
            </a:solidFill>
            <a:prstDash val="dash"/>
            <a:round/>
            <a:headEnd/>
            <a:tailEnd/>
          </a:ln>
        </p:spPr>
        <p:txBody>
          <a:bodyPr lIns="109711" tIns="54856" rIns="109711" bIns="54856"/>
          <a:lstStyle/>
          <a:p>
            <a:endParaRPr lang="en-US" sz="2200"/>
          </a:p>
        </p:txBody>
      </p:sp>
      <p:sp>
        <p:nvSpPr>
          <p:cNvPr id="63" name="Line 14">
            <a:extLst>
              <a:ext uri="{FF2B5EF4-FFF2-40B4-BE49-F238E27FC236}">
                <a16:creationId xmlns:a16="http://schemas.microsoft.com/office/drawing/2014/main" id="{A1F6C438-1F4D-455E-94B1-3859B3FB6B93}"/>
              </a:ext>
            </a:extLst>
          </p:cNvPr>
          <p:cNvSpPr>
            <a:spLocks noChangeShapeType="1"/>
          </p:cNvSpPr>
          <p:nvPr/>
        </p:nvSpPr>
        <p:spPr bwMode="auto">
          <a:xfrm>
            <a:off x="3906835" y="5905231"/>
            <a:ext cx="0" cy="92279"/>
          </a:xfrm>
          <a:prstGeom prst="line">
            <a:avLst/>
          </a:prstGeom>
          <a:noFill/>
          <a:ln w="38100">
            <a:solidFill>
              <a:schemeClr val="tx2"/>
            </a:solidFill>
            <a:prstDash val="dash"/>
            <a:round/>
            <a:headEnd/>
            <a:tailEnd/>
          </a:ln>
        </p:spPr>
        <p:txBody>
          <a:bodyPr lIns="109711" tIns="54856" rIns="109711" bIns="54856"/>
          <a:lstStyle/>
          <a:p>
            <a:endParaRPr lang="en-US" sz="2200"/>
          </a:p>
        </p:txBody>
      </p:sp>
      <p:sp>
        <p:nvSpPr>
          <p:cNvPr id="64" name="Line 16">
            <a:extLst>
              <a:ext uri="{FF2B5EF4-FFF2-40B4-BE49-F238E27FC236}">
                <a16:creationId xmlns:a16="http://schemas.microsoft.com/office/drawing/2014/main" id="{C3D8E418-63C3-4201-913E-E3A299768641}"/>
              </a:ext>
            </a:extLst>
          </p:cNvPr>
          <p:cNvSpPr>
            <a:spLocks noChangeShapeType="1"/>
          </p:cNvSpPr>
          <p:nvPr/>
        </p:nvSpPr>
        <p:spPr bwMode="auto">
          <a:xfrm>
            <a:off x="3036970" y="5905231"/>
            <a:ext cx="0" cy="92279"/>
          </a:xfrm>
          <a:prstGeom prst="line">
            <a:avLst/>
          </a:prstGeom>
          <a:noFill/>
          <a:ln w="38100">
            <a:solidFill>
              <a:schemeClr val="tx2"/>
            </a:solidFill>
            <a:prstDash val="dash"/>
            <a:round/>
            <a:headEnd/>
            <a:tailEnd/>
          </a:ln>
        </p:spPr>
        <p:txBody>
          <a:bodyPr lIns="109711" tIns="54856" rIns="109711" bIns="54856"/>
          <a:lstStyle/>
          <a:p>
            <a:endParaRPr lang="en-US" sz="2200"/>
          </a:p>
        </p:txBody>
      </p:sp>
      <p:sp>
        <p:nvSpPr>
          <p:cNvPr id="65" name="Line 17">
            <a:extLst>
              <a:ext uri="{FF2B5EF4-FFF2-40B4-BE49-F238E27FC236}">
                <a16:creationId xmlns:a16="http://schemas.microsoft.com/office/drawing/2014/main" id="{8465B99A-2B32-4CF8-8573-2E0195D4D171}"/>
              </a:ext>
            </a:extLst>
          </p:cNvPr>
          <p:cNvSpPr>
            <a:spLocks noChangeShapeType="1"/>
          </p:cNvSpPr>
          <p:nvPr/>
        </p:nvSpPr>
        <p:spPr bwMode="auto">
          <a:xfrm>
            <a:off x="2162644" y="5905231"/>
            <a:ext cx="0" cy="92279"/>
          </a:xfrm>
          <a:prstGeom prst="line">
            <a:avLst/>
          </a:prstGeom>
          <a:noFill/>
          <a:ln w="38100">
            <a:solidFill>
              <a:schemeClr val="tx2"/>
            </a:solidFill>
            <a:prstDash val="dash"/>
            <a:round/>
            <a:headEnd/>
            <a:tailEnd/>
          </a:ln>
        </p:spPr>
        <p:txBody>
          <a:bodyPr lIns="109711" tIns="54856" rIns="109711" bIns="54856"/>
          <a:lstStyle/>
          <a:p>
            <a:endParaRPr lang="en-US" sz="2200"/>
          </a:p>
        </p:txBody>
      </p:sp>
      <p:sp>
        <p:nvSpPr>
          <p:cNvPr id="66" name="TextBox 65">
            <a:extLst>
              <a:ext uri="{FF2B5EF4-FFF2-40B4-BE49-F238E27FC236}">
                <a16:creationId xmlns:a16="http://schemas.microsoft.com/office/drawing/2014/main" id="{078CD7FD-1249-49A1-AB61-E6B6496674C9}"/>
              </a:ext>
            </a:extLst>
          </p:cNvPr>
          <p:cNvSpPr txBox="1"/>
          <p:nvPr/>
        </p:nvSpPr>
        <p:spPr>
          <a:xfrm>
            <a:off x="4475847" y="6000994"/>
            <a:ext cx="582241" cy="449338"/>
          </a:xfrm>
          <a:prstGeom prst="rect">
            <a:avLst/>
          </a:prstGeom>
          <a:noFill/>
        </p:spPr>
        <p:txBody>
          <a:bodyPr wrap="none" lIns="109711" tIns="54856" rIns="109711" bIns="54856" rtlCol="0">
            <a:spAutoFit/>
          </a:bodyPr>
          <a:lstStyle/>
          <a:p>
            <a:r>
              <a:rPr lang="en-US" sz="2200" b="1" dirty="0"/>
              <a:t>4.5</a:t>
            </a:r>
          </a:p>
        </p:txBody>
      </p:sp>
      <p:sp>
        <p:nvSpPr>
          <p:cNvPr id="67" name="TextBox 66">
            <a:extLst>
              <a:ext uri="{FF2B5EF4-FFF2-40B4-BE49-F238E27FC236}">
                <a16:creationId xmlns:a16="http://schemas.microsoft.com/office/drawing/2014/main" id="{A180A6E6-2F9C-456B-900B-1F24041CC9CA}"/>
              </a:ext>
            </a:extLst>
          </p:cNvPr>
          <p:cNvSpPr txBox="1"/>
          <p:nvPr/>
        </p:nvSpPr>
        <p:spPr>
          <a:xfrm>
            <a:off x="5267073" y="5991622"/>
            <a:ext cx="582241" cy="449338"/>
          </a:xfrm>
          <a:prstGeom prst="rect">
            <a:avLst/>
          </a:prstGeom>
          <a:noFill/>
        </p:spPr>
        <p:txBody>
          <a:bodyPr wrap="none" lIns="109711" tIns="54856" rIns="109711" bIns="54856" rtlCol="0">
            <a:spAutoFit/>
          </a:bodyPr>
          <a:lstStyle/>
          <a:p>
            <a:r>
              <a:rPr lang="en-US" sz="2200" b="1" dirty="0"/>
              <a:t>5.5</a:t>
            </a:r>
          </a:p>
        </p:txBody>
      </p:sp>
      <p:sp>
        <p:nvSpPr>
          <p:cNvPr id="68" name="TextBox 67">
            <a:extLst>
              <a:ext uri="{FF2B5EF4-FFF2-40B4-BE49-F238E27FC236}">
                <a16:creationId xmlns:a16="http://schemas.microsoft.com/office/drawing/2014/main" id="{BE515BA5-B0F3-4F4E-AFE8-BF205C48E986}"/>
              </a:ext>
            </a:extLst>
          </p:cNvPr>
          <p:cNvSpPr txBox="1"/>
          <p:nvPr/>
        </p:nvSpPr>
        <p:spPr>
          <a:xfrm>
            <a:off x="3606305" y="5991622"/>
            <a:ext cx="582241" cy="449338"/>
          </a:xfrm>
          <a:prstGeom prst="rect">
            <a:avLst/>
          </a:prstGeom>
          <a:noFill/>
        </p:spPr>
        <p:txBody>
          <a:bodyPr wrap="none" lIns="109711" tIns="54856" rIns="109711" bIns="54856" rtlCol="0">
            <a:spAutoFit/>
          </a:bodyPr>
          <a:lstStyle/>
          <a:p>
            <a:r>
              <a:rPr lang="en-US" sz="2200" b="1" dirty="0"/>
              <a:t>3.5</a:t>
            </a:r>
          </a:p>
        </p:txBody>
      </p:sp>
      <p:sp>
        <p:nvSpPr>
          <p:cNvPr id="69" name="TextBox 68">
            <a:extLst>
              <a:ext uri="{FF2B5EF4-FFF2-40B4-BE49-F238E27FC236}">
                <a16:creationId xmlns:a16="http://schemas.microsoft.com/office/drawing/2014/main" id="{833BA3E1-2E18-46AE-9647-29038107F4EC}"/>
              </a:ext>
            </a:extLst>
          </p:cNvPr>
          <p:cNvSpPr txBox="1"/>
          <p:nvPr/>
        </p:nvSpPr>
        <p:spPr>
          <a:xfrm>
            <a:off x="2756476" y="6001001"/>
            <a:ext cx="582241" cy="449338"/>
          </a:xfrm>
          <a:prstGeom prst="rect">
            <a:avLst/>
          </a:prstGeom>
          <a:noFill/>
        </p:spPr>
        <p:txBody>
          <a:bodyPr wrap="none" lIns="109711" tIns="54856" rIns="109711" bIns="54856" rtlCol="0">
            <a:spAutoFit/>
          </a:bodyPr>
          <a:lstStyle/>
          <a:p>
            <a:r>
              <a:rPr lang="en-US" sz="2200" b="1" dirty="0"/>
              <a:t>2.5</a:t>
            </a:r>
          </a:p>
        </p:txBody>
      </p:sp>
      <p:sp>
        <p:nvSpPr>
          <p:cNvPr id="70" name="TextBox 69">
            <a:extLst>
              <a:ext uri="{FF2B5EF4-FFF2-40B4-BE49-F238E27FC236}">
                <a16:creationId xmlns:a16="http://schemas.microsoft.com/office/drawing/2014/main" id="{466C03AA-28D4-4EB3-B812-DEFA1F8EBD14}"/>
              </a:ext>
            </a:extLst>
          </p:cNvPr>
          <p:cNvSpPr txBox="1"/>
          <p:nvPr/>
        </p:nvSpPr>
        <p:spPr>
          <a:xfrm>
            <a:off x="1945834" y="5991629"/>
            <a:ext cx="582241" cy="449338"/>
          </a:xfrm>
          <a:prstGeom prst="rect">
            <a:avLst/>
          </a:prstGeom>
          <a:noFill/>
        </p:spPr>
        <p:txBody>
          <a:bodyPr wrap="none" lIns="109711" tIns="54856" rIns="109711" bIns="54856" rtlCol="0">
            <a:spAutoFit/>
          </a:bodyPr>
          <a:lstStyle/>
          <a:p>
            <a:r>
              <a:rPr lang="en-US" sz="2200" b="1" dirty="0"/>
              <a:t>1.5</a:t>
            </a:r>
          </a:p>
        </p:txBody>
      </p:sp>
      <p:sp>
        <p:nvSpPr>
          <p:cNvPr id="71" name="Line 4">
            <a:extLst>
              <a:ext uri="{FF2B5EF4-FFF2-40B4-BE49-F238E27FC236}">
                <a16:creationId xmlns:a16="http://schemas.microsoft.com/office/drawing/2014/main" id="{92120DEF-76A4-4443-93CA-D6B5B57BC3C8}"/>
              </a:ext>
            </a:extLst>
          </p:cNvPr>
          <p:cNvSpPr>
            <a:spLocks noChangeShapeType="1"/>
          </p:cNvSpPr>
          <p:nvPr/>
        </p:nvSpPr>
        <p:spPr bwMode="auto">
          <a:xfrm flipV="1">
            <a:off x="1735468" y="2125442"/>
            <a:ext cx="0" cy="3976660"/>
          </a:xfrm>
          <a:prstGeom prst="line">
            <a:avLst/>
          </a:prstGeom>
          <a:noFill/>
          <a:ln w="38100">
            <a:solidFill>
              <a:schemeClr val="tx2"/>
            </a:solidFill>
            <a:round/>
            <a:headEnd/>
            <a:tailEnd type="triangle" w="med" len="med"/>
          </a:ln>
        </p:spPr>
        <p:txBody>
          <a:bodyPr lIns="109711" tIns="54856" rIns="109711" bIns="54856"/>
          <a:lstStyle/>
          <a:p>
            <a:endParaRPr lang="en-US" sz="2200"/>
          </a:p>
        </p:txBody>
      </p:sp>
      <p:cxnSp>
        <p:nvCxnSpPr>
          <p:cNvPr id="72" name="Straight Connector 71">
            <a:extLst>
              <a:ext uri="{FF2B5EF4-FFF2-40B4-BE49-F238E27FC236}">
                <a16:creationId xmlns:a16="http://schemas.microsoft.com/office/drawing/2014/main" id="{94B2AC18-1994-4CF7-94BD-62FC27B2ED97}"/>
              </a:ext>
            </a:extLst>
          </p:cNvPr>
          <p:cNvCxnSpPr>
            <a:stCxn id="78" idx="2"/>
          </p:cNvCxnSpPr>
          <p:nvPr/>
        </p:nvCxnSpPr>
        <p:spPr>
          <a:xfrm flipH="1">
            <a:off x="1637780" y="5583414"/>
            <a:ext cx="1310935" cy="8662"/>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05EC989-2051-4DE3-8DAE-2EAC25774A13}"/>
              </a:ext>
            </a:extLst>
          </p:cNvPr>
          <p:cNvSpPr txBox="1"/>
          <p:nvPr/>
        </p:nvSpPr>
        <p:spPr>
          <a:xfrm>
            <a:off x="1109104" y="5416124"/>
            <a:ext cx="582241" cy="449338"/>
          </a:xfrm>
          <a:prstGeom prst="rect">
            <a:avLst/>
          </a:prstGeom>
          <a:noFill/>
        </p:spPr>
        <p:txBody>
          <a:bodyPr wrap="none" lIns="109711" tIns="54856" rIns="109711" bIns="54856" rtlCol="0">
            <a:spAutoFit/>
          </a:bodyPr>
          <a:lstStyle/>
          <a:p>
            <a:r>
              <a:rPr lang="en-US" sz="2200" b="1" dirty="0"/>
              <a:t>7.7</a:t>
            </a:r>
          </a:p>
        </p:txBody>
      </p:sp>
      <p:cxnSp>
        <p:nvCxnSpPr>
          <p:cNvPr id="74" name="Straight Connector 73">
            <a:extLst>
              <a:ext uri="{FF2B5EF4-FFF2-40B4-BE49-F238E27FC236}">
                <a16:creationId xmlns:a16="http://schemas.microsoft.com/office/drawing/2014/main" id="{0D3787E6-47D1-4A89-81B9-77EC7CA82887}"/>
              </a:ext>
            </a:extLst>
          </p:cNvPr>
          <p:cNvCxnSpPr/>
          <p:nvPr/>
        </p:nvCxnSpPr>
        <p:spPr>
          <a:xfrm flipH="1">
            <a:off x="1628016" y="2485644"/>
            <a:ext cx="4792388"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0113DAB-4E1A-4C06-AD7C-BB1E51BFBE26}"/>
              </a:ext>
            </a:extLst>
          </p:cNvPr>
          <p:cNvSpPr txBox="1"/>
          <p:nvPr/>
        </p:nvSpPr>
        <p:spPr>
          <a:xfrm>
            <a:off x="1050952" y="2278390"/>
            <a:ext cx="649567" cy="449338"/>
          </a:xfrm>
          <a:prstGeom prst="rect">
            <a:avLst/>
          </a:prstGeom>
          <a:noFill/>
        </p:spPr>
        <p:txBody>
          <a:bodyPr wrap="none" lIns="109711" tIns="54856" rIns="109711" bIns="54856" rtlCol="0">
            <a:spAutoFit/>
          </a:bodyPr>
          <a:lstStyle/>
          <a:p>
            <a:r>
              <a:rPr lang="en-US" sz="2200" b="1" dirty="0"/>
              <a:t>100</a:t>
            </a:r>
          </a:p>
        </p:txBody>
      </p:sp>
      <p:sp>
        <p:nvSpPr>
          <p:cNvPr id="76" name="TextBox 75">
            <a:extLst>
              <a:ext uri="{FF2B5EF4-FFF2-40B4-BE49-F238E27FC236}">
                <a16:creationId xmlns:a16="http://schemas.microsoft.com/office/drawing/2014/main" id="{6CC6C7FF-514A-4B42-A42E-159099AFD57C}"/>
              </a:ext>
            </a:extLst>
          </p:cNvPr>
          <p:cNvSpPr txBox="1"/>
          <p:nvPr/>
        </p:nvSpPr>
        <p:spPr>
          <a:xfrm>
            <a:off x="506681" y="1752473"/>
            <a:ext cx="2186013" cy="449338"/>
          </a:xfrm>
          <a:prstGeom prst="rect">
            <a:avLst/>
          </a:prstGeom>
          <a:noFill/>
        </p:spPr>
        <p:txBody>
          <a:bodyPr wrap="none" lIns="109711" tIns="54856" rIns="109711" bIns="54856" rtlCol="0">
            <a:spAutoFit/>
          </a:bodyPr>
          <a:lstStyle/>
          <a:p>
            <a:r>
              <a:rPr lang="en-US" sz="2200" b="1" dirty="0"/>
              <a:t>Rel. Cum. Freq %</a:t>
            </a:r>
          </a:p>
        </p:txBody>
      </p:sp>
      <p:sp>
        <p:nvSpPr>
          <p:cNvPr id="77" name="Smiley Face 76">
            <a:extLst>
              <a:ext uri="{FF2B5EF4-FFF2-40B4-BE49-F238E27FC236}">
                <a16:creationId xmlns:a16="http://schemas.microsoft.com/office/drawing/2014/main" id="{CEC3EDF3-E711-45BD-B133-78773E9FABFD}"/>
              </a:ext>
            </a:extLst>
          </p:cNvPr>
          <p:cNvSpPr/>
          <p:nvPr/>
        </p:nvSpPr>
        <p:spPr>
          <a:xfrm>
            <a:off x="2096517" y="5791040"/>
            <a:ext cx="190336" cy="184680"/>
          </a:xfrm>
          <a:prstGeom prst="smileyFac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9711" tIns="54856" rIns="109711" bIns="54856" rtlCol="0" anchor="ctr"/>
          <a:lstStyle/>
          <a:p>
            <a:pPr algn="ctr"/>
            <a:endParaRPr lang="en-US" sz="2200"/>
          </a:p>
        </p:txBody>
      </p:sp>
      <p:sp>
        <p:nvSpPr>
          <p:cNvPr id="78" name="Smiley Face 77">
            <a:extLst>
              <a:ext uri="{FF2B5EF4-FFF2-40B4-BE49-F238E27FC236}">
                <a16:creationId xmlns:a16="http://schemas.microsoft.com/office/drawing/2014/main" id="{B5E07133-9A8A-4726-B91A-C51E2B871441}"/>
              </a:ext>
            </a:extLst>
          </p:cNvPr>
          <p:cNvSpPr/>
          <p:nvPr/>
        </p:nvSpPr>
        <p:spPr>
          <a:xfrm>
            <a:off x="2948714" y="5491074"/>
            <a:ext cx="190336" cy="184680"/>
          </a:xfrm>
          <a:prstGeom prst="smileyFac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9711" tIns="54856" rIns="109711" bIns="54856" rtlCol="0" anchor="ctr"/>
          <a:lstStyle/>
          <a:p>
            <a:pPr algn="ctr"/>
            <a:endParaRPr lang="en-US" sz="2200"/>
          </a:p>
        </p:txBody>
      </p:sp>
      <p:sp>
        <p:nvSpPr>
          <p:cNvPr id="79" name="Smiley Face 78">
            <a:extLst>
              <a:ext uri="{FF2B5EF4-FFF2-40B4-BE49-F238E27FC236}">
                <a16:creationId xmlns:a16="http://schemas.microsoft.com/office/drawing/2014/main" id="{D2EFB8E3-F51A-4B21-A982-D3F4DE966885}"/>
              </a:ext>
            </a:extLst>
          </p:cNvPr>
          <p:cNvSpPr/>
          <p:nvPr/>
        </p:nvSpPr>
        <p:spPr>
          <a:xfrm>
            <a:off x="3817039" y="4283380"/>
            <a:ext cx="190336" cy="184680"/>
          </a:xfrm>
          <a:prstGeom prst="smileyFac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9711" tIns="54856" rIns="109711" bIns="54856" rtlCol="0" anchor="ctr"/>
          <a:lstStyle/>
          <a:p>
            <a:pPr algn="ctr"/>
            <a:endParaRPr lang="en-US" sz="2200"/>
          </a:p>
        </p:txBody>
      </p:sp>
      <p:cxnSp>
        <p:nvCxnSpPr>
          <p:cNvPr id="80" name="Straight Connector 79">
            <a:extLst>
              <a:ext uri="{FF2B5EF4-FFF2-40B4-BE49-F238E27FC236}">
                <a16:creationId xmlns:a16="http://schemas.microsoft.com/office/drawing/2014/main" id="{4EEBE1A7-3DA4-4D55-A26B-B75AAC8196EC}"/>
              </a:ext>
            </a:extLst>
          </p:cNvPr>
          <p:cNvCxnSpPr>
            <a:stCxn id="79" idx="2"/>
          </p:cNvCxnSpPr>
          <p:nvPr/>
        </p:nvCxnSpPr>
        <p:spPr>
          <a:xfrm flipH="1">
            <a:off x="1635093" y="4375720"/>
            <a:ext cx="2181946"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D4DDCFD3-4397-4887-9DF0-CC5EA7338F6D}"/>
              </a:ext>
            </a:extLst>
          </p:cNvPr>
          <p:cNvSpPr txBox="1"/>
          <p:nvPr/>
        </p:nvSpPr>
        <p:spPr>
          <a:xfrm>
            <a:off x="1020710" y="4224080"/>
            <a:ext cx="889121" cy="449338"/>
          </a:xfrm>
          <a:prstGeom prst="rect">
            <a:avLst/>
          </a:prstGeom>
          <a:noFill/>
        </p:spPr>
        <p:txBody>
          <a:bodyPr wrap="square" lIns="109711" tIns="54856" rIns="109711" bIns="54856" rtlCol="0">
            <a:spAutoFit/>
          </a:bodyPr>
          <a:lstStyle/>
          <a:p>
            <a:r>
              <a:rPr lang="en-US" sz="2200" b="1" dirty="0"/>
              <a:t>46.2</a:t>
            </a:r>
          </a:p>
        </p:txBody>
      </p:sp>
      <p:sp>
        <p:nvSpPr>
          <p:cNvPr id="82" name="Smiley Face 81">
            <a:extLst>
              <a:ext uri="{FF2B5EF4-FFF2-40B4-BE49-F238E27FC236}">
                <a16:creationId xmlns:a16="http://schemas.microsoft.com/office/drawing/2014/main" id="{9DCED25F-721B-434D-BB2E-74AA7857F205}"/>
              </a:ext>
            </a:extLst>
          </p:cNvPr>
          <p:cNvSpPr/>
          <p:nvPr/>
        </p:nvSpPr>
        <p:spPr>
          <a:xfrm>
            <a:off x="4653104" y="3169588"/>
            <a:ext cx="190336" cy="184680"/>
          </a:xfrm>
          <a:prstGeom prst="smileyFac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9711" tIns="54856" rIns="109711" bIns="54856" rtlCol="0" anchor="ctr"/>
          <a:lstStyle/>
          <a:p>
            <a:pPr algn="ctr"/>
            <a:endParaRPr lang="en-US" sz="2200"/>
          </a:p>
        </p:txBody>
      </p:sp>
      <p:cxnSp>
        <p:nvCxnSpPr>
          <p:cNvPr id="83" name="Straight Connector 82">
            <a:extLst>
              <a:ext uri="{FF2B5EF4-FFF2-40B4-BE49-F238E27FC236}">
                <a16:creationId xmlns:a16="http://schemas.microsoft.com/office/drawing/2014/main" id="{C31358AD-DDC6-4773-94C3-700E04F924CA}"/>
              </a:ext>
            </a:extLst>
          </p:cNvPr>
          <p:cNvCxnSpPr/>
          <p:nvPr/>
        </p:nvCxnSpPr>
        <p:spPr>
          <a:xfrm flipH="1">
            <a:off x="1632408" y="3277578"/>
            <a:ext cx="3035854"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0996704-8BAB-4B42-95FB-FF086E1C7045}"/>
              </a:ext>
            </a:extLst>
          </p:cNvPr>
          <p:cNvSpPr txBox="1"/>
          <p:nvPr/>
        </p:nvSpPr>
        <p:spPr>
          <a:xfrm>
            <a:off x="1018024" y="3125939"/>
            <a:ext cx="889121" cy="449338"/>
          </a:xfrm>
          <a:prstGeom prst="rect">
            <a:avLst/>
          </a:prstGeom>
          <a:noFill/>
        </p:spPr>
        <p:txBody>
          <a:bodyPr wrap="square" lIns="109711" tIns="54856" rIns="109711" bIns="54856" rtlCol="0">
            <a:spAutoFit/>
          </a:bodyPr>
          <a:lstStyle/>
          <a:p>
            <a:r>
              <a:rPr lang="en-US" sz="2200" b="1" dirty="0"/>
              <a:t>76.9</a:t>
            </a:r>
          </a:p>
        </p:txBody>
      </p:sp>
      <p:sp>
        <p:nvSpPr>
          <p:cNvPr id="85" name="Smiley Face 84">
            <a:extLst>
              <a:ext uri="{FF2B5EF4-FFF2-40B4-BE49-F238E27FC236}">
                <a16:creationId xmlns:a16="http://schemas.microsoft.com/office/drawing/2014/main" id="{135577FB-38CD-45B7-BE7B-3C5A73127085}"/>
              </a:ext>
            </a:extLst>
          </p:cNvPr>
          <p:cNvSpPr/>
          <p:nvPr/>
        </p:nvSpPr>
        <p:spPr>
          <a:xfrm>
            <a:off x="5489169" y="2666166"/>
            <a:ext cx="190336" cy="184680"/>
          </a:xfrm>
          <a:prstGeom prst="smileyFac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9711" tIns="54856" rIns="109711" bIns="54856" rtlCol="0" anchor="ctr"/>
          <a:lstStyle/>
          <a:p>
            <a:pPr algn="ctr"/>
            <a:endParaRPr lang="en-US" sz="2200"/>
          </a:p>
        </p:txBody>
      </p:sp>
      <p:sp>
        <p:nvSpPr>
          <p:cNvPr id="86" name="Smiley Face 85">
            <a:extLst>
              <a:ext uri="{FF2B5EF4-FFF2-40B4-BE49-F238E27FC236}">
                <a16:creationId xmlns:a16="http://schemas.microsoft.com/office/drawing/2014/main" id="{23A506FB-CACF-4AE1-BC79-0B87BFC7ABBA}"/>
              </a:ext>
            </a:extLst>
          </p:cNvPr>
          <p:cNvSpPr/>
          <p:nvPr/>
        </p:nvSpPr>
        <p:spPr>
          <a:xfrm>
            <a:off x="6325237" y="2413152"/>
            <a:ext cx="190336" cy="184680"/>
          </a:xfrm>
          <a:prstGeom prst="smileyFac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9711" tIns="54856" rIns="109711" bIns="54856" rtlCol="0" anchor="ctr"/>
          <a:lstStyle/>
          <a:p>
            <a:pPr algn="ctr"/>
            <a:endParaRPr lang="en-US" sz="2200"/>
          </a:p>
        </p:txBody>
      </p:sp>
      <p:cxnSp>
        <p:nvCxnSpPr>
          <p:cNvPr id="87" name="Straight Connector 86">
            <a:extLst>
              <a:ext uri="{FF2B5EF4-FFF2-40B4-BE49-F238E27FC236}">
                <a16:creationId xmlns:a16="http://schemas.microsoft.com/office/drawing/2014/main" id="{AD88CB2E-4CDF-46E0-B0A9-34AFBEDF114C}"/>
              </a:ext>
            </a:extLst>
          </p:cNvPr>
          <p:cNvCxnSpPr/>
          <p:nvPr/>
        </p:nvCxnSpPr>
        <p:spPr>
          <a:xfrm flipV="1">
            <a:off x="3035165" y="5648479"/>
            <a:ext cx="0" cy="23800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872CF3F-8E74-4244-BF65-6F6D6B08911B}"/>
              </a:ext>
            </a:extLst>
          </p:cNvPr>
          <p:cNvCxnSpPr>
            <a:endCxn id="79" idx="4"/>
          </p:cNvCxnSpPr>
          <p:nvPr/>
        </p:nvCxnSpPr>
        <p:spPr>
          <a:xfrm flipV="1">
            <a:off x="3903491" y="4468060"/>
            <a:ext cx="0" cy="1375864"/>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FA9D5F9-9744-4F00-9B49-7B98EFE83F51}"/>
              </a:ext>
            </a:extLst>
          </p:cNvPr>
          <p:cNvCxnSpPr>
            <a:endCxn id="82" idx="4"/>
          </p:cNvCxnSpPr>
          <p:nvPr/>
        </p:nvCxnSpPr>
        <p:spPr>
          <a:xfrm flipH="1" flipV="1">
            <a:off x="4748271" y="3354268"/>
            <a:ext cx="0" cy="2534002"/>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D58BD6-8AA3-428F-84C6-CF36DF8B3912}"/>
              </a:ext>
            </a:extLst>
          </p:cNvPr>
          <p:cNvCxnSpPr/>
          <p:nvPr/>
        </p:nvCxnSpPr>
        <p:spPr>
          <a:xfrm flipV="1">
            <a:off x="5584338" y="2823801"/>
            <a:ext cx="2774" cy="3061864"/>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5869A17-0FC5-4C3C-9FD2-35BA9D9FA88B}"/>
              </a:ext>
            </a:extLst>
          </p:cNvPr>
          <p:cNvCxnSpPr>
            <a:endCxn id="86" idx="4"/>
          </p:cNvCxnSpPr>
          <p:nvPr/>
        </p:nvCxnSpPr>
        <p:spPr>
          <a:xfrm flipH="1" flipV="1">
            <a:off x="6420403" y="2597832"/>
            <a:ext cx="0" cy="3285226"/>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D424A04-2ED7-40A1-B869-368C11F7A188}"/>
              </a:ext>
            </a:extLst>
          </p:cNvPr>
          <p:cNvCxnSpPr>
            <a:stCxn id="85" idx="2"/>
          </p:cNvCxnSpPr>
          <p:nvPr/>
        </p:nvCxnSpPr>
        <p:spPr>
          <a:xfrm flipH="1">
            <a:off x="1629723" y="2758506"/>
            <a:ext cx="3859447"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F0FB8A7A-8E4B-462D-9602-349E11556C84}"/>
              </a:ext>
            </a:extLst>
          </p:cNvPr>
          <p:cNvSpPr txBox="1"/>
          <p:nvPr/>
        </p:nvSpPr>
        <p:spPr>
          <a:xfrm>
            <a:off x="1015340" y="2575566"/>
            <a:ext cx="889121" cy="449338"/>
          </a:xfrm>
          <a:prstGeom prst="rect">
            <a:avLst/>
          </a:prstGeom>
          <a:noFill/>
        </p:spPr>
        <p:txBody>
          <a:bodyPr wrap="square" lIns="109711" tIns="54856" rIns="109711" bIns="54856" rtlCol="0">
            <a:spAutoFit/>
          </a:bodyPr>
          <a:lstStyle/>
          <a:p>
            <a:r>
              <a:rPr lang="en-US" sz="2200" b="1" dirty="0"/>
              <a:t>92.3</a:t>
            </a:r>
          </a:p>
        </p:txBody>
      </p:sp>
      <p:sp>
        <p:nvSpPr>
          <p:cNvPr id="94" name="TextBox 93">
            <a:extLst>
              <a:ext uri="{FF2B5EF4-FFF2-40B4-BE49-F238E27FC236}">
                <a16:creationId xmlns:a16="http://schemas.microsoft.com/office/drawing/2014/main" id="{B84BBA61-880E-4D70-8939-8CDB43728CDA}"/>
              </a:ext>
            </a:extLst>
          </p:cNvPr>
          <p:cNvSpPr txBox="1"/>
          <p:nvPr/>
        </p:nvSpPr>
        <p:spPr>
          <a:xfrm>
            <a:off x="6894462" y="5991622"/>
            <a:ext cx="1298526" cy="449338"/>
          </a:xfrm>
          <a:prstGeom prst="rect">
            <a:avLst/>
          </a:prstGeom>
          <a:noFill/>
        </p:spPr>
        <p:txBody>
          <a:bodyPr wrap="none" lIns="109711" tIns="54856" rIns="109711" bIns="54856" rtlCol="0">
            <a:spAutoFit/>
          </a:bodyPr>
          <a:lstStyle/>
          <a:p>
            <a:r>
              <a:rPr lang="en-US" sz="2200" b="1" dirty="0"/>
              <a:t>Outcome</a:t>
            </a:r>
          </a:p>
        </p:txBody>
      </p:sp>
      <p:cxnSp>
        <p:nvCxnSpPr>
          <p:cNvPr id="95" name="Straight Connector 94">
            <a:extLst>
              <a:ext uri="{FF2B5EF4-FFF2-40B4-BE49-F238E27FC236}">
                <a16:creationId xmlns:a16="http://schemas.microsoft.com/office/drawing/2014/main" id="{EBDF1792-7346-4236-A308-3C5076B87BCB}"/>
              </a:ext>
            </a:extLst>
          </p:cNvPr>
          <p:cNvCxnSpPr/>
          <p:nvPr/>
        </p:nvCxnSpPr>
        <p:spPr>
          <a:xfrm flipV="1">
            <a:off x="2286852" y="5583416"/>
            <a:ext cx="689734" cy="23467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0C6A59A-0DC5-4E47-93F5-422E0CF4792E}"/>
              </a:ext>
            </a:extLst>
          </p:cNvPr>
          <p:cNvCxnSpPr>
            <a:endCxn id="79" idx="3"/>
          </p:cNvCxnSpPr>
          <p:nvPr/>
        </p:nvCxnSpPr>
        <p:spPr>
          <a:xfrm flipV="1">
            <a:off x="3107328" y="4441014"/>
            <a:ext cx="737586" cy="10924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A9C4E91-3951-46EC-8627-CBF43C4272B7}"/>
              </a:ext>
            </a:extLst>
          </p:cNvPr>
          <p:cNvCxnSpPr>
            <a:stCxn id="79" idx="0"/>
            <a:endCxn id="82" idx="3"/>
          </p:cNvCxnSpPr>
          <p:nvPr/>
        </p:nvCxnSpPr>
        <p:spPr>
          <a:xfrm flipV="1">
            <a:off x="3912206" y="3327223"/>
            <a:ext cx="768772" cy="9561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F0755B6-284E-49BE-AB69-0C0BB8F468BC}"/>
              </a:ext>
            </a:extLst>
          </p:cNvPr>
          <p:cNvCxnSpPr>
            <a:endCxn id="85" idx="2"/>
          </p:cNvCxnSpPr>
          <p:nvPr/>
        </p:nvCxnSpPr>
        <p:spPr>
          <a:xfrm flipV="1">
            <a:off x="4808120" y="2758507"/>
            <a:ext cx="681052" cy="4110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8822C88-A0DE-46D3-A7D2-65D5AB2E4B86}"/>
              </a:ext>
            </a:extLst>
          </p:cNvPr>
          <p:cNvCxnSpPr>
            <a:endCxn id="86" idx="2"/>
          </p:cNvCxnSpPr>
          <p:nvPr/>
        </p:nvCxnSpPr>
        <p:spPr>
          <a:xfrm flipV="1">
            <a:off x="5587112" y="2505494"/>
            <a:ext cx="738124" cy="2530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6127B40-DEAE-480D-99A1-A6CAB0CF2E9F}"/>
              </a:ext>
            </a:extLst>
          </p:cNvPr>
          <p:cNvSpPr txBox="1"/>
          <p:nvPr/>
        </p:nvSpPr>
        <p:spPr>
          <a:xfrm>
            <a:off x="6096580" y="5998149"/>
            <a:ext cx="582241" cy="449338"/>
          </a:xfrm>
          <a:prstGeom prst="rect">
            <a:avLst/>
          </a:prstGeom>
          <a:noFill/>
        </p:spPr>
        <p:txBody>
          <a:bodyPr wrap="none" lIns="109711" tIns="54856" rIns="109711" bIns="54856" rtlCol="0">
            <a:spAutoFit/>
          </a:bodyPr>
          <a:lstStyle/>
          <a:p>
            <a:r>
              <a:rPr lang="en-US" sz="2200" b="1" dirty="0"/>
              <a:t>6.5</a:t>
            </a:r>
          </a:p>
        </p:txBody>
      </p:sp>
      <p:sp>
        <p:nvSpPr>
          <p:cNvPr id="106" name="Line 13">
            <a:extLst>
              <a:ext uri="{FF2B5EF4-FFF2-40B4-BE49-F238E27FC236}">
                <a16:creationId xmlns:a16="http://schemas.microsoft.com/office/drawing/2014/main" id="{B5061E19-7323-4C05-9644-0F7EDF2C55C0}"/>
              </a:ext>
            </a:extLst>
          </p:cNvPr>
          <p:cNvSpPr>
            <a:spLocks noChangeShapeType="1"/>
          </p:cNvSpPr>
          <p:nvPr/>
        </p:nvSpPr>
        <p:spPr bwMode="auto">
          <a:xfrm>
            <a:off x="6423851" y="5869858"/>
            <a:ext cx="0" cy="118123"/>
          </a:xfrm>
          <a:prstGeom prst="line">
            <a:avLst/>
          </a:prstGeom>
          <a:noFill/>
          <a:ln w="38100">
            <a:solidFill>
              <a:schemeClr val="tx2"/>
            </a:solidFill>
            <a:prstDash val="dash"/>
            <a:round/>
            <a:headEnd/>
            <a:tailEnd/>
          </a:ln>
        </p:spPr>
        <p:txBody>
          <a:bodyPr lIns="109711" tIns="54856" rIns="109711" bIns="54856"/>
          <a:lstStyle/>
          <a:p>
            <a:endParaRPr lang="en-US" sz="2200"/>
          </a:p>
        </p:txBody>
      </p:sp>
      <p:graphicFrame>
        <p:nvGraphicFramePr>
          <p:cNvPr id="107" name="Table 106">
            <a:extLst>
              <a:ext uri="{FF2B5EF4-FFF2-40B4-BE49-F238E27FC236}">
                <a16:creationId xmlns:a16="http://schemas.microsoft.com/office/drawing/2014/main" id="{A0769A64-BD0D-4C5E-A4DC-B2289FD8250E}"/>
              </a:ext>
            </a:extLst>
          </p:cNvPr>
          <p:cNvGraphicFramePr>
            <a:graphicFrameLocks noGrp="1"/>
          </p:cNvGraphicFramePr>
          <p:nvPr>
            <p:extLst>
              <p:ext uri="{D42A27DB-BD31-4B8C-83A1-F6EECF244321}">
                <p14:modId xmlns:p14="http://schemas.microsoft.com/office/powerpoint/2010/main" val="1274155573"/>
              </p:ext>
            </p:extLst>
          </p:nvPr>
        </p:nvGraphicFramePr>
        <p:xfrm>
          <a:off x="7899936" y="505111"/>
          <a:ext cx="3730639" cy="2999232"/>
        </p:xfrm>
        <a:graphic>
          <a:graphicData uri="http://schemas.openxmlformats.org/drawingml/2006/table">
            <a:tbl>
              <a:tblPr firstRow="1" bandRow="1">
                <a:tableStyleId>{5940675A-B579-460E-94D1-54222C63F5DA}</a:tableStyleId>
              </a:tblPr>
              <a:tblGrid>
                <a:gridCol w="1704703">
                  <a:extLst>
                    <a:ext uri="{9D8B030D-6E8A-4147-A177-3AD203B41FA5}">
                      <a16:colId xmlns:a16="http://schemas.microsoft.com/office/drawing/2014/main" val="20000"/>
                    </a:ext>
                  </a:extLst>
                </a:gridCol>
                <a:gridCol w="783772">
                  <a:extLst>
                    <a:ext uri="{9D8B030D-6E8A-4147-A177-3AD203B41FA5}">
                      <a16:colId xmlns:a16="http://schemas.microsoft.com/office/drawing/2014/main" val="20001"/>
                    </a:ext>
                  </a:extLst>
                </a:gridCol>
                <a:gridCol w="1242164">
                  <a:extLst>
                    <a:ext uri="{9D8B030D-6E8A-4147-A177-3AD203B41FA5}">
                      <a16:colId xmlns:a16="http://schemas.microsoft.com/office/drawing/2014/main" val="20002"/>
                    </a:ext>
                  </a:extLst>
                </a:gridCol>
              </a:tblGrid>
              <a:tr h="987552">
                <a:tc>
                  <a:txBody>
                    <a:bodyPr/>
                    <a:lstStyle/>
                    <a:p>
                      <a:pPr algn="ctr"/>
                      <a:r>
                        <a:rPr lang="en-US" sz="1900" b="1" dirty="0"/>
                        <a:t>Class Boundary</a:t>
                      </a:r>
                    </a:p>
                  </a:txBody>
                  <a:tcPr marL="109728" marR="109728" marT="54864" marB="54864"/>
                </a:tc>
                <a:tc>
                  <a:txBody>
                    <a:bodyPr/>
                    <a:lstStyle/>
                    <a:p>
                      <a:pPr algn="ctr"/>
                      <a:r>
                        <a:rPr lang="en-US" sz="1900" b="1" dirty="0">
                          <a:solidFill>
                            <a:srgbClr val="00B050"/>
                          </a:solidFill>
                        </a:rPr>
                        <a:t>Cum Freq</a:t>
                      </a:r>
                    </a:p>
                  </a:txBody>
                  <a:tcPr marL="109728" marR="109728" marT="54864" marB="54864"/>
                </a:tc>
                <a:tc>
                  <a:txBody>
                    <a:bodyPr/>
                    <a:lstStyle/>
                    <a:p>
                      <a:pPr algn="ctr"/>
                      <a:r>
                        <a:rPr lang="en-US" sz="1900" b="1" dirty="0">
                          <a:solidFill>
                            <a:srgbClr val="0070C0"/>
                          </a:solidFill>
                        </a:rPr>
                        <a:t>Rel. Cum. Freq %</a:t>
                      </a:r>
                    </a:p>
                  </a:txBody>
                  <a:tcPr marL="109728" marR="109728" marT="54864" marB="54864"/>
                </a:tc>
                <a:extLst>
                  <a:ext uri="{0D108BD9-81ED-4DB2-BD59-A6C34878D82A}">
                    <a16:rowId xmlns:a16="http://schemas.microsoft.com/office/drawing/2014/main" val="10000"/>
                  </a:ext>
                </a:extLst>
              </a:tr>
              <a:tr h="402336">
                <a:tc>
                  <a:txBody>
                    <a:bodyPr/>
                    <a:lstStyle/>
                    <a:p>
                      <a:pPr algn="ctr"/>
                      <a:r>
                        <a:rPr lang="en-US" sz="1900" b="1" dirty="0"/>
                        <a:t>1.5      2.5</a:t>
                      </a:r>
                    </a:p>
                  </a:txBody>
                  <a:tcPr marL="109728" marR="109728" marT="54864" marB="54864"/>
                </a:tc>
                <a:tc>
                  <a:txBody>
                    <a:bodyPr/>
                    <a:lstStyle/>
                    <a:p>
                      <a:pPr algn="ctr"/>
                      <a:r>
                        <a:rPr lang="en-US" sz="1900" b="1" dirty="0"/>
                        <a:t>1</a:t>
                      </a:r>
                    </a:p>
                  </a:txBody>
                  <a:tcPr marL="109728" marR="109728" marT="54864" marB="54864"/>
                </a:tc>
                <a:tc>
                  <a:txBody>
                    <a:bodyPr/>
                    <a:lstStyle/>
                    <a:p>
                      <a:pPr algn="ctr"/>
                      <a:r>
                        <a:rPr lang="en-US" sz="1900" b="1" dirty="0"/>
                        <a:t>7.7 %</a:t>
                      </a:r>
                    </a:p>
                  </a:txBody>
                  <a:tcPr marL="109728" marR="109728" marT="54864" marB="54864"/>
                </a:tc>
                <a:extLst>
                  <a:ext uri="{0D108BD9-81ED-4DB2-BD59-A6C34878D82A}">
                    <a16:rowId xmlns:a16="http://schemas.microsoft.com/office/drawing/2014/main" val="10001"/>
                  </a:ext>
                </a:extLst>
              </a:tr>
              <a:tr h="4023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1" dirty="0"/>
                        <a:t>2.5      3.5</a:t>
                      </a:r>
                    </a:p>
                  </a:txBody>
                  <a:tcPr marL="109728" marR="109728" marT="54864" marB="54864"/>
                </a:tc>
                <a:tc>
                  <a:txBody>
                    <a:bodyPr/>
                    <a:lstStyle/>
                    <a:p>
                      <a:pPr algn="ctr"/>
                      <a:r>
                        <a:rPr lang="en-US" sz="1900" b="1" dirty="0"/>
                        <a:t>6</a:t>
                      </a:r>
                    </a:p>
                  </a:txBody>
                  <a:tcPr marL="109728" marR="109728" marT="54864" marB="54864"/>
                </a:tc>
                <a:tc>
                  <a:txBody>
                    <a:bodyPr/>
                    <a:lstStyle/>
                    <a:p>
                      <a:pPr algn="ctr"/>
                      <a:r>
                        <a:rPr lang="en-US" sz="1900" b="1" dirty="0"/>
                        <a:t>46.2 %</a:t>
                      </a:r>
                    </a:p>
                  </a:txBody>
                  <a:tcPr marL="109728" marR="109728" marT="54864" marB="54864"/>
                </a:tc>
                <a:extLst>
                  <a:ext uri="{0D108BD9-81ED-4DB2-BD59-A6C34878D82A}">
                    <a16:rowId xmlns:a16="http://schemas.microsoft.com/office/drawing/2014/main" val="10002"/>
                  </a:ext>
                </a:extLst>
              </a:tr>
              <a:tr h="402336">
                <a:tc>
                  <a:txBody>
                    <a:bodyPr/>
                    <a:lstStyle/>
                    <a:p>
                      <a:pPr algn="ctr"/>
                      <a:r>
                        <a:rPr lang="en-US" sz="1900" b="1" dirty="0"/>
                        <a:t>3.5      4.5</a:t>
                      </a:r>
                    </a:p>
                  </a:txBody>
                  <a:tcPr marL="109728" marR="109728" marT="54864" marB="54864"/>
                </a:tc>
                <a:tc>
                  <a:txBody>
                    <a:bodyPr/>
                    <a:lstStyle/>
                    <a:p>
                      <a:pPr algn="ctr"/>
                      <a:r>
                        <a:rPr lang="en-US" sz="1900" b="1" dirty="0"/>
                        <a:t>10</a:t>
                      </a:r>
                    </a:p>
                  </a:txBody>
                  <a:tcPr marL="109728" marR="109728" marT="54864" marB="54864"/>
                </a:tc>
                <a:tc>
                  <a:txBody>
                    <a:bodyPr/>
                    <a:lstStyle/>
                    <a:p>
                      <a:pPr algn="ctr"/>
                      <a:r>
                        <a:rPr lang="en-US" sz="1900" b="1" dirty="0"/>
                        <a:t>76.9 %</a:t>
                      </a:r>
                    </a:p>
                  </a:txBody>
                  <a:tcPr marL="109728" marR="109728" marT="54864" marB="54864"/>
                </a:tc>
                <a:extLst>
                  <a:ext uri="{0D108BD9-81ED-4DB2-BD59-A6C34878D82A}">
                    <a16:rowId xmlns:a16="http://schemas.microsoft.com/office/drawing/2014/main" val="10003"/>
                  </a:ext>
                </a:extLst>
              </a:tr>
              <a:tr h="402336">
                <a:tc>
                  <a:txBody>
                    <a:bodyPr/>
                    <a:lstStyle/>
                    <a:p>
                      <a:pPr algn="ctr"/>
                      <a:r>
                        <a:rPr lang="en-US" sz="1900" b="1" dirty="0"/>
                        <a:t>4.5      5.5</a:t>
                      </a:r>
                    </a:p>
                  </a:txBody>
                  <a:tcPr marL="109728" marR="109728" marT="54864" marB="54864"/>
                </a:tc>
                <a:tc>
                  <a:txBody>
                    <a:bodyPr/>
                    <a:lstStyle/>
                    <a:p>
                      <a:pPr algn="ctr"/>
                      <a:r>
                        <a:rPr lang="en-US" sz="1900" b="1" dirty="0"/>
                        <a:t>12</a:t>
                      </a:r>
                    </a:p>
                  </a:txBody>
                  <a:tcPr marL="109728" marR="109728" marT="54864" marB="54864"/>
                </a:tc>
                <a:tc>
                  <a:txBody>
                    <a:bodyPr/>
                    <a:lstStyle/>
                    <a:p>
                      <a:pPr algn="ctr"/>
                      <a:r>
                        <a:rPr lang="en-US" sz="1900" b="1" dirty="0"/>
                        <a:t>92.3 %</a:t>
                      </a:r>
                    </a:p>
                  </a:txBody>
                  <a:tcPr marL="109728" marR="109728" marT="54864" marB="54864"/>
                </a:tc>
                <a:extLst>
                  <a:ext uri="{0D108BD9-81ED-4DB2-BD59-A6C34878D82A}">
                    <a16:rowId xmlns:a16="http://schemas.microsoft.com/office/drawing/2014/main" val="10004"/>
                  </a:ext>
                </a:extLst>
              </a:tr>
              <a:tr h="402336">
                <a:tc>
                  <a:txBody>
                    <a:bodyPr/>
                    <a:lstStyle/>
                    <a:p>
                      <a:pPr algn="ctr"/>
                      <a:r>
                        <a:rPr lang="en-US" sz="1900" b="1" dirty="0"/>
                        <a:t>5.5      6.5</a:t>
                      </a:r>
                    </a:p>
                  </a:txBody>
                  <a:tcPr marL="109728" marR="109728" marT="54864" marB="54864"/>
                </a:tc>
                <a:tc>
                  <a:txBody>
                    <a:bodyPr/>
                    <a:lstStyle/>
                    <a:p>
                      <a:pPr algn="ctr"/>
                      <a:r>
                        <a:rPr lang="en-US" sz="1900" b="1" dirty="0">
                          <a:solidFill>
                            <a:srgbClr val="FF0000"/>
                          </a:solidFill>
                        </a:rPr>
                        <a:t>13</a:t>
                      </a:r>
                    </a:p>
                  </a:txBody>
                  <a:tcPr marL="109728" marR="109728" marT="54864" marB="54864"/>
                </a:tc>
                <a:tc>
                  <a:txBody>
                    <a:bodyPr/>
                    <a:lstStyle/>
                    <a:p>
                      <a:pPr algn="ctr"/>
                      <a:r>
                        <a:rPr lang="en-US" sz="1900" b="1" dirty="0"/>
                        <a:t>100 %</a:t>
                      </a:r>
                    </a:p>
                  </a:txBody>
                  <a:tcPr marL="109728" marR="109728" marT="54864" marB="54864"/>
                </a:tc>
                <a:extLst>
                  <a:ext uri="{0D108BD9-81ED-4DB2-BD59-A6C34878D82A}">
                    <a16:rowId xmlns:a16="http://schemas.microsoft.com/office/drawing/2014/main" val="10005"/>
                  </a:ext>
                </a:extLst>
              </a:tr>
            </a:tbl>
          </a:graphicData>
        </a:graphic>
      </p:graphicFrame>
      <p:sp>
        <p:nvSpPr>
          <p:cNvPr id="108" name="Rectangle 107">
            <a:extLst>
              <a:ext uri="{FF2B5EF4-FFF2-40B4-BE49-F238E27FC236}">
                <a16:creationId xmlns:a16="http://schemas.microsoft.com/office/drawing/2014/main" id="{D2514421-5537-44C3-A5BA-1E5D7C2B125F}"/>
              </a:ext>
            </a:extLst>
          </p:cNvPr>
          <p:cNvSpPr/>
          <p:nvPr/>
        </p:nvSpPr>
        <p:spPr>
          <a:xfrm>
            <a:off x="8875584" y="1480468"/>
            <a:ext cx="2754991"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9716" tIns="54859" rIns="109716" bIns="54859" rtlCol="0" anchor="ctr"/>
          <a:lstStyle/>
          <a:p>
            <a:pPr algn="ctr"/>
            <a:endParaRPr lang="en-US" sz="2640"/>
          </a:p>
        </p:txBody>
      </p:sp>
      <p:sp>
        <p:nvSpPr>
          <p:cNvPr id="109" name="Rectangle 108">
            <a:extLst>
              <a:ext uri="{FF2B5EF4-FFF2-40B4-BE49-F238E27FC236}">
                <a16:creationId xmlns:a16="http://schemas.microsoft.com/office/drawing/2014/main" id="{AA4F6DA8-2F8B-4909-B0A9-2FC4511D8A09}"/>
              </a:ext>
            </a:extLst>
          </p:cNvPr>
          <p:cNvSpPr/>
          <p:nvPr/>
        </p:nvSpPr>
        <p:spPr>
          <a:xfrm>
            <a:off x="8121128" y="1480468"/>
            <a:ext cx="606458"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9716" tIns="54859" rIns="109716" bIns="54859" rtlCol="0" anchor="ctr"/>
          <a:lstStyle/>
          <a:p>
            <a:pPr algn="ctr"/>
            <a:endParaRPr lang="en-US" sz="2640"/>
          </a:p>
        </p:txBody>
      </p:sp>
      <p:sp>
        <p:nvSpPr>
          <p:cNvPr id="113" name="Text Box 2">
            <a:extLst>
              <a:ext uri="{FF2B5EF4-FFF2-40B4-BE49-F238E27FC236}">
                <a16:creationId xmlns:a16="http://schemas.microsoft.com/office/drawing/2014/main" id="{0DC0F05C-F531-45F0-8770-F47788C17A75}"/>
              </a:ext>
            </a:extLst>
          </p:cNvPr>
          <p:cNvSpPr txBox="1">
            <a:spLocks noChangeArrowheads="1"/>
          </p:cNvSpPr>
          <p:nvPr/>
        </p:nvSpPr>
        <p:spPr bwMode="auto">
          <a:xfrm>
            <a:off x="7899935" y="3987775"/>
            <a:ext cx="3804385" cy="1189494"/>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solidFill>
                  <a:srgbClr val="7030A0"/>
                </a:solidFill>
              </a:rPr>
              <a:t>You can plot the Ogive graph using Cumulative frequencies too. </a:t>
            </a:r>
            <a:endParaRPr kumimoji="0" lang="en-US" altLang="en-US" sz="2200" b="0" i="0" u="none" strike="noStrike" cap="none" normalizeH="0" baseline="0" dirty="0">
              <a:ln>
                <a:noFill/>
              </a:ln>
              <a:solidFill>
                <a:srgbClr val="7030A0"/>
              </a:solidFill>
              <a:effectLst/>
            </a:endParaRPr>
          </a:p>
        </p:txBody>
      </p:sp>
    </p:spTree>
    <p:extLst>
      <p:ext uri="{BB962C8B-B14F-4D97-AF65-F5344CB8AC3E}">
        <p14:creationId xmlns:p14="http://schemas.microsoft.com/office/powerpoint/2010/main" val="68246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1000"/>
                                        <p:tgtEl>
                                          <p:spTgt spid="70"/>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dissolve">
                                      <p:cBhvr>
                                        <p:cTn id="11" dur="1000"/>
                                        <p:tgtEl>
                                          <p:spTgt spid="69"/>
                                        </p:tgtEl>
                                      </p:cBhvr>
                                    </p:animEffect>
                                  </p:childTnLst>
                                </p:cTn>
                              </p:par>
                            </p:childTnLst>
                          </p:cTn>
                        </p:par>
                        <p:par>
                          <p:cTn id="12" fill="hold">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1000"/>
                                        <p:tgtEl>
                                          <p:spTgt spid="68"/>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dissolve">
                                      <p:cBhvr>
                                        <p:cTn id="19" dur="1000"/>
                                        <p:tgtEl>
                                          <p:spTgt spid="66"/>
                                        </p:tgtEl>
                                      </p:cBhvr>
                                    </p:animEffect>
                                  </p:childTnLst>
                                </p:cTn>
                              </p:par>
                            </p:childTnLst>
                          </p:cTn>
                        </p:par>
                        <p:par>
                          <p:cTn id="20" fill="hold">
                            <p:stCondLst>
                              <p:cond delay="4000"/>
                            </p:stCondLst>
                            <p:childTnLst>
                              <p:par>
                                <p:cTn id="21" presetID="9" presetClass="entr" presetSubtype="0" fill="hold" grpId="0"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dissolve">
                                      <p:cBhvr>
                                        <p:cTn id="23" dur="1000"/>
                                        <p:tgtEl>
                                          <p:spTgt spid="67"/>
                                        </p:tgtEl>
                                      </p:cBhvr>
                                    </p:animEffect>
                                  </p:childTnLst>
                                </p:cTn>
                              </p:par>
                            </p:childTnLst>
                          </p:cTn>
                        </p:par>
                        <p:par>
                          <p:cTn id="24" fill="hold">
                            <p:stCondLst>
                              <p:cond delay="5000"/>
                            </p:stCondLst>
                            <p:childTnLst>
                              <p:par>
                                <p:cTn id="25" presetID="9" presetClass="entr" presetSubtype="0" fill="hold" grpId="0" nodeType="after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dissolve">
                                      <p:cBhvr>
                                        <p:cTn id="27" dur="10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dissolve">
                                      <p:cBhvr>
                                        <p:cTn id="32" dur="1000"/>
                                        <p:tgtEl>
                                          <p:spTgt spid="109"/>
                                        </p:tgtEl>
                                      </p:cBhvr>
                                    </p:animEffect>
                                  </p:childTnLst>
                                </p:cTn>
                              </p:par>
                            </p:childTnLst>
                          </p:cTn>
                        </p:par>
                        <p:par>
                          <p:cTn id="33" fill="hold">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dissolve">
                                      <p:cBhvr>
                                        <p:cTn id="36" dur="10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08"/>
                                        </p:tgtEl>
                                        <p:attrNameLst>
                                          <p:attrName>style.visibility</p:attrName>
                                        </p:attrNameLst>
                                      </p:cBhvr>
                                      <p:to>
                                        <p:strVal val="visible"/>
                                      </p:to>
                                    </p:set>
                                    <p:animEffect transition="in" filter="dissolve">
                                      <p:cBhvr>
                                        <p:cTn id="41" dur="1000"/>
                                        <p:tgtEl>
                                          <p:spTgt spid="108"/>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dissolve">
                                      <p:cBhvr>
                                        <p:cTn id="45" dur="1000"/>
                                        <p:tgtEl>
                                          <p:spTgt spid="72"/>
                                        </p:tgtEl>
                                      </p:cBhvr>
                                    </p:animEffect>
                                  </p:childTnLst>
                                </p:cTn>
                              </p:par>
                            </p:childTnLst>
                          </p:cTn>
                        </p:par>
                        <p:par>
                          <p:cTn id="46" fill="hold">
                            <p:stCondLst>
                              <p:cond delay="2000"/>
                            </p:stCondLst>
                            <p:childTnLst>
                              <p:par>
                                <p:cTn id="47" presetID="9" presetClass="entr" presetSubtype="0" fill="hold" nodeType="after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dissolve">
                                      <p:cBhvr>
                                        <p:cTn id="49" dur="1000"/>
                                        <p:tgtEl>
                                          <p:spTgt spid="87"/>
                                        </p:tgtEl>
                                      </p:cBhvr>
                                    </p:animEffect>
                                  </p:childTnLst>
                                </p:cTn>
                              </p:par>
                            </p:childTnLst>
                          </p:cTn>
                        </p:par>
                        <p:par>
                          <p:cTn id="50" fill="hold">
                            <p:stCondLst>
                              <p:cond delay="3000"/>
                            </p:stCondLst>
                            <p:childTnLst>
                              <p:par>
                                <p:cTn id="51" presetID="9" presetClass="entr" presetSubtype="0"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dissolve">
                                      <p:cBhvr>
                                        <p:cTn id="53" dur="1000"/>
                                        <p:tgtEl>
                                          <p:spTgt spid="7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80"/>
                                        </p:tgtEl>
                                        <p:attrNameLst>
                                          <p:attrName>style.visibility</p:attrName>
                                        </p:attrNameLst>
                                      </p:cBhvr>
                                      <p:to>
                                        <p:strVal val="visible"/>
                                      </p:to>
                                    </p:set>
                                    <p:animEffect transition="in" filter="dissolve">
                                      <p:cBhvr>
                                        <p:cTn id="58" dur="1000"/>
                                        <p:tgtEl>
                                          <p:spTgt spid="80"/>
                                        </p:tgtEl>
                                      </p:cBhvr>
                                    </p:animEffect>
                                  </p:childTnLst>
                                </p:cTn>
                              </p:par>
                            </p:childTnLst>
                          </p:cTn>
                        </p:par>
                        <p:par>
                          <p:cTn id="59" fill="hold">
                            <p:stCondLst>
                              <p:cond delay="1000"/>
                            </p:stCondLst>
                            <p:childTnLst>
                              <p:par>
                                <p:cTn id="60" presetID="9" presetClass="entr" presetSubtype="0" fill="hold" nodeType="after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dissolve">
                                      <p:cBhvr>
                                        <p:cTn id="62" dur="1000"/>
                                        <p:tgtEl>
                                          <p:spTgt spid="88"/>
                                        </p:tgtEl>
                                      </p:cBhvr>
                                    </p:animEffect>
                                  </p:childTnLst>
                                </p:cTn>
                              </p:par>
                            </p:childTnLst>
                          </p:cTn>
                        </p:par>
                        <p:par>
                          <p:cTn id="63" fill="hold">
                            <p:stCondLst>
                              <p:cond delay="2000"/>
                            </p:stCondLst>
                            <p:childTnLst>
                              <p:par>
                                <p:cTn id="64" presetID="9" presetClass="entr" presetSubtype="0" fill="hold" grpId="0" nodeType="afterEffect">
                                  <p:stCondLst>
                                    <p:cond delay="0"/>
                                  </p:stCondLst>
                                  <p:childTnLst>
                                    <p:set>
                                      <p:cBhvr>
                                        <p:cTn id="65" dur="1" fill="hold">
                                          <p:stCondLst>
                                            <p:cond delay="0"/>
                                          </p:stCondLst>
                                        </p:cTn>
                                        <p:tgtEl>
                                          <p:spTgt spid="79"/>
                                        </p:tgtEl>
                                        <p:attrNameLst>
                                          <p:attrName>style.visibility</p:attrName>
                                        </p:attrNameLst>
                                      </p:cBhvr>
                                      <p:to>
                                        <p:strVal val="visible"/>
                                      </p:to>
                                    </p:set>
                                    <p:animEffect transition="in" filter="dissolve">
                                      <p:cBhvr>
                                        <p:cTn id="66" dur="1000"/>
                                        <p:tgtEl>
                                          <p:spTgt spid="79"/>
                                        </p:tgtEl>
                                      </p:cBhvr>
                                    </p:animEffect>
                                  </p:childTnLst>
                                </p:cTn>
                              </p:par>
                            </p:childTnLst>
                          </p:cTn>
                        </p:par>
                        <p:par>
                          <p:cTn id="67" fill="hold">
                            <p:stCondLst>
                              <p:cond delay="3000"/>
                            </p:stCondLst>
                            <p:childTnLst>
                              <p:par>
                                <p:cTn id="68" presetID="9" presetClass="entr" presetSubtype="0" fill="hold" nodeType="afterEffect">
                                  <p:stCondLst>
                                    <p:cond delay="0"/>
                                  </p:stCondLst>
                                  <p:childTnLst>
                                    <p:set>
                                      <p:cBhvr>
                                        <p:cTn id="69" dur="1" fill="hold">
                                          <p:stCondLst>
                                            <p:cond delay="0"/>
                                          </p:stCondLst>
                                        </p:cTn>
                                        <p:tgtEl>
                                          <p:spTgt spid="83"/>
                                        </p:tgtEl>
                                        <p:attrNameLst>
                                          <p:attrName>style.visibility</p:attrName>
                                        </p:attrNameLst>
                                      </p:cBhvr>
                                      <p:to>
                                        <p:strVal val="visible"/>
                                      </p:to>
                                    </p:set>
                                    <p:animEffect transition="in" filter="dissolve">
                                      <p:cBhvr>
                                        <p:cTn id="70" dur="1000"/>
                                        <p:tgtEl>
                                          <p:spTgt spid="83"/>
                                        </p:tgtEl>
                                      </p:cBhvr>
                                    </p:animEffect>
                                  </p:childTnLst>
                                </p:cTn>
                              </p:par>
                            </p:childTnLst>
                          </p:cTn>
                        </p:par>
                        <p:par>
                          <p:cTn id="71" fill="hold">
                            <p:stCondLst>
                              <p:cond delay="4000"/>
                            </p:stCondLst>
                            <p:childTnLst>
                              <p:par>
                                <p:cTn id="72" presetID="9" presetClass="entr" presetSubtype="0" fill="hold" nodeType="afterEffect">
                                  <p:stCondLst>
                                    <p:cond delay="0"/>
                                  </p:stCondLst>
                                  <p:childTnLst>
                                    <p:set>
                                      <p:cBhvr>
                                        <p:cTn id="73" dur="1" fill="hold">
                                          <p:stCondLst>
                                            <p:cond delay="0"/>
                                          </p:stCondLst>
                                        </p:cTn>
                                        <p:tgtEl>
                                          <p:spTgt spid="89"/>
                                        </p:tgtEl>
                                        <p:attrNameLst>
                                          <p:attrName>style.visibility</p:attrName>
                                        </p:attrNameLst>
                                      </p:cBhvr>
                                      <p:to>
                                        <p:strVal val="visible"/>
                                      </p:to>
                                    </p:set>
                                    <p:animEffect transition="in" filter="dissolve">
                                      <p:cBhvr>
                                        <p:cTn id="74" dur="1000"/>
                                        <p:tgtEl>
                                          <p:spTgt spid="89"/>
                                        </p:tgtEl>
                                      </p:cBhvr>
                                    </p:animEffect>
                                  </p:childTnLst>
                                </p:cTn>
                              </p:par>
                            </p:childTnLst>
                          </p:cTn>
                        </p:par>
                        <p:par>
                          <p:cTn id="75" fill="hold">
                            <p:stCondLst>
                              <p:cond delay="5000"/>
                            </p:stCondLst>
                            <p:childTnLst>
                              <p:par>
                                <p:cTn id="76" presetID="9" presetClass="entr" presetSubtype="0" fill="hold" grpId="0" nodeType="afterEffect">
                                  <p:stCondLst>
                                    <p:cond delay="0"/>
                                  </p:stCondLst>
                                  <p:childTnLst>
                                    <p:set>
                                      <p:cBhvr>
                                        <p:cTn id="77" dur="1" fill="hold">
                                          <p:stCondLst>
                                            <p:cond delay="0"/>
                                          </p:stCondLst>
                                        </p:cTn>
                                        <p:tgtEl>
                                          <p:spTgt spid="82"/>
                                        </p:tgtEl>
                                        <p:attrNameLst>
                                          <p:attrName>style.visibility</p:attrName>
                                        </p:attrNameLst>
                                      </p:cBhvr>
                                      <p:to>
                                        <p:strVal val="visible"/>
                                      </p:to>
                                    </p:set>
                                    <p:animEffect transition="in" filter="dissolve">
                                      <p:cBhvr>
                                        <p:cTn id="78" dur="1000"/>
                                        <p:tgtEl>
                                          <p:spTgt spid="82"/>
                                        </p:tgtEl>
                                      </p:cBhvr>
                                    </p:animEffect>
                                  </p:childTnLst>
                                </p:cTn>
                              </p:par>
                            </p:childTnLst>
                          </p:cTn>
                        </p:par>
                        <p:par>
                          <p:cTn id="79" fill="hold">
                            <p:stCondLst>
                              <p:cond delay="6000"/>
                            </p:stCondLst>
                            <p:childTnLst>
                              <p:par>
                                <p:cTn id="80" presetID="9" presetClass="entr" presetSubtype="0" fill="hold" nodeType="afterEffect">
                                  <p:stCondLst>
                                    <p:cond delay="0"/>
                                  </p:stCondLst>
                                  <p:childTnLst>
                                    <p:set>
                                      <p:cBhvr>
                                        <p:cTn id="81" dur="1" fill="hold">
                                          <p:stCondLst>
                                            <p:cond delay="0"/>
                                          </p:stCondLst>
                                        </p:cTn>
                                        <p:tgtEl>
                                          <p:spTgt spid="92"/>
                                        </p:tgtEl>
                                        <p:attrNameLst>
                                          <p:attrName>style.visibility</p:attrName>
                                        </p:attrNameLst>
                                      </p:cBhvr>
                                      <p:to>
                                        <p:strVal val="visible"/>
                                      </p:to>
                                    </p:set>
                                    <p:animEffect transition="in" filter="dissolve">
                                      <p:cBhvr>
                                        <p:cTn id="82" dur="1000"/>
                                        <p:tgtEl>
                                          <p:spTgt spid="92"/>
                                        </p:tgtEl>
                                      </p:cBhvr>
                                    </p:animEffect>
                                  </p:childTnLst>
                                </p:cTn>
                              </p:par>
                            </p:childTnLst>
                          </p:cTn>
                        </p:par>
                        <p:par>
                          <p:cTn id="83" fill="hold">
                            <p:stCondLst>
                              <p:cond delay="7000"/>
                            </p:stCondLst>
                            <p:childTnLst>
                              <p:par>
                                <p:cTn id="84" presetID="9" presetClass="entr" presetSubtype="0" fill="hold" nodeType="after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dissolve">
                                      <p:cBhvr>
                                        <p:cTn id="86" dur="1000"/>
                                        <p:tgtEl>
                                          <p:spTgt spid="90"/>
                                        </p:tgtEl>
                                      </p:cBhvr>
                                    </p:animEffect>
                                  </p:childTnLst>
                                </p:cTn>
                              </p:par>
                            </p:childTnLst>
                          </p:cTn>
                        </p:par>
                        <p:par>
                          <p:cTn id="87" fill="hold">
                            <p:stCondLst>
                              <p:cond delay="8000"/>
                            </p:stCondLst>
                            <p:childTnLst>
                              <p:par>
                                <p:cTn id="88" presetID="9" presetClass="entr" presetSubtype="0" fill="hold" grpId="0" nodeType="afterEffect">
                                  <p:stCondLst>
                                    <p:cond delay="0"/>
                                  </p:stCondLst>
                                  <p:childTnLst>
                                    <p:set>
                                      <p:cBhvr>
                                        <p:cTn id="89" dur="1" fill="hold">
                                          <p:stCondLst>
                                            <p:cond delay="0"/>
                                          </p:stCondLst>
                                        </p:cTn>
                                        <p:tgtEl>
                                          <p:spTgt spid="85"/>
                                        </p:tgtEl>
                                        <p:attrNameLst>
                                          <p:attrName>style.visibility</p:attrName>
                                        </p:attrNameLst>
                                      </p:cBhvr>
                                      <p:to>
                                        <p:strVal val="visible"/>
                                      </p:to>
                                    </p:set>
                                    <p:animEffect transition="in" filter="dissolve">
                                      <p:cBhvr>
                                        <p:cTn id="90" dur="500"/>
                                        <p:tgtEl>
                                          <p:spTgt spid="85"/>
                                        </p:tgtEl>
                                      </p:cBhvr>
                                    </p:animEffect>
                                  </p:childTnLst>
                                </p:cTn>
                              </p:par>
                            </p:childTnLst>
                          </p:cTn>
                        </p:par>
                        <p:par>
                          <p:cTn id="91" fill="hold">
                            <p:stCondLst>
                              <p:cond delay="8500"/>
                            </p:stCondLst>
                            <p:childTnLst>
                              <p:par>
                                <p:cTn id="92" presetID="9" presetClass="entr" presetSubtype="0" fill="hold" nodeType="after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dissolve">
                                      <p:cBhvr>
                                        <p:cTn id="94" dur="1000"/>
                                        <p:tgtEl>
                                          <p:spTgt spid="74"/>
                                        </p:tgtEl>
                                      </p:cBhvr>
                                    </p:animEffect>
                                  </p:childTnLst>
                                </p:cTn>
                              </p:par>
                            </p:childTnLst>
                          </p:cTn>
                        </p:par>
                        <p:par>
                          <p:cTn id="95" fill="hold">
                            <p:stCondLst>
                              <p:cond delay="9500"/>
                            </p:stCondLst>
                            <p:childTnLst>
                              <p:par>
                                <p:cTn id="96" presetID="9" presetClass="entr" presetSubtype="0" fill="hold" nodeType="afterEffect">
                                  <p:stCondLst>
                                    <p:cond delay="0"/>
                                  </p:stCondLst>
                                  <p:childTnLst>
                                    <p:set>
                                      <p:cBhvr>
                                        <p:cTn id="97" dur="1" fill="hold">
                                          <p:stCondLst>
                                            <p:cond delay="0"/>
                                          </p:stCondLst>
                                        </p:cTn>
                                        <p:tgtEl>
                                          <p:spTgt spid="91"/>
                                        </p:tgtEl>
                                        <p:attrNameLst>
                                          <p:attrName>style.visibility</p:attrName>
                                        </p:attrNameLst>
                                      </p:cBhvr>
                                      <p:to>
                                        <p:strVal val="visible"/>
                                      </p:to>
                                    </p:set>
                                    <p:animEffect transition="in" filter="dissolve">
                                      <p:cBhvr>
                                        <p:cTn id="98" dur="1000"/>
                                        <p:tgtEl>
                                          <p:spTgt spid="91"/>
                                        </p:tgtEl>
                                      </p:cBhvr>
                                    </p:animEffect>
                                  </p:childTnLst>
                                </p:cTn>
                              </p:par>
                            </p:childTnLst>
                          </p:cTn>
                        </p:par>
                        <p:par>
                          <p:cTn id="99" fill="hold">
                            <p:stCondLst>
                              <p:cond delay="10500"/>
                            </p:stCondLst>
                            <p:childTnLst>
                              <p:par>
                                <p:cTn id="100" presetID="9" presetClass="entr" presetSubtype="0" fill="hold" grpId="0" nodeType="afterEffect">
                                  <p:stCondLst>
                                    <p:cond delay="0"/>
                                  </p:stCondLst>
                                  <p:childTnLst>
                                    <p:set>
                                      <p:cBhvr>
                                        <p:cTn id="101" dur="1" fill="hold">
                                          <p:stCondLst>
                                            <p:cond delay="0"/>
                                          </p:stCondLst>
                                        </p:cTn>
                                        <p:tgtEl>
                                          <p:spTgt spid="86"/>
                                        </p:tgtEl>
                                        <p:attrNameLst>
                                          <p:attrName>style.visibility</p:attrName>
                                        </p:attrNameLst>
                                      </p:cBhvr>
                                      <p:to>
                                        <p:strVal val="visible"/>
                                      </p:to>
                                    </p:set>
                                    <p:animEffect transition="in" filter="dissolve">
                                      <p:cBhvr>
                                        <p:cTn id="102" dur="1000"/>
                                        <p:tgtEl>
                                          <p:spTgt spid="86"/>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95"/>
                                        </p:tgtEl>
                                        <p:attrNameLst>
                                          <p:attrName>style.visibility</p:attrName>
                                        </p:attrNameLst>
                                      </p:cBhvr>
                                      <p:to>
                                        <p:strVal val="visible"/>
                                      </p:to>
                                    </p:set>
                                    <p:animEffect transition="in" filter="dissolve">
                                      <p:cBhvr>
                                        <p:cTn id="107" dur="1000"/>
                                        <p:tgtEl>
                                          <p:spTgt spid="95"/>
                                        </p:tgtEl>
                                      </p:cBhvr>
                                    </p:animEffect>
                                  </p:childTnLst>
                                </p:cTn>
                              </p:par>
                            </p:childTnLst>
                          </p:cTn>
                        </p:par>
                        <p:par>
                          <p:cTn id="108" fill="hold">
                            <p:stCondLst>
                              <p:cond delay="1000"/>
                            </p:stCondLst>
                            <p:childTnLst>
                              <p:par>
                                <p:cTn id="109" presetID="9" presetClass="entr" presetSubtype="0" fill="hold" nodeType="afterEffect">
                                  <p:stCondLst>
                                    <p:cond delay="0"/>
                                  </p:stCondLst>
                                  <p:childTnLst>
                                    <p:set>
                                      <p:cBhvr>
                                        <p:cTn id="110" dur="1" fill="hold">
                                          <p:stCondLst>
                                            <p:cond delay="0"/>
                                          </p:stCondLst>
                                        </p:cTn>
                                        <p:tgtEl>
                                          <p:spTgt spid="96"/>
                                        </p:tgtEl>
                                        <p:attrNameLst>
                                          <p:attrName>style.visibility</p:attrName>
                                        </p:attrNameLst>
                                      </p:cBhvr>
                                      <p:to>
                                        <p:strVal val="visible"/>
                                      </p:to>
                                    </p:set>
                                    <p:animEffect transition="in" filter="dissolve">
                                      <p:cBhvr>
                                        <p:cTn id="111" dur="500"/>
                                        <p:tgtEl>
                                          <p:spTgt spid="96"/>
                                        </p:tgtEl>
                                      </p:cBhvr>
                                    </p:animEffect>
                                  </p:childTnLst>
                                </p:cTn>
                              </p:par>
                            </p:childTnLst>
                          </p:cTn>
                        </p:par>
                        <p:par>
                          <p:cTn id="112" fill="hold">
                            <p:stCondLst>
                              <p:cond delay="1500"/>
                            </p:stCondLst>
                            <p:childTnLst>
                              <p:par>
                                <p:cTn id="113" presetID="9" presetClass="entr" presetSubtype="0" fill="hold" nodeType="after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dissolve">
                                      <p:cBhvr>
                                        <p:cTn id="115" dur="500"/>
                                        <p:tgtEl>
                                          <p:spTgt spid="97"/>
                                        </p:tgtEl>
                                      </p:cBhvr>
                                    </p:animEffect>
                                  </p:childTnLst>
                                </p:cTn>
                              </p:par>
                            </p:childTnLst>
                          </p:cTn>
                        </p:par>
                        <p:par>
                          <p:cTn id="116" fill="hold">
                            <p:stCondLst>
                              <p:cond delay="2000"/>
                            </p:stCondLst>
                            <p:childTnLst>
                              <p:par>
                                <p:cTn id="117" presetID="9" presetClass="entr" presetSubtype="0" fill="hold" nodeType="afterEffect">
                                  <p:stCondLst>
                                    <p:cond delay="0"/>
                                  </p:stCondLst>
                                  <p:childTnLst>
                                    <p:set>
                                      <p:cBhvr>
                                        <p:cTn id="118" dur="1" fill="hold">
                                          <p:stCondLst>
                                            <p:cond delay="0"/>
                                          </p:stCondLst>
                                        </p:cTn>
                                        <p:tgtEl>
                                          <p:spTgt spid="98"/>
                                        </p:tgtEl>
                                        <p:attrNameLst>
                                          <p:attrName>style.visibility</p:attrName>
                                        </p:attrNameLst>
                                      </p:cBhvr>
                                      <p:to>
                                        <p:strVal val="visible"/>
                                      </p:to>
                                    </p:set>
                                    <p:animEffect transition="in" filter="dissolve">
                                      <p:cBhvr>
                                        <p:cTn id="119" dur="500"/>
                                        <p:tgtEl>
                                          <p:spTgt spid="98"/>
                                        </p:tgtEl>
                                      </p:cBhvr>
                                    </p:animEffect>
                                  </p:childTnLst>
                                </p:cTn>
                              </p:par>
                            </p:childTnLst>
                          </p:cTn>
                        </p:par>
                        <p:par>
                          <p:cTn id="120" fill="hold">
                            <p:stCondLst>
                              <p:cond delay="2500"/>
                            </p:stCondLst>
                            <p:childTnLst>
                              <p:par>
                                <p:cTn id="121" presetID="9" presetClass="entr" presetSubtype="0" fill="hold" nodeType="afterEffect">
                                  <p:stCondLst>
                                    <p:cond delay="0"/>
                                  </p:stCondLst>
                                  <p:childTnLst>
                                    <p:set>
                                      <p:cBhvr>
                                        <p:cTn id="122" dur="1" fill="hold">
                                          <p:stCondLst>
                                            <p:cond delay="0"/>
                                          </p:stCondLst>
                                        </p:cTn>
                                        <p:tgtEl>
                                          <p:spTgt spid="99"/>
                                        </p:tgtEl>
                                        <p:attrNameLst>
                                          <p:attrName>style.visibility</p:attrName>
                                        </p:attrNameLst>
                                      </p:cBhvr>
                                      <p:to>
                                        <p:strVal val="visible"/>
                                      </p:to>
                                    </p:set>
                                    <p:animEffect transition="in" filter="dissolve">
                                      <p:cBhvr>
                                        <p:cTn id="123"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p:bldP spid="77" grpId="0" animBg="1"/>
      <p:bldP spid="78" grpId="0" animBg="1"/>
      <p:bldP spid="79" grpId="0" animBg="1"/>
      <p:bldP spid="82" grpId="0" animBg="1"/>
      <p:bldP spid="85" grpId="0" animBg="1"/>
      <p:bldP spid="86" grpId="0" animBg="1"/>
      <p:bldP spid="100" grpId="0"/>
      <p:bldP spid="108" grpId="0" animBg="1"/>
      <p:bldP spid="10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892441" cy="1325563"/>
          </a:xfrm>
        </p:spPr>
        <p:txBody>
          <a:bodyPr/>
          <a:lstStyle/>
          <a:p>
            <a:r>
              <a:rPr lang="en-US" dirty="0">
                <a:solidFill>
                  <a:srgbClr val="990033"/>
                </a:solidFill>
              </a:rPr>
              <a:t>Q1 / Median / Q3</a:t>
            </a:r>
            <a:endParaRPr lang="en-US" dirty="0"/>
          </a:p>
        </p:txBody>
      </p:sp>
      <p:sp>
        <p:nvSpPr>
          <p:cNvPr id="15" name="Rectangle 14">
            <a:extLst>
              <a:ext uri="{FF2B5EF4-FFF2-40B4-BE49-F238E27FC236}">
                <a16:creationId xmlns:a16="http://schemas.microsoft.com/office/drawing/2014/main" id="{CC7BDD87-5A57-4B43-9AA6-96BAFAB9A0FC}"/>
              </a:ext>
            </a:extLst>
          </p:cNvPr>
          <p:cNvSpPr/>
          <p:nvPr/>
        </p:nvSpPr>
        <p:spPr>
          <a:xfrm>
            <a:off x="838199" y="1477746"/>
            <a:ext cx="6439931" cy="1446550"/>
          </a:xfrm>
          <a:prstGeom prst="rect">
            <a:avLst/>
          </a:prstGeom>
        </p:spPr>
        <p:txBody>
          <a:bodyPr wrap="square">
            <a:spAutoFit/>
          </a:bodyPr>
          <a:lstStyle/>
          <a:p>
            <a:r>
              <a:rPr lang="en-US" sz="2200" dirty="0">
                <a:cs typeface="Times New Roman" pitchFamily="18" charset="0"/>
              </a:rPr>
              <a:t>Crossing a 50% point on the y-axis with the </a:t>
            </a:r>
            <a:r>
              <a:rPr lang="en-US" sz="2200" b="1" dirty="0">
                <a:cs typeface="Times New Roman" pitchFamily="18" charset="0"/>
              </a:rPr>
              <a:t>Ogive chart</a:t>
            </a:r>
            <a:r>
              <a:rPr lang="en-US" sz="2200" dirty="0">
                <a:cs typeface="Times New Roman" pitchFamily="18" charset="0"/>
              </a:rPr>
              <a:t> marks the median. Crossing the chart at 25% and 75% marks Q1 and Q3 respectively which are the first and third quartiles. </a:t>
            </a:r>
            <a:endParaRPr lang="en-US" sz="2200" dirty="0"/>
          </a:p>
        </p:txBody>
      </p:sp>
      <p:pic>
        <p:nvPicPr>
          <p:cNvPr id="4" name="Picture 3">
            <a:extLst>
              <a:ext uri="{FF2B5EF4-FFF2-40B4-BE49-F238E27FC236}">
                <a16:creationId xmlns:a16="http://schemas.microsoft.com/office/drawing/2014/main" id="{4217DA7C-D459-419C-ABB9-688F44D86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748" y="365125"/>
            <a:ext cx="4151863" cy="3445470"/>
          </a:xfrm>
          <a:prstGeom prst="rect">
            <a:avLst/>
          </a:prstGeom>
        </p:spPr>
      </p:pic>
      <p:graphicFrame>
        <p:nvGraphicFramePr>
          <p:cNvPr id="16" name="Chart 15">
            <a:extLst>
              <a:ext uri="{FF2B5EF4-FFF2-40B4-BE49-F238E27FC236}">
                <a16:creationId xmlns:a16="http://schemas.microsoft.com/office/drawing/2014/main" id="{93708BBD-7DB7-4F30-9523-F09E4BA4C9E9}"/>
              </a:ext>
            </a:extLst>
          </p:cNvPr>
          <p:cNvGraphicFramePr/>
          <p:nvPr>
            <p:extLst>
              <p:ext uri="{D42A27DB-BD31-4B8C-83A1-F6EECF244321}">
                <p14:modId xmlns:p14="http://schemas.microsoft.com/office/powerpoint/2010/main" val="952365015"/>
              </p:ext>
            </p:extLst>
          </p:nvPr>
        </p:nvGraphicFramePr>
        <p:xfrm>
          <a:off x="667264" y="3142680"/>
          <a:ext cx="6069173" cy="3350195"/>
        </p:xfrm>
        <a:graphic>
          <a:graphicData uri="http://schemas.openxmlformats.org/drawingml/2006/chart">
            <c:chart xmlns:c="http://schemas.openxmlformats.org/drawingml/2006/chart" xmlns:r="http://schemas.openxmlformats.org/officeDocument/2006/relationships" r:id="rId4"/>
          </a:graphicData>
        </a:graphic>
      </p:graphicFrame>
      <p:sp>
        <p:nvSpPr>
          <p:cNvPr id="17" name="Rectangle 16">
            <a:extLst>
              <a:ext uri="{FF2B5EF4-FFF2-40B4-BE49-F238E27FC236}">
                <a16:creationId xmlns:a16="http://schemas.microsoft.com/office/drawing/2014/main" id="{F60AD67E-67C0-4567-8DF6-A24619C7D34E}"/>
              </a:ext>
            </a:extLst>
          </p:cNvPr>
          <p:cNvSpPr/>
          <p:nvPr/>
        </p:nvSpPr>
        <p:spPr>
          <a:xfrm rot="16200000">
            <a:off x="-439289" y="4115013"/>
            <a:ext cx="1969890" cy="387798"/>
          </a:xfrm>
          <a:prstGeom prst="rect">
            <a:avLst/>
          </a:prstGeom>
        </p:spPr>
        <p:txBody>
          <a:bodyPr wrap="square" lIns="109728" tIns="54864" rIns="109728" bIns="54864">
            <a:spAutoFit/>
          </a:bodyPr>
          <a:lstStyle/>
          <a:p>
            <a:r>
              <a:rPr lang="en-US" b="1" dirty="0"/>
              <a:t>Rel. Cum. Freq. %</a:t>
            </a:r>
            <a:endParaRPr lang="en-US" dirty="0"/>
          </a:p>
        </p:txBody>
      </p:sp>
      <p:sp>
        <p:nvSpPr>
          <p:cNvPr id="18" name="Text Box 2">
            <a:extLst>
              <a:ext uri="{FF2B5EF4-FFF2-40B4-BE49-F238E27FC236}">
                <a16:creationId xmlns:a16="http://schemas.microsoft.com/office/drawing/2014/main" id="{4AEB8F95-3FD4-4D8F-B379-FC379C1D354F}"/>
              </a:ext>
            </a:extLst>
          </p:cNvPr>
          <p:cNvSpPr txBox="1">
            <a:spLocks noChangeArrowheads="1"/>
          </p:cNvSpPr>
          <p:nvPr/>
        </p:nvSpPr>
        <p:spPr bwMode="auto">
          <a:xfrm>
            <a:off x="7715486" y="4223030"/>
            <a:ext cx="3804385" cy="855597"/>
          </a:xfrm>
          <a:prstGeom prst="rect">
            <a:avLst/>
          </a:prstGeom>
          <a:solidFill>
            <a:srgbClr val="BDE9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solidFill>
                  <a:srgbClr val="7030A0"/>
                </a:solidFill>
              </a:rPr>
              <a:t>In the given chart, what is the value of Q1, median, and Q3?  </a:t>
            </a:r>
            <a:endParaRPr kumimoji="0" lang="en-US" altLang="en-US" sz="2200" b="0" i="0" u="none" strike="noStrike" cap="none" normalizeH="0" baseline="0" dirty="0">
              <a:ln>
                <a:noFill/>
              </a:ln>
              <a:solidFill>
                <a:srgbClr val="7030A0"/>
              </a:solidFill>
              <a:effectLst/>
            </a:endParaRPr>
          </a:p>
        </p:txBody>
      </p:sp>
    </p:spTree>
    <p:extLst>
      <p:ext uri="{BB962C8B-B14F-4D97-AF65-F5344CB8AC3E}">
        <p14:creationId xmlns:p14="http://schemas.microsoft.com/office/powerpoint/2010/main" val="104214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454030" cy="1325563"/>
          </a:xfrm>
        </p:spPr>
        <p:txBody>
          <a:bodyPr/>
          <a:lstStyle/>
          <a:p>
            <a:r>
              <a:rPr lang="en-US" dirty="0">
                <a:solidFill>
                  <a:srgbClr val="990033"/>
                </a:solidFill>
              </a:rPr>
              <a:t>Exercise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466403"/>
            <a:ext cx="7564395" cy="830997"/>
          </a:xfrm>
          <a:prstGeom prst="rect">
            <a:avLst/>
          </a:prstGeom>
        </p:spPr>
        <p:txBody>
          <a:bodyPr wrap="square">
            <a:spAutoFit/>
          </a:bodyPr>
          <a:lstStyle/>
          <a:p>
            <a:r>
              <a:rPr lang="en-US" sz="2400" dirty="0">
                <a:cs typeface="Times New Roman" pitchFamily="18" charset="0"/>
              </a:rPr>
              <a:t>Given the following frequency table, plot an ogive graph and find Q1, median, and Q3. </a:t>
            </a:r>
            <a:endParaRPr lang="en-US" sz="2400" dirty="0">
              <a:ea typeface="Times New Roman" panose="02020603050405020304" pitchFamily="18" charset="0"/>
            </a:endParaRPr>
          </a:p>
        </p:txBody>
      </p:sp>
      <p:graphicFrame>
        <p:nvGraphicFramePr>
          <p:cNvPr id="8" name="Table 7">
            <a:extLst>
              <a:ext uri="{FF2B5EF4-FFF2-40B4-BE49-F238E27FC236}">
                <a16:creationId xmlns:a16="http://schemas.microsoft.com/office/drawing/2014/main" id="{93427D28-CE86-404D-8D6D-47EC634271FC}"/>
              </a:ext>
            </a:extLst>
          </p:cNvPr>
          <p:cNvGraphicFramePr>
            <a:graphicFrameLocks noGrp="1"/>
          </p:cNvGraphicFramePr>
          <p:nvPr>
            <p:extLst>
              <p:ext uri="{D42A27DB-BD31-4B8C-83A1-F6EECF244321}">
                <p14:modId xmlns:p14="http://schemas.microsoft.com/office/powerpoint/2010/main" val="3862742117"/>
              </p:ext>
            </p:extLst>
          </p:nvPr>
        </p:nvGraphicFramePr>
        <p:xfrm>
          <a:off x="951471" y="2693773"/>
          <a:ext cx="3078415" cy="2500116"/>
        </p:xfrm>
        <a:graphic>
          <a:graphicData uri="http://schemas.openxmlformats.org/drawingml/2006/table">
            <a:tbl>
              <a:tblPr/>
              <a:tblGrid>
                <a:gridCol w="844252">
                  <a:extLst>
                    <a:ext uri="{9D8B030D-6E8A-4147-A177-3AD203B41FA5}">
                      <a16:colId xmlns:a16="http://schemas.microsoft.com/office/drawing/2014/main" val="20000"/>
                    </a:ext>
                  </a:extLst>
                </a:gridCol>
                <a:gridCol w="1101102">
                  <a:extLst>
                    <a:ext uri="{9D8B030D-6E8A-4147-A177-3AD203B41FA5}">
                      <a16:colId xmlns:a16="http://schemas.microsoft.com/office/drawing/2014/main" val="20001"/>
                    </a:ext>
                  </a:extLst>
                </a:gridCol>
                <a:gridCol w="1133061">
                  <a:extLst>
                    <a:ext uri="{9D8B030D-6E8A-4147-A177-3AD203B41FA5}">
                      <a16:colId xmlns:a16="http://schemas.microsoft.com/office/drawing/2014/main" val="20002"/>
                    </a:ext>
                  </a:extLst>
                </a:gridCol>
              </a:tblGrid>
              <a:tr h="1122205">
                <a:tc>
                  <a:txBody>
                    <a:bodyPr/>
                    <a:lstStyle/>
                    <a:p>
                      <a:pPr marL="0" marR="0" algn="ctr">
                        <a:lnSpc>
                          <a:spcPct val="115000"/>
                        </a:lnSpc>
                        <a:spcBef>
                          <a:spcPts val="0"/>
                        </a:spcBef>
                        <a:spcAft>
                          <a:spcPts val="0"/>
                        </a:spcAft>
                      </a:pPr>
                      <a:r>
                        <a:rPr lang="en-US" sz="2000" dirty="0">
                          <a:latin typeface="+mn-lt"/>
                          <a:ea typeface="Droid Sans Fallback"/>
                          <a:cs typeface="Times New Roman"/>
                        </a:rPr>
                        <a:t>freq.</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2">
                  <a:txBody>
                    <a:bodyPr/>
                    <a:lstStyle/>
                    <a:p>
                      <a:pPr marL="0" marR="0" algn="ctr">
                        <a:lnSpc>
                          <a:spcPct val="115000"/>
                        </a:lnSpc>
                        <a:spcBef>
                          <a:spcPts val="0"/>
                        </a:spcBef>
                        <a:spcAft>
                          <a:spcPts val="0"/>
                        </a:spcAft>
                      </a:pPr>
                      <a:r>
                        <a:rPr lang="en-US" sz="2000" dirty="0">
                          <a:latin typeface="+mn-lt"/>
                          <a:ea typeface="Droid Sans Fallback"/>
                          <a:cs typeface="Times New Roman"/>
                        </a:rPr>
                        <a:t>Class</a:t>
                      </a:r>
                    </a:p>
                    <a:p>
                      <a:pPr marL="0" marR="0" algn="ctr">
                        <a:lnSpc>
                          <a:spcPct val="115000"/>
                        </a:lnSpc>
                        <a:spcBef>
                          <a:spcPts val="0"/>
                        </a:spcBef>
                        <a:spcAft>
                          <a:spcPts val="0"/>
                        </a:spcAft>
                      </a:pPr>
                      <a:r>
                        <a:rPr lang="en-US" sz="2000" dirty="0">
                          <a:latin typeface="+mn-lt"/>
                          <a:ea typeface="Droid Sans Fallback"/>
                          <a:cs typeface="Times New Roman"/>
                        </a:rPr>
                        <a:t>Boundaries</a:t>
                      </a:r>
                    </a:p>
                    <a:p>
                      <a:pPr marL="0" marR="0" algn="ctr">
                        <a:lnSpc>
                          <a:spcPct val="115000"/>
                        </a:lnSpc>
                        <a:spcBef>
                          <a:spcPts val="0"/>
                        </a:spcBef>
                        <a:spcAft>
                          <a:spcPts val="0"/>
                        </a:spcAft>
                      </a:pPr>
                      <a:r>
                        <a:rPr lang="en-US" sz="2000" dirty="0">
                          <a:latin typeface="+mn-lt"/>
                          <a:ea typeface="Droid Sans Fallback"/>
                          <a:cs typeface="Times New Roman"/>
                        </a:rPr>
                        <a:t>Lower       Upper</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39190">
                <a:tc>
                  <a:txBody>
                    <a:bodyPr/>
                    <a:lstStyle/>
                    <a:p>
                      <a:pPr marL="0" marR="0" algn="ctr">
                        <a:lnSpc>
                          <a:spcPct val="115000"/>
                        </a:lnSpc>
                        <a:spcBef>
                          <a:spcPts val="0"/>
                        </a:spcBef>
                        <a:spcAft>
                          <a:spcPts val="0"/>
                        </a:spcAft>
                      </a:pPr>
                      <a:r>
                        <a:rPr lang="en-US" sz="2000" b="0" dirty="0">
                          <a:solidFill>
                            <a:schemeClr val="tx1"/>
                          </a:solidFill>
                          <a:latin typeface="+mn-lt"/>
                          <a:ea typeface="Droid Sans Fallback"/>
                          <a:cs typeface="Times New Roman"/>
                        </a:rPr>
                        <a:t>8</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solidFill>
                            <a:schemeClr val="tx1"/>
                          </a:solidFill>
                          <a:latin typeface="+mn-lt"/>
                          <a:ea typeface="Droid Sans Fallback"/>
                          <a:cs typeface="Times New Roman"/>
                        </a:rPr>
                        <a:t>9.5</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a:solidFill>
                            <a:schemeClr val="tx1"/>
                          </a:solidFill>
                          <a:latin typeface="+mn-lt"/>
                          <a:ea typeface="Droid Sans Fallback"/>
                          <a:cs typeface="Times New Roman"/>
                        </a:rPr>
                        <a:t>16.5</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0001"/>
                  </a:ext>
                </a:extLst>
              </a:tr>
              <a:tr h="339190">
                <a:tc>
                  <a:txBody>
                    <a:bodyPr/>
                    <a:lstStyle/>
                    <a:p>
                      <a:pPr marL="0" marR="0" algn="ctr">
                        <a:lnSpc>
                          <a:spcPct val="115000"/>
                        </a:lnSpc>
                        <a:spcBef>
                          <a:spcPts val="0"/>
                        </a:spcBef>
                        <a:spcAft>
                          <a:spcPts val="0"/>
                        </a:spcAft>
                      </a:pPr>
                      <a:r>
                        <a:rPr lang="en-US" sz="2000" b="0">
                          <a:solidFill>
                            <a:schemeClr val="tx1"/>
                          </a:solidFill>
                          <a:latin typeface="+mn-lt"/>
                          <a:ea typeface="Droid Sans Fallback"/>
                          <a:cs typeface="Times New Roman"/>
                        </a:rPr>
                        <a:t>12</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solidFill>
                            <a:schemeClr val="tx1"/>
                          </a:solidFill>
                          <a:latin typeface="+mn-lt"/>
                          <a:ea typeface="Droid Sans Fallback"/>
                          <a:cs typeface="Times New Roman"/>
                        </a:rPr>
                        <a:t>16.5</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solidFill>
                            <a:schemeClr val="tx1"/>
                          </a:solidFill>
                          <a:latin typeface="+mn-lt"/>
                          <a:ea typeface="Droid Sans Fallback"/>
                          <a:cs typeface="Times New Roman"/>
                        </a:rPr>
                        <a:t>23.5</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0002"/>
                  </a:ext>
                </a:extLst>
              </a:tr>
              <a:tr h="339190">
                <a:tc>
                  <a:txBody>
                    <a:bodyPr/>
                    <a:lstStyle/>
                    <a:p>
                      <a:pPr marL="0" marR="0" algn="ctr">
                        <a:lnSpc>
                          <a:spcPct val="115000"/>
                        </a:lnSpc>
                        <a:spcBef>
                          <a:spcPts val="0"/>
                        </a:spcBef>
                        <a:spcAft>
                          <a:spcPts val="0"/>
                        </a:spcAft>
                      </a:pPr>
                      <a:r>
                        <a:rPr lang="en-US" sz="2000" b="0">
                          <a:solidFill>
                            <a:schemeClr val="tx1"/>
                          </a:solidFill>
                          <a:latin typeface="+mn-lt"/>
                          <a:ea typeface="Droid Sans Fallback"/>
                          <a:cs typeface="Times New Roman"/>
                        </a:rPr>
                        <a:t>15</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solidFill>
                            <a:schemeClr val="tx1"/>
                          </a:solidFill>
                          <a:latin typeface="+mn-lt"/>
                          <a:ea typeface="Droid Sans Fallback"/>
                          <a:cs typeface="Times New Roman"/>
                        </a:rPr>
                        <a:t>23.5</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solidFill>
                            <a:schemeClr val="tx1"/>
                          </a:solidFill>
                          <a:latin typeface="+mn-lt"/>
                          <a:ea typeface="Droid Sans Fallback"/>
                          <a:cs typeface="Times New Roman"/>
                        </a:rPr>
                        <a:t>30.5</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0003"/>
                  </a:ext>
                </a:extLst>
              </a:tr>
              <a:tr h="360341">
                <a:tc>
                  <a:txBody>
                    <a:bodyPr/>
                    <a:lstStyle/>
                    <a:p>
                      <a:pPr marL="0" marR="0" algn="ctr">
                        <a:lnSpc>
                          <a:spcPct val="115000"/>
                        </a:lnSpc>
                        <a:spcBef>
                          <a:spcPts val="0"/>
                        </a:spcBef>
                        <a:spcAft>
                          <a:spcPts val="0"/>
                        </a:spcAft>
                      </a:pPr>
                      <a:r>
                        <a:rPr lang="en-US" sz="2000" b="0">
                          <a:solidFill>
                            <a:schemeClr val="tx1"/>
                          </a:solidFill>
                          <a:latin typeface="+mn-lt"/>
                          <a:ea typeface="Droid Sans Fallback"/>
                          <a:cs typeface="Times New Roman"/>
                        </a:rPr>
                        <a:t>5</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solidFill>
                            <a:schemeClr val="tx1"/>
                          </a:solidFill>
                          <a:latin typeface="+mn-lt"/>
                          <a:ea typeface="Droid Sans Fallback"/>
                          <a:cs typeface="Times New Roman"/>
                        </a:rPr>
                        <a:t>30.5</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solidFill>
                            <a:schemeClr val="tx1"/>
                          </a:solidFill>
                          <a:latin typeface="+mn-lt"/>
                          <a:ea typeface="Droid Sans Fallback"/>
                          <a:cs typeface="Times New Roman"/>
                        </a:rPr>
                        <a:t>37.5</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5" name="Table 4">
            <a:extLst>
              <a:ext uri="{FF2B5EF4-FFF2-40B4-BE49-F238E27FC236}">
                <a16:creationId xmlns:a16="http://schemas.microsoft.com/office/drawing/2014/main" id="{1BD5F824-23EC-4953-BD41-967933B1B8B2}"/>
              </a:ext>
            </a:extLst>
          </p:cNvPr>
          <p:cNvGraphicFramePr>
            <a:graphicFrameLocks noGrp="1"/>
          </p:cNvGraphicFramePr>
          <p:nvPr>
            <p:extLst>
              <p:ext uri="{D42A27DB-BD31-4B8C-83A1-F6EECF244321}">
                <p14:modId xmlns:p14="http://schemas.microsoft.com/office/powerpoint/2010/main" val="111996203"/>
              </p:ext>
            </p:extLst>
          </p:nvPr>
        </p:nvGraphicFramePr>
        <p:xfrm>
          <a:off x="4029886" y="2693773"/>
          <a:ext cx="2891775" cy="2500116"/>
        </p:xfrm>
        <a:graphic>
          <a:graphicData uri="http://schemas.openxmlformats.org/drawingml/2006/table">
            <a:tbl>
              <a:tblPr/>
              <a:tblGrid>
                <a:gridCol w="762033">
                  <a:extLst>
                    <a:ext uri="{9D8B030D-6E8A-4147-A177-3AD203B41FA5}">
                      <a16:colId xmlns:a16="http://schemas.microsoft.com/office/drawing/2014/main" val="20000"/>
                    </a:ext>
                  </a:extLst>
                </a:gridCol>
                <a:gridCol w="2129742">
                  <a:extLst>
                    <a:ext uri="{9D8B030D-6E8A-4147-A177-3AD203B41FA5}">
                      <a16:colId xmlns:a16="http://schemas.microsoft.com/office/drawing/2014/main" val="20001"/>
                    </a:ext>
                  </a:extLst>
                </a:gridCol>
              </a:tblGrid>
              <a:tr h="1122205">
                <a:tc>
                  <a:txBody>
                    <a:bodyPr/>
                    <a:lstStyle/>
                    <a:p>
                      <a:pPr marL="0" marR="0" algn="ctr">
                        <a:lnSpc>
                          <a:spcPct val="115000"/>
                        </a:lnSpc>
                        <a:spcBef>
                          <a:spcPts val="0"/>
                        </a:spcBef>
                        <a:spcAft>
                          <a:spcPts val="0"/>
                        </a:spcAft>
                      </a:pPr>
                      <a:r>
                        <a:rPr lang="en-US" sz="2000" dirty="0">
                          <a:latin typeface="+mn-lt"/>
                          <a:ea typeface="Droid Sans Fallback"/>
                          <a:cs typeface="Times New Roman"/>
                        </a:rPr>
                        <a:t>Cum.</a:t>
                      </a:r>
                    </a:p>
                    <a:p>
                      <a:pPr marL="0" marR="0" algn="ctr">
                        <a:lnSpc>
                          <a:spcPct val="115000"/>
                        </a:lnSpc>
                        <a:spcBef>
                          <a:spcPts val="0"/>
                        </a:spcBef>
                        <a:spcAft>
                          <a:spcPts val="0"/>
                        </a:spcAft>
                      </a:pPr>
                      <a:r>
                        <a:rPr lang="en-US" sz="2000" dirty="0">
                          <a:latin typeface="+mn-lt"/>
                          <a:ea typeface="Droid Sans Fallback"/>
                          <a:cs typeface="Times New Roman"/>
                        </a:rPr>
                        <a:t>freq.</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mn-lt"/>
                          <a:ea typeface="Droid Sans Fallback"/>
                          <a:cs typeface="Times New Roman"/>
                        </a:rPr>
                        <a:t>Rel. Cum. freq. (%)</a:t>
                      </a: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0000"/>
                  </a:ext>
                </a:extLst>
              </a:tr>
              <a:tr h="339190">
                <a:tc>
                  <a:txBody>
                    <a:bodyPr/>
                    <a:lstStyle/>
                    <a:p>
                      <a:pPr marL="0" marR="0" algn="ctr">
                        <a:lnSpc>
                          <a:spcPct val="115000"/>
                        </a:lnSpc>
                        <a:spcBef>
                          <a:spcPts val="0"/>
                        </a:spcBef>
                        <a:spcAft>
                          <a:spcPts val="0"/>
                        </a:spcAft>
                      </a:pPr>
                      <a:endParaRPr lang="en-US" sz="2000" b="0" dirty="0">
                        <a:solidFill>
                          <a:schemeClr val="tx1"/>
                        </a:solidFill>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dirty="0">
                        <a:solidFill>
                          <a:schemeClr val="tx1"/>
                        </a:solidFill>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0001"/>
                  </a:ext>
                </a:extLst>
              </a:tr>
              <a:tr h="339190">
                <a:tc>
                  <a:txBody>
                    <a:bodyPr/>
                    <a:lstStyle/>
                    <a:p>
                      <a:pPr marL="0" marR="0" algn="ctr">
                        <a:lnSpc>
                          <a:spcPct val="115000"/>
                        </a:lnSpc>
                        <a:spcBef>
                          <a:spcPts val="0"/>
                        </a:spcBef>
                        <a:spcAft>
                          <a:spcPts val="0"/>
                        </a:spcAft>
                      </a:pPr>
                      <a:endParaRPr lang="en-US" sz="2000" b="0" dirty="0">
                        <a:solidFill>
                          <a:schemeClr val="tx1"/>
                        </a:solidFill>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dirty="0">
                        <a:solidFill>
                          <a:schemeClr val="tx1"/>
                        </a:solidFill>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0002"/>
                  </a:ext>
                </a:extLst>
              </a:tr>
              <a:tr h="339190">
                <a:tc>
                  <a:txBody>
                    <a:bodyPr/>
                    <a:lstStyle/>
                    <a:p>
                      <a:pPr marL="0" marR="0" algn="ctr">
                        <a:lnSpc>
                          <a:spcPct val="115000"/>
                        </a:lnSpc>
                        <a:spcBef>
                          <a:spcPts val="0"/>
                        </a:spcBef>
                        <a:spcAft>
                          <a:spcPts val="0"/>
                        </a:spcAft>
                      </a:pPr>
                      <a:endParaRPr lang="en-US" sz="2000" b="0" dirty="0">
                        <a:solidFill>
                          <a:schemeClr val="tx1"/>
                        </a:solidFill>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dirty="0">
                        <a:solidFill>
                          <a:schemeClr val="tx1"/>
                        </a:solidFill>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0003"/>
                  </a:ext>
                </a:extLst>
              </a:tr>
              <a:tr h="360341">
                <a:tc>
                  <a:txBody>
                    <a:bodyPr/>
                    <a:lstStyle/>
                    <a:p>
                      <a:pPr marL="0" marR="0" algn="ctr">
                        <a:lnSpc>
                          <a:spcPct val="115000"/>
                        </a:lnSpc>
                        <a:spcBef>
                          <a:spcPts val="0"/>
                        </a:spcBef>
                        <a:spcAft>
                          <a:spcPts val="0"/>
                        </a:spcAft>
                      </a:pPr>
                      <a:endParaRPr lang="en-US" sz="2000" b="0" dirty="0">
                        <a:solidFill>
                          <a:schemeClr val="tx1"/>
                        </a:solidFill>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dirty="0">
                        <a:solidFill>
                          <a:schemeClr val="tx1"/>
                        </a:solidFill>
                        <a:latin typeface="+mn-lt"/>
                        <a:ea typeface="Droid Sans Fallback"/>
                        <a:cs typeface="Times New Roman"/>
                      </a:endParaRPr>
                    </a:p>
                  </a:txBody>
                  <a:tcPr marL="82296" marR="82296" marT="0" marB="0" anchor="ctr">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Rectangle 2">
            <a:extLst>
              <a:ext uri="{FF2B5EF4-FFF2-40B4-BE49-F238E27FC236}">
                <a16:creationId xmlns:a16="http://schemas.microsoft.com/office/drawing/2014/main" id="{A8D650AA-49A5-430E-AA1A-AE7519DA475B}"/>
              </a:ext>
            </a:extLst>
          </p:cNvPr>
          <p:cNvSpPr/>
          <p:nvPr/>
        </p:nvSpPr>
        <p:spPr>
          <a:xfrm>
            <a:off x="4263448" y="3754230"/>
            <a:ext cx="314510" cy="425501"/>
          </a:xfrm>
          <a:prstGeom prst="rect">
            <a:avLst/>
          </a:prstGeom>
        </p:spPr>
        <p:txBody>
          <a:bodyPr wrap="none">
            <a:spAutoFit/>
          </a:bodyPr>
          <a:lstStyle/>
          <a:p>
            <a:pPr algn="ctr">
              <a:lnSpc>
                <a:spcPct val="115000"/>
              </a:lnSpc>
            </a:pPr>
            <a:r>
              <a:rPr lang="en-US" sz="2000" dirty="0">
                <a:ea typeface="Droid Sans Fallback"/>
                <a:cs typeface="Times New Roman"/>
              </a:rPr>
              <a:t>8</a:t>
            </a:r>
          </a:p>
        </p:txBody>
      </p:sp>
      <p:sp>
        <p:nvSpPr>
          <p:cNvPr id="9" name="Rectangle 8">
            <a:extLst>
              <a:ext uri="{FF2B5EF4-FFF2-40B4-BE49-F238E27FC236}">
                <a16:creationId xmlns:a16="http://schemas.microsoft.com/office/drawing/2014/main" id="{EFB38E51-BD53-41EA-9B4D-29F4A53C31E5}"/>
              </a:ext>
            </a:extLst>
          </p:cNvPr>
          <p:cNvSpPr/>
          <p:nvPr/>
        </p:nvSpPr>
        <p:spPr>
          <a:xfrm>
            <a:off x="4185784" y="4094858"/>
            <a:ext cx="444352" cy="425501"/>
          </a:xfrm>
          <a:prstGeom prst="rect">
            <a:avLst/>
          </a:prstGeom>
        </p:spPr>
        <p:txBody>
          <a:bodyPr wrap="none">
            <a:spAutoFit/>
          </a:bodyPr>
          <a:lstStyle/>
          <a:p>
            <a:pPr algn="ctr">
              <a:lnSpc>
                <a:spcPct val="115000"/>
              </a:lnSpc>
            </a:pPr>
            <a:r>
              <a:rPr lang="en-US" sz="2000" dirty="0">
                <a:ea typeface="Droid Sans Fallback"/>
                <a:cs typeface="Times New Roman"/>
              </a:rPr>
              <a:t>20</a:t>
            </a:r>
          </a:p>
        </p:txBody>
      </p:sp>
      <p:sp>
        <p:nvSpPr>
          <p:cNvPr id="10" name="Rectangle 9">
            <a:extLst>
              <a:ext uri="{FF2B5EF4-FFF2-40B4-BE49-F238E27FC236}">
                <a16:creationId xmlns:a16="http://schemas.microsoft.com/office/drawing/2014/main" id="{12B8E542-DE74-48D8-9F01-ADCE3426B852}"/>
              </a:ext>
            </a:extLst>
          </p:cNvPr>
          <p:cNvSpPr/>
          <p:nvPr/>
        </p:nvSpPr>
        <p:spPr>
          <a:xfrm>
            <a:off x="4179499" y="4453998"/>
            <a:ext cx="444352" cy="425501"/>
          </a:xfrm>
          <a:prstGeom prst="rect">
            <a:avLst/>
          </a:prstGeom>
        </p:spPr>
        <p:txBody>
          <a:bodyPr wrap="none">
            <a:spAutoFit/>
          </a:bodyPr>
          <a:lstStyle/>
          <a:p>
            <a:pPr algn="ctr">
              <a:lnSpc>
                <a:spcPct val="115000"/>
              </a:lnSpc>
            </a:pPr>
            <a:r>
              <a:rPr lang="en-US" sz="2000" dirty="0">
                <a:ea typeface="Droid Sans Fallback"/>
                <a:cs typeface="Times New Roman"/>
              </a:rPr>
              <a:t>35</a:t>
            </a:r>
          </a:p>
        </p:txBody>
      </p:sp>
      <p:sp>
        <p:nvSpPr>
          <p:cNvPr id="11" name="Rectangle 10">
            <a:extLst>
              <a:ext uri="{FF2B5EF4-FFF2-40B4-BE49-F238E27FC236}">
                <a16:creationId xmlns:a16="http://schemas.microsoft.com/office/drawing/2014/main" id="{8424EDE0-7F60-473C-B2B3-13D5CA029A90}"/>
              </a:ext>
            </a:extLst>
          </p:cNvPr>
          <p:cNvSpPr/>
          <p:nvPr/>
        </p:nvSpPr>
        <p:spPr>
          <a:xfrm>
            <a:off x="4176921" y="4802728"/>
            <a:ext cx="444352" cy="425501"/>
          </a:xfrm>
          <a:prstGeom prst="rect">
            <a:avLst/>
          </a:prstGeom>
        </p:spPr>
        <p:txBody>
          <a:bodyPr wrap="none">
            <a:spAutoFit/>
          </a:bodyPr>
          <a:lstStyle/>
          <a:p>
            <a:pPr algn="ctr">
              <a:lnSpc>
                <a:spcPct val="115000"/>
              </a:lnSpc>
            </a:pPr>
            <a:r>
              <a:rPr lang="en-US" sz="2000" dirty="0">
                <a:ea typeface="Droid Sans Fallback"/>
                <a:cs typeface="Times New Roman"/>
              </a:rPr>
              <a:t>40</a:t>
            </a:r>
          </a:p>
        </p:txBody>
      </p:sp>
      <p:sp>
        <p:nvSpPr>
          <p:cNvPr id="12" name="Rectangle 11">
            <a:extLst>
              <a:ext uri="{FF2B5EF4-FFF2-40B4-BE49-F238E27FC236}">
                <a16:creationId xmlns:a16="http://schemas.microsoft.com/office/drawing/2014/main" id="{1CBFF9D8-E3FA-41F6-BF55-67282DFDD865}"/>
              </a:ext>
            </a:extLst>
          </p:cNvPr>
          <p:cNvSpPr/>
          <p:nvPr/>
        </p:nvSpPr>
        <p:spPr>
          <a:xfrm>
            <a:off x="4890208" y="3754230"/>
            <a:ext cx="1919115" cy="425501"/>
          </a:xfrm>
          <a:prstGeom prst="rect">
            <a:avLst/>
          </a:prstGeom>
        </p:spPr>
        <p:txBody>
          <a:bodyPr wrap="none">
            <a:spAutoFit/>
          </a:bodyPr>
          <a:lstStyle/>
          <a:p>
            <a:pPr algn="ctr">
              <a:lnSpc>
                <a:spcPct val="115000"/>
              </a:lnSpc>
            </a:pPr>
            <a:r>
              <a:rPr lang="en-US" sz="2000" dirty="0">
                <a:ea typeface="Droid Sans Fallback"/>
                <a:cs typeface="Times New Roman"/>
              </a:rPr>
              <a:t>(8/40)*100=20%</a:t>
            </a:r>
          </a:p>
        </p:txBody>
      </p:sp>
      <p:sp>
        <p:nvSpPr>
          <p:cNvPr id="13" name="Rectangle 12">
            <a:extLst>
              <a:ext uri="{FF2B5EF4-FFF2-40B4-BE49-F238E27FC236}">
                <a16:creationId xmlns:a16="http://schemas.microsoft.com/office/drawing/2014/main" id="{20AA4293-01BA-422F-9763-37F8BD3AAF74}"/>
              </a:ext>
            </a:extLst>
          </p:cNvPr>
          <p:cNvSpPr/>
          <p:nvPr/>
        </p:nvSpPr>
        <p:spPr>
          <a:xfrm>
            <a:off x="4754843" y="4094858"/>
            <a:ext cx="2048958" cy="425501"/>
          </a:xfrm>
          <a:prstGeom prst="rect">
            <a:avLst/>
          </a:prstGeom>
        </p:spPr>
        <p:txBody>
          <a:bodyPr wrap="none">
            <a:spAutoFit/>
          </a:bodyPr>
          <a:lstStyle/>
          <a:p>
            <a:pPr algn="ctr">
              <a:lnSpc>
                <a:spcPct val="115000"/>
              </a:lnSpc>
            </a:pPr>
            <a:r>
              <a:rPr lang="en-US" sz="2000" dirty="0">
                <a:ea typeface="Droid Sans Fallback"/>
                <a:cs typeface="Times New Roman"/>
              </a:rPr>
              <a:t>(20/40)*100=50%</a:t>
            </a:r>
          </a:p>
        </p:txBody>
      </p:sp>
      <p:sp>
        <p:nvSpPr>
          <p:cNvPr id="14" name="Rectangle 13">
            <a:extLst>
              <a:ext uri="{FF2B5EF4-FFF2-40B4-BE49-F238E27FC236}">
                <a16:creationId xmlns:a16="http://schemas.microsoft.com/office/drawing/2014/main" id="{5593F3A0-286C-4529-9F6C-CBBDC3842563}"/>
              </a:ext>
            </a:extLst>
          </p:cNvPr>
          <p:cNvSpPr/>
          <p:nvPr/>
        </p:nvSpPr>
        <p:spPr>
          <a:xfrm>
            <a:off x="4711208" y="4431622"/>
            <a:ext cx="2242922" cy="425501"/>
          </a:xfrm>
          <a:prstGeom prst="rect">
            <a:avLst/>
          </a:prstGeom>
        </p:spPr>
        <p:txBody>
          <a:bodyPr wrap="none">
            <a:spAutoFit/>
          </a:bodyPr>
          <a:lstStyle/>
          <a:p>
            <a:pPr algn="ctr">
              <a:lnSpc>
                <a:spcPct val="115000"/>
              </a:lnSpc>
            </a:pPr>
            <a:r>
              <a:rPr lang="en-US" sz="2000" dirty="0">
                <a:ea typeface="Droid Sans Fallback"/>
                <a:cs typeface="Times New Roman"/>
              </a:rPr>
              <a:t>(35/40)*100=87.5%</a:t>
            </a:r>
          </a:p>
        </p:txBody>
      </p:sp>
      <p:sp>
        <p:nvSpPr>
          <p:cNvPr id="15" name="Rectangle 14">
            <a:extLst>
              <a:ext uri="{FF2B5EF4-FFF2-40B4-BE49-F238E27FC236}">
                <a16:creationId xmlns:a16="http://schemas.microsoft.com/office/drawing/2014/main" id="{44A161AB-3716-4D10-8E4F-FC51206F8F90}"/>
              </a:ext>
            </a:extLst>
          </p:cNvPr>
          <p:cNvSpPr/>
          <p:nvPr/>
        </p:nvSpPr>
        <p:spPr>
          <a:xfrm>
            <a:off x="5391709" y="4785558"/>
            <a:ext cx="756938" cy="425501"/>
          </a:xfrm>
          <a:prstGeom prst="rect">
            <a:avLst/>
          </a:prstGeom>
        </p:spPr>
        <p:txBody>
          <a:bodyPr wrap="none">
            <a:spAutoFit/>
          </a:bodyPr>
          <a:lstStyle/>
          <a:p>
            <a:pPr algn="ctr">
              <a:lnSpc>
                <a:spcPct val="115000"/>
              </a:lnSpc>
            </a:pPr>
            <a:r>
              <a:rPr lang="en-US" sz="2000" dirty="0">
                <a:ea typeface="Droid Sans Fallback"/>
                <a:cs typeface="Times New Roman"/>
              </a:rPr>
              <a:t>100%</a:t>
            </a:r>
          </a:p>
        </p:txBody>
      </p:sp>
    </p:spTree>
    <p:extLst>
      <p:ext uri="{BB962C8B-B14F-4D97-AF65-F5344CB8AC3E}">
        <p14:creationId xmlns:p14="http://schemas.microsoft.com/office/powerpoint/2010/main" val="402229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P spid="12" grpId="0"/>
      <p:bldP spid="1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278578" cy="1325563"/>
          </a:xfrm>
        </p:spPr>
        <p:txBody>
          <a:bodyPr/>
          <a:lstStyle/>
          <a:p>
            <a:r>
              <a:rPr lang="en-US" dirty="0">
                <a:solidFill>
                  <a:srgbClr val="990033"/>
                </a:solidFill>
              </a:rPr>
              <a:t>Box Plot</a:t>
            </a:r>
            <a:endParaRPr lang="en-US" dirty="0"/>
          </a:p>
        </p:txBody>
      </p:sp>
      <p:sp>
        <p:nvSpPr>
          <p:cNvPr id="31" name="Rectangle 30">
            <a:extLst>
              <a:ext uri="{FF2B5EF4-FFF2-40B4-BE49-F238E27FC236}">
                <a16:creationId xmlns:a16="http://schemas.microsoft.com/office/drawing/2014/main" id="{EC447B00-1C86-44C3-85D1-53DB293F25C7}"/>
              </a:ext>
            </a:extLst>
          </p:cNvPr>
          <p:cNvSpPr/>
          <p:nvPr/>
        </p:nvSpPr>
        <p:spPr>
          <a:xfrm>
            <a:off x="838198" y="1477746"/>
            <a:ext cx="7950241" cy="830997"/>
          </a:xfrm>
          <a:prstGeom prst="rect">
            <a:avLst/>
          </a:prstGeom>
        </p:spPr>
        <p:txBody>
          <a:bodyPr wrap="square">
            <a:spAutoFit/>
          </a:bodyPr>
          <a:lstStyle/>
          <a:p>
            <a:r>
              <a:rPr lang="en-US" sz="2400" dirty="0">
                <a:cs typeface="Times New Roman" pitchFamily="18" charset="0"/>
              </a:rPr>
              <a:t>A </a:t>
            </a:r>
            <a:r>
              <a:rPr lang="en-US" sz="2400" b="1" dirty="0">
                <a:cs typeface="Times New Roman" pitchFamily="18" charset="0"/>
              </a:rPr>
              <a:t>box plot </a:t>
            </a:r>
            <a:r>
              <a:rPr lang="en-US" sz="2400" dirty="0">
                <a:cs typeface="Times New Roman" pitchFamily="18" charset="0"/>
              </a:rPr>
              <a:t>is a graph displaying five important numbers: minimum, first quartile, median, third quartile, and maximum.</a:t>
            </a:r>
            <a:endParaRPr lang="en-US" sz="2400" dirty="0"/>
          </a:p>
        </p:txBody>
      </p:sp>
      <p:pic>
        <p:nvPicPr>
          <p:cNvPr id="4" name="Picture 3">
            <a:extLst>
              <a:ext uri="{FF2B5EF4-FFF2-40B4-BE49-F238E27FC236}">
                <a16:creationId xmlns:a16="http://schemas.microsoft.com/office/drawing/2014/main" id="{1E266580-5822-4247-BA34-3906D65B3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3344" y="365125"/>
            <a:ext cx="2823163" cy="4191970"/>
          </a:xfrm>
          <a:prstGeom prst="rect">
            <a:avLst/>
          </a:prstGeom>
        </p:spPr>
      </p:pic>
      <p:cxnSp>
        <p:nvCxnSpPr>
          <p:cNvPr id="10" name="Straight Arrow Connector 9">
            <a:extLst>
              <a:ext uri="{FF2B5EF4-FFF2-40B4-BE49-F238E27FC236}">
                <a16:creationId xmlns:a16="http://schemas.microsoft.com/office/drawing/2014/main" id="{D49E8FED-A56C-4DB8-B382-718D1DAB7423}"/>
              </a:ext>
            </a:extLst>
          </p:cNvPr>
          <p:cNvCxnSpPr/>
          <p:nvPr/>
        </p:nvCxnSpPr>
        <p:spPr>
          <a:xfrm>
            <a:off x="1036746" y="5620222"/>
            <a:ext cx="8164507" cy="0"/>
          </a:xfrm>
          <a:prstGeom prst="straightConnector1">
            <a:avLst/>
          </a:prstGeom>
          <a:ln w="57150">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3AEB8FA-3993-497A-877A-8A5016193F07}"/>
              </a:ext>
            </a:extLst>
          </p:cNvPr>
          <p:cNvCxnSpPr/>
          <p:nvPr/>
        </p:nvCxnSpPr>
        <p:spPr>
          <a:xfrm>
            <a:off x="1036746" y="5620223"/>
            <a:ext cx="0" cy="50214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A512CEA-4E08-48F5-88A9-235CFD86A613}"/>
              </a:ext>
            </a:extLst>
          </p:cNvPr>
          <p:cNvCxnSpPr/>
          <p:nvPr/>
        </p:nvCxnSpPr>
        <p:spPr>
          <a:xfrm>
            <a:off x="9201253" y="5620223"/>
            <a:ext cx="0" cy="50214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98CD90-B54E-4D9C-A137-1F06E1324997}"/>
              </a:ext>
            </a:extLst>
          </p:cNvPr>
          <p:cNvSpPr txBox="1"/>
          <p:nvPr/>
        </p:nvSpPr>
        <p:spPr>
          <a:xfrm>
            <a:off x="701985" y="6122368"/>
            <a:ext cx="723340" cy="449354"/>
          </a:xfrm>
          <a:prstGeom prst="rect">
            <a:avLst/>
          </a:prstGeom>
          <a:noFill/>
        </p:spPr>
        <p:txBody>
          <a:bodyPr wrap="none" lIns="109728" tIns="54864" rIns="109728" bIns="54864" rtlCol="0">
            <a:spAutoFit/>
          </a:bodyPr>
          <a:lstStyle/>
          <a:p>
            <a:r>
              <a:rPr lang="en-US" b="1" dirty="0"/>
              <a:t>min</a:t>
            </a:r>
          </a:p>
        </p:txBody>
      </p:sp>
      <p:sp>
        <p:nvSpPr>
          <p:cNvPr id="14" name="TextBox 13">
            <a:extLst>
              <a:ext uri="{FF2B5EF4-FFF2-40B4-BE49-F238E27FC236}">
                <a16:creationId xmlns:a16="http://schemas.microsoft.com/office/drawing/2014/main" id="{A496CF37-A18E-4995-BC60-67305CC87DA6}"/>
              </a:ext>
            </a:extLst>
          </p:cNvPr>
          <p:cNvSpPr txBox="1"/>
          <p:nvPr/>
        </p:nvSpPr>
        <p:spPr>
          <a:xfrm>
            <a:off x="8788440" y="6140966"/>
            <a:ext cx="819520" cy="449354"/>
          </a:xfrm>
          <a:prstGeom prst="rect">
            <a:avLst/>
          </a:prstGeom>
          <a:noFill/>
        </p:spPr>
        <p:txBody>
          <a:bodyPr wrap="none" lIns="109728" tIns="54864" rIns="109728" bIns="54864" rtlCol="0">
            <a:spAutoFit/>
          </a:bodyPr>
          <a:lstStyle/>
          <a:p>
            <a:r>
              <a:rPr lang="en-US" b="1" dirty="0"/>
              <a:t>Max</a:t>
            </a:r>
          </a:p>
        </p:txBody>
      </p:sp>
      <p:cxnSp>
        <p:nvCxnSpPr>
          <p:cNvPr id="15" name="Straight Arrow Connector 14">
            <a:extLst>
              <a:ext uri="{FF2B5EF4-FFF2-40B4-BE49-F238E27FC236}">
                <a16:creationId xmlns:a16="http://schemas.microsoft.com/office/drawing/2014/main" id="{0B9DF22D-387B-4E42-B06F-31EB966A3C7B}"/>
              </a:ext>
            </a:extLst>
          </p:cNvPr>
          <p:cNvCxnSpPr/>
          <p:nvPr/>
        </p:nvCxnSpPr>
        <p:spPr>
          <a:xfrm>
            <a:off x="5016711" y="5620223"/>
            <a:ext cx="0" cy="50214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2E39A9F-D547-468B-BA15-6856E8C8CFE8}"/>
              </a:ext>
            </a:extLst>
          </p:cNvPr>
          <p:cNvSpPr txBox="1"/>
          <p:nvPr/>
        </p:nvSpPr>
        <p:spPr>
          <a:xfrm>
            <a:off x="4346457" y="6140966"/>
            <a:ext cx="1276375" cy="449354"/>
          </a:xfrm>
          <a:prstGeom prst="rect">
            <a:avLst/>
          </a:prstGeom>
          <a:noFill/>
        </p:spPr>
        <p:txBody>
          <a:bodyPr wrap="none" lIns="109728" tIns="54864" rIns="109728" bIns="54864" rtlCol="0">
            <a:spAutoFit/>
          </a:bodyPr>
          <a:lstStyle/>
          <a:p>
            <a:r>
              <a:rPr lang="en-US" b="1" dirty="0"/>
              <a:t>median</a:t>
            </a:r>
          </a:p>
        </p:txBody>
      </p:sp>
      <p:cxnSp>
        <p:nvCxnSpPr>
          <p:cNvPr id="17" name="Straight Arrow Connector 16">
            <a:extLst>
              <a:ext uri="{FF2B5EF4-FFF2-40B4-BE49-F238E27FC236}">
                <a16:creationId xmlns:a16="http://schemas.microsoft.com/office/drawing/2014/main" id="{E64BEA0F-D8A9-4636-9125-73EF8F610CF7}"/>
              </a:ext>
            </a:extLst>
          </p:cNvPr>
          <p:cNvCxnSpPr/>
          <p:nvPr/>
        </p:nvCxnSpPr>
        <p:spPr>
          <a:xfrm flipV="1">
            <a:off x="3045328" y="5136680"/>
            <a:ext cx="0" cy="5021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529595-221F-4807-A266-55FEDD24FAFC}"/>
              </a:ext>
            </a:extLst>
          </p:cNvPr>
          <p:cNvCxnSpPr/>
          <p:nvPr/>
        </p:nvCxnSpPr>
        <p:spPr>
          <a:xfrm flipV="1">
            <a:off x="7192674" y="5136680"/>
            <a:ext cx="0" cy="5021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08E0180-BAC7-44DB-9D63-969FD74A37BB}"/>
              </a:ext>
            </a:extLst>
          </p:cNvPr>
          <p:cNvSpPr txBox="1"/>
          <p:nvPr/>
        </p:nvSpPr>
        <p:spPr>
          <a:xfrm>
            <a:off x="2217985" y="4693482"/>
            <a:ext cx="1681935" cy="449354"/>
          </a:xfrm>
          <a:prstGeom prst="rect">
            <a:avLst/>
          </a:prstGeom>
          <a:noFill/>
        </p:spPr>
        <p:txBody>
          <a:bodyPr wrap="none" lIns="109728" tIns="54864" rIns="109728" bIns="54864" rtlCol="0">
            <a:spAutoFit/>
          </a:bodyPr>
          <a:lstStyle/>
          <a:p>
            <a:r>
              <a:rPr lang="en-US" b="1" dirty="0"/>
              <a:t>1</a:t>
            </a:r>
            <a:r>
              <a:rPr lang="en-US" b="1" baseline="30000" dirty="0"/>
              <a:t>st</a:t>
            </a:r>
            <a:r>
              <a:rPr lang="en-US" b="1" dirty="0"/>
              <a:t> Quartile</a:t>
            </a:r>
          </a:p>
        </p:txBody>
      </p:sp>
      <p:sp>
        <p:nvSpPr>
          <p:cNvPr id="20" name="TextBox 19">
            <a:extLst>
              <a:ext uri="{FF2B5EF4-FFF2-40B4-BE49-F238E27FC236}">
                <a16:creationId xmlns:a16="http://schemas.microsoft.com/office/drawing/2014/main" id="{7B0085FA-9C40-42E7-97F4-2DB0326B650F}"/>
              </a:ext>
            </a:extLst>
          </p:cNvPr>
          <p:cNvSpPr txBox="1"/>
          <p:nvPr/>
        </p:nvSpPr>
        <p:spPr>
          <a:xfrm>
            <a:off x="6325302" y="4654762"/>
            <a:ext cx="1726819" cy="449354"/>
          </a:xfrm>
          <a:prstGeom prst="rect">
            <a:avLst/>
          </a:prstGeom>
          <a:noFill/>
        </p:spPr>
        <p:txBody>
          <a:bodyPr wrap="none" lIns="109728" tIns="54864" rIns="109728" bIns="54864" rtlCol="0">
            <a:spAutoFit/>
          </a:bodyPr>
          <a:lstStyle/>
          <a:p>
            <a:r>
              <a:rPr lang="en-US" b="1" dirty="0"/>
              <a:t>3</a:t>
            </a:r>
            <a:r>
              <a:rPr lang="en-US" b="1" baseline="30000" dirty="0"/>
              <a:t>rd</a:t>
            </a:r>
            <a:r>
              <a:rPr lang="en-US" b="1" dirty="0"/>
              <a:t> Quartile</a:t>
            </a:r>
          </a:p>
        </p:txBody>
      </p:sp>
      <p:sp>
        <p:nvSpPr>
          <p:cNvPr id="21" name="TextBox 20">
            <a:extLst>
              <a:ext uri="{FF2B5EF4-FFF2-40B4-BE49-F238E27FC236}">
                <a16:creationId xmlns:a16="http://schemas.microsoft.com/office/drawing/2014/main" id="{D7E3DB9A-E3EB-47E5-9929-BCC9CEE6D9FB}"/>
              </a:ext>
            </a:extLst>
          </p:cNvPr>
          <p:cNvSpPr txBox="1"/>
          <p:nvPr/>
        </p:nvSpPr>
        <p:spPr>
          <a:xfrm>
            <a:off x="4167247" y="5059242"/>
            <a:ext cx="1778115" cy="449354"/>
          </a:xfrm>
          <a:prstGeom prst="rect">
            <a:avLst/>
          </a:prstGeom>
          <a:noFill/>
        </p:spPr>
        <p:txBody>
          <a:bodyPr wrap="none" lIns="109728" tIns="54864" rIns="109728" bIns="54864" rtlCol="0">
            <a:spAutoFit/>
          </a:bodyPr>
          <a:lstStyle/>
          <a:p>
            <a:r>
              <a:rPr lang="en-US" b="1" dirty="0"/>
              <a:t>2</a:t>
            </a:r>
            <a:r>
              <a:rPr lang="en-US" b="1" baseline="30000" dirty="0"/>
              <a:t>nd</a:t>
            </a:r>
            <a:r>
              <a:rPr lang="en-US" b="1" dirty="0"/>
              <a:t> Quartile</a:t>
            </a:r>
          </a:p>
        </p:txBody>
      </p:sp>
      <p:sp>
        <p:nvSpPr>
          <p:cNvPr id="22" name="Right Brace 21">
            <a:extLst>
              <a:ext uri="{FF2B5EF4-FFF2-40B4-BE49-F238E27FC236}">
                <a16:creationId xmlns:a16="http://schemas.microsoft.com/office/drawing/2014/main" id="{D2DBE11E-3F2E-4D4F-9E71-84D119C2EFCC}"/>
              </a:ext>
            </a:extLst>
          </p:cNvPr>
          <p:cNvSpPr/>
          <p:nvPr/>
        </p:nvSpPr>
        <p:spPr>
          <a:xfrm rot="16200000">
            <a:off x="1856797" y="4239192"/>
            <a:ext cx="299965" cy="1940062"/>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lIns="109728" tIns="54864" rIns="109728" bIns="54864" rtlCol="0" anchor="ctr"/>
          <a:lstStyle/>
          <a:p>
            <a:pPr algn="ctr"/>
            <a:endParaRPr lang="en-US"/>
          </a:p>
        </p:txBody>
      </p:sp>
      <p:sp>
        <p:nvSpPr>
          <p:cNvPr id="23" name="TextBox 22">
            <a:extLst>
              <a:ext uri="{FF2B5EF4-FFF2-40B4-BE49-F238E27FC236}">
                <a16:creationId xmlns:a16="http://schemas.microsoft.com/office/drawing/2014/main" id="{284A56D5-B65F-4FCE-90A3-35C6F3E7BD24}"/>
              </a:ext>
            </a:extLst>
          </p:cNvPr>
          <p:cNvSpPr txBox="1"/>
          <p:nvPr/>
        </p:nvSpPr>
        <p:spPr>
          <a:xfrm>
            <a:off x="1446236" y="4654762"/>
            <a:ext cx="781048" cy="449354"/>
          </a:xfrm>
          <a:prstGeom prst="rect">
            <a:avLst/>
          </a:prstGeom>
          <a:noFill/>
        </p:spPr>
        <p:txBody>
          <a:bodyPr wrap="none" lIns="109728" tIns="54864" rIns="109728" bIns="54864" rtlCol="0">
            <a:spAutoFit/>
          </a:bodyPr>
          <a:lstStyle/>
          <a:p>
            <a:r>
              <a:rPr lang="en-US" b="1" dirty="0">
                <a:solidFill>
                  <a:srgbClr val="00B0F0"/>
                </a:solidFill>
              </a:rPr>
              <a:t>25%</a:t>
            </a:r>
          </a:p>
        </p:txBody>
      </p:sp>
      <p:sp>
        <p:nvSpPr>
          <p:cNvPr id="24" name="Right Brace 23">
            <a:extLst>
              <a:ext uri="{FF2B5EF4-FFF2-40B4-BE49-F238E27FC236}">
                <a16:creationId xmlns:a16="http://schemas.microsoft.com/office/drawing/2014/main" id="{1F4939F3-2229-4569-A287-0E67500C5583}"/>
              </a:ext>
            </a:extLst>
          </p:cNvPr>
          <p:cNvSpPr/>
          <p:nvPr/>
        </p:nvSpPr>
        <p:spPr>
          <a:xfrm rot="16200000">
            <a:off x="8074717" y="4239192"/>
            <a:ext cx="299965" cy="1940062"/>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lIns="109728" tIns="54864" rIns="109728" bIns="54864" rtlCol="0" anchor="ctr"/>
          <a:lstStyle/>
          <a:p>
            <a:pPr algn="ctr"/>
            <a:endParaRPr lang="en-US"/>
          </a:p>
        </p:txBody>
      </p:sp>
      <p:sp>
        <p:nvSpPr>
          <p:cNvPr id="25" name="TextBox 24">
            <a:extLst>
              <a:ext uri="{FF2B5EF4-FFF2-40B4-BE49-F238E27FC236}">
                <a16:creationId xmlns:a16="http://schemas.microsoft.com/office/drawing/2014/main" id="{19564E4A-412B-4C05-A41C-BF10E67A91BF}"/>
              </a:ext>
            </a:extLst>
          </p:cNvPr>
          <p:cNvSpPr txBox="1"/>
          <p:nvPr/>
        </p:nvSpPr>
        <p:spPr>
          <a:xfrm>
            <a:off x="8121356" y="4654762"/>
            <a:ext cx="781048" cy="449354"/>
          </a:xfrm>
          <a:prstGeom prst="rect">
            <a:avLst/>
          </a:prstGeom>
          <a:noFill/>
        </p:spPr>
        <p:txBody>
          <a:bodyPr wrap="none" lIns="109728" tIns="54864" rIns="109728" bIns="54864" rtlCol="0">
            <a:spAutoFit/>
          </a:bodyPr>
          <a:lstStyle/>
          <a:p>
            <a:r>
              <a:rPr lang="en-US" b="1" dirty="0">
                <a:solidFill>
                  <a:srgbClr val="00B0F0"/>
                </a:solidFill>
              </a:rPr>
              <a:t>25%</a:t>
            </a:r>
          </a:p>
        </p:txBody>
      </p:sp>
      <p:sp>
        <p:nvSpPr>
          <p:cNvPr id="26" name="Rectangle 25">
            <a:extLst>
              <a:ext uri="{FF2B5EF4-FFF2-40B4-BE49-F238E27FC236}">
                <a16:creationId xmlns:a16="http://schemas.microsoft.com/office/drawing/2014/main" id="{B42BFDC5-EC41-4132-93C0-14E0A628388E}"/>
              </a:ext>
            </a:extLst>
          </p:cNvPr>
          <p:cNvSpPr/>
          <p:nvPr/>
        </p:nvSpPr>
        <p:spPr>
          <a:xfrm>
            <a:off x="838198" y="2350739"/>
            <a:ext cx="7950241" cy="1938992"/>
          </a:xfrm>
          <a:prstGeom prst="rect">
            <a:avLst/>
          </a:prstGeom>
        </p:spPr>
        <p:txBody>
          <a:bodyPr wrap="square">
            <a:spAutoFit/>
          </a:bodyPr>
          <a:lstStyle/>
          <a:p>
            <a:r>
              <a:rPr lang="en-US" sz="2400" dirty="0">
                <a:cs typeface="Times New Roman" pitchFamily="18" charset="0"/>
              </a:rPr>
              <a:t>1. </a:t>
            </a:r>
            <a:r>
              <a:rPr lang="en-US" sz="2400" dirty="0">
                <a:solidFill>
                  <a:srgbClr val="FF0000"/>
                </a:solidFill>
                <a:cs typeface="Times New Roman" pitchFamily="18" charset="0"/>
              </a:rPr>
              <a:t>Sort</a:t>
            </a:r>
            <a:r>
              <a:rPr lang="en-US" sz="2400" dirty="0">
                <a:cs typeface="Times New Roman" pitchFamily="18" charset="0"/>
              </a:rPr>
              <a:t> the data from smallest to largest</a:t>
            </a:r>
          </a:p>
          <a:p>
            <a:r>
              <a:rPr lang="en-US" sz="2400" dirty="0">
                <a:cs typeface="Times New Roman" pitchFamily="18" charset="0"/>
              </a:rPr>
              <a:t>2. Find the Extremes: minimum and Maximum</a:t>
            </a:r>
          </a:p>
          <a:p>
            <a:r>
              <a:rPr lang="en-US" sz="2400" dirty="0">
                <a:cs typeface="Times New Roman" pitchFamily="18" charset="0"/>
              </a:rPr>
              <a:t>3. Find the median: this is the middle number </a:t>
            </a:r>
          </a:p>
          <a:p>
            <a:r>
              <a:rPr lang="en-US" sz="2400" dirty="0">
                <a:cs typeface="Times New Roman" pitchFamily="18" charset="0"/>
              </a:rPr>
              <a:t>4. Find Q ₁ and Q ₃: these are the first and third quarters</a:t>
            </a:r>
          </a:p>
          <a:p>
            <a:r>
              <a:rPr lang="en-US" sz="2400" dirty="0">
                <a:cs typeface="Times New Roman" pitchFamily="18" charset="0"/>
              </a:rPr>
              <a:t>5. Graph the box plot according to the given sample</a:t>
            </a:r>
          </a:p>
        </p:txBody>
      </p:sp>
      <p:sp>
        <p:nvSpPr>
          <p:cNvPr id="27" name="Text Box 2">
            <a:extLst>
              <a:ext uri="{FF2B5EF4-FFF2-40B4-BE49-F238E27FC236}">
                <a16:creationId xmlns:a16="http://schemas.microsoft.com/office/drawing/2014/main" id="{BBAF03B7-0298-4FF2-A9DC-D0D4BEA12EE9}"/>
              </a:ext>
            </a:extLst>
          </p:cNvPr>
          <p:cNvSpPr txBox="1">
            <a:spLocks noChangeArrowheads="1"/>
          </p:cNvSpPr>
          <p:nvPr/>
        </p:nvSpPr>
        <p:spPr bwMode="auto">
          <a:xfrm>
            <a:off x="9801624" y="4846445"/>
            <a:ext cx="1964866" cy="1621714"/>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solidFill>
                  <a:srgbClr val="7030A0"/>
                </a:solidFill>
              </a:rPr>
              <a:t>The length of the box Q3-Q1 is called Inter Quartile Range </a:t>
            </a:r>
            <a:endParaRPr kumimoji="0" lang="en-US" altLang="en-US" sz="2200" b="0" i="0" u="none" strike="noStrike" cap="none" normalizeH="0" baseline="0" dirty="0">
              <a:ln>
                <a:noFill/>
              </a:ln>
              <a:solidFill>
                <a:srgbClr val="7030A0"/>
              </a:solidFill>
              <a:effectLst/>
            </a:endParaRPr>
          </a:p>
        </p:txBody>
      </p:sp>
    </p:spTree>
    <p:extLst>
      <p:ext uri="{BB962C8B-B14F-4D97-AF65-F5344CB8AC3E}">
        <p14:creationId xmlns:p14="http://schemas.microsoft.com/office/powerpoint/2010/main" val="298755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352535" cy="1325563"/>
          </a:xfrm>
        </p:spPr>
        <p:txBody>
          <a:bodyPr/>
          <a:lstStyle/>
          <a:p>
            <a:r>
              <a:rPr lang="en-US" dirty="0">
                <a:solidFill>
                  <a:srgbClr val="990033"/>
                </a:solidFill>
              </a:rPr>
              <a:t>Example</a:t>
            </a:r>
            <a:endParaRPr lang="en-US" dirty="0"/>
          </a:p>
        </p:txBody>
      </p:sp>
      <p:sp>
        <p:nvSpPr>
          <p:cNvPr id="4" name="Rectangle 3">
            <a:extLst>
              <a:ext uri="{FF2B5EF4-FFF2-40B4-BE49-F238E27FC236}">
                <a16:creationId xmlns:a16="http://schemas.microsoft.com/office/drawing/2014/main" id="{B22BF2C0-BF62-47CD-BFF5-8734C81AB8E1}"/>
              </a:ext>
            </a:extLst>
          </p:cNvPr>
          <p:cNvSpPr/>
          <p:nvPr/>
        </p:nvSpPr>
        <p:spPr>
          <a:xfrm>
            <a:off x="838198" y="1477746"/>
            <a:ext cx="5451391" cy="1938992"/>
          </a:xfrm>
          <a:prstGeom prst="rect">
            <a:avLst/>
          </a:prstGeom>
        </p:spPr>
        <p:txBody>
          <a:bodyPr wrap="square">
            <a:spAutoFit/>
          </a:bodyPr>
          <a:lstStyle/>
          <a:p>
            <a:r>
              <a:rPr lang="en-US" sz="2400" dirty="0">
                <a:cs typeface="Times New Roman" pitchFamily="18" charset="0"/>
              </a:rPr>
              <a:t>Graph a </a:t>
            </a:r>
            <a:r>
              <a:rPr lang="en-US" sz="2400" b="1" dirty="0">
                <a:cs typeface="Times New Roman" pitchFamily="18" charset="0"/>
              </a:rPr>
              <a:t>box plot </a:t>
            </a:r>
            <a:r>
              <a:rPr lang="en-US" sz="2400" dirty="0">
                <a:cs typeface="Times New Roman" pitchFamily="18" charset="0"/>
              </a:rPr>
              <a:t>given the following data</a:t>
            </a:r>
          </a:p>
          <a:p>
            <a:r>
              <a:rPr lang="en-US" sz="2400" dirty="0">
                <a:cs typeface="Times New Roman" pitchFamily="18" charset="0"/>
              </a:rPr>
              <a:t>3	7	2	10	3	1</a:t>
            </a:r>
          </a:p>
          <a:p>
            <a:r>
              <a:rPr lang="en-US" sz="2400" dirty="0">
                <a:cs typeface="Times New Roman" pitchFamily="18" charset="0"/>
              </a:rPr>
              <a:t>8	4	4	3	2	4</a:t>
            </a:r>
          </a:p>
          <a:p>
            <a:r>
              <a:rPr lang="en-US" sz="2400" dirty="0">
                <a:cs typeface="Times New Roman" pitchFamily="18" charset="0"/>
              </a:rPr>
              <a:t>5	9	6	9	5	2</a:t>
            </a:r>
          </a:p>
          <a:p>
            <a:r>
              <a:rPr lang="en-US" sz="2400" dirty="0">
                <a:cs typeface="Times New Roman" pitchFamily="18" charset="0"/>
              </a:rPr>
              <a:t>8	7</a:t>
            </a:r>
            <a:endParaRPr lang="en-US" sz="2400" dirty="0"/>
          </a:p>
        </p:txBody>
      </p:sp>
      <p:pic>
        <p:nvPicPr>
          <p:cNvPr id="5" name="Picture 4">
            <a:extLst>
              <a:ext uri="{FF2B5EF4-FFF2-40B4-BE49-F238E27FC236}">
                <a16:creationId xmlns:a16="http://schemas.microsoft.com/office/drawing/2014/main" id="{447EFB84-8E9D-4C1F-BCD9-8AE822727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2105" y="4500355"/>
            <a:ext cx="6334039" cy="1938992"/>
          </a:xfrm>
          <a:prstGeom prst="rect">
            <a:avLst/>
          </a:prstGeom>
        </p:spPr>
      </p:pic>
    </p:spTree>
    <p:extLst>
      <p:ext uri="{BB962C8B-B14F-4D97-AF65-F5344CB8AC3E}">
        <p14:creationId xmlns:p14="http://schemas.microsoft.com/office/powerpoint/2010/main" val="257261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352535" cy="1325563"/>
          </a:xfrm>
        </p:spPr>
        <p:txBody>
          <a:bodyPr/>
          <a:lstStyle/>
          <a:p>
            <a:r>
              <a:rPr lang="en-US" dirty="0">
                <a:solidFill>
                  <a:srgbClr val="990033"/>
                </a:solidFill>
              </a:rPr>
              <a:t>Exercise</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1" y="1466403"/>
            <a:ext cx="10515599" cy="959237"/>
          </a:xfrm>
          <a:prstGeom prst="rect">
            <a:avLst/>
          </a:prstGeom>
        </p:spPr>
        <p:txBody>
          <a:bodyPr wrap="square">
            <a:spAutoFit/>
          </a:bodyPr>
          <a:lstStyle/>
          <a:p>
            <a:r>
              <a:rPr lang="en-US" sz="2400" dirty="0">
                <a:cs typeface="Times New Roman" pitchFamily="18" charset="0"/>
              </a:rPr>
              <a:t>Draw a box-and-whisker plot for the following data set (17 Observations):</a:t>
            </a:r>
          </a:p>
          <a:p>
            <a:pPr>
              <a:lnSpc>
                <a:spcPts val="1000"/>
              </a:lnSpc>
            </a:pPr>
            <a:endParaRPr lang="en-US" sz="2400" dirty="0">
              <a:cs typeface="Times New Roman" pitchFamily="18" charset="0"/>
            </a:endParaRPr>
          </a:p>
          <a:p>
            <a:r>
              <a:rPr lang="en-US" sz="2400" b="1" dirty="0">
                <a:cs typeface="Times New Roman" pitchFamily="18" charset="0"/>
              </a:rPr>
              <a:t>4.3,  5.1,  3.9,  4.5,  4.4,  4.9,  5.0,  4.7,  4.1,  4.6,  4.4,  4.3,  4.8,  4.4,  4.2,  4.5,  4.4</a:t>
            </a:r>
            <a:endParaRPr lang="en-US" sz="2400" dirty="0">
              <a:cs typeface="Times New Roman" pitchFamily="18" charset="0"/>
            </a:endParaRPr>
          </a:p>
        </p:txBody>
      </p:sp>
    </p:spTree>
    <p:extLst>
      <p:ext uri="{BB962C8B-B14F-4D97-AF65-F5344CB8AC3E}">
        <p14:creationId xmlns:p14="http://schemas.microsoft.com/office/powerpoint/2010/main" val="435979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7" y="1552902"/>
            <a:ext cx="8441217" cy="769441"/>
          </a:xfrm>
          <a:prstGeom prst="rect">
            <a:avLst/>
          </a:prstGeom>
        </p:spPr>
        <p:txBody>
          <a:bodyPr wrap="square">
            <a:spAutoFit/>
          </a:bodyPr>
          <a:lstStyle/>
          <a:p>
            <a:r>
              <a:rPr lang="en-US" sz="2200" b="1" dirty="0">
                <a:ea typeface="Times New Roman" panose="02020603050405020304" pitchFamily="18" charset="0"/>
              </a:rPr>
              <a:t>1.</a:t>
            </a:r>
            <a:r>
              <a:rPr lang="en-US" sz="2200" dirty="0">
                <a:ea typeface="Times New Roman" panose="02020603050405020304" pitchFamily="18" charset="0"/>
              </a:rPr>
              <a:t> </a:t>
            </a:r>
            <a:r>
              <a:rPr lang="en-US" sz="2200" dirty="0"/>
              <a:t>The following table contains the nicotine content in milligrams (mg) per cigarette for 29 popular cigarette brands</a:t>
            </a:r>
            <a:endParaRPr lang="en-US" sz="2200" dirty="0">
              <a:ea typeface="Times New Roman" panose="02020603050405020304" pitchFamily="18" charset="0"/>
            </a:endParaRPr>
          </a:p>
        </p:txBody>
      </p:sp>
      <p:sp>
        <p:nvSpPr>
          <p:cNvPr id="8" name="Rectangle 7">
            <a:extLst>
              <a:ext uri="{FF2B5EF4-FFF2-40B4-BE49-F238E27FC236}">
                <a16:creationId xmlns:a16="http://schemas.microsoft.com/office/drawing/2014/main" id="{89B38FFA-7103-4E15-8343-657C93BDBFED}"/>
              </a:ext>
            </a:extLst>
          </p:cNvPr>
          <p:cNvSpPr/>
          <p:nvPr/>
        </p:nvSpPr>
        <p:spPr>
          <a:xfrm>
            <a:off x="3385751" y="3379870"/>
            <a:ext cx="8005626" cy="1107996"/>
          </a:xfrm>
          <a:prstGeom prst="rect">
            <a:avLst/>
          </a:prstGeom>
        </p:spPr>
        <p:txBody>
          <a:bodyPr wrap="square">
            <a:spAutoFit/>
          </a:bodyPr>
          <a:lstStyle/>
          <a:p>
            <a:r>
              <a:rPr lang="en-US" sz="2200" dirty="0"/>
              <a:t>a) Construct a histogram of the nicotine content with 7 classes and give a clear description of the distribution (shape, center, spread and outliers) in the context of the study.</a:t>
            </a:r>
            <a:endParaRPr lang="en-US" sz="2200" dirty="0">
              <a:ea typeface="Times New Roman" panose="02020603050405020304" pitchFamily="18" charset="0"/>
            </a:endParaRPr>
          </a:p>
        </p:txBody>
      </p:sp>
      <p:pic>
        <p:nvPicPr>
          <p:cNvPr id="2050" name="Picture 2">
            <a:extLst>
              <a:ext uri="{FF2B5EF4-FFF2-40B4-BE49-F238E27FC236}">
                <a16:creationId xmlns:a16="http://schemas.microsoft.com/office/drawing/2014/main" id="{6FEC02B5-6863-46E0-ACCA-69789FF68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548" y="2440315"/>
            <a:ext cx="9245326" cy="75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69ADFDA0-8E60-4E45-B693-EF48D668047F}"/>
              </a:ext>
            </a:extLst>
          </p:cNvPr>
          <p:cNvSpPr/>
          <p:nvPr/>
        </p:nvSpPr>
        <p:spPr>
          <a:xfrm>
            <a:off x="3385751" y="4487866"/>
            <a:ext cx="8005626" cy="1107996"/>
          </a:xfrm>
          <a:prstGeom prst="rect">
            <a:avLst/>
          </a:prstGeom>
        </p:spPr>
        <p:txBody>
          <a:bodyPr wrap="square">
            <a:spAutoFit/>
          </a:bodyPr>
          <a:lstStyle/>
          <a:p>
            <a:r>
              <a:rPr lang="en-US" sz="2200" dirty="0"/>
              <a:t>b) Construct a boxplot of the nicotine content and give a clear description of the distribution (shape, center, spread and outliers) in the context of the study.</a:t>
            </a:r>
            <a:endParaRPr lang="en-US" sz="2200" dirty="0">
              <a:ea typeface="Times New Roman" panose="02020603050405020304" pitchFamily="18" charset="0"/>
            </a:endParaRPr>
          </a:p>
        </p:txBody>
      </p:sp>
      <p:pic>
        <p:nvPicPr>
          <p:cNvPr id="4" name="Picture 3">
            <a:extLst>
              <a:ext uri="{FF2B5EF4-FFF2-40B4-BE49-F238E27FC236}">
                <a16:creationId xmlns:a16="http://schemas.microsoft.com/office/drawing/2014/main" id="{7E8A0D35-390A-402B-AD47-29E8E264A6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891" y="3470713"/>
            <a:ext cx="2502935" cy="3022161"/>
          </a:xfrm>
          <a:prstGeom prst="rect">
            <a:avLst/>
          </a:prstGeom>
        </p:spPr>
      </p:pic>
      <p:sp>
        <p:nvSpPr>
          <p:cNvPr id="13" name="Text Box 2">
            <a:extLst>
              <a:ext uri="{FF2B5EF4-FFF2-40B4-BE49-F238E27FC236}">
                <a16:creationId xmlns:a16="http://schemas.microsoft.com/office/drawing/2014/main" id="{BE1D6E94-0546-4289-B70E-4206A8627ECB}"/>
              </a:ext>
            </a:extLst>
          </p:cNvPr>
          <p:cNvSpPr txBox="1">
            <a:spLocks noChangeArrowheads="1"/>
          </p:cNvSpPr>
          <p:nvPr/>
        </p:nvSpPr>
        <p:spPr bwMode="auto">
          <a:xfrm>
            <a:off x="3472248" y="5769289"/>
            <a:ext cx="7555626" cy="807780"/>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solidFill>
                  <a:srgbClr val="7030A0"/>
                </a:solidFill>
              </a:rPr>
              <a:t>Do this first with a paper and pencil, then use your calculator to graph the charts and compare the results.</a:t>
            </a:r>
            <a:endParaRPr kumimoji="0" lang="en-US" altLang="en-US" sz="2200" b="0" i="0" u="none" strike="noStrike" cap="none" normalizeH="0" baseline="0" dirty="0">
              <a:ln>
                <a:noFill/>
              </a:ln>
              <a:solidFill>
                <a:srgbClr val="7030A0"/>
              </a:solidFill>
              <a:effectLst/>
            </a:endParaRPr>
          </a:p>
        </p:txBody>
      </p:sp>
    </p:spTree>
    <p:extLst>
      <p:ext uri="{BB962C8B-B14F-4D97-AF65-F5344CB8AC3E}">
        <p14:creationId xmlns:p14="http://schemas.microsoft.com/office/powerpoint/2010/main" val="3938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7774976" cy="1200329"/>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The ages of females and males who died of sudden cardiac causes after 4:31 am on the day of the Northridge Earthquake are given below.</a:t>
            </a:r>
          </a:p>
        </p:txBody>
      </p:sp>
      <p:graphicFrame>
        <p:nvGraphicFramePr>
          <p:cNvPr id="3" name="Table 2">
            <a:extLst>
              <a:ext uri="{FF2B5EF4-FFF2-40B4-BE49-F238E27FC236}">
                <a16:creationId xmlns:a16="http://schemas.microsoft.com/office/drawing/2014/main" id="{E07C943F-2FA1-4962-BCE6-C6968472F6F2}"/>
              </a:ext>
            </a:extLst>
          </p:cNvPr>
          <p:cNvGraphicFramePr>
            <a:graphicFrameLocks noGrp="1"/>
          </p:cNvGraphicFramePr>
          <p:nvPr>
            <p:extLst>
              <p:ext uri="{D42A27DB-BD31-4B8C-83A1-F6EECF244321}">
                <p14:modId xmlns:p14="http://schemas.microsoft.com/office/powerpoint/2010/main" val="4165738011"/>
              </p:ext>
            </p:extLst>
          </p:nvPr>
        </p:nvGraphicFramePr>
        <p:xfrm>
          <a:off x="838200" y="5142078"/>
          <a:ext cx="9823624" cy="1314584"/>
        </p:xfrm>
        <a:graphic>
          <a:graphicData uri="http://schemas.openxmlformats.org/drawingml/2006/table">
            <a:tbl>
              <a:tblPr firstRow="1" firstCol="1" lastRow="1" lastCol="1" bandRow="1" bandCol="1">
                <a:tableStyleId>{2D5ABB26-0587-4C30-8999-92F81FD0307C}</a:tableStyleId>
              </a:tblPr>
              <a:tblGrid>
                <a:gridCol w="1025980">
                  <a:extLst>
                    <a:ext uri="{9D8B030D-6E8A-4147-A177-3AD203B41FA5}">
                      <a16:colId xmlns:a16="http://schemas.microsoft.com/office/drawing/2014/main" val="2807427514"/>
                    </a:ext>
                  </a:extLst>
                </a:gridCol>
                <a:gridCol w="489065">
                  <a:extLst>
                    <a:ext uri="{9D8B030D-6E8A-4147-A177-3AD203B41FA5}">
                      <a16:colId xmlns:a16="http://schemas.microsoft.com/office/drawing/2014/main" val="454227927"/>
                    </a:ext>
                  </a:extLst>
                </a:gridCol>
                <a:gridCol w="489065">
                  <a:extLst>
                    <a:ext uri="{9D8B030D-6E8A-4147-A177-3AD203B41FA5}">
                      <a16:colId xmlns:a16="http://schemas.microsoft.com/office/drawing/2014/main" val="3165642485"/>
                    </a:ext>
                  </a:extLst>
                </a:gridCol>
                <a:gridCol w="489065">
                  <a:extLst>
                    <a:ext uri="{9D8B030D-6E8A-4147-A177-3AD203B41FA5}">
                      <a16:colId xmlns:a16="http://schemas.microsoft.com/office/drawing/2014/main" val="3680312515"/>
                    </a:ext>
                  </a:extLst>
                </a:gridCol>
                <a:gridCol w="489065">
                  <a:extLst>
                    <a:ext uri="{9D8B030D-6E8A-4147-A177-3AD203B41FA5}">
                      <a16:colId xmlns:a16="http://schemas.microsoft.com/office/drawing/2014/main" val="1662647156"/>
                    </a:ext>
                  </a:extLst>
                </a:gridCol>
                <a:gridCol w="489065">
                  <a:extLst>
                    <a:ext uri="{9D8B030D-6E8A-4147-A177-3AD203B41FA5}">
                      <a16:colId xmlns:a16="http://schemas.microsoft.com/office/drawing/2014/main" val="433414462"/>
                    </a:ext>
                  </a:extLst>
                </a:gridCol>
                <a:gridCol w="488144">
                  <a:extLst>
                    <a:ext uri="{9D8B030D-6E8A-4147-A177-3AD203B41FA5}">
                      <a16:colId xmlns:a16="http://schemas.microsoft.com/office/drawing/2014/main" val="1652291787"/>
                    </a:ext>
                  </a:extLst>
                </a:gridCol>
                <a:gridCol w="488144">
                  <a:extLst>
                    <a:ext uri="{9D8B030D-6E8A-4147-A177-3AD203B41FA5}">
                      <a16:colId xmlns:a16="http://schemas.microsoft.com/office/drawing/2014/main" val="1456811757"/>
                    </a:ext>
                  </a:extLst>
                </a:gridCol>
                <a:gridCol w="488144">
                  <a:extLst>
                    <a:ext uri="{9D8B030D-6E8A-4147-A177-3AD203B41FA5}">
                      <a16:colId xmlns:a16="http://schemas.microsoft.com/office/drawing/2014/main" val="1669785252"/>
                    </a:ext>
                  </a:extLst>
                </a:gridCol>
                <a:gridCol w="488144">
                  <a:extLst>
                    <a:ext uri="{9D8B030D-6E8A-4147-A177-3AD203B41FA5}">
                      <a16:colId xmlns:a16="http://schemas.microsoft.com/office/drawing/2014/main" val="2775885030"/>
                    </a:ext>
                  </a:extLst>
                </a:gridCol>
                <a:gridCol w="488144">
                  <a:extLst>
                    <a:ext uri="{9D8B030D-6E8A-4147-A177-3AD203B41FA5}">
                      <a16:colId xmlns:a16="http://schemas.microsoft.com/office/drawing/2014/main" val="2671062586"/>
                    </a:ext>
                  </a:extLst>
                </a:gridCol>
                <a:gridCol w="488144">
                  <a:extLst>
                    <a:ext uri="{9D8B030D-6E8A-4147-A177-3AD203B41FA5}">
                      <a16:colId xmlns:a16="http://schemas.microsoft.com/office/drawing/2014/main" val="4178595157"/>
                    </a:ext>
                  </a:extLst>
                </a:gridCol>
                <a:gridCol w="489065">
                  <a:extLst>
                    <a:ext uri="{9D8B030D-6E8A-4147-A177-3AD203B41FA5}">
                      <a16:colId xmlns:a16="http://schemas.microsoft.com/office/drawing/2014/main" val="3946644440"/>
                    </a:ext>
                  </a:extLst>
                </a:gridCol>
                <a:gridCol w="489065">
                  <a:extLst>
                    <a:ext uri="{9D8B030D-6E8A-4147-A177-3AD203B41FA5}">
                      <a16:colId xmlns:a16="http://schemas.microsoft.com/office/drawing/2014/main" val="3324133732"/>
                    </a:ext>
                  </a:extLst>
                </a:gridCol>
                <a:gridCol w="489065">
                  <a:extLst>
                    <a:ext uri="{9D8B030D-6E8A-4147-A177-3AD203B41FA5}">
                      <a16:colId xmlns:a16="http://schemas.microsoft.com/office/drawing/2014/main" val="3074108273"/>
                    </a:ext>
                  </a:extLst>
                </a:gridCol>
                <a:gridCol w="489065">
                  <a:extLst>
                    <a:ext uri="{9D8B030D-6E8A-4147-A177-3AD203B41FA5}">
                      <a16:colId xmlns:a16="http://schemas.microsoft.com/office/drawing/2014/main" val="2129632022"/>
                    </a:ext>
                  </a:extLst>
                </a:gridCol>
                <a:gridCol w="489065">
                  <a:extLst>
                    <a:ext uri="{9D8B030D-6E8A-4147-A177-3AD203B41FA5}">
                      <a16:colId xmlns:a16="http://schemas.microsoft.com/office/drawing/2014/main" val="1765485894"/>
                    </a:ext>
                  </a:extLst>
                </a:gridCol>
                <a:gridCol w="489065">
                  <a:extLst>
                    <a:ext uri="{9D8B030D-6E8A-4147-A177-3AD203B41FA5}">
                      <a16:colId xmlns:a16="http://schemas.microsoft.com/office/drawing/2014/main" val="4108231373"/>
                    </a:ext>
                  </a:extLst>
                </a:gridCol>
                <a:gridCol w="489065">
                  <a:extLst>
                    <a:ext uri="{9D8B030D-6E8A-4147-A177-3AD203B41FA5}">
                      <a16:colId xmlns:a16="http://schemas.microsoft.com/office/drawing/2014/main" val="4257124570"/>
                    </a:ext>
                  </a:extLst>
                </a:gridCol>
              </a:tblGrid>
              <a:tr h="657292">
                <a:tc>
                  <a:txBody>
                    <a:bodyPr/>
                    <a:lstStyle/>
                    <a:p>
                      <a:pPr marL="0" marR="0">
                        <a:spcBef>
                          <a:spcPts val="0"/>
                        </a:spcBef>
                        <a:spcAft>
                          <a:spcPts val="0"/>
                        </a:spcAft>
                      </a:pPr>
                      <a:r>
                        <a:rPr lang="en-US" sz="2000" dirty="0">
                          <a:effectLst/>
                        </a:rPr>
                        <a:t>Female</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77</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83</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75</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77</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58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81</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69</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38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954466"/>
                  </a:ext>
                </a:extLst>
              </a:tr>
              <a:tr h="657292">
                <a:tc>
                  <a:txBody>
                    <a:bodyPr/>
                    <a:lstStyle/>
                    <a:p>
                      <a:pPr marL="0" marR="0">
                        <a:spcBef>
                          <a:spcPts val="0"/>
                        </a:spcBef>
                        <a:spcAft>
                          <a:spcPts val="0"/>
                        </a:spcAft>
                      </a:pPr>
                      <a:r>
                        <a:rPr lang="en-US" sz="2000">
                          <a:effectLst/>
                        </a:rPr>
                        <a:t>Male</a:t>
                      </a:r>
                      <a:endParaRPr lang="en-US" sz="200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90</a:t>
                      </a:r>
                      <a:endParaRPr lang="en-US" sz="200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38</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45</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47</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79</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75</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71</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51</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55</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66</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56</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59</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64</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53</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90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32328790"/>
                  </a:ext>
                </a:extLst>
              </a:tr>
            </a:tbl>
          </a:graphicData>
        </a:graphic>
      </p:graphicFrame>
      <p:sp>
        <p:nvSpPr>
          <p:cNvPr id="9" name="Rectangle 8">
            <a:extLst>
              <a:ext uri="{FF2B5EF4-FFF2-40B4-BE49-F238E27FC236}">
                <a16:creationId xmlns:a16="http://schemas.microsoft.com/office/drawing/2014/main" id="{782244FB-C116-4EC4-A996-7E743242725F}"/>
              </a:ext>
            </a:extLst>
          </p:cNvPr>
          <p:cNvSpPr/>
          <p:nvPr/>
        </p:nvSpPr>
        <p:spPr>
          <a:xfrm>
            <a:off x="838200" y="2753231"/>
            <a:ext cx="10344157" cy="2308324"/>
          </a:xfrm>
          <a:prstGeom prst="rect">
            <a:avLst/>
          </a:prstGeom>
        </p:spPr>
        <p:txBody>
          <a:bodyPr wrap="square">
            <a:spAutoFit/>
          </a:bodyPr>
          <a:lstStyle/>
          <a:p>
            <a:r>
              <a:rPr lang="en-US" sz="2400" dirty="0">
                <a:ea typeface="Times New Roman" panose="02020603050405020304" pitchFamily="18" charset="0"/>
              </a:rPr>
              <a:t>a) Construct a histogram of the ages of males and give a clear description of the distribution (shape, center, spread and outliers). Use six classes. </a:t>
            </a:r>
          </a:p>
          <a:p>
            <a:r>
              <a:rPr lang="en-US" sz="2400" dirty="0">
                <a:ea typeface="Times New Roman" panose="02020603050405020304" pitchFamily="18" charset="0"/>
              </a:rPr>
              <a:t>b) Construct a boxplot of the ages of females and give a clear description of the distribution (shape, center, spread and outliers). </a:t>
            </a:r>
          </a:p>
          <a:p>
            <a:r>
              <a:rPr lang="en-US" sz="2400" dirty="0">
                <a:ea typeface="Times New Roman" panose="02020603050405020304" pitchFamily="18" charset="0"/>
              </a:rPr>
              <a:t>c) Construct a side-by-side boxplot and compare the distribution of the ages between males and females (shape, center, spread and outliers).</a:t>
            </a:r>
          </a:p>
        </p:txBody>
      </p:sp>
      <p:pic>
        <p:nvPicPr>
          <p:cNvPr id="5" name="Picture 4">
            <a:extLst>
              <a:ext uri="{FF2B5EF4-FFF2-40B4-BE49-F238E27FC236}">
                <a16:creationId xmlns:a16="http://schemas.microsoft.com/office/drawing/2014/main" id="{45FCE2A5-65DE-4417-B73D-ECCA285B7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1566" y="237112"/>
            <a:ext cx="2531602" cy="2516119"/>
          </a:xfrm>
          <a:prstGeom prst="rect">
            <a:avLst/>
          </a:prstGeom>
        </p:spPr>
      </p:pic>
    </p:spTree>
    <p:extLst>
      <p:ext uri="{BB962C8B-B14F-4D97-AF65-F5344CB8AC3E}">
        <p14:creationId xmlns:p14="http://schemas.microsoft.com/office/powerpoint/2010/main" val="152479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Histogram</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7804759" cy="1200329"/>
          </a:xfrm>
          <a:prstGeom prst="rect">
            <a:avLst/>
          </a:prstGeom>
        </p:spPr>
        <p:txBody>
          <a:bodyPr wrap="square">
            <a:spAutoFit/>
          </a:bodyPr>
          <a:lstStyle/>
          <a:p>
            <a:r>
              <a:rPr lang="en-US" sz="2400" dirty="0">
                <a:cs typeface="Times New Roman" pitchFamily="18" charset="0"/>
              </a:rPr>
              <a:t>A </a:t>
            </a:r>
            <a:r>
              <a:rPr lang="en-US" sz="2400" b="1" dirty="0">
                <a:solidFill>
                  <a:srgbClr val="FF0000"/>
                </a:solidFill>
                <a:cs typeface="Times New Roman" pitchFamily="18" charset="0"/>
              </a:rPr>
              <a:t>histogram</a:t>
            </a:r>
            <a:r>
              <a:rPr lang="en-US" sz="2400" dirty="0">
                <a:cs typeface="Times New Roman" pitchFamily="18" charset="0"/>
              </a:rPr>
              <a:t> is </a:t>
            </a:r>
            <a:r>
              <a:rPr lang="en-US" sz="2400" dirty="0">
                <a:solidFill>
                  <a:srgbClr val="00B050"/>
                </a:solidFill>
                <a:cs typeface="Times New Roman" pitchFamily="18" charset="0"/>
              </a:rPr>
              <a:t>representation of a frequency distribution</a:t>
            </a:r>
            <a:r>
              <a:rPr lang="en-US" sz="2400" dirty="0">
                <a:cs typeface="Times New Roman" pitchFamily="18" charset="0"/>
              </a:rPr>
              <a:t> by way of rectangles whose width represents the class interval and heights are proportional to relative frequencies.</a:t>
            </a:r>
            <a:endParaRPr lang="en-US" sz="2400" dirty="0">
              <a:solidFill>
                <a:srgbClr val="FF0000"/>
              </a:solidFill>
              <a:cs typeface="Times New Roman" pitchFamily="18" charset="0"/>
            </a:endParaRPr>
          </a:p>
        </p:txBody>
      </p:sp>
      <p:sp>
        <p:nvSpPr>
          <p:cNvPr id="10" name="Text Box 2">
            <a:extLst>
              <a:ext uri="{FF2B5EF4-FFF2-40B4-BE49-F238E27FC236}">
                <a16:creationId xmlns:a16="http://schemas.microsoft.com/office/drawing/2014/main" id="{C69E4ECA-E96E-4233-9B1E-AC4345908DA6}"/>
              </a:ext>
            </a:extLst>
          </p:cNvPr>
          <p:cNvSpPr txBox="1">
            <a:spLocks noChangeArrowheads="1"/>
          </p:cNvSpPr>
          <p:nvPr/>
        </p:nvSpPr>
        <p:spPr bwMode="auto">
          <a:xfrm>
            <a:off x="8930998" y="365126"/>
            <a:ext cx="2828094" cy="1550172"/>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 </a:t>
            </a:r>
            <a:r>
              <a:rPr lang="en-US" sz="2200" dirty="0">
                <a:solidFill>
                  <a:srgbClr val="008AF2"/>
                </a:solidFill>
              </a:rPr>
              <a:t>There are TWO differences between bar charts and histograms</a:t>
            </a:r>
            <a:endParaRPr kumimoji="0" lang="en-US" altLang="en-US" sz="2200" b="0" i="0" u="none" strike="noStrike" cap="none" normalizeH="0" baseline="0" dirty="0">
              <a:ln>
                <a:noFill/>
              </a:ln>
              <a:solidFill>
                <a:schemeClr val="tx1"/>
              </a:solidFill>
              <a:effectLst/>
            </a:endParaRPr>
          </a:p>
        </p:txBody>
      </p:sp>
      <p:pic>
        <p:nvPicPr>
          <p:cNvPr id="8" name="Picture 2">
            <a:extLst>
              <a:ext uri="{FF2B5EF4-FFF2-40B4-BE49-F238E27FC236}">
                <a16:creationId xmlns:a16="http://schemas.microsoft.com/office/drawing/2014/main" id="{794D28D2-CEEA-4687-8E0D-301AE6A95CC1}"/>
              </a:ext>
            </a:extLst>
          </p:cNvPr>
          <p:cNvPicPr>
            <a:picLocks noChangeAspect="1" noChangeArrowheads="1"/>
          </p:cNvPicPr>
          <p:nvPr/>
        </p:nvPicPr>
        <p:blipFill>
          <a:blip r:embed="rId3"/>
          <a:srcRect/>
          <a:stretch>
            <a:fillRect/>
          </a:stretch>
        </p:blipFill>
        <p:spPr bwMode="auto">
          <a:xfrm>
            <a:off x="996980" y="2861026"/>
            <a:ext cx="7487195" cy="3631849"/>
          </a:xfrm>
          <a:prstGeom prst="rect">
            <a:avLst/>
          </a:prstGeom>
          <a:noFill/>
          <a:ln w="9525">
            <a:noFill/>
            <a:miter lim="800000"/>
            <a:headEnd/>
            <a:tailEnd/>
          </a:ln>
        </p:spPr>
      </p:pic>
      <p:pic>
        <p:nvPicPr>
          <p:cNvPr id="4" name="Picture 3">
            <a:extLst>
              <a:ext uri="{FF2B5EF4-FFF2-40B4-BE49-F238E27FC236}">
                <a16:creationId xmlns:a16="http://schemas.microsoft.com/office/drawing/2014/main" id="{25C0F6F2-A677-4FD3-A8D3-542B0C93A3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5148" y="2072658"/>
            <a:ext cx="2079872" cy="2142268"/>
          </a:xfrm>
          <a:prstGeom prst="rect">
            <a:avLst/>
          </a:prstGeom>
        </p:spPr>
      </p:pic>
      <p:pic>
        <p:nvPicPr>
          <p:cNvPr id="6" name="Picture 5">
            <a:extLst>
              <a:ext uri="{FF2B5EF4-FFF2-40B4-BE49-F238E27FC236}">
                <a16:creationId xmlns:a16="http://schemas.microsoft.com/office/drawing/2014/main" id="{CB03DB7F-5E2B-4DA5-BE70-F4FB424630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4772" y="4407120"/>
            <a:ext cx="2079872" cy="2177102"/>
          </a:xfrm>
          <a:prstGeom prst="rect">
            <a:avLst/>
          </a:prstGeom>
        </p:spPr>
      </p:pic>
    </p:spTree>
    <p:extLst>
      <p:ext uri="{BB962C8B-B14F-4D97-AF65-F5344CB8AC3E}">
        <p14:creationId xmlns:p14="http://schemas.microsoft.com/office/powerpoint/2010/main" val="348793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65352A71-0711-4C56-96B4-5A6BCA6BB132}"/>
              </a:ext>
            </a:extLst>
          </p:cNvPr>
          <p:cNvSpPr/>
          <p:nvPr/>
        </p:nvSpPr>
        <p:spPr>
          <a:xfrm>
            <a:off x="8874394" y="961889"/>
            <a:ext cx="3006246" cy="2535073"/>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a typeface="Times New Roman" panose="02020603050405020304" pitchFamily="18" charset="0"/>
            </a:endParaRPr>
          </a:p>
        </p:txBody>
      </p:sp>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Histogram for Discrete Data</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477746"/>
            <a:ext cx="7668408" cy="830997"/>
          </a:xfrm>
          <a:prstGeom prst="rect">
            <a:avLst/>
          </a:prstGeom>
        </p:spPr>
        <p:txBody>
          <a:bodyPr wrap="square">
            <a:spAutoFit/>
          </a:bodyPr>
          <a:lstStyle/>
          <a:p>
            <a:pPr algn="just"/>
            <a:r>
              <a:rPr lang="en-US" sz="2400" dirty="0"/>
              <a:t>For </a:t>
            </a:r>
            <a:r>
              <a:rPr lang="en-US" sz="2400" b="1" dirty="0"/>
              <a:t>discrete quantitative data</a:t>
            </a:r>
            <a:r>
              <a:rPr lang="en-US" sz="2400" dirty="0"/>
              <a:t>, we simply create a frequency table and remove the gap between outcomes.</a:t>
            </a:r>
            <a:r>
              <a:rPr lang="en-US" sz="2400" b="1" dirty="0"/>
              <a:t> </a:t>
            </a:r>
            <a:r>
              <a:rPr lang="en-US" sz="2400" dirty="0"/>
              <a:t>for example:</a:t>
            </a:r>
          </a:p>
        </p:txBody>
      </p:sp>
      <p:sp>
        <p:nvSpPr>
          <p:cNvPr id="50" name="Rectangle 49">
            <a:extLst>
              <a:ext uri="{FF2B5EF4-FFF2-40B4-BE49-F238E27FC236}">
                <a16:creationId xmlns:a16="http://schemas.microsoft.com/office/drawing/2014/main" id="{77D2BF93-0F62-4258-B755-A826C2A49F28}"/>
              </a:ext>
            </a:extLst>
          </p:cNvPr>
          <p:cNvSpPr/>
          <p:nvPr/>
        </p:nvSpPr>
        <p:spPr>
          <a:xfrm>
            <a:off x="4798299" y="2254494"/>
            <a:ext cx="3832654" cy="461665"/>
          </a:xfrm>
          <a:prstGeom prst="rect">
            <a:avLst/>
          </a:prstGeom>
        </p:spPr>
        <p:txBody>
          <a:bodyPr wrap="square">
            <a:spAutoFit/>
          </a:bodyPr>
          <a:lstStyle/>
          <a:p>
            <a:pPr algn="just"/>
            <a:r>
              <a:rPr lang="en-US" sz="2400" dirty="0"/>
              <a:t>2  3  4  4  3  3  5  6  5  4  3  3  4</a:t>
            </a:r>
          </a:p>
        </p:txBody>
      </p:sp>
      <p:sp>
        <p:nvSpPr>
          <p:cNvPr id="51" name="Rectangle 50">
            <a:extLst>
              <a:ext uri="{FF2B5EF4-FFF2-40B4-BE49-F238E27FC236}">
                <a16:creationId xmlns:a16="http://schemas.microsoft.com/office/drawing/2014/main" id="{3EAD798C-26BC-4CCA-995D-1A1D3A7E7582}"/>
              </a:ext>
            </a:extLst>
          </p:cNvPr>
          <p:cNvSpPr/>
          <p:nvPr/>
        </p:nvSpPr>
        <p:spPr>
          <a:xfrm>
            <a:off x="838200" y="2486850"/>
            <a:ext cx="7980124" cy="830997"/>
          </a:xfrm>
          <a:prstGeom prst="rect">
            <a:avLst/>
          </a:prstGeom>
        </p:spPr>
        <p:txBody>
          <a:bodyPr wrap="square">
            <a:spAutoFit/>
          </a:bodyPr>
          <a:lstStyle/>
          <a:p>
            <a:r>
              <a:rPr lang="en-US" sz="2400" dirty="0"/>
              <a:t>1. Generate a frequency table</a:t>
            </a:r>
          </a:p>
          <a:p>
            <a:r>
              <a:rPr lang="en-US" sz="2400" dirty="0"/>
              <a:t>2. Generate Boundaries	3. Graph the histogram</a:t>
            </a:r>
          </a:p>
        </p:txBody>
      </p:sp>
      <p:sp>
        <p:nvSpPr>
          <p:cNvPr id="89" name="Rectangle 88">
            <a:extLst>
              <a:ext uri="{FF2B5EF4-FFF2-40B4-BE49-F238E27FC236}">
                <a16:creationId xmlns:a16="http://schemas.microsoft.com/office/drawing/2014/main" id="{1CB4EA5F-0E54-46A5-9A5F-F18098D65780}"/>
              </a:ext>
            </a:extLst>
          </p:cNvPr>
          <p:cNvSpPr/>
          <p:nvPr/>
        </p:nvSpPr>
        <p:spPr>
          <a:xfrm>
            <a:off x="8868428" y="315193"/>
            <a:ext cx="3006246" cy="646695"/>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ea typeface="Times New Roman" panose="02020603050405020304" pitchFamily="18" charset="0"/>
              </a:rPr>
              <a:t>General Layout:</a:t>
            </a:r>
          </a:p>
        </p:txBody>
      </p:sp>
      <p:sp>
        <p:nvSpPr>
          <p:cNvPr id="90" name="Rectangle 89">
            <a:extLst>
              <a:ext uri="{FF2B5EF4-FFF2-40B4-BE49-F238E27FC236}">
                <a16:creationId xmlns:a16="http://schemas.microsoft.com/office/drawing/2014/main" id="{85D3AC44-1F7E-4EC7-B3B7-5376EAAA258D}"/>
              </a:ext>
            </a:extLst>
          </p:cNvPr>
          <p:cNvSpPr/>
          <p:nvPr/>
        </p:nvSpPr>
        <p:spPr>
          <a:xfrm>
            <a:off x="9135767" y="923607"/>
            <a:ext cx="2377440" cy="2480679"/>
          </a:xfrm>
          <a:prstGeom prst="rect">
            <a:avLst/>
          </a:prstGeom>
        </p:spPr>
        <p:txBody>
          <a:bodyPr wrap="square" lIns="109728" tIns="54864" rIns="109728" bIns="54864">
            <a:spAutoFit/>
          </a:bodyPr>
          <a:lstStyle/>
          <a:p>
            <a:pPr algn="ctr"/>
            <a:r>
              <a:rPr lang="en-US" sz="2200" b="1" dirty="0"/>
              <a:t>Quantitative Data</a:t>
            </a:r>
            <a:endParaRPr lang="en-US" sz="2200" dirty="0"/>
          </a:p>
          <a:p>
            <a:pPr algn="ctr"/>
            <a:r>
              <a:rPr lang="en-US" sz="2200" b="1" dirty="0">
                <a:sym typeface="Wingdings"/>
              </a:rPr>
              <a:t></a:t>
            </a:r>
            <a:r>
              <a:rPr lang="en-US" sz="2200" b="1" dirty="0"/>
              <a:t> </a:t>
            </a:r>
            <a:endParaRPr lang="en-US" sz="2200" dirty="0"/>
          </a:p>
          <a:p>
            <a:pPr algn="ctr"/>
            <a:r>
              <a:rPr lang="en-US" sz="2200" b="1" dirty="0">
                <a:solidFill>
                  <a:srgbClr val="00B050"/>
                </a:solidFill>
              </a:rPr>
              <a:t>Listed Data</a:t>
            </a:r>
            <a:endParaRPr lang="en-US" sz="2200" dirty="0">
              <a:solidFill>
                <a:srgbClr val="00B050"/>
              </a:solidFill>
            </a:endParaRPr>
          </a:p>
          <a:p>
            <a:pPr algn="ctr"/>
            <a:r>
              <a:rPr lang="en-US" sz="2200" b="1" dirty="0">
                <a:sym typeface="Wingdings"/>
              </a:rPr>
              <a:t></a:t>
            </a:r>
            <a:r>
              <a:rPr lang="en-US" sz="2200" b="1" dirty="0"/>
              <a:t> </a:t>
            </a:r>
            <a:endParaRPr lang="en-US" sz="2200" dirty="0"/>
          </a:p>
          <a:p>
            <a:pPr algn="ctr"/>
            <a:r>
              <a:rPr lang="en-US" sz="2200" b="1" dirty="0">
                <a:solidFill>
                  <a:srgbClr val="00B050"/>
                </a:solidFill>
              </a:rPr>
              <a:t>Frequency Table</a:t>
            </a:r>
            <a:endParaRPr lang="en-US" sz="2200" dirty="0">
              <a:solidFill>
                <a:srgbClr val="00B050"/>
              </a:solidFill>
            </a:endParaRPr>
          </a:p>
          <a:p>
            <a:pPr algn="ctr"/>
            <a:r>
              <a:rPr lang="en-US" sz="2200" b="1" dirty="0">
                <a:sym typeface="Wingdings"/>
              </a:rPr>
              <a:t></a:t>
            </a:r>
            <a:r>
              <a:rPr lang="en-US" sz="2200" b="1" dirty="0"/>
              <a:t> </a:t>
            </a:r>
            <a:endParaRPr lang="en-US" sz="2200" dirty="0"/>
          </a:p>
          <a:p>
            <a:pPr algn="ctr"/>
            <a:r>
              <a:rPr lang="en-US" sz="2200" b="1" dirty="0">
                <a:solidFill>
                  <a:srgbClr val="FF0000"/>
                </a:solidFill>
              </a:rPr>
              <a:t>Histogram</a:t>
            </a:r>
            <a:endParaRPr lang="en-US" sz="2200" dirty="0"/>
          </a:p>
        </p:txBody>
      </p:sp>
      <p:graphicFrame>
        <p:nvGraphicFramePr>
          <p:cNvPr id="91" name="Table 90">
            <a:extLst>
              <a:ext uri="{FF2B5EF4-FFF2-40B4-BE49-F238E27FC236}">
                <a16:creationId xmlns:a16="http://schemas.microsoft.com/office/drawing/2014/main" id="{AE0D2ADD-9618-4E79-B1D6-DD017E74401E}"/>
              </a:ext>
            </a:extLst>
          </p:cNvPr>
          <p:cNvGraphicFramePr>
            <a:graphicFrameLocks noGrp="1"/>
          </p:cNvGraphicFramePr>
          <p:nvPr>
            <p:extLst>
              <p:ext uri="{D42A27DB-BD31-4B8C-83A1-F6EECF244321}">
                <p14:modId xmlns:p14="http://schemas.microsoft.com/office/powerpoint/2010/main" val="3118430425"/>
              </p:ext>
            </p:extLst>
          </p:nvPr>
        </p:nvGraphicFramePr>
        <p:xfrm>
          <a:off x="2881112" y="3650845"/>
          <a:ext cx="2996271" cy="2670048"/>
        </p:xfrm>
        <a:graphic>
          <a:graphicData uri="http://schemas.openxmlformats.org/drawingml/2006/table">
            <a:tbl>
              <a:tblPr firstRow="1" bandRow="1">
                <a:tableStyleId>{5940675A-B579-460E-94D1-54222C63F5DA}</a:tableStyleId>
              </a:tblPr>
              <a:tblGrid>
                <a:gridCol w="1309816">
                  <a:extLst>
                    <a:ext uri="{9D8B030D-6E8A-4147-A177-3AD203B41FA5}">
                      <a16:colId xmlns:a16="http://schemas.microsoft.com/office/drawing/2014/main" val="20001"/>
                    </a:ext>
                  </a:extLst>
                </a:gridCol>
                <a:gridCol w="1686455">
                  <a:extLst>
                    <a:ext uri="{9D8B030D-6E8A-4147-A177-3AD203B41FA5}">
                      <a16:colId xmlns:a16="http://schemas.microsoft.com/office/drawing/2014/main" val="20002"/>
                    </a:ext>
                  </a:extLst>
                </a:gridCol>
              </a:tblGrid>
              <a:tr h="445008">
                <a:tc>
                  <a:txBody>
                    <a:bodyPr/>
                    <a:lstStyle/>
                    <a:p>
                      <a:pPr algn="ctr"/>
                      <a:r>
                        <a:rPr lang="en-US" sz="2200" b="1" dirty="0"/>
                        <a:t>outcome</a:t>
                      </a:r>
                    </a:p>
                  </a:txBody>
                  <a:tcPr marL="109728" marR="109728" marT="54864" marB="54864"/>
                </a:tc>
                <a:tc>
                  <a:txBody>
                    <a:bodyPr/>
                    <a:lstStyle/>
                    <a:p>
                      <a:pPr algn="ctr"/>
                      <a:r>
                        <a:rPr lang="en-US" sz="2200" b="1" dirty="0"/>
                        <a:t>frequency</a:t>
                      </a:r>
                    </a:p>
                  </a:txBody>
                  <a:tcPr marL="109728" marR="109728" marT="54864" marB="54864"/>
                </a:tc>
                <a:extLst>
                  <a:ext uri="{0D108BD9-81ED-4DB2-BD59-A6C34878D82A}">
                    <a16:rowId xmlns:a16="http://schemas.microsoft.com/office/drawing/2014/main" val="10000"/>
                  </a:ext>
                </a:extLst>
              </a:tr>
              <a:tr h="445008">
                <a:tc>
                  <a:txBody>
                    <a:bodyPr/>
                    <a:lstStyle/>
                    <a:p>
                      <a:pPr algn="ctr"/>
                      <a:r>
                        <a:rPr lang="en-US" sz="2200" b="1" dirty="0"/>
                        <a:t>2</a:t>
                      </a:r>
                    </a:p>
                  </a:txBody>
                  <a:tcPr marL="109728" marR="109728" marT="54864" marB="54864"/>
                </a:tc>
                <a:tc>
                  <a:txBody>
                    <a:bodyPr/>
                    <a:lstStyle/>
                    <a:p>
                      <a:pPr algn="ctr"/>
                      <a:r>
                        <a:rPr lang="en-US" sz="2200" b="1" dirty="0"/>
                        <a:t>1</a:t>
                      </a:r>
                    </a:p>
                  </a:txBody>
                  <a:tcPr marL="109728" marR="109728" marT="54864" marB="54864"/>
                </a:tc>
                <a:extLst>
                  <a:ext uri="{0D108BD9-81ED-4DB2-BD59-A6C34878D82A}">
                    <a16:rowId xmlns:a16="http://schemas.microsoft.com/office/drawing/2014/main" val="10001"/>
                  </a:ext>
                </a:extLst>
              </a:tr>
              <a:tr h="445008">
                <a:tc>
                  <a:txBody>
                    <a:bodyPr/>
                    <a:lstStyle/>
                    <a:p>
                      <a:pPr algn="ctr"/>
                      <a:r>
                        <a:rPr lang="en-US" sz="2200" b="1" dirty="0"/>
                        <a:t>3</a:t>
                      </a:r>
                    </a:p>
                  </a:txBody>
                  <a:tcPr marL="109728" marR="109728" marT="54864" marB="54864"/>
                </a:tc>
                <a:tc>
                  <a:txBody>
                    <a:bodyPr/>
                    <a:lstStyle/>
                    <a:p>
                      <a:pPr algn="ctr"/>
                      <a:r>
                        <a:rPr lang="en-US" sz="2200" b="1" dirty="0"/>
                        <a:t>5</a:t>
                      </a:r>
                    </a:p>
                  </a:txBody>
                  <a:tcPr marL="109728" marR="109728" marT="54864" marB="54864"/>
                </a:tc>
                <a:extLst>
                  <a:ext uri="{0D108BD9-81ED-4DB2-BD59-A6C34878D82A}">
                    <a16:rowId xmlns:a16="http://schemas.microsoft.com/office/drawing/2014/main" val="10002"/>
                  </a:ext>
                </a:extLst>
              </a:tr>
              <a:tr h="445008">
                <a:tc>
                  <a:txBody>
                    <a:bodyPr/>
                    <a:lstStyle/>
                    <a:p>
                      <a:pPr algn="ctr"/>
                      <a:r>
                        <a:rPr lang="en-US" sz="2200" b="1" dirty="0"/>
                        <a:t>4</a:t>
                      </a:r>
                    </a:p>
                  </a:txBody>
                  <a:tcPr marL="109728" marR="109728" marT="54864" marB="54864"/>
                </a:tc>
                <a:tc>
                  <a:txBody>
                    <a:bodyPr/>
                    <a:lstStyle/>
                    <a:p>
                      <a:pPr algn="ctr"/>
                      <a:r>
                        <a:rPr lang="en-US" sz="2200" b="1" dirty="0"/>
                        <a:t>4</a:t>
                      </a:r>
                    </a:p>
                  </a:txBody>
                  <a:tcPr marL="109728" marR="109728" marT="54864" marB="54864"/>
                </a:tc>
                <a:extLst>
                  <a:ext uri="{0D108BD9-81ED-4DB2-BD59-A6C34878D82A}">
                    <a16:rowId xmlns:a16="http://schemas.microsoft.com/office/drawing/2014/main" val="10003"/>
                  </a:ext>
                </a:extLst>
              </a:tr>
              <a:tr h="445008">
                <a:tc>
                  <a:txBody>
                    <a:bodyPr/>
                    <a:lstStyle/>
                    <a:p>
                      <a:pPr algn="ctr"/>
                      <a:r>
                        <a:rPr lang="en-US" sz="2200" b="1" dirty="0"/>
                        <a:t>5</a:t>
                      </a:r>
                    </a:p>
                  </a:txBody>
                  <a:tcPr marL="109728" marR="109728" marT="54864" marB="54864"/>
                </a:tc>
                <a:tc>
                  <a:txBody>
                    <a:bodyPr/>
                    <a:lstStyle/>
                    <a:p>
                      <a:pPr algn="ctr"/>
                      <a:r>
                        <a:rPr lang="en-US" sz="2200" b="1" dirty="0"/>
                        <a:t>2</a:t>
                      </a:r>
                    </a:p>
                  </a:txBody>
                  <a:tcPr marL="109728" marR="109728" marT="54864" marB="54864"/>
                </a:tc>
                <a:extLst>
                  <a:ext uri="{0D108BD9-81ED-4DB2-BD59-A6C34878D82A}">
                    <a16:rowId xmlns:a16="http://schemas.microsoft.com/office/drawing/2014/main" val="10004"/>
                  </a:ext>
                </a:extLst>
              </a:tr>
              <a:tr h="445008">
                <a:tc>
                  <a:txBody>
                    <a:bodyPr/>
                    <a:lstStyle/>
                    <a:p>
                      <a:pPr algn="ctr"/>
                      <a:r>
                        <a:rPr lang="en-US" sz="2200" b="1" dirty="0"/>
                        <a:t>6</a:t>
                      </a:r>
                    </a:p>
                  </a:txBody>
                  <a:tcPr marL="109728" marR="109728" marT="54864" marB="54864"/>
                </a:tc>
                <a:tc>
                  <a:txBody>
                    <a:bodyPr/>
                    <a:lstStyle/>
                    <a:p>
                      <a:pPr algn="ctr"/>
                      <a:r>
                        <a:rPr lang="en-US" sz="2200" b="1" dirty="0"/>
                        <a:t>1</a:t>
                      </a:r>
                    </a:p>
                  </a:txBody>
                  <a:tcPr marL="109728" marR="109728" marT="54864" marB="54864"/>
                </a:tc>
                <a:extLst>
                  <a:ext uri="{0D108BD9-81ED-4DB2-BD59-A6C34878D82A}">
                    <a16:rowId xmlns:a16="http://schemas.microsoft.com/office/drawing/2014/main" val="10005"/>
                  </a:ext>
                </a:extLst>
              </a:tr>
            </a:tbl>
          </a:graphicData>
        </a:graphic>
      </p:graphicFrame>
      <p:graphicFrame>
        <p:nvGraphicFramePr>
          <p:cNvPr id="111" name="Table 110">
            <a:extLst>
              <a:ext uri="{FF2B5EF4-FFF2-40B4-BE49-F238E27FC236}">
                <a16:creationId xmlns:a16="http://schemas.microsoft.com/office/drawing/2014/main" id="{A8739C06-E7F8-46A6-9A43-B2B55ED02683}"/>
              </a:ext>
            </a:extLst>
          </p:cNvPr>
          <p:cNvGraphicFramePr>
            <a:graphicFrameLocks noGrp="1"/>
          </p:cNvGraphicFramePr>
          <p:nvPr>
            <p:extLst>
              <p:ext uri="{D42A27DB-BD31-4B8C-83A1-F6EECF244321}">
                <p14:modId xmlns:p14="http://schemas.microsoft.com/office/powerpoint/2010/main" val="157177704"/>
              </p:ext>
            </p:extLst>
          </p:nvPr>
        </p:nvGraphicFramePr>
        <p:xfrm>
          <a:off x="983565" y="3644093"/>
          <a:ext cx="1894564" cy="2670048"/>
        </p:xfrm>
        <a:graphic>
          <a:graphicData uri="http://schemas.openxmlformats.org/drawingml/2006/table">
            <a:tbl>
              <a:tblPr firstRow="1" bandRow="1">
                <a:tableStyleId>{5940675A-B579-460E-94D1-54222C63F5DA}</a:tableStyleId>
              </a:tblPr>
              <a:tblGrid>
                <a:gridCol w="1894564">
                  <a:extLst>
                    <a:ext uri="{9D8B030D-6E8A-4147-A177-3AD203B41FA5}">
                      <a16:colId xmlns:a16="http://schemas.microsoft.com/office/drawing/2014/main" val="20000"/>
                    </a:ext>
                  </a:extLst>
                </a:gridCol>
              </a:tblGrid>
              <a:tr h="445008">
                <a:tc>
                  <a:txBody>
                    <a:bodyPr/>
                    <a:lstStyle/>
                    <a:p>
                      <a:pPr algn="ctr"/>
                      <a:r>
                        <a:rPr lang="en-US" sz="2200" b="1" dirty="0"/>
                        <a:t>Boundaries</a:t>
                      </a:r>
                    </a:p>
                  </a:txBody>
                  <a:tcPr marL="109728" marR="109728" marT="54864" marB="54864"/>
                </a:tc>
                <a:extLst>
                  <a:ext uri="{0D108BD9-81ED-4DB2-BD59-A6C34878D82A}">
                    <a16:rowId xmlns:a16="http://schemas.microsoft.com/office/drawing/2014/main" val="10000"/>
                  </a:ext>
                </a:extLst>
              </a:tr>
              <a:tr h="445008">
                <a:tc>
                  <a:txBody>
                    <a:bodyPr/>
                    <a:lstStyle/>
                    <a:p>
                      <a:pPr algn="ctr"/>
                      <a:r>
                        <a:rPr lang="en-US" sz="2200" b="1" dirty="0"/>
                        <a:t>[ 1.5 , 2.5 )</a:t>
                      </a:r>
                    </a:p>
                  </a:txBody>
                  <a:tcPr marL="109728" marR="109728" marT="54864" marB="54864"/>
                </a:tc>
                <a:extLst>
                  <a:ext uri="{0D108BD9-81ED-4DB2-BD59-A6C34878D82A}">
                    <a16:rowId xmlns:a16="http://schemas.microsoft.com/office/drawing/2014/main" val="10001"/>
                  </a:ext>
                </a:extLst>
              </a:tr>
              <a:tr h="4450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t>[ 2.5 , 3.5 )</a:t>
                      </a:r>
                    </a:p>
                  </a:txBody>
                  <a:tcPr marL="109728" marR="109728" marT="54864" marB="54864"/>
                </a:tc>
                <a:extLst>
                  <a:ext uri="{0D108BD9-81ED-4DB2-BD59-A6C34878D82A}">
                    <a16:rowId xmlns:a16="http://schemas.microsoft.com/office/drawing/2014/main" val="10002"/>
                  </a:ext>
                </a:extLst>
              </a:tr>
              <a:tr h="445008">
                <a:tc>
                  <a:txBody>
                    <a:bodyPr/>
                    <a:lstStyle/>
                    <a:p>
                      <a:pPr algn="ctr"/>
                      <a:r>
                        <a:rPr lang="en-US" sz="2200" b="1" dirty="0"/>
                        <a:t>[ 3.5 , 4.5 )</a:t>
                      </a:r>
                    </a:p>
                  </a:txBody>
                  <a:tcPr marL="109728" marR="109728" marT="54864" marB="54864"/>
                </a:tc>
                <a:extLst>
                  <a:ext uri="{0D108BD9-81ED-4DB2-BD59-A6C34878D82A}">
                    <a16:rowId xmlns:a16="http://schemas.microsoft.com/office/drawing/2014/main" val="10003"/>
                  </a:ext>
                </a:extLst>
              </a:tr>
              <a:tr h="445008">
                <a:tc>
                  <a:txBody>
                    <a:bodyPr/>
                    <a:lstStyle/>
                    <a:p>
                      <a:pPr algn="ctr"/>
                      <a:r>
                        <a:rPr lang="en-US" sz="2200" b="1" dirty="0"/>
                        <a:t>[ 4.5 , 5.5 )</a:t>
                      </a:r>
                    </a:p>
                  </a:txBody>
                  <a:tcPr marL="109728" marR="109728" marT="54864" marB="54864"/>
                </a:tc>
                <a:extLst>
                  <a:ext uri="{0D108BD9-81ED-4DB2-BD59-A6C34878D82A}">
                    <a16:rowId xmlns:a16="http://schemas.microsoft.com/office/drawing/2014/main" val="10004"/>
                  </a:ext>
                </a:extLst>
              </a:tr>
              <a:tr h="445008">
                <a:tc>
                  <a:txBody>
                    <a:bodyPr/>
                    <a:lstStyle/>
                    <a:p>
                      <a:pPr algn="ctr"/>
                      <a:r>
                        <a:rPr lang="en-US" sz="2200" b="1" dirty="0"/>
                        <a:t>[ 5.5 , 6.5 )</a:t>
                      </a:r>
                    </a:p>
                  </a:txBody>
                  <a:tcPr marL="109728" marR="109728" marT="54864" marB="54864"/>
                </a:tc>
                <a:extLst>
                  <a:ext uri="{0D108BD9-81ED-4DB2-BD59-A6C34878D82A}">
                    <a16:rowId xmlns:a16="http://schemas.microsoft.com/office/drawing/2014/main" val="10005"/>
                  </a:ext>
                </a:extLst>
              </a:tr>
            </a:tbl>
          </a:graphicData>
        </a:graphic>
      </p:graphicFrame>
      <p:grpSp>
        <p:nvGrpSpPr>
          <p:cNvPr id="112" name="Group 29">
            <a:extLst>
              <a:ext uri="{FF2B5EF4-FFF2-40B4-BE49-F238E27FC236}">
                <a16:creationId xmlns:a16="http://schemas.microsoft.com/office/drawing/2014/main" id="{C89CD707-67E5-4B0D-A104-A86280D2B4A0}"/>
              </a:ext>
            </a:extLst>
          </p:cNvPr>
          <p:cNvGrpSpPr/>
          <p:nvPr/>
        </p:nvGrpSpPr>
        <p:grpSpPr>
          <a:xfrm>
            <a:off x="6796219" y="3519599"/>
            <a:ext cx="4779713" cy="3072666"/>
            <a:chOff x="691000" y="2958796"/>
            <a:chExt cx="5114715" cy="3728495"/>
          </a:xfrm>
        </p:grpSpPr>
        <p:grpSp>
          <p:nvGrpSpPr>
            <p:cNvPr id="113" name="Group 91">
              <a:extLst>
                <a:ext uri="{FF2B5EF4-FFF2-40B4-BE49-F238E27FC236}">
                  <a16:creationId xmlns:a16="http://schemas.microsoft.com/office/drawing/2014/main" id="{C4CA8519-DCB5-4C93-A93A-28A1DD53BEE5}"/>
                </a:ext>
              </a:extLst>
            </p:cNvPr>
            <p:cNvGrpSpPr/>
            <p:nvPr/>
          </p:nvGrpSpPr>
          <p:grpSpPr>
            <a:xfrm>
              <a:off x="892021" y="3328128"/>
              <a:ext cx="4913694" cy="3359163"/>
              <a:chOff x="892021" y="3241044"/>
              <a:chExt cx="4913694" cy="3359163"/>
            </a:xfrm>
          </p:grpSpPr>
          <p:sp>
            <p:nvSpPr>
              <p:cNvPr id="115" name="Rectangle 50">
                <a:extLst>
                  <a:ext uri="{FF2B5EF4-FFF2-40B4-BE49-F238E27FC236}">
                    <a16:creationId xmlns:a16="http://schemas.microsoft.com/office/drawing/2014/main" id="{698F3BFE-2B77-4923-8327-03FE4791B5C5}"/>
                  </a:ext>
                </a:extLst>
              </p:cNvPr>
              <p:cNvSpPr>
                <a:spLocks noChangeArrowheads="1"/>
              </p:cNvSpPr>
              <p:nvPr/>
            </p:nvSpPr>
            <p:spPr bwMode="auto">
              <a:xfrm>
                <a:off x="1751225" y="5718627"/>
                <a:ext cx="59436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6" name="Line 4">
                <a:extLst>
                  <a:ext uri="{FF2B5EF4-FFF2-40B4-BE49-F238E27FC236}">
                    <a16:creationId xmlns:a16="http://schemas.microsoft.com/office/drawing/2014/main" id="{7061343F-1ACD-4068-9BF9-04C9F7E10C59}"/>
                  </a:ext>
                </a:extLst>
              </p:cNvPr>
              <p:cNvSpPr>
                <a:spLocks noChangeShapeType="1"/>
              </p:cNvSpPr>
              <p:nvPr/>
            </p:nvSpPr>
            <p:spPr bwMode="auto">
              <a:xfrm flipV="1">
                <a:off x="1212181" y="6152482"/>
                <a:ext cx="4593534" cy="14515"/>
              </a:xfrm>
              <a:prstGeom prst="line">
                <a:avLst/>
              </a:prstGeom>
              <a:noFill/>
              <a:ln w="38100">
                <a:solidFill>
                  <a:schemeClr val="tx2"/>
                </a:solidFill>
                <a:round/>
                <a:headEnd/>
                <a:tailEnd type="triangle" w="med" len="med"/>
              </a:ln>
            </p:spPr>
            <p:txBody>
              <a:bodyPr/>
              <a:lstStyle/>
              <a:p>
                <a:endParaRPr lang="en-US"/>
              </a:p>
            </p:txBody>
          </p:sp>
          <p:sp>
            <p:nvSpPr>
              <p:cNvPr id="117" name="Line 7">
                <a:extLst>
                  <a:ext uri="{FF2B5EF4-FFF2-40B4-BE49-F238E27FC236}">
                    <a16:creationId xmlns:a16="http://schemas.microsoft.com/office/drawing/2014/main" id="{F5F0B0FC-59BA-4802-8B69-B126F3B19BFF}"/>
                  </a:ext>
                </a:extLst>
              </p:cNvPr>
              <p:cNvSpPr>
                <a:spLocks noChangeShapeType="1"/>
              </p:cNvSpPr>
              <p:nvPr/>
            </p:nvSpPr>
            <p:spPr bwMode="auto">
              <a:xfrm>
                <a:off x="3932707" y="6166997"/>
                <a:ext cx="0" cy="71433"/>
              </a:xfrm>
              <a:prstGeom prst="line">
                <a:avLst/>
              </a:prstGeom>
              <a:noFill/>
              <a:ln w="38100">
                <a:solidFill>
                  <a:schemeClr val="tx2"/>
                </a:solidFill>
                <a:prstDash val="dash"/>
                <a:round/>
                <a:headEnd/>
                <a:tailEnd/>
              </a:ln>
            </p:spPr>
            <p:txBody>
              <a:bodyPr/>
              <a:lstStyle/>
              <a:p>
                <a:endParaRPr lang="en-US"/>
              </a:p>
            </p:txBody>
          </p:sp>
          <p:sp>
            <p:nvSpPr>
              <p:cNvPr id="118" name="Line 13">
                <a:extLst>
                  <a:ext uri="{FF2B5EF4-FFF2-40B4-BE49-F238E27FC236}">
                    <a16:creationId xmlns:a16="http://schemas.microsoft.com/office/drawing/2014/main" id="{793115D6-6064-4073-8D68-13D5B3CDB2B6}"/>
                  </a:ext>
                </a:extLst>
              </p:cNvPr>
              <p:cNvSpPr>
                <a:spLocks noChangeShapeType="1"/>
              </p:cNvSpPr>
              <p:nvPr/>
            </p:nvSpPr>
            <p:spPr bwMode="auto">
              <a:xfrm>
                <a:off x="4518919" y="6152482"/>
                <a:ext cx="0" cy="91440"/>
              </a:xfrm>
              <a:prstGeom prst="line">
                <a:avLst/>
              </a:prstGeom>
              <a:noFill/>
              <a:ln w="38100">
                <a:solidFill>
                  <a:schemeClr val="tx2"/>
                </a:solidFill>
                <a:prstDash val="dash"/>
                <a:round/>
                <a:headEnd/>
                <a:tailEnd/>
              </a:ln>
            </p:spPr>
            <p:txBody>
              <a:bodyPr/>
              <a:lstStyle/>
              <a:p>
                <a:endParaRPr lang="en-US"/>
              </a:p>
            </p:txBody>
          </p:sp>
          <p:sp>
            <p:nvSpPr>
              <p:cNvPr id="119" name="Line 14">
                <a:extLst>
                  <a:ext uri="{FF2B5EF4-FFF2-40B4-BE49-F238E27FC236}">
                    <a16:creationId xmlns:a16="http://schemas.microsoft.com/office/drawing/2014/main" id="{8939F61F-8C9E-49F6-937E-8FE0F1659CDC}"/>
                  </a:ext>
                </a:extLst>
              </p:cNvPr>
              <p:cNvSpPr>
                <a:spLocks noChangeShapeType="1"/>
              </p:cNvSpPr>
              <p:nvPr/>
            </p:nvSpPr>
            <p:spPr bwMode="auto">
              <a:xfrm>
                <a:off x="3288849" y="6166997"/>
                <a:ext cx="0" cy="71433"/>
              </a:xfrm>
              <a:prstGeom prst="line">
                <a:avLst/>
              </a:prstGeom>
              <a:noFill/>
              <a:ln w="38100">
                <a:solidFill>
                  <a:schemeClr val="tx2"/>
                </a:solidFill>
                <a:prstDash val="dash"/>
                <a:round/>
                <a:headEnd/>
                <a:tailEnd/>
              </a:ln>
            </p:spPr>
            <p:txBody>
              <a:bodyPr/>
              <a:lstStyle/>
              <a:p>
                <a:endParaRPr lang="en-US"/>
              </a:p>
            </p:txBody>
          </p:sp>
          <p:sp>
            <p:nvSpPr>
              <p:cNvPr id="120" name="Line 16">
                <a:extLst>
                  <a:ext uri="{FF2B5EF4-FFF2-40B4-BE49-F238E27FC236}">
                    <a16:creationId xmlns:a16="http://schemas.microsoft.com/office/drawing/2014/main" id="{4239B191-3625-4EF7-87C3-1F73B43C7697}"/>
                  </a:ext>
                </a:extLst>
              </p:cNvPr>
              <p:cNvSpPr>
                <a:spLocks noChangeShapeType="1"/>
              </p:cNvSpPr>
              <p:nvPr/>
            </p:nvSpPr>
            <p:spPr bwMode="auto">
              <a:xfrm>
                <a:off x="2657473" y="6166997"/>
                <a:ext cx="0" cy="71433"/>
              </a:xfrm>
              <a:prstGeom prst="line">
                <a:avLst/>
              </a:prstGeom>
              <a:noFill/>
              <a:ln w="38100">
                <a:solidFill>
                  <a:schemeClr val="tx2"/>
                </a:solidFill>
                <a:prstDash val="dash"/>
                <a:round/>
                <a:headEnd/>
                <a:tailEnd/>
              </a:ln>
            </p:spPr>
            <p:txBody>
              <a:bodyPr/>
              <a:lstStyle/>
              <a:p>
                <a:endParaRPr lang="en-US"/>
              </a:p>
            </p:txBody>
          </p:sp>
          <p:sp>
            <p:nvSpPr>
              <p:cNvPr id="121" name="Line 17">
                <a:extLst>
                  <a:ext uri="{FF2B5EF4-FFF2-40B4-BE49-F238E27FC236}">
                    <a16:creationId xmlns:a16="http://schemas.microsoft.com/office/drawing/2014/main" id="{00584DB2-CACE-40B7-B918-2FD8CC363710}"/>
                  </a:ext>
                </a:extLst>
              </p:cNvPr>
              <p:cNvSpPr>
                <a:spLocks noChangeShapeType="1"/>
              </p:cNvSpPr>
              <p:nvPr/>
            </p:nvSpPr>
            <p:spPr bwMode="auto">
              <a:xfrm>
                <a:off x="2007963" y="6166997"/>
                <a:ext cx="0" cy="71433"/>
              </a:xfrm>
              <a:prstGeom prst="line">
                <a:avLst/>
              </a:prstGeom>
              <a:noFill/>
              <a:ln w="38100">
                <a:solidFill>
                  <a:schemeClr val="tx2"/>
                </a:solidFill>
                <a:prstDash val="dash"/>
                <a:round/>
                <a:headEnd/>
                <a:tailEnd/>
              </a:ln>
            </p:spPr>
            <p:txBody>
              <a:bodyPr/>
              <a:lstStyle/>
              <a:p>
                <a:endParaRPr lang="en-US"/>
              </a:p>
            </p:txBody>
          </p:sp>
          <p:sp>
            <p:nvSpPr>
              <p:cNvPr id="122" name="TextBox 121">
                <a:extLst>
                  <a:ext uri="{FF2B5EF4-FFF2-40B4-BE49-F238E27FC236}">
                    <a16:creationId xmlns:a16="http://schemas.microsoft.com/office/drawing/2014/main" id="{13ED3999-40B5-4770-A397-380848C7529C}"/>
                  </a:ext>
                </a:extLst>
              </p:cNvPr>
              <p:cNvSpPr txBox="1"/>
              <p:nvPr/>
            </p:nvSpPr>
            <p:spPr>
              <a:xfrm>
                <a:off x="3749677" y="6241129"/>
                <a:ext cx="286137" cy="359072"/>
              </a:xfrm>
              <a:prstGeom prst="rect">
                <a:avLst/>
              </a:prstGeom>
              <a:noFill/>
            </p:spPr>
            <p:txBody>
              <a:bodyPr wrap="none" rtlCol="0">
                <a:spAutoFit/>
              </a:bodyPr>
              <a:lstStyle/>
              <a:p>
                <a:r>
                  <a:rPr lang="en-US" b="1" dirty="0"/>
                  <a:t>5</a:t>
                </a:r>
              </a:p>
            </p:txBody>
          </p:sp>
          <p:sp>
            <p:nvSpPr>
              <p:cNvPr id="123" name="TextBox 122">
                <a:extLst>
                  <a:ext uri="{FF2B5EF4-FFF2-40B4-BE49-F238E27FC236}">
                    <a16:creationId xmlns:a16="http://schemas.microsoft.com/office/drawing/2014/main" id="{E008FA0A-684C-4B26-843D-AD5D81B27139}"/>
                  </a:ext>
                </a:extLst>
              </p:cNvPr>
              <p:cNvSpPr txBox="1"/>
              <p:nvPr/>
            </p:nvSpPr>
            <p:spPr>
              <a:xfrm>
                <a:off x="4352011" y="6233875"/>
                <a:ext cx="286137" cy="359072"/>
              </a:xfrm>
              <a:prstGeom prst="rect">
                <a:avLst/>
              </a:prstGeom>
              <a:noFill/>
            </p:spPr>
            <p:txBody>
              <a:bodyPr wrap="none" rtlCol="0">
                <a:spAutoFit/>
              </a:bodyPr>
              <a:lstStyle/>
              <a:p>
                <a:r>
                  <a:rPr lang="en-US" b="1" dirty="0"/>
                  <a:t>6</a:t>
                </a:r>
              </a:p>
            </p:txBody>
          </p:sp>
          <p:sp>
            <p:nvSpPr>
              <p:cNvPr id="124" name="TextBox 123">
                <a:extLst>
                  <a:ext uri="{FF2B5EF4-FFF2-40B4-BE49-F238E27FC236}">
                    <a16:creationId xmlns:a16="http://schemas.microsoft.com/office/drawing/2014/main" id="{15FEB0D2-E12F-48BF-9283-F1DA66575F46}"/>
                  </a:ext>
                </a:extLst>
              </p:cNvPr>
              <p:cNvSpPr txBox="1"/>
              <p:nvPr/>
            </p:nvSpPr>
            <p:spPr>
              <a:xfrm>
                <a:off x="3132835" y="6233875"/>
                <a:ext cx="286137" cy="359072"/>
              </a:xfrm>
              <a:prstGeom prst="rect">
                <a:avLst/>
              </a:prstGeom>
              <a:noFill/>
            </p:spPr>
            <p:txBody>
              <a:bodyPr wrap="none" rtlCol="0">
                <a:spAutoFit/>
              </a:bodyPr>
              <a:lstStyle/>
              <a:p>
                <a:r>
                  <a:rPr lang="en-US" b="1" dirty="0"/>
                  <a:t>4</a:t>
                </a:r>
              </a:p>
            </p:txBody>
          </p:sp>
          <p:sp>
            <p:nvSpPr>
              <p:cNvPr id="125" name="TextBox 124">
                <a:extLst>
                  <a:ext uri="{FF2B5EF4-FFF2-40B4-BE49-F238E27FC236}">
                    <a16:creationId xmlns:a16="http://schemas.microsoft.com/office/drawing/2014/main" id="{A2AD8446-CF53-4186-B6B5-B8576920D018}"/>
                  </a:ext>
                </a:extLst>
              </p:cNvPr>
              <p:cNvSpPr txBox="1"/>
              <p:nvPr/>
            </p:nvSpPr>
            <p:spPr>
              <a:xfrm>
                <a:off x="2486965" y="6241135"/>
                <a:ext cx="286137" cy="359072"/>
              </a:xfrm>
              <a:prstGeom prst="rect">
                <a:avLst/>
              </a:prstGeom>
              <a:noFill/>
            </p:spPr>
            <p:txBody>
              <a:bodyPr wrap="none" rtlCol="0">
                <a:spAutoFit/>
              </a:bodyPr>
              <a:lstStyle/>
              <a:p>
                <a:r>
                  <a:rPr lang="en-US" b="1" dirty="0"/>
                  <a:t>3</a:t>
                </a:r>
              </a:p>
            </p:txBody>
          </p:sp>
          <p:sp>
            <p:nvSpPr>
              <p:cNvPr id="126" name="TextBox 125">
                <a:extLst>
                  <a:ext uri="{FF2B5EF4-FFF2-40B4-BE49-F238E27FC236}">
                    <a16:creationId xmlns:a16="http://schemas.microsoft.com/office/drawing/2014/main" id="{4227432E-77B6-4004-9552-F8717BA2A1C8}"/>
                  </a:ext>
                </a:extLst>
              </p:cNvPr>
              <p:cNvSpPr txBox="1"/>
              <p:nvPr/>
            </p:nvSpPr>
            <p:spPr>
              <a:xfrm>
                <a:off x="1841095" y="6233881"/>
                <a:ext cx="286137" cy="359072"/>
              </a:xfrm>
              <a:prstGeom prst="rect">
                <a:avLst/>
              </a:prstGeom>
              <a:noFill/>
            </p:spPr>
            <p:txBody>
              <a:bodyPr wrap="none" rtlCol="0">
                <a:spAutoFit/>
              </a:bodyPr>
              <a:lstStyle/>
              <a:p>
                <a:r>
                  <a:rPr lang="en-US" b="1" dirty="0"/>
                  <a:t>2</a:t>
                </a:r>
              </a:p>
            </p:txBody>
          </p:sp>
          <p:sp>
            <p:nvSpPr>
              <p:cNvPr id="127" name="Line 4">
                <a:extLst>
                  <a:ext uri="{FF2B5EF4-FFF2-40B4-BE49-F238E27FC236}">
                    <a16:creationId xmlns:a16="http://schemas.microsoft.com/office/drawing/2014/main" id="{EDE42187-910D-4537-9FBA-25C497788C1B}"/>
                  </a:ext>
                </a:extLst>
              </p:cNvPr>
              <p:cNvSpPr>
                <a:spLocks noChangeShapeType="1"/>
              </p:cNvSpPr>
              <p:nvPr/>
            </p:nvSpPr>
            <p:spPr bwMode="auto">
              <a:xfrm flipV="1">
                <a:off x="1364582" y="3241044"/>
                <a:ext cx="0" cy="3078352"/>
              </a:xfrm>
              <a:prstGeom prst="line">
                <a:avLst/>
              </a:prstGeom>
              <a:noFill/>
              <a:ln w="38100">
                <a:solidFill>
                  <a:schemeClr val="tx2"/>
                </a:solidFill>
                <a:round/>
                <a:headEnd/>
                <a:tailEnd type="triangle" w="med" len="med"/>
              </a:ln>
            </p:spPr>
            <p:txBody>
              <a:bodyPr/>
              <a:lstStyle/>
              <a:p>
                <a:endParaRPr lang="en-US"/>
              </a:p>
            </p:txBody>
          </p:sp>
          <p:sp>
            <p:nvSpPr>
              <p:cNvPr id="128" name="Rectangle 50">
                <a:extLst>
                  <a:ext uri="{FF2B5EF4-FFF2-40B4-BE49-F238E27FC236}">
                    <a16:creationId xmlns:a16="http://schemas.microsoft.com/office/drawing/2014/main" id="{85793487-7746-4BAC-A055-5C93F682DAFB}"/>
                  </a:ext>
                </a:extLst>
              </p:cNvPr>
              <p:cNvSpPr>
                <a:spLocks noChangeArrowheads="1"/>
              </p:cNvSpPr>
              <p:nvPr/>
            </p:nvSpPr>
            <p:spPr bwMode="auto">
              <a:xfrm>
                <a:off x="2352575" y="3418642"/>
                <a:ext cx="603504" cy="2743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cxnSp>
            <p:nvCxnSpPr>
              <p:cNvPr id="129" name="Straight Connector 128">
                <a:extLst>
                  <a:ext uri="{FF2B5EF4-FFF2-40B4-BE49-F238E27FC236}">
                    <a16:creationId xmlns:a16="http://schemas.microsoft.com/office/drawing/2014/main" id="{9B8413E1-821B-43F4-A140-85F86E899407}"/>
                  </a:ext>
                </a:extLst>
              </p:cNvPr>
              <p:cNvCxnSpPr/>
              <p:nvPr/>
            </p:nvCxnSpPr>
            <p:spPr>
              <a:xfrm flipH="1">
                <a:off x="1292011" y="5718627"/>
                <a:ext cx="411480"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4118C938-D756-4937-9BF3-53C7CCA64E1F}"/>
                  </a:ext>
                </a:extLst>
              </p:cNvPr>
              <p:cNvSpPr txBox="1"/>
              <p:nvPr/>
            </p:nvSpPr>
            <p:spPr>
              <a:xfrm>
                <a:off x="899275" y="5533961"/>
                <a:ext cx="286137" cy="359072"/>
              </a:xfrm>
              <a:prstGeom prst="rect">
                <a:avLst/>
              </a:prstGeom>
              <a:noFill/>
            </p:spPr>
            <p:txBody>
              <a:bodyPr wrap="none" rtlCol="0">
                <a:spAutoFit/>
              </a:bodyPr>
              <a:lstStyle/>
              <a:p>
                <a:r>
                  <a:rPr lang="en-US" b="1" dirty="0"/>
                  <a:t>1</a:t>
                </a:r>
              </a:p>
            </p:txBody>
          </p:sp>
          <p:cxnSp>
            <p:nvCxnSpPr>
              <p:cNvPr id="131" name="Straight Connector 130">
                <a:extLst>
                  <a:ext uri="{FF2B5EF4-FFF2-40B4-BE49-F238E27FC236}">
                    <a16:creationId xmlns:a16="http://schemas.microsoft.com/office/drawing/2014/main" id="{4E24ADE4-4C5A-4A4A-ABAC-2A9D512C7F7C}"/>
                  </a:ext>
                </a:extLst>
              </p:cNvPr>
              <p:cNvCxnSpPr/>
              <p:nvPr/>
            </p:nvCxnSpPr>
            <p:spPr>
              <a:xfrm flipH="1">
                <a:off x="1284757" y="3447189"/>
                <a:ext cx="1045330"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CDB541CD-95A3-45EF-B686-424032CBC78F}"/>
                  </a:ext>
                </a:extLst>
              </p:cNvPr>
              <p:cNvSpPr txBox="1"/>
              <p:nvPr/>
            </p:nvSpPr>
            <p:spPr>
              <a:xfrm>
                <a:off x="892021" y="3262523"/>
                <a:ext cx="286137" cy="359072"/>
              </a:xfrm>
              <a:prstGeom prst="rect">
                <a:avLst/>
              </a:prstGeom>
              <a:noFill/>
            </p:spPr>
            <p:txBody>
              <a:bodyPr wrap="none" rtlCol="0">
                <a:spAutoFit/>
              </a:bodyPr>
              <a:lstStyle/>
              <a:p>
                <a:r>
                  <a:rPr lang="en-US" b="1" dirty="0"/>
                  <a:t>5</a:t>
                </a:r>
              </a:p>
            </p:txBody>
          </p:sp>
          <p:sp>
            <p:nvSpPr>
              <p:cNvPr id="133" name="Rectangle 50">
                <a:extLst>
                  <a:ext uri="{FF2B5EF4-FFF2-40B4-BE49-F238E27FC236}">
                    <a16:creationId xmlns:a16="http://schemas.microsoft.com/office/drawing/2014/main" id="{913CE7C9-A82D-4EAE-9B2A-0A2E8437768E}"/>
                  </a:ext>
                </a:extLst>
              </p:cNvPr>
              <p:cNvSpPr>
                <a:spLocks noChangeArrowheads="1"/>
              </p:cNvSpPr>
              <p:nvPr/>
            </p:nvSpPr>
            <p:spPr bwMode="auto">
              <a:xfrm>
                <a:off x="2969423" y="3876820"/>
                <a:ext cx="635741" cy="2286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4" name="Rectangle 50">
                <a:extLst>
                  <a:ext uri="{FF2B5EF4-FFF2-40B4-BE49-F238E27FC236}">
                    <a16:creationId xmlns:a16="http://schemas.microsoft.com/office/drawing/2014/main" id="{9D41AF00-DC39-49AD-B7D0-C6D5825F54AD}"/>
                  </a:ext>
                </a:extLst>
              </p:cNvPr>
              <p:cNvSpPr>
                <a:spLocks noChangeArrowheads="1"/>
              </p:cNvSpPr>
              <p:nvPr/>
            </p:nvSpPr>
            <p:spPr bwMode="auto">
              <a:xfrm>
                <a:off x="3616283" y="5248395"/>
                <a:ext cx="621792"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5" name="Rectangle 50">
                <a:extLst>
                  <a:ext uri="{FF2B5EF4-FFF2-40B4-BE49-F238E27FC236}">
                    <a16:creationId xmlns:a16="http://schemas.microsoft.com/office/drawing/2014/main" id="{349F1F26-CD75-4998-BE26-F1144F0703C5}"/>
                  </a:ext>
                </a:extLst>
              </p:cNvPr>
              <p:cNvSpPr>
                <a:spLocks noChangeArrowheads="1"/>
              </p:cNvSpPr>
              <p:nvPr/>
            </p:nvSpPr>
            <p:spPr bwMode="auto">
              <a:xfrm>
                <a:off x="4243867" y="5695764"/>
                <a:ext cx="59436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114" name="TextBox 113">
              <a:extLst>
                <a:ext uri="{FF2B5EF4-FFF2-40B4-BE49-F238E27FC236}">
                  <a16:creationId xmlns:a16="http://schemas.microsoft.com/office/drawing/2014/main" id="{88883C57-6E7D-4F98-B3FB-84FCF7717448}"/>
                </a:ext>
              </a:extLst>
            </p:cNvPr>
            <p:cNvSpPr txBox="1"/>
            <p:nvPr/>
          </p:nvSpPr>
          <p:spPr>
            <a:xfrm>
              <a:off x="691000" y="2958796"/>
              <a:ext cx="646813" cy="359073"/>
            </a:xfrm>
            <a:prstGeom prst="rect">
              <a:avLst/>
            </a:prstGeom>
            <a:noFill/>
          </p:spPr>
          <p:txBody>
            <a:bodyPr wrap="none" rtlCol="0">
              <a:spAutoFit/>
            </a:bodyPr>
            <a:lstStyle/>
            <a:p>
              <a:r>
                <a:rPr lang="en-US" b="1" dirty="0"/>
                <a:t>Freq</a:t>
              </a:r>
            </a:p>
          </p:txBody>
        </p:sp>
      </p:grpSp>
    </p:spTree>
    <p:extLst>
      <p:ext uri="{BB962C8B-B14F-4D97-AF65-F5344CB8AC3E}">
        <p14:creationId xmlns:p14="http://schemas.microsoft.com/office/powerpoint/2010/main" val="37544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fade">
                                      <p:cBhvr>
                                        <p:cTn id="17"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742129" cy="1325563"/>
          </a:xfrm>
        </p:spPr>
        <p:txBody>
          <a:bodyPr/>
          <a:lstStyle/>
          <a:p>
            <a:r>
              <a:rPr lang="en-US" dirty="0">
                <a:solidFill>
                  <a:srgbClr val="990033"/>
                </a:solidFill>
              </a:rPr>
              <a:t>Histogram for Continuous Data</a:t>
            </a:r>
            <a:endParaRPr lang="en-US" dirty="0"/>
          </a:p>
        </p:txBody>
      </p:sp>
      <p:sp>
        <p:nvSpPr>
          <p:cNvPr id="21" name="Text Box 2">
            <a:extLst>
              <a:ext uri="{FF2B5EF4-FFF2-40B4-BE49-F238E27FC236}">
                <a16:creationId xmlns:a16="http://schemas.microsoft.com/office/drawing/2014/main" id="{4D829287-098B-4FF5-A996-12D1BCCAC9BD}"/>
              </a:ext>
            </a:extLst>
          </p:cNvPr>
          <p:cNvSpPr txBox="1">
            <a:spLocks noChangeArrowheads="1"/>
          </p:cNvSpPr>
          <p:nvPr/>
        </p:nvSpPr>
        <p:spPr bwMode="auto">
          <a:xfrm>
            <a:off x="8837677" y="342981"/>
            <a:ext cx="2972084" cy="5454763"/>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400" dirty="0">
                <a:solidFill>
                  <a:srgbClr val="FF0000"/>
                </a:solidFill>
              </a:rPr>
              <a:t>General Layout:</a:t>
            </a:r>
          </a:p>
        </p:txBody>
      </p:sp>
      <p:sp>
        <p:nvSpPr>
          <p:cNvPr id="22" name="Rectangle 21">
            <a:extLst>
              <a:ext uri="{FF2B5EF4-FFF2-40B4-BE49-F238E27FC236}">
                <a16:creationId xmlns:a16="http://schemas.microsoft.com/office/drawing/2014/main" id="{EA2C6729-367C-4DE3-8232-9D84B1912FF9}"/>
              </a:ext>
            </a:extLst>
          </p:cNvPr>
          <p:cNvSpPr/>
          <p:nvPr/>
        </p:nvSpPr>
        <p:spPr>
          <a:xfrm>
            <a:off x="838200" y="1477746"/>
            <a:ext cx="7765470" cy="830997"/>
          </a:xfrm>
          <a:prstGeom prst="rect">
            <a:avLst/>
          </a:prstGeom>
        </p:spPr>
        <p:txBody>
          <a:bodyPr wrap="square">
            <a:spAutoFit/>
          </a:bodyPr>
          <a:lstStyle/>
          <a:p>
            <a:r>
              <a:rPr lang="en-US" sz="2400" dirty="0"/>
              <a:t>A random sample of 50 pieces of nylon rope’s breaking strength (</a:t>
            </a:r>
            <a:r>
              <a:rPr lang="en-US" sz="2400" dirty="0" err="1"/>
              <a:t>kN</a:t>
            </a:r>
            <a:r>
              <a:rPr lang="en-US" sz="2400" dirty="0"/>
              <a:t>) is recorded. Graph a histogram with 5 classes.</a:t>
            </a:r>
          </a:p>
        </p:txBody>
      </p:sp>
      <p:sp>
        <p:nvSpPr>
          <p:cNvPr id="50" name="Rectangle 49">
            <a:extLst>
              <a:ext uri="{FF2B5EF4-FFF2-40B4-BE49-F238E27FC236}">
                <a16:creationId xmlns:a16="http://schemas.microsoft.com/office/drawing/2014/main" id="{A997F9DF-C95C-45D8-99A9-2CA7A15CC116}"/>
              </a:ext>
            </a:extLst>
          </p:cNvPr>
          <p:cNvSpPr/>
          <p:nvPr/>
        </p:nvSpPr>
        <p:spPr>
          <a:xfrm>
            <a:off x="8861018" y="839464"/>
            <a:ext cx="2926080" cy="4958280"/>
          </a:xfrm>
          <a:prstGeom prst="rect">
            <a:avLst/>
          </a:prstGeom>
        </p:spPr>
        <p:txBody>
          <a:bodyPr wrap="square" lIns="109728" tIns="54864" rIns="109728" bIns="54864">
            <a:spAutoFit/>
          </a:bodyPr>
          <a:lstStyle/>
          <a:p>
            <a:pPr algn="ctr"/>
            <a:r>
              <a:rPr lang="en-US" sz="2100" dirty="0"/>
              <a:t> </a:t>
            </a:r>
            <a:r>
              <a:rPr lang="en-US" sz="2100" b="1" dirty="0"/>
              <a:t>Range &amp; Tolerance</a:t>
            </a:r>
          </a:p>
          <a:p>
            <a:pPr algn="ctr"/>
            <a:r>
              <a:rPr lang="en-US" sz="2100" b="1" dirty="0"/>
              <a:t> </a:t>
            </a:r>
            <a:r>
              <a:rPr lang="en-US" sz="2100" b="1" dirty="0">
                <a:sym typeface="Wingdings"/>
              </a:rPr>
              <a:t></a:t>
            </a:r>
            <a:endParaRPr lang="en-US" sz="2100" b="1" dirty="0"/>
          </a:p>
          <a:p>
            <a:pPr algn="ctr"/>
            <a:r>
              <a:rPr lang="en-US" sz="2100" b="1" dirty="0"/>
              <a:t>Class Width</a:t>
            </a:r>
          </a:p>
          <a:p>
            <a:pPr algn="ctr"/>
            <a:r>
              <a:rPr lang="en-US" sz="2100" b="1" dirty="0"/>
              <a:t> </a:t>
            </a:r>
            <a:r>
              <a:rPr lang="en-US" sz="2100" b="1" dirty="0">
                <a:sym typeface="Wingdings"/>
              </a:rPr>
              <a:t></a:t>
            </a:r>
            <a:endParaRPr lang="en-US" sz="2100" b="1" dirty="0"/>
          </a:p>
          <a:p>
            <a:pPr algn="ctr"/>
            <a:r>
              <a:rPr lang="en-US" sz="2100" b="1" dirty="0"/>
              <a:t>Class Limits </a:t>
            </a:r>
          </a:p>
          <a:p>
            <a:pPr algn="ctr"/>
            <a:r>
              <a:rPr lang="en-US" sz="2100" b="1" dirty="0"/>
              <a:t>(LCL &amp; UCL)</a:t>
            </a:r>
          </a:p>
          <a:p>
            <a:pPr algn="ctr"/>
            <a:r>
              <a:rPr lang="en-US" sz="2100" b="1" dirty="0"/>
              <a:t> </a:t>
            </a:r>
            <a:r>
              <a:rPr lang="en-US" sz="2100" b="1" dirty="0">
                <a:sym typeface="Wingdings"/>
              </a:rPr>
              <a:t></a:t>
            </a:r>
            <a:endParaRPr lang="en-US" sz="2100" b="1" dirty="0"/>
          </a:p>
          <a:p>
            <a:pPr algn="ctr"/>
            <a:r>
              <a:rPr lang="en-US" sz="2100" b="1" dirty="0"/>
              <a:t>Class Midpoints </a:t>
            </a:r>
          </a:p>
          <a:p>
            <a:pPr algn="ctr"/>
            <a:r>
              <a:rPr lang="en-US" sz="2100" b="1" dirty="0"/>
              <a:t>(Marks)</a:t>
            </a:r>
          </a:p>
          <a:p>
            <a:pPr algn="ctr"/>
            <a:r>
              <a:rPr lang="en-US" sz="2100" b="1" dirty="0"/>
              <a:t> </a:t>
            </a:r>
            <a:r>
              <a:rPr lang="en-US" sz="2100" b="1" dirty="0">
                <a:sym typeface="Wingdings"/>
              </a:rPr>
              <a:t></a:t>
            </a:r>
            <a:endParaRPr lang="en-US" sz="2100" b="1" dirty="0"/>
          </a:p>
          <a:p>
            <a:pPr algn="ctr"/>
            <a:r>
              <a:rPr lang="en-US" sz="2100" b="1" dirty="0"/>
              <a:t>Class Boundaries</a:t>
            </a:r>
          </a:p>
          <a:p>
            <a:pPr algn="ctr"/>
            <a:r>
              <a:rPr lang="en-US" sz="2100" b="1" dirty="0"/>
              <a:t> </a:t>
            </a:r>
            <a:r>
              <a:rPr lang="en-US" sz="2100" b="1" dirty="0">
                <a:sym typeface="Wingdings"/>
              </a:rPr>
              <a:t></a:t>
            </a:r>
            <a:endParaRPr lang="en-US" sz="2100" b="1" dirty="0"/>
          </a:p>
          <a:p>
            <a:pPr algn="ctr"/>
            <a:r>
              <a:rPr lang="en-US" sz="2100" b="1" dirty="0"/>
              <a:t>Frequency Table</a:t>
            </a:r>
          </a:p>
          <a:p>
            <a:pPr algn="ctr"/>
            <a:r>
              <a:rPr lang="en-US" sz="2100" b="1" dirty="0"/>
              <a:t> </a:t>
            </a:r>
            <a:r>
              <a:rPr lang="en-US" sz="2100" b="1" dirty="0">
                <a:sym typeface="Wingdings"/>
              </a:rPr>
              <a:t></a:t>
            </a:r>
            <a:endParaRPr lang="en-US" sz="2100" b="1" dirty="0"/>
          </a:p>
          <a:p>
            <a:pPr algn="ctr"/>
            <a:r>
              <a:rPr lang="en-US" sz="2100" b="1" dirty="0"/>
              <a:t>Histogram</a:t>
            </a:r>
          </a:p>
        </p:txBody>
      </p:sp>
      <p:sp>
        <p:nvSpPr>
          <p:cNvPr id="52" name="Rectangle 51">
            <a:extLst>
              <a:ext uri="{FF2B5EF4-FFF2-40B4-BE49-F238E27FC236}">
                <a16:creationId xmlns:a16="http://schemas.microsoft.com/office/drawing/2014/main" id="{AFFE499E-FCEB-4565-9AA8-6658E72EC9F4}"/>
              </a:ext>
            </a:extLst>
          </p:cNvPr>
          <p:cNvSpPr/>
          <p:nvPr/>
        </p:nvSpPr>
        <p:spPr>
          <a:xfrm>
            <a:off x="1081526" y="2437407"/>
            <a:ext cx="7255476" cy="2677656"/>
          </a:xfrm>
          <a:prstGeom prst="rect">
            <a:avLst/>
          </a:prstGeom>
        </p:spPr>
        <p:txBody>
          <a:bodyPr wrap="square">
            <a:spAutoFit/>
          </a:bodyPr>
          <a:lstStyle/>
          <a:p>
            <a:r>
              <a:rPr lang="en-US" sz="2400" dirty="0">
                <a:solidFill>
                  <a:srgbClr val="FF0000"/>
                </a:solidFill>
              </a:rPr>
              <a:t>6.8</a:t>
            </a:r>
            <a:r>
              <a:rPr lang="en-US" sz="2400" dirty="0"/>
              <a:t>	7.1	7.7	7.8	7.9	7.9	8.3	8.5       8.5	8.5	8.7	8.7	8.8	8.8	8.8	9          9.2	9.3	9.4	9.4	9.5	9.6	9.6	9.6 9.7	9.7	9.8	10	10.1	10.1	10.2	10.3 10.4	10.6	10.7	10.9	10.9	11.1	11.3	11.3 11	11.5	11.5	11.7	12	12.1	12.6	12.9 13	</a:t>
            </a:r>
            <a:r>
              <a:rPr lang="en-US" sz="2400" dirty="0">
                <a:solidFill>
                  <a:srgbClr val="008FFA"/>
                </a:solidFill>
              </a:rPr>
              <a:t>13.7</a:t>
            </a:r>
          </a:p>
        </p:txBody>
      </p:sp>
      <p:sp>
        <p:nvSpPr>
          <p:cNvPr id="53" name="TextBox 52">
            <a:extLst>
              <a:ext uri="{FF2B5EF4-FFF2-40B4-BE49-F238E27FC236}">
                <a16:creationId xmlns:a16="http://schemas.microsoft.com/office/drawing/2014/main" id="{9E227CDD-A051-4FE5-9BA8-17A8EC5186E3}"/>
              </a:ext>
            </a:extLst>
          </p:cNvPr>
          <p:cNvSpPr txBox="1"/>
          <p:nvPr/>
        </p:nvSpPr>
        <p:spPr>
          <a:xfrm>
            <a:off x="838200" y="5265291"/>
            <a:ext cx="3924216" cy="418576"/>
          </a:xfrm>
          <a:prstGeom prst="rect">
            <a:avLst/>
          </a:prstGeom>
          <a:noFill/>
        </p:spPr>
        <p:txBody>
          <a:bodyPr wrap="none" lIns="109728" tIns="54864" rIns="109728" bIns="54864" rtlCol="0">
            <a:spAutoFit/>
          </a:bodyPr>
          <a:lstStyle/>
          <a:p>
            <a:r>
              <a:rPr lang="en-US" sz="2000" b="1" dirty="0">
                <a:solidFill>
                  <a:srgbClr val="00B050"/>
                </a:solidFill>
              </a:rPr>
              <a:t>Range = </a:t>
            </a:r>
            <a:r>
              <a:rPr lang="en-US" sz="2000" b="1" dirty="0">
                <a:solidFill>
                  <a:srgbClr val="008FFA"/>
                </a:solidFill>
              </a:rPr>
              <a:t>Max</a:t>
            </a:r>
            <a:r>
              <a:rPr lang="en-US" sz="2000" b="1" dirty="0"/>
              <a:t> – </a:t>
            </a:r>
            <a:r>
              <a:rPr lang="en-US" sz="2000" b="1" dirty="0">
                <a:solidFill>
                  <a:srgbClr val="FF0000"/>
                </a:solidFill>
              </a:rPr>
              <a:t>min</a:t>
            </a:r>
            <a:r>
              <a:rPr lang="en-US" sz="2000" b="1" dirty="0"/>
              <a:t>= 13.7- 6.8 = </a:t>
            </a:r>
            <a:r>
              <a:rPr lang="en-US" sz="2000" b="1" dirty="0">
                <a:solidFill>
                  <a:srgbClr val="00B050"/>
                </a:solidFill>
              </a:rPr>
              <a:t>6.9</a:t>
            </a:r>
          </a:p>
        </p:txBody>
      </p:sp>
      <p:sp>
        <p:nvSpPr>
          <p:cNvPr id="54" name="TextBox 53">
            <a:extLst>
              <a:ext uri="{FF2B5EF4-FFF2-40B4-BE49-F238E27FC236}">
                <a16:creationId xmlns:a16="http://schemas.microsoft.com/office/drawing/2014/main" id="{273F3974-FB9F-4692-9C3F-9F3601362F98}"/>
              </a:ext>
            </a:extLst>
          </p:cNvPr>
          <p:cNvSpPr txBox="1"/>
          <p:nvPr/>
        </p:nvSpPr>
        <p:spPr>
          <a:xfrm>
            <a:off x="838200" y="5786374"/>
            <a:ext cx="1816010" cy="418576"/>
          </a:xfrm>
          <a:prstGeom prst="rect">
            <a:avLst/>
          </a:prstGeom>
          <a:noFill/>
        </p:spPr>
        <p:txBody>
          <a:bodyPr wrap="none" lIns="109728" tIns="54864" rIns="109728" bIns="54864" rtlCol="0">
            <a:spAutoFit/>
          </a:bodyPr>
          <a:lstStyle/>
          <a:p>
            <a:r>
              <a:rPr lang="en-US" sz="2000" b="1" dirty="0"/>
              <a:t>Tolerance = 0.1</a:t>
            </a:r>
            <a:endParaRPr lang="en-US" sz="2000" b="1" dirty="0">
              <a:solidFill>
                <a:srgbClr val="00B050"/>
              </a:solidFill>
            </a:endParaRPr>
          </a:p>
        </p:txBody>
      </p:sp>
      <p:sp>
        <p:nvSpPr>
          <p:cNvPr id="55" name="TextBox 54">
            <a:extLst>
              <a:ext uri="{FF2B5EF4-FFF2-40B4-BE49-F238E27FC236}">
                <a16:creationId xmlns:a16="http://schemas.microsoft.com/office/drawing/2014/main" id="{7545C87E-3006-4AC5-8F50-1577493B8880}"/>
              </a:ext>
            </a:extLst>
          </p:cNvPr>
          <p:cNvSpPr txBox="1"/>
          <p:nvPr/>
        </p:nvSpPr>
        <p:spPr>
          <a:xfrm>
            <a:off x="3869724" y="5839448"/>
            <a:ext cx="7917373" cy="726353"/>
          </a:xfrm>
          <a:prstGeom prst="rect">
            <a:avLst/>
          </a:prstGeom>
          <a:noFill/>
        </p:spPr>
        <p:txBody>
          <a:bodyPr wrap="square" lIns="109728" tIns="54864" rIns="109728" bIns="54864" rtlCol="0">
            <a:spAutoFit/>
          </a:bodyPr>
          <a:lstStyle/>
          <a:p>
            <a:r>
              <a:rPr lang="en-US" sz="2000" b="1" dirty="0"/>
              <a:t>Tolerance</a:t>
            </a:r>
            <a:r>
              <a:rPr lang="en-US" sz="2000" dirty="0"/>
              <a:t> depends on the data rounding unit. If you round to the nearest integer the tolerance is 1, if you round toward nearest decimal, it is 0.1</a:t>
            </a:r>
          </a:p>
        </p:txBody>
      </p:sp>
    </p:spTree>
    <p:extLst>
      <p:ext uri="{BB962C8B-B14F-4D97-AF65-F5344CB8AC3E}">
        <p14:creationId xmlns:p14="http://schemas.microsoft.com/office/powerpoint/2010/main" val="134847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strips(downRight)">
                                      <p:cBhvr>
                                        <p:cTn id="7" dur="10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strips(downRight)">
                                      <p:cBhvr>
                                        <p:cTn id="12" dur="10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strips(downRight)">
                                      <p:cBhvr>
                                        <p:cTn id="17"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
            <a:extLst>
              <a:ext uri="{FF2B5EF4-FFF2-40B4-BE49-F238E27FC236}">
                <a16:creationId xmlns:a16="http://schemas.microsoft.com/office/drawing/2014/main" id="{4D829287-098B-4FF5-A996-12D1BCCAC9BD}"/>
              </a:ext>
            </a:extLst>
          </p:cNvPr>
          <p:cNvSpPr txBox="1">
            <a:spLocks noChangeArrowheads="1"/>
          </p:cNvSpPr>
          <p:nvPr/>
        </p:nvSpPr>
        <p:spPr bwMode="auto">
          <a:xfrm>
            <a:off x="8800608" y="342981"/>
            <a:ext cx="2972084" cy="5454763"/>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400" dirty="0">
                <a:solidFill>
                  <a:srgbClr val="FF0000"/>
                </a:solidFill>
              </a:rPr>
              <a:t>General Layout:</a:t>
            </a:r>
          </a:p>
        </p:txBody>
      </p:sp>
      <p:sp>
        <p:nvSpPr>
          <p:cNvPr id="50" name="Rectangle 49">
            <a:extLst>
              <a:ext uri="{FF2B5EF4-FFF2-40B4-BE49-F238E27FC236}">
                <a16:creationId xmlns:a16="http://schemas.microsoft.com/office/drawing/2014/main" id="{A997F9DF-C95C-45D8-99A9-2CA7A15CC116}"/>
              </a:ext>
            </a:extLst>
          </p:cNvPr>
          <p:cNvSpPr/>
          <p:nvPr/>
        </p:nvSpPr>
        <p:spPr>
          <a:xfrm>
            <a:off x="8823949" y="839464"/>
            <a:ext cx="2926080" cy="4958280"/>
          </a:xfrm>
          <a:prstGeom prst="rect">
            <a:avLst/>
          </a:prstGeom>
        </p:spPr>
        <p:txBody>
          <a:bodyPr wrap="square" lIns="109728" tIns="54864" rIns="109728" bIns="54864">
            <a:spAutoFit/>
          </a:bodyPr>
          <a:lstStyle/>
          <a:p>
            <a:pPr algn="ctr"/>
            <a:r>
              <a:rPr lang="en-US" sz="2100" dirty="0">
                <a:solidFill>
                  <a:srgbClr val="008AF2"/>
                </a:solidFill>
              </a:rPr>
              <a:t> </a:t>
            </a:r>
            <a:r>
              <a:rPr lang="en-US" sz="2100" b="1" dirty="0">
                <a:solidFill>
                  <a:srgbClr val="008AF2"/>
                </a:solidFill>
              </a:rPr>
              <a:t>Range (6.9) &amp; Tol (0.1)</a:t>
            </a:r>
          </a:p>
          <a:p>
            <a:pPr algn="ctr"/>
            <a:r>
              <a:rPr lang="en-US" sz="2100" b="1" dirty="0"/>
              <a:t> </a:t>
            </a:r>
            <a:r>
              <a:rPr lang="en-US" sz="2100" b="1" dirty="0">
                <a:sym typeface="Wingdings"/>
              </a:rPr>
              <a:t></a:t>
            </a:r>
            <a:endParaRPr lang="en-US" sz="2100" b="1" dirty="0"/>
          </a:p>
          <a:p>
            <a:pPr algn="ctr"/>
            <a:r>
              <a:rPr lang="en-US" sz="2100" b="1" dirty="0"/>
              <a:t>Class Width</a:t>
            </a:r>
          </a:p>
          <a:p>
            <a:pPr algn="ctr"/>
            <a:r>
              <a:rPr lang="en-US" sz="2100" b="1" dirty="0"/>
              <a:t> </a:t>
            </a:r>
            <a:r>
              <a:rPr lang="en-US" sz="2100" b="1" dirty="0">
                <a:sym typeface="Wingdings"/>
              </a:rPr>
              <a:t></a:t>
            </a:r>
            <a:endParaRPr lang="en-US" sz="2100" b="1" dirty="0"/>
          </a:p>
          <a:p>
            <a:pPr algn="ctr"/>
            <a:r>
              <a:rPr lang="en-US" sz="2100" b="1" dirty="0"/>
              <a:t>Class Limits </a:t>
            </a:r>
          </a:p>
          <a:p>
            <a:pPr algn="ctr"/>
            <a:r>
              <a:rPr lang="en-US" sz="2100" b="1" dirty="0"/>
              <a:t>(LCL &amp; UCL)</a:t>
            </a:r>
          </a:p>
          <a:p>
            <a:pPr algn="ctr"/>
            <a:r>
              <a:rPr lang="en-US" sz="2100" b="1" dirty="0"/>
              <a:t> </a:t>
            </a:r>
            <a:r>
              <a:rPr lang="en-US" sz="2100" b="1" dirty="0">
                <a:sym typeface="Wingdings"/>
              </a:rPr>
              <a:t></a:t>
            </a:r>
            <a:endParaRPr lang="en-US" sz="2100" b="1" dirty="0"/>
          </a:p>
          <a:p>
            <a:pPr algn="ctr"/>
            <a:r>
              <a:rPr lang="en-US" sz="2100" b="1" dirty="0"/>
              <a:t>Class Midpoints </a:t>
            </a:r>
          </a:p>
          <a:p>
            <a:pPr algn="ctr"/>
            <a:r>
              <a:rPr lang="en-US" sz="2100" b="1" dirty="0"/>
              <a:t>(Marks)</a:t>
            </a:r>
          </a:p>
          <a:p>
            <a:pPr algn="ctr"/>
            <a:r>
              <a:rPr lang="en-US" sz="2100" b="1" dirty="0"/>
              <a:t> </a:t>
            </a:r>
            <a:r>
              <a:rPr lang="en-US" sz="2100" b="1" dirty="0">
                <a:sym typeface="Wingdings"/>
              </a:rPr>
              <a:t></a:t>
            </a:r>
            <a:endParaRPr lang="en-US" sz="2100" b="1" dirty="0"/>
          </a:p>
          <a:p>
            <a:pPr algn="ctr"/>
            <a:r>
              <a:rPr lang="en-US" sz="2100" b="1" dirty="0"/>
              <a:t>Class Boundaries</a:t>
            </a:r>
          </a:p>
          <a:p>
            <a:pPr algn="ctr"/>
            <a:r>
              <a:rPr lang="en-US" sz="2100" b="1" dirty="0"/>
              <a:t> </a:t>
            </a:r>
            <a:r>
              <a:rPr lang="en-US" sz="2100" b="1" dirty="0">
                <a:sym typeface="Wingdings"/>
              </a:rPr>
              <a:t></a:t>
            </a:r>
            <a:endParaRPr lang="en-US" sz="2100" b="1" dirty="0"/>
          </a:p>
          <a:p>
            <a:pPr algn="ctr"/>
            <a:r>
              <a:rPr lang="en-US" sz="2100" b="1" dirty="0"/>
              <a:t>Frequency Table</a:t>
            </a:r>
          </a:p>
          <a:p>
            <a:pPr algn="ctr"/>
            <a:r>
              <a:rPr lang="en-US" sz="2100" b="1" dirty="0"/>
              <a:t> </a:t>
            </a:r>
            <a:r>
              <a:rPr lang="en-US" sz="2100" b="1" dirty="0">
                <a:sym typeface="Wingdings"/>
              </a:rPr>
              <a:t></a:t>
            </a:r>
            <a:endParaRPr lang="en-US" sz="2100" b="1" dirty="0"/>
          </a:p>
          <a:p>
            <a:pPr algn="ctr"/>
            <a:r>
              <a:rPr lang="en-US" sz="2100" b="1" dirty="0"/>
              <a:t>Histogram</a:t>
            </a:r>
          </a:p>
        </p:txBody>
      </p:sp>
      <p:sp>
        <p:nvSpPr>
          <p:cNvPr id="13" name="Rectangle 12">
            <a:extLst>
              <a:ext uri="{FF2B5EF4-FFF2-40B4-BE49-F238E27FC236}">
                <a16:creationId xmlns:a16="http://schemas.microsoft.com/office/drawing/2014/main" id="{096DEFA6-FD32-4D85-9C1D-4241ACD9EF01}"/>
              </a:ext>
            </a:extLst>
          </p:cNvPr>
          <p:cNvSpPr/>
          <p:nvPr/>
        </p:nvSpPr>
        <p:spPr>
          <a:xfrm>
            <a:off x="726310" y="538772"/>
            <a:ext cx="4782784" cy="449354"/>
          </a:xfrm>
          <a:prstGeom prst="rect">
            <a:avLst/>
          </a:prstGeom>
        </p:spPr>
        <p:txBody>
          <a:bodyPr wrap="none" lIns="109728" tIns="54864" rIns="109728" bIns="54864">
            <a:spAutoFit/>
          </a:bodyPr>
          <a:lstStyle/>
          <a:p>
            <a:r>
              <a:rPr lang="en-US" sz="2200" b="1" dirty="0"/>
              <a:t>Class</a:t>
            </a:r>
            <a:r>
              <a:rPr lang="en-US" sz="2200" dirty="0"/>
              <a:t> </a:t>
            </a:r>
            <a:r>
              <a:rPr lang="en-US" sz="2200" b="1" dirty="0"/>
              <a:t>width:</a:t>
            </a:r>
            <a:r>
              <a:rPr lang="en-US" sz="2200" dirty="0"/>
              <a:t>    </a:t>
            </a:r>
            <a:r>
              <a:rPr lang="en-US" sz="2200" b="1" i="1" dirty="0"/>
              <a:t>CW</a:t>
            </a:r>
            <a:r>
              <a:rPr lang="en-US" sz="2200" dirty="0"/>
              <a:t> = </a:t>
            </a:r>
            <a:r>
              <a:rPr lang="en-US" sz="2200" dirty="0">
                <a:cs typeface="Times New Roman"/>
                <a:sym typeface="Wingdings"/>
              </a:rPr>
              <a:t>ROUND(</a:t>
            </a:r>
            <a:r>
              <a:rPr lang="en-US" sz="2200" b="1" dirty="0">
                <a:cs typeface="Times New Roman"/>
              </a:rPr>
              <a:t>Range</a:t>
            </a:r>
            <a:r>
              <a:rPr lang="en-US" sz="2200" dirty="0">
                <a:cs typeface="Times New Roman"/>
              </a:rPr>
              <a:t>/</a:t>
            </a:r>
            <a:r>
              <a:rPr lang="en-US" sz="2200" b="1" i="1" dirty="0">
                <a:cs typeface="Times New Roman"/>
              </a:rPr>
              <a:t>m</a:t>
            </a:r>
            <a:r>
              <a:rPr lang="en-US" sz="2200" dirty="0">
                <a:cs typeface="Times New Roman"/>
              </a:rPr>
              <a:t>)</a:t>
            </a:r>
            <a:endParaRPr lang="en-US" sz="2200" dirty="0"/>
          </a:p>
        </p:txBody>
      </p:sp>
      <p:cxnSp>
        <p:nvCxnSpPr>
          <p:cNvPr id="14" name="Straight Arrow Connector 13">
            <a:extLst>
              <a:ext uri="{FF2B5EF4-FFF2-40B4-BE49-F238E27FC236}">
                <a16:creationId xmlns:a16="http://schemas.microsoft.com/office/drawing/2014/main" id="{44D6B97F-3E58-4449-BD0F-69F1D9FBEF6B}"/>
              </a:ext>
            </a:extLst>
          </p:cNvPr>
          <p:cNvCxnSpPr>
            <a:cxnSpLocks/>
          </p:cNvCxnSpPr>
          <p:nvPr/>
        </p:nvCxnSpPr>
        <p:spPr>
          <a:xfrm>
            <a:off x="5090984" y="903548"/>
            <a:ext cx="678529" cy="3966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6B186D2-9D16-459F-85A7-3B95277EF877}"/>
              </a:ext>
            </a:extLst>
          </p:cNvPr>
          <p:cNvSpPr/>
          <p:nvPr/>
        </p:nvSpPr>
        <p:spPr>
          <a:xfrm>
            <a:off x="1038862" y="3200109"/>
            <a:ext cx="4386137" cy="449354"/>
          </a:xfrm>
          <a:prstGeom prst="rect">
            <a:avLst/>
          </a:prstGeom>
        </p:spPr>
        <p:txBody>
          <a:bodyPr wrap="none" lIns="109728" tIns="54864" rIns="109728" bIns="54864">
            <a:spAutoFit/>
          </a:bodyPr>
          <a:lstStyle/>
          <a:p>
            <a:r>
              <a:rPr lang="en-US" sz="2200" dirty="0"/>
              <a:t>Necessary: </a:t>
            </a:r>
            <a:r>
              <a:rPr lang="en-US" sz="2200" b="1" i="1" dirty="0"/>
              <a:t>m </a:t>
            </a:r>
            <a:r>
              <a:rPr lang="en-US" sz="2200" b="1" dirty="0">
                <a:sym typeface="Symbol"/>
              </a:rPr>
              <a:t> </a:t>
            </a:r>
            <a:r>
              <a:rPr lang="en-US" sz="2200" b="1" dirty="0"/>
              <a:t>class</a:t>
            </a:r>
            <a:r>
              <a:rPr lang="en-US" sz="2200" dirty="0"/>
              <a:t> </a:t>
            </a:r>
            <a:r>
              <a:rPr lang="en-US" sz="2200" b="1" dirty="0"/>
              <a:t>width</a:t>
            </a:r>
            <a:r>
              <a:rPr lang="en-US" sz="2200" dirty="0"/>
              <a:t> &gt; </a:t>
            </a:r>
            <a:r>
              <a:rPr lang="en-US" sz="2200" b="1" dirty="0"/>
              <a:t>Range</a:t>
            </a:r>
            <a:r>
              <a:rPr lang="en-US" sz="2200" dirty="0"/>
              <a:t> </a:t>
            </a:r>
          </a:p>
        </p:txBody>
      </p:sp>
      <p:cxnSp>
        <p:nvCxnSpPr>
          <p:cNvPr id="16" name="Straight Arrow Connector 15">
            <a:extLst>
              <a:ext uri="{FF2B5EF4-FFF2-40B4-BE49-F238E27FC236}">
                <a16:creationId xmlns:a16="http://schemas.microsoft.com/office/drawing/2014/main" id="{E6223665-8A3B-4425-BA16-0D67DF45BCF7}"/>
              </a:ext>
            </a:extLst>
          </p:cNvPr>
          <p:cNvCxnSpPr>
            <a:cxnSpLocks/>
            <a:endCxn id="18" idx="0"/>
          </p:cNvCxnSpPr>
          <p:nvPr/>
        </p:nvCxnSpPr>
        <p:spPr>
          <a:xfrm>
            <a:off x="2627300" y="3636404"/>
            <a:ext cx="182134" cy="2599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510EB93-D3D3-4E3A-8A5F-9B05D8CA21F7}"/>
              </a:ext>
            </a:extLst>
          </p:cNvPr>
          <p:cNvCxnSpPr>
            <a:cxnSpLocks/>
            <a:stCxn id="15" idx="2"/>
            <a:endCxn id="19" idx="0"/>
          </p:cNvCxnSpPr>
          <p:nvPr/>
        </p:nvCxnSpPr>
        <p:spPr>
          <a:xfrm>
            <a:off x="3231931" y="3649463"/>
            <a:ext cx="713971" cy="2602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19C183B-D612-4877-9D20-06F44E67DA79}"/>
              </a:ext>
            </a:extLst>
          </p:cNvPr>
          <p:cNvSpPr txBox="1"/>
          <p:nvPr/>
        </p:nvSpPr>
        <p:spPr>
          <a:xfrm>
            <a:off x="2627300" y="3896305"/>
            <a:ext cx="364267" cy="449354"/>
          </a:xfrm>
          <a:prstGeom prst="rect">
            <a:avLst/>
          </a:prstGeom>
          <a:noFill/>
        </p:spPr>
        <p:txBody>
          <a:bodyPr wrap="none" lIns="109728" tIns="54864" rIns="109728" bIns="54864" rtlCol="0">
            <a:spAutoFit/>
          </a:bodyPr>
          <a:lstStyle/>
          <a:p>
            <a:r>
              <a:rPr lang="en-US" sz="2200" b="1" dirty="0"/>
              <a:t>5</a:t>
            </a:r>
          </a:p>
        </p:txBody>
      </p:sp>
      <p:sp>
        <p:nvSpPr>
          <p:cNvPr id="19" name="TextBox 18">
            <a:extLst>
              <a:ext uri="{FF2B5EF4-FFF2-40B4-BE49-F238E27FC236}">
                <a16:creationId xmlns:a16="http://schemas.microsoft.com/office/drawing/2014/main" id="{888A46FF-1173-4FA1-B8BD-578CAA60156B}"/>
              </a:ext>
            </a:extLst>
          </p:cNvPr>
          <p:cNvSpPr txBox="1"/>
          <p:nvPr/>
        </p:nvSpPr>
        <p:spPr>
          <a:xfrm>
            <a:off x="3654764" y="3909667"/>
            <a:ext cx="582275" cy="449354"/>
          </a:xfrm>
          <a:prstGeom prst="rect">
            <a:avLst/>
          </a:prstGeom>
          <a:noFill/>
        </p:spPr>
        <p:txBody>
          <a:bodyPr wrap="none" lIns="109728" tIns="54864" rIns="109728" bIns="54864" rtlCol="0">
            <a:spAutoFit/>
          </a:bodyPr>
          <a:lstStyle/>
          <a:p>
            <a:r>
              <a:rPr lang="en-US" sz="2200" b="1" dirty="0">
                <a:solidFill>
                  <a:srgbClr val="FF0000"/>
                </a:solidFill>
              </a:rPr>
              <a:t>1.4</a:t>
            </a:r>
          </a:p>
        </p:txBody>
      </p:sp>
      <p:sp>
        <p:nvSpPr>
          <p:cNvPr id="20" name="Rectangle 19">
            <a:extLst>
              <a:ext uri="{FF2B5EF4-FFF2-40B4-BE49-F238E27FC236}">
                <a16:creationId xmlns:a16="http://schemas.microsoft.com/office/drawing/2014/main" id="{E327242C-04E0-4183-BB50-3D6D1972FC59}"/>
              </a:ext>
            </a:extLst>
          </p:cNvPr>
          <p:cNvSpPr/>
          <p:nvPr/>
        </p:nvSpPr>
        <p:spPr>
          <a:xfrm>
            <a:off x="985636" y="1667668"/>
            <a:ext cx="2804486" cy="787908"/>
          </a:xfrm>
          <a:prstGeom prst="rect">
            <a:avLst/>
          </a:prstGeom>
        </p:spPr>
        <p:txBody>
          <a:bodyPr wrap="none" lIns="109728" tIns="54864" rIns="109728" bIns="54864">
            <a:spAutoFit/>
          </a:bodyPr>
          <a:lstStyle/>
          <a:p>
            <a:r>
              <a:rPr lang="en-US" sz="2200" b="1" i="1" dirty="0"/>
              <a:t>CW</a:t>
            </a:r>
            <a:r>
              <a:rPr lang="en-US" sz="2200" dirty="0"/>
              <a:t> = </a:t>
            </a:r>
            <a:r>
              <a:rPr lang="en-US" sz="2200" dirty="0">
                <a:cs typeface="Times New Roman"/>
                <a:sym typeface="Wingdings"/>
              </a:rPr>
              <a:t>ROUND(</a:t>
            </a:r>
            <a:r>
              <a:rPr lang="en-US" sz="2200" dirty="0">
                <a:cs typeface="Times New Roman"/>
              </a:rPr>
              <a:t>6.9 / 5) </a:t>
            </a:r>
          </a:p>
          <a:p>
            <a:r>
              <a:rPr lang="en-US" sz="2200" dirty="0">
                <a:cs typeface="Times New Roman"/>
              </a:rPr>
              <a:t>       = </a:t>
            </a:r>
            <a:r>
              <a:rPr lang="en-US" sz="2200" dirty="0">
                <a:cs typeface="Times New Roman"/>
                <a:sym typeface="Wingdings"/>
              </a:rPr>
              <a:t>ROUND(</a:t>
            </a:r>
            <a:r>
              <a:rPr lang="en-US" sz="2200" dirty="0">
                <a:cs typeface="Times New Roman"/>
              </a:rPr>
              <a:t>1.38)</a:t>
            </a:r>
            <a:endParaRPr lang="en-US" sz="2200" dirty="0"/>
          </a:p>
        </p:txBody>
      </p:sp>
      <p:sp>
        <p:nvSpPr>
          <p:cNvPr id="23" name="TextBox 22">
            <a:extLst>
              <a:ext uri="{FF2B5EF4-FFF2-40B4-BE49-F238E27FC236}">
                <a16:creationId xmlns:a16="http://schemas.microsoft.com/office/drawing/2014/main" id="{D30E0CD1-22AD-4BC5-ABD7-6E6353CFB0BC}"/>
              </a:ext>
            </a:extLst>
          </p:cNvPr>
          <p:cNvSpPr txBox="1"/>
          <p:nvPr/>
        </p:nvSpPr>
        <p:spPr>
          <a:xfrm>
            <a:off x="3790122" y="1979713"/>
            <a:ext cx="1378839" cy="449354"/>
          </a:xfrm>
          <a:prstGeom prst="rect">
            <a:avLst/>
          </a:prstGeom>
          <a:noFill/>
          <a:ln>
            <a:solidFill>
              <a:srgbClr val="FF0000"/>
            </a:solidFill>
          </a:ln>
        </p:spPr>
        <p:txBody>
          <a:bodyPr wrap="none" lIns="109728" tIns="54864" rIns="109728" bIns="54864" rtlCol="0">
            <a:spAutoFit/>
          </a:bodyPr>
          <a:lstStyle/>
          <a:p>
            <a:r>
              <a:rPr lang="en-US" sz="2200" b="1" dirty="0">
                <a:solidFill>
                  <a:srgbClr val="0070C0"/>
                </a:solidFill>
              </a:rPr>
              <a:t>Round Up</a:t>
            </a:r>
          </a:p>
        </p:txBody>
      </p:sp>
      <p:sp>
        <p:nvSpPr>
          <p:cNvPr id="24" name="TextBox 23">
            <a:extLst>
              <a:ext uri="{FF2B5EF4-FFF2-40B4-BE49-F238E27FC236}">
                <a16:creationId xmlns:a16="http://schemas.microsoft.com/office/drawing/2014/main" id="{57A1504F-32EE-4A62-AED4-5F878E93B9D6}"/>
              </a:ext>
            </a:extLst>
          </p:cNvPr>
          <p:cNvSpPr txBox="1"/>
          <p:nvPr/>
        </p:nvSpPr>
        <p:spPr>
          <a:xfrm>
            <a:off x="5769513" y="1137788"/>
            <a:ext cx="2388859" cy="787908"/>
          </a:xfrm>
          <a:prstGeom prst="rect">
            <a:avLst/>
          </a:prstGeom>
          <a:noFill/>
        </p:spPr>
        <p:txBody>
          <a:bodyPr wrap="none" lIns="109728" tIns="54864" rIns="109728" bIns="54864" rtlCol="0">
            <a:spAutoFit/>
          </a:bodyPr>
          <a:lstStyle/>
          <a:p>
            <a:r>
              <a:rPr lang="en-US" sz="2200" b="1" dirty="0"/>
              <a:t>Number of Classes</a:t>
            </a:r>
          </a:p>
          <a:p>
            <a:pPr algn="ctr"/>
            <a:r>
              <a:rPr lang="en-US" sz="2200" b="1" dirty="0"/>
              <a:t>5 ≤ m ≤ 12</a:t>
            </a:r>
          </a:p>
        </p:txBody>
      </p:sp>
      <mc:AlternateContent xmlns:mc="http://schemas.openxmlformats.org/markup-compatibility/2006" xmlns:a14="http://schemas.microsoft.com/office/drawing/2010/main">
        <mc:Choice Requires="a14">
          <p:sp>
            <p:nvSpPr>
              <p:cNvPr id="30" name="Text Box 2">
                <a:extLst>
                  <a:ext uri="{FF2B5EF4-FFF2-40B4-BE49-F238E27FC236}">
                    <a16:creationId xmlns:a16="http://schemas.microsoft.com/office/drawing/2014/main" id="{A2EE089C-40D2-4532-BBAF-197FDC0F5CB8}"/>
                  </a:ext>
                </a:extLst>
              </p:cNvPr>
              <p:cNvSpPr txBox="1">
                <a:spLocks noChangeArrowheads="1"/>
              </p:cNvSpPr>
              <p:nvPr/>
            </p:nvSpPr>
            <p:spPr bwMode="auto">
              <a:xfrm>
                <a:off x="553150" y="5383750"/>
                <a:ext cx="7172736" cy="950260"/>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solidFill>
                      <a:srgbClr val="7030A0"/>
                    </a:solidFill>
                  </a:rPr>
                  <a:t>If number of classes was not given, use </a:t>
                </a:r>
                <a14:m>
                  <m:oMath xmlns:m="http://schemas.openxmlformats.org/officeDocument/2006/math">
                    <m:r>
                      <a:rPr lang="en-US" sz="2200" b="1" i="0" smtClean="0">
                        <a:solidFill>
                          <a:srgbClr val="7030A0"/>
                        </a:solidFill>
                        <a:latin typeface="Cambria Math" panose="02040503050406030204" pitchFamily="18" charset="0"/>
                      </a:rPr>
                      <m:t>𝐦</m:t>
                    </m:r>
                    <m:r>
                      <a:rPr lang="en-US" sz="2200" b="1" i="0" smtClean="0">
                        <a:solidFill>
                          <a:srgbClr val="7030A0"/>
                        </a:solidFill>
                        <a:latin typeface="Cambria Math" panose="02040503050406030204" pitchFamily="18" charset="0"/>
                      </a:rPr>
                      <m:t>=</m:t>
                    </m:r>
                    <m:rad>
                      <m:radPr>
                        <m:degHide m:val="on"/>
                        <m:ctrlPr>
                          <a:rPr lang="en-US" sz="2200" b="1" i="1" smtClean="0">
                            <a:solidFill>
                              <a:srgbClr val="7030A0"/>
                            </a:solidFill>
                            <a:latin typeface="Cambria Math" panose="02040503050406030204" pitchFamily="18" charset="0"/>
                          </a:rPr>
                        </m:ctrlPr>
                      </m:radPr>
                      <m:deg/>
                      <m:e>
                        <m:r>
                          <a:rPr lang="en-US" sz="2200" b="1" i="1" smtClean="0">
                            <a:solidFill>
                              <a:srgbClr val="7030A0"/>
                            </a:solidFill>
                            <a:latin typeface="Cambria Math" panose="02040503050406030204" pitchFamily="18" charset="0"/>
                          </a:rPr>
                          <m:t>𝑺𝒂𝒎𝒑𝒍𝒆</m:t>
                        </m:r>
                        <m:r>
                          <a:rPr lang="en-US" sz="2200" b="1" i="1" smtClean="0">
                            <a:solidFill>
                              <a:srgbClr val="7030A0"/>
                            </a:solidFill>
                            <a:latin typeface="Cambria Math" panose="02040503050406030204" pitchFamily="18" charset="0"/>
                          </a:rPr>
                          <m:t> </m:t>
                        </m:r>
                        <m:r>
                          <a:rPr lang="en-US" sz="2200" b="1" i="1" smtClean="0">
                            <a:solidFill>
                              <a:srgbClr val="7030A0"/>
                            </a:solidFill>
                            <a:latin typeface="Cambria Math" panose="02040503050406030204" pitchFamily="18" charset="0"/>
                          </a:rPr>
                          <m:t>𝒔𝒊𝒛𝒆</m:t>
                        </m:r>
                      </m:e>
                    </m:rad>
                  </m:oMath>
                </a14:m>
                <a:r>
                  <a:rPr kumimoji="0" lang="en-US" altLang="en-US" sz="2200" b="0" i="0" u="none" strike="noStrike" cap="none" normalizeH="0" baseline="0" dirty="0">
                    <a:ln>
                      <a:noFill/>
                    </a:ln>
                    <a:solidFill>
                      <a:srgbClr val="7030A0"/>
                    </a:solidFill>
                    <a:effectLst/>
                  </a:rPr>
                  <a:t> and round the number up to the next integer.  </a:t>
                </a:r>
              </a:p>
            </p:txBody>
          </p:sp>
        </mc:Choice>
        <mc:Fallback xmlns="">
          <p:sp>
            <p:nvSpPr>
              <p:cNvPr id="30" name="Text Box 2">
                <a:extLst>
                  <a:ext uri="{FF2B5EF4-FFF2-40B4-BE49-F238E27FC236}">
                    <a16:creationId xmlns:a16="http://schemas.microsoft.com/office/drawing/2014/main" id="{A2EE089C-40D2-4532-BBAF-197FDC0F5CB8}"/>
                  </a:ext>
                </a:extLst>
              </p:cNvPr>
              <p:cNvSpPr txBox="1">
                <a:spLocks noRot="1" noChangeAspect="1" noMove="1" noResize="1" noEditPoints="1" noAdjustHandles="1" noChangeArrowheads="1" noChangeShapeType="1" noTextEdit="1"/>
              </p:cNvSpPr>
              <p:nvPr/>
            </p:nvSpPr>
            <p:spPr bwMode="auto">
              <a:xfrm>
                <a:off x="553150" y="5383750"/>
                <a:ext cx="7172736" cy="950260"/>
              </a:xfrm>
              <a:prstGeom prst="rect">
                <a:avLst/>
              </a:prstGeom>
              <a:blipFill>
                <a:blip r:embed="rId3"/>
                <a:stretch>
                  <a:fillRect l="-1105" b="-1282"/>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16B7E19-C257-46ED-AEC8-ABCEA2EAE200}"/>
              </a:ext>
            </a:extLst>
          </p:cNvPr>
          <p:cNvSpPr txBox="1"/>
          <p:nvPr/>
        </p:nvSpPr>
        <p:spPr>
          <a:xfrm>
            <a:off x="5168961" y="2088163"/>
            <a:ext cx="2804486" cy="646331"/>
          </a:xfrm>
          <a:prstGeom prst="rect">
            <a:avLst/>
          </a:prstGeom>
          <a:noFill/>
        </p:spPr>
        <p:txBody>
          <a:bodyPr wrap="square" rtlCol="0">
            <a:spAutoFit/>
          </a:bodyPr>
          <a:lstStyle/>
          <a:p>
            <a:r>
              <a:rPr lang="en-US" dirty="0"/>
              <a:t>normally with the same decimal points as the data</a:t>
            </a:r>
          </a:p>
        </p:txBody>
      </p:sp>
      <p:sp>
        <p:nvSpPr>
          <p:cNvPr id="22" name="TextBox 21">
            <a:extLst>
              <a:ext uri="{FF2B5EF4-FFF2-40B4-BE49-F238E27FC236}">
                <a16:creationId xmlns:a16="http://schemas.microsoft.com/office/drawing/2014/main" id="{44A4B941-0263-438E-B154-9B4D1E20571C}"/>
              </a:ext>
            </a:extLst>
          </p:cNvPr>
          <p:cNvSpPr txBox="1"/>
          <p:nvPr/>
        </p:nvSpPr>
        <p:spPr>
          <a:xfrm>
            <a:off x="1422308" y="2386247"/>
            <a:ext cx="782650" cy="449354"/>
          </a:xfrm>
          <a:prstGeom prst="rect">
            <a:avLst/>
          </a:prstGeom>
          <a:noFill/>
        </p:spPr>
        <p:txBody>
          <a:bodyPr wrap="none" lIns="109728" tIns="54864" rIns="109728" bIns="54864" rtlCol="0">
            <a:spAutoFit/>
          </a:bodyPr>
          <a:lstStyle/>
          <a:p>
            <a:r>
              <a:rPr lang="en-US" sz="2200" dirty="0">
                <a:cs typeface="Times New Roman"/>
              </a:rPr>
              <a:t>= 1.4</a:t>
            </a:r>
          </a:p>
        </p:txBody>
      </p:sp>
    </p:spTree>
    <p:extLst>
      <p:ext uri="{BB962C8B-B14F-4D97-AF65-F5344CB8AC3E}">
        <p14:creationId xmlns:p14="http://schemas.microsoft.com/office/powerpoint/2010/main" val="397645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
            <a:extLst>
              <a:ext uri="{FF2B5EF4-FFF2-40B4-BE49-F238E27FC236}">
                <a16:creationId xmlns:a16="http://schemas.microsoft.com/office/drawing/2014/main" id="{4D829287-098B-4FF5-A996-12D1BCCAC9BD}"/>
              </a:ext>
            </a:extLst>
          </p:cNvPr>
          <p:cNvSpPr txBox="1">
            <a:spLocks noChangeArrowheads="1"/>
          </p:cNvSpPr>
          <p:nvPr/>
        </p:nvSpPr>
        <p:spPr bwMode="auto">
          <a:xfrm>
            <a:off x="8800608" y="342981"/>
            <a:ext cx="2972084" cy="5454763"/>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400" dirty="0">
                <a:solidFill>
                  <a:srgbClr val="FF0000"/>
                </a:solidFill>
              </a:rPr>
              <a:t>General Layout:</a:t>
            </a:r>
          </a:p>
        </p:txBody>
      </p:sp>
      <p:sp>
        <p:nvSpPr>
          <p:cNvPr id="50" name="Rectangle 49">
            <a:extLst>
              <a:ext uri="{FF2B5EF4-FFF2-40B4-BE49-F238E27FC236}">
                <a16:creationId xmlns:a16="http://schemas.microsoft.com/office/drawing/2014/main" id="{A997F9DF-C95C-45D8-99A9-2CA7A15CC116}"/>
              </a:ext>
            </a:extLst>
          </p:cNvPr>
          <p:cNvSpPr/>
          <p:nvPr/>
        </p:nvSpPr>
        <p:spPr>
          <a:xfrm>
            <a:off x="8823949" y="839464"/>
            <a:ext cx="2926080" cy="4958280"/>
          </a:xfrm>
          <a:prstGeom prst="rect">
            <a:avLst/>
          </a:prstGeom>
        </p:spPr>
        <p:txBody>
          <a:bodyPr wrap="square" lIns="109728" tIns="54864" rIns="109728" bIns="54864">
            <a:spAutoFit/>
          </a:bodyPr>
          <a:lstStyle/>
          <a:p>
            <a:pPr algn="ctr"/>
            <a:r>
              <a:rPr lang="en-US" sz="2100" dirty="0">
                <a:solidFill>
                  <a:srgbClr val="008AF2"/>
                </a:solidFill>
              </a:rPr>
              <a:t> </a:t>
            </a:r>
            <a:r>
              <a:rPr lang="en-US" sz="2100" b="1" dirty="0">
                <a:solidFill>
                  <a:srgbClr val="008AF2"/>
                </a:solidFill>
              </a:rPr>
              <a:t>Range (6.9) &amp; Tol (0.1)</a:t>
            </a:r>
          </a:p>
          <a:p>
            <a:pPr algn="ctr"/>
            <a:r>
              <a:rPr lang="en-US" sz="2100" b="1" dirty="0"/>
              <a:t> </a:t>
            </a:r>
            <a:r>
              <a:rPr lang="en-US" sz="2100" b="1" dirty="0">
                <a:sym typeface="Wingdings"/>
              </a:rPr>
              <a:t></a:t>
            </a:r>
            <a:endParaRPr lang="en-US" sz="2100" b="1" dirty="0"/>
          </a:p>
          <a:p>
            <a:pPr algn="ctr"/>
            <a:r>
              <a:rPr lang="en-US" sz="2100" b="1" dirty="0">
                <a:solidFill>
                  <a:srgbClr val="008AF2"/>
                </a:solidFill>
              </a:rPr>
              <a:t>Class Width (1.4)</a:t>
            </a:r>
          </a:p>
          <a:p>
            <a:pPr algn="ctr"/>
            <a:r>
              <a:rPr lang="en-US" sz="2100" b="1" dirty="0"/>
              <a:t> </a:t>
            </a:r>
            <a:r>
              <a:rPr lang="en-US" sz="2100" b="1" dirty="0">
                <a:sym typeface="Wingdings"/>
              </a:rPr>
              <a:t></a:t>
            </a:r>
            <a:endParaRPr lang="en-US" sz="2100" b="1" dirty="0"/>
          </a:p>
          <a:p>
            <a:pPr algn="ctr"/>
            <a:r>
              <a:rPr lang="en-US" sz="2100" b="1" dirty="0"/>
              <a:t>Class Limits </a:t>
            </a:r>
          </a:p>
          <a:p>
            <a:pPr algn="ctr"/>
            <a:r>
              <a:rPr lang="en-US" sz="2100" b="1" dirty="0"/>
              <a:t>(LCL &amp; UCL)</a:t>
            </a:r>
          </a:p>
          <a:p>
            <a:pPr algn="ctr"/>
            <a:r>
              <a:rPr lang="en-US" sz="2100" b="1" dirty="0"/>
              <a:t> </a:t>
            </a:r>
            <a:r>
              <a:rPr lang="en-US" sz="2100" b="1" dirty="0">
                <a:sym typeface="Wingdings"/>
              </a:rPr>
              <a:t></a:t>
            </a:r>
            <a:endParaRPr lang="en-US" sz="2100" b="1" dirty="0"/>
          </a:p>
          <a:p>
            <a:pPr algn="ctr"/>
            <a:r>
              <a:rPr lang="en-US" sz="2100" b="1" dirty="0"/>
              <a:t>Class Midpoints </a:t>
            </a:r>
          </a:p>
          <a:p>
            <a:pPr algn="ctr"/>
            <a:r>
              <a:rPr lang="en-US" sz="2100" b="1" dirty="0"/>
              <a:t>(Marks)</a:t>
            </a:r>
          </a:p>
          <a:p>
            <a:pPr algn="ctr"/>
            <a:r>
              <a:rPr lang="en-US" sz="2100" b="1" dirty="0"/>
              <a:t> </a:t>
            </a:r>
            <a:r>
              <a:rPr lang="en-US" sz="2100" b="1" dirty="0">
                <a:sym typeface="Wingdings"/>
              </a:rPr>
              <a:t></a:t>
            </a:r>
            <a:endParaRPr lang="en-US" sz="2100" b="1" dirty="0"/>
          </a:p>
          <a:p>
            <a:pPr algn="ctr"/>
            <a:r>
              <a:rPr lang="en-US" sz="2100" b="1" dirty="0"/>
              <a:t>Class Boundaries</a:t>
            </a:r>
          </a:p>
          <a:p>
            <a:pPr algn="ctr"/>
            <a:r>
              <a:rPr lang="en-US" sz="2100" b="1" dirty="0"/>
              <a:t> </a:t>
            </a:r>
            <a:r>
              <a:rPr lang="en-US" sz="2100" b="1" dirty="0">
                <a:sym typeface="Wingdings"/>
              </a:rPr>
              <a:t></a:t>
            </a:r>
            <a:endParaRPr lang="en-US" sz="2100" b="1" dirty="0"/>
          </a:p>
          <a:p>
            <a:pPr algn="ctr"/>
            <a:r>
              <a:rPr lang="en-US" sz="2100" b="1" dirty="0"/>
              <a:t>Frequency Table</a:t>
            </a:r>
          </a:p>
          <a:p>
            <a:pPr algn="ctr"/>
            <a:r>
              <a:rPr lang="en-US" sz="2100" b="1" dirty="0"/>
              <a:t> </a:t>
            </a:r>
            <a:r>
              <a:rPr lang="en-US" sz="2100" b="1" dirty="0">
                <a:sym typeface="Wingdings"/>
              </a:rPr>
              <a:t></a:t>
            </a:r>
            <a:endParaRPr lang="en-US" sz="2100" b="1" dirty="0"/>
          </a:p>
          <a:p>
            <a:pPr algn="ctr"/>
            <a:r>
              <a:rPr lang="en-US" sz="2100" b="1" dirty="0"/>
              <a:t>Histogram</a:t>
            </a:r>
          </a:p>
        </p:txBody>
      </p:sp>
      <p:sp>
        <p:nvSpPr>
          <p:cNvPr id="33" name="Rectangle 32">
            <a:extLst>
              <a:ext uri="{FF2B5EF4-FFF2-40B4-BE49-F238E27FC236}">
                <a16:creationId xmlns:a16="http://schemas.microsoft.com/office/drawing/2014/main" id="{B53F0326-2AEB-4101-A9AC-340431ED5BDD}"/>
              </a:ext>
            </a:extLst>
          </p:cNvPr>
          <p:cNvSpPr/>
          <p:nvPr/>
        </p:nvSpPr>
        <p:spPr>
          <a:xfrm>
            <a:off x="643620" y="2684090"/>
            <a:ext cx="4027234" cy="461664"/>
          </a:xfrm>
          <a:prstGeom prst="rect">
            <a:avLst/>
          </a:prstGeom>
        </p:spPr>
        <p:txBody>
          <a:bodyPr wrap="square" lIns="109728" tIns="54864" rIns="109728" bIns="54864">
            <a:spAutoFit/>
          </a:bodyPr>
          <a:lstStyle/>
          <a:p>
            <a:pPr marL="691286" indent="-548640">
              <a:buClr>
                <a:schemeClr val="tx2">
                  <a:lumMod val="60000"/>
                  <a:lumOff val="40000"/>
                </a:schemeClr>
              </a:buClr>
            </a:pPr>
            <a:r>
              <a:rPr lang="en-US" sz="2200" dirty="0"/>
              <a:t>The first </a:t>
            </a:r>
            <a:r>
              <a:rPr lang="en-US" sz="2200" b="1" dirty="0"/>
              <a:t>lower class limit = </a:t>
            </a:r>
            <a:r>
              <a:rPr lang="en-US" sz="2200" b="1" i="1" dirty="0">
                <a:solidFill>
                  <a:srgbClr val="FF0000"/>
                </a:solidFill>
              </a:rPr>
              <a:t>min</a:t>
            </a:r>
            <a:endParaRPr lang="en-US" sz="2200" i="1" dirty="0"/>
          </a:p>
        </p:txBody>
      </p:sp>
      <p:sp>
        <p:nvSpPr>
          <p:cNvPr id="34" name="Rectangle 33">
            <a:extLst>
              <a:ext uri="{FF2B5EF4-FFF2-40B4-BE49-F238E27FC236}">
                <a16:creationId xmlns:a16="http://schemas.microsoft.com/office/drawing/2014/main" id="{B350A641-B8C3-48BA-9FC8-7DE4B2DF3152}"/>
              </a:ext>
            </a:extLst>
          </p:cNvPr>
          <p:cNvSpPr/>
          <p:nvPr/>
        </p:nvSpPr>
        <p:spPr>
          <a:xfrm>
            <a:off x="888227" y="4169330"/>
            <a:ext cx="3538020" cy="1126462"/>
          </a:xfrm>
          <a:prstGeom prst="rect">
            <a:avLst/>
          </a:prstGeom>
        </p:spPr>
        <p:txBody>
          <a:bodyPr wrap="none" lIns="109728" tIns="54864" rIns="109728" bIns="54864">
            <a:spAutoFit/>
          </a:bodyPr>
          <a:lstStyle/>
          <a:p>
            <a:pPr algn="ctr"/>
            <a:r>
              <a:rPr lang="en-US" sz="2200" dirty="0">
                <a:solidFill>
                  <a:srgbClr val="00B050"/>
                </a:solidFill>
                <a:cs typeface="Times New Roman" pitchFamily="18" charset="0"/>
              </a:rPr>
              <a:t>CW </a:t>
            </a:r>
            <a:r>
              <a:rPr lang="en-US" sz="2200" dirty="0">
                <a:cs typeface="Times New Roman" pitchFamily="18" charset="0"/>
              </a:rPr>
              <a:t>= (UCL – LCL) + Tolerance</a:t>
            </a:r>
          </a:p>
          <a:p>
            <a:pPr algn="ctr"/>
            <a:r>
              <a:rPr lang="en-US" sz="2200" dirty="0">
                <a:cs typeface="Times New Roman" pitchFamily="18" charset="0"/>
              </a:rPr>
              <a:t>→</a:t>
            </a:r>
          </a:p>
          <a:p>
            <a:pPr algn="ctr"/>
            <a:r>
              <a:rPr lang="en-US" sz="2200" dirty="0">
                <a:cs typeface="Times New Roman" pitchFamily="18" charset="0"/>
              </a:rPr>
              <a:t>1.4 = UCL – 6.8 + 0.1</a:t>
            </a:r>
          </a:p>
        </p:txBody>
      </p:sp>
      <p:sp>
        <p:nvSpPr>
          <p:cNvPr id="35" name="Rectangle 34">
            <a:extLst>
              <a:ext uri="{FF2B5EF4-FFF2-40B4-BE49-F238E27FC236}">
                <a16:creationId xmlns:a16="http://schemas.microsoft.com/office/drawing/2014/main" id="{C4651DBB-7CE2-4CB2-8904-58A3061AE6CA}"/>
              </a:ext>
            </a:extLst>
          </p:cNvPr>
          <p:cNvSpPr/>
          <p:nvPr/>
        </p:nvSpPr>
        <p:spPr>
          <a:xfrm>
            <a:off x="1553425" y="3306894"/>
            <a:ext cx="2207624" cy="6006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LCL₁ = min = 6.8</a:t>
            </a:r>
          </a:p>
        </p:txBody>
      </p:sp>
      <p:sp>
        <p:nvSpPr>
          <p:cNvPr id="36" name="Rectangle 35">
            <a:extLst>
              <a:ext uri="{FF2B5EF4-FFF2-40B4-BE49-F238E27FC236}">
                <a16:creationId xmlns:a16="http://schemas.microsoft.com/office/drawing/2014/main" id="{A3178B45-6215-4B34-8E78-4CA479B314C4}"/>
              </a:ext>
            </a:extLst>
          </p:cNvPr>
          <p:cNvSpPr/>
          <p:nvPr/>
        </p:nvSpPr>
        <p:spPr>
          <a:xfrm>
            <a:off x="1553425" y="5423191"/>
            <a:ext cx="2197856" cy="6006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cs typeface="Times New Roman" pitchFamily="18" charset="0"/>
              </a:rPr>
              <a:t>UCL₁ = 8.1</a:t>
            </a:r>
            <a:endParaRPr lang="en-US" sz="2200" dirty="0">
              <a:solidFill>
                <a:schemeClr val="tx1"/>
              </a:solidFill>
            </a:endParaRPr>
          </a:p>
        </p:txBody>
      </p:sp>
      <p:sp>
        <p:nvSpPr>
          <p:cNvPr id="37" name="Rectangle 36">
            <a:extLst>
              <a:ext uri="{FF2B5EF4-FFF2-40B4-BE49-F238E27FC236}">
                <a16:creationId xmlns:a16="http://schemas.microsoft.com/office/drawing/2014/main" id="{FF281709-C0AE-413D-8D64-351FC7D0F62C}"/>
              </a:ext>
            </a:extLst>
          </p:cNvPr>
          <p:cNvSpPr/>
          <p:nvPr/>
        </p:nvSpPr>
        <p:spPr>
          <a:xfrm>
            <a:off x="643620" y="454194"/>
            <a:ext cx="8018466" cy="1569660"/>
          </a:xfrm>
          <a:prstGeom prst="rect">
            <a:avLst/>
          </a:prstGeom>
        </p:spPr>
        <p:txBody>
          <a:bodyPr wrap="square">
            <a:spAutoFit/>
          </a:bodyPr>
          <a:lstStyle/>
          <a:p>
            <a:r>
              <a:rPr lang="en-US" sz="2400" b="1" dirty="0">
                <a:cs typeface="Times New Roman" pitchFamily="18" charset="0"/>
              </a:rPr>
              <a:t>Class limits </a:t>
            </a:r>
            <a:r>
              <a:rPr lang="en-US" sz="2400" dirty="0">
                <a:cs typeface="Times New Roman" pitchFamily="18" charset="0"/>
              </a:rPr>
              <a:t>are </a:t>
            </a:r>
            <a:r>
              <a:rPr lang="en-US" sz="2400" dirty="0">
                <a:solidFill>
                  <a:srgbClr val="00B050"/>
                </a:solidFill>
                <a:cs typeface="Times New Roman" pitchFamily="18" charset="0"/>
              </a:rPr>
              <a:t>open intervals on the real number line</a:t>
            </a:r>
            <a:r>
              <a:rPr lang="en-US" sz="2400" dirty="0">
                <a:cs typeface="Times New Roman" pitchFamily="18" charset="0"/>
              </a:rPr>
              <a:t>, each </a:t>
            </a:r>
            <a:r>
              <a:rPr lang="en-US" sz="2400" b="1" dirty="0">
                <a:cs typeface="Times New Roman" pitchFamily="18" charset="0"/>
              </a:rPr>
              <a:t>class limit</a:t>
            </a:r>
            <a:r>
              <a:rPr lang="en-US" sz="2400" dirty="0">
                <a:cs typeface="Times New Roman" pitchFamily="18" charset="0"/>
              </a:rPr>
              <a:t> consists of a lower value called the </a:t>
            </a:r>
            <a:r>
              <a:rPr lang="en-US" sz="2400" b="1" dirty="0">
                <a:solidFill>
                  <a:srgbClr val="FF0000"/>
                </a:solidFill>
                <a:cs typeface="Times New Roman" pitchFamily="18" charset="0"/>
              </a:rPr>
              <a:t>lower class limit (</a:t>
            </a:r>
            <a:r>
              <a:rPr lang="en-US" sz="2400" b="1" i="1" dirty="0">
                <a:solidFill>
                  <a:srgbClr val="FF0000"/>
                </a:solidFill>
                <a:cs typeface="Times New Roman" pitchFamily="18" charset="0"/>
              </a:rPr>
              <a:t>LCL</a:t>
            </a:r>
            <a:r>
              <a:rPr lang="en-US" sz="2400" b="1" dirty="0">
                <a:solidFill>
                  <a:srgbClr val="FF0000"/>
                </a:solidFill>
                <a:cs typeface="Times New Roman" pitchFamily="18" charset="0"/>
              </a:rPr>
              <a:t>)</a:t>
            </a:r>
            <a:r>
              <a:rPr lang="en-US" sz="2400" b="1" dirty="0">
                <a:cs typeface="Times New Roman" pitchFamily="18" charset="0"/>
              </a:rPr>
              <a:t> </a:t>
            </a:r>
            <a:r>
              <a:rPr lang="en-US" sz="2400" dirty="0">
                <a:cs typeface="Times New Roman" pitchFamily="18" charset="0"/>
              </a:rPr>
              <a:t>and an upper value called the </a:t>
            </a:r>
            <a:r>
              <a:rPr lang="en-US" sz="2400" b="1" dirty="0">
                <a:solidFill>
                  <a:srgbClr val="0070C0"/>
                </a:solidFill>
                <a:cs typeface="Times New Roman" pitchFamily="18" charset="0"/>
              </a:rPr>
              <a:t>upper class limit (</a:t>
            </a:r>
            <a:r>
              <a:rPr lang="en-US" sz="2400" b="1" i="1" dirty="0">
                <a:solidFill>
                  <a:srgbClr val="0070C0"/>
                </a:solidFill>
                <a:cs typeface="Times New Roman" pitchFamily="18" charset="0"/>
              </a:rPr>
              <a:t>UCL</a:t>
            </a:r>
            <a:r>
              <a:rPr lang="en-US" sz="2400" b="1" dirty="0">
                <a:solidFill>
                  <a:srgbClr val="0070C0"/>
                </a:solidFill>
                <a:cs typeface="Times New Roman" pitchFamily="18" charset="0"/>
              </a:rPr>
              <a:t>)</a:t>
            </a:r>
            <a:r>
              <a:rPr lang="en-US" sz="2400" dirty="0">
                <a:cs typeface="Times New Roman" pitchFamily="18" charset="0"/>
              </a:rPr>
              <a:t>. In each category we have:</a:t>
            </a:r>
            <a:endParaRPr lang="en-US" sz="2400" dirty="0"/>
          </a:p>
        </p:txBody>
      </p:sp>
      <p:sp>
        <p:nvSpPr>
          <p:cNvPr id="28" name="Rectangle 27">
            <a:extLst>
              <a:ext uri="{FF2B5EF4-FFF2-40B4-BE49-F238E27FC236}">
                <a16:creationId xmlns:a16="http://schemas.microsoft.com/office/drawing/2014/main" id="{7903FC08-3487-4627-906F-454F607C8B49}"/>
              </a:ext>
            </a:extLst>
          </p:cNvPr>
          <p:cNvSpPr/>
          <p:nvPr/>
        </p:nvSpPr>
        <p:spPr>
          <a:xfrm>
            <a:off x="3839180" y="1922605"/>
            <a:ext cx="3850065" cy="461665"/>
          </a:xfrm>
          <a:prstGeom prst="rect">
            <a:avLst/>
          </a:prstGeom>
        </p:spPr>
        <p:txBody>
          <a:bodyPr wrap="square">
            <a:spAutoFit/>
          </a:bodyPr>
          <a:lstStyle/>
          <a:p>
            <a:pPr indent="3810" algn="ctr"/>
            <a:r>
              <a:rPr lang="en-US" sz="2400" b="1" dirty="0">
                <a:solidFill>
                  <a:srgbClr val="00B050"/>
                </a:solidFill>
                <a:cs typeface="Times New Roman" pitchFamily="18" charset="0"/>
              </a:rPr>
              <a:t>CW </a:t>
            </a:r>
            <a:r>
              <a:rPr lang="en-US" sz="2400" b="1" dirty="0">
                <a:cs typeface="Times New Roman" pitchFamily="18" charset="0"/>
              </a:rPr>
              <a:t>= (UC</a:t>
            </a:r>
            <a:r>
              <a:rPr lang="en-US" sz="2400" b="1" dirty="0">
                <a:solidFill>
                  <a:srgbClr val="0070C0"/>
                </a:solidFill>
                <a:cs typeface="Times New Roman" pitchFamily="18" charset="0"/>
              </a:rPr>
              <a:t>L</a:t>
            </a:r>
            <a:r>
              <a:rPr lang="en-US" sz="2400" b="1" dirty="0">
                <a:cs typeface="Times New Roman" pitchFamily="18" charset="0"/>
              </a:rPr>
              <a:t> – LC</a:t>
            </a:r>
            <a:r>
              <a:rPr lang="en-US" sz="2400" b="1" dirty="0">
                <a:solidFill>
                  <a:srgbClr val="0070C0"/>
                </a:solidFill>
                <a:cs typeface="Times New Roman" pitchFamily="18" charset="0"/>
              </a:rPr>
              <a:t>L</a:t>
            </a:r>
            <a:r>
              <a:rPr lang="en-US" sz="2400" b="1" dirty="0">
                <a:cs typeface="Times New Roman" pitchFamily="18" charset="0"/>
              </a:rPr>
              <a:t>) + Tolerance</a:t>
            </a:r>
            <a:endParaRPr lang="en-US" sz="2400" dirty="0">
              <a:cs typeface="Times New Roman" pitchFamily="18" charset="0"/>
            </a:endParaRPr>
          </a:p>
        </p:txBody>
      </p:sp>
      <p:graphicFrame>
        <p:nvGraphicFramePr>
          <p:cNvPr id="42" name="Table 41">
            <a:extLst>
              <a:ext uri="{FF2B5EF4-FFF2-40B4-BE49-F238E27FC236}">
                <a16:creationId xmlns:a16="http://schemas.microsoft.com/office/drawing/2014/main" id="{10295FE5-6510-4DDB-B958-C592784EB771}"/>
              </a:ext>
            </a:extLst>
          </p:cNvPr>
          <p:cNvGraphicFramePr>
            <a:graphicFrameLocks noGrp="1"/>
          </p:cNvGraphicFramePr>
          <p:nvPr>
            <p:extLst>
              <p:ext uri="{D42A27DB-BD31-4B8C-83A1-F6EECF244321}">
                <p14:modId xmlns:p14="http://schemas.microsoft.com/office/powerpoint/2010/main" val="2534567882"/>
              </p:ext>
            </p:extLst>
          </p:nvPr>
        </p:nvGraphicFramePr>
        <p:xfrm>
          <a:off x="5783053" y="3905190"/>
          <a:ext cx="1705893" cy="2190564"/>
        </p:xfrm>
        <a:graphic>
          <a:graphicData uri="http://schemas.openxmlformats.org/drawingml/2006/table">
            <a:tbl>
              <a:tblPr/>
              <a:tblGrid>
                <a:gridCol w="803849">
                  <a:extLst>
                    <a:ext uri="{9D8B030D-6E8A-4147-A177-3AD203B41FA5}">
                      <a16:colId xmlns:a16="http://schemas.microsoft.com/office/drawing/2014/main" val="20000"/>
                    </a:ext>
                  </a:extLst>
                </a:gridCol>
                <a:gridCol w="902044">
                  <a:extLst>
                    <a:ext uri="{9D8B030D-6E8A-4147-A177-3AD203B41FA5}">
                      <a16:colId xmlns:a16="http://schemas.microsoft.com/office/drawing/2014/main" val="20001"/>
                    </a:ext>
                  </a:extLst>
                </a:gridCol>
              </a:tblGrid>
              <a:tr h="365094">
                <a:tc>
                  <a:txBody>
                    <a:bodyPr/>
                    <a:lstStyle/>
                    <a:p>
                      <a:pPr algn="ctr" fontAlgn="b"/>
                      <a:r>
                        <a:rPr lang="en-US" sz="2000" b="1" i="0" u="none" strike="noStrike" dirty="0">
                          <a:solidFill>
                            <a:srgbClr val="000000"/>
                          </a:solidFill>
                          <a:latin typeface="+mn-lt"/>
                          <a:cs typeface="Times New Roman" pitchFamily="18" charset="0"/>
                        </a:rPr>
                        <a:t>LCL</a:t>
                      </a:r>
                    </a:p>
                  </a:txBody>
                  <a:tcPr marL="11430" marR="11430" marT="114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cs typeface="Times New Roman" pitchFamily="18" charset="0"/>
                        </a:rPr>
                        <a:t>UCL</a:t>
                      </a:r>
                    </a:p>
                  </a:txBody>
                  <a:tcPr marL="11430" marR="11430" marT="114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5094">
                <a:tc>
                  <a:txBody>
                    <a:bodyPr/>
                    <a:lstStyle/>
                    <a:p>
                      <a:pPr algn="ctr" fontAlgn="b"/>
                      <a:r>
                        <a:rPr lang="en-US" sz="2000" b="1" i="0" u="none" strike="noStrike" dirty="0">
                          <a:solidFill>
                            <a:srgbClr val="000000"/>
                          </a:solidFill>
                          <a:latin typeface="+mn-lt"/>
                          <a:cs typeface="Times New Roman" pitchFamily="18" charset="0"/>
                        </a:rPr>
                        <a:t>6.8 </a:t>
                      </a:r>
                    </a:p>
                  </a:txBody>
                  <a:tcPr marL="11430" marR="11430" marT="114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cs typeface="Times New Roman" pitchFamily="18" charset="0"/>
                        </a:rPr>
                        <a:t>8.1 </a:t>
                      </a:r>
                    </a:p>
                  </a:txBody>
                  <a:tcPr marL="11430" marR="11430" marT="114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5094">
                <a:tc>
                  <a:txBody>
                    <a:bodyPr/>
                    <a:lstStyle/>
                    <a:p>
                      <a:pPr algn="ctr" fontAlgn="b"/>
                      <a:r>
                        <a:rPr lang="en-US" sz="2000" b="1" i="0" u="none" strike="noStrike" dirty="0">
                          <a:solidFill>
                            <a:srgbClr val="000000"/>
                          </a:solidFill>
                          <a:latin typeface="+mn-lt"/>
                          <a:cs typeface="Times New Roman" pitchFamily="18" charset="0"/>
                        </a:rPr>
                        <a:t> 8.2</a:t>
                      </a:r>
                    </a:p>
                  </a:txBody>
                  <a:tcPr marL="11430" marR="11430" marT="114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cs typeface="Times New Roman" pitchFamily="18" charset="0"/>
                        </a:rPr>
                        <a:t>9.5 </a:t>
                      </a:r>
                    </a:p>
                  </a:txBody>
                  <a:tcPr marL="11430" marR="11430" marT="114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5094">
                <a:tc>
                  <a:txBody>
                    <a:bodyPr/>
                    <a:lstStyle/>
                    <a:p>
                      <a:pPr algn="ctr" fontAlgn="b"/>
                      <a:r>
                        <a:rPr lang="en-US" sz="2000" b="1" i="0" u="none" strike="noStrike" dirty="0">
                          <a:solidFill>
                            <a:srgbClr val="000000"/>
                          </a:solidFill>
                          <a:latin typeface="+mn-lt"/>
                          <a:cs typeface="Times New Roman" pitchFamily="18" charset="0"/>
                        </a:rPr>
                        <a:t> 9.6</a:t>
                      </a:r>
                    </a:p>
                  </a:txBody>
                  <a:tcPr marL="11430" marR="11430" marT="114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cs typeface="Times New Roman" pitchFamily="18" charset="0"/>
                        </a:rPr>
                        <a:t> 10.9</a:t>
                      </a:r>
                    </a:p>
                  </a:txBody>
                  <a:tcPr marL="11430" marR="11430" marT="114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5094">
                <a:tc>
                  <a:txBody>
                    <a:bodyPr/>
                    <a:lstStyle/>
                    <a:p>
                      <a:pPr algn="ctr" fontAlgn="b"/>
                      <a:r>
                        <a:rPr lang="en-US" sz="2000" b="1" i="0" u="none" strike="noStrike" dirty="0">
                          <a:solidFill>
                            <a:srgbClr val="000000"/>
                          </a:solidFill>
                          <a:latin typeface="+mn-lt"/>
                          <a:cs typeface="Times New Roman" pitchFamily="18" charset="0"/>
                        </a:rPr>
                        <a:t> 11</a:t>
                      </a:r>
                    </a:p>
                  </a:txBody>
                  <a:tcPr marL="11430" marR="11430" marT="114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cs typeface="Times New Roman" pitchFamily="18" charset="0"/>
                        </a:rPr>
                        <a:t> 12.3</a:t>
                      </a:r>
                    </a:p>
                  </a:txBody>
                  <a:tcPr marL="11430" marR="11430" marT="114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5094">
                <a:tc>
                  <a:txBody>
                    <a:bodyPr/>
                    <a:lstStyle/>
                    <a:p>
                      <a:pPr algn="ctr" fontAlgn="b"/>
                      <a:r>
                        <a:rPr lang="en-US" sz="2000" b="1" i="0" u="none" strike="noStrike" dirty="0">
                          <a:solidFill>
                            <a:srgbClr val="000000"/>
                          </a:solidFill>
                          <a:latin typeface="+mn-lt"/>
                          <a:cs typeface="Times New Roman" pitchFamily="18" charset="0"/>
                        </a:rPr>
                        <a:t> 12.4</a:t>
                      </a:r>
                    </a:p>
                  </a:txBody>
                  <a:tcPr marL="11430" marR="11430" marT="114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cs typeface="Times New Roman" pitchFamily="18" charset="0"/>
                        </a:rPr>
                        <a:t> 13.7</a:t>
                      </a:r>
                    </a:p>
                  </a:txBody>
                  <a:tcPr marL="11430" marR="11430" marT="114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3" name="TextBox 42">
            <a:extLst>
              <a:ext uri="{FF2B5EF4-FFF2-40B4-BE49-F238E27FC236}">
                <a16:creationId xmlns:a16="http://schemas.microsoft.com/office/drawing/2014/main" id="{58610D36-D89D-47DB-A50C-66308DE3497E}"/>
              </a:ext>
            </a:extLst>
          </p:cNvPr>
          <p:cNvSpPr txBox="1"/>
          <p:nvPr/>
        </p:nvSpPr>
        <p:spPr>
          <a:xfrm>
            <a:off x="4659716" y="4623726"/>
            <a:ext cx="1135311" cy="418576"/>
          </a:xfrm>
          <a:prstGeom prst="rect">
            <a:avLst/>
          </a:prstGeom>
          <a:noFill/>
        </p:spPr>
        <p:txBody>
          <a:bodyPr wrap="none" lIns="109728" tIns="54864" rIns="109728" bIns="54864" rtlCol="0">
            <a:spAutoFit/>
          </a:bodyPr>
          <a:lstStyle/>
          <a:p>
            <a:r>
              <a:rPr lang="en-US" sz="2000" b="1" dirty="0"/>
              <a:t>6.8+1.4=</a:t>
            </a:r>
          </a:p>
        </p:txBody>
      </p:sp>
      <p:sp>
        <p:nvSpPr>
          <p:cNvPr id="44" name="TextBox 43">
            <a:extLst>
              <a:ext uri="{FF2B5EF4-FFF2-40B4-BE49-F238E27FC236}">
                <a16:creationId xmlns:a16="http://schemas.microsoft.com/office/drawing/2014/main" id="{EAB04732-E7A2-4AA4-8648-FA71EFB8FCDA}"/>
              </a:ext>
            </a:extLst>
          </p:cNvPr>
          <p:cNvSpPr txBox="1"/>
          <p:nvPr/>
        </p:nvSpPr>
        <p:spPr>
          <a:xfrm>
            <a:off x="4653940" y="4999664"/>
            <a:ext cx="1135311" cy="418576"/>
          </a:xfrm>
          <a:prstGeom prst="rect">
            <a:avLst/>
          </a:prstGeom>
          <a:noFill/>
        </p:spPr>
        <p:txBody>
          <a:bodyPr wrap="none" lIns="109728" tIns="54864" rIns="109728" bIns="54864" rtlCol="0">
            <a:spAutoFit/>
          </a:bodyPr>
          <a:lstStyle/>
          <a:p>
            <a:r>
              <a:rPr lang="en-US" sz="2000" b="1" dirty="0"/>
              <a:t>8.2+1.4=</a:t>
            </a:r>
          </a:p>
        </p:txBody>
      </p:sp>
      <p:sp>
        <p:nvSpPr>
          <p:cNvPr id="45" name="TextBox 44">
            <a:extLst>
              <a:ext uri="{FF2B5EF4-FFF2-40B4-BE49-F238E27FC236}">
                <a16:creationId xmlns:a16="http://schemas.microsoft.com/office/drawing/2014/main" id="{16C34E73-3CDC-4323-AA3E-D51D718E608D}"/>
              </a:ext>
            </a:extLst>
          </p:cNvPr>
          <p:cNvSpPr txBox="1"/>
          <p:nvPr/>
        </p:nvSpPr>
        <p:spPr>
          <a:xfrm>
            <a:off x="7476972" y="4581088"/>
            <a:ext cx="1135311" cy="418576"/>
          </a:xfrm>
          <a:prstGeom prst="rect">
            <a:avLst/>
          </a:prstGeom>
          <a:noFill/>
        </p:spPr>
        <p:txBody>
          <a:bodyPr wrap="none" lIns="109728" tIns="54864" rIns="109728" bIns="54864" rtlCol="0">
            <a:spAutoFit/>
          </a:bodyPr>
          <a:lstStyle/>
          <a:p>
            <a:r>
              <a:rPr lang="en-US" sz="2000" b="1" dirty="0"/>
              <a:t>=8.1+1.4</a:t>
            </a:r>
          </a:p>
        </p:txBody>
      </p:sp>
      <p:sp>
        <p:nvSpPr>
          <p:cNvPr id="46" name="TextBox 45">
            <a:extLst>
              <a:ext uri="{FF2B5EF4-FFF2-40B4-BE49-F238E27FC236}">
                <a16:creationId xmlns:a16="http://schemas.microsoft.com/office/drawing/2014/main" id="{FF7C99F9-06CE-4A1B-9255-6EB6D7391A64}"/>
              </a:ext>
            </a:extLst>
          </p:cNvPr>
          <p:cNvSpPr txBox="1"/>
          <p:nvPr/>
        </p:nvSpPr>
        <p:spPr>
          <a:xfrm>
            <a:off x="7466666" y="4999664"/>
            <a:ext cx="1135311" cy="418576"/>
          </a:xfrm>
          <a:prstGeom prst="rect">
            <a:avLst/>
          </a:prstGeom>
          <a:noFill/>
        </p:spPr>
        <p:txBody>
          <a:bodyPr wrap="none" lIns="109728" tIns="54864" rIns="109728" bIns="54864" rtlCol="0">
            <a:spAutoFit/>
          </a:bodyPr>
          <a:lstStyle/>
          <a:p>
            <a:r>
              <a:rPr lang="en-US" sz="2000" b="1" dirty="0"/>
              <a:t>=9.5+1.4</a:t>
            </a:r>
          </a:p>
        </p:txBody>
      </p:sp>
      <p:sp>
        <p:nvSpPr>
          <p:cNvPr id="31" name="Rectangle 30">
            <a:extLst>
              <a:ext uri="{FF2B5EF4-FFF2-40B4-BE49-F238E27FC236}">
                <a16:creationId xmlns:a16="http://schemas.microsoft.com/office/drawing/2014/main" id="{1EDDBCE7-23C9-4D9E-A560-D3A7DCD40993}"/>
              </a:ext>
            </a:extLst>
          </p:cNvPr>
          <p:cNvSpPr/>
          <p:nvPr/>
        </p:nvSpPr>
        <p:spPr>
          <a:xfrm>
            <a:off x="742476" y="2621475"/>
            <a:ext cx="3846709" cy="360633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F0D673D-2931-4A7D-BD7F-A728CF7D53AC}"/>
              </a:ext>
            </a:extLst>
          </p:cNvPr>
          <p:cNvSpPr/>
          <p:nvPr/>
        </p:nvSpPr>
        <p:spPr>
          <a:xfrm>
            <a:off x="4584355" y="2621475"/>
            <a:ext cx="4053315" cy="360633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2265CD7-69F7-4F48-B0FC-3BB43062F6C3}"/>
              </a:ext>
            </a:extLst>
          </p:cNvPr>
          <p:cNvSpPr/>
          <p:nvPr/>
        </p:nvSpPr>
        <p:spPr>
          <a:xfrm>
            <a:off x="4712328" y="2678096"/>
            <a:ext cx="3846709" cy="1107996"/>
          </a:xfrm>
          <a:prstGeom prst="rect">
            <a:avLst/>
          </a:prstGeom>
        </p:spPr>
        <p:txBody>
          <a:bodyPr wrap="square">
            <a:spAutoFit/>
          </a:bodyPr>
          <a:lstStyle/>
          <a:p>
            <a:r>
              <a:rPr lang="en-US" sz="2200" dirty="0"/>
              <a:t>The rest of the class limits are computed by adding CW to previous values: </a:t>
            </a:r>
          </a:p>
        </p:txBody>
      </p:sp>
    </p:spTree>
    <p:extLst>
      <p:ext uri="{BB962C8B-B14F-4D97-AF65-F5344CB8AC3E}">
        <p14:creationId xmlns:p14="http://schemas.microsoft.com/office/powerpoint/2010/main" val="336300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8" grpId="0" animBg="1"/>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
            <a:extLst>
              <a:ext uri="{FF2B5EF4-FFF2-40B4-BE49-F238E27FC236}">
                <a16:creationId xmlns:a16="http://schemas.microsoft.com/office/drawing/2014/main" id="{4D829287-098B-4FF5-A996-12D1BCCAC9BD}"/>
              </a:ext>
            </a:extLst>
          </p:cNvPr>
          <p:cNvSpPr txBox="1">
            <a:spLocks noChangeArrowheads="1"/>
          </p:cNvSpPr>
          <p:nvPr/>
        </p:nvSpPr>
        <p:spPr bwMode="auto">
          <a:xfrm>
            <a:off x="8800608" y="342981"/>
            <a:ext cx="2972084" cy="5454763"/>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400" dirty="0">
                <a:solidFill>
                  <a:srgbClr val="FF0000"/>
                </a:solidFill>
              </a:rPr>
              <a:t>General Layout:</a:t>
            </a:r>
          </a:p>
        </p:txBody>
      </p:sp>
      <p:sp>
        <p:nvSpPr>
          <p:cNvPr id="50" name="Rectangle 49">
            <a:extLst>
              <a:ext uri="{FF2B5EF4-FFF2-40B4-BE49-F238E27FC236}">
                <a16:creationId xmlns:a16="http://schemas.microsoft.com/office/drawing/2014/main" id="{A997F9DF-C95C-45D8-99A9-2CA7A15CC116}"/>
              </a:ext>
            </a:extLst>
          </p:cNvPr>
          <p:cNvSpPr/>
          <p:nvPr/>
        </p:nvSpPr>
        <p:spPr>
          <a:xfrm>
            <a:off x="8823949" y="839464"/>
            <a:ext cx="2926080" cy="4958280"/>
          </a:xfrm>
          <a:prstGeom prst="rect">
            <a:avLst/>
          </a:prstGeom>
        </p:spPr>
        <p:txBody>
          <a:bodyPr wrap="square" lIns="109728" tIns="54864" rIns="109728" bIns="54864">
            <a:spAutoFit/>
          </a:bodyPr>
          <a:lstStyle/>
          <a:p>
            <a:pPr algn="ctr"/>
            <a:r>
              <a:rPr lang="en-US" sz="2100" dirty="0">
                <a:solidFill>
                  <a:srgbClr val="008AF2"/>
                </a:solidFill>
              </a:rPr>
              <a:t> </a:t>
            </a:r>
            <a:r>
              <a:rPr lang="en-US" sz="2100" b="1" dirty="0">
                <a:solidFill>
                  <a:srgbClr val="008AF2"/>
                </a:solidFill>
              </a:rPr>
              <a:t>Range (6.9) &amp; Tol (0.1)</a:t>
            </a:r>
          </a:p>
          <a:p>
            <a:pPr algn="ctr"/>
            <a:r>
              <a:rPr lang="en-US" sz="2100" b="1" dirty="0"/>
              <a:t> </a:t>
            </a:r>
            <a:r>
              <a:rPr lang="en-US" sz="2100" b="1" dirty="0">
                <a:sym typeface="Wingdings"/>
              </a:rPr>
              <a:t></a:t>
            </a:r>
            <a:endParaRPr lang="en-US" sz="2100" b="1" dirty="0"/>
          </a:p>
          <a:p>
            <a:pPr algn="ctr"/>
            <a:r>
              <a:rPr lang="en-US" sz="2100" b="1" dirty="0">
                <a:solidFill>
                  <a:srgbClr val="008AF2"/>
                </a:solidFill>
              </a:rPr>
              <a:t>Class Width (1.4)</a:t>
            </a:r>
          </a:p>
          <a:p>
            <a:pPr algn="ctr"/>
            <a:r>
              <a:rPr lang="en-US" sz="2100" b="1" dirty="0"/>
              <a:t> </a:t>
            </a:r>
            <a:r>
              <a:rPr lang="en-US" sz="2100" b="1" dirty="0">
                <a:sym typeface="Wingdings"/>
              </a:rPr>
              <a:t></a:t>
            </a:r>
            <a:endParaRPr lang="en-US" sz="2100" b="1" dirty="0"/>
          </a:p>
          <a:p>
            <a:pPr algn="ctr"/>
            <a:r>
              <a:rPr lang="en-US" sz="2100" b="1" dirty="0">
                <a:solidFill>
                  <a:srgbClr val="008AF2"/>
                </a:solidFill>
              </a:rPr>
              <a:t>Class Limits </a:t>
            </a:r>
          </a:p>
          <a:p>
            <a:pPr algn="ctr"/>
            <a:r>
              <a:rPr lang="en-US" sz="2100" b="1" dirty="0">
                <a:solidFill>
                  <a:srgbClr val="008AF2"/>
                </a:solidFill>
              </a:rPr>
              <a:t>(LCL &amp; UCL) (6.8 &amp; 8.1)</a:t>
            </a:r>
          </a:p>
          <a:p>
            <a:pPr algn="ctr"/>
            <a:r>
              <a:rPr lang="en-US" sz="2100" b="1" dirty="0"/>
              <a:t> </a:t>
            </a:r>
            <a:r>
              <a:rPr lang="en-US" sz="2100" b="1" dirty="0">
                <a:sym typeface="Wingdings"/>
              </a:rPr>
              <a:t></a:t>
            </a:r>
            <a:endParaRPr lang="en-US" sz="2100" b="1" dirty="0"/>
          </a:p>
          <a:p>
            <a:pPr algn="ctr"/>
            <a:r>
              <a:rPr lang="en-US" sz="2100" b="1" dirty="0"/>
              <a:t>Class Midpoints </a:t>
            </a:r>
          </a:p>
          <a:p>
            <a:pPr algn="ctr"/>
            <a:r>
              <a:rPr lang="en-US" sz="2100" b="1" dirty="0"/>
              <a:t>(Marks)</a:t>
            </a:r>
          </a:p>
          <a:p>
            <a:pPr algn="ctr"/>
            <a:r>
              <a:rPr lang="en-US" sz="2100" b="1" dirty="0"/>
              <a:t> </a:t>
            </a:r>
            <a:r>
              <a:rPr lang="en-US" sz="2100" b="1" dirty="0">
                <a:sym typeface="Wingdings"/>
              </a:rPr>
              <a:t></a:t>
            </a:r>
            <a:endParaRPr lang="en-US" sz="2100" b="1" dirty="0"/>
          </a:p>
          <a:p>
            <a:pPr algn="ctr"/>
            <a:r>
              <a:rPr lang="en-US" sz="2100" b="1" dirty="0"/>
              <a:t>Class Boundaries</a:t>
            </a:r>
          </a:p>
          <a:p>
            <a:pPr algn="ctr"/>
            <a:r>
              <a:rPr lang="en-US" sz="2100" b="1" dirty="0"/>
              <a:t> </a:t>
            </a:r>
            <a:r>
              <a:rPr lang="en-US" sz="2100" b="1" dirty="0">
                <a:sym typeface="Wingdings"/>
              </a:rPr>
              <a:t></a:t>
            </a:r>
            <a:endParaRPr lang="en-US" sz="2100" b="1" dirty="0"/>
          </a:p>
          <a:p>
            <a:pPr algn="ctr"/>
            <a:r>
              <a:rPr lang="en-US" sz="2100" b="1" dirty="0"/>
              <a:t>Frequency Table</a:t>
            </a:r>
          </a:p>
          <a:p>
            <a:pPr algn="ctr"/>
            <a:r>
              <a:rPr lang="en-US" sz="2100" b="1" dirty="0"/>
              <a:t> </a:t>
            </a:r>
            <a:r>
              <a:rPr lang="en-US" sz="2100" b="1" dirty="0">
                <a:sym typeface="Wingdings"/>
              </a:rPr>
              <a:t></a:t>
            </a:r>
            <a:endParaRPr lang="en-US" sz="2100" b="1" dirty="0"/>
          </a:p>
          <a:p>
            <a:pPr algn="ctr"/>
            <a:r>
              <a:rPr lang="en-US" sz="2100" b="1" dirty="0"/>
              <a:t>Histogram</a:t>
            </a:r>
          </a:p>
        </p:txBody>
      </p:sp>
      <p:sp>
        <p:nvSpPr>
          <p:cNvPr id="37" name="Rectangle 36">
            <a:extLst>
              <a:ext uri="{FF2B5EF4-FFF2-40B4-BE49-F238E27FC236}">
                <a16:creationId xmlns:a16="http://schemas.microsoft.com/office/drawing/2014/main" id="{FF281709-C0AE-413D-8D64-351FC7D0F62C}"/>
              </a:ext>
            </a:extLst>
          </p:cNvPr>
          <p:cNvSpPr/>
          <p:nvPr/>
        </p:nvSpPr>
        <p:spPr>
          <a:xfrm>
            <a:off x="643620" y="454194"/>
            <a:ext cx="8018466" cy="830997"/>
          </a:xfrm>
          <a:prstGeom prst="rect">
            <a:avLst/>
          </a:prstGeom>
        </p:spPr>
        <p:txBody>
          <a:bodyPr wrap="square">
            <a:spAutoFit/>
          </a:bodyPr>
          <a:lstStyle/>
          <a:p>
            <a:r>
              <a:rPr lang="en-US" sz="2400" dirty="0"/>
              <a:t>For each </a:t>
            </a:r>
            <a:r>
              <a:rPr lang="en-US" sz="2400" b="1" dirty="0"/>
              <a:t>class interval</a:t>
            </a:r>
            <a:r>
              <a:rPr lang="en-US" sz="2400" dirty="0"/>
              <a:t>, </a:t>
            </a:r>
            <a:r>
              <a:rPr lang="en-US" sz="2400" b="1" dirty="0"/>
              <a:t>(LCL, UCL)</a:t>
            </a:r>
            <a:r>
              <a:rPr lang="en-US" sz="2400" dirty="0"/>
              <a:t>, the </a:t>
            </a:r>
            <a:r>
              <a:rPr lang="en-US" sz="2400" b="1" dirty="0"/>
              <a:t>class midpoint or mark</a:t>
            </a:r>
            <a:r>
              <a:rPr lang="en-US" sz="2400" dirty="0"/>
              <a:t> is the </a:t>
            </a:r>
            <a:r>
              <a:rPr lang="en-US" sz="2400" dirty="0">
                <a:solidFill>
                  <a:srgbClr val="00B050"/>
                </a:solidFill>
              </a:rPr>
              <a:t>value in the middle</a:t>
            </a:r>
            <a:r>
              <a:rPr lang="en-US" sz="2400" dirty="0"/>
              <a:t> of </a:t>
            </a:r>
            <a:r>
              <a:rPr lang="en-US" sz="2400" b="1" dirty="0"/>
              <a:t>class intervals.</a:t>
            </a:r>
            <a:endParaRPr lang="en-US" sz="2400" dirty="0"/>
          </a:p>
        </p:txBody>
      </p:sp>
      <p:pic>
        <p:nvPicPr>
          <p:cNvPr id="3" name="Picture 2">
            <a:extLst>
              <a:ext uri="{FF2B5EF4-FFF2-40B4-BE49-F238E27FC236}">
                <a16:creationId xmlns:a16="http://schemas.microsoft.com/office/drawing/2014/main" id="{683B9A00-188F-446A-B295-DFCF45111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454" y="1498617"/>
            <a:ext cx="4103029" cy="1941830"/>
          </a:xfrm>
          <a:prstGeom prst="rect">
            <a:avLst/>
          </a:prstGeom>
        </p:spPr>
      </p:pic>
      <p:graphicFrame>
        <p:nvGraphicFramePr>
          <p:cNvPr id="22" name="Table 21">
            <a:extLst>
              <a:ext uri="{FF2B5EF4-FFF2-40B4-BE49-F238E27FC236}">
                <a16:creationId xmlns:a16="http://schemas.microsoft.com/office/drawing/2014/main" id="{AFB7BDEA-2D68-4495-BEBB-B1625EF4A769}"/>
              </a:ext>
            </a:extLst>
          </p:cNvPr>
          <p:cNvGraphicFramePr>
            <a:graphicFrameLocks noGrp="1"/>
          </p:cNvGraphicFramePr>
          <p:nvPr>
            <p:extLst>
              <p:ext uri="{D42A27DB-BD31-4B8C-83A1-F6EECF244321}">
                <p14:modId xmlns:p14="http://schemas.microsoft.com/office/powerpoint/2010/main" val="818769377"/>
              </p:ext>
            </p:extLst>
          </p:nvPr>
        </p:nvGraphicFramePr>
        <p:xfrm>
          <a:off x="4949415" y="3653873"/>
          <a:ext cx="3174740" cy="2707038"/>
        </p:xfrm>
        <a:graphic>
          <a:graphicData uri="http://schemas.openxmlformats.org/drawingml/2006/table">
            <a:tbl>
              <a:tblPr/>
              <a:tblGrid>
                <a:gridCol w="867631">
                  <a:extLst>
                    <a:ext uri="{9D8B030D-6E8A-4147-A177-3AD203B41FA5}">
                      <a16:colId xmlns:a16="http://schemas.microsoft.com/office/drawing/2014/main" val="20000"/>
                    </a:ext>
                  </a:extLst>
                </a:gridCol>
                <a:gridCol w="778896">
                  <a:extLst>
                    <a:ext uri="{9D8B030D-6E8A-4147-A177-3AD203B41FA5}">
                      <a16:colId xmlns:a16="http://schemas.microsoft.com/office/drawing/2014/main" val="20001"/>
                    </a:ext>
                  </a:extLst>
                </a:gridCol>
                <a:gridCol w="1528213">
                  <a:extLst>
                    <a:ext uri="{9D8B030D-6E8A-4147-A177-3AD203B41FA5}">
                      <a16:colId xmlns:a16="http://schemas.microsoft.com/office/drawing/2014/main" val="20002"/>
                    </a:ext>
                  </a:extLst>
                </a:gridCol>
              </a:tblGrid>
              <a:tr h="451173">
                <a:tc>
                  <a:txBody>
                    <a:bodyPr/>
                    <a:lstStyle/>
                    <a:p>
                      <a:pPr algn="ctr" fontAlgn="ctr"/>
                      <a:r>
                        <a:rPr lang="en-US" sz="2200" b="1" i="0" u="none" strike="noStrike" dirty="0">
                          <a:solidFill>
                            <a:srgbClr val="000000"/>
                          </a:solidFill>
                          <a:latin typeface="+mn-lt"/>
                        </a:rPr>
                        <a:t>LCL</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mn-lt"/>
                        </a:rPr>
                        <a:t>UCL</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dirty="0">
                          <a:solidFill>
                            <a:srgbClr val="000000"/>
                          </a:solidFill>
                          <a:latin typeface="+mn-lt"/>
                        </a:rPr>
                        <a:t>Class Mark</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1173">
                <a:tc>
                  <a:txBody>
                    <a:bodyPr/>
                    <a:lstStyle/>
                    <a:p>
                      <a:pPr algn="ctr" fontAlgn="ctr"/>
                      <a:r>
                        <a:rPr lang="en-US" sz="2200" b="0" i="0" u="none" strike="noStrike" dirty="0">
                          <a:solidFill>
                            <a:srgbClr val="000000"/>
                          </a:solidFill>
                          <a:latin typeface="+mn-lt"/>
                        </a:rPr>
                        <a:t>6.8</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8.1</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7.45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73">
                <a:tc>
                  <a:txBody>
                    <a:bodyPr/>
                    <a:lstStyle/>
                    <a:p>
                      <a:pPr algn="ctr" fontAlgn="ctr"/>
                      <a:r>
                        <a:rPr lang="en-US" sz="2200" b="0" i="0" u="none" strike="noStrike" dirty="0">
                          <a:solidFill>
                            <a:srgbClr val="000000"/>
                          </a:solidFill>
                          <a:latin typeface="+mn-lt"/>
                        </a:rPr>
                        <a:t>8.2</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9.5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8.85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1173">
                <a:tc>
                  <a:txBody>
                    <a:bodyPr/>
                    <a:lstStyle/>
                    <a:p>
                      <a:pPr algn="ctr" fontAlgn="ctr"/>
                      <a:r>
                        <a:rPr lang="en-US" sz="2200" b="0" i="0" u="none" strike="noStrike" dirty="0">
                          <a:solidFill>
                            <a:srgbClr val="000000"/>
                          </a:solidFill>
                          <a:latin typeface="+mn-lt"/>
                        </a:rPr>
                        <a:t>9.6</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mn-lt"/>
                        </a:rPr>
                        <a:t>10.9</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10.25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1173">
                <a:tc>
                  <a:txBody>
                    <a:bodyPr/>
                    <a:lstStyle/>
                    <a:p>
                      <a:pPr algn="ctr" fontAlgn="ctr"/>
                      <a:r>
                        <a:rPr lang="en-US" sz="2200" b="0" i="0" u="none" strike="noStrike">
                          <a:solidFill>
                            <a:srgbClr val="000000"/>
                          </a:solidFill>
                          <a:latin typeface="+mn-lt"/>
                        </a:rPr>
                        <a:t>11.0</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mn-lt"/>
                        </a:rPr>
                        <a:t>12.3</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11.65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1173">
                <a:tc>
                  <a:txBody>
                    <a:bodyPr/>
                    <a:lstStyle/>
                    <a:p>
                      <a:pPr algn="ctr" fontAlgn="ctr"/>
                      <a:r>
                        <a:rPr lang="en-US" sz="2200" b="0" i="0" u="none" strike="noStrike">
                          <a:solidFill>
                            <a:srgbClr val="000000"/>
                          </a:solidFill>
                          <a:latin typeface="+mn-lt"/>
                        </a:rPr>
                        <a:t>12.4</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13.7</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13.05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9177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
            <a:extLst>
              <a:ext uri="{FF2B5EF4-FFF2-40B4-BE49-F238E27FC236}">
                <a16:creationId xmlns:a16="http://schemas.microsoft.com/office/drawing/2014/main" id="{4D829287-098B-4FF5-A996-12D1BCCAC9BD}"/>
              </a:ext>
            </a:extLst>
          </p:cNvPr>
          <p:cNvSpPr txBox="1">
            <a:spLocks noChangeArrowheads="1"/>
          </p:cNvSpPr>
          <p:nvPr/>
        </p:nvSpPr>
        <p:spPr bwMode="auto">
          <a:xfrm>
            <a:off x="8800608" y="342981"/>
            <a:ext cx="2972084" cy="5454763"/>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400" dirty="0">
                <a:solidFill>
                  <a:srgbClr val="FF0000"/>
                </a:solidFill>
              </a:rPr>
              <a:t>General Layout:</a:t>
            </a:r>
          </a:p>
        </p:txBody>
      </p:sp>
      <p:sp>
        <p:nvSpPr>
          <p:cNvPr id="50" name="Rectangle 49">
            <a:extLst>
              <a:ext uri="{FF2B5EF4-FFF2-40B4-BE49-F238E27FC236}">
                <a16:creationId xmlns:a16="http://schemas.microsoft.com/office/drawing/2014/main" id="{A997F9DF-C95C-45D8-99A9-2CA7A15CC116}"/>
              </a:ext>
            </a:extLst>
          </p:cNvPr>
          <p:cNvSpPr/>
          <p:nvPr/>
        </p:nvSpPr>
        <p:spPr>
          <a:xfrm>
            <a:off x="8823949" y="839464"/>
            <a:ext cx="2926080" cy="4958280"/>
          </a:xfrm>
          <a:prstGeom prst="rect">
            <a:avLst/>
          </a:prstGeom>
        </p:spPr>
        <p:txBody>
          <a:bodyPr wrap="square" lIns="109728" tIns="54864" rIns="109728" bIns="54864">
            <a:spAutoFit/>
          </a:bodyPr>
          <a:lstStyle/>
          <a:p>
            <a:pPr algn="ctr"/>
            <a:r>
              <a:rPr lang="en-US" sz="2100" dirty="0">
                <a:solidFill>
                  <a:srgbClr val="008AF2"/>
                </a:solidFill>
              </a:rPr>
              <a:t> </a:t>
            </a:r>
            <a:r>
              <a:rPr lang="en-US" sz="2100" b="1" dirty="0">
                <a:solidFill>
                  <a:srgbClr val="008AF2"/>
                </a:solidFill>
              </a:rPr>
              <a:t>Range (6.9) &amp; Tol (0.1)</a:t>
            </a:r>
          </a:p>
          <a:p>
            <a:pPr algn="ctr"/>
            <a:r>
              <a:rPr lang="en-US" sz="2100" b="1" dirty="0"/>
              <a:t> </a:t>
            </a:r>
            <a:r>
              <a:rPr lang="en-US" sz="2100" b="1" dirty="0">
                <a:sym typeface="Wingdings"/>
              </a:rPr>
              <a:t></a:t>
            </a:r>
            <a:endParaRPr lang="en-US" sz="2100" b="1" dirty="0"/>
          </a:p>
          <a:p>
            <a:pPr algn="ctr"/>
            <a:r>
              <a:rPr lang="en-US" sz="2100" b="1" dirty="0">
                <a:solidFill>
                  <a:srgbClr val="008AF2"/>
                </a:solidFill>
              </a:rPr>
              <a:t>Class Width (1.4)</a:t>
            </a:r>
          </a:p>
          <a:p>
            <a:pPr algn="ctr"/>
            <a:r>
              <a:rPr lang="en-US" sz="2100" b="1" dirty="0"/>
              <a:t> </a:t>
            </a:r>
            <a:r>
              <a:rPr lang="en-US" sz="2100" b="1" dirty="0">
                <a:sym typeface="Wingdings"/>
              </a:rPr>
              <a:t></a:t>
            </a:r>
            <a:endParaRPr lang="en-US" sz="2100" b="1" dirty="0"/>
          </a:p>
          <a:p>
            <a:pPr algn="ctr"/>
            <a:r>
              <a:rPr lang="en-US" sz="2100" b="1" dirty="0">
                <a:solidFill>
                  <a:srgbClr val="008AF2"/>
                </a:solidFill>
              </a:rPr>
              <a:t>Class Limits </a:t>
            </a:r>
          </a:p>
          <a:p>
            <a:pPr algn="ctr"/>
            <a:r>
              <a:rPr lang="en-US" sz="2100" b="1" dirty="0">
                <a:solidFill>
                  <a:srgbClr val="008AF2"/>
                </a:solidFill>
              </a:rPr>
              <a:t>(LCL &amp; UCL) (6.8 &amp; 8.1)</a:t>
            </a:r>
          </a:p>
          <a:p>
            <a:pPr algn="ctr"/>
            <a:r>
              <a:rPr lang="en-US" sz="2100" b="1" dirty="0"/>
              <a:t> </a:t>
            </a:r>
            <a:r>
              <a:rPr lang="en-US" sz="2100" b="1" dirty="0">
                <a:sym typeface="Wingdings"/>
              </a:rPr>
              <a:t></a:t>
            </a:r>
            <a:endParaRPr lang="en-US" sz="2100" b="1" dirty="0"/>
          </a:p>
          <a:p>
            <a:pPr algn="ctr"/>
            <a:r>
              <a:rPr lang="en-US" sz="2100" b="1" dirty="0">
                <a:solidFill>
                  <a:srgbClr val="008AF2"/>
                </a:solidFill>
              </a:rPr>
              <a:t>Class Midpoints </a:t>
            </a:r>
          </a:p>
          <a:p>
            <a:pPr algn="ctr"/>
            <a:r>
              <a:rPr lang="en-US" sz="2100" b="1" dirty="0">
                <a:solidFill>
                  <a:srgbClr val="008AF2"/>
                </a:solidFill>
              </a:rPr>
              <a:t>(7.45)</a:t>
            </a:r>
          </a:p>
          <a:p>
            <a:pPr algn="ctr"/>
            <a:r>
              <a:rPr lang="en-US" sz="2100" b="1" dirty="0"/>
              <a:t> </a:t>
            </a:r>
            <a:r>
              <a:rPr lang="en-US" sz="2100" b="1" dirty="0">
                <a:sym typeface="Wingdings"/>
              </a:rPr>
              <a:t></a:t>
            </a:r>
            <a:endParaRPr lang="en-US" sz="2100" b="1" dirty="0"/>
          </a:p>
          <a:p>
            <a:pPr algn="ctr"/>
            <a:r>
              <a:rPr lang="en-US" sz="2100" b="1" dirty="0"/>
              <a:t>Class Boundaries</a:t>
            </a:r>
          </a:p>
          <a:p>
            <a:pPr algn="ctr"/>
            <a:r>
              <a:rPr lang="en-US" sz="2100" b="1" dirty="0"/>
              <a:t> </a:t>
            </a:r>
            <a:r>
              <a:rPr lang="en-US" sz="2100" b="1" dirty="0">
                <a:sym typeface="Wingdings"/>
              </a:rPr>
              <a:t></a:t>
            </a:r>
            <a:endParaRPr lang="en-US" sz="2100" b="1" dirty="0"/>
          </a:p>
          <a:p>
            <a:pPr algn="ctr"/>
            <a:r>
              <a:rPr lang="en-US" sz="2100" b="1" dirty="0"/>
              <a:t>Frequency Table</a:t>
            </a:r>
          </a:p>
          <a:p>
            <a:pPr algn="ctr"/>
            <a:r>
              <a:rPr lang="en-US" sz="2100" b="1" dirty="0"/>
              <a:t> </a:t>
            </a:r>
            <a:r>
              <a:rPr lang="en-US" sz="2100" b="1" dirty="0">
                <a:sym typeface="Wingdings"/>
              </a:rPr>
              <a:t></a:t>
            </a:r>
            <a:endParaRPr lang="en-US" sz="2100" b="1" dirty="0"/>
          </a:p>
          <a:p>
            <a:pPr algn="ctr"/>
            <a:r>
              <a:rPr lang="en-US" sz="2100" b="1" dirty="0"/>
              <a:t>Histogram</a:t>
            </a:r>
          </a:p>
        </p:txBody>
      </p:sp>
      <p:sp>
        <p:nvSpPr>
          <p:cNvPr id="37" name="Rectangle 36">
            <a:extLst>
              <a:ext uri="{FF2B5EF4-FFF2-40B4-BE49-F238E27FC236}">
                <a16:creationId xmlns:a16="http://schemas.microsoft.com/office/drawing/2014/main" id="{FF281709-C0AE-413D-8D64-351FC7D0F62C}"/>
              </a:ext>
            </a:extLst>
          </p:cNvPr>
          <p:cNvSpPr/>
          <p:nvPr/>
        </p:nvSpPr>
        <p:spPr>
          <a:xfrm>
            <a:off x="643620" y="454194"/>
            <a:ext cx="8018466" cy="1200329"/>
          </a:xfrm>
          <a:prstGeom prst="rect">
            <a:avLst/>
          </a:prstGeom>
        </p:spPr>
        <p:txBody>
          <a:bodyPr wrap="square">
            <a:spAutoFit/>
          </a:bodyPr>
          <a:lstStyle/>
          <a:p>
            <a:r>
              <a:rPr lang="en-US" sz="2400" b="1" dirty="0">
                <a:cs typeface="Times New Roman" pitchFamily="18" charset="0"/>
              </a:rPr>
              <a:t>Class Boundaries</a:t>
            </a:r>
            <a:r>
              <a:rPr lang="en-US" sz="2400" dirty="0">
                <a:cs typeface="Times New Roman" pitchFamily="18" charset="0"/>
              </a:rPr>
              <a:t> are </a:t>
            </a:r>
            <a:r>
              <a:rPr lang="en-US" sz="2400" dirty="0">
                <a:solidFill>
                  <a:srgbClr val="00B050"/>
                </a:solidFill>
                <a:cs typeface="Times New Roman" pitchFamily="18" charset="0"/>
              </a:rPr>
              <a:t>derived after removing the space between two consecutive class limits. </a:t>
            </a:r>
            <a:r>
              <a:rPr lang="en-US" sz="2400" dirty="0">
                <a:cs typeface="Times New Roman" pitchFamily="18" charset="0"/>
              </a:rPr>
              <a:t>The size of the gap is equal to Tolerance. Therefore </a:t>
            </a:r>
            <a:endParaRPr lang="en-US" sz="2400" dirty="0"/>
          </a:p>
        </p:txBody>
      </p:sp>
      <p:pic>
        <p:nvPicPr>
          <p:cNvPr id="6" name="Picture 5">
            <a:extLst>
              <a:ext uri="{FF2B5EF4-FFF2-40B4-BE49-F238E27FC236}">
                <a16:creationId xmlns:a16="http://schemas.microsoft.com/office/drawing/2014/main" id="{0BFA52F4-AF47-4FE8-A345-974F1C431F29}"/>
              </a:ext>
            </a:extLst>
          </p:cNvPr>
          <p:cNvPicPr/>
          <p:nvPr/>
        </p:nvPicPr>
        <p:blipFill>
          <a:blip r:embed="rId3" cstate="print"/>
          <a:srcRect/>
          <a:stretch>
            <a:fillRect/>
          </a:stretch>
        </p:blipFill>
        <p:spPr bwMode="auto">
          <a:xfrm>
            <a:off x="4017591" y="1515074"/>
            <a:ext cx="4585306" cy="1969170"/>
          </a:xfrm>
          <a:prstGeom prst="rect">
            <a:avLst/>
          </a:prstGeom>
          <a:noFill/>
          <a:ln w="9525">
            <a:noFill/>
            <a:miter lim="800000"/>
            <a:headEnd/>
            <a:tailEnd/>
          </a:ln>
        </p:spPr>
      </p:pic>
      <p:sp>
        <p:nvSpPr>
          <p:cNvPr id="7" name="Rectangle 6">
            <a:extLst>
              <a:ext uri="{FF2B5EF4-FFF2-40B4-BE49-F238E27FC236}">
                <a16:creationId xmlns:a16="http://schemas.microsoft.com/office/drawing/2014/main" id="{97DE9CDC-8952-4757-A101-B40DFD06FFC8}"/>
              </a:ext>
            </a:extLst>
          </p:cNvPr>
          <p:cNvSpPr/>
          <p:nvPr/>
        </p:nvSpPr>
        <p:spPr>
          <a:xfrm>
            <a:off x="7959091" y="2522722"/>
            <a:ext cx="676788" cy="430887"/>
          </a:xfrm>
          <a:prstGeom prst="rect">
            <a:avLst/>
          </a:prstGeom>
        </p:spPr>
        <p:txBody>
          <a:bodyPr wrap="none">
            <a:spAutoFit/>
          </a:bodyPr>
          <a:lstStyle/>
          <a:p>
            <a:r>
              <a:rPr lang="en-US" sz="2200" b="1" dirty="0">
                <a:solidFill>
                  <a:srgbClr val="FF0000"/>
                </a:solidFill>
              </a:rPr>
              <a:t>UCB</a:t>
            </a:r>
            <a:endParaRPr lang="en-US" sz="2200" dirty="0"/>
          </a:p>
        </p:txBody>
      </p:sp>
      <p:sp>
        <p:nvSpPr>
          <p:cNvPr id="8" name="Rectangle 7">
            <a:extLst>
              <a:ext uri="{FF2B5EF4-FFF2-40B4-BE49-F238E27FC236}">
                <a16:creationId xmlns:a16="http://schemas.microsoft.com/office/drawing/2014/main" id="{0CA2787D-0752-48C3-A072-E8AA3276EBF0}"/>
              </a:ext>
            </a:extLst>
          </p:cNvPr>
          <p:cNvSpPr/>
          <p:nvPr/>
        </p:nvSpPr>
        <p:spPr>
          <a:xfrm>
            <a:off x="3835923" y="2522723"/>
            <a:ext cx="607602" cy="430887"/>
          </a:xfrm>
          <a:prstGeom prst="rect">
            <a:avLst/>
          </a:prstGeom>
        </p:spPr>
        <p:txBody>
          <a:bodyPr wrap="none">
            <a:spAutoFit/>
          </a:bodyPr>
          <a:lstStyle/>
          <a:p>
            <a:r>
              <a:rPr lang="en-US" sz="2200" b="1" dirty="0">
                <a:solidFill>
                  <a:srgbClr val="FF0000"/>
                </a:solidFill>
              </a:rPr>
              <a:t>LCB</a:t>
            </a:r>
            <a:endParaRPr lang="en-US" sz="2200" dirty="0"/>
          </a:p>
        </p:txBody>
      </p:sp>
      <p:sp>
        <p:nvSpPr>
          <p:cNvPr id="9" name="Rectangle 8">
            <a:extLst>
              <a:ext uri="{FF2B5EF4-FFF2-40B4-BE49-F238E27FC236}">
                <a16:creationId xmlns:a16="http://schemas.microsoft.com/office/drawing/2014/main" id="{0B9A6F26-507D-4825-BA5C-60E6C914F203}"/>
              </a:ext>
            </a:extLst>
          </p:cNvPr>
          <p:cNvSpPr/>
          <p:nvPr/>
        </p:nvSpPr>
        <p:spPr>
          <a:xfrm>
            <a:off x="700418" y="1847532"/>
            <a:ext cx="2897039" cy="1126462"/>
          </a:xfrm>
          <a:prstGeom prst="rect">
            <a:avLst/>
          </a:prstGeom>
        </p:spPr>
        <p:txBody>
          <a:bodyPr wrap="square" lIns="109728" tIns="54864" rIns="109728" bIns="54864">
            <a:spAutoFit/>
          </a:bodyPr>
          <a:lstStyle/>
          <a:p>
            <a:pPr algn="ctr"/>
            <a:r>
              <a:rPr lang="en-US" sz="2200" b="1" i="1" dirty="0"/>
              <a:t>LCB = LCL – (Tol./2)</a:t>
            </a:r>
          </a:p>
          <a:p>
            <a:pPr algn="ctr"/>
            <a:endParaRPr lang="en-US" sz="2200" b="1" i="1" dirty="0"/>
          </a:p>
          <a:p>
            <a:pPr algn="ctr"/>
            <a:r>
              <a:rPr lang="en-US" sz="2200" b="1" i="1" dirty="0"/>
              <a:t>UCB = UCL + (Tol./2)</a:t>
            </a:r>
            <a:endParaRPr lang="en-US" sz="2200" dirty="0"/>
          </a:p>
        </p:txBody>
      </p:sp>
      <p:cxnSp>
        <p:nvCxnSpPr>
          <p:cNvPr id="10" name="Straight Arrow Connector 9">
            <a:extLst>
              <a:ext uri="{FF2B5EF4-FFF2-40B4-BE49-F238E27FC236}">
                <a16:creationId xmlns:a16="http://schemas.microsoft.com/office/drawing/2014/main" id="{0EAC6F10-E13E-46C9-B2A7-5D058FA66359}"/>
              </a:ext>
            </a:extLst>
          </p:cNvPr>
          <p:cNvCxnSpPr>
            <a:cxnSpLocks/>
          </p:cNvCxnSpPr>
          <p:nvPr/>
        </p:nvCxnSpPr>
        <p:spPr>
          <a:xfrm>
            <a:off x="4448429" y="1782206"/>
            <a:ext cx="3496962" cy="0"/>
          </a:xfrm>
          <a:prstGeom prst="straightConnector1">
            <a:avLst/>
          </a:prstGeom>
          <a:ln w="28575">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DDECA31-6D43-4A3E-BC99-821BC69A0F9D}"/>
              </a:ext>
            </a:extLst>
          </p:cNvPr>
          <p:cNvSpPr/>
          <p:nvPr/>
        </p:nvSpPr>
        <p:spPr>
          <a:xfrm>
            <a:off x="5903400" y="1351319"/>
            <a:ext cx="587020" cy="430887"/>
          </a:xfrm>
          <a:prstGeom prst="rect">
            <a:avLst/>
          </a:prstGeom>
        </p:spPr>
        <p:txBody>
          <a:bodyPr wrap="none">
            <a:spAutoFit/>
          </a:bodyPr>
          <a:lstStyle/>
          <a:p>
            <a:r>
              <a:rPr lang="en-US" sz="2200" b="1" i="1" dirty="0">
                <a:solidFill>
                  <a:srgbClr val="00B050"/>
                </a:solidFill>
                <a:cs typeface="Times New Roman" pitchFamily="18" charset="0"/>
              </a:rPr>
              <a:t>CW</a:t>
            </a:r>
            <a:endParaRPr lang="en-US" sz="2200" dirty="0"/>
          </a:p>
        </p:txBody>
      </p:sp>
      <p:graphicFrame>
        <p:nvGraphicFramePr>
          <p:cNvPr id="12" name="Table 11">
            <a:extLst>
              <a:ext uri="{FF2B5EF4-FFF2-40B4-BE49-F238E27FC236}">
                <a16:creationId xmlns:a16="http://schemas.microsoft.com/office/drawing/2014/main" id="{51902FFB-C490-4275-BDCD-A07A1A14EC23}"/>
              </a:ext>
            </a:extLst>
          </p:cNvPr>
          <p:cNvGraphicFramePr>
            <a:graphicFrameLocks noGrp="1"/>
          </p:cNvGraphicFramePr>
          <p:nvPr>
            <p:extLst>
              <p:ext uri="{D42A27DB-BD31-4B8C-83A1-F6EECF244321}">
                <p14:modId xmlns:p14="http://schemas.microsoft.com/office/powerpoint/2010/main" val="917203385"/>
              </p:ext>
            </p:extLst>
          </p:nvPr>
        </p:nvGraphicFramePr>
        <p:xfrm>
          <a:off x="768914" y="3441357"/>
          <a:ext cx="2865698" cy="2864160"/>
        </p:xfrm>
        <a:graphic>
          <a:graphicData uri="http://schemas.openxmlformats.org/drawingml/2006/table">
            <a:tbl>
              <a:tblPr/>
              <a:tblGrid>
                <a:gridCol w="783172">
                  <a:extLst>
                    <a:ext uri="{9D8B030D-6E8A-4147-A177-3AD203B41FA5}">
                      <a16:colId xmlns:a16="http://schemas.microsoft.com/office/drawing/2014/main" val="20000"/>
                    </a:ext>
                  </a:extLst>
                </a:gridCol>
                <a:gridCol w="703075">
                  <a:extLst>
                    <a:ext uri="{9D8B030D-6E8A-4147-A177-3AD203B41FA5}">
                      <a16:colId xmlns:a16="http://schemas.microsoft.com/office/drawing/2014/main" val="20001"/>
                    </a:ext>
                  </a:extLst>
                </a:gridCol>
                <a:gridCol w="1379451">
                  <a:extLst>
                    <a:ext uri="{9D8B030D-6E8A-4147-A177-3AD203B41FA5}">
                      <a16:colId xmlns:a16="http://schemas.microsoft.com/office/drawing/2014/main" val="20002"/>
                    </a:ext>
                  </a:extLst>
                </a:gridCol>
              </a:tblGrid>
              <a:tr h="477360">
                <a:tc>
                  <a:txBody>
                    <a:bodyPr/>
                    <a:lstStyle/>
                    <a:p>
                      <a:pPr algn="ctr" fontAlgn="ctr"/>
                      <a:r>
                        <a:rPr lang="en-US" sz="2200" b="1" i="0" u="none" strike="noStrike" dirty="0">
                          <a:solidFill>
                            <a:srgbClr val="000000"/>
                          </a:solidFill>
                          <a:latin typeface="+mn-lt"/>
                        </a:rPr>
                        <a:t>LCL</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dirty="0">
                          <a:solidFill>
                            <a:srgbClr val="000000"/>
                          </a:solidFill>
                          <a:latin typeface="+mn-lt"/>
                        </a:rPr>
                        <a:t>UCL</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dirty="0">
                          <a:solidFill>
                            <a:srgbClr val="000000"/>
                          </a:solidFill>
                          <a:latin typeface="+mn-lt"/>
                        </a:rPr>
                        <a:t>Class Mark</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7360">
                <a:tc>
                  <a:txBody>
                    <a:bodyPr/>
                    <a:lstStyle/>
                    <a:p>
                      <a:pPr algn="ctr" fontAlgn="ctr"/>
                      <a:r>
                        <a:rPr lang="en-US" sz="2200" b="0" i="0" u="none" strike="noStrike" dirty="0">
                          <a:solidFill>
                            <a:srgbClr val="000000"/>
                          </a:solidFill>
                          <a:latin typeface="+mn-lt"/>
                        </a:rPr>
                        <a:t>6.8</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8.1</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7.45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7360">
                <a:tc>
                  <a:txBody>
                    <a:bodyPr/>
                    <a:lstStyle/>
                    <a:p>
                      <a:pPr algn="ctr" fontAlgn="ctr"/>
                      <a:r>
                        <a:rPr lang="en-US" sz="2200" b="0" i="0" u="none" strike="noStrike" dirty="0">
                          <a:solidFill>
                            <a:srgbClr val="000000"/>
                          </a:solidFill>
                          <a:latin typeface="+mn-lt"/>
                        </a:rPr>
                        <a:t>8.2</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9.5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8.85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7360">
                <a:tc>
                  <a:txBody>
                    <a:bodyPr/>
                    <a:lstStyle/>
                    <a:p>
                      <a:pPr algn="ctr" fontAlgn="ctr"/>
                      <a:r>
                        <a:rPr lang="en-US" sz="2200" b="0" i="0" u="none" strike="noStrike" dirty="0">
                          <a:solidFill>
                            <a:srgbClr val="000000"/>
                          </a:solidFill>
                          <a:latin typeface="+mn-lt"/>
                        </a:rPr>
                        <a:t>9.6</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mn-lt"/>
                        </a:rPr>
                        <a:t>10.9</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10.25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7360">
                <a:tc>
                  <a:txBody>
                    <a:bodyPr/>
                    <a:lstStyle/>
                    <a:p>
                      <a:pPr algn="ctr" fontAlgn="ctr"/>
                      <a:r>
                        <a:rPr lang="en-US" sz="2200" b="0" i="0" u="none" strike="noStrike">
                          <a:solidFill>
                            <a:srgbClr val="000000"/>
                          </a:solidFill>
                          <a:latin typeface="+mn-lt"/>
                        </a:rPr>
                        <a:t>11.0</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mn-lt"/>
                        </a:rPr>
                        <a:t>12.3</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11.65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7360">
                <a:tc>
                  <a:txBody>
                    <a:bodyPr/>
                    <a:lstStyle/>
                    <a:p>
                      <a:pPr algn="ctr" fontAlgn="ctr"/>
                      <a:r>
                        <a:rPr lang="en-US" sz="2200" b="0" i="0" u="none" strike="noStrike">
                          <a:solidFill>
                            <a:srgbClr val="000000"/>
                          </a:solidFill>
                          <a:latin typeface="+mn-lt"/>
                        </a:rPr>
                        <a:t>12.4</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13.7</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13.05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3" name="Table 12">
            <a:extLst>
              <a:ext uri="{FF2B5EF4-FFF2-40B4-BE49-F238E27FC236}">
                <a16:creationId xmlns:a16="http://schemas.microsoft.com/office/drawing/2014/main" id="{0FDA4BA0-E878-4A67-BF4B-534D810F4F70}"/>
              </a:ext>
            </a:extLst>
          </p:cNvPr>
          <p:cNvGraphicFramePr>
            <a:graphicFrameLocks noGrp="1"/>
          </p:cNvGraphicFramePr>
          <p:nvPr>
            <p:extLst>
              <p:ext uri="{D42A27DB-BD31-4B8C-83A1-F6EECF244321}">
                <p14:modId xmlns:p14="http://schemas.microsoft.com/office/powerpoint/2010/main" val="174064307"/>
              </p:ext>
            </p:extLst>
          </p:nvPr>
        </p:nvGraphicFramePr>
        <p:xfrm>
          <a:off x="3635019" y="3441357"/>
          <a:ext cx="1518156" cy="2864160"/>
        </p:xfrm>
        <a:graphic>
          <a:graphicData uri="http://schemas.openxmlformats.org/drawingml/2006/table">
            <a:tbl>
              <a:tblPr/>
              <a:tblGrid>
                <a:gridCol w="764393">
                  <a:extLst>
                    <a:ext uri="{9D8B030D-6E8A-4147-A177-3AD203B41FA5}">
                      <a16:colId xmlns:a16="http://schemas.microsoft.com/office/drawing/2014/main" val="20003"/>
                    </a:ext>
                  </a:extLst>
                </a:gridCol>
                <a:gridCol w="753763">
                  <a:extLst>
                    <a:ext uri="{9D8B030D-6E8A-4147-A177-3AD203B41FA5}">
                      <a16:colId xmlns:a16="http://schemas.microsoft.com/office/drawing/2014/main" val="20004"/>
                    </a:ext>
                  </a:extLst>
                </a:gridCol>
              </a:tblGrid>
              <a:tr h="477360">
                <a:tc>
                  <a:txBody>
                    <a:bodyPr/>
                    <a:lstStyle/>
                    <a:p>
                      <a:pPr algn="ctr" fontAlgn="ctr"/>
                      <a:r>
                        <a:rPr lang="en-US" sz="2200" b="1" i="0" u="none" strike="noStrike" dirty="0">
                          <a:solidFill>
                            <a:srgbClr val="FF0000"/>
                          </a:solidFill>
                          <a:latin typeface="+mn-lt"/>
                        </a:rPr>
                        <a:t>LCB</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dirty="0">
                          <a:solidFill>
                            <a:srgbClr val="FF0000"/>
                          </a:solidFill>
                          <a:latin typeface="+mn-lt"/>
                        </a:rPr>
                        <a:t>UCB</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7360">
                <a:tc>
                  <a:txBody>
                    <a:bodyPr/>
                    <a:lstStyle/>
                    <a:p>
                      <a:pPr algn="ctr" fontAlgn="ctr"/>
                      <a:r>
                        <a:rPr lang="en-US" sz="2200" b="0" i="0" u="none" strike="noStrike" dirty="0">
                          <a:solidFill>
                            <a:srgbClr val="000000"/>
                          </a:solidFill>
                          <a:latin typeface="+mn-lt"/>
                        </a:rPr>
                        <a:t>6.75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8.15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7360">
                <a:tc>
                  <a:txBody>
                    <a:bodyPr/>
                    <a:lstStyle/>
                    <a:p>
                      <a:pPr algn="ctr" fontAlgn="ctr"/>
                      <a:r>
                        <a:rPr lang="en-US" sz="2200" b="0" i="0" u="none" strike="noStrike" dirty="0">
                          <a:solidFill>
                            <a:srgbClr val="000000"/>
                          </a:solidFill>
                          <a:latin typeface="+mn-lt"/>
                        </a:rPr>
                        <a:t>8.15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9.55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7360">
                <a:tc>
                  <a:txBody>
                    <a:bodyPr/>
                    <a:lstStyle/>
                    <a:p>
                      <a:pPr algn="ctr" fontAlgn="ctr"/>
                      <a:r>
                        <a:rPr lang="en-US" sz="2200" b="0" i="0" u="none" strike="noStrike" dirty="0">
                          <a:solidFill>
                            <a:srgbClr val="000000"/>
                          </a:solidFill>
                          <a:latin typeface="+mn-lt"/>
                        </a:rPr>
                        <a:t>9.55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10.95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7360">
                <a:tc>
                  <a:txBody>
                    <a:bodyPr/>
                    <a:lstStyle/>
                    <a:p>
                      <a:pPr algn="ctr" fontAlgn="ctr"/>
                      <a:r>
                        <a:rPr lang="en-US" sz="2200" b="0" i="0" u="none" strike="noStrike" dirty="0">
                          <a:solidFill>
                            <a:srgbClr val="000000"/>
                          </a:solidFill>
                          <a:latin typeface="+mn-lt"/>
                        </a:rPr>
                        <a:t>10.95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12.35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7360">
                <a:tc>
                  <a:txBody>
                    <a:bodyPr/>
                    <a:lstStyle/>
                    <a:p>
                      <a:pPr algn="ctr" fontAlgn="ctr"/>
                      <a:r>
                        <a:rPr lang="en-US" sz="2200" b="0" i="0" u="none" strike="noStrike" dirty="0">
                          <a:solidFill>
                            <a:srgbClr val="000000"/>
                          </a:solidFill>
                          <a:latin typeface="+mn-lt"/>
                        </a:rPr>
                        <a:t>12.35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13.75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5730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AD5B0653-E416-4079-BF77-8653804D0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228" y="5513976"/>
            <a:ext cx="358786" cy="567535"/>
          </a:xfrm>
          <a:prstGeom prst="rect">
            <a:avLst/>
          </a:prstGeom>
        </p:spPr>
      </p:pic>
      <p:sp>
        <p:nvSpPr>
          <p:cNvPr id="21" name="Text Box 2">
            <a:extLst>
              <a:ext uri="{FF2B5EF4-FFF2-40B4-BE49-F238E27FC236}">
                <a16:creationId xmlns:a16="http://schemas.microsoft.com/office/drawing/2014/main" id="{4D829287-098B-4FF5-A996-12D1BCCAC9BD}"/>
              </a:ext>
            </a:extLst>
          </p:cNvPr>
          <p:cNvSpPr txBox="1">
            <a:spLocks noChangeArrowheads="1"/>
          </p:cNvSpPr>
          <p:nvPr/>
        </p:nvSpPr>
        <p:spPr bwMode="auto">
          <a:xfrm>
            <a:off x="8800608" y="342981"/>
            <a:ext cx="2972084" cy="5454763"/>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400" dirty="0">
                <a:solidFill>
                  <a:srgbClr val="FF0000"/>
                </a:solidFill>
              </a:rPr>
              <a:t>General Layout:</a:t>
            </a:r>
          </a:p>
        </p:txBody>
      </p:sp>
      <p:sp>
        <p:nvSpPr>
          <p:cNvPr id="50" name="Rectangle 49">
            <a:extLst>
              <a:ext uri="{FF2B5EF4-FFF2-40B4-BE49-F238E27FC236}">
                <a16:creationId xmlns:a16="http://schemas.microsoft.com/office/drawing/2014/main" id="{A997F9DF-C95C-45D8-99A9-2CA7A15CC116}"/>
              </a:ext>
            </a:extLst>
          </p:cNvPr>
          <p:cNvSpPr/>
          <p:nvPr/>
        </p:nvSpPr>
        <p:spPr>
          <a:xfrm>
            <a:off x="8823949" y="839464"/>
            <a:ext cx="2926080" cy="4958280"/>
          </a:xfrm>
          <a:prstGeom prst="rect">
            <a:avLst/>
          </a:prstGeom>
        </p:spPr>
        <p:txBody>
          <a:bodyPr wrap="square" lIns="109728" tIns="54864" rIns="109728" bIns="54864">
            <a:spAutoFit/>
          </a:bodyPr>
          <a:lstStyle/>
          <a:p>
            <a:pPr algn="ctr"/>
            <a:r>
              <a:rPr lang="en-US" sz="2100" dirty="0">
                <a:solidFill>
                  <a:srgbClr val="008AF2"/>
                </a:solidFill>
              </a:rPr>
              <a:t> </a:t>
            </a:r>
            <a:r>
              <a:rPr lang="en-US" sz="2100" b="1" dirty="0">
                <a:solidFill>
                  <a:srgbClr val="008AF2"/>
                </a:solidFill>
              </a:rPr>
              <a:t>Range (6.9) &amp; Tol (0.1)</a:t>
            </a:r>
          </a:p>
          <a:p>
            <a:pPr algn="ctr"/>
            <a:r>
              <a:rPr lang="en-US" sz="2100" b="1" dirty="0"/>
              <a:t> </a:t>
            </a:r>
            <a:r>
              <a:rPr lang="en-US" sz="2100" b="1" dirty="0">
                <a:sym typeface="Wingdings"/>
              </a:rPr>
              <a:t></a:t>
            </a:r>
            <a:endParaRPr lang="en-US" sz="2100" b="1" dirty="0"/>
          </a:p>
          <a:p>
            <a:pPr algn="ctr"/>
            <a:r>
              <a:rPr lang="en-US" sz="2100" b="1" dirty="0">
                <a:solidFill>
                  <a:srgbClr val="008AF2"/>
                </a:solidFill>
              </a:rPr>
              <a:t>Class Width (1.4)</a:t>
            </a:r>
          </a:p>
          <a:p>
            <a:pPr algn="ctr"/>
            <a:r>
              <a:rPr lang="en-US" sz="2100" b="1" dirty="0"/>
              <a:t> </a:t>
            </a:r>
            <a:r>
              <a:rPr lang="en-US" sz="2100" b="1" dirty="0">
                <a:sym typeface="Wingdings"/>
              </a:rPr>
              <a:t></a:t>
            </a:r>
            <a:endParaRPr lang="en-US" sz="2100" b="1" dirty="0"/>
          </a:p>
          <a:p>
            <a:pPr algn="ctr"/>
            <a:r>
              <a:rPr lang="en-US" sz="2100" b="1" dirty="0">
                <a:solidFill>
                  <a:srgbClr val="008AF2"/>
                </a:solidFill>
              </a:rPr>
              <a:t>Class Limits </a:t>
            </a:r>
          </a:p>
          <a:p>
            <a:pPr algn="ctr"/>
            <a:r>
              <a:rPr lang="en-US" sz="2100" b="1" dirty="0">
                <a:solidFill>
                  <a:srgbClr val="008AF2"/>
                </a:solidFill>
              </a:rPr>
              <a:t>(LCL &amp; UCL) (6.8 &amp; 8.1)</a:t>
            </a:r>
          </a:p>
          <a:p>
            <a:pPr algn="ctr"/>
            <a:r>
              <a:rPr lang="en-US" sz="2100" b="1" dirty="0"/>
              <a:t> </a:t>
            </a:r>
            <a:r>
              <a:rPr lang="en-US" sz="2100" b="1" dirty="0">
                <a:sym typeface="Wingdings"/>
              </a:rPr>
              <a:t></a:t>
            </a:r>
            <a:endParaRPr lang="en-US" sz="2100" b="1" dirty="0"/>
          </a:p>
          <a:p>
            <a:pPr algn="ctr"/>
            <a:r>
              <a:rPr lang="en-US" sz="2100" b="1" dirty="0">
                <a:solidFill>
                  <a:srgbClr val="008AF2"/>
                </a:solidFill>
              </a:rPr>
              <a:t>Class Midpoints </a:t>
            </a:r>
          </a:p>
          <a:p>
            <a:pPr algn="ctr"/>
            <a:r>
              <a:rPr lang="en-US" sz="2100" b="1" dirty="0">
                <a:solidFill>
                  <a:srgbClr val="008AF2"/>
                </a:solidFill>
              </a:rPr>
              <a:t>(7.45)</a:t>
            </a:r>
          </a:p>
          <a:p>
            <a:pPr algn="ctr"/>
            <a:r>
              <a:rPr lang="en-US" sz="2100" b="1" dirty="0"/>
              <a:t> </a:t>
            </a:r>
            <a:r>
              <a:rPr lang="en-US" sz="2100" b="1" dirty="0">
                <a:sym typeface="Wingdings"/>
              </a:rPr>
              <a:t></a:t>
            </a:r>
            <a:endParaRPr lang="en-US" sz="2100" b="1" dirty="0"/>
          </a:p>
          <a:p>
            <a:pPr algn="ctr"/>
            <a:r>
              <a:rPr lang="en-US" sz="2100" b="1" dirty="0">
                <a:solidFill>
                  <a:srgbClr val="008FFA"/>
                </a:solidFill>
              </a:rPr>
              <a:t>Class Boundaries</a:t>
            </a:r>
          </a:p>
          <a:p>
            <a:pPr algn="ctr"/>
            <a:r>
              <a:rPr lang="en-US" sz="2100" b="1" dirty="0"/>
              <a:t> </a:t>
            </a:r>
            <a:r>
              <a:rPr lang="en-US" sz="2100" b="1" dirty="0">
                <a:sym typeface="Wingdings"/>
              </a:rPr>
              <a:t></a:t>
            </a:r>
            <a:endParaRPr lang="en-US" sz="2100" b="1" dirty="0"/>
          </a:p>
          <a:p>
            <a:pPr algn="ctr"/>
            <a:r>
              <a:rPr lang="en-US" sz="2100" b="1" dirty="0"/>
              <a:t>Frequency Table</a:t>
            </a:r>
          </a:p>
          <a:p>
            <a:pPr algn="ctr"/>
            <a:r>
              <a:rPr lang="en-US" sz="2100" b="1" dirty="0"/>
              <a:t> </a:t>
            </a:r>
            <a:r>
              <a:rPr lang="en-US" sz="2100" b="1" dirty="0">
                <a:sym typeface="Wingdings"/>
              </a:rPr>
              <a:t></a:t>
            </a:r>
            <a:endParaRPr lang="en-US" sz="2100" b="1" dirty="0"/>
          </a:p>
          <a:p>
            <a:pPr algn="ctr"/>
            <a:r>
              <a:rPr lang="en-US" sz="2100" b="1" dirty="0"/>
              <a:t>Histogram</a:t>
            </a:r>
          </a:p>
        </p:txBody>
      </p:sp>
      <p:graphicFrame>
        <p:nvGraphicFramePr>
          <p:cNvPr id="13" name="Table 12">
            <a:extLst>
              <a:ext uri="{FF2B5EF4-FFF2-40B4-BE49-F238E27FC236}">
                <a16:creationId xmlns:a16="http://schemas.microsoft.com/office/drawing/2014/main" id="{07C48E2C-8C45-462A-B3ED-5E238E02090D}"/>
              </a:ext>
            </a:extLst>
          </p:cNvPr>
          <p:cNvGraphicFramePr>
            <a:graphicFrameLocks noGrp="1"/>
          </p:cNvGraphicFramePr>
          <p:nvPr>
            <p:extLst>
              <p:ext uri="{D42A27DB-BD31-4B8C-83A1-F6EECF244321}">
                <p14:modId xmlns:p14="http://schemas.microsoft.com/office/powerpoint/2010/main" val="4013832349"/>
              </p:ext>
            </p:extLst>
          </p:nvPr>
        </p:nvGraphicFramePr>
        <p:xfrm>
          <a:off x="1519881" y="355338"/>
          <a:ext cx="6536724" cy="2906848"/>
        </p:xfrm>
        <a:graphic>
          <a:graphicData uri="http://schemas.openxmlformats.org/drawingml/2006/table">
            <a:tbl>
              <a:tblPr/>
              <a:tblGrid>
                <a:gridCol w="865374">
                  <a:extLst>
                    <a:ext uri="{9D8B030D-6E8A-4147-A177-3AD203B41FA5}">
                      <a16:colId xmlns:a16="http://schemas.microsoft.com/office/drawing/2014/main" val="20000"/>
                    </a:ext>
                  </a:extLst>
                </a:gridCol>
                <a:gridCol w="776869">
                  <a:extLst>
                    <a:ext uri="{9D8B030D-6E8A-4147-A177-3AD203B41FA5}">
                      <a16:colId xmlns:a16="http://schemas.microsoft.com/office/drawing/2014/main" val="20001"/>
                    </a:ext>
                  </a:extLst>
                </a:gridCol>
                <a:gridCol w="1524237">
                  <a:extLst>
                    <a:ext uri="{9D8B030D-6E8A-4147-A177-3AD203B41FA5}">
                      <a16:colId xmlns:a16="http://schemas.microsoft.com/office/drawing/2014/main" val="20002"/>
                    </a:ext>
                  </a:extLst>
                </a:gridCol>
                <a:gridCol w="773592">
                  <a:extLst>
                    <a:ext uri="{9D8B030D-6E8A-4147-A177-3AD203B41FA5}">
                      <a16:colId xmlns:a16="http://schemas.microsoft.com/office/drawing/2014/main" val="20003"/>
                    </a:ext>
                  </a:extLst>
                </a:gridCol>
                <a:gridCol w="773592">
                  <a:extLst>
                    <a:ext uri="{9D8B030D-6E8A-4147-A177-3AD203B41FA5}">
                      <a16:colId xmlns:a16="http://schemas.microsoft.com/office/drawing/2014/main" val="20004"/>
                    </a:ext>
                  </a:extLst>
                </a:gridCol>
                <a:gridCol w="773592">
                  <a:extLst>
                    <a:ext uri="{9D8B030D-6E8A-4147-A177-3AD203B41FA5}">
                      <a16:colId xmlns:a16="http://schemas.microsoft.com/office/drawing/2014/main" val="20005"/>
                    </a:ext>
                  </a:extLst>
                </a:gridCol>
                <a:gridCol w="1049468">
                  <a:extLst>
                    <a:ext uri="{9D8B030D-6E8A-4147-A177-3AD203B41FA5}">
                      <a16:colId xmlns:a16="http://schemas.microsoft.com/office/drawing/2014/main" val="20006"/>
                    </a:ext>
                  </a:extLst>
                </a:gridCol>
              </a:tblGrid>
              <a:tr h="415264">
                <a:tc>
                  <a:txBody>
                    <a:bodyPr/>
                    <a:lstStyle/>
                    <a:p>
                      <a:pPr algn="ctr" fontAlgn="ctr"/>
                      <a:r>
                        <a:rPr lang="en-US" sz="2000" b="1" i="0" u="none" strike="noStrike" dirty="0">
                          <a:solidFill>
                            <a:srgbClr val="000000"/>
                          </a:solidFill>
                          <a:latin typeface="+mn-lt"/>
                        </a:rPr>
                        <a:t>LCL</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latin typeface="+mn-lt"/>
                        </a:rPr>
                        <a:t>UCL</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latin typeface="+mn-lt"/>
                        </a:rPr>
                        <a:t>Class Mark</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FF0000"/>
                          </a:solidFill>
                          <a:latin typeface="+mn-lt"/>
                        </a:rPr>
                        <a:t>LCB</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FF0000"/>
                          </a:solidFill>
                          <a:latin typeface="+mn-lt"/>
                        </a:rPr>
                        <a:t>UCB</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latin typeface="+mn-lt"/>
                        </a:rPr>
                        <a:t>freq.</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latin typeface="+mn-lt"/>
                        </a:rPr>
                        <a:t>r (%)</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5264">
                <a:tc>
                  <a:txBody>
                    <a:bodyPr/>
                    <a:lstStyle/>
                    <a:p>
                      <a:pPr algn="ctr" fontAlgn="ctr"/>
                      <a:r>
                        <a:rPr lang="en-US" sz="2000" b="0" i="0" u="none" strike="noStrike" dirty="0">
                          <a:solidFill>
                            <a:srgbClr val="000000"/>
                          </a:solidFill>
                          <a:latin typeface="+mn-lt"/>
                        </a:rPr>
                        <a:t>6.8</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8.1</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7.45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6.75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8.15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6</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 </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5264">
                <a:tc>
                  <a:txBody>
                    <a:bodyPr/>
                    <a:lstStyle/>
                    <a:p>
                      <a:pPr algn="ctr" fontAlgn="ctr"/>
                      <a:r>
                        <a:rPr lang="en-US" sz="2000" b="0" i="0" u="none" strike="noStrike" dirty="0">
                          <a:solidFill>
                            <a:srgbClr val="000000"/>
                          </a:solidFill>
                          <a:latin typeface="+mn-lt"/>
                        </a:rPr>
                        <a:t>8.2</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9.5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8.85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8.15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9.55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 </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5264">
                <a:tc>
                  <a:txBody>
                    <a:bodyPr/>
                    <a:lstStyle/>
                    <a:p>
                      <a:pPr algn="ctr" fontAlgn="ctr"/>
                      <a:r>
                        <a:rPr lang="en-US" sz="2000" b="0" i="0" u="none" strike="noStrike" dirty="0">
                          <a:solidFill>
                            <a:srgbClr val="000000"/>
                          </a:solidFill>
                          <a:latin typeface="+mn-lt"/>
                        </a:rPr>
                        <a:t>9.6</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10.9</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10.25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9.55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10.95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16</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 </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5264">
                <a:tc>
                  <a:txBody>
                    <a:bodyPr/>
                    <a:lstStyle/>
                    <a:p>
                      <a:pPr algn="ctr" fontAlgn="ctr"/>
                      <a:r>
                        <a:rPr lang="en-US" sz="2000" b="0" i="0" u="none" strike="noStrike">
                          <a:solidFill>
                            <a:srgbClr val="000000"/>
                          </a:solidFill>
                          <a:latin typeface="+mn-lt"/>
                        </a:rPr>
                        <a:t>11.0</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12.3</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11.65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10.95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12.35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9</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 </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5264">
                <a:tc>
                  <a:txBody>
                    <a:bodyPr/>
                    <a:lstStyle/>
                    <a:p>
                      <a:pPr algn="ctr" fontAlgn="ctr"/>
                      <a:r>
                        <a:rPr lang="en-US" sz="2000" b="0" i="0" u="none" strike="noStrike">
                          <a:solidFill>
                            <a:srgbClr val="000000"/>
                          </a:solidFill>
                          <a:latin typeface="+mn-lt"/>
                        </a:rPr>
                        <a:t>12.4</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13.7</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13.05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12.35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13.75</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4</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 </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5264">
                <a:tc gridSpan="5">
                  <a:txBody>
                    <a:bodyPr/>
                    <a:lstStyle/>
                    <a:p>
                      <a:pPr algn="ctr" fontAlgn="b"/>
                      <a:r>
                        <a:rPr lang="en-US" sz="2000" b="0" i="0" u="none" strike="noStrike" dirty="0">
                          <a:solidFill>
                            <a:srgbClr val="000000"/>
                          </a:solidFill>
                          <a:latin typeface="+mn-lt"/>
                        </a:rPr>
                        <a:t>Sum</a:t>
                      </a:r>
                    </a:p>
                  </a:txBody>
                  <a:tcPr marL="11430" marR="11430" marT="114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algn="ctr" fontAlgn="ctr"/>
                      <a:endParaRPr lang="en-US" sz="2200" b="0" i="0" u="none" strike="noStrike" dirty="0">
                        <a:solidFill>
                          <a:srgbClr val="000000"/>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fontAlgn="ctr"/>
                      <a:endParaRPr lang="en-US" sz="2200" b="0" i="0" u="none" strike="noStrike" dirty="0">
                        <a:solidFill>
                          <a:srgbClr val="000000"/>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50</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100</a:t>
                      </a:r>
                    </a:p>
                  </a:txBody>
                  <a:tcPr marL="11430" marR="11430" marT="114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pSp>
        <p:nvGrpSpPr>
          <p:cNvPr id="75" name="Group 74">
            <a:extLst>
              <a:ext uri="{FF2B5EF4-FFF2-40B4-BE49-F238E27FC236}">
                <a16:creationId xmlns:a16="http://schemas.microsoft.com/office/drawing/2014/main" id="{C0B1E0CB-DA54-4952-BD61-10D1DD8FAE36}"/>
              </a:ext>
            </a:extLst>
          </p:cNvPr>
          <p:cNvGrpSpPr/>
          <p:nvPr/>
        </p:nvGrpSpPr>
        <p:grpSpPr>
          <a:xfrm>
            <a:off x="286243" y="2384957"/>
            <a:ext cx="5200860" cy="4073574"/>
            <a:chOff x="1227471" y="1227475"/>
            <a:chExt cx="7364782" cy="6214463"/>
          </a:xfrm>
        </p:grpSpPr>
        <p:grpSp>
          <p:nvGrpSpPr>
            <p:cNvPr id="76" name="Group 30">
              <a:extLst>
                <a:ext uri="{FF2B5EF4-FFF2-40B4-BE49-F238E27FC236}">
                  <a16:creationId xmlns:a16="http://schemas.microsoft.com/office/drawing/2014/main" id="{25CE80EC-D62D-4105-B5B8-373274117700}"/>
                </a:ext>
              </a:extLst>
            </p:cNvPr>
            <p:cNvGrpSpPr/>
            <p:nvPr/>
          </p:nvGrpSpPr>
          <p:grpSpPr>
            <a:xfrm>
              <a:off x="1826569" y="6892355"/>
              <a:ext cx="6765684" cy="549583"/>
              <a:chOff x="1522141" y="5976099"/>
              <a:chExt cx="5638070" cy="457986"/>
            </a:xfrm>
          </p:grpSpPr>
          <p:sp>
            <p:nvSpPr>
              <p:cNvPr id="94" name="Line 4">
                <a:extLst>
                  <a:ext uri="{FF2B5EF4-FFF2-40B4-BE49-F238E27FC236}">
                    <a16:creationId xmlns:a16="http://schemas.microsoft.com/office/drawing/2014/main" id="{E1E5A4A4-6794-48B4-8EA3-8423E519C3A3}"/>
                  </a:ext>
                </a:extLst>
              </p:cNvPr>
              <p:cNvSpPr>
                <a:spLocks noChangeShapeType="1"/>
              </p:cNvSpPr>
              <p:nvPr/>
            </p:nvSpPr>
            <p:spPr bwMode="auto">
              <a:xfrm flipV="1">
                <a:off x="1522141" y="5976099"/>
                <a:ext cx="5638070" cy="0"/>
              </a:xfrm>
              <a:prstGeom prst="line">
                <a:avLst/>
              </a:prstGeom>
              <a:noFill/>
              <a:ln w="38100">
                <a:solidFill>
                  <a:schemeClr val="tx2"/>
                </a:solidFill>
                <a:round/>
                <a:headEnd/>
                <a:tailEnd type="triangle" w="med" len="med"/>
              </a:ln>
            </p:spPr>
            <p:txBody>
              <a:bodyPr/>
              <a:lstStyle/>
              <a:p>
                <a:endParaRPr lang="en-US"/>
              </a:p>
            </p:txBody>
          </p:sp>
          <p:sp>
            <p:nvSpPr>
              <p:cNvPr id="95" name="Line 7">
                <a:extLst>
                  <a:ext uri="{FF2B5EF4-FFF2-40B4-BE49-F238E27FC236}">
                    <a16:creationId xmlns:a16="http://schemas.microsoft.com/office/drawing/2014/main" id="{4CEA8756-92D2-49FB-99FF-936759D01009}"/>
                  </a:ext>
                </a:extLst>
              </p:cNvPr>
              <p:cNvSpPr>
                <a:spLocks noChangeShapeType="1"/>
              </p:cNvSpPr>
              <p:nvPr/>
            </p:nvSpPr>
            <p:spPr bwMode="auto">
              <a:xfrm>
                <a:off x="5265535" y="5990615"/>
                <a:ext cx="0" cy="71433"/>
              </a:xfrm>
              <a:prstGeom prst="line">
                <a:avLst/>
              </a:prstGeom>
              <a:noFill/>
              <a:ln w="38100">
                <a:solidFill>
                  <a:schemeClr val="tx2"/>
                </a:solidFill>
                <a:prstDash val="dash"/>
                <a:round/>
                <a:headEnd/>
                <a:tailEnd/>
              </a:ln>
            </p:spPr>
            <p:txBody>
              <a:bodyPr/>
              <a:lstStyle/>
              <a:p>
                <a:endParaRPr lang="en-US"/>
              </a:p>
            </p:txBody>
          </p:sp>
          <p:sp>
            <p:nvSpPr>
              <p:cNvPr id="96" name="Line 13">
                <a:extLst>
                  <a:ext uri="{FF2B5EF4-FFF2-40B4-BE49-F238E27FC236}">
                    <a16:creationId xmlns:a16="http://schemas.microsoft.com/office/drawing/2014/main" id="{FB22E733-440B-4E91-88CC-DDE6C2FE695D}"/>
                  </a:ext>
                </a:extLst>
              </p:cNvPr>
              <p:cNvSpPr>
                <a:spLocks noChangeShapeType="1"/>
              </p:cNvSpPr>
              <p:nvPr/>
            </p:nvSpPr>
            <p:spPr bwMode="auto">
              <a:xfrm>
                <a:off x="6239197" y="5976100"/>
                <a:ext cx="0" cy="91440"/>
              </a:xfrm>
              <a:prstGeom prst="line">
                <a:avLst/>
              </a:prstGeom>
              <a:noFill/>
              <a:ln w="38100">
                <a:solidFill>
                  <a:schemeClr val="tx2"/>
                </a:solidFill>
                <a:prstDash val="dash"/>
                <a:round/>
                <a:headEnd/>
                <a:tailEnd/>
              </a:ln>
            </p:spPr>
            <p:txBody>
              <a:bodyPr/>
              <a:lstStyle/>
              <a:p>
                <a:endParaRPr lang="en-US"/>
              </a:p>
            </p:txBody>
          </p:sp>
          <p:sp>
            <p:nvSpPr>
              <p:cNvPr id="97" name="Line 14">
                <a:extLst>
                  <a:ext uri="{FF2B5EF4-FFF2-40B4-BE49-F238E27FC236}">
                    <a16:creationId xmlns:a16="http://schemas.microsoft.com/office/drawing/2014/main" id="{B9F69903-EF16-4438-93F0-5A311A76925C}"/>
                  </a:ext>
                </a:extLst>
              </p:cNvPr>
              <p:cNvSpPr>
                <a:spLocks noChangeShapeType="1"/>
              </p:cNvSpPr>
              <p:nvPr/>
            </p:nvSpPr>
            <p:spPr bwMode="auto">
              <a:xfrm>
                <a:off x="4249725" y="5990615"/>
                <a:ext cx="0" cy="71433"/>
              </a:xfrm>
              <a:prstGeom prst="line">
                <a:avLst/>
              </a:prstGeom>
              <a:noFill/>
              <a:ln w="38100">
                <a:solidFill>
                  <a:schemeClr val="tx2"/>
                </a:solidFill>
                <a:prstDash val="dash"/>
                <a:round/>
                <a:headEnd/>
                <a:tailEnd/>
              </a:ln>
            </p:spPr>
            <p:txBody>
              <a:bodyPr/>
              <a:lstStyle/>
              <a:p>
                <a:endParaRPr lang="en-US"/>
              </a:p>
            </p:txBody>
          </p:sp>
          <p:sp>
            <p:nvSpPr>
              <p:cNvPr id="98" name="Line 16">
                <a:extLst>
                  <a:ext uri="{FF2B5EF4-FFF2-40B4-BE49-F238E27FC236}">
                    <a16:creationId xmlns:a16="http://schemas.microsoft.com/office/drawing/2014/main" id="{9E126DD9-868F-44BC-B5A8-AF110F06C884}"/>
                  </a:ext>
                </a:extLst>
              </p:cNvPr>
              <p:cNvSpPr>
                <a:spLocks noChangeShapeType="1"/>
              </p:cNvSpPr>
              <p:nvPr/>
            </p:nvSpPr>
            <p:spPr bwMode="auto">
              <a:xfrm>
                <a:off x="3292891" y="5990615"/>
                <a:ext cx="0" cy="71433"/>
              </a:xfrm>
              <a:prstGeom prst="line">
                <a:avLst/>
              </a:prstGeom>
              <a:noFill/>
              <a:ln w="38100">
                <a:solidFill>
                  <a:schemeClr val="tx2"/>
                </a:solidFill>
                <a:prstDash val="dash"/>
                <a:round/>
                <a:headEnd/>
                <a:tailEnd/>
              </a:ln>
            </p:spPr>
            <p:txBody>
              <a:bodyPr/>
              <a:lstStyle/>
              <a:p>
                <a:endParaRPr lang="en-US"/>
              </a:p>
            </p:txBody>
          </p:sp>
          <p:sp>
            <p:nvSpPr>
              <p:cNvPr id="99" name="Line 17">
                <a:extLst>
                  <a:ext uri="{FF2B5EF4-FFF2-40B4-BE49-F238E27FC236}">
                    <a16:creationId xmlns:a16="http://schemas.microsoft.com/office/drawing/2014/main" id="{924D6D77-11DB-404B-81F3-C9943A2BDECD}"/>
                  </a:ext>
                </a:extLst>
              </p:cNvPr>
              <p:cNvSpPr>
                <a:spLocks noChangeShapeType="1"/>
              </p:cNvSpPr>
              <p:nvPr/>
            </p:nvSpPr>
            <p:spPr bwMode="auto">
              <a:xfrm>
                <a:off x="2333421" y="5990615"/>
                <a:ext cx="0" cy="71433"/>
              </a:xfrm>
              <a:prstGeom prst="line">
                <a:avLst/>
              </a:prstGeom>
              <a:noFill/>
              <a:ln w="38100">
                <a:solidFill>
                  <a:schemeClr val="tx2"/>
                </a:solidFill>
                <a:prstDash val="dash"/>
                <a:round/>
                <a:headEnd/>
                <a:tailEnd/>
              </a:ln>
            </p:spPr>
            <p:txBody>
              <a:bodyPr/>
              <a:lstStyle/>
              <a:p>
                <a:endParaRPr lang="en-US"/>
              </a:p>
            </p:txBody>
          </p:sp>
          <p:sp>
            <p:nvSpPr>
              <p:cNvPr id="100" name="TextBox 99">
                <a:extLst>
                  <a:ext uri="{FF2B5EF4-FFF2-40B4-BE49-F238E27FC236}">
                    <a16:creationId xmlns:a16="http://schemas.microsoft.com/office/drawing/2014/main" id="{AA8A6AE8-CB3A-4706-98C3-6830D711DD51}"/>
                  </a:ext>
                </a:extLst>
              </p:cNvPr>
              <p:cNvSpPr txBox="1"/>
              <p:nvPr/>
            </p:nvSpPr>
            <p:spPr>
              <a:xfrm>
                <a:off x="4881031" y="6064747"/>
                <a:ext cx="768159" cy="369332"/>
              </a:xfrm>
              <a:prstGeom prst="rect">
                <a:avLst/>
              </a:prstGeom>
              <a:noFill/>
            </p:spPr>
            <p:txBody>
              <a:bodyPr wrap="none" rtlCol="0">
                <a:spAutoFit/>
              </a:bodyPr>
              <a:lstStyle/>
              <a:p>
                <a:r>
                  <a:rPr lang="en-US" b="1" dirty="0"/>
                  <a:t>11.65</a:t>
                </a:r>
              </a:p>
            </p:txBody>
          </p:sp>
          <p:sp>
            <p:nvSpPr>
              <p:cNvPr id="101" name="TextBox 100">
                <a:extLst>
                  <a:ext uri="{FF2B5EF4-FFF2-40B4-BE49-F238E27FC236}">
                    <a16:creationId xmlns:a16="http://schemas.microsoft.com/office/drawing/2014/main" id="{FFAC2260-F1D3-4A60-B3EF-5BB401442E23}"/>
                  </a:ext>
                </a:extLst>
              </p:cNvPr>
              <p:cNvSpPr txBox="1"/>
              <p:nvPr/>
            </p:nvSpPr>
            <p:spPr>
              <a:xfrm>
                <a:off x="5870815" y="6057493"/>
                <a:ext cx="768159" cy="369332"/>
              </a:xfrm>
              <a:prstGeom prst="rect">
                <a:avLst/>
              </a:prstGeom>
              <a:noFill/>
            </p:spPr>
            <p:txBody>
              <a:bodyPr wrap="none" rtlCol="0">
                <a:spAutoFit/>
              </a:bodyPr>
              <a:lstStyle/>
              <a:p>
                <a:r>
                  <a:rPr lang="en-US" b="1" dirty="0"/>
                  <a:t>13.05</a:t>
                </a:r>
              </a:p>
            </p:txBody>
          </p:sp>
          <p:sp>
            <p:nvSpPr>
              <p:cNvPr id="102" name="TextBox 101">
                <a:extLst>
                  <a:ext uri="{FF2B5EF4-FFF2-40B4-BE49-F238E27FC236}">
                    <a16:creationId xmlns:a16="http://schemas.microsoft.com/office/drawing/2014/main" id="{FBBD0B44-A869-475E-9651-2B62CD5492B1}"/>
                  </a:ext>
                </a:extLst>
              </p:cNvPr>
              <p:cNvSpPr txBox="1"/>
              <p:nvPr/>
            </p:nvSpPr>
            <p:spPr>
              <a:xfrm>
                <a:off x="3861241" y="6057493"/>
                <a:ext cx="768159" cy="369332"/>
              </a:xfrm>
              <a:prstGeom prst="rect">
                <a:avLst/>
              </a:prstGeom>
              <a:noFill/>
            </p:spPr>
            <p:txBody>
              <a:bodyPr wrap="none" rtlCol="0">
                <a:spAutoFit/>
              </a:bodyPr>
              <a:lstStyle/>
              <a:p>
                <a:r>
                  <a:rPr lang="en-US" b="1" dirty="0"/>
                  <a:t>10.25</a:t>
                </a:r>
              </a:p>
            </p:txBody>
          </p:sp>
          <p:sp>
            <p:nvSpPr>
              <p:cNvPr id="103" name="TextBox 102">
                <a:extLst>
                  <a:ext uri="{FF2B5EF4-FFF2-40B4-BE49-F238E27FC236}">
                    <a16:creationId xmlns:a16="http://schemas.microsoft.com/office/drawing/2014/main" id="{CDD71D7F-E5FE-4513-AF95-2212B8E405C8}"/>
                  </a:ext>
                </a:extLst>
              </p:cNvPr>
              <p:cNvSpPr txBox="1"/>
              <p:nvPr/>
            </p:nvSpPr>
            <p:spPr>
              <a:xfrm>
                <a:off x="3029395" y="6064753"/>
                <a:ext cx="638316" cy="369332"/>
              </a:xfrm>
              <a:prstGeom prst="rect">
                <a:avLst/>
              </a:prstGeom>
              <a:noFill/>
            </p:spPr>
            <p:txBody>
              <a:bodyPr wrap="none" rtlCol="0">
                <a:spAutoFit/>
              </a:bodyPr>
              <a:lstStyle/>
              <a:p>
                <a:r>
                  <a:rPr lang="en-US" b="1" dirty="0"/>
                  <a:t>8.85</a:t>
                </a:r>
              </a:p>
            </p:txBody>
          </p:sp>
          <p:sp>
            <p:nvSpPr>
              <p:cNvPr id="104" name="TextBox 103">
                <a:extLst>
                  <a:ext uri="{FF2B5EF4-FFF2-40B4-BE49-F238E27FC236}">
                    <a16:creationId xmlns:a16="http://schemas.microsoft.com/office/drawing/2014/main" id="{2E2E92C0-0D74-4883-9C3B-C8BC94558448}"/>
                  </a:ext>
                </a:extLst>
              </p:cNvPr>
              <p:cNvSpPr txBox="1"/>
              <p:nvPr/>
            </p:nvSpPr>
            <p:spPr>
              <a:xfrm>
                <a:off x="2058067" y="6057499"/>
                <a:ext cx="638316" cy="369332"/>
              </a:xfrm>
              <a:prstGeom prst="rect">
                <a:avLst/>
              </a:prstGeom>
              <a:noFill/>
            </p:spPr>
            <p:txBody>
              <a:bodyPr wrap="none" rtlCol="0">
                <a:spAutoFit/>
              </a:bodyPr>
              <a:lstStyle/>
              <a:p>
                <a:r>
                  <a:rPr lang="en-US" b="1" dirty="0"/>
                  <a:t>7.45</a:t>
                </a:r>
              </a:p>
            </p:txBody>
          </p:sp>
        </p:grpSp>
        <p:sp>
          <p:nvSpPr>
            <p:cNvPr id="77" name="Line 4">
              <a:extLst>
                <a:ext uri="{FF2B5EF4-FFF2-40B4-BE49-F238E27FC236}">
                  <a16:creationId xmlns:a16="http://schemas.microsoft.com/office/drawing/2014/main" id="{DC1EEBD6-439F-4B4D-955F-BA1CB69A69F5}"/>
                </a:ext>
              </a:extLst>
            </p:cNvPr>
            <p:cNvSpPr>
              <a:spLocks noChangeShapeType="1"/>
            </p:cNvSpPr>
            <p:nvPr/>
          </p:nvSpPr>
          <p:spPr bwMode="auto">
            <a:xfrm flipV="1">
              <a:off x="1916461" y="1692416"/>
              <a:ext cx="0" cy="5382820"/>
            </a:xfrm>
            <a:prstGeom prst="line">
              <a:avLst/>
            </a:prstGeom>
            <a:noFill/>
            <a:ln w="38100">
              <a:solidFill>
                <a:schemeClr val="tx2"/>
              </a:solidFill>
              <a:round/>
              <a:headEnd/>
              <a:tailEnd type="triangle" w="med" len="med"/>
            </a:ln>
          </p:spPr>
          <p:txBody>
            <a:bodyPr lIns="109728" tIns="54864" rIns="109728" bIns="54864"/>
            <a:lstStyle/>
            <a:p>
              <a:endParaRPr lang="en-US"/>
            </a:p>
          </p:txBody>
        </p:sp>
        <p:sp>
          <p:nvSpPr>
            <p:cNvPr id="78" name="TextBox 77">
              <a:extLst>
                <a:ext uri="{FF2B5EF4-FFF2-40B4-BE49-F238E27FC236}">
                  <a16:creationId xmlns:a16="http://schemas.microsoft.com/office/drawing/2014/main" id="{15D8175C-D0C5-47F6-9CE5-EAA428E47ECF}"/>
                </a:ext>
              </a:extLst>
            </p:cNvPr>
            <p:cNvSpPr txBox="1"/>
            <p:nvPr/>
          </p:nvSpPr>
          <p:spPr>
            <a:xfrm>
              <a:off x="1227471" y="1227475"/>
              <a:ext cx="954838" cy="591607"/>
            </a:xfrm>
            <a:prstGeom prst="rect">
              <a:avLst/>
            </a:prstGeom>
            <a:noFill/>
          </p:spPr>
          <p:txBody>
            <a:bodyPr wrap="none" lIns="109728" tIns="54864" rIns="109728" bIns="54864" rtlCol="0">
              <a:spAutoFit/>
            </a:bodyPr>
            <a:lstStyle/>
            <a:p>
              <a:r>
                <a:rPr lang="en-US" b="1" dirty="0"/>
                <a:t>freq.</a:t>
              </a:r>
            </a:p>
          </p:txBody>
        </p:sp>
        <p:sp>
          <p:nvSpPr>
            <p:cNvPr id="82" name="TextBox 81">
              <a:extLst>
                <a:ext uri="{FF2B5EF4-FFF2-40B4-BE49-F238E27FC236}">
                  <a16:creationId xmlns:a16="http://schemas.microsoft.com/office/drawing/2014/main" id="{890F6C90-FDB6-4057-9F68-29B1F27E9A51}"/>
                </a:ext>
              </a:extLst>
            </p:cNvPr>
            <p:cNvSpPr txBox="1"/>
            <p:nvPr/>
          </p:nvSpPr>
          <p:spPr>
            <a:xfrm>
              <a:off x="3652499" y="2373578"/>
              <a:ext cx="538994" cy="449354"/>
            </a:xfrm>
            <a:prstGeom prst="rect">
              <a:avLst/>
            </a:prstGeom>
            <a:noFill/>
          </p:spPr>
          <p:txBody>
            <a:bodyPr wrap="none" lIns="109728" tIns="54864" rIns="109728" bIns="54864" rtlCol="0">
              <a:spAutoFit/>
            </a:bodyPr>
            <a:lstStyle/>
            <a:p>
              <a:r>
                <a:rPr lang="en-US" b="1" dirty="0"/>
                <a:t>15</a:t>
              </a:r>
            </a:p>
          </p:txBody>
        </p:sp>
        <p:sp>
          <p:nvSpPr>
            <p:cNvPr id="84" name="TextBox 83">
              <a:extLst>
                <a:ext uri="{FF2B5EF4-FFF2-40B4-BE49-F238E27FC236}">
                  <a16:creationId xmlns:a16="http://schemas.microsoft.com/office/drawing/2014/main" id="{C7FC0C8C-6150-4E79-9D7F-3E6E4A576A91}"/>
                </a:ext>
              </a:extLst>
            </p:cNvPr>
            <p:cNvSpPr txBox="1"/>
            <p:nvPr/>
          </p:nvSpPr>
          <p:spPr>
            <a:xfrm>
              <a:off x="4745075" y="1914878"/>
              <a:ext cx="538994" cy="449354"/>
            </a:xfrm>
            <a:prstGeom prst="rect">
              <a:avLst/>
            </a:prstGeom>
            <a:noFill/>
          </p:spPr>
          <p:txBody>
            <a:bodyPr wrap="none" lIns="109728" tIns="54864" rIns="109728" bIns="54864" rtlCol="0">
              <a:spAutoFit/>
            </a:bodyPr>
            <a:lstStyle/>
            <a:p>
              <a:r>
                <a:rPr lang="en-US" b="1" dirty="0"/>
                <a:t>16</a:t>
              </a:r>
            </a:p>
          </p:txBody>
        </p:sp>
        <p:sp>
          <p:nvSpPr>
            <p:cNvPr id="86" name="TextBox 85">
              <a:extLst>
                <a:ext uri="{FF2B5EF4-FFF2-40B4-BE49-F238E27FC236}">
                  <a16:creationId xmlns:a16="http://schemas.microsoft.com/office/drawing/2014/main" id="{EF58D0E4-AAA8-4778-A959-0E40FF911BBB}"/>
                </a:ext>
              </a:extLst>
            </p:cNvPr>
            <p:cNvSpPr txBox="1"/>
            <p:nvPr/>
          </p:nvSpPr>
          <p:spPr>
            <a:xfrm>
              <a:off x="5985005" y="3734279"/>
              <a:ext cx="380297" cy="449354"/>
            </a:xfrm>
            <a:prstGeom prst="rect">
              <a:avLst/>
            </a:prstGeom>
            <a:noFill/>
          </p:spPr>
          <p:txBody>
            <a:bodyPr wrap="none" lIns="109728" tIns="54864" rIns="109728" bIns="54864" rtlCol="0">
              <a:spAutoFit/>
            </a:bodyPr>
            <a:lstStyle/>
            <a:p>
              <a:r>
                <a:rPr lang="en-US" b="1" dirty="0"/>
                <a:t>9</a:t>
              </a:r>
            </a:p>
          </p:txBody>
        </p:sp>
        <p:sp>
          <p:nvSpPr>
            <p:cNvPr id="88" name="TextBox 87">
              <a:extLst>
                <a:ext uri="{FF2B5EF4-FFF2-40B4-BE49-F238E27FC236}">
                  <a16:creationId xmlns:a16="http://schemas.microsoft.com/office/drawing/2014/main" id="{0B5B33B5-D5FD-4654-B7F6-E25B2350B45A}"/>
                </a:ext>
              </a:extLst>
            </p:cNvPr>
            <p:cNvSpPr txBox="1"/>
            <p:nvPr/>
          </p:nvSpPr>
          <p:spPr>
            <a:xfrm>
              <a:off x="7299293" y="5463889"/>
              <a:ext cx="380297" cy="449354"/>
            </a:xfrm>
            <a:prstGeom prst="rect">
              <a:avLst/>
            </a:prstGeom>
            <a:noFill/>
          </p:spPr>
          <p:txBody>
            <a:bodyPr wrap="none" lIns="109728" tIns="54864" rIns="109728" bIns="54864" rtlCol="0">
              <a:spAutoFit/>
            </a:bodyPr>
            <a:lstStyle/>
            <a:p>
              <a:r>
                <a:rPr lang="en-US" b="1" dirty="0"/>
                <a:t>4</a:t>
              </a:r>
            </a:p>
          </p:txBody>
        </p:sp>
        <p:sp>
          <p:nvSpPr>
            <p:cNvPr id="81" name="TextBox 80">
              <a:extLst>
                <a:ext uri="{FF2B5EF4-FFF2-40B4-BE49-F238E27FC236}">
                  <a16:creationId xmlns:a16="http://schemas.microsoft.com/office/drawing/2014/main" id="{6072E539-EAEE-44A1-9B30-DA3C87036C67}"/>
                </a:ext>
              </a:extLst>
            </p:cNvPr>
            <p:cNvSpPr txBox="1"/>
            <p:nvPr/>
          </p:nvSpPr>
          <p:spPr>
            <a:xfrm>
              <a:off x="2632727" y="4813720"/>
              <a:ext cx="380297" cy="449354"/>
            </a:xfrm>
            <a:prstGeom prst="rect">
              <a:avLst/>
            </a:prstGeom>
            <a:noFill/>
          </p:spPr>
          <p:txBody>
            <a:bodyPr wrap="none" lIns="109728" tIns="54864" rIns="109728" bIns="54864" rtlCol="0">
              <a:spAutoFit/>
            </a:bodyPr>
            <a:lstStyle/>
            <a:p>
              <a:r>
                <a:rPr lang="en-US" b="1" dirty="0"/>
                <a:t>6</a:t>
              </a:r>
            </a:p>
          </p:txBody>
        </p:sp>
      </p:grpSp>
      <p:sp>
        <p:nvSpPr>
          <p:cNvPr id="35" name="TextBox 34">
            <a:extLst>
              <a:ext uri="{FF2B5EF4-FFF2-40B4-BE49-F238E27FC236}">
                <a16:creationId xmlns:a16="http://schemas.microsoft.com/office/drawing/2014/main" id="{0B356B5C-7823-4950-A0B5-F0F8D665AD98}"/>
              </a:ext>
            </a:extLst>
          </p:cNvPr>
          <p:cNvSpPr txBox="1"/>
          <p:nvPr/>
        </p:nvSpPr>
        <p:spPr>
          <a:xfrm>
            <a:off x="1416575" y="6424396"/>
            <a:ext cx="3272627" cy="387798"/>
          </a:xfrm>
          <a:prstGeom prst="rect">
            <a:avLst/>
          </a:prstGeom>
          <a:noFill/>
        </p:spPr>
        <p:txBody>
          <a:bodyPr wrap="none" lIns="109728" tIns="54864" rIns="109728" bIns="54864" rtlCol="0">
            <a:spAutoFit/>
          </a:bodyPr>
          <a:lstStyle/>
          <a:p>
            <a:r>
              <a:rPr lang="en-US" b="1" dirty="0"/>
              <a:t>Nylon ropes breaking point (</a:t>
            </a:r>
            <a:r>
              <a:rPr lang="en-US" b="1" dirty="0" err="1"/>
              <a:t>kN</a:t>
            </a:r>
            <a:r>
              <a:rPr lang="en-US" b="1" dirty="0"/>
              <a:t>)</a:t>
            </a:r>
          </a:p>
        </p:txBody>
      </p:sp>
      <p:pic>
        <p:nvPicPr>
          <p:cNvPr id="42" name="Picture 41" descr="A picture containing bottle&#10;&#10;Description automatically generated">
            <a:extLst>
              <a:ext uri="{FF2B5EF4-FFF2-40B4-BE49-F238E27FC236}">
                <a16:creationId xmlns:a16="http://schemas.microsoft.com/office/drawing/2014/main" id="{8895FA02-9B82-4299-96F1-7D5027314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228" y="5057245"/>
            <a:ext cx="872234" cy="1036021"/>
          </a:xfrm>
          <a:prstGeom prst="rect">
            <a:avLst/>
          </a:prstGeom>
        </p:spPr>
      </p:pic>
      <p:pic>
        <p:nvPicPr>
          <p:cNvPr id="43" name="Picture 42" descr="A picture containing bottle&#10;&#10;Description automatically generated">
            <a:extLst>
              <a:ext uri="{FF2B5EF4-FFF2-40B4-BE49-F238E27FC236}">
                <a16:creationId xmlns:a16="http://schemas.microsoft.com/office/drawing/2014/main" id="{BB444764-EF5B-4A81-89AB-F5CD688FC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526" y="3423329"/>
            <a:ext cx="881927" cy="2671240"/>
          </a:xfrm>
          <a:prstGeom prst="rect">
            <a:avLst/>
          </a:prstGeom>
        </p:spPr>
      </p:pic>
      <p:pic>
        <p:nvPicPr>
          <p:cNvPr id="44" name="Picture 43" descr="A picture containing bottle&#10;&#10;Description automatically generated">
            <a:extLst>
              <a:ext uri="{FF2B5EF4-FFF2-40B4-BE49-F238E27FC236}">
                <a16:creationId xmlns:a16="http://schemas.microsoft.com/office/drawing/2014/main" id="{37C57062-3D6C-44ED-95BE-F3AE0C37BC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5788" y="3123322"/>
            <a:ext cx="1011382" cy="2966313"/>
          </a:xfrm>
          <a:prstGeom prst="rect">
            <a:avLst/>
          </a:prstGeom>
        </p:spPr>
      </p:pic>
      <p:pic>
        <p:nvPicPr>
          <p:cNvPr id="45" name="Picture 44" descr="A picture containing bottle&#10;&#10;Description automatically generated">
            <a:extLst>
              <a:ext uri="{FF2B5EF4-FFF2-40B4-BE49-F238E27FC236}">
                <a16:creationId xmlns:a16="http://schemas.microsoft.com/office/drawing/2014/main" id="{7A6A28E3-8914-47B7-A45C-9601FB496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4396" y="4359719"/>
            <a:ext cx="943608" cy="1733015"/>
          </a:xfrm>
          <a:prstGeom prst="rect">
            <a:avLst/>
          </a:prstGeom>
        </p:spPr>
      </p:pic>
      <p:pic>
        <p:nvPicPr>
          <p:cNvPr id="46" name="Picture 45" descr="A picture containing bottle&#10;&#10;Description automatically generated">
            <a:extLst>
              <a:ext uri="{FF2B5EF4-FFF2-40B4-BE49-F238E27FC236}">
                <a16:creationId xmlns:a16="http://schemas.microsoft.com/office/drawing/2014/main" id="{CDB49DBF-866A-48E0-8D2E-B34F903DC1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0326" y="5468762"/>
            <a:ext cx="985959" cy="628411"/>
          </a:xfrm>
          <a:prstGeom prst="rect">
            <a:avLst/>
          </a:prstGeom>
        </p:spPr>
      </p:pic>
    </p:spTree>
    <p:extLst>
      <p:ext uri="{BB962C8B-B14F-4D97-AF65-F5344CB8AC3E}">
        <p14:creationId xmlns:p14="http://schemas.microsoft.com/office/powerpoint/2010/main" val="350373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1000"/>
                                        <p:tgtEl>
                                          <p:spTgt spid="42"/>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1000"/>
                                        <p:tgtEl>
                                          <p:spTgt spid="43"/>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1000"/>
                                        <p:tgtEl>
                                          <p:spTgt spid="45"/>
                                        </p:tgtEl>
                                      </p:cBhvr>
                                    </p:animEffect>
                                  </p:childTnLst>
                                </p:cTn>
                              </p:par>
                            </p:childTnLst>
                          </p:cTn>
                        </p:par>
                        <p:par>
                          <p:cTn id="24" fill="hold">
                            <p:stCondLst>
                              <p:cond delay="4500"/>
                            </p:stCondLst>
                            <p:childTnLst>
                              <p:par>
                                <p:cTn id="25" presetID="10" presetClass="entr" presetSubtype="0" fill="hold"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1000"/>
                                        <p:tgtEl>
                                          <p:spTgt spid="46"/>
                                        </p:tgtEl>
                                      </p:cBhvr>
                                    </p:animEffect>
                                  </p:childTnLst>
                                </p:cTn>
                              </p:par>
                            </p:childTnLst>
                          </p:cTn>
                        </p:par>
                        <p:par>
                          <p:cTn id="28" fill="hold">
                            <p:stCondLst>
                              <p:cond delay="55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6000"/>
                            </p:stCondLst>
                            <p:childTnLst>
                              <p:par>
                                <p:cTn id="33" presetID="42" presetClass="path" presetSubtype="0" accel="50000" decel="50000" fill="hold" nodeType="afterEffect">
                                  <p:stCondLst>
                                    <p:cond delay="0"/>
                                  </p:stCondLst>
                                  <p:childTnLst>
                                    <p:animMotion origin="layout" path="M 2.29167E-6 -3.7037E-7 L 2.29167E-6 -0.09167 " pathEditMode="relative" rAng="0" ptsTypes="AA">
                                      <p:cBhvr>
                                        <p:cTn id="34" dur="2000" fill="hold"/>
                                        <p:tgtEl>
                                          <p:spTgt spid="5"/>
                                        </p:tgtEl>
                                        <p:attrNameLst>
                                          <p:attrName>ppt_x</p:attrName>
                                          <p:attrName>ppt_y</p:attrName>
                                        </p:attrNameLst>
                                      </p:cBhvr>
                                      <p:rCtr x="0" y="-45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TotalTime>
  <Words>2300</Words>
  <Application>Microsoft Office PowerPoint</Application>
  <PresentationFormat>Widescreen</PresentationFormat>
  <Paragraphs>544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Times New Roman</vt:lpstr>
      <vt:lpstr>Office Theme</vt:lpstr>
      <vt:lpstr>Graphical Representations</vt:lpstr>
      <vt:lpstr>Histogram</vt:lpstr>
      <vt:lpstr>Histogram for Discrete Data</vt:lpstr>
      <vt:lpstr>Histogram for Continuous Data</vt:lpstr>
      <vt:lpstr>PowerPoint Presentation</vt:lpstr>
      <vt:lpstr>PowerPoint Presentation</vt:lpstr>
      <vt:lpstr>PowerPoint Presentation</vt:lpstr>
      <vt:lpstr>PowerPoint Presentation</vt:lpstr>
      <vt:lpstr>PowerPoint Presentation</vt:lpstr>
      <vt:lpstr>Question</vt:lpstr>
      <vt:lpstr>Ogive Graph</vt:lpstr>
      <vt:lpstr>Example</vt:lpstr>
      <vt:lpstr>Q1 / Median / Q3</vt:lpstr>
      <vt:lpstr>Exercise</vt:lpstr>
      <vt:lpstr>Box Plot</vt:lpstr>
      <vt:lpstr>Example</vt:lpstr>
      <vt:lpstr>Exercise</vt:lpstr>
      <vt:lpstr>Practice Problems Part 2</vt:lpstr>
      <vt:lpstr>Practice Problems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113</cp:revision>
  <dcterms:created xsi:type="dcterms:W3CDTF">2019-05-07T19:03:55Z</dcterms:created>
  <dcterms:modified xsi:type="dcterms:W3CDTF">2020-12-25T16:06:48Z</dcterms:modified>
</cp:coreProperties>
</file>