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F6padhmexKnnIBpK828g==" hashData="wdxK2gO6ninwMWKziCcuQ0kYo4UmU9gY0Syv/3DruDcrA/OkT6zQYmhuZPDIuO6ceX0FsaplZd5hfbk5Yzo1w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42C6"/>
    <a:srgbClr val="008FFA"/>
    <a:srgbClr val="FFFFCC"/>
    <a:srgbClr val="FFCCFF"/>
    <a:srgbClr val="BDE9FF"/>
    <a:srgbClr val="008AF2"/>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67" autoAdjust="0"/>
  </p:normalViewPr>
  <p:slideViewPr>
    <p:cSldViewPr snapToGrid="0">
      <p:cViewPr varScale="1">
        <p:scale>
          <a:sx n="60" d="100"/>
          <a:sy n="60" d="100"/>
        </p:scale>
        <p:origin x="2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proceed this subject with a story, a fairytale! </a:t>
            </a:r>
          </a:p>
          <a:p>
            <a:endParaRPr lang="en-US" dirty="0"/>
          </a:p>
          <a:p>
            <a:r>
              <a:rPr lang="en-US" dirty="0"/>
              <a:t>Understanding the provided definitions, notations and materials is essential for solving testing problems and daily decision-making in general. </a:t>
            </a:r>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can measure the chance of type I and II errors using conditional probability.</a:t>
            </a:r>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There are two more probabilities in our table of errors that compliment </a:t>
            </a:r>
            <a:r>
              <a:rPr lang="el-GR" sz="1200" dirty="0">
                <a:solidFill>
                  <a:srgbClr val="FF0000"/>
                </a:solidFill>
                <a:cs typeface="Times New Roman" pitchFamily="18" charset="0"/>
              </a:rPr>
              <a:t>α</a:t>
            </a:r>
            <a:r>
              <a:rPr lang="en-US" sz="1200" dirty="0">
                <a:cs typeface="Times New Roman" pitchFamily="18" charset="0"/>
              </a:rPr>
              <a:t> and </a:t>
            </a:r>
            <a:r>
              <a:rPr lang="el-GR" sz="1200" dirty="0">
                <a:solidFill>
                  <a:srgbClr val="0070C0"/>
                </a:solidFill>
                <a:cs typeface="Times New Roman" pitchFamily="18" charset="0"/>
              </a:rPr>
              <a:t>β</a:t>
            </a:r>
            <a:r>
              <a:rPr lang="en-US" sz="1200" dirty="0">
                <a:cs typeface="Times New Roman" pitchFamily="18" charset="0"/>
              </a:rPr>
              <a:t>.</a:t>
            </a:r>
            <a:endParaRPr lang="en-US" sz="1200" dirty="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14:m>
                  <m:oMath xmlns:m="http://schemas.openxmlformats.org/officeDocument/2006/math">
                    <m:r>
                      <a:rPr lang="en-US" sz="1200" b="0" i="1" smtClean="0">
                        <a:latin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𝐵𝑖𝑛</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=5, </m:t>
                    </m:r>
                    <m:r>
                      <a:rPr lang="en-US" sz="1200" b="0" i="1" smtClean="0">
                        <a:latin typeface="Cambria Math" panose="02040503050406030204" pitchFamily="18" charset="0"/>
                        <a:ea typeface="Cambria Math" panose="02040503050406030204" pitchFamily="18" charset="0"/>
                      </a:rPr>
                      <m:t>𝑝</m:t>
                    </m:r>
                    <m:r>
                      <a:rPr lang="en-US" sz="1200" b="0" i="1" smtClean="0">
                        <a:latin typeface="Cambria Math" panose="02040503050406030204" pitchFamily="18" charset="0"/>
                        <a:ea typeface="Cambria Math" panose="02040503050406030204" pitchFamily="18" charset="0"/>
                      </a:rPr>
                      <m:t>)</m:t>
                    </m:r>
                  </m:oMath>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2077365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You will not be asked to compute alpha and beta, understanding them however is crucial for any statistical testing </a:t>
            </a: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4129283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136047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Times New Roman" panose="02020603050405020304" pitchFamily="18" charset="0"/>
              </a:rPr>
              <a:t>Suppose the punishment for Type I error (H0 Rejection by mistake) is execution and for  Type II error (H0 Acceptance by mistake) is 20 years imprisonment. What would be your strategy?</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ea typeface="Times New Roman" panose="02020603050405020304" pitchFamily="18" charset="0"/>
              </a:rPr>
              <a:t>How do you think you can improve your chance?</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Times New Roman" panose="02020603050405020304" pitchFamily="18" charset="0"/>
              </a:rPr>
              <a:t>Type I error is usually a more important error, that is how we design the testing in the first place. A typical strategy is to control </a:t>
            </a:r>
            <a:r>
              <a:rPr lang="el-GR" sz="1200" dirty="0">
                <a:latin typeface="Times New Roman" panose="02020603050405020304" pitchFamily="18" charset="0"/>
                <a:ea typeface="Times New Roman" panose="02020603050405020304" pitchFamily="18" charset="0"/>
              </a:rPr>
              <a:t>α</a:t>
            </a:r>
            <a:r>
              <a:rPr lang="en-US" sz="1200" dirty="0">
                <a:latin typeface="Times New Roman" panose="02020603050405020304" pitchFamily="18" charset="0"/>
                <a:ea typeface="Times New Roman" panose="02020603050405020304" pitchFamily="18" charset="0"/>
              </a:rPr>
              <a:t> to an acceptable level, usually 5%, then find the threshold “c” that has a minimum </a:t>
            </a:r>
            <a:r>
              <a:rPr lang="el-GR" sz="1200" dirty="0">
                <a:latin typeface="Times New Roman" panose="02020603050405020304" pitchFamily="18" charset="0"/>
                <a:ea typeface="Times New Roman" panose="02020603050405020304" pitchFamily="18" charset="0"/>
              </a:rPr>
              <a:t>β</a:t>
            </a:r>
            <a:r>
              <a:rPr lang="en-US" sz="1200" dirty="0">
                <a:latin typeface="Times New Roman" panose="02020603050405020304" pitchFamily="18" charset="0"/>
                <a:ea typeface="Times New Roman" panose="02020603050405020304"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1369804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in Ch7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Answer is not provided, you should be able to confidently figure it out after going over </a:t>
            </a:r>
            <a:r>
              <a:rPr lang="en-US" sz="1200" kern="1200">
                <a:solidFill>
                  <a:schemeClr val="tx1"/>
                </a:solidFill>
                <a:effectLst/>
                <a:latin typeface="+mn-lt"/>
                <a:ea typeface="+mn-ea"/>
                <a:cs typeface="+mn-cs"/>
              </a:rPr>
              <a:t>the slides.</a:t>
            </a: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383996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 mad king decides to find a </a:t>
            </a:r>
            <a:r>
              <a:rPr lang="en-US" sz="1200" dirty="0">
                <a:solidFill>
                  <a:srgbClr val="00B050"/>
                </a:solidFill>
                <a:ea typeface="Times New Roman" panose="02020603050405020304" pitchFamily="18" charset="0"/>
              </a:rPr>
              <a:t>smart</a:t>
            </a:r>
            <a:r>
              <a:rPr lang="en-US" sz="1200" dirty="0">
                <a:ea typeface="Times New Roman" panose="02020603050405020304" pitchFamily="18" charset="0"/>
              </a:rPr>
              <a:t>, </a:t>
            </a:r>
            <a:r>
              <a:rPr lang="en-US" sz="1200" dirty="0">
                <a:solidFill>
                  <a:srgbClr val="FF0000"/>
                </a:solidFill>
                <a:ea typeface="Times New Roman" panose="02020603050405020304" pitchFamily="18" charset="0"/>
              </a:rPr>
              <a:t>brave</a:t>
            </a:r>
            <a:r>
              <a:rPr lang="en-US" sz="1200" dirty="0">
                <a:ea typeface="Times New Roman" panose="02020603050405020304" pitchFamily="18" charset="0"/>
              </a:rPr>
              <a:t>, and </a:t>
            </a:r>
            <a:r>
              <a:rPr lang="en-US" sz="1200" dirty="0">
                <a:solidFill>
                  <a:srgbClr val="0070C0"/>
                </a:solidFill>
                <a:ea typeface="Times New Roman" panose="02020603050405020304" pitchFamily="18" charset="0"/>
              </a:rPr>
              <a:t>lucky</a:t>
            </a:r>
            <a:r>
              <a:rPr lang="en-US" sz="1200" dirty="0">
                <a:ea typeface="Times New Roman" panose="02020603050405020304" pitchFamily="18" charset="0"/>
              </a:rPr>
              <a:t> man for his only daughter. Smart and brave are reasonable characteristics but why lucky! Anyways, the king orders </a:t>
            </a:r>
            <a:r>
              <a:rPr lang="en-US" sz="1200" dirty="0">
                <a:solidFill>
                  <a:srgbClr val="7030A0"/>
                </a:solidFill>
                <a:ea typeface="Times New Roman" panose="02020603050405020304" pitchFamily="18" charset="0"/>
              </a:rPr>
              <a:t>to forge a special coin </a:t>
            </a:r>
            <a:r>
              <a:rPr lang="en-US" sz="1200" dirty="0">
                <a:ea typeface="Times New Roman" panose="02020603050405020304" pitchFamily="18" charset="0"/>
              </a:rPr>
              <a:t>with head/tail sides and let any suitor to flip it 5 times to decide if the coin is fair or slightly biased toward showing head.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If the suitor gets it correctly, he wins the heart of the bride, and he gets to be the future king of the seven lands; otherwise death will be his fate. If you were the suitor, what strategy would you take? How do you approach such a problem? </a:t>
            </a:r>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125771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 mad king decides to find a </a:t>
            </a:r>
            <a:r>
              <a:rPr lang="en-US" sz="1200" dirty="0">
                <a:solidFill>
                  <a:srgbClr val="00B050"/>
                </a:solidFill>
                <a:ea typeface="Times New Roman" panose="02020603050405020304" pitchFamily="18" charset="0"/>
              </a:rPr>
              <a:t>smart</a:t>
            </a:r>
            <a:r>
              <a:rPr lang="en-US" sz="1200" dirty="0">
                <a:ea typeface="Times New Roman" panose="02020603050405020304" pitchFamily="18" charset="0"/>
              </a:rPr>
              <a:t>, </a:t>
            </a:r>
            <a:r>
              <a:rPr lang="en-US" sz="1200" dirty="0">
                <a:solidFill>
                  <a:srgbClr val="FF0000"/>
                </a:solidFill>
                <a:ea typeface="Times New Roman" panose="02020603050405020304" pitchFamily="18" charset="0"/>
              </a:rPr>
              <a:t>brave</a:t>
            </a:r>
            <a:r>
              <a:rPr lang="en-US" sz="1200" dirty="0">
                <a:ea typeface="Times New Roman" panose="02020603050405020304" pitchFamily="18" charset="0"/>
              </a:rPr>
              <a:t>, and </a:t>
            </a:r>
            <a:r>
              <a:rPr lang="en-US" sz="1200" dirty="0">
                <a:solidFill>
                  <a:srgbClr val="0070C0"/>
                </a:solidFill>
                <a:ea typeface="Times New Roman" panose="02020603050405020304" pitchFamily="18" charset="0"/>
              </a:rPr>
              <a:t>lucky</a:t>
            </a:r>
            <a:r>
              <a:rPr lang="en-US" sz="1200" dirty="0">
                <a:ea typeface="Times New Roman" panose="02020603050405020304" pitchFamily="18" charset="0"/>
              </a:rPr>
              <a:t> man for his only daughter. Smart and brave are reasonable characteristics but why lucky! Anyways, the king orders </a:t>
            </a:r>
            <a:r>
              <a:rPr lang="en-US" sz="1200" dirty="0">
                <a:solidFill>
                  <a:srgbClr val="7030A0"/>
                </a:solidFill>
                <a:ea typeface="Times New Roman" panose="02020603050405020304" pitchFamily="18" charset="0"/>
              </a:rPr>
              <a:t>to forge a special coin </a:t>
            </a:r>
            <a:r>
              <a:rPr lang="en-US" sz="1200" dirty="0">
                <a:ea typeface="Times New Roman" panose="02020603050405020304" pitchFamily="18" charset="0"/>
              </a:rPr>
              <a:t>with head/tail sides and let any suitor to flip it 5 times to decide if the coin is fair or slightly biased toward showing head.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If the suitor gets it correctly, he wins the heart of the bride, and he gets to be the future king of the seven lands; otherwise death will be his fate. If you were the suitor, what strategy would you take? How do you approach such a problem? </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Lets start by showing </a:t>
            </a:r>
            <a:r>
              <a:rPr lang="en-US" sz="1200" dirty="0">
                <a:solidFill>
                  <a:srgbClr val="008FFA"/>
                </a:solidFill>
                <a:ea typeface="Times New Roman" panose="02020603050405020304" pitchFamily="18" charset="0"/>
              </a:rPr>
              <a:t>all the possible outcomes </a:t>
            </a:r>
            <a:r>
              <a:rPr lang="en-US" sz="1200" dirty="0">
                <a:ea typeface="Times New Roman" panose="02020603050405020304" pitchFamily="18" charset="0"/>
              </a:rPr>
              <a:t>in the experiment of</a:t>
            </a:r>
            <a:r>
              <a:rPr lang="en-US" sz="1200" dirty="0">
                <a:solidFill>
                  <a:srgbClr val="FF0000"/>
                </a:solidFill>
                <a:ea typeface="Times New Roman" panose="02020603050405020304" pitchFamily="18" charset="0"/>
              </a:rPr>
              <a:t> five times flipping this special coin</a:t>
            </a:r>
            <a:r>
              <a:rPr lang="en-US" sz="1200" dirty="0">
                <a:ea typeface="Times New Roman" panose="02020603050405020304" pitchFamily="18" charset="0"/>
              </a:rPr>
              <a:t>. We should decide if </a:t>
            </a:r>
            <a:r>
              <a:rPr lang="en-US" sz="1200" dirty="0">
                <a:solidFill>
                  <a:srgbClr val="8D42C6"/>
                </a:solidFill>
                <a:ea typeface="Times New Roman" panose="02020603050405020304" pitchFamily="18" charset="0"/>
              </a:rPr>
              <a:t>the chance of head is equal to tail </a:t>
            </a:r>
            <a:r>
              <a:rPr lang="en-US" sz="1200" dirty="0">
                <a:ea typeface="Times New Roman" panose="02020603050405020304" pitchFamily="18" charset="0"/>
              </a:rPr>
              <a:t>OR </a:t>
            </a:r>
            <a:r>
              <a:rPr lang="en-US" sz="1200" dirty="0">
                <a:solidFill>
                  <a:srgbClr val="7030A0"/>
                </a:solidFill>
                <a:ea typeface="Times New Roman" panose="02020603050405020304" pitchFamily="18" charset="0"/>
              </a:rPr>
              <a:t>the chance of head is greater than tail</a:t>
            </a:r>
            <a:r>
              <a:rPr lang="en-US" sz="1200" dirty="0">
                <a:ea typeface="Times New Roman" panose="02020603050405020304" pitchFamily="18" charset="0"/>
              </a:rPr>
              <a:t>. For which of the following results would you say that the coin is biased? </a:t>
            </a:r>
            <a:endParaRPr lang="en-US" sz="1200" dirty="0"/>
          </a:p>
          <a:p>
            <a:endParaRPr lang="en-US" dirty="0"/>
          </a:p>
          <a:p>
            <a:r>
              <a:rPr lang="en-US" dirty="0"/>
              <a:t>If you see 0H, it makes sense more sense that the coin is biased and you’re extremely unlucky. If 5H appears, it makes more sense that the coin is biased, BUT it could be a fair coin and you have been extremely lucky! We will statistically formulate the overall decision making process and point out some important issues you need to consider in your decisions. Afterall, your life is on the line! </a:t>
            </a:r>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14:m>
                  <m:oMath xmlns:m="http://schemas.openxmlformats.org/officeDocument/2006/math">
                    <m:acc>
                      <m:accPr>
                        <m:chr m:val="̅"/>
                        <m:ctrlPr>
                          <a:rPr kumimoji="0" lang="en-US" altLang="en-US" sz="1200" b="0" i="1" u="none" strike="noStrike" cap="none" normalizeH="0" baseline="0" smtClean="0">
                            <a:ln>
                              <a:noFill/>
                            </a:ln>
                            <a:solidFill>
                              <a:schemeClr val="tx1"/>
                            </a:solidFill>
                            <a:effectLst/>
                            <a:latin typeface="Cambria Math" panose="02040503050406030204" pitchFamily="18" charset="0"/>
                          </a:rPr>
                        </m:ctrlPr>
                      </m:accPr>
                      <m:e>
                        <m:r>
                          <a:rPr kumimoji="0" lang="en-US" altLang="en-US" sz="1200" b="0" i="1" u="none" strike="noStrike" cap="none" normalizeH="0" baseline="0" smtClean="0">
                            <a:ln>
                              <a:noFill/>
                            </a:ln>
                            <a:solidFill>
                              <a:schemeClr val="tx1"/>
                            </a:solidFill>
                            <a:effectLst/>
                            <a:latin typeface="Cambria Math" panose="02040503050406030204" pitchFamily="18" charset="0"/>
                          </a:rPr>
                          <m:t>𝑥</m:t>
                        </m:r>
                      </m:e>
                    </m:acc>
                  </m:oMath>
                </a14:m>
                <a:r>
                  <a:rPr kumimoji="0" lang="en-US" altLang="en-US" sz="1200" b="0" i="0" u="none" strike="noStrike" cap="none" normalizeH="0" baseline="0" dirty="0">
                    <a:ln>
                      <a:noFill/>
                    </a:ln>
                    <a:solidFill>
                      <a:schemeClr val="tx1"/>
                    </a:solidFill>
                    <a:effectLst/>
                  </a:rPr>
                  <a:t>, </a:t>
                </a:r>
                <a14:m>
                  <m:oMath xmlns:m="http://schemas.openxmlformats.org/officeDocument/2006/math">
                    <m:sSup>
                      <m:sSupPr>
                        <m:ctrlPr>
                          <a:rPr kumimoji="0" lang="en-US" altLang="en-US" sz="1200" b="0" i="1" u="none" strike="noStrike" cap="none" normalizeH="0" baseline="0" smtClean="0">
                            <a:ln>
                              <a:noFill/>
                            </a:ln>
                            <a:solidFill>
                              <a:schemeClr val="tx1"/>
                            </a:solidFill>
                            <a:effectLst/>
                            <a:latin typeface="Cambria Math" panose="02040503050406030204" pitchFamily="18" charset="0"/>
                          </a:rPr>
                        </m:ctrlPr>
                      </m:sSupPr>
                      <m:e>
                        <m:r>
                          <a:rPr kumimoji="0" lang="en-US" altLang="en-US" sz="1200" b="0" i="1" u="none" strike="noStrike" cap="none" normalizeH="0" baseline="0" smtClean="0">
                            <a:ln>
                              <a:noFill/>
                            </a:ln>
                            <a:solidFill>
                              <a:schemeClr val="tx1"/>
                            </a:solidFill>
                            <a:effectLst/>
                            <a:latin typeface="Cambria Math" panose="02040503050406030204" pitchFamily="18" charset="0"/>
                          </a:rPr>
                          <m:t>𝑠</m:t>
                        </m:r>
                      </m:e>
                      <m:sup>
                        <m:r>
                          <a:rPr kumimoji="0" lang="en-US" altLang="en-US" sz="1200" b="0" i="1" u="none" strike="noStrike" cap="none" normalizeH="0" baseline="0" smtClean="0">
                            <a:ln>
                              <a:noFill/>
                            </a:ln>
                            <a:solidFill>
                              <a:schemeClr val="tx1"/>
                            </a:solidFill>
                            <a:effectLst/>
                            <a:latin typeface="Cambria Math" panose="02040503050406030204" pitchFamily="18" charset="0"/>
                          </a:rPr>
                          <m:t>2</m:t>
                        </m:r>
                      </m:sup>
                    </m:sSup>
                  </m:oMath>
                </a14:m>
                <a:r>
                  <a:rPr kumimoji="0" lang="en-US" altLang="en-US" sz="1200" b="0" i="0" u="none" strike="noStrike" cap="none" normalizeH="0" baseline="0" dirty="0">
                    <a:ln>
                      <a:noFill/>
                    </a:ln>
                    <a:solidFill>
                      <a:schemeClr val="tx1"/>
                    </a:solidFill>
                    <a:effectLst/>
                  </a:rPr>
                  <a:t>, </a:t>
                </a:r>
                <a14:m>
                  <m:oMath xmlns:m="http://schemas.openxmlformats.org/officeDocument/2006/math">
                    <m:acc>
                      <m:accPr>
                        <m:chr m:val="̂"/>
                        <m:ctrlPr>
                          <a:rPr kumimoji="0" lang="en-US" altLang="en-US" sz="1200" b="0" i="1" u="none" strike="noStrike" cap="none" normalizeH="0" baseline="0" smtClean="0">
                            <a:ln>
                              <a:noFill/>
                            </a:ln>
                            <a:solidFill>
                              <a:schemeClr val="tx1"/>
                            </a:solidFill>
                            <a:effectLst/>
                            <a:latin typeface="Cambria Math" panose="02040503050406030204" pitchFamily="18" charset="0"/>
                          </a:rPr>
                        </m:ctrlPr>
                      </m:accPr>
                      <m:e>
                        <m:r>
                          <a:rPr kumimoji="0" lang="en-US" altLang="en-US" sz="1200" b="0" i="1" u="none" strike="noStrike" cap="none" normalizeH="0" baseline="0" smtClean="0">
                            <a:ln>
                              <a:noFill/>
                            </a:ln>
                            <a:solidFill>
                              <a:schemeClr val="tx1"/>
                            </a:solidFill>
                            <a:effectLst/>
                            <a:latin typeface="Cambria Math" panose="02040503050406030204" pitchFamily="18" charset="0"/>
                          </a:rPr>
                          <m:t>𝑝</m:t>
                        </m:r>
                      </m:e>
                    </m:acc>
                  </m:oMath>
                </a14:m>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241449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population parameter is under investigation in each example? Write it down in the given boxes. What about the king’s example? </a:t>
            </a:r>
          </a:p>
          <a:p>
            <a:endParaRPr lang="en-US" dirty="0"/>
          </a:p>
          <a:p>
            <a:r>
              <a:rPr lang="en-US" dirty="0"/>
              <a:t>Answers:</a:t>
            </a:r>
          </a:p>
          <a:p>
            <a:r>
              <a:rPr lang="en-US" dirty="0"/>
              <a:t>p: proportion of drug effectiveness</a:t>
            </a:r>
          </a:p>
          <a:p>
            <a:r>
              <a:rPr lang="en-US" dirty="0"/>
              <a:t>mu: average time spent watching TV in US children </a:t>
            </a:r>
          </a:p>
          <a:p>
            <a:r>
              <a:rPr lang="en-US" dirty="0"/>
              <a:t>mu: average car mileage after fully charged</a:t>
            </a:r>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297501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formulate a testing problem by defining null and alternate hypothesis. </a:t>
            </a:r>
            <a:r>
              <a:rPr lang="en-US" sz="1200" dirty="0">
                <a:solidFill>
                  <a:srgbClr val="FF0000"/>
                </a:solidFill>
                <a:ea typeface="Times New Roman" panose="02020603050405020304" pitchFamily="18" charset="0"/>
              </a:rPr>
              <a:t>Null Hypothesis </a:t>
            </a:r>
            <a:r>
              <a:rPr lang="en-US" sz="1200" dirty="0">
                <a:solidFill>
                  <a:schemeClr val="tx1"/>
                </a:solidFill>
                <a:ea typeface="Times New Roman" panose="02020603050405020304" pitchFamily="18" charset="0"/>
              </a:rPr>
              <a:t>denoted by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(Read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as </a:t>
            </a:r>
            <a:r>
              <a:rPr lang="pt-BR" sz="1200" dirty="0">
                <a:solidFill>
                  <a:schemeClr val="tx1"/>
                </a:solidFill>
                <a:ea typeface="Times New Roman" panose="02020603050405020304" pitchFamily="18" charset="0"/>
              </a:rPr>
              <a:t>as "H-null", “H-naught”, or "H-zero"</a:t>
            </a:r>
            <a:r>
              <a:rPr lang="en-US" sz="1200" dirty="0">
                <a:solidFill>
                  <a:schemeClr val="tx1"/>
                </a:solidFill>
                <a:ea typeface="Times New Roman" panose="02020603050405020304" pitchFamily="18" charset="0"/>
              </a:rPr>
              <a:t>) states the </a:t>
            </a:r>
            <a:r>
              <a:rPr lang="en-US" sz="1200" dirty="0">
                <a:solidFill>
                  <a:srgbClr val="FF0000"/>
                </a:solidFill>
                <a:ea typeface="Times New Roman" panose="02020603050405020304" pitchFamily="18" charset="0"/>
              </a:rPr>
              <a:t>initial claim </a:t>
            </a:r>
            <a:r>
              <a:rPr lang="en-US" sz="1200" dirty="0">
                <a:solidFill>
                  <a:schemeClr val="tx1"/>
                </a:solidFill>
                <a:ea typeface="Times New Roman" panose="02020603050405020304" pitchFamily="18" charset="0"/>
              </a:rPr>
              <a:t>or the statement under investigation. Answers: p=0.8, </a:t>
            </a:r>
            <a:r>
              <a:rPr lang="el-GR" sz="1200" dirty="0">
                <a:solidFill>
                  <a:schemeClr val="tx1"/>
                </a:solidFill>
                <a:ea typeface="Times New Roman" panose="02020603050405020304" pitchFamily="18" charset="0"/>
              </a:rPr>
              <a:t>μ</a:t>
            </a:r>
            <a:r>
              <a:rPr lang="en-US" sz="1200" dirty="0">
                <a:solidFill>
                  <a:schemeClr val="tx1"/>
                </a:solidFill>
                <a:ea typeface="Times New Roman" panose="02020603050405020304" pitchFamily="18" charset="0"/>
              </a:rPr>
              <a:t>=3, </a:t>
            </a:r>
            <a:r>
              <a:rPr lang="el-GR" sz="1200" dirty="0">
                <a:solidFill>
                  <a:schemeClr val="tx1"/>
                </a:solidFill>
                <a:ea typeface="Times New Roman" panose="02020603050405020304" pitchFamily="18" charset="0"/>
              </a:rPr>
              <a:t>μ≥</a:t>
            </a:r>
            <a:r>
              <a:rPr lang="en-US" sz="1200" dirty="0">
                <a:solidFill>
                  <a:schemeClr val="tx1"/>
                </a:solidFill>
                <a:ea typeface="Times New Roman" panose="02020603050405020304" pitchFamily="18" charset="0"/>
              </a:rPr>
              <a:t>200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8FFA"/>
                </a:solidFill>
                <a:ea typeface="Times New Roman" panose="02020603050405020304" pitchFamily="18" charset="0"/>
              </a:rPr>
              <a:t>Alternate Hypothesis </a:t>
            </a:r>
            <a:r>
              <a:rPr lang="en-US" sz="1200" dirty="0">
                <a:solidFill>
                  <a:schemeClr val="tx1"/>
                </a:solidFill>
                <a:ea typeface="Times New Roman" panose="02020603050405020304" pitchFamily="18" charset="0"/>
              </a:rPr>
              <a:t>denoted by </a:t>
            </a:r>
            <a:r>
              <a:rPr lang="en-US" sz="1200" dirty="0">
                <a:solidFill>
                  <a:srgbClr val="008FFA"/>
                </a:solidFill>
                <a:ea typeface="Times New Roman" panose="02020603050405020304" pitchFamily="18" charset="0"/>
              </a:rPr>
              <a:t>H₁</a:t>
            </a:r>
            <a:r>
              <a:rPr lang="en-US" sz="1200" dirty="0">
                <a:solidFill>
                  <a:schemeClr val="tx1"/>
                </a:solidFill>
                <a:ea typeface="Times New Roman" panose="02020603050405020304" pitchFamily="18" charset="0"/>
              </a:rPr>
              <a:t> is the claim or  hypothesis that will be accepted if the null hypothesis is rejected. It is </a:t>
            </a:r>
            <a:r>
              <a:rPr lang="en-US" sz="1200" dirty="0">
                <a:solidFill>
                  <a:srgbClr val="008FFA"/>
                </a:solidFill>
                <a:ea typeface="Times New Roman" panose="02020603050405020304" pitchFamily="18" charset="0"/>
              </a:rPr>
              <a:t>usually the opposite of H₀ but generally depend on the problem. VERY IMPORTANT: H₀ and H₁ could switch places. Answers: </a:t>
            </a:r>
            <a:r>
              <a:rPr lang="en-US" sz="1200" dirty="0">
                <a:solidFill>
                  <a:schemeClr val="tx1"/>
                </a:solidFill>
                <a:ea typeface="Times New Roman" panose="02020603050405020304" pitchFamily="18" charset="0"/>
              </a:rPr>
              <a:t>p≠0.8, </a:t>
            </a:r>
            <a:r>
              <a:rPr lang="el-GR" sz="1200" dirty="0">
                <a:solidFill>
                  <a:schemeClr val="tx1"/>
                </a:solidFill>
                <a:ea typeface="Times New Roman" panose="02020603050405020304" pitchFamily="18" charset="0"/>
              </a:rPr>
              <a:t>μ≠</a:t>
            </a:r>
            <a:r>
              <a:rPr lang="en-US" sz="1200" dirty="0">
                <a:solidFill>
                  <a:schemeClr val="tx1"/>
                </a:solidFill>
                <a:ea typeface="Times New Roman" panose="02020603050405020304" pitchFamily="18" charset="0"/>
              </a:rPr>
              <a:t>3, </a:t>
            </a:r>
            <a:r>
              <a:rPr lang="el-GR" sz="1200" dirty="0">
                <a:solidFill>
                  <a:schemeClr val="tx1"/>
                </a:solidFill>
                <a:ea typeface="Times New Roman" panose="02020603050405020304" pitchFamily="18" charset="0"/>
              </a:rPr>
              <a:t>μ</a:t>
            </a:r>
            <a:r>
              <a:rPr lang="en-US" sz="1200" dirty="0">
                <a:solidFill>
                  <a:schemeClr val="tx1"/>
                </a:solidFill>
                <a:ea typeface="Times New Roman" panose="02020603050405020304" pitchFamily="18" charset="0"/>
              </a:rPr>
              <a:t>&lt;200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Our goal is to decide based on data, which of the </a:t>
            </a:r>
            <a:r>
              <a:rPr lang="en-US" sz="1200" b="1" dirty="0">
                <a:solidFill>
                  <a:srgbClr val="008FFA"/>
                </a:solidFill>
                <a:ea typeface="Times New Roman" panose="02020603050405020304" pitchFamily="18" charset="0"/>
              </a:rPr>
              <a:t>H₀ or H₁ is true. They both cannot be true at the same time since they are exclusive or disjoint. We generally stick to H₀ until data shows that it cannot be true. </a:t>
            </a:r>
            <a:endParaRPr lang="en-US" sz="1200" b="1" dirty="0">
              <a:solidFill>
                <a:schemeClr val="tx1"/>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401662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deciding on correctness of </a:t>
            </a:r>
            <a:r>
              <a:rPr lang="en-US" sz="1200" dirty="0">
                <a:solidFill>
                  <a:srgbClr val="008FFA"/>
                </a:solidFill>
                <a:ea typeface="Times New Roman" panose="02020603050405020304" pitchFamily="18" charset="0"/>
              </a:rPr>
              <a:t>H₀ or H₁ using sample data not the whole population data, our decision comes with a risk, we might commit any of the following two types are error. These errors are conditional statements. Type I error is Rejecting H₀ (Decision) when H₀ is True (Fact) while Type II error is Failing to Reject H₀ (Decision) when H₀ is False (Fact).</a:t>
            </a:r>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390578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be able to answer this, if not, read the past slides carefully to figure out the answer </a:t>
            </a:r>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336949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12/15/2020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12/15/2020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16.png"/><Relationship Id="rId10" Type="http://schemas.openxmlformats.org/officeDocument/2006/relationships/image" Target="../media/image24.png"/><Relationship Id="rId4" Type="http://schemas.openxmlformats.org/officeDocument/2006/relationships/image" Target="../media/image15.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image" Target="../media/image14.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wmf"/><Relationship Id="rId1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1524000" y="2323846"/>
            <a:ext cx="9144000" cy="2387600"/>
          </a:xfrm>
        </p:spPr>
        <p:txBody>
          <a:bodyPr/>
          <a:lstStyle/>
          <a:p>
            <a:r>
              <a:rPr lang="en-US" dirty="0"/>
              <a:t>Testing Statistical Hypothesis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524000" y="5143757"/>
            <a:ext cx="9144000" cy="629720"/>
          </a:xfrm>
        </p:spPr>
        <p:txBody>
          <a:bodyPr>
            <a:normAutofit/>
          </a:bodyPr>
          <a:lstStyle/>
          <a:p>
            <a:r>
              <a:rPr lang="en-US" sz="3600" dirty="0">
                <a:solidFill>
                  <a:srgbClr val="8D42C6"/>
                </a:solidFill>
              </a:rPr>
              <a:t>Chapter 7 Part 1</a:t>
            </a:r>
          </a:p>
        </p:txBody>
      </p:sp>
      <p:pic>
        <p:nvPicPr>
          <p:cNvPr id="4" name="Picture 3" descr="C:\Users\ASaghafi\Desktop\6b43c3e62afe95d7b9ba4ec442f09b7c_crown-clip-art-transparent-gold-crown-clipart-transparent-background_800-598.png">
            <a:extLst>
              <a:ext uri="{FF2B5EF4-FFF2-40B4-BE49-F238E27FC236}">
                <a16:creationId xmlns:a16="http://schemas.microsoft.com/office/drawing/2014/main" id="{3197DFE4-9794-493C-A524-6080F713E325}"/>
              </a:ext>
            </a:extLst>
          </p:cNvPr>
          <p:cNvPicPr/>
          <p:nvPr/>
        </p:nvPicPr>
        <p:blipFill>
          <a:blip r:embed="rId3" cstate="print"/>
          <a:srcRect/>
          <a:stretch>
            <a:fillRect/>
          </a:stretch>
        </p:blipFill>
        <p:spPr bwMode="auto">
          <a:xfrm rot="20028720">
            <a:off x="1054934" y="757158"/>
            <a:ext cx="2318412" cy="1705265"/>
          </a:xfrm>
          <a:prstGeom prst="rect">
            <a:avLst/>
          </a:prstGeom>
          <a:noFill/>
          <a:ln w="9525">
            <a:noFill/>
            <a:miter lim="800000"/>
            <a:headEnd/>
            <a:tailEnd/>
          </a:ln>
        </p:spPr>
      </p:pic>
      <p:pic>
        <p:nvPicPr>
          <p:cNvPr id="5" name="Picture 4">
            <a:extLst>
              <a:ext uri="{FF2B5EF4-FFF2-40B4-BE49-F238E27FC236}">
                <a16:creationId xmlns:a16="http://schemas.microsoft.com/office/drawing/2014/main" id="{6CD9A2C9-F8FA-4EC6-8EF6-13EA7353B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16769">
            <a:off x="8367816" y="623591"/>
            <a:ext cx="2679700" cy="2480637"/>
          </a:xfrm>
          <a:prstGeom prst="rect">
            <a:avLst/>
          </a:prstGeom>
        </p:spPr>
      </p:pic>
      <p:sp>
        <p:nvSpPr>
          <p:cNvPr id="8" name="TextBox 7">
            <a:extLst>
              <a:ext uri="{FF2B5EF4-FFF2-40B4-BE49-F238E27FC236}">
                <a16:creationId xmlns:a16="http://schemas.microsoft.com/office/drawing/2014/main" id="{2A16CF95-C78B-4B27-9BB6-72DC153F069E}"/>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Probability Rules </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7454030" cy="830997"/>
          </a:xfrm>
          <a:prstGeom prst="rect">
            <a:avLst/>
          </a:prstGeom>
        </p:spPr>
        <p:txBody>
          <a:bodyPr wrap="square">
            <a:spAutoFit/>
          </a:bodyPr>
          <a:lstStyle/>
          <a:p>
            <a:r>
              <a:rPr lang="en-US" sz="2400" dirty="0">
                <a:ea typeface="Times New Roman" panose="02020603050405020304" pitchFamily="18" charset="0"/>
              </a:rPr>
              <a:t>We can measure the chance of type I and II errors using conditional probability.</a:t>
            </a:r>
          </a:p>
        </p:txBody>
      </p:sp>
      <p:sp>
        <p:nvSpPr>
          <p:cNvPr id="8" name="Rectangle 7">
            <a:extLst>
              <a:ext uri="{FF2B5EF4-FFF2-40B4-BE49-F238E27FC236}">
                <a16:creationId xmlns:a16="http://schemas.microsoft.com/office/drawing/2014/main" id="{4D2A939D-1BF1-4186-8668-F4B30DB3DFE3}"/>
              </a:ext>
            </a:extLst>
          </p:cNvPr>
          <p:cNvSpPr/>
          <p:nvPr/>
        </p:nvSpPr>
        <p:spPr>
          <a:xfrm>
            <a:off x="1527131" y="2650639"/>
            <a:ext cx="8381190" cy="1809726"/>
          </a:xfrm>
          <a:prstGeom prst="rect">
            <a:avLst/>
          </a:prstGeom>
          <a:solidFill>
            <a:srgbClr val="BDE9FF"/>
          </a:solidFill>
        </p:spPr>
        <p:txBody>
          <a:bodyPr wrap="square">
            <a:spAutoFit/>
          </a:bodyPr>
          <a:lstStyle/>
          <a:p>
            <a:pPr lvl="0" algn="just">
              <a:lnSpc>
                <a:spcPct val="90000"/>
              </a:lnSpc>
            </a:pPr>
            <a:r>
              <a:rPr lang="en-US" sz="2400" dirty="0">
                <a:solidFill>
                  <a:srgbClr val="FF0000"/>
                </a:solidFill>
                <a:cs typeface="Times New Roman" pitchFamily="18" charset="0"/>
              </a:rPr>
              <a:t>Type I Error </a:t>
            </a:r>
            <a:r>
              <a:rPr lang="en-US" sz="2400" dirty="0">
                <a:cs typeface="Times New Roman" pitchFamily="18" charset="0"/>
              </a:rPr>
              <a:t>is committed when we incorrectly reject a true null hypothesis; that is we reject H</a:t>
            </a:r>
            <a:r>
              <a:rPr lang="en-US" sz="2400" baseline="-25000" dirty="0">
                <a:cs typeface="Times New Roman" pitchFamily="18" charset="0"/>
              </a:rPr>
              <a:t>0</a:t>
            </a:r>
            <a:r>
              <a:rPr lang="en-US" sz="2400" dirty="0">
                <a:cs typeface="Times New Roman" pitchFamily="18" charset="0"/>
              </a:rPr>
              <a:t> when in fact it is true. </a:t>
            </a:r>
          </a:p>
          <a:p>
            <a:pPr lvl="0" algn="just">
              <a:lnSpc>
                <a:spcPct val="90000"/>
              </a:lnSpc>
            </a:pPr>
            <a:r>
              <a:rPr lang="en-US" sz="2400" dirty="0">
                <a:cs typeface="Times New Roman" pitchFamily="18" charset="0"/>
              </a:rPr>
              <a:t>The probability of such error is shown by </a:t>
            </a:r>
            <a:r>
              <a:rPr lang="el-GR" sz="2400" dirty="0">
                <a:solidFill>
                  <a:srgbClr val="FF0000"/>
                </a:solidFill>
                <a:cs typeface="Times New Roman" pitchFamily="18" charset="0"/>
              </a:rPr>
              <a:t>α</a:t>
            </a:r>
            <a:r>
              <a:rPr lang="en-US" sz="2400" dirty="0">
                <a:cs typeface="Times New Roman" pitchFamily="18" charset="0"/>
              </a:rPr>
              <a:t> and can be computed by:</a:t>
            </a:r>
          </a:p>
          <a:p>
            <a:pPr lvl="0" algn="ctr">
              <a:lnSpc>
                <a:spcPct val="90000"/>
              </a:lnSpc>
            </a:pPr>
            <a:r>
              <a:rPr lang="el-GR" sz="2600" dirty="0">
                <a:solidFill>
                  <a:srgbClr val="FF0000"/>
                </a:solidFill>
                <a:cs typeface="Times New Roman" pitchFamily="18" charset="0"/>
              </a:rPr>
              <a:t>α</a:t>
            </a:r>
            <a:r>
              <a:rPr lang="en-US" sz="2600" dirty="0">
                <a:solidFill>
                  <a:srgbClr val="FF0000"/>
                </a:solidFill>
                <a:cs typeface="Times New Roman" pitchFamily="18" charset="0"/>
              </a:rPr>
              <a:t> = P( Reject H</a:t>
            </a:r>
            <a:r>
              <a:rPr lang="en-US" sz="2600" baseline="-25000" dirty="0">
                <a:solidFill>
                  <a:srgbClr val="FF0000"/>
                </a:solidFill>
                <a:cs typeface="Times New Roman" pitchFamily="18" charset="0"/>
              </a:rPr>
              <a:t>0 </a:t>
            </a:r>
            <a:r>
              <a:rPr lang="en-US" sz="2600" dirty="0">
                <a:solidFill>
                  <a:srgbClr val="FF0000"/>
                </a:solidFill>
                <a:cs typeface="Times New Roman" pitchFamily="18" charset="0"/>
              </a:rPr>
              <a:t>| H</a:t>
            </a:r>
            <a:r>
              <a:rPr lang="en-US" sz="2600" baseline="-25000" dirty="0">
                <a:solidFill>
                  <a:srgbClr val="FF0000"/>
                </a:solidFill>
                <a:cs typeface="Times New Roman" pitchFamily="18" charset="0"/>
              </a:rPr>
              <a:t>0 </a:t>
            </a:r>
            <a:r>
              <a:rPr lang="en-US" sz="2600" dirty="0">
                <a:solidFill>
                  <a:srgbClr val="FF0000"/>
                </a:solidFill>
                <a:cs typeface="Times New Roman" pitchFamily="18" charset="0"/>
              </a:rPr>
              <a:t>is True )</a:t>
            </a:r>
          </a:p>
        </p:txBody>
      </p:sp>
      <p:sp>
        <p:nvSpPr>
          <p:cNvPr id="5" name="Rectangle 4">
            <a:extLst>
              <a:ext uri="{FF2B5EF4-FFF2-40B4-BE49-F238E27FC236}">
                <a16:creationId xmlns:a16="http://schemas.microsoft.com/office/drawing/2014/main" id="{1731F7B7-5DD3-4A27-B2F8-04153D76DD34}"/>
              </a:ext>
            </a:extLst>
          </p:cNvPr>
          <p:cNvSpPr/>
          <p:nvPr/>
        </p:nvSpPr>
        <p:spPr>
          <a:xfrm>
            <a:off x="1527131" y="4713497"/>
            <a:ext cx="8381190" cy="1782026"/>
          </a:xfrm>
          <a:prstGeom prst="rect">
            <a:avLst/>
          </a:prstGeom>
          <a:solidFill>
            <a:srgbClr val="FFCCFF"/>
          </a:solidFill>
        </p:spPr>
        <p:txBody>
          <a:bodyPr wrap="square">
            <a:spAutoFit/>
          </a:bodyPr>
          <a:lstStyle/>
          <a:p>
            <a:pPr lvl="0" algn="just">
              <a:lnSpc>
                <a:spcPct val="90000"/>
              </a:lnSpc>
            </a:pPr>
            <a:r>
              <a:rPr lang="en-US" sz="2400" dirty="0">
                <a:solidFill>
                  <a:srgbClr val="0070C0"/>
                </a:solidFill>
                <a:cs typeface="Times New Roman" pitchFamily="18" charset="0"/>
              </a:rPr>
              <a:t>Type II Error </a:t>
            </a:r>
            <a:r>
              <a:rPr lang="en-US" sz="2400" dirty="0">
                <a:cs typeface="Times New Roman" pitchFamily="18" charset="0"/>
              </a:rPr>
              <a:t>is committed when we fail to reject a false null hypothesis; that is we accept H</a:t>
            </a:r>
            <a:r>
              <a:rPr lang="en-US" sz="2400" baseline="-25000" dirty="0">
                <a:cs typeface="Times New Roman" pitchFamily="18" charset="0"/>
              </a:rPr>
              <a:t>0</a:t>
            </a:r>
            <a:r>
              <a:rPr lang="en-US" sz="2400" dirty="0">
                <a:cs typeface="Times New Roman" pitchFamily="18" charset="0"/>
              </a:rPr>
              <a:t> when in fact it is false.</a:t>
            </a:r>
          </a:p>
          <a:p>
            <a:pPr lvl="0" algn="just">
              <a:lnSpc>
                <a:spcPct val="90000"/>
              </a:lnSpc>
            </a:pPr>
            <a:r>
              <a:rPr lang="en-US" sz="2400" dirty="0">
                <a:cs typeface="Times New Roman" pitchFamily="18" charset="0"/>
              </a:rPr>
              <a:t>The probability of such error is shown by </a:t>
            </a:r>
            <a:r>
              <a:rPr lang="el-GR" sz="2400" dirty="0">
                <a:solidFill>
                  <a:srgbClr val="0070C0"/>
                </a:solidFill>
                <a:cs typeface="Times New Roman" pitchFamily="18" charset="0"/>
              </a:rPr>
              <a:t>β</a:t>
            </a:r>
            <a:r>
              <a:rPr lang="en-US" sz="2400" dirty="0">
                <a:cs typeface="Times New Roman" pitchFamily="18" charset="0"/>
              </a:rPr>
              <a:t> and can be computed by:</a:t>
            </a:r>
          </a:p>
          <a:p>
            <a:pPr lvl="0" algn="ctr">
              <a:lnSpc>
                <a:spcPct val="90000"/>
              </a:lnSpc>
            </a:pPr>
            <a:r>
              <a:rPr lang="el-GR" sz="2600" dirty="0">
                <a:solidFill>
                  <a:srgbClr val="0070C0"/>
                </a:solidFill>
                <a:cs typeface="Times New Roman" pitchFamily="18" charset="0"/>
              </a:rPr>
              <a:t>β</a:t>
            </a:r>
            <a:r>
              <a:rPr lang="en-US" sz="2600" dirty="0">
                <a:solidFill>
                  <a:srgbClr val="0070C0"/>
                </a:solidFill>
                <a:cs typeface="Times New Roman" pitchFamily="18" charset="0"/>
              </a:rPr>
              <a:t> = P( fail to Reject H</a:t>
            </a:r>
            <a:r>
              <a:rPr lang="en-US" sz="2600" baseline="-25000" dirty="0">
                <a:solidFill>
                  <a:srgbClr val="0070C0"/>
                </a:solidFill>
                <a:cs typeface="Times New Roman" pitchFamily="18" charset="0"/>
              </a:rPr>
              <a:t>0 </a:t>
            </a:r>
            <a:r>
              <a:rPr lang="en-US" sz="2600" dirty="0">
                <a:solidFill>
                  <a:srgbClr val="0070C0"/>
                </a:solidFill>
                <a:cs typeface="Times New Roman" pitchFamily="18" charset="0"/>
              </a:rPr>
              <a:t>| H</a:t>
            </a:r>
            <a:r>
              <a:rPr lang="en-US" sz="2600" baseline="-25000" dirty="0">
                <a:solidFill>
                  <a:srgbClr val="0070C0"/>
                </a:solidFill>
                <a:cs typeface="Times New Roman" pitchFamily="18" charset="0"/>
              </a:rPr>
              <a:t>0 </a:t>
            </a:r>
            <a:r>
              <a:rPr lang="en-US" sz="2600" dirty="0">
                <a:solidFill>
                  <a:srgbClr val="0070C0"/>
                </a:solidFill>
                <a:cs typeface="Times New Roman" pitchFamily="18" charset="0"/>
              </a:rPr>
              <a:t>is False)</a:t>
            </a:r>
          </a:p>
        </p:txBody>
      </p:sp>
      <p:sp>
        <p:nvSpPr>
          <p:cNvPr id="6" name="Rectangle 5">
            <a:extLst>
              <a:ext uri="{FF2B5EF4-FFF2-40B4-BE49-F238E27FC236}">
                <a16:creationId xmlns:a16="http://schemas.microsoft.com/office/drawing/2014/main" id="{486BEB54-0BDB-4A12-A392-3769F03A0875}"/>
              </a:ext>
            </a:extLst>
          </p:cNvPr>
          <p:cNvSpPr/>
          <p:nvPr/>
        </p:nvSpPr>
        <p:spPr>
          <a:xfrm>
            <a:off x="8730641" y="419183"/>
            <a:ext cx="3043824" cy="1524637"/>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a:solidFill>
                  <a:srgbClr val="FF0000"/>
                </a:solidFill>
                <a:cs typeface="Times New Roman" pitchFamily="18" charset="0"/>
              </a:rPr>
              <a:t>α</a:t>
            </a:r>
            <a:r>
              <a:rPr lang="en-US" sz="2400" dirty="0">
                <a:solidFill>
                  <a:schemeClr val="tx1"/>
                </a:solidFill>
                <a:cs typeface="Times New Roman" pitchFamily="18" charset="0"/>
              </a:rPr>
              <a:t> is the same concept in confidence intervals known as </a:t>
            </a:r>
            <a:r>
              <a:rPr lang="en-US" sz="2400" dirty="0">
                <a:solidFill>
                  <a:srgbClr val="FF0000"/>
                </a:solidFill>
                <a:cs typeface="Times New Roman" pitchFamily="18" charset="0"/>
              </a:rPr>
              <a:t>significance level</a:t>
            </a:r>
            <a:r>
              <a:rPr lang="en-US" sz="2400" dirty="0">
                <a:solidFill>
                  <a:schemeClr val="tx1"/>
                </a:solidFill>
                <a:cs typeface="Times New Roman" pitchFamily="18" charset="0"/>
              </a:rPr>
              <a:t>.</a:t>
            </a:r>
            <a:endParaRPr lang="en-US" sz="2400" dirty="0">
              <a:solidFill>
                <a:schemeClr val="tx1"/>
              </a:solidFill>
            </a:endParaRPr>
          </a:p>
        </p:txBody>
      </p:sp>
    </p:spTree>
    <p:extLst>
      <p:ext uri="{BB962C8B-B14F-4D97-AF65-F5344CB8AC3E}">
        <p14:creationId xmlns:p14="http://schemas.microsoft.com/office/powerpoint/2010/main" val="104214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Power and Confidence </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7454030" cy="861774"/>
          </a:xfrm>
          <a:prstGeom prst="rect">
            <a:avLst/>
          </a:prstGeom>
        </p:spPr>
        <p:txBody>
          <a:bodyPr wrap="square">
            <a:spAutoFit/>
          </a:bodyPr>
          <a:lstStyle/>
          <a:p>
            <a:r>
              <a:rPr lang="en-US" sz="2400" dirty="0">
                <a:ea typeface="Times New Roman" panose="02020603050405020304" pitchFamily="18" charset="0"/>
              </a:rPr>
              <a:t>There are two more probabilities in our table of errors that compliment </a:t>
            </a:r>
            <a:r>
              <a:rPr lang="el-GR" sz="2400" dirty="0">
                <a:solidFill>
                  <a:srgbClr val="FF0000"/>
                </a:solidFill>
                <a:cs typeface="Times New Roman" pitchFamily="18" charset="0"/>
              </a:rPr>
              <a:t>α</a:t>
            </a:r>
            <a:r>
              <a:rPr lang="en-US" sz="2400" dirty="0">
                <a:cs typeface="Times New Roman" pitchFamily="18" charset="0"/>
              </a:rPr>
              <a:t> and </a:t>
            </a:r>
            <a:r>
              <a:rPr lang="el-GR" sz="2400" dirty="0">
                <a:solidFill>
                  <a:srgbClr val="0070C0"/>
                </a:solidFill>
                <a:cs typeface="Times New Roman" pitchFamily="18" charset="0"/>
              </a:rPr>
              <a:t>β</a:t>
            </a:r>
            <a:r>
              <a:rPr lang="en-US" sz="2400" dirty="0">
                <a:cs typeface="Times New Roman" pitchFamily="18" charset="0"/>
              </a:rPr>
              <a:t>.</a:t>
            </a:r>
            <a:endParaRPr lang="en-US" sz="2400" dirty="0">
              <a:ea typeface="Times New Roman" panose="02020603050405020304" pitchFamily="18" charset="0"/>
            </a:endParaRPr>
          </a:p>
        </p:txBody>
      </p:sp>
      <p:sp>
        <p:nvSpPr>
          <p:cNvPr id="8" name="Rectangle 7">
            <a:extLst>
              <a:ext uri="{FF2B5EF4-FFF2-40B4-BE49-F238E27FC236}">
                <a16:creationId xmlns:a16="http://schemas.microsoft.com/office/drawing/2014/main" id="{4D2A939D-1BF1-4186-8668-F4B30DB3DFE3}"/>
              </a:ext>
            </a:extLst>
          </p:cNvPr>
          <p:cNvSpPr/>
          <p:nvPr/>
        </p:nvSpPr>
        <p:spPr>
          <a:xfrm>
            <a:off x="1527131" y="2702746"/>
            <a:ext cx="8381190" cy="1449628"/>
          </a:xfrm>
          <a:prstGeom prst="rect">
            <a:avLst/>
          </a:prstGeom>
          <a:solidFill>
            <a:srgbClr val="FFFFCC"/>
          </a:solidFill>
        </p:spPr>
        <p:txBody>
          <a:bodyPr wrap="square">
            <a:spAutoFit/>
          </a:bodyPr>
          <a:lstStyle/>
          <a:p>
            <a:pPr lvl="0" algn="just">
              <a:lnSpc>
                <a:spcPct val="90000"/>
              </a:lnSpc>
            </a:pPr>
            <a:r>
              <a:rPr lang="en-US" sz="2400" dirty="0">
                <a:cs typeface="Times New Roman" pitchFamily="18" charset="0"/>
              </a:rPr>
              <a:t>The probability of </a:t>
            </a:r>
            <a:r>
              <a:rPr lang="en-US" sz="2400" dirty="0">
                <a:solidFill>
                  <a:srgbClr val="00B050"/>
                </a:solidFill>
                <a:cs typeface="Times New Roman" pitchFamily="18" charset="0"/>
              </a:rPr>
              <a:t>not committing a Type II Error </a:t>
            </a:r>
            <a:r>
              <a:rPr lang="en-US" sz="2400" dirty="0">
                <a:cs typeface="Times New Roman" pitchFamily="18" charset="0"/>
              </a:rPr>
              <a:t>is called the </a:t>
            </a:r>
            <a:r>
              <a:rPr lang="en-US" sz="2400" b="1" dirty="0">
                <a:solidFill>
                  <a:srgbClr val="00B050"/>
                </a:solidFill>
                <a:cs typeface="Times New Roman" pitchFamily="18" charset="0"/>
              </a:rPr>
              <a:t>power</a:t>
            </a:r>
            <a:r>
              <a:rPr lang="en-US" sz="2400" dirty="0">
                <a:cs typeface="Times New Roman" pitchFamily="18" charset="0"/>
              </a:rPr>
              <a:t> of the test, shown by </a:t>
            </a:r>
            <a:r>
              <a:rPr lang="el-GR" sz="2400" dirty="0">
                <a:solidFill>
                  <a:srgbClr val="00B050"/>
                </a:solidFill>
                <a:cs typeface="Times New Roman" pitchFamily="18" charset="0"/>
              </a:rPr>
              <a:t>γ</a:t>
            </a:r>
            <a:r>
              <a:rPr lang="en-US" sz="2400" dirty="0">
                <a:cs typeface="Times New Roman" pitchFamily="18" charset="0"/>
              </a:rPr>
              <a:t>, it is correctly detecting a false null hypothesis</a:t>
            </a:r>
          </a:p>
          <a:p>
            <a:pPr lvl="0" algn="ctr">
              <a:lnSpc>
                <a:spcPct val="90000"/>
              </a:lnSpc>
            </a:pPr>
            <a:r>
              <a:rPr lang="el-GR" sz="2600" dirty="0">
                <a:solidFill>
                  <a:srgbClr val="00B050"/>
                </a:solidFill>
                <a:cs typeface="Times New Roman" pitchFamily="18" charset="0"/>
              </a:rPr>
              <a:t>γ</a:t>
            </a:r>
            <a:r>
              <a:rPr lang="en-US" sz="2600" dirty="0">
                <a:solidFill>
                  <a:srgbClr val="00B050"/>
                </a:solidFill>
                <a:cs typeface="Times New Roman" pitchFamily="18" charset="0"/>
              </a:rPr>
              <a:t> = Power = 1-</a:t>
            </a:r>
            <a:r>
              <a:rPr lang="el-GR" sz="2600" dirty="0">
                <a:solidFill>
                  <a:srgbClr val="0070C0"/>
                </a:solidFill>
                <a:cs typeface="Times New Roman" pitchFamily="18" charset="0"/>
              </a:rPr>
              <a:t>β</a:t>
            </a:r>
            <a:r>
              <a:rPr lang="en-US" sz="2600" dirty="0">
                <a:solidFill>
                  <a:srgbClr val="00B050"/>
                </a:solidFill>
                <a:cs typeface="Times New Roman" pitchFamily="18" charset="0"/>
              </a:rPr>
              <a:t> = P( Reject H</a:t>
            </a:r>
            <a:r>
              <a:rPr lang="en-US" sz="2600" baseline="-25000" dirty="0">
                <a:solidFill>
                  <a:srgbClr val="00B050"/>
                </a:solidFill>
                <a:cs typeface="Times New Roman" pitchFamily="18" charset="0"/>
              </a:rPr>
              <a:t>0 </a:t>
            </a:r>
            <a:r>
              <a:rPr lang="en-US" sz="2600" dirty="0">
                <a:solidFill>
                  <a:srgbClr val="00B050"/>
                </a:solidFill>
                <a:cs typeface="Times New Roman" pitchFamily="18" charset="0"/>
              </a:rPr>
              <a:t>| H</a:t>
            </a:r>
            <a:r>
              <a:rPr lang="en-US" sz="2600" baseline="-25000" dirty="0">
                <a:solidFill>
                  <a:srgbClr val="00B050"/>
                </a:solidFill>
                <a:cs typeface="Times New Roman" pitchFamily="18" charset="0"/>
              </a:rPr>
              <a:t>0 </a:t>
            </a:r>
            <a:r>
              <a:rPr lang="en-US" sz="2600" dirty="0">
                <a:solidFill>
                  <a:srgbClr val="00B050"/>
                </a:solidFill>
                <a:cs typeface="Times New Roman" pitchFamily="18" charset="0"/>
              </a:rPr>
              <a:t>is False)</a:t>
            </a:r>
          </a:p>
        </p:txBody>
      </p:sp>
      <p:sp>
        <p:nvSpPr>
          <p:cNvPr id="5" name="Rectangle 4">
            <a:extLst>
              <a:ext uri="{FF2B5EF4-FFF2-40B4-BE49-F238E27FC236}">
                <a16:creationId xmlns:a16="http://schemas.microsoft.com/office/drawing/2014/main" id="{1731F7B7-5DD3-4A27-B2F8-04153D76DD34}"/>
              </a:ext>
            </a:extLst>
          </p:cNvPr>
          <p:cNvSpPr/>
          <p:nvPr/>
        </p:nvSpPr>
        <p:spPr>
          <a:xfrm>
            <a:off x="1527131" y="4576923"/>
            <a:ext cx="8381190" cy="1603516"/>
          </a:xfrm>
          <a:prstGeom prst="rect">
            <a:avLst/>
          </a:prstGeom>
          <a:solidFill>
            <a:srgbClr val="FFCCFF"/>
          </a:solidFill>
        </p:spPr>
        <p:txBody>
          <a:bodyPr wrap="square">
            <a:spAutoFit/>
          </a:bodyPr>
          <a:lstStyle/>
          <a:p>
            <a:pPr lvl="0" algn="just">
              <a:lnSpc>
                <a:spcPct val="90000"/>
              </a:lnSpc>
            </a:pPr>
            <a:r>
              <a:rPr lang="en-US" sz="2400" dirty="0">
                <a:cs typeface="Times New Roman" pitchFamily="18" charset="0"/>
              </a:rPr>
              <a:t>The probability of Type I Error which we show by </a:t>
            </a:r>
            <a:r>
              <a:rPr lang="el-GR" sz="2400" dirty="0">
                <a:solidFill>
                  <a:srgbClr val="FF0000"/>
                </a:solidFill>
                <a:cs typeface="Times New Roman" pitchFamily="18" charset="0"/>
              </a:rPr>
              <a:t>α</a:t>
            </a:r>
            <a:r>
              <a:rPr lang="en-US" sz="2400" dirty="0">
                <a:solidFill>
                  <a:srgbClr val="FF0000"/>
                </a:solidFill>
                <a:cs typeface="Times New Roman" pitchFamily="18" charset="0"/>
              </a:rPr>
              <a:t> is the same significance level </a:t>
            </a:r>
            <a:r>
              <a:rPr lang="el-GR" sz="2400" dirty="0">
                <a:cs typeface="Times New Roman" pitchFamily="18" charset="0"/>
              </a:rPr>
              <a:t>α</a:t>
            </a:r>
            <a:r>
              <a:rPr lang="en-US" sz="2400" dirty="0">
                <a:cs typeface="Times New Roman" pitchFamily="18" charset="0"/>
              </a:rPr>
              <a:t> we had in the confidence intervals. Thus, </a:t>
            </a:r>
            <a:r>
              <a:rPr lang="en-US" sz="2400" b="1" dirty="0">
                <a:solidFill>
                  <a:srgbClr val="00B050"/>
                </a:solidFill>
                <a:cs typeface="Times New Roman" pitchFamily="18" charset="0"/>
              </a:rPr>
              <a:t>confidence level </a:t>
            </a:r>
            <a:r>
              <a:rPr lang="en-US" sz="2400" dirty="0">
                <a:cs typeface="Times New Roman" pitchFamily="18" charset="0"/>
              </a:rPr>
              <a:t>is </a:t>
            </a:r>
          </a:p>
          <a:p>
            <a:pPr lvl="0" algn="just">
              <a:lnSpc>
                <a:spcPts val="1200"/>
              </a:lnSpc>
            </a:pPr>
            <a:endParaRPr lang="en-US" sz="2400" dirty="0">
              <a:cs typeface="Times New Roman" pitchFamily="18" charset="0"/>
            </a:endParaRPr>
          </a:p>
          <a:p>
            <a:pPr lvl="0" algn="ctr">
              <a:lnSpc>
                <a:spcPct val="90000"/>
              </a:lnSpc>
            </a:pPr>
            <a:r>
              <a:rPr lang="en-US" sz="2600" dirty="0">
                <a:solidFill>
                  <a:srgbClr val="00B050"/>
                </a:solidFill>
                <a:cs typeface="Times New Roman" pitchFamily="18" charset="0"/>
              </a:rPr>
              <a:t>(1-</a:t>
            </a:r>
            <a:r>
              <a:rPr lang="el-GR" sz="2600" dirty="0">
                <a:solidFill>
                  <a:srgbClr val="00B050"/>
                </a:solidFill>
                <a:cs typeface="Times New Roman" pitchFamily="18" charset="0"/>
              </a:rPr>
              <a:t>α</a:t>
            </a:r>
            <a:r>
              <a:rPr lang="en-US" sz="2600" dirty="0">
                <a:solidFill>
                  <a:srgbClr val="00B050"/>
                </a:solidFill>
                <a:cs typeface="Times New Roman" pitchFamily="18" charset="0"/>
              </a:rPr>
              <a:t>) = P( fail to Reject H</a:t>
            </a:r>
            <a:r>
              <a:rPr lang="en-US" sz="2600" baseline="-25000" dirty="0">
                <a:solidFill>
                  <a:srgbClr val="00B050"/>
                </a:solidFill>
                <a:cs typeface="Times New Roman" pitchFamily="18" charset="0"/>
              </a:rPr>
              <a:t>0 </a:t>
            </a:r>
            <a:r>
              <a:rPr lang="en-US" sz="2600" dirty="0">
                <a:solidFill>
                  <a:srgbClr val="00B050"/>
                </a:solidFill>
                <a:cs typeface="Times New Roman" pitchFamily="18" charset="0"/>
              </a:rPr>
              <a:t>| H</a:t>
            </a:r>
            <a:r>
              <a:rPr lang="en-US" sz="2600" baseline="-25000" dirty="0">
                <a:solidFill>
                  <a:srgbClr val="00B050"/>
                </a:solidFill>
                <a:cs typeface="Times New Roman" pitchFamily="18" charset="0"/>
              </a:rPr>
              <a:t>0 </a:t>
            </a:r>
            <a:r>
              <a:rPr lang="en-US" sz="2600" dirty="0">
                <a:solidFill>
                  <a:srgbClr val="00B050"/>
                </a:solidFill>
                <a:cs typeface="Times New Roman" pitchFamily="18" charset="0"/>
              </a:rPr>
              <a:t>is True)</a:t>
            </a:r>
          </a:p>
        </p:txBody>
      </p:sp>
    </p:spTree>
    <p:extLst>
      <p:ext uri="{BB962C8B-B14F-4D97-AF65-F5344CB8AC3E}">
        <p14:creationId xmlns:p14="http://schemas.microsoft.com/office/powerpoint/2010/main" val="402229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The Story Follow Up</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7454030" cy="1200329"/>
          </a:xfrm>
          <a:prstGeom prst="rect">
            <a:avLst/>
          </a:prstGeom>
        </p:spPr>
        <p:txBody>
          <a:bodyPr wrap="square">
            <a:spAutoFit/>
          </a:bodyPr>
          <a:lstStyle/>
          <a:p>
            <a:r>
              <a:rPr lang="en-US" sz="2400" dirty="0">
                <a:ea typeface="Times New Roman" panose="02020603050405020304" pitchFamily="18" charset="0"/>
              </a:rPr>
              <a:t>The </a:t>
            </a:r>
            <a:r>
              <a:rPr lang="en-US" sz="2400" dirty="0">
                <a:solidFill>
                  <a:srgbClr val="FF0000"/>
                </a:solidFill>
                <a:ea typeface="Times New Roman" panose="02020603050405020304" pitchFamily="18" charset="0"/>
              </a:rPr>
              <a:t>mad king </a:t>
            </a:r>
            <a:r>
              <a:rPr lang="en-US" sz="2400" dirty="0">
                <a:ea typeface="Times New Roman" panose="02020603050405020304" pitchFamily="18" charset="0"/>
              </a:rPr>
              <a:t>orders </a:t>
            </a:r>
            <a:r>
              <a:rPr lang="en-US" sz="2400" dirty="0">
                <a:solidFill>
                  <a:srgbClr val="7030A0"/>
                </a:solidFill>
                <a:ea typeface="Times New Roman" panose="02020603050405020304" pitchFamily="18" charset="0"/>
              </a:rPr>
              <a:t>to forge a special coin </a:t>
            </a:r>
            <a:r>
              <a:rPr lang="en-US" sz="2400" dirty="0">
                <a:ea typeface="Times New Roman" panose="02020603050405020304" pitchFamily="18" charset="0"/>
              </a:rPr>
              <a:t>with head/tail sides and let any suitor to </a:t>
            </a:r>
            <a:r>
              <a:rPr lang="en-US" sz="2400" dirty="0">
                <a:solidFill>
                  <a:srgbClr val="0070C0"/>
                </a:solidFill>
                <a:ea typeface="Times New Roman" panose="02020603050405020304" pitchFamily="18" charset="0"/>
              </a:rPr>
              <a:t>flip it 5 times </a:t>
            </a:r>
            <a:r>
              <a:rPr lang="en-US" sz="2400" dirty="0">
                <a:ea typeface="Times New Roman" panose="02020603050405020304" pitchFamily="18" charset="0"/>
              </a:rPr>
              <a:t>to decide if the </a:t>
            </a:r>
            <a:r>
              <a:rPr lang="en-US" sz="2400" dirty="0">
                <a:solidFill>
                  <a:srgbClr val="00B050"/>
                </a:solidFill>
                <a:ea typeface="Times New Roman" panose="02020603050405020304" pitchFamily="18" charset="0"/>
              </a:rPr>
              <a:t>coin is fair </a:t>
            </a:r>
            <a:r>
              <a:rPr lang="en-US" sz="2400" dirty="0">
                <a:ea typeface="Times New Roman" panose="02020603050405020304" pitchFamily="18" charset="0"/>
              </a:rPr>
              <a:t>or slightly </a:t>
            </a:r>
            <a:r>
              <a:rPr lang="en-US" sz="2400" dirty="0">
                <a:solidFill>
                  <a:srgbClr val="00B050"/>
                </a:solidFill>
                <a:ea typeface="Times New Roman" panose="02020603050405020304" pitchFamily="18" charset="0"/>
              </a:rPr>
              <a:t>biased toward showing head</a:t>
            </a:r>
            <a:r>
              <a:rPr lang="en-US" sz="2400" dirty="0">
                <a:ea typeface="Times New Roman" panose="02020603050405020304" pitchFamily="18" charset="0"/>
              </a:rPr>
              <a:t>. </a:t>
            </a:r>
            <a:endParaRPr lang="en-US" sz="2400" dirty="0"/>
          </a:p>
        </p:txBody>
      </p:sp>
      <p:sp>
        <p:nvSpPr>
          <p:cNvPr id="9" name="Rectangle 8">
            <a:extLst>
              <a:ext uri="{FF2B5EF4-FFF2-40B4-BE49-F238E27FC236}">
                <a16:creationId xmlns:a16="http://schemas.microsoft.com/office/drawing/2014/main" id="{4A8C4E5B-665F-43EF-88FF-32770A6D2074}"/>
              </a:ext>
            </a:extLst>
          </p:cNvPr>
          <p:cNvSpPr/>
          <p:nvPr/>
        </p:nvSpPr>
        <p:spPr>
          <a:xfrm>
            <a:off x="838201" y="2878466"/>
            <a:ext cx="6539630" cy="461663"/>
          </a:xfrm>
          <a:prstGeom prst="rect">
            <a:avLst/>
          </a:prstGeom>
        </p:spPr>
        <p:txBody>
          <a:bodyPr wrap="square">
            <a:spAutoFit/>
          </a:bodyPr>
          <a:lstStyle/>
          <a:p>
            <a:r>
              <a:rPr lang="en-US" sz="2400" dirty="0">
                <a:ea typeface="Times New Roman" panose="02020603050405020304" pitchFamily="18" charset="0"/>
              </a:rPr>
              <a:t>1. What population parameter is under test here?</a:t>
            </a:r>
            <a:endParaRPr lang="en-US" sz="2400" dirty="0"/>
          </a:p>
        </p:txBody>
      </p:sp>
      <p:sp>
        <p:nvSpPr>
          <p:cNvPr id="10" name="Rectangle 9">
            <a:extLst>
              <a:ext uri="{FF2B5EF4-FFF2-40B4-BE49-F238E27FC236}">
                <a16:creationId xmlns:a16="http://schemas.microsoft.com/office/drawing/2014/main" id="{9C11AC82-132F-407C-A1EF-CA16798BE597}"/>
              </a:ext>
            </a:extLst>
          </p:cNvPr>
          <p:cNvSpPr/>
          <p:nvPr/>
        </p:nvSpPr>
        <p:spPr>
          <a:xfrm>
            <a:off x="838200" y="3517871"/>
            <a:ext cx="6539630" cy="461665"/>
          </a:xfrm>
          <a:prstGeom prst="rect">
            <a:avLst/>
          </a:prstGeom>
        </p:spPr>
        <p:txBody>
          <a:bodyPr wrap="square">
            <a:spAutoFit/>
          </a:bodyPr>
          <a:lstStyle/>
          <a:p>
            <a:r>
              <a:rPr lang="en-US" sz="2400" dirty="0">
                <a:ea typeface="Times New Roman" panose="02020603050405020304" pitchFamily="18" charset="0"/>
              </a:rPr>
              <a:t>2. Write down the Null and Alternate Hypothesis.</a:t>
            </a:r>
            <a:endParaRPr lang="en-US" sz="2400" dirty="0"/>
          </a:p>
        </p:txBody>
      </p:sp>
      <p:sp>
        <p:nvSpPr>
          <p:cNvPr id="11" name="Rectangle 10">
            <a:extLst>
              <a:ext uri="{FF2B5EF4-FFF2-40B4-BE49-F238E27FC236}">
                <a16:creationId xmlns:a16="http://schemas.microsoft.com/office/drawing/2014/main" id="{2C81E4BE-9EDC-431B-A4A4-75D356C51F06}"/>
              </a:ext>
            </a:extLst>
          </p:cNvPr>
          <p:cNvSpPr/>
          <p:nvPr/>
        </p:nvSpPr>
        <p:spPr>
          <a:xfrm>
            <a:off x="838200" y="4409307"/>
            <a:ext cx="6539630" cy="461665"/>
          </a:xfrm>
          <a:prstGeom prst="rect">
            <a:avLst/>
          </a:prstGeom>
        </p:spPr>
        <p:txBody>
          <a:bodyPr wrap="square">
            <a:spAutoFit/>
          </a:bodyPr>
          <a:lstStyle/>
          <a:p>
            <a:r>
              <a:rPr lang="en-US" sz="2400" dirty="0">
                <a:ea typeface="Times New Roman" panose="02020603050405020304" pitchFamily="18" charset="0"/>
              </a:rPr>
              <a:t>3. What is our testing tool?</a:t>
            </a:r>
            <a:endParaRPr lang="en-US" sz="2400" dirty="0"/>
          </a:p>
        </p:txBody>
      </p:sp>
      <p:sp>
        <p:nvSpPr>
          <p:cNvPr id="12" name="Rectangle 11">
            <a:extLst>
              <a:ext uri="{FF2B5EF4-FFF2-40B4-BE49-F238E27FC236}">
                <a16:creationId xmlns:a16="http://schemas.microsoft.com/office/drawing/2014/main" id="{958E9A5C-6E5E-489B-A6E1-A9EBBCCE361C}"/>
              </a:ext>
            </a:extLst>
          </p:cNvPr>
          <p:cNvSpPr/>
          <p:nvPr/>
        </p:nvSpPr>
        <p:spPr>
          <a:xfrm>
            <a:off x="838200" y="5338321"/>
            <a:ext cx="6539630" cy="461665"/>
          </a:xfrm>
          <a:prstGeom prst="rect">
            <a:avLst/>
          </a:prstGeom>
        </p:spPr>
        <p:txBody>
          <a:bodyPr wrap="square">
            <a:spAutoFit/>
          </a:bodyPr>
          <a:lstStyle/>
          <a:p>
            <a:r>
              <a:rPr lang="en-US" sz="2400" dirty="0">
                <a:ea typeface="Times New Roman" panose="02020603050405020304" pitchFamily="18" charset="0"/>
              </a:rPr>
              <a:t>4. When should we reject H₀?</a:t>
            </a:r>
            <a:endParaRPr lang="en-US" sz="2400" dirty="0"/>
          </a:p>
        </p:txBody>
      </p:sp>
      <p:sp>
        <p:nvSpPr>
          <p:cNvPr id="13" name="Rectangle 12">
            <a:extLst>
              <a:ext uri="{FF2B5EF4-FFF2-40B4-BE49-F238E27FC236}">
                <a16:creationId xmlns:a16="http://schemas.microsoft.com/office/drawing/2014/main" id="{B317D0F0-C421-4788-9240-5A37F1242F97}"/>
              </a:ext>
            </a:extLst>
          </p:cNvPr>
          <p:cNvSpPr/>
          <p:nvPr/>
        </p:nvSpPr>
        <p:spPr>
          <a:xfrm>
            <a:off x="838200" y="6061554"/>
            <a:ext cx="6539630" cy="461665"/>
          </a:xfrm>
          <a:prstGeom prst="rect">
            <a:avLst/>
          </a:prstGeom>
        </p:spPr>
        <p:txBody>
          <a:bodyPr wrap="square">
            <a:spAutoFit/>
          </a:bodyPr>
          <a:lstStyle/>
          <a:p>
            <a:r>
              <a:rPr lang="en-US" sz="2400" dirty="0">
                <a:ea typeface="Times New Roman" panose="02020603050405020304" pitchFamily="18" charset="0"/>
              </a:rPr>
              <a:t>5. Perform the experiment and make a decision. </a:t>
            </a:r>
            <a:endParaRPr lang="en-US" sz="2400" dirty="0"/>
          </a:p>
        </p:txBody>
      </p:sp>
      <p:pic>
        <p:nvPicPr>
          <p:cNvPr id="4" name="Picture 3">
            <a:extLst>
              <a:ext uri="{FF2B5EF4-FFF2-40B4-BE49-F238E27FC236}">
                <a16:creationId xmlns:a16="http://schemas.microsoft.com/office/drawing/2014/main" id="{E1EEC01F-66A3-46E4-9119-278872BE6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5308" y="297485"/>
            <a:ext cx="610008" cy="633026"/>
          </a:xfrm>
          <a:prstGeom prst="rect">
            <a:avLst/>
          </a:prstGeom>
        </p:spPr>
      </p:pic>
      <p:pic>
        <p:nvPicPr>
          <p:cNvPr id="21" name="Picture 20">
            <a:extLst>
              <a:ext uri="{FF2B5EF4-FFF2-40B4-BE49-F238E27FC236}">
                <a16:creationId xmlns:a16="http://schemas.microsoft.com/office/drawing/2014/main" id="{E7BB0893-E63F-4AC5-9D2C-C980A9B5B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3004" y="300896"/>
            <a:ext cx="610008" cy="633026"/>
          </a:xfrm>
          <a:prstGeom prst="rect">
            <a:avLst/>
          </a:prstGeom>
        </p:spPr>
      </p:pic>
      <p:pic>
        <p:nvPicPr>
          <p:cNvPr id="22" name="Picture 21">
            <a:extLst>
              <a:ext uri="{FF2B5EF4-FFF2-40B4-BE49-F238E27FC236}">
                <a16:creationId xmlns:a16="http://schemas.microsoft.com/office/drawing/2014/main" id="{6886B679-9AD9-4210-AB88-18620DBA2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94074"/>
            <a:ext cx="610008" cy="633026"/>
          </a:xfrm>
          <a:prstGeom prst="rect">
            <a:avLst/>
          </a:prstGeom>
        </p:spPr>
      </p:pic>
      <p:pic>
        <p:nvPicPr>
          <p:cNvPr id="23" name="Picture 22">
            <a:extLst>
              <a:ext uri="{FF2B5EF4-FFF2-40B4-BE49-F238E27FC236}">
                <a16:creationId xmlns:a16="http://schemas.microsoft.com/office/drawing/2014/main" id="{DAF362E6-040C-4A7D-9C52-B0709F81E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302" y="294074"/>
            <a:ext cx="610008" cy="633026"/>
          </a:xfrm>
          <a:prstGeom prst="rect">
            <a:avLst/>
          </a:prstGeom>
        </p:spPr>
      </p:pic>
      <p:pic>
        <p:nvPicPr>
          <p:cNvPr id="24" name="Picture 23">
            <a:extLst>
              <a:ext uri="{FF2B5EF4-FFF2-40B4-BE49-F238E27FC236}">
                <a16:creationId xmlns:a16="http://schemas.microsoft.com/office/drawing/2014/main" id="{ABA0E0DE-8960-4B56-8713-D457BA1D8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7992" y="294074"/>
            <a:ext cx="610008" cy="633026"/>
          </a:xfrm>
          <a:prstGeom prst="rect">
            <a:avLst/>
          </a:prstGeom>
        </p:spPr>
      </p:pic>
      <p:pic>
        <p:nvPicPr>
          <p:cNvPr id="25" name="Picture 24">
            <a:extLst>
              <a:ext uri="{FF2B5EF4-FFF2-40B4-BE49-F238E27FC236}">
                <a16:creationId xmlns:a16="http://schemas.microsoft.com/office/drawing/2014/main" id="{396F093C-0A84-4F96-B4C7-266B31635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5308" y="1054251"/>
            <a:ext cx="610008" cy="633026"/>
          </a:xfrm>
          <a:prstGeom prst="rect">
            <a:avLst/>
          </a:prstGeom>
        </p:spPr>
      </p:pic>
      <p:pic>
        <p:nvPicPr>
          <p:cNvPr id="26" name="Picture 25">
            <a:extLst>
              <a:ext uri="{FF2B5EF4-FFF2-40B4-BE49-F238E27FC236}">
                <a16:creationId xmlns:a16="http://schemas.microsoft.com/office/drawing/2014/main" id="{EBF4E005-AE08-4177-8FA7-B7817B6D8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3004" y="1057662"/>
            <a:ext cx="610008" cy="633026"/>
          </a:xfrm>
          <a:prstGeom prst="rect">
            <a:avLst/>
          </a:prstGeom>
        </p:spPr>
      </p:pic>
      <p:pic>
        <p:nvPicPr>
          <p:cNvPr id="27" name="Picture 26">
            <a:extLst>
              <a:ext uri="{FF2B5EF4-FFF2-40B4-BE49-F238E27FC236}">
                <a16:creationId xmlns:a16="http://schemas.microsoft.com/office/drawing/2014/main" id="{F8CA68C5-C835-42FE-9F13-BB42844B0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050840"/>
            <a:ext cx="610008" cy="633026"/>
          </a:xfrm>
          <a:prstGeom prst="rect">
            <a:avLst/>
          </a:prstGeom>
        </p:spPr>
      </p:pic>
      <p:pic>
        <p:nvPicPr>
          <p:cNvPr id="28" name="Picture 27">
            <a:extLst>
              <a:ext uri="{FF2B5EF4-FFF2-40B4-BE49-F238E27FC236}">
                <a16:creationId xmlns:a16="http://schemas.microsoft.com/office/drawing/2014/main" id="{974078DD-A23D-40EE-884D-B7BA87EB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302" y="1050840"/>
            <a:ext cx="610008" cy="633026"/>
          </a:xfrm>
          <a:prstGeom prst="rect">
            <a:avLst/>
          </a:prstGeom>
        </p:spPr>
      </p:pic>
      <p:pic>
        <p:nvPicPr>
          <p:cNvPr id="30" name="Picture 29">
            <a:extLst>
              <a:ext uri="{FF2B5EF4-FFF2-40B4-BE49-F238E27FC236}">
                <a16:creationId xmlns:a16="http://schemas.microsoft.com/office/drawing/2014/main" id="{899B245A-CA45-4464-9A6B-06420B666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8008" y="1821048"/>
            <a:ext cx="610008" cy="633026"/>
          </a:xfrm>
          <a:prstGeom prst="rect">
            <a:avLst/>
          </a:prstGeom>
        </p:spPr>
      </p:pic>
      <p:pic>
        <p:nvPicPr>
          <p:cNvPr id="31" name="Picture 30">
            <a:extLst>
              <a:ext uri="{FF2B5EF4-FFF2-40B4-BE49-F238E27FC236}">
                <a16:creationId xmlns:a16="http://schemas.microsoft.com/office/drawing/2014/main" id="{ED192DE6-6649-45FA-B89E-1129DDB2D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704" y="1824459"/>
            <a:ext cx="610008" cy="633026"/>
          </a:xfrm>
          <a:prstGeom prst="rect">
            <a:avLst/>
          </a:prstGeom>
        </p:spPr>
      </p:pic>
      <p:pic>
        <p:nvPicPr>
          <p:cNvPr id="32" name="Picture 31">
            <a:extLst>
              <a:ext uri="{FF2B5EF4-FFF2-40B4-BE49-F238E27FC236}">
                <a16:creationId xmlns:a16="http://schemas.microsoft.com/office/drawing/2014/main" id="{6433CD48-9B62-4906-B2A3-89232F1D5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0700" y="1817637"/>
            <a:ext cx="610008" cy="633026"/>
          </a:xfrm>
          <a:prstGeom prst="rect">
            <a:avLst/>
          </a:prstGeom>
        </p:spPr>
      </p:pic>
      <p:pic>
        <p:nvPicPr>
          <p:cNvPr id="6" name="Picture 5">
            <a:extLst>
              <a:ext uri="{FF2B5EF4-FFF2-40B4-BE49-F238E27FC236}">
                <a16:creationId xmlns:a16="http://schemas.microsoft.com/office/drawing/2014/main" id="{B9C4028C-F50C-429A-9701-58D2251F5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0155" y="1057662"/>
            <a:ext cx="656482" cy="640567"/>
          </a:xfrm>
          <a:prstGeom prst="rect">
            <a:avLst/>
          </a:prstGeom>
        </p:spPr>
      </p:pic>
      <p:pic>
        <p:nvPicPr>
          <p:cNvPr id="40" name="Picture 39">
            <a:extLst>
              <a:ext uri="{FF2B5EF4-FFF2-40B4-BE49-F238E27FC236}">
                <a16:creationId xmlns:a16="http://schemas.microsoft.com/office/drawing/2014/main" id="{1F21E2A1-7010-4AA0-9EA9-DA2FA6CCC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2459" y="1810096"/>
            <a:ext cx="656482" cy="640567"/>
          </a:xfrm>
          <a:prstGeom prst="rect">
            <a:avLst/>
          </a:prstGeom>
        </p:spPr>
      </p:pic>
      <p:pic>
        <p:nvPicPr>
          <p:cNvPr id="41" name="Picture 40">
            <a:extLst>
              <a:ext uri="{FF2B5EF4-FFF2-40B4-BE49-F238E27FC236}">
                <a16:creationId xmlns:a16="http://schemas.microsoft.com/office/drawing/2014/main" id="{701E8790-78CF-4041-8D19-53FFAC169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0155" y="1824459"/>
            <a:ext cx="656482" cy="640567"/>
          </a:xfrm>
          <a:prstGeom prst="rect">
            <a:avLst/>
          </a:prstGeom>
        </p:spPr>
      </p:pic>
      <p:pic>
        <p:nvPicPr>
          <p:cNvPr id="42" name="Picture 41">
            <a:extLst>
              <a:ext uri="{FF2B5EF4-FFF2-40B4-BE49-F238E27FC236}">
                <a16:creationId xmlns:a16="http://schemas.microsoft.com/office/drawing/2014/main" id="{ABFD8E16-8FE5-460E-97B5-5BFB4561B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5308" y="2591256"/>
            <a:ext cx="610008" cy="633026"/>
          </a:xfrm>
          <a:prstGeom prst="rect">
            <a:avLst/>
          </a:prstGeom>
        </p:spPr>
      </p:pic>
      <p:pic>
        <p:nvPicPr>
          <p:cNvPr id="43" name="Picture 42">
            <a:extLst>
              <a:ext uri="{FF2B5EF4-FFF2-40B4-BE49-F238E27FC236}">
                <a16:creationId xmlns:a16="http://schemas.microsoft.com/office/drawing/2014/main" id="{23896226-D154-4B45-980C-D633D14DE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3004" y="2594667"/>
            <a:ext cx="610008" cy="633026"/>
          </a:xfrm>
          <a:prstGeom prst="rect">
            <a:avLst/>
          </a:prstGeom>
        </p:spPr>
      </p:pic>
      <p:pic>
        <p:nvPicPr>
          <p:cNvPr id="45" name="Picture 44">
            <a:extLst>
              <a:ext uri="{FF2B5EF4-FFF2-40B4-BE49-F238E27FC236}">
                <a16:creationId xmlns:a16="http://schemas.microsoft.com/office/drawing/2014/main" id="{8B0E4425-0024-4FEF-9033-2F4A16301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0989" y="2591256"/>
            <a:ext cx="656482" cy="640567"/>
          </a:xfrm>
          <a:prstGeom prst="rect">
            <a:avLst/>
          </a:prstGeom>
        </p:spPr>
      </p:pic>
      <p:pic>
        <p:nvPicPr>
          <p:cNvPr id="46" name="Picture 45">
            <a:extLst>
              <a:ext uri="{FF2B5EF4-FFF2-40B4-BE49-F238E27FC236}">
                <a16:creationId xmlns:a16="http://schemas.microsoft.com/office/drawing/2014/main" id="{DDFAD2BE-2269-489D-9B83-E5CE1F6A7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8685" y="2605619"/>
            <a:ext cx="656482" cy="640567"/>
          </a:xfrm>
          <a:prstGeom prst="rect">
            <a:avLst/>
          </a:prstGeom>
        </p:spPr>
      </p:pic>
      <p:pic>
        <p:nvPicPr>
          <p:cNvPr id="47" name="Picture 46">
            <a:extLst>
              <a:ext uri="{FF2B5EF4-FFF2-40B4-BE49-F238E27FC236}">
                <a16:creationId xmlns:a16="http://schemas.microsoft.com/office/drawing/2014/main" id="{39A1269D-BE7C-4D15-854F-7DAE89173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7992" y="2576893"/>
            <a:ext cx="656482" cy="640567"/>
          </a:xfrm>
          <a:prstGeom prst="rect">
            <a:avLst/>
          </a:prstGeom>
        </p:spPr>
      </p:pic>
      <p:pic>
        <p:nvPicPr>
          <p:cNvPr id="49" name="Picture 48">
            <a:extLst>
              <a:ext uri="{FF2B5EF4-FFF2-40B4-BE49-F238E27FC236}">
                <a16:creationId xmlns:a16="http://schemas.microsoft.com/office/drawing/2014/main" id="{899D7566-0793-4E5B-8217-19A4B4DA3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4105" y="3377317"/>
            <a:ext cx="610008" cy="633026"/>
          </a:xfrm>
          <a:prstGeom prst="rect">
            <a:avLst/>
          </a:prstGeom>
        </p:spPr>
      </p:pic>
      <p:pic>
        <p:nvPicPr>
          <p:cNvPr id="50" name="Picture 49">
            <a:extLst>
              <a:ext uri="{FF2B5EF4-FFF2-40B4-BE49-F238E27FC236}">
                <a16:creationId xmlns:a16="http://schemas.microsoft.com/office/drawing/2014/main" id="{03AD33BF-C541-4508-A063-A094AD2F77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2090" y="3373906"/>
            <a:ext cx="656482" cy="640567"/>
          </a:xfrm>
          <a:prstGeom prst="rect">
            <a:avLst/>
          </a:prstGeom>
        </p:spPr>
      </p:pic>
      <p:pic>
        <p:nvPicPr>
          <p:cNvPr id="51" name="Picture 50">
            <a:extLst>
              <a:ext uri="{FF2B5EF4-FFF2-40B4-BE49-F238E27FC236}">
                <a16:creationId xmlns:a16="http://schemas.microsoft.com/office/drawing/2014/main" id="{0371B05C-BC76-47D3-A968-4181C98E1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9786" y="3388269"/>
            <a:ext cx="656482" cy="640567"/>
          </a:xfrm>
          <a:prstGeom prst="rect">
            <a:avLst/>
          </a:prstGeom>
        </p:spPr>
      </p:pic>
      <p:pic>
        <p:nvPicPr>
          <p:cNvPr id="52" name="Picture 51">
            <a:extLst>
              <a:ext uri="{FF2B5EF4-FFF2-40B4-BE49-F238E27FC236}">
                <a16:creationId xmlns:a16="http://schemas.microsoft.com/office/drawing/2014/main" id="{2D11CAE7-9F57-441F-A5EE-726429A82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9093" y="3359543"/>
            <a:ext cx="656482" cy="640567"/>
          </a:xfrm>
          <a:prstGeom prst="rect">
            <a:avLst/>
          </a:prstGeom>
        </p:spPr>
      </p:pic>
      <p:pic>
        <p:nvPicPr>
          <p:cNvPr id="53" name="Picture 52">
            <a:extLst>
              <a:ext uri="{FF2B5EF4-FFF2-40B4-BE49-F238E27FC236}">
                <a16:creationId xmlns:a16="http://schemas.microsoft.com/office/drawing/2014/main" id="{49320326-9E7E-43DD-A493-6AED72D66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7992" y="3372416"/>
            <a:ext cx="656482" cy="640567"/>
          </a:xfrm>
          <a:prstGeom prst="rect">
            <a:avLst/>
          </a:prstGeom>
        </p:spPr>
      </p:pic>
      <p:pic>
        <p:nvPicPr>
          <p:cNvPr id="55" name="Picture 54">
            <a:extLst>
              <a:ext uri="{FF2B5EF4-FFF2-40B4-BE49-F238E27FC236}">
                <a16:creationId xmlns:a16="http://schemas.microsoft.com/office/drawing/2014/main" id="{79EC38A3-958D-4FD4-8930-E560C9753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6965" y="4153576"/>
            <a:ext cx="656482" cy="640567"/>
          </a:xfrm>
          <a:prstGeom prst="rect">
            <a:avLst/>
          </a:prstGeom>
        </p:spPr>
      </p:pic>
      <p:pic>
        <p:nvPicPr>
          <p:cNvPr id="56" name="Picture 55">
            <a:extLst>
              <a:ext uri="{FF2B5EF4-FFF2-40B4-BE49-F238E27FC236}">
                <a16:creationId xmlns:a16="http://schemas.microsoft.com/office/drawing/2014/main" id="{51DA5305-179C-4A8C-B99E-A632B1B27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4661" y="4167939"/>
            <a:ext cx="656482" cy="640567"/>
          </a:xfrm>
          <a:prstGeom prst="rect">
            <a:avLst/>
          </a:prstGeom>
        </p:spPr>
      </p:pic>
      <p:pic>
        <p:nvPicPr>
          <p:cNvPr id="57" name="Picture 56">
            <a:extLst>
              <a:ext uri="{FF2B5EF4-FFF2-40B4-BE49-F238E27FC236}">
                <a16:creationId xmlns:a16="http://schemas.microsoft.com/office/drawing/2014/main" id="{90B8404E-8369-4A91-8A09-081F880C6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3968" y="4139213"/>
            <a:ext cx="656482" cy="640567"/>
          </a:xfrm>
          <a:prstGeom prst="rect">
            <a:avLst/>
          </a:prstGeom>
        </p:spPr>
      </p:pic>
      <p:pic>
        <p:nvPicPr>
          <p:cNvPr id="58" name="Picture 57">
            <a:extLst>
              <a:ext uri="{FF2B5EF4-FFF2-40B4-BE49-F238E27FC236}">
                <a16:creationId xmlns:a16="http://schemas.microsoft.com/office/drawing/2014/main" id="{9E686DA7-4DDA-438B-A9A6-826A40BED4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2867" y="4152086"/>
            <a:ext cx="656482" cy="640567"/>
          </a:xfrm>
          <a:prstGeom prst="rect">
            <a:avLst/>
          </a:prstGeom>
        </p:spPr>
      </p:pic>
      <p:pic>
        <p:nvPicPr>
          <p:cNvPr id="59" name="Picture 58">
            <a:extLst>
              <a:ext uri="{FF2B5EF4-FFF2-40B4-BE49-F238E27FC236}">
                <a16:creationId xmlns:a16="http://schemas.microsoft.com/office/drawing/2014/main" id="{E2179CA4-606F-4D62-9B9C-7C2E66FD8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1692" y="4164959"/>
            <a:ext cx="656482" cy="640567"/>
          </a:xfrm>
          <a:prstGeom prst="rect">
            <a:avLst/>
          </a:prstGeom>
        </p:spPr>
      </p:pic>
    </p:spTree>
    <p:extLst>
      <p:ext uri="{BB962C8B-B14F-4D97-AF65-F5344CB8AC3E}">
        <p14:creationId xmlns:p14="http://schemas.microsoft.com/office/powerpoint/2010/main" val="2004023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Alpha</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4322523" cy="830997"/>
          </a:xfrm>
          <a:prstGeom prst="rect">
            <a:avLst/>
          </a:prstGeom>
        </p:spPr>
        <p:txBody>
          <a:bodyPr wrap="square">
            <a:spAutoFit/>
          </a:bodyPr>
          <a:lstStyle/>
          <a:p>
            <a:r>
              <a:rPr lang="en-US" sz="2400" dirty="0">
                <a:ea typeface="Times New Roman" panose="02020603050405020304" pitchFamily="18" charset="0"/>
              </a:rPr>
              <a:t>Lets see the effect of different values of c on </a:t>
            </a:r>
            <a:r>
              <a:rPr lang="el-GR" sz="2400" dirty="0">
                <a:solidFill>
                  <a:srgbClr val="FF0000"/>
                </a:solidFill>
                <a:cs typeface="Times New Roman" pitchFamily="18" charset="0"/>
              </a:rPr>
              <a:t>α</a:t>
            </a:r>
            <a:endParaRPr lang="en-US" sz="2400" dirty="0"/>
          </a:p>
        </p:txBody>
      </p:sp>
      <p:sp>
        <p:nvSpPr>
          <p:cNvPr id="8" name="Rectangle 7">
            <a:extLst>
              <a:ext uri="{FF2B5EF4-FFF2-40B4-BE49-F238E27FC236}">
                <a16:creationId xmlns:a16="http://schemas.microsoft.com/office/drawing/2014/main" id="{6BAE06EB-0A68-4357-91FF-FFDE727A6BDD}"/>
              </a:ext>
            </a:extLst>
          </p:cNvPr>
          <p:cNvSpPr/>
          <p:nvPr/>
        </p:nvSpPr>
        <p:spPr>
          <a:xfrm>
            <a:off x="6816086" y="827767"/>
            <a:ext cx="1669180"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CE24F2D-CC0C-4120-AEE3-D1B7CE23BB6E}"/>
                  </a:ext>
                </a:extLst>
              </p:cNvPr>
              <p:cNvSpPr/>
              <p:nvPr/>
            </p:nvSpPr>
            <p:spPr>
              <a:xfrm>
                <a:off x="6875282" y="919375"/>
                <a:ext cx="14619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0">
                          <a:latin typeface="Cambria Math" panose="02040503050406030204" pitchFamily="18" charset="0"/>
                        </a:rPr>
                        <m:t>=0.5</m:t>
                      </m:r>
                    </m:oMath>
                  </m:oMathPara>
                </a14:m>
                <a:endParaRPr lang="en-US" sz="2000" dirty="0"/>
              </a:p>
            </p:txBody>
          </p:sp>
        </mc:Choice>
        <mc:Fallback xmlns="">
          <p:sp>
            <p:nvSpPr>
              <p:cNvPr id="13" name="Rectangle 12">
                <a:extLst>
                  <a:ext uri="{FF2B5EF4-FFF2-40B4-BE49-F238E27FC236}">
                    <a16:creationId xmlns:a16="http://schemas.microsoft.com/office/drawing/2014/main" id="{9CE24F2D-CC0C-4120-AEE3-D1B7CE23BB6E}"/>
                  </a:ext>
                </a:extLst>
              </p:cNvPr>
              <p:cNvSpPr>
                <a:spLocks noRot="1" noChangeAspect="1" noMove="1" noResize="1" noEditPoints="1" noAdjustHandles="1" noChangeArrowheads="1" noChangeShapeType="1" noTextEdit="1"/>
              </p:cNvSpPr>
              <p:nvPr/>
            </p:nvSpPr>
            <p:spPr>
              <a:xfrm>
                <a:off x="6875282" y="919375"/>
                <a:ext cx="1461939" cy="400110"/>
              </a:xfrm>
              <a:prstGeom prst="rect">
                <a:avLst/>
              </a:prstGeom>
              <a:blipFill>
                <a:blip r:embed="rId3"/>
                <a:stretch>
                  <a:fillRect b="-7692"/>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0439B086-8577-4809-BC41-AB45274CDD69}"/>
              </a:ext>
            </a:extLst>
          </p:cNvPr>
          <p:cNvSpPr/>
          <p:nvPr/>
        </p:nvSpPr>
        <p:spPr>
          <a:xfrm>
            <a:off x="6811730" y="1439827"/>
            <a:ext cx="1669180"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8F25483-A3A3-4BC3-AE05-0FA2751DA90C}"/>
                  </a:ext>
                </a:extLst>
              </p:cNvPr>
              <p:cNvSpPr/>
              <p:nvPr/>
            </p:nvSpPr>
            <p:spPr>
              <a:xfrm>
                <a:off x="6870926" y="1557561"/>
                <a:ext cx="145597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b="0" i="0" smtClean="0">
                          <a:latin typeface="Cambria Math" panose="02040503050406030204" pitchFamily="18" charset="0"/>
                        </a:rPr>
                        <m:t>=</m:t>
                      </m:r>
                      <m:r>
                        <a:rPr lang="en-US" sz="2000" i="0">
                          <a:latin typeface="Cambria Math" panose="02040503050406030204" pitchFamily="18" charset="0"/>
                        </a:rPr>
                        <m:t>0</m:t>
                      </m:r>
                      <m:r>
                        <a:rPr lang="en-US" sz="2000" b="0" i="0" smtClean="0">
                          <a:latin typeface="Cambria Math" panose="02040503050406030204" pitchFamily="18" charset="0"/>
                        </a:rPr>
                        <m:t>.6</m:t>
                      </m:r>
                    </m:oMath>
                  </m:oMathPara>
                </a14:m>
                <a:endParaRPr lang="en-US" sz="2000" dirty="0"/>
              </a:p>
            </p:txBody>
          </p:sp>
        </mc:Choice>
        <mc:Fallback xmlns="">
          <p:sp>
            <p:nvSpPr>
              <p:cNvPr id="15" name="Rectangle 14">
                <a:extLst>
                  <a:ext uri="{FF2B5EF4-FFF2-40B4-BE49-F238E27FC236}">
                    <a16:creationId xmlns:a16="http://schemas.microsoft.com/office/drawing/2014/main" id="{18F25483-A3A3-4BC3-AE05-0FA2751DA90C}"/>
                  </a:ext>
                </a:extLst>
              </p:cNvPr>
              <p:cNvSpPr>
                <a:spLocks noRot="1" noChangeAspect="1" noMove="1" noResize="1" noEditPoints="1" noAdjustHandles="1" noChangeArrowheads="1" noChangeShapeType="1" noTextEdit="1"/>
              </p:cNvSpPr>
              <p:nvPr/>
            </p:nvSpPr>
            <p:spPr>
              <a:xfrm>
                <a:off x="6870926" y="1557561"/>
                <a:ext cx="1455976" cy="400110"/>
              </a:xfrm>
              <a:prstGeom prst="rect">
                <a:avLst/>
              </a:prstGeom>
              <a:blipFill>
                <a:blip r:embed="rId4"/>
                <a:stretch>
                  <a:fillRect b="-7692"/>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51B54E8D-F369-4137-BDAE-2D7E402323C5}"/>
              </a:ext>
            </a:extLst>
          </p:cNvPr>
          <p:cNvSpPr/>
          <p:nvPr/>
        </p:nvSpPr>
        <p:spPr>
          <a:xfrm>
            <a:off x="9204514" y="1139651"/>
            <a:ext cx="1706183"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8F42B22-F040-4BAC-9E59-75C96A87BC53}"/>
                  </a:ext>
                </a:extLst>
              </p:cNvPr>
              <p:cNvSpPr/>
              <p:nvPr/>
            </p:nvSpPr>
            <p:spPr>
              <a:xfrm>
                <a:off x="9245731" y="1225581"/>
                <a:ext cx="1639616" cy="430887"/>
              </a:xfrm>
              <a:prstGeom prst="rect">
                <a:avLst/>
              </a:prstGeom>
            </p:spPr>
            <p:txBody>
              <a:bodyPr wrap="none">
                <a:spAutoFit/>
              </a:bodyPr>
              <a:lstStyle/>
              <a:p>
                <a:r>
                  <a:rPr lang="en-US" sz="2200" b="1" dirty="0"/>
                  <a:t>RR:  </a:t>
                </a:r>
                <a14:m>
                  <m:oMath xmlns:m="http://schemas.openxmlformats.org/officeDocument/2006/math">
                    <m:r>
                      <a:rPr lang="en-US" sz="220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𝑐</m:t>
                    </m:r>
                    <m:r>
                      <a:rPr lang="en-US" sz="2200">
                        <a:latin typeface="Cambria Math" panose="02040503050406030204" pitchFamily="18" charset="0"/>
                      </a:rPr>
                      <m:t>)</m:t>
                    </m:r>
                  </m:oMath>
                </a14:m>
                <a:endParaRPr lang="en-US" sz="2200" dirty="0"/>
              </a:p>
            </p:txBody>
          </p:sp>
        </mc:Choice>
        <mc:Fallback xmlns="">
          <p:sp>
            <p:nvSpPr>
              <p:cNvPr id="17" name="Rectangle 16">
                <a:extLst>
                  <a:ext uri="{FF2B5EF4-FFF2-40B4-BE49-F238E27FC236}">
                    <a16:creationId xmlns:a16="http://schemas.microsoft.com/office/drawing/2014/main" id="{C8F42B22-F040-4BAC-9E59-75C96A87BC53}"/>
                  </a:ext>
                </a:extLst>
              </p:cNvPr>
              <p:cNvSpPr>
                <a:spLocks noRot="1" noChangeAspect="1" noMove="1" noResize="1" noEditPoints="1" noAdjustHandles="1" noChangeArrowheads="1" noChangeShapeType="1" noTextEdit="1"/>
              </p:cNvSpPr>
              <p:nvPr/>
            </p:nvSpPr>
            <p:spPr>
              <a:xfrm>
                <a:off x="9245731" y="1225581"/>
                <a:ext cx="1639616" cy="430887"/>
              </a:xfrm>
              <a:prstGeom prst="rect">
                <a:avLst/>
              </a:prstGeom>
              <a:blipFill>
                <a:blip r:embed="rId5"/>
                <a:stretch>
                  <a:fillRect l="-4833" t="-9859" r="-1115" b="-28169"/>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DA1F455E-A903-4705-A41B-31C921C31226}"/>
              </a:ext>
            </a:extLst>
          </p:cNvPr>
          <p:cNvSpPr/>
          <p:nvPr/>
        </p:nvSpPr>
        <p:spPr>
          <a:xfrm>
            <a:off x="6173195" y="1107529"/>
            <a:ext cx="636615"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FD01F1B4-43AC-4970-87D0-A32A79988192}"/>
                  </a:ext>
                </a:extLst>
              </p:cNvPr>
              <p:cNvSpPr/>
              <p:nvPr/>
            </p:nvSpPr>
            <p:spPr>
              <a:xfrm>
                <a:off x="6299134" y="1159186"/>
                <a:ext cx="409343"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𝑝</m:t>
                      </m:r>
                    </m:oMath>
                  </m:oMathPara>
                </a14:m>
                <a:endParaRPr lang="en-US" sz="2200" dirty="0"/>
              </a:p>
            </p:txBody>
          </p:sp>
        </mc:Choice>
        <mc:Fallback xmlns="">
          <p:sp>
            <p:nvSpPr>
              <p:cNvPr id="19" name="Rectangle 18">
                <a:extLst>
                  <a:ext uri="{FF2B5EF4-FFF2-40B4-BE49-F238E27FC236}">
                    <a16:creationId xmlns:a16="http://schemas.microsoft.com/office/drawing/2014/main" id="{FD01F1B4-43AC-4970-87D0-A32A79988192}"/>
                  </a:ext>
                </a:extLst>
              </p:cNvPr>
              <p:cNvSpPr>
                <a:spLocks noRot="1" noChangeAspect="1" noMove="1" noResize="1" noEditPoints="1" noAdjustHandles="1" noChangeArrowheads="1" noChangeShapeType="1" noTextEdit="1"/>
              </p:cNvSpPr>
              <p:nvPr/>
            </p:nvSpPr>
            <p:spPr>
              <a:xfrm>
                <a:off x="6299134" y="1159186"/>
                <a:ext cx="409343" cy="430887"/>
              </a:xfrm>
              <a:prstGeom prst="rect">
                <a:avLst/>
              </a:prstGeom>
              <a:blipFill>
                <a:blip r:embed="rId6"/>
                <a:stretch>
                  <a:fillRect b="-8451"/>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938B2A2B-0F52-4935-B7E9-6A4FF302F141}"/>
              </a:ext>
            </a:extLst>
          </p:cNvPr>
          <p:cNvSpPr/>
          <p:nvPr/>
        </p:nvSpPr>
        <p:spPr>
          <a:xfrm>
            <a:off x="6274515" y="578482"/>
            <a:ext cx="36576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1</a:t>
            </a:r>
          </a:p>
        </p:txBody>
      </p:sp>
      <p:sp>
        <p:nvSpPr>
          <p:cNvPr id="21" name="Oval 20">
            <a:extLst>
              <a:ext uri="{FF2B5EF4-FFF2-40B4-BE49-F238E27FC236}">
                <a16:creationId xmlns:a16="http://schemas.microsoft.com/office/drawing/2014/main" id="{E86314B5-8B98-442D-BE6E-52E39C19240F}"/>
              </a:ext>
            </a:extLst>
          </p:cNvPr>
          <p:cNvSpPr/>
          <p:nvPr/>
        </p:nvSpPr>
        <p:spPr>
          <a:xfrm>
            <a:off x="7380768" y="365125"/>
            <a:ext cx="36576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2</a:t>
            </a:r>
          </a:p>
        </p:txBody>
      </p:sp>
      <p:sp>
        <p:nvSpPr>
          <p:cNvPr id="22" name="Oval 21">
            <a:extLst>
              <a:ext uri="{FF2B5EF4-FFF2-40B4-BE49-F238E27FC236}">
                <a16:creationId xmlns:a16="http://schemas.microsoft.com/office/drawing/2014/main" id="{FD4C01AE-285C-4EF7-A4A3-58E6638D6658}"/>
              </a:ext>
            </a:extLst>
          </p:cNvPr>
          <p:cNvSpPr/>
          <p:nvPr/>
        </p:nvSpPr>
        <p:spPr>
          <a:xfrm>
            <a:off x="8620822" y="586094"/>
            <a:ext cx="36576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3</a:t>
            </a:r>
          </a:p>
        </p:txBody>
      </p:sp>
      <p:sp>
        <p:nvSpPr>
          <p:cNvPr id="23" name="Oval 22">
            <a:extLst>
              <a:ext uri="{FF2B5EF4-FFF2-40B4-BE49-F238E27FC236}">
                <a16:creationId xmlns:a16="http://schemas.microsoft.com/office/drawing/2014/main" id="{85326E53-475F-4633-A12D-E4A4485AE03F}"/>
              </a:ext>
            </a:extLst>
          </p:cNvPr>
          <p:cNvSpPr/>
          <p:nvPr/>
        </p:nvSpPr>
        <p:spPr>
          <a:xfrm>
            <a:off x="9773152" y="553615"/>
            <a:ext cx="36576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4</a:t>
            </a:r>
          </a:p>
        </p:txBody>
      </p:sp>
      <p:sp>
        <p:nvSpPr>
          <p:cNvPr id="24" name="Oval 23">
            <a:extLst>
              <a:ext uri="{FF2B5EF4-FFF2-40B4-BE49-F238E27FC236}">
                <a16:creationId xmlns:a16="http://schemas.microsoft.com/office/drawing/2014/main" id="{71D4DCDB-3A97-40EB-B17E-081D1CA31D00}"/>
              </a:ext>
            </a:extLst>
          </p:cNvPr>
          <p:cNvSpPr/>
          <p:nvPr/>
        </p:nvSpPr>
        <p:spPr>
          <a:xfrm>
            <a:off x="11027345" y="601705"/>
            <a:ext cx="36576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5</a:t>
            </a:r>
          </a:p>
        </p:txBody>
      </p:sp>
      <p:sp>
        <p:nvSpPr>
          <p:cNvPr id="25" name="Rectangle 24">
            <a:extLst>
              <a:ext uri="{FF2B5EF4-FFF2-40B4-BE49-F238E27FC236}">
                <a16:creationId xmlns:a16="http://schemas.microsoft.com/office/drawing/2014/main" id="{F1395895-7251-4501-B623-75C638D76FC1}"/>
              </a:ext>
            </a:extLst>
          </p:cNvPr>
          <p:cNvSpPr/>
          <p:nvPr/>
        </p:nvSpPr>
        <p:spPr>
          <a:xfrm>
            <a:off x="8482997" y="1134033"/>
            <a:ext cx="717888"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21D843FF-8790-48AA-992E-11E88D9A7BDD}"/>
                  </a:ext>
                </a:extLst>
              </p:cNvPr>
              <p:cNvSpPr/>
              <p:nvPr/>
            </p:nvSpPr>
            <p:spPr>
              <a:xfrm>
                <a:off x="8635106" y="1184941"/>
                <a:ext cx="438389"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𝑋</m:t>
                      </m:r>
                    </m:oMath>
                  </m:oMathPara>
                </a14:m>
                <a:endParaRPr lang="en-US" sz="2200" dirty="0"/>
              </a:p>
            </p:txBody>
          </p:sp>
        </mc:Choice>
        <mc:Fallback xmlns="">
          <p:sp>
            <p:nvSpPr>
              <p:cNvPr id="26" name="Rectangle 25">
                <a:extLst>
                  <a:ext uri="{FF2B5EF4-FFF2-40B4-BE49-F238E27FC236}">
                    <a16:creationId xmlns:a16="http://schemas.microsoft.com/office/drawing/2014/main" id="{21D843FF-8790-48AA-992E-11E88D9A7BDD}"/>
                  </a:ext>
                </a:extLst>
              </p:cNvPr>
              <p:cNvSpPr>
                <a:spLocks noRot="1" noChangeAspect="1" noMove="1" noResize="1" noEditPoints="1" noAdjustHandles="1" noChangeArrowheads="1" noChangeShapeType="1" noTextEdit="1"/>
              </p:cNvSpPr>
              <p:nvPr/>
            </p:nvSpPr>
            <p:spPr>
              <a:xfrm>
                <a:off x="8635106" y="1184941"/>
                <a:ext cx="438389" cy="430887"/>
              </a:xfrm>
              <a:prstGeom prst="rect">
                <a:avLst/>
              </a:prstGeom>
              <a:blipFill>
                <a:blip r:embed="rId7"/>
                <a:stretch>
                  <a:fillRect/>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A6BCFC00-AAC7-48FE-B481-A0070187E9F3}"/>
              </a:ext>
            </a:extLst>
          </p:cNvPr>
          <p:cNvSpPr/>
          <p:nvPr/>
        </p:nvSpPr>
        <p:spPr>
          <a:xfrm>
            <a:off x="10905330" y="1134034"/>
            <a:ext cx="634842"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0DC39ECB-43E5-4880-AB93-807B776B9CFB}"/>
                  </a:ext>
                </a:extLst>
              </p:cNvPr>
              <p:cNvSpPr/>
              <p:nvPr/>
            </p:nvSpPr>
            <p:spPr>
              <a:xfrm>
                <a:off x="11016664" y="1218939"/>
                <a:ext cx="407997"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𝑥</m:t>
                      </m:r>
                    </m:oMath>
                  </m:oMathPara>
                </a14:m>
                <a:endParaRPr lang="en-US" sz="2200" dirty="0"/>
              </a:p>
            </p:txBody>
          </p:sp>
        </mc:Choice>
        <mc:Fallback xmlns="">
          <p:sp>
            <p:nvSpPr>
              <p:cNvPr id="28" name="Rectangle 27">
                <a:extLst>
                  <a:ext uri="{FF2B5EF4-FFF2-40B4-BE49-F238E27FC236}">
                    <a16:creationId xmlns:a16="http://schemas.microsoft.com/office/drawing/2014/main" id="{0DC39ECB-43E5-4880-AB93-807B776B9CFB}"/>
                  </a:ext>
                </a:extLst>
              </p:cNvPr>
              <p:cNvSpPr>
                <a:spLocks noRot="1" noChangeAspect="1" noMove="1" noResize="1" noEditPoints="1" noAdjustHandles="1" noChangeArrowheads="1" noChangeShapeType="1" noTextEdit="1"/>
              </p:cNvSpPr>
              <p:nvPr/>
            </p:nvSpPr>
            <p:spPr>
              <a:xfrm>
                <a:off x="11016664" y="1218939"/>
                <a:ext cx="407997" cy="430887"/>
              </a:xfrm>
              <a:prstGeom prst="rect">
                <a:avLst/>
              </a:prstGeom>
              <a:blipFill>
                <a:blip r:embed="rId8"/>
                <a:stretch>
                  <a:fillRect/>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5B8198EC-A3B8-4C8C-993F-BF1DB402A330}"/>
              </a:ext>
            </a:extLst>
          </p:cNvPr>
          <p:cNvSpPr txBox="1"/>
          <p:nvPr/>
        </p:nvSpPr>
        <p:spPr>
          <a:xfrm>
            <a:off x="9191988" y="1879178"/>
            <a:ext cx="2320386" cy="430887"/>
          </a:xfrm>
          <a:prstGeom prst="rect">
            <a:avLst/>
          </a:prstGeom>
          <a:noFill/>
        </p:spPr>
        <p:txBody>
          <a:bodyPr wrap="square" rtlCol="0">
            <a:spAutoFit/>
          </a:bodyPr>
          <a:lstStyle/>
          <a:p>
            <a:r>
              <a:rPr lang="en-US" sz="2200" dirty="0"/>
              <a:t>0   1   2   3   4   5   6</a:t>
            </a:r>
          </a:p>
        </p:txBody>
      </p:sp>
      <p:sp>
        <p:nvSpPr>
          <p:cNvPr id="31" name="Rectangle 30">
            <a:extLst>
              <a:ext uri="{FF2B5EF4-FFF2-40B4-BE49-F238E27FC236}">
                <a16:creationId xmlns:a16="http://schemas.microsoft.com/office/drawing/2014/main" id="{0A888DD9-E3D1-45CB-B685-F15CBAF8A0ED}"/>
              </a:ext>
            </a:extLst>
          </p:cNvPr>
          <p:cNvSpPr/>
          <p:nvPr/>
        </p:nvSpPr>
        <p:spPr>
          <a:xfrm>
            <a:off x="838200" y="2598003"/>
            <a:ext cx="8005175" cy="424732"/>
          </a:xfrm>
          <a:prstGeom prst="rect">
            <a:avLst/>
          </a:prstGeom>
        </p:spPr>
        <p:txBody>
          <a:bodyPr wrap="square">
            <a:spAutoFit/>
          </a:bodyPr>
          <a:lstStyle/>
          <a:p>
            <a:pPr lvl="0" algn="just">
              <a:lnSpc>
                <a:spcPct val="90000"/>
              </a:lnSpc>
            </a:pPr>
            <a:r>
              <a:rPr lang="en-US" sz="2400" dirty="0">
                <a:cs typeface="Times New Roman" pitchFamily="18" charset="0"/>
              </a:rPr>
              <a:t>Type I Error and its probability </a:t>
            </a:r>
            <a:r>
              <a:rPr lang="el-GR" sz="2400" dirty="0">
                <a:solidFill>
                  <a:srgbClr val="FF0000"/>
                </a:solidFill>
                <a:cs typeface="Times New Roman" pitchFamily="18" charset="0"/>
              </a:rPr>
              <a:t>α</a:t>
            </a:r>
            <a:r>
              <a:rPr lang="en-US" sz="2400" dirty="0">
                <a:solidFill>
                  <a:srgbClr val="FF0000"/>
                </a:solidFill>
                <a:cs typeface="Times New Roman" pitchFamily="18" charset="0"/>
              </a:rPr>
              <a:t> = P( Reject H</a:t>
            </a:r>
            <a:r>
              <a:rPr lang="en-US" sz="2400" baseline="-25000" dirty="0">
                <a:solidFill>
                  <a:srgbClr val="FF0000"/>
                </a:solidFill>
                <a:cs typeface="Times New Roman" pitchFamily="18" charset="0"/>
              </a:rPr>
              <a:t>0 </a:t>
            </a:r>
            <a:r>
              <a:rPr lang="en-US" sz="2400" dirty="0">
                <a:solidFill>
                  <a:srgbClr val="FF0000"/>
                </a:solidFill>
                <a:cs typeface="Times New Roman" pitchFamily="18" charset="0"/>
              </a:rPr>
              <a:t>| H</a:t>
            </a:r>
            <a:r>
              <a:rPr lang="en-US" sz="2400" baseline="-25000" dirty="0">
                <a:solidFill>
                  <a:srgbClr val="FF0000"/>
                </a:solidFill>
                <a:cs typeface="Times New Roman" pitchFamily="18" charset="0"/>
              </a:rPr>
              <a:t>0 </a:t>
            </a:r>
            <a:r>
              <a:rPr lang="en-US" sz="2400" dirty="0">
                <a:solidFill>
                  <a:srgbClr val="FF0000"/>
                </a:solidFill>
                <a:cs typeface="Times New Roman" pitchFamily="18" charset="0"/>
              </a:rPr>
              <a:t>is True )</a:t>
            </a: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BAB12E16-4A37-46B9-A8E6-DA0380A9070B}"/>
                  </a:ext>
                </a:extLst>
              </p:cNvPr>
              <p:cNvSpPr/>
              <p:nvPr/>
            </p:nvSpPr>
            <p:spPr>
              <a:xfrm>
                <a:off x="1372239" y="3408393"/>
                <a:ext cx="4598375" cy="465833"/>
              </a:xfrm>
              <a:prstGeom prst="rect">
                <a:avLst/>
              </a:prstGeom>
            </p:spPr>
            <p:txBody>
              <a:bodyPr wrap="none">
                <a:spAutoFit/>
              </a:bodyPr>
              <a:lstStyle/>
              <a:p>
                <a:r>
                  <a:rPr lang="el-GR" sz="2400" dirty="0">
                    <a:solidFill>
                      <a:schemeClr val="tx2"/>
                    </a:solidFill>
                    <a:latin typeface="Times New Roman" pitchFamily="18" charset="0"/>
                    <a:cs typeface="Times New Roman" pitchFamily="18" charset="0"/>
                  </a:rPr>
                  <a:t>α</a:t>
                </a:r>
                <a:r>
                  <a:rPr lang="en-US" sz="2400" dirty="0">
                    <a:solidFill>
                      <a:schemeClr val="tx2"/>
                    </a:solidFill>
                    <a:latin typeface="Times New Roman" pitchFamily="18" charset="0"/>
                    <a:cs typeface="Times New Roman" pitchFamily="18" charset="0"/>
                  </a:rPr>
                  <a:t> = P( X ≥ c | p = 0.5 ) =</a:t>
                </a:r>
                <a:r>
                  <a:rPr lang="en-US" sz="2400" dirty="0">
                    <a:solidFill>
                      <a:schemeClr val="tx2"/>
                    </a:solidFill>
                    <a:cs typeface="Times New Roman" pitchFamily="18" charset="0"/>
                  </a:rPr>
                  <a:t> </a:t>
                </a:r>
                <a14:m>
                  <m:oMath xmlns:m="http://schemas.openxmlformats.org/officeDocument/2006/math">
                    <m:nary>
                      <m:naryPr>
                        <m:chr m:val="∑"/>
                        <m:limLoc m:val="subSup"/>
                        <m:ctrlPr>
                          <a:rPr lang="en-US" sz="2400" i="1" dirty="0">
                            <a:solidFill>
                              <a:schemeClr val="tx2"/>
                            </a:solidFill>
                            <a:latin typeface="Cambria Math" panose="02040503050406030204" pitchFamily="18" charset="0"/>
                            <a:cs typeface="Times New Roman" pitchFamily="18" charset="0"/>
                          </a:rPr>
                        </m:ctrlPr>
                      </m:naryPr>
                      <m:sub>
                        <m:r>
                          <m:rPr>
                            <m:brk m:alnAt="25"/>
                          </m:rPr>
                          <a:rPr lang="en-US" sz="2400" i="1" dirty="0">
                            <a:solidFill>
                              <a:schemeClr val="tx2"/>
                            </a:solidFill>
                            <a:latin typeface="Cambria Math" panose="02040503050406030204" pitchFamily="18" charset="0"/>
                            <a:cs typeface="Times New Roman" pitchFamily="18" charset="0"/>
                          </a:rPr>
                          <m:t>𝑥</m:t>
                        </m:r>
                        <m:r>
                          <a:rPr lang="en-US" sz="2400" i="1" dirty="0">
                            <a:solidFill>
                              <a:schemeClr val="tx2"/>
                            </a:solidFill>
                            <a:latin typeface="Cambria Math" panose="02040503050406030204" pitchFamily="18" charset="0"/>
                            <a:cs typeface="Times New Roman" pitchFamily="18" charset="0"/>
                          </a:rPr>
                          <m:t>=</m:t>
                        </m:r>
                        <m:r>
                          <a:rPr lang="en-US" sz="2400" b="0" i="1" dirty="0" smtClean="0">
                            <a:solidFill>
                              <a:schemeClr val="tx2"/>
                            </a:solidFill>
                            <a:latin typeface="Cambria Math" panose="02040503050406030204" pitchFamily="18" charset="0"/>
                            <a:cs typeface="Times New Roman" pitchFamily="18" charset="0"/>
                          </a:rPr>
                          <m:t>𝑐</m:t>
                        </m:r>
                      </m:sub>
                      <m:sup>
                        <m:r>
                          <a:rPr lang="en-US" sz="2400" i="1" dirty="0">
                            <a:solidFill>
                              <a:schemeClr val="tx2"/>
                            </a:solidFill>
                            <a:latin typeface="Cambria Math" panose="02040503050406030204" pitchFamily="18" charset="0"/>
                            <a:cs typeface="Times New Roman" pitchFamily="18" charset="0"/>
                          </a:rPr>
                          <m:t>5</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nary>
                  </m:oMath>
                </a14:m>
                <a:endParaRPr lang="en-US" sz="2400" dirty="0">
                  <a:solidFill>
                    <a:schemeClr val="tx2"/>
                  </a:solidFill>
                </a:endParaRPr>
              </a:p>
            </p:txBody>
          </p:sp>
        </mc:Choice>
        <mc:Fallback xmlns="">
          <p:sp>
            <p:nvSpPr>
              <p:cNvPr id="32" name="Rectangle 31">
                <a:extLst>
                  <a:ext uri="{FF2B5EF4-FFF2-40B4-BE49-F238E27FC236}">
                    <a16:creationId xmlns:a16="http://schemas.microsoft.com/office/drawing/2014/main" id="{BAB12E16-4A37-46B9-A8E6-DA0380A9070B}"/>
                  </a:ext>
                </a:extLst>
              </p:cNvPr>
              <p:cNvSpPr>
                <a:spLocks noRot="1" noChangeAspect="1" noMove="1" noResize="1" noEditPoints="1" noAdjustHandles="1" noChangeArrowheads="1" noChangeShapeType="1" noTextEdit="1"/>
              </p:cNvSpPr>
              <p:nvPr/>
            </p:nvSpPr>
            <p:spPr>
              <a:xfrm>
                <a:off x="1372239" y="3408393"/>
                <a:ext cx="4598375" cy="465833"/>
              </a:xfrm>
              <a:prstGeom prst="rect">
                <a:avLst/>
              </a:prstGeom>
              <a:blipFill>
                <a:blip r:embed="rId9"/>
                <a:stretch>
                  <a:fillRect l="-1989" t="-127273" b="-192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83EACD05-F5D3-4CEB-AE0E-C5070B28A9CE}"/>
                  </a:ext>
                </a:extLst>
              </p:cNvPr>
              <p:cNvSpPr/>
              <p:nvPr/>
            </p:nvSpPr>
            <p:spPr>
              <a:xfrm>
                <a:off x="2319165" y="4114898"/>
                <a:ext cx="7302897" cy="922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tx2"/>
                          </a:solidFill>
                          <a:latin typeface="Cambria Math" panose="02040503050406030204" pitchFamily="18" charset="0"/>
                          <a:cs typeface="Times New Roman" pitchFamily="18" charset="0"/>
                        </a:rPr>
                        <m:t>𝑃</m:t>
                      </m:r>
                      <m:r>
                        <a:rPr lang="en-US" sz="2400" i="1" dirty="0" smtClean="0">
                          <a:solidFill>
                            <a:schemeClr val="tx2"/>
                          </a:solidFill>
                          <a:latin typeface="Cambria Math" panose="02040503050406030204" pitchFamily="18" charset="0"/>
                          <a:cs typeface="Times New Roman" pitchFamily="18" charset="0"/>
                        </a:rPr>
                        <m:t>(</m:t>
                      </m:r>
                      <m:r>
                        <a:rPr lang="en-US" sz="2400" i="1" dirty="0" smtClean="0">
                          <a:solidFill>
                            <a:schemeClr val="tx2"/>
                          </a:solidFill>
                          <a:latin typeface="Cambria Math" panose="02040503050406030204" pitchFamily="18" charset="0"/>
                          <a:cs typeface="Times New Roman" pitchFamily="18" charset="0"/>
                        </a:rPr>
                        <m:t>𝑋</m:t>
                      </m:r>
                      <m:r>
                        <a:rPr lang="en-US" sz="2400" i="1" dirty="0" smtClean="0">
                          <a:solidFill>
                            <a:schemeClr val="tx2"/>
                          </a:solidFill>
                          <a:latin typeface="Cambria Math" panose="02040503050406030204" pitchFamily="18" charset="0"/>
                          <a:cs typeface="Times New Roman" pitchFamily="18" charset="0"/>
                        </a:rPr>
                        <m:t>≥4 | </m:t>
                      </m:r>
                      <m:r>
                        <a:rPr lang="en-US" sz="2400" i="1" dirty="0">
                          <a:solidFill>
                            <a:schemeClr val="tx2"/>
                          </a:solidFill>
                          <a:latin typeface="Cambria Math" panose="02040503050406030204" pitchFamily="18" charset="0"/>
                          <a:cs typeface="Times New Roman" pitchFamily="18" charset="0"/>
                        </a:rPr>
                        <m:t>𝑝</m:t>
                      </m:r>
                      <m:r>
                        <a:rPr lang="en-US" sz="2400" i="1" dirty="0">
                          <a:solidFill>
                            <a:schemeClr val="tx2"/>
                          </a:solidFill>
                          <a:latin typeface="Cambria Math" panose="02040503050406030204" pitchFamily="18" charset="0"/>
                          <a:cs typeface="Times New Roman" pitchFamily="18" charset="0"/>
                        </a:rPr>
                        <m:t>=0.5)=</m:t>
                      </m:r>
                      <m:nary>
                        <m:naryPr>
                          <m:chr m:val="∑"/>
                          <m:limLoc m:val="subSup"/>
                          <m:ctrlPr>
                            <a:rPr lang="en-US" sz="2400" i="1" dirty="0" smtClean="0">
                              <a:solidFill>
                                <a:schemeClr val="tx2"/>
                              </a:solidFill>
                              <a:latin typeface="Cambria Math" panose="02040503050406030204" pitchFamily="18" charset="0"/>
                              <a:cs typeface="Times New Roman" pitchFamily="18" charset="0"/>
                            </a:rPr>
                          </m:ctrlPr>
                        </m:naryPr>
                        <m:sub>
                          <m:r>
                            <m:rPr>
                              <m:brk m:alnAt="25"/>
                            </m:rPr>
                            <a:rPr lang="en-US" sz="2400" b="0" i="1" dirty="0" smtClean="0">
                              <a:solidFill>
                                <a:schemeClr val="tx2"/>
                              </a:solidFill>
                              <a:latin typeface="Cambria Math" panose="02040503050406030204" pitchFamily="18" charset="0"/>
                              <a:cs typeface="Times New Roman" pitchFamily="18" charset="0"/>
                            </a:rPr>
                            <m:t>𝑥</m:t>
                          </m:r>
                          <m:r>
                            <a:rPr lang="en-US" sz="2400" b="0" i="1" dirty="0" smtClean="0">
                              <a:solidFill>
                                <a:schemeClr val="tx2"/>
                              </a:solidFill>
                              <a:latin typeface="Cambria Math" panose="02040503050406030204" pitchFamily="18" charset="0"/>
                              <a:cs typeface="Times New Roman" pitchFamily="18" charset="0"/>
                            </a:rPr>
                            <m:t>=4</m:t>
                          </m:r>
                        </m:sub>
                        <m:sup>
                          <m:r>
                            <a:rPr lang="en-US" sz="2400" b="0" i="1" dirty="0" smtClean="0">
                              <a:solidFill>
                                <a:schemeClr val="tx2"/>
                              </a:solidFill>
                              <a:latin typeface="Cambria Math" panose="02040503050406030204" pitchFamily="18" charset="0"/>
                              <a:cs typeface="Times New Roman" pitchFamily="18" charset="0"/>
                            </a:rPr>
                            <m:t>5</m:t>
                          </m:r>
                        </m:sup>
                        <m:e>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i="1">
                                      <a:latin typeface="Cambria Math" panose="02040503050406030204" pitchFamily="18" charset="0"/>
                                    </a:rPr>
                                    <m:t>5</m:t>
                                  </m:r>
                                </m:num>
                                <m:den>
                                  <m:r>
                                    <a:rPr lang="en-US" sz="2400" i="1">
                                      <a:latin typeface="Cambria Math" panose="02040503050406030204" pitchFamily="18" charset="0"/>
                                    </a:rPr>
                                    <m:t>𝑥</m:t>
                                  </m:r>
                                </m:den>
                              </m:f>
                            </m:e>
                          </m:d>
                          <m:sSup>
                            <m:sSupPr>
                              <m:ctrlPr>
                                <a:rPr lang="en-US" sz="2400" i="1">
                                  <a:latin typeface="Cambria Math" panose="02040503050406030204" pitchFamily="18" charset="0"/>
                                </a:rPr>
                              </m:ctrlPr>
                            </m:sSupPr>
                            <m:e>
                              <m:r>
                                <a:rPr lang="en-US" sz="2400" b="0" i="1" smtClean="0">
                                  <a:latin typeface="Cambria Math" panose="02040503050406030204" pitchFamily="18" charset="0"/>
                                </a:rPr>
                                <m:t>0.5</m:t>
                              </m:r>
                            </m:e>
                            <m:sup>
                              <m:r>
                                <a:rPr lang="en-US" sz="2400" i="1">
                                  <a:latin typeface="Cambria Math" panose="02040503050406030204" pitchFamily="18" charset="0"/>
                                </a:rPr>
                                <m:t>𝑥</m:t>
                              </m:r>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0.5</m:t>
                              </m:r>
                            </m:e>
                            <m:sup>
                              <m:r>
                                <a:rPr lang="en-US" sz="2400" i="1">
                                  <a:latin typeface="Cambria Math" panose="02040503050406030204" pitchFamily="18" charset="0"/>
                                </a:rPr>
                                <m:t>5−</m:t>
                              </m:r>
                              <m:r>
                                <a:rPr lang="en-US" sz="2400" i="1">
                                  <a:latin typeface="Cambria Math" panose="02040503050406030204" pitchFamily="18" charset="0"/>
                                </a:rPr>
                                <m:t>𝑥</m:t>
                              </m:r>
                            </m:sup>
                          </m:sSup>
                        </m:e>
                      </m:nary>
                      <m:r>
                        <a:rPr lang="en-US" sz="2400" b="0" i="1" dirty="0" smtClean="0">
                          <a:solidFill>
                            <a:schemeClr val="tx2"/>
                          </a:solidFill>
                          <a:latin typeface="Cambria Math" panose="02040503050406030204" pitchFamily="18" charset="0"/>
                          <a:cs typeface="Times New Roman" pitchFamily="18" charset="0"/>
                        </a:rPr>
                        <m:t>=0.188</m:t>
                      </m:r>
                    </m:oMath>
                  </m:oMathPara>
                </a14:m>
                <a:endParaRPr lang="en-US" sz="2400" dirty="0"/>
              </a:p>
            </p:txBody>
          </p:sp>
        </mc:Choice>
        <mc:Fallback xmlns="">
          <p:sp>
            <p:nvSpPr>
              <p:cNvPr id="33" name="Rectangle 32">
                <a:extLst>
                  <a:ext uri="{FF2B5EF4-FFF2-40B4-BE49-F238E27FC236}">
                    <a16:creationId xmlns:a16="http://schemas.microsoft.com/office/drawing/2014/main" id="{83EACD05-F5D3-4CEB-AE0E-C5070B28A9CE}"/>
                  </a:ext>
                </a:extLst>
              </p:cNvPr>
              <p:cNvSpPr>
                <a:spLocks noRot="1" noChangeAspect="1" noMove="1" noResize="1" noEditPoints="1" noAdjustHandles="1" noChangeArrowheads="1" noChangeShapeType="1" noTextEdit="1"/>
              </p:cNvSpPr>
              <p:nvPr/>
            </p:nvSpPr>
            <p:spPr>
              <a:xfrm>
                <a:off x="2319165" y="4114898"/>
                <a:ext cx="7302897" cy="92217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C10484CF-4A3C-461A-A5C5-836C342F5C85}"/>
                  </a:ext>
                </a:extLst>
              </p:cNvPr>
              <p:cNvSpPr/>
              <p:nvPr/>
            </p:nvSpPr>
            <p:spPr>
              <a:xfrm>
                <a:off x="2324413" y="5112230"/>
                <a:ext cx="6921318" cy="922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tx2"/>
                          </a:solidFill>
                          <a:latin typeface="Cambria Math" panose="02040503050406030204" pitchFamily="18" charset="0"/>
                          <a:cs typeface="Times New Roman" pitchFamily="18" charset="0"/>
                        </a:rPr>
                        <m:t>𝑃</m:t>
                      </m:r>
                      <m:r>
                        <a:rPr lang="en-US" sz="2400" i="1" dirty="0" smtClean="0">
                          <a:solidFill>
                            <a:schemeClr val="tx2"/>
                          </a:solidFill>
                          <a:latin typeface="Cambria Math" panose="02040503050406030204" pitchFamily="18" charset="0"/>
                          <a:cs typeface="Times New Roman" pitchFamily="18" charset="0"/>
                        </a:rPr>
                        <m:t>(</m:t>
                      </m:r>
                      <m:r>
                        <a:rPr lang="en-US" sz="2400" i="1" dirty="0" smtClean="0">
                          <a:solidFill>
                            <a:schemeClr val="tx2"/>
                          </a:solidFill>
                          <a:latin typeface="Cambria Math" panose="02040503050406030204" pitchFamily="18" charset="0"/>
                          <a:cs typeface="Times New Roman" pitchFamily="18" charset="0"/>
                        </a:rPr>
                        <m:t>𝑋</m:t>
                      </m:r>
                      <m:r>
                        <a:rPr lang="en-US" sz="2400" i="1" dirty="0" smtClean="0">
                          <a:solidFill>
                            <a:schemeClr val="tx2"/>
                          </a:solidFill>
                          <a:latin typeface="Cambria Math" panose="02040503050406030204" pitchFamily="18" charset="0"/>
                          <a:cs typeface="Times New Roman" pitchFamily="18" charset="0"/>
                        </a:rPr>
                        <m:t>≥5 | </m:t>
                      </m:r>
                      <m:r>
                        <a:rPr lang="en-US" sz="2400" i="1" dirty="0">
                          <a:solidFill>
                            <a:schemeClr val="tx2"/>
                          </a:solidFill>
                          <a:latin typeface="Cambria Math" panose="02040503050406030204" pitchFamily="18" charset="0"/>
                          <a:cs typeface="Times New Roman" pitchFamily="18" charset="0"/>
                        </a:rPr>
                        <m:t>𝑝</m:t>
                      </m:r>
                      <m:r>
                        <a:rPr lang="en-US" sz="2400" i="1" dirty="0">
                          <a:solidFill>
                            <a:schemeClr val="tx2"/>
                          </a:solidFill>
                          <a:latin typeface="Cambria Math" panose="02040503050406030204" pitchFamily="18" charset="0"/>
                          <a:cs typeface="Times New Roman" pitchFamily="18" charset="0"/>
                        </a:rPr>
                        <m:t>=0.5)=</m:t>
                      </m:r>
                      <m:r>
                        <a:rPr lang="en-US" sz="2400" i="1" dirty="0" smtClean="0">
                          <a:solidFill>
                            <a:schemeClr val="tx2"/>
                          </a:solidFill>
                          <a:latin typeface="Cambria Math" panose="02040503050406030204" pitchFamily="18" charset="0"/>
                          <a:cs typeface="Times New Roman" pitchFamily="18" charset="0"/>
                        </a:rPr>
                        <m:t>𝑝</m:t>
                      </m:r>
                      <m:r>
                        <a:rPr lang="en-US" sz="2400" b="0" i="1" dirty="0" smtClean="0">
                          <a:solidFill>
                            <a:schemeClr val="tx2"/>
                          </a:solidFill>
                          <a:latin typeface="Cambria Math" panose="02040503050406030204" pitchFamily="18" charset="0"/>
                          <a:cs typeface="Times New Roman" pitchFamily="18" charset="0"/>
                        </a:rPr>
                        <m:t>(5)=</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i="1">
                                  <a:latin typeface="Cambria Math" panose="02040503050406030204" pitchFamily="18" charset="0"/>
                                </a:rPr>
                                <m:t>5</m:t>
                              </m:r>
                            </m:num>
                            <m:den>
                              <m:r>
                                <a:rPr lang="en-US" sz="2400" b="0" i="1" smtClean="0">
                                  <a:latin typeface="Cambria Math" panose="02040503050406030204" pitchFamily="18" charset="0"/>
                                </a:rPr>
                                <m:t>5</m:t>
                              </m:r>
                            </m:den>
                          </m:f>
                        </m:e>
                      </m:d>
                      <m:sSup>
                        <m:sSupPr>
                          <m:ctrlPr>
                            <a:rPr lang="en-US" sz="2400" i="1">
                              <a:latin typeface="Cambria Math" panose="02040503050406030204" pitchFamily="18" charset="0"/>
                            </a:rPr>
                          </m:ctrlPr>
                        </m:sSupPr>
                        <m:e>
                          <m:r>
                            <a:rPr lang="en-US" sz="2400" i="1">
                              <a:latin typeface="Cambria Math" panose="02040503050406030204" pitchFamily="18" charset="0"/>
                            </a:rPr>
                            <m:t>0.5</m:t>
                          </m:r>
                        </m:e>
                        <m:sup>
                          <m:r>
                            <a:rPr lang="en-US" sz="2400" b="0" i="1" smtClean="0">
                              <a:latin typeface="Cambria Math" panose="02040503050406030204" pitchFamily="18" charset="0"/>
                            </a:rPr>
                            <m:t>5</m:t>
                          </m:r>
                        </m:sup>
                      </m:sSup>
                      <m:sSup>
                        <m:sSupPr>
                          <m:ctrlPr>
                            <a:rPr lang="en-US" sz="2400" i="1">
                              <a:latin typeface="Cambria Math" panose="02040503050406030204" pitchFamily="18" charset="0"/>
                            </a:rPr>
                          </m:ctrlPr>
                        </m:sSupPr>
                        <m:e>
                          <m:r>
                            <a:rPr lang="en-US" sz="2400" i="1">
                              <a:latin typeface="Cambria Math" panose="02040503050406030204" pitchFamily="18" charset="0"/>
                            </a:rPr>
                            <m:t>0.5</m:t>
                          </m:r>
                        </m:e>
                        <m:sup>
                          <m:r>
                            <a:rPr lang="en-US" sz="2400" b="0" i="1" smtClean="0">
                              <a:latin typeface="Cambria Math" panose="02040503050406030204" pitchFamily="18" charset="0"/>
                            </a:rPr>
                            <m:t>0</m:t>
                          </m:r>
                        </m:sup>
                      </m:sSup>
                      <m:r>
                        <a:rPr lang="en-US" sz="2400" b="0" i="1" dirty="0" smtClean="0">
                          <a:solidFill>
                            <a:schemeClr val="tx2"/>
                          </a:solidFill>
                          <a:latin typeface="Cambria Math" panose="02040503050406030204" pitchFamily="18" charset="0"/>
                          <a:cs typeface="Times New Roman" pitchFamily="18" charset="0"/>
                        </a:rPr>
                        <m:t>=0.313</m:t>
                      </m:r>
                    </m:oMath>
                  </m:oMathPara>
                </a14:m>
                <a:endParaRPr lang="en-US" sz="2400" dirty="0"/>
              </a:p>
            </p:txBody>
          </p:sp>
        </mc:Choice>
        <mc:Fallback xmlns="">
          <p:sp>
            <p:nvSpPr>
              <p:cNvPr id="34" name="Rectangle 33">
                <a:extLst>
                  <a:ext uri="{FF2B5EF4-FFF2-40B4-BE49-F238E27FC236}">
                    <a16:creationId xmlns:a16="http://schemas.microsoft.com/office/drawing/2014/main" id="{C10484CF-4A3C-461A-A5C5-836C342F5C85}"/>
                  </a:ext>
                </a:extLst>
              </p:cNvPr>
              <p:cNvSpPr>
                <a:spLocks noRot="1" noChangeAspect="1" noMove="1" noResize="1" noEditPoints="1" noAdjustHandles="1" noChangeArrowheads="1" noChangeShapeType="1" noTextEdit="1"/>
              </p:cNvSpPr>
              <p:nvPr/>
            </p:nvSpPr>
            <p:spPr>
              <a:xfrm>
                <a:off x="2324413" y="5112230"/>
                <a:ext cx="6921318" cy="922176"/>
              </a:xfrm>
              <a:prstGeom prst="rect">
                <a:avLst/>
              </a:prstGeom>
              <a:blipFill>
                <a:blip r:embed="rId11"/>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6272EA3-C019-4475-A79E-D8080100A7EC}"/>
              </a:ext>
            </a:extLst>
          </p:cNvPr>
          <p:cNvSpPr/>
          <p:nvPr/>
        </p:nvSpPr>
        <p:spPr>
          <a:xfrm>
            <a:off x="1114251" y="4391320"/>
            <a:ext cx="854721" cy="430887"/>
          </a:xfrm>
          <a:prstGeom prst="rect">
            <a:avLst/>
          </a:prstGeom>
        </p:spPr>
        <p:txBody>
          <a:bodyPr wrap="none">
            <a:spAutoFit/>
          </a:bodyPr>
          <a:lstStyle/>
          <a:p>
            <a:r>
              <a:rPr lang="en-US" sz="2200" dirty="0">
                <a:cs typeface="Times New Roman" pitchFamily="18" charset="0"/>
              </a:rPr>
              <a:t>c = 4: </a:t>
            </a:r>
            <a:endParaRPr lang="en-US" sz="2200" dirty="0"/>
          </a:p>
        </p:txBody>
      </p:sp>
      <p:sp>
        <p:nvSpPr>
          <p:cNvPr id="35" name="Rectangle 34">
            <a:extLst>
              <a:ext uri="{FF2B5EF4-FFF2-40B4-BE49-F238E27FC236}">
                <a16:creationId xmlns:a16="http://schemas.microsoft.com/office/drawing/2014/main" id="{E5E393C6-B5D3-4793-9F7E-451A9E18F7DE}"/>
              </a:ext>
            </a:extLst>
          </p:cNvPr>
          <p:cNvSpPr/>
          <p:nvPr/>
        </p:nvSpPr>
        <p:spPr>
          <a:xfrm>
            <a:off x="1114251" y="5339301"/>
            <a:ext cx="854721" cy="430887"/>
          </a:xfrm>
          <a:prstGeom prst="rect">
            <a:avLst/>
          </a:prstGeom>
        </p:spPr>
        <p:txBody>
          <a:bodyPr wrap="none">
            <a:spAutoFit/>
          </a:bodyPr>
          <a:lstStyle/>
          <a:p>
            <a:r>
              <a:rPr lang="en-US" sz="2200" dirty="0">
                <a:cs typeface="Times New Roman" pitchFamily="18" charset="0"/>
              </a:rPr>
              <a:t>c = 5: </a:t>
            </a:r>
            <a:endParaRPr lang="en-US" sz="2200" dirty="0"/>
          </a:p>
        </p:txBody>
      </p:sp>
    </p:spTree>
    <p:extLst>
      <p:ext uri="{BB962C8B-B14F-4D97-AF65-F5344CB8AC3E}">
        <p14:creationId xmlns:p14="http://schemas.microsoft.com/office/powerpoint/2010/main" val="205921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Beta</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4322523" cy="830997"/>
          </a:xfrm>
          <a:prstGeom prst="rect">
            <a:avLst/>
          </a:prstGeom>
        </p:spPr>
        <p:txBody>
          <a:bodyPr wrap="square">
            <a:spAutoFit/>
          </a:bodyPr>
          <a:lstStyle/>
          <a:p>
            <a:r>
              <a:rPr lang="en-US" sz="2400" dirty="0">
                <a:ea typeface="Times New Roman" panose="02020603050405020304" pitchFamily="18" charset="0"/>
              </a:rPr>
              <a:t>Lets see the effect of different values of c on </a:t>
            </a:r>
            <a:r>
              <a:rPr lang="el-GR" sz="2400" dirty="0">
                <a:solidFill>
                  <a:srgbClr val="0070C0"/>
                </a:solidFill>
                <a:cs typeface="Times New Roman" pitchFamily="18" charset="0"/>
              </a:rPr>
              <a:t>β </a:t>
            </a:r>
            <a:endParaRPr lang="en-US" sz="2400" dirty="0"/>
          </a:p>
        </p:txBody>
      </p:sp>
      <p:sp>
        <p:nvSpPr>
          <p:cNvPr id="8" name="Rectangle 7">
            <a:extLst>
              <a:ext uri="{FF2B5EF4-FFF2-40B4-BE49-F238E27FC236}">
                <a16:creationId xmlns:a16="http://schemas.microsoft.com/office/drawing/2014/main" id="{6BAE06EB-0A68-4357-91FF-FFDE727A6BDD}"/>
              </a:ext>
            </a:extLst>
          </p:cNvPr>
          <p:cNvSpPr/>
          <p:nvPr/>
        </p:nvSpPr>
        <p:spPr>
          <a:xfrm>
            <a:off x="6816086" y="827767"/>
            <a:ext cx="1669180"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CE24F2D-CC0C-4120-AEE3-D1B7CE23BB6E}"/>
                  </a:ext>
                </a:extLst>
              </p:cNvPr>
              <p:cNvSpPr/>
              <p:nvPr/>
            </p:nvSpPr>
            <p:spPr>
              <a:xfrm>
                <a:off x="6875282" y="919375"/>
                <a:ext cx="14619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0">
                          <a:latin typeface="Cambria Math" panose="02040503050406030204" pitchFamily="18" charset="0"/>
                        </a:rPr>
                        <m:t>=0.5</m:t>
                      </m:r>
                    </m:oMath>
                  </m:oMathPara>
                </a14:m>
                <a:endParaRPr lang="en-US" sz="2000" dirty="0"/>
              </a:p>
            </p:txBody>
          </p:sp>
        </mc:Choice>
        <mc:Fallback xmlns="">
          <p:sp>
            <p:nvSpPr>
              <p:cNvPr id="13" name="Rectangle 12">
                <a:extLst>
                  <a:ext uri="{FF2B5EF4-FFF2-40B4-BE49-F238E27FC236}">
                    <a16:creationId xmlns:a16="http://schemas.microsoft.com/office/drawing/2014/main" id="{9CE24F2D-CC0C-4120-AEE3-D1B7CE23BB6E}"/>
                  </a:ext>
                </a:extLst>
              </p:cNvPr>
              <p:cNvSpPr>
                <a:spLocks noRot="1" noChangeAspect="1" noMove="1" noResize="1" noEditPoints="1" noAdjustHandles="1" noChangeArrowheads="1" noChangeShapeType="1" noTextEdit="1"/>
              </p:cNvSpPr>
              <p:nvPr/>
            </p:nvSpPr>
            <p:spPr>
              <a:xfrm>
                <a:off x="6875282" y="919375"/>
                <a:ext cx="1461939" cy="400110"/>
              </a:xfrm>
              <a:prstGeom prst="rect">
                <a:avLst/>
              </a:prstGeom>
              <a:blipFill>
                <a:blip r:embed="rId3"/>
                <a:stretch>
                  <a:fillRect b="-7692"/>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0439B086-8577-4809-BC41-AB45274CDD69}"/>
              </a:ext>
            </a:extLst>
          </p:cNvPr>
          <p:cNvSpPr/>
          <p:nvPr/>
        </p:nvSpPr>
        <p:spPr>
          <a:xfrm>
            <a:off x="6811730" y="1439827"/>
            <a:ext cx="1669180"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8F25483-A3A3-4BC3-AE05-0FA2751DA90C}"/>
                  </a:ext>
                </a:extLst>
              </p:cNvPr>
              <p:cNvSpPr/>
              <p:nvPr/>
            </p:nvSpPr>
            <p:spPr>
              <a:xfrm>
                <a:off x="6870926" y="1557561"/>
                <a:ext cx="145597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b="0" i="0" smtClean="0">
                          <a:latin typeface="Cambria Math" panose="02040503050406030204" pitchFamily="18" charset="0"/>
                        </a:rPr>
                        <m:t>=</m:t>
                      </m:r>
                      <m:r>
                        <a:rPr lang="en-US" sz="2000" i="0">
                          <a:latin typeface="Cambria Math" panose="02040503050406030204" pitchFamily="18" charset="0"/>
                        </a:rPr>
                        <m:t>0</m:t>
                      </m:r>
                      <m:r>
                        <a:rPr lang="en-US" sz="2000" b="0" i="0" smtClean="0">
                          <a:latin typeface="Cambria Math" panose="02040503050406030204" pitchFamily="18" charset="0"/>
                        </a:rPr>
                        <m:t>.6</m:t>
                      </m:r>
                    </m:oMath>
                  </m:oMathPara>
                </a14:m>
                <a:endParaRPr lang="en-US" sz="2000" dirty="0"/>
              </a:p>
            </p:txBody>
          </p:sp>
        </mc:Choice>
        <mc:Fallback xmlns="">
          <p:sp>
            <p:nvSpPr>
              <p:cNvPr id="15" name="Rectangle 14">
                <a:extLst>
                  <a:ext uri="{FF2B5EF4-FFF2-40B4-BE49-F238E27FC236}">
                    <a16:creationId xmlns:a16="http://schemas.microsoft.com/office/drawing/2014/main" id="{18F25483-A3A3-4BC3-AE05-0FA2751DA90C}"/>
                  </a:ext>
                </a:extLst>
              </p:cNvPr>
              <p:cNvSpPr>
                <a:spLocks noRot="1" noChangeAspect="1" noMove="1" noResize="1" noEditPoints="1" noAdjustHandles="1" noChangeArrowheads="1" noChangeShapeType="1" noTextEdit="1"/>
              </p:cNvSpPr>
              <p:nvPr/>
            </p:nvSpPr>
            <p:spPr>
              <a:xfrm>
                <a:off x="6870926" y="1557561"/>
                <a:ext cx="1455976" cy="400110"/>
              </a:xfrm>
              <a:prstGeom prst="rect">
                <a:avLst/>
              </a:prstGeom>
              <a:blipFill>
                <a:blip r:embed="rId4"/>
                <a:stretch>
                  <a:fillRect b="-7692"/>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51B54E8D-F369-4137-BDAE-2D7E402323C5}"/>
              </a:ext>
            </a:extLst>
          </p:cNvPr>
          <p:cNvSpPr/>
          <p:nvPr/>
        </p:nvSpPr>
        <p:spPr>
          <a:xfrm>
            <a:off x="9204514" y="1139651"/>
            <a:ext cx="1706183"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8F42B22-F040-4BAC-9E59-75C96A87BC53}"/>
                  </a:ext>
                </a:extLst>
              </p:cNvPr>
              <p:cNvSpPr/>
              <p:nvPr/>
            </p:nvSpPr>
            <p:spPr>
              <a:xfrm>
                <a:off x="9245731" y="1225581"/>
                <a:ext cx="1639616" cy="430887"/>
              </a:xfrm>
              <a:prstGeom prst="rect">
                <a:avLst/>
              </a:prstGeom>
            </p:spPr>
            <p:txBody>
              <a:bodyPr wrap="none">
                <a:spAutoFit/>
              </a:bodyPr>
              <a:lstStyle/>
              <a:p>
                <a:r>
                  <a:rPr lang="en-US" sz="2200" b="1" dirty="0"/>
                  <a:t>RR:  </a:t>
                </a:r>
                <a14:m>
                  <m:oMath xmlns:m="http://schemas.openxmlformats.org/officeDocument/2006/math">
                    <m:r>
                      <a:rPr lang="en-US" sz="220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𝑐</m:t>
                    </m:r>
                    <m:r>
                      <a:rPr lang="en-US" sz="2200">
                        <a:latin typeface="Cambria Math" panose="02040503050406030204" pitchFamily="18" charset="0"/>
                      </a:rPr>
                      <m:t>)</m:t>
                    </m:r>
                  </m:oMath>
                </a14:m>
                <a:endParaRPr lang="en-US" sz="2200" dirty="0"/>
              </a:p>
            </p:txBody>
          </p:sp>
        </mc:Choice>
        <mc:Fallback xmlns="">
          <p:sp>
            <p:nvSpPr>
              <p:cNvPr id="17" name="Rectangle 16">
                <a:extLst>
                  <a:ext uri="{FF2B5EF4-FFF2-40B4-BE49-F238E27FC236}">
                    <a16:creationId xmlns:a16="http://schemas.microsoft.com/office/drawing/2014/main" id="{C8F42B22-F040-4BAC-9E59-75C96A87BC53}"/>
                  </a:ext>
                </a:extLst>
              </p:cNvPr>
              <p:cNvSpPr>
                <a:spLocks noRot="1" noChangeAspect="1" noMove="1" noResize="1" noEditPoints="1" noAdjustHandles="1" noChangeArrowheads="1" noChangeShapeType="1" noTextEdit="1"/>
              </p:cNvSpPr>
              <p:nvPr/>
            </p:nvSpPr>
            <p:spPr>
              <a:xfrm>
                <a:off x="9245731" y="1225581"/>
                <a:ext cx="1639616" cy="430887"/>
              </a:xfrm>
              <a:prstGeom prst="rect">
                <a:avLst/>
              </a:prstGeom>
              <a:blipFill>
                <a:blip r:embed="rId5"/>
                <a:stretch>
                  <a:fillRect l="-4833" t="-9859" r="-1115" b="-28169"/>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DA1F455E-A903-4705-A41B-31C921C31226}"/>
              </a:ext>
            </a:extLst>
          </p:cNvPr>
          <p:cNvSpPr/>
          <p:nvPr/>
        </p:nvSpPr>
        <p:spPr>
          <a:xfrm>
            <a:off x="6173195" y="1107529"/>
            <a:ext cx="636615"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FD01F1B4-43AC-4970-87D0-A32A79988192}"/>
                  </a:ext>
                </a:extLst>
              </p:cNvPr>
              <p:cNvSpPr/>
              <p:nvPr/>
            </p:nvSpPr>
            <p:spPr>
              <a:xfrm>
                <a:off x="6299134" y="1159186"/>
                <a:ext cx="409343"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𝑝</m:t>
                      </m:r>
                    </m:oMath>
                  </m:oMathPara>
                </a14:m>
                <a:endParaRPr lang="en-US" sz="2200" dirty="0"/>
              </a:p>
            </p:txBody>
          </p:sp>
        </mc:Choice>
        <mc:Fallback xmlns="">
          <p:sp>
            <p:nvSpPr>
              <p:cNvPr id="19" name="Rectangle 18">
                <a:extLst>
                  <a:ext uri="{FF2B5EF4-FFF2-40B4-BE49-F238E27FC236}">
                    <a16:creationId xmlns:a16="http://schemas.microsoft.com/office/drawing/2014/main" id="{FD01F1B4-43AC-4970-87D0-A32A79988192}"/>
                  </a:ext>
                </a:extLst>
              </p:cNvPr>
              <p:cNvSpPr>
                <a:spLocks noRot="1" noChangeAspect="1" noMove="1" noResize="1" noEditPoints="1" noAdjustHandles="1" noChangeArrowheads="1" noChangeShapeType="1" noTextEdit="1"/>
              </p:cNvSpPr>
              <p:nvPr/>
            </p:nvSpPr>
            <p:spPr>
              <a:xfrm>
                <a:off x="6299134" y="1159186"/>
                <a:ext cx="409343" cy="430887"/>
              </a:xfrm>
              <a:prstGeom prst="rect">
                <a:avLst/>
              </a:prstGeom>
              <a:blipFill>
                <a:blip r:embed="rId6"/>
                <a:stretch>
                  <a:fillRect b="-8451"/>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938B2A2B-0F52-4935-B7E9-6A4FF302F141}"/>
              </a:ext>
            </a:extLst>
          </p:cNvPr>
          <p:cNvSpPr/>
          <p:nvPr/>
        </p:nvSpPr>
        <p:spPr>
          <a:xfrm>
            <a:off x="6274515" y="578482"/>
            <a:ext cx="36576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1</a:t>
            </a:r>
          </a:p>
        </p:txBody>
      </p:sp>
      <p:sp>
        <p:nvSpPr>
          <p:cNvPr id="21" name="Oval 20">
            <a:extLst>
              <a:ext uri="{FF2B5EF4-FFF2-40B4-BE49-F238E27FC236}">
                <a16:creationId xmlns:a16="http://schemas.microsoft.com/office/drawing/2014/main" id="{E86314B5-8B98-442D-BE6E-52E39C19240F}"/>
              </a:ext>
            </a:extLst>
          </p:cNvPr>
          <p:cNvSpPr/>
          <p:nvPr/>
        </p:nvSpPr>
        <p:spPr>
          <a:xfrm>
            <a:off x="7380768" y="365125"/>
            <a:ext cx="36576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2</a:t>
            </a:r>
          </a:p>
        </p:txBody>
      </p:sp>
      <p:sp>
        <p:nvSpPr>
          <p:cNvPr id="22" name="Oval 21">
            <a:extLst>
              <a:ext uri="{FF2B5EF4-FFF2-40B4-BE49-F238E27FC236}">
                <a16:creationId xmlns:a16="http://schemas.microsoft.com/office/drawing/2014/main" id="{FD4C01AE-285C-4EF7-A4A3-58E6638D6658}"/>
              </a:ext>
            </a:extLst>
          </p:cNvPr>
          <p:cNvSpPr/>
          <p:nvPr/>
        </p:nvSpPr>
        <p:spPr>
          <a:xfrm>
            <a:off x="8620822" y="586094"/>
            <a:ext cx="36576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3</a:t>
            </a:r>
          </a:p>
        </p:txBody>
      </p:sp>
      <p:sp>
        <p:nvSpPr>
          <p:cNvPr id="23" name="Oval 22">
            <a:extLst>
              <a:ext uri="{FF2B5EF4-FFF2-40B4-BE49-F238E27FC236}">
                <a16:creationId xmlns:a16="http://schemas.microsoft.com/office/drawing/2014/main" id="{85326E53-475F-4633-A12D-E4A4485AE03F}"/>
              </a:ext>
            </a:extLst>
          </p:cNvPr>
          <p:cNvSpPr/>
          <p:nvPr/>
        </p:nvSpPr>
        <p:spPr>
          <a:xfrm>
            <a:off x="9773152" y="553615"/>
            <a:ext cx="36576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4</a:t>
            </a:r>
          </a:p>
        </p:txBody>
      </p:sp>
      <p:sp>
        <p:nvSpPr>
          <p:cNvPr id="24" name="Oval 23">
            <a:extLst>
              <a:ext uri="{FF2B5EF4-FFF2-40B4-BE49-F238E27FC236}">
                <a16:creationId xmlns:a16="http://schemas.microsoft.com/office/drawing/2014/main" id="{71D4DCDB-3A97-40EB-B17E-081D1CA31D00}"/>
              </a:ext>
            </a:extLst>
          </p:cNvPr>
          <p:cNvSpPr/>
          <p:nvPr/>
        </p:nvSpPr>
        <p:spPr>
          <a:xfrm>
            <a:off x="11027345" y="601705"/>
            <a:ext cx="36576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5</a:t>
            </a:r>
          </a:p>
        </p:txBody>
      </p:sp>
      <p:sp>
        <p:nvSpPr>
          <p:cNvPr id="25" name="Rectangle 24">
            <a:extLst>
              <a:ext uri="{FF2B5EF4-FFF2-40B4-BE49-F238E27FC236}">
                <a16:creationId xmlns:a16="http://schemas.microsoft.com/office/drawing/2014/main" id="{F1395895-7251-4501-B623-75C638D76FC1}"/>
              </a:ext>
            </a:extLst>
          </p:cNvPr>
          <p:cNvSpPr/>
          <p:nvPr/>
        </p:nvSpPr>
        <p:spPr>
          <a:xfrm>
            <a:off x="8482997" y="1134033"/>
            <a:ext cx="717888"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21D843FF-8790-48AA-992E-11E88D9A7BDD}"/>
                  </a:ext>
                </a:extLst>
              </p:cNvPr>
              <p:cNvSpPr/>
              <p:nvPr/>
            </p:nvSpPr>
            <p:spPr>
              <a:xfrm>
                <a:off x="8635106" y="1184941"/>
                <a:ext cx="438389"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𝑋</m:t>
                      </m:r>
                    </m:oMath>
                  </m:oMathPara>
                </a14:m>
                <a:endParaRPr lang="en-US" sz="2200" dirty="0"/>
              </a:p>
            </p:txBody>
          </p:sp>
        </mc:Choice>
        <mc:Fallback xmlns="">
          <p:sp>
            <p:nvSpPr>
              <p:cNvPr id="26" name="Rectangle 25">
                <a:extLst>
                  <a:ext uri="{FF2B5EF4-FFF2-40B4-BE49-F238E27FC236}">
                    <a16:creationId xmlns:a16="http://schemas.microsoft.com/office/drawing/2014/main" id="{21D843FF-8790-48AA-992E-11E88D9A7BDD}"/>
                  </a:ext>
                </a:extLst>
              </p:cNvPr>
              <p:cNvSpPr>
                <a:spLocks noRot="1" noChangeAspect="1" noMove="1" noResize="1" noEditPoints="1" noAdjustHandles="1" noChangeArrowheads="1" noChangeShapeType="1" noTextEdit="1"/>
              </p:cNvSpPr>
              <p:nvPr/>
            </p:nvSpPr>
            <p:spPr>
              <a:xfrm>
                <a:off x="8635106" y="1184941"/>
                <a:ext cx="438389" cy="430887"/>
              </a:xfrm>
              <a:prstGeom prst="rect">
                <a:avLst/>
              </a:prstGeom>
              <a:blipFill>
                <a:blip r:embed="rId7"/>
                <a:stretch>
                  <a:fillRect/>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A6BCFC00-AAC7-48FE-B481-A0070187E9F3}"/>
              </a:ext>
            </a:extLst>
          </p:cNvPr>
          <p:cNvSpPr/>
          <p:nvPr/>
        </p:nvSpPr>
        <p:spPr>
          <a:xfrm>
            <a:off x="10905330" y="1134034"/>
            <a:ext cx="634842"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0DC39ECB-43E5-4880-AB93-807B776B9CFB}"/>
                  </a:ext>
                </a:extLst>
              </p:cNvPr>
              <p:cNvSpPr/>
              <p:nvPr/>
            </p:nvSpPr>
            <p:spPr>
              <a:xfrm>
                <a:off x="11016664" y="1218939"/>
                <a:ext cx="407997"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𝑥</m:t>
                      </m:r>
                    </m:oMath>
                  </m:oMathPara>
                </a14:m>
                <a:endParaRPr lang="en-US" sz="2200" dirty="0"/>
              </a:p>
            </p:txBody>
          </p:sp>
        </mc:Choice>
        <mc:Fallback xmlns="">
          <p:sp>
            <p:nvSpPr>
              <p:cNvPr id="28" name="Rectangle 27">
                <a:extLst>
                  <a:ext uri="{FF2B5EF4-FFF2-40B4-BE49-F238E27FC236}">
                    <a16:creationId xmlns:a16="http://schemas.microsoft.com/office/drawing/2014/main" id="{0DC39ECB-43E5-4880-AB93-807B776B9CFB}"/>
                  </a:ext>
                </a:extLst>
              </p:cNvPr>
              <p:cNvSpPr>
                <a:spLocks noRot="1" noChangeAspect="1" noMove="1" noResize="1" noEditPoints="1" noAdjustHandles="1" noChangeArrowheads="1" noChangeShapeType="1" noTextEdit="1"/>
              </p:cNvSpPr>
              <p:nvPr/>
            </p:nvSpPr>
            <p:spPr>
              <a:xfrm>
                <a:off x="11016664" y="1218939"/>
                <a:ext cx="407997" cy="430887"/>
              </a:xfrm>
              <a:prstGeom prst="rect">
                <a:avLst/>
              </a:prstGeom>
              <a:blipFill>
                <a:blip r:embed="rId8"/>
                <a:stretch>
                  <a:fillRect/>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5B8198EC-A3B8-4C8C-993F-BF1DB402A330}"/>
              </a:ext>
            </a:extLst>
          </p:cNvPr>
          <p:cNvSpPr txBox="1"/>
          <p:nvPr/>
        </p:nvSpPr>
        <p:spPr>
          <a:xfrm>
            <a:off x="9191988" y="1879178"/>
            <a:ext cx="2320386" cy="430887"/>
          </a:xfrm>
          <a:prstGeom prst="rect">
            <a:avLst/>
          </a:prstGeom>
          <a:noFill/>
        </p:spPr>
        <p:txBody>
          <a:bodyPr wrap="square" rtlCol="0">
            <a:spAutoFit/>
          </a:bodyPr>
          <a:lstStyle/>
          <a:p>
            <a:r>
              <a:rPr lang="en-US" sz="2200" dirty="0"/>
              <a:t>0   1   2   3   4   5   6</a:t>
            </a:r>
          </a:p>
        </p:txBody>
      </p:sp>
      <p:sp>
        <p:nvSpPr>
          <p:cNvPr id="31" name="Rectangle 30">
            <a:extLst>
              <a:ext uri="{FF2B5EF4-FFF2-40B4-BE49-F238E27FC236}">
                <a16:creationId xmlns:a16="http://schemas.microsoft.com/office/drawing/2014/main" id="{0A888DD9-E3D1-45CB-B685-F15CBAF8A0ED}"/>
              </a:ext>
            </a:extLst>
          </p:cNvPr>
          <p:cNvSpPr/>
          <p:nvPr/>
        </p:nvSpPr>
        <p:spPr>
          <a:xfrm>
            <a:off x="838200" y="2598003"/>
            <a:ext cx="8556321" cy="424732"/>
          </a:xfrm>
          <a:prstGeom prst="rect">
            <a:avLst/>
          </a:prstGeom>
        </p:spPr>
        <p:txBody>
          <a:bodyPr wrap="square">
            <a:spAutoFit/>
          </a:bodyPr>
          <a:lstStyle/>
          <a:p>
            <a:pPr algn="just">
              <a:lnSpc>
                <a:spcPct val="90000"/>
              </a:lnSpc>
            </a:pPr>
            <a:r>
              <a:rPr lang="en-US" sz="2400" dirty="0">
                <a:cs typeface="Times New Roman" pitchFamily="18" charset="0"/>
              </a:rPr>
              <a:t>Type II Error and its probability </a:t>
            </a:r>
            <a:r>
              <a:rPr lang="el-GR" sz="2400" dirty="0">
                <a:solidFill>
                  <a:srgbClr val="0070C0"/>
                </a:solidFill>
                <a:cs typeface="Times New Roman" pitchFamily="18" charset="0"/>
              </a:rPr>
              <a:t>β</a:t>
            </a:r>
            <a:r>
              <a:rPr lang="en-US" sz="2400" dirty="0">
                <a:solidFill>
                  <a:srgbClr val="0070C0"/>
                </a:solidFill>
                <a:cs typeface="Times New Roman" pitchFamily="18" charset="0"/>
              </a:rPr>
              <a:t> = P( fail to Reject H</a:t>
            </a:r>
            <a:r>
              <a:rPr lang="en-US" sz="2400" baseline="-25000" dirty="0">
                <a:solidFill>
                  <a:srgbClr val="0070C0"/>
                </a:solidFill>
                <a:cs typeface="Times New Roman" pitchFamily="18" charset="0"/>
              </a:rPr>
              <a:t>0 </a:t>
            </a:r>
            <a:r>
              <a:rPr lang="en-US" sz="2400" dirty="0">
                <a:solidFill>
                  <a:srgbClr val="0070C0"/>
                </a:solidFill>
                <a:cs typeface="Times New Roman" pitchFamily="18" charset="0"/>
              </a:rPr>
              <a:t>| H</a:t>
            </a:r>
            <a:r>
              <a:rPr lang="en-US" sz="2400" baseline="-25000" dirty="0">
                <a:solidFill>
                  <a:srgbClr val="0070C0"/>
                </a:solidFill>
                <a:cs typeface="Times New Roman" pitchFamily="18" charset="0"/>
              </a:rPr>
              <a:t>0 </a:t>
            </a:r>
            <a:r>
              <a:rPr lang="en-US" sz="2400" dirty="0">
                <a:solidFill>
                  <a:srgbClr val="0070C0"/>
                </a:solidFill>
                <a:cs typeface="Times New Roman" pitchFamily="18" charset="0"/>
              </a:rPr>
              <a:t>is False)</a:t>
            </a:r>
          </a:p>
        </p:txBody>
      </p:sp>
      <p:sp>
        <p:nvSpPr>
          <p:cNvPr id="3" name="Rectangle 2">
            <a:extLst>
              <a:ext uri="{FF2B5EF4-FFF2-40B4-BE49-F238E27FC236}">
                <a16:creationId xmlns:a16="http://schemas.microsoft.com/office/drawing/2014/main" id="{86272EA3-C019-4475-A79E-D8080100A7EC}"/>
              </a:ext>
            </a:extLst>
          </p:cNvPr>
          <p:cNvSpPr/>
          <p:nvPr/>
        </p:nvSpPr>
        <p:spPr>
          <a:xfrm>
            <a:off x="1114251" y="4391320"/>
            <a:ext cx="854721" cy="430887"/>
          </a:xfrm>
          <a:prstGeom prst="rect">
            <a:avLst/>
          </a:prstGeom>
        </p:spPr>
        <p:txBody>
          <a:bodyPr wrap="none">
            <a:spAutoFit/>
          </a:bodyPr>
          <a:lstStyle/>
          <a:p>
            <a:r>
              <a:rPr lang="en-US" sz="2200" dirty="0">
                <a:cs typeface="Times New Roman" pitchFamily="18" charset="0"/>
              </a:rPr>
              <a:t>c = 4: </a:t>
            </a:r>
            <a:endParaRPr lang="en-US" sz="2200" dirty="0"/>
          </a:p>
        </p:txBody>
      </p:sp>
      <p:sp>
        <p:nvSpPr>
          <p:cNvPr id="35" name="Rectangle 34">
            <a:extLst>
              <a:ext uri="{FF2B5EF4-FFF2-40B4-BE49-F238E27FC236}">
                <a16:creationId xmlns:a16="http://schemas.microsoft.com/office/drawing/2014/main" id="{E5E393C6-B5D3-4793-9F7E-451A9E18F7DE}"/>
              </a:ext>
            </a:extLst>
          </p:cNvPr>
          <p:cNvSpPr/>
          <p:nvPr/>
        </p:nvSpPr>
        <p:spPr>
          <a:xfrm>
            <a:off x="1114251" y="5339301"/>
            <a:ext cx="854721" cy="430887"/>
          </a:xfrm>
          <a:prstGeom prst="rect">
            <a:avLst/>
          </a:prstGeom>
        </p:spPr>
        <p:txBody>
          <a:bodyPr wrap="none">
            <a:spAutoFit/>
          </a:bodyPr>
          <a:lstStyle/>
          <a:p>
            <a:r>
              <a:rPr lang="en-US" sz="2200" dirty="0">
                <a:cs typeface="Times New Roman" pitchFamily="18" charset="0"/>
              </a:rPr>
              <a:t>c = 5: </a:t>
            </a:r>
            <a:endParaRPr lang="en-US" sz="2200" dirty="0"/>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C29EB68-68DF-4877-9200-3AA9B70CEB35}"/>
                  </a:ext>
                </a:extLst>
              </p:cNvPr>
              <p:cNvSpPr/>
              <p:nvPr/>
            </p:nvSpPr>
            <p:spPr>
              <a:xfrm>
                <a:off x="1443828" y="3396210"/>
                <a:ext cx="4737131" cy="476541"/>
              </a:xfrm>
              <a:prstGeom prst="rect">
                <a:avLst/>
              </a:prstGeom>
            </p:spPr>
            <p:txBody>
              <a:bodyPr wrap="none">
                <a:spAutoFit/>
              </a:bodyPr>
              <a:lstStyle/>
              <a:p>
                <a:r>
                  <a:rPr lang="el-GR" sz="2400" dirty="0">
                    <a:solidFill>
                      <a:schemeClr val="tx2"/>
                    </a:solidFill>
                    <a:latin typeface="Times New Roman" pitchFamily="18" charset="0"/>
                    <a:cs typeface="Times New Roman" pitchFamily="18" charset="0"/>
                  </a:rPr>
                  <a:t>β</a:t>
                </a:r>
                <a:r>
                  <a:rPr lang="en-US" sz="2400" dirty="0">
                    <a:solidFill>
                      <a:schemeClr val="tx2"/>
                    </a:solidFill>
                    <a:latin typeface="Times New Roman" pitchFamily="18" charset="0"/>
                    <a:cs typeface="Times New Roman" pitchFamily="18" charset="0"/>
                  </a:rPr>
                  <a:t> = P( X &lt; c | p = 0.6 ) =</a:t>
                </a:r>
                <a:r>
                  <a:rPr lang="en-US" sz="2400" dirty="0">
                    <a:solidFill>
                      <a:schemeClr val="tx2"/>
                    </a:solidFill>
                    <a:cs typeface="Times New Roman" pitchFamily="18" charset="0"/>
                  </a:rPr>
                  <a:t> </a:t>
                </a:r>
                <a14:m>
                  <m:oMath xmlns:m="http://schemas.openxmlformats.org/officeDocument/2006/math">
                    <m:nary>
                      <m:naryPr>
                        <m:chr m:val="∑"/>
                        <m:limLoc m:val="subSup"/>
                        <m:ctrlPr>
                          <a:rPr lang="en-US" sz="2400" i="1" dirty="0">
                            <a:solidFill>
                              <a:schemeClr val="tx2"/>
                            </a:solidFill>
                            <a:latin typeface="Cambria Math" panose="02040503050406030204" pitchFamily="18" charset="0"/>
                            <a:cs typeface="Times New Roman" pitchFamily="18" charset="0"/>
                          </a:rPr>
                        </m:ctrlPr>
                      </m:naryPr>
                      <m:sub>
                        <m:r>
                          <m:rPr>
                            <m:brk m:alnAt="25"/>
                          </m:rPr>
                          <a:rPr lang="en-US" sz="2400" i="1" dirty="0">
                            <a:solidFill>
                              <a:schemeClr val="tx2"/>
                            </a:solidFill>
                            <a:latin typeface="Cambria Math" panose="02040503050406030204" pitchFamily="18" charset="0"/>
                            <a:cs typeface="Times New Roman" pitchFamily="18" charset="0"/>
                          </a:rPr>
                          <m:t>𝑥</m:t>
                        </m:r>
                        <m:r>
                          <a:rPr lang="en-US" sz="2400" i="1" dirty="0">
                            <a:solidFill>
                              <a:schemeClr val="tx2"/>
                            </a:solidFill>
                            <a:latin typeface="Cambria Math" panose="02040503050406030204" pitchFamily="18" charset="0"/>
                            <a:cs typeface="Times New Roman" pitchFamily="18" charset="0"/>
                          </a:rPr>
                          <m:t>=</m:t>
                        </m:r>
                        <m:r>
                          <a:rPr lang="en-US" sz="2400" b="0" i="1" dirty="0" smtClean="0">
                            <a:solidFill>
                              <a:schemeClr val="tx2"/>
                            </a:solidFill>
                            <a:latin typeface="Cambria Math" panose="02040503050406030204" pitchFamily="18" charset="0"/>
                            <a:cs typeface="Times New Roman" pitchFamily="18" charset="0"/>
                          </a:rPr>
                          <m:t>0</m:t>
                        </m:r>
                      </m:sub>
                      <m:sup>
                        <m:r>
                          <a:rPr lang="en-US" sz="2400" b="0" i="1" dirty="0" smtClean="0">
                            <a:solidFill>
                              <a:schemeClr val="tx2"/>
                            </a:solidFill>
                            <a:latin typeface="Cambria Math" panose="02040503050406030204" pitchFamily="18" charset="0"/>
                            <a:cs typeface="Times New Roman" pitchFamily="18" charset="0"/>
                          </a:rPr>
                          <m:t>𝑐</m:t>
                        </m:r>
                        <m:r>
                          <a:rPr lang="en-US" sz="2400" b="0" i="1" dirty="0" smtClean="0">
                            <a:solidFill>
                              <a:schemeClr val="tx2"/>
                            </a:solidFill>
                            <a:latin typeface="Cambria Math" panose="02040503050406030204" pitchFamily="18" charset="0"/>
                            <a:cs typeface="Times New Roman" pitchFamily="18" charset="0"/>
                          </a:rPr>
                          <m:t>−1</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nary>
                  </m:oMath>
                </a14:m>
                <a:endParaRPr lang="en-US" sz="2400" dirty="0">
                  <a:solidFill>
                    <a:schemeClr val="tx2"/>
                  </a:solidFill>
                </a:endParaRPr>
              </a:p>
            </p:txBody>
          </p:sp>
        </mc:Choice>
        <mc:Fallback xmlns="">
          <p:sp>
            <p:nvSpPr>
              <p:cNvPr id="30" name="Rectangle 29">
                <a:extLst>
                  <a:ext uri="{FF2B5EF4-FFF2-40B4-BE49-F238E27FC236}">
                    <a16:creationId xmlns:a16="http://schemas.microsoft.com/office/drawing/2014/main" id="{BC29EB68-68DF-4877-9200-3AA9B70CEB35}"/>
                  </a:ext>
                </a:extLst>
              </p:cNvPr>
              <p:cNvSpPr>
                <a:spLocks noRot="1" noChangeAspect="1" noMove="1" noResize="1" noEditPoints="1" noAdjustHandles="1" noChangeArrowheads="1" noChangeShapeType="1" noTextEdit="1"/>
              </p:cNvSpPr>
              <p:nvPr/>
            </p:nvSpPr>
            <p:spPr>
              <a:xfrm>
                <a:off x="1443828" y="3396210"/>
                <a:ext cx="4737131" cy="476541"/>
              </a:xfrm>
              <a:prstGeom prst="rect">
                <a:avLst/>
              </a:prstGeom>
              <a:blipFill>
                <a:blip r:embed="rId9"/>
                <a:stretch>
                  <a:fillRect l="-2059" t="-124359" b="-1897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D7A1717-2C01-4625-9DCA-754A6E2D8148}"/>
                  </a:ext>
                </a:extLst>
              </p:cNvPr>
              <p:cNvSpPr/>
              <p:nvPr/>
            </p:nvSpPr>
            <p:spPr>
              <a:xfrm>
                <a:off x="2529511" y="4112527"/>
                <a:ext cx="7302897" cy="922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tx2"/>
                          </a:solidFill>
                          <a:latin typeface="Cambria Math" panose="02040503050406030204" pitchFamily="18" charset="0"/>
                          <a:cs typeface="Times New Roman" pitchFamily="18" charset="0"/>
                        </a:rPr>
                        <m:t>𝑃</m:t>
                      </m:r>
                      <m:r>
                        <a:rPr lang="en-US" sz="2400" i="1" dirty="0" smtClean="0">
                          <a:solidFill>
                            <a:schemeClr val="tx2"/>
                          </a:solidFill>
                          <a:latin typeface="Cambria Math" panose="02040503050406030204" pitchFamily="18" charset="0"/>
                          <a:cs typeface="Times New Roman" pitchFamily="18" charset="0"/>
                        </a:rPr>
                        <m:t>(</m:t>
                      </m:r>
                      <m:r>
                        <a:rPr lang="en-US" sz="2400" i="1" dirty="0" smtClean="0">
                          <a:solidFill>
                            <a:schemeClr val="tx2"/>
                          </a:solidFill>
                          <a:latin typeface="Cambria Math" panose="02040503050406030204" pitchFamily="18" charset="0"/>
                          <a:cs typeface="Times New Roman" pitchFamily="18" charset="0"/>
                        </a:rPr>
                        <m:t>𝑋</m:t>
                      </m:r>
                      <m:r>
                        <a:rPr lang="en-US" sz="2400" b="0" i="1" dirty="0" smtClean="0">
                          <a:solidFill>
                            <a:schemeClr val="tx2"/>
                          </a:solidFill>
                          <a:latin typeface="Cambria Math" panose="02040503050406030204" pitchFamily="18" charset="0"/>
                          <a:cs typeface="Times New Roman" pitchFamily="18" charset="0"/>
                        </a:rPr>
                        <m:t>&lt;4</m:t>
                      </m:r>
                      <m:r>
                        <a:rPr lang="en-US" sz="2400" i="1" dirty="0" smtClean="0">
                          <a:solidFill>
                            <a:schemeClr val="tx2"/>
                          </a:solidFill>
                          <a:latin typeface="Cambria Math" panose="02040503050406030204" pitchFamily="18" charset="0"/>
                          <a:cs typeface="Times New Roman" pitchFamily="18" charset="0"/>
                        </a:rPr>
                        <m:t> </m:t>
                      </m:r>
                      <m:r>
                        <a:rPr lang="en-US" sz="2400" i="1" dirty="0">
                          <a:solidFill>
                            <a:schemeClr val="tx2"/>
                          </a:solidFill>
                          <a:latin typeface="Cambria Math" panose="02040503050406030204" pitchFamily="18" charset="0"/>
                          <a:cs typeface="Times New Roman" pitchFamily="18" charset="0"/>
                        </a:rPr>
                        <m:t>| </m:t>
                      </m:r>
                      <m:r>
                        <a:rPr lang="en-US" sz="2400" i="1" dirty="0">
                          <a:solidFill>
                            <a:schemeClr val="tx2"/>
                          </a:solidFill>
                          <a:latin typeface="Cambria Math" panose="02040503050406030204" pitchFamily="18" charset="0"/>
                          <a:cs typeface="Times New Roman" pitchFamily="18" charset="0"/>
                        </a:rPr>
                        <m:t>𝑝</m:t>
                      </m:r>
                      <m:r>
                        <a:rPr lang="en-US" sz="2400" i="1" dirty="0">
                          <a:solidFill>
                            <a:schemeClr val="tx2"/>
                          </a:solidFill>
                          <a:latin typeface="Cambria Math" panose="02040503050406030204" pitchFamily="18" charset="0"/>
                          <a:cs typeface="Times New Roman" pitchFamily="18" charset="0"/>
                        </a:rPr>
                        <m:t>=0.6)=</m:t>
                      </m:r>
                      <m:nary>
                        <m:naryPr>
                          <m:chr m:val="∑"/>
                          <m:limLoc m:val="subSup"/>
                          <m:ctrlPr>
                            <a:rPr lang="en-US" sz="2400" i="1" dirty="0" smtClean="0">
                              <a:solidFill>
                                <a:schemeClr val="tx2"/>
                              </a:solidFill>
                              <a:latin typeface="Cambria Math" panose="02040503050406030204" pitchFamily="18" charset="0"/>
                              <a:cs typeface="Times New Roman" pitchFamily="18" charset="0"/>
                            </a:rPr>
                          </m:ctrlPr>
                        </m:naryPr>
                        <m:sub>
                          <m:r>
                            <m:rPr>
                              <m:brk m:alnAt="25"/>
                            </m:rPr>
                            <a:rPr lang="en-US" sz="2400" b="0" i="1" dirty="0" smtClean="0">
                              <a:solidFill>
                                <a:schemeClr val="tx2"/>
                              </a:solidFill>
                              <a:latin typeface="Cambria Math" panose="02040503050406030204" pitchFamily="18" charset="0"/>
                              <a:cs typeface="Times New Roman" pitchFamily="18" charset="0"/>
                            </a:rPr>
                            <m:t>𝑥</m:t>
                          </m:r>
                          <m:r>
                            <a:rPr lang="en-US" sz="2400" b="0" i="1" dirty="0" smtClean="0">
                              <a:solidFill>
                                <a:schemeClr val="tx2"/>
                              </a:solidFill>
                              <a:latin typeface="Cambria Math" panose="02040503050406030204" pitchFamily="18" charset="0"/>
                              <a:cs typeface="Times New Roman" pitchFamily="18" charset="0"/>
                            </a:rPr>
                            <m:t>=0</m:t>
                          </m:r>
                        </m:sub>
                        <m:sup>
                          <m:r>
                            <a:rPr lang="en-US" sz="2400" b="0" i="1" dirty="0" smtClean="0">
                              <a:solidFill>
                                <a:schemeClr val="tx2"/>
                              </a:solidFill>
                              <a:latin typeface="Cambria Math" panose="02040503050406030204" pitchFamily="18" charset="0"/>
                              <a:cs typeface="Times New Roman" pitchFamily="18" charset="0"/>
                            </a:rPr>
                            <m:t>3</m:t>
                          </m:r>
                        </m:sup>
                        <m:e>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i="1">
                                      <a:latin typeface="Cambria Math" panose="02040503050406030204" pitchFamily="18" charset="0"/>
                                    </a:rPr>
                                    <m:t>5</m:t>
                                  </m:r>
                                </m:num>
                                <m:den>
                                  <m:r>
                                    <a:rPr lang="en-US" sz="2400" i="1">
                                      <a:latin typeface="Cambria Math" panose="02040503050406030204" pitchFamily="18" charset="0"/>
                                    </a:rPr>
                                    <m:t>𝑥</m:t>
                                  </m:r>
                                </m:den>
                              </m:f>
                            </m:e>
                          </m:d>
                          <m:sSup>
                            <m:sSupPr>
                              <m:ctrlPr>
                                <a:rPr lang="en-US" sz="2400" i="1">
                                  <a:latin typeface="Cambria Math" panose="02040503050406030204" pitchFamily="18" charset="0"/>
                                </a:rPr>
                              </m:ctrlPr>
                            </m:sSupPr>
                            <m:e>
                              <m:r>
                                <a:rPr lang="en-US" sz="2400" b="0" i="1" smtClean="0">
                                  <a:latin typeface="Cambria Math" panose="02040503050406030204" pitchFamily="18" charset="0"/>
                                </a:rPr>
                                <m:t>0.5</m:t>
                              </m:r>
                            </m:e>
                            <m:sup>
                              <m:r>
                                <a:rPr lang="en-US" sz="2400" i="1">
                                  <a:latin typeface="Cambria Math" panose="02040503050406030204" pitchFamily="18" charset="0"/>
                                </a:rPr>
                                <m:t>𝑥</m:t>
                              </m:r>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0.5</m:t>
                              </m:r>
                            </m:e>
                            <m:sup>
                              <m:r>
                                <a:rPr lang="en-US" sz="2400" i="1">
                                  <a:latin typeface="Cambria Math" panose="02040503050406030204" pitchFamily="18" charset="0"/>
                                </a:rPr>
                                <m:t>5−</m:t>
                              </m:r>
                              <m:r>
                                <a:rPr lang="en-US" sz="2400" i="1">
                                  <a:latin typeface="Cambria Math" panose="02040503050406030204" pitchFamily="18" charset="0"/>
                                </a:rPr>
                                <m:t>𝑥</m:t>
                              </m:r>
                            </m:sup>
                          </m:sSup>
                        </m:e>
                      </m:nary>
                      <m:r>
                        <a:rPr lang="en-US" sz="2400" b="0" i="1" dirty="0" smtClean="0">
                          <a:solidFill>
                            <a:schemeClr val="tx2"/>
                          </a:solidFill>
                          <a:latin typeface="Cambria Math" panose="02040503050406030204" pitchFamily="18" charset="0"/>
                          <a:cs typeface="Times New Roman" pitchFamily="18" charset="0"/>
                        </a:rPr>
                        <m:t>=0.663</m:t>
                      </m:r>
                    </m:oMath>
                  </m:oMathPara>
                </a14:m>
                <a:endParaRPr lang="en-US" sz="2400" dirty="0"/>
              </a:p>
            </p:txBody>
          </p:sp>
        </mc:Choice>
        <mc:Fallback xmlns="">
          <p:sp>
            <p:nvSpPr>
              <p:cNvPr id="36" name="Rectangle 35">
                <a:extLst>
                  <a:ext uri="{FF2B5EF4-FFF2-40B4-BE49-F238E27FC236}">
                    <a16:creationId xmlns:a16="http://schemas.microsoft.com/office/drawing/2014/main" id="{6D7A1717-2C01-4625-9DCA-754A6E2D8148}"/>
                  </a:ext>
                </a:extLst>
              </p:cNvPr>
              <p:cNvSpPr>
                <a:spLocks noRot="1" noChangeAspect="1" noMove="1" noResize="1" noEditPoints="1" noAdjustHandles="1" noChangeArrowheads="1" noChangeShapeType="1" noTextEdit="1"/>
              </p:cNvSpPr>
              <p:nvPr/>
            </p:nvSpPr>
            <p:spPr>
              <a:xfrm>
                <a:off x="2529511" y="4112527"/>
                <a:ext cx="7302897" cy="92217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9C439824-B623-42E6-A5A2-10DEB34EFD02}"/>
                  </a:ext>
                </a:extLst>
              </p:cNvPr>
              <p:cNvSpPr/>
              <p:nvPr/>
            </p:nvSpPr>
            <p:spPr>
              <a:xfrm>
                <a:off x="2529511" y="5108057"/>
                <a:ext cx="7132978" cy="922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tx2"/>
                          </a:solidFill>
                          <a:latin typeface="Cambria Math" panose="02040503050406030204" pitchFamily="18" charset="0"/>
                          <a:cs typeface="Times New Roman" pitchFamily="18" charset="0"/>
                        </a:rPr>
                        <m:t>𝑃</m:t>
                      </m:r>
                      <m:r>
                        <a:rPr lang="en-US" sz="2400" i="1" dirty="0" smtClean="0">
                          <a:solidFill>
                            <a:schemeClr val="tx2"/>
                          </a:solidFill>
                          <a:latin typeface="Cambria Math" panose="02040503050406030204" pitchFamily="18" charset="0"/>
                          <a:cs typeface="Times New Roman" pitchFamily="18" charset="0"/>
                        </a:rPr>
                        <m:t>(</m:t>
                      </m:r>
                      <m:r>
                        <a:rPr lang="en-US" sz="2400" i="1" dirty="0" smtClean="0">
                          <a:solidFill>
                            <a:schemeClr val="tx2"/>
                          </a:solidFill>
                          <a:latin typeface="Cambria Math" panose="02040503050406030204" pitchFamily="18" charset="0"/>
                          <a:cs typeface="Times New Roman" pitchFamily="18" charset="0"/>
                        </a:rPr>
                        <m:t>𝑋</m:t>
                      </m:r>
                      <m:r>
                        <a:rPr lang="en-US" sz="2400" b="0" i="1" dirty="0" smtClean="0">
                          <a:solidFill>
                            <a:schemeClr val="tx2"/>
                          </a:solidFill>
                          <a:latin typeface="Cambria Math" panose="02040503050406030204" pitchFamily="18" charset="0"/>
                          <a:cs typeface="Times New Roman" pitchFamily="18" charset="0"/>
                        </a:rPr>
                        <m:t>&lt;5</m:t>
                      </m:r>
                      <m:r>
                        <a:rPr lang="en-US" sz="2400" i="1" dirty="0" smtClean="0">
                          <a:solidFill>
                            <a:schemeClr val="tx2"/>
                          </a:solidFill>
                          <a:latin typeface="Cambria Math" panose="02040503050406030204" pitchFamily="18" charset="0"/>
                          <a:cs typeface="Times New Roman" pitchFamily="18" charset="0"/>
                        </a:rPr>
                        <m:t> </m:t>
                      </m:r>
                      <m:r>
                        <a:rPr lang="en-US" sz="2400" i="1" dirty="0">
                          <a:solidFill>
                            <a:schemeClr val="tx2"/>
                          </a:solidFill>
                          <a:latin typeface="Cambria Math" panose="02040503050406030204" pitchFamily="18" charset="0"/>
                          <a:cs typeface="Times New Roman" pitchFamily="18" charset="0"/>
                        </a:rPr>
                        <m:t>| </m:t>
                      </m:r>
                      <m:r>
                        <a:rPr lang="en-US" sz="2400" i="1" dirty="0">
                          <a:solidFill>
                            <a:schemeClr val="tx2"/>
                          </a:solidFill>
                          <a:latin typeface="Cambria Math" panose="02040503050406030204" pitchFamily="18" charset="0"/>
                          <a:cs typeface="Times New Roman" pitchFamily="18" charset="0"/>
                        </a:rPr>
                        <m:t>𝑝</m:t>
                      </m:r>
                      <m:r>
                        <a:rPr lang="en-US" sz="2400" i="1" dirty="0">
                          <a:solidFill>
                            <a:schemeClr val="tx2"/>
                          </a:solidFill>
                          <a:latin typeface="Cambria Math" panose="02040503050406030204" pitchFamily="18" charset="0"/>
                          <a:cs typeface="Times New Roman" pitchFamily="18" charset="0"/>
                        </a:rPr>
                        <m:t>=0.6)=</m:t>
                      </m:r>
                      <m:nary>
                        <m:naryPr>
                          <m:chr m:val="∑"/>
                          <m:limLoc m:val="subSup"/>
                          <m:ctrlPr>
                            <a:rPr lang="en-US" sz="2400" i="1" dirty="0">
                              <a:solidFill>
                                <a:schemeClr val="tx2"/>
                              </a:solidFill>
                              <a:latin typeface="Cambria Math" panose="02040503050406030204" pitchFamily="18" charset="0"/>
                              <a:cs typeface="Times New Roman" pitchFamily="18" charset="0"/>
                            </a:rPr>
                          </m:ctrlPr>
                        </m:naryPr>
                        <m:sub>
                          <m:r>
                            <m:rPr>
                              <m:brk m:alnAt="25"/>
                            </m:rPr>
                            <a:rPr lang="en-US" sz="2400" i="1" dirty="0">
                              <a:solidFill>
                                <a:schemeClr val="tx2"/>
                              </a:solidFill>
                              <a:latin typeface="Cambria Math" panose="02040503050406030204" pitchFamily="18" charset="0"/>
                              <a:cs typeface="Times New Roman" pitchFamily="18" charset="0"/>
                            </a:rPr>
                            <m:t>𝑥</m:t>
                          </m:r>
                          <m:r>
                            <a:rPr lang="en-US" sz="2400" i="1" dirty="0">
                              <a:solidFill>
                                <a:schemeClr val="tx2"/>
                              </a:solidFill>
                              <a:latin typeface="Cambria Math" panose="02040503050406030204" pitchFamily="18" charset="0"/>
                              <a:cs typeface="Times New Roman" pitchFamily="18" charset="0"/>
                            </a:rPr>
                            <m:t>=0</m:t>
                          </m:r>
                        </m:sub>
                        <m:sup>
                          <m:r>
                            <a:rPr lang="en-US" sz="2400" b="0" i="1" dirty="0" smtClean="0">
                              <a:solidFill>
                                <a:schemeClr val="tx2"/>
                              </a:solidFill>
                              <a:latin typeface="Cambria Math" panose="02040503050406030204" pitchFamily="18" charset="0"/>
                              <a:cs typeface="Times New Roman" pitchFamily="18" charset="0"/>
                            </a:rPr>
                            <m:t>4</m:t>
                          </m:r>
                        </m:sup>
                        <m:e>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i="1">
                                      <a:latin typeface="Cambria Math" panose="02040503050406030204" pitchFamily="18" charset="0"/>
                                    </a:rPr>
                                    <m:t>5</m:t>
                                  </m:r>
                                </m:num>
                                <m:den>
                                  <m:r>
                                    <a:rPr lang="en-US" sz="2400" i="1">
                                      <a:latin typeface="Cambria Math" panose="02040503050406030204" pitchFamily="18" charset="0"/>
                                    </a:rPr>
                                    <m:t>𝑥</m:t>
                                  </m:r>
                                </m:den>
                              </m:f>
                            </m:e>
                          </m:d>
                          <m:sSup>
                            <m:sSupPr>
                              <m:ctrlPr>
                                <a:rPr lang="en-US" sz="2400" i="1">
                                  <a:latin typeface="Cambria Math" panose="02040503050406030204" pitchFamily="18" charset="0"/>
                                </a:rPr>
                              </m:ctrlPr>
                            </m:sSupPr>
                            <m:e>
                              <m:r>
                                <a:rPr lang="en-US" sz="2400" i="1">
                                  <a:latin typeface="Cambria Math" panose="02040503050406030204" pitchFamily="18" charset="0"/>
                                </a:rPr>
                                <m:t>0.5</m:t>
                              </m:r>
                            </m:e>
                            <m:sup>
                              <m:r>
                                <a:rPr lang="en-US" sz="2400" i="1">
                                  <a:latin typeface="Cambria Math" panose="02040503050406030204" pitchFamily="18" charset="0"/>
                                </a:rPr>
                                <m:t>𝑥</m:t>
                              </m:r>
                            </m:sup>
                          </m:sSup>
                          <m:sSup>
                            <m:sSupPr>
                              <m:ctrlPr>
                                <a:rPr lang="en-US" sz="2400" i="1">
                                  <a:latin typeface="Cambria Math" panose="02040503050406030204" pitchFamily="18" charset="0"/>
                                </a:rPr>
                              </m:ctrlPr>
                            </m:sSupPr>
                            <m:e>
                              <m:r>
                                <a:rPr lang="en-US" sz="2400" i="1">
                                  <a:latin typeface="Cambria Math" panose="02040503050406030204" pitchFamily="18" charset="0"/>
                                </a:rPr>
                                <m:t>0.5</m:t>
                              </m:r>
                            </m:e>
                            <m:sup>
                              <m:r>
                                <a:rPr lang="en-US" sz="2400" i="1">
                                  <a:latin typeface="Cambria Math" panose="02040503050406030204" pitchFamily="18" charset="0"/>
                                </a:rPr>
                                <m:t>5−</m:t>
                              </m:r>
                              <m:r>
                                <a:rPr lang="en-US" sz="2400" i="1">
                                  <a:latin typeface="Cambria Math" panose="02040503050406030204" pitchFamily="18" charset="0"/>
                                </a:rPr>
                                <m:t>𝑥</m:t>
                              </m:r>
                            </m:sup>
                          </m:sSup>
                        </m:e>
                      </m:nary>
                      <m:r>
                        <a:rPr lang="en-US" sz="2400" b="0" i="1" dirty="0" smtClean="0">
                          <a:solidFill>
                            <a:schemeClr val="tx2"/>
                          </a:solidFill>
                          <a:latin typeface="Cambria Math" panose="02040503050406030204" pitchFamily="18" charset="0"/>
                          <a:cs typeface="Times New Roman" pitchFamily="18" charset="0"/>
                        </a:rPr>
                        <m:t>=0.922</m:t>
                      </m:r>
                    </m:oMath>
                  </m:oMathPara>
                </a14:m>
                <a:endParaRPr lang="en-US" sz="2400" dirty="0"/>
              </a:p>
            </p:txBody>
          </p:sp>
        </mc:Choice>
        <mc:Fallback xmlns="">
          <p:sp>
            <p:nvSpPr>
              <p:cNvPr id="37" name="Rectangle 36">
                <a:extLst>
                  <a:ext uri="{FF2B5EF4-FFF2-40B4-BE49-F238E27FC236}">
                    <a16:creationId xmlns:a16="http://schemas.microsoft.com/office/drawing/2014/main" id="{9C439824-B623-42E6-A5A2-10DEB34EFD02}"/>
                  </a:ext>
                </a:extLst>
              </p:cNvPr>
              <p:cNvSpPr>
                <a:spLocks noRot="1" noChangeAspect="1" noMove="1" noResize="1" noEditPoints="1" noAdjustHandles="1" noChangeArrowheads="1" noChangeShapeType="1" noTextEdit="1"/>
              </p:cNvSpPr>
              <p:nvPr/>
            </p:nvSpPr>
            <p:spPr>
              <a:xfrm>
                <a:off x="2529511" y="5108057"/>
                <a:ext cx="7132978" cy="922176"/>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670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Wedd or Head</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2456145" cy="3416320"/>
          </a:xfrm>
          <a:prstGeom prst="rect">
            <a:avLst/>
          </a:prstGeom>
        </p:spPr>
        <p:txBody>
          <a:bodyPr wrap="square">
            <a:spAutoFit/>
          </a:bodyPr>
          <a:lstStyle/>
          <a:p>
            <a:r>
              <a:rPr lang="en-US" sz="2400" dirty="0">
                <a:ea typeface="Times New Roman" panose="02020603050405020304" pitchFamily="18" charset="0"/>
              </a:rPr>
              <a:t>This graph shows different values of </a:t>
            </a:r>
            <a:r>
              <a:rPr lang="en-US" sz="2400" dirty="0">
                <a:solidFill>
                  <a:srgbClr val="FF0000"/>
                </a:solidFill>
                <a:ea typeface="Times New Roman" panose="02020603050405020304" pitchFamily="18" charset="0"/>
              </a:rPr>
              <a:t>𝜶</a:t>
            </a:r>
            <a:r>
              <a:rPr lang="en-US" sz="2400" dirty="0">
                <a:ea typeface="Times New Roman" panose="02020603050405020304" pitchFamily="18" charset="0"/>
              </a:rPr>
              <a:t> and </a:t>
            </a:r>
            <a:r>
              <a:rPr lang="en-US" sz="2400" dirty="0">
                <a:solidFill>
                  <a:srgbClr val="008FFA"/>
                </a:solidFill>
                <a:ea typeface="Times New Roman" panose="02020603050405020304" pitchFamily="18" charset="0"/>
              </a:rPr>
              <a:t>𝜷</a:t>
            </a:r>
            <a:r>
              <a:rPr lang="en-US" sz="2400" dirty="0">
                <a:ea typeface="Times New Roman" panose="02020603050405020304" pitchFamily="18" charset="0"/>
              </a:rPr>
              <a:t> for possible values of the threshold “c”.  </a:t>
            </a:r>
          </a:p>
          <a:p>
            <a:endParaRPr lang="en-US" sz="2400" dirty="0">
              <a:ea typeface="Times New Roman" panose="02020603050405020304" pitchFamily="18" charset="0"/>
            </a:endParaRPr>
          </a:p>
          <a:p>
            <a:r>
              <a:rPr lang="en-US" sz="2400" dirty="0">
                <a:ea typeface="Times New Roman" panose="02020603050405020304" pitchFamily="18" charset="0"/>
              </a:rPr>
              <a:t>What is your strategy in this situation? </a:t>
            </a:r>
          </a:p>
        </p:txBody>
      </p:sp>
      <p:pic>
        <p:nvPicPr>
          <p:cNvPr id="32" name="Picture 31">
            <a:extLst>
              <a:ext uri="{FF2B5EF4-FFF2-40B4-BE49-F238E27FC236}">
                <a16:creationId xmlns:a16="http://schemas.microsoft.com/office/drawing/2014/main" id="{3C27D1F8-F5DA-42ED-89BE-43CB453A0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728" y="2537203"/>
            <a:ext cx="7953281" cy="3873797"/>
          </a:xfrm>
          <a:prstGeom prst="rect">
            <a:avLst/>
          </a:prstGeom>
        </p:spPr>
      </p:pic>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A743E542-764B-4B51-8070-C58F575C3269}"/>
                  </a:ext>
                </a:extLst>
              </p:cNvPr>
              <p:cNvSpPr/>
              <p:nvPr/>
            </p:nvSpPr>
            <p:spPr>
              <a:xfrm>
                <a:off x="9814393" y="1852791"/>
                <a:ext cx="1639616" cy="430887"/>
              </a:xfrm>
              <a:prstGeom prst="rect">
                <a:avLst/>
              </a:prstGeom>
            </p:spPr>
            <p:txBody>
              <a:bodyPr wrap="none">
                <a:spAutoFit/>
              </a:bodyPr>
              <a:lstStyle/>
              <a:p>
                <a:r>
                  <a:rPr lang="en-US" sz="2200" b="1" dirty="0"/>
                  <a:t>RR:  </a:t>
                </a:r>
                <a14:m>
                  <m:oMath xmlns:m="http://schemas.openxmlformats.org/officeDocument/2006/math">
                    <m:r>
                      <a:rPr lang="en-US" sz="220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𝑐</m:t>
                    </m:r>
                    <m:r>
                      <a:rPr lang="en-US" sz="2200">
                        <a:latin typeface="Cambria Math" panose="02040503050406030204" pitchFamily="18" charset="0"/>
                      </a:rPr>
                      <m:t>)</m:t>
                    </m:r>
                  </m:oMath>
                </a14:m>
                <a:endParaRPr lang="en-US" sz="2200" dirty="0"/>
              </a:p>
            </p:txBody>
          </p:sp>
        </mc:Choice>
        <mc:Fallback xmlns="">
          <p:sp>
            <p:nvSpPr>
              <p:cNvPr id="33" name="Rectangle 32">
                <a:extLst>
                  <a:ext uri="{FF2B5EF4-FFF2-40B4-BE49-F238E27FC236}">
                    <a16:creationId xmlns:a16="http://schemas.microsoft.com/office/drawing/2014/main" id="{A743E542-764B-4B51-8070-C58F575C3269}"/>
                  </a:ext>
                </a:extLst>
              </p:cNvPr>
              <p:cNvSpPr>
                <a:spLocks noRot="1" noChangeAspect="1" noMove="1" noResize="1" noEditPoints="1" noAdjustHandles="1" noChangeArrowheads="1" noChangeShapeType="1" noTextEdit="1"/>
              </p:cNvSpPr>
              <p:nvPr/>
            </p:nvSpPr>
            <p:spPr>
              <a:xfrm>
                <a:off x="9814393" y="1852791"/>
                <a:ext cx="1639616" cy="430887"/>
              </a:xfrm>
              <a:prstGeom prst="rect">
                <a:avLst/>
              </a:prstGeom>
              <a:blipFill>
                <a:blip r:embed="rId4"/>
                <a:stretch>
                  <a:fillRect l="-4833" t="-9859" r="-1115" b="-26761"/>
                </a:stretch>
              </a:blipFill>
            </p:spPr>
            <p:txBody>
              <a:bodyPr/>
              <a:lstStyle/>
              <a:p>
                <a:r>
                  <a:rPr lang="en-US">
                    <a:noFill/>
                  </a:rPr>
                  <a:t> </a:t>
                </a:r>
              </a:p>
            </p:txBody>
          </p:sp>
        </mc:Fallback>
      </mc:AlternateContent>
    </p:spTree>
    <p:extLst>
      <p:ext uri="{BB962C8B-B14F-4D97-AF65-F5344CB8AC3E}">
        <p14:creationId xmlns:p14="http://schemas.microsoft.com/office/powerpoint/2010/main" val="16159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515600" cy="4524315"/>
          </a:xfrm>
          <a:prstGeom prst="rect">
            <a:avLst/>
          </a:prstGeom>
        </p:spPr>
        <p:txBody>
          <a:bodyPr wrap="square">
            <a:spAutoFit/>
          </a:bodyPr>
          <a:lstStyle/>
          <a:p>
            <a:r>
              <a:rPr lang="en-US" sz="2400" b="1" dirty="0">
                <a:ea typeface="Times New Roman" panose="02020603050405020304" pitchFamily="18" charset="0"/>
              </a:rPr>
              <a:t>In the following problems, clearly write down the </a:t>
            </a:r>
          </a:p>
          <a:p>
            <a:r>
              <a:rPr lang="en-US" sz="2400" b="1" dirty="0">
                <a:ea typeface="Times New Roman" panose="02020603050405020304" pitchFamily="18" charset="0"/>
              </a:rPr>
              <a:t>a. Parameter under claim	b. Null and Alternate Hypothesis</a:t>
            </a:r>
          </a:p>
          <a:p>
            <a:endParaRPr lang="en-US" sz="2400" dirty="0">
              <a:ea typeface="Times New Roman" panose="02020603050405020304" pitchFamily="18" charset="0"/>
            </a:endParaRPr>
          </a:p>
          <a:p>
            <a:r>
              <a:rPr lang="en-US" sz="2400" dirty="0">
                <a:ea typeface="Times New Roman" panose="02020603050405020304" pitchFamily="18" charset="0"/>
              </a:rPr>
              <a:t>1. Given the opportunity to vote on a referendum to legalize marijuana in Pennsylvania, at least 60% of the voters would vote to pass the legalization.</a:t>
            </a:r>
          </a:p>
          <a:p>
            <a:endParaRPr lang="en-US" sz="2400" dirty="0">
              <a:ea typeface="Times New Roman" panose="02020603050405020304" pitchFamily="18" charset="0"/>
            </a:endParaRPr>
          </a:p>
          <a:p>
            <a:r>
              <a:rPr lang="en-US" sz="2400" dirty="0">
                <a:ea typeface="Times New Roman" panose="02020603050405020304" pitchFamily="18" charset="0"/>
              </a:rPr>
              <a:t>2. A Packaging Company produces boxes out of cardboard and claim that the boxes have a specified weight of 30 oz. </a:t>
            </a:r>
          </a:p>
          <a:p>
            <a:endParaRPr lang="en-US" sz="2400" dirty="0">
              <a:ea typeface="Times New Roman" panose="02020603050405020304" pitchFamily="18" charset="0"/>
            </a:endParaRPr>
          </a:p>
          <a:p>
            <a:r>
              <a:rPr lang="en-US" sz="2400" dirty="0">
                <a:ea typeface="Times New Roman" panose="02020603050405020304" pitchFamily="18" charset="0"/>
              </a:rPr>
              <a:t>3. A mayor claims that at least 75% of all government entrances facilitates disabled individuals. A civil rights group disputes this claim and argues that the city discriminates against disabled groups.</a:t>
            </a:r>
          </a:p>
        </p:txBody>
      </p:sp>
      <p:pic>
        <p:nvPicPr>
          <p:cNvPr id="4" name="Picture 3">
            <a:extLst>
              <a:ext uri="{FF2B5EF4-FFF2-40B4-BE49-F238E27FC236}">
                <a16:creationId xmlns:a16="http://schemas.microsoft.com/office/drawing/2014/main" id="{A074B8A0-D681-44F0-A8BB-7BCDD7425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9219" y="427429"/>
            <a:ext cx="2029216" cy="2029216"/>
          </a:xfrm>
          <a:prstGeom prst="rect">
            <a:avLst/>
          </a:prstGeom>
        </p:spPr>
      </p:pic>
    </p:spTree>
    <p:extLst>
      <p:ext uri="{BB962C8B-B14F-4D97-AF65-F5344CB8AC3E}">
        <p14:creationId xmlns:p14="http://schemas.microsoft.com/office/powerpoint/2010/main" val="152479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515600" cy="1200329"/>
          </a:xfrm>
          <a:prstGeom prst="rect">
            <a:avLst/>
          </a:prstGeom>
        </p:spPr>
        <p:txBody>
          <a:bodyPr wrap="square">
            <a:spAutoFit/>
          </a:bodyPr>
          <a:lstStyle/>
          <a:p>
            <a:r>
              <a:rPr lang="en-US" sz="2400" b="1" dirty="0">
                <a:ea typeface="Times New Roman" panose="02020603050405020304" pitchFamily="18" charset="0"/>
              </a:rPr>
              <a:t>5.</a:t>
            </a:r>
            <a:r>
              <a:rPr lang="en-US" sz="2400" dirty="0">
                <a:ea typeface="Times New Roman" panose="02020603050405020304" pitchFamily="18" charset="0"/>
              </a:rPr>
              <a:t> Consider a drug test. A new drug is considered not effective before passing certain lab tests. State the H0 and H1, then fill out the table with a correct statement from the pull regarding testing statistical hypothesis. </a:t>
            </a:r>
          </a:p>
        </p:txBody>
      </p:sp>
      <p:sp>
        <p:nvSpPr>
          <p:cNvPr id="5" name="Rectangle 4">
            <a:extLst>
              <a:ext uri="{FF2B5EF4-FFF2-40B4-BE49-F238E27FC236}">
                <a16:creationId xmlns:a16="http://schemas.microsoft.com/office/drawing/2014/main" id="{2BE1F0BC-6C6B-4757-8321-0756EE7C5779}"/>
              </a:ext>
            </a:extLst>
          </p:cNvPr>
          <p:cNvSpPr/>
          <p:nvPr/>
        </p:nvSpPr>
        <p:spPr>
          <a:xfrm>
            <a:off x="7009356" y="3982203"/>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CE6E3AB-64EC-4A83-8510-63C317CF7285}"/>
              </a:ext>
            </a:extLst>
          </p:cNvPr>
          <p:cNvSpPr txBox="1"/>
          <p:nvPr/>
        </p:nvSpPr>
        <p:spPr>
          <a:xfrm>
            <a:off x="8697154" y="3079471"/>
            <a:ext cx="992579" cy="369332"/>
          </a:xfrm>
          <a:prstGeom prst="rect">
            <a:avLst/>
          </a:prstGeom>
          <a:noFill/>
        </p:spPr>
        <p:txBody>
          <a:bodyPr wrap="none" rtlCol="0">
            <a:spAutoFit/>
          </a:bodyPr>
          <a:lstStyle/>
          <a:p>
            <a:r>
              <a:rPr lang="en-US" b="1" dirty="0"/>
              <a:t>Decision</a:t>
            </a:r>
          </a:p>
        </p:txBody>
      </p:sp>
      <p:sp>
        <p:nvSpPr>
          <p:cNvPr id="8" name="Rectangle 7">
            <a:extLst>
              <a:ext uri="{FF2B5EF4-FFF2-40B4-BE49-F238E27FC236}">
                <a16:creationId xmlns:a16="http://schemas.microsoft.com/office/drawing/2014/main" id="{48E56D5F-9C14-4D0B-B291-0B90B47164FC}"/>
              </a:ext>
            </a:extLst>
          </p:cNvPr>
          <p:cNvSpPr/>
          <p:nvPr/>
        </p:nvSpPr>
        <p:spPr>
          <a:xfrm>
            <a:off x="9219156" y="3982203"/>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AD56233-54C8-41FE-A7C5-F883765F8345}"/>
              </a:ext>
            </a:extLst>
          </p:cNvPr>
          <p:cNvSpPr/>
          <p:nvPr/>
        </p:nvSpPr>
        <p:spPr>
          <a:xfrm>
            <a:off x="9219156" y="5049003"/>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2AF6EB-52F2-40E7-BF4C-8F47A826C671}"/>
              </a:ext>
            </a:extLst>
          </p:cNvPr>
          <p:cNvSpPr/>
          <p:nvPr/>
        </p:nvSpPr>
        <p:spPr>
          <a:xfrm>
            <a:off x="7009356" y="5049003"/>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89768D-473B-439A-9C9F-0C77833DA252}"/>
              </a:ext>
            </a:extLst>
          </p:cNvPr>
          <p:cNvSpPr/>
          <p:nvPr/>
        </p:nvSpPr>
        <p:spPr>
          <a:xfrm>
            <a:off x="7237956" y="3444338"/>
            <a:ext cx="1304396" cy="461665"/>
          </a:xfrm>
          <a:prstGeom prst="rect">
            <a:avLst/>
          </a:prstGeom>
        </p:spPr>
        <p:txBody>
          <a:bodyPr wrap="none">
            <a:spAutoFit/>
          </a:bodyPr>
          <a:lstStyle/>
          <a:p>
            <a:r>
              <a:rPr lang="en-US" sz="2400" dirty="0">
                <a:latin typeface="Times New Roman" pitchFamily="18" charset="0"/>
                <a:cs typeface="Times New Roman" pitchFamily="18" charset="0"/>
              </a:rPr>
              <a:t>Effective</a:t>
            </a:r>
            <a:endParaRPr lang="en-US" sz="2400" b="1" dirty="0"/>
          </a:p>
        </p:txBody>
      </p:sp>
      <p:sp>
        <p:nvSpPr>
          <p:cNvPr id="12" name="Rectangle 11">
            <a:extLst>
              <a:ext uri="{FF2B5EF4-FFF2-40B4-BE49-F238E27FC236}">
                <a16:creationId xmlns:a16="http://schemas.microsoft.com/office/drawing/2014/main" id="{70409E5D-79B8-4C31-94CE-2866F5CFB731}"/>
              </a:ext>
            </a:extLst>
          </p:cNvPr>
          <p:cNvSpPr/>
          <p:nvPr/>
        </p:nvSpPr>
        <p:spPr>
          <a:xfrm>
            <a:off x="9371556" y="3444338"/>
            <a:ext cx="1843005" cy="461665"/>
          </a:xfrm>
          <a:prstGeom prst="rect">
            <a:avLst/>
          </a:prstGeom>
        </p:spPr>
        <p:txBody>
          <a:bodyPr wrap="none">
            <a:spAutoFit/>
          </a:bodyPr>
          <a:lstStyle/>
          <a:p>
            <a:r>
              <a:rPr lang="en-US" sz="2400" dirty="0">
                <a:latin typeface="Times New Roman" pitchFamily="18" charset="0"/>
                <a:cs typeface="Times New Roman" pitchFamily="18" charset="0"/>
              </a:rPr>
              <a:t>Not Effective</a:t>
            </a:r>
            <a:endParaRPr lang="en-US" sz="2400" b="1" dirty="0"/>
          </a:p>
        </p:txBody>
      </p:sp>
      <p:sp>
        <p:nvSpPr>
          <p:cNvPr id="13" name="TextBox 12">
            <a:extLst>
              <a:ext uri="{FF2B5EF4-FFF2-40B4-BE49-F238E27FC236}">
                <a16:creationId xmlns:a16="http://schemas.microsoft.com/office/drawing/2014/main" id="{647E0798-52C1-4668-AAFC-652B59451D25}"/>
              </a:ext>
            </a:extLst>
          </p:cNvPr>
          <p:cNvSpPr txBox="1"/>
          <p:nvPr/>
        </p:nvSpPr>
        <p:spPr>
          <a:xfrm>
            <a:off x="4421500" y="4820403"/>
            <a:ext cx="574324" cy="369332"/>
          </a:xfrm>
          <a:prstGeom prst="rect">
            <a:avLst/>
          </a:prstGeom>
          <a:noFill/>
        </p:spPr>
        <p:txBody>
          <a:bodyPr wrap="none" rtlCol="0">
            <a:spAutoFit/>
          </a:bodyPr>
          <a:lstStyle/>
          <a:p>
            <a:r>
              <a:rPr lang="en-US" b="1" dirty="0"/>
              <a:t>Fact</a:t>
            </a:r>
          </a:p>
        </p:txBody>
      </p:sp>
      <p:sp>
        <p:nvSpPr>
          <p:cNvPr id="14" name="Rectangle 13">
            <a:extLst>
              <a:ext uri="{FF2B5EF4-FFF2-40B4-BE49-F238E27FC236}">
                <a16:creationId xmlns:a16="http://schemas.microsoft.com/office/drawing/2014/main" id="{69A52239-9B16-4252-8F16-B8C5AF00D24E}"/>
              </a:ext>
            </a:extLst>
          </p:cNvPr>
          <p:cNvSpPr/>
          <p:nvPr/>
        </p:nvSpPr>
        <p:spPr>
          <a:xfrm>
            <a:off x="5485356" y="4058403"/>
            <a:ext cx="1304396" cy="461665"/>
          </a:xfrm>
          <a:prstGeom prst="rect">
            <a:avLst/>
          </a:prstGeom>
        </p:spPr>
        <p:txBody>
          <a:bodyPr wrap="none">
            <a:spAutoFit/>
          </a:bodyPr>
          <a:lstStyle/>
          <a:p>
            <a:r>
              <a:rPr lang="en-US" sz="2400" dirty="0">
                <a:latin typeface="Times New Roman" pitchFamily="18" charset="0"/>
                <a:cs typeface="Times New Roman" pitchFamily="18" charset="0"/>
              </a:rPr>
              <a:t>Effective</a:t>
            </a:r>
            <a:endParaRPr lang="en-US" sz="2400" b="1" dirty="0">
              <a:latin typeface="Times New Roman" pitchFamily="18" charset="0"/>
              <a:cs typeface="Times New Roman" pitchFamily="18" charset="0"/>
            </a:endParaRPr>
          </a:p>
        </p:txBody>
      </p:sp>
      <p:sp>
        <p:nvSpPr>
          <p:cNvPr id="15" name="Rectangle 14">
            <a:extLst>
              <a:ext uri="{FF2B5EF4-FFF2-40B4-BE49-F238E27FC236}">
                <a16:creationId xmlns:a16="http://schemas.microsoft.com/office/drawing/2014/main" id="{895D3FC2-D078-48D0-89C4-DA099A2BBA7F}"/>
              </a:ext>
            </a:extLst>
          </p:cNvPr>
          <p:cNvSpPr/>
          <p:nvPr/>
        </p:nvSpPr>
        <p:spPr>
          <a:xfrm>
            <a:off x="5424410" y="5049003"/>
            <a:ext cx="1304396" cy="830997"/>
          </a:xfrm>
          <a:prstGeom prst="rect">
            <a:avLst/>
          </a:prstGeom>
        </p:spPr>
        <p:txBody>
          <a:bodyPr wrap="none">
            <a:spAutoFit/>
          </a:bodyPr>
          <a:lstStyle/>
          <a:p>
            <a:r>
              <a:rPr lang="en-US" sz="2400" dirty="0">
                <a:latin typeface="Times New Roman" pitchFamily="18" charset="0"/>
                <a:cs typeface="Times New Roman" pitchFamily="18" charset="0"/>
              </a:rPr>
              <a:t>Not </a:t>
            </a:r>
          </a:p>
          <a:p>
            <a:r>
              <a:rPr lang="en-US" sz="2400" dirty="0">
                <a:latin typeface="Times New Roman" pitchFamily="18" charset="0"/>
                <a:cs typeface="Times New Roman" pitchFamily="18" charset="0"/>
              </a:rPr>
              <a:t>Effective</a:t>
            </a:r>
            <a:endParaRPr lang="en-US" sz="2400" b="1" dirty="0"/>
          </a:p>
        </p:txBody>
      </p:sp>
      <p:sp>
        <p:nvSpPr>
          <p:cNvPr id="18" name="Rectangle 17">
            <a:extLst>
              <a:ext uri="{FF2B5EF4-FFF2-40B4-BE49-F238E27FC236}">
                <a16:creationId xmlns:a16="http://schemas.microsoft.com/office/drawing/2014/main" id="{82E31D9E-D383-4F7C-BE33-3FEFE202786E}"/>
              </a:ext>
            </a:extLst>
          </p:cNvPr>
          <p:cNvSpPr/>
          <p:nvPr/>
        </p:nvSpPr>
        <p:spPr>
          <a:xfrm>
            <a:off x="882041" y="2878465"/>
            <a:ext cx="3444061" cy="1938992"/>
          </a:xfrm>
          <a:prstGeom prst="rect">
            <a:avLst/>
          </a:prstGeom>
        </p:spPr>
        <p:txBody>
          <a:bodyPr wrap="square">
            <a:spAutoFit/>
          </a:bodyPr>
          <a:lstStyle/>
          <a:p>
            <a:r>
              <a:rPr lang="en-US" sz="2400" b="1" dirty="0">
                <a:ea typeface="Times New Roman" panose="02020603050405020304" pitchFamily="18" charset="0"/>
              </a:rPr>
              <a:t>Effective Drug - Not Effective Drug - Type I Error - Correct Decision - Type II Error - Correct Decision</a:t>
            </a:r>
          </a:p>
        </p:txBody>
      </p:sp>
    </p:spTree>
    <p:extLst>
      <p:ext uri="{BB962C8B-B14F-4D97-AF65-F5344CB8AC3E}">
        <p14:creationId xmlns:p14="http://schemas.microsoft.com/office/powerpoint/2010/main" val="146949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9847934-ABFF-4531-B99B-03FAD5A02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910" y="1584898"/>
            <a:ext cx="4152177" cy="4152177"/>
          </a:xfrm>
          <a:prstGeom prst="rect">
            <a:avLst/>
          </a:prstGeom>
        </p:spPr>
      </p:pic>
      <p:pic>
        <p:nvPicPr>
          <p:cNvPr id="11" name="Picture 10">
            <a:extLst>
              <a:ext uri="{FF2B5EF4-FFF2-40B4-BE49-F238E27FC236}">
                <a16:creationId xmlns:a16="http://schemas.microsoft.com/office/drawing/2014/main" id="{1D50BD22-FC9D-4E80-9003-426A8F498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754" y="4358418"/>
            <a:ext cx="1758237" cy="1553536"/>
          </a:xfrm>
          <a:prstGeom prst="rect">
            <a:avLst/>
          </a:prstGeom>
        </p:spPr>
      </p:pic>
      <p:pic>
        <p:nvPicPr>
          <p:cNvPr id="10" name="Picture 9" descr="C:\Users\ASaghafi\Desktop\6b43c3e62afe95d7b9ba4ec442f09b7c_crown-clip-art-transparent-gold-crown-clipart-transparent-background_800-598.png">
            <a:extLst>
              <a:ext uri="{FF2B5EF4-FFF2-40B4-BE49-F238E27FC236}">
                <a16:creationId xmlns:a16="http://schemas.microsoft.com/office/drawing/2014/main" id="{3E272FDE-A597-4955-BA7D-3F922FDD9043}"/>
              </a:ext>
            </a:extLst>
          </p:cNvPr>
          <p:cNvPicPr/>
          <p:nvPr/>
        </p:nvPicPr>
        <p:blipFill>
          <a:blip r:embed="rId5" cstate="print"/>
          <a:srcRect/>
          <a:stretch>
            <a:fillRect/>
          </a:stretch>
        </p:blipFill>
        <p:spPr bwMode="auto">
          <a:xfrm>
            <a:off x="5115875" y="344157"/>
            <a:ext cx="1960246" cy="1553536"/>
          </a:xfrm>
          <a:prstGeom prst="rect">
            <a:avLst/>
          </a:prstGeom>
          <a:noFill/>
          <a:ln w="9525">
            <a:noFill/>
            <a:miter lim="800000"/>
            <a:headEnd/>
            <a:tailEnd/>
          </a:ln>
        </p:spPr>
      </p:pic>
      <p:pic>
        <p:nvPicPr>
          <p:cNvPr id="15" name="Picture 14">
            <a:extLst>
              <a:ext uri="{FF2B5EF4-FFF2-40B4-BE49-F238E27FC236}">
                <a16:creationId xmlns:a16="http://schemas.microsoft.com/office/drawing/2014/main" id="{4E850E2F-EB03-4270-A3D2-85314E2265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4851" y="4421203"/>
            <a:ext cx="970483" cy="1779219"/>
          </a:xfrm>
          <a:prstGeom prst="rect">
            <a:avLst/>
          </a:prstGeom>
        </p:spPr>
      </p:pic>
      <p:pic>
        <p:nvPicPr>
          <p:cNvPr id="17" name="Picture 16">
            <a:extLst>
              <a:ext uri="{FF2B5EF4-FFF2-40B4-BE49-F238E27FC236}">
                <a16:creationId xmlns:a16="http://schemas.microsoft.com/office/drawing/2014/main" id="{1DD6D5BD-357B-48C7-8671-FEB5CFBF17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91" y="171750"/>
            <a:ext cx="2263099" cy="1725943"/>
          </a:xfrm>
          <a:prstGeom prst="rect">
            <a:avLst/>
          </a:prstGeom>
        </p:spPr>
      </p:pic>
      <p:pic>
        <p:nvPicPr>
          <p:cNvPr id="19" name="Picture 18">
            <a:extLst>
              <a:ext uri="{FF2B5EF4-FFF2-40B4-BE49-F238E27FC236}">
                <a16:creationId xmlns:a16="http://schemas.microsoft.com/office/drawing/2014/main" id="{AFAEC927-F91E-43AF-997D-731AA685B2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691" y="4956260"/>
            <a:ext cx="1583258" cy="1561629"/>
          </a:xfrm>
          <a:prstGeom prst="rect">
            <a:avLst/>
          </a:prstGeom>
        </p:spPr>
      </p:pic>
      <p:pic>
        <p:nvPicPr>
          <p:cNvPr id="21" name="Picture 20">
            <a:extLst>
              <a:ext uri="{FF2B5EF4-FFF2-40B4-BE49-F238E27FC236}">
                <a16:creationId xmlns:a16="http://schemas.microsoft.com/office/drawing/2014/main" id="{96800BB4-F237-4573-BE69-B22EF6E913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00942" y="5123829"/>
            <a:ext cx="1476093" cy="1390014"/>
          </a:xfrm>
          <a:prstGeom prst="rect">
            <a:avLst/>
          </a:prstGeom>
        </p:spPr>
      </p:pic>
    </p:spTree>
    <p:extLst>
      <p:ext uri="{BB962C8B-B14F-4D97-AF65-F5344CB8AC3E}">
        <p14:creationId xmlns:p14="http://schemas.microsoft.com/office/powerpoint/2010/main" val="201979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000"/>
                                        <p:tgtEl>
                                          <p:spTgt spid="19"/>
                                        </p:tgtEl>
                                      </p:cBhvr>
                                    </p:animEffect>
                                    <p:anim calcmode="lin" valueType="num">
                                      <p:cBhvr>
                                        <p:cTn id="8" dur="3000" fill="hold"/>
                                        <p:tgtEl>
                                          <p:spTgt spid="19"/>
                                        </p:tgtEl>
                                        <p:attrNameLst>
                                          <p:attrName>ppt_w</p:attrName>
                                        </p:attrNameLst>
                                      </p:cBhvr>
                                      <p:tavLst>
                                        <p:tav tm="0" fmla="#ppt_w*sin(2.5*pi*$)">
                                          <p:val>
                                            <p:fltVal val="0"/>
                                          </p:val>
                                        </p:tav>
                                        <p:tav tm="100000">
                                          <p:val>
                                            <p:fltVal val="1"/>
                                          </p:val>
                                        </p:tav>
                                      </p:tavLst>
                                    </p:anim>
                                    <p:anim calcmode="lin" valueType="num">
                                      <p:cBhvr>
                                        <p:cTn id="9" dur="3000" fill="hold"/>
                                        <p:tgtEl>
                                          <p:spTgt spid="19"/>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200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3000"/>
                                        <p:tgtEl>
                                          <p:spTgt spid="21"/>
                                        </p:tgtEl>
                                      </p:cBhvr>
                                    </p:animEffect>
                                    <p:anim calcmode="lin" valueType="num">
                                      <p:cBhvr>
                                        <p:cTn id="13" dur="3000" fill="hold"/>
                                        <p:tgtEl>
                                          <p:spTgt spid="21"/>
                                        </p:tgtEl>
                                        <p:attrNameLst>
                                          <p:attrName>ppt_w</p:attrName>
                                        </p:attrNameLst>
                                      </p:cBhvr>
                                      <p:tavLst>
                                        <p:tav tm="0" fmla="#ppt_w*sin(2.5*pi*$)">
                                          <p:val>
                                            <p:fltVal val="0"/>
                                          </p:val>
                                        </p:tav>
                                        <p:tav tm="100000">
                                          <p:val>
                                            <p:fltVal val="1"/>
                                          </p:val>
                                        </p:tav>
                                      </p:tavLst>
                                    </p:anim>
                                    <p:anim calcmode="lin" valueType="num">
                                      <p:cBhvr>
                                        <p:cTn id="14" dur="30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2000" fill="hold"/>
                                        <p:tgtEl>
                                          <p:spTgt spid="17"/>
                                        </p:tgtEl>
                                        <p:attrNameLst>
                                          <p:attrName>ppt_w</p:attrName>
                                        </p:attrNameLst>
                                      </p:cBhvr>
                                      <p:tavLst>
                                        <p:tav tm="0">
                                          <p:val>
                                            <p:fltVal val="0"/>
                                          </p:val>
                                        </p:tav>
                                        <p:tav tm="100000">
                                          <p:val>
                                            <p:strVal val="#ppt_w"/>
                                          </p:val>
                                        </p:tav>
                                      </p:tavLst>
                                    </p:anim>
                                    <p:anim calcmode="lin" valueType="num">
                                      <p:cBhvr>
                                        <p:cTn id="20" dur="2000" fill="hold"/>
                                        <p:tgtEl>
                                          <p:spTgt spid="17"/>
                                        </p:tgtEl>
                                        <p:attrNameLst>
                                          <p:attrName>ppt_h</p:attrName>
                                        </p:attrNameLst>
                                      </p:cBhvr>
                                      <p:tavLst>
                                        <p:tav tm="0">
                                          <p:val>
                                            <p:fltVal val="0"/>
                                          </p:val>
                                        </p:tav>
                                        <p:tav tm="100000">
                                          <p:val>
                                            <p:strVal val="#ppt_h"/>
                                          </p:val>
                                        </p:tav>
                                      </p:tavLst>
                                    </p:anim>
                                    <p:anim calcmode="lin" valueType="num">
                                      <p:cBhvr>
                                        <p:cTn id="21" dur="2000" fill="hold"/>
                                        <p:tgtEl>
                                          <p:spTgt spid="17"/>
                                        </p:tgtEl>
                                        <p:attrNameLst>
                                          <p:attrName>style.rotation</p:attrName>
                                        </p:attrNameLst>
                                      </p:cBhvr>
                                      <p:tavLst>
                                        <p:tav tm="0">
                                          <p:val>
                                            <p:fltVal val="90"/>
                                          </p:val>
                                        </p:tav>
                                        <p:tav tm="100000">
                                          <p:val>
                                            <p:fltVal val="0"/>
                                          </p:val>
                                        </p:tav>
                                      </p:tavLst>
                                    </p:anim>
                                    <p:animEffect transition="in" filter="fade">
                                      <p:cBhvr>
                                        <p:cTn id="22" dur="2000"/>
                                        <p:tgtEl>
                                          <p:spTgt spid="17"/>
                                        </p:tgtEl>
                                      </p:cBhvr>
                                    </p:animEffect>
                                  </p:childTnLst>
                                </p:cTn>
                              </p:par>
                            </p:childTnLst>
                          </p:cTn>
                        </p:par>
                        <p:par>
                          <p:cTn id="23" fill="hold">
                            <p:stCondLst>
                              <p:cond delay="2000"/>
                            </p:stCondLst>
                            <p:childTnLst>
                              <p:par>
                                <p:cTn id="24" presetID="7" presetClass="path" presetSubtype="0" accel="50000" decel="50000" fill="hold" nodeType="afterEffect">
                                  <p:stCondLst>
                                    <p:cond delay="0"/>
                                  </p:stCondLst>
                                  <p:childTnLst>
                                    <p:animMotion origin="layout" path="M 5E-6 -4.44444E-6 L 0.77878 -4.44444E-6 L 0.77878 0.71112 L 5E-6 0.71112 L 5E-6 -4.44444E-6 Z " pathEditMode="relative" rAng="0" ptsTypes="AAAAA">
                                      <p:cBhvr>
                                        <p:cTn id="25" dur="20000" fill="hold"/>
                                        <p:tgtEl>
                                          <p:spTgt spid="17"/>
                                        </p:tgtEl>
                                        <p:attrNameLst>
                                          <p:attrName>ppt_x</p:attrName>
                                          <p:attrName>ppt_y</p:attrName>
                                        </p:attrNameLst>
                                      </p:cBhvr>
                                      <p:rCtr x="38932" y="35556"/>
                                    </p:animMotion>
                                  </p:childTnLst>
                                </p:cTn>
                              </p:par>
                              <p:par>
                                <p:cTn id="26" presetID="8" presetClass="emph" presetSubtype="0" fill="hold" nodeType="withEffect">
                                  <p:stCondLst>
                                    <p:cond delay="10000"/>
                                  </p:stCondLst>
                                  <p:childTnLst>
                                    <p:animRot by="21600000">
                                      <p:cBhvr>
                                        <p:cTn id="27" dur="3000" fill="hold"/>
                                        <p:tgtEl>
                                          <p:spTgt spid="21"/>
                                        </p:tgtEl>
                                        <p:attrNameLst>
                                          <p:attrName>r</p:attrName>
                                        </p:attrNameLst>
                                      </p:cBhvr>
                                    </p:animRot>
                                  </p:childTnLst>
                                </p:cTn>
                              </p:par>
                              <p:par>
                                <p:cTn id="28" presetID="8" presetClass="emph" presetSubtype="0" fill="hold" nodeType="withEffect">
                                  <p:stCondLst>
                                    <p:cond delay="13000"/>
                                  </p:stCondLst>
                                  <p:childTnLst>
                                    <p:animRot by="21600000">
                                      <p:cBhvr>
                                        <p:cTn id="29" dur="2000" fill="hold"/>
                                        <p:tgtEl>
                                          <p:spTgt spid="19"/>
                                        </p:tgtEl>
                                        <p:attrNameLst>
                                          <p:attrName>r</p:attrName>
                                        </p:attrNameLst>
                                      </p:cBhvr>
                                    </p:animRot>
                                  </p:childTnLst>
                                </p:cTn>
                              </p:par>
                            </p:childTnLst>
                          </p:cTn>
                        </p:par>
                        <p:par>
                          <p:cTn id="30" fill="hold">
                            <p:stCondLst>
                              <p:cond delay="22000"/>
                            </p:stCondLst>
                            <p:childTnLst>
                              <p:par>
                                <p:cTn id="31" presetID="37" presetClass="path" presetSubtype="0" accel="50000" decel="50000" fill="hold" nodeType="afterEffect">
                                  <p:stCondLst>
                                    <p:cond delay="0"/>
                                  </p:stCondLst>
                                  <p:childTnLst>
                                    <p:animMotion origin="layout" path="M 5E-6 -4.44444E-6 L 0.20209 0.23797 C 0.24402 0.29167 0.3073 0.32061 0.37357 0.32061 C 0.44896 0.32061 0.50938 0.29167 0.55131 0.23797 L 0.75352 -4.44444E-6 " pathEditMode="relative" rAng="0" ptsTypes="AAAAA">
                                      <p:cBhvr>
                                        <p:cTn id="32" dur="5000" fill="hold"/>
                                        <p:tgtEl>
                                          <p:spTgt spid="17"/>
                                        </p:tgtEl>
                                        <p:attrNameLst>
                                          <p:attrName>ppt_x</p:attrName>
                                          <p:attrName>ppt_y</p:attrName>
                                        </p:attrNameLst>
                                      </p:cBhvr>
                                      <p:rCtr x="37669" y="16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Introduction</a:t>
            </a:r>
            <a:endParaRPr lang="en-US" dirty="0"/>
          </a:p>
        </p:txBody>
      </p:sp>
      <p:pic>
        <p:nvPicPr>
          <p:cNvPr id="4" name="Picture 3" descr="C:\Users\ASaghafi\Desktop\6b43c3e62afe95d7b9ba4ec442f09b7c_crown-clip-art-transparent-gold-crown-clipart-transparent-background_800-598.png">
            <a:extLst>
              <a:ext uri="{FF2B5EF4-FFF2-40B4-BE49-F238E27FC236}">
                <a16:creationId xmlns:a16="http://schemas.microsoft.com/office/drawing/2014/main" id="{D3CFD6A2-2B42-4502-B968-210BD2736EB7}"/>
              </a:ext>
            </a:extLst>
          </p:cNvPr>
          <p:cNvPicPr/>
          <p:nvPr/>
        </p:nvPicPr>
        <p:blipFill>
          <a:blip r:embed="rId3" cstate="print"/>
          <a:srcRect/>
          <a:stretch>
            <a:fillRect/>
          </a:stretch>
        </p:blipFill>
        <p:spPr bwMode="auto">
          <a:xfrm>
            <a:off x="9546765" y="444875"/>
            <a:ext cx="1960246" cy="1553536"/>
          </a:xfrm>
          <a:prstGeom prst="rect">
            <a:avLst/>
          </a:prstGeom>
          <a:noFill/>
          <a:ln w="9525">
            <a:noFill/>
            <a:miter lim="800000"/>
            <a:headEnd/>
            <a:tailEnd/>
          </a:ln>
        </p:spPr>
      </p:pic>
      <p:pic>
        <p:nvPicPr>
          <p:cNvPr id="5" name="Picture 1">
            <a:extLst>
              <a:ext uri="{FF2B5EF4-FFF2-40B4-BE49-F238E27FC236}">
                <a16:creationId xmlns:a16="http://schemas.microsoft.com/office/drawing/2014/main" id="{AD85BF7D-C9CD-4DE7-844B-4DC4816AE4A4}"/>
              </a:ext>
            </a:extLst>
          </p:cNvPr>
          <p:cNvPicPr>
            <a:picLocks noChangeAspect="1" noChangeArrowheads="1"/>
          </p:cNvPicPr>
          <p:nvPr/>
        </p:nvPicPr>
        <p:blipFill>
          <a:blip r:embed="rId4" cstate="print"/>
          <a:srcRect/>
          <a:stretch>
            <a:fillRect/>
          </a:stretch>
        </p:blipFill>
        <p:spPr bwMode="auto">
          <a:xfrm>
            <a:off x="9318166" y="4830297"/>
            <a:ext cx="2285999" cy="1569357"/>
          </a:xfrm>
          <a:prstGeom prst="rect">
            <a:avLst/>
          </a:prstGeom>
          <a:noFill/>
          <a:ln w="9525">
            <a:noFill/>
            <a:miter lim="800000"/>
            <a:headEnd/>
            <a:tailEnd/>
          </a:ln>
        </p:spPr>
      </p:pic>
      <p:pic>
        <p:nvPicPr>
          <p:cNvPr id="6" name="Picture 5">
            <a:extLst>
              <a:ext uri="{FF2B5EF4-FFF2-40B4-BE49-F238E27FC236}">
                <a16:creationId xmlns:a16="http://schemas.microsoft.com/office/drawing/2014/main" id="{41C67C2A-5B27-40FE-BE1A-F015B7249A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6167" y="2362200"/>
            <a:ext cx="2340398" cy="2067920"/>
          </a:xfrm>
          <a:prstGeom prst="rect">
            <a:avLst/>
          </a:prstGeom>
        </p:spPr>
      </p:pic>
      <p:sp>
        <p:nvSpPr>
          <p:cNvPr id="7" name="Rectangle 6">
            <a:extLst>
              <a:ext uri="{FF2B5EF4-FFF2-40B4-BE49-F238E27FC236}">
                <a16:creationId xmlns:a16="http://schemas.microsoft.com/office/drawing/2014/main" id="{E6C6B5DA-2EAB-4B21-B365-9E0294197C62}"/>
              </a:ext>
            </a:extLst>
          </p:cNvPr>
          <p:cNvSpPr/>
          <p:nvPr/>
        </p:nvSpPr>
        <p:spPr>
          <a:xfrm>
            <a:off x="838200" y="1690688"/>
            <a:ext cx="8381190" cy="2308324"/>
          </a:xfrm>
          <a:prstGeom prst="rect">
            <a:avLst/>
          </a:prstGeom>
        </p:spPr>
        <p:txBody>
          <a:bodyPr wrap="square">
            <a:spAutoFit/>
          </a:bodyPr>
          <a:lstStyle/>
          <a:p>
            <a:r>
              <a:rPr lang="en-US" sz="2400" dirty="0">
                <a:ea typeface="Times New Roman" panose="02020603050405020304" pitchFamily="18" charset="0"/>
              </a:rPr>
              <a:t>A mad king decides to find a </a:t>
            </a:r>
            <a:r>
              <a:rPr lang="en-US" sz="2400" dirty="0">
                <a:solidFill>
                  <a:srgbClr val="00B050"/>
                </a:solidFill>
                <a:ea typeface="Times New Roman" panose="02020603050405020304" pitchFamily="18" charset="0"/>
              </a:rPr>
              <a:t>smart</a:t>
            </a:r>
            <a:r>
              <a:rPr lang="en-US" sz="2400" dirty="0">
                <a:ea typeface="Times New Roman" panose="02020603050405020304" pitchFamily="18" charset="0"/>
              </a:rPr>
              <a:t>, </a:t>
            </a:r>
            <a:r>
              <a:rPr lang="en-US" sz="2400" dirty="0">
                <a:solidFill>
                  <a:srgbClr val="FF0000"/>
                </a:solidFill>
                <a:ea typeface="Times New Roman" panose="02020603050405020304" pitchFamily="18" charset="0"/>
              </a:rPr>
              <a:t>brave</a:t>
            </a:r>
            <a:r>
              <a:rPr lang="en-US" sz="2400" dirty="0">
                <a:ea typeface="Times New Roman" panose="02020603050405020304" pitchFamily="18" charset="0"/>
              </a:rPr>
              <a:t>, and </a:t>
            </a:r>
            <a:r>
              <a:rPr lang="en-US" sz="2400" dirty="0">
                <a:solidFill>
                  <a:srgbClr val="008FFA"/>
                </a:solidFill>
                <a:ea typeface="Times New Roman" panose="02020603050405020304" pitchFamily="18" charset="0"/>
              </a:rPr>
              <a:t>lucky</a:t>
            </a:r>
            <a:r>
              <a:rPr lang="en-US" sz="2400" dirty="0">
                <a:ea typeface="Times New Roman" panose="02020603050405020304" pitchFamily="18" charset="0"/>
              </a:rPr>
              <a:t> man for his only daughter. </a:t>
            </a:r>
          </a:p>
          <a:p>
            <a:endParaRPr lang="en-US" sz="2400" dirty="0">
              <a:ea typeface="Times New Roman" panose="02020603050405020304" pitchFamily="18" charset="0"/>
            </a:endParaRPr>
          </a:p>
          <a:p>
            <a:r>
              <a:rPr lang="en-US" sz="2400" dirty="0">
                <a:ea typeface="Times New Roman" panose="02020603050405020304" pitchFamily="18" charset="0"/>
              </a:rPr>
              <a:t>He orders </a:t>
            </a:r>
            <a:r>
              <a:rPr lang="en-US" sz="2400" dirty="0">
                <a:solidFill>
                  <a:srgbClr val="7030A0"/>
                </a:solidFill>
                <a:ea typeface="Times New Roman" panose="02020603050405020304" pitchFamily="18" charset="0"/>
              </a:rPr>
              <a:t>to forge a special coin </a:t>
            </a:r>
            <a:r>
              <a:rPr lang="en-US" sz="2400" dirty="0">
                <a:ea typeface="Times New Roman" panose="02020603050405020304" pitchFamily="18" charset="0"/>
              </a:rPr>
              <a:t>with head/tail sides and let any suitor to flip it 5 times to decide if the coin is fair or slightly biased toward showing head. </a:t>
            </a:r>
            <a:endParaRPr lang="en-US" sz="2400" dirty="0"/>
          </a:p>
        </p:txBody>
      </p:sp>
      <p:pic>
        <p:nvPicPr>
          <p:cNvPr id="9" name="Picture 8">
            <a:extLst>
              <a:ext uri="{FF2B5EF4-FFF2-40B4-BE49-F238E27FC236}">
                <a16:creationId xmlns:a16="http://schemas.microsoft.com/office/drawing/2014/main" id="{42E9A178-98D5-4C82-9CD2-4AA921A7C6E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23605" y="5473463"/>
            <a:ext cx="635635" cy="1160145"/>
          </a:xfrm>
          <a:prstGeom prst="rect">
            <a:avLst/>
          </a:prstGeom>
          <a:noFill/>
          <a:ln>
            <a:noFill/>
          </a:ln>
        </p:spPr>
      </p:pic>
      <p:sp>
        <p:nvSpPr>
          <p:cNvPr id="8" name="Rectangle 7">
            <a:extLst>
              <a:ext uri="{FF2B5EF4-FFF2-40B4-BE49-F238E27FC236}">
                <a16:creationId xmlns:a16="http://schemas.microsoft.com/office/drawing/2014/main" id="{4D2A939D-1BF1-4186-8668-F4B30DB3DFE3}"/>
              </a:ext>
            </a:extLst>
          </p:cNvPr>
          <p:cNvSpPr/>
          <p:nvPr/>
        </p:nvSpPr>
        <p:spPr>
          <a:xfrm>
            <a:off x="838200" y="4241444"/>
            <a:ext cx="8381190" cy="1569660"/>
          </a:xfrm>
          <a:prstGeom prst="rect">
            <a:avLst/>
          </a:prstGeom>
        </p:spPr>
        <p:txBody>
          <a:bodyPr wrap="square">
            <a:spAutoFit/>
          </a:bodyPr>
          <a:lstStyle/>
          <a:p>
            <a:r>
              <a:rPr lang="en-US" sz="2400" dirty="0">
                <a:ea typeface="Times New Roman" panose="02020603050405020304" pitchFamily="18" charset="0"/>
              </a:rPr>
              <a:t>If the suitor gets it correctly, he wins the heart of the bride; otherwise death will be his fate. </a:t>
            </a:r>
          </a:p>
          <a:p>
            <a:endParaRPr lang="en-US" sz="2400" dirty="0">
              <a:ea typeface="Times New Roman" panose="02020603050405020304" pitchFamily="18" charset="0"/>
            </a:endParaRPr>
          </a:p>
          <a:p>
            <a:r>
              <a:rPr lang="en-US" sz="2400" dirty="0">
                <a:ea typeface="Times New Roman" panose="02020603050405020304" pitchFamily="18" charset="0"/>
              </a:rPr>
              <a:t>If you were the suitor, what strategy would you take? </a:t>
            </a:r>
            <a:endParaRPr lang="en-US" sz="2400" dirty="0"/>
          </a:p>
        </p:txBody>
      </p:sp>
    </p:spTree>
    <p:extLst>
      <p:ext uri="{BB962C8B-B14F-4D97-AF65-F5344CB8AC3E}">
        <p14:creationId xmlns:p14="http://schemas.microsoft.com/office/powerpoint/2010/main" val="348793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What could happen?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690688"/>
            <a:ext cx="10515599" cy="1569660"/>
          </a:xfrm>
          <a:prstGeom prst="rect">
            <a:avLst/>
          </a:prstGeom>
        </p:spPr>
        <p:txBody>
          <a:bodyPr wrap="square">
            <a:spAutoFit/>
          </a:bodyPr>
          <a:lstStyle/>
          <a:p>
            <a:r>
              <a:rPr lang="en-US" sz="2400" dirty="0">
                <a:ea typeface="Times New Roman" panose="02020603050405020304" pitchFamily="18" charset="0"/>
              </a:rPr>
              <a:t>Lets start by showing </a:t>
            </a:r>
            <a:r>
              <a:rPr lang="en-US" sz="2400" dirty="0">
                <a:solidFill>
                  <a:srgbClr val="008FFA"/>
                </a:solidFill>
                <a:ea typeface="Times New Roman" panose="02020603050405020304" pitchFamily="18" charset="0"/>
              </a:rPr>
              <a:t>all the possible outcomes </a:t>
            </a:r>
            <a:r>
              <a:rPr lang="en-US" sz="2400" dirty="0">
                <a:ea typeface="Times New Roman" panose="02020603050405020304" pitchFamily="18" charset="0"/>
              </a:rPr>
              <a:t>in the experiment of</a:t>
            </a:r>
            <a:r>
              <a:rPr lang="en-US" sz="2400" dirty="0">
                <a:solidFill>
                  <a:srgbClr val="FF0000"/>
                </a:solidFill>
                <a:ea typeface="Times New Roman" panose="02020603050405020304" pitchFamily="18" charset="0"/>
              </a:rPr>
              <a:t> five times flipping this special coin</a:t>
            </a:r>
            <a:r>
              <a:rPr lang="en-US" sz="2400" dirty="0">
                <a:ea typeface="Times New Roman" panose="02020603050405020304" pitchFamily="18" charset="0"/>
              </a:rPr>
              <a:t>. We should decide if </a:t>
            </a:r>
            <a:r>
              <a:rPr lang="en-US" sz="2400" dirty="0">
                <a:solidFill>
                  <a:srgbClr val="8D42C6"/>
                </a:solidFill>
                <a:ea typeface="Times New Roman" panose="02020603050405020304" pitchFamily="18" charset="0"/>
              </a:rPr>
              <a:t>the chance of head is equal to tail </a:t>
            </a:r>
            <a:r>
              <a:rPr lang="en-US" sz="2400" dirty="0">
                <a:ea typeface="Times New Roman" panose="02020603050405020304" pitchFamily="18" charset="0"/>
              </a:rPr>
              <a:t>OR </a:t>
            </a:r>
            <a:r>
              <a:rPr lang="en-US" sz="2400" dirty="0">
                <a:solidFill>
                  <a:srgbClr val="7030A0"/>
                </a:solidFill>
                <a:ea typeface="Times New Roman" panose="02020603050405020304" pitchFamily="18" charset="0"/>
              </a:rPr>
              <a:t>the chance of head is greater than tail</a:t>
            </a:r>
            <a:r>
              <a:rPr lang="en-US" sz="2400" dirty="0">
                <a:ea typeface="Times New Roman" panose="02020603050405020304" pitchFamily="18" charset="0"/>
              </a:rPr>
              <a:t>. For which of the following results would you say that the coin is biased? </a:t>
            </a:r>
            <a:endParaRPr lang="en-US" sz="2400" dirty="0"/>
          </a:p>
        </p:txBody>
      </p:sp>
      <p:pic>
        <p:nvPicPr>
          <p:cNvPr id="9" name="Picture 8">
            <a:extLst>
              <a:ext uri="{FF2B5EF4-FFF2-40B4-BE49-F238E27FC236}">
                <a16:creationId xmlns:a16="http://schemas.microsoft.com/office/drawing/2014/main" id="{CE52EE1A-05BC-4168-B26B-9751DC736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604" y="4453359"/>
            <a:ext cx="852489" cy="830998"/>
          </a:xfrm>
          <a:prstGeom prst="rect">
            <a:avLst/>
          </a:prstGeom>
        </p:spPr>
      </p:pic>
      <p:pic>
        <p:nvPicPr>
          <p:cNvPr id="11" name="Picture 10">
            <a:extLst>
              <a:ext uri="{FF2B5EF4-FFF2-40B4-BE49-F238E27FC236}">
                <a16:creationId xmlns:a16="http://schemas.microsoft.com/office/drawing/2014/main" id="{6BB05470-406F-4886-A7C4-4D396D794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4604" y="3429000"/>
            <a:ext cx="797490" cy="830998"/>
          </a:xfrm>
          <a:prstGeom prst="rect">
            <a:avLst/>
          </a:prstGeom>
        </p:spPr>
      </p:pic>
      <p:pic>
        <p:nvPicPr>
          <p:cNvPr id="12" name="Picture 11">
            <a:extLst>
              <a:ext uri="{FF2B5EF4-FFF2-40B4-BE49-F238E27FC236}">
                <a16:creationId xmlns:a16="http://schemas.microsoft.com/office/drawing/2014/main" id="{F04C4DCF-FC33-4B33-A430-21AF8EA663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2041" y="3429000"/>
            <a:ext cx="797490" cy="830998"/>
          </a:xfrm>
          <a:prstGeom prst="rect">
            <a:avLst/>
          </a:prstGeom>
        </p:spPr>
      </p:pic>
      <p:pic>
        <p:nvPicPr>
          <p:cNvPr id="13" name="Picture 12">
            <a:extLst>
              <a:ext uri="{FF2B5EF4-FFF2-40B4-BE49-F238E27FC236}">
                <a16:creationId xmlns:a16="http://schemas.microsoft.com/office/drawing/2014/main" id="{A2B6B1E4-7667-4472-8BE7-598DDF57A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478" y="3443521"/>
            <a:ext cx="797490" cy="830998"/>
          </a:xfrm>
          <a:prstGeom prst="rect">
            <a:avLst/>
          </a:prstGeom>
        </p:spPr>
      </p:pic>
      <p:pic>
        <p:nvPicPr>
          <p:cNvPr id="14" name="Picture 13">
            <a:extLst>
              <a:ext uri="{FF2B5EF4-FFF2-40B4-BE49-F238E27FC236}">
                <a16:creationId xmlns:a16="http://schemas.microsoft.com/office/drawing/2014/main" id="{EF7583EF-051D-442F-80DC-3A2B68889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336" y="3443521"/>
            <a:ext cx="797490" cy="830998"/>
          </a:xfrm>
          <a:prstGeom prst="rect">
            <a:avLst/>
          </a:prstGeom>
        </p:spPr>
      </p:pic>
      <p:pic>
        <p:nvPicPr>
          <p:cNvPr id="15" name="Picture 14">
            <a:extLst>
              <a:ext uri="{FF2B5EF4-FFF2-40B4-BE49-F238E27FC236}">
                <a16:creationId xmlns:a16="http://schemas.microsoft.com/office/drawing/2014/main" id="{A3B93483-6D86-45EC-93FE-847F3AA9B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799" y="3441526"/>
            <a:ext cx="797490" cy="830998"/>
          </a:xfrm>
          <a:prstGeom prst="rect">
            <a:avLst/>
          </a:prstGeom>
        </p:spPr>
      </p:pic>
      <p:pic>
        <p:nvPicPr>
          <p:cNvPr id="16" name="Picture 15">
            <a:extLst>
              <a:ext uri="{FF2B5EF4-FFF2-40B4-BE49-F238E27FC236}">
                <a16:creationId xmlns:a16="http://schemas.microsoft.com/office/drawing/2014/main" id="{97DA9D48-2BF6-41D0-8415-2A50A6B6F8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233" y="4445694"/>
            <a:ext cx="797490" cy="830998"/>
          </a:xfrm>
          <a:prstGeom prst="rect">
            <a:avLst/>
          </a:prstGeom>
        </p:spPr>
      </p:pic>
      <p:pic>
        <p:nvPicPr>
          <p:cNvPr id="17" name="Picture 16">
            <a:extLst>
              <a:ext uri="{FF2B5EF4-FFF2-40B4-BE49-F238E27FC236}">
                <a16:creationId xmlns:a16="http://schemas.microsoft.com/office/drawing/2014/main" id="{11993675-25C4-4F50-B366-65E3DC2BD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670" y="4460215"/>
            <a:ext cx="797490" cy="830998"/>
          </a:xfrm>
          <a:prstGeom prst="rect">
            <a:avLst/>
          </a:prstGeom>
        </p:spPr>
      </p:pic>
      <p:pic>
        <p:nvPicPr>
          <p:cNvPr id="18" name="Picture 17">
            <a:extLst>
              <a:ext uri="{FF2B5EF4-FFF2-40B4-BE49-F238E27FC236}">
                <a16:creationId xmlns:a16="http://schemas.microsoft.com/office/drawing/2014/main" id="{D25C9997-3AF6-47E3-893D-228AE71EF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6528" y="4460215"/>
            <a:ext cx="797490" cy="830998"/>
          </a:xfrm>
          <a:prstGeom prst="rect">
            <a:avLst/>
          </a:prstGeom>
        </p:spPr>
      </p:pic>
      <p:pic>
        <p:nvPicPr>
          <p:cNvPr id="19" name="Picture 18">
            <a:extLst>
              <a:ext uri="{FF2B5EF4-FFF2-40B4-BE49-F238E27FC236}">
                <a16:creationId xmlns:a16="http://schemas.microsoft.com/office/drawing/2014/main" id="{F8BEC1E4-4D2E-4759-892C-59BD7CB11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2991" y="4458220"/>
            <a:ext cx="797490" cy="830998"/>
          </a:xfrm>
          <a:prstGeom prst="rect">
            <a:avLst/>
          </a:prstGeom>
        </p:spPr>
      </p:pic>
      <p:pic>
        <p:nvPicPr>
          <p:cNvPr id="20" name="Picture 19">
            <a:extLst>
              <a:ext uri="{FF2B5EF4-FFF2-40B4-BE49-F238E27FC236}">
                <a16:creationId xmlns:a16="http://schemas.microsoft.com/office/drawing/2014/main" id="{599B7218-E23F-47FE-AEA0-84AB87264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796" y="5495105"/>
            <a:ext cx="852489" cy="830998"/>
          </a:xfrm>
          <a:prstGeom prst="rect">
            <a:avLst/>
          </a:prstGeom>
        </p:spPr>
      </p:pic>
      <p:pic>
        <p:nvPicPr>
          <p:cNvPr id="22" name="Picture 21">
            <a:extLst>
              <a:ext uri="{FF2B5EF4-FFF2-40B4-BE49-F238E27FC236}">
                <a16:creationId xmlns:a16="http://schemas.microsoft.com/office/drawing/2014/main" id="{1BC98901-D5D9-45B0-8BD9-6F036328A6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862" y="5501961"/>
            <a:ext cx="797490" cy="830998"/>
          </a:xfrm>
          <a:prstGeom prst="rect">
            <a:avLst/>
          </a:prstGeom>
        </p:spPr>
      </p:pic>
      <p:pic>
        <p:nvPicPr>
          <p:cNvPr id="23" name="Picture 22">
            <a:extLst>
              <a:ext uri="{FF2B5EF4-FFF2-40B4-BE49-F238E27FC236}">
                <a16:creationId xmlns:a16="http://schemas.microsoft.com/office/drawing/2014/main" id="{65783A96-BA50-4932-9869-597F323A74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8720" y="5501961"/>
            <a:ext cx="797490" cy="830998"/>
          </a:xfrm>
          <a:prstGeom prst="rect">
            <a:avLst/>
          </a:prstGeom>
        </p:spPr>
      </p:pic>
      <p:pic>
        <p:nvPicPr>
          <p:cNvPr id="24" name="Picture 23">
            <a:extLst>
              <a:ext uri="{FF2B5EF4-FFF2-40B4-BE49-F238E27FC236}">
                <a16:creationId xmlns:a16="http://schemas.microsoft.com/office/drawing/2014/main" id="{2311E485-6CB5-4524-AF22-873A6147BF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5183" y="5499966"/>
            <a:ext cx="797490" cy="830998"/>
          </a:xfrm>
          <a:prstGeom prst="rect">
            <a:avLst/>
          </a:prstGeom>
        </p:spPr>
      </p:pic>
      <p:pic>
        <p:nvPicPr>
          <p:cNvPr id="25" name="Picture 24">
            <a:extLst>
              <a:ext uri="{FF2B5EF4-FFF2-40B4-BE49-F238E27FC236}">
                <a16:creationId xmlns:a16="http://schemas.microsoft.com/office/drawing/2014/main" id="{C8FD7C57-2F68-4BC0-8949-FD0AD22BA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652" y="5509719"/>
            <a:ext cx="852489" cy="830998"/>
          </a:xfrm>
          <a:prstGeom prst="rect">
            <a:avLst/>
          </a:prstGeom>
        </p:spPr>
      </p:pic>
      <p:pic>
        <p:nvPicPr>
          <p:cNvPr id="26" name="Picture 25">
            <a:extLst>
              <a:ext uri="{FF2B5EF4-FFF2-40B4-BE49-F238E27FC236}">
                <a16:creationId xmlns:a16="http://schemas.microsoft.com/office/drawing/2014/main" id="{CDA6E7F1-44C4-4C57-B047-B33FC7086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520" y="3443521"/>
            <a:ext cx="852489" cy="830998"/>
          </a:xfrm>
          <a:prstGeom prst="rect">
            <a:avLst/>
          </a:prstGeom>
        </p:spPr>
      </p:pic>
      <p:pic>
        <p:nvPicPr>
          <p:cNvPr id="28" name="Picture 27">
            <a:extLst>
              <a:ext uri="{FF2B5EF4-FFF2-40B4-BE49-F238E27FC236}">
                <a16:creationId xmlns:a16="http://schemas.microsoft.com/office/drawing/2014/main" id="{7870C4E1-90DC-43A2-9869-95E84D96B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444" y="3450377"/>
            <a:ext cx="797490" cy="830998"/>
          </a:xfrm>
          <a:prstGeom prst="rect">
            <a:avLst/>
          </a:prstGeom>
        </p:spPr>
      </p:pic>
      <p:pic>
        <p:nvPicPr>
          <p:cNvPr id="29" name="Picture 28">
            <a:extLst>
              <a:ext uri="{FF2B5EF4-FFF2-40B4-BE49-F238E27FC236}">
                <a16:creationId xmlns:a16="http://schemas.microsoft.com/office/drawing/2014/main" id="{6B70177D-480C-4F87-9D86-FDAAE1D0C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7907" y="3448382"/>
            <a:ext cx="797490" cy="830998"/>
          </a:xfrm>
          <a:prstGeom prst="rect">
            <a:avLst/>
          </a:prstGeom>
        </p:spPr>
      </p:pic>
      <p:pic>
        <p:nvPicPr>
          <p:cNvPr id="30" name="Picture 29">
            <a:extLst>
              <a:ext uri="{FF2B5EF4-FFF2-40B4-BE49-F238E27FC236}">
                <a16:creationId xmlns:a16="http://schemas.microsoft.com/office/drawing/2014/main" id="{6A49434D-9E5B-4691-9C1A-F004BDCC2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3376" y="3458135"/>
            <a:ext cx="852489" cy="830998"/>
          </a:xfrm>
          <a:prstGeom prst="rect">
            <a:avLst/>
          </a:prstGeom>
        </p:spPr>
      </p:pic>
      <p:pic>
        <p:nvPicPr>
          <p:cNvPr id="31" name="Picture 30">
            <a:extLst>
              <a:ext uri="{FF2B5EF4-FFF2-40B4-BE49-F238E27FC236}">
                <a16:creationId xmlns:a16="http://schemas.microsoft.com/office/drawing/2014/main" id="{A15A7C76-374F-4B6E-853C-2D7A5A4DB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9786" y="3447959"/>
            <a:ext cx="852489" cy="830998"/>
          </a:xfrm>
          <a:prstGeom prst="rect">
            <a:avLst/>
          </a:prstGeom>
        </p:spPr>
      </p:pic>
      <p:pic>
        <p:nvPicPr>
          <p:cNvPr id="32" name="Picture 31">
            <a:extLst>
              <a:ext uri="{FF2B5EF4-FFF2-40B4-BE49-F238E27FC236}">
                <a16:creationId xmlns:a16="http://schemas.microsoft.com/office/drawing/2014/main" id="{85BE4153-B1BE-430F-B9B7-A7AA4E7EA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520" y="4445601"/>
            <a:ext cx="852489" cy="830998"/>
          </a:xfrm>
          <a:prstGeom prst="rect">
            <a:avLst/>
          </a:prstGeom>
        </p:spPr>
      </p:pic>
      <p:pic>
        <p:nvPicPr>
          <p:cNvPr id="34" name="Picture 33">
            <a:extLst>
              <a:ext uri="{FF2B5EF4-FFF2-40B4-BE49-F238E27FC236}">
                <a16:creationId xmlns:a16="http://schemas.microsoft.com/office/drawing/2014/main" id="{AA1AD32D-94D3-4520-A6A4-5FE92FA11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7907" y="4450462"/>
            <a:ext cx="797490" cy="830998"/>
          </a:xfrm>
          <a:prstGeom prst="rect">
            <a:avLst/>
          </a:prstGeom>
        </p:spPr>
      </p:pic>
      <p:pic>
        <p:nvPicPr>
          <p:cNvPr id="35" name="Picture 34">
            <a:extLst>
              <a:ext uri="{FF2B5EF4-FFF2-40B4-BE49-F238E27FC236}">
                <a16:creationId xmlns:a16="http://schemas.microsoft.com/office/drawing/2014/main" id="{BE8BD0D4-8085-4CFB-AF1F-8FAF960E8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3376" y="4460215"/>
            <a:ext cx="852489" cy="830998"/>
          </a:xfrm>
          <a:prstGeom prst="rect">
            <a:avLst/>
          </a:prstGeom>
        </p:spPr>
      </p:pic>
      <p:pic>
        <p:nvPicPr>
          <p:cNvPr id="36" name="Picture 35">
            <a:extLst>
              <a:ext uri="{FF2B5EF4-FFF2-40B4-BE49-F238E27FC236}">
                <a16:creationId xmlns:a16="http://schemas.microsoft.com/office/drawing/2014/main" id="{7BF11756-8CCE-4DAD-BDA7-6F16758D3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9786" y="4450039"/>
            <a:ext cx="852489" cy="830998"/>
          </a:xfrm>
          <a:prstGeom prst="rect">
            <a:avLst/>
          </a:prstGeom>
        </p:spPr>
      </p:pic>
      <p:pic>
        <p:nvPicPr>
          <p:cNvPr id="37" name="Picture 36">
            <a:extLst>
              <a:ext uri="{FF2B5EF4-FFF2-40B4-BE49-F238E27FC236}">
                <a16:creationId xmlns:a16="http://schemas.microsoft.com/office/drawing/2014/main" id="{FD67E571-7E4A-437F-B559-92B3BD87B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847" y="4439863"/>
            <a:ext cx="852489" cy="830998"/>
          </a:xfrm>
          <a:prstGeom prst="rect">
            <a:avLst/>
          </a:prstGeom>
        </p:spPr>
      </p:pic>
      <p:pic>
        <p:nvPicPr>
          <p:cNvPr id="38" name="Picture 37">
            <a:extLst>
              <a:ext uri="{FF2B5EF4-FFF2-40B4-BE49-F238E27FC236}">
                <a16:creationId xmlns:a16="http://schemas.microsoft.com/office/drawing/2014/main" id="{F5D79766-83C3-43B3-A9DD-72A64097B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948" y="5515457"/>
            <a:ext cx="852489" cy="830998"/>
          </a:xfrm>
          <a:prstGeom prst="rect">
            <a:avLst/>
          </a:prstGeom>
        </p:spPr>
      </p:pic>
      <p:pic>
        <p:nvPicPr>
          <p:cNvPr id="40" name="Picture 39">
            <a:extLst>
              <a:ext uri="{FF2B5EF4-FFF2-40B4-BE49-F238E27FC236}">
                <a16:creationId xmlns:a16="http://schemas.microsoft.com/office/drawing/2014/main" id="{00BC94A7-FE64-4FA4-ACD1-CFBECF0B6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1804" y="5530071"/>
            <a:ext cx="852489" cy="830998"/>
          </a:xfrm>
          <a:prstGeom prst="rect">
            <a:avLst/>
          </a:prstGeom>
        </p:spPr>
      </p:pic>
      <p:pic>
        <p:nvPicPr>
          <p:cNvPr id="41" name="Picture 40">
            <a:extLst>
              <a:ext uri="{FF2B5EF4-FFF2-40B4-BE49-F238E27FC236}">
                <a16:creationId xmlns:a16="http://schemas.microsoft.com/office/drawing/2014/main" id="{893FEFD4-79CD-4051-A2F8-C5E30F639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8214" y="5519895"/>
            <a:ext cx="852489" cy="830998"/>
          </a:xfrm>
          <a:prstGeom prst="rect">
            <a:avLst/>
          </a:prstGeom>
        </p:spPr>
      </p:pic>
      <p:pic>
        <p:nvPicPr>
          <p:cNvPr id="42" name="Picture 41">
            <a:extLst>
              <a:ext uri="{FF2B5EF4-FFF2-40B4-BE49-F238E27FC236}">
                <a16:creationId xmlns:a16="http://schemas.microsoft.com/office/drawing/2014/main" id="{8C6E2236-5C0C-4F64-B0F8-817358312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275" y="5509719"/>
            <a:ext cx="852489" cy="830998"/>
          </a:xfrm>
          <a:prstGeom prst="rect">
            <a:avLst/>
          </a:prstGeom>
        </p:spPr>
      </p:pic>
      <p:pic>
        <p:nvPicPr>
          <p:cNvPr id="43" name="Picture 42">
            <a:extLst>
              <a:ext uri="{FF2B5EF4-FFF2-40B4-BE49-F238E27FC236}">
                <a16:creationId xmlns:a16="http://schemas.microsoft.com/office/drawing/2014/main" id="{E4C53CD9-3BCB-424D-B61C-D0533795C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8085" y="5495105"/>
            <a:ext cx="852489" cy="830998"/>
          </a:xfrm>
          <a:prstGeom prst="rect">
            <a:avLst/>
          </a:prstGeom>
        </p:spPr>
      </p:pic>
      <p:sp>
        <p:nvSpPr>
          <p:cNvPr id="44" name="TextBox 43">
            <a:extLst>
              <a:ext uri="{FF2B5EF4-FFF2-40B4-BE49-F238E27FC236}">
                <a16:creationId xmlns:a16="http://schemas.microsoft.com/office/drawing/2014/main" id="{1D37FB38-ECAD-4D1A-A523-6E2C023F72DC}"/>
              </a:ext>
            </a:extLst>
          </p:cNvPr>
          <p:cNvSpPr txBox="1"/>
          <p:nvPr/>
        </p:nvSpPr>
        <p:spPr>
          <a:xfrm>
            <a:off x="757238" y="3597653"/>
            <a:ext cx="503664" cy="430887"/>
          </a:xfrm>
          <a:prstGeom prst="rect">
            <a:avLst/>
          </a:prstGeom>
          <a:noFill/>
        </p:spPr>
        <p:txBody>
          <a:bodyPr wrap="none" rtlCol="0">
            <a:spAutoFit/>
          </a:bodyPr>
          <a:lstStyle/>
          <a:p>
            <a:r>
              <a:rPr lang="en-US" sz="2200" dirty="0"/>
              <a:t>0H</a:t>
            </a:r>
          </a:p>
        </p:txBody>
      </p:sp>
      <p:sp>
        <p:nvSpPr>
          <p:cNvPr id="45" name="TextBox 44">
            <a:extLst>
              <a:ext uri="{FF2B5EF4-FFF2-40B4-BE49-F238E27FC236}">
                <a16:creationId xmlns:a16="http://schemas.microsoft.com/office/drawing/2014/main" id="{9C20B20C-82A5-45E2-ABB2-1CA0D926340E}"/>
              </a:ext>
            </a:extLst>
          </p:cNvPr>
          <p:cNvSpPr txBox="1"/>
          <p:nvPr/>
        </p:nvSpPr>
        <p:spPr>
          <a:xfrm>
            <a:off x="744135" y="4639918"/>
            <a:ext cx="503664" cy="430887"/>
          </a:xfrm>
          <a:prstGeom prst="rect">
            <a:avLst/>
          </a:prstGeom>
          <a:noFill/>
        </p:spPr>
        <p:txBody>
          <a:bodyPr wrap="none" rtlCol="0">
            <a:spAutoFit/>
          </a:bodyPr>
          <a:lstStyle/>
          <a:p>
            <a:r>
              <a:rPr lang="en-US" sz="2200" dirty="0"/>
              <a:t>1H</a:t>
            </a:r>
          </a:p>
        </p:txBody>
      </p:sp>
      <p:sp>
        <p:nvSpPr>
          <p:cNvPr id="46" name="TextBox 45">
            <a:extLst>
              <a:ext uri="{FF2B5EF4-FFF2-40B4-BE49-F238E27FC236}">
                <a16:creationId xmlns:a16="http://schemas.microsoft.com/office/drawing/2014/main" id="{D70E7E89-5519-4BCD-957F-21253EAB16AC}"/>
              </a:ext>
            </a:extLst>
          </p:cNvPr>
          <p:cNvSpPr txBox="1"/>
          <p:nvPr/>
        </p:nvSpPr>
        <p:spPr>
          <a:xfrm>
            <a:off x="728814" y="5684722"/>
            <a:ext cx="503664" cy="430887"/>
          </a:xfrm>
          <a:prstGeom prst="rect">
            <a:avLst/>
          </a:prstGeom>
          <a:noFill/>
        </p:spPr>
        <p:txBody>
          <a:bodyPr wrap="none" rtlCol="0">
            <a:spAutoFit/>
          </a:bodyPr>
          <a:lstStyle/>
          <a:p>
            <a:r>
              <a:rPr lang="en-US" sz="2200" dirty="0"/>
              <a:t>2H</a:t>
            </a:r>
          </a:p>
        </p:txBody>
      </p:sp>
      <p:sp>
        <p:nvSpPr>
          <p:cNvPr id="47" name="TextBox 46">
            <a:extLst>
              <a:ext uri="{FF2B5EF4-FFF2-40B4-BE49-F238E27FC236}">
                <a16:creationId xmlns:a16="http://schemas.microsoft.com/office/drawing/2014/main" id="{C8436CB3-8277-4F0B-B931-4D1F1CA557F1}"/>
              </a:ext>
            </a:extLst>
          </p:cNvPr>
          <p:cNvSpPr txBox="1"/>
          <p:nvPr/>
        </p:nvSpPr>
        <p:spPr>
          <a:xfrm>
            <a:off x="6308731" y="3597653"/>
            <a:ext cx="503664" cy="430887"/>
          </a:xfrm>
          <a:prstGeom prst="rect">
            <a:avLst/>
          </a:prstGeom>
          <a:noFill/>
        </p:spPr>
        <p:txBody>
          <a:bodyPr wrap="none" rtlCol="0">
            <a:spAutoFit/>
          </a:bodyPr>
          <a:lstStyle/>
          <a:p>
            <a:r>
              <a:rPr lang="en-US" sz="2200" dirty="0"/>
              <a:t>3H</a:t>
            </a:r>
          </a:p>
        </p:txBody>
      </p:sp>
      <p:sp>
        <p:nvSpPr>
          <p:cNvPr id="48" name="TextBox 47">
            <a:extLst>
              <a:ext uri="{FF2B5EF4-FFF2-40B4-BE49-F238E27FC236}">
                <a16:creationId xmlns:a16="http://schemas.microsoft.com/office/drawing/2014/main" id="{32BEA8C4-EF39-43EE-A48B-A4AF3D2A6338}"/>
              </a:ext>
            </a:extLst>
          </p:cNvPr>
          <p:cNvSpPr txBox="1"/>
          <p:nvPr/>
        </p:nvSpPr>
        <p:spPr>
          <a:xfrm>
            <a:off x="6295628" y="4639918"/>
            <a:ext cx="503664" cy="430887"/>
          </a:xfrm>
          <a:prstGeom prst="rect">
            <a:avLst/>
          </a:prstGeom>
          <a:noFill/>
        </p:spPr>
        <p:txBody>
          <a:bodyPr wrap="none" rtlCol="0">
            <a:spAutoFit/>
          </a:bodyPr>
          <a:lstStyle/>
          <a:p>
            <a:r>
              <a:rPr lang="en-US" sz="2200" dirty="0"/>
              <a:t>4H</a:t>
            </a:r>
          </a:p>
        </p:txBody>
      </p:sp>
      <p:sp>
        <p:nvSpPr>
          <p:cNvPr id="49" name="TextBox 48">
            <a:extLst>
              <a:ext uri="{FF2B5EF4-FFF2-40B4-BE49-F238E27FC236}">
                <a16:creationId xmlns:a16="http://schemas.microsoft.com/office/drawing/2014/main" id="{E6925449-AD6D-4B1D-9F50-BFAA69F21CED}"/>
              </a:ext>
            </a:extLst>
          </p:cNvPr>
          <p:cNvSpPr txBox="1"/>
          <p:nvPr/>
        </p:nvSpPr>
        <p:spPr>
          <a:xfrm>
            <a:off x="6280307" y="5684722"/>
            <a:ext cx="503664" cy="430887"/>
          </a:xfrm>
          <a:prstGeom prst="rect">
            <a:avLst/>
          </a:prstGeom>
          <a:noFill/>
        </p:spPr>
        <p:txBody>
          <a:bodyPr wrap="none" rtlCol="0">
            <a:spAutoFit/>
          </a:bodyPr>
          <a:lstStyle/>
          <a:p>
            <a:r>
              <a:rPr lang="en-US" sz="2200" dirty="0"/>
              <a:t>5H</a:t>
            </a:r>
          </a:p>
        </p:txBody>
      </p:sp>
    </p:spTree>
    <p:extLst>
      <p:ext uri="{BB962C8B-B14F-4D97-AF65-F5344CB8AC3E}">
        <p14:creationId xmlns:p14="http://schemas.microsoft.com/office/powerpoint/2010/main" val="375448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Statistical Hypothesis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690688"/>
            <a:ext cx="7879915" cy="2000548"/>
          </a:xfrm>
          <a:prstGeom prst="rect">
            <a:avLst/>
          </a:prstGeom>
        </p:spPr>
        <p:txBody>
          <a:bodyPr wrap="square">
            <a:spAutoFit/>
          </a:bodyPr>
          <a:lstStyle/>
          <a:p>
            <a:r>
              <a:rPr lang="en-US" sz="2400" dirty="0">
                <a:ea typeface="Times New Roman" panose="02020603050405020304" pitchFamily="18" charset="0"/>
              </a:rPr>
              <a:t>The New Oxford Dictionary gives the following definition of a "</a:t>
            </a:r>
            <a:r>
              <a:rPr lang="en-US" sz="2400" dirty="0">
                <a:solidFill>
                  <a:srgbClr val="008FFA"/>
                </a:solidFill>
                <a:ea typeface="Times New Roman" panose="02020603050405020304" pitchFamily="18" charset="0"/>
              </a:rPr>
              <a:t>Hypothesis</a:t>
            </a:r>
            <a:r>
              <a:rPr lang="en-US" sz="2400" dirty="0">
                <a:ea typeface="Times New Roman" panose="02020603050405020304" pitchFamily="18" charset="0"/>
              </a:rPr>
              <a:t>":</a:t>
            </a:r>
          </a:p>
          <a:p>
            <a:endParaRPr lang="en-US" sz="2400" dirty="0">
              <a:ea typeface="Times New Roman" panose="02020603050405020304" pitchFamily="18" charset="0"/>
            </a:endParaRPr>
          </a:p>
          <a:p>
            <a:r>
              <a:rPr lang="en-US" sz="2600" dirty="0">
                <a:solidFill>
                  <a:srgbClr val="7030A0"/>
                </a:solidFill>
                <a:ea typeface="Times New Roman" panose="02020603050405020304" pitchFamily="18" charset="0"/>
              </a:rPr>
              <a:t>A proposition put forward merely as a basis for reasoning or argument, without any assumption of its truth.</a:t>
            </a:r>
          </a:p>
        </p:txBody>
      </p:sp>
      <p:sp>
        <p:nvSpPr>
          <p:cNvPr id="8" name="Rectangle 7">
            <a:extLst>
              <a:ext uri="{FF2B5EF4-FFF2-40B4-BE49-F238E27FC236}">
                <a16:creationId xmlns:a16="http://schemas.microsoft.com/office/drawing/2014/main" id="{4D2A939D-1BF1-4186-8668-F4B30DB3DFE3}"/>
              </a:ext>
            </a:extLst>
          </p:cNvPr>
          <p:cNvSpPr/>
          <p:nvPr/>
        </p:nvSpPr>
        <p:spPr>
          <a:xfrm>
            <a:off x="838200" y="4241445"/>
            <a:ext cx="7879915" cy="461665"/>
          </a:xfrm>
          <a:prstGeom prst="rect">
            <a:avLst/>
          </a:prstGeom>
        </p:spPr>
        <p:txBody>
          <a:bodyPr wrap="square">
            <a:spAutoFit/>
          </a:bodyPr>
          <a:lstStyle/>
          <a:p>
            <a:r>
              <a:rPr lang="en-US" sz="2400" dirty="0">
                <a:ea typeface="Times New Roman" panose="02020603050405020304" pitchFamily="18" charset="0"/>
              </a:rPr>
              <a:t>A </a:t>
            </a:r>
            <a:r>
              <a:rPr lang="en-US" sz="2400" dirty="0">
                <a:solidFill>
                  <a:srgbClr val="FF0000"/>
                </a:solidFill>
                <a:ea typeface="Times New Roman" panose="02020603050405020304" pitchFamily="18" charset="0"/>
              </a:rPr>
              <a:t>STATISTICAL HYPOTHESIS </a:t>
            </a:r>
            <a:r>
              <a:rPr lang="en-US" sz="2400" dirty="0">
                <a:ea typeface="Times New Roman" panose="02020603050405020304" pitchFamily="18" charset="0"/>
              </a:rPr>
              <a:t>however, is something different. </a:t>
            </a:r>
          </a:p>
        </p:txBody>
      </p:sp>
      <p:sp>
        <p:nvSpPr>
          <p:cNvPr id="9" name="Text Box 2">
            <a:extLst>
              <a:ext uri="{FF2B5EF4-FFF2-40B4-BE49-F238E27FC236}">
                <a16:creationId xmlns:a16="http://schemas.microsoft.com/office/drawing/2014/main" id="{D4D17CB9-004C-4080-9A3B-1CCE48C16870}"/>
              </a:ext>
            </a:extLst>
          </p:cNvPr>
          <p:cNvSpPr txBox="1">
            <a:spLocks noChangeArrowheads="1"/>
          </p:cNvSpPr>
          <p:nvPr/>
        </p:nvSpPr>
        <p:spPr bwMode="auto">
          <a:xfrm>
            <a:off x="838200" y="5016800"/>
            <a:ext cx="7742129" cy="1008219"/>
          </a:xfrm>
          <a:prstGeom prst="rect">
            <a:avLst/>
          </a:prstGeom>
          <a:solidFill>
            <a:srgbClr val="FFFF66"/>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600" b="1" i="0" u="none" strike="noStrike" cap="none" normalizeH="0" baseline="0" dirty="0">
                <a:ln>
                  <a:noFill/>
                </a:ln>
                <a:solidFill>
                  <a:schemeClr val="tx1"/>
                </a:solidFill>
                <a:effectLst/>
              </a:rPr>
              <a:t>Statistical Hypothesis</a:t>
            </a:r>
            <a:r>
              <a:rPr kumimoji="0" lang="en-US" altLang="en-US" sz="2600" b="0" i="0" u="none" strike="noStrike" cap="none" normalizeH="0" baseline="0" dirty="0">
                <a:ln>
                  <a:noFill/>
                </a:ln>
                <a:solidFill>
                  <a:schemeClr val="tx1"/>
                </a:solidFill>
                <a:effectLst/>
              </a:rPr>
              <a:t> is an assumption about a population parameter which may or may not be true.</a:t>
            </a:r>
          </a:p>
        </p:txBody>
      </p:sp>
      <p:grpSp>
        <p:nvGrpSpPr>
          <p:cNvPr id="10" name="Group 9">
            <a:extLst>
              <a:ext uri="{FF2B5EF4-FFF2-40B4-BE49-F238E27FC236}">
                <a16:creationId xmlns:a16="http://schemas.microsoft.com/office/drawing/2014/main" id="{DB785F35-B345-4C25-BED6-08BBF415AFFC}"/>
              </a:ext>
            </a:extLst>
          </p:cNvPr>
          <p:cNvGrpSpPr/>
          <p:nvPr/>
        </p:nvGrpSpPr>
        <p:grpSpPr>
          <a:xfrm>
            <a:off x="9303997" y="517627"/>
            <a:ext cx="2350428" cy="1632293"/>
            <a:chOff x="6034703" y="4724400"/>
            <a:chExt cx="2839331" cy="1632293"/>
          </a:xfrm>
        </p:grpSpPr>
        <p:graphicFrame>
          <p:nvGraphicFramePr>
            <p:cNvPr id="11" name="Object 10">
              <a:extLst>
                <a:ext uri="{FF2B5EF4-FFF2-40B4-BE49-F238E27FC236}">
                  <a16:creationId xmlns:a16="http://schemas.microsoft.com/office/drawing/2014/main" id="{A86B72CB-FDAF-4501-8FAD-5792A25994FE}"/>
                </a:ext>
              </a:extLst>
            </p:cNvPr>
            <p:cNvGraphicFramePr>
              <a:graphicFrameLocks noChangeAspect="1"/>
            </p:cNvGraphicFramePr>
            <p:nvPr>
              <p:extLst>
                <p:ext uri="{D42A27DB-BD31-4B8C-83A1-F6EECF244321}">
                  <p14:modId xmlns:p14="http://schemas.microsoft.com/office/powerpoint/2010/main" val="3785428705"/>
                </p:ext>
              </p:extLst>
            </p:nvPr>
          </p:nvGraphicFramePr>
          <p:xfrm>
            <a:off x="6147164" y="4838639"/>
            <a:ext cx="383625" cy="415594"/>
          </p:xfrm>
          <a:graphic>
            <a:graphicData uri="http://schemas.openxmlformats.org/presentationml/2006/ole">
              <mc:AlternateContent xmlns:mc="http://schemas.openxmlformats.org/markup-compatibility/2006">
                <mc:Choice xmlns:v="urn:schemas-microsoft-com:vml" Requires="v">
                  <p:oleObj spid="_x0000_s1188" name="Equation" r:id="rId4" imgW="152280" imgH="164880" progId="Equation.3">
                    <p:embed/>
                  </p:oleObj>
                </mc:Choice>
                <mc:Fallback>
                  <p:oleObj name="Equation" r:id="rId4" imgW="152280" imgH="164880" progId="Equation.3">
                    <p:embed/>
                    <p:pic>
                      <p:nvPicPr>
                        <p:cNvPr id="8" name="Object 7">
                          <a:extLst>
                            <a:ext uri="{FF2B5EF4-FFF2-40B4-BE49-F238E27FC236}">
                              <a16:creationId xmlns:a16="http://schemas.microsoft.com/office/drawing/2014/main" id="{6B0682BB-070B-4285-A3D0-51D6741843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7164" y="4838639"/>
                          <a:ext cx="383625" cy="415594"/>
                        </a:xfrm>
                        <a:prstGeom prst="rect">
                          <a:avLst/>
                        </a:prstGeom>
                        <a:noFill/>
                      </p:spPr>
                    </p:pic>
                  </p:oleObj>
                </mc:Fallback>
              </mc:AlternateContent>
            </a:graphicData>
          </a:graphic>
        </p:graphicFrame>
        <p:graphicFrame>
          <p:nvGraphicFramePr>
            <p:cNvPr id="12" name="Object 3">
              <a:extLst>
                <a:ext uri="{FF2B5EF4-FFF2-40B4-BE49-F238E27FC236}">
                  <a16:creationId xmlns:a16="http://schemas.microsoft.com/office/drawing/2014/main" id="{66A0C166-49C6-4990-9265-7F799C1F9912}"/>
                </a:ext>
              </a:extLst>
            </p:cNvPr>
            <p:cNvGraphicFramePr>
              <a:graphicFrameLocks noChangeAspect="1"/>
            </p:cNvGraphicFramePr>
            <p:nvPr>
              <p:extLst>
                <p:ext uri="{D42A27DB-BD31-4B8C-83A1-F6EECF244321}">
                  <p14:modId xmlns:p14="http://schemas.microsoft.com/office/powerpoint/2010/main" val="3356901685"/>
                </p:ext>
              </p:extLst>
            </p:nvPr>
          </p:nvGraphicFramePr>
          <p:xfrm>
            <a:off x="6086525" y="5254233"/>
            <a:ext cx="521387" cy="523220"/>
          </p:xfrm>
          <a:graphic>
            <a:graphicData uri="http://schemas.openxmlformats.org/presentationml/2006/ole">
              <mc:AlternateContent xmlns:mc="http://schemas.openxmlformats.org/markup-compatibility/2006">
                <mc:Choice xmlns:v="urn:schemas-microsoft-com:vml" Requires="v">
                  <p:oleObj spid="_x0000_s1189" name="Equation" r:id="rId6" imgW="203040" imgH="203040" progId="Equation.3">
                    <p:embed/>
                  </p:oleObj>
                </mc:Choice>
                <mc:Fallback>
                  <p:oleObj name="Equation" r:id="rId6" imgW="203040" imgH="203040" progId="Equation.3">
                    <p:embed/>
                    <p:pic>
                      <p:nvPicPr>
                        <p:cNvPr id="9" name="Object 3">
                          <a:extLst>
                            <a:ext uri="{FF2B5EF4-FFF2-40B4-BE49-F238E27FC236}">
                              <a16:creationId xmlns:a16="http://schemas.microsoft.com/office/drawing/2014/main" id="{266AF43F-F87B-425F-8947-82BA4DFD44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6525" y="5254233"/>
                          <a:ext cx="521387" cy="523220"/>
                        </a:xfrm>
                        <a:prstGeom prst="rect">
                          <a:avLst/>
                        </a:prstGeom>
                        <a:noFill/>
                      </p:spPr>
                    </p:pic>
                  </p:oleObj>
                </mc:Fallback>
              </mc:AlternateContent>
            </a:graphicData>
          </a:graphic>
        </p:graphicFrame>
        <p:graphicFrame>
          <p:nvGraphicFramePr>
            <p:cNvPr id="13" name="Object 4">
              <a:extLst>
                <a:ext uri="{FF2B5EF4-FFF2-40B4-BE49-F238E27FC236}">
                  <a16:creationId xmlns:a16="http://schemas.microsoft.com/office/drawing/2014/main" id="{2A4283E4-A5A6-404B-B732-677FBB29349C}"/>
                </a:ext>
              </a:extLst>
            </p:cNvPr>
            <p:cNvGraphicFramePr>
              <a:graphicFrameLocks noChangeAspect="1"/>
            </p:cNvGraphicFramePr>
            <p:nvPr>
              <p:extLst>
                <p:ext uri="{D42A27DB-BD31-4B8C-83A1-F6EECF244321}">
                  <p14:modId xmlns:p14="http://schemas.microsoft.com/office/powerpoint/2010/main" val="3858190424"/>
                </p:ext>
              </p:extLst>
            </p:nvPr>
          </p:nvGraphicFramePr>
          <p:xfrm>
            <a:off x="7199032" y="5695449"/>
            <a:ext cx="337842" cy="399518"/>
          </p:xfrm>
          <a:graphic>
            <a:graphicData uri="http://schemas.openxmlformats.org/presentationml/2006/ole">
              <mc:AlternateContent xmlns:mc="http://schemas.openxmlformats.org/markup-compatibility/2006">
                <mc:Choice xmlns:v="urn:schemas-microsoft-com:vml" Requires="v">
                  <p:oleObj spid="_x0000_s1190" name="Equation" r:id="rId8" imgW="139680" imgH="164880" progId="Equation.3">
                    <p:embed/>
                  </p:oleObj>
                </mc:Choice>
                <mc:Fallback>
                  <p:oleObj name="Equation" r:id="rId8" imgW="139680" imgH="164880" progId="Equation.3">
                    <p:embed/>
                    <p:pic>
                      <p:nvPicPr>
                        <p:cNvPr id="10" name="Object 4">
                          <a:extLst>
                            <a:ext uri="{FF2B5EF4-FFF2-40B4-BE49-F238E27FC236}">
                              <a16:creationId xmlns:a16="http://schemas.microsoft.com/office/drawing/2014/main" id="{DF7C4186-2E95-4BBD-A114-48A62A2311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9032" y="5695449"/>
                          <a:ext cx="337842" cy="399518"/>
                        </a:xfrm>
                        <a:prstGeom prst="rect">
                          <a:avLst/>
                        </a:prstGeom>
                        <a:noFill/>
                      </p:spPr>
                    </p:pic>
                  </p:oleObj>
                </mc:Fallback>
              </mc:AlternateContent>
            </a:graphicData>
          </a:graphic>
        </p:graphicFrame>
        <p:graphicFrame>
          <p:nvGraphicFramePr>
            <p:cNvPr id="14" name="Object 5">
              <a:extLst>
                <a:ext uri="{FF2B5EF4-FFF2-40B4-BE49-F238E27FC236}">
                  <a16:creationId xmlns:a16="http://schemas.microsoft.com/office/drawing/2014/main" id="{F200B909-4CB8-4A88-B65B-1B18D0B967DC}"/>
                </a:ext>
              </a:extLst>
            </p:cNvPr>
            <p:cNvGraphicFramePr>
              <a:graphicFrameLocks noChangeAspect="1"/>
            </p:cNvGraphicFramePr>
            <p:nvPr>
              <p:extLst>
                <p:ext uri="{D42A27DB-BD31-4B8C-83A1-F6EECF244321}">
                  <p14:modId xmlns:p14="http://schemas.microsoft.com/office/powerpoint/2010/main" val="2545535609"/>
                </p:ext>
              </p:extLst>
            </p:nvPr>
          </p:nvGraphicFramePr>
          <p:xfrm>
            <a:off x="7550368" y="5596033"/>
            <a:ext cx="326675" cy="491160"/>
          </p:xfrm>
          <a:graphic>
            <a:graphicData uri="http://schemas.openxmlformats.org/presentationml/2006/ole">
              <mc:AlternateContent xmlns:mc="http://schemas.openxmlformats.org/markup-compatibility/2006">
                <mc:Choice xmlns:v="urn:schemas-microsoft-com:vml" Requires="v">
                  <p:oleObj spid="_x0000_s1191" name="Equation" r:id="rId10" imgW="152280" imgH="228600" progId="Equation.3">
                    <p:embed/>
                  </p:oleObj>
                </mc:Choice>
                <mc:Fallback>
                  <p:oleObj name="Equation" r:id="rId10" imgW="152280" imgH="228600" progId="Equation.3">
                    <p:embed/>
                    <p:pic>
                      <p:nvPicPr>
                        <p:cNvPr id="11" name="Object 5">
                          <a:extLst>
                            <a:ext uri="{FF2B5EF4-FFF2-40B4-BE49-F238E27FC236}">
                              <a16:creationId xmlns:a16="http://schemas.microsoft.com/office/drawing/2014/main" id="{667CF911-7B6A-42DE-9F91-8C39F5AFC8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0368" y="5596033"/>
                          <a:ext cx="326675" cy="491160"/>
                        </a:xfrm>
                        <a:prstGeom prst="rect">
                          <a:avLst/>
                        </a:prstGeom>
                        <a:noFill/>
                      </p:spPr>
                    </p:pic>
                  </p:oleObj>
                </mc:Fallback>
              </mc:AlternateContent>
            </a:graphicData>
          </a:graphic>
        </p:graphicFrame>
        <p:sp>
          <p:nvSpPr>
            <p:cNvPr id="15" name="Oval 14">
              <a:extLst>
                <a:ext uri="{FF2B5EF4-FFF2-40B4-BE49-F238E27FC236}">
                  <a16:creationId xmlns:a16="http://schemas.microsoft.com/office/drawing/2014/main" id="{672AD9A0-397F-417A-9F74-4C26CA1637DA}"/>
                </a:ext>
              </a:extLst>
            </p:cNvPr>
            <p:cNvSpPr/>
            <p:nvPr/>
          </p:nvSpPr>
          <p:spPr>
            <a:xfrm rot="4994716">
              <a:off x="7318055" y="5123994"/>
              <a:ext cx="737502" cy="128945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US">
                <a:solidFill>
                  <a:srgbClr val="FF0000"/>
                </a:solidFill>
              </a:endParaRPr>
            </a:p>
          </p:txBody>
        </p:sp>
        <p:sp>
          <p:nvSpPr>
            <p:cNvPr id="16" name="Rectangle 15">
              <a:extLst>
                <a:ext uri="{FF2B5EF4-FFF2-40B4-BE49-F238E27FC236}">
                  <a16:creationId xmlns:a16="http://schemas.microsoft.com/office/drawing/2014/main" id="{61EEBF48-04EA-4E62-8B7E-7671AB5CD619}"/>
                </a:ext>
              </a:extLst>
            </p:cNvPr>
            <p:cNvSpPr/>
            <p:nvPr/>
          </p:nvSpPr>
          <p:spPr>
            <a:xfrm>
              <a:off x="6034703" y="4724400"/>
              <a:ext cx="2839331" cy="1632293"/>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D5C8D35-31BB-4513-BE91-4E2C94A8E5B4}"/>
                </a:ext>
              </a:extLst>
            </p:cNvPr>
            <p:cNvSpPr txBox="1"/>
            <p:nvPr/>
          </p:nvSpPr>
          <p:spPr>
            <a:xfrm>
              <a:off x="6841572" y="4802779"/>
              <a:ext cx="1225592" cy="369332"/>
            </a:xfrm>
            <a:prstGeom prst="rect">
              <a:avLst/>
            </a:prstGeom>
            <a:noFill/>
          </p:spPr>
          <p:txBody>
            <a:bodyPr wrap="none" rtlCol="0">
              <a:spAutoFit/>
            </a:bodyPr>
            <a:lstStyle/>
            <a:p>
              <a:r>
                <a:rPr lang="en-US" b="1" dirty="0">
                  <a:solidFill>
                    <a:srgbClr val="002060"/>
                  </a:solidFill>
                </a:rPr>
                <a:t>Population</a:t>
              </a:r>
            </a:p>
          </p:txBody>
        </p:sp>
        <p:sp>
          <p:nvSpPr>
            <p:cNvPr id="18" name="TextBox 17">
              <a:extLst>
                <a:ext uri="{FF2B5EF4-FFF2-40B4-BE49-F238E27FC236}">
                  <a16:creationId xmlns:a16="http://schemas.microsoft.com/office/drawing/2014/main" id="{225F5E84-54AE-4CB1-9062-3024504EBEDF}"/>
                </a:ext>
              </a:extLst>
            </p:cNvPr>
            <p:cNvSpPr txBox="1"/>
            <p:nvPr/>
          </p:nvSpPr>
          <p:spPr>
            <a:xfrm>
              <a:off x="7127008" y="5432525"/>
              <a:ext cx="889987" cy="369332"/>
            </a:xfrm>
            <a:prstGeom prst="rect">
              <a:avLst/>
            </a:prstGeom>
            <a:noFill/>
          </p:spPr>
          <p:txBody>
            <a:bodyPr wrap="none" rtlCol="0">
              <a:spAutoFit/>
            </a:bodyPr>
            <a:lstStyle/>
            <a:p>
              <a:r>
                <a:rPr lang="en-US" b="1" dirty="0">
                  <a:solidFill>
                    <a:srgbClr val="002060"/>
                  </a:solidFill>
                </a:rPr>
                <a:t>Sample</a:t>
              </a:r>
            </a:p>
          </p:txBody>
        </p:sp>
        <p:graphicFrame>
          <p:nvGraphicFramePr>
            <p:cNvPr id="19" name="Object 18">
              <a:extLst>
                <a:ext uri="{FF2B5EF4-FFF2-40B4-BE49-F238E27FC236}">
                  <a16:creationId xmlns:a16="http://schemas.microsoft.com/office/drawing/2014/main" id="{EC282501-0F99-4C47-8936-5B6B05F2A729}"/>
                </a:ext>
              </a:extLst>
            </p:cNvPr>
            <p:cNvGraphicFramePr>
              <a:graphicFrameLocks noChangeAspect="1"/>
            </p:cNvGraphicFramePr>
            <p:nvPr>
              <p:extLst>
                <p:ext uri="{D42A27DB-BD31-4B8C-83A1-F6EECF244321}">
                  <p14:modId xmlns:p14="http://schemas.microsoft.com/office/powerpoint/2010/main" val="3817081399"/>
                </p:ext>
              </p:extLst>
            </p:nvPr>
          </p:nvGraphicFramePr>
          <p:xfrm>
            <a:off x="6127288" y="5839176"/>
            <a:ext cx="383625" cy="415594"/>
          </p:xfrm>
          <a:graphic>
            <a:graphicData uri="http://schemas.openxmlformats.org/presentationml/2006/ole">
              <mc:AlternateContent xmlns:mc="http://schemas.openxmlformats.org/markup-compatibility/2006">
                <mc:Choice xmlns:v="urn:schemas-microsoft-com:vml" Requires="v">
                  <p:oleObj spid="_x0000_s1192" name="Equation" r:id="rId12" imgW="152280" imgH="164880" progId="Equation.3">
                    <p:embed/>
                  </p:oleObj>
                </mc:Choice>
                <mc:Fallback>
                  <p:oleObj name="Equation" r:id="rId12" imgW="152280" imgH="164880" progId="Equation.3">
                    <p:embed/>
                    <p:pic>
                      <p:nvPicPr>
                        <p:cNvPr id="16" name="Object 15">
                          <a:extLst>
                            <a:ext uri="{FF2B5EF4-FFF2-40B4-BE49-F238E27FC236}">
                              <a16:creationId xmlns:a16="http://schemas.microsoft.com/office/drawing/2014/main" id="{308922E2-AB99-483D-929A-27DE72797A30}"/>
                            </a:ext>
                          </a:extLst>
                        </p:cNvPr>
                        <p:cNvPicPr>
                          <a:picLocks noChangeAspect="1" noChangeArrowheads="1"/>
                        </p:cNvPicPr>
                        <p:nvPr/>
                      </p:nvPicPr>
                      <p:blipFill>
                        <a:blip r:embed="rId13"/>
                        <a:srcRect/>
                        <a:stretch>
                          <a:fillRect/>
                        </a:stretch>
                      </p:blipFill>
                      <p:spPr bwMode="auto">
                        <a:xfrm>
                          <a:off x="6127288" y="5839176"/>
                          <a:ext cx="383625" cy="415594"/>
                        </a:xfrm>
                        <a:prstGeom prst="rect">
                          <a:avLst/>
                        </a:prstGeom>
                        <a:noFill/>
                      </p:spPr>
                    </p:pic>
                  </p:oleObj>
                </mc:Fallback>
              </mc:AlternateContent>
            </a:graphicData>
          </a:graphic>
        </p:graphicFrame>
        <p:graphicFrame>
          <p:nvGraphicFramePr>
            <p:cNvPr id="20" name="Object 4">
              <a:extLst>
                <a:ext uri="{FF2B5EF4-FFF2-40B4-BE49-F238E27FC236}">
                  <a16:creationId xmlns:a16="http://schemas.microsoft.com/office/drawing/2014/main" id="{D9CEA676-A688-483A-ACFD-5398BCFD4F96}"/>
                </a:ext>
              </a:extLst>
            </p:cNvPr>
            <p:cNvGraphicFramePr>
              <a:graphicFrameLocks noChangeAspect="1"/>
            </p:cNvGraphicFramePr>
            <p:nvPr>
              <p:extLst>
                <p:ext uri="{D42A27DB-BD31-4B8C-83A1-F6EECF244321}">
                  <p14:modId xmlns:p14="http://schemas.microsoft.com/office/powerpoint/2010/main" val="4168597643"/>
                </p:ext>
              </p:extLst>
            </p:nvPr>
          </p:nvGraphicFramePr>
          <p:xfrm>
            <a:off x="7840176" y="5655672"/>
            <a:ext cx="368300" cy="493712"/>
          </p:xfrm>
          <a:graphic>
            <a:graphicData uri="http://schemas.openxmlformats.org/presentationml/2006/ole">
              <mc:AlternateContent xmlns:mc="http://schemas.openxmlformats.org/markup-compatibility/2006">
                <mc:Choice xmlns:v="urn:schemas-microsoft-com:vml" Requires="v">
                  <p:oleObj spid="_x0000_s1193" name="Equation" r:id="rId14" imgW="152280" imgH="203040" progId="Equation.3">
                    <p:embed/>
                  </p:oleObj>
                </mc:Choice>
                <mc:Fallback>
                  <p:oleObj name="Equation" r:id="rId14" imgW="152280" imgH="203040" progId="Equation.3">
                    <p:embed/>
                    <p:pic>
                      <p:nvPicPr>
                        <p:cNvPr id="17" name="Object 4">
                          <a:extLst>
                            <a:ext uri="{FF2B5EF4-FFF2-40B4-BE49-F238E27FC236}">
                              <a16:creationId xmlns:a16="http://schemas.microsoft.com/office/drawing/2014/main" id="{41997650-3D00-4E84-AF0F-FAEFF354C087}"/>
                            </a:ext>
                          </a:extLst>
                        </p:cNvPr>
                        <p:cNvPicPr>
                          <a:picLocks noChangeAspect="1" noChangeArrowheads="1"/>
                        </p:cNvPicPr>
                        <p:nvPr/>
                      </p:nvPicPr>
                      <p:blipFill>
                        <a:blip r:embed="rId15"/>
                        <a:srcRect/>
                        <a:stretch>
                          <a:fillRect/>
                        </a:stretch>
                      </p:blipFill>
                      <p:spPr bwMode="auto">
                        <a:xfrm>
                          <a:off x="7840176" y="5655672"/>
                          <a:ext cx="368300" cy="493712"/>
                        </a:xfrm>
                        <a:prstGeom prst="rect">
                          <a:avLst/>
                        </a:prstGeom>
                        <a:noFill/>
                      </p:spPr>
                    </p:pic>
                  </p:oleObj>
                </mc:Fallback>
              </mc:AlternateContent>
            </a:graphicData>
          </a:graphic>
        </p:graphicFrame>
      </p:grpSp>
      <p:sp>
        <p:nvSpPr>
          <p:cNvPr id="21" name="Text Box 2">
            <a:extLst>
              <a:ext uri="{FF2B5EF4-FFF2-40B4-BE49-F238E27FC236}">
                <a16:creationId xmlns:a16="http://schemas.microsoft.com/office/drawing/2014/main" id="{4D829287-098B-4FF5-A996-12D1BCCAC9BD}"/>
              </a:ext>
            </a:extLst>
          </p:cNvPr>
          <p:cNvSpPr txBox="1">
            <a:spLocks noChangeArrowheads="1"/>
          </p:cNvSpPr>
          <p:nvPr/>
        </p:nvSpPr>
        <p:spPr bwMode="auto">
          <a:xfrm>
            <a:off x="8993628" y="2500320"/>
            <a:ext cx="2828094" cy="3992555"/>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A </a:t>
            </a:r>
            <a:r>
              <a:rPr lang="en-US" sz="2200" dirty="0">
                <a:solidFill>
                  <a:srgbClr val="FF0000"/>
                </a:solidFill>
              </a:rPr>
              <a:t>parameter</a:t>
            </a:r>
            <a:r>
              <a:rPr lang="en-US" sz="2200" dirty="0"/>
              <a:t> is a numerical measure that describes the characteristic of the </a:t>
            </a:r>
            <a:r>
              <a:rPr lang="en-US" sz="2200" dirty="0">
                <a:solidFill>
                  <a:srgbClr val="00B050"/>
                </a:solidFill>
              </a:rPr>
              <a:t>population</a:t>
            </a:r>
            <a:r>
              <a:rPr lang="en-US" sz="2200" dirty="0"/>
              <a:t>.</a:t>
            </a:r>
          </a:p>
          <a:p>
            <a:endParaRPr lang="en-US" sz="2200" dirty="0"/>
          </a:p>
          <a:p>
            <a:r>
              <a:rPr lang="en-US" sz="2200" dirty="0"/>
              <a:t>A </a:t>
            </a:r>
            <a:r>
              <a:rPr lang="en-US" sz="2200" dirty="0">
                <a:solidFill>
                  <a:srgbClr val="0070C0"/>
                </a:solidFill>
              </a:rPr>
              <a:t>statistic</a:t>
            </a:r>
            <a:r>
              <a:rPr lang="en-US" sz="2200" dirty="0"/>
              <a:t> is a numerical measure that describes the characteristic of a </a:t>
            </a:r>
            <a:r>
              <a:rPr lang="en-US" sz="2200" dirty="0">
                <a:solidFill>
                  <a:srgbClr val="00B050"/>
                </a:solidFill>
              </a:rPr>
              <a:t>sample</a:t>
            </a:r>
            <a:r>
              <a:rPr lang="en-US" sz="2200" dirty="0"/>
              <a:t>.</a:t>
            </a: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4847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Examples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690688"/>
            <a:ext cx="7879915" cy="1200329"/>
          </a:xfrm>
          <a:prstGeom prst="rect">
            <a:avLst/>
          </a:prstGeom>
        </p:spPr>
        <p:txBody>
          <a:bodyPr wrap="square">
            <a:spAutoFit/>
          </a:bodyPr>
          <a:lstStyle/>
          <a:p>
            <a:r>
              <a:rPr lang="en-US" sz="2400" b="1" dirty="0">
                <a:solidFill>
                  <a:srgbClr val="7030A0"/>
                </a:solidFill>
              </a:rPr>
              <a:t>Ex1</a:t>
            </a:r>
            <a:r>
              <a:rPr lang="en-US" sz="2400" dirty="0"/>
              <a:t>. A pharmaceutical company that produces a certain drug claims that it is </a:t>
            </a:r>
            <a:r>
              <a:rPr lang="en-US" sz="2400" dirty="0">
                <a:solidFill>
                  <a:srgbClr val="FF0000"/>
                </a:solidFill>
              </a:rPr>
              <a:t>80% effective in reducing blood pressure</a:t>
            </a:r>
            <a:r>
              <a:rPr lang="en-US" sz="2400" dirty="0"/>
              <a:t>. Assumption is made about what population parameter?</a:t>
            </a:r>
          </a:p>
        </p:txBody>
      </p:sp>
      <p:sp>
        <p:nvSpPr>
          <p:cNvPr id="8" name="Rectangle 7">
            <a:extLst>
              <a:ext uri="{FF2B5EF4-FFF2-40B4-BE49-F238E27FC236}">
                <a16:creationId xmlns:a16="http://schemas.microsoft.com/office/drawing/2014/main" id="{4D2A939D-1BF1-4186-8668-F4B30DB3DFE3}"/>
              </a:ext>
            </a:extLst>
          </p:cNvPr>
          <p:cNvSpPr/>
          <p:nvPr/>
        </p:nvSpPr>
        <p:spPr>
          <a:xfrm>
            <a:off x="838200" y="3126627"/>
            <a:ext cx="7879915" cy="1200329"/>
          </a:xfrm>
          <a:prstGeom prst="rect">
            <a:avLst/>
          </a:prstGeom>
        </p:spPr>
        <p:txBody>
          <a:bodyPr wrap="square">
            <a:spAutoFit/>
          </a:bodyPr>
          <a:lstStyle/>
          <a:p>
            <a:r>
              <a:rPr lang="en-US" sz="2400" b="1" dirty="0">
                <a:solidFill>
                  <a:srgbClr val="7030A0"/>
                </a:solidFill>
                <a:ea typeface="Times New Roman" panose="02020603050405020304" pitchFamily="18" charset="0"/>
              </a:rPr>
              <a:t>Ex2</a:t>
            </a:r>
            <a:r>
              <a:rPr lang="en-US" sz="2400" dirty="0">
                <a:ea typeface="Times New Roman" panose="02020603050405020304" pitchFamily="18" charset="0"/>
              </a:rPr>
              <a:t>. Channel 5 news states that children in the United States watch an </a:t>
            </a:r>
            <a:r>
              <a:rPr lang="en-US" sz="2400" dirty="0">
                <a:solidFill>
                  <a:srgbClr val="008AF2"/>
                </a:solidFill>
                <a:ea typeface="Times New Roman" panose="02020603050405020304" pitchFamily="18" charset="0"/>
              </a:rPr>
              <a:t>average of 3 hours of TV per week</a:t>
            </a:r>
            <a:r>
              <a:rPr lang="en-US" sz="2400" dirty="0">
                <a:ea typeface="Times New Roman" panose="02020603050405020304" pitchFamily="18" charset="0"/>
              </a:rPr>
              <a:t>. What population parameter is under investigation here?</a:t>
            </a:r>
            <a:endParaRPr lang="en-US" sz="2400" dirty="0"/>
          </a:p>
        </p:txBody>
      </p:sp>
      <p:sp>
        <p:nvSpPr>
          <p:cNvPr id="15" name="Rectangle 14">
            <a:extLst>
              <a:ext uri="{FF2B5EF4-FFF2-40B4-BE49-F238E27FC236}">
                <a16:creationId xmlns:a16="http://schemas.microsoft.com/office/drawing/2014/main" id="{9ABBFF62-A66F-44CA-BCD2-A60D394B7AE6}"/>
              </a:ext>
            </a:extLst>
          </p:cNvPr>
          <p:cNvSpPr/>
          <p:nvPr/>
        </p:nvSpPr>
        <p:spPr>
          <a:xfrm>
            <a:off x="838200" y="4567147"/>
            <a:ext cx="7879915" cy="1200329"/>
          </a:xfrm>
          <a:prstGeom prst="rect">
            <a:avLst/>
          </a:prstGeom>
        </p:spPr>
        <p:txBody>
          <a:bodyPr wrap="square">
            <a:spAutoFit/>
          </a:bodyPr>
          <a:lstStyle/>
          <a:p>
            <a:r>
              <a:rPr lang="en-US" sz="2400" b="1" dirty="0">
                <a:solidFill>
                  <a:srgbClr val="7030A0"/>
                </a:solidFill>
                <a:ea typeface="Times New Roman" panose="02020603050405020304" pitchFamily="18" charset="0"/>
              </a:rPr>
              <a:t>Ex3</a:t>
            </a:r>
            <a:r>
              <a:rPr lang="en-US" sz="2400" dirty="0">
                <a:ea typeface="Times New Roman" panose="02020603050405020304" pitchFamily="18" charset="0"/>
              </a:rPr>
              <a:t>. A car company claim that their new electric car can run on </a:t>
            </a:r>
            <a:r>
              <a:rPr lang="en-US" sz="2400" dirty="0">
                <a:solidFill>
                  <a:srgbClr val="008FFA"/>
                </a:solidFill>
                <a:ea typeface="Times New Roman" panose="02020603050405020304" pitchFamily="18" charset="0"/>
              </a:rPr>
              <a:t>average at least 200 miles after fully charged</a:t>
            </a:r>
            <a:r>
              <a:rPr lang="en-US" sz="2400" dirty="0">
                <a:ea typeface="Times New Roman" panose="02020603050405020304" pitchFamily="18" charset="0"/>
              </a:rPr>
              <a:t>. What is the parameter under investigation?</a:t>
            </a:r>
            <a:endParaRPr lang="en-US" sz="2400" dirty="0"/>
          </a:p>
        </p:txBody>
      </p:sp>
      <p:sp>
        <p:nvSpPr>
          <p:cNvPr id="17" name="Rectangle: Rounded Corners 16">
            <a:extLst>
              <a:ext uri="{FF2B5EF4-FFF2-40B4-BE49-F238E27FC236}">
                <a16:creationId xmlns:a16="http://schemas.microsoft.com/office/drawing/2014/main" id="{DD62BD43-3C6C-48EB-9975-1B2C3AD1CA02}"/>
              </a:ext>
            </a:extLst>
          </p:cNvPr>
          <p:cNvSpPr/>
          <p:nvPr/>
        </p:nvSpPr>
        <p:spPr>
          <a:xfrm>
            <a:off x="9131475" y="1816274"/>
            <a:ext cx="2322534" cy="914400"/>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6B4B9370-A45F-4A7B-A5B9-ADD770AD79A1}"/>
              </a:ext>
            </a:extLst>
          </p:cNvPr>
          <p:cNvSpPr/>
          <p:nvPr/>
        </p:nvSpPr>
        <p:spPr>
          <a:xfrm>
            <a:off x="9131475" y="3212927"/>
            <a:ext cx="2322534" cy="914400"/>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CE1CF2D-B63F-4087-8BE1-EFAE0A852FAC}"/>
              </a:ext>
            </a:extLst>
          </p:cNvPr>
          <p:cNvSpPr/>
          <p:nvPr/>
        </p:nvSpPr>
        <p:spPr>
          <a:xfrm>
            <a:off x="9131475" y="4609580"/>
            <a:ext cx="2322534" cy="914400"/>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36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Null / Alternate Hypotheses</a:t>
            </a:r>
            <a:endParaRPr lang="en-US" dirty="0"/>
          </a:p>
        </p:txBody>
      </p:sp>
      <p:sp>
        <p:nvSpPr>
          <p:cNvPr id="8" name="Rectangle 7">
            <a:extLst>
              <a:ext uri="{FF2B5EF4-FFF2-40B4-BE49-F238E27FC236}">
                <a16:creationId xmlns:a16="http://schemas.microsoft.com/office/drawing/2014/main" id="{4D2A939D-1BF1-4186-8668-F4B30DB3DFE3}"/>
              </a:ext>
            </a:extLst>
          </p:cNvPr>
          <p:cNvSpPr/>
          <p:nvPr/>
        </p:nvSpPr>
        <p:spPr>
          <a:xfrm>
            <a:off x="838200" y="2775899"/>
            <a:ext cx="7321463" cy="461665"/>
          </a:xfrm>
          <a:prstGeom prst="rect">
            <a:avLst/>
          </a:prstGeom>
        </p:spPr>
        <p:txBody>
          <a:bodyPr wrap="square">
            <a:spAutoFit/>
          </a:bodyPr>
          <a:lstStyle/>
          <a:p>
            <a:r>
              <a:rPr lang="en-US" sz="2400" dirty="0">
                <a:ea typeface="Times New Roman" panose="02020603050405020304" pitchFamily="18" charset="0"/>
              </a:rPr>
              <a:t>Write down the null hypothesis of our examples:</a:t>
            </a:r>
            <a:endParaRPr lang="en-US" sz="2400" dirty="0"/>
          </a:p>
        </p:txBody>
      </p:sp>
      <p:sp>
        <p:nvSpPr>
          <p:cNvPr id="3" name="Rectangle 2">
            <a:extLst>
              <a:ext uri="{FF2B5EF4-FFF2-40B4-BE49-F238E27FC236}">
                <a16:creationId xmlns:a16="http://schemas.microsoft.com/office/drawing/2014/main" id="{30F01D6D-C84C-4DE1-A711-FD28A5958A71}"/>
              </a:ext>
            </a:extLst>
          </p:cNvPr>
          <p:cNvSpPr/>
          <p:nvPr/>
        </p:nvSpPr>
        <p:spPr>
          <a:xfrm>
            <a:off x="838200" y="1626999"/>
            <a:ext cx="7321463" cy="989557"/>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ea typeface="Times New Roman" panose="02020603050405020304" pitchFamily="18" charset="0"/>
              </a:rPr>
              <a:t>Null Hypothesis </a:t>
            </a:r>
            <a:r>
              <a:rPr lang="en-US" sz="2400" dirty="0">
                <a:solidFill>
                  <a:schemeClr val="tx1"/>
                </a:solidFill>
                <a:ea typeface="Times New Roman" panose="02020603050405020304" pitchFamily="18" charset="0"/>
              </a:rPr>
              <a:t>denoted by </a:t>
            </a:r>
            <a:r>
              <a:rPr lang="en-US" sz="2400" dirty="0">
                <a:solidFill>
                  <a:srgbClr val="FF0000"/>
                </a:solidFill>
                <a:ea typeface="Times New Roman" panose="02020603050405020304" pitchFamily="18" charset="0"/>
              </a:rPr>
              <a:t>H₀</a:t>
            </a:r>
            <a:r>
              <a:rPr lang="en-US" sz="2400" dirty="0">
                <a:solidFill>
                  <a:schemeClr val="tx1"/>
                </a:solidFill>
                <a:ea typeface="Times New Roman" panose="02020603050405020304" pitchFamily="18" charset="0"/>
              </a:rPr>
              <a:t> states the </a:t>
            </a:r>
            <a:r>
              <a:rPr lang="en-US" sz="2400" dirty="0">
                <a:solidFill>
                  <a:srgbClr val="FF0000"/>
                </a:solidFill>
                <a:ea typeface="Times New Roman" panose="02020603050405020304" pitchFamily="18" charset="0"/>
              </a:rPr>
              <a:t>initial claim </a:t>
            </a:r>
            <a:r>
              <a:rPr lang="en-US" sz="2400" dirty="0">
                <a:solidFill>
                  <a:schemeClr val="tx1"/>
                </a:solidFill>
                <a:ea typeface="Times New Roman" panose="02020603050405020304" pitchFamily="18" charset="0"/>
              </a:rPr>
              <a:t>or the statement under investigation.</a:t>
            </a:r>
            <a:endParaRPr lang="en-US" sz="2400" dirty="0">
              <a:solidFill>
                <a:schemeClr val="tx1"/>
              </a:solidFill>
            </a:endParaRPr>
          </a:p>
        </p:txBody>
      </p:sp>
      <p:sp>
        <p:nvSpPr>
          <p:cNvPr id="9" name="Rectangle 8">
            <a:extLst>
              <a:ext uri="{FF2B5EF4-FFF2-40B4-BE49-F238E27FC236}">
                <a16:creationId xmlns:a16="http://schemas.microsoft.com/office/drawing/2014/main" id="{19F37C23-DF2A-4680-B9DF-F00497926BE3}"/>
              </a:ext>
            </a:extLst>
          </p:cNvPr>
          <p:cNvSpPr/>
          <p:nvPr/>
        </p:nvSpPr>
        <p:spPr>
          <a:xfrm>
            <a:off x="8743167" y="402864"/>
            <a:ext cx="3006246" cy="1287824"/>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ea typeface="Times New Roman" panose="02020603050405020304" pitchFamily="18" charset="0"/>
              </a:rPr>
              <a:t>Read </a:t>
            </a:r>
            <a:r>
              <a:rPr lang="en-US" sz="2400" dirty="0">
                <a:solidFill>
                  <a:srgbClr val="FF0000"/>
                </a:solidFill>
                <a:ea typeface="Times New Roman" panose="02020603050405020304" pitchFamily="18" charset="0"/>
              </a:rPr>
              <a:t>H₀</a:t>
            </a:r>
            <a:r>
              <a:rPr lang="en-US" sz="2400" dirty="0">
                <a:solidFill>
                  <a:schemeClr val="tx1"/>
                </a:solidFill>
                <a:ea typeface="Times New Roman" panose="02020603050405020304" pitchFamily="18" charset="0"/>
              </a:rPr>
              <a:t> as </a:t>
            </a:r>
            <a:r>
              <a:rPr lang="pt-BR" sz="2400" dirty="0">
                <a:solidFill>
                  <a:schemeClr val="tx1"/>
                </a:solidFill>
                <a:ea typeface="Times New Roman" panose="02020603050405020304" pitchFamily="18" charset="0"/>
              </a:rPr>
              <a:t>as "H-null", “H-naught”, or "H-zero"</a:t>
            </a:r>
            <a:endParaRPr lang="en-US" sz="2400" dirty="0">
              <a:solidFill>
                <a:schemeClr val="tx1"/>
              </a:solidFill>
            </a:endParaRPr>
          </a:p>
        </p:txBody>
      </p:sp>
      <p:sp>
        <p:nvSpPr>
          <p:cNvPr id="11" name="Rectangle: Rounded Corners 10">
            <a:extLst>
              <a:ext uri="{FF2B5EF4-FFF2-40B4-BE49-F238E27FC236}">
                <a16:creationId xmlns:a16="http://schemas.microsoft.com/office/drawing/2014/main" id="{DF2BF90C-10BE-4B70-9D1D-46D12E2A327A}"/>
              </a:ext>
            </a:extLst>
          </p:cNvPr>
          <p:cNvSpPr/>
          <p:nvPr/>
        </p:nvSpPr>
        <p:spPr>
          <a:xfrm>
            <a:off x="838200" y="3366370"/>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D5EB5BA-CC20-4CA3-AC6F-26479F58765D}"/>
              </a:ext>
            </a:extLst>
          </p:cNvPr>
          <p:cNvSpPr/>
          <p:nvPr/>
        </p:nvSpPr>
        <p:spPr>
          <a:xfrm>
            <a:off x="3019817" y="3366369"/>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A790C32-0B41-48F2-B06C-0B0FB8271D37}"/>
              </a:ext>
            </a:extLst>
          </p:cNvPr>
          <p:cNvSpPr/>
          <p:nvPr/>
        </p:nvSpPr>
        <p:spPr>
          <a:xfrm>
            <a:off x="5201434" y="3361731"/>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1BA20ED-9FC2-4DE6-8D6F-439847374529}"/>
              </a:ext>
            </a:extLst>
          </p:cNvPr>
          <p:cNvSpPr/>
          <p:nvPr/>
        </p:nvSpPr>
        <p:spPr>
          <a:xfrm>
            <a:off x="838199" y="4320298"/>
            <a:ext cx="7321463" cy="1325563"/>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8FFA"/>
                </a:solidFill>
                <a:ea typeface="Times New Roman" panose="02020603050405020304" pitchFamily="18" charset="0"/>
              </a:rPr>
              <a:t>Alternate Hypothesis </a:t>
            </a:r>
            <a:r>
              <a:rPr lang="en-US" sz="2400" dirty="0">
                <a:solidFill>
                  <a:schemeClr val="tx1"/>
                </a:solidFill>
                <a:ea typeface="Times New Roman" panose="02020603050405020304" pitchFamily="18" charset="0"/>
              </a:rPr>
              <a:t>denoted by </a:t>
            </a:r>
            <a:r>
              <a:rPr lang="en-US" sz="2400" dirty="0">
                <a:solidFill>
                  <a:srgbClr val="008FFA"/>
                </a:solidFill>
                <a:ea typeface="Times New Roman" panose="02020603050405020304" pitchFamily="18" charset="0"/>
              </a:rPr>
              <a:t>H₁</a:t>
            </a:r>
            <a:r>
              <a:rPr lang="en-US" sz="2400" dirty="0">
                <a:solidFill>
                  <a:schemeClr val="tx1"/>
                </a:solidFill>
                <a:ea typeface="Times New Roman" panose="02020603050405020304" pitchFamily="18" charset="0"/>
              </a:rPr>
              <a:t> is the claim or  hypothesis that will be accepted if the null hypothesis is rejected. It is </a:t>
            </a:r>
            <a:r>
              <a:rPr lang="en-US" sz="2400" dirty="0">
                <a:solidFill>
                  <a:srgbClr val="008FFA"/>
                </a:solidFill>
                <a:ea typeface="Times New Roman" panose="02020603050405020304" pitchFamily="18" charset="0"/>
              </a:rPr>
              <a:t>USUALLY the opposite of H₀</a:t>
            </a:r>
            <a:endParaRPr lang="en-US" sz="2400" dirty="0">
              <a:solidFill>
                <a:srgbClr val="008FFA"/>
              </a:solidFill>
            </a:endParaRPr>
          </a:p>
        </p:txBody>
      </p:sp>
      <p:sp>
        <p:nvSpPr>
          <p:cNvPr id="17" name="Rectangle: Rounded Corners 16">
            <a:extLst>
              <a:ext uri="{FF2B5EF4-FFF2-40B4-BE49-F238E27FC236}">
                <a16:creationId xmlns:a16="http://schemas.microsoft.com/office/drawing/2014/main" id="{94C9D226-C0B2-45D6-8A8C-C038E3A4E9E4}"/>
              </a:ext>
            </a:extLst>
          </p:cNvPr>
          <p:cNvSpPr/>
          <p:nvPr/>
        </p:nvSpPr>
        <p:spPr>
          <a:xfrm>
            <a:off x="838199" y="5870271"/>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7BDCAF9-E881-4023-BE12-97DCDF53D099}"/>
              </a:ext>
            </a:extLst>
          </p:cNvPr>
          <p:cNvSpPr/>
          <p:nvPr/>
        </p:nvSpPr>
        <p:spPr>
          <a:xfrm>
            <a:off x="3019816" y="5870270"/>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0646A55-FBF3-437A-ABB4-401220384F0C}"/>
              </a:ext>
            </a:extLst>
          </p:cNvPr>
          <p:cNvSpPr/>
          <p:nvPr/>
        </p:nvSpPr>
        <p:spPr>
          <a:xfrm>
            <a:off x="5201433" y="5865632"/>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F9B24A-BF07-423A-9AD8-D651BB480249}"/>
              </a:ext>
            </a:extLst>
          </p:cNvPr>
          <p:cNvSpPr/>
          <p:nvPr/>
        </p:nvSpPr>
        <p:spPr>
          <a:xfrm>
            <a:off x="8743167" y="2121777"/>
            <a:ext cx="3006246" cy="1307224"/>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2400" dirty="0">
                <a:solidFill>
                  <a:schemeClr val="tx1"/>
                </a:solidFill>
              </a:rPr>
              <a:t>Our goal is to decide based on data, which of the H₀ or H₁ is true. </a:t>
            </a:r>
          </a:p>
        </p:txBody>
      </p:sp>
      <p:sp>
        <p:nvSpPr>
          <p:cNvPr id="22" name="Rectangle 21">
            <a:extLst>
              <a:ext uri="{FF2B5EF4-FFF2-40B4-BE49-F238E27FC236}">
                <a16:creationId xmlns:a16="http://schemas.microsoft.com/office/drawing/2014/main" id="{7EE0A41B-D432-4119-AF46-3DCDF84CA36C}"/>
              </a:ext>
            </a:extLst>
          </p:cNvPr>
          <p:cNvSpPr/>
          <p:nvPr/>
        </p:nvSpPr>
        <p:spPr>
          <a:xfrm>
            <a:off x="8773438" y="3860090"/>
            <a:ext cx="3006246" cy="163883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2400" dirty="0">
                <a:solidFill>
                  <a:srgbClr val="FF0000"/>
                </a:solidFill>
              </a:rPr>
              <a:t>As a general rule, we stick to H₀ until data shows that it cannot be true. </a:t>
            </a:r>
          </a:p>
        </p:txBody>
      </p:sp>
    </p:spTree>
    <p:extLst>
      <p:ext uri="{BB962C8B-B14F-4D97-AF65-F5344CB8AC3E}">
        <p14:creationId xmlns:p14="http://schemas.microsoft.com/office/powerpoint/2010/main" val="5876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Type I and II Errors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690688"/>
            <a:ext cx="7350691" cy="830997"/>
          </a:xfrm>
          <a:prstGeom prst="rect">
            <a:avLst/>
          </a:prstGeom>
        </p:spPr>
        <p:txBody>
          <a:bodyPr wrap="square">
            <a:spAutoFit/>
          </a:bodyPr>
          <a:lstStyle/>
          <a:p>
            <a:r>
              <a:rPr lang="en-US" sz="2400" dirty="0">
                <a:ea typeface="Times New Roman" panose="02020603050405020304" pitchFamily="18" charset="0"/>
              </a:rPr>
              <a:t>Based on the actual situation and the decision we make, we might commit any of the following two types of errors</a:t>
            </a:r>
            <a:endParaRPr lang="en-US" sz="2400" dirty="0"/>
          </a:p>
        </p:txBody>
      </p:sp>
      <p:sp>
        <p:nvSpPr>
          <p:cNvPr id="5" name="Rectangle 4">
            <a:extLst>
              <a:ext uri="{FF2B5EF4-FFF2-40B4-BE49-F238E27FC236}">
                <a16:creationId xmlns:a16="http://schemas.microsoft.com/office/drawing/2014/main" id="{F11266E3-36FD-4B81-A61F-D6F0DF167BAB}"/>
              </a:ext>
            </a:extLst>
          </p:cNvPr>
          <p:cNvSpPr/>
          <p:nvPr/>
        </p:nvSpPr>
        <p:spPr>
          <a:xfrm>
            <a:off x="3769291" y="3978057"/>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B381E0-75D6-4DD1-8136-479840E02A6F}"/>
              </a:ext>
            </a:extLst>
          </p:cNvPr>
          <p:cNvSpPr txBox="1"/>
          <p:nvPr/>
        </p:nvSpPr>
        <p:spPr>
          <a:xfrm>
            <a:off x="5619927" y="2911257"/>
            <a:ext cx="663964" cy="369332"/>
          </a:xfrm>
          <a:prstGeom prst="rect">
            <a:avLst/>
          </a:prstGeom>
          <a:noFill/>
        </p:spPr>
        <p:txBody>
          <a:bodyPr wrap="none" rtlCol="0">
            <a:spAutoFit/>
          </a:bodyPr>
          <a:lstStyle/>
          <a:p>
            <a:r>
              <a:rPr lang="en-US" b="1" dirty="0"/>
              <a:t>Fact</a:t>
            </a:r>
          </a:p>
        </p:txBody>
      </p:sp>
      <p:sp>
        <p:nvSpPr>
          <p:cNvPr id="9" name="Rectangle 8">
            <a:extLst>
              <a:ext uri="{FF2B5EF4-FFF2-40B4-BE49-F238E27FC236}">
                <a16:creationId xmlns:a16="http://schemas.microsoft.com/office/drawing/2014/main" id="{45610D4C-26EB-4940-98C3-C4A9C44982DA}"/>
              </a:ext>
            </a:extLst>
          </p:cNvPr>
          <p:cNvSpPr/>
          <p:nvPr/>
        </p:nvSpPr>
        <p:spPr>
          <a:xfrm>
            <a:off x="5979091" y="3978057"/>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00B5A0-E315-4841-A3EB-4549D8594855}"/>
              </a:ext>
            </a:extLst>
          </p:cNvPr>
          <p:cNvSpPr/>
          <p:nvPr/>
        </p:nvSpPr>
        <p:spPr>
          <a:xfrm>
            <a:off x="5979091" y="5044857"/>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D2FCF2-E5DF-4D0C-9D00-2A43E4D753B2}"/>
              </a:ext>
            </a:extLst>
          </p:cNvPr>
          <p:cNvSpPr/>
          <p:nvPr/>
        </p:nvSpPr>
        <p:spPr>
          <a:xfrm>
            <a:off x="3769291" y="5044857"/>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F749F7-091D-470D-AD4D-9EE2C2605307}"/>
              </a:ext>
            </a:extLst>
          </p:cNvPr>
          <p:cNvSpPr/>
          <p:nvPr/>
        </p:nvSpPr>
        <p:spPr>
          <a:xfrm>
            <a:off x="4165070" y="3368457"/>
            <a:ext cx="1433021" cy="461665"/>
          </a:xfrm>
          <a:prstGeom prst="rect">
            <a:avLst/>
          </a:prstGeom>
        </p:spPr>
        <p:txBody>
          <a:bodyPr wrap="none">
            <a:spAutoFit/>
          </a:bodyPr>
          <a:lstStyle/>
          <a:p>
            <a:r>
              <a:rPr lang="en-US" sz="2400" dirty="0">
                <a:latin typeface="Times New Roman" pitchFamily="18" charset="0"/>
                <a:cs typeface="Times New Roman" pitchFamily="18" charset="0"/>
              </a:rPr>
              <a:t>H</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is True</a:t>
            </a:r>
            <a:endParaRPr lang="en-US" sz="2400" dirty="0"/>
          </a:p>
        </p:txBody>
      </p:sp>
      <p:sp>
        <p:nvSpPr>
          <p:cNvPr id="13" name="Rectangle 12">
            <a:extLst>
              <a:ext uri="{FF2B5EF4-FFF2-40B4-BE49-F238E27FC236}">
                <a16:creationId xmlns:a16="http://schemas.microsoft.com/office/drawing/2014/main" id="{3EF6E620-E6AA-4019-971A-1401819BC6C5}"/>
              </a:ext>
            </a:extLst>
          </p:cNvPr>
          <p:cNvSpPr/>
          <p:nvPr/>
        </p:nvSpPr>
        <p:spPr>
          <a:xfrm>
            <a:off x="6298670" y="3368457"/>
            <a:ext cx="1518364" cy="461665"/>
          </a:xfrm>
          <a:prstGeom prst="rect">
            <a:avLst/>
          </a:prstGeom>
        </p:spPr>
        <p:txBody>
          <a:bodyPr wrap="none">
            <a:spAutoFit/>
          </a:bodyPr>
          <a:lstStyle/>
          <a:p>
            <a:r>
              <a:rPr lang="en-US" sz="2400" dirty="0">
                <a:latin typeface="Times New Roman" pitchFamily="18" charset="0"/>
                <a:cs typeface="Times New Roman" pitchFamily="18" charset="0"/>
              </a:rPr>
              <a:t>H</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is False</a:t>
            </a:r>
            <a:endParaRPr lang="en-US" sz="2400" dirty="0"/>
          </a:p>
        </p:txBody>
      </p:sp>
      <p:sp>
        <p:nvSpPr>
          <p:cNvPr id="14" name="TextBox 13">
            <a:extLst>
              <a:ext uri="{FF2B5EF4-FFF2-40B4-BE49-F238E27FC236}">
                <a16:creationId xmlns:a16="http://schemas.microsoft.com/office/drawing/2014/main" id="{A98DCE66-FCEF-4B98-8F19-949D0BFC700B}"/>
              </a:ext>
            </a:extLst>
          </p:cNvPr>
          <p:cNvSpPr txBox="1"/>
          <p:nvPr/>
        </p:nvSpPr>
        <p:spPr>
          <a:xfrm>
            <a:off x="949891" y="4816257"/>
            <a:ext cx="1140056" cy="369332"/>
          </a:xfrm>
          <a:prstGeom prst="rect">
            <a:avLst/>
          </a:prstGeom>
          <a:noFill/>
        </p:spPr>
        <p:txBody>
          <a:bodyPr wrap="none" rtlCol="0">
            <a:spAutoFit/>
          </a:bodyPr>
          <a:lstStyle/>
          <a:p>
            <a:r>
              <a:rPr lang="en-US" b="1" dirty="0"/>
              <a:t>Decision</a:t>
            </a:r>
          </a:p>
        </p:txBody>
      </p:sp>
      <p:sp>
        <p:nvSpPr>
          <p:cNvPr id="15" name="Rectangle 14">
            <a:extLst>
              <a:ext uri="{FF2B5EF4-FFF2-40B4-BE49-F238E27FC236}">
                <a16:creationId xmlns:a16="http://schemas.microsoft.com/office/drawing/2014/main" id="{9082AAE5-8948-4286-A172-2E779402CEAC}"/>
              </a:ext>
            </a:extLst>
          </p:cNvPr>
          <p:cNvSpPr/>
          <p:nvPr/>
        </p:nvSpPr>
        <p:spPr>
          <a:xfrm>
            <a:off x="2092891" y="4202192"/>
            <a:ext cx="1370888" cy="461665"/>
          </a:xfrm>
          <a:prstGeom prst="rect">
            <a:avLst/>
          </a:prstGeom>
        </p:spPr>
        <p:txBody>
          <a:bodyPr wrap="none">
            <a:spAutoFit/>
          </a:bodyPr>
          <a:lstStyle/>
          <a:p>
            <a:r>
              <a:rPr lang="en-US" sz="2400" dirty="0">
                <a:latin typeface="Times New Roman" pitchFamily="18" charset="0"/>
                <a:cs typeface="Times New Roman" pitchFamily="18" charset="0"/>
              </a:rPr>
              <a:t>Reject H</a:t>
            </a:r>
            <a:r>
              <a:rPr lang="en-US" sz="2400" baseline="-25000" dirty="0">
                <a:latin typeface="Times New Roman" pitchFamily="18" charset="0"/>
                <a:cs typeface="Times New Roman" pitchFamily="18" charset="0"/>
              </a:rPr>
              <a:t>0</a:t>
            </a:r>
            <a:endParaRPr lang="en-US" sz="2400" dirty="0"/>
          </a:p>
        </p:txBody>
      </p:sp>
      <p:sp>
        <p:nvSpPr>
          <p:cNvPr id="16" name="Rectangle 15">
            <a:extLst>
              <a:ext uri="{FF2B5EF4-FFF2-40B4-BE49-F238E27FC236}">
                <a16:creationId xmlns:a16="http://schemas.microsoft.com/office/drawing/2014/main" id="{7562BA8C-2C80-4F9A-BEB0-33B729F1C789}"/>
              </a:ext>
            </a:extLst>
          </p:cNvPr>
          <p:cNvSpPr/>
          <p:nvPr/>
        </p:nvSpPr>
        <p:spPr>
          <a:xfrm>
            <a:off x="1416487" y="5268992"/>
            <a:ext cx="2241319" cy="461665"/>
          </a:xfrm>
          <a:prstGeom prst="rect">
            <a:avLst/>
          </a:prstGeom>
        </p:spPr>
        <p:txBody>
          <a:bodyPr wrap="none">
            <a:spAutoFit/>
          </a:bodyPr>
          <a:lstStyle/>
          <a:p>
            <a:r>
              <a:rPr lang="en-US" sz="2400" dirty="0">
                <a:latin typeface="Times New Roman" pitchFamily="18" charset="0"/>
                <a:cs typeface="Times New Roman" pitchFamily="18" charset="0"/>
              </a:rPr>
              <a:t>Fail to Reject H</a:t>
            </a:r>
            <a:r>
              <a:rPr lang="en-US" sz="2400" baseline="-25000" dirty="0">
                <a:latin typeface="Times New Roman" pitchFamily="18" charset="0"/>
                <a:cs typeface="Times New Roman" pitchFamily="18" charset="0"/>
              </a:rPr>
              <a:t>0</a:t>
            </a:r>
            <a:endParaRPr lang="en-US" sz="2400" dirty="0"/>
          </a:p>
        </p:txBody>
      </p:sp>
      <p:sp>
        <p:nvSpPr>
          <p:cNvPr id="17" name="Rectangle 16">
            <a:extLst>
              <a:ext uri="{FF2B5EF4-FFF2-40B4-BE49-F238E27FC236}">
                <a16:creationId xmlns:a16="http://schemas.microsoft.com/office/drawing/2014/main" id="{33E656FC-8DE8-4ACE-9CDB-22F9D148DAB6}"/>
              </a:ext>
            </a:extLst>
          </p:cNvPr>
          <p:cNvSpPr/>
          <p:nvPr/>
        </p:nvSpPr>
        <p:spPr>
          <a:xfrm>
            <a:off x="3997891" y="4054257"/>
            <a:ext cx="1865062" cy="830997"/>
          </a:xfrm>
          <a:prstGeom prst="rect">
            <a:avLst/>
          </a:prstGeom>
        </p:spPr>
        <p:txBody>
          <a:bodyPr wrap="none">
            <a:spAutoFit/>
          </a:bodyPr>
          <a:lstStyle/>
          <a:p>
            <a:r>
              <a:rPr lang="en-US" sz="2400" dirty="0">
                <a:latin typeface="Times New Roman" pitchFamily="18" charset="0"/>
                <a:cs typeface="Times New Roman" pitchFamily="18" charset="0"/>
              </a:rPr>
              <a:t>We commit </a:t>
            </a:r>
          </a:p>
          <a:p>
            <a:r>
              <a:rPr lang="en-US" sz="2400" b="1" dirty="0">
                <a:solidFill>
                  <a:srgbClr val="FF0000"/>
                </a:solidFill>
                <a:latin typeface="Times New Roman" pitchFamily="18" charset="0"/>
                <a:cs typeface="Times New Roman" pitchFamily="18" charset="0"/>
              </a:rPr>
              <a:t>Type I Error</a:t>
            </a:r>
            <a:endParaRPr lang="en-US" sz="2400" b="1" dirty="0">
              <a:solidFill>
                <a:srgbClr val="FF0000"/>
              </a:solidFill>
            </a:endParaRPr>
          </a:p>
        </p:txBody>
      </p:sp>
      <p:sp>
        <p:nvSpPr>
          <p:cNvPr id="18" name="Rectangle 17">
            <a:extLst>
              <a:ext uri="{FF2B5EF4-FFF2-40B4-BE49-F238E27FC236}">
                <a16:creationId xmlns:a16="http://schemas.microsoft.com/office/drawing/2014/main" id="{50A509F9-C1E9-4021-BECB-08DBAE449794}"/>
              </a:ext>
            </a:extLst>
          </p:cNvPr>
          <p:cNvSpPr/>
          <p:nvPr/>
        </p:nvSpPr>
        <p:spPr>
          <a:xfrm>
            <a:off x="6131491" y="5128260"/>
            <a:ext cx="1985287" cy="830997"/>
          </a:xfrm>
          <a:prstGeom prst="rect">
            <a:avLst/>
          </a:prstGeom>
        </p:spPr>
        <p:txBody>
          <a:bodyPr wrap="none">
            <a:spAutoFit/>
          </a:bodyPr>
          <a:lstStyle/>
          <a:p>
            <a:r>
              <a:rPr lang="en-US" sz="2400" dirty="0">
                <a:latin typeface="Times New Roman" pitchFamily="18" charset="0"/>
                <a:cs typeface="Times New Roman" pitchFamily="18" charset="0"/>
              </a:rPr>
              <a:t>We commit </a:t>
            </a:r>
          </a:p>
          <a:p>
            <a:r>
              <a:rPr lang="en-US" sz="2400" b="1" dirty="0">
                <a:solidFill>
                  <a:srgbClr val="0070C0"/>
                </a:solidFill>
                <a:latin typeface="Times New Roman" pitchFamily="18" charset="0"/>
                <a:cs typeface="Times New Roman" pitchFamily="18" charset="0"/>
              </a:rPr>
              <a:t>Type II Error</a:t>
            </a:r>
            <a:endParaRPr lang="en-US" sz="2400" b="1" dirty="0">
              <a:solidFill>
                <a:srgbClr val="0070C0"/>
              </a:solidFill>
            </a:endParaRPr>
          </a:p>
        </p:txBody>
      </p:sp>
      <p:sp>
        <p:nvSpPr>
          <p:cNvPr id="19" name="Rectangle 18">
            <a:extLst>
              <a:ext uri="{FF2B5EF4-FFF2-40B4-BE49-F238E27FC236}">
                <a16:creationId xmlns:a16="http://schemas.microsoft.com/office/drawing/2014/main" id="{4086D3C1-1EAD-4F7A-BC1A-67D540A0960E}"/>
              </a:ext>
            </a:extLst>
          </p:cNvPr>
          <p:cNvSpPr/>
          <p:nvPr/>
        </p:nvSpPr>
        <p:spPr>
          <a:xfrm>
            <a:off x="5988506" y="4206657"/>
            <a:ext cx="2276585" cy="461665"/>
          </a:xfrm>
          <a:prstGeom prst="rect">
            <a:avLst/>
          </a:prstGeom>
        </p:spPr>
        <p:txBody>
          <a:bodyPr wrap="none">
            <a:spAutoFit/>
          </a:bodyPr>
          <a:lstStyle/>
          <a:p>
            <a:r>
              <a:rPr lang="en-US" sz="2400" dirty="0">
                <a:solidFill>
                  <a:srgbClr val="00B050"/>
                </a:solidFill>
                <a:latin typeface="Times New Roman" pitchFamily="18" charset="0"/>
                <a:cs typeface="Times New Roman" pitchFamily="18" charset="0"/>
              </a:rPr>
              <a:t>Correct Decision</a:t>
            </a:r>
            <a:endParaRPr lang="en-US" sz="2400" b="1" dirty="0">
              <a:solidFill>
                <a:srgbClr val="00B050"/>
              </a:solidFill>
            </a:endParaRPr>
          </a:p>
        </p:txBody>
      </p:sp>
      <p:sp>
        <p:nvSpPr>
          <p:cNvPr id="20" name="Rectangle 19">
            <a:extLst>
              <a:ext uri="{FF2B5EF4-FFF2-40B4-BE49-F238E27FC236}">
                <a16:creationId xmlns:a16="http://schemas.microsoft.com/office/drawing/2014/main" id="{E6522AD5-178B-4FB9-9630-E4C238DDF65B}"/>
              </a:ext>
            </a:extLst>
          </p:cNvPr>
          <p:cNvSpPr/>
          <p:nvPr/>
        </p:nvSpPr>
        <p:spPr>
          <a:xfrm>
            <a:off x="3778706" y="5345192"/>
            <a:ext cx="2276585" cy="461665"/>
          </a:xfrm>
          <a:prstGeom prst="rect">
            <a:avLst/>
          </a:prstGeom>
        </p:spPr>
        <p:txBody>
          <a:bodyPr wrap="none">
            <a:spAutoFit/>
          </a:bodyPr>
          <a:lstStyle/>
          <a:p>
            <a:r>
              <a:rPr lang="en-US" sz="2400" dirty="0">
                <a:solidFill>
                  <a:srgbClr val="00B050"/>
                </a:solidFill>
                <a:latin typeface="Times New Roman" pitchFamily="18" charset="0"/>
                <a:cs typeface="Times New Roman" pitchFamily="18" charset="0"/>
              </a:rPr>
              <a:t>Correct Decision</a:t>
            </a:r>
            <a:endParaRPr lang="en-US" sz="2400" b="1" dirty="0">
              <a:solidFill>
                <a:srgbClr val="00B050"/>
              </a:solidFill>
            </a:endParaRPr>
          </a:p>
        </p:txBody>
      </p:sp>
      <p:sp>
        <p:nvSpPr>
          <p:cNvPr id="21" name="Rectangle 20">
            <a:extLst>
              <a:ext uri="{FF2B5EF4-FFF2-40B4-BE49-F238E27FC236}">
                <a16:creationId xmlns:a16="http://schemas.microsoft.com/office/drawing/2014/main" id="{580ED596-B8F3-4652-9954-1DB826E0C315}"/>
              </a:ext>
            </a:extLst>
          </p:cNvPr>
          <p:cNvSpPr/>
          <p:nvPr/>
        </p:nvSpPr>
        <p:spPr>
          <a:xfrm>
            <a:off x="8730641" y="419183"/>
            <a:ext cx="3043824" cy="2028310"/>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ea typeface="Times New Roman" panose="02020603050405020304" pitchFamily="18" charset="0"/>
              </a:rPr>
              <a:t>Type I error </a:t>
            </a:r>
            <a:r>
              <a:rPr lang="en-US" sz="2400" dirty="0">
                <a:solidFill>
                  <a:schemeClr val="tx1"/>
                </a:solidFill>
                <a:ea typeface="Times New Roman" panose="02020603050405020304" pitchFamily="18" charset="0"/>
              </a:rPr>
              <a:t>is known as the </a:t>
            </a:r>
            <a:r>
              <a:rPr lang="en-US" sz="2400" dirty="0">
                <a:solidFill>
                  <a:srgbClr val="FF0000"/>
                </a:solidFill>
                <a:ea typeface="Times New Roman" panose="02020603050405020304" pitchFamily="18" charset="0"/>
              </a:rPr>
              <a:t>false positive</a:t>
            </a:r>
          </a:p>
          <a:p>
            <a:endParaRPr lang="en-US" sz="2400" dirty="0">
              <a:solidFill>
                <a:schemeClr val="tx1"/>
              </a:solidFill>
            </a:endParaRPr>
          </a:p>
          <a:p>
            <a:r>
              <a:rPr lang="en-US" sz="2400" dirty="0">
                <a:solidFill>
                  <a:srgbClr val="008AF2"/>
                </a:solidFill>
                <a:ea typeface="Times New Roman" panose="02020603050405020304" pitchFamily="18" charset="0"/>
              </a:rPr>
              <a:t>Type II error </a:t>
            </a:r>
            <a:r>
              <a:rPr lang="en-US" sz="2400" dirty="0">
                <a:solidFill>
                  <a:schemeClr val="tx1"/>
                </a:solidFill>
                <a:ea typeface="Times New Roman" panose="02020603050405020304" pitchFamily="18" charset="0"/>
              </a:rPr>
              <a:t>is known as the </a:t>
            </a:r>
            <a:r>
              <a:rPr lang="en-US" sz="2400" dirty="0">
                <a:solidFill>
                  <a:srgbClr val="008AF2"/>
                </a:solidFill>
                <a:ea typeface="Times New Roman" panose="02020603050405020304" pitchFamily="18" charset="0"/>
              </a:rPr>
              <a:t>false negative</a:t>
            </a:r>
            <a:endParaRPr lang="en-US" sz="2400" dirty="0">
              <a:solidFill>
                <a:srgbClr val="008AF2"/>
              </a:solidFill>
            </a:endParaRPr>
          </a:p>
        </p:txBody>
      </p:sp>
    </p:spTree>
    <p:extLst>
      <p:ext uri="{BB962C8B-B14F-4D97-AF65-F5344CB8AC3E}">
        <p14:creationId xmlns:p14="http://schemas.microsoft.com/office/powerpoint/2010/main" val="335927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1000"/>
                                        <p:tgtEl>
                                          <p:spTgt spid="12"/>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trips(downRigh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trips(downRight)">
                                      <p:cBhvr>
                                        <p:cTn id="16" dur="1000"/>
                                        <p:tgtEl>
                                          <p:spTgt spid="15"/>
                                        </p:tgtEl>
                                      </p:cBhvr>
                                    </p:animEffect>
                                  </p:childTnLst>
                                </p:cTn>
                              </p:par>
                            </p:childTnLst>
                          </p:cTn>
                        </p:par>
                        <p:par>
                          <p:cTn id="17" fill="hold">
                            <p:stCondLst>
                              <p:cond delay="1000"/>
                            </p:stCondLst>
                            <p:childTnLst>
                              <p:par>
                                <p:cTn id="18" presetID="18" presetClass="entr" presetSubtype="6"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strips(downRight)">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strips(downLeft)">
                                      <p:cBhvr>
                                        <p:cTn id="25" dur="1000"/>
                                        <p:tgtEl>
                                          <p:spTgt spid="19"/>
                                        </p:tgtEl>
                                      </p:cBhvr>
                                    </p:animEffect>
                                  </p:childTnLst>
                                </p:cTn>
                              </p:par>
                            </p:childTnLst>
                          </p:cTn>
                        </p:par>
                        <p:par>
                          <p:cTn id="26" fill="hold">
                            <p:stCondLst>
                              <p:cond delay="1000"/>
                            </p:stCondLst>
                            <p:childTnLst>
                              <p:par>
                                <p:cTn id="27" presetID="18" presetClass="entr" presetSubtype="1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strips(downLeft)">
                                      <p:cBhvr>
                                        <p:cTn id="29" dur="10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trips(downRight)">
                                      <p:cBhvr>
                                        <p:cTn id="34" dur="1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trips(downRight)">
                                      <p:cBhvr>
                                        <p:cTn id="3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P spid="17" grpId="0"/>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690688"/>
            <a:ext cx="10515599" cy="1200329"/>
          </a:xfrm>
          <a:prstGeom prst="rect">
            <a:avLst/>
          </a:prstGeom>
        </p:spPr>
        <p:txBody>
          <a:bodyPr wrap="square">
            <a:spAutoFit/>
          </a:bodyPr>
          <a:lstStyle/>
          <a:p>
            <a:r>
              <a:rPr lang="en-US" sz="2400" dirty="0">
                <a:ea typeface="Times New Roman" panose="02020603050405020304" pitchFamily="18" charset="0"/>
              </a:rPr>
              <a:t>Consider a criminal trial; a defendant is considered not guilty as long as his or her guilt is not proven. Fill out the blank spaces with a correct statement from the pull regarding testing statistical hypothesis.</a:t>
            </a:r>
            <a:endParaRPr lang="en-US" sz="2400" b="1" dirty="0"/>
          </a:p>
        </p:txBody>
      </p:sp>
      <p:sp>
        <p:nvSpPr>
          <p:cNvPr id="5" name="Rectangle 4">
            <a:extLst>
              <a:ext uri="{FF2B5EF4-FFF2-40B4-BE49-F238E27FC236}">
                <a16:creationId xmlns:a16="http://schemas.microsoft.com/office/drawing/2014/main" id="{9FC13646-B4C5-44D4-BF79-18D1961B0478}"/>
              </a:ext>
            </a:extLst>
          </p:cNvPr>
          <p:cNvSpPr/>
          <p:nvPr/>
        </p:nvSpPr>
        <p:spPr>
          <a:xfrm>
            <a:off x="6857998" y="4100512"/>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759200-456B-4EF6-BA3F-6375B7C523AD}"/>
              </a:ext>
            </a:extLst>
          </p:cNvPr>
          <p:cNvSpPr txBox="1"/>
          <p:nvPr/>
        </p:nvSpPr>
        <p:spPr>
          <a:xfrm>
            <a:off x="8708634" y="2881312"/>
            <a:ext cx="663964" cy="369332"/>
          </a:xfrm>
          <a:prstGeom prst="rect">
            <a:avLst/>
          </a:prstGeom>
          <a:noFill/>
        </p:spPr>
        <p:txBody>
          <a:bodyPr wrap="none" rtlCol="0">
            <a:spAutoFit/>
          </a:bodyPr>
          <a:lstStyle/>
          <a:p>
            <a:r>
              <a:rPr lang="en-US" b="1" dirty="0"/>
              <a:t>Fact</a:t>
            </a:r>
          </a:p>
        </p:txBody>
      </p:sp>
      <p:sp>
        <p:nvSpPr>
          <p:cNvPr id="9" name="Rectangle 8">
            <a:extLst>
              <a:ext uri="{FF2B5EF4-FFF2-40B4-BE49-F238E27FC236}">
                <a16:creationId xmlns:a16="http://schemas.microsoft.com/office/drawing/2014/main" id="{6A8E8A38-928B-49BA-AB9C-289B46DD4303}"/>
              </a:ext>
            </a:extLst>
          </p:cNvPr>
          <p:cNvSpPr/>
          <p:nvPr/>
        </p:nvSpPr>
        <p:spPr>
          <a:xfrm>
            <a:off x="9067798" y="4100512"/>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761681-F3C8-446F-956B-3115B125511C}"/>
              </a:ext>
            </a:extLst>
          </p:cNvPr>
          <p:cNvSpPr/>
          <p:nvPr/>
        </p:nvSpPr>
        <p:spPr>
          <a:xfrm>
            <a:off x="9067798" y="5167312"/>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DE6613-91BD-4AA8-97B5-64B09B72F702}"/>
              </a:ext>
            </a:extLst>
          </p:cNvPr>
          <p:cNvSpPr/>
          <p:nvPr/>
        </p:nvSpPr>
        <p:spPr>
          <a:xfrm>
            <a:off x="6857998" y="5167312"/>
            <a:ext cx="2209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672AF-BAE7-4A43-895B-96217AFF79D7}"/>
              </a:ext>
            </a:extLst>
          </p:cNvPr>
          <p:cNvSpPr/>
          <p:nvPr/>
        </p:nvSpPr>
        <p:spPr>
          <a:xfrm>
            <a:off x="7253777" y="3387572"/>
            <a:ext cx="1433021" cy="461665"/>
          </a:xfrm>
          <a:prstGeom prst="rect">
            <a:avLst/>
          </a:prstGeom>
        </p:spPr>
        <p:txBody>
          <a:bodyPr wrap="none">
            <a:spAutoFit/>
          </a:bodyPr>
          <a:lstStyle/>
          <a:p>
            <a:r>
              <a:rPr lang="en-US" sz="2400" dirty="0">
                <a:latin typeface="Times New Roman" pitchFamily="18" charset="0"/>
                <a:cs typeface="Times New Roman" pitchFamily="18" charset="0"/>
              </a:rPr>
              <a:t>H</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is True</a:t>
            </a:r>
          </a:p>
        </p:txBody>
      </p:sp>
      <p:sp>
        <p:nvSpPr>
          <p:cNvPr id="13" name="Rectangle 12">
            <a:extLst>
              <a:ext uri="{FF2B5EF4-FFF2-40B4-BE49-F238E27FC236}">
                <a16:creationId xmlns:a16="http://schemas.microsoft.com/office/drawing/2014/main" id="{6031D0B4-9548-4A5A-A01D-2D8FE05E5E76}"/>
              </a:ext>
            </a:extLst>
          </p:cNvPr>
          <p:cNvSpPr/>
          <p:nvPr/>
        </p:nvSpPr>
        <p:spPr>
          <a:xfrm>
            <a:off x="9413516" y="3387572"/>
            <a:ext cx="1518364" cy="461665"/>
          </a:xfrm>
          <a:prstGeom prst="rect">
            <a:avLst/>
          </a:prstGeom>
        </p:spPr>
        <p:txBody>
          <a:bodyPr wrap="none">
            <a:spAutoFit/>
          </a:bodyPr>
          <a:lstStyle/>
          <a:p>
            <a:r>
              <a:rPr lang="en-US" sz="2400" dirty="0">
                <a:latin typeface="Times New Roman" pitchFamily="18" charset="0"/>
                <a:cs typeface="Times New Roman" pitchFamily="18" charset="0"/>
              </a:rPr>
              <a:t>H</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is False</a:t>
            </a:r>
          </a:p>
        </p:txBody>
      </p:sp>
      <p:sp>
        <p:nvSpPr>
          <p:cNvPr id="14" name="TextBox 13">
            <a:extLst>
              <a:ext uri="{FF2B5EF4-FFF2-40B4-BE49-F238E27FC236}">
                <a16:creationId xmlns:a16="http://schemas.microsoft.com/office/drawing/2014/main" id="{310E01DF-497B-4958-9BC5-11B2D2B99F55}"/>
              </a:ext>
            </a:extLst>
          </p:cNvPr>
          <p:cNvSpPr txBox="1"/>
          <p:nvPr/>
        </p:nvSpPr>
        <p:spPr>
          <a:xfrm>
            <a:off x="4270142" y="4938712"/>
            <a:ext cx="1140056" cy="369332"/>
          </a:xfrm>
          <a:prstGeom prst="rect">
            <a:avLst/>
          </a:prstGeom>
          <a:noFill/>
        </p:spPr>
        <p:txBody>
          <a:bodyPr wrap="none" rtlCol="0">
            <a:spAutoFit/>
          </a:bodyPr>
          <a:lstStyle/>
          <a:p>
            <a:r>
              <a:rPr lang="en-US" b="1" dirty="0"/>
              <a:t>Decision</a:t>
            </a:r>
          </a:p>
        </p:txBody>
      </p:sp>
      <p:sp>
        <p:nvSpPr>
          <p:cNvPr id="15" name="Rectangle 14">
            <a:extLst>
              <a:ext uri="{FF2B5EF4-FFF2-40B4-BE49-F238E27FC236}">
                <a16:creationId xmlns:a16="http://schemas.microsoft.com/office/drawing/2014/main" id="{B67EBCE8-4500-4528-9F88-73E667866643}"/>
              </a:ext>
            </a:extLst>
          </p:cNvPr>
          <p:cNvSpPr/>
          <p:nvPr/>
        </p:nvSpPr>
        <p:spPr>
          <a:xfrm>
            <a:off x="5334003" y="4362747"/>
            <a:ext cx="1370888" cy="461665"/>
          </a:xfrm>
          <a:prstGeom prst="rect">
            <a:avLst/>
          </a:prstGeom>
        </p:spPr>
        <p:txBody>
          <a:bodyPr wrap="none">
            <a:spAutoFit/>
          </a:bodyPr>
          <a:lstStyle/>
          <a:p>
            <a:r>
              <a:rPr lang="en-US" sz="2400" dirty="0">
                <a:latin typeface="Times New Roman" pitchFamily="18" charset="0"/>
                <a:cs typeface="Times New Roman" pitchFamily="18" charset="0"/>
              </a:rPr>
              <a:t>Reject H</a:t>
            </a:r>
            <a:r>
              <a:rPr lang="en-US" sz="2400" baseline="-25000" dirty="0">
                <a:latin typeface="Times New Roman" pitchFamily="18" charset="0"/>
                <a:cs typeface="Times New Roman" pitchFamily="18" charset="0"/>
              </a:rPr>
              <a:t>0</a:t>
            </a:r>
          </a:p>
        </p:txBody>
      </p:sp>
      <p:sp>
        <p:nvSpPr>
          <p:cNvPr id="16" name="Rectangle 15">
            <a:extLst>
              <a:ext uri="{FF2B5EF4-FFF2-40B4-BE49-F238E27FC236}">
                <a16:creationId xmlns:a16="http://schemas.microsoft.com/office/drawing/2014/main" id="{8F0DC54F-328C-4180-9E9F-462224609CA3}"/>
              </a:ext>
            </a:extLst>
          </p:cNvPr>
          <p:cNvSpPr/>
          <p:nvPr/>
        </p:nvSpPr>
        <p:spPr>
          <a:xfrm>
            <a:off x="4532239" y="5467647"/>
            <a:ext cx="2241319" cy="461665"/>
          </a:xfrm>
          <a:prstGeom prst="rect">
            <a:avLst/>
          </a:prstGeom>
        </p:spPr>
        <p:txBody>
          <a:bodyPr wrap="none">
            <a:spAutoFit/>
          </a:bodyPr>
          <a:lstStyle/>
          <a:p>
            <a:r>
              <a:rPr lang="en-US" sz="2400" dirty="0">
                <a:latin typeface="Times New Roman" pitchFamily="18" charset="0"/>
                <a:cs typeface="Times New Roman" pitchFamily="18" charset="0"/>
              </a:rPr>
              <a:t>Fail to Reject H</a:t>
            </a:r>
            <a:r>
              <a:rPr lang="en-US" sz="2400" baseline="-25000" dirty="0">
                <a:latin typeface="Times New Roman" pitchFamily="18" charset="0"/>
                <a:cs typeface="Times New Roman" pitchFamily="18" charset="0"/>
              </a:rPr>
              <a:t>0</a:t>
            </a:r>
          </a:p>
        </p:txBody>
      </p:sp>
      <p:sp>
        <p:nvSpPr>
          <p:cNvPr id="21" name="Rectangle 20">
            <a:extLst>
              <a:ext uri="{FF2B5EF4-FFF2-40B4-BE49-F238E27FC236}">
                <a16:creationId xmlns:a16="http://schemas.microsoft.com/office/drawing/2014/main" id="{CE699797-1336-480A-B9E2-7E5F060C96C6}"/>
              </a:ext>
            </a:extLst>
          </p:cNvPr>
          <p:cNvSpPr/>
          <p:nvPr/>
        </p:nvSpPr>
        <p:spPr>
          <a:xfrm>
            <a:off x="838199" y="3066448"/>
            <a:ext cx="3057396" cy="1569660"/>
          </a:xfrm>
          <a:prstGeom prst="rect">
            <a:avLst/>
          </a:prstGeom>
        </p:spPr>
        <p:txBody>
          <a:bodyPr wrap="square">
            <a:spAutoFit/>
          </a:bodyPr>
          <a:lstStyle/>
          <a:p>
            <a:r>
              <a:rPr lang="en-US" sz="2400" b="1" dirty="0">
                <a:ea typeface="Times New Roman" panose="02020603050405020304" pitchFamily="18" charset="0"/>
              </a:rPr>
              <a:t>Guilty - Not Guilty - Type I Error - Correct Decision - Type II Error - Correct Decision</a:t>
            </a:r>
            <a:endParaRPr lang="en-US" sz="2400" b="1" dirty="0"/>
          </a:p>
        </p:txBody>
      </p:sp>
      <p:sp>
        <p:nvSpPr>
          <p:cNvPr id="22" name="Rectangle 21">
            <a:extLst>
              <a:ext uri="{FF2B5EF4-FFF2-40B4-BE49-F238E27FC236}">
                <a16:creationId xmlns:a16="http://schemas.microsoft.com/office/drawing/2014/main" id="{5AA0B7E9-70A4-4EEC-B8F8-39BAAAED587F}"/>
              </a:ext>
            </a:extLst>
          </p:cNvPr>
          <p:cNvSpPr/>
          <p:nvPr/>
        </p:nvSpPr>
        <p:spPr>
          <a:xfrm>
            <a:off x="838199" y="5007709"/>
            <a:ext cx="689612" cy="461665"/>
          </a:xfrm>
          <a:prstGeom prst="rect">
            <a:avLst/>
          </a:prstGeom>
        </p:spPr>
        <p:txBody>
          <a:bodyPr wrap="none">
            <a:spAutoFit/>
          </a:bodyPr>
          <a:lstStyle/>
          <a:p>
            <a:r>
              <a:rPr lang="en-US" sz="2400" dirty="0">
                <a:latin typeface="Times New Roman" pitchFamily="18" charset="0"/>
                <a:cs typeface="Times New Roman" pitchFamily="18" charset="0"/>
              </a:rPr>
              <a:t>H</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a:t>
            </a:r>
          </a:p>
        </p:txBody>
      </p:sp>
      <p:sp>
        <p:nvSpPr>
          <p:cNvPr id="23" name="Rectangle 22">
            <a:extLst>
              <a:ext uri="{FF2B5EF4-FFF2-40B4-BE49-F238E27FC236}">
                <a16:creationId xmlns:a16="http://schemas.microsoft.com/office/drawing/2014/main" id="{83303E34-12E5-4F34-9952-CA2458BB6D1C}"/>
              </a:ext>
            </a:extLst>
          </p:cNvPr>
          <p:cNvSpPr/>
          <p:nvPr/>
        </p:nvSpPr>
        <p:spPr>
          <a:xfrm>
            <a:off x="838199" y="5698479"/>
            <a:ext cx="671979" cy="461665"/>
          </a:xfrm>
          <a:prstGeom prst="rect">
            <a:avLst/>
          </a:prstGeom>
        </p:spPr>
        <p:txBody>
          <a:bodyPr wrap="none">
            <a:spAutoFit/>
          </a:bodyPr>
          <a:lstStyle/>
          <a:p>
            <a:r>
              <a:rPr lang="en-US" sz="2400" dirty="0">
                <a:latin typeface="Times New Roman" pitchFamily="18" charset="0"/>
                <a:cs typeface="Times New Roman" pitchFamily="18" charset="0"/>
              </a:rPr>
              <a:t>H</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332941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2516</Words>
  <Application>Microsoft Office PowerPoint</Application>
  <PresentationFormat>Widescreen</PresentationFormat>
  <Paragraphs>218</Paragraphs>
  <Slides>17</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Times New Roman</vt:lpstr>
      <vt:lpstr>Office Theme</vt:lpstr>
      <vt:lpstr>Equation</vt:lpstr>
      <vt:lpstr>Testing Statistical Hypothesis</vt:lpstr>
      <vt:lpstr>PowerPoint Presentation</vt:lpstr>
      <vt:lpstr>Introduction</vt:lpstr>
      <vt:lpstr>What could happen?</vt:lpstr>
      <vt:lpstr>Statistical Hypothesis</vt:lpstr>
      <vt:lpstr>Examples</vt:lpstr>
      <vt:lpstr>Null / Alternate Hypotheses</vt:lpstr>
      <vt:lpstr>Type I and II Errors</vt:lpstr>
      <vt:lpstr>Example</vt:lpstr>
      <vt:lpstr>Probability Rules </vt:lpstr>
      <vt:lpstr>Power and Confidence </vt:lpstr>
      <vt:lpstr>The Story Follow Up</vt:lpstr>
      <vt:lpstr>Alpha</vt:lpstr>
      <vt:lpstr>Beta</vt:lpstr>
      <vt:lpstr>Wedd or Head</vt:lpstr>
      <vt:lpstr>Practice Problems Part 1</vt:lpstr>
      <vt:lpstr>Practice Problems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43</cp:revision>
  <dcterms:created xsi:type="dcterms:W3CDTF">2019-05-07T19:03:55Z</dcterms:created>
  <dcterms:modified xsi:type="dcterms:W3CDTF">2020-12-15T15:54:26Z</dcterms:modified>
</cp:coreProperties>
</file>