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78" r:id="rId2"/>
    <p:sldId id="257" r:id="rId3"/>
    <p:sldId id="258" r:id="rId4"/>
    <p:sldId id="260" r:id="rId5"/>
    <p:sldId id="259" r:id="rId6"/>
    <p:sldId id="261" r:id="rId7"/>
    <p:sldId id="262" r:id="rId8"/>
    <p:sldId id="263" r:id="rId9"/>
    <p:sldId id="283" r:id="rId10"/>
    <p:sldId id="264" r:id="rId11"/>
    <p:sldId id="265" r:id="rId12"/>
    <p:sldId id="266" r:id="rId13"/>
    <p:sldId id="269" r:id="rId14"/>
    <p:sldId id="270" r:id="rId15"/>
    <p:sldId id="268" r:id="rId16"/>
    <p:sldId id="271" r:id="rId17"/>
    <p:sldId id="272"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XqeURFRLbtsI16lMRSu01Q==" hashData="n4ky6Irql1I6Xj4KtBQ+Dvvi9Yx1L6lecw991d1uYzOlz3STAzxtVKRtM1Cae5naClBX4OFhf1Xx8cF4bLQOJ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FF99"/>
    <a:srgbClr val="FBD1D1"/>
    <a:srgbClr val="FF93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autoAdjust="0"/>
    <p:restoredTop sz="66307" autoAdjust="0"/>
  </p:normalViewPr>
  <p:slideViewPr>
    <p:cSldViewPr snapToGrid="0">
      <p:cViewPr varScale="1">
        <p:scale>
          <a:sx n="41" d="100"/>
          <a:sy n="41" d="100"/>
        </p:scale>
        <p:origin x="89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D831-98AC-4EB8-B854-EA6FC5412346}" type="datetimeFigureOut">
              <a:rPr lang="en-US" smtClean="0"/>
              <a:t>7/4/2020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C6C8B-CF24-4AF0-AC0D-733BA2C1EC7E}" type="slidenum">
              <a:rPr lang="en-US" smtClean="0"/>
              <a:t>‹#›</a:t>
            </a:fld>
            <a:endParaRPr lang="en-US"/>
          </a:p>
        </p:txBody>
      </p:sp>
    </p:spTree>
    <p:extLst>
      <p:ext uri="{BB962C8B-B14F-4D97-AF65-F5344CB8AC3E}">
        <p14:creationId xmlns:p14="http://schemas.microsoft.com/office/powerpoint/2010/main" val="40285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 curious about these stuff and things will be fun </a:t>
            </a:r>
          </a:p>
        </p:txBody>
      </p:sp>
      <p:sp>
        <p:nvSpPr>
          <p:cNvPr id="4" name="Slide Number Placeholder 3"/>
          <p:cNvSpPr>
            <a:spLocks noGrp="1"/>
          </p:cNvSpPr>
          <p:nvPr>
            <p:ph type="sldNum" sz="quarter" idx="5"/>
          </p:nvPr>
        </p:nvSpPr>
        <p:spPr/>
        <p:txBody>
          <a:bodyPr/>
          <a:lstStyle/>
          <a:p>
            <a:fld id="{012C6C8B-CF24-4AF0-AC0D-733BA2C1EC7E}" type="slidenum">
              <a:rPr lang="en-US" smtClean="0"/>
              <a:t>10</a:t>
            </a:fld>
            <a:endParaRPr lang="en-US"/>
          </a:p>
        </p:txBody>
      </p:sp>
    </p:spTree>
    <p:extLst>
      <p:ext uri="{BB962C8B-B14F-4D97-AF65-F5344CB8AC3E}">
        <p14:creationId xmlns:p14="http://schemas.microsoft.com/office/powerpoint/2010/main" val="277731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present course materials with examples in many real-life phenomenon including health sciences </a:t>
            </a:r>
          </a:p>
        </p:txBody>
      </p:sp>
      <p:sp>
        <p:nvSpPr>
          <p:cNvPr id="4" name="Slide Number Placeholder 3"/>
          <p:cNvSpPr>
            <a:spLocks noGrp="1"/>
          </p:cNvSpPr>
          <p:nvPr>
            <p:ph type="sldNum" sz="quarter" idx="5"/>
          </p:nvPr>
        </p:nvSpPr>
        <p:spPr/>
        <p:txBody>
          <a:bodyPr/>
          <a:lstStyle/>
          <a:p>
            <a:fld id="{012C6C8B-CF24-4AF0-AC0D-733BA2C1EC7E}" type="slidenum">
              <a:rPr lang="en-US" smtClean="0"/>
              <a:t>11</a:t>
            </a:fld>
            <a:endParaRPr lang="en-US"/>
          </a:p>
        </p:txBody>
      </p:sp>
    </p:spTree>
    <p:extLst>
      <p:ext uri="{BB962C8B-B14F-4D97-AF65-F5344CB8AC3E}">
        <p14:creationId xmlns:p14="http://schemas.microsoft.com/office/powerpoint/2010/main" val="1999055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Statistics is used everywhere,</a:t>
            </a:r>
            <a:r>
              <a:rPr lang="en-US" baseline="0" dirty="0"/>
              <a:t> it is interdisciplinary. We actually have students in this class from many of these subject areas. Can you think of some applications of statistics in these areas</a:t>
            </a:r>
          </a:p>
          <a:p>
            <a:endParaRPr lang="en-US" baseline="0" dirty="0"/>
          </a:p>
          <a:p>
            <a:r>
              <a:rPr lang="en-US" baseline="0" dirty="0"/>
              <a:t>In Biology which is our main focus</a:t>
            </a:r>
          </a:p>
          <a:p>
            <a:r>
              <a:rPr lang="en-US" sz="1200" dirty="0"/>
              <a:t>Does a new drug works better (</a:t>
            </a:r>
            <a:r>
              <a:rPr lang="en-US" sz="1200" b="1" dirty="0"/>
              <a:t>Comparison</a:t>
            </a:r>
            <a:r>
              <a:rPr lang="en-US" sz="1200" dirty="0"/>
              <a:t>)</a:t>
            </a:r>
          </a:p>
          <a:p>
            <a:r>
              <a:rPr lang="en-US" sz="1200" dirty="0"/>
              <a:t>What are Risk factors for cancer/heart attack (</a:t>
            </a:r>
            <a:r>
              <a:rPr lang="en-US" sz="1200" b="1" dirty="0"/>
              <a:t>Component Analysis</a:t>
            </a:r>
            <a:r>
              <a:rPr lang="en-US" sz="1200" dirty="0"/>
              <a:t>)</a:t>
            </a:r>
          </a:p>
          <a:p>
            <a:r>
              <a:rPr lang="en-US" sz="1200" dirty="0"/>
              <a:t>How long will I survive under such conditions (</a:t>
            </a:r>
            <a:r>
              <a:rPr lang="en-US" sz="1200" b="1" dirty="0"/>
              <a:t>Prediction</a:t>
            </a:r>
            <a:r>
              <a:rPr lang="en-US" sz="1200" dirty="0"/>
              <a:t>)</a:t>
            </a:r>
          </a:p>
          <a:p>
            <a:r>
              <a:rPr lang="en-US" sz="1200" dirty="0"/>
              <a:t>If the drug worked on a small sample will it work for a larger group? (</a:t>
            </a:r>
            <a:r>
              <a:rPr lang="en-US" sz="1200" b="1" dirty="0"/>
              <a:t>Generalization</a:t>
            </a:r>
            <a:r>
              <a:rPr lang="en-US" sz="1200" dirty="0"/>
              <a:t>)</a:t>
            </a:r>
          </a:p>
          <a:p>
            <a:r>
              <a:rPr lang="en-US" sz="1200" dirty="0"/>
              <a:t>Is there a relation between blood pressure and stress? (</a:t>
            </a:r>
            <a:r>
              <a:rPr lang="en-US" sz="1200" b="1" dirty="0"/>
              <a:t>Association</a:t>
            </a:r>
            <a:r>
              <a:rPr lang="en-US" sz="1200" dirty="0"/>
              <a:t>)</a:t>
            </a:r>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12</a:t>
            </a:fld>
            <a:endParaRPr lang="en-US"/>
          </a:p>
        </p:txBody>
      </p:sp>
    </p:spTree>
    <p:extLst>
      <p:ext uri="{BB962C8B-B14F-4D97-AF65-F5344CB8AC3E}">
        <p14:creationId xmlns:p14="http://schemas.microsoft.com/office/powerpoint/2010/main" val="2475484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Believe</a:t>
            </a:r>
            <a:r>
              <a:rPr lang="en-US" baseline="0" dirty="0"/>
              <a:t> it or not, you use statistics in your everyday life with less effort, usually by trying and error</a:t>
            </a:r>
          </a:p>
          <a:p>
            <a:endParaRPr lang="en-US" baseline="0" dirty="0"/>
          </a:p>
          <a:p>
            <a:r>
              <a:rPr lang="en-US" baseline="0" dirty="0"/>
              <a:t>Can you recall any other applications that you’re using regularly?</a:t>
            </a:r>
            <a:endParaRPr lang="en-US" dirty="0"/>
          </a:p>
          <a:p>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13</a:t>
            </a:fld>
            <a:endParaRPr lang="en-US"/>
          </a:p>
        </p:txBody>
      </p:sp>
    </p:spTree>
    <p:extLst>
      <p:ext uri="{BB962C8B-B14F-4D97-AF65-F5344CB8AC3E}">
        <p14:creationId xmlns:p14="http://schemas.microsoft.com/office/powerpoint/2010/main" val="2724186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Check out </a:t>
            </a:r>
            <a:r>
              <a:rPr lang="fr-FR" dirty="0" err="1"/>
              <a:t>that</a:t>
            </a:r>
            <a:r>
              <a:rPr lang="fr-FR" dirty="0"/>
              <a:t> </a:t>
            </a:r>
            <a:r>
              <a:rPr lang="fr-FR" dirty="0" err="1"/>
              <a:t>TedTalk</a:t>
            </a:r>
            <a:r>
              <a:rPr lang="fr-FR" dirty="0"/>
              <a:t>, </a:t>
            </a:r>
            <a:r>
              <a:rPr lang="fr-FR" dirty="0" err="1"/>
              <a:t>it’s</a:t>
            </a:r>
            <a:r>
              <a:rPr lang="fr-FR" dirty="0"/>
              <a:t> about 20 minutes, </a:t>
            </a:r>
            <a:r>
              <a:rPr lang="fr-FR" dirty="0" err="1"/>
              <a:t>totally</a:t>
            </a:r>
            <a:r>
              <a:rPr lang="fr-FR" dirty="0"/>
              <a:t> </a:t>
            </a:r>
            <a:r>
              <a:rPr lang="fr-FR" dirty="0" err="1"/>
              <a:t>worth</a:t>
            </a:r>
            <a:r>
              <a:rPr lang="fr-FR" dirty="0"/>
              <a:t> </a:t>
            </a:r>
            <a:r>
              <a:rPr lang="fr-FR" dirty="0" err="1"/>
              <a:t>it</a:t>
            </a:r>
            <a:r>
              <a:rPr lang="fr-FR" dirty="0"/>
              <a:t> </a:t>
            </a:r>
          </a:p>
          <a:p>
            <a:endParaRPr lang="fr-FR" dirty="0"/>
          </a:p>
          <a:p>
            <a:r>
              <a:rPr lang="fr-FR" dirty="0"/>
              <a:t>Don’t tell </a:t>
            </a:r>
            <a:r>
              <a:rPr lang="fr-FR" dirty="0" err="1"/>
              <a:t>this</a:t>
            </a:r>
            <a:r>
              <a:rPr lang="fr-FR" dirty="0"/>
              <a:t> to </a:t>
            </a:r>
            <a:r>
              <a:rPr lang="fr-FR" dirty="0" err="1"/>
              <a:t>your</a:t>
            </a:r>
            <a:r>
              <a:rPr lang="fr-FR" dirty="0"/>
              <a:t> </a:t>
            </a:r>
            <a:r>
              <a:rPr lang="fr-FR" dirty="0" err="1"/>
              <a:t>calculus</a:t>
            </a:r>
            <a:r>
              <a:rPr lang="fr-FR" dirty="0"/>
              <a:t> </a:t>
            </a:r>
            <a:r>
              <a:rPr lang="fr-FR" dirty="0" err="1"/>
              <a:t>teacher</a:t>
            </a:r>
            <a:r>
              <a:rPr lang="fr-FR" dirty="0"/>
              <a:t> :P </a:t>
            </a:r>
            <a:r>
              <a:rPr lang="fr-FR" dirty="0" err="1"/>
              <a:t>keep</a:t>
            </a:r>
            <a:r>
              <a:rPr lang="fr-FR" dirty="0"/>
              <a:t> </a:t>
            </a:r>
            <a:r>
              <a:rPr lang="fr-FR" dirty="0" err="1"/>
              <a:t>it</a:t>
            </a:r>
            <a:r>
              <a:rPr lang="fr-FR" dirty="0"/>
              <a:t> </a:t>
            </a:r>
            <a:r>
              <a:rPr lang="fr-FR" dirty="0" err="1"/>
              <a:t>between</a:t>
            </a:r>
            <a:r>
              <a:rPr lang="fr-FR" dirty="0"/>
              <a:t> us </a:t>
            </a:r>
          </a:p>
          <a:p>
            <a:endParaRPr lang="fr-FR" dirty="0"/>
          </a:p>
          <a:p>
            <a:r>
              <a:rPr lang="fr-FR" dirty="0"/>
              <a:t>TOUT LE MONDE PEUT, APPRENDRE TOUT</a:t>
            </a:r>
          </a:p>
        </p:txBody>
      </p:sp>
      <p:sp>
        <p:nvSpPr>
          <p:cNvPr id="4" name="Slide Number Placeholder 3"/>
          <p:cNvSpPr>
            <a:spLocks noGrp="1"/>
          </p:cNvSpPr>
          <p:nvPr>
            <p:ph type="sldNum" sz="quarter" idx="5"/>
          </p:nvPr>
        </p:nvSpPr>
        <p:spPr/>
        <p:txBody>
          <a:bodyPr/>
          <a:lstStyle/>
          <a:p>
            <a:fld id="{012C6C8B-CF24-4AF0-AC0D-733BA2C1EC7E}" type="slidenum">
              <a:rPr lang="en-US" smtClean="0"/>
              <a:t>14</a:t>
            </a:fld>
            <a:endParaRPr lang="en-US"/>
          </a:p>
        </p:txBody>
      </p:sp>
    </p:spTree>
    <p:extLst>
      <p:ext uri="{BB962C8B-B14F-4D97-AF65-F5344CB8AC3E}">
        <p14:creationId xmlns:p14="http://schemas.microsoft.com/office/powerpoint/2010/main" val="179345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 Out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promise you’ll have fun along the way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15</a:t>
            </a:fld>
            <a:endParaRPr lang="en-US"/>
          </a:p>
        </p:txBody>
      </p:sp>
    </p:spTree>
    <p:extLst>
      <p:ext uri="{BB962C8B-B14F-4D97-AF65-F5344CB8AC3E}">
        <p14:creationId xmlns:p14="http://schemas.microsoft.com/office/powerpoint/2010/main" val="1900613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Fasten your seatbelts, It’s about to get </a:t>
            </a:r>
            <a:r>
              <a:rPr lang="en-US" dirty="0" err="1"/>
              <a:t>schwifty</a:t>
            </a:r>
            <a:r>
              <a:rPr lang="en-US" dirty="0"/>
              <a:t>!</a:t>
            </a:r>
          </a:p>
        </p:txBody>
      </p:sp>
      <p:sp>
        <p:nvSpPr>
          <p:cNvPr id="4" name="Slide Number Placeholder 3"/>
          <p:cNvSpPr>
            <a:spLocks noGrp="1"/>
          </p:cNvSpPr>
          <p:nvPr>
            <p:ph type="sldNum" sz="quarter" idx="5"/>
          </p:nvPr>
        </p:nvSpPr>
        <p:spPr/>
        <p:txBody>
          <a:bodyPr/>
          <a:lstStyle/>
          <a:p>
            <a:fld id="{012C6C8B-CF24-4AF0-AC0D-733BA2C1EC7E}" type="slidenum">
              <a:rPr lang="en-US" smtClean="0"/>
              <a:t>16</a:t>
            </a:fld>
            <a:endParaRPr lang="en-US"/>
          </a:p>
        </p:txBody>
      </p:sp>
    </p:spTree>
    <p:extLst>
      <p:ext uri="{BB962C8B-B14F-4D97-AF65-F5344CB8AC3E}">
        <p14:creationId xmlns:p14="http://schemas.microsoft.com/office/powerpoint/2010/main" val="16158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population</a:t>
            </a:r>
            <a:r>
              <a:rPr lang="en-US" dirty="0"/>
              <a:t>, is the entire group that is the target of our interest. It is not just used to refer to people; could also refer to animals, things etc. It could be adult population in the US, we would like to study their sleep patterns, how many hours they sleep each night.</a:t>
            </a:r>
          </a:p>
          <a:p>
            <a:endParaRPr lang="en-US" dirty="0"/>
          </a:p>
          <a:p>
            <a:r>
              <a:rPr lang="en-US" dirty="0"/>
              <a:t>In most cases, the population is so large that as much as we might want to, there is absolutely no way that we can study all of it (imagine trying to get the opinions of all U.S. adults about the death penalty…).</a:t>
            </a:r>
          </a:p>
        </p:txBody>
      </p:sp>
      <p:sp>
        <p:nvSpPr>
          <p:cNvPr id="4" name="Slide Number Placeholder 3"/>
          <p:cNvSpPr>
            <a:spLocks noGrp="1"/>
          </p:cNvSpPr>
          <p:nvPr>
            <p:ph type="sldNum" sz="quarter" idx="5"/>
          </p:nvPr>
        </p:nvSpPr>
        <p:spPr/>
        <p:txBody>
          <a:bodyPr/>
          <a:lstStyle/>
          <a:p>
            <a:fld id="{012C6C8B-CF24-4AF0-AC0D-733BA2C1EC7E}" type="slidenum">
              <a:rPr lang="en-US" smtClean="0"/>
              <a:t>17</a:t>
            </a:fld>
            <a:endParaRPr lang="en-US"/>
          </a:p>
        </p:txBody>
      </p:sp>
    </p:spTree>
    <p:extLst>
      <p:ext uri="{BB962C8B-B14F-4D97-AF65-F5344CB8AC3E}">
        <p14:creationId xmlns:p14="http://schemas.microsoft.com/office/powerpoint/2010/main" val="3236336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comment, all is in there</a:t>
            </a:r>
          </a:p>
        </p:txBody>
      </p:sp>
      <p:sp>
        <p:nvSpPr>
          <p:cNvPr id="4" name="Slide Number Placeholder 3"/>
          <p:cNvSpPr>
            <a:spLocks noGrp="1"/>
          </p:cNvSpPr>
          <p:nvPr>
            <p:ph type="sldNum" sz="quarter" idx="5"/>
          </p:nvPr>
        </p:nvSpPr>
        <p:spPr/>
        <p:txBody>
          <a:bodyPr/>
          <a:lstStyle/>
          <a:p>
            <a:fld id="{012C6C8B-CF24-4AF0-AC0D-733BA2C1EC7E}" type="slidenum">
              <a:rPr lang="en-US" smtClean="0"/>
              <a:t>18</a:t>
            </a:fld>
            <a:endParaRPr lang="en-US"/>
          </a:p>
        </p:txBody>
      </p:sp>
    </p:spTree>
    <p:extLst>
      <p:ext uri="{BB962C8B-B14F-4D97-AF65-F5344CB8AC3E}">
        <p14:creationId xmlns:p14="http://schemas.microsoft.com/office/powerpoint/2010/main" val="1669464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structure of this entire course is based on the big picture.</a:t>
            </a:r>
          </a:p>
        </p:txBody>
      </p:sp>
      <p:sp>
        <p:nvSpPr>
          <p:cNvPr id="4" name="Slide Number Placeholder 3"/>
          <p:cNvSpPr>
            <a:spLocks noGrp="1"/>
          </p:cNvSpPr>
          <p:nvPr>
            <p:ph type="sldNum" sz="quarter" idx="5"/>
          </p:nvPr>
        </p:nvSpPr>
        <p:spPr/>
        <p:txBody>
          <a:bodyPr/>
          <a:lstStyle/>
          <a:p>
            <a:fld id="{012C6C8B-CF24-4AF0-AC0D-733BA2C1EC7E}" type="slidenum">
              <a:rPr lang="en-US" smtClean="0"/>
              <a:t>19</a:t>
            </a:fld>
            <a:endParaRPr lang="en-US"/>
          </a:p>
        </p:txBody>
      </p:sp>
    </p:spTree>
    <p:extLst>
      <p:ext uri="{BB962C8B-B14F-4D97-AF65-F5344CB8AC3E}">
        <p14:creationId xmlns:p14="http://schemas.microsoft.com/office/powerpoint/2010/main" val="64048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will be more than happy to help you with your questions. </a:t>
            </a:r>
          </a:p>
          <a:p>
            <a:r>
              <a:rPr lang="en-US" sz="1200" kern="1200" dirty="0">
                <a:solidFill>
                  <a:schemeClr val="tx1"/>
                </a:solidFill>
                <a:effectLst/>
                <a:latin typeface="+mn-lt"/>
                <a:ea typeface="+mn-ea"/>
                <a:cs typeface="+mn-cs"/>
              </a:rPr>
              <a:t>Additional help at the Tutoring Center in GRI 344 (215-596-7541)</a:t>
            </a:r>
            <a:endParaRPr lang="en-US" dirty="0"/>
          </a:p>
          <a:p>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2</a:t>
            </a:fld>
            <a:endParaRPr lang="en-US"/>
          </a:p>
        </p:txBody>
      </p:sp>
    </p:spTree>
    <p:extLst>
      <p:ext uri="{BB962C8B-B14F-4D97-AF65-F5344CB8AC3E}">
        <p14:creationId xmlns:p14="http://schemas.microsoft.com/office/powerpoint/2010/main" val="227860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answers on the slide</a:t>
            </a:r>
          </a:p>
        </p:txBody>
      </p:sp>
      <p:sp>
        <p:nvSpPr>
          <p:cNvPr id="4" name="Slide Number Placeholder 3"/>
          <p:cNvSpPr>
            <a:spLocks noGrp="1"/>
          </p:cNvSpPr>
          <p:nvPr>
            <p:ph type="sldNum" sz="quarter" idx="5"/>
          </p:nvPr>
        </p:nvSpPr>
        <p:spPr/>
        <p:txBody>
          <a:bodyPr/>
          <a:lstStyle/>
          <a:p>
            <a:fld id="{012C6C8B-CF24-4AF0-AC0D-733BA2C1EC7E}" type="slidenum">
              <a:rPr lang="en-US" smtClean="0"/>
              <a:t>20</a:t>
            </a:fld>
            <a:endParaRPr lang="en-US"/>
          </a:p>
        </p:txBody>
      </p:sp>
    </p:spTree>
    <p:extLst>
      <p:ext uri="{BB962C8B-B14F-4D97-AF65-F5344CB8AC3E}">
        <p14:creationId xmlns:p14="http://schemas.microsoft.com/office/powerpoint/2010/main" val="2748231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are widely shown by Greek letters. Some of these letters are </a:t>
                </a:r>
                <a:r>
                  <a:rPr lang="en-US" b="1" dirty="0"/>
                  <a:t>VERY</a:t>
                </a:r>
                <a:r>
                  <a:rPr lang="en-US" dirty="0"/>
                  <a:t> important and we’ll be using them A LOT in this course. </a:t>
                </a:r>
                <a:r>
                  <a:rPr lang="en-US" b="1" dirty="0"/>
                  <a:t>Practice writing μ and </a:t>
                </a:r>
                <a:r>
                  <a:rPr lang="el-GR" b="1" dirty="0"/>
                  <a:t>σ</a:t>
                </a:r>
                <a:r>
                  <a:rPr lang="en-US" dirty="0"/>
                  <a:t>, they represent population mean and population standard deviation, respectively.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don’t normally have access to population data, we estimate these parameters using sample observations. The numbers computed using sample which are used to estimate parameters are called statistic.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a:t>
                </a:r>
                <a:r>
                  <a:rPr lang="en-US" baseline="0" dirty="0"/>
                  <a:t> a statistic which represents sample mean, s represents sample </a:t>
                </a:r>
                <a:r>
                  <a:rPr lang="en-US" dirty="0"/>
                  <a:t>standard deviation.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are widely shown by Greek letters. Some of these letters are VERY important and we’ll be using them A LOT in this course. Practice writing μ and </a:t>
                </a:r>
                <a:r>
                  <a:rPr lang="el-GR" dirty="0"/>
                  <a:t>σ</a:t>
                </a:r>
                <a:r>
                  <a:rPr lang="en-US" dirty="0"/>
                  <a:t> which represent population mean and population standard deviation, respectively.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don’t normally have access to population data, we estimate these parameters using sample observations. The numbers computed using sample which are used to estimate parameters are called statistic. </a:t>
                </a:r>
                <a:r>
                  <a:rPr lang="en-US" b="0" i="0">
                    <a:latin typeface="Cambria Math" panose="02040503050406030204" pitchFamily="18" charset="0"/>
                  </a:rPr>
                  <a:t>𝑥 ̅</a:t>
                </a:r>
                <a:r>
                  <a:rPr lang="en-US" dirty="0"/>
                  <a:t> is</a:t>
                </a:r>
                <a:r>
                  <a:rPr lang="en-US" baseline="0" dirty="0"/>
                  <a:t> a statistic which represents sample mean, s represents sample </a:t>
                </a:r>
                <a:r>
                  <a:rPr lang="en-US" dirty="0"/>
                  <a:t>standard deviation.</a:t>
                </a:r>
              </a:p>
            </p:txBody>
          </p:sp>
        </mc:Fallback>
      </mc:AlternateContent>
      <p:sp>
        <p:nvSpPr>
          <p:cNvPr id="4" name="Slide Number Placeholder 3"/>
          <p:cNvSpPr>
            <a:spLocks noGrp="1"/>
          </p:cNvSpPr>
          <p:nvPr>
            <p:ph type="sldNum" sz="quarter" idx="5"/>
          </p:nvPr>
        </p:nvSpPr>
        <p:spPr/>
        <p:txBody>
          <a:bodyPr/>
          <a:lstStyle/>
          <a:p>
            <a:fld id="{012C6C8B-CF24-4AF0-AC0D-733BA2C1EC7E}" type="slidenum">
              <a:rPr lang="en-US" smtClean="0"/>
              <a:t>21</a:t>
            </a:fld>
            <a:endParaRPr lang="en-US"/>
          </a:p>
        </p:txBody>
      </p:sp>
    </p:spTree>
    <p:extLst>
      <p:ext uri="{BB962C8B-B14F-4D97-AF65-F5344CB8AC3E}">
        <p14:creationId xmlns:p14="http://schemas.microsoft.com/office/powerpoint/2010/main" val="65444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rows in a dataset represent </a:t>
            </a:r>
            <a:r>
              <a:rPr lang="en-US" sz="1200" b="1" kern="1200" dirty="0">
                <a:solidFill>
                  <a:schemeClr val="tx1"/>
                </a:solidFill>
                <a:effectLst/>
                <a:latin typeface="+mn-lt"/>
                <a:ea typeface="+mn-ea"/>
                <a:cs typeface="+mn-cs"/>
              </a:rPr>
              <a:t>individuals </a:t>
            </a:r>
            <a:r>
              <a:rPr lang="en-US" sz="1200" b="0" kern="1200" dirty="0">
                <a:solidFill>
                  <a:schemeClr val="tx1"/>
                </a:solidFill>
                <a:effectLst/>
                <a:latin typeface="+mn-lt"/>
                <a:ea typeface="+mn-ea"/>
                <a:cs typeface="+mn-cs"/>
              </a:rPr>
              <a:t>and</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might also be called </a:t>
            </a:r>
            <a:r>
              <a:rPr lang="en-US" sz="1200" b="1" kern="1200" dirty="0">
                <a:solidFill>
                  <a:schemeClr val="tx1"/>
                </a:solidFill>
                <a:effectLst/>
                <a:latin typeface="+mn-lt"/>
                <a:ea typeface="+mn-ea"/>
                <a:cs typeface="+mn-cs"/>
              </a:rPr>
              <a:t>observations</a:t>
            </a:r>
            <a:r>
              <a:rPr lang="en-US" sz="1200" kern="1200" dirty="0">
                <a:solidFill>
                  <a:schemeClr val="tx1"/>
                </a:solidFill>
                <a:effectLst/>
                <a:latin typeface="+mn-lt"/>
                <a:ea typeface="+mn-ea"/>
                <a:cs typeface="+mn-cs"/>
              </a:rPr>
              <a:t> or </a:t>
            </a:r>
            <a:r>
              <a:rPr lang="en-US" sz="1200" b="1" kern="1200" dirty="0">
                <a:solidFill>
                  <a:schemeClr val="tx1"/>
                </a:solidFill>
                <a:effectLst/>
                <a:latin typeface="+mn-lt"/>
                <a:ea typeface="+mn-ea"/>
                <a:cs typeface="+mn-cs"/>
              </a:rPr>
              <a:t>cases</a:t>
            </a:r>
            <a:r>
              <a:rPr lang="en-US" sz="1200" kern="1200" dirty="0">
                <a:solidFill>
                  <a:schemeClr val="tx1"/>
                </a:solidFill>
                <a:effectLst/>
                <a:latin typeface="+mn-lt"/>
                <a:ea typeface="+mn-ea"/>
                <a:cs typeface="+mn-cs"/>
              </a:rPr>
              <a:t>. The columns represent variables which are characteristics of the individuals.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12C6C8B-CF24-4AF0-AC0D-733BA2C1EC7E}" type="slidenum">
              <a:rPr lang="en-US" smtClean="0"/>
              <a:t>22</a:t>
            </a:fld>
            <a:endParaRPr lang="en-US"/>
          </a:p>
        </p:txBody>
      </p:sp>
    </p:spTree>
    <p:extLst>
      <p:ext uri="{BB962C8B-B14F-4D97-AF65-F5344CB8AC3E}">
        <p14:creationId xmlns:p14="http://schemas.microsoft.com/office/powerpoint/2010/main" val="2704557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we are trying to study is</a:t>
            </a:r>
            <a:r>
              <a:rPr lang="en-US" baseline="0" dirty="0"/>
              <a:t> not constant through the population, it changes from individual to individual, therefore it’s called VARIABLE. There are two types of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Can you add more examples of Qualitative and Quantitative variables? </a:t>
            </a:r>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23</a:t>
            </a:fld>
            <a:endParaRPr lang="en-US"/>
          </a:p>
        </p:txBody>
      </p:sp>
    </p:spTree>
    <p:extLst>
      <p:ext uri="{BB962C8B-B14F-4D97-AF65-F5344CB8AC3E}">
        <p14:creationId xmlns:p14="http://schemas.microsoft.com/office/powerpoint/2010/main" val="2107753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Times New Roman" pitchFamily="18" charset="0"/>
              </a:rPr>
              <a:t>Nominal</a:t>
            </a:r>
            <a:r>
              <a:rPr lang="en-US" sz="1200" kern="1200" dirty="0">
                <a:solidFill>
                  <a:schemeClr val="tx1"/>
                </a:solidFill>
                <a:latin typeface="+mn-lt"/>
                <a:ea typeface="+mn-ea"/>
                <a:cs typeface="Times New Roman" pitchFamily="18" charset="0"/>
              </a:rPr>
              <a:t> </a:t>
            </a:r>
            <a:r>
              <a:rPr lang="en-US" sz="1200" b="1" kern="1200" dirty="0">
                <a:solidFill>
                  <a:schemeClr val="tx1"/>
                </a:solidFill>
                <a:latin typeface="+mn-lt"/>
                <a:ea typeface="+mn-ea"/>
                <a:cs typeface="Times New Roman" pitchFamily="18" charset="0"/>
              </a:rPr>
              <a:t>data </a:t>
            </a:r>
            <a:r>
              <a:rPr lang="en-US" sz="1200" kern="1200" dirty="0">
                <a:solidFill>
                  <a:schemeClr val="tx1"/>
                </a:solidFill>
                <a:latin typeface="+mn-lt"/>
                <a:ea typeface="+mn-ea"/>
                <a:cs typeface="Times New Roman" pitchFamily="18" charset="0"/>
              </a:rPr>
              <a:t>is one that measures a characteristic of an individual </a:t>
            </a:r>
            <a:r>
              <a:rPr lang="en-US" sz="1200" kern="1200" dirty="0">
                <a:solidFill>
                  <a:srgbClr val="FF0000"/>
                </a:solidFill>
                <a:latin typeface="+mn-lt"/>
                <a:ea typeface="+mn-ea"/>
                <a:cs typeface="Times New Roman" pitchFamily="18" charset="0"/>
              </a:rPr>
              <a:t>by name only</a:t>
            </a:r>
            <a:r>
              <a:rPr lang="en-US" sz="1200" kern="1200" dirty="0">
                <a:solidFill>
                  <a:schemeClr val="tx1"/>
                </a:solidFill>
                <a:latin typeface="+mn-lt"/>
                <a:ea typeface="+mn-ea"/>
                <a:cs typeface="Times New Roman" pitchFamily="18" charset="0"/>
              </a:rPr>
              <a:t>; information in the form of categorical data where </a:t>
            </a:r>
            <a:r>
              <a:rPr lang="en-US" sz="1200" kern="1200" dirty="0">
                <a:solidFill>
                  <a:srgbClr val="FFC000"/>
                </a:solidFill>
                <a:latin typeface="+mn-lt"/>
                <a:ea typeface="+mn-ea"/>
                <a:cs typeface="Times New Roman" pitchFamily="18" charset="0"/>
              </a:rPr>
              <a:t>the order of the categories is not relevant</a:t>
            </a:r>
            <a:r>
              <a:rPr lang="en-US" sz="1200" kern="1200" dirty="0">
                <a:solidFill>
                  <a:schemeClr val="tx1"/>
                </a:solidFill>
                <a:latin typeface="+mn-lt"/>
                <a:ea typeface="+mn-ea"/>
                <a:cs typeface="Times New Roman" pitchFamily="18" charset="0"/>
              </a:rPr>
              <a:t>. Gender, Social Security Number, Zip Codes, Race are examples of Nominal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Times New Roman" pitchFamily="18" charset="0"/>
              </a:rPr>
              <a:t>Ordinal data </a:t>
            </a:r>
            <a:r>
              <a:rPr lang="en-US" sz="1200" kern="1200" dirty="0">
                <a:solidFill>
                  <a:srgbClr val="FF0000"/>
                </a:solidFill>
                <a:latin typeface="+mn-lt"/>
                <a:ea typeface="+mn-ea"/>
                <a:cs typeface="Times New Roman" pitchFamily="18" charset="0"/>
              </a:rPr>
              <a:t>can be arranged in order</a:t>
            </a:r>
            <a:r>
              <a:rPr lang="en-US" sz="1200" kern="1200" dirty="0">
                <a:solidFill>
                  <a:schemeClr val="tx1"/>
                </a:solidFill>
                <a:latin typeface="+mn-lt"/>
                <a:ea typeface="+mn-ea"/>
                <a:cs typeface="Times New Roman" pitchFamily="18" charset="0"/>
              </a:rPr>
              <a:t>; however, </a:t>
            </a:r>
            <a:r>
              <a:rPr lang="en-US" sz="1200" kern="1200" dirty="0">
                <a:solidFill>
                  <a:srgbClr val="FFC000"/>
                </a:solidFill>
                <a:latin typeface="+mn-lt"/>
                <a:ea typeface="+mn-ea"/>
                <a:cs typeface="Times New Roman" pitchFamily="18" charset="0"/>
              </a:rPr>
              <a:t>difference between data values is not the same</a:t>
            </a:r>
            <a:r>
              <a:rPr lang="en-US" sz="1200" kern="1200" dirty="0">
                <a:solidFill>
                  <a:schemeClr val="tx2"/>
                </a:solidFill>
                <a:latin typeface="+mn-lt"/>
                <a:ea typeface="+mn-ea"/>
                <a:cs typeface="Times New Roman" pitchFamily="18" charset="0"/>
              </a:rPr>
              <a:t>,</a:t>
            </a:r>
            <a:r>
              <a:rPr lang="en-US" sz="1200" kern="1200" dirty="0">
                <a:solidFill>
                  <a:srgbClr val="FFC000"/>
                </a:solidFill>
                <a:latin typeface="+mn-lt"/>
                <a:ea typeface="+mn-ea"/>
                <a:cs typeface="Times New Roman" pitchFamily="18" charset="0"/>
              </a:rPr>
              <a:t> cannot be determined</a:t>
            </a:r>
            <a:r>
              <a:rPr lang="en-US" sz="1200" kern="1200" dirty="0">
                <a:solidFill>
                  <a:schemeClr val="tx2"/>
                </a:solidFill>
                <a:latin typeface="+mn-lt"/>
                <a:ea typeface="+mn-ea"/>
                <a:cs typeface="Times New Roman" pitchFamily="18" charset="0"/>
              </a:rPr>
              <a:t>,</a:t>
            </a:r>
            <a:r>
              <a:rPr lang="en-US" sz="1200" kern="1200" dirty="0">
                <a:solidFill>
                  <a:srgbClr val="FFC000"/>
                </a:solidFill>
                <a:latin typeface="+mn-lt"/>
                <a:ea typeface="+mn-ea"/>
                <a:cs typeface="Times New Roman" pitchFamily="18" charset="0"/>
              </a:rPr>
              <a:t> or is meaningless</a:t>
            </a:r>
            <a:r>
              <a:rPr lang="en-US" sz="1200" kern="1200" dirty="0">
                <a:solidFill>
                  <a:schemeClr val="tx1"/>
                </a:solidFill>
                <a:latin typeface="+mn-lt"/>
                <a:ea typeface="+mn-ea"/>
                <a:cs typeface="Times New Roman" pitchFamily="18" charset="0"/>
              </a:rPr>
              <a:t>. For example, letter grade, dress and shoe size, Likert scale.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Times New Roman" pitchFamily="18" charset="0"/>
              </a:rPr>
              <a:t>Interval data</a:t>
            </a:r>
            <a:r>
              <a:rPr lang="en-US" sz="1200" kern="1200" dirty="0">
                <a:solidFill>
                  <a:schemeClr val="tx1"/>
                </a:solidFill>
                <a:latin typeface="+mn-lt"/>
                <a:ea typeface="+mn-ea"/>
                <a:cs typeface="Times New Roman" pitchFamily="18" charset="0"/>
              </a:rPr>
              <a:t> can be ordered and </a:t>
            </a:r>
            <a:r>
              <a:rPr lang="en-US" sz="1200" kern="1200" dirty="0">
                <a:solidFill>
                  <a:srgbClr val="FF0000"/>
                </a:solidFill>
                <a:latin typeface="+mn-lt"/>
                <a:ea typeface="+mn-ea"/>
                <a:cs typeface="Times New Roman" pitchFamily="18" charset="0"/>
              </a:rPr>
              <a:t>differences are the same</a:t>
            </a:r>
            <a:r>
              <a:rPr lang="en-US" sz="1200" kern="1200" dirty="0">
                <a:solidFill>
                  <a:schemeClr val="tx1"/>
                </a:solidFill>
                <a:latin typeface="+mn-lt"/>
                <a:ea typeface="+mn-ea"/>
                <a:cs typeface="Times New Roman" pitchFamily="18" charset="0"/>
              </a:rPr>
              <a:t> and have meaning, but </a:t>
            </a:r>
            <a:r>
              <a:rPr lang="en-US" sz="1200" kern="1200" dirty="0">
                <a:solidFill>
                  <a:srgbClr val="FF0000"/>
                </a:solidFill>
                <a:latin typeface="+mn-lt"/>
                <a:ea typeface="+mn-ea"/>
                <a:cs typeface="Times New Roman" pitchFamily="18" charset="0"/>
              </a:rPr>
              <a:t>divisions do not </a:t>
            </a:r>
            <a:r>
              <a:rPr lang="en-US" sz="1200" kern="1200" dirty="0">
                <a:solidFill>
                  <a:schemeClr val="tx1"/>
                </a:solidFill>
                <a:latin typeface="+mn-lt"/>
                <a:ea typeface="+mn-ea"/>
                <a:cs typeface="Times New Roman" pitchFamily="18" charset="0"/>
              </a:rPr>
              <a:t>(equal distances, but no fixed zero). For example, temperature, time in 12 hour intervals.</a:t>
            </a:r>
          </a:p>
          <a:p>
            <a:pPr indent="3175" algn="just"/>
            <a:r>
              <a:rPr lang="en-US" sz="1200" b="1" kern="1200" dirty="0">
                <a:solidFill>
                  <a:schemeClr val="tx1"/>
                </a:solidFill>
                <a:latin typeface="+mn-lt"/>
                <a:ea typeface="+mn-ea"/>
                <a:cs typeface="Times New Roman" pitchFamily="18" charset="0"/>
              </a:rPr>
              <a:t>Ratio data</a:t>
            </a:r>
            <a:r>
              <a:rPr lang="en-US" sz="1200" kern="1200" dirty="0">
                <a:solidFill>
                  <a:schemeClr val="tx1"/>
                </a:solidFill>
                <a:latin typeface="+mn-lt"/>
                <a:ea typeface="+mn-ea"/>
                <a:cs typeface="Times New Roman" pitchFamily="18" charset="0"/>
              </a:rPr>
              <a:t> has ordinal and interval characteristics, and ratios have meaning (equal distances). </a:t>
            </a:r>
            <a:r>
              <a:rPr lang="en-US" sz="1200" kern="1200" dirty="0">
                <a:solidFill>
                  <a:srgbClr val="00B050"/>
                </a:solidFill>
                <a:latin typeface="+mn-lt"/>
                <a:ea typeface="+mn-ea"/>
                <a:cs typeface="Times New Roman" pitchFamily="18" charset="0"/>
              </a:rPr>
              <a:t>Ratio measures have fixed zeros</a:t>
            </a:r>
            <a:r>
              <a:rPr lang="en-US" sz="1200" kern="1200" dirty="0">
                <a:solidFill>
                  <a:schemeClr val="tx1"/>
                </a:solidFill>
                <a:latin typeface="+mn-lt"/>
                <a:ea typeface="+mn-ea"/>
                <a:cs typeface="Times New Roman" pitchFamily="18" charset="0"/>
              </a:rPr>
              <a:t>; that is, an interval measure with a true zero. Examples include height, weight, age, etc.</a:t>
            </a:r>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24</a:t>
            </a:fld>
            <a:endParaRPr lang="en-US"/>
          </a:p>
        </p:txBody>
      </p:sp>
    </p:spTree>
    <p:extLst>
      <p:ext uri="{BB962C8B-B14F-4D97-AF65-F5344CB8AC3E}">
        <p14:creationId xmlns:p14="http://schemas.microsoft.com/office/powerpoint/2010/main" val="2835481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Now it’s your turn, see how good you understood the material by solving these problems. Don’t be afraid to make mistakes, it’s a chance to learn. Answers are provided in Ch1 Practice Problem Solutions. Check the right answers and figure out why some of your answers </a:t>
            </a:r>
            <a:r>
              <a:rPr lang="en-US" sz="1200">
                <a:ea typeface="Times New Roman" panose="02020603050405020304" pitchFamily="18" charset="0"/>
              </a:rPr>
              <a:t>were wrong. </a:t>
            </a:r>
            <a:endParaRPr lang="en-US" sz="1200" dirty="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25</a:t>
            </a:fld>
            <a:endParaRPr lang="en-US"/>
          </a:p>
        </p:txBody>
      </p:sp>
    </p:spTree>
    <p:extLst>
      <p:ext uri="{BB962C8B-B14F-4D97-AF65-F5344CB8AC3E}">
        <p14:creationId xmlns:p14="http://schemas.microsoft.com/office/powerpoint/2010/main" val="3208452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Ch1 Practice Problem Solutions</a:t>
            </a:r>
          </a:p>
          <a:p>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26</a:t>
            </a:fld>
            <a:endParaRPr lang="en-US"/>
          </a:p>
        </p:txBody>
      </p:sp>
    </p:spTree>
    <p:extLst>
      <p:ext uri="{BB962C8B-B14F-4D97-AF65-F5344CB8AC3E}">
        <p14:creationId xmlns:p14="http://schemas.microsoft.com/office/powerpoint/2010/main" val="235697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used copies of the 1</a:t>
            </a:r>
            <a:r>
              <a:rPr lang="en-US" baseline="30000" dirty="0"/>
              <a:t>st</a:t>
            </a:r>
            <a:r>
              <a:rPr lang="en-US" dirty="0"/>
              <a:t> edition for as little as $10-$15</a:t>
            </a:r>
          </a:p>
          <a:p>
            <a:r>
              <a:rPr lang="en-US" dirty="0"/>
              <a:t>$10 is the e-book of the supplementary book, it’s a fun book to read if you’re into manga and comic books </a:t>
            </a:r>
          </a:p>
          <a:p>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3</a:t>
            </a:fld>
            <a:endParaRPr lang="en-US"/>
          </a:p>
        </p:txBody>
      </p:sp>
    </p:spTree>
    <p:extLst>
      <p:ext uri="{BB962C8B-B14F-4D97-AF65-F5344CB8AC3E}">
        <p14:creationId xmlns:p14="http://schemas.microsoft.com/office/powerpoint/2010/main" val="64818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subjects and chapters we will cover in the course</a:t>
            </a:r>
          </a:p>
        </p:txBody>
      </p:sp>
      <p:sp>
        <p:nvSpPr>
          <p:cNvPr id="4" name="Slide Number Placeholder 3"/>
          <p:cNvSpPr>
            <a:spLocks noGrp="1"/>
          </p:cNvSpPr>
          <p:nvPr>
            <p:ph type="sldNum" sz="quarter" idx="5"/>
          </p:nvPr>
        </p:nvSpPr>
        <p:spPr/>
        <p:txBody>
          <a:bodyPr/>
          <a:lstStyle/>
          <a:p>
            <a:fld id="{012C6C8B-CF24-4AF0-AC0D-733BA2C1EC7E}" type="slidenum">
              <a:rPr lang="en-US" smtClean="0"/>
              <a:t>4</a:t>
            </a:fld>
            <a:endParaRPr lang="en-US"/>
          </a:p>
        </p:txBody>
      </p:sp>
    </p:spTree>
    <p:extLst>
      <p:ext uri="{BB962C8B-B14F-4D97-AF65-F5344CB8AC3E}">
        <p14:creationId xmlns:p14="http://schemas.microsoft.com/office/powerpoint/2010/main" val="1192694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course you need a scientific calculator that performs statistical calculations. You may use any scientific calculator, I recommend TI-83 and 84, I may not be able to help you for any other calculator.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learn how to use Excel to do basic data summarization and create graphs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5</a:t>
            </a:fld>
            <a:endParaRPr lang="en-US"/>
          </a:p>
        </p:txBody>
      </p:sp>
    </p:spTree>
    <p:extLst>
      <p:ext uri="{BB962C8B-B14F-4D97-AF65-F5344CB8AC3E}">
        <p14:creationId xmlns:p14="http://schemas.microsoft.com/office/powerpoint/2010/main" val="1288944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Post-assessment extra credit is only given to students who take BOTH pre-test and post-test assessment tests.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using Tuesday schedule for the first midterm test, reach out to me if you have exam conflicts PRIOR (at least one week) to the tests</a:t>
            </a:r>
          </a:p>
        </p:txBody>
      </p:sp>
      <p:sp>
        <p:nvSpPr>
          <p:cNvPr id="4" name="Slide Number Placeholder 3"/>
          <p:cNvSpPr>
            <a:spLocks noGrp="1"/>
          </p:cNvSpPr>
          <p:nvPr>
            <p:ph type="sldNum" sz="quarter" idx="5"/>
          </p:nvPr>
        </p:nvSpPr>
        <p:spPr/>
        <p:txBody>
          <a:bodyPr/>
          <a:lstStyle/>
          <a:p>
            <a:fld id="{012C6C8B-CF24-4AF0-AC0D-733BA2C1EC7E}" type="slidenum">
              <a:rPr lang="en-US" smtClean="0"/>
              <a:t>6</a:t>
            </a:fld>
            <a:endParaRPr lang="en-US"/>
          </a:p>
        </p:txBody>
      </p:sp>
    </p:spTree>
    <p:extLst>
      <p:ext uri="{BB962C8B-B14F-4D97-AF65-F5344CB8AC3E}">
        <p14:creationId xmlns:p14="http://schemas.microsoft.com/office/powerpoint/2010/main" val="283792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working on your formula sheet as you are reading the materials, it could be overwhelming to write it in a night before the test. </a:t>
            </a:r>
          </a:p>
        </p:txBody>
      </p:sp>
      <p:sp>
        <p:nvSpPr>
          <p:cNvPr id="4" name="Slide Number Placeholder 3"/>
          <p:cNvSpPr>
            <a:spLocks noGrp="1"/>
          </p:cNvSpPr>
          <p:nvPr>
            <p:ph type="sldNum" sz="quarter" idx="5"/>
          </p:nvPr>
        </p:nvSpPr>
        <p:spPr/>
        <p:txBody>
          <a:bodyPr/>
          <a:lstStyle/>
          <a:p>
            <a:fld id="{012C6C8B-CF24-4AF0-AC0D-733BA2C1EC7E}" type="slidenum">
              <a:rPr lang="en-US" smtClean="0"/>
              <a:t>7</a:t>
            </a:fld>
            <a:endParaRPr lang="en-US"/>
          </a:p>
        </p:txBody>
      </p:sp>
    </p:spTree>
    <p:extLst>
      <p:ext uri="{BB962C8B-B14F-4D97-AF65-F5344CB8AC3E}">
        <p14:creationId xmlns:p14="http://schemas.microsoft.com/office/powerpoint/2010/main" val="47728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the lecture capture if you miss a class to catch up or to review the class </a:t>
            </a:r>
          </a:p>
        </p:txBody>
      </p:sp>
      <p:sp>
        <p:nvSpPr>
          <p:cNvPr id="4" name="Slide Number Placeholder 3"/>
          <p:cNvSpPr>
            <a:spLocks noGrp="1"/>
          </p:cNvSpPr>
          <p:nvPr>
            <p:ph type="sldNum" sz="quarter" idx="5"/>
          </p:nvPr>
        </p:nvSpPr>
        <p:spPr/>
        <p:txBody>
          <a:bodyPr/>
          <a:lstStyle/>
          <a:p>
            <a:fld id="{012C6C8B-CF24-4AF0-AC0D-733BA2C1EC7E}" type="slidenum">
              <a:rPr lang="en-US" smtClean="0"/>
              <a:t>8</a:t>
            </a:fld>
            <a:endParaRPr lang="en-US"/>
          </a:p>
        </p:txBody>
      </p:sp>
    </p:spTree>
    <p:extLst>
      <p:ext uri="{BB962C8B-B14F-4D97-AF65-F5344CB8AC3E}">
        <p14:creationId xmlns:p14="http://schemas.microsoft.com/office/powerpoint/2010/main" val="352206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Section 1 join code: F7XBVU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Section 4 join code: ENETYB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12C6C8B-CF24-4AF0-AC0D-733BA2C1EC7E}" type="slidenum">
              <a:rPr lang="en-US" smtClean="0"/>
              <a:t>9</a:t>
            </a:fld>
            <a:endParaRPr lang="en-US"/>
          </a:p>
        </p:txBody>
      </p:sp>
    </p:spTree>
    <p:extLst>
      <p:ext uri="{BB962C8B-B14F-4D97-AF65-F5344CB8AC3E}">
        <p14:creationId xmlns:p14="http://schemas.microsoft.com/office/powerpoint/2010/main" val="422390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4122-1A7D-4D55-AACD-D425D6271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9AA92D-C827-43CC-BB6B-703FE7083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22F71B-0215-4C6D-9666-E74FA986CD6D}"/>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5" name="Footer Placeholder 4">
            <a:extLst>
              <a:ext uri="{FF2B5EF4-FFF2-40B4-BE49-F238E27FC236}">
                <a16:creationId xmlns:a16="http://schemas.microsoft.com/office/drawing/2014/main" id="{6B50DCBD-03EF-4C84-A6AF-89ACDC1D3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4ED20-8E7C-4380-AE80-E0A6905C4E44}"/>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150685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DE0B-BFAC-463F-B949-0A27BC6EA9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C672A3-822C-40EC-9DCE-5FC3FB0B83B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707A4-51A2-4AC6-B6B4-8475FFCEFBEE}"/>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5" name="Footer Placeholder 4">
            <a:extLst>
              <a:ext uri="{FF2B5EF4-FFF2-40B4-BE49-F238E27FC236}">
                <a16:creationId xmlns:a16="http://schemas.microsoft.com/office/drawing/2014/main" id="{AB57D7D9-810A-4DBC-9A24-9E2FB0D27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0DFB2-A466-4094-A3EE-75B7FDEA5D9C}"/>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79935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182F5-D5F9-4C5F-9F8B-E0F408F366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FDB5A6-3752-4875-BE15-977C9BF7B3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547AC-111C-4F76-9F61-3DEDB166FD8A}"/>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5" name="Footer Placeholder 4">
            <a:extLst>
              <a:ext uri="{FF2B5EF4-FFF2-40B4-BE49-F238E27FC236}">
                <a16:creationId xmlns:a16="http://schemas.microsoft.com/office/drawing/2014/main" id="{A7B8DECE-9185-41F6-8504-68A67725F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8435B-3C49-4503-812F-DA44FC33F64B}"/>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238631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1072-C9D2-4DE2-A7BB-6D1AC21C8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F96E63-7E1C-4F23-89FD-AA0B8ED725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6B4A4-F4BD-489E-A773-B657D4CF39D4}"/>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5" name="Footer Placeholder 4">
            <a:extLst>
              <a:ext uri="{FF2B5EF4-FFF2-40B4-BE49-F238E27FC236}">
                <a16:creationId xmlns:a16="http://schemas.microsoft.com/office/drawing/2014/main" id="{D01BBBE6-C13D-47F4-9BE9-7590379B7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6C2ED-EC31-451E-AAB5-69F636C4071E}"/>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9848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30B5-0894-41A0-B6BC-FF7A806894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EA68D0-9EFC-4546-B026-D97F8662F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8306E-D44E-453F-A500-0FEB3043C168}"/>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5" name="Footer Placeholder 4">
            <a:extLst>
              <a:ext uri="{FF2B5EF4-FFF2-40B4-BE49-F238E27FC236}">
                <a16:creationId xmlns:a16="http://schemas.microsoft.com/office/drawing/2014/main" id="{648DF98C-823E-4C20-A67D-4E98234E2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EC230-1D48-4259-8D4C-3DC0156131E2}"/>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319547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E7F6-791F-4D50-B4CC-58551CA43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51AE6-9392-4E95-A9BB-81D39EE805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432F87-755E-4D55-A104-59FECD8D38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81BDEF-9854-4F46-B1E8-B601FF01692F}"/>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6" name="Footer Placeholder 5">
            <a:extLst>
              <a:ext uri="{FF2B5EF4-FFF2-40B4-BE49-F238E27FC236}">
                <a16:creationId xmlns:a16="http://schemas.microsoft.com/office/drawing/2014/main" id="{AEAEF00B-3A5E-480F-A07D-37313FC99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56F63-C16D-40D2-8635-C6ADE895DE97}"/>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111106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88CB-768F-4D06-86B6-4AA55A914E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B24738-820D-43B8-9265-AFD266629E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01905B-D838-4007-9A3D-35AB1CFEDC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373B00-2152-46D2-9BE6-E586413F2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892553-8054-4E0B-86CA-5418F95281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990C8F-8389-4D95-AACC-4D5259F72EF9}"/>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8" name="Footer Placeholder 7">
            <a:extLst>
              <a:ext uri="{FF2B5EF4-FFF2-40B4-BE49-F238E27FC236}">
                <a16:creationId xmlns:a16="http://schemas.microsoft.com/office/drawing/2014/main" id="{5C37E171-C3F2-4920-AC00-C9B593E9A8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9677D8-585A-4BF9-B6CE-8189AAC5935B}"/>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7194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4FC8-955F-4E7C-8F6F-41E7426F4D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16374-D2CB-4C29-84C2-5866F6B16F94}"/>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4" name="Footer Placeholder 3">
            <a:extLst>
              <a:ext uri="{FF2B5EF4-FFF2-40B4-BE49-F238E27FC236}">
                <a16:creationId xmlns:a16="http://schemas.microsoft.com/office/drawing/2014/main" id="{70DA80B6-1757-4E22-A51B-4A16B78DE8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78C47F-A341-424E-9F71-923013E1D680}"/>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400731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1F4AC1-BBAF-43EF-9A55-0F3693E60364}"/>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3" name="Footer Placeholder 2">
            <a:extLst>
              <a:ext uri="{FF2B5EF4-FFF2-40B4-BE49-F238E27FC236}">
                <a16:creationId xmlns:a16="http://schemas.microsoft.com/office/drawing/2014/main" id="{0D4AF158-D441-4A88-B659-89617DA7CA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860D97-2E12-4E37-AF2D-BA752FDE0286}"/>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426604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51BB-76D5-4A2C-B2ED-C94CE472E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C52B3E-A47B-4C37-9E8B-D91F5FD71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510BDA-08CD-4502-84CB-D9A6DD50F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91DD6F-A34A-4F5B-8776-83E84921E7BA}"/>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6" name="Footer Placeholder 5">
            <a:extLst>
              <a:ext uri="{FF2B5EF4-FFF2-40B4-BE49-F238E27FC236}">
                <a16:creationId xmlns:a16="http://schemas.microsoft.com/office/drawing/2014/main" id="{77C2E4CA-EA34-4095-95A9-D43007455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DC259-B792-4FA5-BE13-528A020FB6B1}"/>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323490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D6D3-A370-4F0F-B4AC-7C54A58D6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9F2BDB-665B-4B1C-B23C-A5841A710E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0DFC1A-AC96-4B52-A87A-A47B0A580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412CEE-AC11-421C-B711-E136DA12F964}"/>
              </a:ext>
            </a:extLst>
          </p:cNvPr>
          <p:cNvSpPr>
            <a:spLocks noGrp="1"/>
          </p:cNvSpPr>
          <p:nvPr>
            <p:ph type="dt" sz="half" idx="10"/>
          </p:nvPr>
        </p:nvSpPr>
        <p:spPr/>
        <p:txBody>
          <a:bodyPr/>
          <a:lstStyle/>
          <a:p>
            <a:fld id="{59A332E8-4A44-4464-9D59-1195DC96483D}" type="datetimeFigureOut">
              <a:rPr lang="en-US" smtClean="0"/>
              <a:t>7/4/2020</a:t>
            </a:fld>
            <a:endParaRPr lang="en-US"/>
          </a:p>
        </p:txBody>
      </p:sp>
      <p:sp>
        <p:nvSpPr>
          <p:cNvPr id="6" name="Footer Placeholder 5">
            <a:extLst>
              <a:ext uri="{FF2B5EF4-FFF2-40B4-BE49-F238E27FC236}">
                <a16:creationId xmlns:a16="http://schemas.microsoft.com/office/drawing/2014/main" id="{1C030B5E-D21B-450A-AF18-015E9EC42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2C6DE-4AC0-4B2D-87CC-5467047F3350}"/>
              </a:ext>
            </a:extLst>
          </p:cNvPr>
          <p:cNvSpPr>
            <a:spLocks noGrp="1"/>
          </p:cNvSpPr>
          <p:nvPr>
            <p:ph type="sldNum" sz="quarter" idx="12"/>
          </p:nvPr>
        </p:nvSpPr>
        <p:spPr/>
        <p:txBody>
          <a:bodyPr/>
          <a:lstStyle/>
          <a:p>
            <a:fld id="{7140D133-AA81-4361-9A0C-95321C156CEE}" type="slidenum">
              <a:rPr lang="en-US" smtClean="0"/>
              <a:t>‹#›</a:t>
            </a:fld>
            <a:endParaRPr lang="en-US"/>
          </a:p>
        </p:txBody>
      </p:sp>
    </p:spTree>
    <p:extLst>
      <p:ext uri="{BB962C8B-B14F-4D97-AF65-F5344CB8AC3E}">
        <p14:creationId xmlns:p14="http://schemas.microsoft.com/office/powerpoint/2010/main" val="317266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0EAD9-C375-4510-88F4-E6C735F9B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F15FBC-9ACC-4CB8-9B9B-89A7894EF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17506-69DF-4829-BB8D-DE9E048AC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332E8-4A44-4464-9D59-1195DC96483D}" type="datetimeFigureOut">
              <a:rPr lang="en-US" smtClean="0"/>
              <a:t>7/4/2020</a:t>
            </a:fld>
            <a:endParaRPr lang="en-US"/>
          </a:p>
        </p:txBody>
      </p:sp>
      <p:sp>
        <p:nvSpPr>
          <p:cNvPr id="5" name="Footer Placeholder 4">
            <a:extLst>
              <a:ext uri="{FF2B5EF4-FFF2-40B4-BE49-F238E27FC236}">
                <a16:creationId xmlns:a16="http://schemas.microsoft.com/office/drawing/2014/main" id="{E78EDB61-A1F8-4615-AF98-DACB3E87A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592AF4-9F9F-460B-A249-D5FFAD997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0D133-AA81-4361-9A0C-95321C156CEE}" type="slidenum">
              <a:rPr lang="en-US" smtClean="0"/>
              <a:t>‹#›</a:t>
            </a:fld>
            <a:endParaRPr lang="en-US"/>
          </a:p>
        </p:txBody>
      </p:sp>
    </p:spTree>
    <p:extLst>
      <p:ext uri="{BB962C8B-B14F-4D97-AF65-F5344CB8AC3E}">
        <p14:creationId xmlns:p14="http://schemas.microsoft.com/office/powerpoint/2010/main" val="2318528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Saghafi@USciences.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4.PN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ecrater.com/p/27613602/ebook-978-0134039015-biostatistics-for-the-biological-and-health?gps=1&amp;id=115929942499" TargetMode="External"/><Relationship Id="rId5" Type="http://schemas.openxmlformats.org/officeDocument/2006/relationships/hyperlink" Target="http://prothink.myshopify.com/products/biostatistics-for-the-biological-and-health-sciences?utm_medium=cpc&amp;utm_source=googlepla&amp;variant=29773360784"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743075"/>
            <a:ext cx="9144000" cy="1371849"/>
          </a:xfrm>
        </p:spPr>
        <p:txBody>
          <a:bodyPr/>
          <a:lstStyle/>
          <a:p>
            <a:r>
              <a:rPr lang="en-US" dirty="0">
                <a:solidFill>
                  <a:srgbClr val="990033"/>
                </a:solidFill>
              </a:rPr>
              <a:t>Intro to Biostatistics</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D9B2238-0168-41C3-8496-652300264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50" y="5739855"/>
            <a:ext cx="1938527" cy="911448"/>
          </a:xfrm>
          <a:prstGeom prst="rect">
            <a:avLst/>
          </a:prstGeom>
        </p:spPr>
      </p:pic>
      <p:sp>
        <p:nvSpPr>
          <p:cNvPr id="6" name="TextBox 5">
            <a:extLst>
              <a:ext uri="{FF2B5EF4-FFF2-40B4-BE49-F238E27FC236}">
                <a16:creationId xmlns:a16="http://schemas.microsoft.com/office/drawing/2014/main" id="{E9291821-10AE-468A-BFA2-9C8534664214}"/>
              </a:ext>
            </a:extLst>
          </p:cNvPr>
          <p:cNvSpPr txBox="1"/>
          <p:nvPr/>
        </p:nvSpPr>
        <p:spPr>
          <a:xfrm>
            <a:off x="8839725" y="5739855"/>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B22F68D-311B-4C11-B314-44A2A28CF6D4}"/>
              </a:ext>
            </a:extLst>
          </p:cNvPr>
          <p:cNvPicPr>
            <a:picLocks noChangeAspect="1"/>
          </p:cNvPicPr>
          <p:nvPr/>
        </p:nvPicPr>
        <p:blipFill>
          <a:blip r:embed="rId3"/>
          <a:stretch>
            <a:fillRect/>
          </a:stretch>
        </p:blipFill>
        <p:spPr>
          <a:xfrm>
            <a:off x="2580132" y="1728530"/>
            <a:ext cx="7031736" cy="4926694"/>
          </a:xfrm>
          <a:prstGeom prst="rect">
            <a:avLst/>
          </a:prstGeom>
        </p:spPr>
      </p:pic>
      <p:pic>
        <p:nvPicPr>
          <p:cNvPr id="11" name="Picture 10">
            <a:extLst>
              <a:ext uri="{FF2B5EF4-FFF2-40B4-BE49-F238E27FC236}">
                <a16:creationId xmlns:a16="http://schemas.microsoft.com/office/drawing/2014/main" id="{30711A89-2111-458A-8EA9-35EDB28A052E}"/>
              </a:ext>
            </a:extLst>
          </p:cNvPr>
          <p:cNvPicPr>
            <a:picLocks noChangeAspect="1"/>
          </p:cNvPicPr>
          <p:nvPr/>
        </p:nvPicPr>
        <p:blipFill>
          <a:blip r:embed="rId4"/>
          <a:stretch>
            <a:fillRect/>
          </a:stretch>
        </p:blipFill>
        <p:spPr>
          <a:xfrm>
            <a:off x="2580132" y="183339"/>
            <a:ext cx="7031735" cy="1545191"/>
          </a:xfrm>
          <a:prstGeom prst="rect">
            <a:avLst/>
          </a:prstGeom>
        </p:spPr>
      </p:pic>
    </p:spTree>
    <p:extLst>
      <p:ext uri="{BB962C8B-B14F-4D97-AF65-F5344CB8AC3E}">
        <p14:creationId xmlns:p14="http://schemas.microsoft.com/office/powerpoint/2010/main" val="259106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FC358A3B-EEC7-4B9A-B581-A1866671A0FF}"/>
              </a:ext>
            </a:extLst>
          </p:cNvPr>
          <p:cNvSpPr/>
          <p:nvPr/>
        </p:nvSpPr>
        <p:spPr>
          <a:xfrm>
            <a:off x="4183747" y="348343"/>
            <a:ext cx="2640149" cy="121562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Biostatistics</a:t>
            </a:r>
          </a:p>
        </p:txBody>
      </p:sp>
      <p:sp>
        <p:nvSpPr>
          <p:cNvPr id="5" name="Right Arrow 12">
            <a:extLst>
              <a:ext uri="{FF2B5EF4-FFF2-40B4-BE49-F238E27FC236}">
                <a16:creationId xmlns:a16="http://schemas.microsoft.com/office/drawing/2014/main" id="{18723D5A-8689-4D99-861D-1402AAFF08BD}"/>
              </a:ext>
            </a:extLst>
          </p:cNvPr>
          <p:cNvSpPr/>
          <p:nvPr/>
        </p:nvSpPr>
        <p:spPr>
          <a:xfrm rot="5400000" flipH="1">
            <a:off x="5287743" y="1799229"/>
            <a:ext cx="406400" cy="4191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DF46517-E6F5-4701-9E74-3B38605B4B08}"/>
              </a:ext>
            </a:extLst>
          </p:cNvPr>
          <p:cNvSpPr/>
          <p:nvPr/>
        </p:nvSpPr>
        <p:spPr>
          <a:xfrm>
            <a:off x="809171" y="2404295"/>
            <a:ext cx="9512276" cy="892552"/>
          </a:xfrm>
          <a:prstGeom prst="rect">
            <a:avLst/>
          </a:prstGeom>
        </p:spPr>
        <p:txBody>
          <a:bodyPr wrap="square">
            <a:spAutoFit/>
          </a:bodyPr>
          <a:lstStyle/>
          <a:p>
            <a:r>
              <a:rPr lang="en-US" sz="2600" b="1" dirty="0"/>
              <a:t>Biostatistics</a:t>
            </a:r>
            <a:r>
              <a:rPr lang="en-US" sz="2600" dirty="0"/>
              <a:t> is the application of </a:t>
            </a:r>
            <a:r>
              <a:rPr lang="en-US" sz="2600" b="1" dirty="0"/>
              <a:t>statistics</a:t>
            </a:r>
            <a:r>
              <a:rPr lang="en-US" sz="2600" dirty="0"/>
              <a:t> to a variety of topics in biology. </a:t>
            </a:r>
          </a:p>
        </p:txBody>
      </p:sp>
      <p:sp>
        <p:nvSpPr>
          <p:cNvPr id="7" name="Content Placeholder 4">
            <a:extLst>
              <a:ext uri="{FF2B5EF4-FFF2-40B4-BE49-F238E27FC236}">
                <a16:creationId xmlns:a16="http://schemas.microsoft.com/office/drawing/2014/main" id="{A3E8A33A-FD14-4C61-AC01-86922B167923}"/>
              </a:ext>
            </a:extLst>
          </p:cNvPr>
          <p:cNvSpPr txBox="1">
            <a:spLocks/>
          </p:cNvSpPr>
          <p:nvPr/>
        </p:nvSpPr>
        <p:spPr>
          <a:xfrm>
            <a:off x="809170" y="3657601"/>
            <a:ext cx="9512275" cy="1089763"/>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85725" algn="just" fontAlgn="base">
              <a:spcBef>
                <a:spcPct val="0"/>
              </a:spcBef>
              <a:spcAft>
                <a:spcPts val="1000"/>
              </a:spcAft>
            </a:pPr>
            <a:r>
              <a:rPr lang="en-US" sz="2600" b="1" dirty="0">
                <a:cs typeface="Times New Roman" pitchFamily="18" charset="0"/>
              </a:rPr>
              <a:t>Statistics</a:t>
            </a:r>
            <a:r>
              <a:rPr lang="en-US" sz="2600" dirty="0">
                <a:cs typeface="Times New Roman" pitchFamily="18" charset="0"/>
              </a:rPr>
              <a:t> (as opposed to statistic) is the science of </a:t>
            </a:r>
            <a:r>
              <a:rPr lang="en-US" sz="2600" dirty="0">
                <a:solidFill>
                  <a:srgbClr val="92D050"/>
                </a:solidFill>
                <a:cs typeface="Times New Roman" pitchFamily="18" charset="0"/>
              </a:rPr>
              <a:t>gathering</a:t>
            </a:r>
            <a:r>
              <a:rPr lang="en-US" sz="2600" dirty="0">
                <a:cs typeface="Times New Roman" pitchFamily="18" charset="0"/>
              </a:rPr>
              <a:t>, </a:t>
            </a:r>
            <a:r>
              <a:rPr lang="en-US" sz="2600" dirty="0">
                <a:solidFill>
                  <a:srgbClr val="FFC000"/>
                </a:solidFill>
                <a:cs typeface="Times New Roman" pitchFamily="18" charset="0"/>
              </a:rPr>
              <a:t>organizing</a:t>
            </a:r>
            <a:r>
              <a:rPr lang="en-US" sz="2600" dirty="0">
                <a:cs typeface="Times New Roman" pitchFamily="18" charset="0"/>
              </a:rPr>
              <a:t>, </a:t>
            </a:r>
            <a:r>
              <a:rPr lang="en-US" sz="2600" dirty="0">
                <a:solidFill>
                  <a:srgbClr val="FF0000"/>
                </a:solidFill>
                <a:cs typeface="Times New Roman" pitchFamily="18" charset="0"/>
              </a:rPr>
              <a:t>analyzing</a:t>
            </a:r>
            <a:r>
              <a:rPr lang="en-US" sz="2600" dirty="0">
                <a:cs typeface="Times New Roman" pitchFamily="18" charset="0"/>
              </a:rPr>
              <a:t>, and </a:t>
            </a:r>
            <a:r>
              <a:rPr lang="en-US" sz="2600" dirty="0">
                <a:solidFill>
                  <a:srgbClr val="0070C0"/>
                </a:solidFill>
                <a:cs typeface="Times New Roman" pitchFamily="18" charset="0"/>
              </a:rPr>
              <a:t>interpreting</a:t>
            </a:r>
            <a:r>
              <a:rPr lang="en-US" sz="2600" dirty="0">
                <a:cs typeface="Times New Roman" pitchFamily="18" charset="0"/>
              </a:rPr>
              <a:t> data/information. </a:t>
            </a:r>
          </a:p>
        </p:txBody>
      </p:sp>
      <p:sp>
        <p:nvSpPr>
          <p:cNvPr id="8" name="Rectangle 7">
            <a:extLst>
              <a:ext uri="{FF2B5EF4-FFF2-40B4-BE49-F238E27FC236}">
                <a16:creationId xmlns:a16="http://schemas.microsoft.com/office/drawing/2014/main" id="{9EBDAF64-B14F-4E0D-9BEA-421D926FA89B}"/>
              </a:ext>
            </a:extLst>
          </p:cNvPr>
          <p:cNvSpPr/>
          <p:nvPr/>
        </p:nvSpPr>
        <p:spPr>
          <a:xfrm>
            <a:off x="809170" y="5130587"/>
            <a:ext cx="9512275" cy="830997"/>
          </a:xfrm>
          <a:prstGeom prst="rect">
            <a:avLst/>
          </a:prstGeom>
        </p:spPr>
        <p:txBody>
          <a:bodyPr wrap="square">
            <a:spAutoFit/>
          </a:bodyPr>
          <a:lstStyle/>
          <a:p>
            <a:r>
              <a:rPr lang="en-US" sz="2400" dirty="0"/>
              <a:t>In this course, we tend to focus on biological topics in the health sciences as we learn about statistics. </a:t>
            </a:r>
          </a:p>
        </p:txBody>
      </p:sp>
    </p:spTree>
    <p:extLst>
      <p:ext uri="{BB962C8B-B14F-4D97-AF65-F5344CB8AC3E}">
        <p14:creationId xmlns:p14="http://schemas.microsoft.com/office/powerpoint/2010/main" val="7067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Connector 8">
            <a:extLst>
              <a:ext uri="{FF2B5EF4-FFF2-40B4-BE49-F238E27FC236}">
                <a16:creationId xmlns:a16="http://schemas.microsoft.com/office/drawing/2014/main" id="{8261BD29-CC51-4183-B483-3560BE9E81C1}"/>
              </a:ext>
            </a:extLst>
          </p:cNvPr>
          <p:cNvSpPr/>
          <p:nvPr/>
        </p:nvSpPr>
        <p:spPr>
          <a:xfrm>
            <a:off x="5034106" y="2406946"/>
            <a:ext cx="2095500" cy="2113280"/>
          </a:xfrm>
          <a:prstGeom prst="flowChartConnector">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Statistics</a:t>
            </a:r>
          </a:p>
        </p:txBody>
      </p:sp>
      <p:sp>
        <p:nvSpPr>
          <p:cNvPr id="10" name="Right Arrow 6">
            <a:extLst>
              <a:ext uri="{FF2B5EF4-FFF2-40B4-BE49-F238E27FC236}">
                <a16:creationId xmlns:a16="http://schemas.microsoft.com/office/drawing/2014/main" id="{AC874FD9-0779-453F-9275-1EB2F003BC83}"/>
              </a:ext>
            </a:extLst>
          </p:cNvPr>
          <p:cNvSpPr/>
          <p:nvPr/>
        </p:nvSpPr>
        <p:spPr>
          <a:xfrm>
            <a:off x="7464886" y="3219746"/>
            <a:ext cx="335280" cy="406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7781C3B-2F88-4C2C-99D8-9EEBE67C62B3}"/>
              </a:ext>
            </a:extLst>
          </p:cNvPr>
          <p:cNvSpPr/>
          <p:nvPr/>
        </p:nvSpPr>
        <p:spPr>
          <a:xfrm>
            <a:off x="8135446" y="2813346"/>
            <a:ext cx="2623566" cy="1219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Engineering</a:t>
            </a:r>
          </a:p>
        </p:txBody>
      </p:sp>
      <p:sp>
        <p:nvSpPr>
          <p:cNvPr id="12" name="Oval 11">
            <a:extLst>
              <a:ext uri="{FF2B5EF4-FFF2-40B4-BE49-F238E27FC236}">
                <a16:creationId xmlns:a16="http://schemas.microsoft.com/office/drawing/2014/main" id="{FCC482A5-BCB4-4D56-B49C-AFBD1CF681B5}"/>
              </a:ext>
            </a:extLst>
          </p:cNvPr>
          <p:cNvSpPr/>
          <p:nvPr/>
        </p:nvSpPr>
        <p:spPr>
          <a:xfrm>
            <a:off x="1336718" y="2813346"/>
            <a:ext cx="2859193" cy="1219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Environment</a:t>
            </a:r>
          </a:p>
        </p:txBody>
      </p:sp>
      <p:sp>
        <p:nvSpPr>
          <p:cNvPr id="13" name="Right Arrow 9">
            <a:extLst>
              <a:ext uri="{FF2B5EF4-FFF2-40B4-BE49-F238E27FC236}">
                <a16:creationId xmlns:a16="http://schemas.microsoft.com/office/drawing/2014/main" id="{8EDF2E37-D24B-469E-B85B-A72EC873AA35}"/>
              </a:ext>
            </a:extLst>
          </p:cNvPr>
          <p:cNvSpPr/>
          <p:nvPr/>
        </p:nvSpPr>
        <p:spPr>
          <a:xfrm flipH="1">
            <a:off x="4363546" y="3219746"/>
            <a:ext cx="419100" cy="406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1">
            <a:extLst>
              <a:ext uri="{FF2B5EF4-FFF2-40B4-BE49-F238E27FC236}">
                <a16:creationId xmlns:a16="http://schemas.microsoft.com/office/drawing/2014/main" id="{D0E71794-C9C8-41BB-A7B3-BF9F4A8A2D22}"/>
              </a:ext>
            </a:extLst>
          </p:cNvPr>
          <p:cNvSpPr/>
          <p:nvPr/>
        </p:nvSpPr>
        <p:spPr>
          <a:xfrm rot="5400000">
            <a:off x="5961206" y="4635796"/>
            <a:ext cx="325120" cy="4191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2">
            <a:extLst>
              <a:ext uri="{FF2B5EF4-FFF2-40B4-BE49-F238E27FC236}">
                <a16:creationId xmlns:a16="http://schemas.microsoft.com/office/drawing/2014/main" id="{ED27ABA3-99E9-4B16-BF0A-3477BFC2957A}"/>
              </a:ext>
            </a:extLst>
          </p:cNvPr>
          <p:cNvSpPr/>
          <p:nvPr/>
        </p:nvSpPr>
        <p:spPr>
          <a:xfrm rot="5400000" flipH="1">
            <a:off x="5878656" y="1831636"/>
            <a:ext cx="406400" cy="4191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DA117650-AD4B-44C3-9282-546C1DBFF7D5}"/>
              </a:ext>
            </a:extLst>
          </p:cNvPr>
          <p:cNvSpPr/>
          <p:nvPr/>
        </p:nvSpPr>
        <p:spPr>
          <a:xfrm>
            <a:off x="5117926" y="212386"/>
            <a:ext cx="2095500" cy="14630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Biology</a:t>
            </a:r>
          </a:p>
        </p:txBody>
      </p:sp>
      <p:sp>
        <p:nvSpPr>
          <p:cNvPr id="17" name="Flowchart: Connector 16">
            <a:extLst>
              <a:ext uri="{FF2B5EF4-FFF2-40B4-BE49-F238E27FC236}">
                <a16:creationId xmlns:a16="http://schemas.microsoft.com/office/drawing/2014/main" id="{D65B4085-ECF5-4E5B-BD88-E780A78026F7}"/>
              </a:ext>
            </a:extLst>
          </p:cNvPr>
          <p:cNvSpPr/>
          <p:nvPr/>
        </p:nvSpPr>
        <p:spPr>
          <a:xfrm>
            <a:off x="5117926" y="5170466"/>
            <a:ext cx="2346960" cy="14630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Education</a:t>
            </a:r>
          </a:p>
        </p:txBody>
      </p:sp>
      <p:sp>
        <p:nvSpPr>
          <p:cNvPr id="18" name="Right Arrow 16">
            <a:extLst>
              <a:ext uri="{FF2B5EF4-FFF2-40B4-BE49-F238E27FC236}">
                <a16:creationId xmlns:a16="http://schemas.microsoft.com/office/drawing/2014/main" id="{FEF9FEAD-1CBD-4387-B403-D530D14BB53C}"/>
              </a:ext>
            </a:extLst>
          </p:cNvPr>
          <p:cNvSpPr/>
          <p:nvPr/>
        </p:nvSpPr>
        <p:spPr>
          <a:xfrm rot="19477851" flipH="1">
            <a:off x="4779670" y="4273501"/>
            <a:ext cx="419100" cy="406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7">
            <a:extLst>
              <a:ext uri="{FF2B5EF4-FFF2-40B4-BE49-F238E27FC236}">
                <a16:creationId xmlns:a16="http://schemas.microsoft.com/office/drawing/2014/main" id="{F3DBABF3-C938-428A-912B-2F6CF10E33B9}"/>
              </a:ext>
            </a:extLst>
          </p:cNvPr>
          <p:cNvSpPr/>
          <p:nvPr/>
        </p:nvSpPr>
        <p:spPr>
          <a:xfrm rot="12386423" flipH="1">
            <a:off x="7043900" y="4193494"/>
            <a:ext cx="419100" cy="406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D81EA2D3-A749-4C3D-A60F-DE1CC540006D}"/>
              </a:ext>
            </a:extLst>
          </p:cNvPr>
          <p:cNvSpPr/>
          <p:nvPr/>
        </p:nvSpPr>
        <p:spPr>
          <a:xfrm>
            <a:off x="7548706" y="4276386"/>
            <a:ext cx="2179320" cy="14630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Sociology</a:t>
            </a:r>
          </a:p>
        </p:txBody>
      </p:sp>
      <p:sp>
        <p:nvSpPr>
          <p:cNvPr id="21" name="Flowchart: Connector 20">
            <a:extLst>
              <a:ext uri="{FF2B5EF4-FFF2-40B4-BE49-F238E27FC236}">
                <a16:creationId xmlns:a16="http://schemas.microsoft.com/office/drawing/2014/main" id="{3C947CF4-5A25-4C40-928F-49C4B7FDAD88}"/>
              </a:ext>
            </a:extLst>
          </p:cNvPr>
          <p:cNvSpPr/>
          <p:nvPr/>
        </p:nvSpPr>
        <p:spPr>
          <a:xfrm>
            <a:off x="2603326" y="4438946"/>
            <a:ext cx="2095500" cy="14630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Sport</a:t>
            </a:r>
          </a:p>
        </p:txBody>
      </p:sp>
      <p:sp>
        <p:nvSpPr>
          <p:cNvPr id="22" name="Right Arrow 20">
            <a:extLst>
              <a:ext uri="{FF2B5EF4-FFF2-40B4-BE49-F238E27FC236}">
                <a16:creationId xmlns:a16="http://schemas.microsoft.com/office/drawing/2014/main" id="{45BAF5C8-1607-4BFD-9A57-3B85962E650A}"/>
              </a:ext>
            </a:extLst>
          </p:cNvPr>
          <p:cNvSpPr/>
          <p:nvPr/>
        </p:nvSpPr>
        <p:spPr>
          <a:xfrm rot="8834580" flipH="1">
            <a:off x="7033352" y="2337723"/>
            <a:ext cx="419100" cy="406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1">
            <a:extLst>
              <a:ext uri="{FF2B5EF4-FFF2-40B4-BE49-F238E27FC236}">
                <a16:creationId xmlns:a16="http://schemas.microsoft.com/office/drawing/2014/main" id="{D22C2A8B-5AEF-47E3-AA9E-EAE5FE804D6A}"/>
              </a:ext>
            </a:extLst>
          </p:cNvPr>
          <p:cNvSpPr/>
          <p:nvPr/>
        </p:nvSpPr>
        <p:spPr>
          <a:xfrm rot="2409456" flipH="1">
            <a:off x="4784567" y="2246249"/>
            <a:ext cx="419100" cy="406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B5B6BD5B-AF29-4B47-A678-95FE87850EC2}"/>
              </a:ext>
            </a:extLst>
          </p:cNvPr>
          <p:cNvSpPr/>
          <p:nvPr/>
        </p:nvSpPr>
        <p:spPr>
          <a:xfrm>
            <a:off x="7632526" y="943906"/>
            <a:ext cx="2095500" cy="14630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Computer Science</a:t>
            </a:r>
          </a:p>
        </p:txBody>
      </p:sp>
      <p:sp>
        <p:nvSpPr>
          <p:cNvPr id="25" name="Flowchart: Connector 24">
            <a:extLst>
              <a:ext uri="{FF2B5EF4-FFF2-40B4-BE49-F238E27FC236}">
                <a16:creationId xmlns:a16="http://schemas.microsoft.com/office/drawing/2014/main" id="{C39940CF-840B-4E59-B105-08E1E34187FC}"/>
              </a:ext>
            </a:extLst>
          </p:cNvPr>
          <p:cNvSpPr/>
          <p:nvPr/>
        </p:nvSpPr>
        <p:spPr>
          <a:xfrm>
            <a:off x="2603326" y="1106466"/>
            <a:ext cx="2095500" cy="14630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a:t>
            </a:r>
          </a:p>
        </p:txBody>
      </p:sp>
    </p:spTree>
    <p:extLst>
      <p:ext uri="{BB962C8B-B14F-4D97-AF65-F5344CB8AC3E}">
        <p14:creationId xmlns:p14="http://schemas.microsoft.com/office/powerpoint/2010/main" val="395265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3970-D984-4C7B-9FE3-8F7E27882819}"/>
              </a:ext>
            </a:extLst>
          </p:cNvPr>
          <p:cNvSpPr>
            <a:spLocks noGrp="1"/>
          </p:cNvSpPr>
          <p:nvPr>
            <p:ph type="title"/>
          </p:nvPr>
        </p:nvSpPr>
        <p:spPr/>
        <p:txBody>
          <a:bodyPr/>
          <a:lstStyle/>
          <a:p>
            <a:r>
              <a:rPr lang="en-US" dirty="0">
                <a:latin typeface="+mn-lt"/>
              </a:rPr>
              <a:t>Using Statistics in everyday Life</a:t>
            </a:r>
          </a:p>
        </p:txBody>
      </p:sp>
      <p:sp>
        <p:nvSpPr>
          <p:cNvPr id="3" name="Content Placeholder 2">
            <a:extLst>
              <a:ext uri="{FF2B5EF4-FFF2-40B4-BE49-F238E27FC236}">
                <a16:creationId xmlns:a16="http://schemas.microsoft.com/office/drawing/2014/main" id="{42C4FA75-4A1C-46C9-9EF5-89D0618869E7}"/>
              </a:ext>
            </a:extLst>
          </p:cNvPr>
          <p:cNvSpPr>
            <a:spLocks noGrp="1"/>
          </p:cNvSpPr>
          <p:nvPr>
            <p:ph idx="1"/>
          </p:nvPr>
        </p:nvSpPr>
        <p:spPr>
          <a:xfrm>
            <a:off x="838200" y="1825625"/>
            <a:ext cx="10515600" cy="2658693"/>
          </a:xfrm>
        </p:spPr>
        <p:txBody>
          <a:bodyPr/>
          <a:lstStyle/>
          <a:p>
            <a:pPr marL="0" lvl="0" indent="0">
              <a:buNone/>
            </a:pPr>
            <a:r>
              <a:rPr lang="en-US" dirty="0">
                <a:cs typeface="Times New Roman" pitchFamily="18" charset="0"/>
              </a:rPr>
              <a:t>Usually with little effort you estimate</a:t>
            </a:r>
          </a:p>
          <a:p>
            <a:r>
              <a:rPr lang="en-US" dirty="0">
                <a:cs typeface="Times New Roman" pitchFamily="18" charset="0"/>
              </a:rPr>
              <a:t>when to leave home to be in class on time </a:t>
            </a:r>
          </a:p>
          <a:p>
            <a:r>
              <a:rPr lang="en-US" dirty="0">
                <a:cs typeface="Times New Roman" pitchFamily="18" charset="0"/>
              </a:rPr>
              <a:t>to make a balance between earnings and expenses each week/month</a:t>
            </a:r>
          </a:p>
          <a:p>
            <a:r>
              <a:rPr lang="en-US" dirty="0">
                <a:cs typeface="Times New Roman" pitchFamily="18" charset="0"/>
              </a:rPr>
              <a:t>counting the calories you eat </a:t>
            </a:r>
          </a:p>
          <a:p>
            <a:r>
              <a:rPr lang="en-US" dirty="0">
                <a:cs typeface="Times New Roman" pitchFamily="18" charset="0"/>
              </a:rPr>
              <a:t>While driving </a:t>
            </a:r>
          </a:p>
          <a:p>
            <a:pPr marL="0" indent="0">
              <a:buNone/>
            </a:pPr>
            <a:endParaRPr lang="en-US" dirty="0">
              <a:cs typeface="Times New Roman" pitchFamily="18" charset="0"/>
            </a:endParaRPr>
          </a:p>
        </p:txBody>
      </p:sp>
      <p:pic>
        <p:nvPicPr>
          <p:cNvPr id="5" name="Picture 4">
            <a:extLst>
              <a:ext uri="{FF2B5EF4-FFF2-40B4-BE49-F238E27FC236}">
                <a16:creationId xmlns:a16="http://schemas.microsoft.com/office/drawing/2014/main" id="{763C6D0F-67B7-4E5C-8882-8DC240EAA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177" y="365125"/>
            <a:ext cx="2143125" cy="2143125"/>
          </a:xfrm>
          <a:prstGeom prst="rect">
            <a:avLst/>
          </a:prstGeom>
        </p:spPr>
      </p:pic>
      <p:pic>
        <p:nvPicPr>
          <p:cNvPr id="7" name="Picture 6">
            <a:extLst>
              <a:ext uri="{FF2B5EF4-FFF2-40B4-BE49-F238E27FC236}">
                <a16:creationId xmlns:a16="http://schemas.microsoft.com/office/drawing/2014/main" id="{8CF5C8BF-DAE5-44BE-8811-C0615AFBD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4468" y="3732755"/>
            <a:ext cx="2299332" cy="2536521"/>
          </a:xfrm>
          <a:prstGeom prst="rect">
            <a:avLst/>
          </a:prstGeom>
        </p:spPr>
      </p:pic>
      <p:pic>
        <p:nvPicPr>
          <p:cNvPr id="9" name="Picture 8">
            <a:extLst>
              <a:ext uri="{FF2B5EF4-FFF2-40B4-BE49-F238E27FC236}">
                <a16:creationId xmlns:a16="http://schemas.microsoft.com/office/drawing/2014/main" id="{5CA0F3FF-1E14-4A38-B25A-CE61F0193F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781" y="3980259"/>
            <a:ext cx="3971445" cy="2289017"/>
          </a:xfrm>
          <a:prstGeom prst="rect">
            <a:avLst/>
          </a:prstGeom>
        </p:spPr>
      </p:pic>
      <p:sp>
        <p:nvSpPr>
          <p:cNvPr id="10" name="Content Placeholder 9">
            <a:extLst>
              <a:ext uri="{FF2B5EF4-FFF2-40B4-BE49-F238E27FC236}">
                <a16:creationId xmlns:a16="http://schemas.microsoft.com/office/drawing/2014/main" id="{B881AC1A-CA5A-4FD0-B3EE-4A0A22094CE0}"/>
              </a:ext>
            </a:extLst>
          </p:cNvPr>
          <p:cNvSpPr txBox="1">
            <a:spLocks/>
          </p:cNvSpPr>
          <p:nvPr/>
        </p:nvSpPr>
        <p:spPr>
          <a:xfrm>
            <a:off x="838200" y="4619254"/>
            <a:ext cx="3971445" cy="100493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85725" algn="just" fontAlgn="base">
              <a:spcBef>
                <a:spcPct val="0"/>
              </a:spcBef>
              <a:spcAft>
                <a:spcPts val="1000"/>
              </a:spcAft>
            </a:pPr>
            <a:r>
              <a:rPr lang="en-US" sz="2400" dirty="0">
                <a:solidFill>
                  <a:srgbClr val="0070C0"/>
                </a:solidFill>
                <a:cs typeface="Times New Roman" pitchFamily="18" charset="0"/>
              </a:rPr>
              <a:t>With this course you learn to Make Data-driven decisions</a:t>
            </a:r>
            <a:endParaRPr lang="en-US" sz="2400" dirty="0">
              <a:solidFill>
                <a:srgbClr val="0070C0"/>
              </a:solidFill>
              <a:latin typeface="+mj-lt"/>
              <a:cs typeface="Times New Roman" pitchFamily="18" charset="0"/>
            </a:endParaRPr>
          </a:p>
        </p:txBody>
      </p:sp>
    </p:spTree>
    <p:extLst>
      <p:ext uri="{BB962C8B-B14F-4D97-AF65-F5344CB8AC3E}">
        <p14:creationId xmlns:p14="http://schemas.microsoft.com/office/powerpoint/2010/main" val="66994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3970-D984-4C7B-9FE3-8F7E27882819}"/>
              </a:ext>
            </a:extLst>
          </p:cNvPr>
          <p:cNvSpPr>
            <a:spLocks noGrp="1"/>
          </p:cNvSpPr>
          <p:nvPr>
            <p:ph type="title"/>
          </p:nvPr>
        </p:nvSpPr>
        <p:spPr>
          <a:xfrm>
            <a:off x="838200" y="365125"/>
            <a:ext cx="5257800" cy="1325563"/>
          </a:xfrm>
        </p:spPr>
        <p:txBody>
          <a:bodyPr/>
          <a:lstStyle/>
          <a:p>
            <a:r>
              <a:rPr lang="en-US" dirty="0">
                <a:latin typeface="+mn-lt"/>
              </a:rPr>
              <a:t>Why Statistics!</a:t>
            </a:r>
          </a:p>
        </p:txBody>
      </p:sp>
      <p:pic>
        <p:nvPicPr>
          <p:cNvPr id="10" name="Picture 9">
            <a:extLst>
              <a:ext uri="{FF2B5EF4-FFF2-40B4-BE49-F238E27FC236}">
                <a16:creationId xmlns:a16="http://schemas.microsoft.com/office/drawing/2014/main" id="{8AAC36BA-FB00-435D-B79A-D76464B9C028}"/>
              </a:ext>
            </a:extLst>
          </p:cNvPr>
          <p:cNvPicPr>
            <a:picLocks noChangeAspect="1"/>
          </p:cNvPicPr>
          <p:nvPr/>
        </p:nvPicPr>
        <p:blipFill>
          <a:blip r:embed="rId3"/>
          <a:stretch>
            <a:fillRect/>
          </a:stretch>
        </p:blipFill>
        <p:spPr>
          <a:xfrm>
            <a:off x="6809038" y="540098"/>
            <a:ext cx="4851649" cy="3232316"/>
          </a:xfrm>
          <a:prstGeom prst="rect">
            <a:avLst/>
          </a:prstGeom>
        </p:spPr>
      </p:pic>
      <p:sp>
        <p:nvSpPr>
          <p:cNvPr id="11" name="Rectangle 10">
            <a:extLst>
              <a:ext uri="{FF2B5EF4-FFF2-40B4-BE49-F238E27FC236}">
                <a16:creationId xmlns:a16="http://schemas.microsoft.com/office/drawing/2014/main" id="{8946C335-11AB-4498-A677-99FB51FCE29B}"/>
              </a:ext>
            </a:extLst>
          </p:cNvPr>
          <p:cNvSpPr/>
          <p:nvPr/>
        </p:nvSpPr>
        <p:spPr>
          <a:xfrm>
            <a:off x="838200" y="1562731"/>
            <a:ext cx="5712912" cy="2908489"/>
          </a:xfrm>
          <a:prstGeom prst="rect">
            <a:avLst/>
          </a:prstGeom>
        </p:spPr>
        <p:txBody>
          <a:bodyPr wrap="square">
            <a:spAutoFit/>
          </a:bodyPr>
          <a:lstStyle/>
          <a:p>
            <a:r>
              <a:rPr lang="en-US" sz="2400" dirty="0"/>
              <a:t>Very few people actually use calculus in a conscious, meaningful way, in their day-to-day lives. </a:t>
            </a:r>
          </a:p>
          <a:p>
            <a:pPr>
              <a:lnSpc>
                <a:spcPts val="1800"/>
              </a:lnSpc>
            </a:pPr>
            <a:endParaRPr lang="en-US" sz="2400" dirty="0"/>
          </a:p>
          <a:p>
            <a:r>
              <a:rPr lang="en-US" sz="2400" dirty="0"/>
              <a:t>On the other hand, statistics is a subject that you could, and should, use on daily basis. It's risk. It's reward. It's randomness. It's understanding what happens around you.</a:t>
            </a:r>
          </a:p>
        </p:txBody>
      </p:sp>
      <p:pic>
        <p:nvPicPr>
          <p:cNvPr id="12" name="Picture 11">
            <a:extLst>
              <a:ext uri="{FF2B5EF4-FFF2-40B4-BE49-F238E27FC236}">
                <a16:creationId xmlns:a16="http://schemas.microsoft.com/office/drawing/2014/main" id="{DEB67BB1-A5D0-4DB5-8D72-9FC6B5086C1F}"/>
              </a:ext>
            </a:extLst>
          </p:cNvPr>
          <p:cNvPicPr>
            <a:picLocks noChangeAspect="1"/>
          </p:cNvPicPr>
          <p:nvPr/>
        </p:nvPicPr>
        <p:blipFill>
          <a:blip r:embed="rId4"/>
          <a:stretch>
            <a:fillRect/>
          </a:stretch>
        </p:blipFill>
        <p:spPr>
          <a:xfrm>
            <a:off x="838200" y="4487684"/>
            <a:ext cx="1951037" cy="2040834"/>
          </a:xfrm>
          <a:prstGeom prst="rect">
            <a:avLst/>
          </a:prstGeom>
        </p:spPr>
      </p:pic>
      <p:sp>
        <p:nvSpPr>
          <p:cNvPr id="13" name="Rectangle 12">
            <a:extLst>
              <a:ext uri="{FF2B5EF4-FFF2-40B4-BE49-F238E27FC236}">
                <a16:creationId xmlns:a16="http://schemas.microsoft.com/office/drawing/2014/main" id="{0FBA179B-A4E2-47A4-964C-67770D2DF45F}"/>
              </a:ext>
            </a:extLst>
          </p:cNvPr>
          <p:cNvSpPr/>
          <p:nvPr/>
        </p:nvSpPr>
        <p:spPr>
          <a:xfrm>
            <a:off x="3182828" y="4964363"/>
            <a:ext cx="6396626" cy="1087477"/>
          </a:xfrm>
          <a:prstGeom prst="rect">
            <a:avLst/>
          </a:prstGeom>
        </p:spPr>
        <p:txBody>
          <a:bodyPr wrap="square">
            <a:spAutoFit/>
          </a:bodyPr>
          <a:lstStyle/>
          <a:p>
            <a:r>
              <a:rPr lang="en-US" sz="2400" b="1" dirty="0">
                <a:solidFill>
                  <a:srgbClr val="7030A0"/>
                </a:solidFill>
              </a:rPr>
              <a:t>ANYONE CAN LEARN ANYTHING</a:t>
            </a:r>
          </a:p>
          <a:p>
            <a:pPr>
              <a:lnSpc>
                <a:spcPts val="2000"/>
              </a:lnSpc>
            </a:pPr>
            <a:endParaRPr lang="en-US" sz="2400" dirty="0"/>
          </a:p>
          <a:p>
            <a:r>
              <a:rPr lang="en-US" sz="2400" dirty="0"/>
              <a:t>		</a:t>
            </a:r>
            <a:r>
              <a:rPr lang="en-US" sz="2400" b="1" dirty="0">
                <a:solidFill>
                  <a:srgbClr val="009900"/>
                </a:solidFill>
              </a:rPr>
              <a:t>If puts the mind and effort into it</a:t>
            </a:r>
          </a:p>
        </p:txBody>
      </p:sp>
    </p:spTree>
    <p:extLst>
      <p:ext uri="{BB962C8B-B14F-4D97-AF65-F5344CB8AC3E}">
        <p14:creationId xmlns:p14="http://schemas.microsoft.com/office/powerpoint/2010/main" val="138612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DEC70A-A1FF-474B-9865-5748C185AD19}"/>
              </a:ext>
            </a:extLst>
          </p:cNvPr>
          <p:cNvPicPr>
            <a:picLocks noChangeAspect="1"/>
          </p:cNvPicPr>
          <p:nvPr/>
        </p:nvPicPr>
        <p:blipFill>
          <a:blip r:embed="rId3"/>
          <a:stretch>
            <a:fillRect/>
          </a:stretch>
        </p:blipFill>
        <p:spPr>
          <a:xfrm>
            <a:off x="3994115" y="462576"/>
            <a:ext cx="3947160" cy="5932848"/>
          </a:xfrm>
          <a:prstGeom prst="rect">
            <a:avLst/>
          </a:prstGeom>
        </p:spPr>
      </p:pic>
      <p:sp>
        <p:nvSpPr>
          <p:cNvPr id="6" name="Rectangle 5">
            <a:extLst>
              <a:ext uri="{FF2B5EF4-FFF2-40B4-BE49-F238E27FC236}">
                <a16:creationId xmlns:a16="http://schemas.microsoft.com/office/drawing/2014/main" id="{078497C5-5F63-4887-B779-B547BD6740EB}"/>
              </a:ext>
            </a:extLst>
          </p:cNvPr>
          <p:cNvSpPr/>
          <p:nvPr/>
        </p:nvSpPr>
        <p:spPr>
          <a:xfrm>
            <a:off x="676874" y="483511"/>
            <a:ext cx="3181141" cy="1785104"/>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 Browse class slides </a:t>
            </a:r>
            <a:r>
              <a:rPr lang="en-US" sz="2200" dirty="0">
                <a:solidFill>
                  <a:srgbClr val="0070C0"/>
                </a:solidFill>
                <a:latin typeface="Times New Roman" panose="02020603050405020304" pitchFamily="18" charset="0"/>
                <a:ea typeface="Calibri" panose="020F0502020204030204" pitchFamily="34" charset="0"/>
              </a:rPr>
              <a:t>BEFORE</a:t>
            </a:r>
            <a:r>
              <a:rPr lang="en-US" sz="2200" dirty="0">
                <a:latin typeface="Times New Roman" panose="02020603050405020304" pitchFamily="18" charset="0"/>
                <a:ea typeface="Calibri" panose="020F0502020204030204" pitchFamily="34" charset="0"/>
              </a:rPr>
              <a:t> class, print the class slides, then come to class and pay attention, take notes</a:t>
            </a:r>
            <a:endParaRPr lang="en-US" sz="2200" dirty="0"/>
          </a:p>
        </p:txBody>
      </p:sp>
      <p:sp>
        <p:nvSpPr>
          <p:cNvPr id="7" name="Rectangle 6">
            <a:extLst>
              <a:ext uri="{FF2B5EF4-FFF2-40B4-BE49-F238E27FC236}">
                <a16:creationId xmlns:a16="http://schemas.microsoft.com/office/drawing/2014/main" id="{33D4F7D6-C060-4EF3-92A1-D10452ED3058}"/>
              </a:ext>
            </a:extLst>
          </p:cNvPr>
          <p:cNvSpPr/>
          <p:nvPr/>
        </p:nvSpPr>
        <p:spPr>
          <a:xfrm>
            <a:off x="676874" y="2484375"/>
            <a:ext cx="3181141" cy="2462213"/>
          </a:xfrm>
          <a:prstGeom prst="rect">
            <a:avLst/>
          </a:prstGeom>
        </p:spPr>
        <p:txBody>
          <a:bodyPr wrap="square">
            <a:spAutoFit/>
          </a:bodyPr>
          <a:lstStyle/>
          <a:p>
            <a:r>
              <a:rPr lang="en-US" sz="2200" dirty="0">
                <a:solidFill>
                  <a:schemeClr val="tx2"/>
                </a:solidFill>
                <a:latin typeface="Times New Roman" panose="02020603050405020304" pitchFamily="18" charset="0"/>
                <a:ea typeface="Calibri" panose="020F0502020204030204" pitchFamily="34" charset="0"/>
              </a:rPr>
              <a:t>● </a:t>
            </a:r>
            <a:r>
              <a:rPr lang="en-US" sz="2200" dirty="0">
                <a:solidFill>
                  <a:srgbClr val="FF0000"/>
                </a:solidFill>
                <a:latin typeface="Times New Roman" panose="02020603050405020304" pitchFamily="18" charset="0"/>
                <a:ea typeface="Calibri" panose="020F0502020204030204" pitchFamily="34" charset="0"/>
              </a:rPr>
              <a:t>PRACTICE</a:t>
            </a:r>
            <a:r>
              <a:rPr lang="en-US" sz="2200" dirty="0">
                <a:latin typeface="Times New Roman" panose="02020603050405020304" pitchFamily="18" charset="0"/>
                <a:ea typeface="Calibri" panose="020F0502020204030204" pitchFamily="34" charset="0"/>
              </a:rPr>
              <a:t>, try to work the examples yourself, spend time on solving practice problems, watching me solve the problems or reading the answers is not enough</a:t>
            </a:r>
            <a:endParaRPr lang="en-US" sz="2200" dirty="0"/>
          </a:p>
        </p:txBody>
      </p:sp>
      <p:sp>
        <p:nvSpPr>
          <p:cNvPr id="8" name="Rectangle 7">
            <a:extLst>
              <a:ext uri="{FF2B5EF4-FFF2-40B4-BE49-F238E27FC236}">
                <a16:creationId xmlns:a16="http://schemas.microsoft.com/office/drawing/2014/main" id="{01EF2F5C-F497-450A-ABC0-3612F7706FA7}"/>
              </a:ext>
            </a:extLst>
          </p:cNvPr>
          <p:cNvSpPr/>
          <p:nvPr/>
        </p:nvSpPr>
        <p:spPr>
          <a:xfrm>
            <a:off x="676873" y="5162348"/>
            <a:ext cx="3181141" cy="1235723"/>
          </a:xfrm>
          <a:prstGeom prst="rect">
            <a:avLst/>
          </a:prstGeom>
        </p:spPr>
        <p:txBody>
          <a:bodyPr wrap="square">
            <a:spAutoFit/>
          </a:bodyPr>
          <a:lstStyle/>
          <a:p>
            <a:pPr lvl="0">
              <a:lnSpc>
                <a:spcPct val="115000"/>
              </a:lnSpc>
            </a:pPr>
            <a:r>
              <a:rPr lang="en-US" sz="2200" dirty="0">
                <a:latin typeface="Times New Roman" panose="02020603050405020304" pitchFamily="18" charset="0"/>
                <a:ea typeface="Calibri" panose="020F0502020204030204" pitchFamily="34" charset="0"/>
                <a:cs typeface="Arial" panose="020B0604020202020204" pitchFamily="34" charset="0"/>
              </a:rPr>
              <a:t>● DO NOT wait until the last minute to start the homework assignments</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014EADA9-C9F1-4EAE-A714-7578D207E080}"/>
              </a:ext>
            </a:extLst>
          </p:cNvPr>
          <p:cNvSpPr/>
          <p:nvPr/>
        </p:nvSpPr>
        <p:spPr>
          <a:xfrm>
            <a:off x="8180694" y="483511"/>
            <a:ext cx="3334431" cy="3139321"/>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 </a:t>
            </a:r>
            <a:r>
              <a:rPr lang="en-US" sz="2200" dirty="0">
                <a:solidFill>
                  <a:srgbClr val="00B050"/>
                </a:solidFill>
                <a:latin typeface="Times New Roman" panose="02020603050405020304" pitchFamily="18" charset="0"/>
                <a:ea typeface="Calibri" panose="020F0502020204030204" pitchFamily="34" charset="0"/>
              </a:rPr>
              <a:t>ASK QUESTIONS </a:t>
            </a:r>
            <a:r>
              <a:rPr lang="en-US" sz="2200" dirty="0">
                <a:latin typeface="Times New Roman" panose="02020603050405020304" pitchFamily="18" charset="0"/>
                <a:ea typeface="Calibri" panose="020F0502020204030204" pitchFamily="34" charset="0"/>
              </a:rPr>
              <a:t>if you do not understand something, odds are you aren't the only one. Take advantage of the office hours. You can also get free tutoring on Tutoring Center in GRI 344, call for information: 215-596-7541</a:t>
            </a:r>
            <a:endParaRPr lang="en-US" sz="2200" dirty="0"/>
          </a:p>
        </p:txBody>
      </p:sp>
      <p:sp>
        <p:nvSpPr>
          <p:cNvPr id="10" name="Rectangle 9">
            <a:extLst>
              <a:ext uri="{FF2B5EF4-FFF2-40B4-BE49-F238E27FC236}">
                <a16:creationId xmlns:a16="http://schemas.microsoft.com/office/drawing/2014/main" id="{6310F0F3-08E8-4172-B794-1A2C4D55D1F7}"/>
              </a:ext>
            </a:extLst>
          </p:cNvPr>
          <p:cNvSpPr/>
          <p:nvPr/>
        </p:nvSpPr>
        <p:spPr>
          <a:xfrm>
            <a:off x="8180695" y="3761721"/>
            <a:ext cx="3334430" cy="2123658"/>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 </a:t>
            </a:r>
            <a:r>
              <a:rPr lang="en-US" sz="2200" dirty="0">
                <a:solidFill>
                  <a:srgbClr val="7030A0"/>
                </a:solidFill>
                <a:latin typeface="Times New Roman" panose="02020603050405020304" pitchFamily="18" charset="0"/>
                <a:ea typeface="Calibri" panose="020F0502020204030204" pitchFamily="34" charset="0"/>
              </a:rPr>
              <a:t>GET HELP EARLY </a:t>
            </a:r>
            <a:r>
              <a:rPr lang="en-US" sz="2200" dirty="0">
                <a:latin typeface="Times New Roman" panose="02020603050405020304" pitchFamily="18" charset="0"/>
                <a:ea typeface="Calibri" panose="020F0502020204030204" pitchFamily="34" charset="0"/>
              </a:rPr>
              <a:t>if you are struggling. If you wait until the night before the test to learn weeks’ worth of material it can be overwhelming</a:t>
            </a:r>
            <a:endParaRPr lang="en-US" sz="2200" dirty="0"/>
          </a:p>
        </p:txBody>
      </p:sp>
    </p:spTree>
    <p:extLst>
      <p:ext uri="{BB962C8B-B14F-4D97-AF65-F5344CB8AC3E}">
        <p14:creationId xmlns:p14="http://schemas.microsoft.com/office/powerpoint/2010/main" val="19354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AE770D-27D8-416A-878D-933C3793AF0C}"/>
              </a:ext>
            </a:extLst>
          </p:cNvPr>
          <p:cNvSpPr>
            <a:spLocks noGrp="1"/>
          </p:cNvSpPr>
          <p:nvPr>
            <p:ph type="ctrTitle"/>
          </p:nvPr>
        </p:nvSpPr>
        <p:spPr>
          <a:xfrm>
            <a:off x="997907" y="1524456"/>
            <a:ext cx="5002060" cy="2387600"/>
          </a:xfrm>
        </p:spPr>
        <p:txBody>
          <a:bodyPr/>
          <a:lstStyle/>
          <a:p>
            <a:r>
              <a:rPr lang="en-US" dirty="0"/>
              <a:t>Introduction to Biostatistics</a:t>
            </a:r>
          </a:p>
        </p:txBody>
      </p:sp>
      <p:sp>
        <p:nvSpPr>
          <p:cNvPr id="5" name="Subtitle 4">
            <a:extLst>
              <a:ext uri="{FF2B5EF4-FFF2-40B4-BE49-F238E27FC236}">
                <a16:creationId xmlns:a16="http://schemas.microsoft.com/office/drawing/2014/main" id="{22163EA4-AFF1-4A1F-9D6D-061693AECA04}"/>
              </a:ext>
            </a:extLst>
          </p:cNvPr>
          <p:cNvSpPr>
            <a:spLocks noGrp="1"/>
          </p:cNvSpPr>
          <p:nvPr>
            <p:ph type="subTitle" idx="1"/>
          </p:nvPr>
        </p:nvSpPr>
        <p:spPr>
          <a:xfrm>
            <a:off x="1148219" y="4278443"/>
            <a:ext cx="4701436" cy="1248900"/>
          </a:xfrm>
        </p:spPr>
        <p:txBody>
          <a:bodyPr>
            <a:normAutofit/>
          </a:bodyPr>
          <a:lstStyle/>
          <a:p>
            <a:r>
              <a:rPr lang="en-US" sz="3600" dirty="0">
                <a:solidFill>
                  <a:srgbClr val="8D42C6"/>
                </a:solidFill>
              </a:rPr>
              <a:t>Chapter 1</a:t>
            </a:r>
          </a:p>
          <a:p>
            <a:r>
              <a:rPr lang="en-US" sz="3000" dirty="0">
                <a:solidFill>
                  <a:srgbClr val="8D42C6"/>
                </a:solidFill>
              </a:rPr>
              <a:t>Part 1</a:t>
            </a:r>
          </a:p>
        </p:txBody>
      </p:sp>
      <p:pic>
        <p:nvPicPr>
          <p:cNvPr id="6" name="Picture 5">
            <a:extLst>
              <a:ext uri="{FF2B5EF4-FFF2-40B4-BE49-F238E27FC236}">
                <a16:creationId xmlns:a16="http://schemas.microsoft.com/office/drawing/2014/main" id="{0D33E643-51F0-4387-A0D9-117F22A268E7}"/>
              </a:ext>
            </a:extLst>
          </p:cNvPr>
          <p:cNvPicPr>
            <a:picLocks noChangeAspect="1"/>
          </p:cNvPicPr>
          <p:nvPr/>
        </p:nvPicPr>
        <p:blipFill>
          <a:blip r:embed="rId3"/>
          <a:stretch>
            <a:fillRect/>
          </a:stretch>
        </p:blipFill>
        <p:spPr>
          <a:xfrm>
            <a:off x="6526060" y="601916"/>
            <a:ext cx="5124102" cy="5815856"/>
          </a:xfrm>
          <a:prstGeom prst="rect">
            <a:avLst/>
          </a:prstGeom>
        </p:spPr>
      </p:pic>
    </p:spTree>
    <p:extLst>
      <p:ext uri="{BB962C8B-B14F-4D97-AF65-F5344CB8AC3E}">
        <p14:creationId xmlns:p14="http://schemas.microsoft.com/office/powerpoint/2010/main" val="1897049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61E6-1C2F-41A9-97E9-B7588CC4F20E}"/>
              </a:ext>
            </a:extLst>
          </p:cNvPr>
          <p:cNvSpPr>
            <a:spLocks noGrp="1"/>
          </p:cNvSpPr>
          <p:nvPr>
            <p:ph type="title"/>
          </p:nvPr>
        </p:nvSpPr>
        <p:spPr/>
        <p:txBody>
          <a:bodyPr/>
          <a:lstStyle/>
          <a:p>
            <a:r>
              <a:rPr lang="en-US" dirty="0">
                <a:latin typeface="+mn-lt"/>
              </a:rPr>
              <a:t>Population / Sample</a:t>
            </a:r>
          </a:p>
        </p:txBody>
      </p:sp>
      <p:sp>
        <p:nvSpPr>
          <p:cNvPr id="6" name="Rectangle 5">
            <a:extLst>
              <a:ext uri="{FF2B5EF4-FFF2-40B4-BE49-F238E27FC236}">
                <a16:creationId xmlns:a16="http://schemas.microsoft.com/office/drawing/2014/main" id="{2B291447-15D9-458F-BA52-58356518908A}"/>
              </a:ext>
            </a:extLst>
          </p:cNvPr>
          <p:cNvSpPr/>
          <p:nvPr/>
        </p:nvSpPr>
        <p:spPr>
          <a:xfrm>
            <a:off x="838201" y="1630812"/>
            <a:ext cx="9512276" cy="830997"/>
          </a:xfrm>
          <a:prstGeom prst="rect">
            <a:avLst/>
          </a:prstGeom>
        </p:spPr>
        <p:txBody>
          <a:bodyPr wrap="square">
            <a:spAutoFit/>
          </a:bodyPr>
          <a:lstStyle/>
          <a:p>
            <a:pPr marR="85725" lvl="0" algn="just" fontAlgn="base">
              <a:spcBef>
                <a:spcPct val="0"/>
              </a:spcBef>
              <a:spcAft>
                <a:spcPts val="1000"/>
              </a:spcAft>
            </a:pPr>
            <a:r>
              <a:rPr lang="en-US" sz="2400" dirty="0"/>
              <a:t>The process of statistics starts when we identify </a:t>
            </a:r>
            <a:r>
              <a:rPr lang="en-US" sz="2400" dirty="0">
                <a:solidFill>
                  <a:srgbClr val="FF0000"/>
                </a:solidFill>
              </a:rPr>
              <a:t>what group we want to study</a:t>
            </a:r>
            <a:r>
              <a:rPr lang="en-US" sz="2400" dirty="0"/>
              <a:t> or learn something about. We call this group the </a:t>
            </a:r>
            <a:r>
              <a:rPr lang="en-US" sz="2400" b="1" dirty="0">
                <a:solidFill>
                  <a:srgbClr val="FF0000"/>
                </a:solidFill>
              </a:rPr>
              <a:t>population</a:t>
            </a:r>
            <a:r>
              <a:rPr lang="en-US" sz="2400" dirty="0"/>
              <a:t>.</a:t>
            </a:r>
            <a:endParaRPr lang="en-US" sz="2400" dirty="0">
              <a:cs typeface="Times New Roman" pitchFamily="18" charset="0"/>
            </a:endParaRPr>
          </a:p>
        </p:txBody>
      </p:sp>
      <p:sp>
        <p:nvSpPr>
          <p:cNvPr id="7" name="Content Placeholder 4">
            <a:extLst>
              <a:ext uri="{FF2B5EF4-FFF2-40B4-BE49-F238E27FC236}">
                <a16:creationId xmlns:a16="http://schemas.microsoft.com/office/drawing/2014/main" id="{984938CD-E520-4747-A740-D0E0EDCD99FF}"/>
              </a:ext>
            </a:extLst>
          </p:cNvPr>
          <p:cNvSpPr txBox="1">
            <a:spLocks/>
          </p:cNvSpPr>
          <p:nvPr/>
        </p:nvSpPr>
        <p:spPr>
          <a:xfrm>
            <a:off x="8242126" y="2663157"/>
            <a:ext cx="3444657" cy="3073763"/>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t>Due to some limitations (time, cost, feasibility, etc.) a more practical approach would be to examine and collect data only from </a:t>
            </a:r>
            <a:r>
              <a:rPr lang="en-US" sz="2400" dirty="0">
                <a:solidFill>
                  <a:srgbClr val="0070C0"/>
                </a:solidFill>
              </a:rPr>
              <a:t>a sub-group of the population</a:t>
            </a:r>
            <a:r>
              <a:rPr lang="en-US" sz="2400" dirty="0"/>
              <a:t>, which we call a </a:t>
            </a:r>
            <a:r>
              <a:rPr lang="en-US" sz="2400" b="1" dirty="0">
                <a:solidFill>
                  <a:srgbClr val="0070C0"/>
                </a:solidFill>
              </a:rPr>
              <a:t>sample</a:t>
            </a:r>
            <a:r>
              <a:rPr lang="en-US" sz="2400" dirty="0"/>
              <a:t>.</a:t>
            </a:r>
          </a:p>
        </p:txBody>
      </p:sp>
      <p:pic>
        <p:nvPicPr>
          <p:cNvPr id="8" name="Picture 7">
            <a:extLst>
              <a:ext uri="{FF2B5EF4-FFF2-40B4-BE49-F238E27FC236}">
                <a16:creationId xmlns:a16="http://schemas.microsoft.com/office/drawing/2014/main" id="{088654F6-4A2F-46D1-B9EF-042A781155BB}"/>
              </a:ext>
            </a:extLst>
          </p:cNvPr>
          <p:cNvPicPr>
            <a:picLocks noChangeAspect="1"/>
          </p:cNvPicPr>
          <p:nvPr/>
        </p:nvPicPr>
        <p:blipFill>
          <a:blip r:embed="rId3"/>
          <a:stretch>
            <a:fillRect/>
          </a:stretch>
        </p:blipFill>
        <p:spPr>
          <a:xfrm>
            <a:off x="838200" y="3429000"/>
            <a:ext cx="7127877" cy="2873348"/>
          </a:xfrm>
          <a:prstGeom prst="rect">
            <a:avLst/>
          </a:prstGeom>
        </p:spPr>
      </p:pic>
      <p:sp>
        <p:nvSpPr>
          <p:cNvPr id="3" name="Rectangle 2">
            <a:extLst>
              <a:ext uri="{FF2B5EF4-FFF2-40B4-BE49-F238E27FC236}">
                <a16:creationId xmlns:a16="http://schemas.microsoft.com/office/drawing/2014/main" id="{F06BB5B4-489E-471E-88BC-8A5FBFB1AA2C}"/>
              </a:ext>
            </a:extLst>
          </p:cNvPr>
          <p:cNvSpPr/>
          <p:nvPr/>
        </p:nvSpPr>
        <p:spPr>
          <a:xfrm>
            <a:off x="196312" y="6418585"/>
            <a:ext cx="6096000" cy="338554"/>
          </a:xfrm>
          <a:prstGeom prst="rect">
            <a:avLst/>
          </a:prstGeom>
        </p:spPr>
        <p:txBody>
          <a:bodyPr>
            <a:spAutoFit/>
          </a:bodyPr>
          <a:lstStyle/>
          <a:p>
            <a:r>
              <a:rPr lang="en-US" sz="1600" dirty="0"/>
              <a:t>https://bolt.mph.ufl.edu/6050-6052/preliminaries/the-big-picture/</a:t>
            </a:r>
          </a:p>
        </p:txBody>
      </p:sp>
    </p:spTree>
    <p:extLst>
      <p:ext uri="{BB962C8B-B14F-4D97-AF65-F5344CB8AC3E}">
        <p14:creationId xmlns:p14="http://schemas.microsoft.com/office/powerpoint/2010/main" val="404200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61E6-1C2F-41A9-97E9-B7588CC4F20E}"/>
              </a:ext>
            </a:extLst>
          </p:cNvPr>
          <p:cNvSpPr>
            <a:spLocks noGrp="1"/>
          </p:cNvSpPr>
          <p:nvPr>
            <p:ph type="title"/>
          </p:nvPr>
        </p:nvSpPr>
        <p:spPr/>
        <p:txBody>
          <a:bodyPr/>
          <a:lstStyle/>
          <a:p>
            <a:r>
              <a:rPr lang="en-US" dirty="0">
                <a:latin typeface="+mn-lt"/>
              </a:rPr>
              <a:t>Descriptive Statistics</a:t>
            </a:r>
          </a:p>
        </p:txBody>
      </p:sp>
      <p:sp>
        <p:nvSpPr>
          <p:cNvPr id="6" name="Rectangle 5">
            <a:extLst>
              <a:ext uri="{FF2B5EF4-FFF2-40B4-BE49-F238E27FC236}">
                <a16:creationId xmlns:a16="http://schemas.microsoft.com/office/drawing/2014/main" id="{2B291447-15D9-458F-BA52-58356518908A}"/>
              </a:ext>
            </a:extLst>
          </p:cNvPr>
          <p:cNvSpPr/>
          <p:nvPr/>
        </p:nvSpPr>
        <p:spPr>
          <a:xfrm>
            <a:off x="838201" y="1518078"/>
            <a:ext cx="10515599" cy="1200329"/>
          </a:xfrm>
          <a:prstGeom prst="rect">
            <a:avLst/>
          </a:prstGeom>
        </p:spPr>
        <p:txBody>
          <a:bodyPr wrap="square">
            <a:spAutoFit/>
          </a:bodyPr>
          <a:lstStyle/>
          <a:p>
            <a:pPr lvl="0" indent="3175" algn="just"/>
            <a:r>
              <a:rPr lang="en-US" sz="2400" dirty="0"/>
              <a:t>We should make an effort to choose a </a:t>
            </a:r>
            <a:r>
              <a:rPr lang="en-US" sz="2400" dirty="0">
                <a:solidFill>
                  <a:srgbClr val="0070C0"/>
                </a:solidFill>
              </a:rPr>
              <a:t>sample</a:t>
            </a:r>
            <a:r>
              <a:rPr lang="en-US" sz="2400" dirty="0"/>
              <a:t> in such a way that it </a:t>
            </a:r>
            <a:r>
              <a:rPr lang="en-US" sz="2400" dirty="0">
                <a:solidFill>
                  <a:srgbClr val="0070C0"/>
                </a:solidFill>
              </a:rPr>
              <a:t>represents the population well</a:t>
            </a:r>
            <a:r>
              <a:rPr lang="en-US" sz="2400" dirty="0"/>
              <a:t>. We call this </a:t>
            </a:r>
            <a:r>
              <a:rPr lang="en-US" sz="2400" dirty="0">
                <a:solidFill>
                  <a:srgbClr val="FF0000"/>
                </a:solidFill>
              </a:rPr>
              <a:t>first component</a:t>
            </a:r>
            <a:r>
              <a:rPr lang="en-US" sz="2400" dirty="0"/>
              <a:t>, which involves </a:t>
            </a:r>
            <a:r>
              <a:rPr lang="en-US" sz="2400" dirty="0">
                <a:solidFill>
                  <a:srgbClr val="FF0000"/>
                </a:solidFill>
              </a:rPr>
              <a:t>choosing a sample and collecting data</a:t>
            </a:r>
            <a:r>
              <a:rPr lang="en-US" sz="2400" dirty="0"/>
              <a:t> from it, </a:t>
            </a:r>
            <a:r>
              <a:rPr lang="en-US" sz="2400" b="1" dirty="0"/>
              <a:t>Producing Data</a:t>
            </a:r>
            <a:r>
              <a:rPr lang="en-US" sz="2400" dirty="0"/>
              <a:t>.</a:t>
            </a:r>
            <a:endParaRPr lang="en-US" sz="2400" dirty="0">
              <a:cs typeface="Times New Roman" pitchFamily="18" charset="0"/>
            </a:endParaRPr>
          </a:p>
        </p:txBody>
      </p:sp>
      <p:pic>
        <p:nvPicPr>
          <p:cNvPr id="9" name="Picture 8">
            <a:extLst>
              <a:ext uri="{FF2B5EF4-FFF2-40B4-BE49-F238E27FC236}">
                <a16:creationId xmlns:a16="http://schemas.microsoft.com/office/drawing/2014/main" id="{15F7BE42-E2B3-45D7-8FD2-2F574B0ADA24}"/>
              </a:ext>
            </a:extLst>
          </p:cNvPr>
          <p:cNvPicPr>
            <a:picLocks noChangeAspect="1"/>
          </p:cNvPicPr>
          <p:nvPr/>
        </p:nvPicPr>
        <p:blipFill>
          <a:blip r:embed="rId3"/>
          <a:stretch>
            <a:fillRect/>
          </a:stretch>
        </p:blipFill>
        <p:spPr>
          <a:xfrm>
            <a:off x="4308953" y="3346557"/>
            <a:ext cx="7547386" cy="2879406"/>
          </a:xfrm>
          <a:prstGeom prst="rect">
            <a:avLst/>
          </a:prstGeom>
        </p:spPr>
      </p:pic>
      <p:sp>
        <p:nvSpPr>
          <p:cNvPr id="10" name="Content Placeholder 4">
            <a:extLst>
              <a:ext uri="{FF2B5EF4-FFF2-40B4-BE49-F238E27FC236}">
                <a16:creationId xmlns:a16="http://schemas.microsoft.com/office/drawing/2014/main" id="{70BCFB01-2F08-4B44-98C7-478135EA0C2E}"/>
              </a:ext>
            </a:extLst>
          </p:cNvPr>
          <p:cNvSpPr txBox="1">
            <a:spLocks/>
          </p:cNvSpPr>
          <p:nvPr/>
        </p:nvSpPr>
        <p:spPr>
          <a:xfrm>
            <a:off x="838200" y="3229221"/>
            <a:ext cx="3182655" cy="277074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t>The </a:t>
            </a:r>
            <a:r>
              <a:rPr lang="en-US" sz="2400" dirty="0">
                <a:solidFill>
                  <a:srgbClr val="FF0000"/>
                </a:solidFill>
              </a:rPr>
              <a:t>second component</a:t>
            </a:r>
            <a:r>
              <a:rPr lang="en-US" sz="2400" dirty="0"/>
              <a:t>, which consists of summarizing the collected data, is called </a:t>
            </a:r>
            <a:r>
              <a:rPr lang="en-US" sz="2400" b="1" dirty="0"/>
              <a:t>Descriptive</a:t>
            </a:r>
            <a:r>
              <a:rPr lang="en-US" sz="2400" dirty="0"/>
              <a:t> </a:t>
            </a:r>
            <a:r>
              <a:rPr lang="en-US" sz="2400" b="1" dirty="0"/>
              <a:t>Statistics</a:t>
            </a:r>
            <a:r>
              <a:rPr lang="en-US" sz="2400" dirty="0"/>
              <a:t> or</a:t>
            </a:r>
            <a:r>
              <a:rPr lang="en-US" sz="2400" b="1" dirty="0"/>
              <a:t> Exploratory Data Analysis</a:t>
            </a:r>
            <a:r>
              <a:rPr lang="en-US" sz="2400" dirty="0"/>
              <a:t>.</a:t>
            </a:r>
          </a:p>
        </p:txBody>
      </p:sp>
    </p:spTree>
    <p:extLst>
      <p:ext uri="{BB962C8B-B14F-4D97-AF65-F5344CB8AC3E}">
        <p14:creationId xmlns:p14="http://schemas.microsoft.com/office/powerpoint/2010/main" val="144719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61E6-1C2F-41A9-97E9-B7588CC4F20E}"/>
              </a:ext>
            </a:extLst>
          </p:cNvPr>
          <p:cNvSpPr>
            <a:spLocks noGrp="1"/>
          </p:cNvSpPr>
          <p:nvPr>
            <p:ph type="title"/>
          </p:nvPr>
        </p:nvSpPr>
        <p:spPr/>
        <p:txBody>
          <a:bodyPr/>
          <a:lstStyle/>
          <a:p>
            <a:r>
              <a:rPr lang="en-US" dirty="0">
                <a:latin typeface="+mn-lt"/>
              </a:rPr>
              <a:t>Big Picture</a:t>
            </a:r>
          </a:p>
        </p:txBody>
      </p:sp>
      <p:pic>
        <p:nvPicPr>
          <p:cNvPr id="7" name="Picture 6">
            <a:extLst>
              <a:ext uri="{FF2B5EF4-FFF2-40B4-BE49-F238E27FC236}">
                <a16:creationId xmlns:a16="http://schemas.microsoft.com/office/drawing/2014/main" id="{67173CC1-0547-40A2-8E23-779E4C25B66A}"/>
              </a:ext>
            </a:extLst>
          </p:cNvPr>
          <p:cNvPicPr>
            <a:picLocks noChangeAspect="1"/>
          </p:cNvPicPr>
          <p:nvPr/>
        </p:nvPicPr>
        <p:blipFill>
          <a:blip r:embed="rId3"/>
          <a:stretch>
            <a:fillRect/>
          </a:stretch>
        </p:blipFill>
        <p:spPr>
          <a:xfrm>
            <a:off x="5366652" y="262850"/>
            <a:ext cx="6442690" cy="3707902"/>
          </a:xfrm>
          <a:prstGeom prst="rect">
            <a:avLst/>
          </a:prstGeom>
        </p:spPr>
      </p:pic>
      <p:sp>
        <p:nvSpPr>
          <p:cNvPr id="8" name="Rectangle 7">
            <a:extLst>
              <a:ext uri="{FF2B5EF4-FFF2-40B4-BE49-F238E27FC236}">
                <a16:creationId xmlns:a16="http://schemas.microsoft.com/office/drawing/2014/main" id="{596E9CF4-0FAC-4EDD-9368-451FE781BDA7}"/>
              </a:ext>
            </a:extLst>
          </p:cNvPr>
          <p:cNvSpPr/>
          <p:nvPr/>
        </p:nvSpPr>
        <p:spPr>
          <a:xfrm>
            <a:off x="838202" y="1518078"/>
            <a:ext cx="4335048" cy="1938992"/>
          </a:xfrm>
          <a:prstGeom prst="rect">
            <a:avLst/>
          </a:prstGeom>
        </p:spPr>
        <p:txBody>
          <a:bodyPr wrap="square">
            <a:spAutoFit/>
          </a:bodyPr>
          <a:lstStyle/>
          <a:p>
            <a:pPr lvl="0">
              <a:defRPr/>
            </a:pPr>
            <a:r>
              <a:rPr lang="en-US" sz="2400" dirty="0"/>
              <a:t>Remember that our goal is to study the </a:t>
            </a:r>
            <a:r>
              <a:rPr lang="en-US" sz="2400" dirty="0">
                <a:solidFill>
                  <a:srgbClr val="FF0000"/>
                </a:solidFill>
              </a:rPr>
              <a:t>population</a:t>
            </a:r>
            <a:r>
              <a:rPr lang="en-US" sz="2400" dirty="0"/>
              <a:t>, so what we want is to be able to draw conclusions about the population based on the </a:t>
            </a:r>
            <a:r>
              <a:rPr lang="en-US" sz="2400" dirty="0">
                <a:solidFill>
                  <a:srgbClr val="0070C0"/>
                </a:solidFill>
              </a:rPr>
              <a:t>sample</a:t>
            </a:r>
            <a:r>
              <a:rPr lang="en-US" sz="2400" dirty="0"/>
              <a:t> results.</a:t>
            </a:r>
          </a:p>
        </p:txBody>
      </p:sp>
      <p:sp>
        <p:nvSpPr>
          <p:cNvPr id="11" name="Content Placeholder 4">
            <a:extLst>
              <a:ext uri="{FF2B5EF4-FFF2-40B4-BE49-F238E27FC236}">
                <a16:creationId xmlns:a16="http://schemas.microsoft.com/office/drawing/2014/main" id="{9DBA8591-BECD-481E-BC02-F2E91563ABE3}"/>
              </a:ext>
            </a:extLst>
          </p:cNvPr>
          <p:cNvSpPr txBox="1">
            <a:spLocks/>
          </p:cNvSpPr>
          <p:nvPr/>
        </p:nvSpPr>
        <p:spPr>
          <a:xfrm>
            <a:off x="838200" y="3601750"/>
            <a:ext cx="7754654" cy="1565993"/>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lang="en-US" sz="2400" dirty="0"/>
              <a:t>The </a:t>
            </a:r>
            <a:r>
              <a:rPr lang="en-US" sz="2400" dirty="0">
                <a:solidFill>
                  <a:srgbClr val="FF0000"/>
                </a:solidFill>
              </a:rPr>
              <a:t>third component </a:t>
            </a:r>
            <a:r>
              <a:rPr lang="en-US" sz="2400" dirty="0"/>
              <a:t>in the Big Picture of Statistics, </a:t>
            </a:r>
            <a:r>
              <a:rPr lang="en-US" sz="2400" b="1" dirty="0"/>
              <a:t>probability</a:t>
            </a:r>
            <a:r>
              <a:rPr lang="en-US" sz="2400" dirty="0"/>
              <a:t> is in essence the “machinery” that allows us to draw conclusions about the population based on the data collected in the sample.</a:t>
            </a:r>
          </a:p>
        </p:txBody>
      </p:sp>
      <p:sp>
        <p:nvSpPr>
          <p:cNvPr id="12" name="Content Placeholder 4">
            <a:extLst>
              <a:ext uri="{FF2B5EF4-FFF2-40B4-BE49-F238E27FC236}">
                <a16:creationId xmlns:a16="http://schemas.microsoft.com/office/drawing/2014/main" id="{65CFE0F8-6EBF-4A05-92AE-4F5EBFB47C31}"/>
              </a:ext>
            </a:extLst>
          </p:cNvPr>
          <p:cNvSpPr txBox="1">
            <a:spLocks/>
          </p:cNvSpPr>
          <p:nvPr/>
        </p:nvSpPr>
        <p:spPr>
          <a:xfrm>
            <a:off x="838200" y="5312423"/>
            <a:ext cx="10515599" cy="98807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lang="en-US" sz="2400" dirty="0"/>
              <a:t>Finally, we can use what we’ve discovered about our sample to draw conclusions about our population. We call this </a:t>
            </a:r>
            <a:r>
              <a:rPr lang="en-US" sz="2400" dirty="0">
                <a:solidFill>
                  <a:srgbClr val="FF0000"/>
                </a:solidFill>
              </a:rPr>
              <a:t>final component </a:t>
            </a:r>
            <a:r>
              <a:rPr lang="en-US" sz="2400" dirty="0"/>
              <a:t>in the process </a:t>
            </a:r>
            <a:r>
              <a:rPr lang="en-US" sz="2400" b="1" dirty="0"/>
              <a:t>Inference</a:t>
            </a:r>
            <a:r>
              <a:rPr lang="en-US" sz="2400" dirty="0"/>
              <a:t>.</a:t>
            </a:r>
          </a:p>
        </p:txBody>
      </p:sp>
    </p:spTree>
    <p:extLst>
      <p:ext uri="{BB962C8B-B14F-4D97-AF65-F5344CB8AC3E}">
        <p14:creationId xmlns:p14="http://schemas.microsoft.com/office/powerpoint/2010/main" val="2105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925-B445-4D2C-B07B-3865787CAFDF}"/>
              </a:ext>
            </a:extLst>
          </p:cNvPr>
          <p:cNvSpPr>
            <a:spLocks noGrp="1"/>
          </p:cNvSpPr>
          <p:nvPr>
            <p:ph type="title"/>
          </p:nvPr>
        </p:nvSpPr>
        <p:spPr/>
        <p:txBody>
          <a:bodyPr/>
          <a:lstStyle/>
          <a:p>
            <a:pPr algn="ctr"/>
            <a:r>
              <a:rPr lang="en-US" dirty="0">
                <a:latin typeface="+mn-lt"/>
              </a:rPr>
              <a:t>ST 310 Biostatistics 1</a:t>
            </a:r>
          </a:p>
        </p:txBody>
      </p:sp>
      <p:sp>
        <p:nvSpPr>
          <p:cNvPr id="7" name="Subtitle 2">
            <a:extLst>
              <a:ext uri="{FF2B5EF4-FFF2-40B4-BE49-F238E27FC236}">
                <a16:creationId xmlns:a16="http://schemas.microsoft.com/office/drawing/2014/main" id="{63CA4695-D670-4F30-8A42-E76494645343}"/>
              </a:ext>
            </a:extLst>
          </p:cNvPr>
          <p:cNvSpPr txBox="1">
            <a:spLocks/>
          </p:cNvSpPr>
          <p:nvPr/>
        </p:nvSpPr>
        <p:spPr>
          <a:xfrm>
            <a:off x="1230369" y="1690689"/>
            <a:ext cx="8549640" cy="35952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Instructor:		</a:t>
            </a:r>
            <a:r>
              <a:rPr lang="en-US" sz="3200" dirty="0"/>
              <a:t>Dr. Abolfazl Saghafi</a:t>
            </a:r>
          </a:p>
          <a:p>
            <a:pPr marL="0" indent="0">
              <a:buNone/>
            </a:pPr>
            <a:r>
              <a:rPr lang="en-US" sz="3200" b="1" dirty="0"/>
              <a:t>Office</a:t>
            </a:r>
            <a:r>
              <a:rPr lang="en-US" sz="3200" dirty="0"/>
              <a:t>:		STC 209</a:t>
            </a:r>
          </a:p>
          <a:p>
            <a:pPr marL="0" indent="0">
              <a:buNone/>
            </a:pPr>
            <a:r>
              <a:rPr lang="en-US" sz="3200" b="1" dirty="0"/>
              <a:t>Email</a:t>
            </a:r>
            <a:r>
              <a:rPr lang="en-US" sz="3200" dirty="0"/>
              <a:t>:</a:t>
            </a:r>
            <a:r>
              <a:rPr lang="en-US" sz="3200" b="1" dirty="0"/>
              <a:t>		</a:t>
            </a:r>
            <a:r>
              <a:rPr lang="en-US" sz="3200" u="sng" dirty="0">
                <a:hlinkClick r:id="rId3"/>
              </a:rPr>
              <a:t>A[DOT]Saghafi[AT]USciences.edu</a:t>
            </a:r>
            <a:endParaRPr lang="en-US" sz="3200" u="sng" dirty="0"/>
          </a:p>
          <a:p>
            <a:pPr marL="0" indent="0">
              <a:buNone/>
            </a:pPr>
            <a:r>
              <a:rPr lang="en-US" sz="3200" b="1" dirty="0"/>
              <a:t>Phone</a:t>
            </a:r>
            <a:r>
              <a:rPr lang="en-US" sz="3200" dirty="0"/>
              <a:t>:		(215) 5NINE6-7TWO4ZERO</a:t>
            </a:r>
          </a:p>
          <a:p>
            <a:pPr marL="0" indent="0">
              <a:buNone/>
            </a:pPr>
            <a:r>
              <a:rPr lang="en-US" sz="3200" b="1" dirty="0"/>
              <a:t>Office Hours: 	</a:t>
            </a:r>
            <a:r>
              <a:rPr lang="en-US" sz="3200" dirty="0"/>
              <a:t>TBA 	10:00-11:50</a:t>
            </a:r>
          </a:p>
          <a:p>
            <a:pPr marL="0" indent="0">
              <a:buNone/>
            </a:pPr>
            <a:r>
              <a:rPr lang="en-US" sz="3200" dirty="0"/>
              <a:t>				3:00-3:50</a:t>
            </a:r>
          </a:p>
          <a:p>
            <a:pPr marL="0" indent="0">
              <a:buNone/>
            </a:pPr>
            <a:r>
              <a:rPr lang="en-US" sz="3200" dirty="0"/>
              <a:t>			(email me prior)</a:t>
            </a:r>
          </a:p>
        </p:txBody>
      </p:sp>
      <p:sp>
        <p:nvSpPr>
          <p:cNvPr id="8" name="Rectangle 7">
            <a:extLst>
              <a:ext uri="{FF2B5EF4-FFF2-40B4-BE49-F238E27FC236}">
                <a16:creationId xmlns:a16="http://schemas.microsoft.com/office/drawing/2014/main" id="{25393CF1-D6A3-4A76-B92E-49BC40F64A99}"/>
              </a:ext>
            </a:extLst>
          </p:cNvPr>
          <p:cNvSpPr/>
          <p:nvPr/>
        </p:nvSpPr>
        <p:spPr>
          <a:xfrm>
            <a:off x="1230369" y="5480028"/>
            <a:ext cx="7919720" cy="430887"/>
          </a:xfrm>
          <a:prstGeom prst="rect">
            <a:avLst/>
          </a:prstGeom>
        </p:spPr>
        <p:txBody>
          <a:bodyPr wrap="square">
            <a:spAutoFit/>
          </a:bodyPr>
          <a:lstStyle/>
          <a:p>
            <a:r>
              <a:rPr lang="en-US" sz="2200" dirty="0"/>
              <a:t>* </a:t>
            </a:r>
            <a:r>
              <a:rPr lang="en-US" sz="2200" dirty="0">
                <a:solidFill>
                  <a:srgbClr val="0070C0"/>
                </a:solidFill>
              </a:rPr>
              <a:t>Additional help at the Tutoring Center in GRI 344 (215-596-7541)</a:t>
            </a:r>
          </a:p>
        </p:txBody>
      </p:sp>
      <p:pic>
        <p:nvPicPr>
          <p:cNvPr id="4" name="Picture 3">
            <a:extLst>
              <a:ext uri="{FF2B5EF4-FFF2-40B4-BE49-F238E27FC236}">
                <a16:creationId xmlns:a16="http://schemas.microsoft.com/office/drawing/2014/main" id="{A41EFD11-544E-457E-87AB-C9B6FA822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9250" y="3873938"/>
            <a:ext cx="2857500" cy="2857500"/>
          </a:xfrm>
          <a:prstGeom prst="rect">
            <a:avLst/>
          </a:prstGeom>
        </p:spPr>
      </p:pic>
    </p:spTree>
    <p:extLst>
      <p:ext uri="{BB962C8B-B14F-4D97-AF65-F5344CB8AC3E}">
        <p14:creationId xmlns:p14="http://schemas.microsoft.com/office/powerpoint/2010/main" val="248030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61E6-1C2F-41A9-97E9-B7588CC4F20E}"/>
              </a:ext>
            </a:extLst>
          </p:cNvPr>
          <p:cNvSpPr>
            <a:spLocks noGrp="1"/>
          </p:cNvSpPr>
          <p:nvPr>
            <p:ph type="title"/>
          </p:nvPr>
        </p:nvSpPr>
        <p:spPr/>
        <p:txBody>
          <a:bodyPr/>
          <a:lstStyle/>
          <a:p>
            <a:r>
              <a:rPr lang="en-US" dirty="0">
                <a:latin typeface="+mn-lt"/>
              </a:rPr>
              <a:t>Example</a:t>
            </a:r>
          </a:p>
        </p:txBody>
      </p:sp>
      <p:sp>
        <p:nvSpPr>
          <p:cNvPr id="8" name="Rectangle 7">
            <a:extLst>
              <a:ext uri="{FF2B5EF4-FFF2-40B4-BE49-F238E27FC236}">
                <a16:creationId xmlns:a16="http://schemas.microsoft.com/office/drawing/2014/main" id="{596E9CF4-0FAC-4EDD-9368-451FE781BDA7}"/>
              </a:ext>
            </a:extLst>
          </p:cNvPr>
          <p:cNvSpPr/>
          <p:nvPr/>
        </p:nvSpPr>
        <p:spPr>
          <a:xfrm>
            <a:off x="838201" y="1518078"/>
            <a:ext cx="10515597" cy="461665"/>
          </a:xfrm>
          <a:prstGeom prst="rect">
            <a:avLst/>
          </a:prstGeom>
        </p:spPr>
        <p:txBody>
          <a:bodyPr wrap="square">
            <a:spAutoFit/>
          </a:bodyPr>
          <a:lstStyle/>
          <a:p>
            <a:pPr lvl="0">
              <a:defRPr/>
            </a:pPr>
            <a:r>
              <a:rPr lang="en-US" sz="2400" dirty="0"/>
              <a:t>Determine population/sample.</a:t>
            </a:r>
          </a:p>
        </p:txBody>
      </p:sp>
      <p:sp>
        <p:nvSpPr>
          <p:cNvPr id="11" name="Content Placeholder 4">
            <a:extLst>
              <a:ext uri="{FF2B5EF4-FFF2-40B4-BE49-F238E27FC236}">
                <a16:creationId xmlns:a16="http://schemas.microsoft.com/office/drawing/2014/main" id="{9DBA8591-BECD-481E-BC02-F2E91563ABE3}"/>
              </a:ext>
            </a:extLst>
          </p:cNvPr>
          <p:cNvSpPr txBox="1">
            <a:spLocks/>
          </p:cNvSpPr>
          <p:nvPr/>
        </p:nvSpPr>
        <p:spPr>
          <a:xfrm>
            <a:off x="838196" y="2144625"/>
            <a:ext cx="10515596" cy="98807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lang="en-US" sz="2400" dirty="0"/>
              <a:t>1. A Reuters/Zogby poll asked 1000 adults (15-35 </a:t>
            </a:r>
            <a:r>
              <a:rPr lang="en-US" sz="2400" dirty="0" err="1"/>
              <a:t>yo</a:t>
            </a:r>
            <a:r>
              <a:rPr lang="en-US" sz="2400" dirty="0"/>
              <a:t>) if they believe that </a:t>
            </a:r>
            <a:r>
              <a:rPr lang="en-US" sz="2400" dirty="0">
                <a:solidFill>
                  <a:srgbClr val="FF0000"/>
                </a:solidFill>
              </a:rPr>
              <a:t>life exists elsewhere in the universe</a:t>
            </a:r>
            <a:r>
              <a:rPr lang="en-US" sz="2400" dirty="0"/>
              <a:t>.</a:t>
            </a:r>
          </a:p>
        </p:txBody>
      </p:sp>
      <p:sp>
        <p:nvSpPr>
          <p:cNvPr id="12" name="Content Placeholder 4">
            <a:extLst>
              <a:ext uri="{FF2B5EF4-FFF2-40B4-BE49-F238E27FC236}">
                <a16:creationId xmlns:a16="http://schemas.microsoft.com/office/drawing/2014/main" id="{65CFE0F8-6EBF-4A05-92AE-4F5EBFB47C31}"/>
              </a:ext>
            </a:extLst>
          </p:cNvPr>
          <p:cNvSpPr txBox="1">
            <a:spLocks/>
          </p:cNvSpPr>
          <p:nvPr/>
        </p:nvSpPr>
        <p:spPr>
          <a:xfrm>
            <a:off x="838196" y="3297578"/>
            <a:ext cx="10515599" cy="98807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lang="en-US" sz="2400" dirty="0"/>
              <a:t>2. A car company tests 100 of their cars to estimate the </a:t>
            </a:r>
            <a:r>
              <a:rPr lang="en-US" sz="2400" dirty="0">
                <a:solidFill>
                  <a:srgbClr val="0070C0"/>
                </a:solidFill>
              </a:rPr>
              <a:t>mean stopping distance for auto brakes </a:t>
            </a:r>
            <a:r>
              <a:rPr lang="en-US" sz="2400" dirty="0">
                <a:solidFill>
                  <a:schemeClr val="tx2"/>
                </a:solidFill>
              </a:rPr>
              <a:t>while driving </a:t>
            </a:r>
            <a:r>
              <a:rPr lang="en-US" sz="2400" dirty="0"/>
              <a:t>at 60 mph.</a:t>
            </a:r>
          </a:p>
        </p:txBody>
      </p:sp>
      <p:sp>
        <p:nvSpPr>
          <p:cNvPr id="9" name="Content Placeholder 4">
            <a:extLst>
              <a:ext uri="{FF2B5EF4-FFF2-40B4-BE49-F238E27FC236}">
                <a16:creationId xmlns:a16="http://schemas.microsoft.com/office/drawing/2014/main" id="{D44E1346-E025-46AE-B9FE-F26EA100CF88}"/>
              </a:ext>
            </a:extLst>
          </p:cNvPr>
          <p:cNvSpPr txBox="1">
            <a:spLocks/>
          </p:cNvSpPr>
          <p:nvPr/>
        </p:nvSpPr>
        <p:spPr>
          <a:xfrm>
            <a:off x="838196" y="4450530"/>
            <a:ext cx="10515599" cy="98807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lang="en-US" sz="2400" dirty="0"/>
              <a:t>3. 100 patients with stage-2 liver cancer agree to participate in a study regarding the </a:t>
            </a:r>
            <a:r>
              <a:rPr lang="en-US" sz="2400" dirty="0">
                <a:solidFill>
                  <a:srgbClr val="009900"/>
                </a:solidFill>
              </a:rPr>
              <a:t>survival rate and treatments</a:t>
            </a:r>
            <a:r>
              <a:rPr lang="en-US" sz="2400" dirty="0"/>
              <a:t>.</a:t>
            </a:r>
          </a:p>
        </p:txBody>
      </p:sp>
      <p:sp>
        <p:nvSpPr>
          <p:cNvPr id="10" name="Content Placeholder 4">
            <a:extLst>
              <a:ext uri="{FF2B5EF4-FFF2-40B4-BE49-F238E27FC236}">
                <a16:creationId xmlns:a16="http://schemas.microsoft.com/office/drawing/2014/main" id="{D8594FAB-E89B-4725-83BA-D237508EDA28}"/>
              </a:ext>
            </a:extLst>
          </p:cNvPr>
          <p:cNvSpPr txBox="1">
            <a:spLocks/>
          </p:cNvSpPr>
          <p:nvPr/>
        </p:nvSpPr>
        <p:spPr>
          <a:xfrm>
            <a:off x="838196" y="5603482"/>
            <a:ext cx="10515599" cy="98807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lang="en-US" sz="2400" dirty="0"/>
              <a:t>4. An anesthetic technician have to know the average time a </a:t>
            </a:r>
            <a:r>
              <a:rPr lang="en-US" sz="2400" dirty="0">
                <a:solidFill>
                  <a:srgbClr val="7030A0"/>
                </a:solidFill>
              </a:rPr>
              <a:t>patient would go to sleep for a given dosage</a:t>
            </a:r>
            <a:r>
              <a:rPr lang="en-US" sz="2400" dirty="0"/>
              <a:t>.</a:t>
            </a:r>
          </a:p>
        </p:txBody>
      </p:sp>
    </p:spTree>
    <p:extLst>
      <p:ext uri="{BB962C8B-B14F-4D97-AF65-F5344CB8AC3E}">
        <p14:creationId xmlns:p14="http://schemas.microsoft.com/office/powerpoint/2010/main" val="330334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61E6-1C2F-41A9-97E9-B7588CC4F20E}"/>
              </a:ext>
            </a:extLst>
          </p:cNvPr>
          <p:cNvSpPr>
            <a:spLocks noGrp="1"/>
          </p:cNvSpPr>
          <p:nvPr>
            <p:ph type="title"/>
          </p:nvPr>
        </p:nvSpPr>
        <p:spPr/>
        <p:txBody>
          <a:bodyPr/>
          <a:lstStyle/>
          <a:p>
            <a:r>
              <a:rPr lang="en-US" dirty="0">
                <a:latin typeface="+mn-lt"/>
              </a:rPr>
              <a:t>Parameter and Statistic</a:t>
            </a:r>
          </a:p>
        </p:txBody>
      </p:sp>
      <p:sp>
        <p:nvSpPr>
          <p:cNvPr id="8" name="Rectangle 7">
            <a:extLst>
              <a:ext uri="{FF2B5EF4-FFF2-40B4-BE49-F238E27FC236}">
                <a16:creationId xmlns:a16="http://schemas.microsoft.com/office/drawing/2014/main" id="{596E9CF4-0FAC-4EDD-9368-451FE781BDA7}"/>
              </a:ext>
            </a:extLst>
          </p:cNvPr>
          <p:cNvSpPr/>
          <p:nvPr/>
        </p:nvSpPr>
        <p:spPr>
          <a:xfrm>
            <a:off x="838201" y="1518078"/>
            <a:ext cx="10515597" cy="1061829"/>
          </a:xfrm>
          <a:prstGeom prst="rect">
            <a:avLst/>
          </a:prstGeom>
        </p:spPr>
        <p:txBody>
          <a:bodyPr wrap="square">
            <a:spAutoFit/>
          </a:bodyPr>
          <a:lstStyle/>
          <a:p>
            <a:r>
              <a:rPr lang="en-US" sz="2400" dirty="0"/>
              <a:t>A </a:t>
            </a:r>
            <a:r>
              <a:rPr lang="en-US" sz="2400" dirty="0">
                <a:solidFill>
                  <a:srgbClr val="FF0000"/>
                </a:solidFill>
              </a:rPr>
              <a:t>parameter</a:t>
            </a:r>
            <a:r>
              <a:rPr lang="en-US" sz="2400" dirty="0"/>
              <a:t> is a number that describes the characteristic of the </a:t>
            </a:r>
            <a:r>
              <a:rPr lang="en-US" sz="2400" dirty="0">
                <a:solidFill>
                  <a:srgbClr val="00B050"/>
                </a:solidFill>
              </a:rPr>
              <a:t>population</a:t>
            </a:r>
            <a:r>
              <a:rPr lang="en-US" sz="2400" dirty="0"/>
              <a:t>.</a:t>
            </a:r>
          </a:p>
          <a:p>
            <a:pPr>
              <a:lnSpc>
                <a:spcPts val="1800"/>
              </a:lnSpc>
            </a:pPr>
            <a:endParaRPr lang="en-US" sz="2400" dirty="0"/>
          </a:p>
          <a:p>
            <a:r>
              <a:rPr lang="en-US" sz="2400" dirty="0"/>
              <a:t>A </a:t>
            </a:r>
            <a:r>
              <a:rPr lang="en-US" sz="2400" dirty="0">
                <a:solidFill>
                  <a:srgbClr val="0070C0"/>
                </a:solidFill>
              </a:rPr>
              <a:t>statistic</a:t>
            </a:r>
            <a:r>
              <a:rPr lang="en-US" sz="2400" dirty="0"/>
              <a:t> is a number that describes the characteristic of a </a:t>
            </a:r>
            <a:r>
              <a:rPr lang="en-US" sz="2400" dirty="0">
                <a:solidFill>
                  <a:srgbClr val="00B050"/>
                </a:solidFill>
              </a:rPr>
              <a:t>sample</a:t>
            </a:r>
            <a:r>
              <a:rPr lang="en-US" sz="2400" dirty="0"/>
              <a:t>.</a:t>
            </a:r>
          </a:p>
        </p:txBody>
      </p:sp>
      <p:pic>
        <p:nvPicPr>
          <p:cNvPr id="9" name="Picture 8">
            <a:extLst>
              <a:ext uri="{FF2B5EF4-FFF2-40B4-BE49-F238E27FC236}">
                <a16:creationId xmlns:a16="http://schemas.microsoft.com/office/drawing/2014/main" id="{EDE4EDCA-FF65-4B28-AD97-BEB935CBAF19}"/>
              </a:ext>
            </a:extLst>
          </p:cNvPr>
          <p:cNvPicPr>
            <a:picLocks noChangeAspect="1"/>
          </p:cNvPicPr>
          <p:nvPr/>
        </p:nvPicPr>
        <p:blipFill>
          <a:blip r:embed="rId3"/>
          <a:stretch>
            <a:fillRect/>
          </a:stretch>
        </p:blipFill>
        <p:spPr>
          <a:xfrm>
            <a:off x="4949282" y="2871695"/>
            <a:ext cx="5308472" cy="3468905"/>
          </a:xfrm>
          <a:prstGeom prst="rect">
            <a:avLst/>
          </a:prstGeom>
        </p:spPr>
      </p:pic>
      <p:pic>
        <p:nvPicPr>
          <p:cNvPr id="10" name="Picture 2" descr="C:\Users\ASaghafi\Desktop\Greek-Alphabet-Chart-Letters.JPG">
            <a:extLst>
              <a:ext uri="{FF2B5EF4-FFF2-40B4-BE49-F238E27FC236}">
                <a16:creationId xmlns:a16="http://schemas.microsoft.com/office/drawing/2014/main" id="{4FFE81B1-C6B6-4FEF-811C-255F7E6148AF}"/>
              </a:ext>
            </a:extLst>
          </p:cNvPr>
          <p:cNvPicPr>
            <a:picLocks noChangeAspect="1" noChangeArrowheads="1"/>
          </p:cNvPicPr>
          <p:nvPr/>
        </p:nvPicPr>
        <p:blipFill>
          <a:blip r:embed="rId4"/>
          <a:srcRect/>
          <a:stretch>
            <a:fillRect/>
          </a:stretch>
        </p:blipFill>
        <p:spPr bwMode="auto">
          <a:xfrm>
            <a:off x="838200" y="2871695"/>
            <a:ext cx="3420649" cy="3468905"/>
          </a:xfrm>
          <a:prstGeom prst="rect">
            <a:avLst/>
          </a:prstGeom>
          <a:noFill/>
        </p:spPr>
      </p:pic>
      <p:sp>
        <p:nvSpPr>
          <p:cNvPr id="3" name="Rectangle 2">
            <a:extLst>
              <a:ext uri="{FF2B5EF4-FFF2-40B4-BE49-F238E27FC236}">
                <a16:creationId xmlns:a16="http://schemas.microsoft.com/office/drawing/2014/main" id="{D21F26B0-5DD3-4EFC-B144-5D0C172B8022}"/>
              </a:ext>
            </a:extLst>
          </p:cNvPr>
          <p:cNvSpPr/>
          <p:nvPr/>
        </p:nvSpPr>
        <p:spPr>
          <a:xfrm rot="16200000">
            <a:off x="8418711" y="3136612"/>
            <a:ext cx="6666265" cy="584775"/>
          </a:xfrm>
          <a:prstGeom prst="rect">
            <a:avLst/>
          </a:prstGeom>
        </p:spPr>
        <p:txBody>
          <a:bodyPr wrap="square">
            <a:spAutoFit/>
          </a:bodyPr>
          <a:lstStyle/>
          <a:p>
            <a:r>
              <a:rPr lang="en-US" sz="1600" dirty="0"/>
              <a:t>www.cliffsnotes.com/study-guides/statistics/sampling/populations-samples-parameters-and-statistics</a:t>
            </a:r>
          </a:p>
        </p:txBody>
      </p:sp>
    </p:spTree>
    <p:extLst>
      <p:ext uri="{BB962C8B-B14F-4D97-AF65-F5344CB8AC3E}">
        <p14:creationId xmlns:p14="http://schemas.microsoft.com/office/powerpoint/2010/main" val="226537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61E6-1C2F-41A9-97E9-B7588CC4F20E}"/>
              </a:ext>
            </a:extLst>
          </p:cNvPr>
          <p:cNvSpPr>
            <a:spLocks noGrp="1"/>
          </p:cNvSpPr>
          <p:nvPr>
            <p:ph type="title"/>
          </p:nvPr>
        </p:nvSpPr>
        <p:spPr/>
        <p:txBody>
          <a:bodyPr/>
          <a:lstStyle/>
          <a:p>
            <a:r>
              <a:rPr lang="en-US" dirty="0">
                <a:latin typeface="+mn-lt"/>
              </a:rPr>
              <a:t>Data</a:t>
            </a:r>
          </a:p>
        </p:txBody>
      </p:sp>
      <p:sp>
        <p:nvSpPr>
          <p:cNvPr id="8" name="Rectangle 7">
            <a:extLst>
              <a:ext uri="{FF2B5EF4-FFF2-40B4-BE49-F238E27FC236}">
                <a16:creationId xmlns:a16="http://schemas.microsoft.com/office/drawing/2014/main" id="{596E9CF4-0FAC-4EDD-9368-451FE781BDA7}"/>
              </a:ext>
            </a:extLst>
          </p:cNvPr>
          <p:cNvSpPr/>
          <p:nvPr/>
        </p:nvSpPr>
        <p:spPr>
          <a:xfrm>
            <a:off x="838201" y="1518078"/>
            <a:ext cx="10515597" cy="1200329"/>
          </a:xfrm>
          <a:prstGeom prst="rect">
            <a:avLst/>
          </a:prstGeom>
        </p:spPr>
        <p:txBody>
          <a:bodyPr wrap="square">
            <a:spAutoFit/>
          </a:bodyPr>
          <a:lstStyle/>
          <a:p>
            <a:r>
              <a:rPr lang="en-US" sz="2400" b="1" dirty="0">
                <a:solidFill>
                  <a:srgbClr val="00B050"/>
                </a:solidFill>
                <a:ea typeface="Times New Roman" panose="02020603050405020304" pitchFamily="18" charset="0"/>
              </a:rPr>
              <a:t>Data</a:t>
            </a:r>
            <a:r>
              <a:rPr lang="en-US" sz="2400" dirty="0">
                <a:ea typeface="Times New Roman" panose="02020603050405020304" pitchFamily="18" charset="0"/>
              </a:rPr>
              <a:t> are pieces of information about </a:t>
            </a:r>
            <a:r>
              <a:rPr lang="en-US" sz="2400" b="1" dirty="0">
                <a:solidFill>
                  <a:srgbClr val="0070C0"/>
                </a:solidFill>
                <a:ea typeface="Times New Roman" panose="02020603050405020304" pitchFamily="18" charset="0"/>
              </a:rPr>
              <a:t>individuals</a:t>
            </a:r>
            <a:r>
              <a:rPr lang="en-US" sz="2400" dirty="0">
                <a:ea typeface="Times New Roman" panose="02020603050405020304" pitchFamily="18" charset="0"/>
              </a:rPr>
              <a:t> organized into </a:t>
            </a:r>
            <a:r>
              <a:rPr lang="en-US" sz="2400" b="1" dirty="0">
                <a:solidFill>
                  <a:srgbClr val="FF0000"/>
                </a:solidFill>
                <a:ea typeface="Times New Roman" panose="02020603050405020304" pitchFamily="18" charset="0"/>
              </a:rPr>
              <a:t>variables</a:t>
            </a:r>
            <a:r>
              <a:rPr lang="en-US" sz="2400" dirty="0">
                <a:ea typeface="Times New Roman" panose="02020603050405020304" pitchFamily="18"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a typeface="Times New Roman" panose="02020603050405020304" pitchFamily="18" charset="0"/>
              </a:rPr>
              <a:t>By an </a:t>
            </a:r>
            <a:r>
              <a:rPr lang="en-US" sz="2400" b="1" dirty="0">
                <a:solidFill>
                  <a:srgbClr val="0070C0"/>
                </a:solidFill>
                <a:ea typeface="Times New Roman" panose="02020603050405020304" pitchFamily="18" charset="0"/>
              </a:rPr>
              <a:t>individual</a:t>
            </a:r>
            <a:r>
              <a:rPr lang="en-US" sz="2400" dirty="0">
                <a:ea typeface="Times New Roman" panose="02020603050405020304" pitchFamily="18" charset="0"/>
              </a:rPr>
              <a:t>, we mean a particular person or object.</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a typeface="Times New Roman" panose="02020603050405020304" pitchFamily="18" charset="0"/>
              </a:rPr>
              <a:t>By a </a:t>
            </a:r>
            <a:r>
              <a:rPr lang="en-US" sz="2400" b="1" dirty="0">
                <a:solidFill>
                  <a:srgbClr val="FF0000"/>
                </a:solidFill>
                <a:ea typeface="Times New Roman" panose="02020603050405020304" pitchFamily="18" charset="0"/>
              </a:rPr>
              <a:t>variable</a:t>
            </a:r>
            <a:r>
              <a:rPr lang="en-US" sz="2400" dirty="0">
                <a:ea typeface="Times New Roman" panose="02020603050405020304" pitchFamily="18" charset="0"/>
              </a:rPr>
              <a:t>, we mean a particular characteristic of an individual.</a:t>
            </a:r>
          </a:p>
        </p:txBody>
      </p:sp>
      <p:pic>
        <p:nvPicPr>
          <p:cNvPr id="6" name="Picture 5">
            <a:extLst>
              <a:ext uri="{FF2B5EF4-FFF2-40B4-BE49-F238E27FC236}">
                <a16:creationId xmlns:a16="http://schemas.microsoft.com/office/drawing/2014/main" id="{74EDA90E-3C13-49F1-A328-225C6A59102C}"/>
              </a:ext>
            </a:extLst>
          </p:cNvPr>
          <p:cNvPicPr>
            <a:picLocks noChangeAspect="1"/>
          </p:cNvPicPr>
          <p:nvPr/>
        </p:nvPicPr>
        <p:blipFill>
          <a:blip r:embed="rId3"/>
          <a:stretch>
            <a:fillRect/>
          </a:stretch>
        </p:blipFill>
        <p:spPr>
          <a:xfrm>
            <a:off x="5148587" y="2730907"/>
            <a:ext cx="6261017" cy="3789030"/>
          </a:xfrm>
          <a:prstGeom prst="rect">
            <a:avLst/>
          </a:prstGeom>
        </p:spPr>
      </p:pic>
      <p:sp>
        <p:nvSpPr>
          <p:cNvPr id="7" name="Rectangle 6">
            <a:extLst>
              <a:ext uri="{FF2B5EF4-FFF2-40B4-BE49-F238E27FC236}">
                <a16:creationId xmlns:a16="http://schemas.microsoft.com/office/drawing/2014/main" id="{8E0EDEA1-3BF3-4783-9D79-BF1E00BB4CE4}"/>
              </a:ext>
            </a:extLst>
          </p:cNvPr>
          <p:cNvSpPr/>
          <p:nvPr/>
        </p:nvSpPr>
        <p:spPr>
          <a:xfrm>
            <a:off x="838200" y="3055762"/>
            <a:ext cx="4217002" cy="3046988"/>
          </a:xfrm>
          <a:prstGeom prst="rect">
            <a:avLst/>
          </a:prstGeom>
        </p:spPr>
        <p:txBody>
          <a:bodyPr wrap="square">
            <a:spAutoFit/>
          </a:bodyPr>
          <a:lstStyle/>
          <a:p>
            <a:r>
              <a:rPr lang="en-US" sz="2400" dirty="0">
                <a:ea typeface="Times New Roman" panose="02020603050405020304" pitchFamily="18" charset="0"/>
              </a:rPr>
              <a:t>A </a:t>
            </a:r>
            <a:r>
              <a:rPr lang="en-US" sz="2400" b="1" dirty="0">
                <a:ea typeface="Times New Roman" panose="02020603050405020304" pitchFamily="18" charset="0"/>
              </a:rPr>
              <a:t>dataset</a:t>
            </a:r>
            <a:r>
              <a:rPr lang="en-US" sz="2400" dirty="0">
                <a:ea typeface="Times New Roman" panose="02020603050405020304" pitchFamily="18" charset="0"/>
              </a:rPr>
              <a:t> is a set of data identified with a particular experiment, scenario, or circumstance. </a:t>
            </a:r>
          </a:p>
          <a:p>
            <a:endParaRPr lang="en-US" sz="2400" dirty="0">
              <a:ea typeface="Times New Roman" panose="02020603050405020304" pitchFamily="18" charset="0"/>
            </a:endParaRPr>
          </a:p>
          <a:p>
            <a:r>
              <a:rPr lang="en-US" sz="2400" dirty="0">
                <a:ea typeface="Times New Roman" panose="02020603050405020304" pitchFamily="18" charset="0"/>
              </a:rPr>
              <a:t>For example: you see some demographics and smoking status for a group of patients. </a:t>
            </a:r>
            <a:endParaRPr lang="en-US" sz="2400" dirty="0"/>
          </a:p>
        </p:txBody>
      </p:sp>
    </p:spTree>
    <p:extLst>
      <p:ext uri="{BB962C8B-B14F-4D97-AF65-F5344CB8AC3E}">
        <p14:creationId xmlns:p14="http://schemas.microsoft.com/office/powerpoint/2010/main" val="226513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61E6-1C2F-41A9-97E9-B7588CC4F20E}"/>
              </a:ext>
            </a:extLst>
          </p:cNvPr>
          <p:cNvSpPr>
            <a:spLocks noGrp="1"/>
          </p:cNvSpPr>
          <p:nvPr>
            <p:ph type="title"/>
          </p:nvPr>
        </p:nvSpPr>
        <p:spPr/>
        <p:txBody>
          <a:bodyPr/>
          <a:lstStyle/>
          <a:p>
            <a:r>
              <a:rPr lang="en-US" dirty="0">
                <a:latin typeface="+mn-lt"/>
              </a:rPr>
              <a:t>Variable</a:t>
            </a:r>
          </a:p>
        </p:txBody>
      </p:sp>
      <p:sp>
        <p:nvSpPr>
          <p:cNvPr id="8" name="Rectangle 7">
            <a:extLst>
              <a:ext uri="{FF2B5EF4-FFF2-40B4-BE49-F238E27FC236}">
                <a16:creationId xmlns:a16="http://schemas.microsoft.com/office/drawing/2014/main" id="{596E9CF4-0FAC-4EDD-9368-451FE781BDA7}"/>
              </a:ext>
            </a:extLst>
          </p:cNvPr>
          <p:cNvSpPr/>
          <p:nvPr/>
        </p:nvSpPr>
        <p:spPr>
          <a:xfrm>
            <a:off x="838201" y="1518078"/>
            <a:ext cx="10515597" cy="830997"/>
          </a:xfrm>
          <a:prstGeom prst="rect">
            <a:avLst/>
          </a:prstGeom>
        </p:spPr>
        <p:txBody>
          <a:bodyPr wrap="square">
            <a:spAutoFit/>
          </a:bodyPr>
          <a:lstStyle/>
          <a:p>
            <a:pPr indent="3175" algn="just"/>
            <a:r>
              <a:rPr lang="en-US" sz="2400" dirty="0">
                <a:cs typeface="Times New Roman" pitchFamily="18" charset="0"/>
              </a:rPr>
              <a:t>A</a:t>
            </a:r>
            <a:r>
              <a:rPr lang="en-US" sz="2400" b="1" dirty="0">
                <a:cs typeface="Times New Roman" pitchFamily="18" charset="0"/>
              </a:rPr>
              <a:t> </a:t>
            </a:r>
            <a:r>
              <a:rPr lang="en-US" sz="2400" b="1" dirty="0">
                <a:solidFill>
                  <a:srgbClr val="FF0000"/>
                </a:solidFill>
                <a:cs typeface="Times New Roman" pitchFamily="18" charset="0"/>
              </a:rPr>
              <a:t>variable</a:t>
            </a:r>
            <a:r>
              <a:rPr lang="en-US" sz="2400" dirty="0">
                <a:cs typeface="Times New Roman" pitchFamily="18" charset="0"/>
              </a:rPr>
              <a:t> is a distinct characteristic of an </a:t>
            </a:r>
            <a:r>
              <a:rPr lang="en-US" sz="2400" b="1" dirty="0">
                <a:solidFill>
                  <a:srgbClr val="0070C0"/>
                </a:solidFill>
                <a:cs typeface="Times New Roman" pitchFamily="18" charset="0"/>
              </a:rPr>
              <a:t>individual</a:t>
            </a:r>
            <a:r>
              <a:rPr lang="en-US" sz="2400" dirty="0">
                <a:cs typeface="Times New Roman" pitchFamily="18" charset="0"/>
              </a:rPr>
              <a:t> to be observed and measured. These observed data can be </a:t>
            </a:r>
            <a:r>
              <a:rPr lang="en-US" sz="2400" dirty="0">
                <a:solidFill>
                  <a:srgbClr val="FF0000"/>
                </a:solidFill>
                <a:cs typeface="Times New Roman" pitchFamily="18" charset="0"/>
              </a:rPr>
              <a:t>qualitative</a:t>
            </a:r>
            <a:r>
              <a:rPr lang="en-US" sz="2400" dirty="0">
                <a:cs typeface="Times New Roman" pitchFamily="18" charset="0"/>
              </a:rPr>
              <a:t> or </a:t>
            </a:r>
            <a:r>
              <a:rPr lang="en-US" sz="2400" dirty="0">
                <a:solidFill>
                  <a:srgbClr val="0070C0"/>
                </a:solidFill>
                <a:cs typeface="Times New Roman" pitchFamily="18" charset="0"/>
              </a:rPr>
              <a:t>quantitative</a:t>
            </a:r>
            <a:r>
              <a:rPr lang="en-US" sz="2400" dirty="0">
                <a:cs typeface="Times New Roman" pitchFamily="18" charset="0"/>
              </a:rPr>
              <a:t>.</a:t>
            </a:r>
          </a:p>
        </p:txBody>
      </p:sp>
      <p:sp>
        <p:nvSpPr>
          <p:cNvPr id="7" name="Rectangle 6">
            <a:extLst>
              <a:ext uri="{FF2B5EF4-FFF2-40B4-BE49-F238E27FC236}">
                <a16:creationId xmlns:a16="http://schemas.microsoft.com/office/drawing/2014/main" id="{8E0EDEA1-3BF3-4783-9D79-BF1E00BB4CE4}"/>
              </a:ext>
            </a:extLst>
          </p:cNvPr>
          <p:cNvSpPr/>
          <p:nvPr/>
        </p:nvSpPr>
        <p:spPr>
          <a:xfrm>
            <a:off x="838202" y="2554721"/>
            <a:ext cx="4923771" cy="3785652"/>
          </a:xfrm>
          <a:prstGeom prst="rect">
            <a:avLst/>
          </a:prstGeom>
        </p:spPr>
        <p:txBody>
          <a:bodyPr wrap="square">
            <a:spAutoFit/>
          </a:bodyPr>
          <a:lstStyle/>
          <a:p>
            <a:pPr marL="342900" lvl="0" indent="-342900" algn="just">
              <a:buFont typeface="Arial" panose="020B0604020202020204" pitchFamily="34" charset="0"/>
              <a:buChar char="•"/>
            </a:pPr>
            <a:r>
              <a:rPr lang="en-US" sz="2400" dirty="0">
                <a:cs typeface="Times New Roman" pitchFamily="18" charset="0"/>
              </a:rPr>
              <a:t>A </a:t>
            </a:r>
            <a:r>
              <a:rPr lang="en-US" sz="2400" b="1" dirty="0">
                <a:solidFill>
                  <a:srgbClr val="FF0000"/>
                </a:solidFill>
                <a:cs typeface="Times New Roman" pitchFamily="18" charset="0"/>
              </a:rPr>
              <a:t>qualitative</a:t>
            </a:r>
            <a:r>
              <a:rPr lang="en-US" sz="2400" dirty="0">
                <a:cs typeface="Times New Roman" pitchFamily="18" charset="0"/>
              </a:rPr>
              <a:t> (</a:t>
            </a:r>
            <a:r>
              <a:rPr lang="en-US" sz="2400" b="1" dirty="0">
                <a:cs typeface="Times New Roman" pitchFamily="18" charset="0"/>
              </a:rPr>
              <a:t>categorical</a:t>
            </a:r>
            <a:r>
              <a:rPr lang="en-US" sz="2400" dirty="0">
                <a:cs typeface="Times New Roman" pitchFamily="18" charset="0"/>
              </a:rPr>
              <a:t>) variable is a variable that describes the individual by placing the individual into a category or group.</a:t>
            </a:r>
          </a:p>
          <a:p>
            <a:pPr lvl="0" algn="just"/>
            <a:endParaRPr lang="en-US" sz="2400" dirty="0">
              <a:cs typeface="Times New Roman" pitchFamily="18" charset="0"/>
            </a:endParaRPr>
          </a:p>
          <a:p>
            <a:pPr marL="342900" lvl="0" indent="-342900" algn="just">
              <a:buFont typeface="Arial" panose="020B0604020202020204" pitchFamily="34" charset="0"/>
              <a:buChar char="•"/>
            </a:pPr>
            <a:r>
              <a:rPr lang="en-US" sz="2400" dirty="0">
                <a:cs typeface="Times New Roman" pitchFamily="18" charset="0"/>
              </a:rPr>
              <a:t>A </a:t>
            </a:r>
            <a:r>
              <a:rPr lang="en-US" sz="2400" b="1" dirty="0">
                <a:solidFill>
                  <a:srgbClr val="0070C0"/>
                </a:solidFill>
                <a:cs typeface="Times New Roman" pitchFamily="18" charset="0"/>
              </a:rPr>
              <a:t>quantitative</a:t>
            </a:r>
            <a:r>
              <a:rPr lang="en-US" sz="2400" dirty="0">
                <a:cs typeface="Times New Roman" pitchFamily="18" charset="0"/>
              </a:rPr>
              <a:t> (</a:t>
            </a:r>
            <a:r>
              <a:rPr lang="en-US" sz="2400" b="1" dirty="0">
                <a:cs typeface="Times New Roman" pitchFamily="18" charset="0"/>
              </a:rPr>
              <a:t>numerical</a:t>
            </a:r>
            <a:r>
              <a:rPr lang="en-US" sz="2400" dirty="0">
                <a:cs typeface="Times New Roman" pitchFamily="18" charset="0"/>
              </a:rPr>
              <a:t>) variable is a variable that takes on a real value or numerical measurement for which sums, differences, and ratios have meaning.</a:t>
            </a:r>
          </a:p>
        </p:txBody>
      </p:sp>
      <p:pic>
        <p:nvPicPr>
          <p:cNvPr id="9" name="Picture 8" descr="C:\Users\asagh\AppData\Local\Microsoft\Windows\INetCache\Content.Word\Untitled.png">
            <a:extLst>
              <a:ext uri="{FF2B5EF4-FFF2-40B4-BE49-F238E27FC236}">
                <a16:creationId xmlns:a16="http://schemas.microsoft.com/office/drawing/2014/main" id="{F27BDB4F-C550-4108-BF8C-FA186E29C2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62181" y="2843641"/>
            <a:ext cx="5928289" cy="3496732"/>
          </a:xfrm>
          <a:prstGeom prst="rect">
            <a:avLst/>
          </a:prstGeom>
          <a:noFill/>
          <a:ln>
            <a:noFill/>
          </a:ln>
        </p:spPr>
      </p:pic>
    </p:spTree>
    <p:extLst>
      <p:ext uri="{BB962C8B-B14F-4D97-AF65-F5344CB8AC3E}">
        <p14:creationId xmlns:p14="http://schemas.microsoft.com/office/powerpoint/2010/main" val="237475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61E6-1C2F-41A9-97E9-B7588CC4F20E}"/>
              </a:ext>
            </a:extLst>
          </p:cNvPr>
          <p:cNvSpPr>
            <a:spLocks noGrp="1"/>
          </p:cNvSpPr>
          <p:nvPr>
            <p:ph type="title"/>
          </p:nvPr>
        </p:nvSpPr>
        <p:spPr/>
        <p:txBody>
          <a:bodyPr/>
          <a:lstStyle/>
          <a:p>
            <a:r>
              <a:rPr lang="en-US" dirty="0">
                <a:latin typeface="+mn-lt"/>
              </a:rPr>
              <a:t>Levels of Measurement</a:t>
            </a:r>
          </a:p>
        </p:txBody>
      </p:sp>
      <p:sp>
        <p:nvSpPr>
          <p:cNvPr id="8" name="Rectangle 7">
            <a:extLst>
              <a:ext uri="{FF2B5EF4-FFF2-40B4-BE49-F238E27FC236}">
                <a16:creationId xmlns:a16="http://schemas.microsoft.com/office/drawing/2014/main" id="{596E9CF4-0FAC-4EDD-9368-451FE781BDA7}"/>
              </a:ext>
            </a:extLst>
          </p:cNvPr>
          <p:cNvSpPr/>
          <p:nvPr/>
        </p:nvSpPr>
        <p:spPr>
          <a:xfrm>
            <a:off x="838202" y="1518078"/>
            <a:ext cx="2468670" cy="1569660"/>
          </a:xfrm>
          <a:prstGeom prst="rect">
            <a:avLst/>
          </a:prstGeom>
          <a:solidFill>
            <a:srgbClr val="CCFFCC"/>
          </a:solidFill>
        </p:spPr>
        <p:txBody>
          <a:bodyPr wrap="square">
            <a:spAutoFit/>
          </a:bodyPr>
          <a:lstStyle/>
          <a:p>
            <a:r>
              <a:rPr lang="en-US" sz="2400" dirty="0"/>
              <a:t>Depending on the variable, the type of data we gather is different. </a:t>
            </a:r>
          </a:p>
        </p:txBody>
      </p:sp>
      <p:pic>
        <p:nvPicPr>
          <p:cNvPr id="6" name="Picture 5" descr="C:\Users\asagh\AppData\Local\Microsoft\Windows\INetCache\Content.Word\Untitled.png">
            <a:extLst>
              <a:ext uri="{FF2B5EF4-FFF2-40B4-BE49-F238E27FC236}">
                <a16:creationId xmlns:a16="http://schemas.microsoft.com/office/drawing/2014/main" id="{3B11488D-DC22-4238-9431-332D2DAB82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69918" y="1415441"/>
            <a:ext cx="7942893" cy="4935581"/>
          </a:xfrm>
          <a:prstGeom prst="rect">
            <a:avLst/>
          </a:prstGeom>
          <a:noFill/>
          <a:ln>
            <a:noFill/>
          </a:ln>
        </p:spPr>
      </p:pic>
      <p:sp>
        <p:nvSpPr>
          <p:cNvPr id="10" name="Rectangle 9">
            <a:extLst>
              <a:ext uri="{FF2B5EF4-FFF2-40B4-BE49-F238E27FC236}">
                <a16:creationId xmlns:a16="http://schemas.microsoft.com/office/drawing/2014/main" id="{9F78BB57-D6B8-41B9-8CC5-4CE731CA7CA7}"/>
              </a:ext>
            </a:extLst>
          </p:cNvPr>
          <p:cNvSpPr/>
          <p:nvPr/>
        </p:nvSpPr>
        <p:spPr>
          <a:xfrm>
            <a:off x="838200" y="3450700"/>
            <a:ext cx="2468670" cy="3046988"/>
          </a:xfrm>
          <a:prstGeom prst="rect">
            <a:avLst/>
          </a:prstGeom>
          <a:solidFill>
            <a:srgbClr val="FFFF99"/>
          </a:solidFill>
        </p:spPr>
        <p:txBody>
          <a:bodyPr wrap="square">
            <a:spAutoFit/>
          </a:bodyPr>
          <a:lstStyle/>
          <a:p>
            <a:r>
              <a:rPr lang="en-US" sz="2400" dirty="0"/>
              <a:t>We can change level of information gathered in higher levels to lower but not the other way around. Example: salary.</a:t>
            </a:r>
          </a:p>
        </p:txBody>
      </p:sp>
    </p:spTree>
    <p:extLst>
      <p:ext uri="{BB962C8B-B14F-4D97-AF65-F5344CB8AC3E}">
        <p14:creationId xmlns:p14="http://schemas.microsoft.com/office/powerpoint/2010/main" val="173294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A67B-E658-48FC-8A47-71FFA3D3E9F6}"/>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4" name="Rectangle 3">
            <a:extLst>
              <a:ext uri="{FF2B5EF4-FFF2-40B4-BE49-F238E27FC236}">
                <a16:creationId xmlns:a16="http://schemas.microsoft.com/office/drawing/2014/main" id="{F1804B37-0E60-49A3-9F47-BD9F890CCBF5}"/>
              </a:ext>
            </a:extLst>
          </p:cNvPr>
          <p:cNvSpPr/>
          <p:nvPr/>
        </p:nvSpPr>
        <p:spPr>
          <a:xfrm>
            <a:off x="875778" y="1552902"/>
            <a:ext cx="10515600" cy="830997"/>
          </a:xfrm>
          <a:prstGeom prst="rect">
            <a:avLst/>
          </a:prstGeom>
        </p:spPr>
        <p:txBody>
          <a:bodyPr wrap="square">
            <a:spAutoFit/>
          </a:bodyPr>
          <a:lstStyle/>
          <a:p>
            <a:r>
              <a:rPr lang="en-US" sz="2400" b="1" dirty="0">
                <a:ea typeface="Times New Roman" panose="02020603050405020304" pitchFamily="18" charset="0"/>
              </a:rPr>
              <a:t>For the following variables, determine the variable type (</a:t>
            </a:r>
            <a:r>
              <a:rPr lang="en-US" sz="2400" b="1" dirty="0">
                <a:solidFill>
                  <a:srgbClr val="FF0000"/>
                </a:solidFill>
                <a:ea typeface="Times New Roman" panose="02020603050405020304" pitchFamily="18" charset="0"/>
              </a:rPr>
              <a:t>qualitative</a:t>
            </a:r>
            <a:r>
              <a:rPr lang="en-US" sz="2400" b="1" dirty="0">
                <a:ea typeface="Times New Roman" panose="02020603050405020304" pitchFamily="18" charset="0"/>
              </a:rPr>
              <a:t>/</a:t>
            </a:r>
            <a:r>
              <a:rPr lang="en-US" sz="2400" b="1" dirty="0">
                <a:solidFill>
                  <a:srgbClr val="0070C0"/>
                </a:solidFill>
                <a:ea typeface="Times New Roman" panose="02020603050405020304" pitchFamily="18" charset="0"/>
              </a:rPr>
              <a:t>quantitative</a:t>
            </a:r>
            <a:r>
              <a:rPr lang="en-US" sz="2400" b="1" dirty="0">
                <a:ea typeface="Times New Roman" panose="02020603050405020304" pitchFamily="18" charset="0"/>
              </a:rPr>
              <a:t>) and </a:t>
            </a:r>
            <a:r>
              <a:rPr lang="en-US" sz="2400" b="1" dirty="0">
                <a:solidFill>
                  <a:srgbClr val="00B050"/>
                </a:solidFill>
                <a:ea typeface="Times New Roman" panose="02020603050405020304" pitchFamily="18" charset="0"/>
              </a:rPr>
              <a:t>measurement scale</a:t>
            </a:r>
            <a:r>
              <a:rPr lang="en-US" sz="2400" b="1" dirty="0">
                <a:ea typeface="Times New Roman" panose="02020603050405020304" pitchFamily="18" charset="0"/>
              </a:rPr>
              <a:t>.  </a:t>
            </a:r>
          </a:p>
        </p:txBody>
      </p:sp>
      <p:sp>
        <p:nvSpPr>
          <p:cNvPr id="5" name="Rectangle 4">
            <a:extLst>
              <a:ext uri="{FF2B5EF4-FFF2-40B4-BE49-F238E27FC236}">
                <a16:creationId xmlns:a16="http://schemas.microsoft.com/office/drawing/2014/main" id="{122C4859-67DE-47B4-9E72-2D2F1916B1B4}"/>
              </a:ext>
            </a:extLst>
          </p:cNvPr>
          <p:cNvSpPr/>
          <p:nvPr/>
        </p:nvSpPr>
        <p:spPr>
          <a:xfrm>
            <a:off x="875778" y="2488943"/>
            <a:ext cx="10478022" cy="3816429"/>
          </a:xfrm>
          <a:prstGeom prst="rect">
            <a:avLst/>
          </a:prstGeom>
        </p:spPr>
        <p:txBody>
          <a:bodyPr wrap="square">
            <a:spAutoFit/>
          </a:bodyPr>
          <a:lstStyle/>
          <a:p>
            <a:r>
              <a:rPr lang="en-US" sz="2200" dirty="0"/>
              <a:t>Body temperature (ºC)		Dose of aspirin (nil, low, high)		 Sex </a:t>
            </a:r>
          </a:p>
          <a:p>
            <a:r>
              <a:rPr lang="en-US" sz="2200" dirty="0"/>
              <a:t>Number of tumors		Dose of aspirin (g)			 pH of soil	</a:t>
            </a:r>
          </a:p>
          <a:p>
            <a:r>
              <a:rPr lang="en-US" sz="2200" dirty="0"/>
              <a:t>Ranking of baseball players	Date of birth				 IQ score</a:t>
            </a:r>
          </a:p>
          <a:p>
            <a:r>
              <a:rPr lang="en-US" sz="2200" dirty="0"/>
              <a:t>Weight gain (g)			Number of viruses on a PC		 College major</a:t>
            </a:r>
          </a:p>
          <a:p>
            <a:r>
              <a:rPr lang="en-US" sz="2200" dirty="0"/>
              <a:t>APGAR score (0, 1, or 2)		Income ($)				 Marital Status</a:t>
            </a:r>
          </a:p>
          <a:p>
            <a:r>
              <a:rPr lang="en-US" sz="2200" dirty="0"/>
              <a:t>Date of harvesting		Severity of asthma (mild, moderate, severe)</a:t>
            </a:r>
          </a:p>
          <a:p>
            <a:r>
              <a:rPr lang="en-US" sz="2200" dirty="0"/>
              <a:t>Smoking status (Yes, No)	Temperature inside refrigerators (ºF)</a:t>
            </a:r>
          </a:p>
          <a:p>
            <a:r>
              <a:rPr lang="en-US" sz="2200" dirty="0"/>
              <a:t>Number of correct answers	Income class (upper, middle, low)</a:t>
            </a:r>
          </a:p>
          <a:p>
            <a:r>
              <a:rPr lang="en-US" sz="2200" dirty="0"/>
              <a:t>Agreement on death penalty(1=disagree, 2= neutral, 3=agree)</a:t>
            </a:r>
          </a:p>
          <a:p>
            <a:r>
              <a:rPr lang="en-US" sz="2200" dirty="0"/>
              <a:t>Type of crop (0=Wheat, 1= Barley, 2=Oats, 3=Others)</a:t>
            </a:r>
          </a:p>
          <a:p>
            <a:r>
              <a:rPr lang="en-US" sz="2200" dirty="0"/>
              <a:t>Time required for a computer to process a request</a:t>
            </a:r>
          </a:p>
        </p:txBody>
      </p:sp>
    </p:spTree>
    <p:extLst>
      <p:ext uri="{BB962C8B-B14F-4D97-AF65-F5344CB8AC3E}">
        <p14:creationId xmlns:p14="http://schemas.microsoft.com/office/powerpoint/2010/main" val="3677774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A67B-E658-48FC-8A47-71FFA3D3E9F6}"/>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4" name="Rectangle 3">
            <a:extLst>
              <a:ext uri="{FF2B5EF4-FFF2-40B4-BE49-F238E27FC236}">
                <a16:creationId xmlns:a16="http://schemas.microsoft.com/office/drawing/2014/main" id="{F1804B37-0E60-49A3-9F47-BD9F890CCBF5}"/>
              </a:ext>
            </a:extLst>
          </p:cNvPr>
          <p:cNvSpPr/>
          <p:nvPr/>
        </p:nvSpPr>
        <p:spPr>
          <a:xfrm>
            <a:off x="875778" y="1552902"/>
            <a:ext cx="5678948" cy="1569660"/>
          </a:xfrm>
          <a:prstGeom prst="rect">
            <a:avLst/>
          </a:prstGeom>
        </p:spPr>
        <p:txBody>
          <a:bodyPr wrap="square">
            <a:spAutoFit/>
          </a:bodyPr>
          <a:lstStyle/>
          <a:p>
            <a:r>
              <a:rPr lang="en-US" sz="2400" b="1" dirty="0">
                <a:ea typeface="Times New Roman" panose="02020603050405020304" pitchFamily="18" charset="0"/>
              </a:rPr>
              <a:t>The given table is published in the following article. List all the variables in the table and determine their type, level of measurement. </a:t>
            </a:r>
          </a:p>
        </p:txBody>
      </p:sp>
      <p:pic>
        <p:nvPicPr>
          <p:cNvPr id="1027" name="Picture 3">
            <a:extLst>
              <a:ext uri="{FF2B5EF4-FFF2-40B4-BE49-F238E27FC236}">
                <a16:creationId xmlns:a16="http://schemas.microsoft.com/office/drawing/2014/main" id="{BB9D2642-E0AB-44EE-BB9F-1495A945A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13" y="4387016"/>
            <a:ext cx="9335212" cy="183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13C8DDDF-C169-469F-A7E4-71E1558B31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917" y="1271303"/>
            <a:ext cx="4799074" cy="281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33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925-B445-4D2C-B07B-3865787CAFDF}"/>
              </a:ext>
            </a:extLst>
          </p:cNvPr>
          <p:cNvSpPr>
            <a:spLocks noGrp="1"/>
          </p:cNvSpPr>
          <p:nvPr>
            <p:ph type="title"/>
          </p:nvPr>
        </p:nvSpPr>
        <p:spPr/>
        <p:txBody>
          <a:bodyPr/>
          <a:lstStyle/>
          <a:p>
            <a:r>
              <a:rPr lang="en-US" dirty="0">
                <a:latin typeface="+mn-lt"/>
              </a:rPr>
              <a:t>Suggested Textbook</a:t>
            </a:r>
          </a:p>
        </p:txBody>
      </p:sp>
      <p:sp>
        <p:nvSpPr>
          <p:cNvPr id="4" name="Subtitle 2">
            <a:extLst>
              <a:ext uri="{FF2B5EF4-FFF2-40B4-BE49-F238E27FC236}">
                <a16:creationId xmlns:a16="http://schemas.microsoft.com/office/drawing/2014/main" id="{896B589B-77C4-48B0-A135-15A4D6755F11}"/>
              </a:ext>
            </a:extLst>
          </p:cNvPr>
          <p:cNvSpPr txBox="1">
            <a:spLocks/>
          </p:cNvSpPr>
          <p:nvPr/>
        </p:nvSpPr>
        <p:spPr>
          <a:xfrm>
            <a:off x="838200" y="1583406"/>
            <a:ext cx="10397647" cy="1510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Biostatistics for the Biological and Health Sciences, 1</a:t>
            </a:r>
            <a:r>
              <a:rPr lang="en-US" sz="2400" baseline="30000" dirty="0"/>
              <a:t>st</a:t>
            </a:r>
            <a:r>
              <a:rPr lang="en-US" sz="2400" dirty="0"/>
              <a:t> edition, by Marc and Mario </a:t>
            </a:r>
            <a:r>
              <a:rPr lang="en-US" sz="2400" dirty="0" err="1"/>
              <a:t>Triola</a:t>
            </a:r>
            <a:r>
              <a:rPr lang="en-US" sz="2400" dirty="0"/>
              <a:t>, (ISBN: 0321194365). Two copies available in the library, access only in the library. There is an optional student solutions manual to accompany the textbook.</a:t>
            </a:r>
          </a:p>
        </p:txBody>
      </p:sp>
      <p:pic>
        <p:nvPicPr>
          <p:cNvPr id="5" name="Picture 4">
            <a:extLst>
              <a:ext uri="{FF2B5EF4-FFF2-40B4-BE49-F238E27FC236}">
                <a16:creationId xmlns:a16="http://schemas.microsoft.com/office/drawing/2014/main" id="{56ECA503-CFC7-4824-9E31-E0EF1F5FDDD2}"/>
              </a:ext>
            </a:extLst>
          </p:cNvPr>
          <p:cNvPicPr>
            <a:picLocks noChangeAspect="1"/>
          </p:cNvPicPr>
          <p:nvPr/>
        </p:nvPicPr>
        <p:blipFill>
          <a:blip r:embed="rId3"/>
          <a:stretch>
            <a:fillRect/>
          </a:stretch>
        </p:blipFill>
        <p:spPr>
          <a:xfrm>
            <a:off x="3783153" y="3022551"/>
            <a:ext cx="2110237" cy="2754415"/>
          </a:xfrm>
          <a:prstGeom prst="rect">
            <a:avLst/>
          </a:prstGeom>
        </p:spPr>
      </p:pic>
      <p:pic>
        <p:nvPicPr>
          <p:cNvPr id="6" name="Picture 5">
            <a:extLst>
              <a:ext uri="{FF2B5EF4-FFF2-40B4-BE49-F238E27FC236}">
                <a16:creationId xmlns:a16="http://schemas.microsoft.com/office/drawing/2014/main" id="{89E8B389-49D5-4B9C-A081-7D70D6E783F9}"/>
              </a:ext>
            </a:extLst>
          </p:cNvPr>
          <p:cNvPicPr>
            <a:picLocks noChangeAspect="1"/>
          </p:cNvPicPr>
          <p:nvPr/>
        </p:nvPicPr>
        <p:blipFill>
          <a:blip r:embed="rId4"/>
          <a:stretch>
            <a:fillRect/>
          </a:stretch>
        </p:blipFill>
        <p:spPr>
          <a:xfrm>
            <a:off x="6456242" y="3022551"/>
            <a:ext cx="2064431" cy="2754415"/>
          </a:xfrm>
          <a:prstGeom prst="rect">
            <a:avLst/>
          </a:prstGeom>
        </p:spPr>
      </p:pic>
      <p:sp>
        <p:nvSpPr>
          <p:cNvPr id="7" name="Rectangle 6">
            <a:extLst>
              <a:ext uri="{FF2B5EF4-FFF2-40B4-BE49-F238E27FC236}">
                <a16:creationId xmlns:a16="http://schemas.microsoft.com/office/drawing/2014/main" id="{0F6DC5E9-31FA-4D58-B381-3EBA2FEF75B0}"/>
              </a:ext>
            </a:extLst>
          </p:cNvPr>
          <p:cNvSpPr/>
          <p:nvPr/>
        </p:nvSpPr>
        <p:spPr>
          <a:xfrm>
            <a:off x="4104506" y="5927194"/>
            <a:ext cx="2130904" cy="769441"/>
          </a:xfrm>
          <a:prstGeom prst="rect">
            <a:avLst/>
          </a:prstGeom>
        </p:spPr>
        <p:txBody>
          <a:bodyPr wrap="none">
            <a:spAutoFit/>
          </a:bodyPr>
          <a:lstStyle/>
          <a:p>
            <a:r>
              <a:rPr lang="en-US" sz="2200" dirty="0">
                <a:hlinkClick r:id="rId5"/>
              </a:rPr>
              <a:t>1</a:t>
            </a:r>
            <a:r>
              <a:rPr lang="en-US" sz="2200" baseline="30000" dirty="0">
                <a:hlinkClick r:id="rId5"/>
              </a:rPr>
              <a:t>st</a:t>
            </a:r>
            <a:r>
              <a:rPr lang="en-US" sz="2200" dirty="0">
                <a:hlinkClick r:id="rId5"/>
              </a:rPr>
              <a:t> Edition</a:t>
            </a:r>
            <a:r>
              <a:rPr lang="en-US" sz="2200" dirty="0"/>
              <a:t> (2014)</a:t>
            </a:r>
          </a:p>
          <a:p>
            <a:r>
              <a:rPr lang="en-US" sz="2200" dirty="0"/>
              <a:t>International ed.</a:t>
            </a:r>
          </a:p>
        </p:txBody>
      </p:sp>
      <p:sp>
        <p:nvSpPr>
          <p:cNvPr id="8" name="Rectangle 7">
            <a:extLst>
              <a:ext uri="{FF2B5EF4-FFF2-40B4-BE49-F238E27FC236}">
                <a16:creationId xmlns:a16="http://schemas.microsoft.com/office/drawing/2014/main" id="{30B486C3-5C29-4A2B-80FA-C2C2E21D3E4F}"/>
              </a:ext>
            </a:extLst>
          </p:cNvPr>
          <p:cNvSpPr/>
          <p:nvPr/>
        </p:nvSpPr>
        <p:spPr>
          <a:xfrm>
            <a:off x="6469840" y="5919940"/>
            <a:ext cx="2195537" cy="430887"/>
          </a:xfrm>
          <a:prstGeom prst="rect">
            <a:avLst/>
          </a:prstGeom>
        </p:spPr>
        <p:txBody>
          <a:bodyPr wrap="none">
            <a:spAutoFit/>
          </a:bodyPr>
          <a:lstStyle/>
          <a:p>
            <a:r>
              <a:rPr lang="en-US" sz="2200" dirty="0">
                <a:hlinkClick r:id="rId6"/>
              </a:rPr>
              <a:t>2</a:t>
            </a:r>
            <a:r>
              <a:rPr lang="en-US" sz="2200" baseline="30000" dirty="0">
                <a:hlinkClick r:id="rId6"/>
              </a:rPr>
              <a:t>nd</a:t>
            </a:r>
            <a:r>
              <a:rPr lang="en-US" sz="2200" dirty="0">
                <a:hlinkClick r:id="rId6"/>
              </a:rPr>
              <a:t> Edition</a:t>
            </a:r>
            <a:r>
              <a:rPr lang="en-US" sz="2200" dirty="0"/>
              <a:t> (2017)</a:t>
            </a:r>
          </a:p>
        </p:txBody>
      </p:sp>
      <p:pic>
        <p:nvPicPr>
          <p:cNvPr id="9" name="Picture 8">
            <a:extLst>
              <a:ext uri="{FF2B5EF4-FFF2-40B4-BE49-F238E27FC236}">
                <a16:creationId xmlns:a16="http://schemas.microsoft.com/office/drawing/2014/main" id="{120D3367-6BE5-4416-BBD3-2875650EE9F7}"/>
              </a:ext>
            </a:extLst>
          </p:cNvPr>
          <p:cNvPicPr>
            <a:picLocks noChangeAspect="1"/>
          </p:cNvPicPr>
          <p:nvPr/>
        </p:nvPicPr>
        <p:blipFill>
          <a:blip r:embed="rId7"/>
          <a:stretch>
            <a:fillRect/>
          </a:stretch>
        </p:blipFill>
        <p:spPr>
          <a:xfrm>
            <a:off x="991203" y="3022551"/>
            <a:ext cx="2214549" cy="2754415"/>
          </a:xfrm>
          <a:prstGeom prst="rect">
            <a:avLst/>
          </a:prstGeom>
        </p:spPr>
      </p:pic>
      <p:sp>
        <p:nvSpPr>
          <p:cNvPr id="10" name="Rectangle 9">
            <a:extLst>
              <a:ext uri="{FF2B5EF4-FFF2-40B4-BE49-F238E27FC236}">
                <a16:creationId xmlns:a16="http://schemas.microsoft.com/office/drawing/2014/main" id="{2C541B6D-B829-4548-A692-C1B14DF9AFEA}"/>
              </a:ext>
            </a:extLst>
          </p:cNvPr>
          <p:cNvSpPr/>
          <p:nvPr/>
        </p:nvSpPr>
        <p:spPr>
          <a:xfrm>
            <a:off x="1092298" y="5927200"/>
            <a:ext cx="2130904" cy="430887"/>
          </a:xfrm>
          <a:prstGeom prst="rect">
            <a:avLst/>
          </a:prstGeom>
        </p:spPr>
        <p:txBody>
          <a:bodyPr wrap="none">
            <a:spAutoFit/>
          </a:bodyPr>
          <a:lstStyle/>
          <a:p>
            <a:r>
              <a:rPr lang="en-US" sz="2200" dirty="0"/>
              <a:t>1</a:t>
            </a:r>
            <a:r>
              <a:rPr lang="en-US" sz="2200" baseline="30000" dirty="0"/>
              <a:t>st</a:t>
            </a:r>
            <a:r>
              <a:rPr lang="en-US" sz="2200" dirty="0"/>
              <a:t> Edition (2006)</a:t>
            </a:r>
          </a:p>
        </p:txBody>
      </p:sp>
      <p:pic>
        <p:nvPicPr>
          <p:cNvPr id="12" name="Picture 11">
            <a:extLst>
              <a:ext uri="{FF2B5EF4-FFF2-40B4-BE49-F238E27FC236}">
                <a16:creationId xmlns:a16="http://schemas.microsoft.com/office/drawing/2014/main" id="{E643FFCC-5082-4659-B1CA-1ECEB76662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60053" y="3022551"/>
            <a:ext cx="2193330" cy="2754415"/>
          </a:xfrm>
          <a:prstGeom prst="rect">
            <a:avLst/>
          </a:prstGeom>
        </p:spPr>
      </p:pic>
      <p:sp>
        <p:nvSpPr>
          <p:cNvPr id="13" name="Rectangle 12">
            <a:extLst>
              <a:ext uri="{FF2B5EF4-FFF2-40B4-BE49-F238E27FC236}">
                <a16:creationId xmlns:a16="http://schemas.microsoft.com/office/drawing/2014/main" id="{A0D8033E-4BD3-42F5-8014-F4CC753714E3}"/>
              </a:ext>
            </a:extLst>
          </p:cNvPr>
          <p:cNvSpPr/>
          <p:nvPr/>
        </p:nvSpPr>
        <p:spPr>
          <a:xfrm>
            <a:off x="9190622" y="5927200"/>
            <a:ext cx="1991314" cy="430887"/>
          </a:xfrm>
          <a:prstGeom prst="rect">
            <a:avLst/>
          </a:prstGeom>
        </p:spPr>
        <p:txBody>
          <a:bodyPr wrap="none">
            <a:spAutoFit/>
          </a:bodyPr>
          <a:lstStyle/>
          <a:p>
            <a:r>
              <a:rPr lang="en-US" sz="2200" dirty="0"/>
              <a:t>Supplementary</a:t>
            </a:r>
          </a:p>
        </p:txBody>
      </p:sp>
    </p:spTree>
    <p:extLst>
      <p:ext uri="{BB962C8B-B14F-4D97-AF65-F5344CB8AC3E}">
        <p14:creationId xmlns:p14="http://schemas.microsoft.com/office/powerpoint/2010/main" val="258690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925-B445-4D2C-B07B-3865787CAFDF}"/>
              </a:ext>
            </a:extLst>
          </p:cNvPr>
          <p:cNvSpPr>
            <a:spLocks noGrp="1"/>
          </p:cNvSpPr>
          <p:nvPr>
            <p:ph type="title"/>
          </p:nvPr>
        </p:nvSpPr>
        <p:spPr/>
        <p:txBody>
          <a:bodyPr/>
          <a:lstStyle/>
          <a:p>
            <a:r>
              <a:rPr lang="en-US" dirty="0">
                <a:latin typeface="+mn-lt"/>
              </a:rPr>
              <a:t>Table of Contents</a:t>
            </a:r>
          </a:p>
        </p:txBody>
      </p:sp>
      <p:sp>
        <p:nvSpPr>
          <p:cNvPr id="3" name="Content Placeholder 2">
            <a:extLst>
              <a:ext uri="{FF2B5EF4-FFF2-40B4-BE49-F238E27FC236}">
                <a16:creationId xmlns:a16="http://schemas.microsoft.com/office/drawing/2014/main" id="{97197050-3D74-4F6E-823D-4CBE5294C32A}"/>
              </a:ext>
            </a:extLst>
          </p:cNvPr>
          <p:cNvSpPr>
            <a:spLocks noGrp="1"/>
          </p:cNvSpPr>
          <p:nvPr>
            <p:ph idx="1"/>
          </p:nvPr>
        </p:nvSpPr>
        <p:spPr>
          <a:xfrm>
            <a:off x="838199" y="1775521"/>
            <a:ext cx="10515599" cy="4351338"/>
          </a:xfrm>
        </p:spPr>
        <p:txBody>
          <a:bodyPr/>
          <a:lstStyle/>
          <a:p>
            <a:pPr marL="0" indent="0">
              <a:buNone/>
            </a:pPr>
            <a:r>
              <a:rPr lang="en-US" dirty="0">
                <a:solidFill>
                  <a:srgbClr val="7030A0"/>
                </a:solidFill>
              </a:rPr>
              <a:t>Chapter 1 Introduction to Biostatistics</a:t>
            </a:r>
            <a:br>
              <a:rPr lang="en-US" dirty="0">
                <a:solidFill>
                  <a:srgbClr val="7030A0"/>
                </a:solidFill>
              </a:rPr>
            </a:br>
            <a:r>
              <a:rPr lang="en-US" dirty="0">
                <a:solidFill>
                  <a:srgbClr val="7030A0"/>
                </a:solidFill>
              </a:rPr>
              <a:t>Chapter 2 Describing, Exploring, and Comparing Data</a:t>
            </a:r>
            <a:br>
              <a:rPr lang="en-US" dirty="0">
                <a:solidFill>
                  <a:srgbClr val="7030A0"/>
                </a:solidFill>
              </a:rPr>
            </a:br>
            <a:br>
              <a:rPr lang="en-US" dirty="0">
                <a:solidFill>
                  <a:srgbClr val="009900"/>
                </a:solidFill>
              </a:rPr>
            </a:br>
            <a:r>
              <a:rPr lang="en-US" dirty="0">
                <a:solidFill>
                  <a:srgbClr val="009900"/>
                </a:solidFill>
              </a:rPr>
              <a:t>Chapter 3 Probability</a:t>
            </a:r>
            <a:br>
              <a:rPr lang="en-US" dirty="0">
                <a:solidFill>
                  <a:srgbClr val="009900"/>
                </a:solidFill>
              </a:rPr>
            </a:br>
            <a:r>
              <a:rPr lang="en-US" dirty="0">
                <a:solidFill>
                  <a:srgbClr val="009900"/>
                </a:solidFill>
              </a:rPr>
              <a:t>Chapter 4 Discrete Probability Distributions</a:t>
            </a:r>
            <a:br>
              <a:rPr lang="en-US" dirty="0">
                <a:solidFill>
                  <a:srgbClr val="009900"/>
                </a:solidFill>
              </a:rPr>
            </a:br>
            <a:r>
              <a:rPr lang="en-US" dirty="0">
                <a:solidFill>
                  <a:srgbClr val="009900"/>
                </a:solidFill>
              </a:rPr>
              <a:t>Chapter 5 Normal Probability Distributions</a:t>
            </a:r>
            <a:br>
              <a:rPr lang="en-US" dirty="0">
                <a:solidFill>
                  <a:srgbClr val="009900"/>
                </a:solidFill>
              </a:rPr>
            </a:br>
            <a:br>
              <a:rPr lang="en-US" dirty="0">
                <a:solidFill>
                  <a:srgbClr val="009900"/>
                </a:solidFill>
              </a:rPr>
            </a:br>
            <a:r>
              <a:rPr lang="en-US" dirty="0">
                <a:solidFill>
                  <a:srgbClr val="0070C0"/>
                </a:solidFill>
              </a:rPr>
              <a:t>Chapter 6 Estimates and Sample Sizes with One Sample</a:t>
            </a:r>
            <a:br>
              <a:rPr lang="en-US" dirty="0">
                <a:solidFill>
                  <a:srgbClr val="0070C0"/>
                </a:solidFill>
              </a:rPr>
            </a:br>
            <a:r>
              <a:rPr lang="en-US" dirty="0">
                <a:solidFill>
                  <a:srgbClr val="0070C0"/>
                </a:solidFill>
              </a:rPr>
              <a:t>Chapter 7 Hypothesis Testing with One Sample</a:t>
            </a:r>
            <a:br>
              <a:rPr lang="en-US" dirty="0">
                <a:solidFill>
                  <a:srgbClr val="0070C0"/>
                </a:solidFill>
              </a:rPr>
            </a:br>
            <a:r>
              <a:rPr lang="en-US" dirty="0">
                <a:solidFill>
                  <a:srgbClr val="0070C0"/>
                </a:solidFill>
              </a:rPr>
              <a:t>Chapter 8 Inferences from Two Samples</a:t>
            </a:r>
            <a:br>
              <a:rPr lang="en-US" dirty="0">
                <a:solidFill>
                  <a:srgbClr val="0070C0"/>
                </a:solidFill>
              </a:rPr>
            </a:br>
            <a:r>
              <a:rPr lang="en-US" dirty="0">
                <a:solidFill>
                  <a:srgbClr val="0070C0"/>
                </a:solidFill>
              </a:rPr>
              <a:t>Chapter 9 Correlation and Regression</a:t>
            </a:r>
          </a:p>
        </p:txBody>
      </p:sp>
    </p:spTree>
    <p:extLst>
      <p:ext uri="{BB962C8B-B14F-4D97-AF65-F5344CB8AC3E}">
        <p14:creationId xmlns:p14="http://schemas.microsoft.com/office/powerpoint/2010/main" val="340042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925-B445-4D2C-B07B-3865787CAFDF}"/>
              </a:ext>
            </a:extLst>
          </p:cNvPr>
          <p:cNvSpPr>
            <a:spLocks noGrp="1"/>
          </p:cNvSpPr>
          <p:nvPr>
            <p:ph type="title"/>
          </p:nvPr>
        </p:nvSpPr>
        <p:spPr/>
        <p:txBody>
          <a:bodyPr/>
          <a:lstStyle/>
          <a:p>
            <a:r>
              <a:rPr lang="en-US" dirty="0">
                <a:latin typeface="+mn-lt"/>
              </a:rPr>
              <a:t>Technology</a:t>
            </a:r>
          </a:p>
        </p:txBody>
      </p:sp>
      <p:sp>
        <p:nvSpPr>
          <p:cNvPr id="3" name="Content Placeholder 2">
            <a:extLst>
              <a:ext uri="{FF2B5EF4-FFF2-40B4-BE49-F238E27FC236}">
                <a16:creationId xmlns:a16="http://schemas.microsoft.com/office/drawing/2014/main" id="{97197050-3D74-4F6E-823D-4CBE5294C32A}"/>
              </a:ext>
            </a:extLst>
          </p:cNvPr>
          <p:cNvSpPr>
            <a:spLocks noGrp="1"/>
          </p:cNvSpPr>
          <p:nvPr>
            <p:ph idx="1"/>
          </p:nvPr>
        </p:nvSpPr>
        <p:spPr>
          <a:xfrm>
            <a:off x="838200" y="1825625"/>
            <a:ext cx="7754655" cy="4351338"/>
          </a:xfrm>
        </p:spPr>
        <p:txBody>
          <a:bodyPr/>
          <a:lstStyle/>
          <a:p>
            <a:pPr marL="0" indent="0">
              <a:buNone/>
            </a:pPr>
            <a:r>
              <a:rPr lang="en-US" dirty="0"/>
              <a:t>All computing will be done using </a:t>
            </a:r>
            <a:r>
              <a:rPr lang="en-US" dirty="0">
                <a:solidFill>
                  <a:srgbClr val="00B050"/>
                </a:solidFill>
              </a:rPr>
              <a:t>Excel 2017 </a:t>
            </a:r>
            <a:r>
              <a:rPr lang="en-US" dirty="0"/>
              <a:t>and the TI-83+/TI-84+ calculator. Instructions on how to use Excel 2017 and the calculator will be available in handouts on Blackboard.</a:t>
            </a:r>
            <a:br>
              <a:rPr lang="en-US" dirty="0"/>
            </a:br>
            <a:br>
              <a:rPr lang="en-US" dirty="0"/>
            </a:br>
            <a:r>
              <a:rPr lang="en-US" dirty="0">
                <a:solidFill>
                  <a:srgbClr val="990033"/>
                </a:solidFill>
              </a:rPr>
              <a:t>Blackboard</a:t>
            </a:r>
            <a:r>
              <a:rPr lang="en-US" dirty="0"/>
              <a:t> will contain the syllabus, lectures, handouts, solutions to practice problems, lecture-captured videos, practice exams, datasets, Excel and calculator instructions, exam seat assignments, and other course related material. </a:t>
            </a:r>
            <a:r>
              <a:rPr lang="en-US" dirty="0">
                <a:solidFill>
                  <a:srgbClr val="FF0000"/>
                </a:solidFill>
              </a:rPr>
              <a:t>Check Blackboard regularly for new posts</a:t>
            </a:r>
            <a:r>
              <a:rPr lang="en-US" dirty="0"/>
              <a:t>.</a:t>
            </a:r>
          </a:p>
        </p:txBody>
      </p:sp>
      <p:pic>
        <p:nvPicPr>
          <p:cNvPr id="4" name="Picture 3">
            <a:extLst>
              <a:ext uri="{FF2B5EF4-FFF2-40B4-BE49-F238E27FC236}">
                <a16:creationId xmlns:a16="http://schemas.microsoft.com/office/drawing/2014/main" id="{95FD2B27-7560-423E-AB34-37715F1B6B71}"/>
              </a:ext>
            </a:extLst>
          </p:cNvPr>
          <p:cNvPicPr>
            <a:picLocks noChangeAspect="1"/>
          </p:cNvPicPr>
          <p:nvPr/>
        </p:nvPicPr>
        <p:blipFill>
          <a:blip r:embed="rId3"/>
          <a:stretch>
            <a:fillRect/>
          </a:stretch>
        </p:blipFill>
        <p:spPr>
          <a:xfrm>
            <a:off x="9165616" y="361993"/>
            <a:ext cx="2589521" cy="4923044"/>
          </a:xfrm>
          <a:prstGeom prst="rect">
            <a:avLst/>
          </a:prstGeom>
        </p:spPr>
      </p:pic>
      <p:pic>
        <p:nvPicPr>
          <p:cNvPr id="5" name="Picture 4">
            <a:extLst>
              <a:ext uri="{FF2B5EF4-FFF2-40B4-BE49-F238E27FC236}">
                <a16:creationId xmlns:a16="http://schemas.microsoft.com/office/drawing/2014/main" id="{5E2127B9-7FAE-4A18-BEB7-6D0CFDC5D86F}"/>
              </a:ext>
            </a:extLst>
          </p:cNvPr>
          <p:cNvPicPr>
            <a:picLocks noChangeAspect="1"/>
          </p:cNvPicPr>
          <p:nvPr/>
        </p:nvPicPr>
        <p:blipFill>
          <a:blip r:embed="rId4"/>
          <a:stretch>
            <a:fillRect/>
          </a:stretch>
        </p:blipFill>
        <p:spPr>
          <a:xfrm>
            <a:off x="9069401" y="5285037"/>
            <a:ext cx="2781950" cy="1494973"/>
          </a:xfrm>
          <a:prstGeom prst="rect">
            <a:avLst/>
          </a:prstGeom>
        </p:spPr>
      </p:pic>
    </p:spTree>
    <p:extLst>
      <p:ext uri="{BB962C8B-B14F-4D97-AF65-F5344CB8AC3E}">
        <p14:creationId xmlns:p14="http://schemas.microsoft.com/office/powerpoint/2010/main" val="387446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925-B445-4D2C-B07B-3865787CAFDF}"/>
              </a:ext>
            </a:extLst>
          </p:cNvPr>
          <p:cNvSpPr>
            <a:spLocks noGrp="1"/>
          </p:cNvSpPr>
          <p:nvPr>
            <p:ph type="title"/>
          </p:nvPr>
        </p:nvSpPr>
        <p:spPr/>
        <p:txBody>
          <a:bodyPr/>
          <a:lstStyle/>
          <a:p>
            <a:r>
              <a:rPr lang="en-US" dirty="0">
                <a:latin typeface="+mn-lt"/>
              </a:rPr>
              <a:t>Grading Rubric</a:t>
            </a:r>
          </a:p>
        </p:txBody>
      </p:sp>
      <p:sp>
        <p:nvSpPr>
          <p:cNvPr id="3" name="Content Placeholder 2">
            <a:extLst>
              <a:ext uri="{FF2B5EF4-FFF2-40B4-BE49-F238E27FC236}">
                <a16:creationId xmlns:a16="http://schemas.microsoft.com/office/drawing/2014/main" id="{97197050-3D74-4F6E-823D-4CBE5294C32A}"/>
              </a:ext>
            </a:extLst>
          </p:cNvPr>
          <p:cNvSpPr>
            <a:spLocks noGrp="1"/>
          </p:cNvSpPr>
          <p:nvPr>
            <p:ph idx="1"/>
          </p:nvPr>
        </p:nvSpPr>
        <p:spPr>
          <a:xfrm>
            <a:off x="838200" y="1596917"/>
            <a:ext cx="7053019" cy="1554272"/>
          </a:xfrm>
        </p:spPr>
        <p:txBody>
          <a:bodyPr>
            <a:normAutofit/>
          </a:bodyPr>
          <a:lstStyle/>
          <a:p>
            <a:pPr marL="0" indent="0">
              <a:buNone/>
            </a:pPr>
            <a:r>
              <a:rPr lang="en-US" sz="2400" dirty="0">
                <a:solidFill>
                  <a:srgbClr val="0070C0"/>
                </a:solidFill>
              </a:rPr>
              <a:t>Up to 3% extra credit is awarded for scoring the post-assessment test</a:t>
            </a:r>
            <a:r>
              <a:rPr lang="en-US" sz="2400" dirty="0"/>
              <a:t>. Refer to syllabus for details. </a:t>
            </a:r>
          </a:p>
          <a:p>
            <a:pPr marL="0" indent="0">
              <a:buNone/>
            </a:pPr>
            <a:r>
              <a:rPr lang="en-US" sz="2400" dirty="0">
                <a:solidFill>
                  <a:srgbClr val="FF0000"/>
                </a:solidFill>
              </a:rPr>
              <a:t>Attendance has 2% of your course grade</a:t>
            </a:r>
            <a:r>
              <a:rPr lang="en-US" sz="2400" dirty="0"/>
              <a:t>. If you have more than 90% attendance, you’ll have the 2%.</a:t>
            </a:r>
          </a:p>
        </p:txBody>
      </p:sp>
      <p:sp>
        <p:nvSpPr>
          <p:cNvPr id="6" name="Rectangle 5">
            <a:extLst>
              <a:ext uri="{FF2B5EF4-FFF2-40B4-BE49-F238E27FC236}">
                <a16:creationId xmlns:a16="http://schemas.microsoft.com/office/drawing/2014/main" id="{A1915B11-BFC3-4113-8EDE-350EE3721CC2}"/>
              </a:ext>
            </a:extLst>
          </p:cNvPr>
          <p:cNvSpPr/>
          <p:nvPr/>
        </p:nvSpPr>
        <p:spPr>
          <a:xfrm>
            <a:off x="963710" y="3330728"/>
            <a:ext cx="8229600" cy="638628"/>
          </a:xfrm>
          <a:prstGeom prst="rect">
            <a:avLst/>
          </a:prstGeom>
          <a:solidFill>
            <a:srgbClr val="00B05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FFFF"/>
                </a:solidFill>
              </a:rPr>
              <a:t>100%</a:t>
            </a:r>
          </a:p>
        </p:txBody>
      </p:sp>
      <p:sp>
        <p:nvSpPr>
          <p:cNvPr id="7" name="Rectangle 6">
            <a:extLst>
              <a:ext uri="{FF2B5EF4-FFF2-40B4-BE49-F238E27FC236}">
                <a16:creationId xmlns:a16="http://schemas.microsoft.com/office/drawing/2014/main" id="{6DFDD1D0-0DD7-4D72-A4FC-3A1258DD9A60}"/>
              </a:ext>
            </a:extLst>
          </p:cNvPr>
          <p:cNvSpPr/>
          <p:nvPr/>
        </p:nvSpPr>
        <p:spPr>
          <a:xfrm>
            <a:off x="963710" y="3974628"/>
            <a:ext cx="1344168" cy="638628"/>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16% - M1</a:t>
            </a:r>
          </a:p>
        </p:txBody>
      </p:sp>
      <p:sp>
        <p:nvSpPr>
          <p:cNvPr id="8" name="Rectangle 7">
            <a:extLst>
              <a:ext uri="{FF2B5EF4-FFF2-40B4-BE49-F238E27FC236}">
                <a16:creationId xmlns:a16="http://schemas.microsoft.com/office/drawing/2014/main" id="{99C691E8-FD22-4F2A-B957-23ADC2BB7831}"/>
              </a:ext>
            </a:extLst>
          </p:cNvPr>
          <p:cNvSpPr/>
          <p:nvPr/>
        </p:nvSpPr>
        <p:spPr>
          <a:xfrm>
            <a:off x="2320792" y="3983872"/>
            <a:ext cx="1344168" cy="638628"/>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16% - M2</a:t>
            </a:r>
          </a:p>
        </p:txBody>
      </p:sp>
      <p:sp>
        <p:nvSpPr>
          <p:cNvPr id="9" name="Rectangle 8">
            <a:extLst>
              <a:ext uri="{FF2B5EF4-FFF2-40B4-BE49-F238E27FC236}">
                <a16:creationId xmlns:a16="http://schemas.microsoft.com/office/drawing/2014/main" id="{0A42E785-145C-4B06-9F98-B43EF3DC5F19}"/>
              </a:ext>
            </a:extLst>
          </p:cNvPr>
          <p:cNvSpPr/>
          <p:nvPr/>
        </p:nvSpPr>
        <p:spPr>
          <a:xfrm>
            <a:off x="3663361" y="3974630"/>
            <a:ext cx="1344168" cy="638628"/>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16% - M3</a:t>
            </a:r>
          </a:p>
        </p:txBody>
      </p:sp>
      <p:sp>
        <p:nvSpPr>
          <p:cNvPr id="10" name="Rectangle 9">
            <a:extLst>
              <a:ext uri="{FF2B5EF4-FFF2-40B4-BE49-F238E27FC236}">
                <a16:creationId xmlns:a16="http://schemas.microsoft.com/office/drawing/2014/main" id="{00EB52F1-7C5D-4785-8833-92EFC134AB4D}"/>
              </a:ext>
            </a:extLst>
          </p:cNvPr>
          <p:cNvSpPr/>
          <p:nvPr/>
        </p:nvSpPr>
        <p:spPr>
          <a:xfrm>
            <a:off x="5020445" y="3983878"/>
            <a:ext cx="1645920" cy="638628"/>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20% - Final</a:t>
            </a:r>
          </a:p>
        </p:txBody>
      </p:sp>
      <p:sp>
        <p:nvSpPr>
          <p:cNvPr id="11" name="Rectangle 10">
            <a:extLst>
              <a:ext uri="{FF2B5EF4-FFF2-40B4-BE49-F238E27FC236}">
                <a16:creationId xmlns:a16="http://schemas.microsoft.com/office/drawing/2014/main" id="{64500199-7061-4113-90E3-80DCE88D1389}"/>
              </a:ext>
            </a:extLst>
          </p:cNvPr>
          <p:cNvSpPr/>
          <p:nvPr/>
        </p:nvSpPr>
        <p:spPr>
          <a:xfrm>
            <a:off x="6679281" y="3974630"/>
            <a:ext cx="1216152" cy="638628"/>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15% - CH</a:t>
            </a:r>
          </a:p>
        </p:txBody>
      </p:sp>
      <p:sp>
        <p:nvSpPr>
          <p:cNvPr id="12" name="Rectangle 11">
            <a:extLst>
              <a:ext uri="{FF2B5EF4-FFF2-40B4-BE49-F238E27FC236}">
                <a16:creationId xmlns:a16="http://schemas.microsoft.com/office/drawing/2014/main" id="{7AD820E6-05DA-48C3-8E4D-8D6BD124B949}"/>
              </a:ext>
            </a:extLst>
          </p:cNvPr>
          <p:cNvSpPr/>
          <p:nvPr/>
        </p:nvSpPr>
        <p:spPr>
          <a:xfrm>
            <a:off x="7891219" y="3983877"/>
            <a:ext cx="1216152" cy="638628"/>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15% - PR</a:t>
            </a:r>
          </a:p>
        </p:txBody>
      </p:sp>
      <p:sp>
        <p:nvSpPr>
          <p:cNvPr id="13" name="Rectangle 12">
            <a:extLst>
              <a:ext uri="{FF2B5EF4-FFF2-40B4-BE49-F238E27FC236}">
                <a16:creationId xmlns:a16="http://schemas.microsoft.com/office/drawing/2014/main" id="{57668E23-8531-4E3E-9A3F-8474EFC04A65}"/>
              </a:ext>
            </a:extLst>
          </p:cNvPr>
          <p:cNvSpPr/>
          <p:nvPr/>
        </p:nvSpPr>
        <p:spPr>
          <a:xfrm>
            <a:off x="9115516" y="3989149"/>
            <a:ext cx="90151" cy="630936"/>
          </a:xfrm>
          <a:prstGeom prst="rect">
            <a:avLst/>
          </a:prstGeom>
          <a:solidFill>
            <a:srgbClr val="FF00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a:extLst>
              <a:ext uri="{FF2B5EF4-FFF2-40B4-BE49-F238E27FC236}">
                <a16:creationId xmlns:a16="http://schemas.microsoft.com/office/drawing/2014/main" id="{14B95F76-E399-4880-ABBC-ECB4D840CD38}"/>
              </a:ext>
            </a:extLst>
          </p:cNvPr>
          <p:cNvSpPr/>
          <p:nvPr/>
        </p:nvSpPr>
        <p:spPr>
          <a:xfrm>
            <a:off x="9197502" y="3983879"/>
            <a:ext cx="237588" cy="638628"/>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7" name="Rectangle 16">
            <a:extLst>
              <a:ext uri="{FF2B5EF4-FFF2-40B4-BE49-F238E27FC236}">
                <a16:creationId xmlns:a16="http://schemas.microsoft.com/office/drawing/2014/main" id="{F87AD5D0-7DD1-45D7-B164-7F57E956DC21}"/>
              </a:ext>
            </a:extLst>
          </p:cNvPr>
          <p:cNvSpPr/>
          <p:nvPr/>
        </p:nvSpPr>
        <p:spPr>
          <a:xfrm>
            <a:off x="8705589" y="501041"/>
            <a:ext cx="2993721" cy="2016691"/>
          </a:xfrm>
          <a:prstGeom prst="rect">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Attendance below 80% and missing more than 1 assignment results in a </a:t>
            </a:r>
            <a:r>
              <a:rPr lang="en-US" sz="2400" dirty="0">
                <a:solidFill>
                  <a:srgbClr val="FF0000"/>
                </a:solidFill>
              </a:rPr>
              <a:t>F grade</a:t>
            </a:r>
            <a:r>
              <a:rPr lang="en-US" sz="2400" dirty="0">
                <a:solidFill>
                  <a:srgbClr val="C00000"/>
                </a:solidFill>
              </a:rPr>
              <a:t>.</a:t>
            </a:r>
          </a:p>
        </p:txBody>
      </p:sp>
      <p:sp>
        <p:nvSpPr>
          <p:cNvPr id="18" name="Rectangle 17">
            <a:extLst>
              <a:ext uri="{FF2B5EF4-FFF2-40B4-BE49-F238E27FC236}">
                <a16:creationId xmlns:a16="http://schemas.microsoft.com/office/drawing/2014/main" id="{10B60957-1365-41C7-8930-62DDB08AE4D8}"/>
              </a:ext>
            </a:extLst>
          </p:cNvPr>
          <p:cNvSpPr/>
          <p:nvPr/>
        </p:nvSpPr>
        <p:spPr>
          <a:xfrm>
            <a:off x="947009" y="4880501"/>
            <a:ext cx="6101669" cy="1862048"/>
          </a:xfrm>
          <a:prstGeom prst="rect">
            <a:avLst/>
          </a:prstGeom>
        </p:spPr>
        <p:txBody>
          <a:bodyPr wrap="square">
            <a:spAutoFit/>
          </a:bodyPr>
          <a:lstStyle/>
          <a:p>
            <a:r>
              <a:rPr lang="en-US" sz="2000" b="1" dirty="0">
                <a:latin typeface="Century Gothic" panose="020B0502020202020204" pitchFamily="34" charset="0"/>
                <a:ea typeface="Times New Roman" panose="02020603050405020304" pitchFamily="18" charset="0"/>
                <a:cs typeface="Courier New" panose="02070309020205020404" pitchFamily="49" charset="0"/>
              </a:rPr>
              <a:t>Chapter Assignments (CH):</a:t>
            </a:r>
          </a:p>
          <a:p>
            <a:pPr>
              <a:lnSpc>
                <a:spcPts val="1800"/>
              </a:lnSpc>
            </a:pPr>
            <a:endParaRPr lang="en-US" sz="2000" b="1" dirty="0">
              <a:latin typeface="Century Gothic" panose="020B0502020202020204" pitchFamily="34" charset="0"/>
              <a:ea typeface="Times New Roman" panose="02020603050405020304" pitchFamily="18" charset="0"/>
              <a:cs typeface="Courier New" panose="02070309020205020404" pitchFamily="49" charset="0"/>
            </a:endParaRPr>
          </a:p>
          <a:p>
            <a:r>
              <a:rPr lang="en-US" sz="2000" dirty="0">
                <a:latin typeface="Century Gothic" panose="020B0502020202020204" pitchFamily="34" charset="0"/>
                <a:ea typeface="Times New Roman" panose="02020603050405020304" pitchFamily="18" charset="0"/>
                <a:cs typeface="Courier New" panose="02070309020205020404" pitchFamily="49" charset="0"/>
              </a:rPr>
              <a:t>9 chapter assignments, </a:t>
            </a:r>
            <a:r>
              <a:rPr lang="en-US" sz="2000" dirty="0">
                <a:solidFill>
                  <a:srgbClr val="FF0000"/>
                </a:solidFill>
                <a:latin typeface="Century Gothic" panose="020B0502020202020204" pitchFamily="34" charset="0"/>
                <a:ea typeface="Times New Roman" panose="02020603050405020304" pitchFamily="18" charset="0"/>
                <a:cs typeface="Courier New" panose="02070309020205020404" pitchFamily="49" charset="0"/>
              </a:rPr>
              <a:t>should be completed on blackboard </a:t>
            </a:r>
            <a:r>
              <a:rPr lang="en-US" sz="2000" dirty="0">
                <a:latin typeface="Century Gothic" panose="020B0502020202020204" pitchFamily="34" charset="0"/>
                <a:ea typeface="Times New Roman" panose="02020603050405020304" pitchFamily="18" charset="0"/>
                <a:cs typeface="Courier New" panose="02070309020205020404" pitchFamily="49" charset="0"/>
              </a:rPr>
              <a:t>prior to due dates. The lowest score among the 9 will be dropped. </a:t>
            </a:r>
            <a:r>
              <a:rPr lang="en-US" sz="2000" dirty="0">
                <a:solidFill>
                  <a:srgbClr val="FF0000"/>
                </a:solidFill>
                <a:latin typeface="Century Gothic" panose="020B0502020202020204" pitchFamily="34" charset="0"/>
                <a:ea typeface="Times New Roman" panose="02020603050405020304" pitchFamily="18" charset="0"/>
                <a:cs typeface="Courier New" panose="02070309020205020404" pitchFamily="49" charset="0"/>
              </a:rPr>
              <a:t>See the syllabus for due dates</a:t>
            </a:r>
            <a:r>
              <a:rPr lang="en-US" sz="2000" dirty="0">
                <a:latin typeface="Century Gothic" panose="020B0502020202020204" pitchFamily="34" charset="0"/>
                <a:ea typeface="Times New Roman" panose="02020603050405020304" pitchFamily="18" charset="0"/>
                <a:cs typeface="Courier New" panose="02070309020205020404" pitchFamily="49" charset="0"/>
              </a:rPr>
              <a:t>.</a:t>
            </a:r>
            <a:endParaRPr lang="en-US" sz="2000" dirty="0"/>
          </a:p>
        </p:txBody>
      </p:sp>
      <p:sp>
        <p:nvSpPr>
          <p:cNvPr id="19" name="Rectangle 18">
            <a:extLst>
              <a:ext uri="{FF2B5EF4-FFF2-40B4-BE49-F238E27FC236}">
                <a16:creationId xmlns:a16="http://schemas.microsoft.com/office/drawing/2014/main" id="{1829E10C-E730-48C0-B954-2CD8AD71632F}"/>
              </a:ext>
            </a:extLst>
          </p:cNvPr>
          <p:cNvSpPr/>
          <p:nvPr/>
        </p:nvSpPr>
        <p:spPr>
          <a:xfrm>
            <a:off x="7424527" y="4880501"/>
            <a:ext cx="4021125" cy="1554272"/>
          </a:xfrm>
          <a:prstGeom prst="rect">
            <a:avLst/>
          </a:prstGeom>
        </p:spPr>
        <p:txBody>
          <a:bodyPr wrap="square">
            <a:spAutoFit/>
          </a:bodyPr>
          <a:lstStyle/>
          <a:p>
            <a:r>
              <a:rPr lang="en-US" sz="2000" b="1" dirty="0">
                <a:latin typeface="Century Gothic" panose="020B0502020202020204" pitchFamily="34" charset="0"/>
                <a:ea typeface="Times New Roman" panose="02020603050405020304" pitchFamily="18" charset="0"/>
                <a:cs typeface="Courier New" panose="02070309020205020404" pitchFamily="49" charset="0"/>
              </a:rPr>
              <a:t>Group Project (PR):</a:t>
            </a:r>
          </a:p>
          <a:p>
            <a:pPr>
              <a:lnSpc>
                <a:spcPts val="1800"/>
              </a:lnSpc>
            </a:pPr>
            <a:endParaRPr lang="en-US" sz="2000" b="1" dirty="0">
              <a:latin typeface="Century Gothic" panose="020B0502020202020204" pitchFamily="34" charset="0"/>
              <a:ea typeface="Times New Roman" panose="02020603050405020304" pitchFamily="18" charset="0"/>
              <a:cs typeface="Courier New" panose="02070309020205020404" pitchFamily="49" charset="0"/>
            </a:endParaRPr>
          </a:p>
          <a:p>
            <a:r>
              <a:rPr lang="en-US" sz="2000" dirty="0">
                <a:latin typeface="Century Gothic" panose="020B0502020202020204" pitchFamily="34" charset="0"/>
                <a:ea typeface="Times New Roman" panose="02020603050405020304" pitchFamily="18" charset="0"/>
                <a:cs typeface="Courier New" panose="02070309020205020404" pitchFamily="49" charset="0"/>
              </a:rPr>
              <a:t>A project in three phases, the details are provided in the syllabus and in blackboard.</a:t>
            </a:r>
            <a:endParaRPr lang="en-US" sz="2000" dirty="0"/>
          </a:p>
        </p:txBody>
      </p:sp>
    </p:spTree>
    <p:extLst>
      <p:ext uri="{BB962C8B-B14F-4D97-AF65-F5344CB8AC3E}">
        <p14:creationId xmlns:p14="http://schemas.microsoft.com/office/powerpoint/2010/main" val="382074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925-B445-4D2C-B07B-3865787CAFDF}"/>
              </a:ext>
            </a:extLst>
          </p:cNvPr>
          <p:cNvSpPr>
            <a:spLocks noGrp="1"/>
          </p:cNvSpPr>
          <p:nvPr>
            <p:ph type="title"/>
          </p:nvPr>
        </p:nvSpPr>
        <p:spPr/>
        <p:txBody>
          <a:bodyPr/>
          <a:lstStyle/>
          <a:p>
            <a:r>
              <a:rPr lang="en-US" dirty="0">
                <a:latin typeface="+mn-lt"/>
              </a:rPr>
              <a:t>Exam Policy</a:t>
            </a:r>
          </a:p>
        </p:txBody>
      </p:sp>
      <p:sp>
        <p:nvSpPr>
          <p:cNvPr id="3" name="Content Placeholder 2">
            <a:extLst>
              <a:ext uri="{FF2B5EF4-FFF2-40B4-BE49-F238E27FC236}">
                <a16:creationId xmlns:a16="http://schemas.microsoft.com/office/drawing/2014/main" id="{97197050-3D74-4F6E-823D-4CBE5294C32A}"/>
              </a:ext>
            </a:extLst>
          </p:cNvPr>
          <p:cNvSpPr>
            <a:spLocks noGrp="1"/>
          </p:cNvSpPr>
          <p:nvPr>
            <p:ph idx="1"/>
          </p:nvPr>
        </p:nvSpPr>
        <p:spPr>
          <a:xfrm>
            <a:off x="838200" y="1825625"/>
            <a:ext cx="7754655" cy="2659436"/>
          </a:xfrm>
        </p:spPr>
        <p:txBody>
          <a:bodyPr>
            <a:normAutofit/>
          </a:bodyPr>
          <a:lstStyle/>
          <a:p>
            <a:pPr marL="0" indent="0">
              <a:buNone/>
            </a:pPr>
            <a:r>
              <a:rPr lang="en-US" sz="2400" dirty="0"/>
              <a:t>Exams are closed book</a:t>
            </a:r>
          </a:p>
          <a:p>
            <a:pPr marL="0" indent="0">
              <a:buNone/>
            </a:pPr>
            <a:r>
              <a:rPr lang="en-US" sz="2400" dirty="0"/>
              <a:t>You may bring </a:t>
            </a:r>
            <a:r>
              <a:rPr lang="en-US" sz="2400" dirty="0">
                <a:solidFill>
                  <a:srgbClr val="FF0000"/>
                </a:solidFill>
              </a:rPr>
              <a:t>ONE</a:t>
            </a:r>
            <a:r>
              <a:rPr lang="en-US" sz="2400" dirty="0">
                <a:solidFill>
                  <a:srgbClr val="0070C0"/>
                </a:solidFill>
              </a:rPr>
              <a:t> sheet of formula </a:t>
            </a:r>
            <a:r>
              <a:rPr lang="en-US" sz="2400" dirty="0">
                <a:solidFill>
                  <a:srgbClr val="FF0000"/>
                </a:solidFill>
              </a:rPr>
              <a:t>ONE-SIDED</a:t>
            </a:r>
            <a:r>
              <a:rPr lang="en-US" sz="2400" dirty="0">
                <a:solidFill>
                  <a:srgbClr val="0070C0"/>
                </a:solidFill>
              </a:rPr>
              <a:t> </a:t>
            </a:r>
            <a:r>
              <a:rPr lang="en-US" sz="2400" dirty="0"/>
              <a:t>to </a:t>
            </a:r>
            <a:r>
              <a:rPr lang="en-US" sz="2400" dirty="0">
                <a:solidFill>
                  <a:srgbClr val="0070C0"/>
                </a:solidFill>
              </a:rPr>
              <a:t>each midterm </a:t>
            </a:r>
            <a:r>
              <a:rPr lang="en-US" sz="2400" dirty="0"/>
              <a:t>exam. You can bring all three formula sheets plus one sheet extra to the final exam</a:t>
            </a:r>
          </a:p>
          <a:p>
            <a:pPr marL="0" indent="0">
              <a:lnSpc>
                <a:spcPts val="1800"/>
              </a:lnSpc>
              <a:buNone/>
            </a:pPr>
            <a:endParaRPr lang="en-US" sz="2400" dirty="0"/>
          </a:p>
          <a:p>
            <a:pPr marL="0" indent="0">
              <a:buNone/>
            </a:pPr>
            <a:r>
              <a:rPr lang="en-US" sz="2400" dirty="0"/>
              <a:t>The sheets should be standard 8.5x11</a:t>
            </a:r>
          </a:p>
        </p:txBody>
      </p:sp>
      <p:pic>
        <p:nvPicPr>
          <p:cNvPr id="6" name="Picture 5">
            <a:extLst>
              <a:ext uri="{FF2B5EF4-FFF2-40B4-BE49-F238E27FC236}">
                <a16:creationId xmlns:a16="http://schemas.microsoft.com/office/drawing/2014/main" id="{5D0C8C21-678A-4413-8947-FC946B26A2CB}"/>
              </a:ext>
            </a:extLst>
          </p:cNvPr>
          <p:cNvPicPr>
            <a:picLocks noChangeAspect="1"/>
          </p:cNvPicPr>
          <p:nvPr/>
        </p:nvPicPr>
        <p:blipFill>
          <a:blip r:embed="rId3"/>
          <a:stretch>
            <a:fillRect/>
          </a:stretch>
        </p:blipFill>
        <p:spPr>
          <a:xfrm>
            <a:off x="8530225" y="464409"/>
            <a:ext cx="3174354" cy="3536885"/>
          </a:xfrm>
          <a:prstGeom prst="rect">
            <a:avLst/>
          </a:prstGeom>
        </p:spPr>
      </p:pic>
      <p:sp>
        <p:nvSpPr>
          <p:cNvPr id="7" name="Title 1">
            <a:extLst>
              <a:ext uri="{FF2B5EF4-FFF2-40B4-BE49-F238E27FC236}">
                <a16:creationId xmlns:a16="http://schemas.microsoft.com/office/drawing/2014/main" id="{460803D7-FE45-48C8-BD5A-6B38CA620ED7}"/>
              </a:ext>
            </a:extLst>
          </p:cNvPr>
          <p:cNvSpPr txBox="1">
            <a:spLocks/>
          </p:cNvSpPr>
          <p:nvPr/>
        </p:nvSpPr>
        <p:spPr>
          <a:xfrm>
            <a:off x="900830" y="4447483"/>
            <a:ext cx="7692025" cy="870407"/>
          </a:xfrm>
          <a:prstGeom prst="rect">
            <a:avLst/>
          </a:prstGeom>
          <a:solidFill>
            <a:srgbClr val="FFFF00"/>
          </a:solidFill>
          <a:ln w="28575">
            <a:solidFill>
              <a:srgbClr val="002060"/>
            </a:solidFill>
          </a:ln>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r>
              <a:rPr lang="en-US" sz="2400" dirty="0">
                <a:solidFill>
                  <a:srgbClr val="990033"/>
                </a:solidFill>
                <a:effectLst/>
              </a:rPr>
              <a:t>Pre-assessment test</a:t>
            </a:r>
            <a:r>
              <a:rPr lang="en-US" sz="2400" dirty="0">
                <a:effectLst/>
              </a:rPr>
              <a:t>: 		</a:t>
            </a:r>
          </a:p>
          <a:p>
            <a:pPr algn="l"/>
            <a:r>
              <a:rPr lang="en-US" sz="2400" dirty="0">
                <a:effectLst/>
              </a:rPr>
              <a:t>	Tue, Jan 14, 2020 (</a:t>
            </a:r>
            <a:r>
              <a:rPr lang="en-US" sz="2400" dirty="0">
                <a:solidFill>
                  <a:srgbClr val="0070C0"/>
                </a:solidFill>
                <a:effectLst/>
              </a:rPr>
              <a:t>1:00-2:00</a:t>
            </a:r>
            <a:r>
              <a:rPr lang="en-US" sz="2400" dirty="0">
                <a:effectLst/>
              </a:rPr>
              <a:t>) (</a:t>
            </a:r>
            <a:r>
              <a:rPr lang="en-US" sz="2400" dirty="0">
                <a:solidFill>
                  <a:srgbClr val="0070C0"/>
                </a:solidFill>
                <a:effectLst/>
              </a:rPr>
              <a:t>2:00-3:00</a:t>
            </a:r>
            <a:r>
              <a:rPr lang="en-US" sz="2400" dirty="0">
                <a:effectLst/>
              </a:rPr>
              <a:t>) in Old Gym</a:t>
            </a:r>
            <a:endParaRPr lang="en-US" sz="2400" b="0" dirty="0"/>
          </a:p>
        </p:txBody>
      </p:sp>
      <p:sp>
        <p:nvSpPr>
          <p:cNvPr id="8" name="Rectangle 7">
            <a:extLst>
              <a:ext uri="{FF2B5EF4-FFF2-40B4-BE49-F238E27FC236}">
                <a16:creationId xmlns:a16="http://schemas.microsoft.com/office/drawing/2014/main" id="{4E48F6A7-8C04-4EB5-815E-08C08689F055}"/>
              </a:ext>
            </a:extLst>
          </p:cNvPr>
          <p:cNvSpPr/>
          <p:nvPr/>
        </p:nvSpPr>
        <p:spPr>
          <a:xfrm>
            <a:off x="838200" y="5573938"/>
            <a:ext cx="10866379" cy="923330"/>
          </a:xfrm>
          <a:prstGeom prst="rect">
            <a:avLst/>
          </a:prstGeom>
        </p:spPr>
        <p:txBody>
          <a:bodyPr wrap="square">
            <a:spAutoFit/>
          </a:bodyPr>
          <a:lstStyle/>
          <a:p>
            <a:r>
              <a:rPr lang="en-US" dirty="0">
                <a:latin typeface="Century Gothic" panose="020B0502020202020204" pitchFamily="34" charset="0"/>
                <a:ea typeface="Times New Roman" panose="02020603050405020304" pitchFamily="18" charset="0"/>
                <a:cs typeface="Courier New" panose="02070309020205020404" pitchFamily="49" charset="0"/>
              </a:rPr>
              <a:t>* </a:t>
            </a:r>
            <a:r>
              <a:rPr lang="en-US" dirty="0">
                <a:solidFill>
                  <a:srgbClr val="FF0000"/>
                </a:solidFill>
                <a:latin typeface="Century Gothic" panose="020B0502020202020204" pitchFamily="34" charset="0"/>
                <a:ea typeface="Times New Roman" panose="02020603050405020304" pitchFamily="18" charset="0"/>
                <a:cs typeface="Courier New" panose="02070309020205020404" pitchFamily="49" charset="0"/>
              </a:rPr>
              <a:t>Academic integrity is at the center of the educational experience at USciences. Students are expected to uphold the highest standards of academic integrity and not engage in or tolerate academic dishonesty. </a:t>
            </a:r>
            <a:endParaRPr lang="en-US" dirty="0">
              <a:solidFill>
                <a:srgbClr val="FF0000"/>
              </a:solidFill>
            </a:endParaRPr>
          </a:p>
        </p:txBody>
      </p:sp>
    </p:spTree>
    <p:extLst>
      <p:ext uri="{BB962C8B-B14F-4D97-AF65-F5344CB8AC3E}">
        <p14:creationId xmlns:p14="http://schemas.microsoft.com/office/powerpoint/2010/main" val="291253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925-B445-4D2C-B07B-3865787CAFDF}"/>
              </a:ext>
            </a:extLst>
          </p:cNvPr>
          <p:cNvSpPr>
            <a:spLocks noGrp="1"/>
          </p:cNvSpPr>
          <p:nvPr>
            <p:ph type="title"/>
          </p:nvPr>
        </p:nvSpPr>
        <p:spPr/>
        <p:txBody>
          <a:bodyPr/>
          <a:lstStyle/>
          <a:p>
            <a:r>
              <a:rPr lang="en-US" dirty="0">
                <a:latin typeface="+mn-lt"/>
              </a:rPr>
              <a:t>Class Recording</a:t>
            </a:r>
          </a:p>
        </p:txBody>
      </p:sp>
      <p:sp>
        <p:nvSpPr>
          <p:cNvPr id="3" name="Content Placeholder 2">
            <a:extLst>
              <a:ext uri="{FF2B5EF4-FFF2-40B4-BE49-F238E27FC236}">
                <a16:creationId xmlns:a16="http://schemas.microsoft.com/office/drawing/2014/main" id="{97197050-3D74-4F6E-823D-4CBE5294C32A}"/>
              </a:ext>
            </a:extLst>
          </p:cNvPr>
          <p:cNvSpPr>
            <a:spLocks noGrp="1"/>
          </p:cNvSpPr>
          <p:nvPr>
            <p:ph idx="1"/>
          </p:nvPr>
        </p:nvSpPr>
        <p:spPr>
          <a:xfrm>
            <a:off x="838199" y="1825625"/>
            <a:ext cx="10703491" cy="1285506"/>
          </a:xfrm>
        </p:spPr>
        <p:txBody>
          <a:bodyPr>
            <a:normAutofit/>
          </a:bodyPr>
          <a:lstStyle/>
          <a:p>
            <a:pPr marL="0" indent="0">
              <a:buNone/>
            </a:pPr>
            <a:r>
              <a:rPr lang="en-US" sz="2400" dirty="0">
                <a:latin typeface="Century Gothic" panose="020B0502020202020204" pitchFamily="34" charset="0"/>
                <a:ea typeface="Times New Roman" panose="02020603050405020304" pitchFamily="18" charset="0"/>
                <a:cs typeface="Courier New" panose="02070309020205020404" pitchFamily="49" charset="0"/>
              </a:rPr>
              <a:t>Lectures (for an online class) are available on D2L for students registered in the course. </a:t>
            </a:r>
            <a:endParaRPr lang="en-US" sz="2400" dirty="0">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EA6B8652-A4D6-47E5-A0A7-244EE0457779}"/>
              </a:ext>
            </a:extLst>
          </p:cNvPr>
          <p:cNvPicPr>
            <a:picLocks noChangeAspect="1"/>
          </p:cNvPicPr>
          <p:nvPr/>
        </p:nvPicPr>
        <p:blipFill>
          <a:blip r:embed="rId5"/>
          <a:stretch>
            <a:fillRect/>
          </a:stretch>
        </p:blipFill>
        <p:spPr>
          <a:xfrm>
            <a:off x="5956624" y="3111131"/>
            <a:ext cx="5585067" cy="3158736"/>
          </a:xfrm>
          <a:prstGeom prst="rect">
            <a:avLst/>
          </a:prstGeom>
        </p:spPr>
      </p:pic>
      <p:sp>
        <p:nvSpPr>
          <p:cNvPr id="9" name="Rectangle 8">
            <a:extLst>
              <a:ext uri="{FF2B5EF4-FFF2-40B4-BE49-F238E27FC236}">
                <a16:creationId xmlns:a16="http://schemas.microsoft.com/office/drawing/2014/main" id="{6805E886-F057-45AA-AB0B-66D1256F5871}"/>
              </a:ext>
            </a:extLst>
          </p:cNvPr>
          <p:cNvSpPr/>
          <p:nvPr/>
        </p:nvSpPr>
        <p:spPr>
          <a:xfrm>
            <a:off x="838199" y="3246068"/>
            <a:ext cx="4811039" cy="1785104"/>
          </a:xfrm>
          <a:prstGeom prst="rect">
            <a:avLst/>
          </a:prstGeom>
        </p:spPr>
        <p:txBody>
          <a:bodyPr wrap="square">
            <a:spAutoFit/>
          </a:bodyPr>
          <a:lstStyle/>
          <a:p>
            <a:r>
              <a:rPr lang="en-US" sz="2200" dirty="0"/>
              <a:t>* Use of lecture capture is intended to supplement the classroom experience. Duplication or redistribution of lecture capture recordings is prohibited without appropriate consent.</a:t>
            </a:r>
          </a:p>
        </p:txBody>
      </p:sp>
      <p:pic>
        <p:nvPicPr>
          <p:cNvPr id="10" name="39745566">
            <a:hlinkClick r:id="" action="ppaction://media"/>
            <a:extLst>
              <a:ext uri="{FF2B5EF4-FFF2-40B4-BE49-F238E27FC236}">
                <a16:creationId xmlns:a16="http://schemas.microsoft.com/office/drawing/2014/main" id="{EFF9CDBB-B320-4D5E-A359-3D37C4D5976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40962" y="5622715"/>
            <a:ext cx="406400" cy="406400"/>
          </a:xfrm>
          <a:prstGeom prst="rect">
            <a:avLst/>
          </a:prstGeom>
        </p:spPr>
      </p:pic>
    </p:spTree>
    <p:extLst>
      <p:ext uri="{BB962C8B-B14F-4D97-AF65-F5344CB8AC3E}">
        <p14:creationId xmlns:p14="http://schemas.microsoft.com/office/powerpoint/2010/main" val="137757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20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38776">
                <p:cTn id="7" fill="hold" display="0">
                  <p:stCondLst>
                    <p:cond delay="indefinite"/>
                  </p:stCondLst>
                  <p:endCondLst>
                    <p:cond evt="onStopAudio" delay="0">
                      <p:tgtEl>
                        <p:sldTgt/>
                      </p:tgtEl>
                    </p:cond>
                  </p:endCondLst>
                </p:cTn>
                <p:tgtEl>
                  <p:spTgt spid="10"/>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925-B445-4D2C-B07B-3865787CAFDF}"/>
              </a:ext>
            </a:extLst>
          </p:cNvPr>
          <p:cNvSpPr>
            <a:spLocks noGrp="1"/>
          </p:cNvSpPr>
          <p:nvPr>
            <p:ph type="title"/>
          </p:nvPr>
        </p:nvSpPr>
        <p:spPr/>
        <p:txBody>
          <a:bodyPr/>
          <a:lstStyle/>
          <a:p>
            <a:r>
              <a:rPr lang="en-US" dirty="0">
                <a:latin typeface="+mn-lt"/>
              </a:rPr>
              <a:t>Acadly</a:t>
            </a:r>
          </a:p>
        </p:txBody>
      </p:sp>
      <p:sp>
        <p:nvSpPr>
          <p:cNvPr id="3" name="Content Placeholder 2">
            <a:extLst>
              <a:ext uri="{FF2B5EF4-FFF2-40B4-BE49-F238E27FC236}">
                <a16:creationId xmlns:a16="http://schemas.microsoft.com/office/drawing/2014/main" id="{97197050-3D74-4F6E-823D-4CBE5294C32A}"/>
              </a:ext>
            </a:extLst>
          </p:cNvPr>
          <p:cNvSpPr>
            <a:spLocks noGrp="1"/>
          </p:cNvSpPr>
          <p:nvPr>
            <p:ph idx="1"/>
          </p:nvPr>
        </p:nvSpPr>
        <p:spPr>
          <a:xfrm>
            <a:off x="838199" y="1825624"/>
            <a:ext cx="10703491" cy="1897289"/>
          </a:xfrm>
        </p:spPr>
        <p:txBody>
          <a:bodyPr>
            <a:normAutofit/>
          </a:bodyPr>
          <a:lstStyle/>
          <a:p>
            <a:pPr marL="0" lvl="0" indent="0">
              <a:lnSpc>
                <a:spcPct val="100000"/>
              </a:lnSpc>
              <a:spcBef>
                <a:spcPts val="0"/>
              </a:spcBef>
              <a:buNone/>
              <a:defRPr/>
            </a:pPr>
            <a:r>
              <a:rPr lang="en-US" sz="2400" dirty="0"/>
              <a:t>I will be using ACADLY to keep track of the attendance and do some in class quizzes.</a:t>
            </a:r>
          </a:p>
          <a:p>
            <a:pPr marL="0" lvl="0" indent="0">
              <a:lnSpc>
                <a:spcPct val="100000"/>
              </a:lnSpc>
              <a:spcBef>
                <a:spcPts val="0"/>
              </a:spcBef>
              <a:buNone/>
              <a:defRPr/>
            </a:pPr>
            <a:endParaRPr lang="en-US" sz="2400" dirty="0"/>
          </a:p>
          <a:p>
            <a:pPr marL="0" lvl="0" indent="0">
              <a:lnSpc>
                <a:spcPct val="100000"/>
              </a:lnSpc>
              <a:spcBef>
                <a:spcPts val="0"/>
              </a:spcBef>
              <a:buNone/>
              <a:defRPr/>
            </a:pPr>
            <a:r>
              <a:rPr lang="en-US" sz="2400" dirty="0"/>
              <a:t>Take a few moments to download this free app and register with your USciences account </a:t>
            </a:r>
          </a:p>
        </p:txBody>
      </p:sp>
      <p:pic>
        <p:nvPicPr>
          <p:cNvPr id="5" name="Picture 4">
            <a:extLst>
              <a:ext uri="{FF2B5EF4-FFF2-40B4-BE49-F238E27FC236}">
                <a16:creationId xmlns:a16="http://schemas.microsoft.com/office/drawing/2014/main" id="{EDB4692A-34B0-4001-9F1A-69727ED66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839" y="4001002"/>
            <a:ext cx="4471851" cy="2347722"/>
          </a:xfrm>
          <a:prstGeom prst="rect">
            <a:avLst/>
          </a:prstGeom>
        </p:spPr>
      </p:pic>
    </p:spTree>
    <p:extLst>
      <p:ext uri="{BB962C8B-B14F-4D97-AF65-F5344CB8AC3E}">
        <p14:creationId xmlns:p14="http://schemas.microsoft.com/office/powerpoint/2010/main" val="1947610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2297</Words>
  <Application>Microsoft Office PowerPoint</Application>
  <PresentationFormat>Widescreen</PresentationFormat>
  <Paragraphs>225</Paragraphs>
  <Slides>26</Slides>
  <Notes>26</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Cambria Math</vt:lpstr>
      <vt:lpstr>Century Gothic</vt:lpstr>
      <vt:lpstr>Georgia</vt:lpstr>
      <vt:lpstr>Symbol</vt:lpstr>
      <vt:lpstr>Times New Roman</vt:lpstr>
      <vt:lpstr>Office Theme</vt:lpstr>
      <vt:lpstr>Intro to Biostatistics</vt:lpstr>
      <vt:lpstr>ST 310 Biostatistics 1</vt:lpstr>
      <vt:lpstr>Suggested Textbook</vt:lpstr>
      <vt:lpstr>Table of Contents</vt:lpstr>
      <vt:lpstr>Technology</vt:lpstr>
      <vt:lpstr>Grading Rubric</vt:lpstr>
      <vt:lpstr>Exam Policy</vt:lpstr>
      <vt:lpstr>Class Recording</vt:lpstr>
      <vt:lpstr>Acadly</vt:lpstr>
      <vt:lpstr>PowerPoint Presentation</vt:lpstr>
      <vt:lpstr>PowerPoint Presentation</vt:lpstr>
      <vt:lpstr>PowerPoint Presentation</vt:lpstr>
      <vt:lpstr>Using Statistics in everyday Life</vt:lpstr>
      <vt:lpstr>Why Statistics!</vt:lpstr>
      <vt:lpstr>PowerPoint Presentation</vt:lpstr>
      <vt:lpstr>Introduction to Biostatistics</vt:lpstr>
      <vt:lpstr>Population / Sample</vt:lpstr>
      <vt:lpstr>Descriptive Statistics</vt:lpstr>
      <vt:lpstr>Big Picture</vt:lpstr>
      <vt:lpstr>Example</vt:lpstr>
      <vt:lpstr>Parameter and Statistic</vt:lpstr>
      <vt:lpstr>Data</vt:lpstr>
      <vt:lpstr>Variable</vt:lpstr>
      <vt:lpstr>Levels of Measurement</vt:lpstr>
      <vt:lpstr>Practice Problems Part 1</vt:lpstr>
      <vt:lpstr>Practice Problems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Abolfazl Saghafi</dc:creator>
  <cp:lastModifiedBy>Abolfazl Saghafi</cp:lastModifiedBy>
  <cp:revision>48</cp:revision>
  <dcterms:created xsi:type="dcterms:W3CDTF">2019-04-04T16:47:23Z</dcterms:created>
  <dcterms:modified xsi:type="dcterms:W3CDTF">2020-07-04T16:43:56Z</dcterms:modified>
</cp:coreProperties>
</file>