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86" r:id="rId5"/>
    <p:sldId id="259" r:id="rId6"/>
    <p:sldId id="287" r:id="rId7"/>
    <p:sldId id="261" r:id="rId8"/>
    <p:sldId id="262" r:id="rId9"/>
    <p:sldId id="284" r:id="rId10"/>
    <p:sldId id="288" r:id="rId11"/>
    <p:sldId id="289" r:id="rId12"/>
    <p:sldId id="273" r:id="rId13"/>
    <p:sldId id="290" r:id="rId14"/>
    <p:sldId id="291" r:id="rId15"/>
    <p:sldId id="292" r:id="rId16"/>
    <p:sldId id="408" r:id="rId17"/>
    <p:sldId id="293" r:id="rId18"/>
    <p:sldId id="278" r:id="rId19"/>
    <p:sldId id="270"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cG4EGoUEcs6scD0gt3HSw==" hashData="sco9sEAiS8y9iFL/WnjJZoB/x63a9NJ5mna4/WOX+KhcmS179BW6/KRONEwB5ndAbpixc0jcNIsdvv2c901OQ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8FFA"/>
    <a:srgbClr val="008AF2"/>
    <a:srgbClr val="FFCCFF"/>
    <a:srgbClr val="BDE9FF"/>
    <a:srgbClr val="FFFFCC"/>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00" autoAdjust="0"/>
  </p:normalViewPr>
  <p:slideViewPr>
    <p:cSldViewPr snapToGrid="0">
      <p:cViewPr varScale="1">
        <p:scale>
          <a:sx n="56" d="100"/>
          <a:sy n="56"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discuss general characteristics of distributions, provide some tools to describe</a:t>
            </a:r>
            <a:r>
              <a:rPr lang="en-US" baseline="0" dirty="0"/>
              <a:t> them, and set some definitions to </a:t>
            </a:r>
            <a:r>
              <a:rPr lang="en-US" dirty="0"/>
              <a:t>compare different distributions</a:t>
            </a:r>
          </a:p>
          <a:p>
            <a:endParaRPr lang="en-US" dirty="0"/>
          </a:p>
          <a:p>
            <a:r>
              <a:rPr lang="en-US" dirty="0"/>
              <a:t>After going over the slides come back to this page, what does that photo remind you of? </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342309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situations, researchers collect information on more than one variable from each individual. We normally start by summarizing information on each variables separately (univariate analysis). This will give us insight into each variables and help us detect unusual observations (outliers, missing, …). Then we move to summarize information on multiple variables at once. Many variables are tangled and have interactions. Height and weight for each individual for example are associated; age is associated with height and weight etc. Using multivariate data summarization techniques we can see these relationships and make reasonable hypothesis to test later. </a:t>
            </a:r>
          </a:p>
          <a:p>
            <a:endParaRPr lang="en-US" dirty="0"/>
          </a:p>
          <a:p>
            <a:r>
              <a:rPr lang="en-US" dirty="0"/>
              <a:t>In this section, we mention techniques to capture and illustrate bivariate associations. You’ll use this section later in your project. </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849212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type of illustrative chart depends on the type of both response and predictor variable. Use this guideline to generate proper graphs.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112876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58907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Just like a typical frequency table, count the number of observations within each of the four possible categories generated by variables Gender and Treatment. Then present the counts in a matrix form for each possible combination of the variables.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40352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two versions of this grouped bar chart represent the same information. Since we are interested in comparing the response variable (Sex) for given predictors, the first chart seems to be easier to investigate.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388789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 response variable in the box plots on the left is the pulse rate which is numerical. It is obvious that the pattern of pulse rate is different between the two genders.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In the box plot on the right, the response is quantitative, whether people had diagnosed with heart disease. The Predictor variable is resting blood pressure. This boxplot also shows a six numerical number, the mean, which </a:t>
                </a:r>
                <a:r>
                  <a:rPr lang="en-US" sz="1200">
                    <a:ea typeface="Times New Roman" panose="02020603050405020304" pitchFamily="18" charset="0"/>
                  </a:rPr>
                  <a:t>is shown by x on the chart. </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287158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1276017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There are creative ways to illustrate more than two numerical variables all at once in one chart. Chernoff faces is one of them. In here each face represent information on 15 numerical variables! The interesting thing is that you can easily recognize which cases have similar values within what variables. </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2735947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Ch2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350822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practice computing these measures next week</a:t>
            </a:r>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practice computing these measures next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305875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1200" b="0" i="0" u="none" strike="noStrike" kern="1200" dirty="0">
                <a:solidFill>
                  <a:schemeClr val="tx1"/>
                </a:solidFill>
                <a:effectLst/>
                <a:latin typeface="+mn-lt"/>
                <a:ea typeface="+mn-ea"/>
                <a:cs typeface="+mn-cs"/>
              </a:rPr>
              <a:t>The four left charts are all skewed to the right. The rest are symmetric. The top right charts are bell-shaped. Bottom right is bimodal. Bottom center is humpy. </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40166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That encircled observation is an outlier since it is farther away from the rest of the observations. We can easily detect outliers in some plots. To detect them within the data, generate one of the above two intervals (the first one is preferred) and see if any observation falls outside the interval. </a:t>
            </a:r>
          </a:p>
          <a:p>
            <a:endParaRPr lang="en-US" sz="1200" dirty="0">
              <a:solidFill>
                <a:srgbClr val="008FFA"/>
              </a:solidFill>
              <a:ea typeface="Times New Roman" panose="02020603050405020304" pitchFamily="18" charset="0"/>
            </a:endParaRPr>
          </a:p>
          <a:p>
            <a:r>
              <a:rPr lang="en-US" sz="1200" dirty="0">
                <a:solidFill>
                  <a:srgbClr val="008FFA"/>
                </a:solidFill>
                <a:ea typeface="Times New Roman" panose="02020603050405020304" pitchFamily="18" charset="0"/>
              </a:rPr>
              <a:t>The side-by-side box plot shows pulse rates for a group of male and female athletes. Females seem to have higher pulse rates as their Q1, median, Q2 are higher than males. There are two outliers in female pulse rates. These two are detected using the same discussed intervals. The spread in male pulse rates is greater than females considering IQR. </a:t>
            </a: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39057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8FFA"/>
              </a:solidFill>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92538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88268" y="382138"/>
            <a:ext cx="5039638" cy="2387600"/>
          </a:xfrm>
        </p:spPr>
        <p:txBody>
          <a:bodyPr>
            <a:normAutofit fontScale="90000"/>
          </a:bodyPr>
          <a:lstStyle/>
          <a:p>
            <a:r>
              <a:rPr lang="en-US" dirty="0"/>
              <a:t>Characteristics of</a:t>
            </a:r>
            <a:br>
              <a:rPr lang="en-US" dirty="0"/>
            </a:br>
            <a:r>
              <a:rPr lang="en-US" dirty="0"/>
              <a:t>Distributions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625341" y="3202047"/>
            <a:ext cx="5039638" cy="1294623"/>
          </a:xfrm>
        </p:spPr>
        <p:txBody>
          <a:bodyPr>
            <a:normAutofit/>
          </a:bodyPr>
          <a:lstStyle/>
          <a:p>
            <a:r>
              <a:rPr lang="en-US" sz="3600" dirty="0">
                <a:solidFill>
                  <a:srgbClr val="8D42C6"/>
                </a:solidFill>
              </a:rPr>
              <a:t>Part 3</a:t>
            </a:r>
          </a:p>
        </p:txBody>
      </p:sp>
      <p:pic>
        <p:nvPicPr>
          <p:cNvPr id="6" name="Picture 5">
            <a:extLst>
              <a:ext uri="{FF2B5EF4-FFF2-40B4-BE49-F238E27FC236}">
                <a16:creationId xmlns:a16="http://schemas.microsoft.com/office/drawing/2014/main" id="{2AF86A2E-E276-4696-B626-3B37FC554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356" y="415404"/>
            <a:ext cx="3150387" cy="1597254"/>
          </a:xfrm>
          <a:prstGeom prst="rect">
            <a:avLst/>
          </a:prstGeom>
        </p:spPr>
      </p:pic>
      <p:pic>
        <p:nvPicPr>
          <p:cNvPr id="11" name="Picture 10">
            <a:extLst>
              <a:ext uri="{FF2B5EF4-FFF2-40B4-BE49-F238E27FC236}">
                <a16:creationId xmlns:a16="http://schemas.microsoft.com/office/drawing/2014/main" id="{E3ACBF04-5A30-46CD-9443-221651B99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528" y="290991"/>
            <a:ext cx="2620434" cy="1715193"/>
          </a:xfrm>
          <a:prstGeom prst="rect">
            <a:avLst/>
          </a:prstGeom>
        </p:spPr>
      </p:pic>
      <p:pic>
        <p:nvPicPr>
          <p:cNvPr id="12" name="Picture 9" descr="C:\Users\ASaghafi\Desktop\index.jpg">
            <a:extLst>
              <a:ext uri="{FF2B5EF4-FFF2-40B4-BE49-F238E27FC236}">
                <a16:creationId xmlns:a16="http://schemas.microsoft.com/office/drawing/2014/main" id="{D87AE4BA-8AD9-4F48-BF1E-385B198825A2}"/>
              </a:ext>
            </a:extLst>
          </p:cNvPr>
          <p:cNvPicPr>
            <a:picLocks noChangeAspect="1" noChangeArrowheads="1"/>
          </p:cNvPicPr>
          <p:nvPr/>
        </p:nvPicPr>
        <p:blipFill>
          <a:blip r:embed="rId5"/>
          <a:srcRect/>
          <a:stretch>
            <a:fillRect/>
          </a:stretch>
        </p:blipFill>
        <p:spPr bwMode="auto">
          <a:xfrm>
            <a:off x="6790556" y="2242081"/>
            <a:ext cx="2339608" cy="1878539"/>
          </a:xfrm>
          <a:prstGeom prst="rect">
            <a:avLst/>
          </a:prstGeom>
          <a:noFill/>
        </p:spPr>
      </p:pic>
      <p:grpSp>
        <p:nvGrpSpPr>
          <p:cNvPr id="13" name="Group 12">
            <a:extLst>
              <a:ext uri="{FF2B5EF4-FFF2-40B4-BE49-F238E27FC236}">
                <a16:creationId xmlns:a16="http://schemas.microsoft.com/office/drawing/2014/main" id="{F39A90CC-BEB5-40FB-A311-3E3CB5B9EF26}"/>
              </a:ext>
            </a:extLst>
          </p:cNvPr>
          <p:cNvGrpSpPr/>
          <p:nvPr/>
        </p:nvGrpSpPr>
        <p:grpSpPr>
          <a:xfrm rot="16200000">
            <a:off x="4295827" y="4666655"/>
            <a:ext cx="2746194" cy="506669"/>
            <a:chOff x="1849990" y="5235388"/>
            <a:chExt cx="4948255" cy="860612"/>
          </a:xfrm>
        </p:grpSpPr>
        <p:sp>
          <p:nvSpPr>
            <p:cNvPr id="14" name="Rectangle 13">
              <a:extLst>
                <a:ext uri="{FF2B5EF4-FFF2-40B4-BE49-F238E27FC236}">
                  <a16:creationId xmlns:a16="http://schemas.microsoft.com/office/drawing/2014/main" id="{35A5D392-C91D-4D55-B568-D981CA4873A4}"/>
                </a:ext>
              </a:extLst>
            </p:cNvPr>
            <p:cNvSpPr/>
            <p:nvPr/>
          </p:nvSpPr>
          <p:spPr>
            <a:xfrm>
              <a:off x="3346127" y="5235388"/>
              <a:ext cx="2412238" cy="860612"/>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FC92EE-36A1-4391-9663-20CD89C8DD18}"/>
                </a:ext>
              </a:extLst>
            </p:cNvPr>
            <p:cNvCxnSpPr/>
            <p:nvPr/>
          </p:nvCxnSpPr>
          <p:spPr>
            <a:xfrm>
              <a:off x="4165017" y="5235388"/>
              <a:ext cx="0" cy="8606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F2E7B9-6AE6-4947-BBA4-5D12D3E4E9F4}"/>
                </a:ext>
              </a:extLst>
            </p:cNvPr>
            <p:cNvCxnSpPr>
              <a:stCxn id="14" idx="1"/>
            </p:cNvCxnSpPr>
            <p:nvPr/>
          </p:nvCxnSpPr>
          <p:spPr>
            <a:xfrm flipH="1" flipV="1">
              <a:off x="1849990" y="5647765"/>
              <a:ext cx="149613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99AC9FA-98A9-49A8-ACF1-39CAB0B68B4D}"/>
                </a:ext>
              </a:extLst>
            </p:cNvPr>
            <p:cNvCxnSpPr>
              <a:endCxn id="14" idx="3"/>
            </p:cNvCxnSpPr>
            <p:nvPr/>
          </p:nvCxnSpPr>
          <p:spPr>
            <a:xfrm flipH="1">
              <a:off x="5758365" y="5647765"/>
              <a:ext cx="10398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3AE6C49-6F29-45A3-BD0E-D8D33F1B77C2}"/>
              </a:ext>
            </a:extLst>
          </p:cNvPr>
          <p:cNvGrpSpPr/>
          <p:nvPr/>
        </p:nvGrpSpPr>
        <p:grpSpPr>
          <a:xfrm>
            <a:off x="6425144" y="4192309"/>
            <a:ext cx="2546780" cy="2084154"/>
            <a:chOff x="1022892" y="1022896"/>
            <a:chExt cx="6137319" cy="4873133"/>
          </a:xfrm>
        </p:grpSpPr>
        <p:grpSp>
          <p:nvGrpSpPr>
            <p:cNvPr id="19" name="Group 30">
              <a:extLst>
                <a:ext uri="{FF2B5EF4-FFF2-40B4-BE49-F238E27FC236}">
                  <a16:creationId xmlns:a16="http://schemas.microsoft.com/office/drawing/2014/main" id="{B02B101C-81BA-42A4-80CD-A137C56888CC}"/>
                </a:ext>
              </a:extLst>
            </p:cNvPr>
            <p:cNvGrpSpPr/>
            <p:nvPr/>
          </p:nvGrpSpPr>
          <p:grpSpPr>
            <a:xfrm>
              <a:off x="1522141" y="5743629"/>
              <a:ext cx="5638070" cy="91441"/>
              <a:chOff x="1522141" y="5976099"/>
              <a:chExt cx="5638070" cy="91441"/>
            </a:xfrm>
          </p:grpSpPr>
          <p:sp>
            <p:nvSpPr>
              <p:cNvPr id="32" name="Line 4">
                <a:extLst>
                  <a:ext uri="{FF2B5EF4-FFF2-40B4-BE49-F238E27FC236}">
                    <a16:creationId xmlns:a16="http://schemas.microsoft.com/office/drawing/2014/main" id="{4E5937DD-94D1-4151-9DDD-759550EDEDC5}"/>
                  </a:ext>
                </a:extLst>
              </p:cNvPr>
              <p:cNvSpPr>
                <a:spLocks noChangeShapeType="1"/>
              </p:cNvSpPr>
              <p:nvPr/>
            </p:nvSpPr>
            <p:spPr bwMode="auto">
              <a:xfrm flipV="1">
                <a:off x="1522141" y="5976099"/>
                <a:ext cx="5638070" cy="0"/>
              </a:xfrm>
              <a:prstGeom prst="line">
                <a:avLst/>
              </a:prstGeom>
              <a:noFill/>
              <a:ln w="38100">
                <a:solidFill>
                  <a:schemeClr val="tx2"/>
                </a:solidFill>
                <a:round/>
                <a:headEnd/>
                <a:tailEnd type="triangle" w="med" len="med"/>
              </a:ln>
            </p:spPr>
            <p:txBody>
              <a:bodyPr/>
              <a:lstStyle/>
              <a:p>
                <a:endParaRPr lang="en-US"/>
              </a:p>
            </p:txBody>
          </p:sp>
          <p:sp>
            <p:nvSpPr>
              <p:cNvPr id="33" name="Line 7">
                <a:extLst>
                  <a:ext uri="{FF2B5EF4-FFF2-40B4-BE49-F238E27FC236}">
                    <a16:creationId xmlns:a16="http://schemas.microsoft.com/office/drawing/2014/main" id="{261631C8-7E89-4042-AFDC-6B8C9D8E3209}"/>
                  </a:ext>
                </a:extLst>
              </p:cNvPr>
              <p:cNvSpPr>
                <a:spLocks noChangeShapeType="1"/>
              </p:cNvSpPr>
              <p:nvPr/>
            </p:nvSpPr>
            <p:spPr bwMode="auto">
              <a:xfrm>
                <a:off x="5265535" y="5990615"/>
                <a:ext cx="0" cy="71433"/>
              </a:xfrm>
              <a:prstGeom prst="line">
                <a:avLst/>
              </a:prstGeom>
              <a:noFill/>
              <a:ln w="38100">
                <a:solidFill>
                  <a:schemeClr val="tx2"/>
                </a:solidFill>
                <a:prstDash val="dash"/>
                <a:round/>
                <a:headEnd/>
                <a:tailEnd/>
              </a:ln>
            </p:spPr>
            <p:txBody>
              <a:bodyPr/>
              <a:lstStyle/>
              <a:p>
                <a:endParaRPr lang="en-US"/>
              </a:p>
            </p:txBody>
          </p:sp>
          <p:sp>
            <p:nvSpPr>
              <p:cNvPr id="34" name="Line 13">
                <a:extLst>
                  <a:ext uri="{FF2B5EF4-FFF2-40B4-BE49-F238E27FC236}">
                    <a16:creationId xmlns:a16="http://schemas.microsoft.com/office/drawing/2014/main" id="{222CAAC5-9F8F-444C-A5D9-2F56F67C294C}"/>
                  </a:ext>
                </a:extLst>
              </p:cNvPr>
              <p:cNvSpPr>
                <a:spLocks noChangeShapeType="1"/>
              </p:cNvSpPr>
              <p:nvPr/>
            </p:nvSpPr>
            <p:spPr bwMode="auto">
              <a:xfrm>
                <a:off x="6239197" y="5976100"/>
                <a:ext cx="0" cy="91440"/>
              </a:xfrm>
              <a:prstGeom prst="line">
                <a:avLst/>
              </a:prstGeom>
              <a:noFill/>
              <a:ln w="38100">
                <a:solidFill>
                  <a:schemeClr val="tx2"/>
                </a:solidFill>
                <a:prstDash val="dash"/>
                <a:round/>
                <a:headEnd/>
                <a:tailEnd/>
              </a:ln>
            </p:spPr>
            <p:txBody>
              <a:bodyPr/>
              <a:lstStyle/>
              <a:p>
                <a:endParaRPr lang="en-US"/>
              </a:p>
            </p:txBody>
          </p:sp>
          <p:sp>
            <p:nvSpPr>
              <p:cNvPr id="35" name="Line 14">
                <a:extLst>
                  <a:ext uri="{FF2B5EF4-FFF2-40B4-BE49-F238E27FC236}">
                    <a16:creationId xmlns:a16="http://schemas.microsoft.com/office/drawing/2014/main" id="{85FA0184-245F-4840-A8F5-0862FD8B433A}"/>
                  </a:ext>
                </a:extLst>
              </p:cNvPr>
              <p:cNvSpPr>
                <a:spLocks noChangeShapeType="1"/>
              </p:cNvSpPr>
              <p:nvPr/>
            </p:nvSpPr>
            <p:spPr bwMode="auto">
              <a:xfrm>
                <a:off x="4249725" y="5990615"/>
                <a:ext cx="0" cy="71433"/>
              </a:xfrm>
              <a:prstGeom prst="line">
                <a:avLst/>
              </a:prstGeom>
              <a:noFill/>
              <a:ln w="38100">
                <a:solidFill>
                  <a:schemeClr val="tx2"/>
                </a:solidFill>
                <a:prstDash val="dash"/>
                <a:round/>
                <a:headEnd/>
                <a:tailEnd/>
              </a:ln>
            </p:spPr>
            <p:txBody>
              <a:bodyPr/>
              <a:lstStyle/>
              <a:p>
                <a:endParaRPr lang="en-US"/>
              </a:p>
            </p:txBody>
          </p:sp>
          <p:sp>
            <p:nvSpPr>
              <p:cNvPr id="36" name="Line 16">
                <a:extLst>
                  <a:ext uri="{FF2B5EF4-FFF2-40B4-BE49-F238E27FC236}">
                    <a16:creationId xmlns:a16="http://schemas.microsoft.com/office/drawing/2014/main" id="{8E2D9361-B973-4A81-8AF9-AFCE744D0D19}"/>
                  </a:ext>
                </a:extLst>
              </p:cNvPr>
              <p:cNvSpPr>
                <a:spLocks noChangeShapeType="1"/>
              </p:cNvSpPr>
              <p:nvPr/>
            </p:nvSpPr>
            <p:spPr bwMode="auto">
              <a:xfrm>
                <a:off x="3292891" y="5990615"/>
                <a:ext cx="0" cy="71433"/>
              </a:xfrm>
              <a:prstGeom prst="line">
                <a:avLst/>
              </a:prstGeom>
              <a:noFill/>
              <a:ln w="38100">
                <a:solidFill>
                  <a:schemeClr val="tx2"/>
                </a:solidFill>
                <a:prstDash val="dash"/>
                <a:round/>
                <a:headEnd/>
                <a:tailEnd/>
              </a:ln>
            </p:spPr>
            <p:txBody>
              <a:bodyPr/>
              <a:lstStyle/>
              <a:p>
                <a:endParaRPr lang="en-US"/>
              </a:p>
            </p:txBody>
          </p:sp>
          <p:sp>
            <p:nvSpPr>
              <p:cNvPr id="37" name="Line 17">
                <a:extLst>
                  <a:ext uri="{FF2B5EF4-FFF2-40B4-BE49-F238E27FC236}">
                    <a16:creationId xmlns:a16="http://schemas.microsoft.com/office/drawing/2014/main" id="{54ED532A-3D84-4368-9DDD-FCB9882D6DA3}"/>
                  </a:ext>
                </a:extLst>
              </p:cNvPr>
              <p:cNvSpPr>
                <a:spLocks noChangeShapeType="1"/>
              </p:cNvSpPr>
              <p:nvPr/>
            </p:nvSpPr>
            <p:spPr bwMode="auto">
              <a:xfrm>
                <a:off x="2333421" y="5990615"/>
                <a:ext cx="0" cy="71433"/>
              </a:xfrm>
              <a:prstGeom prst="line">
                <a:avLst/>
              </a:prstGeom>
              <a:noFill/>
              <a:ln w="38100">
                <a:solidFill>
                  <a:schemeClr val="tx2"/>
                </a:solidFill>
                <a:prstDash val="dash"/>
                <a:round/>
                <a:headEnd/>
                <a:tailEnd/>
              </a:ln>
            </p:spPr>
            <p:txBody>
              <a:bodyPr/>
              <a:lstStyle/>
              <a:p>
                <a:endParaRPr lang="en-US"/>
              </a:p>
            </p:txBody>
          </p:sp>
        </p:grpSp>
        <p:sp>
          <p:nvSpPr>
            <p:cNvPr id="20" name="Line 4">
              <a:extLst>
                <a:ext uri="{FF2B5EF4-FFF2-40B4-BE49-F238E27FC236}">
                  <a16:creationId xmlns:a16="http://schemas.microsoft.com/office/drawing/2014/main" id="{4D360492-2243-49E6-BC7A-C67FB656D863}"/>
                </a:ext>
              </a:extLst>
            </p:cNvPr>
            <p:cNvSpPr>
              <a:spLocks noChangeShapeType="1"/>
            </p:cNvSpPr>
            <p:nvPr/>
          </p:nvSpPr>
          <p:spPr bwMode="auto">
            <a:xfrm flipV="1">
              <a:off x="1597051" y="1410346"/>
              <a:ext cx="0" cy="4485683"/>
            </a:xfrm>
            <a:prstGeom prst="line">
              <a:avLst/>
            </a:prstGeom>
            <a:noFill/>
            <a:ln w="38100">
              <a:solidFill>
                <a:schemeClr val="tx2"/>
              </a:solidFill>
              <a:round/>
              <a:headEnd/>
              <a:tailEnd type="triangle" w="med" len="med"/>
            </a:ln>
          </p:spPr>
          <p:txBody>
            <a:bodyPr/>
            <a:lstStyle/>
            <a:p>
              <a:endParaRPr lang="en-US"/>
            </a:p>
          </p:txBody>
        </p:sp>
        <p:sp>
          <p:nvSpPr>
            <p:cNvPr id="21" name="TextBox 20">
              <a:extLst>
                <a:ext uri="{FF2B5EF4-FFF2-40B4-BE49-F238E27FC236}">
                  <a16:creationId xmlns:a16="http://schemas.microsoft.com/office/drawing/2014/main" id="{8EEBD9D8-2716-484B-91F1-82C5CE013724}"/>
                </a:ext>
              </a:extLst>
            </p:cNvPr>
            <p:cNvSpPr txBox="1"/>
            <p:nvPr/>
          </p:nvSpPr>
          <p:spPr>
            <a:xfrm>
              <a:off x="1022892" y="1022896"/>
              <a:ext cx="1356677" cy="719639"/>
            </a:xfrm>
            <a:prstGeom prst="rect">
              <a:avLst/>
            </a:prstGeom>
            <a:noFill/>
          </p:spPr>
          <p:txBody>
            <a:bodyPr wrap="none" rtlCol="0">
              <a:spAutoFit/>
            </a:bodyPr>
            <a:lstStyle/>
            <a:p>
              <a:r>
                <a:rPr lang="en-US" sz="1400" b="1" dirty="0"/>
                <a:t>Freq</a:t>
              </a:r>
            </a:p>
          </p:txBody>
        </p:sp>
        <p:sp>
          <p:nvSpPr>
            <p:cNvPr id="22" name="Rectangle 21">
              <a:extLst>
                <a:ext uri="{FF2B5EF4-FFF2-40B4-BE49-F238E27FC236}">
                  <a16:creationId xmlns:a16="http://schemas.microsoft.com/office/drawing/2014/main" id="{97DDF0D9-9467-4D73-A9A2-AC18A96BB63A}"/>
                </a:ext>
              </a:extLst>
            </p:cNvPr>
            <p:cNvSpPr/>
            <p:nvPr/>
          </p:nvSpPr>
          <p:spPr>
            <a:xfrm>
              <a:off x="1913446" y="4401519"/>
              <a:ext cx="844929" cy="1342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0FCCFF5-192E-4D94-9351-094CB581ACB2}"/>
                </a:ext>
              </a:extLst>
            </p:cNvPr>
            <p:cNvSpPr/>
            <p:nvPr/>
          </p:nvSpPr>
          <p:spPr>
            <a:xfrm>
              <a:off x="2773873" y="2386779"/>
              <a:ext cx="914400" cy="3364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FC999E9-FEF3-46ED-9A55-BA5915AF5A1C}"/>
                </a:ext>
              </a:extLst>
            </p:cNvPr>
            <p:cNvSpPr txBox="1"/>
            <p:nvPr/>
          </p:nvSpPr>
          <p:spPr>
            <a:xfrm>
              <a:off x="2193939" y="4401521"/>
              <a:ext cx="688384" cy="719639"/>
            </a:xfrm>
            <a:prstGeom prst="rect">
              <a:avLst/>
            </a:prstGeom>
            <a:noFill/>
          </p:spPr>
          <p:txBody>
            <a:bodyPr wrap="none" rtlCol="0">
              <a:spAutoFit/>
            </a:bodyPr>
            <a:lstStyle/>
            <a:p>
              <a:r>
                <a:rPr lang="en-US" sz="1400" b="1" dirty="0"/>
                <a:t>6</a:t>
              </a:r>
            </a:p>
          </p:txBody>
        </p:sp>
        <p:sp>
          <p:nvSpPr>
            <p:cNvPr id="25" name="TextBox 24">
              <a:extLst>
                <a:ext uri="{FF2B5EF4-FFF2-40B4-BE49-F238E27FC236}">
                  <a16:creationId xmlns:a16="http://schemas.microsoft.com/office/drawing/2014/main" id="{1DAC68DF-3588-45CF-8941-20AC89E146C6}"/>
                </a:ext>
              </a:extLst>
            </p:cNvPr>
            <p:cNvSpPr txBox="1"/>
            <p:nvPr/>
          </p:nvSpPr>
          <p:spPr>
            <a:xfrm>
              <a:off x="3043748" y="2415195"/>
              <a:ext cx="862215" cy="647674"/>
            </a:xfrm>
            <a:prstGeom prst="rect">
              <a:avLst/>
            </a:prstGeom>
            <a:noFill/>
          </p:spPr>
          <p:txBody>
            <a:bodyPr wrap="none" rtlCol="0">
              <a:spAutoFit/>
            </a:bodyPr>
            <a:lstStyle/>
            <a:p>
              <a:r>
                <a:rPr lang="en-US" sz="1200" b="1" dirty="0"/>
                <a:t>15</a:t>
              </a:r>
            </a:p>
          </p:txBody>
        </p:sp>
        <p:sp>
          <p:nvSpPr>
            <p:cNvPr id="26" name="Rectangle 25">
              <a:extLst>
                <a:ext uri="{FF2B5EF4-FFF2-40B4-BE49-F238E27FC236}">
                  <a16:creationId xmlns:a16="http://schemas.microsoft.com/office/drawing/2014/main" id="{53BC7BAC-EAFA-4C84-B70F-B1DD4AA45A64}"/>
                </a:ext>
              </a:extLst>
            </p:cNvPr>
            <p:cNvSpPr/>
            <p:nvPr/>
          </p:nvSpPr>
          <p:spPr>
            <a:xfrm>
              <a:off x="3701171" y="2001949"/>
              <a:ext cx="1005840" cy="3747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B67A38-DF9D-423B-8137-5B6DE19924B7}"/>
                </a:ext>
              </a:extLst>
            </p:cNvPr>
            <p:cNvSpPr txBox="1"/>
            <p:nvPr/>
          </p:nvSpPr>
          <p:spPr>
            <a:xfrm>
              <a:off x="3954229" y="2032944"/>
              <a:ext cx="862215" cy="647674"/>
            </a:xfrm>
            <a:prstGeom prst="rect">
              <a:avLst/>
            </a:prstGeom>
            <a:noFill/>
          </p:spPr>
          <p:txBody>
            <a:bodyPr wrap="none" rtlCol="0">
              <a:spAutoFit/>
            </a:bodyPr>
            <a:lstStyle/>
            <a:p>
              <a:r>
                <a:rPr lang="en-US" sz="1200" b="1" dirty="0"/>
                <a:t>16</a:t>
              </a:r>
            </a:p>
          </p:txBody>
        </p:sp>
        <p:sp>
          <p:nvSpPr>
            <p:cNvPr id="28" name="Rectangle 27">
              <a:extLst>
                <a:ext uri="{FF2B5EF4-FFF2-40B4-BE49-F238E27FC236}">
                  <a16:creationId xmlns:a16="http://schemas.microsoft.com/office/drawing/2014/main" id="{FAB7BCD9-0939-467B-B661-8027A0F8D4C2}"/>
                </a:ext>
              </a:extLst>
            </p:cNvPr>
            <p:cNvSpPr/>
            <p:nvPr/>
          </p:nvSpPr>
          <p:spPr>
            <a:xfrm>
              <a:off x="4722508" y="3549112"/>
              <a:ext cx="1005840" cy="219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1D9BDFD-AD58-4EA4-A70D-A8232E7BCC11}"/>
                </a:ext>
              </a:extLst>
            </p:cNvPr>
            <p:cNvSpPr txBox="1"/>
            <p:nvPr/>
          </p:nvSpPr>
          <p:spPr>
            <a:xfrm>
              <a:off x="4987504" y="3549113"/>
              <a:ext cx="688384" cy="719639"/>
            </a:xfrm>
            <a:prstGeom prst="rect">
              <a:avLst/>
            </a:prstGeom>
            <a:noFill/>
          </p:spPr>
          <p:txBody>
            <a:bodyPr wrap="none" rtlCol="0">
              <a:spAutoFit/>
            </a:bodyPr>
            <a:lstStyle/>
            <a:p>
              <a:r>
                <a:rPr lang="en-US" sz="1400" b="1" dirty="0"/>
                <a:t>9</a:t>
              </a:r>
            </a:p>
          </p:txBody>
        </p:sp>
        <p:sp>
          <p:nvSpPr>
            <p:cNvPr id="30" name="Rectangle 29">
              <a:extLst>
                <a:ext uri="{FF2B5EF4-FFF2-40B4-BE49-F238E27FC236}">
                  <a16:creationId xmlns:a16="http://schemas.microsoft.com/office/drawing/2014/main" id="{11B8D31A-BED6-458D-8107-311C5C676E5D}"/>
                </a:ext>
              </a:extLst>
            </p:cNvPr>
            <p:cNvSpPr/>
            <p:nvPr/>
          </p:nvSpPr>
          <p:spPr>
            <a:xfrm>
              <a:off x="5736277" y="4990454"/>
              <a:ext cx="1005840" cy="752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10C1023-7BB8-4BB7-B759-A07F3DADD7FE}"/>
                </a:ext>
              </a:extLst>
            </p:cNvPr>
            <p:cNvSpPr txBox="1"/>
            <p:nvPr/>
          </p:nvSpPr>
          <p:spPr>
            <a:xfrm>
              <a:off x="6082745" y="4990453"/>
              <a:ext cx="688384" cy="719639"/>
            </a:xfrm>
            <a:prstGeom prst="rect">
              <a:avLst/>
            </a:prstGeom>
            <a:noFill/>
          </p:spPr>
          <p:txBody>
            <a:bodyPr wrap="none" rtlCol="0">
              <a:spAutoFit/>
            </a:bodyPr>
            <a:lstStyle/>
            <a:p>
              <a:r>
                <a:rPr lang="en-US" sz="1400" b="1" dirty="0"/>
                <a:t>4</a:t>
              </a:r>
            </a:p>
          </p:txBody>
        </p:sp>
      </p:grpSp>
      <p:grpSp>
        <p:nvGrpSpPr>
          <p:cNvPr id="38" name="Group 37">
            <a:extLst>
              <a:ext uri="{FF2B5EF4-FFF2-40B4-BE49-F238E27FC236}">
                <a16:creationId xmlns:a16="http://schemas.microsoft.com/office/drawing/2014/main" id="{26D76496-72DF-496F-9297-E126D6ABC2F7}"/>
              </a:ext>
            </a:extLst>
          </p:cNvPr>
          <p:cNvGrpSpPr/>
          <p:nvPr/>
        </p:nvGrpSpPr>
        <p:grpSpPr>
          <a:xfrm>
            <a:off x="9078069" y="4264485"/>
            <a:ext cx="2993635" cy="2272990"/>
            <a:chOff x="917181" y="1167803"/>
            <a:chExt cx="8405010" cy="4866015"/>
          </a:xfrm>
        </p:grpSpPr>
        <p:sp>
          <p:nvSpPr>
            <p:cNvPr id="39" name="Line 4">
              <a:extLst>
                <a:ext uri="{FF2B5EF4-FFF2-40B4-BE49-F238E27FC236}">
                  <a16:creationId xmlns:a16="http://schemas.microsoft.com/office/drawing/2014/main" id="{551F66EE-3CED-498B-8C6D-7ED07AE518F3}"/>
                </a:ext>
              </a:extLst>
            </p:cNvPr>
            <p:cNvSpPr>
              <a:spLocks noChangeShapeType="1"/>
            </p:cNvSpPr>
            <p:nvPr/>
          </p:nvSpPr>
          <p:spPr bwMode="auto">
            <a:xfrm flipV="1">
              <a:off x="1900723" y="5261522"/>
              <a:ext cx="5941286" cy="0"/>
            </a:xfrm>
            <a:prstGeom prst="line">
              <a:avLst/>
            </a:prstGeom>
            <a:noFill/>
            <a:ln w="38100">
              <a:solidFill>
                <a:schemeClr val="tx2"/>
              </a:solidFill>
              <a:round/>
              <a:headEnd/>
              <a:tailEnd type="triangle" w="med" len="med"/>
            </a:ln>
          </p:spPr>
          <p:txBody>
            <a:bodyPr/>
            <a:lstStyle/>
            <a:p>
              <a:endParaRPr lang="en-US"/>
            </a:p>
          </p:txBody>
        </p:sp>
        <p:sp>
          <p:nvSpPr>
            <p:cNvPr id="40" name="Line 7">
              <a:extLst>
                <a:ext uri="{FF2B5EF4-FFF2-40B4-BE49-F238E27FC236}">
                  <a16:creationId xmlns:a16="http://schemas.microsoft.com/office/drawing/2014/main" id="{BAD8F3B9-F2BD-4522-BA7F-F99A8308675C}"/>
                </a:ext>
              </a:extLst>
            </p:cNvPr>
            <p:cNvSpPr>
              <a:spLocks noChangeShapeType="1"/>
            </p:cNvSpPr>
            <p:nvPr/>
          </p:nvSpPr>
          <p:spPr bwMode="auto">
            <a:xfrm>
              <a:off x="5419457" y="5280090"/>
              <a:ext cx="0" cy="91379"/>
            </a:xfrm>
            <a:prstGeom prst="line">
              <a:avLst/>
            </a:prstGeom>
            <a:noFill/>
            <a:ln w="38100">
              <a:solidFill>
                <a:schemeClr val="tx2"/>
              </a:solidFill>
              <a:prstDash val="dash"/>
              <a:round/>
              <a:headEnd/>
              <a:tailEnd/>
            </a:ln>
          </p:spPr>
          <p:txBody>
            <a:bodyPr/>
            <a:lstStyle/>
            <a:p>
              <a:endParaRPr lang="en-US"/>
            </a:p>
          </p:txBody>
        </p:sp>
        <p:sp>
          <p:nvSpPr>
            <p:cNvPr id="41" name="Line 13">
              <a:extLst>
                <a:ext uri="{FF2B5EF4-FFF2-40B4-BE49-F238E27FC236}">
                  <a16:creationId xmlns:a16="http://schemas.microsoft.com/office/drawing/2014/main" id="{FFC3804E-9B79-46B1-B98A-E9C5D3F96480}"/>
                </a:ext>
              </a:extLst>
            </p:cNvPr>
            <p:cNvSpPr>
              <a:spLocks noChangeShapeType="1"/>
            </p:cNvSpPr>
            <p:nvPr/>
          </p:nvSpPr>
          <p:spPr bwMode="auto">
            <a:xfrm>
              <a:off x="6177664" y="5261522"/>
              <a:ext cx="0" cy="116972"/>
            </a:xfrm>
            <a:prstGeom prst="line">
              <a:avLst/>
            </a:prstGeom>
            <a:noFill/>
            <a:ln w="38100">
              <a:solidFill>
                <a:schemeClr val="tx2"/>
              </a:solidFill>
              <a:prstDash val="dash"/>
              <a:round/>
              <a:headEnd/>
              <a:tailEnd/>
            </a:ln>
          </p:spPr>
          <p:txBody>
            <a:bodyPr/>
            <a:lstStyle/>
            <a:p>
              <a:endParaRPr lang="en-US"/>
            </a:p>
          </p:txBody>
        </p:sp>
        <p:sp>
          <p:nvSpPr>
            <p:cNvPr id="42" name="Line 14">
              <a:extLst>
                <a:ext uri="{FF2B5EF4-FFF2-40B4-BE49-F238E27FC236}">
                  <a16:creationId xmlns:a16="http://schemas.microsoft.com/office/drawing/2014/main" id="{A994FBB7-32D4-4E20-BFAB-DA45C666A4B0}"/>
                </a:ext>
              </a:extLst>
            </p:cNvPr>
            <p:cNvSpPr>
              <a:spLocks noChangeShapeType="1"/>
            </p:cNvSpPr>
            <p:nvPr/>
          </p:nvSpPr>
          <p:spPr bwMode="auto">
            <a:xfrm>
              <a:off x="4586689" y="5280090"/>
              <a:ext cx="0" cy="91379"/>
            </a:xfrm>
            <a:prstGeom prst="line">
              <a:avLst/>
            </a:prstGeom>
            <a:noFill/>
            <a:ln w="38100">
              <a:solidFill>
                <a:schemeClr val="tx2"/>
              </a:solidFill>
              <a:prstDash val="dash"/>
              <a:round/>
              <a:headEnd/>
              <a:tailEnd/>
            </a:ln>
          </p:spPr>
          <p:txBody>
            <a:bodyPr/>
            <a:lstStyle/>
            <a:p>
              <a:endParaRPr lang="en-US"/>
            </a:p>
          </p:txBody>
        </p:sp>
        <p:sp>
          <p:nvSpPr>
            <p:cNvPr id="43" name="Line 16">
              <a:extLst>
                <a:ext uri="{FF2B5EF4-FFF2-40B4-BE49-F238E27FC236}">
                  <a16:creationId xmlns:a16="http://schemas.microsoft.com/office/drawing/2014/main" id="{9407EF4D-FFFD-490C-9C24-5B253FEED0B6}"/>
                </a:ext>
              </a:extLst>
            </p:cNvPr>
            <p:cNvSpPr>
              <a:spLocks noChangeShapeType="1"/>
            </p:cNvSpPr>
            <p:nvPr/>
          </p:nvSpPr>
          <p:spPr bwMode="auto">
            <a:xfrm>
              <a:off x="3770066" y="5280090"/>
              <a:ext cx="0" cy="91379"/>
            </a:xfrm>
            <a:prstGeom prst="line">
              <a:avLst/>
            </a:prstGeom>
            <a:noFill/>
            <a:ln w="38100">
              <a:solidFill>
                <a:schemeClr val="tx2"/>
              </a:solidFill>
              <a:prstDash val="dash"/>
              <a:round/>
              <a:headEnd/>
              <a:tailEnd/>
            </a:ln>
          </p:spPr>
          <p:txBody>
            <a:bodyPr/>
            <a:lstStyle/>
            <a:p>
              <a:endParaRPr lang="en-US"/>
            </a:p>
          </p:txBody>
        </p:sp>
        <p:sp>
          <p:nvSpPr>
            <p:cNvPr id="44" name="Line 17">
              <a:extLst>
                <a:ext uri="{FF2B5EF4-FFF2-40B4-BE49-F238E27FC236}">
                  <a16:creationId xmlns:a16="http://schemas.microsoft.com/office/drawing/2014/main" id="{C32DA2F5-9DC1-44ED-A9A6-374380BA10E8}"/>
                </a:ext>
              </a:extLst>
            </p:cNvPr>
            <p:cNvSpPr>
              <a:spLocks noChangeShapeType="1"/>
            </p:cNvSpPr>
            <p:nvPr/>
          </p:nvSpPr>
          <p:spPr bwMode="auto">
            <a:xfrm>
              <a:off x="2929989" y="5280090"/>
              <a:ext cx="0" cy="91379"/>
            </a:xfrm>
            <a:prstGeom prst="line">
              <a:avLst/>
            </a:prstGeom>
            <a:noFill/>
            <a:ln w="38100">
              <a:solidFill>
                <a:schemeClr val="tx2"/>
              </a:solidFill>
              <a:prstDash val="dash"/>
              <a:round/>
              <a:headEnd/>
              <a:tailEnd/>
            </a:ln>
          </p:spPr>
          <p:txBody>
            <a:bodyPr/>
            <a:lstStyle/>
            <a:p>
              <a:endParaRPr lang="en-US"/>
            </a:p>
          </p:txBody>
        </p:sp>
        <p:sp>
          <p:nvSpPr>
            <p:cNvPr id="45" name="TextBox 44">
              <a:extLst>
                <a:ext uri="{FF2B5EF4-FFF2-40B4-BE49-F238E27FC236}">
                  <a16:creationId xmlns:a16="http://schemas.microsoft.com/office/drawing/2014/main" id="{F936DC9D-2492-4AC8-8DBC-FDA9A7A31C65}"/>
                </a:ext>
              </a:extLst>
            </p:cNvPr>
            <p:cNvSpPr txBox="1"/>
            <p:nvPr/>
          </p:nvSpPr>
          <p:spPr>
            <a:xfrm>
              <a:off x="5182724" y="5374920"/>
              <a:ext cx="802015" cy="658889"/>
            </a:xfrm>
            <a:prstGeom prst="rect">
              <a:avLst/>
            </a:prstGeom>
            <a:noFill/>
          </p:spPr>
          <p:txBody>
            <a:bodyPr wrap="none" rtlCol="0">
              <a:spAutoFit/>
            </a:bodyPr>
            <a:lstStyle/>
            <a:p>
              <a:r>
                <a:rPr lang="en-US" sz="1400" b="1" dirty="0"/>
                <a:t>5</a:t>
              </a:r>
            </a:p>
          </p:txBody>
        </p:sp>
        <p:sp>
          <p:nvSpPr>
            <p:cNvPr id="46" name="TextBox 45">
              <a:extLst>
                <a:ext uri="{FF2B5EF4-FFF2-40B4-BE49-F238E27FC236}">
                  <a16:creationId xmlns:a16="http://schemas.microsoft.com/office/drawing/2014/main" id="{37E63200-AF46-4A88-B3BB-32BF6C985B28}"/>
                </a:ext>
              </a:extLst>
            </p:cNvPr>
            <p:cNvSpPr txBox="1"/>
            <p:nvPr/>
          </p:nvSpPr>
          <p:spPr>
            <a:xfrm>
              <a:off x="5961785" y="5365642"/>
              <a:ext cx="802015" cy="658889"/>
            </a:xfrm>
            <a:prstGeom prst="rect">
              <a:avLst/>
            </a:prstGeom>
            <a:noFill/>
          </p:spPr>
          <p:txBody>
            <a:bodyPr wrap="none" rtlCol="0">
              <a:spAutoFit/>
            </a:bodyPr>
            <a:lstStyle/>
            <a:p>
              <a:r>
                <a:rPr lang="en-US" sz="1400" b="1" dirty="0"/>
                <a:t>6</a:t>
              </a:r>
            </a:p>
          </p:txBody>
        </p:sp>
        <p:sp>
          <p:nvSpPr>
            <p:cNvPr id="47" name="TextBox 46">
              <a:extLst>
                <a:ext uri="{FF2B5EF4-FFF2-40B4-BE49-F238E27FC236}">
                  <a16:creationId xmlns:a16="http://schemas.microsoft.com/office/drawing/2014/main" id="{6E278B44-3AA3-40BF-859B-CE40C4DD5571}"/>
                </a:ext>
              </a:extLst>
            </p:cNvPr>
            <p:cNvSpPr txBox="1"/>
            <p:nvPr/>
          </p:nvSpPr>
          <p:spPr>
            <a:xfrm>
              <a:off x="4384901" y="5365642"/>
              <a:ext cx="802015" cy="658889"/>
            </a:xfrm>
            <a:prstGeom prst="rect">
              <a:avLst/>
            </a:prstGeom>
            <a:noFill/>
          </p:spPr>
          <p:txBody>
            <a:bodyPr wrap="none" rtlCol="0">
              <a:spAutoFit/>
            </a:bodyPr>
            <a:lstStyle/>
            <a:p>
              <a:r>
                <a:rPr lang="en-US" sz="1400" b="1" dirty="0"/>
                <a:t>4</a:t>
              </a:r>
            </a:p>
          </p:txBody>
        </p:sp>
        <p:sp>
          <p:nvSpPr>
            <p:cNvPr id="48" name="TextBox 47">
              <a:extLst>
                <a:ext uri="{FF2B5EF4-FFF2-40B4-BE49-F238E27FC236}">
                  <a16:creationId xmlns:a16="http://schemas.microsoft.com/office/drawing/2014/main" id="{B6C50624-FE10-4C7A-9090-44A207B81B7F}"/>
                </a:ext>
              </a:extLst>
            </p:cNvPr>
            <p:cNvSpPr txBox="1"/>
            <p:nvPr/>
          </p:nvSpPr>
          <p:spPr>
            <a:xfrm>
              <a:off x="3549531" y="5374929"/>
              <a:ext cx="802015" cy="658889"/>
            </a:xfrm>
            <a:prstGeom prst="rect">
              <a:avLst/>
            </a:prstGeom>
            <a:noFill/>
          </p:spPr>
          <p:txBody>
            <a:bodyPr wrap="none" rtlCol="0">
              <a:spAutoFit/>
            </a:bodyPr>
            <a:lstStyle/>
            <a:p>
              <a:r>
                <a:rPr lang="en-US" sz="1400" b="1" dirty="0"/>
                <a:t>3</a:t>
              </a:r>
            </a:p>
          </p:txBody>
        </p:sp>
        <p:sp>
          <p:nvSpPr>
            <p:cNvPr id="49" name="TextBox 48">
              <a:extLst>
                <a:ext uri="{FF2B5EF4-FFF2-40B4-BE49-F238E27FC236}">
                  <a16:creationId xmlns:a16="http://schemas.microsoft.com/office/drawing/2014/main" id="{E787B33E-6F3A-46EE-B5F8-BCA7CF87583E}"/>
                </a:ext>
              </a:extLst>
            </p:cNvPr>
            <p:cNvSpPr txBox="1"/>
            <p:nvPr/>
          </p:nvSpPr>
          <p:spPr>
            <a:xfrm>
              <a:off x="2714161" y="5365651"/>
              <a:ext cx="802015" cy="658889"/>
            </a:xfrm>
            <a:prstGeom prst="rect">
              <a:avLst/>
            </a:prstGeom>
            <a:noFill/>
          </p:spPr>
          <p:txBody>
            <a:bodyPr wrap="none" rtlCol="0">
              <a:spAutoFit/>
            </a:bodyPr>
            <a:lstStyle/>
            <a:p>
              <a:r>
                <a:rPr lang="en-US" sz="1400" b="1" dirty="0"/>
                <a:t>2</a:t>
              </a:r>
            </a:p>
          </p:txBody>
        </p:sp>
        <p:sp>
          <p:nvSpPr>
            <p:cNvPr id="50" name="Line 4">
              <a:extLst>
                <a:ext uri="{FF2B5EF4-FFF2-40B4-BE49-F238E27FC236}">
                  <a16:creationId xmlns:a16="http://schemas.microsoft.com/office/drawing/2014/main" id="{2D3526FA-5D43-40FD-A58A-CCB65CFD7E79}"/>
                </a:ext>
              </a:extLst>
            </p:cNvPr>
            <p:cNvSpPr>
              <a:spLocks noChangeShapeType="1"/>
            </p:cNvSpPr>
            <p:nvPr/>
          </p:nvSpPr>
          <p:spPr bwMode="auto">
            <a:xfrm flipV="1">
              <a:off x="2097838" y="1537135"/>
              <a:ext cx="0" cy="3937907"/>
            </a:xfrm>
            <a:prstGeom prst="line">
              <a:avLst/>
            </a:prstGeom>
            <a:noFill/>
            <a:ln w="38100">
              <a:solidFill>
                <a:schemeClr val="tx2"/>
              </a:solidFill>
              <a:round/>
              <a:headEnd/>
              <a:tailEnd type="triangle" w="med" len="med"/>
            </a:ln>
          </p:spPr>
          <p:txBody>
            <a:bodyPr/>
            <a:lstStyle/>
            <a:p>
              <a:endParaRPr lang="en-US"/>
            </a:p>
          </p:txBody>
        </p:sp>
        <p:cxnSp>
          <p:nvCxnSpPr>
            <p:cNvPr id="51" name="Straight Connector 50">
              <a:extLst>
                <a:ext uri="{FF2B5EF4-FFF2-40B4-BE49-F238E27FC236}">
                  <a16:creationId xmlns:a16="http://schemas.microsoft.com/office/drawing/2014/main" id="{0594E481-E463-4B49-8DF9-CDFC3B50FC58}"/>
                </a:ext>
              </a:extLst>
            </p:cNvPr>
            <p:cNvCxnSpPr>
              <a:stCxn id="55" idx="2"/>
            </p:cNvCxnSpPr>
            <p:nvPr/>
          </p:nvCxnSpPr>
          <p:spPr>
            <a:xfrm flipH="1">
              <a:off x="2003974" y="4961412"/>
              <a:ext cx="1259584" cy="8577"/>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3B7BCCA-6C69-48D7-B9F9-5C50F8DFCC0D}"/>
                </a:ext>
              </a:extLst>
            </p:cNvPr>
            <p:cNvCxnSpPr/>
            <p:nvPr/>
          </p:nvCxnSpPr>
          <p:spPr>
            <a:xfrm flipH="1">
              <a:off x="1994593" y="1893829"/>
              <a:ext cx="4604665"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7DD4CAC-A5AB-4AAD-9A37-E44CB241D23D}"/>
                </a:ext>
              </a:extLst>
            </p:cNvPr>
            <p:cNvSpPr txBox="1"/>
            <p:nvPr/>
          </p:nvSpPr>
          <p:spPr>
            <a:xfrm>
              <a:off x="917181" y="1167803"/>
              <a:ext cx="4037968" cy="592999"/>
            </a:xfrm>
            <a:prstGeom prst="rect">
              <a:avLst/>
            </a:prstGeom>
            <a:noFill/>
          </p:spPr>
          <p:txBody>
            <a:bodyPr wrap="none" rtlCol="0">
              <a:spAutoFit/>
            </a:bodyPr>
            <a:lstStyle/>
            <a:p>
              <a:r>
                <a:rPr lang="en-US" sz="1200" b="1" dirty="0"/>
                <a:t>Rel. Cum. Freq %</a:t>
              </a:r>
            </a:p>
          </p:txBody>
        </p:sp>
        <p:sp>
          <p:nvSpPr>
            <p:cNvPr id="54" name="Smiley Face 53">
              <a:extLst>
                <a:ext uri="{FF2B5EF4-FFF2-40B4-BE49-F238E27FC236}">
                  <a16:creationId xmlns:a16="http://schemas.microsoft.com/office/drawing/2014/main" id="{B7309A84-427B-469D-9F72-13CBFEF1ECD5}"/>
                </a:ext>
              </a:extLst>
            </p:cNvPr>
            <p:cNvSpPr/>
            <p:nvPr/>
          </p:nvSpPr>
          <p:spPr>
            <a:xfrm>
              <a:off x="2444744" y="5167014"/>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miley Face 54">
              <a:extLst>
                <a:ext uri="{FF2B5EF4-FFF2-40B4-BE49-F238E27FC236}">
                  <a16:creationId xmlns:a16="http://schemas.microsoft.com/office/drawing/2014/main" id="{A334D3BE-61B1-4780-87CD-94778A0C85D7}"/>
                </a:ext>
              </a:extLst>
            </p:cNvPr>
            <p:cNvSpPr/>
            <p:nvPr/>
          </p:nvSpPr>
          <p:spPr>
            <a:xfrm>
              <a:off x="3263558" y="4869972"/>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miley Face 55">
              <a:extLst>
                <a:ext uri="{FF2B5EF4-FFF2-40B4-BE49-F238E27FC236}">
                  <a16:creationId xmlns:a16="http://schemas.microsoft.com/office/drawing/2014/main" id="{ABA2A02D-73CB-4197-94BF-E5707E6C62DE}"/>
                </a:ext>
              </a:extLst>
            </p:cNvPr>
            <p:cNvSpPr/>
            <p:nvPr/>
          </p:nvSpPr>
          <p:spPr>
            <a:xfrm>
              <a:off x="4097870" y="3674046"/>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62DFE764-96DC-49DB-90ED-C5C1E5732146}"/>
                </a:ext>
              </a:extLst>
            </p:cNvPr>
            <p:cNvCxnSpPr>
              <a:stCxn id="56" idx="2"/>
            </p:cNvCxnSpPr>
            <p:nvPr/>
          </p:nvCxnSpPr>
          <p:spPr>
            <a:xfrm flipH="1">
              <a:off x="2001394" y="3765486"/>
              <a:ext cx="209647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8" name="Smiley Face 57">
              <a:extLst>
                <a:ext uri="{FF2B5EF4-FFF2-40B4-BE49-F238E27FC236}">
                  <a16:creationId xmlns:a16="http://schemas.microsoft.com/office/drawing/2014/main" id="{F398B81F-115E-4671-ABAE-095486596860}"/>
                </a:ext>
              </a:extLst>
            </p:cNvPr>
            <p:cNvSpPr/>
            <p:nvPr/>
          </p:nvSpPr>
          <p:spPr>
            <a:xfrm>
              <a:off x="4901186" y="2571108"/>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BCE259D3-F7E4-462E-A583-B481E6C38E02}"/>
                </a:ext>
              </a:extLst>
            </p:cNvPr>
            <p:cNvCxnSpPr/>
            <p:nvPr/>
          </p:nvCxnSpPr>
          <p:spPr>
            <a:xfrm flipH="1">
              <a:off x="1998814" y="2678046"/>
              <a:ext cx="291693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0" name="Smiley Face 59">
              <a:extLst>
                <a:ext uri="{FF2B5EF4-FFF2-40B4-BE49-F238E27FC236}">
                  <a16:creationId xmlns:a16="http://schemas.microsoft.com/office/drawing/2014/main" id="{DEEAEEDF-996C-4EB4-8EF7-CA7140B1578D}"/>
                </a:ext>
              </a:extLst>
            </p:cNvPr>
            <p:cNvSpPr/>
            <p:nvPr/>
          </p:nvSpPr>
          <p:spPr>
            <a:xfrm>
              <a:off x="5704502" y="2072592"/>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a:extLst>
                <a:ext uri="{FF2B5EF4-FFF2-40B4-BE49-F238E27FC236}">
                  <a16:creationId xmlns:a16="http://schemas.microsoft.com/office/drawing/2014/main" id="{B66B0C2D-FFF5-4C48-96AC-68A2CB78A5FC}"/>
                </a:ext>
              </a:extLst>
            </p:cNvPr>
            <p:cNvSpPr/>
            <p:nvPr/>
          </p:nvSpPr>
          <p:spPr>
            <a:xfrm>
              <a:off x="6507818" y="1822044"/>
              <a:ext cx="182880" cy="182880"/>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24376277-CFC1-4C4F-A2D0-F3D5A08C67C3}"/>
                </a:ext>
              </a:extLst>
            </p:cNvPr>
            <p:cNvCxnSpPr/>
            <p:nvPr/>
          </p:nvCxnSpPr>
          <p:spPr>
            <a:xfrm flipV="1">
              <a:off x="3346625" y="5025842"/>
              <a:ext cx="0" cy="23568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9B8B98A-7586-45B9-8693-EC9047330214}"/>
                </a:ext>
              </a:extLst>
            </p:cNvPr>
            <p:cNvCxnSpPr>
              <a:endCxn id="56" idx="4"/>
            </p:cNvCxnSpPr>
            <p:nvPr/>
          </p:nvCxnSpPr>
          <p:spPr>
            <a:xfrm flipV="1">
              <a:off x="4180937" y="3856926"/>
              <a:ext cx="0" cy="1362456"/>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356A72-CA99-47AF-98F5-ADB689E5F30B}"/>
                </a:ext>
              </a:extLst>
            </p:cNvPr>
            <p:cNvCxnSpPr>
              <a:endCxn id="58" idx="4"/>
            </p:cNvCxnSpPr>
            <p:nvPr/>
          </p:nvCxnSpPr>
          <p:spPr>
            <a:xfrm flipH="1" flipV="1">
              <a:off x="4992626" y="2753988"/>
              <a:ext cx="0" cy="250930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DFBE91-F38E-42E9-873A-E46D6A609723}"/>
                </a:ext>
              </a:extLst>
            </p:cNvPr>
            <p:cNvCxnSpPr/>
            <p:nvPr/>
          </p:nvCxnSpPr>
          <p:spPr>
            <a:xfrm flipV="1">
              <a:off x="5795942" y="2228690"/>
              <a:ext cx="2666" cy="3032026"/>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EE768E-377D-41DB-810B-C5A1077E365A}"/>
                </a:ext>
              </a:extLst>
            </p:cNvPr>
            <p:cNvCxnSpPr>
              <a:endCxn id="61" idx="4"/>
            </p:cNvCxnSpPr>
            <p:nvPr/>
          </p:nvCxnSpPr>
          <p:spPr>
            <a:xfrm flipH="1" flipV="1">
              <a:off x="6599258" y="2004924"/>
              <a:ext cx="0" cy="3253212"/>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CA1793-4ADB-4DB1-B887-8DAF87F4E30B}"/>
                </a:ext>
              </a:extLst>
            </p:cNvPr>
            <p:cNvCxnSpPr>
              <a:stCxn id="60" idx="2"/>
            </p:cNvCxnSpPr>
            <p:nvPr/>
          </p:nvCxnSpPr>
          <p:spPr>
            <a:xfrm flipH="1">
              <a:off x="1996234" y="2164032"/>
              <a:ext cx="3708268"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30E7130-C9EE-4D9F-8873-B389FB64651C}"/>
                </a:ext>
              </a:extLst>
            </p:cNvPr>
            <p:cNvSpPr txBox="1"/>
            <p:nvPr/>
          </p:nvSpPr>
          <p:spPr>
            <a:xfrm>
              <a:off x="6818936" y="5365642"/>
              <a:ext cx="2503255" cy="592999"/>
            </a:xfrm>
            <a:prstGeom prst="rect">
              <a:avLst/>
            </a:prstGeom>
            <a:noFill/>
          </p:spPr>
          <p:txBody>
            <a:bodyPr wrap="none" rtlCol="0">
              <a:spAutoFit/>
            </a:bodyPr>
            <a:lstStyle/>
            <a:p>
              <a:r>
                <a:rPr lang="en-US" sz="1200" b="1" dirty="0"/>
                <a:t>Outcome</a:t>
              </a:r>
            </a:p>
          </p:txBody>
        </p:sp>
        <p:cxnSp>
          <p:nvCxnSpPr>
            <p:cNvPr id="69" name="Straight Connector 68">
              <a:extLst>
                <a:ext uri="{FF2B5EF4-FFF2-40B4-BE49-F238E27FC236}">
                  <a16:creationId xmlns:a16="http://schemas.microsoft.com/office/drawing/2014/main" id="{6004980A-A052-4B8D-B9A8-DBC8B605683F}"/>
                </a:ext>
              </a:extLst>
            </p:cNvPr>
            <p:cNvCxnSpPr>
              <a:stCxn id="54" idx="7"/>
              <a:endCxn id="55" idx="2"/>
            </p:cNvCxnSpPr>
            <p:nvPr/>
          </p:nvCxnSpPr>
          <p:spPr>
            <a:xfrm flipV="1">
              <a:off x="2600842" y="4961412"/>
              <a:ext cx="662716" cy="2323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837D286-1183-4A04-9FEA-483519BB36EE}"/>
                </a:ext>
              </a:extLst>
            </p:cNvPr>
            <p:cNvCxnSpPr>
              <a:endCxn id="56" idx="3"/>
            </p:cNvCxnSpPr>
            <p:nvPr/>
          </p:nvCxnSpPr>
          <p:spPr>
            <a:xfrm flipV="1">
              <a:off x="3415958" y="3830144"/>
              <a:ext cx="708694" cy="1081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5E98CF-D5D2-44F0-A333-876B2C0911B2}"/>
                </a:ext>
              </a:extLst>
            </p:cNvPr>
            <p:cNvCxnSpPr>
              <a:stCxn id="56" idx="0"/>
              <a:endCxn id="58" idx="3"/>
            </p:cNvCxnSpPr>
            <p:nvPr/>
          </p:nvCxnSpPr>
          <p:spPr>
            <a:xfrm flipV="1">
              <a:off x="4189310" y="2727206"/>
              <a:ext cx="738658" cy="946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FCD8B2-54B5-4A20-B5F8-13A6A8DC1156}"/>
                </a:ext>
              </a:extLst>
            </p:cNvPr>
            <p:cNvCxnSpPr>
              <a:endCxn id="60" idx="2"/>
            </p:cNvCxnSpPr>
            <p:nvPr/>
          </p:nvCxnSpPr>
          <p:spPr>
            <a:xfrm flipV="1">
              <a:off x="5050128" y="2164032"/>
              <a:ext cx="654374" cy="4070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9405BF2-29A8-4515-B124-77DDCCEABFB6}"/>
                </a:ext>
              </a:extLst>
            </p:cNvPr>
            <p:cNvCxnSpPr>
              <a:endCxn id="61" idx="2"/>
            </p:cNvCxnSpPr>
            <p:nvPr/>
          </p:nvCxnSpPr>
          <p:spPr>
            <a:xfrm flipV="1">
              <a:off x="5798608" y="1913484"/>
              <a:ext cx="709210" cy="250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B5BDF04D-A5D8-4495-AE32-FFC6B997D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390" y="4056152"/>
            <a:ext cx="2678309" cy="2376999"/>
          </a:xfrm>
          <a:prstGeom prst="rect">
            <a:avLst/>
          </a:prstGeom>
        </p:spPr>
      </p:pic>
      <p:sp>
        <p:nvSpPr>
          <p:cNvPr id="4" name="TextBox 3">
            <a:extLst>
              <a:ext uri="{FF2B5EF4-FFF2-40B4-BE49-F238E27FC236}">
                <a16:creationId xmlns:a16="http://schemas.microsoft.com/office/drawing/2014/main" id="{37EF4B05-EDF0-4210-80B3-40A3DAF4F13A}"/>
              </a:ext>
            </a:extLst>
          </p:cNvPr>
          <p:cNvSpPr txBox="1"/>
          <p:nvPr/>
        </p:nvSpPr>
        <p:spPr>
          <a:xfrm>
            <a:off x="145296" y="130483"/>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Answer</a:t>
            </a:r>
            <a:endParaRPr lang="en-US" dirty="0"/>
          </a:p>
        </p:txBody>
      </p:sp>
      <p:sp>
        <p:nvSpPr>
          <p:cNvPr id="5" name="Rectangle 4">
            <a:extLst>
              <a:ext uri="{FF2B5EF4-FFF2-40B4-BE49-F238E27FC236}">
                <a16:creationId xmlns:a16="http://schemas.microsoft.com/office/drawing/2014/main" id="{755E4043-734C-4A4B-AEF5-CAE4F5EE7357}"/>
              </a:ext>
            </a:extLst>
          </p:cNvPr>
          <p:cNvSpPr>
            <a:spLocks noChangeArrowheads="1"/>
          </p:cNvSpPr>
          <p:nvPr/>
        </p:nvSpPr>
        <p:spPr bwMode="auto">
          <a:xfrm>
            <a:off x="3065789" y="618181"/>
            <a:ext cx="184710" cy="369324"/>
          </a:xfrm>
          <a:prstGeom prst="rect">
            <a:avLst/>
          </a:prstGeom>
          <a:noFill/>
          <a:ln w="9525">
            <a:noFill/>
            <a:miter lim="800000"/>
            <a:headEnd/>
            <a:tailEnd/>
          </a:ln>
          <a:effectLst/>
        </p:spPr>
        <p:txBody>
          <a:bodyPr vert="horz" wrap="none" lIns="91430" tIns="45716" rIns="91430" bIns="45716" numCol="1" anchor="ctr" anchorCtr="0" compatLnSpc="1">
            <a:prstTxWarp prst="textNoShape">
              <a:avLst/>
            </a:prstTxWarp>
            <a:spAutoFit/>
          </a:bodyPr>
          <a:lstStyle/>
          <a:p>
            <a:endParaRPr lang="en-US" dirty="0"/>
          </a:p>
        </p:txBody>
      </p:sp>
      <p:sp>
        <p:nvSpPr>
          <p:cNvPr id="6" name="Rectangle 5">
            <a:extLst>
              <a:ext uri="{FF2B5EF4-FFF2-40B4-BE49-F238E27FC236}">
                <a16:creationId xmlns:a16="http://schemas.microsoft.com/office/drawing/2014/main" id="{DE815F31-C5D8-422B-91E6-775B684946C9}"/>
              </a:ext>
            </a:extLst>
          </p:cNvPr>
          <p:cNvSpPr/>
          <p:nvPr/>
        </p:nvSpPr>
        <p:spPr>
          <a:xfrm>
            <a:off x="3430860" y="987505"/>
            <a:ext cx="8151962" cy="461657"/>
          </a:xfrm>
          <a:prstGeom prst="rect">
            <a:avLst/>
          </a:prstGeom>
        </p:spPr>
        <p:txBody>
          <a:bodyPr wrap="square" lIns="91430" tIns="45716" rIns="91430" bIns="45716">
            <a:spAutoFit/>
          </a:bodyPr>
          <a:lstStyle/>
          <a:p>
            <a:pPr marL="457153" indent="-457153"/>
            <a:r>
              <a:rPr lang="en-US" sz="2400" dirty="0">
                <a:cs typeface="Times New Roman" pitchFamily="18" charset="0"/>
              </a:rPr>
              <a:t>6    7    8    10    10    12    12   12   12   16   17   19   21</a:t>
            </a:r>
          </a:p>
        </p:txBody>
      </p:sp>
      <p:grpSp>
        <p:nvGrpSpPr>
          <p:cNvPr id="7" name="Group 4">
            <a:extLst>
              <a:ext uri="{FF2B5EF4-FFF2-40B4-BE49-F238E27FC236}">
                <a16:creationId xmlns:a16="http://schemas.microsoft.com/office/drawing/2014/main" id="{54B8749C-2264-4AEE-B1A0-C02DC61404FC}"/>
              </a:ext>
            </a:extLst>
          </p:cNvPr>
          <p:cNvGrpSpPr/>
          <p:nvPr/>
        </p:nvGrpSpPr>
        <p:grpSpPr>
          <a:xfrm>
            <a:off x="3446789" y="879043"/>
            <a:ext cx="6598507" cy="685800"/>
            <a:chOff x="533400" y="1905000"/>
            <a:chExt cx="6305240" cy="685800"/>
          </a:xfrm>
        </p:grpSpPr>
        <p:cxnSp>
          <p:nvCxnSpPr>
            <p:cNvPr id="8" name="Straight Connector 7">
              <a:extLst>
                <a:ext uri="{FF2B5EF4-FFF2-40B4-BE49-F238E27FC236}">
                  <a16:creationId xmlns:a16="http://schemas.microsoft.com/office/drawing/2014/main" id="{1E190625-DAD1-436E-825A-1F3533A65B21}"/>
                </a:ext>
              </a:extLst>
            </p:cNvPr>
            <p:cNvCxnSpPr>
              <a:cxnSpLocks/>
            </p:cNvCxnSpPr>
            <p:nvPr/>
          </p:nvCxnSpPr>
          <p:spPr>
            <a:xfrm>
              <a:off x="533400" y="1905000"/>
              <a:ext cx="2531468"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A9ECC2-FFA3-466B-97F1-58D7708E1A93}"/>
                </a:ext>
              </a:extLst>
            </p:cNvPr>
            <p:cNvCxnSpPr>
              <a:cxnSpLocks/>
            </p:cNvCxnSpPr>
            <p:nvPr/>
          </p:nvCxnSpPr>
          <p:spPr>
            <a:xfrm flipH="1">
              <a:off x="4174067" y="1905000"/>
              <a:ext cx="2664573"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72A1FF2-8522-40CB-B541-2F16031ECC8C}"/>
                </a:ext>
              </a:extLst>
            </p:cNvPr>
            <p:cNvCxnSpPr/>
            <p:nvPr/>
          </p:nvCxnSpPr>
          <p:spPr>
            <a:xfrm>
              <a:off x="3668311" y="1905000"/>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1317D5-ED2E-48E0-8AF3-3A5F7990D5C2}"/>
                </a:ext>
              </a:extLst>
            </p:cNvPr>
            <p:cNvCxnSpPr/>
            <p:nvPr/>
          </p:nvCxnSpPr>
          <p:spPr>
            <a:xfrm>
              <a:off x="683864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FD5DDB-211D-4193-B252-6DC486FAFF5C}"/>
                </a:ext>
              </a:extLst>
            </p:cNvPr>
            <p:cNvCxnSpPr/>
            <p:nvPr/>
          </p:nvCxnSpPr>
          <p:spPr>
            <a:xfrm>
              <a:off x="533400" y="1905000"/>
              <a:ext cx="0"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63CCFDCC-0A2A-4CB1-AB8B-3697E09B9C09}"/>
              </a:ext>
            </a:extLst>
          </p:cNvPr>
          <p:cNvCxnSpPr/>
          <p:nvPr/>
        </p:nvCxnSpPr>
        <p:spPr>
          <a:xfrm>
            <a:off x="3446789" y="1641043"/>
            <a:ext cx="12954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3691E9-C8A4-4CD1-A699-F51D33B282A3}"/>
              </a:ext>
            </a:extLst>
          </p:cNvPr>
          <p:cNvCxnSpPr>
            <a:cxnSpLocks/>
          </p:cNvCxnSpPr>
          <p:nvPr/>
        </p:nvCxnSpPr>
        <p:spPr>
          <a:xfrm>
            <a:off x="4742189" y="1641043"/>
            <a:ext cx="1353811"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2B7F25-3E9F-47CF-BE8C-163AA55D7D69}"/>
              </a:ext>
            </a:extLst>
          </p:cNvPr>
          <p:cNvCxnSpPr/>
          <p:nvPr/>
        </p:nvCxnSpPr>
        <p:spPr>
          <a:xfrm>
            <a:off x="4705118" y="1412443"/>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FCDDAA-4E28-4ABC-9233-6B2C879A7AF3}"/>
              </a:ext>
            </a:extLst>
          </p:cNvPr>
          <p:cNvCxnSpPr/>
          <p:nvPr/>
        </p:nvCxnSpPr>
        <p:spPr>
          <a:xfrm>
            <a:off x="7256789" y="1641043"/>
            <a:ext cx="1143000"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140144-545E-47BF-AE6B-CB30587BDE3D}"/>
              </a:ext>
            </a:extLst>
          </p:cNvPr>
          <p:cNvCxnSpPr>
            <a:cxnSpLocks/>
          </p:cNvCxnSpPr>
          <p:nvPr/>
        </p:nvCxnSpPr>
        <p:spPr>
          <a:xfrm>
            <a:off x="8375405" y="1641043"/>
            <a:ext cx="1633568"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1CB374-2688-47DD-94E8-BDB7196BE331}"/>
              </a:ext>
            </a:extLst>
          </p:cNvPr>
          <p:cNvCxnSpPr/>
          <p:nvPr/>
        </p:nvCxnSpPr>
        <p:spPr>
          <a:xfrm>
            <a:off x="8506882" y="1412443"/>
            <a:ext cx="0" cy="2286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73E2F8-910C-4EC0-8076-F859C25A6727}"/>
              </a:ext>
            </a:extLst>
          </p:cNvPr>
          <p:cNvSpPr txBox="1"/>
          <p:nvPr/>
        </p:nvSpPr>
        <p:spPr>
          <a:xfrm>
            <a:off x="4132589" y="1721708"/>
            <a:ext cx="1085554" cy="461665"/>
          </a:xfrm>
          <a:prstGeom prst="rect">
            <a:avLst/>
          </a:prstGeom>
          <a:noFill/>
        </p:spPr>
        <p:txBody>
          <a:bodyPr wrap="square" rtlCol="0">
            <a:spAutoFit/>
          </a:bodyPr>
          <a:lstStyle/>
          <a:p>
            <a:r>
              <a:rPr lang="en-US" sz="2400" dirty="0"/>
              <a:t>Q</a:t>
            </a:r>
            <a:r>
              <a:rPr lang="en-US" dirty="0"/>
              <a:t>1 </a:t>
            </a:r>
            <a:r>
              <a:rPr lang="en-US" sz="2400" dirty="0"/>
              <a:t>= 9</a:t>
            </a:r>
          </a:p>
        </p:txBody>
      </p:sp>
      <p:sp>
        <p:nvSpPr>
          <p:cNvPr id="20" name="TextBox 19">
            <a:extLst>
              <a:ext uri="{FF2B5EF4-FFF2-40B4-BE49-F238E27FC236}">
                <a16:creationId xmlns:a16="http://schemas.microsoft.com/office/drawing/2014/main" id="{A23601AF-9E73-4452-B1AD-BEAF616A834F}"/>
              </a:ext>
            </a:extLst>
          </p:cNvPr>
          <p:cNvSpPr txBox="1"/>
          <p:nvPr/>
        </p:nvSpPr>
        <p:spPr>
          <a:xfrm>
            <a:off x="8018789" y="1788978"/>
            <a:ext cx="1600200" cy="461665"/>
          </a:xfrm>
          <a:prstGeom prst="rect">
            <a:avLst/>
          </a:prstGeom>
          <a:noFill/>
        </p:spPr>
        <p:txBody>
          <a:bodyPr wrap="square" rtlCol="0">
            <a:spAutoFit/>
          </a:bodyPr>
          <a:lstStyle/>
          <a:p>
            <a:r>
              <a:rPr lang="en-US" sz="2400" dirty="0"/>
              <a:t>Q</a:t>
            </a:r>
            <a:r>
              <a:rPr lang="en-US" dirty="0"/>
              <a:t>3 </a:t>
            </a:r>
            <a:r>
              <a:rPr lang="en-US" sz="2400" dirty="0"/>
              <a:t>=16.5</a:t>
            </a:r>
          </a:p>
        </p:txBody>
      </p:sp>
      <p:sp>
        <p:nvSpPr>
          <p:cNvPr id="21" name="TextBox 20">
            <a:extLst>
              <a:ext uri="{FF2B5EF4-FFF2-40B4-BE49-F238E27FC236}">
                <a16:creationId xmlns:a16="http://schemas.microsoft.com/office/drawing/2014/main" id="{DEB2D3FA-F44B-4293-8FA2-B3867865B233}"/>
              </a:ext>
            </a:extLst>
          </p:cNvPr>
          <p:cNvSpPr txBox="1"/>
          <p:nvPr/>
        </p:nvSpPr>
        <p:spPr>
          <a:xfrm>
            <a:off x="3370589" y="2860243"/>
            <a:ext cx="2521844" cy="461665"/>
          </a:xfrm>
          <a:prstGeom prst="rect">
            <a:avLst/>
          </a:prstGeom>
          <a:noFill/>
        </p:spPr>
        <p:txBody>
          <a:bodyPr wrap="none" rtlCol="0">
            <a:spAutoFit/>
          </a:bodyPr>
          <a:lstStyle/>
          <a:p>
            <a:r>
              <a:rPr lang="en-US" sz="2400" dirty="0"/>
              <a:t>IQR</a:t>
            </a:r>
            <a:r>
              <a:rPr lang="en-US" dirty="0"/>
              <a:t> </a:t>
            </a:r>
            <a:r>
              <a:rPr lang="en-US" sz="2400" dirty="0"/>
              <a:t>= 16.5 - 9 = 7.5</a:t>
            </a:r>
          </a:p>
        </p:txBody>
      </p:sp>
      <p:sp>
        <p:nvSpPr>
          <p:cNvPr id="22" name="TextBox 21">
            <a:extLst>
              <a:ext uri="{FF2B5EF4-FFF2-40B4-BE49-F238E27FC236}">
                <a16:creationId xmlns:a16="http://schemas.microsoft.com/office/drawing/2014/main" id="{0566DCBE-E613-431B-AE39-F1ABC519304C}"/>
              </a:ext>
            </a:extLst>
          </p:cNvPr>
          <p:cNvSpPr txBox="1"/>
          <p:nvPr/>
        </p:nvSpPr>
        <p:spPr>
          <a:xfrm>
            <a:off x="5885189" y="1793443"/>
            <a:ext cx="1614545" cy="430887"/>
          </a:xfrm>
          <a:prstGeom prst="rect">
            <a:avLst/>
          </a:prstGeom>
          <a:noFill/>
        </p:spPr>
        <p:txBody>
          <a:bodyPr wrap="none" rtlCol="0">
            <a:spAutoFit/>
          </a:bodyPr>
          <a:lstStyle/>
          <a:p>
            <a:r>
              <a:rPr lang="en-US" sz="2200" dirty="0"/>
              <a:t>Median = 12</a:t>
            </a:r>
          </a:p>
        </p:txBody>
      </p:sp>
      <p:sp>
        <p:nvSpPr>
          <p:cNvPr id="23" name="TextBox 22">
            <a:extLst>
              <a:ext uri="{FF2B5EF4-FFF2-40B4-BE49-F238E27FC236}">
                <a16:creationId xmlns:a16="http://schemas.microsoft.com/office/drawing/2014/main" id="{D9189F55-674E-4F1C-B3F2-DBA6D27F6E29}"/>
              </a:ext>
            </a:extLst>
          </p:cNvPr>
          <p:cNvSpPr txBox="1"/>
          <p:nvPr/>
        </p:nvSpPr>
        <p:spPr>
          <a:xfrm>
            <a:off x="3370589" y="3617778"/>
            <a:ext cx="4330032" cy="461665"/>
          </a:xfrm>
          <a:prstGeom prst="rect">
            <a:avLst/>
          </a:prstGeom>
          <a:noFill/>
        </p:spPr>
        <p:txBody>
          <a:bodyPr wrap="none" rtlCol="0">
            <a:spAutoFit/>
          </a:bodyPr>
          <a:lstStyle/>
          <a:p>
            <a:r>
              <a:rPr lang="en-US" sz="2400" dirty="0"/>
              <a:t>Q</a:t>
            </a:r>
            <a:r>
              <a:rPr lang="en-US" dirty="0"/>
              <a:t>1</a:t>
            </a:r>
            <a:r>
              <a:rPr lang="en-US" sz="2400" dirty="0"/>
              <a:t> – (1.5*IQR)</a:t>
            </a:r>
            <a:r>
              <a:rPr lang="en-US" dirty="0"/>
              <a:t> </a:t>
            </a:r>
            <a:r>
              <a:rPr lang="en-US" sz="2400" dirty="0"/>
              <a:t>= 9 – 11.25 = -2.25</a:t>
            </a:r>
          </a:p>
        </p:txBody>
      </p:sp>
      <p:sp>
        <p:nvSpPr>
          <p:cNvPr id="24" name="TextBox 23">
            <a:extLst>
              <a:ext uri="{FF2B5EF4-FFF2-40B4-BE49-F238E27FC236}">
                <a16:creationId xmlns:a16="http://schemas.microsoft.com/office/drawing/2014/main" id="{05A1D566-6275-4C1F-B3F1-CD5A94C24859}"/>
              </a:ext>
            </a:extLst>
          </p:cNvPr>
          <p:cNvSpPr txBox="1"/>
          <p:nvPr/>
        </p:nvSpPr>
        <p:spPr>
          <a:xfrm>
            <a:off x="3388367" y="4151178"/>
            <a:ext cx="4778872" cy="461665"/>
          </a:xfrm>
          <a:prstGeom prst="rect">
            <a:avLst/>
          </a:prstGeom>
          <a:noFill/>
        </p:spPr>
        <p:txBody>
          <a:bodyPr wrap="none" rtlCol="0">
            <a:spAutoFit/>
          </a:bodyPr>
          <a:lstStyle/>
          <a:p>
            <a:r>
              <a:rPr lang="en-US" sz="2400" dirty="0"/>
              <a:t>Q</a:t>
            </a:r>
            <a:r>
              <a:rPr lang="en-US" dirty="0"/>
              <a:t>3</a:t>
            </a:r>
            <a:r>
              <a:rPr lang="en-US" sz="2400" dirty="0"/>
              <a:t> + (1.5*IQR)</a:t>
            </a:r>
            <a:r>
              <a:rPr lang="en-US" dirty="0"/>
              <a:t> </a:t>
            </a:r>
            <a:r>
              <a:rPr lang="en-US" sz="2400" dirty="0"/>
              <a:t>= 16.5 + 11.25 = 27.75</a:t>
            </a:r>
          </a:p>
        </p:txBody>
      </p:sp>
      <p:sp>
        <p:nvSpPr>
          <p:cNvPr id="25" name="TextBox 24">
            <a:extLst>
              <a:ext uri="{FF2B5EF4-FFF2-40B4-BE49-F238E27FC236}">
                <a16:creationId xmlns:a16="http://schemas.microsoft.com/office/drawing/2014/main" id="{20A67D7C-4813-4C3F-BA7E-EEA351320222}"/>
              </a:ext>
            </a:extLst>
          </p:cNvPr>
          <p:cNvSpPr txBox="1"/>
          <p:nvPr/>
        </p:nvSpPr>
        <p:spPr>
          <a:xfrm>
            <a:off x="5275589" y="4917643"/>
            <a:ext cx="1991251" cy="461665"/>
          </a:xfrm>
          <a:prstGeom prst="rect">
            <a:avLst/>
          </a:prstGeom>
          <a:noFill/>
        </p:spPr>
        <p:txBody>
          <a:bodyPr wrap="none" rtlCol="0">
            <a:spAutoFit/>
          </a:bodyPr>
          <a:lstStyle/>
          <a:p>
            <a:r>
              <a:rPr lang="en-US" sz="2400" dirty="0"/>
              <a:t>(-2.25 , 27.75) </a:t>
            </a:r>
          </a:p>
        </p:txBody>
      </p:sp>
    </p:spTree>
    <p:extLst>
      <p:ext uri="{BB962C8B-B14F-4D97-AF65-F5344CB8AC3E}">
        <p14:creationId xmlns:p14="http://schemas.microsoft.com/office/powerpoint/2010/main" val="162884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2000"/>
                                        <p:tgtEl>
                                          <p:spTgt spid="13"/>
                                        </p:tgtEl>
                                      </p:cBhvr>
                                    </p:animEffect>
                                  </p:childTnLst>
                                </p:cTn>
                              </p:par>
                              <p:par>
                                <p:cTn id="13" presetID="18" presetClass="entr" presetSubtype="1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Left)">
                                      <p:cBhvr>
                                        <p:cTn id="15" dur="2000"/>
                                        <p:tgtEl>
                                          <p:spTgt spid="15"/>
                                        </p:tgtEl>
                                      </p:cBhvr>
                                    </p:animEffect>
                                  </p:childTnLst>
                                </p:cTn>
                              </p:par>
                              <p:par>
                                <p:cTn id="16" presetID="18" presetClass="entr" presetSubtype="1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Right)">
                                      <p:cBhvr>
                                        <p:cTn id="23" dur="2000"/>
                                        <p:tgtEl>
                                          <p:spTgt spid="16"/>
                                        </p:tgtEl>
                                      </p:cBhvr>
                                    </p:animEffect>
                                  </p:childTnLst>
                                </p:cTn>
                              </p:par>
                              <p:par>
                                <p:cTn id="24" presetID="18" presetClass="entr" presetSubtype="12"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2000"/>
                                        <p:tgtEl>
                                          <p:spTgt spid="18"/>
                                        </p:tgtEl>
                                      </p:cBhvr>
                                    </p:animEffect>
                                  </p:childTnLst>
                                </p:cTn>
                              </p:par>
                              <p:par>
                                <p:cTn id="27" presetID="18" presetClass="entr" presetSubtype="12"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trips(downLeft)">
                                      <p:cBhvr>
                                        <p:cTn id="29" dur="2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88268" y="382138"/>
            <a:ext cx="5039638" cy="2387600"/>
          </a:xfrm>
        </p:spPr>
        <p:txBody>
          <a:bodyPr>
            <a:normAutofit/>
          </a:bodyPr>
          <a:lstStyle/>
          <a:p>
            <a:r>
              <a:rPr lang="en-US" dirty="0"/>
              <a:t>Bivariate Graphs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588268" y="3202047"/>
            <a:ext cx="5039638" cy="1294623"/>
          </a:xfrm>
        </p:spPr>
        <p:txBody>
          <a:bodyPr>
            <a:normAutofit/>
          </a:bodyPr>
          <a:lstStyle/>
          <a:p>
            <a:r>
              <a:rPr lang="en-US" sz="3600" dirty="0">
                <a:solidFill>
                  <a:srgbClr val="8D42C6"/>
                </a:solidFill>
              </a:rPr>
              <a:t>Part 3</a:t>
            </a:r>
          </a:p>
        </p:txBody>
      </p:sp>
      <p:pic>
        <p:nvPicPr>
          <p:cNvPr id="6" name="Picture 5">
            <a:extLst>
              <a:ext uri="{FF2B5EF4-FFF2-40B4-BE49-F238E27FC236}">
                <a16:creationId xmlns:a16="http://schemas.microsoft.com/office/drawing/2014/main" id="{9A12B373-4A97-4C53-9828-26032E028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288" y="512207"/>
            <a:ext cx="5758280" cy="5822261"/>
          </a:xfrm>
          <a:prstGeom prst="rect">
            <a:avLst/>
          </a:prstGeom>
        </p:spPr>
      </p:pic>
    </p:spTree>
    <p:extLst>
      <p:ext uri="{BB962C8B-B14F-4D97-AF65-F5344CB8AC3E}">
        <p14:creationId xmlns:p14="http://schemas.microsoft.com/office/powerpoint/2010/main" val="64959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Combination of Variables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7113102" cy="1200329"/>
          </a:xfrm>
          <a:prstGeom prst="rect">
            <a:avLst/>
          </a:prstGeom>
        </p:spPr>
        <p:txBody>
          <a:bodyPr wrap="square">
            <a:spAutoFit/>
          </a:bodyPr>
          <a:lstStyle/>
          <a:p>
            <a:r>
              <a:rPr lang="en-US" sz="2400" dirty="0">
                <a:cs typeface="Times New Roman" pitchFamily="18" charset="0"/>
              </a:rPr>
              <a:t>When trying to explore and describe information from two variables, we have different options depending on the type of response and predictor variables.</a:t>
            </a:r>
          </a:p>
        </p:txBody>
      </p:sp>
      <p:sp>
        <p:nvSpPr>
          <p:cNvPr id="3" name="Rectangle 2">
            <a:extLst>
              <a:ext uri="{FF2B5EF4-FFF2-40B4-BE49-F238E27FC236}">
                <a16:creationId xmlns:a16="http://schemas.microsoft.com/office/drawing/2014/main" id="{3A17EAC8-3C7E-499D-91CB-BC8F71E988E0}"/>
              </a:ext>
            </a:extLst>
          </p:cNvPr>
          <p:cNvSpPr/>
          <p:nvPr/>
        </p:nvSpPr>
        <p:spPr>
          <a:xfrm>
            <a:off x="1896716"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
        <p:nvSpPr>
          <p:cNvPr id="5" name="Text Box 2">
            <a:extLst>
              <a:ext uri="{FF2B5EF4-FFF2-40B4-BE49-F238E27FC236}">
                <a16:creationId xmlns:a16="http://schemas.microsoft.com/office/drawing/2014/main" id="{AE1434AD-D34C-4292-996D-68F88C7745E1}"/>
              </a:ext>
            </a:extLst>
          </p:cNvPr>
          <p:cNvSpPr txBox="1">
            <a:spLocks noChangeArrowheads="1"/>
          </p:cNvSpPr>
          <p:nvPr/>
        </p:nvSpPr>
        <p:spPr bwMode="auto">
          <a:xfrm>
            <a:off x="8217243" y="340410"/>
            <a:ext cx="3647714" cy="1872703"/>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0070C0"/>
                </a:solidFill>
              </a:rPr>
              <a:t>Response or Dependent Variable </a:t>
            </a:r>
            <a:r>
              <a:rPr lang="en-US" sz="2200" dirty="0"/>
              <a:t>is the outcome of a study; a variable you are interested in predicting or estimating.</a:t>
            </a:r>
            <a:endParaRPr kumimoji="0" lang="en-US" altLang="en-US" sz="2200" b="0" i="0" u="none" strike="noStrike" cap="none" normalizeH="0" baseline="0" dirty="0">
              <a:ln>
                <a:noFill/>
              </a:ln>
              <a:effectLst/>
            </a:endParaRPr>
          </a:p>
        </p:txBody>
      </p:sp>
      <p:sp>
        <p:nvSpPr>
          <p:cNvPr id="6" name="Text Box 2">
            <a:extLst>
              <a:ext uri="{FF2B5EF4-FFF2-40B4-BE49-F238E27FC236}">
                <a16:creationId xmlns:a16="http://schemas.microsoft.com/office/drawing/2014/main" id="{983064AB-D0DE-48BD-837D-45DDEFDA50FB}"/>
              </a:ext>
            </a:extLst>
          </p:cNvPr>
          <p:cNvSpPr txBox="1">
            <a:spLocks noChangeArrowheads="1"/>
          </p:cNvSpPr>
          <p:nvPr/>
        </p:nvSpPr>
        <p:spPr bwMode="auto">
          <a:xfrm>
            <a:off x="8221529" y="2507709"/>
            <a:ext cx="3643428" cy="1200330"/>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The </a:t>
            </a:r>
            <a:r>
              <a:rPr lang="en-US" sz="2200" dirty="0">
                <a:solidFill>
                  <a:srgbClr val="FF0000"/>
                </a:solidFill>
              </a:rPr>
              <a:t>Predictor or Independent Variable</a:t>
            </a:r>
            <a:r>
              <a:rPr lang="en-US" sz="2200" dirty="0"/>
              <a:t> is used to explain and predict the response variable.</a:t>
            </a:r>
            <a:endParaRPr kumimoji="0" lang="en-US" altLang="en-US" sz="2200" b="0" i="0" u="none" strike="noStrike" cap="none" normalizeH="0" baseline="0" dirty="0">
              <a:ln>
                <a:noFill/>
              </a:ln>
              <a:effectLst/>
            </a:endParaRPr>
          </a:p>
        </p:txBody>
      </p:sp>
      <p:sp>
        <p:nvSpPr>
          <p:cNvPr id="7" name="Rectangle 6">
            <a:extLst>
              <a:ext uri="{FF2B5EF4-FFF2-40B4-BE49-F238E27FC236}">
                <a16:creationId xmlns:a16="http://schemas.microsoft.com/office/drawing/2014/main" id="{85D90E32-E8E1-4D3E-A5C5-10F207EBEFCF}"/>
              </a:ext>
            </a:extLst>
          </p:cNvPr>
          <p:cNvSpPr/>
          <p:nvPr/>
        </p:nvSpPr>
        <p:spPr>
          <a:xfrm>
            <a:off x="2219463" y="2733082"/>
            <a:ext cx="4380119" cy="830997"/>
          </a:xfrm>
          <a:prstGeom prst="rect">
            <a:avLst/>
          </a:prstGeom>
        </p:spPr>
        <p:txBody>
          <a:bodyPr wrap="square">
            <a:spAutoFit/>
          </a:bodyPr>
          <a:lstStyle/>
          <a:p>
            <a:pPr algn="ctr"/>
            <a:r>
              <a:rPr lang="en-US" sz="2400" b="1" dirty="0">
                <a:solidFill>
                  <a:srgbClr val="008FFA"/>
                </a:solidFill>
                <a:cs typeface="Times New Roman" pitchFamily="18" charset="0"/>
              </a:rPr>
              <a:t>Response Variable</a:t>
            </a:r>
          </a:p>
          <a:p>
            <a:r>
              <a:rPr lang="en-US" sz="2400" b="1" dirty="0">
                <a:cs typeface="Times New Roman" pitchFamily="18" charset="0"/>
              </a:rPr>
              <a:t>Categorical 		Numerical</a:t>
            </a:r>
          </a:p>
        </p:txBody>
      </p:sp>
      <p:sp>
        <p:nvSpPr>
          <p:cNvPr id="11" name="Rectangle 10">
            <a:extLst>
              <a:ext uri="{FF2B5EF4-FFF2-40B4-BE49-F238E27FC236}">
                <a16:creationId xmlns:a16="http://schemas.microsoft.com/office/drawing/2014/main" id="{31C8A520-7893-467A-B831-32B0FD839E6E}"/>
              </a:ext>
            </a:extLst>
          </p:cNvPr>
          <p:cNvSpPr/>
          <p:nvPr/>
        </p:nvSpPr>
        <p:spPr>
          <a:xfrm rot="16200000">
            <a:off x="-423238" y="4425168"/>
            <a:ext cx="3325725" cy="830997"/>
          </a:xfrm>
          <a:prstGeom prst="rect">
            <a:avLst/>
          </a:prstGeom>
        </p:spPr>
        <p:txBody>
          <a:bodyPr wrap="square">
            <a:spAutoFit/>
          </a:bodyPr>
          <a:lstStyle/>
          <a:p>
            <a:pPr algn="ctr"/>
            <a:r>
              <a:rPr lang="en-US" sz="2400" b="1" dirty="0">
                <a:solidFill>
                  <a:srgbClr val="FF0000"/>
                </a:solidFill>
                <a:cs typeface="Times New Roman" pitchFamily="18" charset="0"/>
              </a:rPr>
              <a:t>Predictor Variable</a:t>
            </a:r>
          </a:p>
          <a:p>
            <a:r>
              <a:rPr lang="en-US" sz="2400" b="1" dirty="0">
                <a:cs typeface="Times New Roman" pitchFamily="18" charset="0"/>
              </a:rPr>
              <a:t>Categorical 	Numerical</a:t>
            </a:r>
          </a:p>
        </p:txBody>
      </p:sp>
      <p:sp>
        <p:nvSpPr>
          <p:cNvPr id="12" name="Rectangle 11">
            <a:extLst>
              <a:ext uri="{FF2B5EF4-FFF2-40B4-BE49-F238E27FC236}">
                <a16:creationId xmlns:a16="http://schemas.microsoft.com/office/drawing/2014/main" id="{7A7F33B4-6F9F-43D5-934D-314E40E2E935}"/>
              </a:ext>
            </a:extLst>
          </p:cNvPr>
          <p:cNvSpPr/>
          <p:nvPr/>
        </p:nvSpPr>
        <p:spPr>
          <a:xfrm>
            <a:off x="4475259" y="3657377"/>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Scatterplot</a:t>
            </a:r>
            <a:r>
              <a:rPr lang="en-US" sz="2200" dirty="0">
                <a:solidFill>
                  <a:schemeClr val="tx1"/>
                </a:solidFill>
              </a:rPr>
              <a:t> </a:t>
            </a:r>
          </a:p>
        </p:txBody>
      </p:sp>
      <p:sp>
        <p:nvSpPr>
          <p:cNvPr id="13" name="Rectangle 12">
            <a:extLst>
              <a:ext uri="{FF2B5EF4-FFF2-40B4-BE49-F238E27FC236}">
                <a16:creationId xmlns:a16="http://schemas.microsoft.com/office/drawing/2014/main" id="{B4B1A85C-3042-499C-B1C6-7A9445D2F610}"/>
              </a:ext>
            </a:extLst>
          </p:cNvPr>
          <p:cNvSpPr/>
          <p:nvPr/>
        </p:nvSpPr>
        <p:spPr>
          <a:xfrm>
            <a:off x="1896716"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Cross-Table</a:t>
            </a:r>
          </a:p>
          <a:p>
            <a:pPr algn="ctr"/>
            <a:r>
              <a:rPr lang="en-US" sz="2400" dirty="0">
                <a:solidFill>
                  <a:schemeClr val="tx1"/>
                </a:solidFill>
              </a:rPr>
              <a:t>Grouped Bar chart</a:t>
            </a:r>
          </a:p>
        </p:txBody>
      </p:sp>
      <p:sp>
        <p:nvSpPr>
          <p:cNvPr id="14" name="Rectangle 13">
            <a:extLst>
              <a:ext uri="{FF2B5EF4-FFF2-40B4-BE49-F238E27FC236}">
                <a16:creationId xmlns:a16="http://schemas.microsoft.com/office/drawing/2014/main" id="{545A355C-FED3-4D7C-99A0-D8DB09459D59}"/>
              </a:ext>
            </a:extLst>
          </p:cNvPr>
          <p:cNvSpPr/>
          <p:nvPr/>
        </p:nvSpPr>
        <p:spPr>
          <a:xfrm>
            <a:off x="4475259" y="4989221"/>
            <a:ext cx="2468880" cy="118872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Side-by-Side Box Plots</a:t>
            </a:r>
          </a:p>
        </p:txBody>
      </p:sp>
      <p:sp>
        <p:nvSpPr>
          <p:cNvPr id="15" name="Text Box 2">
            <a:extLst>
              <a:ext uri="{FF2B5EF4-FFF2-40B4-BE49-F238E27FC236}">
                <a16:creationId xmlns:a16="http://schemas.microsoft.com/office/drawing/2014/main" id="{88ED1FA3-0480-4DCD-9D01-6F22FF30B50B}"/>
              </a:ext>
            </a:extLst>
          </p:cNvPr>
          <p:cNvSpPr txBox="1">
            <a:spLocks noChangeArrowheads="1"/>
          </p:cNvSpPr>
          <p:nvPr/>
        </p:nvSpPr>
        <p:spPr bwMode="auto">
          <a:xfrm>
            <a:off x="8221529" y="4002634"/>
            <a:ext cx="3643428" cy="1815069"/>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Graphing side-by-side box plots is discussed in the lab session. Scatterplots is practiced later in regression chapter.  </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43597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Scatterplot</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2539157"/>
              </a:xfrm>
              <a:prstGeom prst="rect">
                <a:avLst/>
              </a:prstGeom>
            </p:spPr>
            <p:txBody>
              <a:bodyPr wrap="square">
                <a:spAutoFit/>
              </a:bodyPr>
              <a:lstStyle/>
              <a:p>
                <a:r>
                  <a:rPr lang="en-US" sz="2400" dirty="0">
                    <a:cs typeface="Times New Roman" pitchFamily="18" charset="0"/>
                  </a:rPr>
                  <a:t>A scatter plot is a graphical representation of bivariate data using a Cartesian coordinate system. </a:t>
                </a:r>
              </a:p>
              <a:p>
                <a:pPr>
                  <a:lnSpc>
                    <a:spcPts val="1800"/>
                  </a:lnSpc>
                </a:pPr>
                <a:endParaRPr lang="en-US" sz="2400" dirty="0">
                  <a:cs typeface="Times New Roman" pitchFamily="18" charset="0"/>
                </a:endParaRPr>
              </a:p>
              <a:p>
                <a:r>
                  <a:rPr lang="en-US" sz="2400" dirty="0">
                    <a:cs typeface="Times New Roman" pitchFamily="18" charset="0"/>
                  </a:rPr>
                  <a:t>To display two numerical variables for a set of paired data, </a:t>
                </a:r>
                <a14:m>
                  <m:oMath xmlns:m="http://schemas.openxmlformats.org/officeDocument/2006/math">
                    <m:d>
                      <m:dPr>
                        <m:ctrlPr>
                          <a:rPr lang="en-US" sz="2400" b="0" i="1" smtClean="0">
                            <a:latin typeface="Cambria Math" panose="02040503050406030204" pitchFamily="18" charset="0"/>
                            <a:cs typeface="Times New Roman" pitchFamily="18" charset="0"/>
                          </a:rPr>
                        </m:ctrlPr>
                      </m:dPr>
                      <m:e>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1</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2</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2</m:t>
                            </m:r>
                          </m:sub>
                        </m:sSub>
                      </m:e>
                    </m:d>
                    <m:r>
                      <a:rPr lang="en-US" sz="2400" b="0" i="1" smtClean="0">
                        <a:latin typeface="Cambria Math" panose="02040503050406030204" pitchFamily="18" charset="0"/>
                        <a:cs typeface="Times New Roman" pitchFamily="18" charset="0"/>
                      </a:rPr>
                      <m:t>,…,</m:t>
                    </m:r>
                    <m:d>
                      <m:dPr>
                        <m:ctrlPr>
                          <a:rPr lang="en-US" sz="2400" i="1">
                            <a:latin typeface="Cambria Math" panose="02040503050406030204" pitchFamily="18" charset="0"/>
                            <a:cs typeface="Times New Roman" pitchFamily="18" charset="0"/>
                          </a:rPr>
                        </m:ctrlPr>
                      </m:dPr>
                      <m:e>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𝑥</m:t>
                            </m:r>
                          </m:e>
                          <m:sub>
                            <m:r>
                              <a:rPr lang="en-US" sz="2400" b="0" i="1" smtClean="0">
                                <a:latin typeface="Cambria Math" panose="02040503050406030204" pitchFamily="18" charset="0"/>
                                <a:cs typeface="Times New Roman" pitchFamily="18" charset="0"/>
                              </a:rPr>
                              <m:t>𝑛</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𝑦</m:t>
                            </m:r>
                          </m:e>
                          <m:sub>
                            <m:r>
                              <a:rPr lang="en-US" sz="2400" b="0" i="1" smtClean="0">
                                <a:latin typeface="Cambria Math" panose="02040503050406030204" pitchFamily="18" charset="0"/>
                                <a:cs typeface="Times New Roman" pitchFamily="18" charset="0"/>
                              </a:rPr>
                              <m:t>𝑛</m:t>
                            </m:r>
                          </m:sub>
                        </m:sSub>
                      </m:e>
                    </m:d>
                  </m:oMath>
                </a14:m>
                <a:r>
                  <a:rPr lang="en-US" sz="2400" dirty="0">
                    <a:cs typeface="Times New Roman" pitchFamily="18" charset="0"/>
                  </a:rPr>
                  <a:t>, the </a:t>
                </a:r>
                <a:r>
                  <a:rPr lang="en-US" sz="2400" dirty="0">
                    <a:solidFill>
                      <a:srgbClr val="FF0000"/>
                    </a:solidFill>
                    <a:cs typeface="Times New Roman" pitchFamily="18" charset="0"/>
                  </a:rPr>
                  <a:t>predictor variable</a:t>
                </a:r>
                <a:r>
                  <a:rPr lang="en-US" sz="2400" dirty="0">
                    <a:cs typeface="Times New Roman" pitchFamily="18" charset="0"/>
                  </a:rPr>
                  <a:t> is plotted on the </a:t>
                </a:r>
                <a:r>
                  <a:rPr lang="en-US" sz="2400" dirty="0">
                    <a:solidFill>
                      <a:srgbClr val="FF0000"/>
                    </a:solidFill>
                    <a:cs typeface="Times New Roman" pitchFamily="18" charset="0"/>
                  </a:rPr>
                  <a:t>horizontal axis </a:t>
                </a:r>
                <a:r>
                  <a:rPr lang="en-US" sz="2400" dirty="0">
                    <a:cs typeface="Times New Roman" pitchFamily="18" charset="0"/>
                  </a:rPr>
                  <a:t>and the </a:t>
                </a:r>
                <a:r>
                  <a:rPr lang="en-US" sz="2400" dirty="0">
                    <a:solidFill>
                      <a:srgbClr val="008AF2"/>
                    </a:solidFill>
                    <a:cs typeface="Times New Roman" pitchFamily="18" charset="0"/>
                  </a:rPr>
                  <a:t>response variable </a:t>
                </a:r>
                <a:r>
                  <a:rPr lang="en-US" sz="2400" dirty="0">
                    <a:cs typeface="Times New Roman" pitchFamily="18" charset="0"/>
                  </a:rPr>
                  <a:t>is plotted on the </a:t>
                </a:r>
                <a:r>
                  <a:rPr lang="en-US" sz="2400" dirty="0">
                    <a:solidFill>
                      <a:srgbClr val="008AF2"/>
                    </a:solidFill>
                    <a:cs typeface="Times New Roman" pitchFamily="18" charset="0"/>
                  </a:rPr>
                  <a:t>vertical axis</a:t>
                </a:r>
                <a:r>
                  <a:rPr lang="en-US" sz="2400" dirty="0">
                    <a:cs typeface="Times New Roman" pitchFamily="18" charset="0"/>
                  </a:rPr>
                  <a:t>.</a:t>
                </a:r>
                <a:endParaRPr lang="en-US" sz="2400" dirty="0"/>
              </a:p>
            </p:txBody>
          </p:sp>
        </mc:Choice>
        <mc:Fallback xmlns="">
          <p:sp>
            <p:nvSpPr>
              <p:cNvPr id="17" name="Rectangle 16">
                <a:extLst>
                  <a:ext uri="{FF2B5EF4-FFF2-40B4-BE49-F238E27FC236}">
                    <a16:creationId xmlns:a16="http://schemas.microsoft.com/office/drawing/2014/main" id="{69123C44-2C2C-46A6-8B63-8446967EDDCB}"/>
                  </a:ext>
                </a:extLst>
              </p:cNvPr>
              <p:cNvSpPr>
                <a:spLocks noRot="1" noChangeAspect="1" noMove="1" noResize="1" noEditPoints="1" noAdjustHandles="1" noChangeArrowheads="1" noChangeShapeType="1" noTextEdit="1"/>
              </p:cNvSpPr>
              <p:nvPr/>
            </p:nvSpPr>
            <p:spPr>
              <a:xfrm>
                <a:off x="838202" y="1466403"/>
                <a:ext cx="6675781" cy="2539157"/>
              </a:xfrm>
              <a:prstGeom prst="rect">
                <a:avLst/>
              </a:prstGeom>
              <a:blipFill>
                <a:blip r:embed="rId3"/>
                <a:stretch>
                  <a:fillRect l="-1461" t="-1923" r="-2283" b="-4567"/>
                </a:stretch>
              </a:blipFill>
            </p:spPr>
            <p:txBody>
              <a:bodyPr/>
              <a:lstStyle/>
              <a:p>
                <a:r>
                  <a:rPr lang="en-US">
                    <a:noFill/>
                  </a:rPr>
                  <a:t> </a:t>
                </a:r>
              </a:p>
            </p:txBody>
          </p:sp>
        </mc:Fallback>
      </mc:AlternateContent>
      <p:pic>
        <p:nvPicPr>
          <p:cNvPr id="15" name="Picture 1" descr="C:\Users\ASaghafi\Desktop\Cartesian-coordinate-system.svg.png">
            <a:extLst>
              <a:ext uri="{FF2B5EF4-FFF2-40B4-BE49-F238E27FC236}">
                <a16:creationId xmlns:a16="http://schemas.microsoft.com/office/drawing/2014/main" id="{85A7D872-FFA3-49FC-9B09-857384654C26}"/>
              </a:ext>
            </a:extLst>
          </p:cNvPr>
          <p:cNvPicPr>
            <a:picLocks noChangeAspect="1" noChangeArrowheads="1"/>
          </p:cNvPicPr>
          <p:nvPr/>
        </p:nvPicPr>
        <p:blipFill>
          <a:blip r:embed="rId4"/>
          <a:srcRect/>
          <a:stretch>
            <a:fillRect/>
          </a:stretch>
        </p:blipFill>
        <p:spPr bwMode="auto">
          <a:xfrm>
            <a:off x="7749996" y="506325"/>
            <a:ext cx="3842344" cy="3842344"/>
          </a:xfrm>
          <a:prstGeom prst="rect">
            <a:avLst/>
          </a:prstGeom>
          <a:noFill/>
        </p:spPr>
      </p:pic>
      <p:sp>
        <p:nvSpPr>
          <p:cNvPr id="16" name="Text Box 2">
            <a:extLst>
              <a:ext uri="{FF2B5EF4-FFF2-40B4-BE49-F238E27FC236}">
                <a16:creationId xmlns:a16="http://schemas.microsoft.com/office/drawing/2014/main" id="{8CB7D804-8F58-4C16-90F9-55E5E90F1EF2}"/>
              </a:ext>
            </a:extLst>
          </p:cNvPr>
          <p:cNvSpPr txBox="1">
            <a:spLocks noChangeArrowheads="1"/>
          </p:cNvSpPr>
          <p:nvPr/>
        </p:nvSpPr>
        <p:spPr bwMode="auto">
          <a:xfrm>
            <a:off x="7749996" y="4720823"/>
            <a:ext cx="3842344" cy="120033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kumimoji="0" lang="en-US" altLang="en-US" sz="2200" b="0" i="0" u="none" strike="noStrike" cap="none" normalizeH="0" baseline="0" dirty="0">
                <a:ln>
                  <a:noFill/>
                </a:ln>
                <a:solidFill>
                  <a:sysClr val="windowText" lastClr="000000"/>
                </a:solidFill>
                <a:effectLst/>
              </a:rPr>
              <a:t>On scatterplots each dot represents </a:t>
            </a:r>
            <a:r>
              <a:rPr lang="en-US" altLang="en-US" sz="2200" dirty="0">
                <a:solidFill>
                  <a:sysClr val="windowText" lastClr="000000"/>
                </a:solidFill>
              </a:rPr>
              <a:t>bivariate information for one sample unit. </a:t>
            </a:r>
            <a:endParaRPr kumimoji="0" lang="en-US" altLang="en-US" sz="2200" b="0" i="0" u="none" strike="noStrike" cap="none" normalizeH="0" baseline="0" dirty="0">
              <a:ln>
                <a:noFill/>
              </a:ln>
              <a:solidFill>
                <a:sysClr val="windowText" lastClr="000000"/>
              </a:solidFill>
              <a:effectLst/>
            </a:endParaRPr>
          </a:p>
        </p:txBody>
      </p:sp>
      <p:sp>
        <p:nvSpPr>
          <p:cNvPr id="18" name="Rectangle 17">
            <a:extLst>
              <a:ext uri="{FF2B5EF4-FFF2-40B4-BE49-F238E27FC236}">
                <a16:creationId xmlns:a16="http://schemas.microsoft.com/office/drawing/2014/main" id="{9E0CDCF0-E466-4A97-9E44-49506D09603A}"/>
              </a:ext>
            </a:extLst>
          </p:cNvPr>
          <p:cNvSpPr/>
          <p:nvPr/>
        </p:nvSpPr>
        <p:spPr>
          <a:xfrm>
            <a:off x="838202" y="4144173"/>
            <a:ext cx="6675781" cy="1697901"/>
          </a:xfrm>
          <a:prstGeom prst="rect">
            <a:avLst/>
          </a:prstGeom>
        </p:spPr>
        <p:txBody>
          <a:bodyPr wrap="square">
            <a:spAutoFit/>
          </a:bodyPr>
          <a:lstStyle/>
          <a:p>
            <a:r>
              <a:rPr lang="en-US" sz="2400" dirty="0">
                <a:cs typeface="Times New Roman" pitchFamily="18" charset="0"/>
              </a:rPr>
              <a:t>Upon graphing a scatterplot we investigate</a:t>
            </a:r>
          </a:p>
          <a:p>
            <a:pPr>
              <a:lnSpc>
                <a:spcPts val="1000"/>
              </a:lnSpc>
            </a:pPr>
            <a:endParaRPr lang="en-US" sz="2400" dirty="0">
              <a:cs typeface="Times New Roman" pitchFamily="18" charset="0"/>
            </a:endParaRPr>
          </a:p>
          <a:p>
            <a:r>
              <a:rPr lang="en-US" sz="2400" dirty="0">
                <a:cs typeface="Times New Roman" pitchFamily="18" charset="0"/>
              </a:rPr>
              <a:t>• the overall pattern of the plotted points</a:t>
            </a:r>
          </a:p>
          <a:p>
            <a:r>
              <a:rPr lang="en-US" sz="2400" dirty="0">
                <a:cs typeface="Times New Roman" pitchFamily="18" charset="0"/>
              </a:rPr>
              <a:t>• the direction and shape of the pattern (if any)</a:t>
            </a:r>
          </a:p>
          <a:p>
            <a:r>
              <a:rPr lang="en-US" sz="2400" dirty="0">
                <a:cs typeface="Times New Roman" pitchFamily="18" charset="0"/>
              </a:rPr>
              <a:t>• whether there are any outliers</a:t>
            </a:r>
            <a:endParaRPr lang="en-US" sz="2400" dirty="0"/>
          </a:p>
        </p:txBody>
      </p:sp>
    </p:spTree>
    <p:extLst>
      <p:ext uri="{BB962C8B-B14F-4D97-AF65-F5344CB8AC3E}">
        <p14:creationId xmlns:p14="http://schemas.microsoft.com/office/powerpoint/2010/main" val="9089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Cross Table</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9869555" cy="461665"/>
          </a:xfrm>
          <a:prstGeom prst="rect">
            <a:avLst/>
          </a:prstGeom>
        </p:spPr>
        <p:txBody>
          <a:bodyPr wrap="square">
            <a:spAutoFit/>
          </a:bodyPr>
          <a:lstStyle/>
          <a:p>
            <a:r>
              <a:rPr lang="en-US" sz="2400" dirty="0">
                <a:cs typeface="Times New Roman" pitchFamily="18" charset="0"/>
              </a:rPr>
              <a:t>A </a:t>
            </a:r>
            <a:r>
              <a:rPr lang="en-US" sz="2400" b="1" dirty="0">
                <a:cs typeface="Times New Roman" pitchFamily="18" charset="0"/>
              </a:rPr>
              <a:t>Cross table</a:t>
            </a:r>
            <a:r>
              <a:rPr lang="en-US" sz="2400" dirty="0">
                <a:cs typeface="Times New Roman" pitchFamily="18" charset="0"/>
              </a:rPr>
              <a:t> is a frequency distribution for a </a:t>
            </a:r>
            <a:r>
              <a:rPr lang="en-US" sz="2400" dirty="0">
                <a:solidFill>
                  <a:srgbClr val="00B050"/>
                </a:solidFill>
                <a:cs typeface="Times New Roman" pitchFamily="18" charset="0"/>
              </a:rPr>
              <a:t>two variables </a:t>
            </a:r>
            <a:r>
              <a:rPr lang="en-US" sz="2400" dirty="0">
                <a:cs typeface="Times New Roman" pitchFamily="18" charset="0"/>
              </a:rPr>
              <a:t>at once. </a:t>
            </a:r>
            <a:endParaRPr lang="en-US" sz="2400" dirty="0"/>
          </a:p>
        </p:txBody>
      </p:sp>
      <p:sp>
        <p:nvSpPr>
          <p:cNvPr id="8" name="Rectangle 7">
            <a:extLst>
              <a:ext uri="{FF2B5EF4-FFF2-40B4-BE49-F238E27FC236}">
                <a16:creationId xmlns:a16="http://schemas.microsoft.com/office/drawing/2014/main" id="{16B7723D-E80B-4F1F-9BF3-0509BFDBE6BD}"/>
              </a:ext>
            </a:extLst>
          </p:cNvPr>
          <p:cNvSpPr/>
          <p:nvPr/>
        </p:nvSpPr>
        <p:spPr>
          <a:xfrm>
            <a:off x="838203" y="2005471"/>
            <a:ext cx="2932042" cy="3785652"/>
          </a:xfrm>
          <a:prstGeom prst="rect">
            <a:avLst/>
          </a:prstGeom>
        </p:spPr>
        <p:txBody>
          <a:bodyPr wrap="square">
            <a:spAutoFit/>
          </a:bodyPr>
          <a:lstStyle/>
          <a:p>
            <a:r>
              <a:rPr lang="en-US" sz="2400" dirty="0">
                <a:cs typeface="Times New Roman" pitchFamily="18" charset="0"/>
              </a:rPr>
              <a:t>1. One variable is assigned to horizontal axis and one to vertical.</a:t>
            </a:r>
          </a:p>
          <a:p>
            <a:pPr>
              <a:lnSpc>
                <a:spcPts val="1800"/>
              </a:lnSpc>
            </a:pPr>
            <a:endParaRPr lang="en-US" sz="2400" dirty="0"/>
          </a:p>
          <a:p>
            <a:r>
              <a:rPr lang="en-US" sz="2400" dirty="0"/>
              <a:t>2. Joint counts within each combination of categories is placed on a matrix formation. </a:t>
            </a:r>
          </a:p>
        </p:txBody>
      </p:sp>
      <p:sp>
        <p:nvSpPr>
          <p:cNvPr id="9" name="Rectangle 8">
            <a:extLst>
              <a:ext uri="{FF2B5EF4-FFF2-40B4-BE49-F238E27FC236}">
                <a16:creationId xmlns:a16="http://schemas.microsoft.com/office/drawing/2014/main" id="{3B78B361-ED77-4F59-ACC4-6DBCCB32212B}"/>
              </a:ext>
            </a:extLst>
          </p:cNvPr>
          <p:cNvSpPr/>
          <p:nvPr/>
        </p:nvSpPr>
        <p:spPr>
          <a:xfrm>
            <a:off x="5340625" y="339830"/>
            <a:ext cx="6477001" cy="830997"/>
          </a:xfrm>
          <a:prstGeom prst="rect">
            <a:avLst/>
          </a:prstGeom>
          <a:solidFill>
            <a:srgbClr val="FFCCFF"/>
          </a:solidFill>
        </p:spPr>
        <p:txBody>
          <a:bodyPr wrap="square">
            <a:spAutoFit/>
          </a:bodyPr>
          <a:lstStyle/>
          <a:p>
            <a:r>
              <a:rPr lang="en-US" sz="2400" dirty="0">
                <a:cs typeface="Times New Roman" pitchFamily="18" charset="0"/>
              </a:rPr>
              <a:t>This table can be generated in excel easily using Pivot table tools.</a:t>
            </a:r>
            <a:endParaRPr lang="en-US" sz="2400" dirty="0"/>
          </a:p>
        </p:txBody>
      </p:sp>
      <p:pic>
        <p:nvPicPr>
          <p:cNvPr id="4" name="Picture 3">
            <a:extLst>
              <a:ext uri="{FF2B5EF4-FFF2-40B4-BE49-F238E27FC236}">
                <a16:creationId xmlns:a16="http://schemas.microsoft.com/office/drawing/2014/main" id="{1B2AB726-F835-4769-BF50-2EA7A3BC2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020" y="2005471"/>
            <a:ext cx="2003210" cy="4247191"/>
          </a:xfrm>
          <a:prstGeom prst="rect">
            <a:avLst/>
          </a:prstGeom>
        </p:spPr>
      </p:pic>
      <p:pic>
        <p:nvPicPr>
          <p:cNvPr id="6" name="Picture 5">
            <a:extLst>
              <a:ext uri="{FF2B5EF4-FFF2-40B4-BE49-F238E27FC236}">
                <a16:creationId xmlns:a16="http://schemas.microsoft.com/office/drawing/2014/main" id="{3C9CE43C-F644-40E0-A501-2390E6B1F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356" y="2005471"/>
            <a:ext cx="5430329" cy="4265312"/>
          </a:xfrm>
          <a:prstGeom prst="rect">
            <a:avLst/>
          </a:prstGeom>
        </p:spPr>
      </p:pic>
    </p:spTree>
    <p:extLst>
      <p:ext uri="{BB962C8B-B14F-4D97-AF65-F5344CB8AC3E}">
        <p14:creationId xmlns:p14="http://schemas.microsoft.com/office/powerpoint/2010/main" val="184202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Grouped Bar Charts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675781" cy="1938992"/>
          </a:xfrm>
          <a:prstGeom prst="rect">
            <a:avLst/>
          </a:prstGeom>
        </p:spPr>
        <p:txBody>
          <a:bodyPr wrap="square">
            <a:spAutoFit/>
          </a:bodyPr>
          <a:lstStyle/>
          <a:p>
            <a:r>
              <a:rPr lang="en-US" sz="2400" dirty="0">
                <a:cs typeface="Times New Roman" pitchFamily="18" charset="0"/>
              </a:rPr>
              <a:t>Similar to bar charts, x-axis is divided into groups depending on different combinations of the </a:t>
            </a:r>
            <a:r>
              <a:rPr lang="en-US" sz="2400" dirty="0">
                <a:solidFill>
                  <a:srgbClr val="FF0000"/>
                </a:solidFill>
                <a:cs typeface="Times New Roman" pitchFamily="18" charset="0"/>
              </a:rPr>
              <a:t>response</a:t>
            </a:r>
            <a:r>
              <a:rPr lang="en-US" sz="2400" dirty="0">
                <a:cs typeface="Times New Roman" pitchFamily="18" charset="0"/>
              </a:rPr>
              <a:t> and </a:t>
            </a:r>
            <a:r>
              <a:rPr lang="en-US" sz="2400" dirty="0">
                <a:solidFill>
                  <a:srgbClr val="008FFA"/>
                </a:solidFill>
                <a:cs typeface="Times New Roman" pitchFamily="18" charset="0"/>
              </a:rPr>
              <a:t>predictor</a:t>
            </a:r>
            <a:r>
              <a:rPr lang="en-US" sz="2400" dirty="0">
                <a:solidFill>
                  <a:srgbClr val="0070C0"/>
                </a:solidFill>
                <a:cs typeface="Times New Roman" pitchFamily="18" charset="0"/>
              </a:rPr>
              <a:t> </a:t>
            </a:r>
            <a:r>
              <a:rPr lang="en-US" sz="2400" dirty="0">
                <a:cs typeface="Times New Roman" pitchFamily="18" charset="0"/>
              </a:rPr>
              <a:t>variables. Then, a bar is graphed with height proportional to frequency of observations in each combination. </a:t>
            </a:r>
            <a:endParaRPr lang="en-US" sz="2400" dirty="0"/>
          </a:p>
        </p:txBody>
      </p:sp>
      <p:pic>
        <p:nvPicPr>
          <p:cNvPr id="6" name="Picture 5">
            <a:extLst>
              <a:ext uri="{FF2B5EF4-FFF2-40B4-BE49-F238E27FC236}">
                <a16:creationId xmlns:a16="http://schemas.microsoft.com/office/drawing/2014/main" id="{4C7B8F86-078E-4283-B8AD-E714B4C6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757" y="298865"/>
            <a:ext cx="4078589" cy="3014609"/>
          </a:xfrm>
          <a:prstGeom prst="rect">
            <a:avLst/>
          </a:prstGeom>
        </p:spPr>
      </p:pic>
      <p:pic>
        <p:nvPicPr>
          <p:cNvPr id="8" name="Picture 7">
            <a:extLst>
              <a:ext uri="{FF2B5EF4-FFF2-40B4-BE49-F238E27FC236}">
                <a16:creationId xmlns:a16="http://schemas.microsoft.com/office/drawing/2014/main" id="{97F1DCB2-6EFF-43C8-AB2F-0BEC5469A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758" y="3449407"/>
            <a:ext cx="4171354" cy="3255503"/>
          </a:xfrm>
          <a:prstGeom prst="rect">
            <a:avLst/>
          </a:prstGeom>
        </p:spPr>
      </p:pic>
      <p:sp>
        <p:nvSpPr>
          <p:cNvPr id="14" name="Rectangle 13">
            <a:extLst>
              <a:ext uri="{FF2B5EF4-FFF2-40B4-BE49-F238E27FC236}">
                <a16:creationId xmlns:a16="http://schemas.microsoft.com/office/drawing/2014/main" id="{F4B336CA-B2D2-48EE-AA17-212D0AE0E0BF}"/>
              </a:ext>
            </a:extLst>
          </p:cNvPr>
          <p:cNvSpPr/>
          <p:nvPr/>
        </p:nvSpPr>
        <p:spPr>
          <a:xfrm>
            <a:off x="838200" y="3646386"/>
            <a:ext cx="6675781" cy="1200329"/>
          </a:xfrm>
          <a:prstGeom prst="rect">
            <a:avLst/>
          </a:prstGeom>
        </p:spPr>
        <p:txBody>
          <a:bodyPr wrap="square">
            <a:spAutoFit/>
          </a:bodyPr>
          <a:lstStyle/>
          <a:p>
            <a:r>
              <a:rPr lang="en-US" sz="2400" dirty="0">
                <a:cs typeface="Times New Roman" pitchFamily="18" charset="0"/>
              </a:rPr>
              <a:t>In this example, </a:t>
            </a:r>
            <a:r>
              <a:rPr lang="en-US" sz="2400" dirty="0">
                <a:solidFill>
                  <a:srgbClr val="FF0000"/>
                </a:solidFill>
                <a:cs typeface="Times New Roman" pitchFamily="18" charset="0"/>
              </a:rPr>
              <a:t>Sex</a:t>
            </a:r>
            <a:r>
              <a:rPr lang="en-US" sz="2400" dirty="0">
                <a:cs typeface="Times New Roman" pitchFamily="18" charset="0"/>
              </a:rPr>
              <a:t> is the </a:t>
            </a:r>
            <a:r>
              <a:rPr lang="en-US" sz="2400" dirty="0">
                <a:solidFill>
                  <a:srgbClr val="FF0000"/>
                </a:solidFill>
                <a:cs typeface="Times New Roman" pitchFamily="18" charset="0"/>
              </a:rPr>
              <a:t>response</a:t>
            </a:r>
            <a:r>
              <a:rPr lang="en-US" sz="2400" dirty="0">
                <a:cs typeface="Times New Roman" pitchFamily="18" charset="0"/>
              </a:rPr>
              <a:t> variable and </a:t>
            </a:r>
            <a:r>
              <a:rPr lang="en-US" sz="2400" dirty="0">
                <a:solidFill>
                  <a:srgbClr val="008FFA"/>
                </a:solidFill>
                <a:cs typeface="Times New Roman" pitchFamily="18" charset="0"/>
              </a:rPr>
              <a:t>Blood type </a:t>
            </a:r>
            <a:r>
              <a:rPr lang="en-US" sz="2400" dirty="0">
                <a:cs typeface="Times New Roman" pitchFamily="18" charset="0"/>
              </a:rPr>
              <a:t>is the </a:t>
            </a:r>
            <a:r>
              <a:rPr lang="en-US" sz="2400" dirty="0">
                <a:solidFill>
                  <a:srgbClr val="008FFA"/>
                </a:solidFill>
                <a:cs typeface="Times New Roman" pitchFamily="18" charset="0"/>
              </a:rPr>
              <a:t>predictor</a:t>
            </a:r>
            <a:r>
              <a:rPr lang="en-US" sz="2400" dirty="0">
                <a:cs typeface="Times New Roman" pitchFamily="18" charset="0"/>
              </a:rPr>
              <a:t>. Do you see any relationships? Explain.</a:t>
            </a:r>
            <a:endParaRPr lang="en-US" sz="2400" dirty="0"/>
          </a:p>
        </p:txBody>
      </p:sp>
      <p:sp>
        <p:nvSpPr>
          <p:cNvPr id="19" name="Rectangle 18">
            <a:extLst>
              <a:ext uri="{FF2B5EF4-FFF2-40B4-BE49-F238E27FC236}">
                <a16:creationId xmlns:a16="http://schemas.microsoft.com/office/drawing/2014/main" id="{3276FB0F-81C7-40AF-BA35-67EAD4DCF7F7}"/>
              </a:ext>
            </a:extLst>
          </p:cNvPr>
          <p:cNvSpPr/>
          <p:nvPr/>
        </p:nvSpPr>
        <p:spPr>
          <a:xfrm>
            <a:off x="838199" y="5248717"/>
            <a:ext cx="6477001" cy="1200329"/>
          </a:xfrm>
          <a:prstGeom prst="rect">
            <a:avLst/>
          </a:prstGeom>
          <a:solidFill>
            <a:srgbClr val="FFCCFF"/>
          </a:solidFill>
        </p:spPr>
        <p:txBody>
          <a:bodyPr wrap="square">
            <a:spAutoFit/>
          </a:bodyPr>
          <a:lstStyle/>
          <a:p>
            <a:r>
              <a:rPr lang="en-US" sz="2400" dirty="0">
                <a:cs typeface="Times New Roman" pitchFamily="18" charset="0"/>
              </a:rPr>
              <a:t>This chart can be graphed in excel using Pivot table tools after dragging one variable into column and one into row space. </a:t>
            </a:r>
            <a:endParaRPr lang="en-US" sz="2400" dirty="0"/>
          </a:p>
        </p:txBody>
      </p:sp>
    </p:spTree>
    <p:extLst>
      <p:ext uri="{BB962C8B-B14F-4D97-AF65-F5344CB8AC3E}">
        <p14:creationId xmlns:p14="http://schemas.microsoft.com/office/powerpoint/2010/main" val="89395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05939" cy="1325563"/>
          </a:xfrm>
        </p:spPr>
        <p:txBody>
          <a:bodyPr/>
          <a:lstStyle/>
          <a:p>
            <a:r>
              <a:rPr lang="en-US" dirty="0">
                <a:solidFill>
                  <a:srgbClr val="990033"/>
                </a:solidFill>
              </a:rPr>
              <a:t>Side-by-side Box Plots</a:t>
            </a:r>
            <a:endParaRPr lang="en-US" dirty="0"/>
          </a:p>
        </p:txBody>
      </p:sp>
      <p:sp>
        <p:nvSpPr>
          <p:cNvPr id="17" name="Rectangle 16">
            <a:extLst>
              <a:ext uri="{FF2B5EF4-FFF2-40B4-BE49-F238E27FC236}">
                <a16:creationId xmlns:a16="http://schemas.microsoft.com/office/drawing/2014/main" id="{69123C44-2C2C-46A6-8B63-8446967EDDCB}"/>
              </a:ext>
            </a:extLst>
          </p:cNvPr>
          <p:cNvSpPr/>
          <p:nvPr/>
        </p:nvSpPr>
        <p:spPr>
          <a:xfrm>
            <a:off x="838202" y="1466403"/>
            <a:ext cx="6105937" cy="1200329"/>
          </a:xfrm>
          <a:prstGeom prst="rect">
            <a:avLst/>
          </a:prstGeom>
        </p:spPr>
        <p:txBody>
          <a:bodyPr wrap="square">
            <a:spAutoFit/>
          </a:bodyPr>
          <a:lstStyle/>
          <a:p>
            <a:r>
              <a:rPr lang="en-US" sz="2400" dirty="0"/>
              <a:t>Box plots generated for levels of a qualitative variable are used to investigate association between a qualitative and quantitative variable. </a:t>
            </a:r>
          </a:p>
        </p:txBody>
      </p:sp>
      <p:sp>
        <p:nvSpPr>
          <p:cNvPr id="19" name="Rectangle 18">
            <a:extLst>
              <a:ext uri="{FF2B5EF4-FFF2-40B4-BE49-F238E27FC236}">
                <a16:creationId xmlns:a16="http://schemas.microsoft.com/office/drawing/2014/main" id="{3276FB0F-81C7-40AF-BA35-67EAD4DCF7F7}"/>
              </a:ext>
            </a:extLst>
          </p:cNvPr>
          <p:cNvSpPr/>
          <p:nvPr/>
        </p:nvSpPr>
        <p:spPr>
          <a:xfrm>
            <a:off x="7221015" y="427741"/>
            <a:ext cx="4557004" cy="830997"/>
          </a:xfrm>
          <a:prstGeom prst="rect">
            <a:avLst/>
          </a:prstGeom>
          <a:solidFill>
            <a:srgbClr val="FFCCFF"/>
          </a:solidFill>
        </p:spPr>
        <p:txBody>
          <a:bodyPr wrap="square">
            <a:spAutoFit/>
          </a:bodyPr>
          <a:lstStyle/>
          <a:p>
            <a:r>
              <a:rPr lang="en-US" sz="2400" dirty="0">
                <a:cs typeface="Times New Roman" pitchFamily="18" charset="0"/>
              </a:rPr>
              <a:t>This chart can be graphed in excel using insert chart menu. </a:t>
            </a:r>
            <a:endParaRPr lang="en-US" sz="2400" dirty="0"/>
          </a:p>
        </p:txBody>
      </p:sp>
      <p:pic>
        <p:nvPicPr>
          <p:cNvPr id="9" name="Picture 8">
            <a:extLst>
              <a:ext uri="{FF2B5EF4-FFF2-40B4-BE49-F238E27FC236}">
                <a16:creationId xmlns:a16="http://schemas.microsoft.com/office/drawing/2014/main" id="{0D92411F-B891-4628-9024-C2F7D473F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92177"/>
            <a:ext cx="5153288" cy="3405164"/>
          </a:xfrm>
          <a:prstGeom prst="rect">
            <a:avLst/>
          </a:prstGeom>
        </p:spPr>
      </p:pic>
      <p:pic>
        <p:nvPicPr>
          <p:cNvPr id="4" name="Picture 3">
            <a:extLst>
              <a:ext uri="{FF2B5EF4-FFF2-40B4-BE49-F238E27FC236}">
                <a16:creationId xmlns:a16="http://schemas.microsoft.com/office/drawing/2014/main" id="{6915B3AB-245C-4276-AFAF-81CF743590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071" y="2402006"/>
            <a:ext cx="4586138" cy="3983442"/>
          </a:xfrm>
          <a:prstGeom prst="rect">
            <a:avLst/>
          </a:prstGeom>
        </p:spPr>
      </p:pic>
    </p:spTree>
    <p:extLst>
      <p:ext uri="{BB962C8B-B14F-4D97-AF65-F5344CB8AC3E}">
        <p14:creationId xmlns:p14="http://schemas.microsoft.com/office/powerpoint/2010/main" val="2738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Exercise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7" y="1420382"/>
            <a:ext cx="8441217" cy="1107996"/>
          </a:xfrm>
          <a:prstGeom prst="rect">
            <a:avLst/>
          </a:prstGeom>
        </p:spPr>
        <p:txBody>
          <a:bodyPr wrap="square">
            <a:spAutoFit/>
          </a:bodyPr>
          <a:lstStyle/>
          <a:p>
            <a:r>
              <a:rPr lang="en-US" sz="2200" dirty="0">
                <a:ea typeface="Times New Roman" panose="02020603050405020304" pitchFamily="18" charset="0"/>
              </a:rPr>
              <a:t>The data shows sample results of the class survey on Two variables, Favorite Pet and Year into program. Generate a Cross Table and graph a suitable chart.  </a:t>
            </a:r>
          </a:p>
        </p:txBody>
      </p:sp>
      <p:pic>
        <p:nvPicPr>
          <p:cNvPr id="4" name="Picture 3">
            <a:extLst>
              <a:ext uri="{FF2B5EF4-FFF2-40B4-BE49-F238E27FC236}">
                <a16:creationId xmlns:a16="http://schemas.microsoft.com/office/drawing/2014/main" id="{279F60F5-20B2-4A66-833D-5185D0142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516" y="365125"/>
            <a:ext cx="2318571" cy="6066260"/>
          </a:xfrm>
          <a:prstGeom prst="rect">
            <a:avLst/>
          </a:prstGeom>
        </p:spPr>
      </p:pic>
    </p:spTree>
    <p:extLst>
      <p:ext uri="{BB962C8B-B14F-4D97-AF65-F5344CB8AC3E}">
        <p14:creationId xmlns:p14="http://schemas.microsoft.com/office/powerpoint/2010/main" val="3899309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Multivariate Graphs</a:t>
            </a:r>
            <a:endParaRPr lang="en-US" dirty="0"/>
          </a:p>
        </p:txBody>
      </p:sp>
      <p:pic>
        <p:nvPicPr>
          <p:cNvPr id="19" name="Picture 3" descr="C:\Users\ASaghafi\Desktop\New Picture (1) - Copy.bmp">
            <a:extLst>
              <a:ext uri="{FF2B5EF4-FFF2-40B4-BE49-F238E27FC236}">
                <a16:creationId xmlns:a16="http://schemas.microsoft.com/office/drawing/2014/main" id="{C399293E-9386-4CA9-B41D-51A52D4E84ED}"/>
              </a:ext>
            </a:extLst>
          </p:cNvPr>
          <p:cNvPicPr>
            <a:picLocks noChangeAspect="1" noChangeArrowheads="1"/>
          </p:cNvPicPr>
          <p:nvPr/>
        </p:nvPicPr>
        <p:blipFill>
          <a:blip r:embed="rId3" cstate="print"/>
          <a:srcRect/>
          <a:stretch>
            <a:fillRect/>
          </a:stretch>
        </p:blipFill>
        <p:spPr bwMode="auto">
          <a:xfrm>
            <a:off x="6331226" y="586409"/>
            <a:ext cx="5181600" cy="4630616"/>
          </a:xfrm>
          <a:prstGeom prst="rect">
            <a:avLst/>
          </a:prstGeom>
          <a:noFill/>
        </p:spPr>
      </p:pic>
      <p:pic>
        <p:nvPicPr>
          <p:cNvPr id="20" name="Picture 4" descr="C:\Users\ASaghafi\Desktop\New Picture (1).bmp">
            <a:extLst>
              <a:ext uri="{FF2B5EF4-FFF2-40B4-BE49-F238E27FC236}">
                <a16:creationId xmlns:a16="http://schemas.microsoft.com/office/drawing/2014/main" id="{A8C5DD7C-5174-48AB-A213-D0DFB6EBCB72}"/>
              </a:ext>
            </a:extLst>
          </p:cNvPr>
          <p:cNvPicPr>
            <a:picLocks noChangeAspect="1" noChangeArrowheads="1"/>
          </p:cNvPicPr>
          <p:nvPr/>
        </p:nvPicPr>
        <p:blipFill>
          <a:blip r:embed="rId4" cstate="print"/>
          <a:srcRect/>
          <a:stretch>
            <a:fillRect/>
          </a:stretch>
        </p:blipFill>
        <p:spPr bwMode="auto">
          <a:xfrm>
            <a:off x="10688914" y="5310808"/>
            <a:ext cx="900113" cy="1066800"/>
          </a:xfrm>
          <a:prstGeom prst="rect">
            <a:avLst/>
          </a:prstGeom>
          <a:noFill/>
        </p:spPr>
      </p:pic>
      <p:pic>
        <p:nvPicPr>
          <p:cNvPr id="21" name="Picture 5" descr="C:\Users\ASaghafi\Desktop\New Picture (1) - Copy.bmp">
            <a:extLst>
              <a:ext uri="{FF2B5EF4-FFF2-40B4-BE49-F238E27FC236}">
                <a16:creationId xmlns:a16="http://schemas.microsoft.com/office/drawing/2014/main" id="{3B4A2504-D613-4FDC-A2F1-0E7834BA1A6E}"/>
              </a:ext>
            </a:extLst>
          </p:cNvPr>
          <p:cNvPicPr>
            <a:picLocks noChangeAspect="1" noChangeArrowheads="1"/>
          </p:cNvPicPr>
          <p:nvPr/>
        </p:nvPicPr>
        <p:blipFill>
          <a:blip r:embed="rId5" cstate="print"/>
          <a:srcRect/>
          <a:stretch>
            <a:fillRect/>
          </a:stretch>
        </p:blipFill>
        <p:spPr bwMode="auto">
          <a:xfrm>
            <a:off x="9226826" y="5370428"/>
            <a:ext cx="906462" cy="1007180"/>
          </a:xfrm>
          <a:prstGeom prst="rect">
            <a:avLst/>
          </a:prstGeom>
          <a:noFill/>
        </p:spPr>
      </p:pic>
      <p:pic>
        <p:nvPicPr>
          <p:cNvPr id="22" name="Picture 6" descr="C:\Users\ASaghafi\Desktop\New Picture (2) - Copy.bmp">
            <a:extLst>
              <a:ext uri="{FF2B5EF4-FFF2-40B4-BE49-F238E27FC236}">
                <a16:creationId xmlns:a16="http://schemas.microsoft.com/office/drawing/2014/main" id="{D06F54D4-EF2A-4E96-8659-64676A4868AE}"/>
              </a:ext>
            </a:extLst>
          </p:cNvPr>
          <p:cNvPicPr>
            <a:picLocks noChangeAspect="1" noChangeArrowheads="1"/>
          </p:cNvPicPr>
          <p:nvPr/>
        </p:nvPicPr>
        <p:blipFill>
          <a:blip r:embed="rId6" cstate="print"/>
          <a:srcRect/>
          <a:stretch>
            <a:fillRect/>
          </a:stretch>
        </p:blipFill>
        <p:spPr bwMode="auto">
          <a:xfrm>
            <a:off x="7779027" y="5376386"/>
            <a:ext cx="911225" cy="1001223"/>
          </a:xfrm>
          <a:prstGeom prst="rect">
            <a:avLst/>
          </a:prstGeom>
          <a:noFill/>
        </p:spPr>
      </p:pic>
      <p:pic>
        <p:nvPicPr>
          <p:cNvPr id="23" name="Picture 7" descr="C:\Users\ASaghafi\Desktop\New Picture (3) - Copy.bmp">
            <a:extLst>
              <a:ext uri="{FF2B5EF4-FFF2-40B4-BE49-F238E27FC236}">
                <a16:creationId xmlns:a16="http://schemas.microsoft.com/office/drawing/2014/main" id="{8CE81094-1946-436A-A779-A103EFC6EBF0}"/>
              </a:ext>
            </a:extLst>
          </p:cNvPr>
          <p:cNvPicPr>
            <a:picLocks noChangeAspect="1" noChangeArrowheads="1"/>
          </p:cNvPicPr>
          <p:nvPr/>
        </p:nvPicPr>
        <p:blipFill>
          <a:blip r:embed="rId7" cstate="print"/>
          <a:srcRect/>
          <a:stretch>
            <a:fillRect/>
          </a:stretch>
        </p:blipFill>
        <p:spPr bwMode="auto">
          <a:xfrm>
            <a:off x="6407426" y="5310808"/>
            <a:ext cx="970908" cy="1066800"/>
          </a:xfrm>
          <a:prstGeom prst="rect">
            <a:avLst/>
          </a:prstGeom>
          <a:noFill/>
        </p:spPr>
      </p:pic>
      <p:sp>
        <p:nvSpPr>
          <p:cNvPr id="24" name="Rectangle 23">
            <a:extLst>
              <a:ext uri="{FF2B5EF4-FFF2-40B4-BE49-F238E27FC236}">
                <a16:creationId xmlns:a16="http://schemas.microsoft.com/office/drawing/2014/main" id="{48853D5A-6178-443F-A824-CD5C5AA39EEB}"/>
              </a:ext>
            </a:extLst>
          </p:cNvPr>
          <p:cNvSpPr/>
          <p:nvPr/>
        </p:nvSpPr>
        <p:spPr>
          <a:xfrm>
            <a:off x="875777" y="1420382"/>
            <a:ext cx="5220223" cy="1107996"/>
          </a:xfrm>
          <a:prstGeom prst="rect">
            <a:avLst/>
          </a:prstGeom>
        </p:spPr>
        <p:txBody>
          <a:bodyPr wrap="square">
            <a:spAutoFit/>
          </a:bodyPr>
          <a:lstStyle/>
          <a:p>
            <a:r>
              <a:rPr lang="en-US" sz="2200" dirty="0">
                <a:ea typeface="Times New Roman" panose="02020603050405020304" pitchFamily="18" charset="0"/>
              </a:rPr>
              <a:t>There are creative ways to illustrate many variables all at once in one chart. Chernoff faces is one of them.</a:t>
            </a:r>
          </a:p>
        </p:txBody>
      </p:sp>
      <p:pic>
        <p:nvPicPr>
          <p:cNvPr id="26" name="Picture 2" descr="C:\Users\ASaghafi\Desktop\New Picture.bmp">
            <a:extLst>
              <a:ext uri="{FF2B5EF4-FFF2-40B4-BE49-F238E27FC236}">
                <a16:creationId xmlns:a16="http://schemas.microsoft.com/office/drawing/2014/main" id="{3876316B-7FAF-4F33-8E12-D50712D7D5E3}"/>
              </a:ext>
            </a:extLst>
          </p:cNvPr>
          <p:cNvPicPr>
            <a:picLocks noChangeAspect="1" noChangeArrowheads="1"/>
          </p:cNvPicPr>
          <p:nvPr/>
        </p:nvPicPr>
        <p:blipFill>
          <a:blip r:embed="rId8" cstate="print"/>
          <a:srcRect/>
          <a:stretch>
            <a:fillRect/>
          </a:stretch>
        </p:blipFill>
        <p:spPr bwMode="auto">
          <a:xfrm>
            <a:off x="2702401" y="2759075"/>
            <a:ext cx="3082174" cy="3733800"/>
          </a:xfrm>
          <a:prstGeom prst="rect">
            <a:avLst/>
          </a:prstGeom>
          <a:noFill/>
        </p:spPr>
      </p:pic>
      <p:sp>
        <p:nvSpPr>
          <p:cNvPr id="27" name="Rectangle 26">
            <a:extLst>
              <a:ext uri="{FF2B5EF4-FFF2-40B4-BE49-F238E27FC236}">
                <a16:creationId xmlns:a16="http://schemas.microsoft.com/office/drawing/2014/main" id="{BDE6A7A0-1120-4CF6-9ABE-339A504A6DE0}"/>
              </a:ext>
            </a:extLst>
          </p:cNvPr>
          <p:cNvSpPr/>
          <p:nvPr/>
        </p:nvSpPr>
        <p:spPr>
          <a:xfrm>
            <a:off x="2718730" y="4424590"/>
            <a:ext cx="3082174" cy="179614"/>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3E71BDE-5EF6-4E1B-9242-6BF42211AE6C}"/>
              </a:ext>
            </a:extLst>
          </p:cNvPr>
          <p:cNvSpPr/>
          <p:nvPr/>
        </p:nvSpPr>
        <p:spPr>
          <a:xfrm>
            <a:off x="2740498" y="5442427"/>
            <a:ext cx="3082174" cy="179614"/>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37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14312" cy="1569660"/>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We are interested to investigate whether the Red Blood Cell (RBC) counts is different among two Old (more than 50) and Young (less than 25) people. The following is a sample data collected to investigate this relationship. </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3216050"/>
            <a:ext cx="7774976" cy="1200329"/>
          </a:xfrm>
          <a:prstGeom prst="rect">
            <a:avLst/>
          </a:prstGeom>
        </p:spPr>
        <p:txBody>
          <a:bodyPr wrap="square">
            <a:spAutoFit/>
          </a:bodyPr>
          <a:lstStyle/>
          <a:p>
            <a:r>
              <a:rPr lang="en-US" sz="2400" dirty="0">
                <a:ea typeface="Times New Roman" panose="02020603050405020304" pitchFamily="18" charset="0"/>
              </a:rPr>
              <a:t>a) Graph a suitable bivariate chart to illustrate the provided data.</a:t>
            </a:r>
          </a:p>
          <a:p>
            <a:r>
              <a:rPr lang="en-US" sz="2400" dirty="0">
                <a:ea typeface="Times New Roman" panose="02020603050405020304" pitchFamily="18" charset="0"/>
              </a:rPr>
              <a:t>b) Describe the chart in terms of shape characteristics. </a:t>
            </a:r>
          </a:p>
        </p:txBody>
      </p:sp>
      <p:pic>
        <p:nvPicPr>
          <p:cNvPr id="10" name="Picture 9">
            <a:extLst>
              <a:ext uri="{FF2B5EF4-FFF2-40B4-BE49-F238E27FC236}">
                <a16:creationId xmlns:a16="http://schemas.microsoft.com/office/drawing/2014/main" id="{0C74375D-9C8B-47F8-BB6C-0E887838D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805" y="236001"/>
            <a:ext cx="3192999" cy="3192999"/>
          </a:xfrm>
          <a:prstGeom prst="rect">
            <a:avLst/>
          </a:prstGeom>
        </p:spPr>
      </p:pic>
      <p:graphicFrame>
        <p:nvGraphicFramePr>
          <p:cNvPr id="11" name="Table 10">
            <a:extLst>
              <a:ext uri="{FF2B5EF4-FFF2-40B4-BE49-F238E27FC236}">
                <a16:creationId xmlns:a16="http://schemas.microsoft.com/office/drawing/2014/main" id="{233CD302-6DB2-4C38-A173-0AC8A3B28510}"/>
              </a:ext>
            </a:extLst>
          </p:cNvPr>
          <p:cNvGraphicFramePr>
            <a:graphicFrameLocks noGrp="1"/>
          </p:cNvGraphicFramePr>
          <p:nvPr>
            <p:extLst>
              <p:ext uri="{D42A27DB-BD31-4B8C-83A1-F6EECF244321}">
                <p14:modId xmlns:p14="http://schemas.microsoft.com/office/powerpoint/2010/main" val="1327901763"/>
              </p:ext>
            </p:extLst>
          </p:nvPr>
        </p:nvGraphicFramePr>
        <p:xfrm>
          <a:off x="971826" y="4761979"/>
          <a:ext cx="10381974" cy="1347187"/>
        </p:xfrm>
        <a:graphic>
          <a:graphicData uri="http://schemas.openxmlformats.org/drawingml/2006/table">
            <a:tbl>
              <a:tblPr firstRow="1" bandRow="1">
                <a:tableStyleId>{2D5ABB26-0587-4C30-8999-92F81FD0307C}</a:tableStyleId>
              </a:tblPr>
              <a:tblGrid>
                <a:gridCol w="848918">
                  <a:extLst>
                    <a:ext uri="{9D8B030D-6E8A-4147-A177-3AD203B41FA5}">
                      <a16:colId xmlns:a16="http://schemas.microsoft.com/office/drawing/2014/main" val="287760515"/>
                    </a:ext>
                  </a:extLst>
                </a:gridCol>
                <a:gridCol w="560768">
                  <a:extLst>
                    <a:ext uri="{9D8B030D-6E8A-4147-A177-3AD203B41FA5}">
                      <a16:colId xmlns:a16="http://schemas.microsoft.com/office/drawing/2014/main" val="1343563771"/>
                    </a:ext>
                  </a:extLst>
                </a:gridCol>
                <a:gridCol w="560768">
                  <a:extLst>
                    <a:ext uri="{9D8B030D-6E8A-4147-A177-3AD203B41FA5}">
                      <a16:colId xmlns:a16="http://schemas.microsoft.com/office/drawing/2014/main" val="4030796678"/>
                    </a:ext>
                  </a:extLst>
                </a:gridCol>
                <a:gridCol w="560768">
                  <a:extLst>
                    <a:ext uri="{9D8B030D-6E8A-4147-A177-3AD203B41FA5}">
                      <a16:colId xmlns:a16="http://schemas.microsoft.com/office/drawing/2014/main" val="3636675489"/>
                    </a:ext>
                  </a:extLst>
                </a:gridCol>
                <a:gridCol w="560768">
                  <a:extLst>
                    <a:ext uri="{9D8B030D-6E8A-4147-A177-3AD203B41FA5}">
                      <a16:colId xmlns:a16="http://schemas.microsoft.com/office/drawing/2014/main" val="4177567183"/>
                    </a:ext>
                  </a:extLst>
                </a:gridCol>
                <a:gridCol w="560768">
                  <a:extLst>
                    <a:ext uri="{9D8B030D-6E8A-4147-A177-3AD203B41FA5}">
                      <a16:colId xmlns:a16="http://schemas.microsoft.com/office/drawing/2014/main" val="3653301176"/>
                    </a:ext>
                  </a:extLst>
                </a:gridCol>
                <a:gridCol w="560768">
                  <a:extLst>
                    <a:ext uri="{9D8B030D-6E8A-4147-A177-3AD203B41FA5}">
                      <a16:colId xmlns:a16="http://schemas.microsoft.com/office/drawing/2014/main" val="3579812516"/>
                    </a:ext>
                  </a:extLst>
                </a:gridCol>
                <a:gridCol w="560768">
                  <a:extLst>
                    <a:ext uri="{9D8B030D-6E8A-4147-A177-3AD203B41FA5}">
                      <a16:colId xmlns:a16="http://schemas.microsoft.com/office/drawing/2014/main" val="2674759181"/>
                    </a:ext>
                  </a:extLst>
                </a:gridCol>
                <a:gridCol w="560768">
                  <a:extLst>
                    <a:ext uri="{9D8B030D-6E8A-4147-A177-3AD203B41FA5}">
                      <a16:colId xmlns:a16="http://schemas.microsoft.com/office/drawing/2014/main" val="160968644"/>
                    </a:ext>
                  </a:extLst>
                </a:gridCol>
                <a:gridCol w="560768">
                  <a:extLst>
                    <a:ext uri="{9D8B030D-6E8A-4147-A177-3AD203B41FA5}">
                      <a16:colId xmlns:a16="http://schemas.microsoft.com/office/drawing/2014/main" val="1715537647"/>
                    </a:ext>
                  </a:extLst>
                </a:gridCol>
                <a:gridCol w="560768">
                  <a:extLst>
                    <a:ext uri="{9D8B030D-6E8A-4147-A177-3AD203B41FA5}">
                      <a16:colId xmlns:a16="http://schemas.microsoft.com/office/drawing/2014/main" val="3041011096"/>
                    </a:ext>
                  </a:extLst>
                </a:gridCol>
                <a:gridCol w="560768">
                  <a:extLst>
                    <a:ext uri="{9D8B030D-6E8A-4147-A177-3AD203B41FA5}">
                      <a16:colId xmlns:a16="http://schemas.microsoft.com/office/drawing/2014/main" val="991227964"/>
                    </a:ext>
                  </a:extLst>
                </a:gridCol>
                <a:gridCol w="560768">
                  <a:extLst>
                    <a:ext uri="{9D8B030D-6E8A-4147-A177-3AD203B41FA5}">
                      <a16:colId xmlns:a16="http://schemas.microsoft.com/office/drawing/2014/main" val="2631066852"/>
                    </a:ext>
                  </a:extLst>
                </a:gridCol>
                <a:gridCol w="560768">
                  <a:extLst>
                    <a:ext uri="{9D8B030D-6E8A-4147-A177-3AD203B41FA5}">
                      <a16:colId xmlns:a16="http://schemas.microsoft.com/office/drawing/2014/main" val="3201167534"/>
                    </a:ext>
                  </a:extLst>
                </a:gridCol>
                <a:gridCol w="560768">
                  <a:extLst>
                    <a:ext uri="{9D8B030D-6E8A-4147-A177-3AD203B41FA5}">
                      <a16:colId xmlns:a16="http://schemas.microsoft.com/office/drawing/2014/main" val="2548693525"/>
                    </a:ext>
                  </a:extLst>
                </a:gridCol>
                <a:gridCol w="560768">
                  <a:extLst>
                    <a:ext uri="{9D8B030D-6E8A-4147-A177-3AD203B41FA5}">
                      <a16:colId xmlns:a16="http://schemas.microsoft.com/office/drawing/2014/main" val="3908057725"/>
                    </a:ext>
                  </a:extLst>
                </a:gridCol>
                <a:gridCol w="560768">
                  <a:extLst>
                    <a:ext uri="{9D8B030D-6E8A-4147-A177-3AD203B41FA5}">
                      <a16:colId xmlns:a16="http://schemas.microsoft.com/office/drawing/2014/main" val="623382689"/>
                    </a:ext>
                  </a:extLst>
                </a:gridCol>
                <a:gridCol w="560768">
                  <a:extLst>
                    <a:ext uri="{9D8B030D-6E8A-4147-A177-3AD203B41FA5}">
                      <a16:colId xmlns:a16="http://schemas.microsoft.com/office/drawing/2014/main" val="2867397659"/>
                    </a:ext>
                  </a:extLst>
                </a:gridCol>
              </a:tblGrid>
              <a:tr h="950947">
                <a:tc>
                  <a:txBody>
                    <a:bodyPr/>
                    <a:lstStyle/>
                    <a:p>
                      <a:pPr algn="ctr"/>
                      <a:r>
                        <a:rPr lang="en-US" sz="2000" dirty="0"/>
                        <a:t>Age Group</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O</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dirty="0"/>
                        <a:t>Y</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626042"/>
                  </a:ext>
                </a:extLst>
              </a:tr>
              <a:tr h="374616">
                <a:tc>
                  <a:txBody>
                    <a:bodyPr/>
                    <a:lstStyle/>
                    <a:p>
                      <a:pPr algn="ctr"/>
                      <a:r>
                        <a:rPr lang="en-US" sz="2000" dirty="0"/>
                        <a:t>RBC</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t>7.4</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4.7</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7.5</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6.9</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3.7</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5.0</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5.6</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5.7</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4.8</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6.8</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5.2</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5.6</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4.7</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6.1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3.8</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dirty="0"/>
                        <a:t>7.5</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71339755"/>
                  </a:ext>
                </a:extLst>
              </a:tr>
            </a:tbl>
          </a:graphicData>
        </a:graphic>
      </p:graphicFrame>
    </p:spTree>
    <p:extLst>
      <p:ext uri="{BB962C8B-B14F-4D97-AF65-F5344CB8AC3E}">
        <p14:creationId xmlns:p14="http://schemas.microsoft.com/office/powerpoint/2010/main" val="152479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Characteristics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7514969" cy="830997"/>
          </a:xfrm>
          <a:prstGeom prst="rect">
            <a:avLst/>
          </a:prstGeom>
        </p:spPr>
        <p:txBody>
          <a:bodyPr wrap="square">
            <a:spAutoFit/>
          </a:bodyPr>
          <a:lstStyle/>
          <a:p>
            <a:pPr>
              <a:defRPr/>
            </a:pPr>
            <a:r>
              <a:rPr lang="en-US" sz="2400" dirty="0"/>
              <a:t>Three important characteristics of a distribution are described by </a:t>
            </a:r>
          </a:p>
        </p:txBody>
      </p:sp>
      <p:sp>
        <p:nvSpPr>
          <p:cNvPr id="9" name="Rectangle 8">
            <a:extLst>
              <a:ext uri="{FF2B5EF4-FFF2-40B4-BE49-F238E27FC236}">
                <a16:creationId xmlns:a16="http://schemas.microsoft.com/office/drawing/2014/main" id="{3F16FCBC-58D0-4B82-AFB9-A0229644B7B6}"/>
              </a:ext>
            </a:extLst>
          </p:cNvPr>
          <p:cNvSpPr/>
          <p:nvPr/>
        </p:nvSpPr>
        <p:spPr>
          <a:xfrm>
            <a:off x="838198" y="2411496"/>
            <a:ext cx="7514969" cy="830997"/>
          </a:xfrm>
          <a:prstGeom prst="rect">
            <a:avLst/>
          </a:prstGeom>
        </p:spPr>
        <p:txBody>
          <a:bodyPr wrap="square">
            <a:spAutoFit/>
          </a:bodyPr>
          <a:lstStyle/>
          <a:p>
            <a:pPr>
              <a:defRPr/>
            </a:pPr>
            <a:r>
              <a:rPr lang="en-US" sz="2400" dirty="0"/>
              <a:t>1. </a:t>
            </a:r>
            <a:r>
              <a:rPr lang="en-US" sz="2400" b="1" dirty="0">
                <a:solidFill>
                  <a:srgbClr val="008AF2"/>
                </a:solidFill>
              </a:rPr>
              <a:t>Location</a:t>
            </a:r>
            <a:r>
              <a:rPr lang="en-US" sz="2400" dirty="0"/>
              <a:t>: showing where a distribution is located relative to observed values</a:t>
            </a:r>
          </a:p>
        </p:txBody>
      </p:sp>
      <p:sp>
        <p:nvSpPr>
          <p:cNvPr id="11" name="Rectangle 10">
            <a:extLst>
              <a:ext uri="{FF2B5EF4-FFF2-40B4-BE49-F238E27FC236}">
                <a16:creationId xmlns:a16="http://schemas.microsoft.com/office/drawing/2014/main" id="{30529306-9B11-4885-8815-7ED1AB538CF6}"/>
              </a:ext>
            </a:extLst>
          </p:cNvPr>
          <p:cNvSpPr/>
          <p:nvPr/>
        </p:nvSpPr>
        <p:spPr>
          <a:xfrm>
            <a:off x="838197" y="4769198"/>
            <a:ext cx="7514969" cy="830997"/>
          </a:xfrm>
          <a:prstGeom prst="rect">
            <a:avLst/>
          </a:prstGeom>
        </p:spPr>
        <p:txBody>
          <a:bodyPr wrap="square">
            <a:spAutoFit/>
          </a:bodyPr>
          <a:lstStyle/>
          <a:p>
            <a:pPr>
              <a:defRPr/>
            </a:pPr>
            <a:r>
              <a:rPr lang="en-US" sz="2400" dirty="0"/>
              <a:t>3. </a:t>
            </a:r>
            <a:r>
              <a:rPr lang="en-US" sz="2400" b="1" dirty="0">
                <a:solidFill>
                  <a:srgbClr val="00B050"/>
                </a:solidFill>
              </a:rPr>
              <a:t>Shape</a:t>
            </a:r>
            <a:r>
              <a:rPr lang="en-US" sz="2400" dirty="0"/>
              <a:t>: the symmetry (balance), asymmetry (skewness), and general shape of a distribution</a:t>
            </a:r>
          </a:p>
        </p:txBody>
      </p:sp>
      <p:sp>
        <p:nvSpPr>
          <p:cNvPr id="12" name="Rectangle 11">
            <a:extLst>
              <a:ext uri="{FF2B5EF4-FFF2-40B4-BE49-F238E27FC236}">
                <a16:creationId xmlns:a16="http://schemas.microsoft.com/office/drawing/2014/main" id="{4B64A533-EDEE-4D87-8E16-CF8ACE7F397A}"/>
              </a:ext>
            </a:extLst>
          </p:cNvPr>
          <p:cNvSpPr/>
          <p:nvPr/>
        </p:nvSpPr>
        <p:spPr>
          <a:xfrm>
            <a:off x="838197" y="3542161"/>
            <a:ext cx="7514969" cy="830997"/>
          </a:xfrm>
          <a:prstGeom prst="rect">
            <a:avLst/>
          </a:prstGeom>
        </p:spPr>
        <p:txBody>
          <a:bodyPr wrap="square">
            <a:spAutoFit/>
          </a:bodyPr>
          <a:lstStyle/>
          <a:p>
            <a:pPr>
              <a:defRPr/>
            </a:pPr>
            <a:r>
              <a:rPr lang="en-US" sz="2400" dirty="0"/>
              <a:t>2. </a:t>
            </a:r>
            <a:r>
              <a:rPr lang="en-US" sz="2400" b="1" dirty="0">
                <a:solidFill>
                  <a:srgbClr val="FF0000"/>
                </a:solidFill>
              </a:rPr>
              <a:t>Spread</a:t>
            </a:r>
            <a:r>
              <a:rPr lang="en-US" sz="2400" dirty="0"/>
              <a:t>: provides a measure of dispersion or variability in a distribution</a:t>
            </a:r>
          </a:p>
        </p:txBody>
      </p:sp>
      <p:sp>
        <p:nvSpPr>
          <p:cNvPr id="13" name="Text Box 2">
            <a:extLst>
              <a:ext uri="{FF2B5EF4-FFF2-40B4-BE49-F238E27FC236}">
                <a16:creationId xmlns:a16="http://schemas.microsoft.com/office/drawing/2014/main" id="{0C4120B2-79DA-4B58-A4CB-029DB1C44FF4}"/>
              </a:ext>
            </a:extLst>
          </p:cNvPr>
          <p:cNvSpPr txBox="1">
            <a:spLocks noChangeArrowheads="1"/>
          </p:cNvSpPr>
          <p:nvPr/>
        </p:nvSpPr>
        <p:spPr bwMode="auto">
          <a:xfrm>
            <a:off x="8686800" y="340411"/>
            <a:ext cx="3178157" cy="1496768"/>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Important location characteristics are </a:t>
            </a:r>
          </a:p>
          <a:p>
            <a:r>
              <a:rPr kumimoji="0" lang="en-US" altLang="en-US" sz="2200" b="0" i="0" u="none" strike="noStrike" cap="none" normalizeH="0" baseline="0" dirty="0">
                <a:ln>
                  <a:noFill/>
                </a:ln>
                <a:effectLst/>
              </a:rPr>
              <a:t>1. Central Tendencies</a:t>
            </a:r>
          </a:p>
          <a:p>
            <a:r>
              <a:rPr kumimoji="0" lang="en-US" altLang="en-US" sz="2200" b="0" i="0" u="none" strike="noStrike" cap="none" normalizeH="0" baseline="0" dirty="0">
                <a:ln>
                  <a:noFill/>
                </a:ln>
                <a:effectLst/>
              </a:rPr>
              <a:t>2. Quantiles</a:t>
            </a:r>
          </a:p>
        </p:txBody>
      </p:sp>
      <p:sp>
        <p:nvSpPr>
          <p:cNvPr id="14" name="Text Box 2">
            <a:extLst>
              <a:ext uri="{FF2B5EF4-FFF2-40B4-BE49-F238E27FC236}">
                <a16:creationId xmlns:a16="http://schemas.microsoft.com/office/drawing/2014/main" id="{89BFFC2A-10C5-4793-841E-B74C20286FE7}"/>
              </a:ext>
            </a:extLst>
          </p:cNvPr>
          <p:cNvSpPr txBox="1">
            <a:spLocks noChangeArrowheads="1"/>
          </p:cNvSpPr>
          <p:nvPr/>
        </p:nvSpPr>
        <p:spPr bwMode="auto">
          <a:xfrm>
            <a:off x="8686799" y="2127180"/>
            <a:ext cx="3178157" cy="2548791"/>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Spread characteristics are measured using various measures including  </a:t>
            </a:r>
          </a:p>
          <a:p>
            <a:r>
              <a:rPr kumimoji="0" lang="en-US" altLang="en-US" sz="2200" b="0" i="0" u="none" strike="noStrike" cap="none" normalizeH="0" baseline="0" dirty="0">
                <a:ln>
                  <a:noFill/>
                </a:ln>
                <a:effectLst/>
              </a:rPr>
              <a:t>1. Range</a:t>
            </a:r>
          </a:p>
          <a:p>
            <a:r>
              <a:rPr kumimoji="0" lang="en-US" altLang="en-US" sz="2200" b="0" i="0" u="none" strike="noStrike" cap="none" normalizeH="0" baseline="0" dirty="0">
                <a:ln>
                  <a:noFill/>
                </a:ln>
                <a:effectLst/>
              </a:rPr>
              <a:t>2. IQR</a:t>
            </a:r>
          </a:p>
          <a:p>
            <a:r>
              <a:rPr lang="en-US" altLang="en-US" sz="2200" dirty="0"/>
              <a:t>3. Variance &amp; Standard Deviation</a:t>
            </a:r>
            <a:endParaRPr kumimoji="0" lang="en-US" altLang="en-US" sz="2200" b="0" i="0" u="none" strike="noStrike" cap="none" normalizeH="0" baseline="0" dirty="0">
              <a:ln>
                <a:noFill/>
              </a:ln>
              <a:effectLst/>
            </a:endParaRPr>
          </a:p>
        </p:txBody>
      </p:sp>
      <p:sp>
        <p:nvSpPr>
          <p:cNvPr id="15" name="Text Box 2">
            <a:extLst>
              <a:ext uri="{FF2B5EF4-FFF2-40B4-BE49-F238E27FC236}">
                <a16:creationId xmlns:a16="http://schemas.microsoft.com/office/drawing/2014/main" id="{72354331-F639-4FEA-948D-FAA8CE35DDA4}"/>
              </a:ext>
            </a:extLst>
          </p:cNvPr>
          <p:cNvSpPr txBox="1">
            <a:spLocks noChangeArrowheads="1"/>
          </p:cNvSpPr>
          <p:nvPr/>
        </p:nvSpPr>
        <p:spPr bwMode="auto">
          <a:xfrm>
            <a:off x="8686798" y="4965972"/>
            <a:ext cx="3178157" cy="1496768"/>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Shape of a distribution is expressed using </a:t>
            </a:r>
          </a:p>
          <a:p>
            <a:r>
              <a:rPr lang="en-US" sz="2200" dirty="0"/>
              <a:t>1. Skewness</a:t>
            </a:r>
          </a:p>
          <a:p>
            <a:r>
              <a:rPr lang="en-US" sz="2200" dirty="0"/>
              <a:t>2. Outliers</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614312" cy="1200329"/>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The table shows information on Glucose level, Age group (25-, 25To50, 50+) and Diabetes status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774976" cy="3416320"/>
          </a:xfrm>
          <a:prstGeom prst="rect">
            <a:avLst/>
          </a:prstGeom>
        </p:spPr>
        <p:txBody>
          <a:bodyPr wrap="square">
            <a:spAutoFit/>
          </a:bodyPr>
          <a:lstStyle/>
          <a:p>
            <a:r>
              <a:rPr lang="en-US" sz="2400" dirty="0">
                <a:ea typeface="Times New Roman" panose="02020603050405020304" pitchFamily="18" charset="0"/>
              </a:rPr>
              <a:t>a) Explain which of the variables is response and which is predictor? </a:t>
            </a:r>
          </a:p>
          <a:p>
            <a:r>
              <a:rPr lang="en-US" sz="2400" dirty="0">
                <a:ea typeface="Times New Roman" panose="02020603050405020304" pitchFamily="18" charset="0"/>
              </a:rPr>
              <a:t>b) Generate a cross table representing information on Age groups and diabetes status. </a:t>
            </a:r>
          </a:p>
          <a:p>
            <a:r>
              <a:rPr lang="en-US" sz="2400" dirty="0">
                <a:ea typeface="Times New Roman" panose="02020603050405020304" pitchFamily="18" charset="0"/>
              </a:rPr>
              <a:t>c) Graph a suitable chart illustrating bivariate information on Age groups and diabetes status. Describe the chart in terms of shape and any interesting patterns.</a:t>
            </a:r>
          </a:p>
          <a:p>
            <a:r>
              <a:rPr lang="en-US" sz="2400" dirty="0">
                <a:ea typeface="Times New Roman" panose="02020603050405020304" pitchFamily="18" charset="0"/>
              </a:rPr>
              <a:t>c) Is Glucose level related to Diabetes status? Investigate any relationship using a proper chart. </a:t>
            </a:r>
          </a:p>
        </p:txBody>
      </p:sp>
      <p:pic>
        <p:nvPicPr>
          <p:cNvPr id="4" name="Picture 3">
            <a:extLst>
              <a:ext uri="{FF2B5EF4-FFF2-40B4-BE49-F238E27FC236}">
                <a16:creationId xmlns:a16="http://schemas.microsoft.com/office/drawing/2014/main" id="{49E45544-F586-425F-9765-3B70DB49A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452" y="365125"/>
            <a:ext cx="2855615" cy="6006637"/>
          </a:xfrm>
          <a:prstGeom prst="rect">
            <a:avLst/>
          </a:prstGeom>
        </p:spPr>
      </p:pic>
    </p:spTree>
    <p:extLst>
      <p:ext uri="{BB962C8B-B14F-4D97-AF65-F5344CB8AC3E}">
        <p14:creationId xmlns:p14="http://schemas.microsoft.com/office/powerpoint/2010/main" val="69773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14312" cy="1325563"/>
          </a:xfrm>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9" y="1552902"/>
            <a:ext cx="7314064" cy="1200329"/>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The table provides data on Treatment (A/B/Placebo), Duration of Neuroglia, experience of Pain for a random sample of 20 patients.</a:t>
            </a:r>
          </a:p>
        </p:txBody>
      </p:sp>
      <p:sp>
        <p:nvSpPr>
          <p:cNvPr id="8" name="Rectangle 7">
            <a:extLst>
              <a:ext uri="{FF2B5EF4-FFF2-40B4-BE49-F238E27FC236}">
                <a16:creationId xmlns:a16="http://schemas.microsoft.com/office/drawing/2014/main" id="{8200FBE0-A7AD-407F-B23D-19D402B94AA8}"/>
              </a:ext>
            </a:extLst>
          </p:cNvPr>
          <p:cNvSpPr/>
          <p:nvPr/>
        </p:nvSpPr>
        <p:spPr>
          <a:xfrm>
            <a:off x="875779" y="2844989"/>
            <a:ext cx="7314064" cy="2677656"/>
          </a:xfrm>
          <a:prstGeom prst="rect">
            <a:avLst/>
          </a:prstGeom>
        </p:spPr>
        <p:txBody>
          <a:bodyPr wrap="square">
            <a:spAutoFit/>
          </a:bodyPr>
          <a:lstStyle/>
          <a:p>
            <a:r>
              <a:rPr lang="en-US" sz="2400" dirty="0">
                <a:ea typeface="Times New Roman" panose="02020603050405020304" pitchFamily="18" charset="0"/>
              </a:rPr>
              <a:t>a) Generate a cross table representing information on Treatment and Pain. </a:t>
            </a:r>
          </a:p>
          <a:p>
            <a:r>
              <a:rPr lang="en-US" sz="2400" dirty="0">
                <a:ea typeface="Times New Roman" panose="02020603050405020304" pitchFamily="18" charset="0"/>
              </a:rPr>
              <a:t>b) Graph a suitable chart illustrating bivariate information on Treatment and Pain. Describe the chart in terms of shape and any interesting patterns.</a:t>
            </a:r>
          </a:p>
          <a:p>
            <a:r>
              <a:rPr lang="en-US" sz="2400" dirty="0">
                <a:ea typeface="Times New Roman" panose="02020603050405020304" pitchFamily="18" charset="0"/>
              </a:rPr>
              <a:t>c) Is Duration of Neuroglia related to experience of Pain? Investigate any relationship using a proper chart. </a:t>
            </a:r>
          </a:p>
        </p:txBody>
      </p:sp>
      <p:pic>
        <p:nvPicPr>
          <p:cNvPr id="5" name="Picture 4">
            <a:extLst>
              <a:ext uri="{FF2B5EF4-FFF2-40B4-BE49-F238E27FC236}">
                <a16:creationId xmlns:a16="http://schemas.microsoft.com/office/drawing/2014/main" id="{B87E690E-2C52-469B-9B8A-DEA0D0134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13" y="365125"/>
            <a:ext cx="3464395" cy="6163402"/>
          </a:xfrm>
          <a:prstGeom prst="rect">
            <a:avLst/>
          </a:prstGeom>
        </p:spPr>
      </p:pic>
    </p:spTree>
    <p:extLst>
      <p:ext uri="{BB962C8B-B14F-4D97-AF65-F5344CB8AC3E}">
        <p14:creationId xmlns:p14="http://schemas.microsoft.com/office/powerpoint/2010/main" val="344598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Location: Central Tendencies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6477000" cy="830997"/>
          </a:xfrm>
          <a:prstGeom prst="rect">
            <a:avLst/>
          </a:prstGeom>
        </p:spPr>
        <p:txBody>
          <a:bodyPr wrap="square">
            <a:spAutoFit/>
          </a:bodyPr>
          <a:lstStyle/>
          <a:p>
            <a:pPr algn="just"/>
            <a:r>
              <a:rPr lang="en-US" sz="2400" b="1" dirty="0">
                <a:solidFill>
                  <a:srgbClr val="00B050"/>
                </a:solidFill>
                <a:cs typeface="Times New Roman" pitchFamily="18" charset="0"/>
              </a:rPr>
              <a:t>Mode</a:t>
            </a:r>
            <a:r>
              <a:rPr lang="en-US" sz="2400" dirty="0">
                <a:cs typeface="Times New Roman" pitchFamily="18" charset="0"/>
              </a:rPr>
              <a:t>, </a:t>
            </a:r>
            <a:r>
              <a:rPr lang="en-US" sz="2400" b="1" dirty="0">
                <a:solidFill>
                  <a:srgbClr val="008AF2"/>
                </a:solidFill>
                <a:cs typeface="Times New Roman" pitchFamily="18" charset="0"/>
              </a:rPr>
              <a:t>Median</a:t>
            </a:r>
            <a:r>
              <a:rPr lang="en-US" sz="2400" dirty="0">
                <a:cs typeface="Times New Roman" pitchFamily="18" charset="0"/>
              </a:rPr>
              <a:t>, and </a:t>
            </a:r>
            <a:r>
              <a:rPr lang="en-US" sz="2400" b="1" dirty="0">
                <a:solidFill>
                  <a:srgbClr val="FF0000"/>
                </a:solidFill>
                <a:cs typeface="Times New Roman" pitchFamily="18" charset="0"/>
              </a:rPr>
              <a:t>Mean</a:t>
            </a:r>
            <a:r>
              <a:rPr lang="en-US" sz="2400" dirty="0">
                <a:cs typeface="Times New Roman" pitchFamily="18" charset="0"/>
              </a:rPr>
              <a:t> (among others) are three most famous measures of central tendency.</a:t>
            </a:r>
            <a:endParaRPr lang="en-US" sz="2400" dirty="0"/>
          </a:p>
        </p:txBody>
      </p:sp>
      <p:sp>
        <p:nvSpPr>
          <p:cNvPr id="51" name="Rectangle 50">
            <a:extLst>
              <a:ext uri="{FF2B5EF4-FFF2-40B4-BE49-F238E27FC236}">
                <a16:creationId xmlns:a16="http://schemas.microsoft.com/office/drawing/2014/main" id="{3EAD798C-26BC-4CCA-995D-1A1D3A7E7582}"/>
              </a:ext>
            </a:extLst>
          </p:cNvPr>
          <p:cNvSpPr/>
          <p:nvPr/>
        </p:nvSpPr>
        <p:spPr>
          <a:xfrm>
            <a:off x="838200" y="2486850"/>
            <a:ext cx="6477000" cy="461665"/>
          </a:xfrm>
          <a:prstGeom prst="rect">
            <a:avLst/>
          </a:prstGeom>
        </p:spPr>
        <p:txBody>
          <a:bodyPr wrap="square">
            <a:spAutoFit/>
          </a:bodyPr>
          <a:lstStyle/>
          <a:p>
            <a:r>
              <a:rPr lang="en-US" sz="2400" dirty="0">
                <a:solidFill>
                  <a:srgbClr val="00B050"/>
                </a:solidFill>
                <a:cs typeface="Times New Roman" pitchFamily="18" charset="0"/>
              </a:rPr>
              <a:t>Most frequently observed value</a:t>
            </a:r>
            <a:r>
              <a:rPr lang="en-US" sz="2400" dirty="0">
                <a:cs typeface="Times New Roman" pitchFamily="18" charset="0"/>
              </a:rPr>
              <a:t>.</a:t>
            </a:r>
            <a:endParaRPr lang="en-US" sz="2400" dirty="0">
              <a:solidFill>
                <a:srgbClr val="FF0000"/>
              </a:solidFill>
              <a:cs typeface="Times New Roman" pitchFamily="18" charset="0"/>
            </a:endParaRPr>
          </a:p>
        </p:txBody>
      </p:sp>
      <p:grpSp>
        <p:nvGrpSpPr>
          <p:cNvPr id="36" name="Group 29">
            <a:extLst>
              <a:ext uri="{FF2B5EF4-FFF2-40B4-BE49-F238E27FC236}">
                <a16:creationId xmlns:a16="http://schemas.microsoft.com/office/drawing/2014/main" id="{8CF0C421-0C4E-48A5-BE4D-F00904DBC11C}"/>
              </a:ext>
            </a:extLst>
          </p:cNvPr>
          <p:cNvGrpSpPr/>
          <p:nvPr/>
        </p:nvGrpSpPr>
        <p:grpSpPr>
          <a:xfrm>
            <a:off x="7822018" y="494757"/>
            <a:ext cx="4025921" cy="1594012"/>
            <a:chOff x="1647600" y="4129350"/>
            <a:chExt cx="5493431" cy="2011896"/>
          </a:xfrm>
        </p:grpSpPr>
        <p:sp>
          <p:nvSpPr>
            <p:cNvPr id="37" name="Line 4">
              <a:extLst>
                <a:ext uri="{FF2B5EF4-FFF2-40B4-BE49-F238E27FC236}">
                  <a16:creationId xmlns:a16="http://schemas.microsoft.com/office/drawing/2014/main" id="{55A5F785-2892-434B-AADA-DDE012E5683C}"/>
                </a:ext>
              </a:extLst>
            </p:cNvPr>
            <p:cNvSpPr>
              <a:spLocks noChangeShapeType="1"/>
            </p:cNvSpPr>
            <p:nvPr/>
          </p:nvSpPr>
          <p:spPr bwMode="auto">
            <a:xfrm>
              <a:off x="1647600" y="5600951"/>
              <a:ext cx="5493431" cy="0"/>
            </a:xfrm>
            <a:prstGeom prst="line">
              <a:avLst/>
            </a:prstGeom>
            <a:noFill/>
            <a:ln w="38100">
              <a:solidFill>
                <a:schemeClr val="tx2"/>
              </a:solidFill>
              <a:round/>
              <a:headEnd/>
              <a:tailEnd type="triangle" w="med" len="med"/>
            </a:ln>
          </p:spPr>
          <p:txBody>
            <a:bodyPr/>
            <a:lstStyle/>
            <a:p>
              <a:endParaRPr lang="en-US"/>
            </a:p>
          </p:txBody>
        </p:sp>
        <p:sp>
          <p:nvSpPr>
            <p:cNvPr id="38" name="Line 7">
              <a:extLst>
                <a:ext uri="{FF2B5EF4-FFF2-40B4-BE49-F238E27FC236}">
                  <a16:creationId xmlns:a16="http://schemas.microsoft.com/office/drawing/2014/main" id="{78CF82C8-F58D-4384-AE25-1D580BAB1B0A}"/>
                </a:ext>
              </a:extLst>
            </p:cNvPr>
            <p:cNvSpPr>
              <a:spLocks noChangeShapeType="1"/>
            </p:cNvSpPr>
            <p:nvPr/>
          </p:nvSpPr>
          <p:spPr bwMode="auto">
            <a:xfrm>
              <a:off x="4135903" y="5600951"/>
              <a:ext cx="0" cy="71433"/>
            </a:xfrm>
            <a:prstGeom prst="line">
              <a:avLst/>
            </a:prstGeom>
            <a:noFill/>
            <a:ln w="38100">
              <a:solidFill>
                <a:schemeClr val="tx2"/>
              </a:solidFill>
              <a:prstDash val="dash"/>
              <a:round/>
              <a:headEnd/>
              <a:tailEnd/>
            </a:ln>
          </p:spPr>
          <p:txBody>
            <a:bodyPr/>
            <a:lstStyle/>
            <a:p>
              <a:endParaRPr lang="en-US"/>
            </a:p>
          </p:txBody>
        </p:sp>
        <p:sp>
          <p:nvSpPr>
            <p:cNvPr id="39" name="Line 9">
              <a:extLst>
                <a:ext uri="{FF2B5EF4-FFF2-40B4-BE49-F238E27FC236}">
                  <a16:creationId xmlns:a16="http://schemas.microsoft.com/office/drawing/2014/main" id="{275AE638-6F15-484D-96D0-1935EE6C8FEC}"/>
                </a:ext>
              </a:extLst>
            </p:cNvPr>
            <p:cNvSpPr>
              <a:spLocks noChangeShapeType="1"/>
            </p:cNvSpPr>
            <p:nvPr/>
          </p:nvSpPr>
          <p:spPr bwMode="auto">
            <a:xfrm>
              <a:off x="5565549" y="5600951"/>
              <a:ext cx="0" cy="71433"/>
            </a:xfrm>
            <a:prstGeom prst="line">
              <a:avLst/>
            </a:prstGeom>
            <a:noFill/>
            <a:ln w="38100">
              <a:solidFill>
                <a:schemeClr val="tx2"/>
              </a:solidFill>
              <a:prstDash val="dash"/>
              <a:round/>
              <a:headEnd/>
              <a:tailEnd/>
            </a:ln>
          </p:spPr>
          <p:txBody>
            <a:bodyPr/>
            <a:lstStyle/>
            <a:p>
              <a:endParaRPr lang="en-US"/>
            </a:p>
          </p:txBody>
        </p:sp>
        <p:sp>
          <p:nvSpPr>
            <p:cNvPr id="40" name="Line 10">
              <a:extLst>
                <a:ext uri="{FF2B5EF4-FFF2-40B4-BE49-F238E27FC236}">
                  <a16:creationId xmlns:a16="http://schemas.microsoft.com/office/drawing/2014/main" id="{DB8C3BFB-F9E5-44D0-87DE-C4D89F6D60F8}"/>
                </a:ext>
              </a:extLst>
            </p:cNvPr>
            <p:cNvSpPr>
              <a:spLocks noChangeShapeType="1"/>
            </p:cNvSpPr>
            <p:nvPr/>
          </p:nvSpPr>
          <p:spPr bwMode="auto">
            <a:xfrm>
              <a:off x="6302143" y="5600951"/>
              <a:ext cx="0" cy="71433"/>
            </a:xfrm>
            <a:prstGeom prst="line">
              <a:avLst/>
            </a:prstGeom>
            <a:noFill/>
            <a:ln w="38100">
              <a:solidFill>
                <a:schemeClr val="tx2"/>
              </a:solidFill>
              <a:prstDash val="dash"/>
              <a:round/>
              <a:headEnd/>
              <a:tailEnd/>
            </a:ln>
          </p:spPr>
          <p:txBody>
            <a:bodyPr/>
            <a:lstStyle/>
            <a:p>
              <a:endParaRPr lang="en-US"/>
            </a:p>
          </p:txBody>
        </p:sp>
        <p:sp>
          <p:nvSpPr>
            <p:cNvPr id="41" name="Line 13">
              <a:extLst>
                <a:ext uri="{FF2B5EF4-FFF2-40B4-BE49-F238E27FC236}">
                  <a16:creationId xmlns:a16="http://schemas.microsoft.com/office/drawing/2014/main" id="{E6E68C54-E82B-4922-A234-AF7737A23441}"/>
                </a:ext>
              </a:extLst>
            </p:cNvPr>
            <p:cNvSpPr>
              <a:spLocks noChangeShapeType="1"/>
            </p:cNvSpPr>
            <p:nvPr/>
          </p:nvSpPr>
          <p:spPr bwMode="auto">
            <a:xfrm>
              <a:off x="4823713" y="5586436"/>
              <a:ext cx="0" cy="91440"/>
            </a:xfrm>
            <a:prstGeom prst="line">
              <a:avLst/>
            </a:prstGeom>
            <a:noFill/>
            <a:ln w="38100">
              <a:solidFill>
                <a:schemeClr val="tx2"/>
              </a:solidFill>
              <a:prstDash val="dash"/>
              <a:round/>
              <a:headEnd/>
              <a:tailEnd/>
            </a:ln>
          </p:spPr>
          <p:txBody>
            <a:bodyPr/>
            <a:lstStyle/>
            <a:p>
              <a:endParaRPr lang="en-US"/>
            </a:p>
          </p:txBody>
        </p:sp>
        <p:sp>
          <p:nvSpPr>
            <p:cNvPr id="42" name="Line 14">
              <a:extLst>
                <a:ext uri="{FF2B5EF4-FFF2-40B4-BE49-F238E27FC236}">
                  <a16:creationId xmlns:a16="http://schemas.microsoft.com/office/drawing/2014/main" id="{180D857F-85CC-4E7D-AAF6-0610E4CE2C2E}"/>
                </a:ext>
              </a:extLst>
            </p:cNvPr>
            <p:cNvSpPr>
              <a:spLocks noChangeShapeType="1"/>
            </p:cNvSpPr>
            <p:nvPr/>
          </p:nvSpPr>
          <p:spPr bwMode="auto">
            <a:xfrm>
              <a:off x="3419475" y="5600951"/>
              <a:ext cx="0" cy="71433"/>
            </a:xfrm>
            <a:prstGeom prst="line">
              <a:avLst/>
            </a:prstGeom>
            <a:noFill/>
            <a:ln w="38100">
              <a:solidFill>
                <a:schemeClr val="tx2"/>
              </a:solidFill>
              <a:prstDash val="dash"/>
              <a:round/>
              <a:headEnd/>
              <a:tailEnd/>
            </a:ln>
          </p:spPr>
          <p:txBody>
            <a:bodyPr/>
            <a:lstStyle/>
            <a:p>
              <a:endParaRPr lang="en-US"/>
            </a:p>
          </p:txBody>
        </p:sp>
        <p:sp>
          <p:nvSpPr>
            <p:cNvPr id="43" name="Line 16">
              <a:extLst>
                <a:ext uri="{FF2B5EF4-FFF2-40B4-BE49-F238E27FC236}">
                  <a16:creationId xmlns:a16="http://schemas.microsoft.com/office/drawing/2014/main" id="{741CB955-57AA-4A79-8182-268B2CA4947F}"/>
                </a:ext>
              </a:extLst>
            </p:cNvPr>
            <p:cNvSpPr>
              <a:spLocks noChangeShapeType="1"/>
            </p:cNvSpPr>
            <p:nvPr/>
          </p:nvSpPr>
          <p:spPr bwMode="auto">
            <a:xfrm>
              <a:off x="2657473" y="5600951"/>
              <a:ext cx="0" cy="71433"/>
            </a:xfrm>
            <a:prstGeom prst="line">
              <a:avLst/>
            </a:prstGeom>
            <a:noFill/>
            <a:ln w="38100">
              <a:solidFill>
                <a:schemeClr val="tx2"/>
              </a:solidFill>
              <a:prstDash val="dash"/>
              <a:round/>
              <a:headEnd/>
              <a:tailEnd/>
            </a:ln>
          </p:spPr>
          <p:txBody>
            <a:bodyPr/>
            <a:lstStyle/>
            <a:p>
              <a:endParaRPr lang="en-US"/>
            </a:p>
          </p:txBody>
        </p:sp>
        <p:sp>
          <p:nvSpPr>
            <p:cNvPr id="44" name="Line 17">
              <a:extLst>
                <a:ext uri="{FF2B5EF4-FFF2-40B4-BE49-F238E27FC236}">
                  <a16:creationId xmlns:a16="http://schemas.microsoft.com/office/drawing/2014/main" id="{04E0685D-AE0B-4B6D-992B-74883158833D}"/>
                </a:ext>
              </a:extLst>
            </p:cNvPr>
            <p:cNvSpPr>
              <a:spLocks noChangeShapeType="1"/>
            </p:cNvSpPr>
            <p:nvPr/>
          </p:nvSpPr>
          <p:spPr bwMode="auto">
            <a:xfrm>
              <a:off x="2007963" y="5600951"/>
              <a:ext cx="0" cy="71433"/>
            </a:xfrm>
            <a:prstGeom prst="line">
              <a:avLst/>
            </a:prstGeom>
            <a:noFill/>
            <a:ln w="38100">
              <a:solidFill>
                <a:schemeClr val="tx2"/>
              </a:solidFill>
              <a:prstDash val="dash"/>
              <a:round/>
              <a:headEnd/>
              <a:tailEnd/>
            </a:ln>
          </p:spPr>
          <p:txBody>
            <a:bodyPr/>
            <a:lstStyle/>
            <a:p>
              <a:endParaRPr lang="en-US"/>
            </a:p>
          </p:txBody>
        </p:sp>
        <p:sp>
          <p:nvSpPr>
            <p:cNvPr id="45" name="TextBox 44">
              <a:extLst>
                <a:ext uri="{FF2B5EF4-FFF2-40B4-BE49-F238E27FC236}">
                  <a16:creationId xmlns:a16="http://schemas.microsoft.com/office/drawing/2014/main" id="{BD54DC6F-DFC6-431E-80A0-02A02AED7D93}"/>
                </a:ext>
              </a:extLst>
            </p:cNvPr>
            <p:cNvSpPr txBox="1"/>
            <p:nvPr/>
          </p:nvSpPr>
          <p:spPr>
            <a:xfrm>
              <a:off x="3952874" y="5675083"/>
              <a:ext cx="429154" cy="466156"/>
            </a:xfrm>
            <a:prstGeom prst="rect">
              <a:avLst/>
            </a:prstGeom>
            <a:noFill/>
          </p:spPr>
          <p:txBody>
            <a:bodyPr wrap="none" rtlCol="0">
              <a:spAutoFit/>
            </a:bodyPr>
            <a:lstStyle/>
            <a:p>
              <a:r>
                <a:rPr lang="en-US" b="1" dirty="0"/>
                <a:t>5</a:t>
              </a:r>
            </a:p>
          </p:txBody>
        </p:sp>
        <p:sp>
          <p:nvSpPr>
            <p:cNvPr id="46" name="TextBox 45">
              <a:extLst>
                <a:ext uri="{FF2B5EF4-FFF2-40B4-BE49-F238E27FC236}">
                  <a16:creationId xmlns:a16="http://schemas.microsoft.com/office/drawing/2014/main" id="{B51ADBFA-6391-4FDF-B040-1D2E97BFC334}"/>
                </a:ext>
              </a:extLst>
            </p:cNvPr>
            <p:cNvSpPr txBox="1"/>
            <p:nvPr/>
          </p:nvSpPr>
          <p:spPr>
            <a:xfrm>
              <a:off x="4656804" y="5667830"/>
              <a:ext cx="429154" cy="466156"/>
            </a:xfrm>
            <a:prstGeom prst="rect">
              <a:avLst/>
            </a:prstGeom>
            <a:noFill/>
          </p:spPr>
          <p:txBody>
            <a:bodyPr wrap="none" rtlCol="0">
              <a:spAutoFit/>
            </a:bodyPr>
            <a:lstStyle/>
            <a:p>
              <a:r>
                <a:rPr lang="en-US" b="1" dirty="0"/>
                <a:t>6</a:t>
              </a:r>
            </a:p>
          </p:txBody>
        </p:sp>
        <p:sp>
          <p:nvSpPr>
            <p:cNvPr id="47" name="TextBox 46">
              <a:extLst>
                <a:ext uri="{FF2B5EF4-FFF2-40B4-BE49-F238E27FC236}">
                  <a16:creationId xmlns:a16="http://schemas.microsoft.com/office/drawing/2014/main" id="{81A8D744-5B77-4CF6-B068-7CC4296A63F2}"/>
                </a:ext>
              </a:extLst>
            </p:cNvPr>
            <p:cNvSpPr txBox="1"/>
            <p:nvPr/>
          </p:nvSpPr>
          <p:spPr>
            <a:xfrm>
              <a:off x="5404279" y="5675090"/>
              <a:ext cx="429154" cy="466156"/>
            </a:xfrm>
            <a:prstGeom prst="rect">
              <a:avLst/>
            </a:prstGeom>
            <a:noFill/>
          </p:spPr>
          <p:txBody>
            <a:bodyPr wrap="none" rtlCol="0">
              <a:spAutoFit/>
            </a:bodyPr>
            <a:lstStyle/>
            <a:p>
              <a:r>
                <a:rPr lang="en-US" b="1" dirty="0"/>
                <a:t>7</a:t>
              </a:r>
            </a:p>
          </p:txBody>
        </p:sp>
        <p:sp>
          <p:nvSpPr>
            <p:cNvPr id="48" name="TextBox 47">
              <a:extLst>
                <a:ext uri="{FF2B5EF4-FFF2-40B4-BE49-F238E27FC236}">
                  <a16:creationId xmlns:a16="http://schemas.microsoft.com/office/drawing/2014/main" id="{670000EE-5826-4328-A090-05B01651A448}"/>
                </a:ext>
              </a:extLst>
            </p:cNvPr>
            <p:cNvSpPr txBox="1"/>
            <p:nvPr/>
          </p:nvSpPr>
          <p:spPr>
            <a:xfrm>
              <a:off x="6151753" y="5667834"/>
              <a:ext cx="429154" cy="466156"/>
            </a:xfrm>
            <a:prstGeom prst="rect">
              <a:avLst/>
            </a:prstGeom>
            <a:noFill/>
          </p:spPr>
          <p:txBody>
            <a:bodyPr wrap="none" rtlCol="0">
              <a:spAutoFit/>
            </a:bodyPr>
            <a:lstStyle/>
            <a:p>
              <a:r>
                <a:rPr lang="en-US" b="1" dirty="0"/>
                <a:t>8</a:t>
              </a:r>
            </a:p>
          </p:txBody>
        </p:sp>
        <p:sp>
          <p:nvSpPr>
            <p:cNvPr id="49" name="TextBox 48">
              <a:extLst>
                <a:ext uri="{FF2B5EF4-FFF2-40B4-BE49-F238E27FC236}">
                  <a16:creationId xmlns:a16="http://schemas.microsoft.com/office/drawing/2014/main" id="{9022FEA5-9C0E-439F-8476-7762DC06C320}"/>
                </a:ext>
              </a:extLst>
            </p:cNvPr>
            <p:cNvSpPr txBox="1"/>
            <p:nvPr/>
          </p:nvSpPr>
          <p:spPr>
            <a:xfrm>
              <a:off x="3263460" y="5667829"/>
              <a:ext cx="429154" cy="466156"/>
            </a:xfrm>
            <a:prstGeom prst="rect">
              <a:avLst/>
            </a:prstGeom>
            <a:noFill/>
          </p:spPr>
          <p:txBody>
            <a:bodyPr wrap="none" rtlCol="0">
              <a:spAutoFit/>
            </a:bodyPr>
            <a:lstStyle/>
            <a:p>
              <a:r>
                <a:rPr lang="en-US" b="1" dirty="0"/>
                <a:t>4</a:t>
              </a:r>
            </a:p>
          </p:txBody>
        </p:sp>
        <p:sp>
          <p:nvSpPr>
            <p:cNvPr id="52" name="TextBox 51">
              <a:extLst>
                <a:ext uri="{FF2B5EF4-FFF2-40B4-BE49-F238E27FC236}">
                  <a16:creationId xmlns:a16="http://schemas.microsoft.com/office/drawing/2014/main" id="{971AE3E6-A3A1-4601-823D-12A1C2E915D7}"/>
                </a:ext>
              </a:extLst>
            </p:cNvPr>
            <p:cNvSpPr txBox="1"/>
            <p:nvPr/>
          </p:nvSpPr>
          <p:spPr>
            <a:xfrm>
              <a:off x="2486965" y="5675088"/>
              <a:ext cx="429154" cy="466156"/>
            </a:xfrm>
            <a:prstGeom prst="rect">
              <a:avLst/>
            </a:prstGeom>
            <a:noFill/>
          </p:spPr>
          <p:txBody>
            <a:bodyPr wrap="none" rtlCol="0">
              <a:spAutoFit/>
            </a:bodyPr>
            <a:lstStyle/>
            <a:p>
              <a:r>
                <a:rPr lang="en-US" b="1" dirty="0"/>
                <a:t>3</a:t>
              </a:r>
            </a:p>
          </p:txBody>
        </p:sp>
        <p:sp>
          <p:nvSpPr>
            <p:cNvPr id="53" name="TextBox 52">
              <a:extLst>
                <a:ext uri="{FF2B5EF4-FFF2-40B4-BE49-F238E27FC236}">
                  <a16:creationId xmlns:a16="http://schemas.microsoft.com/office/drawing/2014/main" id="{F8094F53-0BFD-4E3C-8717-6C0A11CDFA3F}"/>
                </a:ext>
              </a:extLst>
            </p:cNvPr>
            <p:cNvSpPr txBox="1"/>
            <p:nvPr/>
          </p:nvSpPr>
          <p:spPr>
            <a:xfrm>
              <a:off x="1841095" y="5667834"/>
              <a:ext cx="429154" cy="466156"/>
            </a:xfrm>
            <a:prstGeom prst="rect">
              <a:avLst/>
            </a:prstGeom>
            <a:noFill/>
          </p:spPr>
          <p:txBody>
            <a:bodyPr wrap="none" rtlCol="0">
              <a:spAutoFit/>
            </a:bodyPr>
            <a:lstStyle/>
            <a:p>
              <a:r>
                <a:rPr lang="en-US" b="1" dirty="0"/>
                <a:t>2</a:t>
              </a:r>
            </a:p>
          </p:txBody>
        </p:sp>
        <p:sp>
          <p:nvSpPr>
            <p:cNvPr id="54" name="Oval 53">
              <a:extLst>
                <a:ext uri="{FF2B5EF4-FFF2-40B4-BE49-F238E27FC236}">
                  <a16:creationId xmlns:a16="http://schemas.microsoft.com/office/drawing/2014/main" id="{D3F0F81F-88FC-4017-8817-CF2C74E3A93B}"/>
                </a:ext>
              </a:extLst>
            </p:cNvPr>
            <p:cNvSpPr/>
            <p:nvPr/>
          </p:nvSpPr>
          <p:spPr>
            <a:xfrm>
              <a:off x="1949906" y="5399304"/>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55" name="Oval 54">
              <a:extLst>
                <a:ext uri="{FF2B5EF4-FFF2-40B4-BE49-F238E27FC236}">
                  <a16:creationId xmlns:a16="http://schemas.microsoft.com/office/drawing/2014/main" id="{F697F16C-F33A-4EF8-8445-DF59FC263BB2}"/>
                </a:ext>
              </a:extLst>
            </p:cNvPr>
            <p:cNvSpPr/>
            <p:nvPr/>
          </p:nvSpPr>
          <p:spPr>
            <a:xfrm>
              <a:off x="2595782" y="537753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56" name="Oval 55">
              <a:extLst>
                <a:ext uri="{FF2B5EF4-FFF2-40B4-BE49-F238E27FC236}">
                  <a16:creationId xmlns:a16="http://schemas.microsoft.com/office/drawing/2014/main" id="{B7711971-9691-484B-B2B4-81106525B0F6}"/>
                </a:ext>
              </a:extLst>
            </p:cNvPr>
            <p:cNvSpPr/>
            <p:nvPr/>
          </p:nvSpPr>
          <p:spPr>
            <a:xfrm>
              <a:off x="2603042" y="5181600"/>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57" name="Oval 56">
              <a:extLst>
                <a:ext uri="{FF2B5EF4-FFF2-40B4-BE49-F238E27FC236}">
                  <a16:creationId xmlns:a16="http://schemas.microsoft.com/office/drawing/2014/main" id="{7DC88AED-A536-4F6A-8804-4AE5F4981590}"/>
                </a:ext>
              </a:extLst>
            </p:cNvPr>
            <p:cNvSpPr/>
            <p:nvPr/>
          </p:nvSpPr>
          <p:spPr>
            <a:xfrm>
              <a:off x="2595788" y="495663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58" name="Oval 57">
              <a:extLst>
                <a:ext uri="{FF2B5EF4-FFF2-40B4-BE49-F238E27FC236}">
                  <a16:creationId xmlns:a16="http://schemas.microsoft.com/office/drawing/2014/main" id="{FC9382EF-B878-44C3-BDC0-B712802CA0D8}"/>
                </a:ext>
              </a:extLst>
            </p:cNvPr>
            <p:cNvSpPr/>
            <p:nvPr/>
          </p:nvSpPr>
          <p:spPr>
            <a:xfrm>
              <a:off x="2603048" y="4760700"/>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59" name="Oval 58">
              <a:extLst>
                <a:ext uri="{FF2B5EF4-FFF2-40B4-BE49-F238E27FC236}">
                  <a16:creationId xmlns:a16="http://schemas.microsoft.com/office/drawing/2014/main" id="{CCA26AE3-9674-49E7-A839-A35E31762DCB}"/>
                </a:ext>
              </a:extLst>
            </p:cNvPr>
            <p:cNvSpPr/>
            <p:nvPr/>
          </p:nvSpPr>
          <p:spPr>
            <a:xfrm>
              <a:off x="3365024" y="537753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0" name="Oval 59">
              <a:extLst>
                <a:ext uri="{FF2B5EF4-FFF2-40B4-BE49-F238E27FC236}">
                  <a16:creationId xmlns:a16="http://schemas.microsoft.com/office/drawing/2014/main" id="{8E04BB6C-48F7-404C-B53C-C3F4F0FB34C3}"/>
                </a:ext>
              </a:extLst>
            </p:cNvPr>
            <p:cNvSpPr/>
            <p:nvPr/>
          </p:nvSpPr>
          <p:spPr>
            <a:xfrm>
              <a:off x="4068956" y="5355768"/>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1" name="Oval 60">
              <a:extLst>
                <a:ext uri="{FF2B5EF4-FFF2-40B4-BE49-F238E27FC236}">
                  <a16:creationId xmlns:a16="http://schemas.microsoft.com/office/drawing/2014/main" id="{74548625-2884-4F28-BBE0-3B5A3511C355}"/>
                </a:ext>
              </a:extLst>
            </p:cNvPr>
            <p:cNvSpPr/>
            <p:nvPr/>
          </p:nvSpPr>
          <p:spPr>
            <a:xfrm>
              <a:off x="4076216" y="5159832"/>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2" name="Oval 61">
              <a:extLst>
                <a:ext uri="{FF2B5EF4-FFF2-40B4-BE49-F238E27FC236}">
                  <a16:creationId xmlns:a16="http://schemas.microsoft.com/office/drawing/2014/main" id="{D539DC78-C5B1-4053-BCA8-E3CB76A3ABDD}"/>
                </a:ext>
              </a:extLst>
            </p:cNvPr>
            <p:cNvSpPr/>
            <p:nvPr/>
          </p:nvSpPr>
          <p:spPr>
            <a:xfrm>
              <a:off x="4068962" y="4934868"/>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3" name="Oval 62">
              <a:extLst>
                <a:ext uri="{FF2B5EF4-FFF2-40B4-BE49-F238E27FC236}">
                  <a16:creationId xmlns:a16="http://schemas.microsoft.com/office/drawing/2014/main" id="{6EEC2B1D-FCA3-46F9-8269-F179B713EAF0}"/>
                </a:ext>
              </a:extLst>
            </p:cNvPr>
            <p:cNvSpPr/>
            <p:nvPr/>
          </p:nvSpPr>
          <p:spPr>
            <a:xfrm>
              <a:off x="4076222" y="4738932"/>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4" name="Oval 63">
              <a:extLst>
                <a:ext uri="{FF2B5EF4-FFF2-40B4-BE49-F238E27FC236}">
                  <a16:creationId xmlns:a16="http://schemas.microsoft.com/office/drawing/2014/main" id="{D5430802-84E2-4D58-AF98-EB7BF32F6AE0}"/>
                </a:ext>
              </a:extLst>
            </p:cNvPr>
            <p:cNvSpPr/>
            <p:nvPr/>
          </p:nvSpPr>
          <p:spPr>
            <a:xfrm>
              <a:off x="4765628" y="538479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5" name="Oval 64">
              <a:extLst>
                <a:ext uri="{FF2B5EF4-FFF2-40B4-BE49-F238E27FC236}">
                  <a16:creationId xmlns:a16="http://schemas.microsoft.com/office/drawing/2014/main" id="{7AA78292-71EC-4BE9-B6FE-681A8E33767F}"/>
                </a:ext>
              </a:extLst>
            </p:cNvPr>
            <p:cNvSpPr/>
            <p:nvPr/>
          </p:nvSpPr>
          <p:spPr>
            <a:xfrm>
              <a:off x="5498588" y="5363028"/>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6" name="Oval 65">
              <a:extLst>
                <a:ext uri="{FF2B5EF4-FFF2-40B4-BE49-F238E27FC236}">
                  <a16:creationId xmlns:a16="http://schemas.microsoft.com/office/drawing/2014/main" id="{C7219E1B-2081-44F4-BEA4-A4EBCF8B2852}"/>
                </a:ext>
              </a:extLst>
            </p:cNvPr>
            <p:cNvSpPr/>
            <p:nvPr/>
          </p:nvSpPr>
          <p:spPr>
            <a:xfrm>
              <a:off x="5505848" y="5167092"/>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7" name="Oval 66">
              <a:extLst>
                <a:ext uri="{FF2B5EF4-FFF2-40B4-BE49-F238E27FC236}">
                  <a16:creationId xmlns:a16="http://schemas.microsoft.com/office/drawing/2014/main" id="{DBB274A8-BE7C-4D9C-9431-A222451E3245}"/>
                </a:ext>
              </a:extLst>
            </p:cNvPr>
            <p:cNvSpPr/>
            <p:nvPr/>
          </p:nvSpPr>
          <p:spPr>
            <a:xfrm>
              <a:off x="6238808" y="5363034"/>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8" name="Oval 67">
              <a:extLst>
                <a:ext uri="{FF2B5EF4-FFF2-40B4-BE49-F238E27FC236}">
                  <a16:creationId xmlns:a16="http://schemas.microsoft.com/office/drawing/2014/main" id="{70B65705-1AEE-41A8-8EF8-B5CD559498B8}"/>
                </a:ext>
              </a:extLst>
            </p:cNvPr>
            <p:cNvSpPr/>
            <p:nvPr/>
          </p:nvSpPr>
          <p:spPr>
            <a:xfrm>
              <a:off x="4076222" y="453573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69" name="Oval 68">
              <a:extLst>
                <a:ext uri="{FF2B5EF4-FFF2-40B4-BE49-F238E27FC236}">
                  <a16:creationId xmlns:a16="http://schemas.microsoft.com/office/drawing/2014/main" id="{0893094E-FB53-4925-A97F-6FF1D6A9DCE5}"/>
                </a:ext>
              </a:extLst>
            </p:cNvPr>
            <p:cNvSpPr/>
            <p:nvPr/>
          </p:nvSpPr>
          <p:spPr>
            <a:xfrm>
              <a:off x="4083482" y="4339800"/>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70" name="Oval 69">
              <a:extLst>
                <a:ext uri="{FF2B5EF4-FFF2-40B4-BE49-F238E27FC236}">
                  <a16:creationId xmlns:a16="http://schemas.microsoft.com/office/drawing/2014/main" id="{602FC03B-638E-4C79-BC20-0F061B0429FB}"/>
                </a:ext>
              </a:extLst>
            </p:cNvPr>
            <p:cNvSpPr/>
            <p:nvPr/>
          </p:nvSpPr>
          <p:spPr>
            <a:xfrm>
              <a:off x="4076228" y="4129350"/>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71" name="Oval 70">
              <a:extLst>
                <a:ext uri="{FF2B5EF4-FFF2-40B4-BE49-F238E27FC236}">
                  <a16:creationId xmlns:a16="http://schemas.microsoft.com/office/drawing/2014/main" id="{061F89C3-2EBF-4F6D-8FB3-17BC96D8049A}"/>
                </a:ext>
              </a:extLst>
            </p:cNvPr>
            <p:cNvSpPr/>
            <p:nvPr/>
          </p:nvSpPr>
          <p:spPr>
            <a:xfrm>
              <a:off x="4772894" y="5174352"/>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72" name="Oval 71">
              <a:extLst>
                <a:ext uri="{FF2B5EF4-FFF2-40B4-BE49-F238E27FC236}">
                  <a16:creationId xmlns:a16="http://schemas.microsoft.com/office/drawing/2014/main" id="{61A5F8F7-B54D-44EF-9321-EF69C23429A3}"/>
                </a:ext>
              </a:extLst>
            </p:cNvPr>
            <p:cNvSpPr/>
            <p:nvPr/>
          </p:nvSpPr>
          <p:spPr>
            <a:xfrm>
              <a:off x="4765640" y="4963902"/>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sp>
          <p:nvSpPr>
            <p:cNvPr id="73" name="Oval 72">
              <a:extLst>
                <a:ext uri="{FF2B5EF4-FFF2-40B4-BE49-F238E27FC236}">
                  <a16:creationId xmlns:a16="http://schemas.microsoft.com/office/drawing/2014/main" id="{DF52E363-296C-4C89-93B4-B94B43762748}"/>
                </a:ext>
              </a:extLst>
            </p:cNvPr>
            <p:cNvSpPr/>
            <p:nvPr/>
          </p:nvSpPr>
          <p:spPr>
            <a:xfrm>
              <a:off x="4772900" y="4767966"/>
              <a:ext cx="137160" cy="137160"/>
            </a:xfrm>
            <a:prstGeom prst="ellipse">
              <a:avLst/>
            </a:prstGeom>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tx2"/>
                  </a:solidFill>
                </a:ln>
                <a:solidFill>
                  <a:schemeClr val="tx2"/>
                </a:solidFill>
              </a:endParaRPr>
            </a:p>
          </p:txBody>
        </p:sp>
      </p:grpSp>
      <p:sp>
        <p:nvSpPr>
          <p:cNvPr id="75" name="TextBox 74">
            <a:extLst>
              <a:ext uri="{FF2B5EF4-FFF2-40B4-BE49-F238E27FC236}">
                <a16:creationId xmlns:a16="http://schemas.microsoft.com/office/drawing/2014/main" id="{E2EA666F-C1DD-4400-BEBF-0CFDA0AC180D}"/>
              </a:ext>
            </a:extLst>
          </p:cNvPr>
          <p:cNvSpPr txBox="1"/>
          <p:nvPr/>
        </p:nvSpPr>
        <p:spPr>
          <a:xfrm>
            <a:off x="7822018" y="2492597"/>
            <a:ext cx="1059885" cy="461657"/>
          </a:xfrm>
          <a:prstGeom prst="rect">
            <a:avLst/>
          </a:prstGeom>
          <a:noFill/>
        </p:spPr>
        <p:txBody>
          <a:bodyPr wrap="none" lIns="91430" tIns="45716" rIns="91430" bIns="45716" rtlCol="0">
            <a:spAutoFit/>
          </a:bodyPr>
          <a:lstStyle/>
          <a:p>
            <a:r>
              <a:rPr lang="en-US" sz="2400" b="1" dirty="0">
                <a:solidFill>
                  <a:srgbClr val="00B050"/>
                </a:solidFill>
              </a:rPr>
              <a:t>Mode</a:t>
            </a:r>
          </a:p>
        </p:txBody>
      </p:sp>
      <p:cxnSp>
        <p:nvCxnSpPr>
          <p:cNvPr id="76" name="Straight Arrow Connector 75">
            <a:extLst>
              <a:ext uri="{FF2B5EF4-FFF2-40B4-BE49-F238E27FC236}">
                <a16:creationId xmlns:a16="http://schemas.microsoft.com/office/drawing/2014/main" id="{AC3CF96D-FCF4-488B-8A3F-E8DB5EF1A902}"/>
              </a:ext>
            </a:extLst>
          </p:cNvPr>
          <p:cNvCxnSpPr>
            <a:stCxn id="45" idx="2"/>
            <a:endCxn id="75" idx="0"/>
          </p:cNvCxnSpPr>
          <p:nvPr/>
        </p:nvCxnSpPr>
        <p:spPr>
          <a:xfrm flipH="1">
            <a:off x="8351961" y="2088763"/>
            <a:ext cx="1316757" cy="40383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78" name="Group 76">
            <a:extLst>
              <a:ext uri="{FF2B5EF4-FFF2-40B4-BE49-F238E27FC236}">
                <a16:creationId xmlns:a16="http://schemas.microsoft.com/office/drawing/2014/main" id="{139EB92F-E6B9-47B6-AA75-5403F44F0E53}"/>
              </a:ext>
            </a:extLst>
          </p:cNvPr>
          <p:cNvGrpSpPr/>
          <p:nvPr/>
        </p:nvGrpSpPr>
        <p:grpSpPr>
          <a:xfrm>
            <a:off x="7910675" y="3374759"/>
            <a:ext cx="3830595" cy="648129"/>
            <a:chOff x="1849990" y="5235388"/>
            <a:chExt cx="4948255" cy="860612"/>
          </a:xfrm>
        </p:grpSpPr>
        <p:sp>
          <p:nvSpPr>
            <p:cNvPr id="79" name="Rectangle 78">
              <a:extLst>
                <a:ext uri="{FF2B5EF4-FFF2-40B4-BE49-F238E27FC236}">
                  <a16:creationId xmlns:a16="http://schemas.microsoft.com/office/drawing/2014/main" id="{1A599ED7-9834-4F06-9CAA-F6CA7458F561}"/>
                </a:ext>
              </a:extLst>
            </p:cNvPr>
            <p:cNvSpPr/>
            <p:nvPr/>
          </p:nvSpPr>
          <p:spPr>
            <a:xfrm>
              <a:off x="3346127" y="5235388"/>
              <a:ext cx="2412238" cy="860612"/>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7074952D-C16B-4017-8668-E7EC489110CB}"/>
                </a:ext>
              </a:extLst>
            </p:cNvPr>
            <p:cNvCxnSpPr/>
            <p:nvPr/>
          </p:nvCxnSpPr>
          <p:spPr>
            <a:xfrm>
              <a:off x="4165017" y="5235388"/>
              <a:ext cx="0" cy="8606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C5062E4-750F-4397-9DF6-AA4DA53AF813}"/>
                </a:ext>
              </a:extLst>
            </p:cNvPr>
            <p:cNvCxnSpPr>
              <a:stCxn id="79" idx="1"/>
            </p:cNvCxnSpPr>
            <p:nvPr/>
          </p:nvCxnSpPr>
          <p:spPr>
            <a:xfrm flipH="1" flipV="1">
              <a:off x="1849990" y="5647765"/>
              <a:ext cx="149613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E4098BC-8C5C-426F-B9DB-7ACF4E72B089}"/>
                </a:ext>
              </a:extLst>
            </p:cNvPr>
            <p:cNvCxnSpPr>
              <a:endCxn id="79" idx="3"/>
            </p:cNvCxnSpPr>
            <p:nvPr/>
          </p:nvCxnSpPr>
          <p:spPr>
            <a:xfrm flipH="1">
              <a:off x="5758365" y="5647765"/>
              <a:ext cx="10398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0964FEBE-87C1-4D69-BD9E-914766D83144}"/>
              </a:ext>
            </a:extLst>
          </p:cNvPr>
          <p:cNvSpPr txBox="1"/>
          <p:nvPr/>
        </p:nvSpPr>
        <p:spPr>
          <a:xfrm>
            <a:off x="7621796" y="4646053"/>
            <a:ext cx="1313074" cy="461657"/>
          </a:xfrm>
          <a:prstGeom prst="rect">
            <a:avLst/>
          </a:prstGeom>
          <a:noFill/>
        </p:spPr>
        <p:txBody>
          <a:bodyPr wrap="square" lIns="91430" tIns="45716" rIns="91430" bIns="45716" rtlCol="0">
            <a:spAutoFit/>
          </a:bodyPr>
          <a:lstStyle/>
          <a:p>
            <a:r>
              <a:rPr lang="en-US" sz="2400" b="1" dirty="0">
                <a:solidFill>
                  <a:srgbClr val="008AF2"/>
                </a:solidFill>
              </a:rPr>
              <a:t>median</a:t>
            </a:r>
          </a:p>
        </p:txBody>
      </p:sp>
      <p:cxnSp>
        <p:nvCxnSpPr>
          <p:cNvPr id="84" name="Straight Arrow Connector 83">
            <a:extLst>
              <a:ext uri="{FF2B5EF4-FFF2-40B4-BE49-F238E27FC236}">
                <a16:creationId xmlns:a16="http://schemas.microsoft.com/office/drawing/2014/main" id="{21F1A9FC-E1BC-4D3D-9128-8819FC59CAC4}"/>
              </a:ext>
            </a:extLst>
          </p:cNvPr>
          <p:cNvCxnSpPr>
            <a:cxnSpLocks/>
            <a:endCxn id="83" idx="0"/>
          </p:cNvCxnSpPr>
          <p:nvPr/>
        </p:nvCxnSpPr>
        <p:spPr>
          <a:xfrm flipH="1">
            <a:off x="8278333" y="3717472"/>
            <a:ext cx="1390385" cy="9285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19E873C-42E8-4168-A8A6-B8BB7D0002A0}"/>
              </a:ext>
            </a:extLst>
          </p:cNvPr>
          <p:cNvSpPr txBox="1"/>
          <p:nvPr/>
        </p:nvSpPr>
        <p:spPr>
          <a:xfrm>
            <a:off x="7525265" y="6113843"/>
            <a:ext cx="970186" cy="461658"/>
          </a:xfrm>
          <a:prstGeom prst="rect">
            <a:avLst/>
          </a:prstGeom>
          <a:noFill/>
        </p:spPr>
        <p:txBody>
          <a:bodyPr wrap="square" lIns="91430" tIns="45716" rIns="91430" bIns="45716" rtlCol="0">
            <a:spAutoFit/>
          </a:bodyPr>
          <a:lstStyle/>
          <a:p>
            <a:r>
              <a:rPr lang="en-US" sz="2400" b="1" dirty="0">
                <a:solidFill>
                  <a:srgbClr val="FF0000"/>
                </a:solidFill>
              </a:rPr>
              <a:t>mean</a:t>
            </a:r>
          </a:p>
        </p:txBody>
      </p:sp>
      <p:graphicFrame>
        <p:nvGraphicFramePr>
          <p:cNvPr id="92" name="Object 24">
            <a:extLst>
              <a:ext uri="{FF2B5EF4-FFF2-40B4-BE49-F238E27FC236}">
                <a16:creationId xmlns:a16="http://schemas.microsoft.com/office/drawing/2014/main" id="{62FDBC42-0009-4C4B-9F9F-DD975C563C09}"/>
              </a:ext>
            </a:extLst>
          </p:cNvPr>
          <p:cNvGraphicFramePr>
            <a:graphicFrameLocks noChangeAspect="1"/>
          </p:cNvGraphicFramePr>
          <p:nvPr>
            <p:extLst>
              <p:ext uri="{D42A27DB-BD31-4B8C-83A1-F6EECF244321}">
                <p14:modId xmlns:p14="http://schemas.microsoft.com/office/powerpoint/2010/main" val="824510478"/>
              </p:ext>
            </p:extLst>
          </p:nvPr>
        </p:nvGraphicFramePr>
        <p:xfrm>
          <a:off x="9120556" y="5421255"/>
          <a:ext cx="2522682" cy="918040"/>
        </p:xfrm>
        <a:graphic>
          <a:graphicData uri="http://schemas.openxmlformats.org/presentationml/2006/ole">
            <mc:AlternateContent xmlns:mc="http://schemas.openxmlformats.org/markup-compatibility/2006">
              <mc:Choice xmlns:v="urn:schemas-microsoft-com:vml" Requires="v">
                <p:oleObj spid="_x0000_s1065" name="Equation" r:id="rId4" imgW="1079280" imgH="393480" progId="Equation.3">
                  <p:embed/>
                </p:oleObj>
              </mc:Choice>
              <mc:Fallback>
                <p:oleObj name="Equation" r:id="rId4" imgW="1079280" imgH="393480" progId="Equation.3">
                  <p:embed/>
                  <p:pic>
                    <p:nvPicPr>
                      <p:cNvPr id="68" name="Object 24">
                        <a:extLst>
                          <a:ext uri="{FF2B5EF4-FFF2-40B4-BE49-F238E27FC236}">
                            <a16:creationId xmlns:a16="http://schemas.microsoft.com/office/drawing/2014/main" id="{30415BEA-D9D5-4BDA-A7FC-26A28075CB38}"/>
                          </a:ext>
                        </a:extLst>
                      </p:cNvPr>
                      <p:cNvPicPr>
                        <a:picLocks noChangeAspect="1" noChangeArrowheads="1"/>
                      </p:cNvPicPr>
                      <p:nvPr/>
                    </p:nvPicPr>
                    <p:blipFill>
                      <a:blip r:embed="rId5"/>
                      <a:srcRect/>
                      <a:stretch>
                        <a:fillRect/>
                      </a:stretch>
                    </p:blipFill>
                    <p:spPr bwMode="auto">
                      <a:xfrm>
                        <a:off x="9120556" y="5421255"/>
                        <a:ext cx="2522682" cy="918040"/>
                      </a:xfrm>
                      <a:prstGeom prst="rect">
                        <a:avLst/>
                      </a:prstGeom>
                      <a:noFill/>
                    </p:spPr>
                  </p:pic>
                </p:oleObj>
              </mc:Fallback>
            </mc:AlternateContent>
          </a:graphicData>
        </a:graphic>
      </p:graphicFrame>
      <p:cxnSp>
        <p:nvCxnSpPr>
          <p:cNvPr id="93" name="Straight Arrow Connector 92">
            <a:extLst>
              <a:ext uri="{FF2B5EF4-FFF2-40B4-BE49-F238E27FC236}">
                <a16:creationId xmlns:a16="http://schemas.microsoft.com/office/drawing/2014/main" id="{29D5D819-BA83-42EF-A2E3-C234875EC33E}"/>
              </a:ext>
            </a:extLst>
          </p:cNvPr>
          <p:cNvCxnSpPr>
            <a:cxnSpLocks/>
          </p:cNvCxnSpPr>
          <p:nvPr/>
        </p:nvCxnSpPr>
        <p:spPr>
          <a:xfrm flipH="1">
            <a:off x="8392042" y="5903078"/>
            <a:ext cx="672036" cy="3051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64544347-4FF3-4FEC-8EC7-CBF7E6DC246C}"/>
              </a:ext>
            </a:extLst>
          </p:cNvPr>
          <p:cNvSpPr/>
          <p:nvPr/>
        </p:nvSpPr>
        <p:spPr>
          <a:xfrm>
            <a:off x="838200" y="3227748"/>
            <a:ext cx="6477000" cy="830997"/>
          </a:xfrm>
          <a:prstGeom prst="rect">
            <a:avLst/>
          </a:prstGeom>
        </p:spPr>
        <p:txBody>
          <a:bodyPr wrap="square">
            <a:spAutoFit/>
          </a:bodyPr>
          <a:lstStyle/>
          <a:p>
            <a:r>
              <a:rPr lang="en-US" sz="2400" dirty="0">
                <a:solidFill>
                  <a:srgbClr val="008AF2"/>
                </a:solidFill>
                <a:cs typeface="Times New Roman" pitchFamily="18" charset="0"/>
              </a:rPr>
              <a:t>A value that is greater than 50% of the observed values (midpoint of the data).</a:t>
            </a:r>
            <a:endParaRPr lang="en-US" sz="2400" dirty="0">
              <a:solidFill>
                <a:srgbClr val="FF0000"/>
              </a:solidFill>
              <a:cs typeface="Times New Roman" pitchFamily="18" charset="0"/>
            </a:endParaRPr>
          </a:p>
        </p:txBody>
      </p:sp>
      <p:sp>
        <p:nvSpPr>
          <p:cNvPr id="77" name="Rectangle 76">
            <a:extLst>
              <a:ext uri="{FF2B5EF4-FFF2-40B4-BE49-F238E27FC236}">
                <a16:creationId xmlns:a16="http://schemas.microsoft.com/office/drawing/2014/main" id="{73E87938-9AAC-40F5-8BA7-A95DDC9BECE6}"/>
              </a:ext>
            </a:extLst>
          </p:cNvPr>
          <p:cNvSpPr/>
          <p:nvPr/>
        </p:nvSpPr>
        <p:spPr>
          <a:xfrm>
            <a:off x="838200" y="4337978"/>
            <a:ext cx="6477000" cy="830997"/>
          </a:xfrm>
          <a:prstGeom prst="rect">
            <a:avLst/>
          </a:prstGeom>
        </p:spPr>
        <p:txBody>
          <a:bodyPr wrap="square">
            <a:spAutoFit/>
          </a:bodyPr>
          <a:lstStyle/>
          <a:p>
            <a:r>
              <a:rPr lang="en-US" sz="2400" dirty="0">
                <a:solidFill>
                  <a:srgbClr val="FF0000"/>
                </a:solidFill>
                <a:cs typeface="Times New Roman" pitchFamily="18" charset="0"/>
              </a:rPr>
              <a:t>Usually known as average, it is sum of all data divided by number of data points (equal weights).</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3"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Location: Quantiles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7094839" cy="1200329"/>
          </a:xfrm>
          <a:prstGeom prst="rect">
            <a:avLst/>
          </a:prstGeom>
        </p:spPr>
        <p:txBody>
          <a:bodyPr wrap="square">
            <a:spAutoFit/>
          </a:bodyPr>
          <a:lstStyle/>
          <a:p>
            <a:pPr algn="just"/>
            <a:r>
              <a:rPr lang="en-US" sz="2400" b="1" dirty="0">
                <a:cs typeface="Times New Roman" pitchFamily="18" charset="0"/>
              </a:rPr>
              <a:t>Quartiles</a:t>
            </a:r>
            <a:r>
              <a:rPr lang="en-US" sz="2400" dirty="0">
                <a:cs typeface="Times New Roman" pitchFamily="18" charset="0"/>
              </a:rPr>
              <a:t>: After sorting the data, Q1, Q2 and Q3 are the first, second and third quartile, respectively, greater than 25%, 50% and 75% of the observed values.</a:t>
            </a:r>
            <a:endParaRPr lang="en-US" sz="2400" dirty="0"/>
          </a:p>
        </p:txBody>
      </p:sp>
      <p:sp>
        <p:nvSpPr>
          <p:cNvPr id="51" name="Rectangle 50">
            <a:extLst>
              <a:ext uri="{FF2B5EF4-FFF2-40B4-BE49-F238E27FC236}">
                <a16:creationId xmlns:a16="http://schemas.microsoft.com/office/drawing/2014/main" id="{3EAD798C-26BC-4CCA-995D-1A1D3A7E7582}"/>
              </a:ext>
            </a:extLst>
          </p:cNvPr>
          <p:cNvSpPr/>
          <p:nvPr/>
        </p:nvSpPr>
        <p:spPr>
          <a:xfrm>
            <a:off x="838198" y="4847487"/>
            <a:ext cx="7094839" cy="1200329"/>
          </a:xfrm>
          <a:prstGeom prst="rect">
            <a:avLst/>
          </a:prstGeom>
        </p:spPr>
        <p:txBody>
          <a:bodyPr wrap="square">
            <a:spAutoFit/>
          </a:bodyPr>
          <a:lstStyle/>
          <a:p>
            <a:r>
              <a:rPr lang="en-US" sz="2400" b="1" dirty="0">
                <a:cs typeface="Times New Roman" pitchFamily="18" charset="0"/>
              </a:rPr>
              <a:t>Percentiles: </a:t>
            </a:r>
            <a:r>
              <a:rPr lang="en-US" sz="2400" dirty="0">
                <a:cs typeface="Times New Roman" pitchFamily="18" charset="0"/>
              </a:rPr>
              <a:t>After sorting, a value that is greater than a given percent of the observed values; median is the 50th percentile.</a:t>
            </a:r>
            <a:endParaRPr lang="en-US" sz="2400" dirty="0">
              <a:solidFill>
                <a:srgbClr val="FF0000"/>
              </a:solidFill>
              <a:cs typeface="Times New Roman" pitchFamily="18" charset="0"/>
            </a:endParaRPr>
          </a:p>
        </p:txBody>
      </p:sp>
      <p:grpSp>
        <p:nvGrpSpPr>
          <p:cNvPr id="96" name="Group 15">
            <a:extLst>
              <a:ext uri="{FF2B5EF4-FFF2-40B4-BE49-F238E27FC236}">
                <a16:creationId xmlns:a16="http://schemas.microsoft.com/office/drawing/2014/main" id="{A21437F0-1F4F-46CB-A607-32CA29D5C097}"/>
              </a:ext>
            </a:extLst>
          </p:cNvPr>
          <p:cNvGrpSpPr/>
          <p:nvPr/>
        </p:nvGrpSpPr>
        <p:grpSpPr>
          <a:xfrm>
            <a:off x="1122403" y="2991955"/>
            <a:ext cx="6551141" cy="615337"/>
            <a:chOff x="838200" y="3851373"/>
            <a:chExt cx="7467600" cy="685800"/>
          </a:xfrm>
        </p:grpSpPr>
        <p:cxnSp>
          <p:nvCxnSpPr>
            <p:cNvPr id="97" name="Straight Connector 96">
              <a:extLst>
                <a:ext uri="{FF2B5EF4-FFF2-40B4-BE49-F238E27FC236}">
                  <a16:creationId xmlns:a16="http://schemas.microsoft.com/office/drawing/2014/main" id="{6147E54A-C89E-4CC6-B4A8-1D460AE455DC}"/>
                </a:ext>
              </a:extLst>
            </p:cNvPr>
            <p:cNvCxnSpPr/>
            <p:nvPr/>
          </p:nvCxnSpPr>
          <p:spPr>
            <a:xfrm>
              <a:off x="838200" y="4537173"/>
              <a:ext cx="746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53EB50B-A635-4C2A-970A-060B99CFB2F6}"/>
                </a:ext>
              </a:extLst>
            </p:cNvPr>
            <p:cNvCxnSpPr>
              <a:stCxn id="99" idx="2"/>
            </p:cNvCxnSpPr>
            <p:nvPr/>
          </p:nvCxnSpPr>
          <p:spPr>
            <a:xfrm flipH="1">
              <a:off x="4419603" y="4263151"/>
              <a:ext cx="16817" cy="1978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14FB1D5-E47A-45C1-A2F9-C77DD670C609}"/>
                </a:ext>
              </a:extLst>
            </p:cNvPr>
            <p:cNvSpPr txBox="1"/>
            <p:nvPr/>
          </p:nvSpPr>
          <p:spPr>
            <a:xfrm>
              <a:off x="4191000" y="3863041"/>
              <a:ext cx="490840" cy="400110"/>
            </a:xfrm>
            <a:prstGeom prst="rect">
              <a:avLst/>
            </a:prstGeom>
            <a:noFill/>
          </p:spPr>
          <p:txBody>
            <a:bodyPr wrap="none" rtlCol="0">
              <a:spAutoFit/>
            </a:bodyPr>
            <a:lstStyle/>
            <a:p>
              <a:r>
                <a:rPr lang="en-US" sz="2000" b="1" dirty="0"/>
                <a:t>Q2</a:t>
              </a:r>
            </a:p>
          </p:txBody>
        </p:sp>
        <p:cxnSp>
          <p:nvCxnSpPr>
            <p:cNvPr id="100" name="Straight Arrow Connector 99">
              <a:extLst>
                <a:ext uri="{FF2B5EF4-FFF2-40B4-BE49-F238E27FC236}">
                  <a16:creationId xmlns:a16="http://schemas.microsoft.com/office/drawing/2014/main" id="{5953BC2C-EB5F-4C1C-BD94-F5B973A39377}"/>
                </a:ext>
              </a:extLst>
            </p:cNvPr>
            <p:cNvCxnSpPr>
              <a:stCxn id="101" idx="2"/>
            </p:cNvCxnSpPr>
            <p:nvPr/>
          </p:nvCxnSpPr>
          <p:spPr>
            <a:xfrm flipH="1">
              <a:off x="2590803" y="4251483"/>
              <a:ext cx="16817" cy="1978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09693F0-2F52-4C42-9F02-36BEDBD0D420}"/>
                </a:ext>
              </a:extLst>
            </p:cNvPr>
            <p:cNvSpPr txBox="1"/>
            <p:nvPr/>
          </p:nvSpPr>
          <p:spPr>
            <a:xfrm>
              <a:off x="2362200" y="3851373"/>
              <a:ext cx="490840" cy="400110"/>
            </a:xfrm>
            <a:prstGeom prst="rect">
              <a:avLst/>
            </a:prstGeom>
            <a:noFill/>
          </p:spPr>
          <p:txBody>
            <a:bodyPr wrap="none" rtlCol="0">
              <a:spAutoFit/>
            </a:bodyPr>
            <a:lstStyle/>
            <a:p>
              <a:r>
                <a:rPr lang="en-US" sz="2000" b="1" dirty="0"/>
                <a:t>Q1</a:t>
              </a:r>
            </a:p>
          </p:txBody>
        </p:sp>
        <p:cxnSp>
          <p:nvCxnSpPr>
            <p:cNvPr id="102" name="Straight Arrow Connector 101">
              <a:extLst>
                <a:ext uri="{FF2B5EF4-FFF2-40B4-BE49-F238E27FC236}">
                  <a16:creationId xmlns:a16="http://schemas.microsoft.com/office/drawing/2014/main" id="{EAF4850D-84DB-4F97-A41D-CB8655E1ACA1}"/>
                </a:ext>
              </a:extLst>
            </p:cNvPr>
            <p:cNvCxnSpPr>
              <a:stCxn id="103" idx="2"/>
            </p:cNvCxnSpPr>
            <p:nvPr/>
          </p:nvCxnSpPr>
          <p:spPr>
            <a:xfrm flipH="1">
              <a:off x="6400803" y="4327683"/>
              <a:ext cx="16817" cy="1978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F6617EB-C543-472B-A224-535A0D6E3EF4}"/>
                </a:ext>
              </a:extLst>
            </p:cNvPr>
            <p:cNvSpPr txBox="1"/>
            <p:nvPr/>
          </p:nvSpPr>
          <p:spPr>
            <a:xfrm>
              <a:off x="6172200" y="3927573"/>
              <a:ext cx="490840" cy="400110"/>
            </a:xfrm>
            <a:prstGeom prst="rect">
              <a:avLst/>
            </a:prstGeom>
            <a:noFill/>
          </p:spPr>
          <p:txBody>
            <a:bodyPr wrap="none" rtlCol="0">
              <a:spAutoFit/>
            </a:bodyPr>
            <a:lstStyle/>
            <a:p>
              <a:r>
                <a:rPr lang="en-US" sz="2000" b="1" dirty="0"/>
                <a:t>Q3</a:t>
              </a:r>
            </a:p>
          </p:txBody>
        </p:sp>
      </p:grpSp>
      <p:sp>
        <p:nvSpPr>
          <p:cNvPr id="104" name="Right Brace 103">
            <a:extLst>
              <a:ext uri="{FF2B5EF4-FFF2-40B4-BE49-F238E27FC236}">
                <a16:creationId xmlns:a16="http://schemas.microsoft.com/office/drawing/2014/main" id="{914613D5-7AB1-43BE-BBBC-2CA7F8161592}"/>
              </a:ext>
            </a:extLst>
          </p:cNvPr>
          <p:cNvSpPr/>
          <p:nvPr/>
        </p:nvSpPr>
        <p:spPr>
          <a:xfrm rot="16200000" flipH="1">
            <a:off x="1280410" y="3529186"/>
            <a:ext cx="185267" cy="476565"/>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91430" tIns="45716" rIns="91430" bIns="45716" rtlCol="0" anchor="ctr"/>
          <a:lstStyle/>
          <a:p>
            <a:pPr algn="ctr"/>
            <a:endParaRPr lang="en-US" sz="2000"/>
          </a:p>
        </p:txBody>
      </p:sp>
      <p:sp>
        <p:nvSpPr>
          <p:cNvPr id="105" name="TextBox 104">
            <a:extLst>
              <a:ext uri="{FF2B5EF4-FFF2-40B4-BE49-F238E27FC236}">
                <a16:creationId xmlns:a16="http://schemas.microsoft.com/office/drawing/2014/main" id="{E1CF85F2-598E-4782-91EC-5395B6B78708}"/>
              </a:ext>
            </a:extLst>
          </p:cNvPr>
          <p:cNvSpPr txBox="1"/>
          <p:nvPr/>
        </p:nvSpPr>
        <p:spPr>
          <a:xfrm>
            <a:off x="1114146" y="3880167"/>
            <a:ext cx="631884" cy="400090"/>
          </a:xfrm>
          <a:prstGeom prst="rect">
            <a:avLst/>
          </a:prstGeom>
          <a:noFill/>
        </p:spPr>
        <p:txBody>
          <a:bodyPr wrap="square" lIns="91430" tIns="45716" rIns="91430" bIns="45716" rtlCol="0">
            <a:spAutoFit/>
          </a:bodyPr>
          <a:lstStyle/>
          <a:p>
            <a:r>
              <a:rPr lang="en-US" sz="2000" b="1" dirty="0">
                <a:solidFill>
                  <a:srgbClr val="00B0F0"/>
                </a:solidFill>
              </a:rPr>
              <a:t>10%</a:t>
            </a:r>
          </a:p>
        </p:txBody>
      </p:sp>
      <p:cxnSp>
        <p:nvCxnSpPr>
          <p:cNvPr id="106" name="Straight Arrow Connector 105">
            <a:extLst>
              <a:ext uri="{FF2B5EF4-FFF2-40B4-BE49-F238E27FC236}">
                <a16:creationId xmlns:a16="http://schemas.microsoft.com/office/drawing/2014/main" id="{3D5847D6-306E-49C1-9DB7-80D3C55F5E3F}"/>
              </a:ext>
            </a:extLst>
          </p:cNvPr>
          <p:cNvCxnSpPr>
            <a:stCxn id="107" idx="2"/>
          </p:cNvCxnSpPr>
          <p:nvPr/>
        </p:nvCxnSpPr>
        <p:spPr>
          <a:xfrm flipH="1">
            <a:off x="1627041" y="3384136"/>
            <a:ext cx="61690" cy="1978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BF18FF7-3D9E-4928-BE36-0BB8DCB2B718}"/>
              </a:ext>
            </a:extLst>
          </p:cNvPr>
          <p:cNvSpPr txBox="1"/>
          <p:nvPr/>
        </p:nvSpPr>
        <p:spPr>
          <a:xfrm>
            <a:off x="1398437" y="2984035"/>
            <a:ext cx="580588" cy="400101"/>
          </a:xfrm>
          <a:prstGeom prst="rect">
            <a:avLst/>
          </a:prstGeom>
          <a:noFill/>
        </p:spPr>
        <p:txBody>
          <a:bodyPr wrap="none" lIns="91430" tIns="45716" rIns="91430" bIns="45716" rtlCol="0">
            <a:spAutoFit/>
          </a:bodyPr>
          <a:lstStyle/>
          <a:p>
            <a:r>
              <a:rPr lang="en-US" sz="2000" b="1" dirty="0"/>
              <a:t>P10</a:t>
            </a:r>
          </a:p>
        </p:txBody>
      </p:sp>
      <p:sp>
        <p:nvSpPr>
          <p:cNvPr id="108" name="Text Box 2">
            <a:extLst>
              <a:ext uri="{FF2B5EF4-FFF2-40B4-BE49-F238E27FC236}">
                <a16:creationId xmlns:a16="http://schemas.microsoft.com/office/drawing/2014/main" id="{CDF3A97F-F0E9-40FB-A45C-5FFE9B414FB5}"/>
              </a:ext>
            </a:extLst>
          </p:cNvPr>
          <p:cNvSpPr txBox="1">
            <a:spLocks noChangeArrowheads="1"/>
          </p:cNvSpPr>
          <p:nvPr/>
        </p:nvSpPr>
        <p:spPr bwMode="auto">
          <a:xfrm>
            <a:off x="8217243" y="340411"/>
            <a:ext cx="3647714" cy="882908"/>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Q ₂ is the same as median and P₅₀</a:t>
            </a:r>
            <a:endParaRPr kumimoji="0" lang="en-US" altLang="en-US" sz="2200" b="0" i="0" u="none" strike="noStrike" cap="none" normalizeH="0" baseline="0" dirty="0">
              <a:ln>
                <a:noFill/>
              </a:ln>
              <a:effectLst/>
            </a:endParaRPr>
          </a:p>
        </p:txBody>
      </p:sp>
      <p:sp>
        <p:nvSpPr>
          <p:cNvPr id="109" name="Right Brace 108">
            <a:extLst>
              <a:ext uri="{FF2B5EF4-FFF2-40B4-BE49-F238E27FC236}">
                <a16:creationId xmlns:a16="http://schemas.microsoft.com/office/drawing/2014/main" id="{1032DC23-2739-4509-A6A8-D17828966AEE}"/>
              </a:ext>
            </a:extLst>
          </p:cNvPr>
          <p:cNvSpPr/>
          <p:nvPr/>
        </p:nvSpPr>
        <p:spPr>
          <a:xfrm rot="16200000" flipH="1">
            <a:off x="5830083" y="2123172"/>
            <a:ext cx="277657" cy="3409265"/>
          </a:xfrm>
          <a:prstGeom prst="rightBrace">
            <a:avLst>
              <a:gd name="adj1" fmla="val 0"/>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91430" tIns="45716" rIns="91430" bIns="45716" rtlCol="0" anchor="ctr"/>
          <a:lstStyle/>
          <a:p>
            <a:pPr algn="ctr"/>
            <a:endParaRPr lang="en-US" sz="2000"/>
          </a:p>
        </p:txBody>
      </p:sp>
      <p:sp>
        <p:nvSpPr>
          <p:cNvPr id="110" name="TextBox 109">
            <a:extLst>
              <a:ext uri="{FF2B5EF4-FFF2-40B4-BE49-F238E27FC236}">
                <a16:creationId xmlns:a16="http://schemas.microsoft.com/office/drawing/2014/main" id="{A52484C9-DCE3-42FA-869E-7101C2E24AF6}"/>
              </a:ext>
            </a:extLst>
          </p:cNvPr>
          <p:cNvSpPr txBox="1"/>
          <p:nvPr/>
        </p:nvSpPr>
        <p:spPr>
          <a:xfrm>
            <a:off x="5701148" y="4002934"/>
            <a:ext cx="631884" cy="400101"/>
          </a:xfrm>
          <a:prstGeom prst="rect">
            <a:avLst/>
          </a:prstGeom>
          <a:noFill/>
        </p:spPr>
        <p:txBody>
          <a:bodyPr wrap="none" lIns="91430" tIns="45716" rIns="91430" bIns="45716" rtlCol="0">
            <a:spAutoFit/>
          </a:bodyPr>
          <a:lstStyle/>
          <a:p>
            <a:r>
              <a:rPr lang="en-US" sz="2000" b="1" dirty="0">
                <a:solidFill>
                  <a:srgbClr val="00B0F0"/>
                </a:solidFill>
              </a:rPr>
              <a:t>50%</a:t>
            </a:r>
          </a:p>
        </p:txBody>
      </p:sp>
      <p:sp>
        <p:nvSpPr>
          <p:cNvPr id="111" name="Right Brace 110">
            <a:extLst>
              <a:ext uri="{FF2B5EF4-FFF2-40B4-BE49-F238E27FC236}">
                <a16:creationId xmlns:a16="http://schemas.microsoft.com/office/drawing/2014/main" id="{419C1F34-EB6D-4B36-B6EB-6EAAD71C955B}"/>
              </a:ext>
            </a:extLst>
          </p:cNvPr>
          <p:cNvSpPr/>
          <p:nvPr/>
        </p:nvSpPr>
        <p:spPr>
          <a:xfrm rot="16200000" flipH="1">
            <a:off x="1768981" y="3567630"/>
            <a:ext cx="235352" cy="1576030"/>
          </a:xfrm>
          <a:prstGeom prst="rightBrace">
            <a:avLst>
              <a:gd name="adj1" fmla="val 0"/>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lIns="91430" tIns="45716" rIns="91430" bIns="45716" rtlCol="0" anchor="ctr"/>
          <a:lstStyle/>
          <a:p>
            <a:pPr algn="ctr"/>
            <a:endParaRPr lang="en-US" sz="2000"/>
          </a:p>
        </p:txBody>
      </p:sp>
      <p:sp>
        <p:nvSpPr>
          <p:cNvPr id="112" name="TextBox 111">
            <a:extLst>
              <a:ext uri="{FF2B5EF4-FFF2-40B4-BE49-F238E27FC236}">
                <a16:creationId xmlns:a16="http://schemas.microsoft.com/office/drawing/2014/main" id="{6034A820-8CA9-45F2-8C59-646A87046F64}"/>
              </a:ext>
            </a:extLst>
          </p:cNvPr>
          <p:cNvSpPr txBox="1"/>
          <p:nvPr/>
        </p:nvSpPr>
        <p:spPr>
          <a:xfrm>
            <a:off x="1979025" y="4460354"/>
            <a:ext cx="631884" cy="400101"/>
          </a:xfrm>
          <a:prstGeom prst="rect">
            <a:avLst/>
          </a:prstGeom>
          <a:noFill/>
        </p:spPr>
        <p:txBody>
          <a:bodyPr wrap="none" lIns="91430" tIns="45716" rIns="91430" bIns="45716" rtlCol="0">
            <a:spAutoFit/>
          </a:bodyPr>
          <a:lstStyle/>
          <a:p>
            <a:r>
              <a:rPr lang="en-US" sz="2000" b="1" dirty="0">
                <a:solidFill>
                  <a:srgbClr val="00B0F0"/>
                </a:solidFill>
              </a:rPr>
              <a:t>25%</a:t>
            </a:r>
          </a:p>
        </p:txBody>
      </p:sp>
      <p:pic>
        <p:nvPicPr>
          <p:cNvPr id="113" name="Picture 112">
            <a:extLst>
              <a:ext uri="{FF2B5EF4-FFF2-40B4-BE49-F238E27FC236}">
                <a16:creationId xmlns:a16="http://schemas.microsoft.com/office/drawing/2014/main" id="{3A0D35F1-7F9C-4551-8E38-CB0FE2BB9E4A}"/>
              </a:ext>
            </a:extLst>
          </p:cNvPr>
          <p:cNvPicPr/>
          <p:nvPr/>
        </p:nvPicPr>
        <p:blipFill>
          <a:blip r:embed="rId3" cstate="print"/>
          <a:srcRect/>
          <a:stretch>
            <a:fillRect/>
          </a:stretch>
        </p:blipFill>
        <p:spPr bwMode="auto">
          <a:xfrm>
            <a:off x="7722972" y="3860103"/>
            <a:ext cx="4292809" cy="2648826"/>
          </a:xfrm>
          <a:prstGeom prst="rect">
            <a:avLst/>
          </a:prstGeom>
          <a:noFill/>
          <a:ln w="9525">
            <a:noFill/>
            <a:miter lim="800000"/>
            <a:headEnd/>
            <a:tailEnd/>
          </a:ln>
        </p:spPr>
      </p:pic>
      <p:sp>
        <p:nvSpPr>
          <p:cNvPr id="114" name="Text Box 2">
            <a:extLst>
              <a:ext uri="{FF2B5EF4-FFF2-40B4-BE49-F238E27FC236}">
                <a16:creationId xmlns:a16="http://schemas.microsoft.com/office/drawing/2014/main" id="{65D53FD6-1B33-4FC0-801C-0D32B93090D5}"/>
              </a:ext>
            </a:extLst>
          </p:cNvPr>
          <p:cNvSpPr txBox="1">
            <a:spLocks noChangeArrowheads="1"/>
          </p:cNvSpPr>
          <p:nvPr/>
        </p:nvSpPr>
        <p:spPr bwMode="auto">
          <a:xfrm>
            <a:off x="8217243" y="1544510"/>
            <a:ext cx="3643428" cy="2152799"/>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You can also find the quantiles using an ogive graph by crossing the chart at certain percentages on y-axis (RCF%). Find P₁₀ in the following chart</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1000"/>
                                        <p:tgtEl>
                                          <p:spTgt spid="104"/>
                                        </p:tgtEl>
                                      </p:cBhvr>
                                    </p:animEffect>
                                  </p:childTnLst>
                                </p:cTn>
                              </p:par>
                              <p:par>
                                <p:cTn id="12" presetID="10" presetClass="entr" presetSubtype="0" fill="hold" nodeType="withEffect">
                                  <p:stCondLst>
                                    <p:cond delay="0"/>
                                  </p:stCondLst>
                                  <p:childTnLst>
                                    <p:set>
                                      <p:cBhvr>
                                        <p:cTn id="13" dur="1" fill="hold">
                                          <p:stCondLst>
                                            <p:cond delay="0"/>
                                          </p:stCondLst>
                                        </p:cTn>
                                        <p:tgtEl>
                                          <p:spTgt spid="106"/>
                                        </p:tgtEl>
                                        <p:attrNameLst>
                                          <p:attrName>style.visibility</p:attrName>
                                        </p:attrNameLst>
                                      </p:cBhvr>
                                      <p:to>
                                        <p:strVal val="visible"/>
                                      </p:to>
                                    </p:set>
                                    <p:animEffect transition="in" filter="fade">
                                      <p:cBhvr>
                                        <p:cTn id="14" dur="1000"/>
                                        <p:tgtEl>
                                          <p:spTgt spid="10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0"/>
                                        <p:tgtEl>
                                          <p:spTgt spid="10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fade">
                                      <p:cBhvr>
                                        <p:cTn id="20" dur="1000"/>
                                        <p:tgtEl>
                                          <p:spTgt spid="10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fade">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1000"/>
                                        <p:tgtEl>
                                          <p:spTgt spid="114"/>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fade">
                                      <p:cBhvr>
                                        <p:cTn id="33"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04" grpId="0" animBg="1"/>
      <p:bldP spid="105" grpId="0"/>
      <p:bldP spid="107" grpId="0"/>
      <p:bldP spid="108" grpId="0" animBg="1"/>
      <p:bldP spid="1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Spread</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765470" cy="461665"/>
          </a:xfrm>
          <a:prstGeom prst="rect">
            <a:avLst/>
          </a:prstGeom>
        </p:spPr>
        <p:txBody>
          <a:bodyPr wrap="square">
            <a:spAutoFit/>
          </a:bodyPr>
          <a:lstStyle/>
          <a:p>
            <a:r>
              <a:rPr lang="en-US" sz="2400" dirty="0"/>
              <a:t>Some important spread or discrepancy measures are</a:t>
            </a:r>
          </a:p>
        </p:txBody>
      </p:sp>
      <p:pic>
        <p:nvPicPr>
          <p:cNvPr id="4" name="Picture 3">
            <a:extLst>
              <a:ext uri="{FF2B5EF4-FFF2-40B4-BE49-F238E27FC236}">
                <a16:creationId xmlns:a16="http://schemas.microsoft.com/office/drawing/2014/main" id="{256A9CB6-2070-40DE-978E-9251EEA27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913" y="4590106"/>
            <a:ext cx="5745616" cy="1902769"/>
          </a:xfrm>
          <a:prstGeom prst="rect">
            <a:avLst/>
          </a:prstGeom>
        </p:spPr>
      </p:pic>
      <p:sp>
        <p:nvSpPr>
          <p:cNvPr id="12" name="Rectangle 11">
            <a:extLst>
              <a:ext uri="{FF2B5EF4-FFF2-40B4-BE49-F238E27FC236}">
                <a16:creationId xmlns:a16="http://schemas.microsoft.com/office/drawing/2014/main" id="{C13DBE89-0BF9-42BC-A831-3827BC59BD66}"/>
              </a:ext>
            </a:extLst>
          </p:cNvPr>
          <p:cNvSpPr/>
          <p:nvPr/>
        </p:nvSpPr>
        <p:spPr>
          <a:xfrm>
            <a:off x="838200" y="2028387"/>
            <a:ext cx="6477000" cy="2031325"/>
          </a:xfrm>
          <a:prstGeom prst="rect">
            <a:avLst/>
          </a:prstGeom>
        </p:spPr>
        <p:txBody>
          <a:bodyPr wrap="square">
            <a:spAutoFit/>
          </a:bodyPr>
          <a:lstStyle/>
          <a:p>
            <a:r>
              <a:rPr lang="en-US" sz="2400" b="1" dirty="0">
                <a:cs typeface="Times New Roman" pitchFamily="18" charset="0"/>
              </a:rPr>
              <a:t>Range</a:t>
            </a:r>
            <a:r>
              <a:rPr lang="en-US" sz="2400" dirty="0">
                <a:cs typeface="Times New Roman" pitchFamily="18" charset="0"/>
              </a:rPr>
              <a:t>: </a:t>
            </a:r>
            <a:r>
              <a:rPr lang="en-US" sz="2400" dirty="0">
                <a:solidFill>
                  <a:srgbClr val="008AF2"/>
                </a:solidFill>
                <a:cs typeface="Times New Roman" pitchFamily="18" charset="0"/>
              </a:rPr>
              <a:t>Maximum</a:t>
            </a:r>
            <a:r>
              <a:rPr lang="en-US" sz="2400" dirty="0">
                <a:solidFill>
                  <a:srgbClr val="00B050"/>
                </a:solidFill>
                <a:cs typeface="Times New Roman" pitchFamily="18" charset="0"/>
              </a:rPr>
              <a:t> </a:t>
            </a:r>
            <a:r>
              <a:rPr lang="en-US" sz="2400" dirty="0">
                <a:cs typeface="Times New Roman" pitchFamily="18" charset="0"/>
              </a:rPr>
              <a:t>–</a:t>
            </a:r>
            <a:r>
              <a:rPr lang="en-US" sz="2400" dirty="0">
                <a:solidFill>
                  <a:srgbClr val="00B050"/>
                </a:solidFill>
                <a:cs typeface="Times New Roman" pitchFamily="18" charset="0"/>
              </a:rPr>
              <a:t> </a:t>
            </a:r>
            <a:r>
              <a:rPr lang="en-US" sz="2400" dirty="0">
                <a:solidFill>
                  <a:srgbClr val="FF0000"/>
                </a:solidFill>
                <a:cs typeface="Times New Roman" pitchFamily="18" charset="0"/>
              </a:rPr>
              <a:t>minimum</a:t>
            </a:r>
          </a:p>
          <a:p>
            <a:pPr>
              <a:lnSpc>
                <a:spcPts val="1200"/>
              </a:lnSpc>
            </a:pPr>
            <a:endParaRPr lang="en-US" sz="2400" dirty="0">
              <a:cs typeface="Times New Roman" pitchFamily="18" charset="0"/>
            </a:endParaRPr>
          </a:p>
          <a:p>
            <a:r>
              <a:rPr lang="en-US" sz="2400" b="1" dirty="0">
                <a:cs typeface="Times New Roman" pitchFamily="18" charset="0"/>
              </a:rPr>
              <a:t>Inter-Quartile Range (IQR): </a:t>
            </a:r>
            <a:r>
              <a:rPr lang="en-US" sz="2400" dirty="0">
                <a:solidFill>
                  <a:srgbClr val="008AF2"/>
                </a:solidFill>
                <a:cs typeface="Times New Roman" pitchFamily="18" charset="0"/>
              </a:rPr>
              <a:t>Q3</a:t>
            </a:r>
            <a:r>
              <a:rPr lang="en-US" sz="2400" dirty="0">
                <a:cs typeface="Times New Roman" pitchFamily="18" charset="0"/>
              </a:rPr>
              <a:t> – </a:t>
            </a:r>
            <a:r>
              <a:rPr lang="en-US" sz="2400" dirty="0">
                <a:solidFill>
                  <a:srgbClr val="FF0000"/>
                </a:solidFill>
                <a:cs typeface="Times New Roman" pitchFamily="18" charset="0"/>
              </a:rPr>
              <a:t>Q1</a:t>
            </a:r>
          </a:p>
          <a:p>
            <a:pPr>
              <a:lnSpc>
                <a:spcPts val="1200"/>
              </a:lnSpc>
            </a:pPr>
            <a:endParaRPr lang="en-US" sz="2400" dirty="0">
              <a:solidFill>
                <a:srgbClr val="FF0000"/>
              </a:solidFill>
              <a:cs typeface="Times New Roman" pitchFamily="18" charset="0"/>
            </a:endParaRPr>
          </a:p>
          <a:p>
            <a:r>
              <a:rPr lang="en-US" sz="2400" b="1" dirty="0">
                <a:cs typeface="Times New Roman" pitchFamily="18" charset="0"/>
              </a:rPr>
              <a:t>Variance: </a:t>
            </a:r>
            <a:r>
              <a:rPr lang="en-US" sz="2400" dirty="0">
                <a:cs typeface="Times New Roman" pitchFamily="18" charset="0"/>
              </a:rPr>
              <a:t>Squared Deviations from mean</a:t>
            </a:r>
          </a:p>
          <a:p>
            <a:pPr>
              <a:lnSpc>
                <a:spcPts val="1200"/>
              </a:lnSpc>
            </a:pPr>
            <a:endParaRPr lang="en-US" sz="2400" b="1" dirty="0">
              <a:cs typeface="Times New Roman" pitchFamily="18" charset="0"/>
            </a:endParaRPr>
          </a:p>
          <a:p>
            <a:r>
              <a:rPr lang="en-US" sz="2400" b="1" dirty="0">
                <a:cs typeface="Times New Roman" pitchFamily="18" charset="0"/>
              </a:rPr>
              <a:t>Standard Deviation: </a:t>
            </a:r>
            <a:r>
              <a:rPr lang="en-US" sz="2400" dirty="0">
                <a:cs typeface="Times New Roman" pitchFamily="18" charset="0"/>
              </a:rPr>
              <a:t>Square-Root of Variance</a:t>
            </a:r>
            <a:endParaRPr lang="en-US" sz="2400" b="1" dirty="0">
              <a:cs typeface="Times New Roman" pitchFamily="18" charset="0"/>
            </a:endParaRPr>
          </a:p>
        </p:txBody>
      </p:sp>
      <p:sp>
        <p:nvSpPr>
          <p:cNvPr id="13" name="Text Box 2">
            <a:extLst>
              <a:ext uri="{FF2B5EF4-FFF2-40B4-BE49-F238E27FC236}">
                <a16:creationId xmlns:a16="http://schemas.microsoft.com/office/drawing/2014/main" id="{00AA06EC-6C9E-45E6-AD37-E05224861469}"/>
              </a:ext>
            </a:extLst>
          </p:cNvPr>
          <p:cNvSpPr txBox="1">
            <a:spLocks noChangeArrowheads="1"/>
          </p:cNvSpPr>
          <p:nvPr/>
        </p:nvSpPr>
        <p:spPr bwMode="auto">
          <a:xfrm>
            <a:off x="8217243" y="340410"/>
            <a:ext cx="3647714" cy="1137335"/>
          </a:xfrm>
          <a:prstGeom prst="rect">
            <a:avLst/>
          </a:prstGeom>
          <a:solidFill>
            <a:srgbClr val="FFCC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All these measures EXCEPT Variance have the same unit as the data. </a:t>
            </a:r>
            <a:endParaRPr kumimoji="0" lang="en-US" altLang="en-US" sz="2200" b="0" i="0" u="none" strike="noStrike" cap="none" normalizeH="0" baseline="0" dirty="0">
              <a:ln>
                <a:noFill/>
              </a:ln>
              <a:effectLst/>
            </a:endParaRPr>
          </a:p>
        </p:txBody>
      </p:sp>
      <p:sp>
        <p:nvSpPr>
          <p:cNvPr id="14" name="Text Box 2">
            <a:extLst>
              <a:ext uri="{FF2B5EF4-FFF2-40B4-BE49-F238E27FC236}">
                <a16:creationId xmlns:a16="http://schemas.microsoft.com/office/drawing/2014/main" id="{6F929A42-99E4-4BCF-A4F3-0EF1FA0C8C08}"/>
              </a:ext>
            </a:extLst>
          </p:cNvPr>
          <p:cNvSpPr txBox="1">
            <a:spLocks noChangeArrowheads="1"/>
          </p:cNvSpPr>
          <p:nvPr/>
        </p:nvSpPr>
        <p:spPr bwMode="auto">
          <a:xfrm>
            <a:off x="8217243" y="1801051"/>
            <a:ext cx="3643428" cy="789315"/>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Unit of variance is</a:t>
            </a:r>
          </a:p>
          <a:p>
            <a:pPr algn="ctr"/>
            <a:r>
              <a:rPr lang="en-US" sz="2200" dirty="0"/>
              <a:t>(unit of data)² </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33CDF-D6CB-4C99-A650-240DF65C4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231" y="2904073"/>
            <a:ext cx="310039" cy="471259"/>
          </a:xfrm>
          <a:prstGeom prst="rect">
            <a:avLst/>
          </a:prstGeom>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Shape: General Shape</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6477000" cy="462265"/>
          </a:xfrm>
          <a:prstGeom prst="rect">
            <a:avLst/>
          </a:prstGeom>
        </p:spPr>
        <p:txBody>
          <a:bodyPr wrap="square">
            <a:spAutoFit/>
          </a:bodyPr>
          <a:lstStyle/>
          <a:p>
            <a:r>
              <a:rPr lang="en-US" sz="2400" dirty="0"/>
              <a:t>Some common shapes are </a:t>
            </a:r>
          </a:p>
        </p:txBody>
      </p:sp>
      <p:sp>
        <p:nvSpPr>
          <p:cNvPr id="12" name="Rectangle 11">
            <a:extLst>
              <a:ext uri="{FF2B5EF4-FFF2-40B4-BE49-F238E27FC236}">
                <a16:creationId xmlns:a16="http://schemas.microsoft.com/office/drawing/2014/main" id="{C13DBE89-0BF9-42BC-A831-3827BC59BD66}"/>
              </a:ext>
            </a:extLst>
          </p:cNvPr>
          <p:cNvSpPr/>
          <p:nvPr/>
        </p:nvSpPr>
        <p:spPr>
          <a:xfrm>
            <a:off x="838200" y="2028387"/>
            <a:ext cx="7354330" cy="3139321"/>
          </a:xfrm>
          <a:prstGeom prst="rect">
            <a:avLst/>
          </a:prstGeom>
        </p:spPr>
        <p:txBody>
          <a:bodyPr wrap="square">
            <a:spAutoFit/>
          </a:bodyPr>
          <a:lstStyle/>
          <a:p>
            <a:r>
              <a:rPr lang="en-US" sz="2400" b="1" dirty="0">
                <a:cs typeface="Times New Roman" pitchFamily="18" charset="0"/>
              </a:rPr>
              <a:t>Uniform (flat)</a:t>
            </a:r>
            <a:r>
              <a:rPr lang="en-US" sz="2400" dirty="0">
                <a:cs typeface="Times New Roman" pitchFamily="18" charset="0"/>
              </a:rPr>
              <a:t>: where the observed values occur with roughly equal frequencies. </a:t>
            </a:r>
            <a:endParaRPr lang="en-US" sz="2400" dirty="0">
              <a:solidFill>
                <a:srgbClr val="FF0000"/>
              </a:solidFill>
              <a:cs typeface="Times New Roman" pitchFamily="18" charset="0"/>
            </a:endParaRPr>
          </a:p>
          <a:p>
            <a:pPr>
              <a:lnSpc>
                <a:spcPts val="1200"/>
              </a:lnSpc>
            </a:pPr>
            <a:endParaRPr lang="en-US" sz="2400" dirty="0">
              <a:cs typeface="Times New Roman" pitchFamily="18" charset="0"/>
            </a:endParaRPr>
          </a:p>
          <a:p>
            <a:r>
              <a:rPr lang="en-US" sz="2400" b="1" dirty="0">
                <a:cs typeface="Times New Roman" pitchFamily="18" charset="0"/>
              </a:rPr>
              <a:t>Bell-shaped: </a:t>
            </a:r>
            <a:r>
              <a:rPr lang="en-US" sz="2400" dirty="0">
                <a:cs typeface="Times New Roman" pitchFamily="18" charset="0"/>
              </a:rPr>
              <a:t>where the distribution resembles a bell     . In this case, the mean, median and mode are equal. </a:t>
            </a:r>
            <a:endParaRPr lang="en-US" sz="2400" dirty="0">
              <a:solidFill>
                <a:srgbClr val="FF0000"/>
              </a:solidFill>
              <a:cs typeface="Times New Roman" pitchFamily="18" charset="0"/>
            </a:endParaRPr>
          </a:p>
          <a:p>
            <a:pPr>
              <a:lnSpc>
                <a:spcPts val="1200"/>
              </a:lnSpc>
            </a:pPr>
            <a:endParaRPr lang="en-US" sz="2400" dirty="0">
              <a:solidFill>
                <a:srgbClr val="FF0000"/>
              </a:solidFill>
              <a:cs typeface="Times New Roman" pitchFamily="18" charset="0"/>
            </a:endParaRPr>
          </a:p>
          <a:p>
            <a:r>
              <a:rPr lang="en-US" sz="2400" b="1" dirty="0">
                <a:cs typeface="Times New Roman" pitchFamily="18" charset="0"/>
              </a:rPr>
              <a:t>Symmetric: </a:t>
            </a:r>
            <a:r>
              <a:rPr lang="en-US" sz="2400" dirty="0">
                <a:cs typeface="Times New Roman" pitchFamily="18" charset="0"/>
              </a:rPr>
              <a:t>there is an axis about which the form of the distribution is congruent.</a:t>
            </a:r>
          </a:p>
          <a:p>
            <a:pPr>
              <a:lnSpc>
                <a:spcPts val="1200"/>
              </a:lnSpc>
            </a:pPr>
            <a:endParaRPr lang="en-US" sz="2400" b="1" dirty="0">
              <a:cs typeface="Times New Roman" pitchFamily="18" charset="0"/>
            </a:endParaRPr>
          </a:p>
          <a:p>
            <a:r>
              <a:rPr lang="en-US" sz="2400" b="1" dirty="0">
                <a:cs typeface="Times New Roman" pitchFamily="18" charset="0"/>
              </a:rPr>
              <a:t>Skewed: </a:t>
            </a:r>
            <a:r>
              <a:rPr lang="en-US" sz="2400" dirty="0">
                <a:cs typeface="Times New Roman" pitchFamily="18" charset="0"/>
              </a:rPr>
              <a:t>where one tail of the distribution is longer.  </a:t>
            </a:r>
          </a:p>
        </p:txBody>
      </p:sp>
      <p:pic>
        <p:nvPicPr>
          <p:cNvPr id="7" name="Picture 6">
            <a:extLst>
              <a:ext uri="{FF2B5EF4-FFF2-40B4-BE49-F238E27FC236}">
                <a16:creationId xmlns:a16="http://schemas.microsoft.com/office/drawing/2014/main" id="{DA03D7CF-625F-41F5-886B-6C120555A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7578" y="444370"/>
            <a:ext cx="3346191" cy="1115397"/>
          </a:xfrm>
          <a:prstGeom prst="rect">
            <a:avLst/>
          </a:prstGeom>
        </p:spPr>
      </p:pic>
      <p:pic>
        <p:nvPicPr>
          <p:cNvPr id="9" name="Picture 8">
            <a:extLst>
              <a:ext uri="{FF2B5EF4-FFF2-40B4-BE49-F238E27FC236}">
                <a16:creationId xmlns:a16="http://schemas.microsoft.com/office/drawing/2014/main" id="{987BA42A-E601-4198-BC56-FF564CAA7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786" y="1769933"/>
            <a:ext cx="3296983" cy="1457914"/>
          </a:xfrm>
          <a:prstGeom prst="rect">
            <a:avLst/>
          </a:prstGeom>
        </p:spPr>
      </p:pic>
      <p:pic>
        <p:nvPicPr>
          <p:cNvPr id="11" name="Picture 10">
            <a:extLst>
              <a:ext uri="{FF2B5EF4-FFF2-40B4-BE49-F238E27FC236}">
                <a16:creationId xmlns:a16="http://schemas.microsoft.com/office/drawing/2014/main" id="{C8B311A2-3803-4F03-9DAB-902E14BD0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2181" y="3307092"/>
            <a:ext cx="3296983" cy="1496030"/>
          </a:xfrm>
          <a:prstGeom prst="rect">
            <a:avLst/>
          </a:prstGeom>
        </p:spPr>
      </p:pic>
      <p:pic>
        <p:nvPicPr>
          <p:cNvPr id="16" name="Picture 15">
            <a:extLst>
              <a:ext uri="{FF2B5EF4-FFF2-40B4-BE49-F238E27FC236}">
                <a16:creationId xmlns:a16="http://schemas.microsoft.com/office/drawing/2014/main" id="{44DBAC3F-C743-4691-996B-F36BC9A355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7578" y="5201237"/>
            <a:ext cx="3249338" cy="1410270"/>
          </a:xfrm>
          <a:prstGeom prst="rect">
            <a:avLst/>
          </a:prstGeom>
        </p:spPr>
      </p:pic>
      <p:sp>
        <p:nvSpPr>
          <p:cNvPr id="18" name="Rectangle 17">
            <a:extLst>
              <a:ext uri="{FF2B5EF4-FFF2-40B4-BE49-F238E27FC236}">
                <a16:creationId xmlns:a16="http://schemas.microsoft.com/office/drawing/2014/main" id="{C65B5288-A2F9-41EC-890F-AACFB02C91B3}"/>
              </a:ext>
            </a:extLst>
          </p:cNvPr>
          <p:cNvSpPr/>
          <p:nvPr/>
        </p:nvSpPr>
        <p:spPr>
          <a:xfrm>
            <a:off x="838200" y="5784997"/>
            <a:ext cx="2707772" cy="707878"/>
          </a:xfrm>
          <a:prstGeom prst="rect">
            <a:avLst/>
          </a:prstGeom>
        </p:spPr>
        <p:txBody>
          <a:bodyPr wrap="none" lIns="91430" tIns="45716" rIns="91430" bIns="45716">
            <a:spAutoFit/>
          </a:bodyPr>
          <a:lstStyle/>
          <a:p>
            <a:r>
              <a:rPr lang="en-US" sz="2000" dirty="0">
                <a:sym typeface="Wingdings"/>
              </a:rPr>
              <a:t>Skewed Left: </a:t>
            </a:r>
          </a:p>
          <a:p>
            <a:r>
              <a:rPr lang="en-US" sz="2000" b="1" dirty="0">
                <a:solidFill>
                  <a:srgbClr val="FF0000"/>
                </a:solidFill>
                <a:sym typeface="Wingdings"/>
              </a:rPr>
              <a:t>mean</a:t>
            </a:r>
            <a:r>
              <a:rPr lang="en-US" sz="2000" dirty="0">
                <a:sym typeface="Wingdings"/>
              </a:rPr>
              <a:t> </a:t>
            </a:r>
            <a:r>
              <a:rPr lang="en-US" sz="2000" b="1" dirty="0">
                <a:sym typeface="Wingdings"/>
              </a:rPr>
              <a:t>&lt;</a:t>
            </a:r>
            <a:r>
              <a:rPr lang="en-US" sz="2000" dirty="0">
                <a:sym typeface="Wingdings"/>
              </a:rPr>
              <a:t> </a:t>
            </a:r>
            <a:r>
              <a:rPr lang="en-US" sz="2000" b="1" dirty="0">
                <a:solidFill>
                  <a:srgbClr val="00B0F0"/>
                </a:solidFill>
                <a:sym typeface="Wingdings"/>
              </a:rPr>
              <a:t>median </a:t>
            </a:r>
            <a:r>
              <a:rPr lang="en-US" sz="2000" b="1" dirty="0">
                <a:sym typeface="Wingdings"/>
              </a:rPr>
              <a:t>&lt;</a:t>
            </a:r>
            <a:r>
              <a:rPr lang="en-US" sz="2000" dirty="0">
                <a:sym typeface="Wingdings"/>
              </a:rPr>
              <a:t> </a:t>
            </a:r>
            <a:r>
              <a:rPr lang="en-US" sz="2000" b="1" dirty="0">
                <a:solidFill>
                  <a:srgbClr val="00B050"/>
                </a:solidFill>
                <a:sym typeface="Wingdings"/>
              </a:rPr>
              <a:t>Mode</a:t>
            </a:r>
          </a:p>
        </p:txBody>
      </p:sp>
      <p:sp>
        <p:nvSpPr>
          <p:cNvPr id="19" name="Rectangle 18">
            <a:extLst>
              <a:ext uri="{FF2B5EF4-FFF2-40B4-BE49-F238E27FC236}">
                <a16:creationId xmlns:a16="http://schemas.microsoft.com/office/drawing/2014/main" id="{58BE8068-3A48-4DF3-99E0-C4F303622514}"/>
              </a:ext>
            </a:extLst>
          </p:cNvPr>
          <p:cNvSpPr/>
          <p:nvPr/>
        </p:nvSpPr>
        <p:spPr>
          <a:xfrm>
            <a:off x="4232829" y="5789850"/>
            <a:ext cx="2707772" cy="707878"/>
          </a:xfrm>
          <a:prstGeom prst="rect">
            <a:avLst/>
          </a:prstGeom>
        </p:spPr>
        <p:txBody>
          <a:bodyPr wrap="none" lIns="91430" tIns="45716" rIns="91430" bIns="45716">
            <a:spAutoFit/>
          </a:bodyPr>
          <a:lstStyle/>
          <a:p>
            <a:r>
              <a:rPr lang="en-US" sz="2000" dirty="0">
                <a:sym typeface="Wingdings"/>
              </a:rPr>
              <a:t>Skewed Right: </a:t>
            </a:r>
          </a:p>
          <a:p>
            <a:r>
              <a:rPr lang="en-US" sz="2000" b="1" dirty="0">
                <a:solidFill>
                  <a:srgbClr val="00B050"/>
                </a:solidFill>
                <a:sym typeface="Wingdings"/>
              </a:rPr>
              <a:t>Mode </a:t>
            </a:r>
            <a:r>
              <a:rPr lang="en-US" sz="2000" b="1" dirty="0">
                <a:sym typeface="Wingdings"/>
              </a:rPr>
              <a:t>&lt;</a:t>
            </a:r>
            <a:r>
              <a:rPr lang="en-US" sz="2000" dirty="0">
                <a:sym typeface="Wingdings"/>
              </a:rPr>
              <a:t> </a:t>
            </a:r>
            <a:r>
              <a:rPr lang="en-US" sz="2000" b="1" dirty="0">
                <a:solidFill>
                  <a:srgbClr val="00B0F0"/>
                </a:solidFill>
                <a:sym typeface="Wingdings"/>
              </a:rPr>
              <a:t>median </a:t>
            </a:r>
            <a:r>
              <a:rPr lang="en-US" sz="2000" b="1" dirty="0">
                <a:sym typeface="Wingdings"/>
              </a:rPr>
              <a:t>&lt;</a:t>
            </a:r>
            <a:r>
              <a:rPr lang="en-US" sz="2000" b="1" dirty="0">
                <a:solidFill>
                  <a:srgbClr val="FF0000"/>
                </a:solidFill>
                <a:sym typeface="Wingdings"/>
              </a:rPr>
              <a:t> mean</a:t>
            </a:r>
            <a:endParaRPr lang="en-US" sz="2000" dirty="0">
              <a:solidFill>
                <a:srgbClr val="00B0F0"/>
              </a:solidFill>
            </a:endParaRPr>
          </a:p>
        </p:txBody>
      </p:sp>
    </p:spTree>
    <p:extLst>
      <p:ext uri="{BB962C8B-B14F-4D97-AF65-F5344CB8AC3E}">
        <p14:creationId xmlns:p14="http://schemas.microsoft.com/office/powerpoint/2010/main" val="404291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21462" cy="1325563"/>
          </a:xfrm>
        </p:spPr>
        <p:txBody>
          <a:bodyPr/>
          <a:lstStyle/>
          <a:p>
            <a:r>
              <a:rPr lang="en-US" dirty="0">
                <a:solidFill>
                  <a:srgbClr val="990033"/>
                </a:solidFill>
              </a:rPr>
              <a:t>Example</a:t>
            </a:r>
            <a:endParaRPr lang="en-US" dirty="0"/>
          </a:p>
        </p:txBody>
      </p:sp>
      <p:sp>
        <p:nvSpPr>
          <p:cNvPr id="16" name="Rectangle 15">
            <a:extLst>
              <a:ext uri="{FF2B5EF4-FFF2-40B4-BE49-F238E27FC236}">
                <a16:creationId xmlns:a16="http://schemas.microsoft.com/office/drawing/2014/main" id="{5075C887-1AD8-490D-B543-34ED3B2352BC}"/>
              </a:ext>
            </a:extLst>
          </p:cNvPr>
          <p:cNvSpPr/>
          <p:nvPr/>
        </p:nvSpPr>
        <p:spPr>
          <a:xfrm>
            <a:off x="838199" y="1477746"/>
            <a:ext cx="6291649" cy="461665"/>
          </a:xfrm>
          <a:prstGeom prst="rect">
            <a:avLst/>
          </a:prstGeom>
        </p:spPr>
        <p:txBody>
          <a:bodyPr wrap="square">
            <a:spAutoFit/>
          </a:bodyPr>
          <a:lstStyle/>
          <a:p>
            <a:r>
              <a:rPr lang="en-US" sz="2400" dirty="0"/>
              <a:t>Describe the shape of the given distributions.</a:t>
            </a:r>
          </a:p>
        </p:txBody>
      </p:sp>
      <p:pic>
        <p:nvPicPr>
          <p:cNvPr id="5" name="Picture 1" descr="C:\Users\ASaghafi\Desktop\images.png">
            <a:extLst>
              <a:ext uri="{FF2B5EF4-FFF2-40B4-BE49-F238E27FC236}">
                <a16:creationId xmlns:a16="http://schemas.microsoft.com/office/drawing/2014/main" id="{E66417DD-161D-419F-83B0-7629C6B1A027}"/>
              </a:ext>
            </a:extLst>
          </p:cNvPr>
          <p:cNvPicPr>
            <a:picLocks noChangeAspect="1" noChangeArrowheads="1"/>
          </p:cNvPicPr>
          <p:nvPr/>
        </p:nvPicPr>
        <p:blipFill>
          <a:blip r:embed="rId3"/>
          <a:srcRect/>
          <a:stretch>
            <a:fillRect/>
          </a:stretch>
        </p:blipFill>
        <p:spPr bwMode="auto">
          <a:xfrm>
            <a:off x="838199" y="2146835"/>
            <a:ext cx="5065858" cy="2360586"/>
          </a:xfrm>
          <a:prstGeom prst="rect">
            <a:avLst/>
          </a:prstGeom>
          <a:noFill/>
        </p:spPr>
      </p:pic>
      <p:grpSp>
        <p:nvGrpSpPr>
          <p:cNvPr id="6" name="Group 22">
            <a:extLst>
              <a:ext uri="{FF2B5EF4-FFF2-40B4-BE49-F238E27FC236}">
                <a16:creationId xmlns:a16="http://schemas.microsoft.com/office/drawing/2014/main" id="{275CADAD-14E7-4A65-A0C4-DE1560468A1E}"/>
              </a:ext>
            </a:extLst>
          </p:cNvPr>
          <p:cNvGrpSpPr/>
          <p:nvPr/>
        </p:nvGrpSpPr>
        <p:grpSpPr>
          <a:xfrm>
            <a:off x="1134199" y="5607377"/>
            <a:ext cx="823431" cy="586205"/>
            <a:chOff x="1683389" y="5160936"/>
            <a:chExt cx="823431" cy="805912"/>
          </a:xfrm>
        </p:grpSpPr>
        <p:sp>
          <p:nvSpPr>
            <p:cNvPr id="7" name="Rectangle 6">
              <a:extLst>
                <a:ext uri="{FF2B5EF4-FFF2-40B4-BE49-F238E27FC236}">
                  <a16:creationId xmlns:a16="http://schemas.microsoft.com/office/drawing/2014/main" id="{7F9960EA-7892-487E-B01E-2CB5657530FE}"/>
                </a:ext>
              </a:extLst>
            </p:cNvPr>
            <p:cNvSpPr/>
            <p:nvPr/>
          </p:nvSpPr>
          <p:spPr>
            <a:xfrm rot="10800000">
              <a:off x="1683389" y="5160936"/>
              <a:ext cx="174621" cy="805912"/>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82327BF-8D70-4507-9C24-A11BA7F2C7BD}"/>
                </a:ext>
              </a:extLst>
            </p:cNvPr>
            <p:cNvCxnSpPr/>
            <p:nvPr/>
          </p:nvCxnSpPr>
          <p:spPr>
            <a:xfrm flipV="1">
              <a:off x="1749525" y="5160936"/>
              <a:ext cx="0" cy="8059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4561CCC-BE84-4297-BBDF-31DC97613351}"/>
                </a:ext>
              </a:extLst>
            </p:cNvPr>
            <p:cNvCxnSpPr>
              <a:stCxn id="7" idx="1"/>
            </p:cNvCxnSpPr>
            <p:nvPr/>
          </p:nvCxnSpPr>
          <p:spPr>
            <a:xfrm>
              <a:off x="1858010" y="5563892"/>
              <a:ext cx="64881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 name="Group 23">
            <a:extLst>
              <a:ext uri="{FF2B5EF4-FFF2-40B4-BE49-F238E27FC236}">
                <a16:creationId xmlns:a16="http://schemas.microsoft.com/office/drawing/2014/main" id="{C1811E6F-2918-4068-82C4-2504B4CCC1D7}"/>
              </a:ext>
            </a:extLst>
          </p:cNvPr>
          <p:cNvGrpSpPr/>
          <p:nvPr/>
        </p:nvGrpSpPr>
        <p:grpSpPr>
          <a:xfrm>
            <a:off x="1382492" y="4724438"/>
            <a:ext cx="3532428" cy="586204"/>
            <a:chOff x="1530992" y="3890088"/>
            <a:chExt cx="3532428" cy="805912"/>
          </a:xfrm>
        </p:grpSpPr>
        <p:sp>
          <p:nvSpPr>
            <p:cNvPr id="11" name="Rectangle 10">
              <a:extLst>
                <a:ext uri="{FF2B5EF4-FFF2-40B4-BE49-F238E27FC236}">
                  <a16:creationId xmlns:a16="http://schemas.microsoft.com/office/drawing/2014/main" id="{00CE5403-F24B-4C2A-8850-0ECBC395972D}"/>
                </a:ext>
              </a:extLst>
            </p:cNvPr>
            <p:cNvSpPr/>
            <p:nvPr/>
          </p:nvSpPr>
          <p:spPr>
            <a:xfrm rot="10800000">
              <a:off x="1530992" y="3890088"/>
              <a:ext cx="2948017" cy="805912"/>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D9DDA66-4E11-43D3-9275-6F2C07562F9F}"/>
                </a:ext>
              </a:extLst>
            </p:cNvPr>
            <p:cNvCxnSpPr/>
            <p:nvPr/>
          </p:nvCxnSpPr>
          <p:spPr>
            <a:xfrm flipV="1">
              <a:off x="2106130" y="3890088"/>
              <a:ext cx="0" cy="8059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621FF2-970F-44B7-A6DB-BFD45677D2EE}"/>
                </a:ext>
              </a:extLst>
            </p:cNvPr>
            <p:cNvCxnSpPr/>
            <p:nvPr/>
          </p:nvCxnSpPr>
          <p:spPr>
            <a:xfrm>
              <a:off x="4479009" y="4293044"/>
              <a:ext cx="58441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4" name="Picture 2" descr="C:\Users\ASaghafi\Desktop\index.png">
            <a:extLst>
              <a:ext uri="{FF2B5EF4-FFF2-40B4-BE49-F238E27FC236}">
                <a16:creationId xmlns:a16="http://schemas.microsoft.com/office/drawing/2014/main" id="{7F2CF776-AD21-479A-9CE8-FB90D2B22145}"/>
              </a:ext>
            </a:extLst>
          </p:cNvPr>
          <p:cNvPicPr>
            <a:picLocks noChangeAspect="1" noChangeArrowheads="1"/>
          </p:cNvPicPr>
          <p:nvPr/>
        </p:nvPicPr>
        <p:blipFill>
          <a:blip r:embed="rId4"/>
          <a:srcRect/>
          <a:stretch>
            <a:fillRect/>
          </a:stretch>
        </p:blipFill>
        <p:spPr bwMode="auto">
          <a:xfrm>
            <a:off x="7137321" y="365125"/>
            <a:ext cx="4535273" cy="2686994"/>
          </a:xfrm>
          <a:prstGeom prst="rect">
            <a:avLst/>
          </a:prstGeom>
          <a:noFill/>
        </p:spPr>
      </p:pic>
      <p:pic>
        <p:nvPicPr>
          <p:cNvPr id="15" name="Picture 14">
            <a:extLst>
              <a:ext uri="{FF2B5EF4-FFF2-40B4-BE49-F238E27FC236}">
                <a16:creationId xmlns:a16="http://schemas.microsoft.com/office/drawing/2014/main" id="{616546C6-D7B4-45ED-84D0-77364273843E}"/>
              </a:ext>
            </a:extLst>
          </p:cNvPr>
          <p:cNvPicPr/>
          <p:nvPr/>
        </p:nvPicPr>
        <p:blipFill>
          <a:blip r:embed="rId5" cstate="print"/>
          <a:srcRect/>
          <a:stretch>
            <a:fillRect/>
          </a:stretch>
        </p:blipFill>
        <p:spPr bwMode="auto">
          <a:xfrm>
            <a:off x="8159662" y="3596513"/>
            <a:ext cx="3506947" cy="2842053"/>
          </a:xfrm>
          <a:prstGeom prst="rect">
            <a:avLst/>
          </a:prstGeom>
          <a:noFill/>
          <a:ln w="9525">
            <a:noFill/>
            <a:miter lim="800000"/>
            <a:headEnd/>
            <a:tailEnd/>
          </a:ln>
        </p:spPr>
      </p:pic>
      <p:pic>
        <p:nvPicPr>
          <p:cNvPr id="4" name="Picture 3">
            <a:extLst>
              <a:ext uri="{FF2B5EF4-FFF2-40B4-BE49-F238E27FC236}">
                <a16:creationId xmlns:a16="http://schemas.microsoft.com/office/drawing/2014/main" id="{D4AB487E-0539-4BA9-98F9-73A43EA396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007" y="4811187"/>
            <a:ext cx="2308480" cy="1592380"/>
          </a:xfrm>
          <a:prstGeom prst="rect">
            <a:avLst/>
          </a:prstGeom>
        </p:spPr>
      </p:pic>
    </p:spTree>
    <p:extLst>
      <p:ext uri="{BB962C8B-B14F-4D97-AF65-F5344CB8AC3E}">
        <p14:creationId xmlns:p14="http://schemas.microsoft.com/office/powerpoint/2010/main" val="587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Shape: Outliers</a:t>
            </a:r>
            <a:endParaRPr lang="en-US" dirty="0"/>
          </a:p>
        </p:txBody>
      </p:sp>
      <p:sp>
        <p:nvSpPr>
          <p:cNvPr id="31" name="Rectangle 30">
            <a:extLst>
              <a:ext uri="{FF2B5EF4-FFF2-40B4-BE49-F238E27FC236}">
                <a16:creationId xmlns:a16="http://schemas.microsoft.com/office/drawing/2014/main" id="{EC447B00-1C86-44C3-85D1-53DB293F25C7}"/>
              </a:ext>
            </a:extLst>
          </p:cNvPr>
          <p:cNvSpPr/>
          <p:nvPr/>
        </p:nvSpPr>
        <p:spPr>
          <a:xfrm>
            <a:off x="838199" y="1477746"/>
            <a:ext cx="5995087" cy="830997"/>
          </a:xfrm>
          <a:prstGeom prst="rect">
            <a:avLst/>
          </a:prstGeom>
        </p:spPr>
        <p:txBody>
          <a:bodyPr wrap="square">
            <a:spAutoFit/>
          </a:bodyPr>
          <a:lstStyle/>
          <a:p>
            <a:r>
              <a:rPr lang="en-US" sz="2400" b="1" dirty="0">
                <a:cs typeface="Times New Roman" pitchFamily="18" charset="0"/>
              </a:rPr>
              <a:t>Outliers</a:t>
            </a:r>
            <a:r>
              <a:rPr lang="en-US" sz="2400" b="1" cap="small" dirty="0">
                <a:cs typeface="Times New Roman" pitchFamily="18" charset="0"/>
              </a:rPr>
              <a:t> </a:t>
            </a:r>
            <a:r>
              <a:rPr lang="en-US" sz="2400" dirty="0">
                <a:cs typeface="Times New Roman" pitchFamily="18" charset="0"/>
              </a:rPr>
              <a:t>are observations that fall </a:t>
            </a:r>
            <a:r>
              <a:rPr lang="en-US" sz="2400" dirty="0">
                <a:solidFill>
                  <a:srgbClr val="FF0000"/>
                </a:solidFill>
                <a:cs typeface="Times New Roman" pitchFamily="18" charset="0"/>
              </a:rPr>
              <a:t>outside the overall pattern</a:t>
            </a:r>
            <a:r>
              <a:rPr lang="en-US" sz="2400" dirty="0">
                <a:cs typeface="Times New Roman" pitchFamily="18" charset="0"/>
              </a:rPr>
              <a:t> (cluster) of the data. </a:t>
            </a:r>
          </a:p>
        </p:txBody>
      </p:sp>
      <p:pic>
        <p:nvPicPr>
          <p:cNvPr id="8" name="Picture 2">
            <a:extLst>
              <a:ext uri="{FF2B5EF4-FFF2-40B4-BE49-F238E27FC236}">
                <a16:creationId xmlns:a16="http://schemas.microsoft.com/office/drawing/2014/main" id="{4472E104-0EE7-4B97-9C1A-06876BF3C30B}"/>
              </a:ext>
            </a:extLst>
          </p:cNvPr>
          <p:cNvPicPr>
            <a:picLocks noChangeAspect="1" noChangeArrowheads="1"/>
          </p:cNvPicPr>
          <p:nvPr/>
        </p:nvPicPr>
        <p:blipFill>
          <a:blip r:embed="rId3" cstate="print"/>
          <a:srcRect/>
          <a:stretch>
            <a:fillRect/>
          </a:stretch>
        </p:blipFill>
        <p:spPr bwMode="auto">
          <a:xfrm>
            <a:off x="6708375" y="203557"/>
            <a:ext cx="5335455" cy="2116172"/>
          </a:xfrm>
          <a:prstGeom prst="rect">
            <a:avLst/>
          </a:prstGeom>
          <a:noFill/>
          <a:ln w="9525">
            <a:noFill/>
            <a:miter lim="800000"/>
            <a:headEnd/>
            <a:tailEnd/>
          </a:ln>
        </p:spPr>
      </p:pic>
      <p:sp>
        <p:nvSpPr>
          <p:cNvPr id="9" name="Oval 8">
            <a:extLst>
              <a:ext uri="{FF2B5EF4-FFF2-40B4-BE49-F238E27FC236}">
                <a16:creationId xmlns:a16="http://schemas.microsoft.com/office/drawing/2014/main" id="{566B0823-E5F4-46E1-8C7A-4E7CA1207B23}"/>
              </a:ext>
            </a:extLst>
          </p:cNvPr>
          <p:cNvSpPr/>
          <p:nvPr/>
        </p:nvSpPr>
        <p:spPr>
          <a:xfrm>
            <a:off x="11267303" y="718686"/>
            <a:ext cx="594360" cy="5943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rtlCol="0" anchor="ctr"/>
          <a:lstStyle/>
          <a:p>
            <a:pPr algn="ctr"/>
            <a:endParaRPr lang="en-US"/>
          </a:p>
        </p:txBody>
      </p:sp>
      <p:sp>
        <p:nvSpPr>
          <p:cNvPr id="10" name="Rectangle 9">
            <a:extLst>
              <a:ext uri="{FF2B5EF4-FFF2-40B4-BE49-F238E27FC236}">
                <a16:creationId xmlns:a16="http://schemas.microsoft.com/office/drawing/2014/main" id="{78F5B1AF-680E-4970-BA3F-84952C5E4B87}"/>
              </a:ext>
            </a:extLst>
          </p:cNvPr>
          <p:cNvSpPr/>
          <p:nvPr/>
        </p:nvSpPr>
        <p:spPr>
          <a:xfrm>
            <a:off x="838199" y="2574658"/>
            <a:ext cx="5995087" cy="1569660"/>
          </a:xfrm>
          <a:prstGeom prst="rect">
            <a:avLst/>
          </a:prstGeom>
        </p:spPr>
        <p:txBody>
          <a:bodyPr wrap="square">
            <a:spAutoFit/>
          </a:bodyPr>
          <a:lstStyle/>
          <a:p>
            <a:r>
              <a:rPr lang="en-US" sz="2400" dirty="0">
                <a:cs typeface="Times New Roman" pitchFamily="18" charset="0"/>
              </a:rPr>
              <a:t>To detect outliers, compute the following interval. </a:t>
            </a:r>
            <a:r>
              <a:rPr lang="en-US" sz="2400" dirty="0">
                <a:solidFill>
                  <a:srgbClr val="00B050"/>
                </a:solidFill>
                <a:cs typeface="Times New Roman" pitchFamily="18" charset="0"/>
              </a:rPr>
              <a:t>Any point outside the interval </a:t>
            </a:r>
            <a:r>
              <a:rPr lang="en-US" sz="2400" dirty="0">
                <a:cs typeface="Times New Roman" pitchFamily="18" charset="0"/>
              </a:rPr>
              <a:t>is an outlier. </a:t>
            </a:r>
          </a:p>
          <a:p>
            <a:pPr algn="ctr"/>
            <a:r>
              <a:rPr lang="en-US" sz="2400" b="1" dirty="0">
                <a:cs typeface="Times New Roman" pitchFamily="18" charset="0"/>
              </a:rPr>
              <a:t>(Q</a:t>
            </a:r>
            <a:r>
              <a:rPr lang="en-US" sz="2400" b="1" baseline="-25000" dirty="0">
                <a:cs typeface="Times New Roman" pitchFamily="18" charset="0"/>
              </a:rPr>
              <a:t>1</a:t>
            </a:r>
            <a:r>
              <a:rPr lang="en-US" sz="2400" b="1" dirty="0">
                <a:cs typeface="Times New Roman" pitchFamily="18" charset="0"/>
              </a:rPr>
              <a:t>–(1.5</a:t>
            </a:r>
            <a:r>
              <a:rPr lang="en-US" sz="2400" b="1" dirty="0">
                <a:cs typeface="Times New Roman" pitchFamily="18" charset="0"/>
                <a:sym typeface="Symbol"/>
              </a:rPr>
              <a:t></a:t>
            </a:r>
            <a:r>
              <a:rPr lang="en-US" sz="2400" b="1" dirty="0">
                <a:cs typeface="Times New Roman" pitchFamily="18" charset="0"/>
              </a:rPr>
              <a:t>IQR), Q</a:t>
            </a:r>
            <a:r>
              <a:rPr lang="en-US" sz="2400" b="1" baseline="-25000" dirty="0">
                <a:cs typeface="Times New Roman" pitchFamily="18" charset="0"/>
              </a:rPr>
              <a:t>3</a:t>
            </a:r>
            <a:r>
              <a:rPr lang="en-US" sz="2400" b="1" dirty="0">
                <a:cs typeface="Times New Roman" pitchFamily="18" charset="0"/>
              </a:rPr>
              <a:t>+(1.5</a:t>
            </a:r>
            <a:r>
              <a:rPr lang="en-US" sz="2400" b="1" dirty="0">
                <a:cs typeface="Times New Roman" pitchFamily="18" charset="0"/>
                <a:sym typeface="Symbol"/>
              </a:rPr>
              <a:t></a:t>
            </a:r>
            <a:r>
              <a:rPr lang="en-US" sz="2400" b="1" dirty="0">
                <a:cs typeface="Times New Roman" pitchFamily="18" charset="0"/>
              </a:rPr>
              <a:t>IQR))</a:t>
            </a:r>
            <a:endParaRPr lang="en-US" sz="2400" dirty="0">
              <a:cs typeface="Times New Roman" pitchFamily="18" charset="0"/>
            </a:endParaRPr>
          </a:p>
        </p:txBody>
      </p:sp>
      <p:sp>
        <p:nvSpPr>
          <p:cNvPr id="11" name="Rectangle 10">
            <a:extLst>
              <a:ext uri="{FF2B5EF4-FFF2-40B4-BE49-F238E27FC236}">
                <a16:creationId xmlns:a16="http://schemas.microsoft.com/office/drawing/2014/main" id="{502E8D79-FEA1-4D9B-B676-81C085F413C3}"/>
              </a:ext>
            </a:extLst>
          </p:cNvPr>
          <p:cNvSpPr/>
          <p:nvPr/>
        </p:nvSpPr>
        <p:spPr>
          <a:xfrm>
            <a:off x="838199" y="4410233"/>
            <a:ext cx="5995087" cy="1569660"/>
          </a:xfrm>
          <a:prstGeom prst="rect">
            <a:avLst/>
          </a:prstGeom>
        </p:spPr>
        <p:txBody>
          <a:bodyPr wrap="square">
            <a:spAutoFit/>
          </a:bodyPr>
          <a:lstStyle/>
          <a:p>
            <a:r>
              <a:rPr lang="en-US" sz="2400" dirty="0">
                <a:cs typeface="Times New Roman" pitchFamily="18" charset="0"/>
              </a:rPr>
              <a:t>IF the distribution is bell-shaped and symmetric, any point outside the following interval is an outlier. </a:t>
            </a:r>
          </a:p>
          <a:p>
            <a:pPr algn="ctr"/>
            <a:r>
              <a:rPr lang="en-US" sz="2400" dirty="0">
                <a:cs typeface="Times New Roman" pitchFamily="18" charset="0"/>
              </a:rPr>
              <a:t>(</a:t>
            </a:r>
            <a:r>
              <a:rPr lang="en-US" sz="2400" b="1" dirty="0">
                <a:cs typeface="Times New Roman" pitchFamily="18" charset="0"/>
                <a:sym typeface="Symbol"/>
              </a:rPr>
              <a:t>-</a:t>
            </a:r>
            <a:r>
              <a:rPr lang="en-US" sz="2400" b="1" dirty="0">
                <a:cs typeface="Times New Roman" pitchFamily="18" charset="0"/>
              </a:rPr>
              <a:t>3</a:t>
            </a:r>
            <a:r>
              <a:rPr lang="en-US" sz="2400" b="1" dirty="0">
                <a:cs typeface="Times New Roman" pitchFamily="18" charset="0"/>
                <a:sym typeface="Symbol"/>
              </a:rPr>
              <a:t>, +</a:t>
            </a:r>
            <a:r>
              <a:rPr lang="en-US" sz="2400" b="1" dirty="0">
                <a:cs typeface="Times New Roman" pitchFamily="18" charset="0"/>
              </a:rPr>
              <a:t>3</a:t>
            </a:r>
            <a:r>
              <a:rPr lang="en-US" sz="2400" b="1" dirty="0">
                <a:cs typeface="Times New Roman" pitchFamily="18" charset="0"/>
                <a:sym typeface="Symbol"/>
              </a:rPr>
              <a:t></a:t>
            </a:r>
            <a:r>
              <a:rPr lang="en-US" sz="2400" dirty="0">
                <a:cs typeface="Times New Roman" pitchFamily="18" charset="0"/>
              </a:rPr>
              <a:t>)</a:t>
            </a:r>
          </a:p>
        </p:txBody>
      </p:sp>
      <p:cxnSp>
        <p:nvCxnSpPr>
          <p:cNvPr id="12" name="Straight Arrow Connector 11">
            <a:extLst>
              <a:ext uri="{FF2B5EF4-FFF2-40B4-BE49-F238E27FC236}">
                <a16:creationId xmlns:a16="http://schemas.microsoft.com/office/drawing/2014/main" id="{50E34188-D492-43A7-9F91-B2A4EA134945}"/>
              </a:ext>
            </a:extLst>
          </p:cNvPr>
          <p:cNvCxnSpPr>
            <a:cxnSpLocks/>
          </p:cNvCxnSpPr>
          <p:nvPr/>
        </p:nvCxnSpPr>
        <p:spPr>
          <a:xfrm flipH="1">
            <a:off x="2837797" y="5925781"/>
            <a:ext cx="350246" cy="3059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97AEEF-1541-40BE-8A88-6221EE88A88D}"/>
              </a:ext>
            </a:extLst>
          </p:cNvPr>
          <p:cNvSpPr txBox="1"/>
          <p:nvPr/>
        </p:nvSpPr>
        <p:spPr>
          <a:xfrm>
            <a:off x="2219843" y="6123551"/>
            <a:ext cx="838671" cy="369324"/>
          </a:xfrm>
          <a:prstGeom prst="rect">
            <a:avLst/>
          </a:prstGeom>
          <a:noFill/>
        </p:spPr>
        <p:txBody>
          <a:bodyPr wrap="none" lIns="91430" tIns="45716" rIns="91430" bIns="45716" rtlCol="0">
            <a:spAutoFit/>
          </a:bodyPr>
          <a:lstStyle/>
          <a:p>
            <a:r>
              <a:rPr lang="en-US" b="1" dirty="0">
                <a:solidFill>
                  <a:srgbClr val="FF0000"/>
                </a:solidFill>
              </a:rPr>
              <a:t>mean</a:t>
            </a:r>
          </a:p>
        </p:txBody>
      </p:sp>
      <p:sp>
        <p:nvSpPr>
          <p:cNvPr id="14" name="TextBox 13">
            <a:extLst>
              <a:ext uri="{FF2B5EF4-FFF2-40B4-BE49-F238E27FC236}">
                <a16:creationId xmlns:a16="http://schemas.microsoft.com/office/drawing/2014/main" id="{CCA849BD-6866-4BAC-9987-3B5E10A5A1AF}"/>
              </a:ext>
            </a:extLst>
          </p:cNvPr>
          <p:cNvSpPr txBox="1"/>
          <p:nvPr/>
        </p:nvSpPr>
        <p:spPr>
          <a:xfrm>
            <a:off x="3727624" y="6123551"/>
            <a:ext cx="2307022" cy="369324"/>
          </a:xfrm>
          <a:prstGeom prst="rect">
            <a:avLst/>
          </a:prstGeom>
          <a:noFill/>
        </p:spPr>
        <p:txBody>
          <a:bodyPr wrap="none" lIns="91430" tIns="45716" rIns="91430" bIns="45716" rtlCol="0">
            <a:spAutoFit/>
          </a:bodyPr>
          <a:lstStyle/>
          <a:p>
            <a:r>
              <a:rPr lang="en-US" b="1" dirty="0">
                <a:solidFill>
                  <a:srgbClr val="FF0000"/>
                </a:solidFill>
              </a:rPr>
              <a:t>Standard deviation</a:t>
            </a:r>
          </a:p>
        </p:txBody>
      </p:sp>
      <p:cxnSp>
        <p:nvCxnSpPr>
          <p:cNvPr id="15" name="Straight Arrow Connector 14">
            <a:extLst>
              <a:ext uri="{FF2B5EF4-FFF2-40B4-BE49-F238E27FC236}">
                <a16:creationId xmlns:a16="http://schemas.microsoft.com/office/drawing/2014/main" id="{5CA45A61-BA2B-4853-8D7B-F9793EA306EA}"/>
              </a:ext>
            </a:extLst>
          </p:cNvPr>
          <p:cNvCxnSpPr>
            <a:cxnSpLocks/>
          </p:cNvCxnSpPr>
          <p:nvPr/>
        </p:nvCxnSpPr>
        <p:spPr>
          <a:xfrm>
            <a:off x="4409527" y="5832389"/>
            <a:ext cx="0" cy="2911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DB6CB71-75BD-4093-AD18-D312C7445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376" y="2481298"/>
            <a:ext cx="5153288" cy="3405164"/>
          </a:xfrm>
          <a:prstGeom prst="rect">
            <a:avLst/>
          </a:prstGeom>
        </p:spPr>
      </p:pic>
      <p:sp>
        <p:nvSpPr>
          <p:cNvPr id="27" name="Text Box 2">
            <a:extLst>
              <a:ext uri="{FF2B5EF4-FFF2-40B4-BE49-F238E27FC236}">
                <a16:creationId xmlns:a16="http://schemas.microsoft.com/office/drawing/2014/main" id="{5F23C36F-6661-448A-BD1C-CED6B50F03BF}"/>
              </a:ext>
            </a:extLst>
          </p:cNvPr>
          <p:cNvSpPr txBox="1">
            <a:spLocks noChangeArrowheads="1"/>
          </p:cNvSpPr>
          <p:nvPr/>
        </p:nvSpPr>
        <p:spPr bwMode="auto">
          <a:xfrm>
            <a:off x="6728906" y="6048032"/>
            <a:ext cx="5034727" cy="444843"/>
          </a:xfrm>
          <a:prstGeom prst="rect">
            <a:avLst/>
          </a:prstGeom>
          <a:solidFill>
            <a:srgbClr val="BDE9FF"/>
          </a:solid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t>Describe and compare the above boxplots. </a:t>
            </a:r>
            <a:endParaRPr kumimoji="0" lang="en-US" altLang="en-US" sz="2200" b="0" i="0" u="none" strike="noStrike" cap="none" normalizeH="0" baseline="0" dirty="0">
              <a:ln>
                <a:noFill/>
              </a:ln>
              <a:effectLst/>
            </a:endParaRPr>
          </a:p>
        </p:txBody>
      </p:sp>
    </p:spTree>
    <p:extLst>
      <p:ext uri="{BB962C8B-B14F-4D97-AF65-F5344CB8AC3E}">
        <p14:creationId xmlns:p14="http://schemas.microsoft.com/office/powerpoint/2010/main" val="335927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Exercise</a:t>
            </a:r>
            <a:endParaRPr lang="en-US" dirty="0"/>
          </a:p>
        </p:txBody>
      </p:sp>
      <p:sp>
        <p:nvSpPr>
          <p:cNvPr id="50" name="Rectangle 49">
            <a:extLst>
              <a:ext uri="{FF2B5EF4-FFF2-40B4-BE49-F238E27FC236}">
                <a16:creationId xmlns:a16="http://schemas.microsoft.com/office/drawing/2014/main" id="{94795D93-63A9-4AB9-A2FD-5C5D7577B499}"/>
              </a:ext>
            </a:extLst>
          </p:cNvPr>
          <p:cNvSpPr/>
          <p:nvPr/>
        </p:nvSpPr>
        <p:spPr>
          <a:xfrm>
            <a:off x="838199" y="1477746"/>
            <a:ext cx="7650893" cy="4016484"/>
          </a:xfrm>
          <a:prstGeom prst="rect">
            <a:avLst/>
          </a:prstGeom>
        </p:spPr>
        <p:txBody>
          <a:bodyPr wrap="square">
            <a:spAutoFit/>
          </a:bodyPr>
          <a:lstStyle/>
          <a:p>
            <a:r>
              <a:rPr lang="en-US" sz="2400" dirty="0">
                <a:cs typeface="Times New Roman" pitchFamily="18" charset="0"/>
              </a:rPr>
              <a:t>The following numbers show a random sample of 13 airline carry-on luggage weights rounded to the nearest pound. </a:t>
            </a:r>
          </a:p>
          <a:p>
            <a:pPr>
              <a:lnSpc>
                <a:spcPts val="1800"/>
              </a:lnSpc>
            </a:pPr>
            <a:endParaRPr lang="en-US" sz="2400" dirty="0">
              <a:cs typeface="Times New Roman" pitchFamily="18" charset="0"/>
            </a:endParaRPr>
          </a:p>
          <a:p>
            <a:r>
              <a:rPr lang="en-US" sz="2400" dirty="0">
                <a:cs typeface="Times New Roman" pitchFamily="18" charset="0"/>
              </a:rPr>
              <a:t>10   12   19   8   12   17   7   21   10   12   16   6   12</a:t>
            </a:r>
          </a:p>
          <a:p>
            <a:pPr marL="457153" indent="-457153"/>
            <a:endParaRPr lang="en-US" sz="2400" dirty="0">
              <a:cs typeface="Times New Roman" pitchFamily="18" charset="0"/>
            </a:endParaRPr>
          </a:p>
          <a:p>
            <a:pPr marL="457153" indent="-457153"/>
            <a:r>
              <a:rPr lang="en-US" sz="2400" dirty="0">
                <a:cs typeface="Times New Roman" pitchFamily="18" charset="0"/>
              </a:rPr>
              <a:t>a) Compute the five number summary</a:t>
            </a:r>
          </a:p>
          <a:p>
            <a:pPr marL="457153" indent="-457153"/>
            <a:r>
              <a:rPr lang="en-US" sz="2400" dirty="0">
                <a:cs typeface="Times New Roman" pitchFamily="18" charset="0"/>
              </a:rPr>
              <a:t>b) Compute the Inter-Quartile Range</a:t>
            </a:r>
          </a:p>
          <a:p>
            <a:pPr marL="457153" indent="-457153"/>
            <a:r>
              <a:rPr lang="en-US" sz="2400" dirty="0">
                <a:cs typeface="Times New Roman" pitchFamily="18" charset="0"/>
              </a:rPr>
              <a:t>c) Draw the associated box plot</a:t>
            </a:r>
          </a:p>
          <a:p>
            <a:pPr marL="457153" indent="-457153"/>
            <a:r>
              <a:rPr lang="en-US" sz="2400" dirty="0">
                <a:cs typeface="Times New Roman" pitchFamily="18" charset="0"/>
              </a:rPr>
              <a:t>d) Comment on the shape of the distribution (symmetric - skewed left - skewed right - bell shaped)?</a:t>
            </a:r>
          </a:p>
          <a:p>
            <a:pPr marL="457153" indent="-457153"/>
            <a:r>
              <a:rPr lang="en-US" sz="2400" dirty="0">
                <a:cs typeface="Times New Roman" pitchFamily="18" charset="0"/>
              </a:rPr>
              <a:t>e) Are there any outliers?</a:t>
            </a:r>
          </a:p>
        </p:txBody>
      </p:sp>
      <p:pic>
        <p:nvPicPr>
          <p:cNvPr id="4" name="Picture 3">
            <a:extLst>
              <a:ext uri="{FF2B5EF4-FFF2-40B4-BE49-F238E27FC236}">
                <a16:creationId xmlns:a16="http://schemas.microsoft.com/office/drawing/2014/main" id="{3D39EB59-DF24-4D4A-84B3-1EBA1EA75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291" y="278114"/>
            <a:ext cx="3288681" cy="4392739"/>
          </a:xfrm>
          <a:prstGeom prst="rect">
            <a:avLst/>
          </a:prstGeom>
        </p:spPr>
      </p:pic>
    </p:spTree>
    <p:extLst>
      <p:ext uri="{BB962C8B-B14F-4D97-AF65-F5344CB8AC3E}">
        <p14:creationId xmlns:p14="http://schemas.microsoft.com/office/powerpoint/2010/main" val="682461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2113</Words>
  <Application>Microsoft Office PowerPoint</Application>
  <PresentationFormat>Widescreen</PresentationFormat>
  <Paragraphs>252</Paragraphs>
  <Slides>21</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Office Theme</vt:lpstr>
      <vt:lpstr>Equation</vt:lpstr>
      <vt:lpstr>Characteristics of Distributions</vt:lpstr>
      <vt:lpstr>Characteristics</vt:lpstr>
      <vt:lpstr>Location: Central Tendencies</vt:lpstr>
      <vt:lpstr>Location: Quantiles</vt:lpstr>
      <vt:lpstr>Spread</vt:lpstr>
      <vt:lpstr>Shape: General Shape</vt:lpstr>
      <vt:lpstr>Example</vt:lpstr>
      <vt:lpstr>Shape: Outliers</vt:lpstr>
      <vt:lpstr>Exercise</vt:lpstr>
      <vt:lpstr>Answer</vt:lpstr>
      <vt:lpstr>Bivariate Graphs</vt:lpstr>
      <vt:lpstr>Combination of Variables</vt:lpstr>
      <vt:lpstr>Scatterplot</vt:lpstr>
      <vt:lpstr>Cross Table</vt:lpstr>
      <vt:lpstr>Grouped Bar Charts</vt:lpstr>
      <vt:lpstr>Side-by-side Box Plots</vt:lpstr>
      <vt:lpstr>Exercise</vt:lpstr>
      <vt:lpstr>Multivariate Graphs</vt:lpstr>
      <vt:lpstr>Practice Problems Part 3</vt:lpstr>
      <vt:lpstr>Practice Problems Part 3</vt:lpstr>
      <vt:lpstr>Practice Problems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148</cp:revision>
  <dcterms:created xsi:type="dcterms:W3CDTF">2019-05-07T19:03:55Z</dcterms:created>
  <dcterms:modified xsi:type="dcterms:W3CDTF">2020-12-25T16:17:00Z</dcterms:modified>
</cp:coreProperties>
</file>