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378" r:id="rId2"/>
    <p:sldId id="306" r:id="rId3"/>
    <p:sldId id="342" r:id="rId4"/>
    <p:sldId id="379" r:id="rId5"/>
    <p:sldId id="256" r:id="rId6"/>
    <p:sldId id="266" r:id="rId7"/>
    <p:sldId id="402" r:id="rId8"/>
    <p:sldId id="404" r:id="rId9"/>
    <p:sldId id="398" r:id="rId10"/>
    <p:sldId id="406" r:id="rId11"/>
    <p:sldId id="399" r:id="rId12"/>
    <p:sldId id="414" r:id="rId13"/>
    <p:sldId id="415" r:id="rId14"/>
    <p:sldId id="416" r:id="rId15"/>
    <p:sldId id="405" r:id="rId16"/>
    <p:sldId id="278" r:id="rId17"/>
    <p:sldId id="270" r:id="rId18"/>
    <p:sldId id="403" r:id="rId19"/>
    <p:sldId id="273" r:id="rId20"/>
    <p:sldId id="290" r:id="rId21"/>
    <p:sldId id="291" r:id="rId22"/>
    <p:sldId id="292" r:id="rId23"/>
    <p:sldId id="408" r:id="rId24"/>
    <p:sldId id="294" r:id="rId25"/>
    <p:sldId id="295" r:id="rId26"/>
    <p:sldId id="417" r:id="rId27"/>
    <p:sldId id="409" r:id="rId28"/>
    <p:sldId id="257" r:id="rId29"/>
    <p:sldId id="411" r:id="rId30"/>
    <p:sldId id="260" r:id="rId31"/>
    <p:sldId id="421" r:id="rId32"/>
    <p:sldId id="274" r:id="rId33"/>
    <p:sldId id="422" r:id="rId34"/>
    <p:sldId id="418" r:id="rId35"/>
    <p:sldId id="419" r:id="rId36"/>
    <p:sldId id="420" r:id="rId37"/>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fchncYzAVdVqiF2AlesmpQ==" hashData="ts8ovWQ8JP0uukFysYbhAWKBsu0lcxEP9TwQynAF45zGBaDZ99/L/jYbvhce/Fdnmg9oQb0p/LZ1btUGvDDY3w=="/>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CCECFF"/>
    <a:srgbClr val="FFFFCC"/>
    <a:srgbClr val="990033"/>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8470" autoAdjust="0"/>
  </p:normalViewPr>
  <p:slideViewPr>
    <p:cSldViewPr snapToGrid="0">
      <p:cViewPr varScale="1">
        <p:scale>
          <a:sx n="67" d="100"/>
          <a:sy n="67" d="100"/>
        </p:scale>
        <p:origin x="23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Sheet1!$C$2</c:f>
              <c:strCache>
                <c:ptCount val="1"/>
                <c:pt idx="0">
                  <c:v>Freq</c:v>
                </c:pt>
              </c:strCache>
            </c:strRef>
          </c:tx>
          <c:spPr>
            <a:ln>
              <a:solidFill>
                <a:srgbClr val="FF0000"/>
              </a:solidFill>
            </a:ln>
          </c:spPr>
          <c:invertIfNegative val="0"/>
          <c:cat>
            <c:numRef>
              <c:f>Sheet1!$B$3:$B$9</c:f>
              <c:numCache>
                <c:formatCode>General</c:formatCode>
                <c:ptCount val="7"/>
                <c:pt idx="0">
                  <c:v>2</c:v>
                </c:pt>
                <c:pt idx="1">
                  <c:v>3</c:v>
                </c:pt>
                <c:pt idx="2">
                  <c:v>4</c:v>
                </c:pt>
                <c:pt idx="3">
                  <c:v>5</c:v>
                </c:pt>
                <c:pt idx="4">
                  <c:v>6</c:v>
                </c:pt>
                <c:pt idx="5">
                  <c:v>7</c:v>
                </c:pt>
                <c:pt idx="6">
                  <c:v>8</c:v>
                </c:pt>
              </c:numCache>
            </c:numRef>
          </c:cat>
          <c:val>
            <c:numRef>
              <c:f>Sheet1!$C$3:$C$9</c:f>
              <c:numCache>
                <c:formatCode>General</c:formatCode>
                <c:ptCount val="7"/>
                <c:pt idx="0">
                  <c:v>1</c:v>
                </c:pt>
                <c:pt idx="1">
                  <c:v>4</c:v>
                </c:pt>
                <c:pt idx="2">
                  <c:v>1</c:v>
                </c:pt>
                <c:pt idx="3">
                  <c:v>3</c:v>
                </c:pt>
                <c:pt idx="4">
                  <c:v>4</c:v>
                </c:pt>
                <c:pt idx="5">
                  <c:v>2</c:v>
                </c:pt>
                <c:pt idx="6">
                  <c:v>1</c:v>
                </c:pt>
              </c:numCache>
            </c:numRef>
          </c:val>
          <c:extLst>
            <c:ext xmlns:c16="http://schemas.microsoft.com/office/drawing/2014/chart" uri="{C3380CC4-5D6E-409C-BE32-E72D297353CC}">
              <c16:uniqueId val="{00000000-12B0-4918-BF17-954C7E732464}"/>
            </c:ext>
          </c:extLst>
        </c:ser>
        <c:dLbls>
          <c:showLegendKey val="0"/>
          <c:showVal val="0"/>
          <c:showCatName val="0"/>
          <c:showSerName val="0"/>
          <c:showPercent val="0"/>
          <c:showBubbleSize val="0"/>
        </c:dLbls>
        <c:gapWidth val="0"/>
        <c:axId val="45746432"/>
        <c:axId val="45756416"/>
      </c:barChart>
      <c:catAx>
        <c:axId val="45746432"/>
        <c:scaling>
          <c:orientation val="minMax"/>
        </c:scaling>
        <c:delete val="0"/>
        <c:axPos val="b"/>
        <c:numFmt formatCode="General" sourceLinked="1"/>
        <c:majorTickMark val="out"/>
        <c:minorTickMark val="none"/>
        <c:tickLblPos val="nextTo"/>
        <c:txPr>
          <a:bodyPr/>
          <a:lstStyle/>
          <a:p>
            <a:pPr>
              <a:defRPr sz="1400"/>
            </a:pPr>
            <a:endParaRPr lang="en-US"/>
          </a:p>
        </c:txPr>
        <c:crossAx val="45756416"/>
        <c:crosses val="autoZero"/>
        <c:auto val="1"/>
        <c:lblAlgn val="ctr"/>
        <c:lblOffset val="100"/>
        <c:noMultiLvlLbl val="0"/>
      </c:catAx>
      <c:valAx>
        <c:axId val="45756416"/>
        <c:scaling>
          <c:orientation val="minMax"/>
        </c:scaling>
        <c:delete val="0"/>
        <c:axPos val="l"/>
        <c:majorGridlines>
          <c:spPr>
            <a:ln>
              <a:prstDash val="dash"/>
            </a:ln>
          </c:spPr>
        </c:majorGridlines>
        <c:title>
          <c:tx>
            <c:rich>
              <a:bodyPr/>
              <a:lstStyle/>
              <a:p>
                <a:pPr>
                  <a:defRPr sz="1100"/>
                </a:pPr>
                <a:r>
                  <a:rPr lang="en-US" sz="1100" dirty="0"/>
                  <a:t>Frequency</a:t>
                </a:r>
              </a:p>
            </c:rich>
          </c:tx>
          <c:overlay val="0"/>
        </c:title>
        <c:numFmt formatCode="General" sourceLinked="1"/>
        <c:majorTickMark val="out"/>
        <c:minorTickMark val="none"/>
        <c:tickLblPos val="nextTo"/>
        <c:txPr>
          <a:bodyPr/>
          <a:lstStyle/>
          <a:p>
            <a:pPr>
              <a:defRPr sz="1400"/>
            </a:pPr>
            <a:endParaRPr lang="en-US"/>
          </a:p>
        </c:txPr>
        <c:crossAx val="45746432"/>
        <c:crosses val="autoZero"/>
        <c:crossBetween val="between"/>
      </c:valAx>
    </c:plotArea>
    <c:plotVisOnly val="1"/>
    <c:dispBlanksAs val="gap"/>
    <c:showDLblsOverMax val="0"/>
  </c:chart>
  <c:spPr>
    <a:ln>
      <a:no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5/20/2021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5/20/2021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r>
                  <a:rPr lang="en-US" sz="1200" dirty="0"/>
                  <a:t>A histogram is a representation of frequency of observations within different categories for QUANTITATIVE data. Here we have a histogram for variable MPG.</a:t>
                </a:r>
              </a:p>
              <a:p>
                <a:pPr>
                  <a:spcBef>
                    <a:spcPct val="50000"/>
                  </a:spcBef>
                </a:pPr>
                <a:endParaRPr lang="en-US" dirty="0"/>
              </a:p>
              <a:p>
                <a:r>
                  <a:rPr lang="en-US" sz="1200" dirty="0"/>
                  <a:t>• Number of categories is usually between 5 and 12</a:t>
                </a:r>
              </a:p>
              <a:p>
                <a:r>
                  <a:rPr lang="en-US" sz="1200" dirty="0"/>
                  <a:t>• We comment on the shape of a histogram, symmetric or skewed (left/right)</a:t>
                </a:r>
              </a:p>
              <a:p>
                <a:r>
                  <a:rPr lang="en-US" sz="1200" dirty="0"/>
                  <a:t>• We look for outliers </a:t>
                </a:r>
              </a:p>
              <a:p>
                <a:pPr>
                  <a:spcBef>
                    <a:spcPct val="50000"/>
                  </a:spcBef>
                </a:pPr>
                <a:endParaRPr lang="en-US" dirty="0"/>
              </a:p>
              <a:p>
                <a:pPr marL="0" marR="0" lvl="0" indent="0" algn="l" defTabSz="914400" rtl="0" eaLnBrk="1" fontAlgn="auto" latinLnBrk="0" hangingPunct="1">
                  <a:lnSpc>
                    <a:spcPct val="100000"/>
                  </a:lnSpc>
                  <a:spcBef>
                    <a:spcPct val="50000"/>
                  </a:spcBef>
                  <a:spcAft>
                    <a:spcPts val="0"/>
                  </a:spcAft>
                  <a:buClrTx/>
                  <a:buSzTx/>
                  <a:buFontTx/>
                  <a:buNone/>
                  <a:tabLst/>
                  <a:defRPr/>
                </a:pPr>
                <a:r>
                  <a:rPr lang="en-US" sz="1200" dirty="0"/>
                  <a:t>A kernel chart is derived by connecting the centers on top of bars after adding one category to the beginning and end.</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random sample is an iid sequence of Random Variables. iid means independent and identically distributed.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a:spcBef>
                    <a:spcPct val="50000"/>
                  </a:spcBef>
                </a:pPr>
                <a:r>
                  <a:rPr lang="en-US" sz="1200" b="1" dirty="0"/>
                  <a:t>Independent Random Variables. </a:t>
                </a:r>
                <a:r>
                  <a:rPr lang="en-US" sz="1200" dirty="0"/>
                  <a:t>RVs </a:t>
                </a:r>
                <a:r>
                  <a:rPr lang="en-US" sz="1200" i="0">
                    <a:latin typeface="Cambria Math" panose="02040503050406030204" pitchFamily="18" charset="0"/>
                  </a:rPr>
                  <a:t>𝑋_1,…,𝑋_𝑛</a:t>
                </a:r>
                <a:r>
                  <a:rPr lang="en-US" sz="1200" dirty="0"/>
                  <a:t> is said to be independent iff their Joint PDF can be written as product of each one’s PDF, that is </a:t>
                </a:r>
                <a:r>
                  <a:rPr lang="en-US" i="0">
                    <a:latin typeface="Cambria Math" panose="02040503050406030204" pitchFamily="18" charset="0"/>
                  </a:rPr>
                  <a:t>𝑓_(𝑋_1,…,𝑋_𝑛 ) (𝑥_1,…,𝑥_𝑛 )=∏1_(𝑖=1)^𝑛▒〖𝑓_(𝑋_𝑖 ) (𝑥_𝑖 ) 〗</a:t>
                </a:r>
                <a:endParaRPr lang="en-US" dirty="0"/>
              </a:p>
              <a:p>
                <a:pPr>
                  <a:spcBef>
                    <a:spcPct val="50000"/>
                  </a:spcBef>
                </a:pPr>
                <a:endParaRPr lang="en-US" dirty="0"/>
              </a:p>
              <a:p>
                <a:pPr marL="0" marR="0" lvl="0" indent="0" algn="l" defTabSz="914400" rtl="0" eaLnBrk="1" fontAlgn="auto" latinLnBrk="0" hangingPunct="1">
                  <a:lnSpc>
                    <a:spcPct val="100000"/>
                  </a:lnSpc>
                  <a:spcBef>
                    <a:spcPct val="50000"/>
                  </a:spcBef>
                  <a:spcAft>
                    <a:spcPts val="0"/>
                  </a:spcAft>
                  <a:buClrTx/>
                  <a:buSzTx/>
                  <a:buFontTx/>
                  <a:buNone/>
                  <a:tabLst/>
                  <a:defRPr/>
                </a:pPr>
                <a:r>
                  <a:rPr lang="en-US" sz="1200" b="1" dirty="0"/>
                  <a:t>Identically Distributed Random Variables. </a:t>
                </a:r>
                <a:r>
                  <a:rPr lang="en-US" sz="1200" dirty="0"/>
                  <a:t>The sequence of RVs </a:t>
                </a:r>
                <a:r>
                  <a:rPr lang="en-US" sz="1200" i="0">
                    <a:latin typeface="Cambria Math" panose="02040503050406030204" pitchFamily="18" charset="0"/>
                  </a:rPr>
                  <a:t>𝑋_1,…,𝑋_𝑛</a:t>
                </a:r>
                <a:r>
                  <a:rPr lang="en-US" sz="1200" dirty="0"/>
                  <a:t> is said to be identically distributed iff they all have the same PDF as the population.</a:t>
                </a:r>
              </a:p>
              <a:p>
                <a:pPr>
                  <a:spcBef>
                    <a:spcPct val="50000"/>
                  </a:spcBef>
                </a:pPr>
                <a:endParaRPr lang="en-US" dirty="0"/>
              </a:p>
              <a:p>
                <a:pPr>
                  <a:spcBef>
                    <a:spcPct val="50000"/>
                  </a:spcBef>
                </a:pP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10</a:t>
            </a:fld>
            <a:endParaRPr lang="en-US"/>
          </a:p>
        </p:txBody>
      </p:sp>
    </p:spTree>
    <p:extLst>
      <p:ext uri="{BB962C8B-B14F-4D97-AF65-F5344CB8AC3E}">
        <p14:creationId xmlns:p14="http://schemas.microsoft.com/office/powerpoint/2010/main" val="258284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r>
                  <a:rPr lang="en-US" dirty="0"/>
                  <a:t>A </a:t>
                </a:r>
                <a:r>
                  <a:rPr lang="en-US" sz="1200" dirty="0"/>
                  <a:t>box and whisker plot, also called a box plot, displays the five-number summary of a set of QUANTITATIVE data. The five-number summary is the minimum, first quartile, median, third quartile, and maximum. We draw a box from the first quartile to the third quartile. A vertical line goes through the box at the median. The whiskers go from each quartile to the minimum or maximum.</a:t>
                </a:r>
              </a:p>
              <a:p>
                <a:pPr>
                  <a:spcBef>
                    <a:spcPct val="50000"/>
                  </a:spcBef>
                </a:pPr>
                <a:endParaRPr lang="en-US" sz="1200" dirty="0"/>
              </a:p>
              <a:p>
                <a:pPr>
                  <a:spcBef>
                    <a:spcPct val="50000"/>
                  </a:spcBef>
                </a:pPr>
                <a:r>
                  <a:rPr lang="en-US" sz="1200" dirty="0"/>
                  <a:t>In another variation observations outside the interval </a:t>
                </a:r>
                <a14:m>
                  <m:oMath xmlns:m="http://schemas.openxmlformats.org/officeDocument/2006/math">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1.5∗</m:t>
                            </m:r>
                            <m:r>
                              <a:rPr lang="en-US" sz="1200" b="0" i="1" smtClean="0">
                                <a:latin typeface="Cambria Math" panose="02040503050406030204" pitchFamily="18" charset="0"/>
                              </a:rPr>
                              <m:t>𝐼𝑄𝑅</m:t>
                            </m:r>
                          </m:e>
                        </m:d>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𝑄</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d>
                          <m:dPr>
                            <m:ctrlPr>
                              <a:rPr lang="en-US" sz="1200" i="1">
                                <a:latin typeface="Cambria Math" panose="02040503050406030204" pitchFamily="18" charset="0"/>
                              </a:rPr>
                            </m:ctrlPr>
                          </m:dPr>
                          <m:e>
                            <m:r>
                              <a:rPr lang="en-US" sz="1200" i="1">
                                <a:latin typeface="Cambria Math" panose="02040503050406030204" pitchFamily="18" charset="0"/>
                              </a:rPr>
                              <m:t>1.5∗</m:t>
                            </m:r>
                            <m:r>
                              <a:rPr lang="en-US" sz="1200" i="1">
                                <a:latin typeface="Cambria Math" panose="02040503050406030204" pitchFamily="18" charset="0"/>
                              </a:rPr>
                              <m:t>𝐼𝑄𝑅</m:t>
                            </m:r>
                          </m:e>
                        </m:d>
                      </m:e>
                    </m:d>
                  </m:oMath>
                </a14:m>
                <a:r>
                  <a:rPr lang="en-US" sz="1200" dirty="0"/>
                  <a:t> are considered outliers and are shown by dots in the plot beyond the whiskers which extend up to the last observation within the interval. </a:t>
                </a:r>
              </a:p>
              <a:p>
                <a:pPr>
                  <a:spcBef>
                    <a:spcPct val="50000"/>
                  </a:spcBef>
                </a:pPr>
                <a:endParaRPr lang="en-US" sz="1200" dirty="0"/>
              </a:p>
              <a:p>
                <a:pPr>
                  <a:spcBef>
                    <a:spcPct val="50000"/>
                  </a:spcBef>
                </a:pPr>
                <a:r>
                  <a:rPr lang="en-US" sz="1200" dirty="0"/>
                  <a:t>This box plot here is for variable credit limit and is graphed side-by-side for the two gender groups. You see that the patterns are similar. There are a couple of outliers. The average is also shown in the plot by a cross which is close to the middle bar, representing the median. </a:t>
                </a:r>
                <a:endParaRPr lang="en-US" dirty="0"/>
              </a:p>
            </p:txBody>
          </p:sp>
        </mc:Choice>
        <mc:Fallback xmlns="">
          <p:sp>
            <p:nvSpPr>
              <p:cNvPr id="3" name="Notes Placeholder 2"/>
              <p:cNvSpPr>
                <a:spLocks noGrp="1"/>
              </p:cNvSpPr>
              <p:nvPr>
                <p:ph type="body" idx="1"/>
              </p:nvPr>
            </p:nvSpPr>
            <p:spPr/>
            <p:txBody>
              <a:bodyPr/>
              <a:lstStyle/>
              <a:p>
                <a:pPr>
                  <a:spcBef>
                    <a:spcPct val="50000"/>
                  </a:spcBef>
                </a:pPr>
                <a:r>
                  <a:rPr lang="en-US" sz="1200" dirty="0"/>
                  <a:t>Parameters control characteristics of probability distributions. Given a </a:t>
                </a:r>
                <a:r>
                  <a:rPr lang="en-US" sz="1200" u="sng" dirty="0"/>
                  <a:t>random sample </a:t>
                </a:r>
                <a:r>
                  <a:rPr lang="en-US" sz="1200" dirty="0"/>
                  <a:t>from a phenomenon that behaves probabilistically with PDF </a:t>
                </a:r>
                <a:r>
                  <a:rPr lang="en-US" sz="1200" b="0" i="0">
                    <a:latin typeface="Cambria Math" panose="02040503050406030204" pitchFamily="18" charset="0"/>
                  </a:rPr>
                  <a:t>𝑓(𝑥)</a:t>
                </a:r>
                <a:r>
                  <a:rPr lang="en-US" sz="1200" dirty="0"/>
                  <a:t>, the joint PDF </a:t>
                </a:r>
              </a:p>
              <a:p>
                <a:pPr>
                  <a:spcBef>
                    <a:spcPct val="50000"/>
                  </a:spcBef>
                </a:pPr>
                <a:r>
                  <a:rPr lang="en-US" sz="1200" i="0">
                    <a:latin typeface="Cambria Math" panose="02040503050406030204" pitchFamily="18" charset="0"/>
                  </a:rPr>
                  <a:t>𝑓_(𝑋_1,…,𝑋_𝑛 ) (𝑥_1,…,𝑥_𝑛 )=∏1_(𝑖=1)^𝑛▒〖𝑓_(𝑋_𝑖 ) (𝑥_𝑖 ) 〗</a:t>
                </a:r>
                <a:endParaRPr lang="en-US" sz="1200" dirty="0"/>
              </a:p>
              <a:p>
                <a:pPr>
                  <a:spcBef>
                    <a:spcPct val="50000"/>
                  </a:spcBef>
                </a:pPr>
                <a:r>
                  <a:rPr lang="en-US" sz="1200" dirty="0"/>
                  <a:t>reflects the behavior of the whole sample. When considered as a function of parameters, this joint PDF is called the likelihood function.</a:t>
                </a:r>
              </a:p>
              <a:p>
                <a:pPr>
                  <a:spcBef>
                    <a:spcPct val="50000"/>
                  </a:spcBef>
                </a:pPr>
                <a:endParaRPr lang="en-US" sz="1200" dirty="0"/>
              </a:p>
              <a:p>
                <a:pPr marL="0" marR="0" lvl="0" indent="0" algn="l" defTabSz="914400" rtl="0" eaLnBrk="1" fontAlgn="auto" latinLnBrk="0" hangingPunct="1">
                  <a:lnSpc>
                    <a:spcPct val="100000"/>
                  </a:lnSpc>
                  <a:spcBef>
                    <a:spcPct val="50000"/>
                  </a:spcBef>
                  <a:spcAft>
                    <a:spcPts val="0"/>
                  </a:spcAft>
                  <a:buClrTx/>
                  <a:buSzTx/>
                  <a:buFontTx/>
                  <a:buNone/>
                  <a:tabLst/>
                  <a:defRPr/>
                </a:pPr>
                <a:r>
                  <a:rPr lang="en-US" sz="1200" dirty="0"/>
                  <a:t>Maximum likelihood estimation (MLE) is a method of estimating the parameters of a statistical model, given observations, by maximizing the likelihood function. </a:t>
                </a:r>
                <a:r>
                  <a:rPr lang="en-US" sz="1200"/>
                  <a:t>This maximization is usually done by setting the first derivatives of the likelihood to zero. </a:t>
                </a:r>
                <a:endParaRPr lang="en-US" sz="1200" dirty="0"/>
              </a:p>
              <a:p>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11</a:t>
            </a:fld>
            <a:endParaRPr lang="en-US"/>
          </a:p>
        </p:txBody>
      </p:sp>
    </p:spTree>
    <p:extLst>
      <p:ext uri="{BB962C8B-B14F-4D97-AF65-F5344CB8AC3E}">
        <p14:creationId xmlns:p14="http://schemas.microsoft.com/office/powerpoint/2010/main" val="133249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r>
                  <a:rPr lang="en-US" sz="1200" dirty="0"/>
                  <a:t>Statistic whose values shows a center or typical value for distribution of data. The three most important central tendency measures are </a:t>
                </a:r>
              </a:p>
              <a:p>
                <a:pPr>
                  <a:spcBef>
                    <a:spcPct val="50000"/>
                  </a:spcBef>
                </a:pPr>
                <a:r>
                  <a:rPr lang="en-US" sz="1200" dirty="0"/>
                  <a:t>• Mean or average represented by </a:t>
                </a:r>
                <a14:m>
                  <m:oMath xmlns:m="http://schemas.openxmlformats.org/officeDocument/2006/math">
                    <m:acc>
                      <m:accPr>
                        <m:chr m:val="̅"/>
                        <m:ctrlPr>
                          <a:rPr lang="en-US" sz="1200" i="1" smtClean="0">
                            <a:latin typeface="Cambria Math" panose="02040503050406030204" pitchFamily="18" charset="0"/>
                          </a:rPr>
                        </m:ctrlPr>
                      </m:accPr>
                      <m:e>
                        <m:r>
                          <a:rPr lang="en-US" sz="1200" b="0" i="1" smtClean="0">
                            <a:latin typeface="Cambria Math" panose="02040503050406030204" pitchFamily="18" charset="0"/>
                          </a:rPr>
                          <m:t>𝑥</m:t>
                        </m:r>
                      </m:e>
                    </m:acc>
                  </m:oMath>
                </a14:m>
                <a:endParaRPr lang="en-US" sz="1200" dirty="0"/>
              </a:p>
              <a:p>
                <a:pPr>
                  <a:spcBef>
                    <a:spcPct val="50000"/>
                  </a:spcBef>
                </a:pPr>
                <a:r>
                  <a:rPr lang="en-US" sz="1200" dirty="0"/>
                  <a:t>• Median which is the middle value after sorting the data. Therefore, 50% of the observations are less than or equal to the median and 50% are greater than or equal to it</a:t>
                </a:r>
              </a:p>
              <a:p>
                <a:pPr>
                  <a:spcBef>
                    <a:spcPct val="50000"/>
                  </a:spcBef>
                </a:pPr>
                <a:r>
                  <a:rPr lang="en-US" sz="1200" dirty="0"/>
                  <a:t>• Mode which is the most frequent observation, distributions can have more than one mode, the mode does not exist when a distribution is flat</a:t>
                </a:r>
              </a:p>
              <a:p>
                <a:pPr>
                  <a:spcBef>
                    <a:spcPct val="50000"/>
                  </a:spcBef>
                </a:pPr>
                <a:endParaRPr lang="en-US" sz="1200" dirty="0"/>
              </a:p>
              <a:p>
                <a:r>
                  <a:rPr lang="en-US" sz="1200" b="0" dirty="0"/>
                  <a:t>• </a:t>
                </a:r>
                <a:r>
                  <a:rPr lang="en-US" sz="1200" dirty="0"/>
                  <a:t>For qualitative data, Mode is the only central tendency that makes sense</a:t>
                </a:r>
                <a:endParaRPr lang="en-US" sz="1200" b="0" dirty="0"/>
              </a:p>
              <a:p>
                <a:r>
                  <a:rPr lang="en-US" sz="1200" dirty="0"/>
                  <a:t>• When the data is skewed, the median is preferred over the mean or mode since it provides a better central value</a:t>
                </a:r>
              </a:p>
              <a:p>
                <a:r>
                  <a:rPr lang="en-US" sz="1200" dirty="0"/>
                  <a:t>• The mean has the lowest error, variance, in a symmetric or near symmetric distribution </a:t>
                </a:r>
              </a:p>
            </p:txBody>
          </p:sp>
        </mc:Choice>
        <mc:Fallback xmlns="">
          <p:sp>
            <p:nvSpPr>
              <p:cNvPr id="3" name="Notes Placeholder 2"/>
              <p:cNvSpPr>
                <a:spLocks noGrp="1"/>
              </p:cNvSpPr>
              <p:nvPr>
                <p:ph type="body" idx="1"/>
              </p:nvPr>
            </p:nvSpPr>
            <p:spPr/>
            <p:txBody>
              <a:bodyPr/>
              <a:lstStyle/>
              <a:p>
                <a:pPr>
                  <a:spcBef>
                    <a:spcPct val="50000"/>
                  </a:spcBef>
                </a:pPr>
                <a:r>
                  <a:rPr lang="en-US" sz="1200" dirty="0"/>
                  <a:t>Statistic whose values shows a center or typical value for distribution of data. The three most important central tendency measures are </a:t>
                </a:r>
              </a:p>
              <a:p>
                <a:pPr>
                  <a:spcBef>
                    <a:spcPct val="50000"/>
                  </a:spcBef>
                </a:pPr>
                <a:r>
                  <a:rPr lang="en-US" sz="1200" dirty="0"/>
                  <a:t>• Mean or average represented by </a:t>
                </a:r>
                <a:r>
                  <a:rPr lang="en-US" sz="1200" b="0" i="0">
                    <a:latin typeface="Cambria Math" panose="02040503050406030204" pitchFamily="18" charset="0"/>
                  </a:rPr>
                  <a:t>𝑥 ̅</a:t>
                </a:r>
                <a:endParaRPr lang="en-US" sz="1200" dirty="0"/>
              </a:p>
              <a:p>
                <a:pPr>
                  <a:spcBef>
                    <a:spcPct val="50000"/>
                  </a:spcBef>
                </a:pPr>
                <a:r>
                  <a:rPr lang="en-US" sz="1200" dirty="0"/>
                  <a:t>• Median which is the middle value after sorting the data. Therefore, 50% of the observations are less than or equal to the median and 50% are greater than or equal to it</a:t>
                </a:r>
              </a:p>
              <a:p>
                <a:pPr>
                  <a:spcBef>
                    <a:spcPct val="50000"/>
                  </a:spcBef>
                </a:pPr>
                <a:r>
                  <a:rPr lang="en-US" sz="1200" dirty="0"/>
                  <a:t>• Mode which is the most frequent observation, distributions can have more than one mode, the mode does not exist when a distribution is flat</a:t>
                </a:r>
              </a:p>
              <a:p>
                <a:pPr>
                  <a:spcBef>
                    <a:spcPct val="50000"/>
                  </a:spcBef>
                </a:pPr>
                <a:endParaRPr lang="en-US" sz="1200" dirty="0"/>
              </a:p>
              <a:p>
                <a:r>
                  <a:rPr lang="en-US" sz="1200" b="0" dirty="0"/>
                  <a:t>• </a:t>
                </a:r>
                <a:r>
                  <a:rPr lang="en-US" sz="1200" dirty="0"/>
                  <a:t>For qualitative data, Mode is the only central tendency that makes sense</a:t>
                </a:r>
                <a:endParaRPr lang="en-US" sz="1200" b="0" dirty="0"/>
              </a:p>
              <a:p>
                <a:r>
                  <a:rPr lang="en-US" sz="1200" dirty="0"/>
                  <a:t>• When the data is skewed, the median is preferred over the mean or mode since it provides a better central value</a:t>
                </a:r>
              </a:p>
              <a:p>
                <a:r>
                  <a:rPr lang="en-US" sz="1200" dirty="0"/>
                  <a:t>• The mean has the lowest error, variance, in a symmetric or near symmetric distribution </a:t>
                </a:r>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12</a:t>
            </a:fld>
            <a:endParaRPr lang="en-US"/>
          </a:p>
        </p:txBody>
      </p:sp>
    </p:spTree>
    <p:extLst>
      <p:ext uri="{BB962C8B-B14F-4D97-AF65-F5344CB8AC3E}">
        <p14:creationId xmlns:p14="http://schemas.microsoft.com/office/powerpoint/2010/main" val="73395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r>
                  <a:rPr lang="en-US" sz="1200" dirty="0"/>
                  <a:t>The median here is the best measures of center since the data is highly skewed to right.</a:t>
                </a:r>
              </a:p>
            </p:txBody>
          </p:sp>
        </mc:Choice>
        <mc:Fallback xmlns="">
          <p:sp>
            <p:nvSpPr>
              <p:cNvPr id="3" name="Notes Placeholder 2"/>
              <p:cNvSpPr>
                <a:spLocks noGrp="1"/>
              </p:cNvSpPr>
              <p:nvPr>
                <p:ph type="body" idx="1"/>
              </p:nvPr>
            </p:nvSpPr>
            <p:spPr/>
            <p:txBody>
              <a:bodyPr/>
              <a:lstStyle/>
              <a:p>
                <a:pPr>
                  <a:spcBef>
                    <a:spcPct val="50000"/>
                  </a:spcBef>
                </a:pPr>
                <a:r>
                  <a:rPr lang="en-US" sz="1200" dirty="0"/>
                  <a:t>A </a:t>
                </a:r>
                <a:r>
                  <a:rPr lang="en-US" sz="1200" dirty="0">
                    <a:solidFill>
                      <a:srgbClr val="FF0000"/>
                    </a:solidFill>
                  </a:rPr>
                  <a:t>parameter</a:t>
                </a:r>
                <a:r>
                  <a:rPr lang="en-US" sz="1200" dirty="0"/>
                  <a:t> is a numerical measure that describes the characteristic of a population. We usually show parameters by Greek letters. For example, </a:t>
                </a:r>
                <a:r>
                  <a:rPr lang="el-GR" sz="1200" dirty="0"/>
                  <a:t>μ</a:t>
                </a:r>
                <a:r>
                  <a:rPr lang="en-US" sz="1200" dirty="0"/>
                  <a:t> is a parameter showing the mean or center and </a:t>
                </a:r>
                <a:r>
                  <a:rPr lang="el-GR" sz="1200" dirty="0"/>
                  <a:t>σ²</a:t>
                </a:r>
                <a:r>
                  <a:rPr lang="en-US" sz="1200" dirty="0"/>
                  <a:t> is a parameter showing the spread.</a:t>
                </a:r>
              </a:p>
              <a:p>
                <a:pPr>
                  <a:spcBef>
                    <a:spcPct val="50000"/>
                  </a:spcBef>
                </a:pPr>
                <a:endParaRPr lang="en-US" sz="1200" dirty="0"/>
              </a:p>
              <a:p>
                <a:pPr marL="0" marR="0" lvl="0" indent="0" algn="l" defTabSz="914400" rtl="0" eaLnBrk="1" fontAlgn="auto" latinLnBrk="0" hangingPunct="1">
                  <a:lnSpc>
                    <a:spcPct val="100000"/>
                  </a:lnSpc>
                  <a:spcBef>
                    <a:spcPct val="50000"/>
                  </a:spcBef>
                  <a:spcAft>
                    <a:spcPts val="0"/>
                  </a:spcAft>
                  <a:buClrTx/>
                  <a:buSzTx/>
                  <a:buFontTx/>
                  <a:buNone/>
                  <a:tabLst/>
                  <a:defRPr/>
                </a:pPr>
                <a:r>
                  <a:rPr lang="en-US" sz="1200" dirty="0"/>
                  <a:t>Parameters are usually unknown, our goal is to estimate them using a sample. A </a:t>
                </a:r>
                <a:r>
                  <a:rPr lang="en-US" sz="1200" dirty="0">
                    <a:solidFill>
                      <a:srgbClr val="0070C0"/>
                    </a:solidFill>
                  </a:rPr>
                  <a:t>statistic</a:t>
                </a:r>
                <a:r>
                  <a:rPr lang="en-US" sz="1200" dirty="0"/>
                  <a:t> is a numerical measure that describes the characteristic of a sample. Statistic is used as an estimation for a parameter. </a:t>
                </a:r>
              </a:p>
              <a:p>
                <a:pPr>
                  <a:spcBef>
                    <a:spcPct val="50000"/>
                  </a:spcBef>
                </a:pPr>
                <a:endParaRPr lang="en-US" dirty="0"/>
              </a:p>
              <a:p>
                <a:r>
                  <a:rPr lang="en-US" sz="1200" dirty="0"/>
                  <a:t>To study the </a:t>
                </a:r>
                <a:r>
                  <a:rPr lang="en-US" sz="1200" dirty="0">
                    <a:solidFill>
                      <a:srgbClr val="FF0000"/>
                    </a:solidFill>
                  </a:rPr>
                  <a:t>parameter</a:t>
                </a:r>
                <a:r>
                  <a:rPr lang="en-US" sz="1200" dirty="0"/>
                  <a:t> we select a random sample from the population, that is </a:t>
                </a:r>
                <a:r>
                  <a:rPr lang="en-US" sz="1200" b="0" i="0">
                    <a:latin typeface="Cambria Math" panose="02040503050406030204" pitchFamily="18" charset="0"/>
                  </a:rPr>
                  <a:t>𝑥_1,𝑥_2,…,𝑥_𝑛</a:t>
                </a:r>
                <a:r>
                  <a:rPr lang="en-US" sz="1200" dirty="0"/>
                  <a:t>. </a:t>
                </a:r>
                <a:r>
                  <a:rPr lang="en-US" sz="1200" dirty="0">
                    <a:solidFill>
                      <a:srgbClr val="0070C0"/>
                    </a:solidFill>
                  </a:rPr>
                  <a:t>Statistic</a:t>
                </a:r>
                <a:r>
                  <a:rPr lang="en-US" sz="1200" dirty="0"/>
                  <a:t> is computed using this random sample.</a:t>
                </a:r>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13</a:t>
            </a:fld>
            <a:endParaRPr lang="en-US"/>
          </a:p>
        </p:txBody>
      </p:sp>
    </p:spTree>
    <p:extLst>
      <p:ext uri="{BB962C8B-B14F-4D97-AF65-F5344CB8AC3E}">
        <p14:creationId xmlns:p14="http://schemas.microsoft.com/office/powerpoint/2010/main" val="3590962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r>
                  <a:rPr lang="en-US" sz="1200" dirty="0"/>
                  <a:t>Spread measures provide a value of dispersion, deviation or variability for a set of data. The most important ones for a set of data are</a:t>
                </a:r>
              </a:p>
              <a:p>
                <a:pPr>
                  <a:spcBef>
                    <a:spcPct val="50000"/>
                  </a:spcBef>
                </a:pPr>
                <a:r>
                  <a:rPr lang="en-US" sz="1200" dirty="0"/>
                  <a:t>• Range represented by R is Max – min and shows the extent to which variation is possible</a:t>
                </a:r>
              </a:p>
              <a:p>
                <a:pPr>
                  <a:spcBef>
                    <a:spcPct val="50000"/>
                  </a:spcBef>
                </a:pPr>
                <a:r>
                  <a:rPr lang="en-US" sz="1200" dirty="0"/>
                  <a:t>• Inter-Quartile Range is Q ₃ – Q ₁ which is computed after sorting the data and computing the first and third quartile  </a:t>
                </a:r>
              </a:p>
              <a:p>
                <a:pPr>
                  <a:spcBef>
                    <a:spcPct val="50000"/>
                  </a:spcBef>
                </a:pPr>
                <a:r>
                  <a:rPr lang="en-US" sz="1200" dirty="0"/>
                  <a:t>• Sample Variance is computed as the sum of squared deviations from the mean, i.e. </a:t>
                </a:r>
                <a14:m>
                  <m:oMath xmlns:m="http://schemas.openxmlformats.org/officeDocument/2006/math">
                    <m:sSup>
                      <m:sSupPr>
                        <m:ctrlPr>
                          <a:rPr lang="en-US" sz="1100" i="1" smtClean="0">
                            <a:latin typeface="Cambria Math" panose="02040503050406030204" pitchFamily="18" charset="0"/>
                          </a:rPr>
                        </m:ctrlPr>
                      </m:sSupPr>
                      <m:e>
                        <m:r>
                          <a:rPr lang="en-US" sz="1100" b="0" i="1" smtClean="0">
                            <a:latin typeface="Cambria Math" panose="02040503050406030204" pitchFamily="18" charset="0"/>
                          </a:rPr>
                          <m:t>𝑆</m:t>
                        </m:r>
                      </m:e>
                      <m:sup>
                        <m:r>
                          <a:rPr lang="en-US" sz="1100" b="0" i="1" smtClean="0">
                            <a:latin typeface="Cambria Math" panose="02040503050406030204" pitchFamily="18" charset="0"/>
                          </a:rPr>
                          <m:t>2</m:t>
                        </m:r>
                      </m:sup>
                    </m:sSup>
                    <m:r>
                      <a:rPr lang="en-US" sz="1100" b="0" i="1" smtClean="0">
                        <a:latin typeface="Cambria Math" panose="02040503050406030204" pitchFamily="18" charset="0"/>
                      </a:rPr>
                      <m:t>=</m:t>
                    </m:r>
                    <m:f>
                      <m:fPr>
                        <m:ctrlPr>
                          <a:rPr lang="en-US" sz="110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𝑛</m:t>
                        </m:r>
                        <m:r>
                          <a:rPr lang="en-US" sz="1100" b="0" i="1" smtClean="0">
                            <a:latin typeface="Cambria Math" panose="02040503050406030204" pitchFamily="18" charset="0"/>
                          </a:rPr>
                          <m:t>−1</m:t>
                        </m:r>
                      </m:den>
                    </m:f>
                    <m:nary>
                      <m:naryPr>
                        <m:chr m:val="∑"/>
                        <m:limLoc m:val="subSup"/>
                        <m:supHide m:val="on"/>
                        <m:ctrlPr>
                          <a:rPr lang="en-US" sz="1100" i="1" smtClean="0">
                            <a:latin typeface="Cambria Math" panose="02040503050406030204" pitchFamily="18" charset="0"/>
                          </a:rPr>
                        </m:ctrlPr>
                      </m:naryPr>
                      <m:sub>
                        <m:r>
                          <m:rPr>
                            <m:brk m:alnAt="9"/>
                          </m:rPr>
                          <a:rPr lang="en-US" sz="1100" b="0" i="1" smtClean="0">
                            <a:latin typeface="Cambria Math" panose="02040503050406030204" pitchFamily="18" charset="0"/>
                          </a:rPr>
                          <m:t>𝑖</m:t>
                        </m:r>
                      </m:sub>
                      <m:sup/>
                      <m:e>
                        <m:sSup>
                          <m:sSupPr>
                            <m:ctrlPr>
                              <a:rPr lang="en-US" sz="1100" i="1" smtClean="0">
                                <a:latin typeface="Cambria Math" panose="02040503050406030204" pitchFamily="18" charset="0"/>
                              </a:rPr>
                            </m:ctrlPr>
                          </m:sSupPr>
                          <m:e>
                            <m:d>
                              <m:dPr>
                                <m:ctrlPr>
                                  <a:rPr lang="en-US" sz="1100" b="0" i="1" smtClean="0">
                                    <a:latin typeface="Cambria Math" panose="02040503050406030204" pitchFamily="18" charset="0"/>
                                  </a:rPr>
                                </m:ctrlPr>
                              </m:dPr>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𝑥</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𝑥</m:t>
                                    </m:r>
                                  </m:e>
                                </m:acc>
                              </m:e>
                            </m:d>
                          </m:e>
                          <m:sup>
                            <m:r>
                              <a:rPr lang="en-US" sz="1100" b="0" i="1" smtClean="0">
                                <a:latin typeface="Cambria Math" panose="02040503050406030204" pitchFamily="18" charset="0"/>
                              </a:rPr>
                              <m:t>2</m:t>
                            </m:r>
                          </m:sup>
                        </m:sSup>
                      </m:e>
                    </m:nary>
                  </m:oMath>
                </a14:m>
                <a:endParaRPr lang="en-US" sz="1100" dirty="0"/>
              </a:p>
              <a:p>
                <a:pPr>
                  <a:spcBef>
                    <a:spcPct val="50000"/>
                  </a:spcBef>
                </a:pPr>
                <a:r>
                  <a:rPr lang="en-US" dirty="0"/>
                  <a:t>• </a:t>
                </a:r>
                <a:r>
                  <a:rPr lang="en-US" sz="1200" dirty="0"/>
                  <a:t>Sample Standard deviation is the square root of the Sample Variance </a:t>
                </a:r>
                <a14:m>
                  <m:oMath xmlns:m="http://schemas.openxmlformats.org/officeDocument/2006/math">
                    <m:r>
                      <a:rPr lang="en-US" sz="1100" b="0" i="1" smtClean="0">
                        <a:latin typeface="Cambria Math" panose="02040503050406030204" pitchFamily="18" charset="0"/>
                      </a:rPr>
                      <m:t>𝑆</m:t>
                    </m:r>
                    <m:r>
                      <a:rPr lang="en-US" sz="1100" b="0" i="1" smtClean="0">
                        <a:latin typeface="Cambria Math" panose="02040503050406030204" pitchFamily="18" charset="0"/>
                      </a:rPr>
                      <m:t>=</m:t>
                    </m:r>
                    <m:rad>
                      <m:radPr>
                        <m:degHide m:val="on"/>
                        <m:ctrlPr>
                          <a:rPr lang="en-US" sz="1100" b="0" i="1" smtClean="0">
                            <a:latin typeface="Cambria Math" panose="02040503050406030204" pitchFamily="18" charset="0"/>
                          </a:rPr>
                        </m:ctrlPr>
                      </m:radPr>
                      <m:deg/>
                      <m:e>
                        <m:sSup>
                          <m:sSupPr>
                            <m:ctrlPr>
                              <a:rPr lang="en-US" sz="1100" i="1">
                                <a:latin typeface="Cambria Math" panose="02040503050406030204" pitchFamily="18" charset="0"/>
                              </a:rPr>
                            </m:ctrlPr>
                          </m:sSupPr>
                          <m:e>
                            <m:r>
                              <a:rPr lang="en-US" sz="1100" i="1">
                                <a:latin typeface="Cambria Math" panose="02040503050406030204" pitchFamily="18" charset="0"/>
                              </a:rPr>
                              <m:t>𝑆</m:t>
                            </m:r>
                          </m:e>
                          <m:sup>
                            <m:r>
                              <a:rPr lang="en-US" sz="1100" i="1">
                                <a:latin typeface="Cambria Math" panose="02040503050406030204" pitchFamily="18" charset="0"/>
                              </a:rPr>
                              <m:t>2</m:t>
                            </m:r>
                          </m:sup>
                        </m:sSup>
                      </m:e>
                    </m:rad>
                  </m:oMath>
                </a14:m>
                <a:endParaRPr lang="en-US" sz="1100" dirty="0"/>
              </a:p>
            </p:txBody>
          </p:sp>
        </mc:Choice>
        <mc:Fallback xmlns="">
          <p:sp>
            <p:nvSpPr>
              <p:cNvPr id="3" name="Notes Placeholder 2"/>
              <p:cNvSpPr>
                <a:spLocks noGrp="1"/>
              </p:cNvSpPr>
              <p:nvPr>
                <p:ph type="body" idx="1"/>
              </p:nvPr>
            </p:nvSpPr>
            <p:spPr/>
            <p:txBody>
              <a:bodyPr/>
              <a:lstStyle/>
              <a:p>
                <a:pPr>
                  <a:spcBef>
                    <a:spcPct val="50000"/>
                  </a:spcBef>
                </a:pPr>
                <a:r>
                  <a:rPr lang="en-US" sz="1200" dirty="0"/>
                  <a:t>Spread measures provide a value of dispersion, deviation or variability for a set of data. The most important ones for a set of data are</a:t>
                </a:r>
              </a:p>
              <a:p>
                <a:pPr>
                  <a:spcBef>
                    <a:spcPct val="50000"/>
                  </a:spcBef>
                </a:pPr>
                <a:r>
                  <a:rPr lang="en-US" sz="1200" dirty="0"/>
                  <a:t>• Range represented by R is Max – min and shows the extent to which variation is possible</a:t>
                </a:r>
              </a:p>
              <a:p>
                <a:pPr>
                  <a:spcBef>
                    <a:spcPct val="50000"/>
                  </a:spcBef>
                </a:pPr>
                <a:r>
                  <a:rPr lang="en-US" sz="1200" dirty="0"/>
                  <a:t>• Inter-Quartile Range is Q ₃ – Q ₁ which is computed after sorting the data and computing the first and third quartile  </a:t>
                </a:r>
              </a:p>
              <a:p>
                <a:pPr>
                  <a:spcBef>
                    <a:spcPct val="50000"/>
                  </a:spcBef>
                </a:pPr>
                <a:r>
                  <a:rPr lang="en-US" sz="1200" dirty="0"/>
                  <a:t>• Sample Variance is computed as the sum of squared deviations from the mean, i.e. </a:t>
                </a:r>
                <a:r>
                  <a:rPr lang="en-US" sz="1100" b="0" i="0">
                    <a:latin typeface="Cambria Math" panose="02040503050406030204" pitchFamily="18" charset="0"/>
                  </a:rPr>
                  <a:t>𝑆^2=1/(𝑛−1) </a:t>
                </a:r>
                <a:r>
                  <a:rPr lang="en-US" sz="1100" i="0">
                    <a:latin typeface="Cambria Math" panose="02040503050406030204" pitchFamily="18" charset="0"/>
                  </a:rPr>
                  <a:t>∑2</a:t>
                </a:r>
                <a:r>
                  <a:rPr lang="en-US" sz="1100" b="0" i="0">
                    <a:latin typeface="Cambria Math" panose="02040503050406030204" pitchFamily="18" charset="0"/>
                  </a:rPr>
                  <a:t>_𝑖▒(𝑥_𝑖−𝑥 ̅ )^2 </a:t>
                </a:r>
                <a:endParaRPr lang="en-US" sz="1100" dirty="0"/>
              </a:p>
              <a:p>
                <a:pPr>
                  <a:spcBef>
                    <a:spcPct val="50000"/>
                  </a:spcBef>
                </a:pPr>
                <a:r>
                  <a:rPr lang="en-US" dirty="0"/>
                  <a:t>• </a:t>
                </a:r>
                <a:r>
                  <a:rPr lang="en-US" sz="1200" dirty="0"/>
                  <a:t>Sample Standard deviation is the square root of the Sample Variance </a:t>
                </a:r>
                <a:r>
                  <a:rPr lang="en-US" sz="1100" b="0" i="0">
                    <a:latin typeface="Cambria Math" panose="02040503050406030204" pitchFamily="18" charset="0"/>
                  </a:rPr>
                  <a:t>𝑆=√(</a:t>
                </a:r>
                <a:r>
                  <a:rPr lang="en-US" sz="1100" i="0">
                    <a:latin typeface="Cambria Math" panose="02040503050406030204" pitchFamily="18" charset="0"/>
                  </a:rPr>
                  <a:t>𝑆^2 </a:t>
                </a:r>
                <a:r>
                  <a:rPr lang="en-US" sz="1100" b="0" i="0">
                    <a:latin typeface="Cambria Math" panose="02040503050406030204" pitchFamily="18" charset="0"/>
                  </a:rPr>
                  <a:t>)</a:t>
                </a:r>
                <a:endParaRPr lang="en-US" sz="1100"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14</a:t>
            </a:fld>
            <a:endParaRPr lang="en-US"/>
          </a:p>
        </p:txBody>
      </p:sp>
    </p:spTree>
    <p:extLst>
      <p:ext uri="{BB962C8B-B14F-4D97-AF65-F5344CB8AC3E}">
        <p14:creationId xmlns:p14="http://schemas.microsoft.com/office/powerpoint/2010/main" val="4187477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r>
                  <a:rPr lang="en-US" sz="1200" dirty="0"/>
                  <a:t>The box plot here uses a weighted procedure to compute the quartiles and the values are different from what we computed here. </a:t>
                </a:r>
              </a:p>
              <a:p>
                <a:pPr>
                  <a:spcBef>
                    <a:spcPct val="50000"/>
                  </a:spcBef>
                </a:pPr>
                <a:r>
                  <a:rPr lang="en-US" sz="1200" dirty="0"/>
                  <a:t>Since the boxplot is skewed, IQR is the best spread measures.</a:t>
                </a:r>
              </a:p>
              <a:p>
                <a:pPr>
                  <a:spcBef>
                    <a:spcPct val="50000"/>
                  </a:spcBef>
                </a:pPr>
                <a:endParaRPr lang="en-US" sz="1200" dirty="0"/>
              </a:p>
            </p:txBody>
          </p:sp>
        </mc:Choice>
        <mc:Fallback xmlns="">
          <p:sp>
            <p:nvSpPr>
              <p:cNvPr id="3" name="Notes Placeholder 2"/>
              <p:cNvSpPr>
                <a:spLocks noGrp="1"/>
              </p:cNvSpPr>
              <p:nvPr>
                <p:ph type="body" idx="1"/>
              </p:nvPr>
            </p:nvSpPr>
            <p:spPr/>
            <p:txBody>
              <a:bodyPr/>
              <a:lstStyle/>
              <a:p>
                <a:pPr>
                  <a:spcBef>
                    <a:spcPct val="50000"/>
                  </a:spcBef>
                </a:pPr>
                <a:r>
                  <a:rPr lang="en-US" sz="1200" dirty="0"/>
                  <a:t>A </a:t>
                </a:r>
                <a:r>
                  <a:rPr lang="en-US" sz="1200" dirty="0">
                    <a:solidFill>
                      <a:srgbClr val="FF0000"/>
                    </a:solidFill>
                  </a:rPr>
                  <a:t>parameter</a:t>
                </a:r>
                <a:r>
                  <a:rPr lang="en-US" sz="1200" dirty="0"/>
                  <a:t> is a numerical measure that describes the characteristic of a population. We usually show parameters by Greek letters. For example, </a:t>
                </a:r>
                <a:r>
                  <a:rPr lang="el-GR" sz="1200" dirty="0"/>
                  <a:t>μ</a:t>
                </a:r>
                <a:r>
                  <a:rPr lang="en-US" sz="1200" dirty="0"/>
                  <a:t> is a parameter showing the mean or center and </a:t>
                </a:r>
                <a:r>
                  <a:rPr lang="el-GR" sz="1200" dirty="0"/>
                  <a:t>σ²</a:t>
                </a:r>
                <a:r>
                  <a:rPr lang="en-US" sz="1200" dirty="0"/>
                  <a:t> is a parameter showing the spread.</a:t>
                </a:r>
              </a:p>
              <a:p>
                <a:pPr>
                  <a:spcBef>
                    <a:spcPct val="50000"/>
                  </a:spcBef>
                </a:pPr>
                <a:endParaRPr lang="en-US" sz="1200" dirty="0"/>
              </a:p>
              <a:p>
                <a:pPr marL="0" marR="0" lvl="0" indent="0" algn="l" defTabSz="914400" rtl="0" eaLnBrk="1" fontAlgn="auto" latinLnBrk="0" hangingPunct="1">
                  <a:lnSpc>
                    <a:spcPct val="100000"/>
                  </a:lnSpc>
                  <a:spcBef>
                    <a:spcPct val="50000"/>
                  </a:spcBef>
                  <a:spcAft>
                    <a:spcPts val="0"/>
                  </a:spcAft>
                  <a:buClrTx/>
                  <a:buSzTx/>
                  <a:buFontTx/>
                  <a:buNone/>
                  <a:tabLst/>
                  <a:defRPr/>
                </a:pPr>
                <a:r>
                  <a:rPr lang="en-US" sz="1200" dirty="0"/>
                  <a:t>Parameters are usually unknown, our goal is to estimate them using a sample. A </a:t>
                </a:r>
                <a:r>
                  <a:rPr lang="en-US" sz="1200" dirty="0">
                    <a:solidFill>
                      <a:srgbClr val="0070C0"/>
                    </a:solidFill>
                  </a:rPr>
                  <a:t>statistic</a:t>
                </a:r>
                <a:r>
                  <a:rPr lang="en-US" sz="1200" dirty="0"/>
                  <a:t> is a numerical measure that describes the characteristic of a sample. Statistic is used as an estimation for a parameter. </a:t>
                </a:r>
              </a:p>
              <a:p>
                <a:pPr>
                  <a:spcBef>
                    <a:spcPct val="50000"/>
                  </a:spcBef>
                </a:pPr>
                <a:endParaRPr lang="en-US" dirty="0"/>
              </a:p>
              <a:p>
                <a:r>
                  <a:rPr lang="en-US" sz="1200" dirty="0"/>
                  <a:t>To study the </a:t>
                </a:r>
                <a:r>
                  <a:rPr lang="en-US" sz="1200" dirty="0">
                    <a:solidFill>
                      <a:srgbClr val="FF0000"/>
                    </a:solidFill>
                  </a:rPr>
                  <a:t>parameter</a:t>
                </a:r>
                <a:r>
                  <a:rPr lang="en-US" sz="1200" dirty="0"/>
                  <a:t> we select a random sample from the population, that is </a:t>
                </a:r>
                <a:r>
                  <a:rPr lang="en-US" sz="1200" b="0" i="0">
                    <a:latin typeface="Cambria Math" panose="02040503050406030204" pitchFamily="18" charset="0"/>
                  </a:rPr>
                  <a:t>𝑥_1,𝑥_2,…,𝑥_𝑛</a:t>
                </a:r>
                <a:r>
                  <a:rPr lang="en-US" sz="1200" dirty="0"/>
                  <a:t>. </a:t>
                </a:r>
                <a:r>
                  <a:rPr lang="en-US" sz="1200" dirty="0">
                    <a:solidFill>
                      <a:srgbClr val="0070C0"/>
                    </a:solidFill>
                  </a:rPr>
                  <a:t>Statistic</a:t>
                </a:r>
                <a:r>
                  <a:rPr lang="en-US" sz="1200" dirty="0"/>
                  <a:t> is computed using this random sample.</a:t>
                </a:r>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15</a:t>
            </a:fld>
            <a:endParaRPr lang="en-US"/>
          </a:p>
        </p:txBody>
      </p:sp>
    </p:spTree>
    <p:extLst>
      <p:ext uri="{BB962C8B-B14F-4D97-AF65-F5344CB8AC3E}">
        <p14:creationId xmlns:p14="http://schemas.microsoft.com/office/powerpoint/2010/main" val="1244141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It’s your turn now, practice what you’ve learned today.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If you don’t know how to enter data directly into Python and save it as data frame, try entering data into excel and saving as .csv, then import to Python</a:t>
            </a:r>
          </a:p>
        </p:txBody>
      </p:sp>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3989651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We can distinguish two main types of variables, typically called predictor</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response variables</a:t>
                </a:r>
                <a:r>
                  <a:rPr lang="en-US" sz="1200" b="0" i="1" u="none" strike="noStrike" kern="1200" baseline="0" dirty="0">
                    <a:solidFill>
                      <a:schemeClr val="tx1"/>
                    </a:solidFill>
                    <a:latin typeface="+mn-lt"/>
                    <a:ea typeface="+mn-ea"/>
                    <a:cs typeface="+mn-cs"/>
                  </a:rPr>
                  <a:t>. </a:t>
                </a:r>
                <a:r>
                  <a:rPr lang="en-US" sz="1200" dirty="0"/>
                  <a:t>The </a:t>
                </a:r>
                <a:r>
                  <a:rPr lang="en-US" sz="1200" dirty="0">
                    <a:solidFill>
                      <a:srgbClr val="FF0000"/>
                    </a:solidFill>
                  </a:rPr>
                  <a:t>Response variable </a:t>
                </a:r>
                <a:r>
                  <a:rPr lang="en-US" sz="1200" dirty="0"/>
                  <a:t>is the outcome of a study, generally shown by letter Y. It is a variable you would be interested in predicting or estimating. It is also called a dependent variable. A </a:t>
                </a:r>
                <a:r>
                  <a:rPr lang="en-US" sz="1200" dirty="0">
                    <a:solidFill>
                      <a:srgbClr val="0070C0"/>
                    </a:solidFill>
                  </a:rPr>
                  <a:t>Predictor variable </a:t>
                </a:r>
                <a:r>
                  <a:rPr lang="en-US" sz="1200" dirty="0"/>
                  <a:t>is any variable that explains the response variable. Often called an independent variable or explanatory variable and is generally shown by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general, we are interested in figuring out how changes in the predictor variables affect the values of the response variables. </a:t>
                </a:r>
                <a:endParaRPr lang="en-US" i="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We can distinguish two main types of variables, typically called predictor</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response variables</a:t>
                </a:r>
                <a:r>
                  <a:rPr lang="en-US" sz="1200" b="0" i="1" u="none" strike="noStrike" kern="1200" baseline="0" dirty="0">
                    <a:solidFill>
                      <a:schemeClr val="tx1"/>
                    </a:solidFill>
                    <a:latin typeface="+mn-lt"/>
                    <a:ea typeface="+mn-ea"/>
                    <a:cs typeface="+mn-cs"/>
                  </a:rPr>
                  <a:t>. </a:t>
                </a:r>
                <a:r>
                  <a:rPr lang="en-US" sz="1200" dirty="0"/>
                  <a:t>The </a:t>
                </a:r>
                <a:r>
                  <a:rPr lang="en-US" sz="1200" dirty="0">
                    <a:solidFill>
                      <a:srgbClr val="FF0000"/>
                    </a:solidFill>
                  </a:rPr>
                  <a:t>Response variable </a:t>
                </a:r>
                <a:r>
                  <a:rPr lang="en-US" sz="1200" dirty="0"/>
                  <a:t>is the outcome of a study, generally shown by letter Y. It is a variable you would be interested in predicting or estimating. It is also called a dependent variable. A </a:t>
                </a:r>
                <a:r>
                  <a:rPr lang="en-US" sz="1200" dirty="0">
                    <a:solidFill>
                      <a:srgbClr val="0070C0"/>
                    </a:solidFill>
                  </a:rPr>
                  <a:t>Predictor variable </a:t>
                </a:r>
                <a:r>
                  <a:rPr lang="en-US" sz="1200" dirty="0"/>
                  <a:t>is any variable that explains the response variable. Often called an independent variable or explanatory variable and is generally shown by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general, we are interested in finding out how changes in the predictor variables affect the values of the response variables. So, we assume that response variable is a function of predictor variable plus some additive errors. And the goal is to estimate this function </a:t>
                </a:r>
                <a:r>
                  <a:rPr lang="en-US" sz="1200" b="0" i="0">
                    <a:latin typeface="Cambria Math" panose="02040503050406030204" pitchFamily="18" charset="0"/>
                  </a:rPr>
                  <a:t>𝑓(.)</a:t>
                </a:r>
                <a:r>
                  <a:rPr lang="en-US" sz="1200" dirty="0"/>
                  <a:t> using a set of observations.</a:t>
                </a:r>
              </a:p>
              <a:p>
                <a:endParaRPr lang="en-US" sz="1200" b="0" i="1"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Throughout this book we shall be most often concerned with relationships of the form, that is, we assume that the response variable is subject to random variation, the predictor variable is not, it is controlled. </a:t>
                </a:r>
                <a:endParaRPr lang="en-US" i="0"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18</a:t>
            </a:fld>
            <a:endParaRPr lang="en-US"/>
          </a:p>
        </p:txBody>
      </p:sp>
    </p:spTree>
    <p:extLst>
      <p:ext uri="{BB962C8B-B14F-4D97-AF65-F5344CB8AC3E}">
        <p14:creationId xmlns:p14="http://schemas.microsoft.com/office/powerpoint/2010/main" val="104291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 type of illustrative chart depends on the type of both response and predictor variable. Use this guideline to generate proper graphs.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112876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Supervised Learning is a class machine learning techniques</a:t>
                </a:r>
                <a:r>
                  <a:rPr lang="en-US" baseline="0" dirty="0"/>
                  <a:t> in which </a:t>
                </a:r>
                <a:r>
                  <a:rPr lang="en-US" dirty="0"/>
                  <a:t>a teacher or coder, provides </a:t>
                </a:r>
                <a:r>
                  <a:rPr lang="en-US" baseline="0" dirty="0"/>
                  <a:t>t</a:t>
                </a:r>
                <a:r>
                  <a:rPr lang="en-US" dirty="0"/>
                  <a:t>he computer with a set of examples, m pairs of (inputs, outputs), and the goal is to learn a pattern that maps inputs to outputs. Further, the pattern is used to predict outputs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given new inputs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This is actually how humans learn,</a:t>
                </a:r>
                <a:r>
                  <a:rPr lang="en-US" baseline="0" dirty="0"/>
                  <a:t> we learn by examples.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Behind the scene, this is achieved through sophisticated programing and a good deal of Statistics and </a:t>
                </a:r>
                <a:r>
                  <a:rPr lang="en-US" baseline="0" dirty="0"/>
                  <a:t>Optimization techniques. </a:t>
                </a:r>
                <a:r>
                  <a:rPr lang="en-US" dirty="0"/>
                  <a:t>Supervised Learning </a:t>
                </a:r>
                <a:r>
                  <a:rPr lang="en-US" baseline="0" dirty="0"/>
                  <a:t>further breaks down into Regression and Classification. This week is dedicated to regression.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basic idea</a:t>
                </a:r>
                <a:r>
                  <a:rPr lang="en-US" baseline="0" dirty="0"/>
                  <a:t> is that t</a:t>
                </a:r>
                <a:r>
                  <a:rPr lang="en-US" dirty="0"/>
                  <a:t>he computer is presented with m example (inputs, outputs) </a:t>
                </a:r>
                <a:r>
                  <a:rPr lang="en-US" b="0" i="0">
                    <a:latin typeface="Cambria Math" panose="02040503050406030204" pitchFamily="18" charset="0"/>
                  </a:rPr>
                  <a:t>{(</a:t>
                </a:r>
                <a:r>
                  <a:rPr lang="en-US" i="0">
                    <a:latin typeface="Cambria Math" panose="02040503050406030204" pitchFamily="18" charset="0"/>
                  </a:rPr>
                  <a:t>𝑥_𝑖</a:t>
                </a:r>
                <a:r>
                  <a:rPr lang="en-US" b="0" i="0">
                    <a:latin typeface="Cambria Math" panose="02040503050406030204" pitchFamily="18" charset="0"/>
                  </a:rPr>
                  <a:t>,𝑦_𝑖 )}_(𝑖=1)^𝑚</a:t>
                </a:r>
                <a:r>
                  <a:rPr lang="en-US" dirty="0"/>
                  <a:t>, given by a “teacher”, and the goal is to learn a general rule that maps inputs to outputs. Behind the scene, this is achieved through sophisticated programing and a good deal of statistics, and requires </a:t>
                </a:r>
                <a:r>
                  <a:rPr lang="en-US" baseline="0" dirty="0"/>
                  <a:t>Optimization steps to minimize mapping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 the general rule is used to predict outputs </a:t>
                </a:r>
                <a:r>
                  <a:rPr lang="en-US" i="0">
                    <a:latin typeface="Cambria Math" panose="02040503050406030204" pitchFamily="18" charset="0"/>
                  </a:rPr>
                  <a:t>𝑦_𝑖</a:t>
                </a:r>
                <a:r>
                  <a:rPr lang="en-US" dirty="0"/>
                  <a:t> given new inputs </a:t>
                </a:r>
                <a:r>
                  <a:rPr lang="en-US" i="0">
                    <a:latin typeface="Cambria Math" panose="02040503050406030204" pitchFamily="18" charset="0"/>
                  </a:rPr>
                  <a:t>𝑥_𝑖</a:t>
                </a:r>
                <a:r>
                  <a:rPr lang="en-US" dirty="0"/>
                  <a:t>.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618561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should report whether there are any outliers, which are observations outside the overall pattern of data. </a:t>
                </a: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20</a:t>
            </a:fld>
            <a:endParaRPr lang="en-US"/>
          </a:p>
        </p:txBody>
      </p:sp>
    </p:spTree>
    <p:extLst>
      <p:ext uri="{BB962C8B-B14F-4D97-AF65-F5344CB8AC3E}">
        <p14:creationId xmlns:p14="http://schemas.microsoft.com/office/powerpoint/2010/main" val="3589079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Just like a typical frequency table, count the number of observations within each of the four possible categories generated by two variables. Then present the counts in a matrix form for each possible combination of the variables.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21</a:t>
            </a:fld>
            <a:endParaRPr lang="en-US"/>
          </a:p>
        </p:txBody>
      </p:sp>
    </p:spTree>
    <p:extLst>
      <p:ext uri="{BB962C8B-B14F-4D97-AF65-F5344CB8AC3E}">
        <p14:creationId xmlns:p14="http://schemas.microsoft.com/office/powerpoint/2010/main" val="2403527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 two versions of this grouped bar chart represent the same information. Since we are interested in comparing the response variable (Sex) for given predictors, the first chart seems to be easier to investigate.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22</a:t>
            </a:fld>
            <a:endParaRPr lang="en-US"/>
          </a:p>
        </p:txBody>
      </p:sp>
    </p:spTree>
    <p:extLst>
      <p:ext uri="{BB962C8B-B14F-4D97-AF65-F5344CB8AC3E}">
        <p14:creationId xmlns:p14="http://schemas.microsoft.com/office/powerpoint/2010/main" val="3887892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 response variable in the box plots on the left is the pulse rate which is numerical. It is obvious that the pattern of pulse rate is different between the two genders. There are two outliers in the female pulse rates. After deleting them, the spread of pulse rate data in terms of both range and IQR is more in males than females. The median of pulse rates is higher for females </a:t>
                </a:r>
                <a:r>
                  <a:rPr lang="en-US" sz="1200">
                    <a:ea typeface="Times New Roman" panose="02020603050405020304" pitchFamily="18" charset="0"/>
                  </a:rPr>
                  <a:t>than males. </a:t>
                </a: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In the box plot on the right, the response is quantitative, whether people had diagnosed with heart disease. The Predictor variable is resting blood pressure. This boxplot also shows a six numerical number, the mean, which is shown by x on the chart.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23</a:t>
            </a:fld>
            <a:endParaRPr lang="en-US"/>
          </a:p>
        </p:txBody>
      </p:sp>
    </p:spTree>
    <p:extLst>
      <p:ext uri="{BB962C8B-B14F-4D97-AF65-F5344CB8AC3E}">
        <p14:creationId xmlns:p14="http://schemas.microsoft.com/office/powerpoint/2010/main" val="2871580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24</a:t>
            </a:fld>
            <a:endParaRPr lang="en-US"/>
          </a:p>
        </p:txBody>
      </p:sp>
    </p:spTree>
    <p:extLst>
      <p:ext uri="{BB962C8B-B14F-4D97-AF65-F5344CB8AC3E}">
        <p14:creationId xmlns:p14="http://schemas.microsoft.com/office/powerpoint/2010/main" val="2735947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cd C:\\Users\\asaghafi\\.spyder-py3\\mlcourse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Loading required packages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import </a:t>
            </a:r>
            <a:r>
              <a:rPr lang="en-US" sz="1200" dirty="0" err="1">
                <a:ea typeface="Times New Roman" panose="02020603050405020304" pitchFamily="18" charset="0"/>
              </a:rPr>
              <a:t>matplotlib.pyplot</a:t>
            </a:r>
            <a:r>
              <a:rPr lang="en-US" sz="1200" dirty="0">
                <a:ea typeface="Times New Roman" panose="02020603050405020304" pitchFamily="18" charset="0"/>
              </a:rPr>
              <a:t> as </a:t>
            </a:r>
            <a:r>
              <a:rPr lang="en-US" sz="1200" dirty="0" err="1">
                <a:ea typeface="Times New Roman" panose="02020603050405020304" pitchFamily="18" charset="0"/>
              </a:rPr>
              <a:t>plt</a:t>
            </a: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import seaborn as sb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Loading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df = </a:t>
            </a:r>
            <a:r>
              <a:rPr lang="en-US" sz="1200" dirty="0" err="1">
                <a:ea typeface="Times New Roman" panose="02020603050405020304" pitchFamily="18" charset="0"/>
              </a:rPr>
              <a:t>pd.read_csv</a:t>
            </a:r>
            <a:r>
              <a:rPr lang="en-US" sz="1200" dirty="0">
                <a:ea typeface="Times New Roman" panose="02020603050405020304" pitchFamily="18" charset="0"/>
              </a:rPr>
              <a:t>('W7S2Q2.csv', </a:t>
            </a:r>
            <a:r>
              <a:rPr lang="en-US" sz="1200" dirty="0" err="1">
                <a:ea typeface="Times New Roman" panose="02020603050405020304" pitchFamily="18" charset="0"/>
              </a:rPr>
              <a:t>sep</a:t>
            </a:r>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df.info()                           # var info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df["Treatment"] = df["Treatment"].</a:t>
            </a:r>
            <a:r>
              <a:rPr lang="en-US" sz="1200" dirty="0" err="1">
                <a:ea typeface="Times New Roman" panose="02020603050405020304" pitchFamily="18" charset="0"/>
              </a:rPr>
              <a:t>astype</a:t>
            </a:r>
            <a:r>
              <a:rPr lang="en-US" sz="1200" dirty="0">
                <a:ea typeface="Times New Roman" panose="02020603050405020304" pitchFamily="18" charset="0"/>
              </a:rPr>
              <a:t>('category')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df["Pain"] = df["Pain"].</a:t>
            </a:r>
            <a:r>
              <a:rPr lang="en-US" sz="1200" dirty="0" err="1">
                <a:ea typeface="Times New Roman" panose="02020603050405020304" pitchFamily="18" charset="0"/>
              </a:rPr>
              <a:t>astype</a:t>
            </a:r>
            <a:r>
              <a:rPr lang="en-US" sz="1200" dirty="0">
                <a:ea typeface="Times New Roman" panose="02020603050405020304" pitchFamily="18" charset="0"/>
              </a:rPr>
              <a:t>('category')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df["Duration"] = df["Duration"].</a:t>
            </a:r>
            <a:r>
              <a:rPr lang="en-US" sz="1200" dirty="0" err="1">
                <a:ea typeface="Times New Roman" panose="02020603050405020304" pitchFamily="18" charset="0"/>
              </a:rPr>
              <a:t>astype</a:t>
            </a:r>
            <a:r>
              <a:rPr lang="en-US" sz="1200" dirty="0">
                <a:ea typeface="Times New Roman" panose="02020603050405020304" pitchFamily="18" charset="0"/>
              </a:rPr>
              <a:t>('float')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Exploratory Analysis - Qualitative - Univariate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tb = df['Treatment'].</a:t>
            </a:r>
            <a:r>
              <a:rPr lang="en-US" sz="1200" dirty="0" err="1">
                <a:ea typeface="Times New Roman" panose="02020603050405020304" pitchFamily="18" charset="0"/>
              </a:rPr>
              <a:t>value_counts</a:t>
            </a:r>
            <a:r>
              <a:rPr lang="en-US" sz="1200" dirty="0">
                <a:ea typeface="Times New Roman" panose="02020603050405020304" pitchFamily="18" charset="0"/>
              </a:rPr>
              <a:t>()                        # counting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print(tb)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ax = </a:t>
            </a:r>
            <a:r>
              <a:rPr lang="en-US" sz="1200" dirty="0" err="1">
                <a:ea typeface="Times New Roman" panose="02020603050405020304" pitchFamily="18" charset="0"/>
              </a:rPr>
              <a:t>tb.plot.bar</a:t>
            </a:r>
            <a:r>
              <a:rPr lang="en-US" sz="1200" dirty="0">
                <a:ea typeface="Times New Roman" panose="02020603050405020304" pitchFamily="18" charset="0"/>
              </a:rPr>
              <a:t>(x='Made in', y='Frequency', rot=0)     # bar chart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ax = </a:t>
            </a:r>
            <a:r>
              <a:rPr lang="en-US" sz="1200" dirty="0" err="1">
                <a:ea typeface="Times New Roman" panose="02020603050405020304" pitchFamily="18" charset="0"/>
              </a:rPr>
              <a:t>tb.plot.pie</a:t>
            </a:r>
            <a:r>
              <a:rPr lang="en-US" sz="1200" dirty="0">
                <a:ea typeface="Times New Roman" panose="02020603050405020304" pitchFamily="18" charset="0"/>
              </a:rPr>
              <a:t>(x='Made in', y='Frequency', rot=0)     # pie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tb = df['Pain'].</a:t>
            </a:r>
            <a:r>
              <a:rPr lang="en-US" sz="1200" dirty="0" err="1">
                <a:ea typeface="Times New Roman" panose="02020603050405020304" pitchFamily="18" charset="0"/>
              </a:rPr>
              <a:t>value_counts</a:t>
            </a:r>
            <a:r>
              <a:rPr lang="en-US" sz="1200" dirty="0">
                <a:ea typeface="Times New Roman" panose="02020603050405020304" pitchFamily="18" charset="0"/>
              </a:rPr>
              <a:t>()                        # counting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print(tb)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ax = </a:t>
            </a:r>
            <a:r>
              <a:rPr lang="en-US" sz="1200" dirty="0" err="1">
                <a:ea typeface="Times New Roman" panose="02020603050405020304" pitchFamily="18" charset="0"/>
              </a:rPr>
              <a:t>tb.plot.bar</a:t>
            </a:r>
            <a:r>
              <a:rPr lang="en-US" sz="1200" dirty="0">
                <a:ea typeface="Times New Roman" panose="02020603050405020304" pitchFamily="18" charset="0"/>
              </a:rPr>
              <a:t>(x='Made in', y='Frequency', rot=0)     # bar chart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ax = </a:t>
            </a:r>
            <a:r>
              <a:rPr lang="en-US" sz="1200" dirty="0" err="1">
                <a:ea typeface="Times New Roman" panose="02020603050405020304" pitchFamily="18" charset="0"/>
              </a:rPr>
              <a:t>tb.plot.pie</a:t>
            </a:r>
            <a:r>
              <a:rPr lang="en-US" sz="1200" dirty="0">
                <a:ea typeface="Times New Roman" panose="02020603050405020304" pitchFamily="18" charset="0"/>
              </a:rPr>
              <a:t>(x='Made in', y='Frequency', rot=0)     # pie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Exploratory Analysis - Quantitative - Univariate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Do for each quant var </a:t>
            </a:r>
            <a:r>
              <a:rPr lang="en-US" sz="1200" dirty="0" err="1">
                <a:ea typeface="Times New Roman" panose="02020603050405020304" pitchFamily="18" charset="0"/>
              </a:rPr>
              <a:t>seperately</a:t>
            </a: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df.describe</a:t>
            </a:r>
            <a:r>
              <a:rPr lang="en-US" sz="1200" dirty="0">
                <a:ea typeface="Times New Roman" panose="02020603050405020304" pitchFamily="18" charset="0"/>
              </a:rPr>
              <a:t>()                       # short summary statistics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sb.distplot</a:t>
            </a:r>
            <a:r>
              <a:rPr lang="en-US" sz="1200" dirty="0">
                <a:ea typeface="Times New Roman" panose="02020603050405020304" pitchFamily="18" charset="0"/>
              </a:rPr>
              <a:t>(df["Duration"].</a:t>
            </a:r>
            <a:r>
              <a:rPr lang="en-US" sz="1200" dirty="0" err="1">
                <a:ea typeface="Times New Roman" panose="02020603050405020304" pitchFamily="18" charset="0"/>
              </a:rPr>
              <a:t>dropna</a:t>
            </a:r>
            <a:r>
              <a:rPr lang="en-US" sz="1200" dirty="0">
                <a:ea typeface="Times New Roman" panose="02020603050405020304" pitchFamily="18" charset="0"/>
              </a:rPr>
              <a:t>(), </a:t>
            </a:r>
            <a:r>
              <a:rPr lang="en-US" sz="1200" dirty="0" err="1">
                <a:ea typeface="Times New Roman" panose="02020603050405020304" pitchFamily="18" charset="0"/>
              </a:rPr>
              <a:t>kde</a:t>
            </a:r>
            <a:r>
              <a:rPr lang="en-US" sz="1200" dirty="0">
                <a:ea typeface="Times New Roman" panose="02020603050405020304" pitchFamily="18" charset="0"/>
              </a:rPr>
              <a:t>=False)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plt.hist</a:t>
            </a:r>
            <a:r>
              <a:rPr lang="en-US" sz="1200" dirty="0">
                <a:ea typeface="Times New Roman" panose="02020603050405020304" pitchFamily="18" charset="0"/>
              </a:rPr>
              <a:t>(df["Duration"],bins=6,edgecolor='k')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df.boxplot</a:t>
            </a:r>
            <a:r>
              <a:rPr lang="en-US" sz="1200" dirty="0">
                <a:ea typeface="Times New Roman" panose="02020603050405020304" pitchFamily="18" charset="0"/>
              </a:rPr>
              <a:t>(column=['Duration'], </a:t>
            </a:r>
            <a:r>
              <a:rPr lang="en-US" sz="1200" dirty="0" err="1">
                <a:ea typeface="Times New Roman" panose="02020603050405020304" pitchFamily="18" charset="0"/>
              </a:rPr>
              <a:t>return_type</a:t>
            </a:r>
            <a:r>
              <a:rPr lang="en-US" sz="1200" dirty="0">
                <a:ea typeface="Times New Roman" panose="02020603050405020304" pitchFamily="18" charset="0"/>
              </a:rPr>
              <a:t>='axes')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Exploratory Analysis - Bivariate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For multiple quant vars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pd.crosstab</a:t>
            </a:r>
            <a:r>
              <a:rPr lang="en-US" sz="1200" dirty="0">
                <a:ea typeface="Times New Roman" panose="02020603050405020304" pitchFamily="18" charset="0"/>
              </a:rPr>
              <a:t>(index=df['Pain'], columns=df['Treatment'])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tb = </a:t>
            </a:r>
            <a:r>
              <a:rPr lang="en-US" sz="1200" dirty="0" err="1">
                <a:ea typeface="Times New Roman" panose="02020603050405020304" pitchFamily="18" charset="0"/>
              </a:rPr>
              <a:t>pd.crosstab</a:t>
            </a:r>
            <a:r>
              <a:rPr lang="en-US" sz="1200" dirty="0">
                <a:ea typeface="Times New Roman" panose="02020603050405020304" pitchFamily="18" charset="0"/>
              </a:rPr>
              <a:t>(index=df['Pain'], columns=df['Treatment'])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ax = </a:t>
            </a:r>
            <a:r>
              <a:rPr lang="en-US" sz="1200" dirty="0" err="1">
                <a:ea typeface="Times New Roman" panose="02020603050405020304" pitchFamily="18" charset="0"/>
              </a:rPr>
              <a:t>tb.plot.barh</a:t>
            </a:r>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tb = </a:t>
            </a:r>
            <a:r>
              <a:rPr lang="en-US" sz="1200" dirty="0" err="1">
                <a:ea typeface="Times New Roman" panose="02020603050405020304" pitchFamily="18" charset="0"/>
              </a:rPr>
              <a:t>pd.crosstab</a:t>
            </a:r>
            <a:r>
              <a:rPr lang="en-US" sz="1200" dirty="0">
                <a:ea typeface="Times New Roman" panose="02020603050405020304" pitchFamily="18" charset="0"/>
              </a:rPr>
              <a:t>(index=df['Treatment'], columns=df['Pain'])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ax = </a:t>
            </a:r>
            <a:r>
              <a:rPr lang="en-US" sz="1200" dirty="0" err="1">
                <a:ea typeface="Times New Roman" panose="02020603050405020304" pitchFamily="18" charset="0"/>
              </a:rPr>
              <a:t>tb.plot.bar</a:t>
            </a:r>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For </a:t>
            </a:r>
            <a:r>
              <a:rPr lang="en-US" sz="1200" dirty="0" err="1">
                <a:ea typeface="Times New Roman" panose="02020603050405020304" pitchFamily="18" charset="0"/>
              </a:rPr>
              <a:t>qaunt</a:t>
            </a:r>
            <a:r>
              <a:rPr lang="en-US" sz="1200" dirty="0">
                <a:ea typeface="Times New Roman" panose="02020603050405020304" pitchFamily="18" charset="0"/>
              </a:rPr>
              <a:t> over qual values, especially response over qual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sb.boxplot</a:t>
            </a:r>
            <a:r>
              <a:rPr lang="en-US" sz="1200" dirty="0">
                <a:ea typeface="Times New Roman" panose="02020603050405020304" pitchFamily="18" charset="0"/>
              </a:rPr>
              <a:t>(x="Treatment", y="Duration", data=df)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sb.boxplot</a:t>
            </a:r>
            <a:r>
              <a:rPr lang="en-US" sz="1200" dirty="0">
                <a:ea typeface="Times New Roman" panose="02020603050405020304" pitchFamily="18" charset="0"/>
              </a:rPr>
              <a:t>(x="Pain", y="Duration", data=df)</a:t>
            </a:r>
          </a:p>
        </p:txBody>
      </p:sp>
      <p:sp>
        <p:nvSpPr>
          <p:cNvPr id="4" name="Slide Number Placeholder 3"/>
          <p:cNvSpPr>
            <a:spLocks noGrp="1"/>
          </p:cNvSpPr>
          <p:nvPr>
            <p:ph type="sldNum" sz="quarter" idx="5"/>
          </p:nvPr>
        </p:nvSpPr>
        <p:spPr/>
        <p:txBody>
          <a:bodyPr/>
          <a:lstStyle/>
          <a:p>
            <a:fld id="{49530498-90FC-4FB0-97D5-41BD4BE4C279}" type="slidenum">
              <a:rPr lang="en-US" smtClean="0"/>
              <a:t>25</a:t>
            </a:fld>
            <a:endParaRPr lang="en-US"/>
          </a:p>
        </p:txBody>
      </p:sp>
    </p:spTree>
    <p:extLst>
      <p:ext uri="{BB962C8B-B14F-4D97-AF65-F5344CB8AC3E}">
        <p14:creationId xmlns:p14="http://schemas.microsoft.com/office/powerpoint/2010/main" val="3508224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26</a:t>
            </a:fld>
            <a:endParaRPr lang="en-US"/>
          </a:p>
        </p:txBody>
      </p:sp>
    </p:spTree>
    <p:extLst>
      <p:ext uri="{BB962C8B-B14F-4D97-AF65-F5344CB8AC3E}">
        <p14:creationId xmlns:p14="http://schemas.microsoft.com/office/powerpoint/2010/main" val="384418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discuss regression analysis</a:t>
            </a:r>
          </a:p>
        </p:txBody>
      </p:sp>
      <p:sp>
        <p:nvSpPr>
          <p:cNvPr id="4" name="Slide Number Placeholder 3"/>
          <p:cNvSpPr>
            <a:spLocks noGrp="1"/>
          </p:cNvSpPr>
          <p:nvPr>
            <p:ph type="sldNum" sz="quarter" idx="10"/>
          </p:nvPr>
        </p:nvSpPr>
        <p:spPr/>
        <p:txBody>
          <a:bodyPr/>
          <a:lstStyle/>
          <a:p>
            <a:fld id="{AB49C82B-4FE9-4026-A671-F42D8142A0B4}" type="slidenum">
              <a:rPr lang="en-US" smtClean="0"/>
              <a:t>27</a:t>
            </a:fld>
            <a:endParaRPr lang="en-US"/>
          </a:p>
        </p:txBody>
      </p:sp>
    </p:spTree>
    <p:extLst>
      <p:ext uri="{BB962C8B-B14F-4D97-AF65-F5344CB8AC3E}">
        <p14:creationId xmlns:p14="http://schemas.microsoft.com/office/powerpoint/2010/main" val="1608287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Regression is o</a:t>
            </a:r>
            <a:r>
              <a:rPr lang="en-US" dirty="0"/>
              <a:t>ne of the most important types of data analysis, it help us to estimate the relationships among variables, and use the discovered relationships to make predictions.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a:p>
            <a:r>
              <a:rPr lang="en-US" dirty="0"/>
              <a:t>Suppose you’re a car producer trying to invent a new car with a modest mpg. You know that dozens of factors from the number of cylinders to horsepower COULD impact the mpg. Perhaps more experienced people even have a theory about what will have the biggest effect on mpg.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a:t>
            </a:r>
            <a:r>
              <a:rPr lang="en-US" sz="1200" dirty="0">
                <a:latin typeface="Georgia" panose="02040502050405020303" pitchFamily="18" charset="0"/>
              </a:rPr>
              <a:t>my response or dependent variable, is </a:t>
            </a:r>
            <a:r>
              <a:rPr lang="en-US" dirty="0"/>
              <a:t>mpg, that is the</a:t>
            </a:r>
            <a:r>
              <a:rPr lang="en-US" sz="1200" dirty="0">
                <a:latin typeface="Georgia" panose="02040502050405020303" pitchFamily="18" charset="0"/>
              </a:rPr>
              <a:t> variable I would like to predict or estimate</a:t>
            </a:r>
            <a:r>
              <a:rPr lang="en-US" dirty="0"/>
              <a:t>. </a:t>
            </a:r>
            <a:r>
              <a:rPr lang="en-US" sz="1200" dirty="0">
                <a:latin typeface="Georgia" panose="02040502050405020303" pitchFamily="18" charset="0"/>
              </a:rPr>
              <a:t>Other variables that are used to predict mpg are </a:t>
            </a:r>
            <a:r>
              <a:rPr lang="en-US" sz="1200" dirty="0">
                <a:solidFill>
                  <a:srgbClr val="FF0000"/>
                </a:solidFill>
                <a:latin typeface="Georgia" panose="02040502050405020303" pitchFamily="18" charset="0"/>
              </a:rPr>
              <a:t>Explanatory variable, or </a:t>
            </a:r>
            <a:r>
              <a:rPr lang="en-US" sz="1200" dirty="0">
                <a:latin typeface="Georgia" panose="02040502050405020303" pitchFamily="18" charset="0"/>
              </a:rPr>
              <a:t>independent variables. </a:t>
            </a:r>
            <a:endParaRPr lang="en-US" dirty="0"/>
          </a:p>
          <a:p>
            <a:endParaRPr lang="en-US" dirty="0"/>
          </a:p>
          <a:p>
            <a:r>
              <a:rPr lang="en-US" dirty="0"/>
              <a:t>Regression analysis is a way of statistically sorting out which of these independent variables does indeed have an impact on mpg. It answers the given questions. </a:t>
            </a:r>
          </a:p>
        </p:txBody>
      </p:sp>
      <p:sp>
        <p:nvSpPr>
          <p:cNvPr id="4" name="Slide Number Placeholder 3"/>
          <p:cNvSpPr>
            <a:spLocks noGrp="1"/>
          </p:cNvSpPr>
          <p:nvPr>
            <p:ph type="sldNum" sz="quarter" idx="10"/>
          </p:nvPr>
        </p:nvSpPr>
        <p:spPr/>
        <p:txBody>
          <a:bodyPr/>
          <a:lstStyle/>
          <a:p>
            <a:fld id="{AB49C82B-4FE9-4026-A671-F42D8142A0B4}" type="slidenum">
              <a:rPr lang="en-US" smtClean="0"/>
              <a:t>28</a:t>
            </a:fld>
            <a:endParaRPr lang="en-US"/>
          </a:p>
        </p:txBody>
      </p:sp>
    </p:spTree>
    <p:extLst>
      <p:ext uri="{BB962C8B-B14F-4D97-AF65-F5344CB8AC3E}">
        <p14:creationId xmlns:p14="http://schemas.microsoft.com/office/powerpoint/2010/main" val="104291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general, we are interested in figuring out how changes in the predictor variables affect the values of the response variable. So, we assume that response variable is a function of predictor variable(s) plus some additive errors. The goal is to estimate this function </a:t>
                </a:r>
                <a14:m>
                  <m:oMath xmlns:m="http://schemas.openxmlformats.org/officeDocument/2006/math">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m:t>
                        </m:r>
                      </m:e>
                    </m:d>
                  </m:oMath>
                </a14:m>
                <a:r>
                  <a:rPr lang="en-US" sz="1200" dirty="0"/>
                  <a:t> using a set of observations.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aseline="0" dirty="0"/>
                  <a:t>We first focus on a model which is called linear regression model that assumes </a:t>
                </a:r>
                <a:r>
                  <a:rPr lang="en-US" sz="1200" dirty="0"/>
                  <a:t>the relation between the two variables is linear, that is of the form </a:t>
                </a:r>
                <a14:m>
                  <m:oMath xmlns:m="http://schemas.openxmlformats.org/officeDocument/2006/math">
                    <m:r>
                      <m:rPr>
                        <m:sty m:val="p"/>
                      </m:rPr>
                      <a:rPr lang="en-US" sz="1200" b="0" i="0" smtClean="0">
                        <a:latin typeface="Cambria Math" panose="02040503050406030204" pitchFamily="18" charset="0"/>
                      </a:rPr>
                      <m:t>Y</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𝑋</m:t>
                    </m:r>
                    <m:r>
                      <a:rPr lang="en-US" sz="1200" b="0" i="1" smtClean="0">
                        <a:latin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a14:m>
                <a:r>
                  <a:rPr lang="en-US" sz="1200" dirty="0"/>
                  <a:t>. This is the equation of a line where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rPr>
                          <m:t>0</m:t>
                        </m:r>
                      </m:sub>
                    </m:sSub>
                  </m:oMath>
                </a14:m>
                <a:r>
                  <a:rPr lang="en-US" sz="1200" dirty="0"/>
                  <a:t> is the intercept, that is the value of y when x</a:t>
                </a:r>
                <a:r>
                  <a:rPr lang="en-US" sz="1200" baseline="0" dirty="0"/>
                  <a:t> equals zero.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1</m:t>
                        </m:r>
                      </m:sub>
                    </m:sSub>
                  </m:oMath>
                </a14:m>
                <a:r>
                  <a:rPr lang="en-US" sz="1200" dirty="0"/>
                  <a:t> is the slope,</a:t>
                </a:r>
                <a:r>
                  <a:rPr lang="en-US" sz="1200" baseline="0" dirty="0"/>
                  <a:t> that is the amount of change in Y given the change in X. Epsilon is the random error which is assumed to be additive.</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We can distinguish two main types of variables, typically called predictor</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response variables</a:t>
                </a:r>
                <a:r>
                  <a:rPr lang="en-US" sz="1200" b="0" i="1" u="none" strike="noStrike" kern="1200" baseline="0" dirty="0">
                    <a:solidFill>
                      <a:schemeClr val="tx1"/>
                    </a:solidFill>
                    <a:latin typeface="+mn-lt"/>
                    <a:ea typeface="+mn-ea"/>
                    <a:cs typeface="+mn-cs"/>
                  </a:rPr>
                  <a:t>. </a:t>
                </a:r>
                <a:r>
                  <a:rPr lang="en-US" sz="1200" dirty="0"/>
                  <a:t>The </a:t>
                </a:r>
                <a:r>
                  <a:rPr lang="en-US" sz="1200" dirty="0">
                    <a:solidFill>
                      <a:srgbClr val="FF0000"/>
                    </a:solidFill>
                  </a:rPr>
                  <a:t>Response variable </a:t>
                </a:r>
                <a:r>
                  <a:rPr lang="en-US" sz="1200" dirty="0"/>
                  <a:t>is the outcome of a study, generally shown by letter Y. It is a variable you would be interested in predicting or estimating. It is also called a dependent variable. A </a:t>
                </a:r>
                <a:r>
                  <a:rPr lang="en-US" sz="1200" dirty="0">
                    <a:solidFill>
                      <a:srgbClr val="0070C0"/>
                    </a:solidFill>
                  </a:rPr>
                  <a:t>Predictor variable </a:t>
                </a:r>
                <a:r>
                  <a:rPr lang="en-US" sz="1200" dirty="0"/>
                  <a:t>is any variable that explains the response variable. Often called an independent variable or explanatory variable and is generally shown by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general, we are interested in finding out how changes in the predictor variables affect the values of the response variables. So, we assume that response variable is a function of predictor variable plus some additive errors. And the goal is to estimate this function </a:t>
                </a:r>
                <a:r>
                  <a:rPr lang="en-US" sz="1200" b="0" i="0">
                    <a:latin typeface="Cambria Math" panose="02040503050406030204" pitchFamily="18" charset="0"/>
                  </a:rPr>
                  <a:t>𝑓(.)</a:t>
                </a:r>
                <a:r>
                  <a:rPr lang="en-US" sz="1200" dirty="0"/>
                  <a:t> using a set of observations.</a:t>
                </a:r>
              </a:p>
              <a:p>
                <a:endParaRPr lang="en-US" sz="1200" b="0" i="1"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Throughout this book we shall be most often concerned with relationships of the form, that is, we assume that the response variable is subject to random variation, the predictor variable is not, it is controlled. </a:t>
                </a:r>
                <a:endParaRPr lang="en-US" i="0"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29</a:t>
            </a:fld>
            <a:endParaRPr lang="en-US"/>
          </a:p>
        </p:txBody>
      </p:sp>
    </p:spTree>
    <p:extLst>
      <p:ext uri="{BB962C8B-B14F-4D97-AF65-F5344CB8AC3E}">
        <p14:creationId xmlns:p14="http://schemas.microsoft.com/office/powerpoint/2010/main" val="104291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In Regression problems we have one or many input variables, and ONE output variable which is REAL-VALUED. The goal is to predict the output using the inputs.</a:t>
            </a:r>
          </a:p>
          <a:p>
            <a:pPr marL="0" indent="0">
              <a:buNone/>
            </a:pPr>
            <a:endParaRPr lang="en-US" baseline="0" dirty="0"/>
          </a:p>
          <a:p>
            <a:pPr marL="0" indent="0">
              <a:buNone/>
            </a:pPr>
            <a:r>
              <a:rPr lang="en-US" baseline="0" dirty="0"/>
              <a:t>In this example, the goal is to predict Electrical Energy output of a power plant using some input variables such as Hourly Temp, etc. The relation between each input variable and output could be linear such as AT, or more complicated such as V</a:t>
            </a:r>
            <a:r>
              <a:rPr lang="en-US" baseline="0" dirty="0">
                <a:solidFill>
                  <a:srgbClr val="FF0000"/>
                </a:solidFill>
              </a:rPr>
              <a:t>. </a:t>
            </a: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294227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For example, consider this dataset with 25 observations of variable Y which is pressure, and variable X which is average temperature. Data is available on D2L. </a:t>
                </a:r>
              </a:p>
              <a:p>
                <a:endParaRPr lang="en-US" dirty="0"/>
              </a:p>
              <a:p>
                <a:r>
                  <a:rPr lang="en-US" dirty="0"/>
                  <a:t>The first step in regression modeling is to graph a scatterplot of the variables. It is a simple plot where pairs of (x, y) are plotted on the </a:t>
                </a:r>
                <a:r>
                  <a:rPr lang="en-US" dirty="0" err="1"/>
                  <a:t>xy</a:t>
                </a:r>
                <a:r>
                  <a:rPr lang="en-US" dirty="0"/>
                  <a:t>-plane. The response variable is always set on the y-axis and the predictor on the x-axis. You can see for example, that red dot represent the first observation, graphed at x equals 35.3 and y equals 10.98. </a:t>
                </a:r>
              </a:p>
              <a:p>
                <a:endParaRPr lang="en-US" dirty="0"/>
              </a:p>
              <a:p>
                <a:r>
                  <a:rPr lang="en-US" dirty="0"/>
                  <a:t>Looking at the scatterplot, we study the overall pattern of the plotted points. If there is a pattern, we should note its direction and strength. In this plot, the relationship between  the two variable seems to be linear. As x increases, y decreases linearly. There is no outlier since all the points are within a fair distance from each other.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Regression process estimates parameters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rPr>
                          <m:t>0</m:t>
                        </m:r>
                      </m:sub>
                    </m:sSub>
                  </m:oMath>
                </a14:m>
                <a:r>
                  <a:rPr lang="en-US" sz="1200" dirty="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rPr>
                          <m:t>1</m:t>
                        </m:r>
                      </m:sub>
                    </m:sSub>
                  </m:oMath>
                </a14:m>
                <a:r>
                  <a:rPr lang="en-US" sz="1200" dirty="0"/>
                  <a:t> by fitting a line to observations in a way that minimizes overall 25 errors. You’ll learn this process</a:t>
                </a:r>
                <a:r>
                  <a:rPr lang="en-US" sz="1200" baseline="0" dirty="0"/>
                  <a:t> in details in your regression and machine learning courses. </a:t>
                </a:r>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For example, consider this dataset with 25 observations of variable Y which is pressure, and variable X which is average temperature. Data is available on D2L. </a:t>
                </a:r>
              </a:p>
              <a:p>
                <a:endParaRPr lang="en-US" dirty="0"/>
              </a:p>
              <a:p>
                <a:r>
                  <a:rPr lang="en-US" dirty="0"/>
                  <a:t>The first step in regression modeling is to graph a scatterplot of the variables. It is a simple plot where pairs of (x, y) are plotted on the </a:t>
                </a:r>
                <a:r>
                  <a:rPr lang="en-US" dirty="0" err="1"/>
                  <a:t>xy</a:t>
                </a:r>
                <a:r>
                  <a:rPr lang="en-US" dirty="0"/>
                  <a:t>-plane. The response variable is always set on the y-axis and the predictor on the x-axis. You can see for example, that red dot represent the first observation, graphed at x equals 35.3 and y equals 10.98. </a:t>
                </a:r>
              </a:p>
              <a:p>
                <a:endParaRPr lang="en-US" dirty="0"/>
              </a:p>
              <a:p>
                <a:r>
                  <a:rPr lang="en-US" dirty="0"/>
                  <a:t>Looking at the scatterplot, we study the overall pattern of the plotted points. If there is a pattern, we should note its direction and strength. In this plot, the relationship between  the two variable seems to be linear. As x increases, y decreases. There is no outlier since all the points are within a fair distance from each other.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Regression process estimates parameters </a:t>
                </a:r>
                <a:r>
                  <a:rPr lang="en-US" sz="1200" i="0">
                    <a:latin typeface="Cambria Math" panose="02040503050406030204" pitchFamily="18" charset="0"/>
                    <a:ea typeface="Cambria Math" panose="02040503050406030204" pitchFamily="18" charset="0"/>
                  </a:rPr>
                  <a:t>𝛽_</a:t>
                </a:r>
                <a:r>
                  <a:rPr lang="en-US" sz="1200" i="0">
                    <a:latin typeface="Cambria Math" panose="02040503050406030204" pitchFamily="18" charset="0"/>
                  </a:rPr>
                  <a:t>0</a:t>
                </a:r>
                <a:r>
                  <a:rPr lang="en-US" sz="1200" dirty="0"/>
                  <a:t> and </a:t>
                </a:r>
                <a:r>
                  <a:rPr lang="en-US" sz="1200" i="0">
                    <a:latin typeface="Cambria Math" panose="02040503050406030204" pitchFamily="18" charset="0"/>
                    <a:ea typeface="Cambria Math" panose="02040503050406030204" pitchFamily="18" charset="0"/>
                  </a:rPr>
                  <a:t>𝛽_</a:t>
                </a:r>
                <a:r>
                  <a:rPr lang="en-US" sz="1200" i="0">
                    <a:latin typeface="Cambria Math" panose="02040503050406030204" pitchFamily="18" charset="0"/>
                  </a:rPr>
                  <a:t>1</a:t>
                </a:r>
                <a:r>
                  <a:rPr lang="en-US" sz="1200" dirty="0"/>
                  <a:t> by fitting a line to observations in a way that minimizes overall 25 errors. You’ll learn this process</a:t>
                </a:r>
                <a:r>
                  <a:rPr lang="en-US" sz="1200" baseline="0" dirty="0"/>
                  <a:t> in details in your regression and machine learning courses. </a:t>
                </a: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30</a:t>
            </a:fld>
            <a:endParaRPr lang="en-US"/>
          </a:p>
        </p:txBody>
      </p:sp>
    </p:spTree>
    <p:extLst>
      <p:ext uri="{BB962C8B-B14F-4D97-AF65-F5344CB8AC3E}">
        <p14:creationId xmlns:p14="http://schemas.microsoft.com/office/powerpoint/2010/main" val="1822820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Constant is the Intercept term, </a:t>
            </a:r>
            <a:r>
              <a:rPr lang="en-US" dirty="0" err="1"/>
              <a:t>coef</a:t>
            </a:r>
            <a:r>
              <a:rPr lang="en-US" dirty="0"/>
              <a:t> is the estimated parameters, std err is the standard error of the estimated parameters, t is the standardized estimations that </a:t>
            </a:r>
            <a:r>
              <a:rPr lang="en-US" dirty="0" err="1"/>
              <a:t>coef</a:t>
            </a:r>
            <a:r>
              <a:rPr lang="en-US" dirty="0"/>
              <a:t>/</a:t>
            </a:r>
            <a:r>
              <a:rPr lang="en-US" dirty="0" err="1"/>
              <a:t>std_err</a:t>
            </a:r>
            <a:r>
              <a:rPr lang="en-US" dirty="0"/>
              <a:t>, P&gt;|t| is the p-value which shows significance of variables in predicting the response variable. </a:t>
            </a:r>
          </a:p>
          <a:p>
            <a:endParaRPr lang="en-US" dirty="0"/>
          </a:p>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31</a:t>
            </a:fld>
            <a:endParaRPr lang="en-US"/>
          </a:p>
        </p:txBody>
      </p:sp>
    </p:spTree>
    <p:extLst>
      <p:ext uri="{BB962C8B-B14F-4D97-AF65-F5344CB8AC3E}">
        <p14:creationId xmlns:p14="http://schemas.microsoft.com/office/powerpoint/2010/main" val="41041478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You’ll learn more GOF measures in your advanced courses. </a:t>
                </a:r>
              </a:p>
            </p:txBody>
          </p:sp>
        </mc:Choice>
        <mc:Fallback xmlns="">
          <p:sp>
            <p:nvSpPr>
              <p:cNvPr id="3" name="Notes Placeholder 2"/>
              <p:cNvSpPr>
                <a:spLocks noGrp="1"/>
              </p:cNvSpPr>
              <p:nvPr>
                <p:ph type="body" idx="1"/>
              </p:nvPr>
            </p:nvSpPr>
            <p:spPr/>
            <p:txBody>
              <a:bodyPr/>
              <a:lstStyle/>
              <a:p>
                <a:r>
                  <a:rPr lang="en-US" dirty="0"/>
                  <a:t>A goodness of fit value for the model efficiency is checked via R-square, </a:t>
                </a:r>
                <a:r>
                  <a:rPr lang="en-US" sz="1200" dirty="0"/>
                  <a:t>the of coefficient of multiple determination. It is computed the same way as before, by dividing the Regression SS by Total SS.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rPr>
                  <a:t>𝑅^2</a:t>
                </a:r>
                <a:r>
                  <a:rPr lang="en-US" sz="1200" dirty="0"/>
                  <a:t> however, can be deceptive in multiple linear regression, since adding more independent variables to the model always increases its value. Therefore, we compute the given adjusted version which overcomes this issue. Just like R-square, the adjusted</a:t>
                </a:r>
                <a:r>
                  <a:rPr lang="en-US" sz="1200" baseline="0" dirty="0"/>
                  <a:t> R-square is always between zero and one.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32</a:t>
            </a:fld>
            <a:endParaRPr lang="en-US"/>
          </a:p>
        </p:txBody>
      </p:sp>
    </p:spTree>
    <p:extLst>
      <p:ext uri="{BB962C8B-B14F-4D97-AF65-F5344CB8AC3E}">
        <p14:creationId xmlns:p14="http://schemas.microsoft.com/office/powerpoint/2010/main" val="3826085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Adjusted R-square is actually a bit higher in the first model with 6 variable, that difference is very tiny considering reduction of two predictors in the second model, so the gain in </a:t>
            </a:r>
            <a:r>
              <a:rPr lang="en-US"/>
              <a:t>less complexity does </a:t>
            </a:r>
            <a:r>
              <a:rPr lang="en-US" dirty="0"/>
              <a:t>worth it  </a:t>
            </a:r>
          </a:p>
          <a:p>
            <a:endParaRPr lang="en-US" dirty="0"/>
          </a:p>
          <a:p>
            <a:r>
              <a:rPr lang="en-US" dirty="0"/>
              <a:t>There is MUCH MORE to regression models that we do not discuss here, details will be discussed in your future advanced courses. </a:t>
            </a:r>
          </a:p>
        </p:txBody>
      </p:sp>
      <p:sp>
        <p:nvSpPr>
          <p:cNvPr id="4" name="Slide Number Placeholder 3"/>
          <p:cNvSpPr>
            <a:spLocks noGrp="1"/>
          </p:cNvSpPr>
          <p:nvPr>
            <p:ph type="sldNum" sz="quarter" idx="10"/>
          </p:nvPr>
        </p:nvSpPr>
        <p:spPr/>
        <p:txBody>
          <a:bodyPr/>
          <a:lstStyle/>
          <a:p>
            <a:fld id="{AB49C82B-4FE9-4026-A671-F42D8142A0B4}" type="slidenum">
              <a:rPr lang="en-US" smtClean="0"/>
              <a:t>33</a:t>
            </a:fld>
            <a:endParaRPr lang="en-US"/>
          </a:p>
        </p:txBody>
      </p:sp>
    </p:spTree>
    <p:extLst>
      <p:ext uri="{BB962C8B-B14F-4D97-AF65-F5344CB8AC3E}">
        <p14:creationId xmlns:p14="http://schemas.microsoft.com/office/powerpoint/2010/main" val="1905837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Changing working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#cd C:\\Users\\abolf\\.spyder-py3\\mlcourse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Loading required packages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import </a:t>
            </a:r>
            <a:r>
              <a:rPr lang="en-US" sz="1200" dirty="0" err="1">
                <a:ea typeface="Times New Roman" panose="02020603050405020304" pitchFamily="18" charset="0"/>
              </a:rPr>
              <a:t>matplotlib.pyplot</a:t>
            </a:r>
            <a:r>
              <a:rPr lang="en-US" sz="1200" dirty="0">
                <a:ea typeface="Times New Roman" panose="02020603050405020304" pitchFamily="18" charset="0"/>
              </a:rPr>
              <a:t> as </a:t>
            </a:r>
            <a:r>
              <a:rPr lang="en-US" sz="1200" dirty="0" err="1">
                <a:ea typeface="Times New Roman" panose="02020603050405020304" pitchFamily="18" charset="0"/>
              </a:rPr>
              <a:t>plt</a:t>
            </a:r>
            <a:r>
              <a:rPr lang="en-US" sz="1200" dirty="0">
                <a:ea typeface="Times New Roman" panose="02020603050405020304" pitchFamily="18" charset="0"/>
              </a:rPr>
              <a:t>     # to visualize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import seaborn as sb                # to visualize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#from </a:t>
            </a:r>
            <a:r>
              <a:rPr lang="en-US" sz="1200" dirty="0" err="1">
                <a:ea typeface="Times New Roman" panose="02020603050405020304" pitchFamily="18" charset="0"/>
              </a:rPr>
              <a:t>pandas.plotting</a:t>
            </a:r>
            <a:r>
              <a:rPr lang="en-US" sz="1200" dirty="0">
                <a:ea typeface="Times New Roman" panose="02020603050405020304" pitchFamily="18" charset="0"/>
              </a:rPr>
              <a:t> import </a:t>
            </a:r>
            <a:r>
              <a:rPr lang="en-US" sz="1200" dirty="0" err="1">
                <a:ea typeface="Times New Roman" panose="02020603050405020304" pitchFamily="18" charset="0"/>
              </a:rPr>
              <a:t>scatter_matrix</a:t>
            </a: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Loading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df = </a:t>
            </a:r>
            <a:r>
              <a:rPr lang="en-US" sz="1200" dirty="0" err="1">
                <a:ea typeface="Times New Roman" panose="02020603050405020304" pitchFamily="18" charset="0"/>
              </a:rPr>
              <a:t>pd.read_csv</a:t>
            </a:r>
            <a:r>
              <a:rPr lang="en-US" sz="1200" dirty="0">
                <a:ea typeface="Times New Roman" panose="02020603050405020304" pitchFamily="18" charset="0"/>
              </a:rPr>
              <a:t>('credit.csv', </a:t>
            </a:r>
            <a:r>
              <a:rPr lang="en-US" sz="1200" dirty="0" err="1">
                <a:ea typeface="Times New Roman" panose="02020603050405020304" pitchFamily="18" charset="0"/>
              </a:rPr>
              <a:t>sep</a:t>
            </a:r>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df.info()                           # var info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df.isnull</a:t>
            </a:r>
            <a:r>
              <a:rPr lang="en-US" sz="1200" dirty="0">
                <a:ea typeface="Times New Roman" panose="02020603050405020304" pitchFamily="18" charset="0"/>
              </a:rPr>
              <a:t>().sum()                   # missing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Fitting a MLR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import </a:t>
            </a:r>
            <a:r>
              <a:rPr lang="en-US" sz="1200" dirty="0" err="1">
                <a:ea typeface="Times New Roman" panose="02020603050405020304" pitchFamily="18" charset="0"/>
              </a:rPr>
              <a:t>statsmodels.api</a:t>
            </a:r>
            <a:r>
              <a:rPr lang="en-US" sz="1200" dirty="0">
                <a:ea typeface="Times New Roman" panose="02020603050405020304" pitchFamily="18" charset="0"/>
              </a:rPr>
              <a:t> as </a:t>
            </a:r>
            <a:r>
              <a:rPr lang="en-US" sz="1200" dirty="0" err="1">
                <a:ea typeface="Times New Roman" panose="02020603050405020304" pitchFamily="18" charset="0"/>
              </a:rPr>
              <a:t>sm</a:t>
            </a: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#from </a:t>
            </a:r>
            <a:r>
              <a:rPr lang="en-US" sz="1200" dirty="0" err="1">
                <a:ea typeface="Times New Roman" panose="02020603050405020304" pitchFamily="18" charset="0"/>
              </a:rPr>
              <a:t>statsmodels.formula.api</a:t>
            </a:r>
            <a:r>
              <a:rPr lang="en-US" sz="1200" dirty="0">
                <a:ea typeface="Times New Roman" panose="02020603050405020304" pitchFamily="18" charset="0"/>
              </a:rPr>
              <a:t> import </a:t>
            </a:r>
            <a:r>
              <a:rPr lang="en-US" sz="1200" dirty="0" err="1">
                <a:ea typeface="Times New Roman" panose="02020603050405020304" pitchFamily="18" charset="0"/>
              </a:rPr>
              <a:t>ols</a:t>
            </a: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a:t>
            </a:r>
            <a:r>
              <a:rPr lang="en-US" sz="1200" dirty="0" err="1">
                <a:ea typeface="Times New Roman" panose="02020603050405020304" pitchFamily="18" charset="0"/>
              </a:rPr>
              <a:t>Seperating</a:t>
            </a:r>
            <a:r>
              <a:rPr lang="en-US" sz="1200" dirty="0">
                <a:ea typeface="Times New Roman" panose="02020603050405020304" pitchFamily="18" charset="0"/>
              </a:rPr>
              <a:t> Predictors and Response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X = df[['</a:t>
            </a:r>
            <a:r>
              <a:rPr lang="en-US" sz="1200" dirty="0" err="1">
                <a:ea typeface="Times New Roman" panose="02020603050405020304" pitchFamily="18" charset="0"/>
              </a:rPr>
              <a:t>Income','Rating','Cards','Age','Education','Balance</a:t>
            </a:r>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Y = df[['Limit']]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X = </a:t>
            </a:r>
            <a:r>
              <a:rPr lang="en-US" sz="1200" dirty="0" err="1">
                <a:ea typeface="Times New Roman" panose="02020603050405020304" pitchFamily="18" charset="0"/>
              </a:rPr>
              <a:t>sm.add_constant</a:t>
            </a:r>
            <a:r>
              <a:rPr lang="en-US" sz="1200" dirty="0">
                <a:ea typeface="Times New Roman" panose="02020603050405020304" pitchFamily="18" charset="0"/>
              </a:rPr>
              <a:t>(X)               # Adding intercept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lsfit</a:t>
            </a:r>
            <a:r>
              <a:rPr lang="en-US" sz="1200" dirty="0">
                <a:ea typeface="Times New Roman" panose="02020603050405020304" pitchFamily="18" charset="0"/>
              </a:rPr>
              <a:t> = </a:t>
            </a:r>
            <a:r>
              <a:rPr lang="en-US" sz="1200" dirty="0" err="1">
                <a:ea typeface="Times New Roman" panose="02020603050405020304" pitchFamily="18" charset="0"/>
              </a:rPr>
              <a:t>sm.OLS</a:t>
            </a:r>
            <a:r>
              <a:rPr lang="en-US" sz="1200" dirty="0">
                <a:ea typeface="Times New Roman" panose="02020603050405020304" pitchFamily="18" charset="0"/>
              </a:rPr>
              <a:t>(Y,X).fit()            # Fitting regression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lsfit.summary</a:t>
            </a:r>
            <a:r>
              <a:rPr lang="en-US" sz="1200" dirty="0">
                <a:ea typeface="Times New Roman" panose="02020603050405020304" pitchFamily="18" charset="0"/>
              </a:rPr>
              <a:t>()                      # </a:t>
            </a:r>
            <a:r>
              <a:rPr lang="en-US" sz="1200" dirty="0" err="1">
                <a:ea typeface="Times New Roman" panose="02020603050405020304" pitchFamily="18" charset="0"/>
              </a:rPr>
              <a:t>GoF</a:t>
            </a:r>
            <a:r>
              <a:rPr lang="en-US" sz="1200" dirty="0">
                <a:ea typeface="Times New Roman" panose="02020603050405020304" pitchFamily="18" charset="0"/>
              </a:rPr>
              <a:t> measures and summary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lsfit.mse_resid</a:t>
            </a:r>
            <a:r>
              <a:rPr lang="en-US" sz="1200" dirty="0">
                <a:ea typeface="Times New Roman" panose="02020603050405020304" pitchFamily="18" charset="0"/>
              </a:rPr>
              <a:t>                      # MSE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a:t>
            </a:r>
            <a:r>
              <a:rPr lang="en-US" sz="1200" dirty="0" err="1">
                <a:ea typeface="Times New Roman" panose="02020603050405020304" pitchFamily="18" charset="0"/>
              </a:rPr>
              <a:t>Seperating</a:t>
            </a:r>
            <a:r>
              <a:rPr lang="en-US" sz="1200" dirty="0">
                <a:ea typeface="Times New Roman" panose="02020603050405020304" pitchFamily="18" charset="0"/>
              </a:rPr>
              <a:t> Predictors and Response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X = df[['</a:t>
            </a:r>
            <a:r>
              <a:rPr lang="en-US" sz="1200" dirty="0" err="1">
                <a:ea typeface="Times New Roman" panose="02020603050405020304" pitchFamily="18" charset="0"/>
              </a:rPr>
              <a:t>Rating','Cards</a:t>
            </a:r>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Y = df[['Limit']]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X = </a:t>
            </a:r>
            <a:r>
              <a:rPr lang="en-US" sz="1200" dirty="0" err="1">
                <a:ea typeface="Times New Roman" panose="02020603050405020304" pitchFamily="18" charset="0"/>
              </a:rPr>
              <a:t>sm.add_constant</a:t>
            </a:r>
            <a:r>
              <a:rPr lang="en-US" sz="1200" dirty="0">
                <a:ea typeface="Times New Roman" panose="02020603050405020304" pitchFamily="18" charset="0"/>
              </a:rPr>
              <a:t>(X)               # Adding intercept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lsfit</a:t>
            </a:r>
            <a:r>
              <a:rPr lang="en-US" sz="1200" dirty="0">
                <a:ea typeface="Times New Roman" panose="02020603050405020304" pitchFamily="18" charset="0"/>
              </a:rPr>
              <a:t> = </a:t>
            </a:r>
            <a:r>
              <a:rPr lang="en-US" sz="1200" dirty="0" err="1">
                <a:ea typeface="Times New Roman" panose="02020603050405020304" pitchFamily="18" charset="0"/>
              </a:rPr>
              <a:t>sm.OLS</a:t>
            </a:r>
            <a:r>
              <a:rPr lang="en-US" sz="1200" dirty="0">
                <a:ea typeface="Times New Roman" panose="02020603050405020304" pitchFamily="18" charset="0"/>
              </a:rPr>
              <a:t>(Y,X).fit()            # Fitting regression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lsfit.summary</a:t>
            </a:r>
            <a:r>
              <a:rPr lang="en-US" sz="1200" dirty="0">
                <a:ea typeface="Times New Roman" panose="02020603050405020304" pitchFamily="18" charset="0"/>
              </a:rPr>
              <a:t>()                      # </a:t>
            </a:r>
            <a:r>
              <a:rPr lang="en-US" sz="1200" dirty="0" err="1">
                <a:ea typeface="Times New Roman" panose="02020603050405020304" pitchFamily="18" charset="0"/>
              </a:rPr>
              <a:t>GoF</a:t>
            </a:r>
            <a:r>
              <a:rPr lang="en-US" sz="1200" dirty="0">
                <a:ea typeface="Times New Roman" panose="02020603050405020304" pitchFamily="18" charset="0"/>
              </a:rPr>
              <a:t> measures and summary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Model prediction for new inputs withing its input 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X.describe</a:t>
            </a:r>
            <a:r>
              <a:rPr lang="en-US" sz="1200" dirty="0">
                <a:ea typeface="Times New Roman" panose="02020603050405020304" pitchFamily="18" charset="0"/>
              </a:rPr>
              <a:t>()                       # short summary statistics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x = </a:t>
            </a:r>
            <a:r>
              <a:rPr lang="en-US" sz="1200" dirty="0" err="1">
                <a:ea typeface="Times New Roman" panose="02020603050405020304" pitchFamily="18" charset="0"/>
              </a:rPr>
              <a:t>pd.DataFrame</a:t>
            </a:r>
            <a:r>
              <a:rPr lang="en-US" sz="1200" dirty="0">
                <a:ea typeface="Times New Roman" panose="02020603050405020304" pitchFamily="18" charset="0"/>
              </a:rPr>
              <a:t>([[1, 784,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prediction = </a:t>
            </a:r>
            <a:r>
              <a:rPr lang="en-US" sz="1200" dirty="0" err="1">
                <a:ea typeface="Times New Roman" panose="02020603050405020304" pitchFamily="18" charset="0"/>
              </a:rPr>
              <a:t>lsfit.get_prediction</a:t>
            </a:r>
            <a:r>
              <a:rPr lang="en-US" sz="1200" dirty="0">
                <a:ea typeface="Times New Roman" panose="02020603050405020304" pitchFamily="18" charset="0"/>
              </a:rPr>
              <a:t>(x)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prediction.summary_frame</a:t>
            </a:r>
            <a:r>
              <a:rPr lang="en-US" sz="1200" dirty="0">
                <a:ea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a typeface="Times New Roman" panose="02020603050405020304" pitchFamily="18" charset="0"/>
              </a:rPr>
              <a:t>prediction.table</a:t>
            </a: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34</a:t>
            </a:fld>
            <a:endParaRPr lang="en-US"/>
          </a:p>
        </p:txBody>
      </p:sp>
    </p:spTree>
    <p:extLst>
      <p:ext uri="{BB962C8B-B14F-4D97-AF65-F5344CB8AC3E}">
        <p14:creationId xmlns:p14="http://schemas.microsoft.com/office/powerpoint/2010/main" val="37957430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35</a:t>
            </a:fld>
            <a:endParaRPr lang="en-US"/>
          </a:p>
        </p:txBody>
      </p:sp>
    </p:spTree>
    <p:extLst>
      <p:ext uri="{BB962C8B-B14F-4D97-AF65-F5344CB8AC3E}">
        <p14:creationId xmlns:p14="http://schemas.microsoft.com/office/powerpoint/2010/main" val="209995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36</a:t>
            </a:fld>
            <a:endParaRPr lang="en-US"/>
          </a:p>
        </p:txBody>
      </p:sp>
    </p:spTree>
    <p:extLst>
      <p:ext uri="{BB962C8B-B14F-4D97-AF65-F5344CB8AC3E}">
        <p14:creationId xmlns:p14="http://schemas.microsoft.com/office/powerpoint/2010/main" val="926435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357279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discuss regression analysis</a:t>
            </a:r>
          </a:p>
          <a:p>
            <a:r>
              <a:rPr lang="en-US" dirty="0"/>
              <a:t>Python codes to follow up the tasks are provided on D2L</a:t>
            </a:r>
          </a:p>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5</a:t>
            </a:fld>
            <a:endParaRPr lang="en-US"/>
          </a:p>
        </p:txBody>
      </p:sp>
    </p:spTree>
    <p:extLst>
      <p:ext uri="{BB962C8B-B14F-4D97-AF65-F5344CB8AC3E}">
        <p14:creationId xmlns:p14="http://schemas.microsoft.com/office/powerpoint/2010/main" val="298538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focus separately on charts used for describe qualitative and quantitative data, then we close the session with bivariate data representation. </a:t>
            </a:r>
          </a:p>
        </p:txBody>
      </p:sp>
      <p:sp>
        <p:nvSpPr>
          <p:cNvPr id="4" name="Slide Number Placeholder 3"/>
          <p:cNvSpPr>
            <a:spLocks noGrp="1"/>
          </p:cNvSpPr>
          <p:nvPr>
            <p:ph type="sldNum" sz="quarter" idx="10"/>
          </p:nvPr>
        </p:nvSpPr>
        <p:spPr/>
        <p:txBody>
          <a:bodyPr/>
          <a:lstStyle/>
          <a:p>
            <a:fld id="{AB49C82B-4FE9-4026-A671-F42D8142A0B4}" type="slidenum">
              <a:rPr lang="en-US" smtClean="0"/>
              <a:t>6</a:t>
            </a:fld>
            <a:endParaRPr lang="en-US"/>
          </a:p>
        </p:txBody>
      </p:sp>
    </p:spTree>
    <p:extLst>
      <p:ext uri="{BB962C8B-B14F-4D97-AF65-F5344CB8AC3E}">
        <p14:creationId xmlns:p14="http://schemas.microsoft.com/office/powerpoint/2010/main" val="217238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What we are interested in studying something in the population that changes between individuals. So it is called variable. We have different types of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 qualitative (categorical) variable describes quality and places individuals in different categories. A nominal variable with only two categories can be considered ordinal, i.e.. Gender.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 quantitative (numerical) variable takes on a real value or numerical measurement for which sums, differences, and ratios have meaning.</a:t>
            </a:r>
          </a:p>
        </p:txBody>
      </p:sp>
      <p:sp>
        <p:nvSpPr>
          <p:cNvPr id="4" name="Slide Number Placeholder 3"/>
          <p:cNvSpPr>
            <a:spLocks noGrp="1"/>
          </p:cNvSpPr>
          <p:nvPr>
            <p:ph type="sldNum" sz="quarter" idx="10"/>
          </p:nvPr>
        </p:nvSpPr>
        <p:spPr/>
        <p:txBody>
          <a:bodyPr/>
          <a:lstStyle/>
          <a:p>
            <a:fld id="{AB49C82B-4FE9-4026-A671-F42D8142A0B4}" type="slidenum">
              <a:rPr lang="en-US" smtClean="0"/>
              <a:t>7</a:t>
            </a:fld>
            <a:endParaRPr lang="en-US"/>
          </a:p>
        </p:txBody>
      </p:sp>
    </p:spTree>
    <p:extLst>
      <p:ext uri="{BB962C8B-B14F-4D97-AF65-F5344CB8AC3E}">
        <p14:creationId xmlns:p14="http://schemas.microsoft.com/office/powerpoint/2010/main" val="73395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50000"/>
              </a:spcBef>
            </a:pPr>
            <a:r>
              <a:rPr lang="en-US" sz="1200" dirty="0"/>
              <a:t>A frequency table a list or table that displays the frequency of various outcomes in a sample. Here we have a frequency table for variable Origin in the credit dataset. </a:t>
            </a:r>
          </a:p>
        </p:txBody>
      </p:sp>
      <p:sp>
        <p:nvSpPr>
          <p:cNvPr id="4" name="Slide Number Placeholder 3"/>
          <p:cNvSpPr>
            <a:spLocks noGrp="1"/>
          </p:cNvSpPr>
          <p:nvPr>
            <p:ph type="sldNum" sz="quarter" idx="10"/>
          </p:nvPr>
        </p:nvSpPr>
        <p:spPr/>
        <p:txBody>
          <a:bodyPr/>
          <a:lstStyle/>
          <a:p>
            <a:fld id="{AB49C82B-4FE9-4026-A671-F42D8142A0B4}" type="slidenum">
              <a:rPr lang="en-US" smtClean="0"/>
              <a:t>8</a:t>
            </a:fld>
            <a:endParaRPr lang="en-US"/>
          </a:p>
        </p:txBody>
      </p:sp>
    </p:spTree>
    <p:extLst>
      <p:ext uri="{BB962C8B-B14F-4D97-AF65-F5344CB8AC3E}">
        <p14:creationId xmlns:p14="http://schemas.microsoft.com/office/powerpoint/2010/main" val="7339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bar chart presents QUALITATIVE data with rectangular bars where heights is proportional to the frequencies they represent. You see an example here for variable ethnicity.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can graph a bar chart for more than two qualitative variables in grouped or stacked formation. Here we have a grouped bar chart for the number of participants in the sample based on gender and ethnicity. For a stacked bar chart, the gender frequencies are stacked on top of each other for different ethnicity categories. </a:t>
            </a:r>
          </a:p>
        </p:txBody>
      </p:sp>
      <p:sp>
        <p:nvSpPr>
          <p:cNvPr id="4" name="Slide Number Placeholder 3"/>
          <p:cNvSpPr>
            <a:spLocks noGrp="1"/>
          </p:cNvSpPr>
          <p:nvPr>
            <p:ph type="sldNum" sz="quarter" idx="10"/>
          </p:nvPr>
        </p:nvSpPr>
        <p:spPr/>
        <p:txBody>
          <a:bodyPr/>
          <a:lstStyle/>
          <a:p>
            <a:fld id="{AB49C82B-4FE9-4026-A671-F42D8142A0B4}" type="slidenum">
              <a:rPr lang="en-US" smtClean="0"/>
              <a:t>9</a:t>
            </a:fld>
            <a:endParaRPr lang="en-US"/>
          </a:p>
        </p:txBody>
      </p:sp>
    </p:spTree>
    <p:extLst>
      <p:ext uri="{BB962C8B-B14F-4D97-AF65-F5344CB8AC3E}">
        <p14:creationId xmlns:p14="http://schemas.microsoft.com/office/powerpoint/2010/main" val="418747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5/20/2021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1.png"/></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jp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30.png"/><Relationship Id="rId7"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p:txBody>
          <a:bodyPr/>
          <a:lstStyle/>
          <a:p>
            <a:r>
              <a:rPr lang="en-US" dirty="0">
                <a:solidFill>
                  <a:srgbClr val="990033"/>
                </a:solidFill>
              </a:rPr>
              <a:t>Regression</a:t>
            </a:r>
          </a:p>
        </p:txBody>
      </p:sp>
      <p:sp>
        <p:nvSpPr>
          <p:cNvPr id="3" name="Subtitle 2">
            <a:extLst>
              <a:ext uri="{FF2B5EF4-FFF2-40B4-BE49-F238E27FC236}">
                <a16:creationId xmlns:a16="http://schemas.microsoft.com/office/drawing/2014/main" id="{4E62CB90-CAAC-4429-B7EE-C2E77E9EE1D0}"/>
              </a:ext>
            </a:extLst>
          </p:cNvPr>
          <p:cNvSpPr>
            <a:spLocks noGrp="1"/>
          </p:cNvSpPr>
          <p:nvPr>
            <p:ph type="subTitle" idx="1"/>
          </p:nvPr>
        </p:nvSpPr>
        <p:spPr/>
        <p:txBody>
          <a:bodyPr>
            <a:normAutofit/>
          </a:bodyPr>
          <a:lstStyle/>
          <a:p>
            <a:r>
              <a:rPr lang="en-US" sz="3600" dirty="0">
                <a:solidFill>
                  <a:schemeClr val="bg2">
                    <a:lumMod val="50000"/>
                  </a:schemeClr>
                </a:solidFill>
              </a:rPr>
              <a:t>Introduction</a:t>
            </a:r>
          </a:p>
        </p:txBody>
      </p:sp>
      <p:sp>
        <p:nvSpPr>
          <p:cNvPr id="4" name="TextBox 3">
            <a:extLst>
              <a:ext uri="{FF2B5EF4-FFF2-40B4-BE49-F238E27FC236}">
                <a16:creationId xmlns:a16="http://schemas.microsoft.com/office/drawing/2014/main" id="{7B61B846-6DA5-410D-A7A4-79819ED6816C}"/>
              </a:ext>
            </a:extLst>
          </p:cNvPr>
          <p:cNvSpPr txBox="1"/>
          <p:nvPr/>
        </p:nvSpPr>
        <p:spPr>
          <a:xfrm>
            <a:off x="7418444" y="5920988"/>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Histogram</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200" y="1402542"/>
            <a:ext cx="3922243" cy="2292935"/>
          </a:xfrm>
          <a:prstGeom prst="rect">
            <a:avLst/>
          </a:prstGeom>
          <a:noFill/>
        </p:spPr>
        <p:txBody>
          <a:bodyPr wrap="square" rtlCol="0">
            <a:spAutoFit/>
          </a:bodyPr>
          <a:lstStyle/>
          <a:p>
            <a:pPr>
              <a:spcBef>
                <a:spcPct val="50000"/>
              </a:spcBef>
            </a:pPr>
            <a:r>
              <a:rPr lang="en-US" sz="2200" dirty="0"/>
              <a:t>A histogram is a representation of frequency of observations within different categories. </a:t>
            </a:r>
          </a:p>
          <a:p>
            <a:pPr>
              <a:spcBef>
                <a:spcPct val="50000"/>
              </a:spcBef>
            </a:pPr>
            <a:r>
              <a:rPr lang="en-US" sz="2200" dirty="0"/>
              <a:t>Here we have a histogram for variable credit limit in the credit dataset.</a:t>
            </a:r>
          </a:p>
        </p:txBody>
      </p:sp>
      <p:sp>
        <p:nvSpPr>
          <p:cNvPr id="8" name="TextBox 7">
            <a:extLst>
              <a:ext uri="{FF2B5EF4-FFF2-40B4-BE49-F238E27FC236}">
                <a16:creationId xmlns:a16="http://schemas.microsoft.com/office/drawing/2014/main" id="{555C8D59-B967-4251-9264-FC2012E22F21}"/>
              </a:ext>
            </a:extLst>
          </p:cNvPr>
          <p:cNvSpPr txBox="1"/>
          <p:nvPr/>
        </p:nvSpPr>
        <p:spPr>
          <a:xfrm>
            <a:off x="864705" y="3868507"/>
            <a:ext cx="3720548" cy="2431435"/>
          </a:xfrm>
          <a:prstGeom prst="rect">
            <a:avLst/>
          </a:prstGeom>
          <a:solidFill>
            <a:srgbClr val="CCCCFF"/>
          </a:solidFill>
          <a:ln w="28575">
            <a:noFill/>
          </a:ln>
        </p:spPr>
        <p:txBody>
          <a:bodyPr wrap="square" rtlCol="0">
            <a:spAutoFit/>
          </a:bodyPr>
          <a:lstStyle/>
          <a:p>
            <a:r>
              <a:rPr lang="en-US" sz="2200" dirty="0"/>
              <a:t>• Number of categories is usually between 5 and 12</a:t>
            </a:r>
          </a:p>
          <a:p>
            <a:pPr>
              <a:lnSpc>
                <a:spcPts val="1200"/>
              </a:lnSpc>
            </a:pPr>
            <a:endParaRPr lang="en-US" sz="2200" dirty="0"/>
          </a:p>
          <a:p>
            <a:r>
              <a:rPr lang="en-US" sz="2200" dirty="0"/>
              <a:t>• We comment on the shape of a histogram, symmetric or skewed (left/right)</a:t>
            </a:r>
          </a:p>
          <a:p>
            <a:pPr>
              <a:lnSpc>
                <a:spcPts val="1200"/>
              </a:lnSpc>
            </a:pPr>
            <a:endParaRPr lang="en-US" sz="2200" dirty="0"/>
          </a:p>
          <a:p>
            <a:r>
              <a:rPr lang="en-US" sz="2200" dirty="0"/>
              <a:t>• We look for outliers </a:t>
            </a:r>
          </a:p>
        </p:txBody>
      </p:sp>
      <p:sp>
        <p:nvSpPr>
          <p:cNvPr id="12" name="TextBox 11">
            <a:extLst>
              <a:ext uri="{FF2B5EF4-FFF2-40B4-BE49-F238E27FC236}">
                <a16:creationId xmlns:a16="http://schemas.microsoft.com/office/drawing/2014/main" id="{2007E442-1B8A-4BB0-81ED-A4258F8CD635}"/>
              </a:ext>
            </a:extLst>
          </p:cNvPr>
          <p:cNvSpPr txBox="1"/>
          <p:nvPr/>
        </p:nvSpPr>
        <p:spPr>
          <a:xfrm>
            <a:off x="4828474" y="365125"/>
            <a:ext cx="6982580" cy="769441"/>
          </a:xfrm>
          <a:prstGeom prst="rect">
            <a:avLst/>
          </a:prstGeom>
          <a:solidFill>
            <a:srgbClr val="CCECFF"/>
          </a:solidFill>
          <a:ln w="28575">
            <a:noFill/>
          </a:ln>
        </p:spPr>
        <p:txBody>
          <a:bodyPr wrap="square" rtlCol="0">
            <a:spAutoFit/>
          </a:bodyPr>
          <a:lstStyle/>
          <a:p>
            <a:r>
              <a:rPr lang="en-US" sz="2200" dirty="0"/>
              <a:t>A kernel chart is derived by connecting the centers on top of bars after adding one category to the beginning and end.</a:t>
            </a:r>
          </a:p>
        </p:txBody>
      </p:sp>
      <p:pic>
        <p:nvPicPr>
          <p:cNvPr id="5" name="Picture 4" descr="Chart, histogram&#10;&#10;Description automatically generated">
            <a:extLst>
              <a:ext uri="{FF2B5EF4-FFF2-40B4-BE49-F238E27FC236}">
                <a16:creationId xmlns:a16="http://schemas.microsoft.com/office/drawing/2014/main" id="{6FC65591-67BF-439F-BA4B-C82071973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8474" y="1944914"/>
            <a:ext cx="6937912" cy="4504419"/>
          </a:xfrm>
          <a:prstGeom prst="rect">
            <a:avLst/>
          </a:prstGeom>
        </p:spPr>
      </p:pic>
    </p:spTree>
    <p:extLst>
      <p:ext uri="{BB962C8B-B14F-4D97-AF65-F5344CB8AC3E}">
        <p14:creationId xmlns:p14="http://schemas.microsoft.com/office/powerpoint/2010/main" val="246496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199" y="365125"/>
            <a:ext cx="6384235" cy="1325563"/>
          </a:xfrm>
        </p:spPr>
        <p:txBody>
          <a:bodyPr>
            <a:normAutofit/>
          </a:bodyPr>
          <a:lstStyle/>
          <a:p>
            <a:r>
              <a:rPr lang="en-US" sz="3600" dirty="0">
                <a:solidFill>
                  <a:srgbClr val="990033"/>
                </a:solidFill>
              </a:rPr>
              <a:t>Box Plot</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199" y="1440642"/>
            <a:ext cx="6703146" cy="2631490"/>
          </a:xfrm>
          <a:prstGeom prst="rect">
            <a:avLst/>
          </a:prstGeom>
          <a:noFill/>
        </p:spPr>
        <p:txBody>
          <a:bodyPr wrap="square" rtlCol="0">
            <a:spAutoFit/>
          </a:bodyPr>
          <a:lstStyle/>
          <a:p>
            <a:pPr>
              <a:spcBef>
                <a:spcPct val="50000"/>
              </a:spcBef>
            </a:pPr>
            <a:r>
              <a:rPr lang="en-US" sz="2200" dirty="0"/>
              <a:t>A box and whisker plot displays the five-number summary of a set of data. The five-number summary is the min, first quartile, median, third quartile, and max.</a:t>
            </a:r>
          </a:p>
          <a:p>
            <a:pPr>
              <a:spcBef>
                <a:spcPct val="50000"/>
              </a:spcBef>
            </a:pPr>
            <a:r>
              <a:rPr lang="en-US" sz="2200" dirty="0"/>
              <a:t>We draw a box from the first quartile to the third quartile. A vertical line goes through the box at the median. The whiskers go from each quartile to the min and max.</a:t>
            </a:r>
          </a:p>
        </p:txBody>
      </p:sp>
      <p:pic>
        <p:nvPicPr>
          <p:cNvPr id="7" name="Picture 6">
            <a:extLst>
              <a:ext uri="{FF2B5EF4-FFF2-40B4-BE49-F238E27FC236}">
                <a16:creationId xmlns:a16="http://schemas.microsoft.com/office/drawing/2014/main" id="{1345BB16-B4FA-4C1D-BF18-563867799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3621" y="288054"/>
            <a:ext cx="4108768" cy="159677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F9BBD46-A81F-4563-AEC3-E902EDFB32B3}"/>
                  </a:ext>
                </a:extLst>
              </p:cNvPr>
              <p:cNvSpPr txBox="1"/>
              <p:nvPr/>
            </p:nvSpPr>
            <p:spPr>
              <a:xfrm>
                <a:off x="838198" y="4326043"/>
                <a:ext cx="6703146" cy="2269852"/>
              </a:xfrm>
              <a:prstGeom prst="rect">
                <a:avLst/>
              </a:prstGeom>
              <a:noFill/>
            </p:spPr>
            <p:txBody>
              <a:bodyPr wrap="square" rtlCol="0">
                <a:spAutoFit/>
              </a:bodyPr>
              <a:lstStyle/>
              <a:p>
                <a:pPr>
                  <a:spcBef>
                    <a:spcPct val="50000"/>
                  </a:spcBef>
                </a:pPr>
                <a:r>
                  <a:rPr lang="en-US" sz="2200" dirty="0"/>
                  <a:t>In a variation, observations outside the interval</a:t>
                </a:r>
              </a:p>
              <a:p>
                <a:pPr>
                  <a:lnSpc>
                    <a:spcPts val="400"/>
                  </a:lnSpc>
                  <a:spcBef>
                    <a:spcPct val="50000"/>
                  </a:spcBef>
                </a:pPr>
                <a:r>
                  <a:rPr lang="en-US" sz="2200" dirty="0"/>
                  <a:t> </a:t>
                </a:r>
              </a:p>
              <a:p>
                <a:pPr>
                  <a:spcBef>
                    <a:spcPct val="50000"/>
                  </a:spcBef>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1.5∗</m:t>
                              </m:r>
                              <m:r>
                                <a:rPr lang="en-US" sz="2200" b="0" i="1" smtClean="0">
                                  <a:latin typeface="Cambria Math" panose="02040503050406030204" pitchFamily="18" charset="0"/>
                                </a:rPr>
                                <m:t>𝐼𝑄𝑅</m:t>
                              </m:r>
                            </m:e>
                          </m:d>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𝑄</m:t>
                              </m:r>
                            </m:e>
                            <m:sub>
                              <m:r>
                                <a:rPr lang="en-US" sz="2200" b="0" i="1" smtClean="0">
                                  <a:latin typeface="Cambria Math" panose="02040503050406030204" pitchFamily="18" charset="0"/>
                                </a:rPr>
                                <m:t>3</m:t>
                              </m:r>
                            </m:sub>
                          </m:sSub>
                          <m:r>
                            <a:rPr lang="en-US" sz="2200" b="0" i="1" smtClean="0">
                              <a:latin typeface="Cambria Math" panose="02040503050406030204" pitchFamily="18" charset="0"/>
                            </a:rPr>
                            <m:t>+</m:t>
                          </m:r>
                          <m:d>
                            <m:dPr>
                              <m:ctrlPr>
                                <a:rPr lang="en-US" sz="2200" i="1">
                                  <a:latin typeface="Cambria Math" panose="02040503050406030204" pitchFamily="18" charset="0"/>
                                </a:rPr>
                              </m:ctrlPr>
                            </m:dPr>
                            <m:e>
                              <m:r>
                                <a:rPr lang="en-US" sz="2200" i="1">
                                  <a:latin typeface="Cambria Math" panose="02040503050406030204" pitchFamily="18" charset="0"/>
                                </a:rPr>
                                <m:t>1.5∗</m:t>
                              </m:r>
                              <m:r>
                                <a:rPr lang="en-US" sz="2200" i="1">
                                  <a:latin typeface="Cambria Math" panose="02040503050406030204" pitchFamily="18" charset="0"/>
                                </a:rPr>
                                <m:t>𝐼𝑄𝑅</m:t>
                              </m:r>
                            </m:e>
                          </m:d>
                        </m:e>
                      </m:d>
                    </m:oMath>
                  </m:oMathPara>
                </a14:m>
                <a:endParaRPr lang="en-US" sz="2200" dirty="0"/>
              </a:p>
              <a:p>
                <a:pPr>
                  <a:spcBef>
                    <a:spcPct val="50000"/>
                  </a:spcBef>
                </a:pPr>
                <a:r>
                  <a:rPr lang="en-US" sz="2200" dirty="0"/>
                  <a:t>are considered </a:t>
                </a:r>
                <a:r>
                  <a:rPr lang="en-US" sz="2200" dirty="0">
                    <a:solidFill>
                      <a:srgbClr val="FF0000"/>
                    </a:solidFill>
                  </a:rPr>
                  <a:t>outliers</a:t>
                </a:r>
                <a:r>
                  <a:rPr lang="en-US" sz="2200" dirty="0"/>
                  <a:t> and are shown by dots in the plot beyond the whiskers which extend up to the last observation within the interval. </a:t>
                </a:r>
              </a:p>
            </p:txBody>
          </p:sp>
        </mc:Choice>
        <mc:Fallback xmlns="">
          <p:sp>
            <p:nvSpPr>
              <p:cNvPr id="14" name="TextBox 13">
                <a:extLst>
                  <a:ext uri="{FF2B5EF4-FFF2-40B4-BE49-F238E27FC236}">
                    <a16:creationId xmlns:a16="http://schemas.microsoft.com/office/drawing/2014/main" id="{BF9BBD46-A81F-4563-AEC3-E902EDFB32B3}"/>
                  </a:ext>
                </a:extLst>
              </p:cNvPr>
              <p:cNvSpPr txBox="1">
                <a:spLocks noRot="1" noChangeAspect="1" noMove="1" noResize="1" noEditPoints="1" noAdjustHandles="1" noChangeArrowheads="1" noChangeShapeType="1" noTextEdit="1"/>
              </p:cNvSpPr>
              <p:nvPr/>
            </p:nvSpPr>
            <p:spPr>
              <a:xfrm>
                <a:off x="838198" y="4326043"/>
                <a:ext cx="6703146" cy="2269852"/>
              </a:xfrm>
              <a:prstGeom prst="rect">
                <a:avLst/>
              </a:prstGeom>
              <a:blipFill>
                <a:blip r:embed="rId4"/>
                <a:stretch>
                  <a:fillRect l="-1091" t="-1882" r="-1091" b="-2151"/>
                </a:stretch>
              </a:blipFill>
            </p:spPr>
            <p:txBody>
              <a:bodyPr/>
              <a:lstStyle/>
              <a:p>
                <a:r>
                  <a:rPr lang="en-US">
                    <a:noFill/>
                  </a:rPr>
                  <a:t> </a:t>
                </a:r>
              </a:p>
            </p:txBody>
          </p:sp>
        </mc:Fallback>
      </mc:AlternateContent>
      <p:pic>
        <p:nvPicPr>
          <p:cNvPr id="6" name="Picture 5" descr="Chart, box and whisker chart&#10;&#10;Description automatically generated">
            <a:extLst>
              <a:ext uri="{FF2B5EF4-FFF2-40B4-BE49-F238E27FC236}">
                <a16:creationId xmlns:a16="http://schemas.microsoft.com/office/drawing/2014/main" id="{BE96902E-20FA-45AE-8118-68D0E4E057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1344" y="2054636"/>
            <a:ext cx="4281139" cy="4541259"/>
          </a:xfrm>
          <a:prstGeom prst="rect">
            <a:avLst/>
          </a:prstGeom>
        </p:spPr>
      </p:pic>
    </p:spTree>
    <p:extLst>
      <p:ext uri="{BB962C8B-B14F-4D97-AF65-F5344CB8AC3E}">
        <p14:creationId xmlns:p14="http://schemas.microsoft.com/office/powerpoint/2010/main" val="121576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Central Tendency Measures</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199" y="1440642"/>
            <a:ext cx="6718301" cy="1107996"/>
          </a:xfrm>
          <a:prstGeom prst="rect">
            <a:avLst/>
          </a:prstGeom>
          <a:noFill/>
        </p:spPr>
        <p:txBody>
          <a:bodyPr wrap="square" rtlCol="0">
            <a:spAutoFit/>
          </a:bodyPr>
          <a:lstStyle/>
          <a:p>
            <a:pPr>
              <a:spcBef>
                <a:spcPct val="50000"/>
              </a:spcBef>
            </a:pPr>
            <a:r>
              <a:rPr lang="en-US" sz="2200" dirty="0"/>
              <a:t>Statistic whose values shows a center or typical value for distribution of data. The three most important central tendency measures are</a:t>
            </a:r>
          </a:p>
        </p:txBody>
      </p:sp>
      <p:sp>
        <p:nvSpPr>
          <p:cNvPr id="8" name="TextBox 7">
            <a:extLst>
              <a:ext uri="{FF2B5EF4-FFF2-40B4-BE49-F238E27FC236}">
                <a16:creationId xmlns:a16="http://schemas.microsoft.com/office/drawing/2014/main" id="{A4AB1B1C-E2D6-4027-9AB2-FE6A1DC41BEC}"/>
              </a:ext>
            </a:extLst>
          </p:cNvPr>
          <p:cNvSpPr txBox="1"/>
          <p:nvPr/>
        </p:nvSpPr>
        <p:spPr>
          <a:xfrm>
            <a:off x="7673903" y="373774"/>
            <a:ext cx="4113219" cy="3734356"/>
          </a:xfrm>
          <a:prstGeom prst="rect">
            <a:avLst/>
          </a:prstGeom>
          <a:solidFill>
            <a:srgbClr val="CCECFF"/>
          </a:solidFill>
          <a:ln w="28575">
            <a:noFill/>
          </a:ln>
        </p:spPr>
        <p:txBody>
          <a:bodyPr wrap="square" rtlCol="0">
            <a:spAutoFit/>
          </a:bodyPr>
          <a:lstStyle/>
          <a:p>
            <a:r>
              <a:rPr lang="en-US" sz="2200" b="0" dirty="0"/>
              <a:t>• </a:t>
            </a:r>
            <a:r>
              <a:rPr lang="en-US" sz="2200" dirty="0"/>
              <a:t>For qualitative data, Mode is the only central tendency that makes sense</a:t>
            </a:r>
            <a:endParaRPr lang="en-US" sz="2200" b="0" dirty="0"/>
          </a:p>
          <a:p>
            <a:pPr>
              <a:lnSpc>
                <a:spcPts val="1000"/>
              </a:lnSpc>
            </a:pPr>
            <a:endParaRPr lang="en-US" sz="2200" dirty="0"/>
          </a:p>
          <a:p>
            <a:r>
              <a:rPr lang="en-US" sz="2200" dirty="0"/>
              <a:t>• When the data is skewed, the median is preferred over the mean or mode since it provides a better central value</a:t>
            </a:r>
          </a:p>
          <a:p>
            <a:pPr>
              <a:lnSpc>
                <a:spcPts val="1000"/>
              </a:lnSpc>
            </a:pPr>
            <a:endParaRPr lang="en-US" sz="2200" dirty="0"/>
          </a:p>
          <a:p>
            <a:r>
              <a:rPr lang="en-US" sz="2200" dirty="0"/>
              <a:t>• The mean has the lowest error, variance, in a symmetric or near symmetric distribution </a:t>
            </a:r>
          </a:p>
        </p:txBody>
      </p:sp>
      <p:graphicFrame>
        <p:nvGraphicFramePr>
          <p:cNvPr id="10" name="Chart 9">
            <a:extLst>
              <a:ext uri="{FF2B5EF4-FFF2-40B4-BE49-F238E27FC236}">
                <a16:creationId xmlns:a16="http://schemas.microsoft.com/office/drawing/2014/main" id="{D786EB9D-A425-4184-81EB-985D2202548B}"/>
              </a:ext>
            </a:extLst>
          </p:cNvPr>
          <p:cNvGraphicFramePr/>
          <p:nvPr/>
        </p:nvGraphicFramePr>
        <p:xfrm>
          <a:off x="7790261" y="4246092"/>
          <a:ext cx="3720082" cy="2422845"/>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C6418D-241E-4054-9193-B06F0ABF46E7}"/>
                  </a:ext>
                </a:extLst>
              </p:cNvPr>
              <p:cNvSpPr txBox="1"/>
              <p:nvPr/>
            </p:nvSpPr>
            <p:spPr>
              <a:xfrm>
                <a:off x="838199" y="2570425"/>
                <a:ext cx="6718301" cy="769441"/>
              </a:xfrm>
              <a:prstGeom prst="rect">
                <a:avLst/>
              </a:prstGeom>
              <a:noFill/>
            </p:spPr>
            <p:txBody>
              <a:bodyPr wrap="square" rtlCol="0">
                <a:spAutoFit/>
              </a:bodyPr>
              <a:lstStyle/>
              <a:p>
                <a:pPr>
                  <a:spcBef>
                    <a:spcPct val="50000"/>
                  </a:spcBef>
                </a:pPr>
                <a:r>
                  <a:rPr lang="en-US" sz="2200" dirty="0"/>
                  <a:t>• </a:t>
                </a:r>
                <a:r>
                  <a:rPr lang="en-US" sz="2200" dirty="0">
                    <a:solidFill>
                      <a:srgbClr val="FF0000"/>
                    </a:solidFill>
                  </a:rPr>
                  <a:t>Mean</a:t>
                </a:r>
                <a:r>
                  <a:rPr lang="en-US" sz="2200" dirty="0"/>
                  <a:t> represented by </a:t>
                </a:r>
                <a14:m>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𝑥</m:t>
                        </m:r>
                      </m:e>
                    </m:acc>
                  </m:oMath>
                </a14:m>
                <a:r>
                  <a:rPr lang="en-US" sz="2200" dirty="0"/>
                  <a:t> is simply the average of the observations</a:t>
                </a:r>
              </a:p>
            </p:txBody>
          </p:sp>
        </mc:Choice>
        <mc:Fallback xmlns="">
          <p:sp>
            <p:nvSpPr>
              <p:cNvPr id="6" name="TextBox 5">
                <a:extLst>
                  <a:ext uri="{FF2B5EF4-FFF2-40B4-BE49-F238E27FC236}">
                    <a16:creationId xmlns:a16="http://schemas.microsoft.com/office/drawing/2014/main" id="{04C6418D-241E-4054-9193-B06F0ABF46E7}"/>
                  </a:ext>
                </a:extLst>
              </p:cNvPr>
              <p:cNvSpPr txBox="1">
                <a:spLocks noRot="1" noChangeAspect="1" noMove="1" noResize="1" noEditPoints="1" noAdjustHandles="1" noChangeArrowheads="1" noChangeShapeType="1" noTextEdit="1"/>
              </p:cNvSpPr>
              <p:nvPr/>
            </p:nvSpPr>
            <p:spPr>
              <a:xfrm>
                <a:off x="838199" y="2570425"/>
                <a:ext cx="6718301" cy="769441"/>
              </a:xfrm>
              <a:prstGeom prst="rect">
                <a:avLst/>
              </a:prstGeom>
              <a:blipFill>
                <a:blip r:embed="rId4"/>
                <a:stretch>
                  <a:fillRect l="-1088" t="-5556" b="-1507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A419E6A-8267-4A69-92B2-4541283C17EE}"/>
              </a:ext>
            </a:extLst>
          </p:cNvPr>
          <p:cNvSpPr txBox="1"/>
          <p:nvPr/>
        </p:nvSpPr>
        <p:spPr>
          <a:xfrm>
            <a:off x="838198" y="3429000"/>
            <a:ext cx="6718301" cy="1446550"/>
          </a:xfrm>
          <a:prstGeom prst="rect">
            <a:avLst/>
          </a:prstGeom>
          <a:noFill/>
        </p:spPr>
        <p:txBody>
          <a:bodyPr wrap="square" rtlCol="0">
            <a:spAutoFit/>
          </a:bodyPr>
          <a:lstStyle/>
          <a:p>
            <a:pPr>
              <a:spcBef>
                <a:spcPct val="50000"/>
              </a:spcBef>
            </a:pPr>
            <a:r>
              <a:rPr lang="en-US" sz="2200" dirty="0"/>
              <a:t>• </a:t>
            </a:r>
            <a:r>
              <a:rPr lang="en-US" sz="2200" dirty="0">
                <a:solidFill>
                  <a:srgbClr val="FF0000"/>
                </a:solidFill>
              </a:rPr>
              <a:t>Median</a:t>
            </a:r>
            <a:r>
              <a:rPr lang="en-US" sz="2200" dirty="0"/>
              <a:t> which is the middle value after sorting the data. Therefore, 50% of the observations are less than or equal to the median and 50% are greater than or equal to it</a:t>
            </a:r>
          </a:p>
        </p:txBody>
      </p:sp>
      <p:sp>
        <p:nvSpPr>
          <p:cNvPr id="11" name="TextBox 10">
            <a:extLst>
              <a:ext uri="{FF2B5EF4-FFF2-40B4-BE49-F238E27FC236}">
                <a16:creationId xmlns:a16="http://schemas.microsoft.com/office/drawing/2014/main" id="{971B7745-E738-4441-B091-5006A0B3E85B}"/>
              </a:ext>
            </a:extLst>
          </p:cNvPr>
          <p:cNvSpPr txBox="1"/>
          <p:nvPr/>
        </p:nvSpPr>
        <p:spPr>
          <a:xfrm>
            <a:off x="838198" y="4966929"/>
            <a:ext cx="6718301" cy="1107996"/>
          </a:xfrm>
          <a:prstGeom prst="rect">
            <a:avLst/>
          </a:prstGeom>
          <a:noFill/>
        </p:spPr>
        <p:txBody>
          <a:bodyPr wrap="square" rtlCol="0">
            <a:spAutoFit/>
          </a:bodyPr>
          <a:lstStyle/>
          <a:p>
            <a:pPr>
              <a:spcBef>
                <a:spcPct val="50000"/>
              </a:spcBef>
            </a:pPr>
            <a:r>
              <a:rPr lang="en-US" sz="2200" dirty="0"/>
              <a:t>• </a:t>
            </a:r>
            <a:r>
              <a:rPr lang="en-US" sz="2200" dirty="0">
                <a:solidFill>
                  <a:srgbClr val="FF0000"/>
                </a:solidFill>
              </a:rPr>
              <a:t>Mode</a:t>
            </a:r>
            <a:r>
              <a:rPr lang="en-US" sz="2200" dirty="0"/>
              <a:t> which is the most frequent observation, distributions can have more than one mode, the mode does not exist when a distribution is flat</a:t>
            </a:r>
          </a:p>
        </p:txBody>
      </p:sp>
    </p:spTree>
    <p:extLst>
      <p:ext uri="{BB962C8B-B14F-4D97-AF65-F5344CB8AC3E}">
        <p14:creationId xmlns:p14="http://schemas.microsoft.com/office/powerpoint/2010/main" val="96522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6" grpId="0"/>
      <p:bldP spid="7"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998DF552-F599-4608-B04F-5B5275C2939F}"/>
              </a:ext>
            </a:extLst>
          </p:cNvPr>
          <p:cNvSpPr txBox="1"/>
          <p:nvPr/>
        </p:nvSpPr>
        <p:spPr>
          <a:xfrm>
            <a:off x="838199" y="1517502"/>
            <a:ext cx="9372601" cy="1785104"/>
          </a:xfrm>
          <a:prstGeom prst="rect">
            <a:avLst/>
          </a:prstGeom>
          <a:noFill/>
        </p:spPr>
        <p:txBody>
          <a:bodyPr wrap="square" rtlCol="0">
            <a:spAutoFit/>
          </a:bodyPr>
          <a:lstStyle/>
          <a:p>
            <a:pPr>
              <a:spcBef>
                <a:spcPct val="50000"/>
              </a:spcBef>
            </a:pPr>
            <a:r>
              <a:rPr lang="en-US" sz="2200" dirty="0"/>
              <a:t>Consider the wages of staff at a factory, sorted below,</a:t>
            </a:r>
          </a:p>
          <a:p>
            <a:pPr>
              <a:spcBef>
                <a:spcPct val="50000"/>
              </a:spcBef>
            </a:pPr>
            <a:r>
              <a:rPr lang="en-US" sz="2200" dirty="0">
                <a:solidFill>
                  <a:srgbClr val="FF0000"/>
                </a:solidFill>
              </a:rPr>
              <a:t>12k</a:t>
            </a:r>
            <a:r>
              <a:rPr lang="en-US" sz="2200" dirty="0"/>
              <a:t> 	14k 	</a:t>
            </a:r>
            <a:r>
              <a:rPr lang="en-US" sz="2200" dirty="0">
                <a:solidFill>
                  <a:srgbClr val="0070C0"/>
                </a:solidFill>
              </a:rPr>
              <a:t>15k 	15k 	15k </a:t>
            </a:r>
            <a:r>
              <a:rPr lang="en-US" sz="2200" dirty="0"/>
              <a:t>	16k 	17k 	18k 	90k 	</a:t>
            </a:r>
            <a:r>
              <a:rPr lang="en-US" sz="2200" dirty="0">
                <a:solidFill>
                  <a:srgbClr val="00B050"/>
                </a:solidFill>
              </a:rPr>
              <a:t>95k</a:t>
            </a:r>
          </a:p>
          <a:p>
            <a:pPr>
              <a:spcBef>
                <a:spcPct val="50000"/>
              </a:spcBef>
            </a:pPr>
            <a:r>
              <a:rPr lang="en-US" sz="2200" dirty="0"/>
              <a:t>Compute the central tendency measures and comment which value represents a better central value.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9DE876A-CD2A-4667-A8F8-58FCDC379BE7}"/>
                  </a:ext>
                </a:extLst>
              </p:cNvPr>
              <p:cNvSpPr txBox="1"/>
              <p:nvPr/>
            </p:nvSpPr>
            <p:spPr>
              <a:xfrm>
                <a:off x="838199" y="3541461"/>
                <a:ext cx="6718301" cy="430887"/>
              </a:xfrm>
              <a:prstGeom prst="rect">
                <a:avLst/>
              </a:prstGeom>
              <a:noFill/>
            </p:spPr>
            <p:txBody>
              <a:bodyPr wrap="square" rtlCol="0">
                <a:spAutoFit/>
              </a:bodyPr>
              <a:lstStyle/>
              <a:p>
                <a:pPr>
                  <a:spcBef>
                    <a:spcPct val="50000"/>
                  </a:spcBef>
                </a:pPr>
                <a:r>
                  <a:rPr lang="en-US" sz="2200" dirty="0"/>
                  <a:t>• </a:t>
                </a:r>
                <a14:m>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𝑥</m:t>
                        </m:r>
                      </m:e>
                    </m:acc>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12000+…+95000</m:t>
                        </m:r>
                      </m:e>
                    </m:d>
                    <m:r>
                      <a:rPr lang="en-US" sz="2200" b="0" i="1" smtClean="0">
                        <a:latin typeface="Cambria Math" panose="02040503050406030204" pitchFamily="18" charset="0"/>
                      </a:rPr>
                      <m:t>/10=30,700</m:t>
                    </m:r>
                  </m:oMath>
                </a14:m>
                <a:endParaRPr lang="en-US" sz="2200" dirty="0"/>
              </a:p>
            </p:txBody>
          </p:sp>
        </mc:Choice>
        <mc:Fallback xmlns="">
          <p:sp>
            <p:nvSpPr>
              <p:cNvPr id="7" name="TextBox 6">
                <a:extLst>
                  <a:ext uri="{FF2B5EF4-FFF2-40B4-BE49-F238E27FC236}">
                    <a16:creationId xmlns:a16="http://schemas.microsoft.com/office/drawing/2014/main" id="{09DE876A-CD2A-4667-A8F8-58FCDC379BE7}"/>
                  </a:ext>
                </a:extLst>
              </p:cNvPr>
              <p:cNvSpPr txBox="1">
                <a:spLocks noRot="1" noChangeAspect="1" noMove="1" noResize="1" noEditPoints="1" noAdjustHandles="1" noChangeArrowheads="1" noChangeShapeType="1" noTextEdit="1"/>
              </p:cNvSpPr>
              <p:nvPr/>
            </p:nvSpPr>
            <p:spPr>
              <a:xfrm>
                <a:off x="838199" y="3541461"/>
                <a:ext cx="6718301" cy="430887"/>
              </a:xfrm>
              <a:prstGeom prst="rect">
                <a:avLst/>
              </a:prstGeom>
              <a:blipFill>
                <a:blip r:embed="rId3"/>
                <a:stretch>
                  <a:fillRect l="-1088" t="-9859" b="-2676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514A4A5-B61B-400F-A3FE-EAE90DF05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3868" y="3960561"/>
            <a:ext cx="4024732" cy="241483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75A93D2-A2C3-4685-9408-9E6239ADF418}"/>
                  </a:ext>
                </a:extLst>
              </p:cNvPr>
              <p:cNvSpPr txBox="1"/>
              <p:nvPr/>
            </p:nvSpPr>
            <p:spPr>
              <a:xfrm>
                <a:off x="838198" y="4211203"/>
                <a:ext cx="6718301" cy="769441"/>
              </a:xfrm>
              <a:prstGeom prst="rect">
                <a:avLst/>
              </a:prstGeom>
              <a:noFill/>
            </p:spPr>
            <p:txBody>
              <a:bodyPr wrap="square" rtlCol="0">
                <a:spAutoFit/>
              </a:bodyPr>
              <a:lstStyle/>
              <a:p>
                <a:pPr>
                  <a:spcBef>
                    <a:spcPct val="50000"/>
                  </a:spcBef>
                </a:pPr>
                <a:r>
                  <a:rPr lang="en-US" sz="2200" dirty="0"/>
                  <a:t>• Median is the average of the two observations in the middle, that is </a:t>
                </a:r>
                <a14:m>
                  <m:oMath xmlns:m="http://schemas.openxmlformats.org/officeDocument/2006/math">
                    <m:r>
                      <a:rPr lang="en-US" sz="2200" b="0" i="1" smtClean="0">
                        <a:latin typeface="Cambria Math" panose="02040503050406030204" pitchFamily="18" charset="0"/>
                      </a:rPr>
                      <m:t>𝑚</m:t>
                    </m:r>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15000+16000</m:t>
                        </m:r>
                      </m:e>
                    </m:d>
                    <m:r>
                      <a:rPr lang="en-US" sz="2200" b="0" i="1" smtClean="0">
                        <a:latin typeface="Cambria Math" panose="02040503050406030204" pitchFamily="18" charset="0"/>
                      </a:rPr>
                      <m:t>/2=15,500</m:t>
                    </m:r>
                  </m:oMath>
                </a14:m>
                <a:endParaRPr lang="en-US" sz="2200" dirty="0"/>
              </a:p>
            </p:txBody>
          </p:sp>
        </mc:Choice>
        <mc:Fallback xmlns="">
          <p:sp>
            <p:nvSpPr>
              <p:cNvPr id="8" name="TextBox 7">
                <a:extLst>
                  <a:ext uri="{FF2B5EF4-FFF2-40B4-BE49-F238E27FC236}">
                    <a16:creationId xmlns:a16="http://schemas.microsoft.com/office/drawing/2014/main" id="{375A93D2-A2C3-4685-9408-9E6239ADF418}"/>
                  </a:ext>
                </a:extLst>
              </p:cNvPr>
              <p:cNvSpPr txBox="1">
                <a:spLocks noRot="1" noChangeAspect="1" noMove="1" noResize="1" noEditPoints="1" noAdjustHandles="1" noChangeArrowheads="1" noChangeShapeType="1" noTextEdit="1"/>
              </p:cNvSpPr>
              <p:nvPr/>
            </p:nvSpPr>
            <p:spPr>
              <a:xfrm>
                <a:off x="838198" y="4211203"/>
                <a:ext cx="6718301" cy="769441"/>
              </a:xfrm>
              <a:prstGeom prst="rect">
                <a:avLst/>
              </a:prstGeom>
              <a:blipFill>
                <a:blip r:embed="rId5"/>
                <a:stretch>
                  <a:fillRect l="-1088" t="-5556" b="-15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3AE8A05-D33F-41C1-8111-F4F64DFDC516}"/>
                  </a:ext>
                </a:extLst>
              </p:cNvPr>
              <p:cNvSpPr txBox="1"/>
              <p:nvPr/>
            </p:nvSpPr>
            <p:spPr>
              <a:xfrm>
                <a:off x="838198" y="5219499"/>
                <a:ext cx="6718301" cy="430887"/>
              </a:xfrm>
              <a:prstGeom prst="rect">
                <a:avLst/>
              </a:prstGeom>
              <a:noFill/>
            </p:spPr>
            <p:txBody>
              <a:bodyPr wrap="square" rtlCol="0">
                <a:spAutoFit/>
              </a:bodyPr>
              <a:lstStyle/>
              <a:p>
                <a:pPr>
                  <a:spcBef>
                    <a:spcPct val="50000"/>
                  </a:spcBef>
                </a:pPr>
                <a:r>
                  <a:rPr lang="en-US" sz="2200" dirty="0"/>
                  <a:t>• </a:t>
                </a:r>
                <a:r>
                  <a:rPr lang="en-US" sz="2200" dirty="0">
                    <a:solidFill>
                      <a:srgbClr val="0070C0"/>
                    </a:solidFill>
                  </a:rPr>
                  <a:t>Mode</a:t>
                </a:r>
                <a:r>
                  <a:rPr lang="en-US" sz="2200" dirty="0"/>
                  <a:t> is </a:t>
                </a:r>
                <a14:m>
                  <m:oMath xmlns:m="http://schemas.openxmlformats.org/officeDocument/2006/math">
                    <m:r>
                      <a:rPr lang="en-US" sz="2200" b="0" i="1" smtClean="0">
                        <a:latin typeface="Cambria Math" panose="02040503050406030204" pitchFamily="18" charset="0"/>
                      </a:rPr>
                      <m:t>𝑀</m:t>
                    </m:r>
                    <m:r>
                      <a:rPr lang="en-US" sz="2200" b="0" i="1" smtClean="0">
                        <a:latin typeface="Cambria Math" panose="02040503050406030204" pitchFamily="18" charset="0"/>
                      </a:rPr>
                      <m:t>=15,000</m:t>
                    </m:r>
                  </m:oMath>
                </a14:m>
                <a:endParaRPr lang="en-US" sz="2200" dirty="0"/>
              </a:p>
            </p:txBody>
          </p:sp>
        </mc:Choice>
        <mc:Fallback xmlns="">
          <p:sp>
            <p:nvSpPr>
              <p:cNvPr id="10" name="TextBox 9">
                <a:extLst>
                  <a:ext uri="{FF2B5EF4-FFF2-40B4-BE49-F238E27FC236}">
                    <a16:creationId xmlns:a16="http://schemas.microsoft.com/office/drawing/2014/main" id="{E3AE8A05-D33F-41C1-8111-F4F64DFDC516}"/>
                  </a:ext>
                </a:extLst>
              </p:cNvPr>
              <p:cNvSpPr txBox="1">
                <a:spLocks noRot="1" noChangeAspect="1" noMove="1" noResize="1" noEditPoints="1" noAdjustHandles="1" noChangeArrowheads="1" noChangeShapeType="1" noTextEdit="1"/>
              </p:cNvSpPr>
              <p:nvPr/>
            </p:nvSpPr>
            <p:spPr>
              <a:xfrm>
                <a:off x="838198" y="5219499"/>
                <a:ext cx="6718301" cy="430887"/>
              </a:xfrm>
              <a:prstGeom prst="rect">
                <a:avLst/>
              </a:prstGeom>
              <a:blipFill>
                <a:blip r:embed="rId6"/>
                <a:stretch>
                  <a:fillRect l="-1088" t="-9859" b="-28169"/>
                </a:stretch>
              </a:blipFill>
            </p:spPr>
            <p:txBody>
              <a:bodyPr/>
              <a:lstStyle/>
              <a:p>
                <a:r>
                  <a:rPr lang="en-US">
                    <a:noFill/>
                  </a:rPr>
                  <a:t> </a:t>
                </a:r>
              </a:p>
            </p:txBody>
          </p:sp>
        </mc:Fallback>
      </mc:AlternateContent>
    </p:spTree>
    <p:extLst>
      <p:ext uri="{BB962C8B-B14F-4D97-AF65-F5344CB8AC3E}">
        <p14:creationId xmlns:p14="http://schemas.microsoft.com/office/powerpoint/2010/main" val="101474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Spread Measures</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199" y="1440642"/>
            <a:ext cx="6464643" cy="1107996"/>
          </a:xfrm>
          <a:prstGeom prst="rect">
            <a:avLst/>
          </a:prstGeom>
          <a:noFill/>
        </p:spPr>
        <p:txBody>
          <a:bodyPr wrap="square" rtlCol="0">
            <a:spAutoFit/>
          </a:bodyPr>
          <a:lstStyle/>
          <a:p>
            <a:pPr>
              <a:spcBef>
                <a:spcPct val="50000"/>
              </a:spcBef>
            </a:pPr>
            <a:r>
              <a:rPr lang="en-US" sz="2200" dirty="0"/>
              <a:t>Spread measures provide a value of dispersion, deviation or variability for a set of data. The most important ones for a set of data are</a:t>
            </a:r>
            <a:endParaRPr lang="en-US" sz="2000" dirty="0"/>
          </a:p>
        </p:txBody>
      </p:sp>
      <p:sp>
        <p:nvSpPr>
          <p:cNvPr id="15" name="TextBox 14">
            <a:extLst>
              <a:ext uri="{FF2B5EF4-FFF2-40B4-BE49-F238E27FC236}">
                <a16:creationId xmlns:a16="http://schemas.microsoft.com/office/drawing/2014/main" id="{0A958EAB-B38C-4978-98C2-A33D0CBF2DA6}"/>
              </a:ext>
            </a:extLst>
          </p:cNvPr>
          <p:cNvSpPr txBox="1"/>
          <p:nvPr/>
        </p:nvSpPr>
        <p:spPr>
          <a:xfrm>
            <a:off x="7649159" y="2465636"/>
            <a:ext cx="4113219" cy="3734356"/>
          </a:xfrm>
          <a:prstGeom prst="rect">
            <a:avLst/>
          </a:prstGeom>
          <a:solidFill>
            <a:srgbClr val="CCFF99"/>
          </a:solidFill>
          <a:ln w="28575">
            <a:noFill/>
          </a:ln>
        </p:spPr>
        <p:txBody>
          <a:bodyPr wrap="square" rtlCol="0">
            <a:spAutoFit/>
          </a:bodyPr>
          <a:lstStyle/>
          <a:p>
            <a:r>
              <a:rPr lang="en-US" sz="2200" b="0" dirty="0"/>
              <a:t>• Sample standard deviation has the sam</a:t>
            </a:r>
            <a:r>
              <a:rPr lang="en-US" sz="2200" dirty="0"/>
              <a:t>e unit as the data itself and is computed using all the observations thus is favorable IF there are no outliers in the data</a:t>
            </a:r>
            <a:endParaRPr lang="en-US" sz="2200" b="0" dirty="0"/>
          </a:p>
          <a:p>
            <a:pPr>
              <a:lnSpc>
                <a:spcPts val="1000"/>
              </a:lnSpc>
            </a:pPr>
            <a:endParaRPr lang="en-US" sz="2200" dirty="0"/>
          </a:p>
          <a:p>
            <a:r>
              <a:rPr lang="en-US" sz="2200" dirty="0"/>
              <a:t>• ALL these measures provide a positive value representing spread of data</a:t>
            </a:r>
          </a:p>
          <a:p>
            <a:pPr>
              <a:lnSpc>
                <a:spcPts val="1000"/>
              </a:lnSpc>
            </a:pPr>
            <a:endParaRPr lang="en-US" sz="2200" dirty="0"/>
          </a:p>
          <a:p>
            <a:r>
              <a:rPr lang="en-US" sz="2200" dirty="0"/>
              <a:t>• If data is skewed, IQR provides a better spread measure.</a:t>
            </a:r>
          </a:p>
        </p:txBody>
      </p:sp>
      <p:pic>
        <p:nvPicPr>
          <p:cNvPr id="7" name="Picture 47">
            <a:extLst>
              <a:ext uri="{FF2B5EF4-FFF2-40B4-BE49-F238E27FC236}">
                <a16:creationId xmlns:a16="http://schemas.microsoft.com/office/drawing/2014/main" id="{43E9469B-1C5F-46B5-B9E4-246AD18EE8BE}"/>
              </a:ext>
            </a:extLst>
          </p:cNvPr>
          <p:cNvPicPr>
            <a:picLocks noChangeAspect="1" noChangeArrowheads="1"/>
          </p:cNvPicPr>
          <p:nvPr/>
        </p:nvPicPr>
        <p:blipFill>
          <a:blip r:embed="rId3" cstate="print"/>
          <a:srcRect/>
          <a:stretch>
            <a:fillRect/>
          </a:stretch>
        </p:blipFill>
        <p:spPr bwMode="auto">
          <a:xfrm>
            <a:off x="7773987" y="365125"/>
            <a:ext cx="3579813" cy="1123510"/>
          </a:xfrm>
          <a:prstGeom prst="rect">
            <a:avLst/>
          </a:prstGeom>
          <a:noFill/>
          <a:ln w="9525">
            <a:noFill/>
            <a:miter lim="800000"/>
            <a:headEnd/>
            <a:tailEnd/>
          </a:ln>
        </p:spPr>
      </p:pic>
      <p:pic>
        <p:nvPicPr>
          <p:cNvPr id="8" name="Picture 48">
            <a:extLst>
              <a:ext uri="{FF2B5EF4-FFF2-40B4-BE49-F238E27FC236}">
                <a16:creationId xmlns:a16="http://schemas.microsoft.com/office/drawing/2014/main" id="{6D795683-3245-4EB8-897A-9115206697C0}"/>
              </a:ext>
            </a:extLst>
          </p:cNvPr>
          <p:cNvPicPr>
            <a:picLocks noChangeAspect="1" noChangeArrowheads="1"/>
          </p:cNvPicPr>
          <p:nvPr/>
        </p:nvPicPr>
        <p:blipFill>
          <a:blip r:embed="rId4" cstate="print"/>
          <a:srcRect/>
          <a:stretch>
            <a:fillRect/>
          </a:stretch>
        </p:blipFill>
        <p:spPr bwMode="auto">
          <a:xfrm>
            <a:off x="8251128" y="1568793"/>
            <a:ext cx="2625530" cy="558751"/>
          </a:xfrm>
          <a:prstGeom prst="rect">
            <a:avLst/>
          </a:prstGeom>
          <a:noFill/>
          <a:ln w="9525">
            <a:noFill/>
            <a:miter lim="800000"/>
            <a:headEnd/>
            <a:tailEnd/>
          </a:ln>
        </p:spPr>
      </p:pic>
      <p:sp>
        <p:nvSpPr>
          <p:cNvPr id="10" name="TextBox 9">
            <a:extLst>
              <a:ext uri="{FF2B5EF4-FFF2-40B4-BE49-F238E27FC236}">
                <a16:creationId xmlns:a16="http://schemas.microsoft.com/office/drawing/2014/main" id="{00E5CB21-240A-4FFF-A2F4-9E3FF7C40D97}"/>
              </a:ext>
            </a:extLst>
          </p:cNvPr>
          <p:cNvSpPr txBox="1"/>
          <p:nvPr/>
        </p:nvSpPr>
        <p:spPr>
          <a:xfrm>
            <a:off x="838198" y="2594264"/>
            <a:ext cx="6464643" cy="769441"/>
          </a:xfrm>
          <a:prstGeom prst="rect">
            <a:avLst/>
          </a:prstGeom>
          <a:noFill/>
        </p:spPr>
        <p:txBody>
          <a:bodyPr wrap="square" rtlCol="0">
            <a:spAutoFit/>
          </a:bodyPr>
          <a:lstStyle/>
          <a:p>
            <a:pPr>
              <a:spcBef>
                <a:spcPct val="50000"/>
              </a:spcBef>
            </a:pPr>
            <a:r>
              <a:rPr lang="en-US" sz="2200" dirty="0"/>
              <a:t>• </a:t>
            </a:r>
            <a:r>
              <a:rPr lang="en-US" sz="2200" dirty="0">
                <a:solidFill>
                  <a:srgbClr val="FF0000"/>
                </a:solidFill>
              </a:rPr>
              <a:t>Range</a:t>
            </a:r>
            <a:r>
              <a:rPr lang="en-US" sz="2200" dirty="0"/>
              <a:t> represented by R is Max – min and shows the extent to which variation is possible</a:t>
            </a:r>
            <a:endParaRPr lang="en-US" sz="2000" dirty="0"/>
          </a:p>
        </p:txBody>
      </p:sp>
      <p:sp>
        <p:nvSpPr>
          <p:cNvPr id="11" name="TextBox 10">
            <a:extLst>
              <a:ext uri="{FF2B5EF4-FFF2-40B4-BE49-F238E27FC236}">
                <a16:creationId xmlns:a16="http://schemas.microsoft.com/office/drawing/2014/main" id="{3921C3B7-2517-4AE8-BBBB-3FB5778B0ADC}"/>
              </a:ext>
            </a:extLst>
          </p:cNvPr>
          <p:cNvSpPr txBox="1"/>
          <p:nvPr/>
        </p:nvSpPr>
        <p:spPr>
          <a:xfrm>
            <a:off x="838197" y="3409331"/>
            <a:ext cx="6464643" cy="1107996"/>
          </a:xfrm>
          <a:prstGeom prst="rect">
            <a:avLst/>
          </a:prstGeom>
          <a:noFill/>
        </p:spPr>
        <p:txBody>
          <a:bodyPr wrap="square" rtlCol="0">
            <a:spAutoFit/>
          </a:bodyPr>
          <a:lstStyle/>
          <a:p>
            <a:pPr>
              <a:spcBef>
                <a:spcPct val="50000"/>
              </a:spcBef>
            </a:pPr>
            <a:r>
              <a:rPr lang="en-US" sz="2200" dirty="0"/>
              <a:t>• </a:t>
            </a:r>
            <a:r>
              <a:rPr lang="en-US" sz="2200" dirty="0">
                <a:solidFill>
                  <a:srgbClr val="FF0000"/>
                </a:solidFill>
              </a:rPr>
              <a:t>Inter-Quartile Range (IQR)</a:t>
            </a:r>
            <a:r>
              <a:rPr lang="en-US" sz="2200" dirty="0"/>
              <a:t> is Q ₃ – Q ₁ which is computed after sorting the data and computing the first and third quartile</a:t>
            </a:r>
            <a:endParaRPr lang="en-US" sz="20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1C6354E-AD41-4D2C-B417-066E8AEDF025}"/>
                  </a:ext>
                </a:extLst>
              </p:cNvPr>
              <p:cNvSpPr txBox="1"/>
              <p:nvPr/>
            </p:nvSpPr>
            <p:spPr>
              <a:xfrm>
                <a:off x="838197" y="4566868"/>
                <a:ext cx="6464643" cy="1722908"/>
              </a:xfrm>
              <a:prstGeom prst="rect">
                <a:avLst/>
              </a:prstGeom>
              <a:noFill/>
            </p:spPr>
            <p:txBody>
              <a:bodyPr wrap="square" rtlCol="0">
                <a:spAutoFit/>
              </a:bodyPr>
              <a:lstStyle/>
              <a:p>
                <a:pPr>
                  <a:spcBef>
                    <a:spcPct val="50000"/>
                  </a:spcBef>
                </a:pPr>
                <a:r>
                  <a:rPr lang="en-US" sz="2200" dirty="0"/>
                  <a:t>• </a:t>
                </a:r>
                <a:r>
                  <a:rPr lang="en-US" sz="2200" dirty="0">
                    <a:solidFill>
                      <a:srgbClr val="FF0000"/>
                    </a:solidFill>
                  </a:rPr>
                  <a:t>Sample Variance </a:t>
                </a:r>
                <a:r>
                  <a:rPr lang="en-US" sz="2200" dirty="0"/>
                  <a:t>is computed as the sum of squared deviations from the mean, i.e.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𝑆</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r>
                          <a:rPr lang="en-US" sz="2000" b="0" i="1" smtClean="0">
                            <a:latin typeface="Cambria Math" panose="02040503050406030204" pitchFamily="18" charset="0"/>
                          </a:rPr>
                          <m:t>−1</m:t>
                        </m:r>
                      </m:den>
                    </m:f>
                    <m:nary>
                      <m:naryPr>
                        <m:chr m:val="∑"/>
                        <m:limLoc m:val="subSup"/>
                        <m:supHide m:val="on"/>
                        <m:ctrlPr>
                          <a:rPr lang="en-US" sz="2000" i="1" smtClean="0">
                            <a:latin typeface="Cambria Math" panose="02040503050406030204" pitchFamily="18" charset="0"/>
                          </a:rPr>
                        </m:ctrlPr>
                      </m:naryPr>
                      <m:sub>
                        <m:r>
                          <m:rPr>
                            <m:brk m:alnAt="9"/>
                          </m:rPr>
                          <a:rPr lang="en-US" sz="2000" b="0" i="1" smtClean="0">
                            <a:latin typeface="Cambria Math" panose="02040503050406030204" pitchFamily="18" charset="0"/>
                          </a:rPr>
                          <m:t>𝑖</m:t>
                        </m:r>
                      </m:sub>
                      <m:sup/>
                      <m:e>
                        <m:sSup>
                          <m:sSupPr>
                            <m:ctrlPr>
                              <a:rPr lang="en-US" sz="200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d>
                          </m:e>
                          <m:sup>
                            <m:r>
                              <a:rPr lang="en-US" sz="2000" b="0" i="1" smtClean="0">
                                <a:latin typeface="Cambria Math" panose="02040503050406030204" pitchFamily="18" charset="0"/>
                              </a:rPr>
                              <m:t>2</m:t>
                            </m:r>
                          </m:sup>
                        </m:sSup>
                      </m:e>
                    </m:nary>
                  </m:oMath>
                </a14:m>
                <a:endParaRPr lang="en-US" sz="2000" dirty="0"/>
              </a:p>
              <a:p>
                <a:pPr>
                  <a:spcBef>
                    <a:spcPct val="50000"/>
                  </a:spcBef>
                </a:pPr>
                <a:r>
                  <a:rPr lang="en-US" dirty="0"/>
                  <a:t>• </a:t>
                </a:r>
                <a:r>
                  <a:rPr lang="en-US" sz="2200" dirty="0">
                    <a:solidFill>
                      <a:srgbClr val="FF0000"/>
                    </a:solidFill>
                  </a:rPr>
                  <a:t>Sample Standard deviation </a:t>
                </a:r>
                <a:r>
                  <a:rPr lang="en-US" sz="2200" dirty="0"/>
                  <a:t>is the square root of the Sample Variance </a:t>
                </a:r>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rad>
                      <m:radPr>
                        <m:degHide m:val="on"/>
                        <m:ctrlPr>
                          <a:rPr lang="en-US" sz="2000" b="0" i="1" smtClean="0">
                            <a:latin typeface="Cambria Math" panose="02040503050406030204" pitchFamily="18" charset="0"/>
                          </a:rPr>
                        </m:ctrlPr>
                      </m:radPr>
                      <m:deg/>
                      <m:e>
                        <m:sSup>
                          <m:sSupPr>
                            <m:ctrlPr>
                              <a:rPr lang="en-US" sz="2000" i="1">
                                <a:latin typeface="Cambria Math" panose="02040503050406030204" pitchFamily="18" charset="0"/>
                              </a:rPr>
                            </m:ctrlPr>
                          </m:sSupPr>
                          <m:e>
                            <m:r>
                              <a:rPr lang="en-US" sz="2000" i="1">
                                <a:latin typeface="Cambria Math" panose="02040503050406030204" pitchFamily="18" charset="0"/>
                              </a:rPr>
                              <m:t>𝑆</m:t>
                            </m:r>
                          </m:e>
                          <m:sup>
                            <m:r>
                              <a:rPr lang="en-US" sz="2000" i="1">
                                <a:latin typeface="Cambria Math" panose="02040503050406030204" pitchFamily="18" charset="0"/>
                              </a:rPr>
                              <m:t>2</m:t>
                            </m:r>
                          </m:sup>
                        </m:sSup>
                      </m:e>
                    </m:rad>
                  </m:oMath>
                </a14:m>
                <a:endParaRPr lang="en-US" sz="2000" dirty="0"/>
              </a:p>
            </p:txBody>
          </p:sp>
        </mc:Choice>
        <mc:Fallback xmlns="">
          <p:sp>
            <p:nvSpPr>
              <p:cNvPr id="12" name="TextBox 11">
                <a:extLst>
                  <a:ext uri="{FF2B5EF4-FFF2-40B4-BE49-F238E27FC236}">
                    <a16:creationId xmlns:a16="http://schemas.microsoft.com/office/drawing/2014/main" id="{41C6354E-AD41-4D2C-B417-066E8AEDF025}"/>
                  </a:ext>
                </a:extLst>
              </p:cNvPr>
              <p:cNvSpPr txBox="1">
                <a:spLocks noRot="1" noChangeAspect="1" noMove="1" noResize="1" noEditPoints="1" noAdjustHandles="1" noChangeArrowheads="1" noChangeShapeType="1" noTextEdit="1"/>
              </p:cNvSpPr>
              <p:nvPr/>
            </p:nvSpPr>
            <p:spPr>
              <a:xfrm>
                <a:off x="838197" y="4566868"/>
                <a:ext cx="6464643" cy="1722908"/>
              </a:xfrm>
              <a:prstGeom prst="rect">
                <a:avLst/>
              </a:prstGeom>
              <a:blipFill>
                <a:blip r:embed="rId5"/>
                <a:stretch>
                  <a:fillRect l="-1131" t="-5300" b="-6360"/>
                </a:stretch>
              </a:blipFill>
            </p:spPr>
            <p:txBody>
              <a:bodyPr/>
              <a:lstStyle/>
              <a:p>
                <a:r>
                  <a:rPr lang="en-US">
                    <a:noFill/>
                  </a:rPr>
                  <a:t> </a:t>
                </a:r>
              </a:p>
            </p:txBody>
          </p:sp>
        </mc:Fallback>
      </mc:AlternateContent>
    </p:spTree>
    <p:extLst>
      <p:ext uri="{BB962C8B-B14F-4D97-AF65-F5344CB8AC3E}">
        <p14:creationId xmlns:p14="http://schemas.microsoft.com/office/powerpoint/2010/main" val="298649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998DF552-F599-4608-B04F-5B5275C2939F}"/>
              </a:ext>
            </a:extLst>
          </p:cNvPr>
          <p:cNvSpPr txBox="1"/>
          <p:nvPr/>
        </p:nvSpPr>
        <p:spPr>
          <a:xfrm>
            <a:off x="838199" y="1517502"/>
            <a:ext cx="7213600" cy="1615827"/>
          </a:xfrm>
          <a:prstGeom prst="rect">
            <a:avLst/>
          </a:prstGeom>
          <a:noFill/>
        </p:spPr>
        <p:txBody>
          <a:bodyPr wrap="square" rtlCol="0">
            <a:spAutoFit/>
          </a:bodyPr>
          <a:lstStyle/>
          <a:p>
            <a:pPr>
              <a:spcBef>
                <a:spcPct val="50000"/>
              </a:spcBef>
            </a:pPr>
            <a:r>
              <a:rPr lang="en-US" sz="2200" dirty="0"/>
              <a:t>The following data is from a random sample of 12 airline carry-on luggage weights rounded to the nearest pound. Compute the four discussed spread measures.</a:t>
            </a:r>
          </a:p>
          <a:p>
            <a:pPr>
              <a:spcBef>
                <a:spcPct val="50000"/>
              </a:spcBef>
            </a:pPr>
            <a:r>
              <a:rPr lang="en-US" sz="2200" dirty="0">
                <a:solidFill>
                  <a:srgbClr val="FF0000"/>
                </a:solidFill>
              </a:rPr>
              <a:t>8</a:t>
            </a:r>
            <a:r>
              <a:rPr lang="en-US" sz="2200" dirty="0"/>
              <a:t>     10     10     12     12     12     12     15     16     17     19     </a:t>
            </a:r>
            <a:r>
              <a:rPr lang="en-US" sz="2200" dirty="0">
                <a:solidFill>
                  <a:srgbClr val="00B050"/>
                </a:solidFill>
              </a:rPr>
              <a:t>21</a:t>
            </a:r>
          </a:p>
        </p:txBody>
      </p:sp>
      <p:sp>
        <p:nvSpPr>
          <p:cNvPr id="7" name="TextBox 6">
            <a:extLst>
              <a:ext uri="{FF2B5EF4-FFF2-40B4-BE49-F238E27FC236}">
                <a16:creationId xmlns:a16="http://schemas.microsoft.com/office/drawing/2014/main" id="{B81C4400-E8AC-49A7-B12B-88C082D277DE}"/>
              </a:ext>
            </a:extLst>
          </p:cNvPr>
          <p:cNvSpPr txBox="1"/>
          <p:nvPr/>
        </p:nvSpPr>
        <p:spPr>
          <a:xfrm>
            <a:off x="838199" y="4152900"/>
            <a:ext cx="4127500" cy="430887"/>
          </a:xfrm>
          <a:prstGeom prst="rect">
            <a:avLst/>
          </a:prstGeom>
          <a:noFill/>
        </p:spPr>
        <p:txBody>
          <a:bodyPr wrap="square" rtlCol="0">
            <a:spAutoFit/>
          </a:bodyPr>
          <a:lstStyle/>
          <a:p>
            <a:pPr>
              <a:spcBef>
                <a:spcPct val="50000"/>
              </a:spcBef>
            </a:pPr>
            <a:r>
              <a:rPr lang="en-US" sz="2200" dirty="0"/>
              <a:t>• R = </a:t>
            </a:r>
            <a:r>
              <a:rPr lang="en-US" sz="2200" dirty="0">
                <a:solidFill>
                  <a:srgbClr val="00B050"/>
                </a:solidFill>
              </a:rPr>
              <a:t>Max</a:t>
            </a:r>
            <a:r>
              <a:rPr lang="en-US" sz="2200" dirty="0"/>
              <a:t> – </a:t>
            </a:r>
            <a:r>
              <a:rPr lang="en-US" sz="2200" dirty="0">
                <a:solidFill>
                  <a:srgbClr val="FF0000"/>
                </a:solidFill>
              </a:rPr>
              <a:t>min</a:t>
            </a:r>
            <a:r>
              <a:rPr lang="en-US" sz="2200" dirty="0"/>
              <a:t> = </a:t>
            </a:r>
            <a:r>
              <a:rPr lang="en-US" sz="2200" dirty="0">
                <a:solidFill>
                  <a:srgbClr val="00B050"/>
                </a:solidFill>
              </a:rPr>
              <a:t>21</a:t>
            </a:r>
            <a:r>
              <a:rPr lang="en-US" sz="2200" dirty="0"/>
              <a:t> – </a:t>
            </a:r>
            <a:r>
              <a:rPr lang="en-US" sz="2200" dirty="0">
                <a:solidFill>
                  <a:srgbClr val="FF0000"/>
                </a:solidFill>
              </a:rPr>
              <a:t>8</a:t>
            </a:r>
            <a:r>
              <a:rPr lang="en-US" sz="2200" dirty="0"/>
              <a:t> = 13</a:t>
            </a:r>
            <a:endParaRPr lang="en-US" sz="2000" dirty="0"/>
          </a:p>
        </p:txBody>
      </p:sp>
      <p:cxnSp>
        <p:nvCxnSpPr>
          <p:cNvPr id="8" name="Straight Connector 7">
            <a:extLst>
              <a:ext uri="{FF2B5EF4-FFF2-40B4-BE49-F238E27FC236}">
                <a16:creationId xmlns:a16="http://schemas.microsoft.com/office/drawing/2014/main" id="{2DE85B87-2EFF-458B-970B-7122D635D0CD}"/>
              </a:ext>
            </a:extLst>
          </p:cNvPr>
          <p:cNvCxnSpPr>
            <a:cxnSpLocks/>
          </p:cNvCxnSpPr>
          <p:nvPr/>
        </p:nvCxnSpPr>
        <p:spPr>
          <a:xfrm>
            <a:off x="1003299" y="3556000"/>
            <a:ext cx="3236976" cy="0"/>
          </a:xfrm>
          <a:prstGeom prst="line">
            <a:avLst/>
          </a:prstGeom>
          <a:ln w="38100">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ABA6095-5A4C-48C0-B5D0-A83DB16C5FFB}"/>
              </a:ext>
            </a:extLst>
          </p:cNvPr>
          <p:cNvCxnSpPr>
            <a:cxnSpLocks/>
          </p:cNvCxnSpPr>
          <p:nvPr/>
        </p:nvCxnSpPr>
        <p:spPr>
          <a:xfrm>
            <a:off x="4254500" y="3556000"/>
            <a:ext cx="3236976" cy="0"/>
          </a:xfrm>
          <a:prstGeom prst="line">
            <a:avLst/>
          </a:prstGeom>
          <a:ln w="38100">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E80568-D602-4C65-8F24-DA201C4C7BAF}"/>
              </a:ext>
            </a:extLst>
          </p:cNvPr>
          <p:cNvCxnSpPr>
            <a:cxnSpLocks/>
          </p:cNvCxnSpPr>
          <p:nvPr/>
        </p:nvCxnSpPr>
        <p:spPr>
          <a:xfrm flipV="1">
            <a:off x="7495890" y="3257550"/>
            <a:ext cx="0" cy="596900"/>
          </a:xfrm>
          <a:prstGeom prst="line">
            <a:avLst/>
          </a:prstGeom>
          <a:ln w="381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648B246-7254-49DD-86B7-740C7D7EF97D}"/>
              </a:ext>
            </a:extLst>
          </p:cNvPr>
          <p:cNvCxnSpPr>
            <a:cxnSpLocks/>
          </p:cNvCxnSpPr>
          <p:nvPr/>
        </p:nvCxnSpPr>
        <p:spPr>
          <a:xfrm flipV="1">
            <a:off x="993489" y="3257550"/>
            <a:ext cx="0" cy="596900"/>
          </a:xfrm>
          <a:prstGeom prst="line">
            <a:avLst/>
          </a:prstGeom>
          <a:ln w="381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9E4E4-8317-4670-92E2-A326F9988C04}"/>
              </a:ext>
            </a:extLst>
          </p:cNvPr>
          <p:cNvCxnSpPr>
            <a:cxnSpLocks/>
          </p:cNvCxnSpPr>
          <p:nvPr/>
        </p:nvCxnSpPr>
        <p:spPr>
          <a:xfrm flipV="1">
            <a:off x="4241800" y="3257550"/>
            <a:ext cx="0" cy="596900"/>
          </a:xfrm>
          <a:prstGeom prst="line">
            <a:avLst/>
          </a:prstGeom>
          <a:ln w="381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CDD2112-7B5D-4579-AC9C-1735B8826037}"/>
              </a:ext>
            </a:extLst>
          </p:cNvPr>
          <p:cNvCxnSpPr>
            <a:cxnSpLocks/>
          </p:cNvCxnSpPr>
          <p:nvPr/>
        </p:nvCxnSpPr>
        <p:spPr>
          <a:xfrm flipV="1">
            <a:off x="2453989" y="3257550"/>
            <a:ext cx="0" cy="596900"/>
          </a:xfrm>
          <a:prstGeom prst="line">
            <a:avLst/>
          </a:prstGeom>
          <a:ln w="381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FCC82071-8101-4D1C-AAAA-9A5D0424A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628" y="567108"/>
            <a:ext cx="3370672" cy="5723784"/>
          </a:xfrm>
          <a:prstGeom prst="rect">
            <a:avLst/>
          </a:prstGeom>
        </p:spPr>
      </p:pic>
      <p:cxnSp>
        <p:nvCxnSpPr>
          <p:cNvPr id="26" name="Straight Connector 25">
            <a:extLst>
              <a:ext uri="{FF2B5EF4-FFF2-40B4-BE49-F238E27FC236}">
                <a16:creationId xmlns:a16="http://schemas.microsoft.com/office/drawing/2014/main" id="{F2FF07BE-CFFE-4828-9036-05EA193910A6}"/>
              </a:ext>
            </a:extLst>
          </p:cNvPr>
          <p:cNvCxnSpPr>
            <a:cxnSpLocks/>
          </p:cNvCxnSpPr>
          <p:nvPr/>
        </p:nvCxnSpPr>
        <p:spPr>
          <a:xfrm flipV="1">
            <a:off x="6024134" y="3257550"/>
            <a:ext cx="0" cy="596900"/>
          </a:xfrm>
          <a:prstGeom prst="line">
            <a:avLst/>
          </a:prstGeom>
          <a:ln w="381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66CF9E-DC6A-4367-9C38-AD1622FA8ED6}"/>
              </a:ext>
            </a:extLst>
          </p:cNvPr>
          <p:cNvSpPr txBox="1"/>
          <p:nvPr/>
        </p:nvSpPr>
        <p:spPr>
          <a:xfrm>
            <a:off x="838199" y="4767656"/>
            <a:ext cx="4127500" cy="430887"/>
          </a:xfrm>
          <a:prstGeom prst="rect">
            <a:avLst/>
          </a:prstGeom>
          <a:noFill/>
        </p:spPr>
        <p:txBody>
          <a:bodyPr wrap="square" rtlCol="0">
            <a:spAutoFit/>
          </a:bodyPr>
          <a:lstStyle/>
          <a:p>
            <a:pPr>
              <a:spcBef>
                <a:spcPct val="50000"/>
              </a:spcBef>
            </a:pPr>
            <a:r>
              <a:rPr lang="en-US" sz="2200" dirty="0"/>
              <a:t>• IQR = Q ₃ – Q ₁ = 16.5 – 11 = 5.5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36F4BD-EFFB-4322-B37B-821D1925FDBA}"/>
                  </a:ext>
                </a:extLst>
              </p:cNvPr>
              <p:cNvSpPr txBox="1"/>
              <p:nvPr/>
            </p:nvSpPr>
            <p:spPr>
              <a:xfrm>
                <a:off x="836116" y="5340498"/>
                <a:ext cx="4127500" cy="1050544"/>
              </a:xfrm>
              <a:prstGeom prst="rect">
                <a:avLst/>
              </a:prstGeom>
              <a:noFill/>
            </p:spPr>
            <p:txBody>
              <a:bodyPr wrap="square" rtlCol="0">
                <a:spAutoFit/>
              </a:bodyPr>
              <a:lstStyle/>
              <a:p>
                <a:pPr>
                  <a:spcBef>
                    <a:spcPct val="50000"/>
                  </a:spcBef>
                </a:pPr>
                <a:r>
                  <a:rPr lang="en-US" sz="22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𝑆</m:t>
                        </m:r>
                      </m:e>
                      <m:sup>
                        <m:r>
                          <a:rPr lang="en-US" sz="2000" i="1">
                            <a:latin typeface="Cambria Math" panose="02040503050406030204" pitchFamily="18" charset="0"/>
                          </a:rPr>
                          <m:t>2</m:t>
                        </m:r>
                      </m:sup>
                    </m:s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r>
                          <a:rPr lang="en-US" sz="2000" i="1">
                            <a:latin typeface="Cambria Math" panose="02040503050406030204" pitchFamily="18" charset="0"/>
                          </a:rPr>
                          <m:t>−1</m:t>
                        </m:r>
                      </m:den>
                    </m:f>
                    <m:nary>
                      <m:naryPr>
                        <m:chr m:val="∑"/>
                        <m:limLoc m:val="subSup"/>
                        <m:supHide m:val="on"/>
                        <m:ctrlPr>
                          <a:rPr lang="en-US" sz="2000" i="1">
                            <a:latin typeface="Cambria Math" panose="02040503050406030204" pitchFamily="18" charset="0"/>
                          </a:rPr>
                        </m:ctrlPr>
                      </m:naryPr>
                      <m:sub>
                        <m:r>
                          <m:rPr>
                            <m:brk m:alnAt="9"/>
                          </m:rPr>
                          <a:rPr lang="en-US" sz="2000" i="1">
                            <a:latin typeface="Cambria Math" panose="02040503050406030204" pitchFamily="18" charset="0"/>
                          </a:rPr>
                          <m:t>𝑖</m:t>
                        </m:r>
                      </m: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d>
                          </m:e>
                          <m:sup>
                            <m:r>
                              <a:rPr lang="en-US" sz="2000" i="1">
                                <a:latin typeface="Cambria Math" panose="02040503050406030204" pitchFamily="18" charset="0"/>
                              </a:rPr>
                              <m:t>2</m:t>
                            </m:r>
                          </m:sup>
                        </m:sSup>
                      </m:e>
                    </m:nary>
                    <m:r>
                      <a:rPr lang="en-US" sz="2000" b="0" i="1" smtClean="0">
                        <a:latin typeface="Cambria Math" panose="02040503050406030204" pitchFamily="18" charset="0"/>
                      </a:rPr>
                      <m:t>=15.52</m:t>
                    </m:r>
                  </m:oMath>
                </a14:m>
                <a:endParaRPr lang="en-US" sz="2000" dirty="0"/>
              </a:p>
              <a:p>
                <a:pPr>
                  <a:spcBef>
                    <a:spcPct val="50000"/>
                  </a:spcBef>
                </a:pPr>
                <a:r>
                  <a:rPr lang="en-US" dirty="0"/>
                  <a:t>• </a:t>
                </a:r>
                <a14:m>
                  <m:oMath xmlns:m="http://schemas.openxmlformats.org/officeDocument/2006/math">
                    <m:r>
                      <a:rPr lang="en-US" sz="2000" i="1">
                        <a:latin typeface="Cambria Math" panose="02040503050406030204" pitchFamily="18" charset="0"/>
                      </a:rPr>
                      <m:t>𝑆</m:t>
                    </m:r>
                    <m:r>
                      <a:rPr lang="en-US" sz="2000" i="1">
                        <a:latin typeface="Cambria Math" panose="02040503050406030204" pitchFamily="18" charset="0"/>
                      </a:rPr>
                      <m:t>=</m:t>
                    </m:r>
                    <m:rad>
                      <m:radPr>
                        <m:degHide m:val="on"/>
                        <m:ctrlPr>
                          <a:rPr lang="en-US" sz="2000" i="1">
                            <a:latin typeface="Cambria Math" panose="02040503050406030204" pitchFamily="18" charset="0"/>
                          </a:rPr>
                        </m:ctrlPr>
                      </m:radPr>
                      <m:deg/>
                      <m:e>
                        <m:sSup>
                          <m:sSupPr>
                            <m:ctrlPr>
                              <a:rPr lang="en-US" sz="2000" i="1">
                                <a:latin typeface="Cambria Math" panose="02040503050406030204" pitchFamily="18" charset="0"/>
                              </a:rPr>
                            </m:ctrlPr>
                          </m:sSupPr>
                          <m:e>
                            <m:r>
                              <a:rPr lang="en-US" sz="2000" i="1">
                                <a:latin typeface="Cambria Math" panose="02040503050406030204" pitchFamily="18" charset="0"/>
                              </a:rPr>
                              <m:t>𝑆</m:t>
                            </m:r>
                          </m:e>
                          <m:sup>
                            <m:r>
                              <a:rPr lang="en-US" sz="2000" i="1">
                                <a:latin typeface="Cambria Math" panose="02040503050406030204" pitchFamily="18" charset="0"/>
                              </a:rPr>
                              <m:t>2</m:t>
                            </m:r>
                          </m:sup>
                        </m:sSup>
                      </m:e>
                    </m:rad>
                    <m:r>
                      <a:rPr lang="en-US" sz="2000" b="0" i="1" smtClean="0">
                        <a:latin typeface="Cambria Math" panose="02040503050406030204" pitchFamily="18" charset="0"/>
                      </a:rPr>
                      <m:t>=3.94</m:t>
                    </m:r>
                  </m:oMath>
                </a14:m>
                <a:endParaRPr lang="en-US" sz="2000" dirty="0"/>
              </a:p>
            </p:txBody>
          </p:sp>
        </mc:Choice>
        <mc:Fallback xmlns="">
          <p:sp>
            <p:nvSpPr>
              <p:cNvPr id="15" name="TextBox 14">
                <a:extLst>
                  <a:ext uri="{FF2B5EF4-FFF2-40B4-BE49-F238E27FC236}">
                    <a16:creationId xmlns:a16="http://schemas.microsoft.com/office/drawing/2014/main" id="{0236F4BD-EFFB-4322-B37B-821D1925FDBA}"/>
                  </a:ext>
                </a:extLst>
              </p:cNvPr>
              <p:cNvSpPr txBox="1">
                <a:spLocks noRot="1" noChangeAspect="1" noMove="1" noResize="1" noEditPoints="1" noAdjustHandles="1" noChangeArrowheads="1" noChangeShapeType="1" noTextEdit="1"/>
              </p:cNvSpPr>
              <p:nvPr/>
            </p:nvSpPr>
            <p:spPr>
              <a:xfrm>
                <a:off x="836116" y="5340498"/>
                <a:ext cx="4127500" cy="1050544"/>
              </a:xfrm>
              <a:prstGeom prst="rect">
                <a:avLst/>
              </a:prstGeom>
              <a:blipFill>
                <a:blip r:embed="rId4"/>
                <a:stretch>
                  <a:fillRect l="-1920" t="-40698" b="-14535"/>
                </a:stretch>
              </a:blipFill>
            </p:spPr>
            <p:txBody>
              <a:bodyPr/>
              <a:lstStyle/>
              <a:p>
                <a:r>
                  <a:rPr lang="en-US">
                    <a:noFill/>
                  </a:rPr>
                  <a:t> </a:t>
                </a:r>
              </a:p>
            </p:txBody>
          </p:sp>
        </mc:Fallback>
      </mc:AlternateContent>
    </p:spTree>
    <p:extLst>
      <p:ext uri="{BB962C8B-B14F-4D97-AF65-F5344CB8AC3E}">
        <p14:creationId xmlns:p14="http://schemas.microsoft.com/office/powerpoint/2010/main" val="236408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Activity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7" y="1552902"/>
            <a:ext cx="10368872" cy="4154984"/>
          </a:xfrm>
          <a:prstGeom prst="rect">
            <a:avLst/>
          </a:prstGeom>
        </p:spPr>
        <p:txBody>
          <a:bodyPr wrap="square">
            <a:spAutoFit/>
          </a:bodyPr>
          <a:lstStyle/>
          <a:p>
            <a:r>
              <a:rPr lang="en-US" sz="2200" b="1" dirty="0">
                <a:ea typeface="Times New Roman" panose="02020603050405020304" pitchFamily="18" charset="0"/>
              </a:rPr>
              <a:t>1.</a:t>
            </a:r>
            <a:r>
              <a:rPr lang="en-US" sz="2200" dirty="0">
                <a:ea typeface="Times New Roman" panose="02020603050405020304" pitchFamily="18" charset="0"/>
              </a:rPr>
              <a:t> The following is 10 sample values from 50 college students for ideal weights. </a:t>
            </a:r>
          </a:p>
          <a:p>
            <a:r>
              <a:rPr lang="en-US" sz="2200" dirty="0">
                <a:ea typeface="Times New Roman" panose="02020603050405020304" pitchFamily="18" charset="0"/>
              </a:rPr>
              <a:t>	145	160	175	160	170	135	130	135	135	165</a:t>
            </a:r>
          </a:p>
          <a:p>
            <a:r>
              <a:rPr lang="en-US" sz="2200" dirty="0">
                <a:ea typeface="Times New Roman" panose="02020603050405020304" pitchFamily="18" charset="0"/>
              </a:rPr>
              <a:t>a) Enter data into your session and save in a data frame vector named “weights”. </a:t>
            </a:r>
          </a:p>
          <a:p>
            <a:r>
              <a:rPr lang="en-US" sz="2200" dirty="0">
                <a:ea typeface="Times New Roman" panose="02020603050405020304" pitchFamily="18" charset="0"/>
              </a:rPr>
              <a:t>b) Generate a proper chart and numerical summary for variable “weight”.</a:t>
            </a:r>
          </a:p>
          <a:p>
            <a:endParaRPr lang="en-US" sz="2200" dirty="0">
              <a:ea typeface="Times New Roman" panose="02020603050405020304" pitchFamily="18" charset="0"/>
            </a:endParaRPr>
          </a:p>
          <a:p>
            <a:r>
              <a:rPr lang="en-US" sz="2200" dirty="0">
                <a:ea typeface="Times New Roman" panose="02020603050405020304" pitchFamily="18" charset="0"/>
              </a:rPr>
              <a:t>We have the following information on gender of the respondents (M for Male, F for Female). </a:t>
            </a:r>
          </a:p>
          <a:p>
            <a:r>
              <a:rPr lang="en-US" sz="2200" dirty="0">
                <a:ea typeface="Times New Roman" panose="02020603050405020304" pitchFamily="18" charset="0"/>
              </a:rPr>
              <a:t>	F	M	M	M	M	F	F	F	F	M</a:t>
            </a:r>
          </a:p>
          <a:p>
            <a:r>
              <a:rPr lang="en-US" sz="2200" dirty="0">
                <a:ea typeface="Times New Roman" panose="02020603050405020304" pitchFamily="18" charset="0"/>
              </a:rPr>
              <a:t>c) Enter data into your session and save in a data frame vector named “gender”.</a:t>
            </a:r>
          </a:p>
          <a:p>
            <a:r>
              <a:rPr lang="en-US" sz="2200" dirty="0">
                <a:ea typeface="Times New Roman" panose="02020603050405020304" pitchFamily="18" charset="0"/>
              </a:rPr>
              <a:t>d) Merge the two data frame and save it as a new data frame named “sample”.</a:t>
            </a:r>
          </a:p>
          <a:p>
            <a:r>
              <a:rPr lang="en-US" sz="2200" dirty="0">
                <a:ea typeface="Times New Roman" panose="02020603050405020304" pitchFamily="18" charset="0"/>
              </a:rPr>
              <a:t>e) Generate a frequency table for variable “gender” and graph a proper chart summarizing this variable info. Explain what the result shows.</a:t>
            </a:r>
          </a:p>
        </p:txBody>
      </p:sp>
    </p:spTree>
    <p:extLst>
      <p:ext uri="{BB962C8B-B14F-4D97-AF65-F5344CB8AC3E}">
        <p14:creationId xmlns:p14="http://schemas.microsoft.com/office/powerpoint/2010/main" val="3938370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Activity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306579" cy="830997"/>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The ages of females and males who died of sudden cardiac causes after 4:31 am on the day of the Northridge Earthquake are given below.</a:t>
            </a:r>
          </a:p>
        </p:txBody>
      </p:sp>
      <p:graphicFrame>
        <p:nvGraphicFramePr>
          <p:cNvPr id="3" name="Table 2">
            <a:extLst>
              <a:ext uri="{FF2B5EF4-FFF2-40B4-BE49-F238E27FC236}">
                <a16:creationId xmlns:a16="http://schemas.microsoft.com/office/drawing/2014/main" id="{E07C943F-2FA1-4962-BCE6-C6968472F6F2}"/>
              </a:ext>
            </a:extLst>
          </p:cNvPr>
          <p:cNvGraphicFramePr>
            <a:graphicFrameLocks noGrp="1"/>
          </p:cNvGraphicFramePr>
          <p:nvPr/>
        </p:nvGraphicFramePr>
        <p:xfrm>
          <a:off x="838200" y="4759018"/>
          <a:ext cx="9823624" cy="1314584"/>
        </p:xfrm>
        <a:graphic>
          <a:graphicData uri="http://schemas.openxmlformats.org/drawingml/2006/table">
            <a:tbl>
              <a:tblPr firstRow="1" firstCol="1" lastRow="1" lastCol="1" bandRow="1" bandCol="1">
                <a:tableStyleId>{2D5ABB26-0587-4C30-8999-92F81FD0307C}</a:tableStyleId>
              </a:tblPr>
              <a:tblGrid>
                <a:gridCol w="1025980">
                  <a:extLst>
                    <a:ext uri="{9D8B030D-6E8A-4147-A177-3AD203B41FA5}">
                      <a16:colId xmlns:a16="http://schemas.microsoft.com/office/drawing/2014/main" val="2807427514"/>
                    </a:ext>
                  </a:extLst>
                </a:gridCol>
                <a:gridCol w="489065">
                  <a:extLst>
                    <a:ext uri="{9D8B030D-6E8A-4147-A177-3AD203B41FA5}">
                      <a16:colId xmlns:a16="http://schemas.microsoft.com/office/drawing/2014/main" val="454227927"/>
                    </a:ext>
                  </a:extLst>
                </a:gridCol>
                <a:gridCol w="489065">
                  <a:extLst>
                    <a:ext uri="{9D8B030D-6E8A-4147-A177-3AD203B41FA5}">
                      <a16:colId xmlns:a16="http://schemas.microsoft.com/office/drawing/2014/main" val="3165642485"/>
                    </a:ext>
                  </a:extLst>
                </a:gridCol>
                <a:gridCol w="489065">
                  <a:extLst>
                    <a:ext uri="{9D8B030D-6E8A-4147-A177-3AD203B41FA5}">
                      <a16:colId xmlns:a16="http://schemas.microsoft.com/office/drawing/2014/main" val="3680312515"/>
                    </a:ext>
                  </a:extLst>
                </a:gridCol>
                <a:gridCol w="489065">
                  <a:extLst>
                    <a:ext uri="{9D8B030D-6E8A-4147-A177-3AD203B41FA5}">
                      <a16:colId xmlns:a16="http://schemas.microsoft.com/office/drawing/2014/main" val="1662647156"/>
                    </a:ext>
                  </a:extLst>
                </a:gridCol>
                <a:gridCol w="489065">
                  <a:extLst>
                    <a:ext uri="{9D8B030D-6E8A-4147-A177-3AD203B41FA5}">
                      <a16:colId xmlns:a16="http://schemas.microsoft.com/office/drawing/2014/main" val="433414462"/>
                    </a:ext>
                  </a:extLst>
                </a:gridCol>
                <a:gridCol w="488144">
                  <a:extLst>
                    <a:ext uri="{9D8B030D-6E8A-4147-A177-3AD203B41FA5}">
                      <a16:colId xmlns:a16="http://schemas.microsoft.com/office/drawing/2014/main" val="1652291787"/>
                    </a:ext>
                  </a:extLst>
                </a:gridCol>
                <a:gridCol w="488144">
                  <a:extLst>
                    <a:ext uri="{9D8B030D-6E8A-4147-A177-3AD203B41FA5}">
                      <a16:colId xmlns:a16="http://schemas.microsoft.com/office/drawing/2014/main" val="1456811757"/>
                    </a:ext>
                  </a:extLst>
                </a:gridCol>
                <a:gridCol w="488144">
                  <a:extLst>
                    <a:ext uri="{9D8B030D-6E8A-4147-A177-3AD203B41FA5}">
                      <a16:colId xmlns:a16="http://schemas.microsoft.com/office/drawing/2014/main" val="1669785252"/>
                    </a:ext>
                  </a:extLst>
                </a:gridCol>
                <a:gridCol w="488144">
                  <a:extLst>
                    <a:ext uri="{9D8B030D-6E8A-4147-A177-3AD203B41FA5}">
                      <a16:colId xmlns:a16="http://schemas.microsoft.com/office/drawing/2014/main" val="2775885030"/>
                    </a:ext>
                  </a:extLst>
                </a:gridCol>
                <a:gridCol w="488144">
                  <a:extLst>
                    <a:ext uri="{9D8B030D-6E8A-4147-A177-3AD203B41FA5}">
                      <a16:colId xmlns:a16="http://schemas.microsoft.com/office/drawing/2014/main" val="2671062586"/>
                    </a:ext>
                  </a:extLst>
                </a:gridCol>
                <a:gridCol w="488144">
                  <a:extLst>
                    <a:ext uri="{9D8B030D-6E8A-4147-A177-3AD203B41FA5}">
                      <a16:colId xmlns:a16="http://schemas.microsoft.com/office/drawing/2014/main" val="4178595157"/>
                    </a:ext>
                  </a:extLst>
                </a:gridCol>
                <a:gridCol w="489065">
                  <a:extLst>
                    <a:ext uri="{9D8B030D-6E8A-4147-A177-3AD203B41FA5}">
                      <a16:colId xmlns:a16="http://schemas.microsoft.com/office/drawing/2014/main" val="3946644440"/>
                    </a:ext>
                  </a:extLst>
                </a:gridCol>
                <a:gridCol w="489065">
                  <a:extLst>
                    <a:ext uri="{9D8B030D-6E8A-4147-A177-3AD203B41FA5}">
                      <a16:colId xmlns:a16="http://schemas.microsoft.com/office/drawing/2014/main" val="3324133732"/>
                    </a:ext>
                  </a:extLst>
                </a:gridCol>
                <a:gridCol w="489065">
                  <a:extLst>
                    <a:ext uri="{9D8B030D-6E8A-4147-A177-3AD203B41FA5}">
                      <a16:colId xmlns:a16="http://schemas.microsoft.com/office/drawing/2014/main" val="3074108273"/>
                    </a:ext>
                  </a:extLst>
                </a:gridCol>
                <a:gridCol w="489065">
                  <a:extLst>
                    <a:ext uri="{9D8B030D-6E8A-4147-A177-3AD203B41FA5}">
                      <a16:colId xmlns:a16="http://schemas.microsoft.com/office/drawing/2014/main" val="2129632022"/>
                    </a:ext>
                  </a:extLst>
                </a:gridCol>
                <a:gridCol w="489065">
                  <a:extLst>
                    <a:ext uri="{9D8B030D-6E8A-4147-A177-3AD203B41FA5}">
                      <a16:colId xmlns:a16="http://schemas.microsoft.com/office/drawing/2014/main" val="1765485894"/>
                    </a:ext>
                  </a:extLst>
                </a:gridCol>
                <a:gridCol w="489065">
                  <a:extLst>
                    <a:ext uri="{9D8B030D-6E8A-4147-A177-3AD203B41FA5}">
                      <a16:colId xmlns:a16="http://schemas.microsoft.com/office/drawing/2014/main" val="4108231373"/>
                    </a:ext>
                  </a:extLst>
                </a:gridCol>
                <a:gridCol w="489065">
                  <a:extLst>
                    <a:ext uri="{9D8B030D-6E8A-4147-A177-3AD203B41FA5}">
                      <a16:colId xmlns:a16="http://schemas.microsoft.com/office/drawing/2014/main" val="4257124570"/>
                    </a:ext>
                  </a:extLst>
                </a:gridCol>
              </a:tblGrid>
              <a:tr h="657292">
                <a:tc>
                  <a:txBody>
                    <a:bodyPr/>
                    <a:lstStyle/>
                    <a:p>
                      <a:pPr marL="0" marR="0">
                        <a:spcBef>
                          <a:spcPts val="0"/>
                        </a:spcBef>
                        <a:spcAft>
                          <a:spcPts val="0"/>
                        </a:spcAft>
                      </a:pPr>
                      <a:r>
                        <a:rPr lang="en-US" sz="2000" dirty="0">
                          <a:effectLst/>
                        </a:rPr>
                        <a:t>Female</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77</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83</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75</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77</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80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68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58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81</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69</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38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954466"/>
                  </a:ext>
                </a:extLst>
              </a:tr>
              <a:tr h="657292">
                <a:tc>
                  <a:txBody>
                    <a:bodyPr/>
                    <a:lstStyle/>
                    <a:p>
                      <a:pPr marL="0" marR="0">
                        <a:spcBef>
                          <a:spcPts val="0"/>
                        </a:spcBef>
                        <a:spcAft>
                          <a:spcPts val="0"/>
                        </a:spcAft>
                      </a:pPr>
                      <a:r>
                        <a:rPr lang="en-US" sz="2000">
                          <a:effectLst/>
                        </a:rPr>
                        <a:t>Male</a:t>
                      </a:r>
                      <a:endParaRPr lang="en-US" sz="2000">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90</a:t>
                      </a:r>
                      <a:endParaRPr lang="en-US" sz="200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38</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45</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47</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79</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75</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71</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51</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55</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66</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56</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59</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64</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53</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90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32328790"/>
                  </a:ext>
                </a:extLst>
              </a:tr>
            </a:tbl>
          </a:graphicData>
        </a:graphic>
      </p:graphicFrame>
      <p:sp>
        <p:nvSpPr>
          <p:cNvPr id="9" name="Rectangle 8">
            <a:extLst>
              <a:ext uri="{FF2B5EF4-FFF2-40B4-BE49-F238E27FC236}">
                <a16:creationId xmlns:a16="http://schemas.microsoft.com/office/drawing/2014/main" id="{782244FB-C116-4EC4-A996-7E743242725F}"/>
              </a:ext>
            </a:extLst>
          </p:cNvPr>
          <p:cNvSpPr/>
          <p:nvPr/>
        </p:nvSpPr>
        <p:spPr>
          <a:xfrm>
            <a:off x="838200" y="2459504"/>
            <a:ext cx="10665941" cy="1938992"/>
          </a:xfrm>
          <a:prstGeom prst="rect">
            <a:avLst/>
          </a:prstGeom>
        </p:spPr>
        <p:txBody>
          <a:bodyPr wrap="square">
            <a:spAutoFit/>
          </a:bodyPr>
          <a:lstStyle/>
          <a:p>
            <a:pPr marL="457200" indent="-457200">
              <a:buAutoNum type="alphaLcParenR"/>
            </a:pPr>
            <a:r>
              <a:rPr lang="en-US" sz="2400" dirty="0">
                <a:ea typeface="Times New Roman" panose="02020603050405020304" pitchFamily="18" charset="0"/>
              </a:rPr>
              <a:t>Construct a frequency distribution table that describes the composition of the sample with respect to gender. </a:t>
            </a:r>
          </a:p>
          <a:p>
            <a:pPr marL="457200" indent="-457200">
              <a:buAutoNum type="alphaLcParenR"/>
            </a:pPr>
            <a:r>
              <a:rPr lang="en-US" sz="2400" dirty="0">
                <a:ea typeface="Times New Roman" panose="02020603050405020304" pitchFamily="18" charset="0"/>
              </a:rPr>
              <a:t>Draw an appropriate graphical summary for the qualitative variable.</a:t>
            </a:r>
          </a:p>
          <a:p>
            <a:pPr marL="457200" indent="-457200">
              <a:buAutoNum type="alphaLcParenR"/>
            </a:pPr>
            <a:r>
              <a:rPr lang="en-US" sz="2400" dirty="0">
                <a:ea typeface="Times New Roman" panose="02020603050405020304" pitchFamily="18" charset="0"/>
              </a:rPr>
              <a:t>Graph a proper chart for the quantitative variable. </a:t>
            </a:r>
          </a:p>
          <a:p>
            <a:pPr marL="457200" indent="-457200">
              <a:buFontTx/>
              <a:buAutoNum type="alphaLcParenR"/>
            </a:pPr>
            <a:r>
              <a:rPr lang="en-US" sz="2400" dirty="0">
                <a:ea typeface="Times New Roman" panose="02020603050405020304" pitchFamily="18" charset="0"/>
              </a:rPr>
              <a:t>Compute numerical summaries separately for males and females and compare.</a:t>
            </a:r>
          </a:p>
        </p:txBody>
      </p:sp>
    </p:spTree>
    <p:extLst>
      <p:ext uri="{BB962C8B-B14F-4D97-AF65-F5344CB8AC3E}">
        <p14:creationId xmlns:p14="http://schemas.microsoft.com/office/powerpoint/2010/main" val="1524798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Response/Predictor Variable</a:t>
            </a:r>
          </a:p>
        </p:txBody>
      </p:sp>
      <p:sp>
        <p:nvSpPr>
          <p:cNvPr id="4" name="TextBox 3">
            <a:extLst>
              <a:ext uri="{FF2B5EF4-FFF2-40B4-BE49-F238E27FC236}">
                <a16:creationId xmlns:a16="http://schemas.microsoft.com/office/drawing/2014/main" id="{35B297E7-8305-4FDE-A3E3-07D93411BBCC}"/>
              </a:ext>
            </a:extLst>
          </p:cNvPr>
          <p:cNvSpPr txBox="1"/>
          <p:nvPr/>
        </p:nvSpPr>
        <p:spPr>
          <a:xfrm>
            <a:off x="838200" y="1690688"/>
            <a:ext cx="5633852" cy="1446550"/>
          </a:xfrm>
          <a:prstGeom prst="rect">
            <a:avLst/>
          </a:prstGeom>
          <a:noFill/>
        </p:spPr>
        <p:txBody>
          <a:bodyPr wrap="square" rtlCol="0">
            <a:spAutoFit/>
          </a:bodyPr>
          <a:lstStyle/>
          <a:p>
            <a:r>
              <a:rPr lang="en-US" sz="2200" dirty="0"/>
              <a:t>The </a:t>
            </a:r>
            <a:r>
              <a:rPr lang="en-US" sz="2200" dirty="0">
                <a:solidFill>
                  <a:srgbClr val="FF0000"/>
                </a:solidFill>
              </a:rPr>
              <a:t>Response variable </a:t>
            </a:r>
            <a:r>
              <a:rPr lang="en-US" sz="2200" dirty="0"/>
              <a:t>is the outcome of a study. A variable you would be interested in predicting or estimating. Also called a dependent variable.</a:t>
            </a:r>
          </a:p>
        </p:txBody>
      </p:sp>
      <p:sp>
        <p:nvSpPr>
          <p:cNvPr id="3" name="Rectangle 2">
            <a:extLst>
              <a:ext uri="{FF2B5EF4-FFF2-40B4-BE49-F238E27FC236}">
                <a16:creationId xmlns:a16="http://schemas.microsoft.com/office/drawing/2014/main" id="{B56C5BF0-9CF3-4320-A635-78D1628994E6}"/>
              </a:ext>
            </a:extLst>
          </p:cNvPr>
          <p:cNvSpPr/>
          <p:nvPr/>
        </p:nvSpPr>
        <p:spPr>
          <a:xfrm>
            <a:off x="838200" y="3274621"/>
            <a:ext cx="5257800" cy="1446550"/>
          </a:xfrm>
          <a:prstGeom prst="rect">
            <a:avLst/>
          </a:prstGeom>
        </p:spPr>
        <p:txBody>
          <a:bodyPr wrap="square">
            <a:spAutoFit/>
          </a:bodyPr>
          <a:lstStyle/>
          <a:p>
            <a:pPr indent="3387" algn="just"/>
            <a:r>
              <a:rPr lang="en-US" sz="2200" dirty="0"/>
              <a:t>A </a:t>
            </a:r>
            <a:r>
              <a:rPr lang="en-US" sz="2200" dirty="0">
                <a:solidFill>
                  <a:srgbClr val="0070C0"/>
                </a:solidFill>
              </a:rPr>
              <a:t>Predictor variable </a:t>
            </a:r>
            <a:r>
              <a:rPr lang="en-US" sz="2200" dirty="0"/>
              <a:t>is any variable that explains the response variable. Often called an independent variable or explanatory variable.</a:t>
            </a:r>
          </a:p>
        </p:txBody>
      </p:sp>
      <p:sp>
        <p:nvSpPr>
          <p:cNvPr id="9" name="Rectangle 8">
            <a:extLst>
              <a:ext uri="{FF2B5EF4-FFF2-40B4-BE49-F238E27FC236}">
                <a16:creationId xmlns:a16="http://schemas.microsoft.com/office/drawing/2014/main" id="{1BBC185D-BD7F-45C0-A205-83F5D4BC6136}"/>
              </a:ext>
            </a:extLst>
          </p:cNvPr>
          <p:cNvSpPr/>
          <p:nvPr/>
        </p:nvSpPr>
        <p:spPr>
          <a:xfrm>
            <a:off x="838200" y="4925718"/>
            <a:ext cx="5633852" cy="1107996"/>
          </a:xfrm>
          <a:prstGeom prst="rect">
            <a:avLst/>
          </a:prstGeom>
        </p:spPr>
        <p:txBody>
          <a:bodyPr wrap="square">
            <a:spAutoFit/>
          </a:bodyPr>
          <a:lstStyle/>
          <a:p>
            <a:r>
              <a:rPr lang="en-US" sz="2200" dirty="0"/>
              <a:t>In general, we are interested in finding out how changes in the predictor variables affect the values of the response variables.</a:t>
            </a:r>
          </a:p>
        </p:txBody>
      </p:sp>
      <p:sp>
        <p:nvSpPr>
          <p:cNvPr id="16" name="Rectangle 15">
            <a:extLst>
              <a:ext uri="{FF2B5EF4-FFF2-40B4-BE49-F238E27FC236}">
                <a16:creationId xmlns:a16="http://schemas.microsoft.com/office/drawing/2014/main" id="{F062D2FB-5014-40F0-A658-F10AD279AD49}"/>
              </a:ext>
            </a:extLst>
          </p:cNvPr>
          <p:cNvSpPr/>
          <p:nvPr/>
        </p:nvSpPr>
        <p:spPr>
          <a:xfrm>
            <a:off x="6500616" y="1352134"/>
            <a:ext cx="5257800" cy="2123658"/>
          </a:xfrm>
          <a:prstGeom prst="rect">
            <a:avLst/>
          </a:prstGeom>
        </p:spPr>
        <p:txBody>
          <a:bodyPr wrap="square">
            <a:spAutoFit/>
          </a:bodyPr>
          <a:lstStyle/>
          <a:p>
            <a:pPr indent="3810" algn="just"/>
            <a:r>
              <a:rPr lang="en-US" sz="2200" dirty="0"/>
              <a:t>A </a:t>
            </a:r>
            <a:r>
              <a:rPr lang="en-US" sz="2200" dirty="0">
                <a:solidFill>
                  <a:srgbClr val="FF0000"/>
                </a:solidFill>
              </a:rPr>
              <a:t>confounding variable </a:t>
            </a:r>
            <a:r>
              <a:rPr lang="en-US" sz="2200" dirty="0"/>
              <a:t>also known as confounding factor, a </a:t>
            </a:r>
            <a:r>
              <a:rPr lang="en-US" sz="2200" dirty="0">
                <a:solidFill>
                  <a:srgbClr val="0070C0"/>
                </a:solidFill>
              </a:rPr>
              <a:t>lurking variable</a:t>
            </a:r>
            <a:r>
              <a:rPr lang="en-US" sz="2200" dirty="0"/>
              <a:t>, a confound or </a:t>
            </a:r>
            <a:r>
              <a:rPr lang="en-US" sz="2200" dirty="0">
                <a:solidFill>
                  <a:srgbClr val="00B050"/>
                </a:solidFill>
              </a:rPr>
              <a:t>confounder</a:t>
            </a:r>
            <a:r>
              <a:rPr lang="en-US" sz="2200" dirty="0"/>
              <a:t> is an extraneous variable that is associated positively or negatively with both the explanatory variable and response variable.</a:t>
            </a:r>
          </a:p>
        </p:txBody>
      </p:sp>
      <p:pic>
        <p:nvPicPr>
          <p:cNvPr id="18" name="Picture 17">
            <a:extLst>
              <a:ext uri="{FF2B5EF4-FFF2-40B4-BE49-F238E27FC236}">
                <a16:creationId xmlns:a16="http://schemas.microsoft.com/office/drawing/2014/main" id="{888C5595-1989-42EB-A60B-470BF7E00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5623" y="3997896"/>
            <a:ext cx="4947785" cy="1999105"/>
          </a:xfrm>
          <a:prstGeom prst="rect">
            <a:avLst/>
          </a:prstGeom>
        </p:spPr>
      </p:pic>
    </p:spTree>
    <p:extLst>
      <p:ext uri="{BB962C8B-B14F-4D97-AF65-F5344CB8AC3E}">
        <p14:creationId xmlns:p14="http://schemas.microsoft.com/office/powerpoint/2010/main" val="159247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Combination of Variables</a:t>
            </a:r>
            <a:endParaRPr lang="en-US" dirty="0"/>
          </a:p>
        </p:txBody>
      </p:sp>
      <p:sp>
        <p:nvSpPr>
          <p:cNvPr id="17" name="Rectangle 16">
            <a:extLst>
              <a:ext uri="{FF2B5EF4-FFF2-40B4-BE49-F238E27FC236}">
                <a16:creationId xmlns:a16="http://schemas.microsoft.com/office/drawing/2014/main" id="{69123C44-2C2C-46A6-8B63-8446967EDDCB}"/>
              </a:ext>
            </a:extLst>
          </p:cNvPr>
          <p:cNvSpPr/>
          <p:nvPr/>
        </p:nvSpPr>
        <p:spPr>
          <a:xfrm>
            <a:off x="838202" y="1466403"/>
            <a:ext cx="7113102" cy="1200329"/>
          </a:xfrm>
          <a:prstGeom prst="rect">
            <a:avLst/>
          </a:prstGeom>
        </p:spPr>
        <p:txBody>
          <a:bodyPr wrap="square">
            <a:spAutoFit/>
          </a:bodyPr>
          <a:lstStyle/>
          <a:p>
            <a:r>
              <a:rPr lang="en-US" sz="2400" dirty="0">
                <a:cs typeface="Times New Roman" pitchFamily="18" charset="0"/>
              </a:rPr>
              <a:t>When trying to explore and describe information from two variables, we have different options depending on the type of response and predictor variables.</a:t>
            </a:r>
          </a:p>
        </p:txBody>
      </p:sp>
      <p:sp>
        <p:nvSpPr>
          <p:cNvPr id="3" name="Rectangle 2">
            <a:extLst>
              <a:ext uri="{FF2B5EF4-FFF2-40B4-BE49-F238E27FC236}">
                <a16:creationId xmlns:a16="http://schemas.microsoft.com/office/drawing/2014/main" id="{3A17EAC8-3C7E-499D-91CB-BC8F71E988E0}"/>
              </a:ext>
            </a:extLst>
          </p:cNvPr>
          <p:cNvSpPr/>
          <p:nvPr/>
        </p:nvSpPr>
        <p:spPr>
          <a:xfrm>
            <a:off x="1896716" y="3657377"/>
            <a:ext cx="2468880" cy="118872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Side-by-Side Box Plots</a:t>
            </a:r>
          </a:p>
        </p:txBody>
      </p:sp>
      <p:sp>
        <p:nvSpPr>
          <p:cNvPr id="5" name="Text Box 2">
            <a:extLst>
              <a:ext uri="{FF2B5EF4-FFF2-40B4-BE49-F238E27FC236}">
                <a16:creationId xmlns:a16="http://schemas.microsoft.com/office/drawing/2014/main" id="{AE1434AD-D34C-4292-996D-68F88C7745E1}"/>
              </a:ext>
            </a:extLst>
          </p:cNvPr>
          <p:cNvSpPr txBox="1">
            <a:spLocks noChangeArrowheads="1"/>
          </p:cNvSpPr>
          <p:nvPr/>
        </p:nvSpPr>
        <p:spPr bwMode="auto">
          <a:xfrm>
            <a:off x="8217243" y="340410"/>
            <a:ext cx="3647714" cy="1872703"/>
          </a:xfrm>
          <a:prstGeom prst="rect">
            <a:avLst/>
          </a:prstGeom>
          <a:solidFill>
            <a:srgbClr val="BDE9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The </a:t>
            </a:r>
            <a:r>
              <a:rPr lang="en-US" sz="2200" dirty="0">
                <a:solidFill>
                  <a:srgbClr val="0070C0"/>
                </a:solidFill>
              </a:rPr>
              <a:t>Response or Dependent Variable </a:t>
            </a:r>
            <a:r>
              <a:rPr lang="en-US" sz="2200" dirty="0"/>
              <a:t>is the outcome of a study; a variable you are interested in predicting or estimating.</a:t>
            </a:r>
            <a:endParaRPr kumimoji="0" lang="en-US" altLang="en-US" sz="2200" b="0" i="0" u="none" strike="noStrike" cap="none" normalizeH="0" baseline="0" dirty="0">
              <a:ln>
                <a:noFill/>
              </a:ln>
              <a:effectLst/>
            </a:endParaRPr>
          </a:p>
        </p:txBody>
      </p:sp>
      <p:sp>
        <p:nvSpPr>
          <p:cNvPr id="6" name="Text Box 2">
            <a:extLst>
              <a:ext uri="{FF2B5EF4-FFF2-40B4-BE49-F238E27FC236}">
                <a16:creationId xmlns:a16="http://schemas.microsoft.com/office/drawing/2014/main" id="{983064AB-D0DE-48BD-837D-45DDEFDA50FB}"/>
              </a:ext>
            </a:extLst>
          </p:cNvPr>
          <p:cNvSpPr txBox="1">
            <a:spLocks noChangeArrowheads="1"/>
          </p:cNvSpPr>
          <p:nvPr/>
        </p:nvSpPr>
        <p:spPr bwMode="auto">
          <a:xfrm>
            <a:off x="8221529" y="2507709"/>
            <a:ext cx="3643428" cy="1200330"/>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The </a:t>
            </a:r>
            <a:r>
              <a:rPr lang="en-US" sz="2200" dirty="0">
                <a:solidFill>
                  <a:srgbClr val="FF0000"/>
                </a:solidFill>
              </a:rPr>
              <a:t>Predictor or Independent Variable</a:t>
            </a:r>
            <a:r>
              <a:rPr lang="en-US" sz="2200" dirty="0"/>
              <a:t> is used to explain and predict the response variable.</a:t>
            </a:r>
            <a:endParaRPr kumimoji="0" lang="en-US" altLang="en-US" sz="2200" b="0" i="0" u="none" strike="noStrike" cap="none" normalizeH="0" baseline="0" dirty="0">
              <a:ln>
                <a:noFill/>
              </a:ln>
              <a:effectLst/>
            </a:endParaRPr>
          </a:p>
        </p:txBody>
      </p:sp>
      <p:sp>
        <p:nvSpPr>
          <p:cNvPr id="7" name="Rectangle 6">
            <a:extLst>
              <a:ext uri="{FF2B5EF4-FFF2-40B4-BE49-F238E27FC236}">
                <a16:creationId xmlns:a16="http://schemas.microsoft.com/office/drawing/2014/main" id="{85D90E32-E8E1-4D3E-A5C5-10F207EBEFCF}"/>
              </a:ext>
            </a:extLst>
          </p:cNvPr>
          <p:cNvSpPr/>
          <p:nvPr/>
        </p:nvSpPr>
        <p:spPr>
          <a:xfrm>
            <a:off x="2219463" y="2733082"/>
            <a:ext cx="4380119" cy="830997"/>
          </a:xfrm>
          <a:prstGeom prst="rect">
            <a:avLst/>
          </a:prstGeom>
        </p:spPr>
        <p:txBody>
          <a:bodyPr wrap="square">
            <a:spAutoFit/>
          </a:bodyPr>
          <a:lstStyle/>
          <a:p>
            <a:pPr algn="ctr"/>
            <a:r>
              <a:rPr lang="en-US" sz="2400" b="1" dirty="0">
                <a:solidFill>
                  <a:srgbClr val="008FFA"/>
                </a:solidFill>
                <a:cs typeface="Times New Roman" pitchFamily="18" charset="0"/>
              </a:rPr>
              <a:t>Response Variable</a:t>
            </a:r>
          </a:p>
          <a:p>
            <a:r>
              <a:rPr lang="en-US" sz="2400" b="1" dirty="0">
                <a:cs typeface="Times New Roman" pitchFamily="18" charset="0"/>
              </a:rPr>
              <a:t>Categorical 		Numerical</a:t>
            </a:r>
          </a:p>
        </p:txBody>
      </p:sp>
      <p:sp>
        <p:nvSpPr>
          <p:cNvPr id="11" name="Rectangle 10">
            <a:extLst>
              <a:ext uri="{FF2B5EF4-FFF2-40B4-BE49-F238E27FC236}">
                <a16:creationId xmlns:a16="http://schemas.microsoft.com/office/drawing/2014/main" id="{31C8A520-7893-467A-B831-32B0FD839E6E}"/>
              </a:ext>
            </a:extLst>
          </p:cNvPr>
          <p:cNvSpPr/>
          <p:nvPr/>
        </p:nvSpPr>
        <p:spPr>
          <a:xfrm rot="16200000">
            <a:off x="-423238" y="4425168"/>
            <a:ext cx="3325725" cy="830997"/>
          </a:xfrm>
          <a:prstGeom prst="rect">
            <a:avLst/>
          </a:prstGeom>
        </p:spPr>
        <p:txBody>
          <a:bodyPr wrap="square">
            <a:spAutoFit/>
          </a:bodyPr>
          <a:lstStyle/>
          <a:p>
            <a:pPr algn="ctr"/>
            <a:r>
              <a:rPr lang="en-US" sz="2400" b="1" dirty="0">
                <a:solidFill>
                  <a:srgbClr val="FF0000"/>
                </a:solidFill>
                <a:cs typeface="Times New Roman" pitchFamily="18" charset="0"/>
              </a:rPr>
              <a:t>Predictor Variable</a:t>
            </a:r>
          </a:p>
          <a:p>
            <a:r>
              <a:rPr lang="en-US" sz="2400" b="1" dirty="0">
                <a:cs typeface="Times New Roman" pitchFamily="18" charset="0"/>
              </a:rPr>
              <a:t>Categorical 	Numerical</a:t>
            </a:r>
          </a:p>
        </p:txBody>
      </p:sp>
      <p:sp>
        <p:nvSpPr>
          <p:cNvPr id="12" name="Rectangle 11">
            <a:extLst>
              <a:ext uri="{FF2B5EF4-FFF2-40B4-BE49-F238E27FC236}">
                <a16:creationId xmlns:a16="http://schemas.microsoft.com/office/drawing/2014/main" id="{7A7F33B4-6F9F-43D5-934D-314E40E2E935}"/>
              </a:ext>
            </a:extLst>
          </p:cNvPr>
          <p:cNvSpPr/>
          <p:nvPr/>
        </p:nvSpPr>
        <p:spPr>
          <a:xfrm>
            <a:off x="4475259" y="3657377"/>
            <a:ext cx="2468880" cy="118872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Scatterplot</a:t>
            </a:r>
            <a:r>
              <a:rPr lang="en-US" sz="2200" dirty="0">
                <a:solidFill>
                  <a:schemeClr val="tx1"/>
                </a:solidFill>
              </a:rPr>
              <a:t> </a:t>
            </a:r>
          </a:p>
        </p:txBody>
      </p:sp>
      <p:sp>
        <p:nvSpPr>
          <p:cNvPr id="13" name="Rectangle 12">
            <a:extLst>
              <a:ext uri="{FF2B5EF4-FFF2-40B4-BE49-F238E27FC236}">
                <a16:creationId xmlns:a16="http://schemas.microsoft.com/office/drawing/2014/main" id="{B4B1A85C-3042-499C-B1C6-7A9445D2F610}"/>
              </a:ext>
            </a:extLst>
          </p:cNvPr>
          <p:cNvSpPr/>
          <p:nvPr/>
        </p:nvSpPr>
        <p:spPr>
          <a:xfrm>
            <a:off x="1896716" y="4989221"/>
            <a:ext cx="2468880" cy="118872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Cross-Table</a:t>
            </a:r>
          </a:p>
          <a:p>
            <a:pPr algn="ctr"/>
            <a:r>
              <a:rPr lang="en-US" sz="2400" dirty="0">
                <a:solidFill>
                  <a:schemeClr val="tx1"/>
                </a:solidFill>
              </a:rPr>
              <a:t>Grouped Bar chart</a:t>
            </a:r>
          </a:p>
        </p:txBody>
      </p:sp>
      <p:sp>
        <p:nvSpPr>
          <p:cNvPr id="14" name="Rectangle 13">
            <a:extLst>
              <a:ext uri="{FF2B5EF4-FFF2-40B4-BE49-F238E27FC236}">
                <a16:creationId xmlns:a16="http://schemas.microsoft.com/office/drawing/2014/main" id="{545A355C-FED3-4D7C-99A0-D8DB09459D59}"/>
              </a:ext>
            </a:extLst>
          </p:cNvPr>
          <p:cNvSpPr/>
          <p:nvPr/>
        </p:nvSpPr>
        <p:spPr>
          <a:xfrm>
            <a:off x="4475259" y="4989221"/>
            <a:ext cx="2468880" cy="118872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Side-by-Side Box Plots</a:t>
            </a:r>
          </a:p>
        </p:txBody>
      </p:sp>
    </p:spTree>
    <p:extLst>
      <p:ext uri="{BB962C8B-B14F-4D97-AF65-F5344CB8AC3E}">
        <p14:creationId xmlns:p14="http://schemas.microsoft.com/office/powerpoint/2010/main" val="43597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animBg="1"/>
      <p:bldP spid="7" grpId="0"/>
      <p:bldP spid="11" grpId="0"/>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CC9FA7F-0CA6-42CA-A077-320536EF702B}" type="slidenum">
              <a:rPr lang="en-US" smtClean="0"/>
              <a:t>2</a:t>
            </a:fld>
            <a:endParaRPr lang="en-US"/>
          </a:p>
        </p:txBody>
      </p:sp>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p:txBody>
          <a:bodyPr>
            <a:normAutofit/>
          </a:bodyPr>
          <a:lstStyle/>
          <a:p>
            <a:r>
              <a:rPr lang="en-US" sz="3600" dirty="0">
                <a:solidFill>
                  <a:srgbClr val="990033"/>
                </a:solidFill>
              </a:rPr>
              <a:t>Supervised Learning</a:t>
            </a:r>
          </a:p>
        </p:txBody>
      </p:sp>
      <p:pic>
        <p:nvPicPr>
          <p:cNvPr id="5" name="Picture 4">
            <a:extLst>
              <a:ext uri="{FF2B5EF4-FFF2-40B4-BE49-F238E27FC236}">
                <a16:creationId xmlns:a16="http://schemas.microsoft.com/office/drawing/2014/main" id="{71D8F2FA-A737-4202-B497-27AFD1084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053" y="4147899"/>
            <a:ext cx="1921763" cy="2229670"/>
          </a:xfrm>
          <a:prstGeom prst="rect">
            <a:avLst/>
          </a:prstGeom>
        </p:spPr>
      </p:pic>
      <p:sp>
        <p:nvSpPr>
          <p:cNvPr id="6" name="Rectangle 5">
            <a:extLst>
              <a:ext uri="{FF2B5EF4-FFF2-40B4-BE49-F238E27FC236}">
                <a16:creationId xmlns:a16="http://schemas.microsoft.com/office/drawing/2014/main" id="{753B59D7-BA1C-4063-A544-7C660052B61C}"/>
              </a:ext>
            </a:extLst>
          </p:cNvPr>
          <p:cNvSpPr/>
          <p:nvPr/>
        </p:nvSpPr>
        <p:spPr>
          <a:xfrm>
            <a:off x="637176" y="3731722"/>
            <a:ext cx="2444227" cy="830997"/>
          </a:xfrm>
          <a:prstGeom prst="rect">
            <a:avLst/>
          </a:prstGeom>
        </p:spPr>
        <p:txBody>
          <a:bodyPr wrap="square">
            <a:spAutoFit/>
          </a:bodyPr>
          <a:lstStyle/>
          <a:p>
            <a:pPr algn="ctr"/>
            <a:r>
              <a:rPr lang="en-US" sz="2400" dirty="0"/>
              <a:t>m example (</a:t>
            </a:r>
            <a:r>
              <a:rPr lang="en-US" sz="2400" dirty="0">
                <a:solidFill>
                  <a:srgbClr val="0070C0"/>
                </a:solidFill>
              </a:rPr>
              <a:t>inputs</a:t>
            </a:r>
            <a:r>
              <a:rPr lang="en-US" sz="2400" dirty="0"/>
              <a:t>, </a:t>
            </a:r>
            <a:r>
              <a:rPr lang="en-US" sz="2400" dirty="0">
                <a:solidFill>
                  <a:srgbClr val="FF0000"/>
                </a:solidFill>
              </a:rPr>
              <a:t>outputs</a:t>
            </a:r>
            <a:r>
              <a:rPr lang="en-US" sz="2400" dirty="0"/>
              <a:t>) </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CFAC5A3-31FF-4A6A-81C5-3ECBAB19F276}"/>
                  </a:ext>
                </a:extLst>
              </p:cNvPr>
              <p:cNvSpPr/>
              <p:nvPr/>
            </p:nvSpPr>
            <p:spPr>
              <a:xfrm>
                <a:off x="1031497" y="4687790"/>
                <a:ext cx="1774332" cy="4629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sSub>
                                    <m:sSubPr>
                                      <m:ctrlPr>
                                        <a:rPr lang="en-US" sz="2400" i="1" smtClean="0">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𝑖</m:t>
                                      </m:r>
                                    </m:sub>
                                  </m:sSub>
                                  <m:r>
                                    <a:rPr lang="en-US" sz="2400" i="1">
                                      <a:latin typeface="Cambria Math" panose="02040503050406030204" pitchFamily="18" charset="0"/>
                                    </a:rPr>
                                    <m:t>,</m:t>
                                  </m:r>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e>
                              </m:d>
                            </m:e>
                          </m:d>
                        </m:e>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𝑚</m:t>
                          </m:r>
                        </m:sup>
                      </m:sSubSup>
                    </m:oMath>
                  </m:oMathPara>
                </a14:m>
                <a:endParaRPr lang="en-US" sz="2400" dirty="0"/>
              </a:p>
            </p:txBody>
          </p:sp>
        </mc:Choice>
        <mc:Fallback xmlns="">
          <p:sp>
            <p:nvSpPr>
              <p:cNvPr id="7" name="Rectangle 6">
                <a:extLst>
                  <a:ext uri="{FF2B5EF4-FFF2-40B4-BE49-F238E27FC236}">
                    <a16:creationId xmlns:a16="http://schemas.microsoft.com/office/drawing/2014/main" id="{7CFAC5A3-31FF-4A6A-81C5-3ECBAB19F276}"/>
                  </a:ext>
                </a:extLst>
              </p:cNvPr>
              <p:cNvSpPr>
                <a:spLocks noRot="1" noChangeAspect="1" noMove="1" noResize="1" noEditPoints="1" noAdjustHandles="1" noChangeArrowheads="1" noChangeShapeType="1" noTextEdit="1"/>
              </p:cNvSpPr>
              <p:nvPr/>
            </p:nvSpPr>
            <p:spPr>
              <a:xfrm>
                <a:off x="1031497" y="4687790"/>
                <a:ext cx="1774332" cy="462947"/>
              </a:xfrm>
              <a:prstGeom prst="rect">
                <a:avLst/>
              </a:prstGeom>
              <a:blipFill>
                <a:blip r:embed="rId5"/>
                <a:stretch>
                  <a:fillRect b="-9211"/>
                </a:stretch>
              </a:blipFill>
            </p:spPr>
            <p:txBody>
              <a:bodyPr/>
              <a:lstStyle/>
              <a:p>
                <a:r>
                  <a:rPr lang="en-US">
                    <a:noFill/>
                  </a:rPr>
                  <a:t> </a:t>
                </a:r>
              </a:p>
            </p:txBody>
          </p:sp>
        </mc:Fallback>
      </mc:AlternateContent>
      <p:sp>
        <p:nvSpPr>
          <p:cNvPr id="15" name="Rectangle: Rounded Corners 14">
            <a:extLst>
              <a:ext uri="{FF2B5EF4-FFF2-40B4-BE49-F238E27FC236}">
                <a16:creationId xmlns:a16="http://schemas.microsoft.com/office/drawing/2014/main" id="{BE63DF41-8C84-4B97-A9B2-2A58BD7344DE}"/>
              </a:ext>
            </a:extLst>
          </p:cNvPr>
          <p:cNvSpPr/>
          <p:nvPr/>
        </p:nvSpPr>
        <p:spPr>
          <a:xfrm>
            <a:off x="681847" y="3683424"/>
            <a:ext cx="2444227" cy="1579310"/>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5F629C3C-A9D9-43FD-AD0B-73C79D57742F}"/>
                  </a:ext>
                </a:extLst>
              </p:cNvPr>
              <p:cNvSpPr/>
              <p:nvPr/>
            </p:nvSpPr>
            <p:spPr>
              <a:xfrm>
                <a:off x="3126074" y="4052955"/>
                <a:ext cx="673581" cy="630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500" i="1" dirty="0" smtClean="0">
                          <a:solidFill>
                            <a:srgbClr val="008000"/>
                          </a:solidFill>
                          <a:latin typeface="Cambria Math" panose="02040503050406030204" pitchFamily="18" charset="0"/>
                          <a:ea typeface="Cambria Math" panose="02040503050406030204" pitchFamily="18" charset="0"/>
                        </a:rPr>
                        <m:t>⇒</m:t>
                      </m:r>
                    </m:oMath>
                  </m:oMathPara>
                </a14:m>
                <a:endParaRPr lang="en-US" sz="3500" dirty="0">
                  <a:solidFill>
                    <a:srgbClr val="008000"/>
                  </a:solidFill>
                </a:endParaRPr>
              </a:p>
            </p:txBody>
          </p:sp>
        </mc:Choice>
        <mc:Fallback xmlns="">
          <p:sp>
            <p:nvSpPr>
              <p:cNvPr id="16" name="Rectangle 15">
                <a:extLst>
                  <a:ext uri="{FF2B5EF4-FFF2-40B4-BE49-F238E27FC236}">
                    <a16:creationId xmlns:a16="http://schemas.microsoft.com/office/drawing/2014/main" id="{5F629C3C-A9D9-43FD-AD0B-73C79D57742F}"/>
                  </a:ext>
                </a:extLst>
              </p:cNvPr>
              <p:cNvSpPr>
                <a:spLocks noRot="1" noChangeAspect="1" noMove="1" noResize="1" noEditPoints="1" noAdjustHandles="1" noChangeArrowheads="1" noChangeShapeType="1" noTextEdit="1"/>
              </p:cNvSpPr>
              <p:nvPr/>
            </p:nvSpPr>
            <p:spPr>
              <a:xfrm>
                <a:off x="3126074" y="4052955"/>
                <a:ext cx="673581" cy="630942"/>
              </a:xfrm>
              <a:prstGeom prst="rect">
                <a:avLst/>
              </a:prstGeom>
              <a:blipFill>
                <a:blip r:embed="rId6"/>
                <a:stretch>
                  <a:fillRect/>
                </a:stretch>
              </a:blipFill>
            </p:spPr>
            <p:txBody>
              <a:bodyPr/>
              <a:lstStyle/>
              <a:p>
                <a:r>
                  <a:rPr lang="en-US">
                    <a:noFill/>
                  </a:rPr>
                  <a:t> </a:t>
                </a:r>
              </a:p>
            </p:txBody>
          </p:sp>
        </mc:Fallback>
      </mc:AlternateContent>
      <p:sp>
        <p:nvSpPr>
          <p:cNvPr id="17" name="Thought Bubble: Cloud 16">
            <a:extLst>
              <a:ext uri="{FF2B5EF4-FFF2-40B4-BE49-F238E27FC236}">
                <a16:creationId xmlns:a16="http://schemas.microsoft.com/office/drawing/2014/main" id="{3617E450-1C3A-4CAA-B527-6DC24E1D102E}"/>
              </a:ext>
            </a:extLst>
          </p:cNvPr>
          <p:cNvSpPr/>
          <p:nvPr/>
        </p:nvSpPr>
        <p:spPr>
          <a:xfrm>
            <a:off x="4011209" y="1632967"/>
            <a:ext cx="2972845" cy="2244891"/>
          </a:xfrm>
          <a:prstGeom prst="cloudCallou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Learn a Pattern to map </a:t>
            </a:r>
            <a:r>
              <a:rPr lang="en-US" sz="2400" dirty="0">
                <a:solidFill>
                  <a:srgbClr val="0070C0"/>
                </a:solidFill>
              </a:rPr>
              <a:t>inputs</a:t>
            </a:r>
            <a:r>
              <a:rPr lang="en-US" sz="2400" dirty="0">
                <a:solidFill>
                  <a:schemeClr val="tx1"/>
                </a:solidFill>
              </a:rPr>
              <a:t> to </a:t>
            </a:r>
            <a:r>
              <a:rPr lang="en-US" sz="2400" dirty="0">
                <a:solidFill>
                  <a:srgbClr val="FF0000"/>
                </a:solidFill>
              </a:rPr>
              <a:t>outputs</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DA6CC2E-202C-4E47-B41F-973076BE6D34}"/>
                  </a:ext>
                </a:extLst>
              </p:cNvPr>
              <p:cNvSpPr/>
              <p:nvPr/>
            </p:nvSpPr>
            <p:spPr>
              <a:xfrm>
                <a:off x="5386425" y="4919263"/>
                <a:ext cx="673581" cy="630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500" i="1" dirty="0" smtClean="0">
                          <a:solidFill>
                            <a:srgbClr val="008000"/>
                          </a:solidFill>
                          <a:latin typeface="Cambria Math" panose="02040503050406030204" pitchFamily="18" charset="0"/>
                          <a:ea typeface="Cambria Math" panose="02040503050406030204" pitchFamily="18" charset="0"/>
                        </a:rPr>
                        <m:t>⇒</m:t>
                      </m:r>
                    </m:oMath>
                  </m:oMathPara>
                </a14:m>
                <a:endParaRPr lang="en-US" sz="3500" dirty="0">
                  <a:solidFill>
                    <a:srgbClr val="008000"/>
                  </a:solidFill>
                </a:endParaRPr>
              </a:p>
            </p:txBody>
          </p:sp>
        </mc:Choice>
        <mc:Fallback xmlns="">
          <p:sp>
            <p:nvSpPr>
              <p:cNvPr id="18" name="Rectangle 17">
                <a:extLst>
                  <a:ext uri="{FF2B5EF4-FFF2-40B4-BE49-F238E27FC236}">
                    <a16:creationId xmlns:a16="http://schemas.microsoft.com/office/drawing/2014/main" id="{8DA6CC2E-202C-4E47-B41F-973076BE6D34}"/>
                  </a:ext>
                </a:extLst>
              </p:cNvPr>
              <p:cNvSpPr>
                <a:spLocks noRot="1" noChangeAspect="1" noMove="1" noResize="1" noEditPoints="1" noAdjustHandles="1" noChangeArrowheads="1" noChangeShapeType="1" noTextEdit="1"/>
              </p:cNvSpPr>
              <p:nvPr/>
            </p:nvSpPr>
            <p:spPr>
              <a:xfrm>
                <a:off x="5386425" y="4919263"/>
                <a:ext cx="673581" cy="630942"/>
              </a:xfrm>
              <a:prstGeom prst="rect">
                <a:avLst/>
              </a:prstGeom>
              <a:blipFill>
                <a:blip r:embed="rId7"/>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22406067-44BF-4432-84FB-0C4098E2B682}"/>
              </a:ext>
            </a:extLst>
          </p:cNvPr>
          <p:cNvSpPr/>
          <p:nvPr/>
        </p:nvSpPr>
        <p:spPr>
          <a:xfrm>
            <a:off x="6243882" y="4686718"/>
            <a:ext cx="2444227" cy="1200329"/>
          </a:xfrm>
          <a:prstGeom prst="rect">
            <a:avLst/>
          </a:prstGeom>
        </p:spPr>
        <p:txBody>
          <a:bodyPr wrap="square">
            <a:spAutoFit/>
          </a:bodyPr>
          <a:lstStyle/>
          <a:p>
            <a:pPr algn="ctr"/>
            <a:r>
              <a:rPr lang="en-US" sz="2400" dirty="0"/>
              <a:t>Predict </a:t>
            </a:r>
            <a:r>
              <a:rPr lang="en-US" sz="2400" dirty="0">
                <a:solidFill>
                  <a:srgbClr val="FF0000"/>
                </a:solidFill>
              </a:rPr>
              <a:t>outputs</a:t>
            </a:r>
            <a:r>
              <a:rPr lang="en-US" sz="2400" dirty="0"/>
              <a:t> for any given </a:t>
            </a:r>
            <a:r>
              <a:rPr lang="en-US" sz="2400" dirty="0">
                <a:solidFill>
                  <a:srgbClr val="0070C0"/>
                </a:solidFill>
              </a:rPr>
              <a:t>inputs</a:t>
            </a:r>
          </a:p>
        </p:txBody>
      </p:sp>
      <p:sp>
        <p:nvSpPr>
          <p:cNvPr id="20" name="Rectangle: Rounded Corners 19">
            <a:extLst>
              <a:ext uri="{FF2B5EF4-FFF2-40B4-BE49-F238E27FC236}">
                <a16:creationId xmlns:a16="http://schemas.microsoft.com/office/drawing/2014/main" id="{1C57F285-0866-43F3-83C8-FF3AA9AEEF19}"/>
              </a:ext>
            </a:extLst>
          </p:cNvPr>
          <p:cNvSpPr/>
          <p:nvPr/>
        </p:nvSpPr>
        <p:spPr>
          <a:xfrm>
            <a:off x="6288553" y="4638420"/>
            <a:ext cx="2444227" cy="1248627"/>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2FEF989A-B51E-4E97-938E-F8BF9A6BE3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12479" y="136525"/>
            <a:ext cx="4246674" cy="3792587"/>
          </a:xfrm>
          <a:prstGeom prst="rect">
            <a:avLst/>
          </a:prstGeom>
        </p:spPr>
      </p:pic>
      <p:sp>
        <p:nvSpPr>
          <p:cNvPr id="2" name="TextBox 1">
            <a:extLst>
              <a:ext uri="{FF2B5EF4-FFF2-40B4-BE49-F238E27FC236}">
                <a16:creationId xmlns:a16="http://schemas.microsoft.com/office/drawing/2014/main" id="{1C106C80-2EC5-4632-BCB9-E00BA7674C9E}"/>
              </a:ext>
            </a:extLst>
          </p:cNvPr>
          <p:cNvSpPr txBox="1"/>
          <p:nvPr/>
        </p:nvSpPr>
        <p:spPr>
          <a:xfrm rot="16200000">
            <a:off x="8490952" y="3139025"/>
            <a:ext cx="6811662" cy="584775"/>
          </a:xfrm>
          <a:prstGeom prst="rect">
            <a:avLst/>
          </a:prstGeom>
          <a:noFill/>
        </p:spPr>
        <p:txBody>
          <a:bodyPr wrap="square">
            <a:spAutoFit/>
          </a:bodyPr>
          <a:lstStyle/>
          <a:p>
            <a:r>
              <a:rPr lang="en-US" sz="1600" dirty="0">
                <a:solidFill>
                  <a:srgbClr val="C00000"/>
                </a:solidFill>
              </a:rPr>
              <a:t>[1] </a:t>
            </a:r>
            <a:r>
              <a:rPr lang="en-US" sz="1600" dirty="0"/>
              <a:t>towardsdatascience.com/coding-deep-learning-for-beginners-types-of-machine-learning-b9e651e1ed9d</a:t>
            </a:r>
          </a:p>
        </p:txBody>
      </p:sp>
    </p:spTree>
    <p:extLst>
      <p:ext uri="{BB962C8B-B14F-4D97-AF65-F5344CB8AC3E}">
        <p14:creationId xmlns:p14="http://schemas.microsoft.com/office/powerpoint/2010/main" val="170179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Scatterplot</a:t>
            </a:r>
            <a:endParaRPr lang="en-US"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9123C44-2C2C-46A6-8B63-8446967EDDCB}"/>
                  </a:ext>
                </a:extLst>
              </p:cNvPr>
              <p:cNvSpPr/>
              <p:nvPr/>
            </p:nvSpPr>
            <p:spPr>
              <a:xfrm>
                <a:off x="838202" y="1466403"/>
                <a:ext cx="6675781" cy="2539157"/>
              </a:xfrm>
              <a:prstGeom prst="rect">
                <a:avLst/>
              </a:prstGeom>
            </p:spPr>
            <p:txBody>
              <a:bodyPr wrap="square">
                <a:spAutoFit/>
              </a:bodyPr>
              <a:lstStyle/>
              <a:p>
                <a:r>
                  <a:rPr lang="en-US" sz="2400" dirty="0">
                    <a:cs typeface="Times New Roman" pitchFamily="18" charset="0"/>
                  </a:rPr>
                  <a:t>A scatter plot is a graphical representation of bivariate data using a Cartesian coordinate system. </a:t>
                </a:r>
              </a:p>
              <a:p>
                <a:pPr>
                  <a:lnSpc>
                    <a:spcPts val="1800"/>
                  </a:lnSpc>
                </a:pPr>
                <a:endParaRPr lang="en-US" sz="2400" dirty="0">
                  <a:cs typeface="Times New Roman" pitchFamily="18" charset="0"/>
                </a:endParaRPr>
              </a:p>
              <a:p>
                <a:r>
                  <a:rPr lang="en-US" sz="2400" dirty="0">
                    <a:cs typeface="Times New Roman" pitchFamily="18" charset="0"/>
                  </a:rPr>
                  <a:t>To display two numerical variables for a set of paired data, </a:t>
                </a:r>
                <a14:m>
                  <m:oMath xmlns:m="http://schemas.openxmlformats.org/officeDocument/2006/math">
                    <m:d>
                      <m:dPr>
                        <m:ctrlPr>
                          <a:rPr lang="en-US" sz="2400" b="0" i="1" smtClean="0">
                            <a:latin typeface="Cambria Math" panose="02040503050406030204" pitchFamily="18" charset="0"/>
                            <a:cs typeface="Times New Roman" pitchFamily="18" charset="0"/>
                          </a:rPr>
                        </m:ctrlPr>
                      </m:dPr>
                      <m:e>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1</m:t>
                            </m:r>
                          </m:sub>
                        </m:sSub>
                        <m:r>
                          <a:rPr lang="en-US" sz="2400" b="0" i="1" smtClean="0">
                            <a:latin typeface="Cambria Math" panose="02040503050406030204" pitchFamily="18" charset="0"/>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𝑦</m:t>
                            </m:r>
                          </m:e>
                          <m:sub>
                            <m:r>
                              <a:rPr lang="en-US" sz="2400" b="0" i="1" smtClean="0">
                                <a:latin typeface="Cambria Math" panose="02040503050406030204" pitchFamily="18" charset="0"/>
                                <a:cs typeface="Times New Roman" pitchFamily="18" charset="0"/>
                              </a:rPr>
                              <m:t>1</m:t>
                            </m:r>
                          </m:sub>
                        </m:sSub>
                      </m:e>
                    </m:d>
                    <m:r>
                      <a:rPr lang="en-US" sz="2400" b="0" i="1" smtClean="0">
                        <a:latin typeface="Cambria Math" panose="02040503050406030204" pitchFamily="18" charset="0"/>
                        <a:cs typeface="Times New Roman" pitchFamily="18" charset="0"/>
                      </a:rPr>
                      <m:t>,</m:t>
                    </m:r>
                    <m:d>
                      <m:dPr>
                        <m:ctrlPr>
                          <a:rPr lang="en-US" sz="2400" i="1">
                            <a:latin typeface="Cambria Math" panose="02040503050406030204" pitchFamily="18" charset="0"/>
                            <a:cs typeface="Times New Roman" pitchFamily="18" charset="0"/>
                          </a:rPr>
                        </m:ctrlPr>
                      </m:dPr>
                      <m:e>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2</m:t>
                            </m:r>
                          </m:sub>
                        </m:sSub>
                        <m:r>
                          <a:rPr lang="en-US" sz="2400" i="1">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𝑦</m:t>
                            </m:r>
                          </m:e>
                          <m:sub>
                            <m:r>
                              <a:rPr lang="en-US" sz="2400" b="0" i="1" smtClean="0">
                                <a:latin typeface="Cambria Math" panose="02040503050406030204" pitchFamily="18" charset="0"/>
                                <a:cs typeface="Times New Roman" pitchFamily="18" charset="0"/>
                              </a:rPr>
                              <m:t>2</m:t>
                            </m:r>
                          </m:sub>
                        </m:sSub>
                      </m:e>
                    </m:d>
                    <m:r>
                      <a:rPr lang="en-US" sz="2400" b="0" i="1" smtClean="0">
                        <a:latin typeface="Cambria Math" panose="02040503050406030204" pitchFamily="18" charset="0"/>
                        <a:cs typeface="Times New Roman" pitchFamily="18" charset="0"/>
                      </a:rPr>
                      <m:t>,…,</m:t>
                    </m:r>
                    <m:d>
                      <m:dPr>
                        <m:ctrlPr>
                          <a:rPr lang="en-US" sz="2400" i="1">
                            <a:latin typeface="Cambria Math" panose="02040503050406030204" pitchFamily="18" charset="0"/>
                            <a:cs typeface="Times New Roman" pitchFamily="18" charset="0"/>
                          </a:rPr>
                        </m:ctrlPr>
                      </m:dPr>
                      <m:e>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𝑛</m:t>
                            </m:r>
                          </m:sub>
                        </m:sSub>
                        <m:r>
                          <a:rPr lang="en-US" sz="2400" i="1">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𝑦</m:t>
                            </m:r>
                          </m:e>
                          <m:sub>
                            <m:r>
                              <a:rPr lang="en-US" sz="2400" b="0" i="1" smtClean="0">
                                <a:latin typeface="Cambria Math" panose="02040503050406030204" pitchFamily="18" charset="0"/>
                                <a:cs typeface="Times New Roman" pitchFamily="18" charset="0"/>
                              </a:rPr>
                              <m:t>𝑛</m:t>
                            </m:r>
                          </m:sub>
                        </m:sSub>
                      </m:e>
                    </m:d>
                  </m:oMath>
                </a14:m>
                <a:r>
                  <a:rPr lang="en-US" sz="2400" dirty="0">
                    <a:cs typeface="Times New Roman" pitchFamily="18" charset="0"/>
                  </a:rPr>
                  <a:t>, the </a:t>
                </a:r>
                <a:r>
                  <a:rPr lang="en-US" sz="2400" dirty="0">
                    <a:solidFill>
                      <a:srgbClr val="FF0000"/>
                    </a:solidFill>
                    <a:cs typeface="Times New Roman" pitchFamily="18" charset="0"/>
                  </a:rPr>
                  <a:t>predictor variable</a:t>
                </a:r>
                <a:r>
                  <a:rPr lang="en-US" sz="2400" dirty="0">
                    <a:cs typeface="Times New Roman" pitchFamily="18" charset="0"/>
                  </a:rPr>
                  <a:t> is plotted on the </a:t>
                </a:r>
                <a:r>
                  <a:rPr lang="en-US" sz="2400" dirty="0">
                    <a:solidFill>
                      <a:srgbClr val="FF0000"/>
                    </a:solidFill>
                    <a:cs typeface="Times New Roman" pitchFamily="18" charset="0"/>
                  </a:rPr>
                  <a:t>horizontal axis </a:t>
                </a:r>
                <a:r>
                  <a:rPr lang="en-US" sz="2400" dirty="0">
                    <a:cs typeface="Times New Roman" pitchFamily="18" charset="0"/>
                  </a:rPr>
                  <a:t>and the </a:t>
                </a:r>
                <a:r>
                  <a:rPr lang="en-US" sz="2400" dirty="0">
                    <a:solidFill>
                      <a:srgbClr val="008AF2"/>
                    </a:solidFill>
                    <a:cs typeface="Times New Roman" pitchFamily="18" charset="0"/>
                  </a:rPr>
                  <a:t>response variable </a:t>
                </a:r>
                <a:r>
                  <a:rPr lang="en-US" sz="2400" dirty="0">
                    <a:cs typeface="Times New Roman" pitchFamily="18" charset="0"/>
                  </a:rPr>
                  <a:t>is plotted on the </a:t>
                </a:r>
                <a:r>
                  <a:rPr lang="en-US" sz="2400" dirty="0">
                    <a:solidFill>
                      <a:srgbClr val="008AF2"/>
                    </a:solidFill>
                    <a:cs typeface="Times New Roman" pitchFamily="18" charset="0"/>
                  </a:rPr>
                  <a:t>vertical axis</a:t>
                </a:r>
                <a:r>
                  <a:rPr lang="en-US" sz="2400" dirty="0">
                    <a:cs typeface="Times New Roman" pitchFamily="18" charset="0"/>
                  </a:rPr>
                  <a:t>.</a:t>
                </a:r>
                <a:endParaRPr lang="en-US" sz="2400" dirty="0"/>
              </a:p>
            </p:txBody>
          </p:sp>
        </mc:Choice>
        <mc:Fallback xmlns="">
          <p:sp>
            <p:nvSpPr>
              <p:cNvPr id="17" name="Rectangle 16">
                <a:extLst>
                  <a:ext uri="{FF2B5EF4-FFF2-40B4-BE49-F238E27FC236}">
                    <a16:creationId xmlns:a16="http://schemas.microsoft.com/office/drawing/2014/main" id="{69123C44-2C2C-46A6-8B63-8446967EDDCB}"/>
                  </a:ext>
                </a:extLst>
              </p:cNvPr>
              <p:cNvSpPr>
                <a:spLocks noRot="1" noChangeAspect="1" noMove="1" noResize="1" noEditPoints="1" noAdjustHandles="1" noChangeArrowheads="1" noChangeShapeType="1" noTextEdit="1"/>
              </p:cNvSpPr>
              <p:nvPr/>
            </p:nvSpPr>
            <p:spPr>
              <a:xfrm>
                <a:off x="838202" y="1466403"/>
                <a:ext cx="6675781" cy="2539157"/>
              </a:xfrm>
              <a:prstGeom prst="rect">
                <a:avLst/>
              </a:prstGeom>
              <a:blipFill>
                <a:blip r:embed="rId3"/>
                <a:stretch>
                  <a:fillRect l="-1461" t="-1923" r="-2283" b="-4567"/>
                </a:stretch>
              </a:blipFill>
            </p:spPr>
            <p:txBody>
              <a:bodyPr/>
              <a:lstStyle/>
              <a:p>
                <a:r>
                  <a:rPr lang="en-US">
                    <a:noFill/>
                  </a:rPr>
                  <a:t> </a:t>
                </a:r>
              </a:p>
            </p:txBody>
          </p:sp>
        </mc:Fallback>
      </mc:AlternateContent>
      <p:pic>
        <p:nvPicPr>
          <p:cNvPr id="15" name="Picture 1" descr="C:\Users\ASaghafi\Desktop\Cartesian-coordinate-system.svg.png">
            <a:extLst>
              <a:ext uri="{FF2B5EF4-FFF2-40B4-BE49-F238E27FC236}">
                <a16:creationId xmlns:a16="http://schemas.microsoft.com/office/drawing/2014/main" id="{85A7D872-FFA3-49FC-9B09-857384654C26}"/>
              </a:ext>
            </a:extLst>
          </p:cNvPr>
          <p:cNvPicPr>
            <a:picLocks noChangeAspect="1" noChangeArrowheads="1"/>
          </p:cNvPicPr>
          <p:nvPr/>
        </p:nvPicPr>
        <p:blipFill>
          <a:blip r:embed="rId4"/>
          <a:srcRect/>
          <a:stretch>
            <a:fillRect/>
          </a:stretch>
        </p:blipFill>
        <p:spPr bwMode="auto">
          <a:xfrm>
            <a:off x="7749996" y="506325"/>
            <a:ext cx="3842344" cy="3842344"/>
          </a:xfrm>
          <a:prstGeom prst="rect">
            <a:avLst/>
          </a:prstGeom>
          <a:noFill/>
        </p:spPr>
      </p:pic>
      <p:sp>
        <p:nvSpPr>
          <p:cNvPr id="16" name="Text Box 2">
            <a:extLst>
              <a:ext uri="{FF2B5EF4-FFF2-40B4-BE49-F238E27FC236}">
                <a16:creationId xmlns:a16="http://schemas.microsoft.com/office/drawing/2014/main" id="{8CB7D804-8F58-4C16-90F9-55E5E90F1EF2}"/>
              </a:ext>
            </a:extLst>
          </p:cNvPr>
          <p:cNvSpPr txBox="1">
            <a:spLocks noChangeArrowheads="1"/>
          </p:cNvSpPr>
          <p:nvPr/>
        </p:nvSpPr>
        <p:spPr bwMode="auto">
          <a:xfrm>
            <a:off x="7749996" y="4720823"/>
            <a:ext cx="3842344" cy="1200330"/>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kumimoji="0" lang="en-US" altLang="en-US" sz="2200" b="0" i="0" u="none" strike="noStrike" cap="none" normalizeH="0" baseline="0" dirty="0">
                <a:ln>
                  <a:noFill/>
                </a:ln>
                <a:solidFill>
                  <a:sysClr val="windowText" lastClr="000000"/>
                </a:solidFill>
                <a:effectLst/>
              </a:rPr>
              <a:t>On scatterplots each dot represents </a:t>
            </a:r>
            <a:r>
              <a:rPr lang="en-US" altLang="en-US" sz="2200" dirty="0">
                <a:solidFill>
                  <a:sysClr val="windowText" lastClr="000000"/>
                </a:solidFill>
              </a:rPr>
              <a:t>bivariate information for one sample unit. </a:t>
            </a:r>
            <a:endParaRPr kumimoji="0" lang="en-US" altLang="en-US" sz="2200" b="0" i="0" u="none" strike="noStrike" cap="none" normalizeH="0" baseline="0" dirty="0">
              <a:ln>
                <a:noFill/>
              </a:ln>
              <a:solidFill>
                <a:sysClr val="windowText" lastClr="000000"/>
              </a:solidFill>
              <a:effectLst/>
            </a:endParaRPr>
          </a:p>
        </p:txBody>
      </p:sp>
      <p:sp>
        <p:nvSpPr>
          <p:cNvPr id="18" name="Rectangle 17">
            <a:extLst>
              <a:ext uri="{FF2B5EF4-FFF2-40B4-BE49-F238E27FC236}">
                <a16:creationId xmlns:a16="http://schemas.microsoft.com/office/drawing/2014/main" id="{9E0CDCF0-E466-4A97-9E44-49506D09603A}"/>
              </a:ext>
            </a:extLst>
          </p:cNvPr>
          <p:cNvSpPr/>
          <p:nvPr/>
        </p:nvSpPr>
        <p:spPr>
          <a:xfrm>
            <a:off x="838202" y="4313448"/>
            <a:ext cx="6675781" cy="1697901"/>
          </a:xfrm>
          <a:prstGeom prst="rect">
            <a:avLst/>
          </a:prstGeom>
        </p:spPr>
        <p:txBody>
          <a:bodyPr wrap="square">
            <a:spAutoFit/>
          </a:bodyPr>
          <a:lstStyle/>
          <a:p>
            <a:r>
              <a:rPr lang="en-US" sz="2400" dirty="0">
                <a:solidFill>
                  <a:srgbClr val="7030A0"/>
                </a:solidFill>
                <a:cs typeface="Times New Roman" pitchFamily="18" charset="0"/>
              </a:rPr>
              <a:t>Upon graphing a scatterplot we investigate</a:t>
            </a:r>
          </a:p>
          <a:p>
            <a:pPr>
              <a:lnSpc>
                <a:spcPts val="1000"/>
              </a:lnSpc>
            </a:pPr>
            <a:endParaRPr lang="en-US" sz="2400" dirty="0">
              <a:cs typeface="Times New Roman" pitchFamily="18" charset="0"/>
            </a:endParaRPr>
          </a:p>
          <a:p>
            <a:r>
              <a:rPr lang="en-US" sz="2400" dirty="0">
                <a:cs typeface="Times New Roman" pitchFamily="18" charset="0"/>
              </a:rPr>
              <a:t>• the overall pattern of the plotted points</a:t>
            </a:r>
          </a:p>
          <a:p>
            <a:r>
              <a:rPr lang="en-US" sz="2400" dirty="0">
                <a:cs typeface="Times New Roman" pitchFamily="18" charset="0"/>
              </a:rPr>
              <a:t>• the direction and shape of the pattern (if any)</a:t>
            </a:r>
          </a:p>
          <a:p>
            <a:r>
              <a:rPr lang="en-US" sz="2400" dirty="0">
                <a:cs typeface="Times New Roman" pitchFamily="18" charset="0"/>
              </a:rPr>
              <a:t>• whether there are any outliers</a:t>
            </a:r>
            <a:endParaRPr lang="en-US" sz="2400" dirty="0"/>
          </a:p>
        </p:txBody>
      </p:sp>
    </p:spTree>
    <p:extLst>
      <p:ext uri="{BB962C8B-B14F-4D97-AF65-F5344CB8AC3E}">
        <p14:creationId xmlns:p14="http://schemas.microsoft.com/office/powerpoint/2010/main" val="90895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Cross Table</a:t>
            </a:r>
            <a:endParaRPr lang="en-US" dirty="0"/>
          </a:p>
        </p:txBody>
      </p:sp>
      <p:sp>
        <p:nvSpPr>
          <p:cNvPr id="17" name="Rectangle 16">
            <a:extLst>
              <a:ext uri="{FF2B5EF4-FFF2-40B4-BE49-F238E27FC236}">
                <a16:creationId xmlns:a16="http://schemas.microsoft.com/office/drawing/2014/main" id="{69123C44-2C2C-46A6-8B63-8446967EDDCB}"/>
              </a:ext>
            </a:extLst>
          </p:cNvPr>
          <p:cNvSpPr/>
          <p:nvPr/>
        </p:nvSpPr>
        <p:spPr>
          <a:xfrm>
            <a:off x="838202" y="1466403"/>
            <a:ext cx="6105937" cy="830997"/>
          </a:xfrm>
          <a:prstGeom prst="rect">
            <a:avLst/>
          </a:prstGeom>
        </p:spPr>
        <p:txBody>
          <a:bodyPr wrap="square">
            <a:spAutoFit/>
          </a:bodyPr>
          <a:lstStyle/>
          <a:p>
            <a:r>
              <a:rPr lang="en-US" sz="2400" dirty="0">
                <a:cs typeface="Times New Roman" pitchFamily="18" charset="0"/>
              </a:rPr>
              <a:t>A </a:t>
            </a:r>
            <a:r>
              <a:rPr lang="en-US" sz="2400" b="1" dirty="0">
                <a:cs typeface="Times New Roman" pitchFamily="18" charset="0"/>
              </a:rPr>
              <a:t>Cross table</a:t>
            </a:r>
            <a:r>
              <a:rPr lang="en-US" sz="2400" dirty="0">
                <a:cs typeface="Times New Roman" pitchFamily="18" charset="0"/>
              </a:rPr>
              <a:t> is a frequency distribution for a </a:t>
            </a:r>
            <a:r>
              <a:rPr lang="en-US" sz="2400" dirty="0">
                <a:solidFill>
                  <a:srgbClr val="00B050"/>
                </a:solidFill>
                <a:cs typeface="Times New Roman" pitchFamily="18" charset="0"/>
              </a:rPr>
              <a:t>two variables </a:t>
            </a:r>
            <a:r>
              <a:rPr lang="en-US" sz="2400" dirty="0">
                <a:cs typeface="Times New Roman" pitchFamily="18" charset="0"/>
              </a:rPr>
              <a:t>at once. </a:t>
            </a:r>
            <a:endParaRPr lang="en-US" sz="2400" dirty="0"/>
          </a:p>
        </p:txBody>
      </p:sp>
      <p:sp>
        <p:nvSpPr>
          <p:cNvPr id="8" name="Rectangle 7">
            <a:extLst>
              <a:ext uri="{FF2B5EF4-FFF2-40B4-BE49-F238E27FC236}">
                <a16:creationId xmlns:a16="http://schemas.microsoft.com/office/drawing/2014/main" id="{16B7723D-E80B-4F1F-9BF3-0509BFDBE6BD}"/>
              </a:ext>
            </a:extLst>
          </p:cNvPr>
          <p:cNvSpPr/>
          <p:nvPr/>
        </p:nvSpPr>
        <p:spPr>
          <a:xfrm>
            <a:off x="838199" y="2469928"/>
            <a:ext cx="4478621" cy="2169825"/>
          </a:xfrm>
          <a:prstGeom prst="rect">
            <a:avLst/>
          </a:prstGeom>
        </p:spPr>
        <p:txBody>
          <a:bodyPr wrap="square">
            <a:spAutoFit/>
          </a:bodyPr>
          <a:lstStyle/>
          <a:p>
            <a:r>
              <a:rPr lang="en-US" sz="2400" dirty="0">
                <a:cs typeface="Times New Roman" pitchFamily="18" charset="0"/>
              </a:rPr>
              <a:t>1. One variable is assigned to horizontal axis and one to vertical.</a:t>
            </a:r>
          </a:p>
          <a:p>
            <a:pPr>
              <a:lnSpc>
                <a:spcPts val="1800"/>
              </a:lnSpc>
            </a:pPr>
            <a:endParaRPr lang="en-US" sz="2400" dirty="0"/>
          </a:p>
          <a:p>
            <a:r>
              <a:rPr lang="en-US" sz="2400" dirty="0"/>
              <a:t>2. Joint counts within each combination of categories is placed on a matrix formation. </a:t>
            </a:r>
          </a:p>
        </p:txBody>
      </p:sp>
      <p:pic>
        <p:nvPicPr>
          <p:cNvPr id="10" name="Picture 9" descr="Table&#10;&#10;Description automatically generated">
            <a:extLst>
              <a:ext uri="{FF2B5EF4-FFF2-40B4-BE49-F238E27FC236}">
                <a16:creationId xmlns:a16="http://schemas.microsoft.com/office/drawing/2014/main" id="{09783AFE-F9B5-4F89-B37C-B1D0C631B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940" y="496489"/>
            <a:ext cx="4478621" cy="5915885"/>
          </a:xfrm>
          <a:prstGeom prst="rect">
            <a:avLst/>
          </a:prstGeom>
        </p:spPr>
      </p:pic>
    </p:spTree>
    <p:extLst>
      <p:ext uri="{BB962C8B-B14F-4D97-AF65-F5344CB8AC3E}">
        <p14:creationId xmlns:p14="http://schemas.microsoft.com/office/powerpoint/2010/main" val="1842023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Grouped Bar Charts</a:t>
            </a:r>
            <a:endParaRPr lang="en-US" dirty="0"/>
          </a:p>
        </p:txBody>
      </p:sp>
      <p:sp>
        <p:nvSpPr>
          <p:cNvPr id="17" name="Rectangle 16">
            <a:extLst>
              <a:ext uri="{FF2B5EF4-FFF2-40B4-BE49-F238E27FC236}">
                <a16:creationId xmlns:a16="http://schemas.microsoft.com/office/drawing/2014/main" id="{69123C44-2C2C-46A6-8B63-8446967EDDCB}"/>
              </a:ext>
            </a:extLst>
          </p:cNvPr>
          <p:cNvSpPr/>
          <p:nvPr/>
        </p:nvSpPr>
        <p:spPr>
          <a:xfrm>
            <a:off x="838202" y="1466403"/>
            <a:ext cx="6675781" cy="1938992"/>
          </a:xfrm>
          <a:prstGeom prst="rect">
            <a:avLst/>
          </a:prstGeom>
        </p:spPr>
        <p:txBody>
          <a:bodyPr wrap="square">
            <a:spAutoFit/>
          </a:bodyPr>
          <a:lstStyle/>
          <a:p>
            <a:r>
              <a:rPr lang="en-US" sz="2400" dirty="0">
                <a:cs typeface="Times New Roman" pitchFamily="18" charset="0"/>
              </a:rPr>
              <a:t>Similar to bar charts, x-axis is divided into groups depending on different combinations of the </a:t>
            </a:r>
            <a:r>
              <a:rPr lang="en-US" sz="2400" dirty="0">
                <a:solidFill>
                  <a:srgbClr val="FF0000"/>
                </a:solidFill>
                <a:cs typeface="Times New Roman" pitchFamily="18" charset="0"/>
              </a:rPr>
              <a:t>response</a:t>
            </a:r>
            <a:r>
              <a:rPr lang="en-US" sz="2400" dirty="0">
                <a:cs typeface="Times New Roman" pitchFamily="18" charset="0"/>
              </a:rPr>
              <a:t> and </a:t>
            </a:r>
            <a:r>
              <a:rPr lang="en-US" sz="2400" dirty="0">
                <a:solidFill>
                  <a:srgbClr val="008FFA"/>
                </a:solidFill>
                <a:cs typeface="Times New Roman" pitchFamily="18" charset="0"/>
              </a:rPr>
              <a:t>predictor</a:t>
            </a:r>
            <a:r>
              <a:rPr lang="en-US" sz="2400" dirty="0">
                <a:solidFill>
                  <a:srgbClr val="0070C0"/>
                </a:solidFill>
                <a:cs typeface="Times New Roman" pitchFamily="18" charset="0"/>
              </a:rPr>
              <a:t> </a:t>
            </a:r>
            <a:r>
              <a:rPr lang="en-US" sz="2400" dirty="0">
                <a:cs typeface="Times New Roman" pitchFamily="18" charset="0"/>
              </a:rPr>
              <a:t>variables. Then, a bar is graphed with height proportional to frequency of observations in each combination. </a:t>
            </a:r>
            <a:endParaRPr lang="en-US" sz="2400" dirty="0"/>
          </a:p>
        </p:txBody>
      </p:sp>
      <p:pic>
        <p:nvPicPr>
          <p:cNvPr id="6" name="Picture 5">
            <a:extLst>
              <a:ext uri="{FF2B5EF4-FFF2-40B4-BE49-F238E27FC236}">
                <a16:creationId xmlns:a16="http://schemas.microsoft.com/office/drawing/2014/main" id="{4C7B8F86-078E-4283-B8AD-E714B4C66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9757" y="298865"/>
            <a:ext cx="4078589" cy="3014609"/>
          </a:xfrm>
          <a:prstGeom prst="rect">
            <a:avLst/>
          </a:prstGeom>
        </p:spPr>
      </p:pic>
      <p:pic>
        <p:nvPicPr>
          <p:cNvPr id="8" name="Picture 7">
            <a:extLst>
              <a:ext uri="{FF2B5EF4-FFF2-40B4-BE49-F238E27FC236}">
                <a16:creationId xmlns:a16="http://schemas.microsoft.com/office/drawing/2014/main" id="{97F1DCB2-6EFF-43C8-AB2F-0BEC5469A8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9758" y="3449407"/>
            <a:ext cx="4171354" cy="3255503"/>
          </a:xfrm>
          <a:prstGeom prst="rect">
            <a:avLst/>
          </a:prstGeom>
        </p:spPr>
      </p:pic>
      <p:sp>
        <p:nvSpPr>
          <p:cNvPr id="14" name="Rectangle 13">
            <a:extLst>
              <a:ext uri="{FF2B5EF4-FFF2-40B4-BE49-F238E27FC236}">
                <a16:creationId xmlns:a16="http://schemas.microsoft.com/office/drawing/2014/main" id="{F4B336CA-B2D2-48EE-AA17-212D0AE0E0BF}"/>
              </a:ext>
            </a:extLst>
          </p:cNvPr>
          <p:cNvSpPr/>
          <p:nvPr/>
        </p:nvSpPr>
        <p:spPr>
          <a:xfrm>
            <a:off x="838200" y="3646386"/>
            <a:ext cx="6675781" cy="1200329"/>
          </a:xfrm>
          <a:prstGeom prst="rect">
            <a:avLst/>
          </a:prstGeom>
        </p:spPr>
        <p:txBody>
          <a:bodyPr wrap="square">
            <a:spAutoFit/>
          </a:bodyPr>
          <a:lstStyle/>
          <a:p>
            <a:r>
              <a:rPr lang="en-US" sz="2400" dirty="0">
                <a:cs typeface="Times New Roman" pitchFamily="18" charset="0"/>
              </a:rPr>
              <a:t>In this example, </a:t>
            </a:r>
            <a:r>
              <a:rPr lang="en-US" sz="2400" dirty="0">
                <a:solidFill>
                  <a:srgbClr val="FF0000"/>
                </a:solidFill>
                <a:cs typeface="Times New Roman" pitchFamily="18" charset="0"/>
              </a:rPr>
              <a:t>Sex</a:t>
            </a:r>
            <a:r>
              <a:rPr lang="en-US" sz="2400" dirty="0">
                <a:cs typeface="Times New Roman" pitchFamily="18" charset="0"/>
              </a:rPr>
              <a:t> is the </a:t>
            </a:r>
            <a:r>
              <a:rPr lang="en-US" sz="2400" dirty="0">
                <a:solidFill>
                  <a:srgbClr val="FF0000"/>
                </a:solidFill>
                <a:cs typeface="Times New Roman" pitchFamily="18" charset="0"/>
              </a:rPr>
              <a:t>response</a:t>
            </a:r>
            <a:r>
              <a:rPr lang="en-US" sz="2400" dirty="0">
                <a:cs typeface="Times New Roman" pitchFamily="18" charset="0"/>
              </a:rPr>
              <a:t> variable and </a:t>
            </a:r>
            <a:r>
              <a:rPr lang="en-US" sz="2400" dirty="0">
                <a:solidFill>
                  <a:srgbClr val="008FFA"/>
                </a:solidFill>
                <a:cs typeface="Times New Roman" pitchFamily="18" charset="0"/>
              </a:rPr>
              <a:t>Blood type </a:t>
            </a:r>
            <a:r>
              <a:rPr lang="en-US" sz="2400" dirty="0">
                <a:cs typeface="Times New Roman" pitchFamily="18" charset="0"/>
              </a:rPr>
              <a:t>is the </a:t>
            </a:r>
            <a:r>
              <a:rPr lang="en-US" sz="2400" dirty="0">
                <a:solidFill>
                  <a:srgbClr val="008FFA"/>
                </a:solidFill>
                <a:cs typeface="Times New Roman" pitchFamily="18" charset="0"/>
              </a:rPr>
              <a:t>predictor</a:t>
            </a:r>
            <a:r>
              <a:rPr lang="en-US" sz="2400" dirty="0">
                <a:cs typeface="Times New Roman" pitchFamily="18" charset="0"/>
              </a:rPr>
              <a:t>. Do you see any relationships? Explain.</a:t>
            </a:r>
            <a:endParaRPr lang="en-US" sz="2400" dirty="0"/>
          </a:p>
        </p:txBody>
      </p:sp>
      <p:sp>
        <p:nvSpPr>
          <p:cNvPr id="19" name="Rectangle 18">
            <a:extLst>
              <a:ext uri="{FF2B5EF4-FFF2-40B4-BE49-F238E27FC236}">
                <a16:creationId xmlns:a16="http://schemas.microsoft.com/office/drawing/2014/main" id="{3276FB0F-81C7-40AF-BA35-67EAD4DCF7F7}"/>
              </a:ext>
            </a:extLst>
          </p:cNvPr>
          <p:cNvSpPr/>
          <p:nvPr/>
        </p:nvSpPr>
        <p:spPr>
          <a:xfrm>
            <a:off x="838199" y="5248717"/>
            <a:ext cx="6477001" cy="1200329"/>
          </a:xfrm>
          <a:prstGeom prst="rect">
            <a:avLst/>
          </a:prstGeom>
          <a:solidFill>
            <a:srgbClr val="FFCCFF"/>
          </a:solidFill>
        </p:spPr>
        <p:txBody>
          <a:bodyPr wrap="square">
            <a:spAutoFit/>
          </a:bodyPr>
          <a:lstStyle/>
          <a:p>
            <a:r>
              <a:rPr lang="en-US" sz="2400" dirty="0">
                <a:cs typeface="Times New Roman" pitchFamily="18" charset="0"/>
              </a:rPr>
              <a:t>The excel charts look much nicer but you can create great looking charts in Python using </a:t>
            </a:r>
            <a:r>
              <a:rPr lang="en-US" sz="2400" dirty="0" err="1">
                <a:cs typeface="Times New Roman" pitchFamily="18" charset="0"/>
              </a:rPr>
              <a:t>ggplot</a:t>
            </a:r>
            <a:r>
              <a:rPr lang="en-US" sz="2400" dirty="0">
                <a:cs typeface="Times New Roman" pitchFamily="18" charset="0"/>
              </a:rPr>
              <a:t> package, you’ll see how in your data visualization.</a:t>
            </a:r>
            <a:endParaRPr lang="en-US" sz="2400" dirty="0"/>
          </a:p>
        </p:txBody>
      </p:sp>
    </p:spTree>
    <p:extLst>
      <p:ext uri="{BB962C8B-B14F-4D97-AF65-F5344CB8AC3E}">
        <p14:creationId xmlns:p14="http://schemas.microsoft.com/office/powerpoint/2010/main" val="89395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Side-by-side Box Plots</a:t>
            </a:r>
            <a:endParaRPr lang="en-US" dirty="0"/>
          </a:p>
        </p:txBody>
      </p:sp>
      <p:sp>
        <p:nvSpPr>
          <p:cNvPr id="17" name="Rectangle 16">
            <a:extLst>
              <a:ext uri="{FF2B5EF4-FFF2-40B4-BE49-F238E27FC236}">
                <a16:creationId xmlns:a16="http://schemas.microsoft.com/office/drawing/2014/main" id="{69123C44-2C2C-46A6-8B63-8446967EDDCB}"/>
              </a:ext>
            </a:extLst>
          </p:cNvPr>
          <p:cNvSpPr/>
          <p:nvPr/>
        </p:nvSpPr>
        <p:spPr>
          <a:xfrm>
            <a:off x="838202" y="1466403"/>
            <a:ext cx="6105937" cy="1200329"/>
          </a:xfrm>
          <a:prstGeom prst="rect">
            <a:avLst/>
          </a:prstGeom>
        </p:spPr>
        <p:txBody>
          <a:bodyPr wrap="square">
            <a:spAutoFit/>
          </a:bodyPr>
          <a:lstStyle/>
          <a:p>
            <a:r>
              <a:rPr lang="en-US" sz="2400" dirty="0"/>
              <a:t>Box plots generated for levels of a qualitative variable are used to investigate association between a qualitative and quantitative variable. </a:t>
            </a:r>
          </a:p>
        </p:txBody>
      </p:sp>
      <p:sp>
        <p:nvSpPr>
          <p:cNvPr id="19" name="Rectangle 18">
            <a:extLst>
              <a:ext uri="{FF2B5EF4-FFF2-40B4-BE49-F238E27FC236}">
                <a16:creationId xmlns:a16="http://schemas.microsoft.com/office/drawing/2014/main" id="{3276FB0F-81C7-40AF-BA35-67EAD4DCF7F7}"/>
              </a:ext>
            </a:extLst>
          </p:cNvPr>
          <p:cNvSpPr/>
          <p:nvPr/>
        </p:nvSpPr>
        <p:spPr>
          <a:xfrm>
            <a:off x="7221015" y="427741"/>
            <a:ext cx="4557004" cy="1200329"/>
          </a:xfrm>
          <a:prstGeom prst="rect">
            <a:avLst/>
          </a:prstGeom>
          <a:solidFill>
            <a:srgbClr val="FFCCFF"/>
          </a:solidFill>
        </p:spPr>
        <p:txBody>
          <a:bodyPr wrap="square">
            <a:spAutoFit/>
          </a:bodyPr>
          <a:lstStyle/>
          <a:p>
            <a:r>
              <a:rPr lang="en-US" sz="2400" dirty="0">
                <a:cs typeface="Times New Roman" pitchFamily="18" charset="0"/>
              </a:rPr>
              <a:t>You need one qualitative and one quantitative variable to graph this chart. </a:t>
            </a:r>
            <a:endParaRPr lang="en-US" sz="2400" dirty="0"/>
          </a:p>
        </p:txBody>
      </p:sp>
      <p:pic>
        <p:nvPicPr>
          <p:cNvPr id="9" name="Picture 8">
            <a:extLst>
              <a:ext uri="{FF2B5EF4-FFF2-40B4-BE49-F238E27FC236}">
                <a16:creationId xmlns:a16="http://schemas.microsoft.com/office/drawing/2014/main" id="{0D92411F-B891-4628-9024-C2F7D473F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992177"/>
            <a:ext cx="5153288" cy="3405164"/>
          </a:xfrm>
          <a:prstGeom prst="rect">
            <a:avLst/>
          </a:prstGeom>
        </p:spPr>
      </p:pic>
      <p:pic>
        <p:nvPicPr>
          <p:cNvPr id="4" name="Picture 3">
            <a:extLst>
              <a:ext uri="{FF2B5EF4-FFF2-40B4-BE49-F238E27FC236}">
                <a16:creationId xmlns:a16="http://schemas.microsoft.com/office/drawing/2014/main" id="{6915B3AB-245C-4276-AFAF-81CF743590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0071" y="2402006"/>
            <a:ext cx="4586138" cy="3983442"/>
          </a:xfrm>
          <a:prstGeom prst="rect">
            <a:avLst/>
          </a:prstGeom>
        </p:spPr>
      </p:pic>
    </p:spTree>
    <p:extLst>
      <p:ext uri="{BB962C8B-B14F-4D97-AF65-F5344CB8AC3E}">
        <p14:creationId xmlns:p14="http://schemas.microsoft.com/office/powerpoint/2010/main" val="2738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Activity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7614312" cy="1200329"/>
          </a:xfrm>
          <a:prstGeom prst="rect">
            <a:avLst/>
          </a:prstGeom>
        </p:spPr>
        <p:txBody>
          <a:bodyPr wrap="square">
            <a:spAutoFit/>
          </a:bodyPr>
          <a:lstStyle/>
          <a:p>
            <a:r>
              <a:rPr lang="en-US" sz="2400" b="1" dirty="0">
                <a:ea typeface="Times New Roman" panose="02020603050405020304" pitchFamily="18" charset="0"/>
              </a:rPr>
              <a:t>1.</a:t>
            </a:r>
            <a:r>
              <a:rPr lang="en-US" sz="2400" dirty="0">
                <a:ea typeface="Times New Roman" panose="02020603050405020304" pitchFamily="18" charset="0"/>
              </a:rPr>
              <a:t> The table shows information on Glucose level, Age group (25-, 25To50, 50+) and Diabetes status for a random sample of 20 patients.</a:t>
            </a:r>
          </a:p>
        </p:txBody>
      </p:sp>
      <p:sp>
        <p:nvSpPr>
          <p:cNvPr id="8" name="Rectangle 7">
            <a:extLst>
              <a:ext uri="{FF2B5EF4-FFF2-40B4-BE49-F238E27FC236}">
                <a16:creationId xmlns:a16="http://schemas.microsoft.com/office/drawing/2014/main" id="{8200FBE0-A7AD-407F-B23D-19D402B94AA8}"/>
              </a:ext>
            </a:extLst>
          </p:cNvPr>
          <p:cNvSpPr/>
          <p:nvPr/>
        </p:nvSpPr>
        <p:spPr>
          <a:xfrm>
            <a:off x="875779" y="2844989"/>
            <a:ext cx="7774976" cy="3416320"/>
          </a:xfrm>
          <a:prstGeom prst="rect">
            <a:avLst/>
          </a:prstGeom>
        </p:spPr>
        <p:txBody>
          <a:bodyPr wrap="square">
            <a:spAutoFit/>
          </a:bodyPr>
          <a:lstStyle/>
          <a:p>
            <a:r>
              <a:rPr lang="en-US" sz="2400" dirty="0">
                <a:ea typeface="Times New Roman" panose="02020603050405020304" pitchFamily="18" charset="0"/>
              </a:rPr>
              <a:t>a) Explain which of the variables is response and which is predictor? </a:t>
            </a:r>
          </a:p>
          <a:p>
            <a:r>
              <a:rPr lang="en-US" sz="2400" dirty="0">
                <a:ea typeface="Times New Roman" panose="02020603050405020304" pitchFamily="18" charset="0"/>
              </a:rPr>
              <a:t>b) Generate a cross table representing information on Age groups and diabetes status. </a:t>
            </a:r>
          </a:p>
          <a:p>
            <a:r>
              <a:rPr lang="en-US" sz="2400" dirty="0">
                <a:ea typeface="Times New Roman" panose="02020603050405020304" pitchFamily="18" charset="0"/>
              </a:rPr>
              <a:t>c) Graph a suitable chart illustrating bivariate information on Age groups and diabetes status. Describe the chart in terms of shape and any interesting patterns.</a:t>
            </a:r>
          </a:p>
          <a:p>
            <a:r>
              <a:rPr lang="en-US" sz="2400" dirty="0">
                <a:ea typeface="Times New Roman" panose="02020603050405020304" pitchFamily="18" charset="0"/>
              </a:rPr>
              <a:t>c) Is Glucose level related to Diabetes status? Investigate any relationship using a proper chart. </a:t>
            </a:r>
          </a:p>
        </p:txBody>
      </p:sp>
      <p:pic>
        <p:nvPicPr>
          <p:cNvPr id="4" name="Picture 3">
            <a:extLst>
              <a:ext uri="{FF2B5EF4-FFF2-40B4-BE49-F238E27FC236}">
                <a16:creationId xmlns:a16="http://schemas.microsoft.com/office/drawing/2014/main" id="{49E45544-F586-425F-9765-3B70DB49A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2452" y="365125"/>
            <a:ext cx="2855615" cy="6006637"/>
          </a:xfrm>
          <a:prstGeom prst="rect">
            <a:avLst/>
          </a:prstGeom>
        </p:spPr>
      </p:pic>
    </p:spTree>
    <p:extLst>
      <p:ext uri="{BB962C8B-B14F-4D97-AF65-F5344CB8AC3E}">
        <p14:creationId xmlns:p14="http://schemas.microsoft.com/office/powerpoint/2010/main" val="697731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Activity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7314064" cy="1200329"/>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The table provides data on Treatment (A/B/Placebo), Duration of Neuroglia, experience of Pain for a random sample of 20 patients.</a:t>
            </a:r>
          </a:p>
        </p:txBody>
      </p:sp>
      <p:sp>
        <p:nvSpPr>
          <p:cNvPr id="8" name="Rectangle 7">
            <a:extLst>
              <a:ext uri="{FF2B5EF4-FFF2-40B4-BE49-F238E27FC236}">
                <a16:creationId xmlns:a16="http://schemas.microsoft.com/office/drawing/2014/main" id="{8200FBE0-A7AD-407F-B23D-19D402B94AA8}"/>
              </a:ext>
            </a:extLst>
          </p:cNvPr>
          <p:cNvSpPr/>
          <p:nvPr/>
        </p:nvSpPr>
        <p:spPr>
          <a:xfrm>
            <a:off x="875779" y="2844989"/>
            <a:ext cx="7314064" cy="2677656"/>
          </a:xfrm>
          <a:prstGeom prst="rect">
            <a:avLst/>
          </a:prstGeom>
        </p:spPr>
        <p:txBody>
          <a:bodyPr wrap="square">
            <a:spAutoFit/>
          </a:bodyPr>
          <a:lstStyle/>
          <a:p>
            <a:r>
              <a:rPr lang="en-US" sz="2400" dirty="0">
                <a:ea typeface="Times New Roman" panose="02020603050405020304" pitchFamily="18" charset="0"/>
              </a:rPr>
              <a:t>a) Generate a cross table representing information on Treatment and Pain. </a:t>
            </a:r>
          </a:p>
          <a:p>
            <a:r>
              <a:rPr lang="en-US" sz="2400" dirty="0">
                <a:ea typeface="Times New Roman" panose="02020603050405020304" pitchFamily="18" charset="0"/>
              </a:rPr>
              <a:t>b) Graph a suitable chart illustrating bivariate information on Treatment and Pain. Describe the chart in terms of shape and any interesting patterns.</a:t>
            </a:r>
          </a:p>
          <a:p>
            <a:r>
              <a:rPr lang="en-US" sz="2400" dirty="0">
                <a:ea typeface="Times New Roman" panose="02020603050405020304" pitchFamily="18" charset="0"/>
              </a:rPr>
              <a:t>c) Is Duration of Neuroglia related to experience of Pain? Investigate any relationship using a proper chart. </a:t>
            </a:r>
          </a:p>
        </p:txBody>
      </p:sp>
      <p:pic>
        <p:nvPicPr>
          <p:cNvPr id="5" name="Picture 4">
            <a:extLst>
              <a:ext uri="{FF2B5EF4-FFF2-40B4-BE49-F238E27FC236}">
                <a16:creationId xmlns:a16="http://schemas.microsoft.com/office/drawing/2014/main" id="{B87E690E-2C52-469B-9B8A-DEA0D0134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13" y="365125"/>
            <a:ext cx="3464395" cy="6163402"/>
          </a:xfrm>
          <a:prstGeom prst="rect">
            <a:avLst/>
          </a:prstGeom>
        </p:spPr>
      </p:pic>
    </p:spTree>
    <p:extLst>
      <p:ext uri="{BB962C8B-B14F-4D97-AF65-F5344CB8AC3E}">
        <p14:creationId xmlns:p14="http://schemas.microsoft.com/office/powerpoint/2010/main" val="3445987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Activity Part 2</a:t>
            </a:r>
            <a:endParaRPr lang="en-US" dirty="0"/>
          </a:p>
        </p:txBody>
      </p:sp>
      <p:sp>
        <p:nvSpPr>
          <p:cNvPr id="4" name="Rectangle 3">
            <a:extLst>
              <a:ext uri="{FF2B5EF4-FFF2-40B4-BE49-F238E27FC236}">
                <a16:creationId xmlns:a16="http://schemas.microsoft.com/office/drawing/2014/main" id="{6CCDB106-D406-4380-A31D-4ED50A201F2E}"/>
              </a:ext>
            </a:extLst>
          </p:cNvPr>
          <p:cNvSpPr/>
          <p:nvPr/>
        </p:nvSpPr>
        <p:spPr>
          <a:xfrm>
            <a:off x="875778" y="1552902"/>
            <a:ext cx="11172060" cy="4893647"/>
          </a:xfrm>
          <a:prstGeom prst="rect">
            <a:avLst/>
          </a:prstGeom>
        </p:spPr>
        <p:txBody>
          <a:bodyPr wrap="square">
            <a:spAutoFit/>
          </a:bodyPr>
          <a:lstStyle/>
          <a:p>
            <a:r>
              <a:rPr lang="en-US" sz="2400" b="1" dirty="0">
                <a:ea typeface="Times New Roman" panose="02020603050405020304" pitchFamily="18" charset="0"/>
              </a:rPr>
              <a:t>3.</a:t>
            </a:r>
            <a:r>
              <a:rPr lang="en-US" sz="2400" dirty="0">
                <a:ea typeface="Times New Roman" panose="02020603050405020304" pitchFamily="18" charset="0"/>
              </a:rPr>
              <a:t> Import “credit” dataset and save it as “df”. View the dataset and familiarize yourself with its variables. </a:t>
            </a:r>
          </a:p>
          <a:p>
            <a:r>
              <a:rPr lang="en-US" sz="2400" dirty="0">
                <a:ea typeface="Times New Roman" panose="02020603050405020304" pitchFamily="18" charset="0"/>
              </a:rPr>
              <a:t>a) Generate a cross table for variables “Student” and “Ethnicity”. Plot a </a:t>
            </a:r>
            <a:r>
              <a:rPr lang="en-US" sz="2400" dirty="0" err="1">
                <a:ea typeface="Times New Roman" panose="02020603050405020304" pitchFamily="18" charset="0"/>
              </a:rPr>
              <a:t>barplot</a:t>
            </a:r>
            <a:r>
              <a:rPr lang="en-US" sz="2400" dirty="0">
                <a:ea typeface="Times New Roman" panose="02020603050405020304" pitchFamily="18" charset="0"/>
              </a:rPr>
              <a:t>. </a:t>
            </a:r>
          </a:p>
          <a:p>
            <a:r>
              <a:rPr lang="en-US" sz="2400" dirty="0">
                <a:ea typeface="Times New Roman" panose="02020603050405020304" pitchFamily="18" charset="0"/>
              </a:rPr>
              <a:t>b) Generate a histogram for variable “Limit” which represents credit limit. Comment on the shape of the histogram. </a:t>
            </a:r>
          </a:p>
          <a:p>
            <a:r>
              <a:rPr lang="en-US" sz="2400" dirty="0">
                <a:ea typeface="Times New Roman" panose="02020603050405020304" pitchFamily="18" charset="0"/>
              </a:rPr>
              <a:t>c) Generate a boxplot for variable “Limit” grouped by “Ethnicity”. Comment.</a:t>
            </a:r>
          </a:p>
          <a:p>
            <a:r>
              <a:rPr lang="en-US" sz="2400" dirty="0">
                <a:ea typeface="Times New Roman" panose="02020603050405020304" pitchFamily="18" charset="0"/>
              </a:rPr>
              <a:t>d) Generate a scatterplot of variables “Limit” and “Age”. Comment.</a:t>
            </a:r>
          </a:p>
          <a:p>
            <a:r>
              <a:rPr lang="en-US" sz="2400" dirty="0">
                <a:ea typeface="Times New Roman" panose="02020603050405020304" pitchFamily="18" charset="0"/>
              </a:rPr>
              <a:t>e) Generate a scatterplot of variables “Limit” and “Age” grouped by “Gender”. Comment.</a:t>
            </a:r>
          </a:p>
          <a:p>
            <a:r>
              <a:rPr lang="en-US" sz="2400" dirty="0">
                <a:ea typeface="Times New Roman" panose="02020603050405020304" pitchFamily="18" charset="0"/>
              </a:rPr>
              <a:t>f) Generate a short summary statistic of the variables in “credit” dataset. </a:t>
            </a:r>
          </a:p>
          <a:p>
            <a:r>
              <a:rPr lang="en-US" sz="2400" dirty="0">
                <a:ea typeface="Times New Roman" panose="02020603050405020304" pitchFamily="18" charset="0"/>
              </a:rPr>
              <a:t>g) Compute Pearson correlation coefficient of variables “Income”, “Limit”, “Rating”. Comment. </a:t>
            </a:r>
          </a:p>
          <a:p>
            <a:r>
              <a:rPr lang="en-US" sz="2400" dirty="0">
                <a:ea typeface="Times New Roman" panose="02020603050405020304" pitchFamily="18" charset="0"/>
              </a:rPr>
              <a:t>h) Compute mean and standard deviation for “Limit” grouped over “Ethnicity”. </a:t>
            </a:r>
          </a:p>
          <a:p>
            <a:r>
              <a:rPr lang="en-US" sz="2400" dirty="0" err="1">
                <a:ea typeface="Times New Roman" panose="02020603050405020304" pitchFamily="18" charset="0"/>
              </a:rPr>
              <a:t>i</a:t>
            </a:r>
            <a:r>
              <a:rPr lang="en-US" sz="2400" dirty="0">
                <a:ea typeface="Times New Roman" panose="02020603050405020304" pitchFamily="18" charset="0"/>
              </a:rPr>
              <a:t>) Does “credit” dataset has any missing values? In what variables? What cases?</a:t>
            </a:r>
          </a:p>
        </p:txBody>
      </p:sp>
    </p:spTree>
    <p:extLst>
      <p:ext uri="{BB962C8B-B14F-4D97-AF65-F5344CB8AC3E}">
        <p14:creationId xmlns:p14="http://schemas.microsoft.com/office/powerpoint/2010/main" val="618547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200A62-F8D7-475D-906C-7E9CA67C7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
        <p:nvSpPr>
          <p:cNvPr id="8" name="Title 1">
            <a:extLst>
              <a:ext uri="{FF2B5EF4-FFF2-40B4-BE49-F238E27FC236}">
                <a16:creationId xmlns:a16="http://schemas.microsoft.com/office/drawing/2014/main" id="{E7925FB2-E72E-49E0-B8B4-A6B35C7B4837}"/>
              </a:ext>
            </a:extLst>
          </p:cNvPr>
          <p:cNvSpPr>
            <a:spLocks noGrp="1"/>
          </p:cNvSpPr>
          <p:nvPr>
            <p:ph type="ctrTitle"/>
          </p:nvPr>
        </p:nvSpPr>
        <p:spPr>
          <a:xfrm>
            <a:off x="1524000" y="1567209"/>
            <a:ext cx="9144000" cy="2387600"/>
          </a:xfrm>
        </p:spPr>
        <p:txBody>
          <a:bodyPr/>
          <a:lstStyle/>
          <a:p>
            <a:r>
              <a:rPr lang="en-US" sz="6000" dirty="0">
                <a:solidFill>
                  <a:srgbClr val="990033"/>
                </a:solidFill>
              </a:rPr>
              <a:t>Multiple Linear Regression</a:t>
            </a:r>
            <a:endParaRPr lang="en-US" dirty="0">
              <a:solidFill>
                <a:srgbClr val="990033"/>
              </a:solidFill>
            </a:endParaRPr>
          </a:p>
        </p:txBody>
      </p:sp>
      <p:sp>
        <p:nvSpPr>
          <p:cNvPr id="9" name="Subtitle 2">
            <a:extLst>
              <a:ext uri="{FF2B5EF4-FFF2-40B4-BE49-F238E27FC236}">
                <a16:creationId xmlns:a16="http://schemas.microsoft.com/office/drawing/2014/main" id="{BEA5DBB4-598B-4144-BC12-A4458AB45C5E}"/>
              </a:ext>
            </a:extLst>
          </p:cNvPr>
          <p:cNvSpPr>
            <a:spLocks noGrp="1"/>
          </p:cNvSpPr>
          <p:nvPr>
            <p:ph type="subTitle" idx="1"/>
          </p:nvPr>
        </p:nvSpPr>
        <p:spPr>
          <a:xfrm>
            <a:off x="1524000" y="4046884"/>
            <a:ext cx="9144000" cy="1655762"/>
          </a:xfrm>
        </p:spPr>
        <p:txBody>
          <a:bodyPr>
            <a:normAutofit/>
          </a:bodyPr>
          <a:lstStyle/>
          <a:p>
            <a:r>
              <a:rPr lang="en-US" sz="3600" dirty="0">
                <a:solidFill>
                  <a:schemeClr val="bg2">
                    <a:lumMod val="50000"/>
                  </a:schemeClr>
                </a:solidFill>
              </a:rPr>
              <a:t>Step 2</a:t>
            </a:r>
          </a:p>
        </p:txBody>
      </p:sp>
      <p:sp>
        <p:nvSpPr>
          <p:cNvPr id="5" name="TextBox 4">
            <a:extLst>
              <a:ext uri="{FF2B5EF4-FFF2-40B4-BE49-F238E27FC236}">
                <a16:creationId xmlns:a16="http://schemas.microsoft.com/office/drawing/2014/main" id="{DD167078-F7CE-41B6-ABCC-C67136F408E7}"/>
              </a:ext>
            </a:extLst>
          </p:cNvPr>
          <p:cNvSpPr txBox="1"/>
          <p:nvPr/>
        </p:nvSpPr>
        <p:spPr>
          <a:xfrm>
            <a:off x="7418444" y="5920988"/>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spTree>
    <p:extLst>
      <p:ext uri="{BB962C8B-B14F-4D97-AF65-F5344CB8AC3E}">
        <p14:creationId xmlns:p14="http://schemas.microsoft.com/office/powerpoint/2010/main" val="1653969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545785" cy="1325563"/>
          </a:xfrm>
        </p:spPr>
        <p:txBody>
          <a:bodyPr>
            <a:normAutofit/>
          </a:bodyPr>
          <a:lstStyle/>
          <a:p>
            <a:r>
              <a:rPr lang="en-US" sz="3600" dirty="0">
                <a:solidFill>
                  <a:srgbClr val="990033"/>
                </a:solidFill>
              </a:rPr>
              <a:t>Regression</a:t>
            </a:r>
          </a:p>
        </p:txBody>
      </p:sp>
      <p:sp>
        <p:nvSpPr>
          <p:cNvPr id="5" name="Rectangle: Rounded Corners 4">
            <a:extLst>
              <a:ext uri="{FF2B5EF4-FFF2-40B4-BE49-F238E27FC236}">
                <a16:creationId xmlns:a16="http://schemas.microsoft.com/office/drawing/2014/main" id="{6D6BAD42-362A-4DF7-9900-0D1CD0217E1D}"/>
              </a:ext>
            </a:extLst>
          </p:cNvPr>
          <p:cNvSpPr/>
          <p:nvPr/>
        </p:nvSpPr>
        <p:spPr>
          <a:xfrm>
            <a:off x="4488871" y="1690688"/>
            <a:ext cx="2090058" cy="518122"/>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cylinders</a:t>
            </a:r>
          </a:p>
        </p:txBody>
      </p:sp>
      <p:sp>
        <p:nvSpPr>
          <p:cNvPr id="6" name="Oval 5">
            <a:extLst>
              <a:ext uri="{FF2B5EF4-FFF2-40B4-BE49-F238E27FC236}">
                <a16:creationId xmlns:a16="http://schemas.microsoft.com/office/drawing/2014/main" id="{BE68356B-EAFF-4966-A697-9FC96BDC5173}"/>
              </a:ext>
            </a:extLst>
          </p:cNvPr>
          <p:cNvSpPr/>
          <p:nvPr/>
        </p:nvSpPr>
        <p:spPr>
          <a:xfrm>
            <a:off x="1045026" y="2789175"/>
            <a:ext cx="2090058" cy="997527"/>
          </a:xfrm>
          <a:prstGeom prst="ellipse">
            <a:avLst/>
          </a:prstGeom>
          <a:solidFill>
            <a:schemeClr val="accent2">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MPG</a:t>
            </a:r>
            <a:endParaRPr lang="en-US" sz="2200" dirty="0"/>
          </a:p>
        </p:txBody>
      </p:sp>
      <p:sp>
        <p:nvSpPr>
          <p:cNvPr id="11" name="Rectangle: Rounded Corners 10">
            <a:extLst>
              <a:ext uri="{FF2B5EF4-FFF2-40B4-BE49-F238E27FC236}">
                <a16:creationId xmlns:a16="http://schemas.microsoft.com/office/drawing/2014/main" id="{C1EDA8B1-8CFB-4E14-8EDB-54F96873A88A}"/>
              </a:ext>
            </a:extLst>
          </p:cNvPr>
          <p:cNvSpPr/>
          <p:nvPr/>
        </p:nvSpPr>
        <p:spPr>
          <a:xfrm>
            <a:off x="4488871" y="2478892"/>
            <a:ext cx="2090058" cy="620567"/>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displacement</a:t>
            </a:r>
          </a:p>
        </p:txBody>
      </p:sp>
      <p:sp>
        <p:nvSpPr>
          <p:cNvPr id="12" name="Rectangle: Rounded Corners 11">
            <a:extLst>
              <a:ext uri="{FF2B5EF4-FFF2-40B4-BE49-F238E27FC236}">
                <a16:creationId xmlns:a16="http://schemas.microsoft.com/office/drawing/2014/main" id="{C6D0B329-A540-4EC0-AA84-0A078C0C5988}"/>
              </a:ext>
            </a:extLst>
          </p:cNvPr>
          <p:cNvSpPr/>
          <p:nvPr/>
        </p:nvSpPr>
        <p:spPr>
          <a:xfrm>
            <a:off x="4488871" y="3985079"/>
            <a:ext cx="2090058" cy="620567"/>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origin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D07517E-A88A-4D47-A6E1-24C930657851}"/>
                  </a:ext>
                </a:extLst>
              </p:cNvPr>
              <p:cNvSpPr txBox="1"/>
              <p:nvPr/>
            </p:nvSpPr>
            <p:spPr>
              <a:xfrm>
                <a:off x="5451345" y="3357603"/>
                <a:ext cx="1651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oMath>
                  </m:oMathPara>
                </a14:m>
                <a:endParaRPr lang="en-US" sz="2400" dirty="0"/>
              </a:p>
            </p:txBody>
          </p:sp>
        </mc:Choice>
        <mc:Fallback xmlns="">
          <p:sp>
            <p:nvSpPr>
              <p:cNvPr id="7" name="TextBox 6">
                <a:extLst>
                  <a:ext uri="{FF2B5EF4-FFF2-40B4-BE49-F238E27FC236}">
                    <a16:creationId xmlns:a16="http://schemas.microsoft.com/office/drawing/2014/main" id="{ED07517E-A88A-4D47-A6E1-24C930657851}"/>
                  </a:ext>
                </a:extLst>
              </p:cNvPr>
              <p:cNvSpPr txBox="1">
                <a:spLocks noRot="1" noChangeAspect="1" noMove="1" noResize="1" noEditPoints="1" noAdjustHandles="1" noChangeArrowheads="1" noChangeShapeType="1" noTextEdit="1"/>
              </p:cNvSpPr>
              <p:nvPr/>
            </p:nvSpPr>
            <p:spPr>
              <a:xfrm>
                <a:off x="5451345" y="3357603"/>
                <a:ext cx="165109" cy="369332"/>
              </a:xfrm>
              <a:prstGeom prst="rect">
                <a:avLst/>
              </a:prstGeom>
              <a:blipFill>
                <a:blip r:embed="rId3"/>
                <a:stretch>
                  <a:fillRect l="-37037" r="-44444" b="-5000"/>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1A67BA85-E208-4260-A95C-F426404CA9F1}"/>
              </a:ext>
            </a:extLst>
          </p:cNvPr>
          <p:cNvCxnSpPr>
            <a:stCxn id="5" idx="1"/>
            <a:endCxn id="6" idx="7"/>
          </p:cNvCxnSpPr>
          <p:nvPr/>
        </p:nvCxnSpPr>
        <p:spPr>
          <a:xfrm flipH="1">
            <a:off x="2829002" y="1949749"/>
            <a:ext cx="1659869" cy="985510"/>
          </a:xfrm>
          <a:prstGeom prst="straightConnector1">
            <a:avLst/>
          </a:prstGeom>
          <a:ln w="28575">
            <a:solidFill>
              <a:srgbClr val="00206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DA73D69-AF2D-4B4F-A53E-F65326FB10CB}"/>
              </a:ext>
            </a:extLst>
          </p:cNvPr>
          <p:cNvCxnSpPr>
            <a:cxnSpLocks/>
            <a:stCxn id="11" idx="1"/>
            <a:endCxn id="6" idx="6"/>
          </p:cNvCxnSpPr>
          <p:nvPr/>
        </p:nvCxnSpPr>
        <p:spPr>
          <a:xfrm flipH="1">
            <a:off x="3135084" y="2789176"/>
            <a:ext cx="1353787" cy="498763"/>
          </a:xfrm>
          <a:prstGeom prst="straightConnector1">
            <a:avLst/>
          </a:prstGeom>
          <a:ln w="28575">
            <a:solidFill>
              <a:srgbClr val="00206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ADE45D4-D8C0-4F61-93CF-04032E679FC9}"/>
              </a:ext>
            </a:extLst>
          </p:cNvPr>
          <p:cNvCxnSpPr>
            <a:cxnSpLocks/>
            <a:stCxn id="12" idx="1"/>
            <a:endCxn id="6" idx="5"/>
          </p:cNvCxnSpPr>
          <p:nvPr/>
        </p:nvCxnSpPr>
        <p:spPr>
          <a:xfrm flipH="1" flipV="1">
            <a:off x="2829002" y="3640618"/>
            <a:ext cx="1659869" cy="654745"/>
          </a:xfrm>
          <a:prstGeom prst="straightConnector1">
            <a:avLst/>
          </a:prstGeom>
          <a:ln w="28575">
            <a:solidFill>
              <a:srgbClr val="00206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D713A94-577C-4283-B6FA-60063F066C71}"/>
              </a:ext>
            </a:extLst>
          </p:cNvPr>
          <p:cNvSpPr txBox="1"/>
          <p:nvPr/>
        </p:nvSpPr>
        <p:spPr>
          <a:xfrm>
            <a:off x="7383985" y="351268"/>
            <a:ext cx="4423719" cy="5447645"/>
          </a:xfrm>
          <a:prstGeom prst="rect">
            <a:avLst/>
          </a:prstGeom>
          <a:solidFill>
            <a:srgbClr val="CCCCFF"/>
          </a:solidFill>
        </p:spPr>
        <p:txBody>
          <a:bodyPr wrap="square" rtlCol="0">
            <a:spAutoFit/>
          </a:bodyPr>
          <a:lstStyle/>
          <a:p>
            <a:r>
              <a:rPr lang="en-US" sz="2200" dirty="0">
                <a:solidFill>
                  <a:srgbClr val="FF0000"/>
                </a:solidFill>
              </a:rPr>
              <a:t>Using Regression we can find out</a:t>
            </a:r>
          </a:p>
          <a:p>
            <a:pPr>
              <a:lnSpc>
                <a:spcPts val="800"/>
              </a:lnSpc>
            </a:pPr>
            <a:endParaRPr lang="en-US" sz="2200" dirty="0"/>
          </a:p>
          <a:p>
            <a:r>
              <a:rPr lang="en-US" sz="2200" dirty="0"/>
              <a:t>● Which factors are important, which ones we can ignore.</a:t>
            </a:r>
          </a:p>
          <a:p>
            <a:pPr>
              <a:lnSpc>
                <a:spcPts val="800"/>
              </a:lnSpc>
            </a:pPr>
            <a:endParaRPr lang="en-US" sz="2200" dirty="0"/>
          </a:p>
          <a:p>
            <a:r>
              <a:rPr lang="en-US" sz="2200" dirty="0"/>
              <a:t>● Rank factors based on their importance. </a:t>
            </a:r>
          </a:p>
          <a:p>
            <a:pPr>
              <a:lnSpc>
                <a:spcPts val="800"/>
              </a:lnSpc>
            </a:pPr>
            <a:endParaRPr lang="en-US" sz="2200" dirty="0"/>
          </a:p>
          <a:p>
            <a:r>
              <a:rPr lang="en-US" sz="2200" dirty="0"/>
              <a:t>● How do those factors interact with each other.</a:t>
            </a:r>
          </a:p>
          <a:p>
            <a:pPr>
              <a:lnSpc>
                <a:spcPts val="800"/>
              </a:lnSpc>
            </a:pPr>
            <a:endParaRPr lang="en-US" sz="2200" dirty="0"/>
          </a:p>
          <a:p>
            <a:r>
              <a:rPr lang="en-US" sz="2200" dirty="0"/>
              <a:t>● How certain we are about all of these factors.</a:t>
            </a:r>
          </a:p>
          <a:p>
            <a:pPr>
              <a:lnSpc>
                <a:spcPts val="800"/>
              </a:lnSpc>
            </a:pPr>
            <a:endParaRPr lang="en-US" sz="2200" dirty="0"/>
          </a:p>
          <a:p>
            <a:r>
              <a:rPr lang="en-US" sz="2200" dirty="0"/>
              <a:t>● How we can change these factors to modify the response. </a:t>
            </a:r>
          </a:p>
          <a:p>
            <a:pPr>
              <a:lnSpc>
                <a:spcPts val="800"/>
              </a:lnSpc>
            </a:pPr>
            <a:endParaRPr lang="en-US" sz="2200" dirty="0"/>
          </a:p>
          <a:p>
            <a:r>
              <a:rPr lang="en-US" sz="2200" dirty="0"/>
              <a:t>● Predict response using new sets of contributing regressor values </a:t>
            </a:r>
            <a:r>
              <a:rPr lang="en-US" sz="2200" dirty="0">
                <a:solidFill>
                  <a:srgbClr val="7030A0"/>
                </a:solidFill>
              </a:rPr>
              <a:t>within their investigated range</a:t>
            </a:r>
          </a:p>
        </p:txBody>
      </p:sp>
      <p:sp>
        <p:nvSpPr>
          <p:cNvPr id="21" name="Left Brace 20">
            <a:extLst>
              <a:ext uri="{FF2B5EF4-FFF2-40B4-BE49-F238E27FC236}">
                <a16:creationId xmlns:a16="http://schemas.microsoft.com/office/drawing/2014/main" id="{716E3512-6281-4EA0-AFC3-A3F2F8939EC1}"/>
              </a:ext>
            </a:extLst>
          </p:cNvPr>
          <p:cNvSpPr/>
          <p:nvPr/>
        </p:nvSpPr>
        <p:spPr>
          <a:xfrm rot="16200000">
            <a:off x="2102784" y="4296934"/>
            <a:ext cx="244457" cy="1820144"/>
          </a:xfrm>
          <a:prstGeom prst="leftBrace">
            <a:avLst>
              <a:gd name="adj1" fmla="val 8333"/>
              <a:gd name="adj2" fmla="val 5245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EB12A026-7643-4F04-83F8-7C15B7E9DF33}"/>
              </a:ext>
            </a:extLst>
          </p:cNvPr>
          <p:cNvSpPr txBox="1"/>
          <p:nvPr/>
        </p:nvSpPr>
        <p:spPr>
          <a:xfrm>
            <a:off x="1045026" y="5593438"/>
            <a:ext cx="2755232" cy="830997"/>
          </a:xfrm>
          <a:prstGeom prst="rect">
            <a:avLst/>
          </a:prstGeom>
          <a:noFill/>
        </p:spPr>
        <p:txBody>
          <a:bodyPr wrap="square" rtlCol="0">
            <a:spAutoFit/>
          </a:bodyPr>
          <a:lstStyle/>
          <a:p>
            <a:r>
              <a:rPr lang="en-US" sz="2400" dirty="0"/>
              <a:t>Response Variable</a:t>
            </a:r>
          </a:p>
          <a:p>
            <a:r>
              <a:rPr lang="en-US" sz="2400" dirty="0"/>
              <a:t>Dependent Variable</a:t>
            </a:r>
          </a:p>
        </p:txBody>
      </p:sp>
      <p:sp>
        <p:nvSpPr>
          <p:cNvPr id="23" name="Left Brace 22">
            <a:extLst>
              <a:ext uri="{FF2B5EF4-FFF2-40B4-BE49-F238E27FC236}">
                <a16:creationId xmlns:a16="http://schemas.microsoft.com/office/drawing/2014/main" id="{23D2068F-1170-40A3-AE2B-D3B81DF89C05}"/>
              </a:ext>
            </a:extLst>
          </p:cNvPr>
          <p:cNvSpPr/>
          <p:nvPr/>
        </p:nvSpPr>
        <p:spPr>
          <a:xfrm rot="16200000">
            <a:off x="5409686" y="4296934"/>
            <a:ext cx="244457" cy="1820144"/>
          </a:xfrm>
          <a:prstGeom prst="leftBrace">
            <a:avLst>
              <a:gd name="adj1" fmla="val 8333"/>
              <a:gd name="adj2" fmla="val 5245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ADE8403F-02FA-4353-8631-BFE99D9F829E}"/>
              </a:ext>
            </a:extLst>
          </p:cNvPr>
          <p:cNvSpPr txBox="1"/>
          <p:nvPr/>
        </p:nvSpPr>
        <p:spPr>
          <a:xfrm>
            <a:off x="4351928" y="5475041"/>
            <a:ext cx="3193812" cy="1200329"/>
          </a:xfrm>
          <a:prstGeom prst="rect">
            <a:avLst/>
          </a:prstGeom>
          <a:noFill/>
        </p:spPr>
        <p:txBody>
          <a:bodyPr wrap="square" rtlCol="0">
            <a:spAutoFit/>
          </a:bodyPr>
          <a:lstStyle/>
          <a:p>
            <a:r>
              <a:rPr lang="en-US" sz="2400" dirty="0"/>
              <a:t>Explanatory Variable</a:t>
            </a:r>
          </a:p>
          <a:p>
            <a:r>
              <a:rPr lang="en-US" sz="2400" dirty="0"/>
              <a:t>Independent Variable</a:t>
            </a:r>
          </a:p>
          <a:p>
            <a:r>
              <a:rPr lang="en-US" sz="2400" dirty="0"/>
              <a:t>Predictor, Regressor</a:t>
            </a:r>
          </a:p>
        </p:txBody>
      </p:sp>
    </p:spTree>
    <p:extLst>
      <p:ext uri="{BB962C8B-B14F-4D97-AF65-F5344CB8AC3E}">
        <p14:creationId xmlns:p14="http://schemas.microsoft.com/office/powerpoint/2010/main" val="26345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7" grpId="0"/>
      <p:bldP spid="20" grpId="0" animBg="1"/>
      <p:bldP spid="21" grpId="0" animBg="1"/>
      <p:bldP spid="22" grpId="0"/>
      <p:bldP spid="23" grpId="0" animBg="1"/>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One Predictor Variable</a:t>
            </a:r>
          </a:p>
        </p:txBody>
      </p:sp>
      <p:sp>
        <p:nvSpPr>
          <p:cNvPr id="4" name="TextBox 3">
            <a:extLst>
              <a:ext uri="{FF2B5EF4-FFF2-40B4-BE49-F238E27FC236}">
                <a16:creationId xmlns:a16="http://schemas.microsoft.com/office/drawing/2014/main" id="{35B297E7-8305-4FDE-A3E3-07D93411BBCC}"/>
              </a:ext>
            </a:extLst>
          </p:cNvPr>
          <p:cNvSpPr txBox="1"/>
          <p:nvPr/>
        </p:nvSpPr>
        <p:spPr>
          <a:xfrm>
            <a:off x="838200" y="1690688"/>
            <a:ext cx="5838370" cy="1200329"/>
          </a:xfrm>
          <a:prstGeom prst="rect">
            <a:avLst/>
          </a:prstGeom>
          <a:noFill/>
        </p:spPr>
        <p:txBody>
          <a:bodyPr wrap="square" rtlCol="0">
            <a:spAutoFit/>
          </a:bodyPr>
          <a:lstStyle/>
          <a:p>
            <a:r>
              <a:rPr lang="en-US" sz="2400" dirty="0"/>
              <a:t>We are interested in finding out how changes in the </a:t>
            </a:r>
            <a:r>
              <a:rPr lang="en-US" sz="2400" dirty="0">
                <a:solidFill>
                  <a:srgbClr val="0070C0"/>
                </a:solidFill>
              </a:rPr>
              <a:t>predictor variables </a:t>
            </a:r>
            <a:r>
              <a:rPr lang="en-US" sz="2400" dirty="0"/>
              <a:t>affect the values of the </a:t>
            </a:r>
            <a:r>
              <a:rPr lang="en-US" sz="2400" dirty="0">
                <a:solidFill>
                  <a:srgbClr val="FF0000"/>
                </a:solidFill>
              </a:rPr>
              <a:t>response variable</a:t>
            </a:r>
            <a:r>
              <a:rPr lang="en-US" sz="2400" dirty="0"/>
              <a:t>.</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BBC185D-BD7F-45C0-A205-83F5D4BC6136}"/>
                  </a:ext>
                </a:extLst>
              </p:cNvPr>
              <p:cNvSpPr/>
              <p:nvPr/>
            </p:nvSpPr>
            <p:spPr>
              <a:xfrm>
                <a:off x="838199" y="3007007"/>
                <a:ext cx="5838370" cy="1569660"/>
              </a:xfrm>
              <a:prstGeom prst="rect">
                <a:avLst/>
              </a:prstGeom>
            </p:spPr>
            <p:txBody>
              <a:bodyPr wrap="square">
                <a:spAutoFit/>
              </a:bodyPr>
              <a:lstStyle/>
              <a:p>
                <a:pPr lvl="0">
                  <a:defRPr/>
                </a:pPr>
                <a:r>
                  <a:rPr lang="en-US" sz="2400" dirty="0"/>
                  <a:t>So, we assume that response variable is a function of predictor variable(s) plus some additive errors. That is </a:t>
                </a:r>
              </a:p>
              <a:p>
                <a:pPr>
                  <a:defRPr/>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𝑋</m:t>
                          </m:r>
                        </m:e>
                      </m:d>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𝜀</m:t>
                      </m:r>
                    </m:oMath>
                  </m:oMathPara>
                </a14:m>
                <a:endParaRPr lang="en-US" sz="2400" dirty="0"/>
              </a:p>
            </p:txBody>
          </p:sp>
        </mc:Choice>
        <mc:Fallback xmlns="">
          <p:sp>
            <p:nvSpPr>
              <p:cNvPr id="9" name="Rectangle 8">
                <a:extLst>
                  <a:ext uri="{FF2B5EF4-FFF2-40B4-BE49-F238E27FC236}">
                    <a16:creationId xmlns:a16="http://schemas.microsoft.com/office/drawing/2014/main" id="{1BBC185D-BD7F-45C0-A205-83F5D4BC6136}"/>
                  </a:ext>
                </a:extLst>
              </p:cNvPr>
              <p:cNvSpPr>
                <a:spLocks noRot="1" noChangeAspect="1" noMove="1" noResize="1" noEditPoints="1" noAdjustHandles="1" noChangeArrowheads="1" noChangeShapeType="1" noTextEdit="1"/>
              </p:cNvSpPr>
              <p:nvPr/>
            </p:nvSpPr>
            <p:spPr>
              <a:xfrm>
                <a:off x="838199" y="3007007"/>
                <a:ext cx="5838370" cy="1569660"/>
              </a:xfrm>
              <a:prstGeom prst="rect">
                <a:avLst/>
              </a:prstGeom>
              <a:blipFill>
                <a:blip r:embed="rId3"/>
                <a:stretch>
                  <a:fillRect l="-1566" t="-3101" b="-4264"/>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7E3AFD42-F252-4990-B7D4-76E33C81223C}"/>
              </a:ext>
            </a:extLst>
          </p:cNvPr>
          <p:cNvSpPr/>
          <p:nvPr/>
        </p:nvSpPr>
        <p:spPr>
          <a:xfrm>
            <a:off x="7701809" y="406430"/>
            <a:ext cx="1983178" cy="132556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4EB76A3-7A24-43E1-A682-6BE15B990E1F}"/>
              </a:ext>
            </a:extLst>
          </p:cNvPr>
          <p:cNvSpPr/>
          <p:nvPr/>
        </p:nvSpPr>
        <p:spPr>
          <a:xfrm>
            <a:off x="7875005" y="653712"/>
            <a:ext cx="1636785" cy="830997"/>
          </a:xfrm>
          <a:prstGeom prst="rect">
            <a:avLst/>
          </a:prstGeom>
        </p:spPr>
        <p:txBody>
          <a:bodyPr wrap="square">
            <a:spAutoFit/>
          </a:bodyPr>
          <a:lstStyle/>
          <a:p>
            <a:pPr algn="ctr"/>
            <a:r>
              <a:rPr lang="en-US" sz="2400" dirty="0">
                <a:solidFill>
                  <a:srgbClr val="0070C0"/>
                </a:solidFill>
              </a:rPr>
              <a:t>Predictor variable </a:t>
            </a:r>
            <a:endParaRPr lang="en-US" sz="2400" dirty="0"/>
          </a:p>
        </p:txBody>
      </p:sp>
      <p:sp>
        <p:nvSpPr>
          <p:cNvPr id="12" name="Oval 11">
            <a:extLst>
              <a:ext uri="{FF2B5EF4-FFF2-40B4-BE49-F238E27FC236}">
                <a16:creationId xmlns:a16="http://schemas.microsoft.com/office/drawing/2014/main" id="{EBCC77E1-1977-428A-9CF5-92061110BF1B}"/>
              </a:ext>
            </a:extLst>
          </p:cNvPr>
          <p:cNvSpPr/>
          <p:nvPr/>
        </p:nvSpPr>
        <p:spPr>
          <a:xfrm>
            <a:off x="9635506" y="2411381"/>
            <a:ext cx="1983178" cy="13255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B69D3B-1293-4E09-B88A-FF0B2AC40DC3}"/>
              </a:ext>
            </a:extLst>
          </p:cNvPr>
          <p:cNvSpPr/>
          <p:nvPr/>
        </p:nvSpPr>
        <p:spPr>
          <a:xfrm>
            <a:off x="9808702" y="2658663"/>
            <a:ext cx="1636785" cy="830997"/>
          </a:xfrm>
          <a:prstGeom prst="rect">
            <a:avLst/>
          </a:prstGeom>
        </p:spPr>
        <p:txBody>
          <a:bodyPr wrap="square">
            <a:spAutoFit/>
          </a:bodyPr>
          <a:lstStyle/>
          <a:p>
            <a:pPr algn="ctr"/>
            <a:r>
              <a:rPr lang="en-US" sz="2400" dirty="0">
                <a:solidFill>
                  <a:srgbClr val="FF0000"/>
                </a:solidFill>
              </a:rPr>
              <a:t>Response variable </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04CB73E1-5C1A-4CEF-B8B9-494BBBBCC124}"/>
                  </a:ext>
                </a:extLst>
              </p:cNvPr>
              <p:cNvSpPr/>
              <p:nvPr/>
            </p:nvSpPr>
            <p:spPr>
              <a:xfrm>
                <a:off x="7218855" y="822988"/>
                <a:ext cx="4598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dirty="0"/>
              </a:p>
            </p:txBody>
          </p:sp>
        </mc:Choice>
        <mc:Fallback xmlns="">
          <p:sp>
            <p:nvSpPr>
              <p:cNvPr id="14" name="Rectangle 13">
                <a:extLst>
                  <a:ext uri="{FF2B5EF4-FFF2-40B4-BE49-F238E27FC236}">
                    <a16:creationId xmlns:a16="http://schemas.microsoft.com/office/drawing/2014/main" id="{04CB73E1-5C1A-4CEF-B8B9-494BBBBCC124}"/>
                  </a:ext>
                </a:extLst>
              </p:cNvPr>
              <p:cNvSpPr>
                <a:spLocks noRot="1" noChangeAspect="1" noMove="1" noResize="1" noEditPoints="1" noAdjustHandles="1" noChangeArrowheads="1" noChangeShapeType="1" noTextEdit="1"/>
              </p:cNvSpPr>
              <p:nvPr/>
            </p:nvSpPr>
            <p:spPr>
              <a:xfrm>
                <a:off x="7218855" y="822988"/>
                <a:ext cx="45986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B60FC99-D8DC-44BC-9139-3BD91657E6E1}"/>
                  </a:ext>
                </a:extLst>
              </p:cNvPr>
              <p:cNvSpPr/>
              <p:nvPr/>
            </p:nvSpPr>
            <p:spPr>
              <a:xfrm>
                <a:off x="9124664" y="2843328"/>
                <a:ext cx="4598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oMath>
                  </m:oMathPara>
                </a14:m>
                <a:endParaRPr lang="en-US" sz="2400" dirty="0"/>
              </a:p>
            </p:txBody>
          </p:sp>
        </mc:Choice>
        <mc:Fallback xmlns="">
          <p:sp>
            <p:nvSpPr>
              <p:cNvPr id="15" name="Rectangle 14">
                <a:extLst>
                  <a:ext uri="{FF2B5EF4-FFF2-40B4-BE49-F238E27FC236}">
                    <a16:creationId xmlns:a16="http://schemas.microsoft.com/office/drawing/2014/main" id="{1B60FC99-D8DC-44BC-9139-3BD91657E6E1}"/>
                  </a:ext>
                </a:extLst>
              </p:cNvPr>
              <p:cNvSpPr>
                <a:spLocks noRot="1" noChangeAspect="1" noMove="1" noResize="1" noEditPoints="1" noAdjustHandles="1" noChangeArrowheads="1" noChangeShapeType="1" noTextEdit="1"/>
              </p:cNvSpPr>
              <p:nvPr/>
            </p:nvSpPr>
            <p:spPr>
              <a:xfrm>
                <a:off x="9124664" y="2843328"/>
                <a:ext cx="459869" cy="461665"/>
              </a:xfrm>
              <a:prstGeom prst="rect">
                <a:avLst/>
              </a:prstGeom>
              <a:blipFill>
                <a:blip r:embed="rId5"/>
                <a:stretch>
                  <a:fillRect/>
                </a:stretch>
              </a:blipFill>
            </p:spPr>
            <p:txBody>
              <a:bodyPr/>
              <a:lstStyle/>
              <a:p>
                <a:r>
                  <a:rPr lang="en-US">
                    <a:noFill/>
                  </a:rPr>
                  <a:t> </a:t>
                </a:r>
              </a:p>
            </p:txBody>
          </p:sp>
        </mc:Fallback>
      </mc:AlternateContent>
      <p:cxnSp>
        <p:nvCxnSpPr>
          <p:cNvPr id="17" name="Connector: Curved 16">
            <a:extLst>
              <a:ext uri="{FF2B5EF4-FFF2-40B4-BE49-F238E27FC236}">
                <a16:creationId xmlns:a16="http://schemas.microsoft.com/office/drawing/2014/main" id="{FA7BC693-3267-4CDE-B364-D405BF2C7736}"/>
              </a:ext>
            </a:extLst>
          </p:cNvPr>
          <p:cNvCxnSpPr>
            <a:cxnSpLocks/>
            <a:stCxn id="14" idx="2"/>
            <a:endCxn id="15" idx="1"/>
          </p:cNvCxnSpPr>
          <p:nvPr/>
        </p:nvCxnSpPr>
        <p:spPr>
          <a:xfrm rot="16200000" flipH="1">
            <a:off x="7391973" y="1341470"/>
            <a:ext cx="1789508" cy="167587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0B3165DB-064E-49CF-A60A-6404F57B1D12}"/>
                  </a:ext>
                </a:extLst>
              </p:cNvPr>
              <p:cNvSpPr/>
              <p:nvPr/>
            </p:nvSpPr>
            <p:spPr>
              <a:xfrm>
                <a:off x="9635506" y="1652446"/>
                <a:ext cx="2266524"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𝑋</m:t>
                          </m:r>
                        </m:e>
                      </m:d>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𝜀</m:t>
                      </m:r>
                    </m:oMath>
                  </m:oMathPara>
                </a14:m>
                <a:endParaRPr lang="en-US" sz="2400" dirty="0"/>
              </a:p>
            </p:txBody>
          </p:sp>
        </mc:Choice>
        <mc:Fallback xmlns="">
          <p:sp>
            <p:nvSpPr>
              <p:cNvPr id="20" name="Rectangle 19">
                <a:extLst>
                  <a:ext uri="{FF2B5EF4-FFF2-40B4-BE49-F238E27FC236}">
                    <a16:creationId xmlns:a16="http://schemas.microsoft.com/office/drawing/2014/main" id="{0B3165DB-064E-49CF-A60A-6404F57B1D12}"/>
                  </a:ext>
                </a:extLst>
              </p:cNvPr>
              <p:cNvSpPr>
                <a:spLocks noRot="1" noChangeAspect="1" noMove="1" noResize="1" noEditPoints="1" noAdjustHandles="1" noChangeArrowheads="1" noChangeShapeType="1" noTextEdit="1"/>
              </p:cNvSpPr>
              <p:nvPr/>
            </p:nvSpPr>
            <p:spPr>
              <a:xfrm>
                <a:off x="9635506" y="1652446"/>
                <a:ext cx="2266524" cy="461665"/>
              </a:xfrm>
              <a:prstGeom prst="rect">
                <a:avLst/>
              </a:prstGeom>
              <a:blipFill>
                <a:blip r:embed="rId6"/>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AA448C6D-67A8-4B31-9753-1CAAA24B84C6}"/>
                  </a:ext>
                </a:extLst>
              </p:cNvPr>
              <p:cNvSpPr/>
              <p:nvPr/>
            </p:nvSpPr>
            <p:spPr>
              <a:xfrm>
                <a:off x="838199" y="4692657"/>
                <a:ext cx="5838370" cy="1569660"/>
              </a:xfrm>
              <a:prstGeom prst="rect">
                <a:avLst/>
              </a:prstGeom>
            </p:spPr>
            <p:txBody>
              <a:bodyPr wrap="square">
                <a:spAutoFit/>
              </a:bodyPr>
              <a:lstStyle/>
              <a:p>
                <a:r>
                  <a:rPr lang="en-US" sz="2400" dirty="0"/>
                  <a:t>The goal is to estimate this function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e>
                    </m:d>
                  </m:oMath>
                </a14:m>
                <a:r>
                  <a:rPr lang="en-US" sz="2400" dirty="0"/>
                  <a:t> using a set of observations</a:t>
                </a:r>
              </a:p>
              <a:p>
                <a:endParaRPr lang="en-US" sz="2400" dirty="0"/>
              </a:p>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d>
                      <m:r>
                        <a:rPr lang="en-US" sz="2400" i="1">
                          <a:latin typeface="Cambria Math" panose="02040503050406030204" pitchFamily="18" charset="0"/>
                        </a:rPr>
                        <m:t>,</m:t>
                      </m:r>
                      <m:r>
                        <a:rPr lang="en-US" sz="2400" b="0" i="1" smtClean="0">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𝑛</m:t>
                              </m:r>
                            </m:sub>
                          </m:sSub>
                        </m:e>
                      </m:d>
                    </m:oMath>
                  </m:oMathPara>
                </a14:m>
                <a:endParaRPr lang="en-US" sz="2400" dirty="0"/>
              </a:p>
            </p:txBody>
          </p:sp>
        </mc:Choice>
        <mc:Fallback xmlns="">
          <p:sp>
            <p:nvSpPr>
              <p:cNvPr id="21" name="Rectangle 20">
                <a:extLst>
                  <a:ext uri="{FF2B5EF4-FFF2-40B4-BE49-F238E27FC236}">
                    <a16:creationId xmlns:a16="http://schemas.microsoft.com/office/drawing/2014/main" id="{AA448C6D-67A8-4B31-9753-1CAAA24B84C6}"/>
                  </a:ext>
                </a:extLst>
              </p:cNvPr>
              <p:cNvSpPr>
                <a:spLocks noRot="1" noChangeAspect="1" noMove="1" noResize="1" noEditPoints="1" noAdjustHandles="1" noChangeArrowheads="1" noChangeShapeType="1" noTextEdit="1"/>
              </p:cNvSpPr>
              <p:nvPr/>
            </p:nvSpPr>
            <p:spPr>
              <a:xfrm>
                <a:off x="838199" y="4692657"/>
                <a:ext cx="5838370" cy="1569660"/>
              </a:xfrm>
              <a:prstGeom prst="rect">
                <a:avLst/>
              </a:prstGeom>
              <a:blipFill>
                <a:blip r:embed="rId7"/>
                <a:stretch>
                  <a:fillRect l="-1566" t="-3113" b="-23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43E35CD-731C-42E5-B67C-92D897D7E471}"/>
                  </a:ext>
                </a:extLst>
              </p:cNvPr>
              <p:cNvSpPr txBox="1"/>
              <p:nvPr/>
            </p:nvSpPr>
            <p:spPr>
              <a:xfrm>
                <a:off x="6695042" y="4044358"/>
                <a:ext cx="5257800" cy="1200329"/>
              </a:xfrm>
              <a:prstGeom prst="rect">
                <a:avLst/>
              </a:prstGeom>
              <a:noFill/>
            </p:spPr>
            <p:txBody>
              <a:bodyPr wrap="square" rtlCol="0">
                <a:spAutoFit/>
              </a:bodyPr>
              <a:lstStyle/>
              <a:p>
                <a:r>
                  <a:rPr lang="en-US" sz="2400" dirty="0"/>
                  <a:t>Suppose the relation between the two variables is linear, that is of the form</a:t>
                </a:r>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oMath>
                  </m:oMathPara>
                </a14:m>
                <a:endParaRPr lang="en-US" sz="2400" dirty="0"/>
              </a:p>
            </p:txBody>
          </p:sp>
        </mc:Choice>
        <mc:Fallback xmlns="">
          <p:sp>
            <p:nvSpPr>
              <p:cNvPr id="5" name="TextBox 4">
                <a:extLst>
                  <a:ext uri="{FF2B5EF4-FFF2-40B4-BE49-F238E27FC236}">
                    <a16:creationId xmlns:a16="http://schemas.microsoft.com/office/drawing/2014/main" id="{843E35CD-731C-42E5-B67C-92D897D7E471}"/>
                  </a:ext>
                </a:extLst>
              </p:cNvPr>
              <p:cNvSpPr txBox="1">
                <a:spLocks noRot="1" noChangeAspect="1" noMove="1" noResize="1" noEditPoints="1" noAdjustHandles="1" noChangeArrowheads="1" noChangeShapeType="1" noTextEdit="1"/>
              </p:cNvSpPr>
              <p:nvPr/>
            </p:nvSpPr>
            <p:spPr>
              <a:xfrm>
                <a:off x="6695042" y="4044358"/>
                <a:ext cx="5257800" cy="1200329"/>
              </a:xfrm>
              <a:prstGeom prst="rect">
                <a:avLst/>
              </a:prstGeom>
              <a:blipFill>
                <a:blip r:embed="rId8"/>
                <a:stretch>
                  <a:fillRect l="-1738" t="-4061" b="-6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E3F9E49-11CD-4C6C-A159-73009ED77FEB}"/>
                  </a:ext>
                </a:extLst>
              </p:cNvPr>
              <p:cNvSpPr txBox="1"/>
              <p:nvPr/>
            </p:nvSpPr>
            <p:spPr>
              <a:xfrm>
                <a:off x="6695042" y="5386526"/>
                <a:ext cx="4081827" cy="1200329"/>
              </a:xfrm>
              <a:prstGeom prst="rect">
                <a:avLst/>
              </a:prstGeom>
              <a:noFill/>
            </p:spPr>
            <p:txBody>
              <a:bodyPr wrap="square">
                <a:spAutoFit/>
              </a:bodyPr>
              <a:lstStyle/>
              <a:p>
                <a:r>
                  <a:rPr lang="en-US" sz="2400" dirty="0"/>
                  <a:t>Model parameters are</a:t>
                </a:r>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oMath>
                </a14:m>
                <a:r>
                  <a:rPr lang="en-US" sz="2400" dirty="0"/>
                  <a:t> is the intercept</a:t>
                </a:r>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1</m:t>
                        </m:r>
                      </m:sub>
                    </m:sSub>
                  </m:oMath>
                </a14:m>
                <a:r>
                  <a:rPr lang="en-US" sz="2400" dirty="0"/>
                  <a:t> is the slope</a:t>
                </a:r>
              </a:p>
            </p:txBody>
          </p:sp>
        </mc:Choice>
        <mc:Fallback xmlns="">
          <p:sp>
            <p:nvSpPr>
              <p:cNvPr id="18" name="TextBox 17">
                <a:extLst>
                  <a:ext uri="{FF2B5EF4-FFF2-40B4-BE49-F238E27FC236}">
                    <a16:creationId xmlns:a16="http://schemas.microsoft.com/office/drawing/2014/main" id="{3E3F9E49-11CD-4C6C-A159-73009ED77FEB}"/>
                  </a:ext>
                </a:extLst>
              </p:cNvPr>
              <p:cNvSpPr txBox="1">
                <a:spLocks noRot="1" noChangeAspect="1" noMove="1" noResize="1" noEditPoints="1" noAdjustHandles="1" noChangeArrowheads="1" noChangeShapeType="1" noTextEdit="1"/>
              </p:cNvSpPr>
              <p:nvPr/>
            </p:nvSpPr>
            <p:spPr>
              <a:xfrm>
                <a:off x="6695042" y="5386526"/>
                <a:ext cx="4081827" cy="1200329"/>
              </a:xfrm>
              <a:prstGeom prst="rect">
                <a:avLst/>
              </a:prstGeom>
              <a:blipFill>
                <a:blip r:embed="rId9"/>
                <a:stretch>
                  <a:fillRect l="-2239" t="-4061" b="-10660"/>
                </a:stretch>
              </a:blipFill>
            </p:spPr>
            <p:txBody>
              <a:bodyPr/>
              <a:lstStyle/>
              <a:p>
                <a:r>
                  <a:rPr lang="en-US">
                    <a:noFill/>
                  </a:rPr>
                  <a:t> </a:t>
                </a:r>
              </a:p>
            </p:txBody>
          </p:sp>
        </mc:Fallback>
      </mc:AlternateContent>
    </p:spTree>
    <p:extLst>
      <p:ext uri="{BB962C8B-B14F-4D97-AF65-F5344CB8AC3E}">
        <p14:creationId xmlns:p14="http://schemas.microsoft.com/office/powerpoint/2010/main" val="40867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2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20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20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20" grpId="0"/>
      <p:bldP spid="21" grpId="0"/>
      <p:bldP spid="5"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CC9FA7F-0CA6-42CA-A077-320536EF702B}" type="slidenum">
              <a:rPr lang="en-US" smtClean="0"/>
              <a:t>3</a:t>
            </a:fld>
            <a:endParaRPr lang="en-US"/>
          </a:p>
        </p:txBody>
      </p:sp>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008000"/>
                </a:solidFill>
              </a:rPr>
              <a:t>Regression</a:t>
            </a:r>
          </a:p>
        </p:txBody>
      </p:sp>
      <p:sp>
        <p:nvSpPr>
          <p:cNvPr id="2" name="Rectangle 1">
            <a:extLst>
              <a:ext uri="{FF2B5EF4-FFF2-40B4-BE49-F238E27FC236}">
                <a16:creationId xmlns:a16="http://schemas.microsoft.com/office/drawing/2014/main" id="{F7D606AE-D1FE-4D8D-9875-DAFE18A51BAA}"/>
              </a:ext>
            </a:extLst>
          </p:cNvPr>
          <p:cNvSpPr/>
          <p:nvPr/>
        </p:nvSpPr>
        <p:spPr>
          <a:xfrm>
            <a:off x="838200" y="1690688"/>
            <a:ext cx="2863284" cy="461665"/>
          </a:xfrm>
          <a:prstGeom prst="rect">
            <a:avLst/>
          </a:prstGeom>
        </p:spPr>
        <p:txBody>
          <a:bodyPr wrap="none">
            <a:spAutoFit/>
          </a:bodyPr>
          <a:lstStyle/>
          <a:p>
            <a:r>
              <a:rPr lang="en-US" sz="2400" dirty="0">
                <a:solidFill>
                  <a:srgbClr val="0070C0"/>
                </a:solidFill>
              </a:rPr>
              <a:t>Input(s) </a:t>
            </a:r>
            <a:r>
              <a:rPr lang="en-US" sz="2400" dirty="0"/>
              <a:t>- ONE </a:t>
            </a:r>
            <a:r>
              <a:rPr lang="en-US" sz="2400" dirty="0">
                <a:solidFill>
                  <a:srgbClr val="FF0000"/>
                </a:solidFill>
              </a:rPr>
              <a:t>output</a:t>
            </a:r>
            <a:endParaRPr lang="en-US" sz="24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66A176F-8AB5-4C30-B1B4-7B4A64D91866}"/>
                  </a:ext>
                </a:extLst>
              </p:cNvPr>
              <p:cNvSpPr/>
              <p:nvPr/>
            </p:nvSpPr>
            <p:spPr>
              <a:xfrm>
                <a:off x="4488833" y="1690688"/>
                <a:ext cx="2794291"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
                            <m:sSubPr>
                              <m:ctrlPr>
                                <a:rPr lang="en-US" sz="2400" i="1">
                                  <a:solidFill>
                                    <a:srgbClr val="0070C0"/>
                                  </a:solidFill>
                                  <a:latin typeface="Cambria Math" panose="02040503050406030204" pitchFamily="18" charset="0"/>
                                </a:rPr>
                              </m:ctrlPr>
                            </m:sSubPr>
                            <m:e>
                              <m:r>
                                <a:rPr lang="en-US" sz="2400" b="0" i="1" smtClean="0">
                                  <a:solidFill>
                                    <a:schemeClr val="tx1"/>
                                  </a:solidFill>
                                  <a:latin typeface="Cambria Math" panose="02040503050406030204" pitchFamily="18" charset="0"/>
                                </a:rPr>
                                <m:t>(</m:t>
                              </m:r>
                              <m:r>
                                <a:rPr lang="en-US" sz="2400" i="1">
                                  <a:solidFill>
                                    <a:srgbClr val="0070C0"/>
                                  </a:solidFill>
                                  <a:latin typeface="Cambria Math" panose="02040503050406030204" pitchFamily="18" charset="0"/>
                                </a:rPr>
                                <m:t>𝑥</m:t>
                              </m:r>
                            </m:e>
                            <m:sub>
                              <m:r>
                                <a:rPr lang="en-US" sz="2400" b="0" i="1" smtClean="0">
                                  <a:solidFill>
                                    <a:srgbClr val="0070C0"/>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b="0" i="1" smtClean="0">
                                  <a:solidFill>
                                    <a:srgbClr val="0070C0"/>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m:t>
                          </m:r>
                          <m:r>
                            <a:rPr lang="en-US" sz="2400" b="0" i="1" smtClean="0">
                              <a:solidFill>
                                <a:srgbClr val="0070C0"/>
                              </a:solidFill>
                              <a:latin typeface="Cambria Math" panose="02040503050406030204" pitchFamily="18" charset="0"/>
                            </a:rPr>
                            <m:t>…</m:t>
                          </m:r>
                          <m:r>
                            <a:rPr lang="en-US" sz="2400" b="0" i="1" smtClean="0">
                              <a:solidFill>
                                <a:schemeClr val="tx1"/>
                              </a:solidFill>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b="0" i="1" smtClean="0">
                                  <a:solidFill>
                                    <a:srgbClr val="0070C0"/>
                                  </a:solidFill>
                                  <a:latin typeface="Cambria Math" panose="02040503050406030204" pitchFamily="18" charset="0"/>
                                </a:rPr>
                                <m:t>𝑛</m:t>
                              </m:r>
                            </m:sub>
                          </m:sSub>
                          <m:r>
                            <a:rPr lang="en-US" sz="2400" b="0" i="1" smtClean="0">
                              <a:solidFill>
                                <a:schemeClr val="tx1"/>
                              </a:solidFill>
                              <a:latin typeface="Cambria Math" panose="02040503050406030204" pitchFamily="18" charset="0"/>
                            </a:rPr>
                            <m:t>)</m:t>
                          </m:r>
                          <m:r>
                            <a:rPr lang="en-US" sz="2400" i="1">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e>
                      </m:d>
                    </m:oMath>
                  </m:oMathPara>
                </a14:m>
                <a:endParaRPr lang="en-US" sz="2400" dirty="0"/>
              </a:p>
            </p:txBody>
          </p:sp>
        </mc:Choice>
        <mc:Fallback xmlns="">
          <p:sp>
            <p:nvSpPr>
              <p:cNvPr id="3" name="Rectangle 2">
                <a:extLst>
                  <a:ext uri="{FF2B5EF4-FFF2-40B4-BE49-F238E27FC236}">
                    <a16:creationId xmlns:a16="http://schemas.microsoft.com/office/drawing/2014/main" id="{F66A176F-8AB5-4C30-B1B4-7B4A64D91866}"/>
                  </a:ext>
                </a:extLst>
              </p:cNvPr>
              <p:cNvSpPr>
                <a:spLocks noRot="1" noChangeAspect="1" noMove="1" noResize="1" noEditPoints="1" noAdjustHandles="1" noChangeArrowheads="1" noChangeShapeType="1" noTextEdit="1"/>
              </p:cNvSpPr>
              <p:nvPr/>
            </p:nvSpPr>
            <p:spPr>
              <a:xfrm>
                <a:off x="4488833" y="1690688"/>
                <a:ext cx="2794291" cy="509178"/>
              </a:xfrm>
              <a:prstGeom prst="rect">
                <a:avLst/>
              </a:prstGeom>
              <a:blipFill>
                <a:blip r:embed="rId4"/>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99DAE86B-0A87-479C-A8A5-EC4915B1AD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035193"/>
            <a:ext cx="6244479" cy="3498680"/>
          </a:xfrm>
          <a:prstGeom prst="rect">
            <a:avLst/>
          </a:prstGeom>
        </p:spPr>
      </p:pic>
      <p:sp>
        <p:nvSpPr>
          <p:cNvPr id="11" name="Rectangle 10">
            <a:extLst>
              <a:ext uri="{FF2B5EF4-FFF2-40B4-BE49-F238E27FC236}">
                <a16:creationId xmlns:a16="http://schemas.microsoft.com/office/drawing/2014/main" id="{C2AE397D-9E17-42EB-9541-5BA5528426A3}"/>
              </a:ext>
            </a:extLst>
          </p:cNvPr>
          <p:cNvSpPr/>
          <p:nvPr/>
        </p:nvSpPr>
        <p:spPr>
          <a:xfrm>
            <a:off x="7374515" y="4048026"/>
            <a:ext cx="4588374" cy="2308324"/>
          </a:xfrm>
          <a:prstGeom prst="rect">
            <a:avLst/>
          </a:prstGeom>
        </p:spPr>
        <p:txBody>
          <a:bodyPr wrap="square">
            <a:spAutoFit/>
          </a:bodyPr>
          <a:lstStyle/>
          <a:p>
            <a:r>
              <a:rPr lang="en-US" sz="2400" dirty="0"/>
              <a:t>Hourly average Ambient Temp. (T), Ambient Pressure (AP), </a:t>
            </a:r>
          </a:p>
          <a:p>
            <a:r>
              <a:rPr lang="en-US" sz="2400" dirty="0"/>
              <a:t>Relative Humidity (RH) and </a:t>
            </a:r>
          </a:p>
          <a:p>
            <a:r>
              <a:rPr lang="en-US" sz="2400" dirty="0"/>
              <a:t>Exhaust Vacuum (V) to predict the net hourly </a:t>
            </a:r>
            <a:r>
              <a:rPr lang="en-US" sz="2400" dirty="0">
                <a:solidFill>
                  <a:srgbClr val="FF0000"/>
                </a:solidFill>
              </a:rPr>
              <a:t>Electrical Energy Output (EP) of a power plant</a:t>
            </a:r>
            <a:r>
              <a:rPr lang="en-US" sz="2400" dirty="0"/>
              <a:t> [2].</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1E23BE9-6254-4E5A-A757-FE2A14C8B188}"/>
                  </a:ext>
                </a:extLst>
              </p:cNvPr>
              <p:cNvSpPr/>
              <p:nvPr/>
            </p:nvSpPr>
            <p:spPr>
              <a:xfrm>
                <a:off x="838200" y="2375466"/>
                <a:ext cx="3612849" cy="461665"/>
              </a:xfrm>
              <a:prstGeom prst="rect">
                <a:avLst/>
              </a:prstGeom>
            </p:spPr>
            <p:txBody>
              <a:bodyPr wrap="none">
                <a:spAutoFit/>
              </a:bodyPr>
              <a:lstStyle/>
              <a:p>
                <a14:m>
                  <m:oMath xmlns:m="http://schemas.openxmlformats.org/officeDocument/2006/math">
                    <m:d>
                      <m:dPr>
                        <m:ctrlPr>
                          <a:rPr lang="en-US" sz="2400" i="1" smtClean="0">
                            <a:latin typeface="Cambria Math" panose="02040503050406030204" pitchFamily="18" charset="0"/>
                          </a:rPr>
                        </m:ctrlPr>
                      </m:dPr>
                      <m:e>
                        <m:sSub>
                          <m:sSubPr>
                            <m:ctrlPr>
                              <a:rPr lang="en-US" sz="2400"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𝒙</m:t>
                            </m:r>
                          </m:e>
                          <m:sub>
                            <m:r>
                              <a:rPr lang="en-US" sz="2400" i="1">
                                <a:solidFill>
                                  <a:srgbClr val="0070C0"/>
                                </a:solidFill>
                                <a:latin typeface="Cambria Math" panose="02040503050406030204" pitchFamily="18" charset="0"/>
                              </a:rPr>
                              <m:t>𝑖</m:t>
                            </m:r>
                          </m:sub>
                        </m:sSub>
                        <m:r>
                          <a:rPr lang="en-US" sz="2400" i="1">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e>
                    </m:d>
                  </m:oMath>
                </a14:m>
                <a:r>
                  <a:rPr lang="en-US" sz="2400" dirty="0"/>
                  <a:t>: (</a:t>
                </a:r>
                <a:r>
                  <a:rPr lang="en-US" sz="2400" dirty="0">
                    <a:solidFill>
                      <a:srgbClr val="0070C0"/>
                    </a:solidFill>
                  </a:rPr>
                  <a:t>(AT, AP, RH, V)</a:t>
                </a:r>
                <a:r>
                  <a:rPr lang="en-US" sz="2400" dirty="0"/>
                  <a:t>, </a:t>
                </a:r>
                <a:r>
                  <a:rPr lang="en-US" sz="2400" dirty="0">
                    <a:solidFill>
                      <a:srgbClr val="FF0000"/>
                    </a:solidFill>
                  </a:rPr>
                  <a:t>EP</a:t>
                </a:r>
                <a:r>
                  <a:rPr lang="en-US" sz="2400" dirty="0"/>
                  <a:t>)</a:t>
                </a:r>
              </a:p>
            </p:txBody>
          </p:sp>
        </mc:Choice>
        <mc:Fallback xmlns="">
          <p:sp>
            <p:nvSpPr>
              <p:cNvPr id="12" name="Rectangle 11">
                <a:extLst>
                  <a:ext uri="{FF2B5EF4-FFF2-40B4-BE49-F238E27FC236}">
                    <a16:creationId xmlns:a16="http://schemas.microsoft.com/office/drawing/2014/main" id="{11E23BE9-6254-4E5A-A757-FE2A14C8B188}"/>
                  </a:ext>
                </a:extLst>
              </p:cNvPr>
              <p:cNvSpPr>
                <a:spLocks noRot="1" noChangeAspect="1" noMove="1" noResize="1" noEditPoints="1" noAdjustHandles="1" noChangeArrowheads="1" noChangeShapeType="1" noTextEdit="1"/>
              </p:cNvSpPr>
              <p:nvPr/>
            </p:nvSpPr>
            <p:spPr>
              <a:xfrm>
                <a:off x="838200" y="2375466"/>
                <a:ext cx="3612849" cy="461665"/>
              </a:xfrm>
              <a:prstGeom prst="rect">
                <a:avLst/>
              </a:prstGeom>
              <a:blipFill>
                <a:blip r:embed="rId6"/>
                <a:stretch>
                  <a:fillRect t="-10667" r="-1520" b="-30667"/>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10DF0109-E6E3-4385-8FB7-4816DEDEF1A7}"/>
              </a:ext>
            </a:extLst>
          </p:cNvPr>
          <p:cNvSpPr/>
          <p:nvPr/>
        </p:nvSpPr>
        <p:spPr>
          <a:xfrm>
            <a:off x="5874707" y="2646058"/>
            <a:ext cx="1114816" cy="39802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2CA1F7B-4812-4B0F-94A0-63C63A3B1F91}"/>
              </a:ext>
            </a:extLst>
          </p:cNvPr>
          <p:cNvSpPr txBox="1"/>
          <p:nvPr/>
        </p:nvSpPr>
        <p:spPr>
          <a:xfrm>
            <a:off x="6304641" y="8150"/>
            <a:ext cx="5887359" cy="369332"/>
          </a:xfrm>
          <a:prstGeom prst="rect">
            <a:avLst/>
          </a:prstGeom>
          <a:noFill/>
        </p:spPr>
        <p:txBody>
          <a:bodyPr wrap="square">
            <a:spAutoFit/>
          </a:bodyPr>
          <a:lstStyle/>
          <a:p>
            <a:r>
              <a:rPr lang="en-US" sz="1800" dirty="0">
                <a:solidFill>
                  <a:srgbClr val="C00000"/>
                </a:solidFill>
              </a:rPr>
              <a:t>[2] </a:t>
            </a:r>
            <a:r>
              <a:rPr lang="en-US" sz="1800" dirty="0"/>
              <a:t>Frank, A., Asuncion, A., UCI Machine Learning Repository</a:t>
            </a:r>
            <a:endParaRPr lang="en-US" dirty="0"/>
          </a:p>
        </p:txBody>
      </p:sp>
    </p:spTree>
    <p:extLst>
      <p:ext uri="{BB962C8B-B14F-4D97-AF65-F5344CB8AC3E}">
        <p14:creationId xmlns:p14="http://schemas.microsoft.com/office/powerpoint/2010/main" val="115731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Parameter Estimation</a:t>
            </a:r>
          </a:p>
        </p:txBody>
      </p:sp>
      <p:sp>
        <p:nvSpPr>
          <p:cNvPr id="3" name="Rectangle 2">
            <a:extLst>
              <a:ext uri="{FF2B5EF4-FFF2-40B4-BE49-F238E27FC236}">
                <a16:creationId xmlns:a16="http://schemas.microsoft.com/office/drawing/2014/main" id="{71D6B141-54E1-4EC4-B8DE-CA196AEE5C95}"/>
              </a:ext>
            </a:extLst>
          </p:cNvPr>
          <p:cNvSpPr/>
          <p:nvPr/>
        </p:nvSpPr>
        <p:spPr>
          <a:xfrm>
            <a:off x="838201" y="1463267"/>
            <a:ext cx="5257800" cy="830997"/>
          </a:xfrm>
          <a:prstGeom prst="rect">
            <a:avLst/>
          </a:prstGeom>
        </p:spPr>
        <p:txBody>
          <a:bodyPr wrap="square">
            <a:spAutoFit/>
          </a:bodyPr>
          <a:lstStyle/>
          <a:p>
            <a:r>
              <a:rPr lang="en-US" sz="2400" dirty="0"/>
              <a:t>Consider 25 observations of variable Y (pressure) and X (average temperature).</a:t>
            </a:r>
          </a:p>
        </p:txBody>
      </p:sp>
      <p:graphicFrame>
        <p:nvGraphicFramePr>
          <p:cNvPr id="4" name="Table 3">
            <a:extLst>
              <a:ext uri="{FF2B5EF4-FFF2-40B4-BE49-F238E27FC236}">
                <a16:creationId xmlns:a16="http://schemas.microsoft.com/office/drawing/2014/main" id="{CD97E53A-BBAB-43F5-A401-AD64974C79F5}"/>
              </a:ext>
            </a:extLst>
          </p:cNvPr>
          <p:cNvGraphicFramePr>
            <a:graphicFrameLocks noGrp="1"/>
          </p:cNvGraphicFramePr>
          <p:nvPr>
            <p:extLst>
              <p:ext uri="{D42A27DB-BD31-4B8C-83A1-F6EECF244321}">
                <p14:modId xmlns:p14="http://schemas.microsoft.com/office/powerpoint/2010/main" val="592773357"/>
              </p:ext>
            </p:extLst>
          </p:nvPr>
        </p:nvGraphicFramePr>
        <p:xfrm>
          <a:off x="7824107" y="557172"/>
          <a:ext cx="3759199" cy="1812189"/>
        </p:xfrm>
        <a:graphic>
          <a:graphicData uri="http://schemas.openxmlformats.org/drawingml/2006/table">
            <a:tbl>
              <a:tblPr firstRow="1" bandRow="1">
                <a:tableStyleId>{073A0DAA-6AF3-43AB-8588-CEC1D06C72B9}</a:tableStyleId>
              </a:tblPr>
              <a:tblGrid>
                <a:gridCol w="1511299">
                  <a:extLst>
                    <a:ext uri="{9D8B030D-6E8A-4147-A177-3AD203B41FA5}">
                      <a16:colId xmlns:a16="http://schemas.microsoft.com/office/drawing/2014/main" val="790966807"/>
                    </a:ext>
                  </a:extLst>
                </a:gridCol>
                <a:gridCol w="1176905">
                  <a:extLst>
                    <a:ext uri="{9D8B030D-6E8A-4147-A177-3AD203B41FA5}">
                      <a16:colId xmlns:a16="http://schemas.microsoft.com/office/drawing/2014/main" val="3985071693"/>
                    </a:ext>
                  </a:extLst>
                </a:gridCol>
                <a:gridCol w="1070995">
                  <a:extLst>
                    <a:ext uri="{9D8B030D-6E8A-4147-A177-3AD203B41FA5}">
                      <a16:colId xmlns:a16="http://schemas.microsoft.com/office/drawing/2014/main" val="1877246038"/>
                    </a:ext>
                  </a:extLst>
                </a:gridCol>
              </a:tblGrid>
              <a:tr h="407046">
                <a:tc>
                  <a:txBody>
                    <a:bodyPr/>
                    <a:lstStyle/>
                    <a:p>
                      <a:r>
                        <a:rPr lang="en-US" dirty="0"/>
                        <a:t>Observation</a:t>
                      </a:r>
                    </a:p>
                  </a:txBody>
                  <a:tcPr/>
                </a:tc>
                <a:tc>
                  <a:txBody>
                    <a:bodyPr/>
                    <a:lstStyle/>
                    <a:p>
                      <a:r>
                        <a:rPr lang="en-US" dirty="0"/>
                        <a:t>X</a:t>
                      </a:r>
                    </a:p>
                  </a:txBody>
                  <a:tcPr/>
                </a:tc>
                <a:tc>
                  <a:txBody>
                    <a:bodyPr/>
                    <a:lstStyle/>
                    <a:p>
                      <a:r>
                        <a:rPr lang="en-US" dirty="0"/>
                        <a:t>Y</a:t>
                      </a:r>
                    </a:p>
                  </a:txBody>
                  <a:tcPr/>
                </a:tc>
                <a:extLst>
                  <a:ext uri="{0D108BD9-81ED-4DB2-BD59-A6C34878D82A}">
                    <a16:rowId xmlns:a16="http://schemas.microsoft.com/office/drawing/2014/main" val="3584876400"/>
                  </a:ext>
                </a:extLst>
              </a:tr>
              <a:tr h="468381">
                <a:tc>
                  <a:txBody>
                    <a:bodyPr/>
                    <a:lstStyle/>
                    <a:p>
                      <a:r>
                        <a:rPr lang="en-US" sz="2200" dirty="0">
                          <a:solidFill>
                            <a:schemeClr val="tx1"/>
                          </a:solidFill>
                        </a:rPr>
                        <a:t>1</a:t>
                      </a:r>
                    </a:p>
                  </a:txBody>
                  <a:tcPr/>
                </a:tc>
                <a:tc>
                  <a:txBody>
                    <a:bodyPr/>
                    <a:lstStyle/>
                    <a:p>
                      <a:r>
                        <a:rPr lang="en-US" sz="2200" dirty="0">
                          <a:solidFill>
                            <a:srgbClr val="0070C0"/>
                          </a:solidFill>
                        </a:rPr>
                        <a:t>35.3</a:t>
                      </a:r>
                    </a:p>
                  </a:txBody>
                  <a:tcPr/>
                </a:tc>
                <a:tc>
                  <a:txBody>
                    <a:bodyPr/>
                    <a:lstStyle/>
                    <a:p>
                      <a:r>
                        <a:rPr lang="en-US" sz="2200" dirty="0">
                          <a:solidFill>
                            <a:srgbClr val="FF0000"/>
                          </a:solidFill>
                        </a:rPr>
                        <a:t>10.98</a:t>
                      </a:r>
                    </a:p>
                  </a:txBody>
                  <a:tcPr/>
                </a:tc>
                <a:extLst>
                  <a:ext uri="{0D108BD9-81ED-4DB2-BD59-A6C34878D82A}">
                    <a16:rowId xmlns:a16="http://schemas.microsoft.com/office/drawing/2014/main" val="3543506977"/>
                  </a:ext>
                </a:extLst>
              </a:tr>
              <a:tr h="468381">
                <a:tc>
                  <a:txBody>
                    <a:bodyPr/>
                    <a:lstStyle/>
                    <a:p>
                      <a:r>
                        <a:rPr lang="en-US" sz="2200" dirty="0"/>
                        <a:t>. . .</a:t>
                      </a:r>
                    </a:p>
                  </a:txBody>
                  <a:tcPr/>
                </a:tc>
                <a:tc>
                  <a:txBody>
                    <a:bodyPr/>
                    <a:lstStyle/>
                    <a:p>
                      <a:r>
                        <a:rPr lang="en-US" sz="2200" dirty="0"/>
                        <a:t>. . .</a:t>
                      </a:r>
                    </a:p>
                  </a:txBody>
                  <a:tcPr/>
                </a:tc>
                <a:tc>
                  <a:txBody>
                    <a:bodyPr/>
                    <a:lstStyle/>
                    <a:p>
                      <a:r>
                        <a:rPr lang="en-US" sz="2200" dirty="0"/>
                        <a:t>…</a:t>
                      </a:r>
                    </a:p>
                  </a:txBody>
                  <a:tcPr/>
                </a:tc>
                <a:extLst>
                  <a:ext uri="{0D108BD9-81ED-4DB2-BD59-A6C34878D82A}">
                    <a16:rowId xmlns:a16="http://schemas.microsoft.com/office/drawing/2014/main" val="4214063524"/>
                  </a:ext>
                </a:extLst>
              </a:tr>
              <a:tr h="468381">
                <a:tc>
                  <a:txBody>
                    <a:bodyPr/>
                    <a:lstStyle/>
                    <a:p>
                      <a:r>
                        <a:rPr lang="en-US" sz="2200" dirty="0"/>
                        <a:t>25</a:t>
                      </a:r>
                    </a:p>
                  </a:txBody>
                  <a:tcPr/>
                </a:tc>
                <a:tc>
                  <a:txBody>
                    <a:bodyPr/>
                    <a:lstStyle/>
                    <a:p>
                      <a:r>
                        <a:rPr lang="en-US" sz="2200" dirty="0"/>
                        <a:t>28.6</a:t>
                      </a:r>
                    </a:p>
                  </a:txBody>
                  <a:tcPr/>
                </a:tc>
                <a:tc>
                  <a:txBody>
                    <a:bodyPr/>
                    <a:lstStyle/>
                    <a:p>
                      <a:r>
                        <a:rPr lang="en-US" sz="2200" dirty="0"/>
                        <a:t>11.08</a:t>
                      </a:r>
                    </a:p>
                  </a:txBody>
                  <a:tcPr/>
                </a:tc>
                <a:extLst>
                  <a:ext uri="{0D108BD9-81ED-4DB2-BD59-A6C34878D82A}">
                    <a16:rowId xmlns:a16="http://schemas.microsoft.com/office/drawing/2014/main" val="3006817349"/>
                  </a:ext>
                </a:extLst>
              </a:tr>
            </a:tbl>
          </a:graphicData>
        </a:graphic>
      </p:graphicFrame>
      <p:pic>
        <p:nvPicPr>
          <p:cNvPr id="6" name="Picture 5">
            <a:extLst>
              <a:ext uri="{FF2B5EF4-FFF2-40B4-BE49-F238E27FC236}">
                <a16:creationId xmlns:a16="http://schemas.microsoft.com/office/drawing/2014/main" id="{D54E85B2-4689-4FC4-9D42-92BE40DCB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064" y="2706651"/>
            <a:ext cx="4508500" cy="3650951"/>
          </a:xfrm>
          <a:prstGeom prst="rect">
            <a:avLst/>
          </a:prstGeom>
        </p:spPr>
      </p:pic>
      <p:sp>
        <p:nvSpPr>
          <p:cNvPr id="7" name="Oval 6">
            <a:extLst>
              <a:ext uri="{FF2B5EF4-FFF2-40B4-BE49-F238E27FC236}">
                <a16:creationId xmlns:a16="http://schemas.microsoft.com/office/drawing/2014/main" id="{AB9A9DC5-518E-48C7-A486-4CFA5C6AA593}"/>
              </a:ext>
            </a:extLst>
          </p:cNvPr>
          <p:cNvSpPr/>
          <p:nvPr/>
        </p:nvSpPr>
        <p:spPr>
          <a:xfrm>
            <a:off x="2112676" y="3662658"/>
            <a:ext cx="139700" cy="13716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7573AA9-6367-4DA4-8CD7-34C7D4020FFF}"/>
              </a:ext>
            </a:extLst>
          </p:cNvPr>
          <p:cNvSpPr/>
          <p:nvPr/>
        </p:nvSpPr>
        <p:spPr>
          <a:xfrm>
            <a:off x="2150364" y="3274251"/>
            <a:ext cx="1370888" cy="369332"/>
          </a:xfrm>
          <a:prstGeom prst="rect">
            <a:avLst/>
          </a:prstGeom>
          <a:ln>
            <a:noFill/>
          </a:ln>
        </p:spPr>
        <p:txBody>
          <a:bodyPr wrap="none">
            <a:spAutoFit/>
          </a:bodyPr>
          <a:lstStyle/>
          <a:p>
            <a:r>
              <a:rPr lang="en-US" dirty="0"/>
              <a:t>(</a:t>
            </a:r>
            <a:r>
              <a:rPr lang="en-US" dirty="0">
                <a:solidFill>
                  <a:srgbClr val="0070C0"/>
                </a:solidFill>
              </a:rPr>
              <a:t>35.3</a:t>
            </a:r>
            <a:r>
              <a:rPr lang="en-US" dirty="0"/>
              <a:t>,</a:t>
            </a:r>
            <a:r>
              <a:rPr lang="en-US" dirty="0">
                <a:solidFill>
                  <a:srgbClr val="FF0000"/>
                </a:solidFill>
              </a:rPr>
              <a:t> 10.98</a:t>
            </a:r>
            <a:r>
              <a:rPr lang="en-US" dirty="0"/>
              <a:t>)</a:t>
            </a:r>
          </a:p>
        </p:txBody>
      </p:sp>
      <p:cxnSp>
        <p:nvCxnSpPr>
          <p:cNvPr id="11" name="Straight Connector 10">
            <a:extLst>
              <a:ext uri="{FF2B5EF4-FFF2-40B4-BE49-F238E27FC236}">
                <a16:creationId xmlns:a16="http://schemas.microsoft.com/office/drawing/2014/main" id="{CAFEE281-5CF0-4A0F-A224-90BFEBC46D29}"/>
              </a:ext>
            </a:extLst>
          </p:cNvPr>
          <p:cNvCxnSpPr>
            <a:cxnSpLocks/>
          </p:cNvCxnSpPr>
          <p:nvPr/>
        </p:nvCxnSpPr>
        <p:spPr>
          <a:xfrm>
            <a:off x="2182526" y="3761718"/>
            <a:ext cx="0" cy="2077933"/>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DD2752D-B9EB-4C7E-A65D-4C2E70D84220}"/>
              </a:ext>
            </a:extLst>
          </p:cNvPr>
          <p:cNvCxnSpPr>
            <a:cxnSpLocks/>
          </p:cNvCxnSpPr>
          <p:nvPr/>
        </p:nvCxnSpPr>
        <p:spPr>
          <a:xfrm flipH="1" flipV="1">
            <a:off x="1537796" y="3728486"/>
            <a:ext cx="663780" cy="275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08E8477-2ACF-47F6-84A5-78A3B40B6253}"/>
              </a:ext>
            </a:extLst>
          </p:cNvPr>
          <p:cNvSpPr/>
          <p:nvPr/>
        </p:nvSpPr>
        <p:spPr>
          <a:xfrm>
            <a:off x="1943866" y="6072224"/>
            <a:ext cx="593432" cy="369332"/>
          </a:xfrm>
          <a:prstGeom prst="rect">
            <a:avLst/>
          </a:prstGeom>
        </p:spPr>
        <p:txBody>
          <a:bodyPr wrap="none">
            <a:spAutoFit/>
          </a:bodyPr>
          <a:lstStyle/>
          <a:p>
            <a:r>
              <a:rPr lang="en-US" dirty="0">
                <a:solidFill>
                  <a:srgbClr val="0070C0"/>
                </a:solidFill>
              </a:rPr>
              <a:t>35.3</a:t>
            </a:r>
          </a:p>
        </p:txBody>
      </p:sp>
      <p:sp>
        <p:nvSpPr>
          <p:cNvPr id="22" name="Rectangle 21">
            <a:extLst>
              <a:ext uri="{FF2B5EF4-FFF2-40B4-BE49-F238E27FC236}">
                <a16:creationId xmlns:a16="http://schemas.microsoft.com/office/drawing/2014/main" id="{DE335DCD-3C3A-4469-B633-B77E311575FA}"/>
              </a:ext>
            </a:extLst>
          </p:cNvPr>
          <p:cNvSpPr/>
          <p:nvPr/>
        </p:nvSpPr>
        <p:spPr>
          <a:xfrm>
            <a:off x="544562" y="3543820"/>
            <a:ext cx="710451" cy="369332"/>
          </a:xfrm>
          <a:prstGeom prst="rect">
            <a:avLst/>
          </a:prstGeom>
        </p:spPr>
        <p:txBody>
          <a:bodyPr wrap="none">
            <a:spAutoFit/>
          </a:bodyPr>
          <a:lstStyle/>
          <a:p>
            <a:r>
              <a:rPr lang="en-US" dirty="0">
                <a:solidFill>
                  <a:srgbClr val="FF0000"/>
                </a:solidFill>
              </a:rPr>
              <a:t>10.98</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BA11E6-3A0E-4D5E-AACE-438A633BF47B}"/>
                  </a:ext>
                </a:extLst>
              </p:cNvPr>
              <p:cNvSpPr txBox="1"/>
              <p:nvPr/>
            </p:nvSpPr>
            <p:spPr>
              <a:xfrm>
                <a:off x="6096000" y="2618641"/>
                <a:ext cx="5660571" cy="1200329"/>
              </a:xfrm>
              <a:prstGeom prst="rect">
                <a:avLst/>
              </a:prstGeom>
              <a:noFill/>
            </p:spPr>
            <p:txBody>
              <a:bodyPr wrap="square" rtlCol="0">
                <a:spAutoFit/>
              </a:bodyPr>
              <a:lstStyle/>
              <a:p>
                <a:r>
                  <a:rPr lang="en-US" sz="2400" dirty="0"/>
                  <a:t>Regression process estimates parameters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oMath>
                </a14:m>
                <a:r>
                  <a:rPr lang="en-US" sz="2400" dirty="0"/>
                  <a:t> by fitting a line to observations in a way that minimizes overall 25 errors.</a:t>
                </a:r>
              </a:p>
            </p:txBody>
          </p:sp>
        </mc:Choice>
        <mc:Fallback xmlns="">
          <p:sp>
            <p:nvSpPr>
              <p:cNvPr id="5" name="TextBox 4">
                <a:extLst>
                  <a:ext uri="{FF2B5EF4-FFF2-40B4-BE49-F238E27FC236}">
                    <a16:creationId xmlns:a16="http://schemas.microsoft.com/office/drawing/2014/main" id="{02BA11E6-3A0E-4D5E-AACE-438A633BF47B}"/>
                  </a:ext>
                </a:extLst>
              </p:cNvPr>
              <p:cNvSpPr txBox="1">
                <a:spLocks noRot="1" noChangeAspect="1" noMove="1" noResize="1" noEditPoints="1" noAdjustHandles="1" noChangeArrowheads="1" noChangeShapeType="1" noTextEdit="1"/>
              </p:cNvSpPr>
              <p:nvPr/>
            </p:nvSpPr>
            <p:spPr>
              <a:xfrm>
                <a:off x="6096000" y="2618641"/>
                <a:ext cx="5660571" cy="1200329"/>
              </a:xfrm>
              <a:prstGeom prst="rect">
                <a:avLst/>
              </a:prstGeom>
              <a:blipFill>
                <a:blip r:embed="rId4"/>
                <a:stretch>
                  <a:fillRect l="-1615" t="-4082" b="-11224"/>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C4A0EDCE-6B7D-478B-B804-BC260BD3CEAE}"/>
              </a:ext>
            </a:extLst>
          </p:cNvPr>
          <p:cNvSpPr/>
          <p:nvPr/>
        </p:nvSpPr>
        <p:spPr>
          <a:xfrm>
            <a:off x="6197599" y="4085196"/>
            <a:ext cx="2377440" cy="23774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A2FF487C-D942-496D-BC5F-6DE7A4ECFE9C}"/>
              </a:ext>
            </a:extLst>
          </p:cNvPr>
          <p:cNvCxnSpPr>
            <a:cxnSpLocks/>
          </p:cNvCxnSpPr>
          <p:nvPr/>
        </p:nvCxnSpPr>
        <p:spPr>
          <a:xfrm>
            <a:off x="6197599" y="4626576"/>
            <a:ext cx="2377440" cy="126499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D161A675-556E-4132-9BFC-6B7435BC85B6}"/>
                  </a:ext>
                </a:extLst>
              </p:cNvPr>
              <p:cNvSpPr/>
              <p:nvPr/>
            </p:nvSpPr>
            <p:spPr>
              <a:xfrm>
                <a:off x="6264834" y="5988270"/>
                <a:ext cx="15592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𝑌</m:t>
                      </m:r>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𝑏</m:t>
                          </m:r>
                        </m:e>
                        <m:sub>
                          <m:r>
                            <a:rPr lang="en-US" i="1">
                              <a:solidFill>
                                <a:srgbClr val="FF0000"/>
                              </a:solidFill>
                              <a:latin typeface="Cambria Math" panose="02040503050406030204" pitchFamily="18" charset="0"/>
                            </a:rPr>
                            <m:t>0</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𝑏</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𝑋</m:t>
                      </m:r>
                    </m:oMath>
                  </m:oMathPara>
                </a14:m>
                <a:endParaRPr lang="en-US" dirty="0">
                  <a:solidFill>
                    <a:srgbClr val="FF0000"/>
                  </a:solidFill>
                </a:endParaRPr>
              </a:p>
            </p:txBody>
          </p:sp>
        </mc:Choice>
        <mc:Fallback xmlns="">
          <p:sp>
            <p:nvSpPr>
              <p:cNvPr id="45" name="Rectangle 44">
                <a:extLst>
                  <a:ext uri="{FF2B5EF4-FFF2-40B4-BE49-F238E27FC236}">
                    <a16:creationId xmlns:a16="http://schemas.microsoft.com/office/drawing/2014/main" id="{D161A675-556E-4132-9BFC-6B7435BC85B6}"/>
                  </a:ext>
                </a:extLst>
              </p:cNvPr>
              <p:cNvSpPr>
                <a:spLocks noRot="1" noChangeAspect="1" noMove="1" noResize="1" noEditPoints="1" noAdjustHandles="1" noChangeArrowheads="1" noChangeShapeType="1" noTextEdit="1"/>
              </p:cNvSpPr>
              <p:nvPr/>
            </p:nvSpPr>
            <p:spPr>
              <a:xfrm>
                <a:off x="6264834" y="5988270"/>
                <a:ext cx="1559273" cy="369332"/>
              </a:xfrm>
              <a:prstGeom prst="rect">
                <a:avLst/>
              </a:prstGeom>
              <a:blipFill>
                <a:blip r:embed="rId5"/>
                <a:stretch>
                  <a:fillRect/>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EA244E1F-EC20-4BED-A55A-AF0B3A56B684}"/>
              </a:ext>
            </a:extLst>
          </p:cNvPr>
          <p:cNvCxnSpPr>
            <a:cxnSpLocks/>
          </p:cNvCxnSpPr>
          <p:nvPr/>
        </p:nvCxnSpPr>
        <p:spPr>
          <a:xfrm>
            <a:off x="7442578" y="5329154"/>
            <a:ext cx="0" cy="45720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1038178-AF4B-4CC7-B755-DE62FD768CB6}"/>
              </a:ext>
            </a:extLst>
          </p:cNvPr>
          <p:cNvCxnSpPr>
            <a:cxnSpLocks/>
          </p:cNvCxnSpPr>
          <p:nvPr/>
        </p:nvCxnSpPr>
        <p:spPr>
          <a:xfrm>
            <a:off x="7899778" y="4783054"/>
            <a:ext cx="0" cy="761965"/>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E2A00334-0C3F-4BBC-BB1F-8C142BF47AC8}"/>
              </a:ext>
            </a:extLst>
          </p:cNvPr>
          <p:cNvSpPr/>
          <p:nvPr/>
        </p:nvSpPr>
        <p:spPr>
          <a:xfrm>
            <a:off x="6657718" y="4626576"/>
            <a:ext cx="137160" cy="137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F482F9B-D402-49D9-8AAE-D9D0257EDA5D}"/>
              </a:ext>
            </a:extLst>
          </p:cNvPr>
          <p:cNvSpPr/>
          <p:nvPr/>
        </p:nvSpPr>
        <p:spPr>
          <a:xfrm>
            <a:off x="6794878" y="5128494"/>
            <a:ext cx="137160" cy="137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6818328-FE9E-45F3-8A79-B8D208CAA162}"/>
              </a:ext>
            </a:extLst>
          </p:cNvPr>
          <p:cNvSpPr/>
          <p:nvPr/>
        </p:nvSpPr>
        <p:spPr>
          <a:xfrm>
            <a:off x="7379078" y="5743653"/>
            <a:ext cx="137160" cy="137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9299BF5F-7ECC-4678-9513-63CD6254A497}"/>
              </a:ext>
            </a:extLst>
          </p:cNvPr>
          <p:cNvSpPr/>
          <p:nvPr/>
        </p:nvSpPr>
        <p:spPr>
          <a:xfrm>
            <a:off x="7836278" y="4720556"/>
            <a:ext cx="137160" cy="137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8D8E404A-312E-4B2A-B5A4-E2E05443FE38}"/>
              </a:ext>
            </a:extLst>
          </p:cNvPr>
          <p:cNvCxnSpPr>
            <a:cxnSpLocks/>
          </p:cNvCxnSpPr>
          <p:nvPr/>
        </p:nvCxnSpPr>
        <p:spPr>
          <a:xfrm>
            <a:off x="6718678" y="4695156"/>
            <a:ext cx="0" cy="234116"/>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C5900DA-E51F-40D7-9E5A-750C573ECE46}"/>
              </a:ext>
            </a:extLst>
          </p:cNvPr>
          <p:cNvCxnSpPr>
            <a:cxnSpLocks/>
          </p:cNvCxnSpPr>
          <p:nvPr/>
        </p:nvCxnSpPr>
        <p:spPr>
          <a:xfrm>
            <a:off x="6881238" y="4992772"/>
            <a:ext cx="0" cy="173736"/>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DF4C4A78-F1A3-43A1-AC05-5A9AD16CAD78}"/>
                  </a:ext>
                </a:extLst>
              </p:cNvPr>
              <p:cNvSpPr/>
              <p:nvPr/>
            </p:nvSpPr>
            <p:spPr>
              <a:xfrm>
                <a:off x="6712321" y="4613056"/>
                <a:ext cx="4519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3</m:t>
                          </m:r>
                        </m:sub>
                      </m:sSub>
                    </m:oMath>
                  </m:oMathPara>
                </a14:m>
                <a:endParaRPr lang="en-US" dirty="0"/>
              </a:p>
            </p:txBody>
          </p:sp>
        </mc:Choice>
        <mc:Fallback xmlns="">
          <p:sp>
            <p:nvSpPr>
              <p:cNvPr id="54" name="Rectangle 53">
                <a:extLst>
                  <a:ext uri="{FF2B5EF4-FFF2-40B4-BE49-F238E27FC236}">
                    <a16:creationId xmlns:a16="http://schemas.microsoft.com/office/drawing/2014/main" id="{DF4C4A78-F1A3-43A1-AC05-5A9AD16CAD78}"/>
                  </a:ext>
                </a:extLst>
              </p:cNvPr>
              <p:cNvSpPr>
                <a:spLocks noRot="1" noChangeAspect="1" noMove="1" noResize="1" noEditPoints="1" noAdjustHandles="1" noChangeArrowheads="1" noChangeShapeType="1" noTextEdit="1"/>
              </p:cNvSpPr>
              <p:nvPr/>
            </p:nvSpPr>
            <p:spPr>
              <a:xfrm>
                <a:off x="6712321" y="4613056"/>
                <a:ext cx="45198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160F97D2-A996-42BD-B6DE-E0730390C2A9}"/>
                  </a:ext>
                </a:extLst>
              </p:cNvPr>
              <p:cNvSpPr/>
              <p:nvPr/>
            </p:nvSpPr>
            <p:spPr>
              <a:xfrm>
                <a:off x="6851510" y="5114443"/>
                <a:ext cx="4519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4</m:t>
                          </m:r>
                        </m:sub>
                      </m:sSub>
                    </m:oMath>
                  </m:oMathPara>
                </a14:m>
                <a:endParaRPr lang="en-US" dirty="0"/>
              </a:p>
            </p:txBody>
          </p:sp>
        </mc:Choice>
        <mc:Fallback xmlns="">
          <p:sp>
            <p:nvSpPr>
              <p:cNvPr id="55" name="Rectangle 54">
                <a:extLst>
                  <a:ext uri="{FF2B5EF4-FFF2-40B4-BE49-F238E27FC236}">
                    <a16:creationId xmlns:a16="http://schemas.microsoft.com/office/drawing/2014/main" id="{160F97D2-A996-42BD-B6DE-E0730390C2A9}"/>
                  </a:ext>
                </a:extLst>
              </p:cNvPr>
              <p:cNvSpPr>
                <a:spLocks noRot="1" noChangeAspect="1" noMove="1" noResize="1" noEditPoints="1" noAdjustHandles="1" noChangeArrowheads="1" noChangeShapeType="1" noTextEdit="1"/>
              </p:cNvSpPr>
              <p:nvPr/>
            </p:nvSpPr>
            <p:spPr>
              <a:xfrm>
                <a:off x="6851510" y="5114443"/>
                <a:ext cx="45198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F14DE716-C0CE-4DA5-AD70-A32F3E0A99C7}"/>
                  </a:ext>
                </a:extLst>
              </p:cNvPr>
              <p:cNvSpPr/>
              <p:nvPr/>
            </p:nvSpPr>
            <p:spPr>
              <a:xfrm>
                <a:off x="7435881" y="5461672"/>
                <a:ext cx="4519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5</m:t>
                          </m:r>
                        </m:sub>
                      </m:sSub>
                    </m:oMath>
                  </m:oMathPara>
                </a14:m>
                <a:endParaRPr lang="en-US" dirty="0"/>
              </a:p>
            </p:txBody>
          </p:sp>
        </mc:Choice>
        <mc:Fallback xmlns="">
          <p:sp>
            <p:nvSpPr>
              <p:cNvPr id="56" name="Rectangle 55">
                <a:extLst>
                  <a:ext uri="{FF2B5EF4-FFF2-40B4-BE49-F238E27FC236}">
                    <a16:creationId xmlns:a16="http://schemas.microsoft.com/office/drawing/2014/main" id="{F14DE716-C0CE-4DA5-AD70-A32F3E0A99C7}"/>
                  </a:ext>
                </a:extLst>
              </p:cNvPr>
              <p:cNvSpPr>
                <a:spLocks noRot="1" noChangeAspect="1" noMove="1" noResize="1" noEditPoints="1" noAdjustHandles="1" noChangeArrowheads="1" noChangeShapeType="1" noTextEdit="1"/>
              </p:cNvSpPr>
              <p:nvPr/>
            </p:nvSpPr>
            <p:spPr>
              <a:xfrm>
                <a:off x="7435881" y="5461672"/>
                <a:ext cx="45198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06A774A7-6B2A-4924-AD66-7B5302150489}"/>
                  </a:ext>
                </a:extLst>
              </p:cNvPr>
              <p:cNvSpPr/>
              <p:nvPr/>
            </p:nvSpPr>
            <p:spPr>
              <a:xfrm>
                <a:off x="7866719" y="4979047"/>
                <a:ext cx="4519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6</m:t>
                          </m:r>
                        </m:sub>
                      </m:sSub>
                    </m:oMath>
                  </m:oMathPara>
                </a14:m>
                <a:endParaRPr lang="en-US" dirty="0"/>
              </a:p>
            </p:txBody>
          </p:sp>
        </mc:Choice>
        <mc:Fallback xmlns="">
          <p:sp>
            <p:nvSpPr>
              <p:cNvPr id="57" name="Rectangle 56">
                <a:extLst>
                  <a:ext uri="{FF2B5EF4-FFF2-40B4-BE49-F238E27FC236}">
                    <a16:creationId xmlns:a16="http://schemas.microsoft.com/office/drawing/2014/main" id="{06A774A7-6B2A-4924-AD66-7B5302150489}"/>
                  </a:ext>
                </a:extLst>
              </p:cNvPr>
              <p:cNvSpPr>
                <a:spLocks noRot="1" noChangeAspect="1" noMove="1" noResize="1" noEditPoints="1" noAdjustHandles="1" noChangeArrowheads="1" noChangeShapeType="1" noTextEdit="1"/>
              </p:cNvSpPr>
              <p:nvPr/>
            </p:nvSpPr>
            <p:spPr>
              <a:xfrm>
                <a:off x="7866719" y="4979047"/>
                <a:ext cx="451982"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809BC6BF-B9E7-4EA5-B1A7-EB4BC2EB630C}"/>
                  </a:ext>
                </a:extLst>
              </p:cNvPr>
              <p:cNvSpPr/>
              <p:nvPr/>
            </p:nvSpPr>
            <p:spPr>
              <a:xfrm>
                <a:off x="6468373" y="4085196"/>
                <a:ext cx="21154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solidFill>
                                <a:schemeClr val="tx1"/>
                              </a:solidFill>
                              <a:latin typeface="Cambria Math" panose="02040503050406030204" pitchFamily="18" charset="0"/>
                            </a:rPr>
                            <m:t>1</m:t>
                          </m:r>
                        </m:sub>
                      </m:sSub>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60" name="Rectangle 59">
                <a:extLst>
                  <a:ext uri="{FF2B5EF4-FFF2-40B4-BE49-F238E27FC236}">
                    <a16:creationId xmlns:a16="http://schemas.microsoft.com/office/drawing/2014/main" id="{809BC6BF-B9E7-4EA5-B1A7-EB4BC2EB630C}"/>
                  </a:ext>
                </a:extLst>
              </p:cNvPr>
              <p:cNvSpPr>
                <a:spLocks noRot="1" noChangeAspect="1" noMove="1" noResize="1" noEditPoints="1" noAdjustHandles="1" noChangeArrowheads="1" noChangeShapeType="1" noTextEdit="1"/>
              </p:cNvSpPr>
              <p:nvPr/>
            </p:nvSpPr>
            <p:spPr>
              <a:xfrm>
                <a:off x="6468373" y="4085196"/>
                <a:ext cx="2115451" cy="369332"/>
              </a:xfrm>
              <a:prstGeom prst="rect">
                <a:avLst/>
              </a:prstGeom>
              <a:blipFill>
                <a:blip r:embed="rId10"/>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A1DB6730-71E8-4F5C-9FC4-A184A754AEBF}"/>
                  </a:ext>
                </a:extLst>
              </p:cNvPr>
              <p:cNvSpPr txBox="1"/>
              <p:nvPr/>
            </p:nvSpPr>
            <p:spPr>
              <a:xfrm>
                <a:off x="8977944" y="4085196"/>
                <a:ext cx="2778627" cy="2328330"/>
              </a:xfrm>
              <a:prstGeom prst="rect">
                <a:avLst/>
              </a:prstGeom>
              <a:noFill/>
            </p:spPr>
            <p:txBody>
              <a:bodyPr wrap="square">
                <a:spAutoFit/>
              </a:bodyPr>
              <a:lstStyle/>
              <a:p>
                <a:r>
                  <a:rPr lang="en-US" sz="2400" dirty="0">
                    <a:solidFill>
                      <a:schemeClr val="tx1"/>
                    </a:solidFill>
                  </a:rPr>
                  <a:t>Estimations are shown by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𝑏</m:t>
                        </m:r>
                      </m:e>
                      <m:sub>
                        <m:r>
                          <a:rPr lang="en-US" sz="2400" i="1">
                            <a:solidFill>
                              <a:schemeClr val="tx1"/>
                            </a:solidFill>
                            <a:latin typeface="Cambria Math" panose="02040503050406030204" pitchFamily="18" charset="0"/>
                          </a:rPr>
                          <m:t>0</m:t>
                        </m:r>
                      </m:sub>
                    </m:sSub>
                  </m:oMath>
                </a14:m>
                <a:r>
                  <a:rPr lang="en-US" sz="2400" dirty="0">
                    <a:solidFill>
                      <a:schemeClr val="tx1"/>
                    </a:solidFill>
                    <a:latin typeface="Cambria Math" panose="02040503050406030204" pitchFamily="18" charset="0"/>
                  </a:rPr>
                  <a:t> </a:t>
                </a:r>
                <a:r>
                  <a:rPr lang="en-US" sz="2400" dirty="0">
                    <a:solidFill>
                      <a:schemeClr val="tx1"/>
                    </a:solidFill>
                  </a:rPr>
                  <a:t>and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1</m:t>
                        </m:r>
                      </m:sub>
                    </m:sSub>
                  </m:oMath>
                </a14:m>
                <a:r>
                  <a:rPr lang="en-US" sz="2400" dirty="0">
                    <a:solidFill>
                      <a:schemeClr val="tx1"/>
                    </a:solidFill>
                    <a:latin typeface="Cambria Math" panose="02040503050406030204" pitchFamily="18" charset="0"/>
                  </a:rPr>
                  <a:t> </a:t>
                </a:r>
                <a:r>
                  <a:rPr lang="en-US" sz="2400" dirty="0">
                    <a:solidFill>
                      <a:schemeClr val="tx1"/>
                    </a:solidFill>
                  </a:rPr>
                  <a:t>or </a:t>
                </a:r>
                <a14:m>
                  <m:oMath xmlns:m="http://schemas.openxmlformats.org/officeDocument/2006/math">
                    <m:sSub>
                      <m:sSubPr>
                        <m:ctrlPr>
                          <a:rPr lang="en-US" sz="2400" i="1" smtClean="0">
                            <a:solidFill>
                              <a:schemeClr val="tx1"/>
                            </a:solidFill>
                            <a:latin typeface="Cambria Math" panose="02040503050406030204" pitchFamily="18" charset="0"/>
                          </a:rPr>
                        </m:ctrlPr>
                      </m:sSubPr>
                      <m:e>
                        <m:acc>
                          <m:accPr>
                            <m:chr m:val="̂"/>
                            <m:ctrlPr>
                              <a:rPr lang="en-US" sz="2400" i="1" smtClean="0">
                                <a:solidFill>
                                  <a:schemeClr val="tx1"/>
                                </a:solidFill>
                                <a:latin typeface="Cambria Math" panose="02040503050406030204" pitchFamily="18" charset="0"/>
                              </a:rPr>
                            </m:ctrlPr>
                          </m:accPr>
                          <m:e>
                            <m:r>
                              <a:rPr lang="en-US" sz="2400" i="1" smtClean="0">
                                <a:solidFill>
                                  <a:schemeClr val="tx1"/>
                                </a:solidFill>
                                <a:latin typeface="Cambria Math" panose="02040503050406030204" pitchFamily="18" charset="0"/>
                                <a:ea typeface="Cambria Math" panose="02040503050406030204" pitchFamily="18" charset="0"/>
                              </a:rPr>
                              <m:t>𝛽</m:t>
                            </m:r>
                          </m:e>
                        </m:acc>
                      </m:e>
                      <m:sub>
                        <m:r>
                          <a:rPr lang="en-US" sz="2400" b="0" i="1" smtClean="0">
                            <a:solidFill>
                              <a:schemeClr val="tx1"/>
                            </a:solidFill>
                            <a:latin typeface="Cambria Math" panose="02040503050406030204" pitchFamily="18" charset="0"/>
                          </a:rPr>
                          <m:t>0</m:t>
                        </m:r>
                      </m:sub>
                    </m:sSub>
                  </m:oMath>
                </a14:m>
                <a:r>
                  <a:rPr lang="en-US" sz="2400" dirty="0">
                    <a:solidFill>
                      <a:schemeClr val="tx1"/>
                    </a:solidFill>
                  </a:rPr>
                  <a:t> and </a:t>
                </a:r>
                <a14:m>
                  <m:oMath xmlns:m="http://schemas.openxmlformats.org/officeDocument/2006/math">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ea typeface="Cambria Math" panose="02040503050406030204" pitchFamily="18" charset="0"/>
                              </a:rPr>
                              <m:t>𝛽</m:t>
                            </m:r>
                          </m:e>
                        </m:acc>
                      </m:e>
                      <m:sub>
                        <m:r>
                          <a:rPr lang="en-US" sz="2400" b="0" i="1" smtClean="0">
                            <a:solidFill>
                              <a:schemeClr val="tx1"/>
                            </a:solidFill>
                            <a:latin typeface="Cambria Math" panose="02040503050406030204" pitchFamily="18" charset="0"/>
                            <a:ea typeface="Cambria Math" panose="02040503050406030204" pitchFamily="18" charset="0"/>
                          </a:rPr>
                          <m:t>1</m:t>
                        </m:r>
                      </m:sub>
                    </m:sSub>
                  </m:oMath>
                </a14:m>
                <a:r>
                  <a:rPr lang="en-US" sz="2400" dirty="0">
                    <a:solidFill>
                      <a:schemeClr val="tx1"/>
                    </a:solidFill>
                  </a:rPr>
                  <a:t>, estimated line therefore is </a:t>
                </a:r>
              </a:p>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rPr>
                        <m:t>𝑌</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i="1">
                              <a:solidFill>
                                <a:schemeClr val="tx1"/>
                              </a:solidFill>
                              <a:latin typeface="Cambria Math" panose="02040503050406030204" pitchFamily="18" charset="0"/>
                            </a:rPr>
                            <m:t>0</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𝑋</m:t>
                      </m:r>
                    </m:oMath>
                  </m:oMathPara>
                </a14:m>
                <a:endParaRPr lang="en-US" sz="2400" dirty="0">
                  <a:solidFill>
                    <a:schemeClr val="tx1"/>
                  </a:solidFill>
                </a:endParaRPr>
              </a:p>
            </p:txBody>
          </p:sp>
        </mc:Choice>
        <mc:Fallback xmlns="">
          <p:sp>
            <p:nvSpPr>
              <p:cNvPr id="62" name="TextBox 61">
                <a:extLst>
                  <a:ext uri="{FF2B5EF4-FFF2-40B4-BE49-F238E27FC236}">
                    <a16:creationId xmlns:a16="http://schemas.microsoft.com/office/drawing/2014/main" id="{A1DB6730-71E8-4F5C-9FC4-A184A754AEBF}"/>
                  </a:ext>
                </a:extLst>
              </p:cNvPr>
              <p:cNvSpPr txBox="1">
                <a:spLocks noRot="1" noChangeAspect="1" noMove="1" noResize="1" noEditPoints="1" noAdjustHandles="1" noChangeArrowheads="1" noChangeShapeType="1" noTextEdit="1"/>
              </p:cNvSpPr>
              <p:nvPr/>
            </p:nvSpPr>
            <p:spPr>
              <a:xfrm>
                <a:off x="8977944" y="4085196"/>
                <a:ext cx="2778627" cy="2328330"/>
              </a:xfrm>
              <a:prstGeom prst="rect">
                <a:avLst/>
              </a:prstGeom>
              <a:blipFill>
                <a:blip r:embed="rId11"/>
                <a:stretch>
                  <a:fillRect l="-3509" t="-2094"/>
                </a:stretch>
              </a:blipFill>
            </p:spPr>
            <p:txBody>
              <a:bodyPr/>
              <a:lstStyle/>
              <a:p>
                <a:r>
                  <a:rPr lang="en-US">
                    <a:noFill/>
                  </a:rPr>
                  <a:t> </a:t>
                </a:r>
              </a:p>
            </p:txBody>
          </p:sp>
        </mc:Fallback>
      </mc:AlternateContent>
    </p:spTree>
    <p:extLst>
      <p:ext uri="{BB962C8B-B14F-4D97-AF65-F5344CB8AC3E}">
        <p14:creationId xmlns:p14="http://schemas.microsoft.com/office/powerpoint/2010/main" val="54958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1000"/>
                                        <p:tgtEl>
                                          <p:spTgt spid="11"/>
                                        </p:tgtEl>
                                      </p:cBhvr>
                                    </p:animEffect>
                                  </p:childTnLst>
                                </p:cTn>
                              </p:par>
                              <p:par>
                                <p:cTn id="22" presetID="22" presetClass="entr" presetSubtype="2"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right)">
                                      <p:cBhvr>
                                        <p:cTn id="24" dur="1000"/>
                                        <p:tgtEl>
                                          <p:spTgt spid="19"/>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1000"/>
                                        <p:tgtEl>
                                          <p:spTgt spid="10"/>
                                        </p:tgtEl>
                                      </p:cBhvr>
                                    </p:animEffect>
                                  </p:childTnLst>
                                </p:cTn>
                              </p:par>
                            </p:childTnLst>
                          </p:cTn>
                        </p:par>
                        <p:par>
                          <p:cTn id="36" fill="hold">
                            <p:stCondLst>
                              <p:cond delay="1000"/>
                            </p:stCondLst>
                            <p:childTnLst>
                              <p:par>
                                <p:cTn id="37" presetID="22" presetClass="entr" presetSubtype="4"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down)">
                                      <p:cBhvr>
                                        <p:cTn id="39" dur="1000"/>
                                        <p:tgtEl>
                                          <p:spTgt spid="4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down)">
                                      <p:cBhvr>
                                        <p:cTn id="42" dur="1000"/>
                                        <p:tgtEl>
                                          <p:spTgt spid="49"/>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down)">
                                      <p:cBhvr>
                                        <p:cTn id="45" dur="1000"/>
                                        <p:tgtEl>
                                          <p:spTgt spid="5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down)">
                                      <p:cBhvr>
                                        <p:cTn id="48" dur="1000"/>
                                        <p:tgtEl>
                                          <p:spTgt spid="5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down)">
                                      <p:cBhvr>
                                        <p:cTn id="53" dur="10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left)">
                                      <p:cBhvr>
                                        <p:cTn id="58" dur="10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wipe(left)">
                                      <p:cBhvr>
                                        <p:cTn id="63" dur="1000"/>
                                        <p:tgtEl>
                                          <p:spTgt spid="44"/>
                                        </p:tgtEl>
                                      </p:cBhvr>
                                    </p:animEffect>
                                  </p:childTnLst>
                                </p:cTn>
                              </p:par>
                            </p:childTnLst>
                          </p:cTn>
                        </p:par>
                        <p:par>
                          <p:cTn id="64" fill="hold">
                            <p:stCondLst>
                              <p:cond delay="1000"/>
                            </p:stCondLst>
                            <p:childTnLst>
                              <p:par>
                                <p:cTn id="65" presetID="22" presetClass="entr" presetSubtype="1" fill="hold"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wipe(up)">
                                      <p:cBhvr>
                                        <p:cTn id="67" dur="1000"/>
                                        <p:tgtEl>
                                          <p:spTgt spid="52"/>
                                        </p:tgtEl>
                                      </p:cBhvr>
                                    </p:animEffect>
                                  </p:childTnLst>
                                </p:cTn>
                              </p:par>
                            </p:childTnLst>
                          </p:cTn>
                        </p:par>
                        <p:par>
                          <p:cTn id="68" fill="hold">
                            <p:stCondLst>
                              <p:cond delay="2000"/>
                            </p:stCondLst>
                            <p:childTnLst>
                              <p:par>
                                <p:cTn id="69" presetID="1" presetClass="entr" presetSubtype="0" fill="hold" grpId="0" nodeType="after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childTnLst>
                          </p:cTn>
                        </p:par>
                        <p:par>
                          <p:cTn id="71" fill="hold">
                            <p:stCondLst>
                              <p:cond delay="2000"/>
                            </p:stCondLst>
                            <p:childTnLst>
                              <p:par>
                                <p:cTn id="72" presetID="22" presetClass="entr" presetSubtype="4" fill="hold" nodeType="after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wipe(down)">
                                      <p:cBhvr>
                                        <p:cTn id="74" dur="1000"/>
                                        <p:tgtEl>
                                          <p:spTgt spid="53"/>
                                        </p:tgtEl>
                                      </p:cBhvr>
                                    </p:animEffect>
                                  </p:childTnLst>
                                </p:cTn>
                              </p:par>
                            </p:childTnLst>
                          </p:cTn>
                        </p:par>
                        <p:par>
                          <p:cTn id="75" fill="hold">
                            <p:stCondLst>
                              <p:cond delay="3000"/>
                            </p:stCondLst>
                            <p:childTnLst>
                              <p:par>
                                <p:cTn id="76" presetID="1" presetClass="entr" presetSubtype="0"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childTnLst>
                                </p:cTn>
                              </p:par>
                            </p:childTnLst>
                          </p:cTn>
                        </p:par>
                        <p:par>
                          <p:cTn id="78" fill="hold">
                            <p:stCondLst>
                              <p:cond delay="3000"/>
                            </p:stCondLst>
                            <p:childTnLst>
                              <p:par>
                                <p:cTn id="79" presetID="22" presetClass="entr" presetSubtype="4" fill="hold" nodeType="after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down)">
                                      <p:cBhvr>
                                        <p:cTn id="81" dur="1000"/>
                                        <p:tgtEl>
                                          <p:spTgt spid="46"/>
                                        </p:tgtEl>
                                      </p:cBhvr>
                                    </p:animEffect>
                                  </p:childTnLst>
                                </p:cTn>
                              </p:par>
                            </p:childTnLst>
                          </p:cTn>
                        </p:par>
                        <p:par>
                          <p:cTn id="82" fill="hold">
                            <p:stCondLst>
                              <p:cond delay="4000"/>
                            </p:stCondLst>
                            <p:childTnLst>
                              <p:par>
                                <p:cTn id="83" presetID="10" presetClass="entr" presetSubtype="0" fill="hold" grpId="0" nodeType="after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1000"/>
                                        <p:tgtEl>
                                          <p:spTgt spid="56"/>
                                        </p:tgtEl>
                                      </p:cBhvr>
                                    </p:animEffect>
                                  </p:childTnLst>
                                </p:cTn>
                              </p:par>
                            </p:childTnLst>
                          </p:cTn>
                        </p:par>
                        <p:par>
                          <p:cTn id="86" fill="hold">
                            <p:stCondLst>
                              <p:cond delay="5000"/>
                            </p:stCondLst>
                            <p:childTnLst>
                              <p:par>
                                <p:cTn id="87" presetID="22" presetClass="entr" presetSubtype="1" fill="hold" nodeType="after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wipe(up)">
                                      <p:cBhvr>
                                        <p:cTn id="89" dur="1000"/>
                                        <p:tgtEl>
                                          <p:spTgt spid="47"/>
                                        </p:tgtEl>
                                      </p:cBhvr>
                                    </p:animEffect>
                                  </p:childTnLst>
                                </p:cTn>
                              </p:par>
                            </p:childTnLst>
                          </p:cTn>
                        </p:par>
                        <p:par>
                          <p:cTn id="90" fill="hold">
                            <p:stCondLst>
                              <p:cond delay="6000"/>
                            </p:stCondLst>
                            <p:childTnLst>
                              <p:par>
                                <p:cTn id="91" presetID="10" presetClass="entr" presetSubtype="0" fill="hold" grpId="0" nodeType="after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1000"/>
                                        <p:tgtEl>
                                          <p:spTgt spid="5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wipe(left)">
                                      <p:cBhvr>
                                        <p:cTn id="98" dur="1000"/>
                                        <p:tgtEl>
                                          <p:spTgt spid="45"/>
                                        </p:tgtEl>
                                      </p:cBhvr>
                                    </p:animEffect>
                                  </p:childTnLst>
                                </p:cTn>
                              </p:par>
                            </p:childTnLst>
                          </p:cTn>
                        </p:par>
                        <p:par>
                          <p:cTn id="99" fill="hold">
                            <p:stCondLst>
                              <p:cond delay="1000"/>
                            </p:stCondLst>
                            <p:childTnLst>
                              <p:par>
                                <p:cTn id="100" presetID="22" presetClass="entr" presetSubtype="8" fill="hold" grpId="0" nodeType="afterEffect">
                                  <p:stCondLst>
                                    <p:cond delay="0"/>
                                  </p:stCondLst>
                                  <p:childTnLst>
                                    <p:set>
                                      <p:cBhvr>
                                        <p:cTn id="101" dur="1" fill="hold">
                                          <p:stCondLst>
                                            <p:cond delay="0"/>
                                          </p:stCondLst>
                                        </p:cTn>
                                        <p:tgtEl>
                                          <p:spTgt spid="62"/>
                                        </p:tgtEl>
                                        <p:attrNameLst>
                                          <p:attrName>style.visibility</p:attrName>
                                        </p:attrNameLst>
                                      </p:cBhvr>
                                      <p:to>
                                        <p:strVal val="visible"/>
                                      </p:to>
                                    </p:set>
                                    <p:animEffect transition="in" filter="wipe(left)">
                                      <p:cBhvr>
                                        <p:cTn id="102"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21" grpId="0"/>
      <p:bldP spid="22" grpId="0"/>
      <p:bldP spid="5" grpId="0"/>
      <p:bldP spid="10" grpId="0" animBg="1"/>
      <p:bldP spid="45" grpId="0"/>
      <p:bldP spid="48" grpId="0" animBg="1"/>
      <p:bldP spid="49" grpId="0" animBg="1"/>
      <p:bldP spid="50" grpId="0" animBg="1"/>
      <p:bldP spid="51" grpId="0" animBg="1"/>
      <p:bldP spid="54" grpId="0"/>
      <p:bldP spid="55" grpId="0"/>
      <p:bldP spid="56" grpId="0"/>
      <p:bldP spid="57" grpId="0"/>
      <p:bldP spid="60" grpId="0"/>
      <p:bldP spid="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199" y="365125"/>
            <a:ext cx="6506029" cy="1325563"/>
          </a:xfrm>
        </p:spPr>
        <p:txBody>
          <a:bodyPr>
            <a:normAutofit/>
          </a:bodyPr>
          <a:lstStyle/>
          <a:p>
            <a:r>
              <a:rPr lang="en-US" sz="3600" dirty="0">
                <a:solidFill>
                  <a:srgbClr val="990033"/>
                </a:solidFill>
              </a:rPr>
              <a:t>More than one Predictor Variables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46DC657-70D4-492C-8D1B-B25F552BA90F}"/>
                  </a:ext>
                </a:extLst>
              </p:cNvPr>
              <p:cNvSpPr txBox="1"/>
              <p:nvPr/>
            </p:nvSpPr>
            <p:spPr>
              <a:xfrm>
                <a:off x="838201" y="1324446"/>
                <a:ext cx="6680200" cy="1065035"/>
              </a:xfrm>
              <a:prstGeom prst="rect">
                <a:avLst/>
              </a:prstGeom>
              <a:noFill/>
            </p:spPr>
            <p:txBody>
              <a:bodyPr wrap="square" rtlCol="0">
                <a:spAutoFit/>
              </a:bodyPr>
              <a:lstStyle/>
              <a:p>
                <a:r>
                  <a:rPr lang="en-US" sz="2400" dirty="0"/>
                  <a:t>The general Multiple Linear Regression is written as</a:t>
                </a:r>
              </a:p>
              <a:p>
                <a:pPr>
                  <a:lnSpc>
                    <a:spcPct val="150000"/>
                  </a:lnSpc>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𝑌</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a:latin typeface="Cambria Math" panose="02040503050406030204" pitchFamily="18" charset="0"/>
                            </a:rPr>
                            <m:t>0</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a:latin typeface="Cambria Math" panose="02040503050406030204" pitchFamily="18" charset="0"/>
                            </a:rPr>
                            <m:t>1</m:t>
                          </m:r>
                        </m:sub>
                      </m:sSub>
                      <m:sSub>
                        <m:sSubPr>
                          <m:ctrlPr>
                            <a:rPr lang="en-US" sz="2400" i="1">
                              <a:latin typeface="Cambria Math" panose="02040503050406030204" pitchFamily="18" charset="0"/>
                            </a:rPr>
                          </m:ctrlPr>
                        </m:sSubPr>
                        <m:e>
                          <m:r>
                            <a:rPr lang="en-US" sz="2400">
                              <a:latin typeface="Cambria Math" panose="02040503050406030204" pitchFamily="18" charset="0"/>
                            </a:rPr>
                            <m:t>𝑋</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a:latin typeface="Cambria Math" panose="02040503050406030204" pitchFamily="18" charset="0"/>
                            </a:rPr>
                            <m:t>2</m:t>
                          </m:r>
                        </m:sub>
                      </m:sSub>
                      <m:sSub>
                        <m:sSubPr>
                          <m:ctrlPr>
                            <a:rPr lang="en-US" sz="2400" i="1">
                              <a:latin typeface="Cambria Math" panose="02040503050406030204" pitchFamily="18" charset="0"/>
                            </a:rPr>
                          </m:ctrlPr>
                        </m:sSubPr>
                        <m:e>
                          <m:r>
                            <a:rPr lang="en-US" sz="2400">
                              <a:latin typeface="Cambria Math" panose="02040503050406030204" pitchFamily="18" charset="0"/>
                            </a:rPr>
                            <m:t>𝑋</m:t>
                          </m:r>
                        </m:e>
                        <m:sub>
                          <m:r>
                            <a:rPr lang="en-US" sz="2400">
                              <a:latin typeface="Cambria Math" panose="02040503050406030204" pitchFamily="18" charset="0"/>
                            </a:rPr>
                            <m:t>2</m:t>
                          </m:r>
                        </m:sub>
                      </m:sSub>
                      <m:r>
                        <a:rPr lang="en-US" sz="2400">
                          <a:latin typeface="Cambria Math" panose="02040503050406030204" pitchFamily="18" charset="0"/>
                        </a:rPr>
                        <m:t>+</m:t>
                      </m:r>
                      <m:r>
                        <a:rPr lang="en-US" sz="2400" i="1">
                          <a:latin typeface="Cambria Math" panose="02040503050406030204" pitchFamily="18" charset="0"/>
                        </a:rPr>
                        <m:t>…</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i="1">
                              <a:latin typeface="Cambria Math" panose="02040503050406030204" pitchFamily="18" charset="0"/>
                            </a:rPr>
                            <m:t>𝑝</m:t>
                          </m:r>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a:latin typeface="Cambria Math" panose="02040503050406030204" pitchFamily="18" charset="0"/>
                            </a:rPr>
                            <m:t>𝑋</m:t>
                          </m:r>
                        </m:e>
                        <m:sub>
                          <m:r>
                            <m:rPr>
                              <m:sty m:val="p"/>
                            </m:rPr>
                            <a:rPr lang="en-US" sz="2400">
                              <a:latin typeface="Cambria Math" panose="02040503050406030204" pitchFamily="18" charset="0"/>
                            </a:rPr>
                            <m:t>p</m:t>
                          </m:r>
                          <m:r>
                            <a:rPr lang="en-US" sz="2400">
                              <a:latin typeface="Cambria Math" panose="02040503050406030204" pitchFamily="18" charset="0"/>
                            </a:rPr>
                            <m:t>−1</m:t>
                          </m:r>
                        </m:sub>
                      </m:sSub>
                      <m:r>
                        <a:rPr lang="en-US" sz="2400">
                          <a:latin typeface="Cambria Math" panose="02040503050406030204" pitchFamily="18" charset="0"/>
                        </a:rPr>
                        <m:t>+</m:t>
                      </m:r>
                      <m:r>
                        <a:rPr lang="en-US" sz="2400">
                          <a:latin typeface="Cambria Math" panose="02040503050406030204" pitchFamily="18" charset="0"/>
                        </a:rPr>
                        <m:t>𝜀</m:t>
                      </m:r>
                    </m:oMath>
                  </m:oMathPara>
                </a14:m>
                <a:endParaRPr lang="en-US" sz="2400" dirty="0"/>
              </a:p>
            </p:txBody>
          </p:sp>
        </mc:Choice>
        <mc:Fallback xmlns="">
          <p:sp>
            <p:nvSpPr>
              <p:cNvPr id="4" name="TextBox 3">
                <a:extLst>
                  <a:ext uri="{FF2B5EF4-FFF2-40B4-BE49-F238E27FC236}">
                    <a16:creationId xmlns:a16="http://schemas.microsoft.com/office/drawing/2014/main" id="{746DC657-70D4-492C-8D1B-B25F552BA90F}"/>
                  </a:ext>
                </a:extLst>
              </p:cNvPr>
              <p:cNvSpPr txBox="1">
                <a:spLocks noRot="1" noChangeAspect="1" noMove="1" noResize="1" noEditPoints="1" noAdjustHandles="1" noChangeArrowheads="1" noChangeShapeType="1" noTextEdit="1"/>
              </p:cNvSpPr>
              <p:nvPr/>
            </p:nvSpPr>
            <p:spPr>
              <a:xfrm>
                <a:off x="838201" y="1324446"/>
                <a:ext cx="6680200" cy="1065035"/>
              </a:xfrm>
              <a:prstGeom prst="rect">
                <a:avLst/>
              </a:prstGeom>
              <a:blipFill>
                <a:blip r:embed="rId3"/>
                <a:stretch>
                  <a:fillRect l="-1461" t="-4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CF6B7CF-6925-4D8A-A5D7-709317E21B22}"/>
                  </a:ext>
                </a:extLst>
              </p:cNvPr>
              <p:cNvSpPr txBox="1"/>
              <p:nvPr/>
            </p:nvSpPr>
            <p:spPr>
              <a:xfrm>
                <a:off x="838200" y="2389481"/>
                <a:ext cx="6680201" cy="1200329"/>
              </a:xfrm>
              <a:prstGeom prst="rect">
                <a:avLst/>
              </a:prstGeom>
              <a:noFill/>
            </p:spPr>
            <p:txBody>
              <a:bodyPr wrap="square" rtlCol="0">
                <a:spAutoFit/>
              </a:bodyPr>
              <a:lstStyle/>
              <a:p>
                <a:r>
                  <a:rPr lang="en-US" sz="2400" dirty="0"/>
                  <a:t>where </a:t>
                </a:r>
                <a14:m>
                  <m:oMath xmlns:m="http://schemas.openxmlformats.org/officeDocument/2006/math">
                    <m:sSub>
                      <m:sSubPr>
                        <m:ctrlPr>
                          <a:rPr lang="en-US" sz="2400" i="1" smtClean="0">
                            <a:latin typeface="Cambria Math" panose="02040503050406030204" pitchFamily="18" charset="0"/>
                          </a:rPr>
                        </m:ctrlPr>
                      </m:sSubPr>
                      <m:e>
                        <m:r>
                          <a:rPr lang="en-US" sz="2400">
                            <a:latin typeface="Cambria Math" panose="02040503050406030204" pitchFamily="18" charset="0"/>
                          </a:rPr>
                          <m:t>𝑋</m:t>
                        </m:r>
                      </m:e>
                      <m:sub>
                        <m:r>
                          <m:rPr>
                            <m:sty m:val="p"/>
                          </m:rPr>
                          <a:rPr lang="en-US" sz="2400" b="0" i="0" smtClean="0">
                            <a:latin typeface="Cambria Math" panose="02040503050406030204" pitchFamily="18" charset="0"/>
                          </a:rPr>
                          <m:t>i</m:t>
                        </m:r>
                      </m:sub>
                    </m:sSub>
                  </m:oMath>
                </a14:m>
                <a:r>
                  <a:rPr lang="en-US" sz="2400" dirty="0"/>
                  <a:t> is the </a:t>
                </a:r>
                <a:r>
                  <a:rPr lang="en-US" sz="2400" dirty="0" err="1"/>
                  <a:t>i-th</a:t>
                </a:r>
                <a:r>
                  <a:rPr lang="en-US" sz="2400" dirty="0"/>
                  <a:t> predictor variable and </a:t>
                </a: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𝛽</m:t>
                        </m:r>
                      </m:e>
                      <m:sub>
                        <m:r>
                          <m:rPr>
                            <m:sty m:val="p"/>
                          </m:rPr>
                          <a:rPr lang="en-US" sz="2400" b="0" i="0" smtClean="0">
                            <a:latin typeface="Cambria Math" panose="02040503050406030204" pitchFamily="18" charset="0"/>
                          </a:rPr>
                          <m:t>i</m:t>
                        </m:r>
                      </m:sub>
                    </m:sSub>
                  </m:oMath>
                </a14:m>
                <a:r>
                  <a:rPr lang="en-US" sz="2400" dirty="0"/>
                  <a:t> is its parameter. We estimate the parameters the same way by minimizing errors after fitting a hyper plane.  </a:t>
                </a:r>
              </a:p>
            </p:txBody>
          </p:sp>
        </mc:Choice>
        <mc:Fallback xmlns="">
          <p:sp>
            <p:nvSpPr>
              <p:cNvPr id="5" name="TextBox 4">
                <a:extLst>
                  <a:ext uri="{FF2B5EF4-FFF2-40B4-BE49-F238E27FC236}">
                    <a16:creationId xmlns:a16="http://schemas.microsoft.com/office/drawing/2014/main" id="{1CF6B7CF-6925-4D8A-A5D7-709317E21B22}"/>
                  </a:ext>
                </a:extLst>
              </p:cNvPr>
              <p:cNvSpPr txBox="1">
                <a:spLocks noRot="1" noChangeAspect="1" noMove="1" noResize="1" noEditPoints="1" noAdjustHandles="1" noChangeArrowheads="1" noChangeShapeType="1" noTextEdit="1"/>
              </p:cNvSpPr>
              <p:nvPr/>
            </p:nvSpPr>
            <p:spPr>
              <a:xfrm>
                <a:off x="838200" y="2389481"/>
                <a:ext cx="6680201" cy="1200329"/>
              </a:xfrm>
              <a:prstGeom prst="rect">
                <a:avLst/>
              </a:prstGeom>
              <a:blipFill>
                <a:blip r:embed="rId4"/>
                <a:stretch>
                  <a:fillRect l="-1461" t="-4061" r="-1735" b="-10660"/>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3372EF88-D612-4CDA-BD7A-AA780E9246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234" y="3962400"/>
            <a:ext cx="6439340" cy="2530475"/>
          </a:xfrm>
          <a:prstGeom prst="rect">
            <a:avLst/>
          </a:prstGeom>
        </p:spPr>
      </p:pic>
      <p:sp>
        <p:nvSpPr>
          <p:cNvPr id="18" name="TextBox 17">
            <a:extLst>
              <a:ext uri="{FF2B5EF4-FFF2-40B4-BE49-F238E27FC236}">
                <a16:creationId xmlns:a16="http://schemas.microsoft.com/office/drawing/2014/main" id="{280127AE-92B5-4C94-A46D-F0CE942C2D2B}"/>
              </a:ext>
            </a:extLst>
          </p:cNvPr>
          <p:cNvSpPr txBox="1"/>
          <p:nvPr/>
        </p:nvSpPr>
        <p:spPr>
          <a:xfrm>
            <a:off x="7735329" y="351268"/>
            <a:ext cx="4072375" cy="5786199"/>
          </a:xfrm>
          <a:prstGeom prst="rect">
            <a:avLst/>
          </a:prstGeom>
          <a:solidFill>
            <a:srgbClr val="CCCCFF"/>
          </a:solidFill>
        </p:spPr>
        <p:txBody>
          <a:bodyPr wrap="square" rtlCol="0">
            <a:spAutoFit/>
          </a:bodyPr>
          <a:lstStyle/>
          <a:p>
            <a:r>
              <a:rPr lang="en-US" sz="2200" dirty="0">
                <a:solidFill>
                  <a:srgbClr val="FF0000"/>
                </a:solidFill>
              </a:rPr>
              <a:t>Notes:</a:t>
            </a:r>
          </a:p>
          <a:p>
            <a:pPr>
              <a:lnSpc>
                <a:spcPts val="800"/>
              </a:lnSpc>
            </a:pPr>
            <a:endParaRPr lang="en-US" sz="2200" dirty="0"/>
          </a:p>
          <a:p>
            <a:r>
              <a:rPr lang="en-US" sz="2200" dirty="0"/>
              <a:t>● If p-value is less than 0.05 then that variable contributes significantly to response</a:t>
            </a:r>
          </a:p>
          <a:p>
            <a:pPr>
              <a:lnSpc>
                <a:spcPts val="800"/>
              </a:lnSpc>
            </a:pPr>
            <a:endParaRPr lang="en-US" sz="2200" dirty="0"/>
          </a:p>
          <a:p>
            <a:r>
              <a:rPr lang="en-US" sz="2200" dirty="0"/>
              <a:t>● Rank variables based on the absolute value of t  </a:t>
            </a:r>
          </a:p>
          <a:p>
            <a:pPr>
              <a:lnSpc>
                <a:spcPts val="800"/>
              </a:lnSpc>
            </a:pPr>
            <a:endParaRPr lang="en-US" sz="2200" dirty="0"/>
          </a:p>
          <a:p>
            <a:r>
              <a:rPr lang="en-US" sz="2200" dirty="0"/>
              <a:t>● The model goodness is decided using GOF measures</a:t>
            </a:r>
          </a:p>
          <a:p>
            <a:pPr>
              <a:lnSpc>
                <a:spcPts val="800"/>
              </a:lnSpc>
            </a:pPr>
            <a:endParaRPr lang="en-US" sz="2200" dirty="0"/>
          </a:p>
          <a:p>
            <a:r>
              <a:rPr lang="en-US" sz="2200" dirty="0"/>
              <a:t>● </a:t>
            </a:r>
            <a:r>
              <a:rPr lang="en-US" sz="2200" dirty="0">
                <a:solidFill>
                  <a:srgbClr val="00B050"/>
                </a:solidFill>
              </a:rPr>
              <a:t>Drop the insignificant variable(s) and rerun the model</a:t>
            </a:r>
          </a:p>
          <a:p>
            <a:pPr>
              <a:lnSpc>
                <a:spcPts val="800"/>
              </a:lnSpc>
            </a:pPr>
            <a:endParaRPr lang="en-US" sz="2200" dirty="0"/>
          </a:p>
          <a:p>
            <a:r>
              <a:rPr lang="en-US" sz="2200" dirty="0"/>
              <a:t>● We usually always keep intercept in the model </a:t>
            </a:r>
          </a:p>
          <a:p>
            <a:pPr>
              <a:lnSpc>
                <a:spcPts val="800"/>
              </a:lnSpc>
            </a:pPr>
            <a:endParaRPr lang="en-US" sz="2200" dirty="0"/>
          </a:p>
          <a:p>
            <a:r>
              <a:rPr lang="en-US" sz="2200" dirty="0"/>
              <a:t>● Predict response using new sets of contributing regressor values </a:t>
            </a:r>
            <a:r>
              <a:rPr lang="en-US" sz="2200" dirty="0">
                <a:solidFill>
                  <a:srgbClr val="7030A0"/>
                </a:solidFill>
              </a:rPr>
              <a:t>within their investigated range</a:t>
            </a:r>
          </a:p>
        </p:txBody>
      </p:sp>
    </p:spTree>
    <p:extLst>
      <p:ext uri="{BB962C8B-B14F-4D97-AF65-F5344CB8AC3E}">
        <p14:creationId xmlns:p14="http://schemas.microsoft.com/office/powerpoint/2010/main" val="2171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Goodness of Fit Measures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B297E7-8305-4FDE-A3E3-07D93411BBCC}"/>
                  </a:ext>
                </a:extLst>
              </p:cNvPr>
              <p:cNvSpPr txBox="1"/>
              <p:nvPr/>
            </p:nvSpPr>
            <p:spPr>
              <a:xfrm>
                <a:off x="838199" y="1525588"/>
                <a:ext cx="6331858" cy="1938992"/>
              </a:xfrm>
              <a:prstGeom prst="rect">
                <a:avLst/>
              </a:prstGeom>
              <a:noFill/>
            </p:spPr>
            <p:txBody>
              <a:bodyPr wrap="square" rtlCol="0">
                <a:spAutoFit/>
              </a:bodyPr>
              <a:lstStyle/>
              <a:p>
                <a:r>
                  <a:rPr lang="en-US" sz="2400" dirty="0"/>
                  <a:t>● </a:t>
                </a:r>
                <a:r>
                  <a:rPr lang="en-US" sz="2400" dirty="0">
                    <a:solidFill>
                      <a:srgbClr val="0070C0"/>
                    </a:solidFill>
                  </a:rPr>
                  <a:t>R-square (</a:t>
                </a:r>
                <a14:m>
                  <m:oMath xmlns:m="http://schemas.openxmlformats.org/officeDocument/2006/math">
                    <m:sSup>
                      <m:sSupPr>
                        <m:ctrlPr>
                          <a:rPr lang="en-US" sz="2400" i="1" smtClean="0">
                            <a:solidFill>
                              <a:srgbClr val="0070C0"/>
                            </a:solidFill>
                            <a:latin typeface="Cambria Math" panose="02040503050406030204" pitchFamily="18" charset="0"/>
                          </a:rPr>
                        </m:ctrlPr>
                      </m:sSupPr>
                      <m:e>
                        <m:r>
                          <a:rPr lang="en-US" sz="2400" b="0" i="1" smtClean="0">
                            <a:solidFill>
                              <a:srgbClr val="0070C0"/>
                            </a:solidFill>
                            <a:latin typeface="Cambria Math" panose="02040503050406030204" pitchFamily="18" charset="0"/>
                          </a:rPr>
                          <m:t>𝑅</m:t>
                        </m:r>
                      </m:e>
                      <m:sup>
                        <m:r>
                          <a:rPr lang="en-US" sz="2400" b="0" i="1" smtClean="0">
                            <a:solidFill>
                              <a:srgbClr val="0070C0"/>
                            </a:solidFill>
                            <a:latin typeface="Cambria Math" panose="02040503050406030204" pitchFamily="18" charset="0"/>
                          </a:rPr>
                          <m:t>2</m:t>
                        </m:r>
                      </m:sup>
                    </m:sSup>
                  </m:oMath>
                </a14:m>
                <a:r>
                  <a:rPr lang="en-US" sz="2400" dirty="0">
                    <a:solidFill>
                      <a:srgbClr val="0070C0"/>
                    </a:solidFill>
                  </a:rPr>
                  <a:t>):</a:t>
                </a:r>
                <a:r>
                  <a:rPr lang="en-US" sz="2400" dirty="0"/>
                  <a:t> The coefficient of determination shows the percent of variation that is explained by the regression line.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𝑅</m:t>
                        </m:r>
                      </m:e>
                      <m:sup>
                        <m:r>
                          <a:rPr lang="en-US" sz="2400" i="1">
                            <a:latin typeface="Cambria Math" panose="02040503050406030204" pitchFamily="18" charset="0"/>
                          </a:rPr>
                          <m:t>2</m:t>
                        </m:r>
                      </m:sup>
                    </m:sSup>
                    <m:r>
                      <a:rPr lang="en-US" sz="2400" i="1">
                        <a:latin typeface="Cambria Math" panose="02040503050406030204" pitchFamily="18" charset="0"/>
                      </a:rPr>
                      <m:t> </m:t>
                    </m:r>
                  </m:oMath>
                </a14:m>
                <a:r>
                  <a:rPr lang="en-US" sz="2400" dirty="0"/>
                  <a:t>is mainly used in </a:t>
                </a:r>
                <a:r>
                  <a:rPr lang="en-US" sz="2400" dirty="0">
                    <a:solidFill>
                      <a:srgbClr val="00B050"/>
                    </a:solidFill>
                  </a:rPr>
                  <a:t>SLR</a:t>
                </a:r>
                <a:r>
                  <a:rPr lang="en-US" sz="2400" dirty="0"/>
                  <a:t>, its values are between 0 and 1, the </a:t>
                </a:r>
                <a:r>
                  <a:rPr lang="en-US" sz="2400" dirty="0">
                    <a:solidFill>
                      <a:srgbClr val="FF0000"/>
                    </a:solidFill>
                  </a:rPr>
                  <a:t>higher</a:t>
                </a:r>
                <a:r>
                  <a:rPr lang="en-US" sz="2400" dirty="0"/>
                  <a:t> the better is the model.</a:t>
                </a:r>
              </a:p>
            </p:txBody>
          </p:sp>
        </mc:Choice>
        <mc:Fallback xmlns="">
          <p:sp>
            <p:nvSpPr>
              <p:cNvPr id="4" name="TextBox 3">
                <a:extLst>
                  <a:ext uri="{FF2B5EF4-FFF2-40B4-BE49-F238E27FC236}">
                    <a16:creationId xmlns:a16="http://schemas.microsoft.com/office/drawing/2014/main" id="{35B297E7-8305-4FDE-A3E3-07D93411BBCC}"/>
                  </a:ext>
                </a:extLst>
              </p:cNvPr>
              <p:cNvSpPr txBox="1">
                <a:spLocks noRot="1" noChangeAspect="1" noMove="1" noResize="1" noEditPoints="1" noAdjustHandles="1" noChangeArrowheads="1" noChangeShapeType="1" noTextEdit="1"/>
              </p:cNvSpPr>
              <p:nvPr/>
            </p:nvSpPr>
            <p:spPr>
              <a:xfrm>
                <a:off x="838199" y="1525588"/>
                <a:ext cx="6331858" cy="1938992"/>
              </a:xfrm>
              <a:prstGeom prst="rect">
                <a:avLst/>
              </a:prstGeom>
              <a:blipFill>
                <a:blip r:embed="rId3"/>
                <a:stretch>
                  <a:fillRect l="-1444" t="-2516" r="-1732" b="-6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C441392-7A4D-4FC9-AE52-4F52D4E59C05}"/>
                  </a:ext>
                </a:extLst>
              </p:cNvPr>
              <p:cNvSpPr txBox="1"/>
              <p:nvPr/>
            </p:nvSpPr>
            <p:spPr>
              <a:xfrm>
                <a:off x="838198" y="3655547"/>
                <a:ext cx="6331858" cy="2431948"/>
              </a:xfrm>
              <a:prstGeom prst="rect">
                <a:avLst/>
              </a:prstGeom>
              <a:noFill/>
            </p:spPr>
            <p:txBody>
              <a:bodyPr wrap="square" rtlCol="0">
                <a:spAutoFit/>
              </a:bodyPr>
              <a:lstStyle/>
              <a:p>
                <a:r>
                  <a:rPr lang="en-US" sz="2400" dirty="0"/>
                  <a:t>● </a:t>
                </a:r>
                <a:r>
                  <a:rPr lang="en-US" sz="2400" dirty="0">
                    <a:solidFill>
                      <a:srgbClr val="0070C0"/>
                    </a:solidFill>
                  </a:rPr>
                  <a:t>Adjusted R-square (</a:t>
                </a:r>
                <a14:m>
                  <m:oMath xmlns:m="http://schemas.openxmlformats.org/officeDocument/2006/math">
                    <m:sSubSup>
                      <m:sSubSupPr>
                        <m:ctrlPr>
                          <a:rPr lang="en-US" sz="2400" i="1" smtClean="0">
                            <a:solidFill>
                              <a:srgbClr val="0070C0"/>
                            </a:solidFill>
                            <a:latin typeface="Cambria Math" panose="02040503050406030204" pitchFamily="18" charset="0"/>
                          </a:rPr>
                        </m:ctrlPr>
                      </m:sSubSupPr>
                      <m:e>
                        <m:r>
                          <a:rPr lang="en-US" sz="2400" i="1">
                            <a:solidFill>
                              <a:srgbClr val="0070C0"/>
                            </a:solidFill>
                            <a:latin typeface="Cambria Math" panose="02040503050406030204" pitchFamily="18" charset="0"/>
                          </a:rPr>
                          <m:t>𝑅</m:t>
                        </m:r>
                      </m:e>
                      <m:sub>
                        <m:r>
                          <a:rPr lang="en-US" sz="2400" i="1">
                            <a:solidFill>
                              <a:srgbClr val="0070C0"/>
                            </a:solidFill>
                            <a:latin typeface="Cambria Math" panose="02040503050406030204" pitchFamily="18" charset="0"/>
                          </a:rPr>
                          <m:t>𝑎𝑑𝑗</m:t>
                        </m:r>
                      </m:sub>
                      <m:sup>
                        <m:r>
                          <a:rPr lang="en-US" sz="2400" i="1">
                            <a:solidFill>
                              <a:srgbClr val="0070C0"/>
                            </a:solidFill>
                            <a:latin typeface="Cambria Math" panose="02040503050406030204" pitchFamily="18" charset="0"/>
                          </a:rPr>
                          <m:t>2</m:t>
                        </m:r>
                      </m:sup>
                    </m:sSubSup>
                  </m:oMath>
                </a14:m>
                <a:r>
                  <a:rPr lang="en-US" sz="2400" dirty="0">
                    <a:solidFill>
                      <a:srgbClr val="0070C0"/>
                    </a:solidFill>
                  </a:rPr>
                  <a:t>):</a:t>
                </a: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𝑅</m:t>
                        </m:r>
                      </m:e>
                      <m:sup>
                        <m:r>
                          <a:rPr lang="en-US" sz="2400" i="1">
                            <a:latin typeface="Cambria Math" panose="02040503050406030204" pitchFamily="18" charset="0"/>
                          </a:rPr>
                          <m:t>2</m:t>
                        </m:r>
                      </m:sup>
                    </m:sSup>
                    <m:r>
                      <a:rPr lang="en-US" sz="2400" i="1">
                        <a:latin typeface="Cambria Math" panose="02040503050406030204" pitchFamily="18" charset="0"/>
                      </a:rPr>
                      <m:t> </m:t>
                    </m:r>
                  </m:oMath>
                </a14:m>
                <a:r>
                  <a:rPr lang="en-US" sz="2400" dirty="0"/>
                  <a:t>can be deceptive since adding more independent variables to the model always increases its value. In </a:t>
                </a:r>
                <a:r>
                  <a:rPr lang="en-US" sz="2400" dirty="0">
                    <a:solidFill>
                      <a:srgbClr val="00B050"/>
                    </a:solidFill>
                  </a:rPr>
                  <a:t>MLR</a:t>
                </a:r>
                <a:r>
                  <a:rPr lang="en-US" sz="2400" dirty="0"/>
                  <a:t>, we compute an adjusted version that overcomes that issue. Values of </a:t>
                </a:r>
                <a14:m>
                  <m:oMath xmlns:m="http://schemas.openxmlformats.org/officeDocument/2006/math">
                    <m:sSubSup>
                      <m:sSubSupPr>
                        <m:ctrlPr>
                          <a:rPr lang="en-US" sz="2400" i="1">
                            <a:solidFill>
                              <a:srgbClr val="0070C0"/>
                            </a:solidFill>
                            <a:latin typeface="Cambria Math" panose="02040503050406030204" pitchFamily="18" charset="0"/>
                          </a:rPr>
                        </m:ctrlPr>
                      </m:sSubSupPr>
                      <m:e>
                        <m:r>
                          <a:rPr lang="en-US" sz="2400" i="1">
                            <a:solidFill>
                              <a:srgbClr val="0070C0"/>
                            </a:solidFill>
                            <a:latin typeface="Cambria Math" panose="02040503050406030204" pitchFamily="18" charset="0"/>
                          </a:rPr>
                          <m:t>𝑅</m:t>
                        </m:r>
                      </m:e>
                      <m:sub>
                        <m:r>
                          <a:rPr lang="en-US" sz="2400" i="1">
                            <a:solidFill>
                              <a:srgbClr val="0070C0"/>
                            </a:solidFill>
                            <a:latin typeface="Cambria Math" panose="02040503050406030204" pitchFamily="18" charset="0"/>
                          </a:rPr>
                          <m:t>𝑎𝑑𝑗</m:t>
                        </m:r>
                      </m:sub>
                      <m:sup>
                        <m:r>
                          <a:rPr lang="en-US" sz="2400" i="1">
                            <a:solidFill>
                              <a:srgbClr val="0070C0"/>
                            </a:solidFill>
                            <a:latin typeface="Cambria Math" panose="02040503050406030204" pitchFamily="18" charset="0"/>
                          </a:rPr>
                          <m:t>2</m:t>
                        </m:r>
                      </m:sup>
                    </m:sSubSup>
                  </m:oMath>
                </a14:m>
                <a:r>
                  <a:rPr lang="en-US" sz="2400" dirty="0"/>
                  <a:t> are between 0 and 1, the </a:t>
                </a:r>
                <a:r>
                  <a:rPr lang="en-US" sz="2400" dirty="0">
                    <a:solidFill>
                      <a:srgbClr val="FF0000"/>
                    </a:solidFill>
                  </a:rPr>
                  <a:t>higher</a:t>
                </a:r>
                <a:r>
                  <a:rPr lang="en-US" sz="2400" dirty="0"/>
                  <a:t> the better the model.</a:t>
                </a:r>
              </a:p>
            </p:txBody>
          </p:sp>
        </mc:Choice>
        <mc:Fallback xmlns="">
          <p:sp>
            <p:nvSpPr>
              <p:cNvPr id="3" name="TextBox 2">
                <a:extLst>
                  <a:ext uri="{FF2B5EF4-FFF2-40B4-BE49-F238E27FC236}">
                    <a16:creationId xmlns:a16="http://schemas.microsoft.com/office/drawing/2014/main" id="{DC441392-7A4D-4FC9-AE52-4F52D4E59C05}"/>
                  </a:ext>
                </a:extLst>
              </p:cNvPr>
              <p:cNvSpPr txBox="1">
                <a:spLocks noRot="1" noChangeAspect="1" noMove="1" noResize="1" noEditPoints="1" noAdjustHandles="1" noChangeArrowheads="1" noChangeShapeType="1" noTextEdit="1"/>
              </p:cNvSpPr>
              <p:nvPr/>
            </p:nvSpPr>
            <p:spPr>
              <a:xfrm>
                <a:off x="838198" y="3655547"/>
                <a:ext cx="6331858" cy="2431948"/>
              </a:xfrm>
              <a:prstGeom prst="rect">
                <a:avLst/>
              </a:prstGeom>
              <a:blipFill>
                <a:blip r:embed="rId4"/>
                <a:stretch>
                  <a:fillRect l="-1444" t="-1003" r="-2502"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CC7E73-CDC6-4B37-8DFF-886F61CB33E7}"/>
                  </a:ext>
                </a:extLst>
              </p:cNvPr>
              <p:cNvSpPr txBox="1"/>
              <p:nvPr/>
            </p:nvSpPr>
            <p:spPr>
              <a:xfrm>
                <a:off x="7286624" y="478213"/>
                <a:ext cx="4606367" cy="1938992"/>
              </a:xfrm>
              <a:prstGeom prst="rect">
                <a:avLst/>
              </a:prstGeom>
              <a:noFill/>
            </p:spPr>
            <p:txBody>
              <a:bodyPr wrap="square" rtlCol="0">
                <a:spAutoFit/>
              </a:bodyPr>
              <a:lstStyle/>
              <a:p>
                <a:r>
                  <a:rPr lang="en-US" sz="2400" dirty="0"/>
                  <a:t>● </a:t>
                </a:r>
                <a:r>
                  <a:rPr lang="en-US" sz="2400" dirty="0">
                    <a:solidFill>
                      <a:srgbClr val="0070C0"/>
                    </a:solidFill>
                  </a:rPr>
                  <a:t>Mean Square Error (MSE)</a:t>
                </a:r>
                <a:r>
                  <a:rPr lang="en-US" sz="2400" dirty="0"/>
                  <a:t>: It is the average of squared errors. It has a positive value that estimates the variance of errors (</a:t>
                </a:r>
                <a14:m>
                  <m:oMath xmlns:m="http://schemas.openxmlformats.org/officeDocument/2006/math">
                    <m:sSup>
                      <m:sSupPr>
                        <m:ctrlPr>
                          <a:rPr lang="en-US" sz="2400" i="1" smtClean="0">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ea typeface="Cambria Math" panose="02040503050406030204" pitchFamily="18" charset="0"/>
                          </a:rPr>
                          <m:t>2</m:t>
                        </m:r>
                      </m:sup>
                    </m:sSup>
                  </m:oMath>
                </a14:m>
                <a:r>
                  <a:rPr lang="en-US" sz="2400" dirty="0"/>
                  <a:t>). A model that provides </a:t>
                </a:r>
                <a:r>
                  <a:rPr lang="en-US" sz="2400" dirty="0">
                    <a:solidFill>
                      <a:srgbClr val="FF0000"/>
                    </a:solidFill>
                  </a:rPr>
                  <a:t>smaller MSE </a:t>
                </a:r>
                <a:r>
                  <a:rPr lang="en-US" sz="2400" dirty="0"/>
                  <a:t>is better. </a:t>
                </a:r>
              </a:p>
            </p:txBody>
          </p:sp>
        </mc:Choice>
        <mc:Fallback xmlns="">
          <p:sp>
            <p:nvSpPr>
              <p:cNvPr id="5" name="TextBox 4">
                <a:extLst>
                  <a:ext uri="{FF2B5EF4-FFF2-40B4-BE49-F238E27FC236}">
                    <a16:creationId xmlns:a16="http://schemas.microsoft.com/office/drawing/2014/main" id="{73CC7E73-CDC6-4B37-8DFF-886F61CB33E7}"/>
                  </a:ext>
                </a:extLst>
              </p:cNvPr>
              <p:cNvSpPr txBox="1">
                <a:spLocks noRot="1" noChangeAspect="1" noMove="1" noResize="1" noEditPoints="1" noAdjustHandles="1" noChangeArrowheads="1" noChangeShapeType="1" noTextEdit="1"/>
              </p:cNvSpPr>
              <p:nvPr/>
            </p:nvSpPr>
            <p:spPr>
              <a:xfrm>
                <a:off x="7286624" y="478213"/>
                <a:ext cx="4606367" cy="1938992"/>
              </a:xfrm>
              <a:prstGeom prst="rect">
                <a:avLst/>
              </a:prstGeom>
              <a:blipFill>
                <a:blip r:embed="rId5"/>
                <a:stretch>
                  <a:fillRect l="-1984" t="-2508" r="-3439" b="-595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84BDBC5-3354-4F06-961F-E764A7E6766A}"/>
              </a:ext>
            </a:extLst>
          </p:cNvPr>
          <p:cNvSpPr txBox="1"/>
          <p:nvPr/>
        </p:nvSpPr>
        <p:spPr>
          <a:xfrm>
            <a:off x="7286624" y="2530293"/>
            <a:ext cx="4905376" cy="1200329"/>
          </a:xfrm>
          <a:prstGeom prst="rect">
            <a:avLst/>
          </a:prstGeom>
          <a:noFill/>
        </p:spPr>
        <p:txBody>
          <a:bodyPr wrap="square" rtlCol="0">
            <a:spAutoFit/>
          </a:bodyPr>
          <a:lstStyle/>
          <a:p>
            <a:r>
              <a:rPr lang="en-US" sz="2400" dirty="0"/>
              <a:t>● </a:t>
            </a:r>
            <a:r>
              <a:rPr lang="en-US" sz="2400" dirty="0">
                <a:solidFill>
                  <a:srgbClr val="0070C0"/>
                </a:solidFill>
              </a:rPr>
              <a:t>Akaike Information Criterion (AIC)</a:t>
            </a:r>
            <a:r>
              <a:rPr lang="en-US" sz="2400" dirty="0"/>
              <a:t>: A model with </a:t>
            </a:r>
            <a:r>
              <a:rPr lang="en-US" sz="2400" dirty="0">
                <a:solidFill>
                  <a:srgbClr val="FF0000"/>
                </a:solidFill>
              </a:rPr>
              <a:t>smaller AIC </a:t>
            </a:r>
            <a:r>
              <a:rPr lang="en-US" sz="2400" dirty="0"/>
              <a:t>value is preferred. </a:t>
            </a:r>
          </a:p>
        </p:txBody>
      </p:sp>
      <p:sp>
        <p:nvSpPr>
          <p:cNvPr id="12" name="TextBox 11">
            <a:extLst>
              <a:ext uri="{FF2B5EF4-FFF2-40B4-BE49-F238E27FC236}">
                <a16:creationId xmlns:a16="http://schemas.microsoft.com/office/drawing/2014/main" id="{81A6E0B7-ED04-4181-A82F-107D2CFAE154}"/>
              </a:ext>
            </a:extLst>
          </p:cNvPr>
          <p:cNvSpPr txBox="1"/>
          <p:nvPr/>
        </p:nvSpPr>
        <p:spPr>
          <a:xfrm>
            <a:off x="7286624" y="3843710"/>
            <a:ext cx="4606367" cy="1569660"/>
          </a:xfrm>
          <a:prstGeom prst="rect">
            <a:avLst/>
          </a:prstGeom>
          <a:noFill/>
        </p:spPr>
        <p:txBody>
          <a:bodyPr wrap="square" rtlCol="0">
            <a:spAutoFit/>
          </a:bodyPr>
          <a:lstStyle/>
          <a:p>
            <a:r>
              <a:rPr lang="en-US" sz="2400" dirty="0"/>
              <a:t>● </a:t>
            </a:r>
            <a:r>
              <a:rPr lang="en-US" sz="2400" dirty="0">
                <a:solidFill>
                  <a:srgbClr val="0070C0"/>
                </a:solidFill>
              </a:rPr>
              <a:t>Bayesian information criterion (BIC)</a:t>
            </a:r>
            <a:r>
              <a:rPr lang="en-US" sz="2400" dirty="0"/>
              <a:t>: A model with </a:t>
            </a:r>
            <a:r>
              <a:rPr lang="en-US" sz="2400" dirty="0">
                <a:solidFill>
                  <a:srgbClr val="FF0000"/>
                </a:solidFill>
              </a:rPr>
              <a:t>smaller BIC </a:t>
            </a:r>
            <a:r>
              <a:rPr lang="en-US" sz="2400" dirty="0"/>
              <a:t>is preferred. BIC tends to favor more parsimonious model.</a:t>
            </a:r>
          </a:p>
        </p:txBody>
      </p:sp>
    </p:spTree>
    <p:extLst>
      <p:ext uri="{BB962C8B-B14F-4D97-AF65-F5344CB8AC3E}">
        <p14:creationId xmlns:p14="http://schemas.microsoft.com/office/powerpoint/2010/main" val="4716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0"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FCA3C5-516A-49C6-AA09-4835F702AE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282" y="465772"/>
            <a:ext cx="7667317" cy="2374451"/>
          </a:xfrm>
          <a:prstGeom prst="rect">
            <a:avLst/>
          </a:prstGeom>
        </p:spPr>
      </p:pic>
      <p:pic>
        <p:nvPicPr>
          <p:cNvPr id="13" name="Picture 12" descr="Text&#10;&#10;Description automatically generated">
            <a:extLst>
              <a:ext uri="{FF2B5EF4-FFF2-40B4-BE49-F238E27FC236}">
                <a16:creationId xmlns:a16="http://schemas.microsoft.com/office/drawing/2014/main" id="{7A97EAD6-631D-465B-9C97-B32173E9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282" y="3211285"/>
            <a:ext cx="7686636" cy="2374451"/>
          </a:xfrm>
          <a:prstGeom prst="rect">
            <a:avLst/>
          </a:prstGeom>
        </p:spPr>
      </p:pic>
      <p:sp>
        <p:nvSpPr>
          <p:cNvPr id="15" name="TextBox 14">
            <a:extLst>
              <a:ext uri="{FF2B5EF4-FFF2-40B4-BE49-F238E27FC236}">
                <a16:creationId xmlns:a16="http://schemas.microsoft.com/office/drawing/2014/main" id="{F8AC3F6D-76C5-487A-8CD6-463E18C480B8}"/>
              </a:ext>
            </a:extLst>
          </p:cNvPr>
          <p:cNvSpPr txBox="1"/>
          <p:nvPr/>
        </p:nvSpPr>
        <p:spPr>
          <a:xfrm>
            <a:off x="8592457" y="478213"/>
            <a:ext cx="3300534" cy="1200329"/>
          </a:xfrm>
          <a:prstGeom prst="rect">
            <a:avLst/>
          </a:prstGeom>
          <a:noFill/>
        </p:spPr>
        <p:txBody>
          <a:bodyPr wrap="square" rtlCol="0">
            <a:spAutoFit/>
          </a:bodyPr>
          <a:lstStyle/>
          <a:p>
            <a:r>
              <a:rPr lang="en-US" sz="2400" dirty="0"/>
              <a:t>● The first model had 6 predictors and had these GOF measures.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5853424-B015-4F3C-BE4D-DF670E7A95D6}"/>
                  </a:ext>
                </a:extLst>
              </p:cNvPr>
              <p:cNvSpPr txBox="1"/>
              <p:nvPr/>
            </p:nvSpPr>
            <p:spPr>
              <a:xfrm>
                <a:off x="562282" y="5817965"/>
                <a:ext cx="11067436" cy="769441"/>
              </a:xfrm>
              <a:prstGeom prst="rect">
                <a:avLst/>
              </a:prstGeom>
              <a:noFill/>
            </p:spPr>
            <p:txBody>
              <a:bodyPr wrap="square" rtlCol="0">
                <a:spAutoFit/>
              </a:bodyPr>
              <a:lstStyle/>
              <a:p>
                <a:r>
                  <a:rPr lang="en-US" sz="2200" dirty="0"/>
                  <a:t>● The final estimated model is</a:t>
                </a: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𝑚𝑝𝑔</m:t>
                      </m:r>
                      <m:r>
                        <a:rPr lang="en-US" sz="2200" b="0" i="1" smtClean="0">
                          <a:latin typeface="Cambria Math" panose="02040503050406030204" pitchFamily="18" charset="0"/>
                        </a:rPr>
                        <m:t>=−2.06−1.15∗</m:t>
                      </m:r>
                      <m:r>
                        <a:rPr lang="en-US" sz="2200" b="0" i="1" smtClean="0">
                          <a:latin typeface="Cambria Math" panose="02040503050406030204" pitchFamily="18" charset="0"/>
                        </a:rPr>
                        <m:t>𝑐𝑦𝑙</m:t>
                      </m:r>
                      <m:r>
                        <a:rPr lang="en-US" sz="2200" b="0" i="1" smtClean="0">
                          <a:latin typeface="Cambria Math" panose="02040503050406030204" pitchFamily="18" charset="0"/>
                        </a:rPr>
                        <m:t>−0.0041∗</m:t>
                      </m:r>
                      <m:r>
                        <a:rPr lang="en-US" sz="2200" b="0" i="1" smtClean="0">
                          <a:latin typeface="Cambria Math" panose="02040503050406030204" pitchFamily="18" charset="0"/>
                        </a:rPr>
                        <m:t>𝑤𝑒𝑖𝑔h𝑡</m:t>
                      </m:r>
                      <m:r>
                        <a:rPr lang="en-US" sz="2200" b="0" i="1" smtClean="0">
                          <a:latin typeface="Cambria Math" panose="02040503050406030204" pitchFamily="18" charset="0"/>
                        </a:rPr>
                        <m:t>−0.35∗</m:t>
                      </m:r>
                      <m:r>
                        <a:rPr lang="en-US" sz="2200" b="0" i="1" smtClean="0">
                          <a:latin typeface="Cambria Math" panose="02040503050406030204" pitchFamily="18" charset="0"/>
                        </a:rPr>
                        <m:t>𝑎𝑐𝑐</m:t>
                      </m:r>
                      <m:r>
                        <a:rPr lang="en-US" sz="2200" b="0" i="1" smtClean="0">
                          <a:latin typeface="Cambria Math" panose="02040503050406030204" pitchFamily="18" charset="0"/>
                        </a:rPr>
                        <m:t>+0.64∗</m:t>
                      </m:r>
                      <m:r>
                        <a:rPr lang="en-US" sz="2200" b="0" i="1" smtClean="0">
                          <a:latin typeface="Cambria Math" panose="02040503050406030204" pitchFamily="18" charset="0"/>
                        </a:rPr>
                        <m:t>𝑚𝑜𝑑𝑒𝑙𝑦𝑒𝑎𝑟</m:t>
                      </m:r>
                    </m:oMath>
                  </m:oMathPara>
                </a14:m>
                <a:endParaRPr lang="en-US" sz="2200" dirty="0"/>
              </a:p>
            </p:txBody>
          </p:sp>
        </mc:Choice>
        <mc:Fallback xmlns="">
          <p:sp>
            <p:nvSpPr>
              <p:cNvPr id="17" name="TextBox 16">
                <a:extLst>
                  <a:ext uri="{FF2B5EF4-FFF2-40B4-BE49-F238E27FC236}">
                    <a16:creationId xmlns:a16="http://schemas.microsoft.com/office/drawing/2014/main" id="{E5853424-B015-4F3C-BE4D-DF670E7A95D6}"/>
                  </a:ext>
                </a:extLst>
              </p:cNvPr>
              <p:cNvSpPr txBox="1">
                <a:spLocks noRot="1" noChangeAspect="1" noMove="1" noResize="1" noEditPoints="1" noAdjustHandles="1" noChangeArrowheads="1" noChangeShapeType="1" noTextEdit="1"/>
              </p:cNvSpPr>
              <p:nvPr/>
            </p:nvSpPr>
            <p:spPr>
              <a:xfrm>
                <a:off x="562282" y="5817965"/>
                <a:ext cx="11067436" cy="769441"/>
              </a:xfrm>
              <a:prstGeom prst="rect">
                <a:avLst/>
              </a:prstGeom>
              <a:blipFill>
                <a:blip r:embed="rId5"/>
                <a:stretch>
                  <a:fillRect l="-716" t="-4724" b="-7874"/>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EB2857DE-2BEB-47CF-92A7-61429F07CB5B}"/>
              </a:ext>
            </a:extLst>
          </p:cNvPr>
          <p:cNvSpPr txBox="1"/>
          <p:nvPr/>
        </p:nvSpPr>
        <p:spPr>
          <a:xfrm>
            <a:off x="8592457" y="2010956"/>
            <a:ext cx="3300534" cy="1200329"/>
          </a:xfrm>
          <a:prstGeom prst="rect">
            <a:avLst/>
          </a:prstGeom>
          <a:noFill/>
        </p:spPr>
        <p:txBody>
          <a:bodyPr wrap="square" rtlCol="0">
            <a:spAutoFit/>
          </a:bodyPr>
          <a:lstStyle/>
          <a:p>
            <a:r>
              <a:rPr lang="en-US" sz="2400" dirty="0"/>
              <a:t>● The second model had 4 predictors and had these GOF measures.</a:t>
            </a:r>
          </a:p>
        </p:txBody>
      </p:sp>
      <p:sp>
        <p:nvSpPr>
          <p:cNvPr id="21" name="TextBox 20">
            <a:extLst>
              <a:ext uri="{FF2B5EF4-FFF2-40B4-BE49-F238E27FC236}">
                <a16:creationId xmlns:a16="http://schemas.microsoft.com/office/drawing/2014/main" id="{93A38760-7E13-47E7-B498-79437369FFC6}"/>
              </a:ext>
            </a:extLst>
          </p:cNvPr>
          <p:cNvSpPr txBox="1"/>
          <p:nvPr/>
        </p:nvSpPr>
        <p:spPr>
          <a:xfrm>
            <a:off x="8592457" y="3418114"/>
            <a:ext cx="3300534" cy="1200329"/>
          </a:xfrm>
          <a:prstGeom prst="rect">
            <a:avLst/>
          </a:prstGeom>
          <a:noFill/>
        </p:spPr>
        <p:txBody>
          <a:bodyPr wrap="square" rtlCol="0">
            <a:spAutoFit/>
          </a:bodyPr>
          <a:lstStyle/>
          <a:p>
            <a:r>
              <a:rPr lang="en-US" sz="2400" dirty="0"/>
              <a:t>● Comparisons show that the second model is better than the first.</a:t>
            </a:r>
          </a:p>
        </p:txBody>
      </p:sp>
    </p:spTree>
    <p:extLst>
      <p:ext uri="{BB962C8B-B14F-4D97-AF65-F5344CB8AC3E}">
        <p14:creationId xmlns:p14="http://schemas.microsoft.com/office/powerpoint/2010/main" val="181518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1000"/>
                                        <p:tgtEl>
                                          <p:spTgt spid="19"/>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10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Activity Part 3</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072307" cy="2308324"/>
          </a:xfrm>
          <a:prstGeom prst="rect">
            <a:avLst/>
          </a:prstGeom>
        </p:spPr>
        <p:txBody>
          <a:bodyPr wrap="square">
            <a:spAutoFit/>
          </a:bodyPr>
          <a:lstStyle/>
          <a:p>
            <a:r>
              <a:rPr lang="en-US" sz="2400" b="1" dirty="0">
                <a:ea typeface="Times New Roman" panose="02020603050405020304" pitchFamily="18" charset="0"/>
              </a:rPr>
              <a:t>1. SLR.</a:t>
            </a:r>
            <a:r>
              <a:rPr lang="en-US" sz="2400" dirty="0">
                <a:ea typeface="Times New Roman" panose="02020603050405020304" pitchFamily="18" charset="0"/>
              </a:rPr>
              <a:t> Working with “credit” dataset.</a:t>
            </a:r>
          </a:p>
          <a:p>
            <a:r>
              <a:rPr lang="en-US" sz="2400" dirty="0">
                <a:ea typeface="Times New Roman" panose="02020603050405020304" pitchFamily="18" charset="0"/>
              </a:rPr>
              <a:t>a. Do proper univariate exploratory analysis for variables “Income” and “Limit”. Make statements on your observations. </a:t>
            </a:r>
          </a:p>
          <a:p>
            <a:r>
              <a:rPr lang="en-US" sz="2400" dirty="0">
                <a:ea typeface="Times New Roman" panose="02020603050405020304" pitchFamily="18" charset="0"/>
              </a:rPr>
              <a:t>b. Graph a scatterplot and comment on the chart. </a:t>
            </a:r>
          </a:p>
          <a:p>
            <a:r>
              <a:rPr lang="en-US" sz="2400" dirty="0">
                <a:ea typeface="Times New Roman" panose="02020603050405020304" pitchFamily="18" charset="0"/>
              </a:rPr>
              <a:t>c. Perform a simple linear regression and write down your final estimated model. </a:t>
            </a:r>
          </a:p>
        </p:txBody>
      </p:sp>
    </p:spTree>
    <p:extLst>
      <p:ext uri="{BB962C8B-B14F-4D97-AF65-F5344CB8AC3E}">
        <p14:creationId xmlns:p14="http://schemas.microsoft.com/office/powerpoint/2010/main" val="2548736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Activity Part 3</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10616006" cy="4893647"/>
          </a:xfrm>
          <a:prstGeom prst="rect">
            <a:avLst/>
          </a:prstGeom>
        </p:spPr>
        <p:txBody>
          <a:bodyPr wrap="square">
            <a:spAutoFit/>
          </a:bodyPr>
          <a:lstStyle/>
          <a:p>
            <a:r>
              <a:rPr lang="en-US" sz="2400" b="1" dirty="0">
                <a:ea typeface="Times New Roman" panose="02020603050405020304" pitchFamily="18" charset="0"/>
              </a:rPr>
              <a:t>2. SLR.</a:t>
            </a:r>
            <a:r>
              <a:rPr lang="en-US" sz="2400" dirty="0">
                <a:ea typeface="Times New Roman" panose="02020603050405020304" pitchFamily="18" charset="0"/>
              </a:rPr>
              <a:t> Blood dataset* has 1000 observation on the following variables. Subject (case number), Sex (gender, (Male/Female)), </a:t>
            </a:r>
            <a:r>
              <a:rPr lang="en-US" sz="2400" dirty="0" err="1">
                <a:ea typeface="Times New Roman" panose="02020603050405020304" pitchFamily="18" charset="0"/>
              </a:rPr>
              <a:t>Btype</a:t>
            </a:r>
            <a:r>
              <a:rPr lang="en-US" sz="2400" dirty="0">
                <a:ea typeface="Times New Roman" panose="02020603050405020304" pitchFamily="18" charset="0"/>
              </a:rPr>
              <a:t> (blood type (A/B/AB/O)), Group (age group (Young/Old)), WBC (white blood cell count), RBC (red blood cell measure), Chol (cholesterol measure). </a:t>
            </a:r>
          </a:p>
          <a:p>
            <a:r>
              <a:rPr lang="en-US" sz="2400" dirty="0">
                <a:ea typeface="Times New Roman" panose="02020603050405020304" pitchFamily="18" charset="0"/>
              </a:rPr>
              <a:t>* Learning SAS(R) by Example: A Programmer's Guide, Ron Cody, SAS Institute Inc., 2007.</a:t>
            </a:r>
          </a:p>
          <a:p>
            <a:endParaRPr lang="en-US" sz="2400" dirty="0">
              <a:ea typeface="Times New Roman" panose="02020603050405020304" pitchFamily="18" charset="0"/>
            </a:endParaRPr>
          </a:p>
          <a:p>
            <a:r>
              <a:rPr lang="en-US" sz="2400" dirty="0">
                <a:ea typeface="Times New Roman" panose="02020603050405020304" pitchFamily="18" charset="0"/>
              </a:rPr>
              <a:t>a. Import “blood” dataset into your session. Name it as “blood”.</a:t>
            </a:r>
          </a:p>
          <a:p>
            <a:r>
              <a:rPr lang="en-US" sz="2400" dirty="0">
                <a:ea typeface="Times New Roman" panose="02020603050405020304" pitchFamily="18" charset="0"/>
              </a:rPr>
              <a:t>b. Generate a detailed summary statistic for “Chol” and “RBS”. Describe the results.</a:t>
            </a:r>
          </a:p>
          <a:p>
            <a:r>
              <a:rPr lang="en-US" sz="2400" dirty="0">
                <a:ea typeface="Times New Roman" panose="02020603050405020304" pitchFamily="18" charset="0"/>
              </a:rPr>
              <a:t>c. Generate scatterplot of “Chol” vs “RBS”. What does the plot show? </a:t>
            </a:r>
          </a:p>
          <a:p>
            <a:r>
              <a:rPr lang="en-US" sz="2400" dirty="0">
                <a:ea typeface="Times New Roman" panose="02020603050405020304" pitchFamily="18" charset="0"/>
              </a:rPr>
              <a:t>d. Generate correlation coefficient between “Chol” vs “RBS”. Does this confirm what you expected?</a:t>
            </a:r>
          </a:p>
          <a:p>
            <a:r>
              <a:rPr lang="en-US" sz="2400" dirty="0">
                <a:ea typeface="Times New Roman" panose="02020603050405020304" pitchFamily="18" charset="0"/>
              </a:rPr>
              <a:t>e. Perform a linear regression for Chol on RBC. Interpret the results.</a:t>
            </a:r>
          </a:p>
        </p:txBody>
      </p:sp>
    </p:spTree>
    <p:extLst>
      <p:ext uri="{BB962C8B-B14F-4D97-AF65-F5344CB8AC3E}">
        <p14:creationId xmlns:p14="http://schemas.microsoft.com/office/powerpoint/2010/main" val="1072417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Activity Part 3</a:t>
            </a:r>
            <a:endParaRPr lang="en-US" dirty="0"/>
          </a:p>
        </p:txBody>
      </p:sp>
      <p:sp>
        <p:nvSpPr>
          <p:cNvPr id="4" name="Rectangle 3">
            <a:extLst>
              <a:ext uri="{FF2B5EF4-FFF2-40B4-BE49-F238E27FC236}">
                <a16:creationId xmlns:a16="http://schemas.microsoft.com/office/drawing/2014/main" id="{6CCDB106-D406-4380-A31D-4ED50A201F2E}"/>
              </a:ext>
            </a:extLst>
          </p:cNvPr>
          <p:cNvSpPr/>
          <p:nvPr/>
        </p:nvSpPr>
        <p:spPr>
          <a:xfrm>
            <a:off x="875778" y="1552902"/>
            <a:ext cx="11172060" cy="4832092"/>
          </a:xfrm>
          <a:prstGeom prst="rect">
            <a:avLst/>
          </a:prstGeom>
        </p:spPr>
        <p:txBody>
          <a:bodyPr wrap="square">
            <a:spAutoFit/>
          </a:bodyPr>
          <a:lstStyle/>
          <a:p>
            <a:r>
              <a:rPr lang="en-US" sz="2200" b="1" dirty="0">
                <a:ea typeface="Times New Roman" panose="02020603050405020304" pitchFamily="18" charset="0"/>
              </a:rPr>
              <a:t>3. MLR.</a:t>
            </a:r>
            <a:r>
              <a:rPr lang="en-US" sz="2200" dirty="0">
                <a:ea typeface="Times New Roman" panose="02020603050405020304" pitchFamily="18" charset="0"/>
              </a:rPr>
              <a:t> Steam dataset contains 25 data points on response variable Y (pressure, </a:t>
            </a:r>
            <a:r>
              <a:rPr lang="en-US" sz="2200" dirty="0" err="1">
                <a:ea typeface="Times New Roman" panose="02020603050405020304" pitchFamily="18" charset="0"/>
              </a:rPr>
              <a:t>lb</a:t>
            </a:r>
            <a:r>
              <a:rPr lang="en-US" sz="2200" dirty="0">
                <a:ea typeface="Times New Roman" panose="02020603050405020304" pitchFamily="18" charset="0"/>
              </a:rPr>
              <a:t>) and independent variables X2 (Real Fatty Acid in storage (</a:t>
            </a:r>
            <a:r>
              <a:rPr lang="en-US" sz="2200" dirty="0" err="1">
                <a:ea typeface="Times New Roman" panose="02020603050405020304" pitchFamily="18" charset="0"/>
              </a:rPr>
              <a:t>lb</a:t>
            </a:r>
            <a:r>
              <a:rPr lang="en-US" sz="2200" dirty="0">
                <a:ea typeface="Times New Roman" panose="02020603050405020304" pitchFamily="18" charset="0"/>
              </a:rPr>
              <a:t>)), X3 (Crude Glycerin made (</a:t>
            </a:r>
            <a:r>
              <a:rPr lang="en-US" sz="2200" dirty="0" err="1">
                <a:ea typeface="Times New Roman" panose="02020603050405020304" pitchFamily="18" charset="0"/>
              </a:rPr>
              <a:t>lb</a:t>
            </a:r>
            <a:r>
              <a:rPr lang="en-US" sz="2200" dirty="0">
                <a:ea typeface="Times New Roman" panose="02020603050405020304" pitchFamily="18" charset="0"/>
              </a:rPr>
              <a:t>)), X4 (Average Wind Velocity), X8 (Average outside temperature (F)) X8 (average outside temperature, F). </a:t>
            </a:r>
          </a:p>
          <a:p>
            <a:r>
              <a:rPr lang="en-US" sz="2200" dirty="0">
                <a:ea typeface="Times New Roman" panose="02020603050405020304" pitchFamily="18" charset="0"/>
              </a:rPr>
              <a:t>a. Import “steam” dataset into your session.</a:t>
            </a:r>
          </a:p>
          <a:p>
            <a:r>
              <a:rPr lang="en-US" sz="2200" dirty="0">
                <a:ea typeface="Times New Roman" panose="02020603050405020304" pitchFamily="18" charset="0"/>
              </a:rPr>
              <a:t>b. Generate a summary statistic for variables Y, X2, X3, X4, X8 ONLY. Comment on the result.</a:t>
            </a:r>
          </a:p>
          <a:p>
            <a:r>
              <a:rPr lang="en-US" sz="2200" dirty="0">
                <a:ea typeface="Times New Roman" panose="02020603050405020304" pitchFamily="18" charset="0"/>
              </a:rPr>
              <a:t>c. Generate a matrix scatterplot for the given variables ONLY and explore associations. Comment. </a:t>
            </a:r>
          </a:p>
          <a:p>
            <a:r>
              <a:rPr lang="en-US" sz="2200" dirty="0">
                <a:ea typeface="Times New Roman" panose="02020603050405020304" pitchFamily="18" charset="0"/>
              </a:rPr>
              <a:t>d. Generate correlation coefficient between the given variables. Comment.</a:t>
            </a:r>
          </a:p>
          <a:p>
            <a:r>
              <a:rPr lang="en-US" sz="2200" dirty="0">
                <a:ea typeface="Times New Roman" panose="02020603050405020304" pitchFamily="18" charset="0"/>
              </a:rPr>
              <a:t>e. Perform MLR and check what variables contribute significantly to the response variable, rank the predictors based on their contribution in explaining the response.</a:t>
            </a:r>
          </a:p>
          <a:p>
            <a:r>
              <a:rPr lang="en-US" sz="2200" dirty="0">
                <a:ea typeface="Times New Roman" panose="02020603050405020304" pitchFamily="18" charset="0"/>
              </a:rPr>
              <a:t>f. Decide on your final model, write down the estimated regression line, comment on the model fit.</a:t>
            </a:r>
          </a:p>
          <a:p>
            <a:r>
              <a:rPr lang="en-US" sz="2200" dirty="0">
                <a:ea typeface="Times New Roman" panose="02020603050405020304" pitchFamily="18" charset="0"/>
              </a:rPr>
              <a:t>g. Predict the response for an input of x2=5, x3=0.62, x4=6.1, x8=58. Generate both confidence and Prediction interval and compare the results. </a:t>
            </a:r>
          </a:p>
        </p:txBody>
      </p:sp>
    </p:spTree>
    <p:extLst>
      <p:ext uri="{BB962C8B-B14F-4D97-AF65-F5344CB8AC3E}">
        <p14:creationId xmlns:p14="http://schemas.microsoft.com/office/powerpoint/2010/main" val="285361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1DE9A7-936C-49A8-B4CD-F481A100CB79}"/>
              </a:ext>
            </a:extLst>
          </p:cNvPr>
          <p:cNvSpPr>
            <a:spLocks noGrp="1"/>
          </p:cNvSpPr>
          <p:nvPr>
            <p:ph type="sldNum" sz="quarter" idx="12"/>
          </p:nvPr>
        </p:nvSpPr>
        <p:spPr/>
        <p:txBody>
          <a:bodyPr/>
          <a:lstStyle/>
          <a:p>
            <a:fld id="{1CC9FA7F-0CA6-42CA-A077-320536EF702B}" type="slidenum">
              <a:rPr lang="en-US" smtClean="0"/>
              <a:t>4</a:t>
            </a:fld>
            <a:endParaRPr lang="en-US"/>
          </a:p>
        </p:txBody>
      </p:sp>
      <p:sp>
        <p:nvSpPr>
          <p:cNvPr id="5" name="TextBox 4">
            <a:extLst>
              <a:ext uri="{FF2B5EF4-FFF2-40B4-BE49-F238E27FC236}">
                <a16:creationId xmlns:a16="http://schemas.microsoft.com/office/drawing/2014/main" id="{2C906846-384C-4EE9-8FD8-D86E1B04E96F}"/>
              </a:ext>
            </a:extLst>
          </p:cNvPr>
          <p:cNvSpPr txBox="1"/>
          <p:nvPr/>
        </p:nvSpPr>
        <p:spPr>
          <a:xfrm>
            <a:off x="838199" y="2497462"/>
            <a:ext cx="8354332" cy="3816429"/>
          </a:xfrm>
          <a:prstGeom prst="rect">
            <a:avLst/>
          </a:prstGeom>
          <a:noFill/>
        </p:spPr>
        <p:txBody>
          <a:bodyPr wrap="square">
            <a:spAutoFit/>
          </a:bodyPr>
          <a:lstStyle/>
          <a:p>
            <a:r>
              <a:rPr lang="en-US" sz="2200" b="1" dirty="0"/>
              <a:t>Variable 	Type		Description</a:t>
            </a:r>
          </a:p>
          <a:p>
            <a:endParaRPr lang="en-US" sz="2200" b="1" dirty="0"/>
          </a:p>
          <a:p>
            <a:r>
              <a:rPr lang="en-US" sz="2200" dirty="0"/>
              <a:t>mpg		continuous	mile per gallon </a:t>
            </a:r>
          </a:p>
          <a:p>
            <a:r>
              <a:rPr lang="en-US" sz="2200" dirty="0"/>
              <a:t>cylinders	discrete</a:t>
            </a:r>
          </a:p>
          <a:p>
            <a:r>
              <a:rPr lang="en-US" sz="2200" dirty="0"/>
              <a:t>displacement	continuous</a:t>
            </a:r>
          </a:p>
          <a:p>
            <a:r>
              <a:rPr lang="en-US" sz="2200" dirty="0"/>
              <a:t>horsepower	continuous</a:t>
            </a:r>
          </a:p>
          <a:p>
            <a:r>
              <a:rPr lang="en-US" sz="2200" dirty="0"/>
              <a:t>weight		continuous</a:t>
            </a:r>
          </a:p>
          <a:p>
            <a:r>
              <a:rPr lang="en-US" sz="2200" dirty="0"/>
              <a:t>acceleration	continuous</a:t>
            </a:r>
          </a:p>
          <a:p>
            <a:r>
              <a:rPr lang="en-US" sz="2200" dirty="0"/>
              <a:t>model year	discrete		</a:t>
            </a:r>
          </a:p>
          <a:p>
            <a:r>
              <a:rPr lang="en-US" sz="2200" dirty="0"/>
              <a:t>origin		categorical	USA/GER/JAP</a:t>
            </a:r>
          </a:p>
          <a:p>
            <a:r>
              <a:rPr lang="en-US" sz="2200" dirty="0"/>
              <a:t>car name	string 		unique name for each case </a:t>
            </a:r>
          </a:p>
        </p:txBody>
      </p:sp>
      <p:sp>
        <p:nvSpPr>
          <p:cNvPr id="6" name="Title 8">
            <a:extLst>
              <a:ext uri="{FF2B5EF4-FFF2-40B4-BE49-F238E27FC236}">
                <a16:creationId xmlns:a16="http://schemas.microsoft.com/office/drawing/2014/main" id="{52F2FAC1-02C6-432F-987B-097C8D8129B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Datasest</a:t>
            </a:r>
          </a:p>
        </p:txBody>
      </p:sp>
      <p:sp>
        <p:nvSpPr>
          <p:cNvPr id="2" name="Rectangle 1">
            <a:extLst>
              <a:ext uri="{FF2B5EF4-FFF2-40B4-BE49-F238E27FC236}">
                <a16:creationId xmlns:a16="http://schemas.microsoft.com/office/drawing/2014/main" id="{C7ABAB5F-E474-4269-A701-744A0F885640}"/>
              </a:ext>
            </a:extLst>
          </p:cNvPr>
          <p:cNvSpPr/>
          <p:nvPr/>
        </p:nvSpPr>
        <p:spPr>
          <a:xfrm>
            <a:off x="838199" y="1385427"/>
            <a:ext cx="10418357" cy="923330"/>
          </a:xfrm>
          <a:prstGeom prst="rect">
            <a:avLst/>
          </a:prstGeom>
        </p:spPr>
        <p:txBody>
          <a:bodyPr wrap="square">
            <a:spAutoFit/>
          </a:bodyPr>
          <a:lstStyle/>
          <a:p>
            <a:r>
              <a:rPr lang="en-US" sz="2700" dirty="0"/>
              <a:t>We will now proceed to discuss regression using the “carmpg” dataset. Variables in this dataset include: </a:t>
            </a:r>
          </a:p>
        </p:txBody>
      </p:sp>
    </p:spTree>
    <p:extLst>
      <p:ext uri="{BB962C8B-B14F-4D97-AF65-F5344CB8AC3E}">
        <p14:creationId xmlns:p14="http://schemas.microsoft.com/office/powerpoint/2010/main" val="2135382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200A62-F8D7-475D-906C-7E9CA67C7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
        <p:nvSpPr>
          <p:cNvPr id="8" name="Title 1">
            <a:extLst>
              <a:ext uri="{FF2B5EF4-FFF2-40B4-BE49-F238E27FC236}">
                <a16:creationId xmlns:a16="http://schemas.microsoft.com/office/drawing/2014/main" id="{E7925FB2-E72E-49E0-B8B4-A6B35C7B4837}"/>
              </a:ext>
            </a:extLst>
          </p:cNvPr>
          <p:cNvSpPr>
            <a:spLocks noGrp="1"/>
          </p:cNvSpPr>
          <p:nvPr>
            <p:ph type="ctrTitle"/>
          </p:nvPr>
        </p:nvSpPr>
        <p:spPr>
          <a:xfrm>
            <a:off x="1524000" y="1567209"/>
            <a:ext cx="9144000" cy="2387600"/>
          </a:xfrm>
        </p:spPr>
        <p:txBody>
          <a:bodyPr/>
          <a:lstStyle/>
          <a:p>
            <a:r>
              <a:rPr lang="en-US" sz="6000" dirty="0">
                <a:solidFill>
                  <a:srgbClr val="990033"/>
                </a:solidFill>
              </a:rPr>
              <a:t>Exploratory Analysis</a:t>
            </a:r>
            <a:endParaRPr lang="en-US" dirty="0">
              <a:solidFill>
                <a:srgbClr val="990033"/>
              </a:solidFill>
            </a:endParaRPr>
          </a:p>
        </p:txBody>
      </p:sp>
      <p:sp>
        <p:nvSpPr>
          <p:cNvPr id="9" name="Subtitle 2">
            <a:extLst>
              <a:ext uri="{FF2B5EF4-FFF2-40B4-BE49-F238E27FC236}">
                <a16:creationId xmlns:a16="http://schemas.microsoft.com/office/drawing/2014/main" id="{BEA5DBB4-598B-4144-BC12-A4458AB45C5E}"/>
              </a:ext>
            </a:extLst>
          </p:cNvPr>
          <p:cNvSpPr>
            <a:spLocks noGrp="1"/>
          </p:cNvSpPr>
          <p:nvPr>
            <p:ph type="subTitle" idx="1"/>
          </p:nvPr>
        </p:nvSpPr>
        <p:spPr>
          <a:xfrm>
            <a:off x="1524000" y="4046884"/>
            <a:ext cx="9144000" cy="1655762"/>
          </a:xfrm>
        </p:spPr>
        <p:txBody>
          <a:bodyPr>
            <a:normAutofit/>
          </a:bodyPr>
          <a:lstStyle/>
          <a:p>
            <a:r>
              <a:rPr lang="en-US" sz="3600" dirty="0">
                <a:solidFill>
                  <a:schemeClr val="bg2">
                    <a:lumMod val="50000"/>
                  </a:schemeClr>
                </a:solidFill>
              </a:rPr>
              <a:t>Step 1</a:t>
            </a:r>
          </a:p>
        </p:txBody>
      </p:sp>
      <p:sp>
        <p:nvSpPr>
          <p:cNvPr id="5" name="TextBox 4">
            <a:extLst>
              <a:ext uri="{FF2B5EF4-FFF2-40B4-BE49-F238E27FC236}">
                <a16:creationId xmlns:a16="http://schemas.microsoft.com/office/drawing/2014/main" id="{DD167078-F7CE-41B6-ABCC-C67136F408E7}"/>
              </a:ext>
            </a:extLst>
          </p:cNvPr>
          <p:cNvSpPr txBox="1"/>
          <p:nvPr/>
        </p:nvSpPr>
        <p:spPr>
          <a:xfrm>
            <a:off x="7418444" y="5920988"/>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spTree>
    <p:extLst>
      <p:ext uri="{BB962C8B-B14F-4D97-AF65-F5344CB8AC3E}">
        <p14:creationId xmlns:p14="http://schemas.microsoft.com/office/powerpoint/2010/main" val="273414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a:xfrm>
            <a:off x="838200" y="365125"/>
            <a:ext cx="7343899" cy="1325563"/>
          </a:xfrm>
        </p:spPr>
        <p:txBody>
          <a:bodyPr/>
          <a:lstStyle/>
          <a:p>
            <a:r>
              <a:rPr lang="en-US" dirty="0">
                <a:solidFill>
                  <a:srgbClr val="990033"/>
                </a:solidFill>
              </a:rPr>
              <a:t>Summary</a:t>
            </a:r>
          </a:p>
        </p:txBody>
      </p:sp>
      <p:sp>
        <p:nvSpPr>
          <p:cNvPr id="4" name="Subtitle 2">
            <a:extLst>
              <a:ext uri="{FF2B5EF4-FFF2-40B4-BE49-F238E27FC236}">
                <a16:creationId xmlns:a16="http://schemas.microsoft.com/office/drawing/2014/main" id="{23520EF5-88EA-4BBE-9813-92118385787C}"/>
              </a:ext>
            </a:extLst>
          </p:cNvPr>
          <p:cNvSpPr txBox="1">
            <a:spLocks/>
          </p:cNvSpPr>
          <p:nvPr/>
        </p:nvSpPr>
        <p:spPr>
          <a:xfrm>
            <a:off x="823354" y="1642608"/>
            <a:ext cx="7343899" cy="46964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3600" dirty="0"/>
              <a:t>● Qualitative Data</a:t>
            </a:r>
          </a:p>
          <a:p>
            <a:pPr marL="0" indent="0">
              <a:lnSpc>
                <a:spcPct val="150000"/>
              </a:lnSpc>
              <a:buNone/>
            </a:pPr>
            <a:r>
              <a:rPr lang="en-US" sz="3600" dirty="0"/>
              <a:t>	 ● Frequency Table	● Bar/Pie Chart</a:t>
            </a:r>
          </a:p>
          <a:p>
            <a:pPr marL="0" indent="0">
              <a:lnSpc>
                <a:spcPct val="150000"/>
              </a:lnSpc>
              <a:buNone/>
            </a:pPr>
            <a:r>
              <a:rPr lang="en-US" sz="3600" dirty="0"/>
              <a:t>● Quantitative Data</a:t>
            </a:r>
          </a:p>
          <a:p>
            <a:pPr marL="0" indent="0">
              <a:lnSpc>
                <a:spcPct val="150000"/>
              </a:lnSpc>
              <a:buNone/>
            </a:pPr>
            <a:r>
              <a:rPr lang="en-US" sz="3600" dirty="0"/>
              <a:t>	● Histogram		● Box Plot</a:t>
            </a:r>
          </a:p>
          <a:p>
            <a:pPr marL="0" indent="0">
              <a:lnSpc>
                <a:spcPct val="150000"/>
              </a:lnSpc>
              <a:buNone/>
            </a:pPr>
            <a:r>
              <a:rPr lang="en-US" sz="3600" dirty="0"/>
              <a:t>	 ● Central &amp; Spread Measures</a:t>
            </a:r>
          </a:p>
          <a:p>
            <a:pPr marL="0" indent="0">
              <a:lnSpc>
                <a:spcPct val="150000"/>
              </a:lnSpc>
              <a:buNone/>
            </a:pPr>
            <a:r>
              <a:rPr lang="en-US" sz="3600" dirty="0"/>
              <a:t>● Bivariate </a:t>
            </a:r>
          </a:p>
          <a:p>
            <a:pPr marL="0" indent="0">
              <a:lnSpc>
                <a:spcPct val="150000"/>
              </a:lnSpc>
              <a:buNone/>
            </a:pPr>
            <a:r>
              <a:rPr lang="en-US" sz="3600" dirty="0"/>
              <a:t>	● Scatterplot 		 ● Grouped Bar Chart </a:t>
            </a:r>
          </a:p>
          <a:p>
            <a:pPr marL="0" indent="0">
              <a:lnSpc>
                <a:spcPct val="150000"/>
              </a:lnSpc>
              <a:buNone/>
            </a:pPr>
            <a:r>
              <a:rPr lang="en-US" sz="3600" dirty="0"/>
              <a:t>	● Side-by-side Box Plots </a:t>
            </a:r>
          </a:p>
        </p:txBody>
      </p:sp>
    </p:spTree>
    <p:extLst>
      <p:ext uri="{BB962C8B-B14F-4D97-AF65-F5344CB8AC3E}">
        <p14:creationId xmlns:p14="http://schemas.microsoft.com/office/powerpoint/2010/main" val="346522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Qual Vs Quant Variables</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200" y="1440642"/>
            <a:ext cx="6761922" cy="1107996"/>
          </a:xfrm>
          <a:prstGeom prst="rect">
            <a:avLst/>
          </a:prstGeom>
          <a:noFill/>
        </p:spPr>
        <p:txBody>
          <a:bodyPr wrap="square" rtlCol="0">
            <a:spAutoFit/>
          </a:bodyPr>
          <a:lstStyle/>
          <a:p>
            <a:pPr>
              <a:spcBef>
                <a:spcPct val="50000"/>
              </a:spcBef>
            </a:pPr>
            <a:r>
              <a:rPr lang="en-US" sz="2200" dirty="0"/>
              <a:t>What we are interested in studying something in the population that changes between individuals. It is called variable. There are different types of variables:</a:t>
            </a:r>
          </a:p>
        </p:txBody>
      </p:sp>
      <p:sp>
        <p:nvSpPr>
          <p:cNvPr id="11" name="TextBox 10">
            <a:extLst>
              <a:ext uri="{FF2B5EF4-FFF2-40B4-BE49-F238E27FC236}">
                <a16:creationId xmlns:a16="http://schemas.microsoft.com/office/drawing/2014/main" id="{357B3736-C0B8-48B0-BFC8-F67F746F4218}"/>
              </a:ext>
            </a:extLst>
          </p:cNvPr>
          <p:cNvSpPr txBox="1"/>
          <p:nvPr/>
        </p:nvSpPr>
        <p:spPr>
          <a:xfrm>
            <a:off x="7943849" y="4303322"/>
            <a:ext cx="3905305" cy="1785104"/>
          </a:xfrm>
          <a:prstGeom prst="rect">
            <a:avLst/>
          </a:prstGeom>
          <a:solidFill>
            <a:srgbClr val="CCCCFF"/>
          </a:solidFill>
          <a:ln w="28575">
            <a:noFill/>
          </a:ln>
        </p:spPr>
        <p:txBody>
          <a:bodyPr wrap="square" rtlCol="0">
            <a:spAutoFit/>
          </a:bodyPr>
          <a:lstStyle/>
          <a:p>
            <a:r>
              <a:rPr lang="en-US" sz="2200" dirty="0"/>
              <a:t>Examples:</a:t>
            </a:r>
          </a:p>
          <a:p>
            <a:r>
              <a:rPr lang="en-US" sz="2200" dirty="0"/>
              <a:t>• Nominal: Eye color, Blood type</a:t>
            </a:r>
          </a:p>
          <a:p>
            <a:r>
              <a:rPr lang="en-US" sz="2200" dirty="0"/>
              <a:t>• Ordinal: Shoe size</a:t>
            </a:r>
          </a:p>
          <a:p>
            <a:r>
              <a:rPr lang="en-US" sz="2200" dirty="0"/>
              <a:t>• Discrete: number of children</a:t>
            </a:r>
          </a:p>
          <a:p>
            <a:r>
              <a:rPr lang="en-US" sz="2200" dirty="0"/>
              <a:t>• Continuous: weight, height </a:t>
            </a:r>
          </a:p>
        </p:txBody>
      </p:sp>
      <p:pic>
        <p:nvPicPr>
          <p:cNvPr id="4" name="Picture 3">
            <a:extLst>
              <a:ext uri="{FF2B5EF4-FFF2-40B4-BE49-F238E27FC236}">
                <a16:creationId xmlns:a16="http://schemas.microsoft.com/office/drawing/2014/main" id="{B026AD4B-077A-482D-B17B-EC8958A349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9400" y="339725"/>
            <a:ext cx="3994205" cy="3731114"/>
          </a:xfrm>
          <a:prstGeom prst="rect">
            <a:avLst/>
          </a:prstGeom>
        </p:spPr>
      </p:pic>
      <p:sp>
        <p:nvSpPr>
          <p:cNvPr id="13" name="TextBox 12">
            <a:extLst>
              <a:ext uri="{FF2B5EF4-FFF2-40B4-BE49-F238E27FC236}">
                <a16:creationId xmlns:a16="http://schemas.microsoft.com/office/drawing/2014/main" id="{3E130124-D515-46CE-B0DD-A5A266FB5AB1}"/>
              </a:ext>
            </a:extLst>
          </p:cNvPr>
          <p:cNvSpPr txBox="1"/>
          <p:nvPr/>
        </p:nvSpPr>
        <p:spPr>
          <a:xfrm>
            <a:off x="838199" y="2702705"/>
            <a:ext cx="6761922" cy="1446550"/>
          </a:xfrm>
          <a:prstGeom prst="rect">
            <a:avLst/>
          </a:prstGeom>
          <a:noFill/>
        </p:spPr>
        <p:txBody>
          <a:bodyPr wrap="square" rtlCol="0">
            <a:spAutoFit/>
          </a:bodyPr>
          <a:lstStyle/>
          <a:p>
            <a:pPr>
              <a:spcBef>
                <a:spcPct val="50000"/>
              </a:spcBef>
            </a:pPr>
            <a:r>
              <a:rPr lang="en-US" sz="2200" dirty="0"/>
              <a:t>• A qualitative (categorical) variable describes quality and places individuals in different categories. A nominal variable with only two categories can be considered ordinal, i.e.. Gender.</a:t>
            </a:r>
          </a:p>
        </p:txBody>
      </p:sp>
      <p:sp>
        <p:nvSpPr>
          <p:cNvPr id="14" name="TextBox 13">
            <a:extLst>
              <a:ext uri="{FF2B5EF4-FFF2-40B4-BE49-F238E27FC236}">
                <a16:creationId xmlns:a16="http://schemas.microsoft.com/office/drawing/2014/main" id="{6836228C-E795-4E21-8625-5CFC4B91BAFA}"/>
              </a:ext>
            </a:extLst>
          </p:cNvPr>
          <p:cNvSpPr txBox="1"/>
          <p:nvPr/>
        </p:nvSpPr>
        <p:spPr>
          <a:xfrm>
            <a:off x="838199" y="4303322"/>
            <a:ext cx="6761922" cy="1107996"/>
          </a:xfrm>
          <a:prstGeom prst="rect">
            <a:avLst/>
          </a:prstGeom>
          <a:noFill/>
        </p:spPr>
        <p:txBody>
          <a:bodyPr wrap="square" rtlCol="0">
            <a:spAutoFit/>
          </a:bodyPr>
          <a:lstStyle/>
          <a:p>
            <a:pPr>
              <a:spcBef>
                <a:spcPct val="50000"/>
              </a:spcBef>
            </a:pPr>
            <a:r>
              <a:rPr lang="en-US" sz="2200" dirty="0"/>
              <a:t>• A quantitative (numerical) variable takes on a real value or numerical measurement for which sums, differences, and ratios have meaning.</a:t>
            </a:r>
          </a:p>
        </p:txBody>
      </p:sp>
    </p:spTree>
    <p:extLst>
      <p:ext uri="{BB962C8B-B14F-4D97-AF65-F5344CB8AC3E}">
        <p14:creationId xmlns:p14="http://schemas.microsoft.com/office/powerpoint/2010/main" val="202250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Frequency Table</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199" y="1440642"/>
            <a:ext cx="7168979" cy="1615827"/>
          </a:xfrm>
          <a:prstGeom prst="rect">
            <a:avLst/>
          </a:prstGeom>
          <a:noFill/>
        </p:spPr>
        <p:txBody>
          <a:bodyPr wrap="square" rtlCol="0">
            <a:spAutoFit/>
          </a:bodyPr>
          <a:lstStyle/>
          <a:p>
            <a:pPr>
              <a:spcBef>
                <a:spcPct val="50000"/>
              </a:spcBef>
            </a:pPr>
            <a:r>
              <a:rPr lang="en-US" sz="2200" dirty="0"/>
              <a:t>A frequency table a list or table that displays the frequency of various outcomes in a sample.</a:t>
            </a:r>
          </a:p>
          <a:p>
            <a:pPr>
              <a:spcBef>
                <a:spcPct val="50000"/>
              </a:spcBef>
            </a:pPr>
            <a:r>
              <a:rPr lang="en-US" sz="2200" dirty="0"/>
              <a:t>Here we have a frequency table for variable Origin in the </a:t>
            </a:r>
            <a:r>
              <a:rPr lang="en-US" sz="2200" dirty="0">
                <a:solidFill>
                  <a:srgbClr val="00B050"/>
                </a:solidFill>
              </a:rPr>
              <a:t>carmpg dataset</a:t>
            </a:r>
            <a:r>
              <a:rPr lang="en-US" sz="2200" dirty="0"/>
              <a:t>. </a:t>
            </a:r>
          </a:p>
        </p:txBody>
      </p:sp>
      <p:sp>
        <p:nvSpPr>
          <p:cNvPr id="17" name="TextBox 16">
            <a:extLst>
              <a:ext uri="{FF2B5EF4-FFF2-40B4-BE49-F238E27FC236}">
                <a16:creationId xmlns:a16="http://schemas.microsoft.com/office/drawing/2014/main" id="{3AFE98CD-F3F1-42CF-9F52-A5A060499C9B}"/>
              </a:ext>
            </a:extLst>
          </p:cNvPr>
          <p:cNvSpPr txBox="1"/>
          <p:nvPr/>
        </p:nvSpPr>
        <p:spPr>
          <a:xfrm>
            <a:off x="854714" y="3095350"/>
            <a:ext cx="7152464" cy="769441"/>
          </a:xfrm>
          <a:prstGeom prst="rect">
            <a:avLst/>
          </a:prstGeom>
          <a:noFill/>
        </p:spPr>
        <p:txBody>
          <a:bodyPr wrap="square" rtlCol="0">
            <a:spAutoFit/>
          </a:bodyPr>
          <a:lstStyle/>
          <a:p>
            <a:pPr>
              <a:spcBef>
                <a:spcPct val="50000"/>
              </a:spcBef>
            </a:pPr>
            <a:r>
              <a:rPr lang="en-US" sz="2200" dirty="0"/>
              <a:t>Variable modelyaer is numerical with low number of values, we can also crate a frequency table for this variable.</a:t>
            </a:r>
          </a:p>
        </p:txBody>
      </p:sp>
      <p:pic>
        <p:nvPicPr>
          <p:cNvPr id="10" name="Picture 9" descr="Graphical user interface, text, application&#10;&#10;Description automatically generated">
            <a:extLst>
              <a:ext uri="{FF2B5EF4-FFF2-40B4-BE49-F238E27FC236}">
                <a16:creationId xmlns:a16="http://schemas.microsoft.com/office/drawing/2014/main" id="{2862BAEB-AAAB-4BE5-8E4A-4AB30ADD6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131986"/>
            <a:ext cx="3066003" cy="2016003"/>
          </a:xfrm>
          <a:prstGeom prst="rect">
            <a:avLst/>
          </a:prstGeom>
        </p:spPr>
      </p:pic>
      <p:pic>
        <p:nvPicPr>
          <p:cNvPr id="13" name="Picture 12" descr="A picture containing text, device&#10;&#10;Description automatically generated">
            <a:extLst>
              <a:ext uri="{FF2B5EF4-FFF2-40B4-BE49-F238E27FC236}">
                <a16:creationId xmlns:a16="http://schemas.microsoft.com/office/drawing/2014/main" id="{58E79101-A042-4BDE-AFB1-1E3A395C1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0703" y="431734"/>
            <a:ext cx="2464265" cy="5994532"/>
          </a:xfrm>
          <a:prstGeom prst="rect">
            <a:avLst/>
          </a:prstGeom>
        </p:spPr>
      </p:pic>
    </p:spTree>
    <p:extLst>
      <p:ext uri="{BB962C8B-B14F-4D97-AF65-F5344CB8AC3E}">
        <p14:creationId xmlns:p14="http://schemas.microsoft.com/office/powerpoint/2010/main" val="146735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Bar/Pie Chart</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199" y="1440642"/>
            <a:ext cx="6464643" cy="769441"/>
          </a:xfrm>
          <a:prstGeom prst="rect">
            <a:avLst/>
          </a:prstGeom>
          <a:noFill/>
        </p:spPr>
        <p:txBody>
          <a:bodyPr wrap="square" rtlCol="0">
            <a:spAutoFit/>
          </a:bodyPr>
          <a:lstStyle/>
          <a:p>
            <a:pPr>
              <a:spcBef>
                <a:spcPct val="50000"/>
              </a:spcBef>
            </a:pPr>
            <a:r>
              <a:rPr lang="en-US" sz="2200" dirty="0"/>
              <a:t>A bar chart presents data with rectangular bars where heights is proportional to frequencies. </a:t>
            </a:r>
          </a:p>
        </p:txBody>
      </p:sp>
      <p:sp>
        <p:nvSpPr>
          <p:cNvPr id="15" name="TextBox 14">
            <a:extLst>
              <a:ext uri="{FF2B5EF4-FFF2-40B4-BE49-F238E27FC236}">
                <a16:creationId xmlns:a16="http://schemas.microsoft.com/office/drawing/2014/main" id="{0A958EAB-B38C-4978-98C2-A33D0CBF2DA6}"/>
              </a:ext>
            </a:extLst>
          </p:cNvPr>
          <p:cNvSpPr txBox="1"/>
          <p:nvPr/>
        </p:nvSpPr>
        <p:spPr>
          <a:xfrm>
            <a:off x="7661203" y="373774"/>
            <a:ext cx="4113219" cy="2041585"/>
          </a:xfrm>
          <a:prstGeom prst="rect">
            <a:avLst/>
          </a:prstGeom>
          <a:solidFill>
            <a:srgbClr val="CCFF99"/>
          </a:solidFill>
          <a:ln w="28575">
            <a:noFill/>
          </a:ln>
        </p:spPr>
        <p:txBody>
          <a:bodyPr wrap="square" rtlCol="0">
            <a:spAutoFit/>
          </a:bodyPr>
          <a:lstStyle/>
          <a:p>
            <a:r>
              <a:rPr lang="en-US" sz="2200" b="0" dirty="0"/>
              <a:t>• Different categories of the qualitative variable on x-axis</a:t>
            </a:r>
          </a:p>
          <a:p>
            <a:pPr>
              <a:lnSpc>
                <a:spcPts val="1000"/>
              </a:lnSpc>
            </a:pPr>
            <a:endParaRPr lang="en-US" sz="2200" dirty="0"/>
          </a:p>
          <a:p>
            <a:r>
              <a:rPr lang="en-US" sz="2200" dirty="0"/>
              <a:t>• Frequency or Relative Frequency of each category is on y-axis</a:t>
            </a:r>
          </a:p>
          <a:p>
            <a:pPr>
              <a:lnSpc>
                <a:spcPts val="1000"/>
              </a:lnSpc>
            </a:pPr>
            <a:endParaRPr lang="en-US" sz="2200" dirty="0"/>
          </a:p>
          <a:p>
            <a:r>
              <a:rPr lang="en-US" sz="2200" dirty="0"/>
              <a:t>• Bars could be horizontal as well</a:t>
            </a:r>
          </a:p>
        </p:txBody>
      </p:sp>
      <p:sp>
        <p:nvSpPr>
          <p:cNvPr id="3" name="TextBox 2">
            <a:extLst>
              <a:ext uri="{FF2B5EF4-FFF2-40B4-BE49-F238E27FC236}">
                <a16:creationId xmlns:a16="http://schemas.microsoft.com/office/drawing/2014/main" id="{7104117C-51D8-47AC-A586-6FBCD9C71248}"/>
              </a:ext>
            </a:extLst>
          </p:cNvPr>
          <p:cNvSpPr txBox="1"/>
          <p:nvPr/>
        </p:nvSpPr>
        <p:spPr>
          <a:xfrm>
            <a:off x="838199" y="2222148"/>
            <a:ext cx="6464643" cy="769441"/>
          </a:xfrm>
          <a:prstGeom prst="rect">
            <a:avLst/>
          </a:prstGeom>
          <a:noFill/>
        </p:spPr>
        <p:txBody>
          <a:bodyPr wrap="square" rtlCol="0">
            <a:spAutoFit/>
          </a:bodyPr>
          <a:lstStyle/>
          <a:p>
            <a:pPr>
              <a:spcBef>
                <a:spcPct val="50000"/>
              </a:spcBef>
            </a:pPr>
            <a:r>
              <a:rPr lang="en-US" sz="2200" dirty="0"/>
              <a:t>A pie chart is a circular graph which divides the circle into slices to illustrate numerical proportion.</a:t>
            </a:r>
          </a:p>
        </p:txBody>
      </p:sp>
      <p:pic>
        <p:nvPicPr>
          <p:cNvPr id="7" name="Picture 6" descr="Chart, waterfall chart&#10;&#10;Description automatically generated">
            <a:extLst>
              <a:ext uri="{FF2B5EF4-FFF2-40B4-BE49-F238E27FC236}">
                <a16:creationId xmlns:a16="http://schemas.microsoft.com/office/drawing/2014/main" id="{84FDA75B-81DF-46D3-A1B2-AA3825E6F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213256"/>
            <a:ext cx="4053115" cy="3279619"/>
          </a:xfrm>
          <a:prstGeom prst="rect">
            <a:avLst/>
          </a:prstGeom>
        </p:spPr>
      </p:pic>
      <p:pic>
        <p:nvPicPr>
          <p:cNvPr id="10" name="Picture 9" descr="Chart, pie chart&#10;&#10;Description automatically generated">
            <a:extLst>
              <a:ext uri="{FF2B5EF4-FFF2-40B4-BE49-F238E27FC236}">
                <a16:creationId xmlns:a16="http://schemas.microsoft.com/office/drawing/2014/main" id="{BE4E7123-D7F5-421D-8E1D-7F6D263FA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1203" y="3125335"/>
            <a:ext cx="4113219" cy="3398999"/>
          </a:xfrm>
          <a:prstGeom prst="rect">
            <a:avLst/>
          </a:prstGeom>
        </p:spPr>
      </p:pic>
    </p:spTree>
    <p:extLst>
      <p:ext uri="{BB962C8B-B14F-4D97-AF65-F5344CB8AC3E}">
        <p14:creationId xmlns:p14="http://schemas.microsoft.com/office/powerpoint/2010/main" val="2886848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7365</TotalTime>
  <Words>6253</Words>
  <Application>Microsoft Office PowerPoint</Application>
  <PresentationFormat>Widescreen</PresentationFormat>
  <Paragraphs>568</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Georgia</vt:lpstr>
      <vt:lpstr>Times New Roman</vt:lpstr>
      <vt:lpstr>Office Theme</vt:lpstr>
      <vt:lpstr>Regression</vt:lpstr>
      <vt:lpstr>Supervised Learning</vt:lpstr>
      <vt:lpstr>Regression</vt:lpstr>
      <vt:lpstr>Datasest</vt:lpstr>
      <vt:lpstr>Exploratory Analysis</vt:lpstr>
      <vt:lpstr>Summary</vt:lpstr>
      <vt:lpstr>Qual Vs Quant Variables</vt:lpstr>
      <vt:lpstr>Frequency Table</vt:lpstr>
      <vt:lpstr>Bar/Pie Chart</vt:lpstr>
      <vt:lpstr>Histogram</vt:lpstr>
      <vt:lpstr>Box Plot</vt:lpstr>
      <vt:lpstr>Central Tendency Measures</vt:lpstr>
      <vt:lpstr>Example</vt:lpstr>
      <vt:lpstr>Spread Measures</vt:lpstr>
      <vt:lpstr>Example</vt:lpstr>
      <vt:lpstr>Activity Part 1</vt:lpstr>
      <vt:lpstr>Activity Part 1</vt:lpstr>
      <vt:lpstr>Response/Predictor Variable</vt:lpstr>
      <vt:lpstr>Combination of Variables</vt:lpstr>
      <vt:lpstr>Scatterplot</vt:lpstr>
      <vt:lpstr>Cross Table</vt:lpstr>
      <vt:lpstr>Grouped Bar Charts</vt:lpstr>
      <vt:lpstr>Side-by-side Box Plots</vt:lpstr>
      <vt:lpstr>Activity Part 2</vt:lpstr>
      <vt:lpstr>Activity Part 2</vt:lpstr>
      <vt:lpstr>Activity Part 2</vt:lpstr>
      <vt:lpstr>Multiple Linear Regression</vt:lpstr>
      <vt:lpstr>Regression</vt:lpstr>
      <vt:lpstr>One Predictor Variable</vt:lpstr>
      <vt:lpstr>Parameter Estimation</vt:lpstr>
      <vt:lpstr>More than one Predictor Variables</vt:lpstr>
      <vt:lpstr>Goodness of Fit Measures</vt:lpstr>
      <vt:lpstr>PowerPoint Presentation</vt:lpstr>
      <vt:lpstr>Activity Part 3</vt:lpstr>
      <vt:lpstr>Activity Part 3</vt:lpstr>
      <vt:lpstr>Activity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734</cp:revision>
  <cp:lastPrinted>2018-08-29T00:32:30Z</cp:lastPrinted>
  <dcterms:created xsi:type="dcterms:W3CDTF">2017-02-01T15:13:00Z</dcterms:created>
  <dcterms:modified xsi:type="dcterms:W3CDTF">2021-05-20T18:42:19Z</dcterms:modified>
</cp:coreProperties>
</file>