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378" r:id="rId2"/>
    <p:sldId id="306" r:id="rId3"/>
    <p:sldId id="346" r:id="rId4"/>
    <p:sldId id="348" r:id="rId5"/>
    <p:sldId id="431" r:id="rId6"/>
    <p:sldId id="379" r:id="rId7"/>
    <p:sldId id="256" r:id="rId8"/>
    <p:sldId id="404" r:id="rId9"/>
    <p:sldId id="399" r:id="rId10"/>
    <p:sldId id="257" r:id="rId11"/>
    <p:sldId id="423" r:id="rId12"/>
    <p:sldId id="424" r:id="rId13"/>
    <p:sldId id="278" r:id="rId14"/>
    <p:sldId id="270" r:id="rId15"/>
    <p:sldId id="426" r:id="rId16"/>
    <p:sldId id="403" r:id="rId17"/>
    <p:sldId id="273" r:id="rId18"/>
    <p:sldId id="430" r:id="rId19"/>
    <p:sldId id="290" r:id="rId20"/>
    <p:sldId id="294" r:id="rId21"/>
    <p:sldId id="295" r:id="rId22"/>
    <p:sldId id="409" r:id="rId23"/>
    <p:sldId id="284" r:id="rId24"/>
    <p:sldId id="371" r:id="rId25"/>
    <p:sldId id="421" r:id="rId26"/>
    <p:sldId id="427" r:id="rId27"/>
    <p:sldId id="428" r:id="rId28"/>
    <p:sldId id="429" r:id="rId29"/>
    <p:sldId id="419" r:id="rId30"/>
    <p:sldId id="418" r:id="rId31"/>
  </p:sldIdLst>
  <p:sldSz cx="12192000" cy="6858000"/>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y1PEQxm+BL9lI5BJ318GuQ==" hashData="v1ERGSHgi3HmO/71ONcMMdxn2d3h1qq+X8NW5+NEu+pqOn5n4mdKqJ3GyZwQM/e2DEzAPHnZDeZr9R+FT1NtcA=="/>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olfazl Saghafi" initials="AS" lastIdx="1" clrIdx="0">
    <p:extLst>
      <p:ext uri="{19B8F6BF-5375-455C-9EA6-DF929625EA0E}">
        <p15:presenceInfo xmlns:p15="http://schemas.microsoft.com/office/powerpoint/2012/main" userId="74beeaff483c3c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CCCCFF"/>
    <a:srgbClr val="008000"/>
    <a:srgbClr val="FFFFCC"/>
    <a:srgbClr val="9900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2" autoAdjust="0"/>
    <p:restoredTop sz="71370" autoAdjust="0"/>
  </p:normalViewPr>
  <p:slideViewPr>
    <p:cSldViewPr snapToGrid="0">
      <p:cViewPr varScale="1">
        <p:scale>
          <a:sx n="61" d="100"/>
          <a:sy n="61" d="100"/>
        </p:scale>
        <p:origin x="46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937" cy="36648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438180" y="0"/>
            <a:ext cx="4160937" cy="366486"/>
          </a:xfrm>
          <a:prstGeom prst="rect">
            <a:avLst/>
          </a:prstGeom>
        </p:spPr>
        <p:txBody>
          <a:bodyPr vert="horz" lIns="91440" tIns="45720" rIns="91440" bIns="45720" rtlCol="0"/>
          <a:lstStyle>
            <a:lvl1pPr algn="r">
              <a:defRPr sz="1200"/>
            </a:lvl1pPr>
          </a:lstStyle>
          <a:p>
            <a:fld id="{30E4E249-35BF-44F6-8638-861B7C641F9D}" type="datetimeFigureOut">
              <a:rPr lang="en-US" smtClean="0"/>
              <a:t>5/20/2021</a:t>
            </a:fld>
            <a:endParaRPr lang="en-US"/>
          </a:p>
        </p:txBody>
      </p:sp>
      <p:sp>
        <p:nvSpPr>
          <p:cNvPr id="4" name="Footer Placeholder 3"/>
          <p:cNvSpPr>
            <a:spLocks noGrp="1"/>
          </p:cNvSpPr>
          <p:nvPr>
            <p:ph type="ftr" sz="quarter" idx="2"/>
          </p:nvPr>
        </p:nvSpPr>
        <p:spPr>
          <a:xfrm>
            <a:off x="0" y="6948715"/>
            <a:ext cx="4160937" cy="36648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438180" y="6948715"/>
            <a:ext cx="4160937" cy="366485"/>
          </a:xfrm>
          <a:prstGeom prst="rect">
            <a:avLst/>
          </a:prstGeom>
        </p:spPr>
        <p:txBody>
          <a:bodyPr vert="horz" lIns="91440" tIns="45720" rIns="91440" bIns="45720" rtlCol="0" anchor="b"/>
          <a:lstStyle>
            <a:lvl1pPr algn="r">
              <a:defRPr sz="1200"/>
            </a:lvl1pPr>
          </a:lstStyle>
          <a:p>
            <a:fld id="{58AD294F-4DFB-4751-8D2F-AD6B8A28B61F}" type="slidenum">
              <a:rPr lang="en-US" smtClean="0"/>
              <a:t>‹#›</a:t>
            </a:fld>
            <a:endParaRPr lang="en-US"/>
          </a:p>
        </p:txBody>
      </p:sp>
    </p:spTree>
    <p:extLst>
      <p:ext uri="{BB962C8B-B14F-4D97-AF65-F5344CB8AC3E}">
        <p14:creationId xmlns:p14="http://schemas.microsoft.com/office/powerpoint/2010/main" val="252047484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2-03T16:54:51.376"/>
    </inkml:context>
    <inkml:brush xml:id="br0">
      <inkml:brushProperty name="width" value="0.03333" units="cm"/>
      <inkml:brushProperty name="height" value="0.03333" units="cm"/>
      <inkml:brushProperty name="ignorePressure" value="1"/>
    </inkml:brush>
  </inkml:definitions>
  <inkml:traceGroup>
    <inkml:annotationXML>
      <emma:emma xmlns:emma="http://www.w3.org/2003/04/emma" version="1.0">
        <emma:interpretation id="{983BE0A6-8006-4CB1-808B-491D01CB6F4F}" emma:medium="tactile" emma:mode="ink">
          <msink:context xmlns:msink="http://schemas.microsoft.com/ink/2010/main" type="writingRegion" rotatedBoundingBox="13287,12312 11189,12319 11187,11926 13285,11919"/>
        </emma:interpretation>
      </emma:emma>
    </inkml:annotationXML>
    <inkml:traceGroup>
      <inkml:annotationXML>
        <emma:emma xmlns:emma="http://www.w3.org/2003/04/emma" version="1.0">
          <emma:interpretation id="{EE8917FD-3372-4533-B6AC-226A679DCDA9}" emma:medium="tactile" emma:mode="ink">
            <msink:context xmlns:msink="http://schemas.microsoft.com/ink/2010/main" type="paragraph" rotatedBoundingBox="13287,12312 11189,12319 11187,11926 13285,11919" alignmentLevel="1"/>
          </emma:interpretation>
        </emma:emma>
      </inkml:annotationXML>
      <inkml:traceGroup>
        <inkml:annotationXML>
          <emma:emma xmlns:emma="http://www.w3.org/2003/04/emma" version="1.0">
            <emma:interpretation id="{DE2F4FBA-3F33-44C2-91C7-A4F810C9C3BE}" emma:medium="tactile" emma:mode="ink">
              <msink:context xmlns:msink="http://schemas.microsoft.com/ink/2010/main" type="line" rotatedBoundingBox="13287,12312 11189,12319 11187,11926 13285,11919"/>
            </emma:interpretation>
          </emma:emma>
        </inkml:annotationXML>
        <inkml:traceGroup>
          <inkml:annotationXML>
            <emma:emma xmlns:emma="http://www.w3.org/2003/04/emma" version="1.0">
              <emma:interpretation id="{5992AA79-1AB7-4715-82AC-77B28DD9C482}" emma:medium="tactile" emma:mode="ink">
                <msink:context xmlns:msink="http://schemas.microsoft.com/ink/2010/main" type="inkWord" rotatedBoundingBox="12295,12159 13246,11821 13302,11978 12351,12316"/>
              </emma:interpretation>
              <emma:one-of disjunction-type="recognition" id="oneOf0">
                <emma:interpretation id="interp0" emma:lang="en-US" emma:confidence="0">
                  <emma:literal>at*</emma:literal>
                </emma:interpretation>
                <emma:interpretation id="interp1" emma:lang="en-US" emma:confidence="0">
                  <emma:literal>Ext*</emma:literal>
                </emma:interpretation>
                <emma:interpretation id="interp2" emma:lang="en-US" emma:confidence="0">
                  <emma:literal>castoff</emma:literal>
                </emma:interpretation>
                <emma:interpretation id="interp3" emma:lang="en-US" emma:confidence="0">
                  <emma:literal>Ed*</emma:literal>
                </emma:interpretation>
                <emma:interpretation id="interp4" emma:lang="en-US" emma:confidence="0">
                  <emma:literal>bet*</emma:literal>
                </emma:interpretation>
              </emma:one-of>
            </emma:emma>
          </inkml:annotationXML>
          <inkml:trace contextRef="#ctx0" brushRef="#br0">8053 6531,'0'-6,"0"-8,0-7,12 0,10 3,12 5,8 4,1-1,0 0,-1-4,-3 1,-1 2,-2 3,11-8,4-9,-7-4,-18 1,-18 12,-22 9,-16 11,-7 6,-5 0,6 4,3 1,-5 3,-8 4,-2-1,1-4,3-6,15-4,18-3,23-2,15-3,9-6,5-1,0-12,0-3,-1 3,-2 0,10-4,4 2,-13 6,-26 10,-20 8,-15 8,-11 3,-4-1,4 3,1 0,-6-3,-2 2,0 4,1 0,18-3,25-10,18-7,11-2,12-12,3-4,-5-5,-5 3,3-1,2 3,-3 5,0 5,-2 5,-14 2,-22 3,-17 0,-12 1,-20 0,-8 6,1 8,2 0,-1-1,3-3,-9 1,0 6,5 0,5-5,5 3,16-2,24-8,19-7,37-2,21-19,10-11,3-5,-8 2,-10 8,-11 9,-11 8,-5 5,-5 4,-2-4,5 0,1-6,-18 0,-24 7,-17 11,-12 4,-7 1,-8 10,-3 1,2-3,2 2,3-4,-9 3,-2 2,3-2,3 2,4-3,4 1,2 2,13-1,17-10,33-9,19-2,6-9,14-8,6-7,4-12,-5 1,-3 1,-25 4,-24 10,-29 12,-23 9,-12 9,-16 3,-10 6,3 5,6-1,8-6,8-4,23-5,22-4,29-8,16-4,12 0,3-11,3-8,-2 1,0 4,2 1,-3 3,-18 5,-22 5,-18 10,-18 4,-15 0,-9 1,-3 4,-12 7,-2 5,3 0,5-5,6 1,-2-3,13-4,18-5,30-2,25-9,10-10,5-1,3 1,4-10,-1-5,-6 2,-6-1,-5 4,-11 14,-15 12,-18 8,-13 6,-18 8,-14 5,-5-2,0-7,-4 1,-4 1,3-2,4-4,-1-6,15-4,20-3,18-2,22-2,18-6,9-1,8-7,-1-5,4-12,-4 0,-5 5,1 7,-4 1,-2 5,-4 3,-4-1,4 1,2 1,-2 4,-14 3,-18 1,-21 1,-22 13,-22 10,-8 2,0-4,6-5,0 1,4-3,6-3,-3-3,-8 9,-2 1,4-1,5-5,6-3,10-3</inkml:trace>
        </inkml:traceGroup>
        <inkml:traceGroup>
          <inkml:annotationXML>
            <emma:emma xmlns:emma="http://www.w3.org/2003/04/emma" version="1.0">
              <emma:interpretation id="{E3FB1356-CB6C-4590-81DA-5730A0806DA0}" emma:medium="tactile" emma:mode="ink">
                <msink:context xmlns:msink="http://schemas.microsoft.com/ink/2010/main" type="inkWord" rotatedBoundingBox="11208,11854 12108,12096 12055,12294 11155,12052"/>
              </emma:interpretation>
              <emma:one-of disjunction-type="recognition" id="oneOf1">
                <emma:interpretation id="interp5" emma:lang="en-US" emma:confidence="0">
                  <emma:literal>sops</emma:literal>
                </emma:interpretation>
                <emma:interpretation id="interp6" emma:lang="en-US" emma:confidence="0">
                  <emma:literal>Bops</emma:literal>
                </emma:interpretation>
                <emma:interpretation id="interp7" emma:lang="en-US" emma:confidence="0">
                  <emma:literal>bosses</emma:literal>
                </emma:interpretation>
                <emma:interpretation id="interp8" emma:lang="en-US" emma:confidence="0">
                  <emma:literal>bops</emma:literal>
                </emma:interpretation>
                <emma:interpretation id="interp9" emma:lang="en-US" emma:confidence="0">
                  <emma:literal>R*</emma:literal>
                </emma:interpretation>
              </emma:one-of>
            </emma:emma>
          </inkml:annotationXML>
          <inkml:trace contextRef="#ctx0" brushRef="#br0" timeOffset="6748">7634 6461,'0'-5,"-6"-9,-7-1,-8 1,-7 4,-9 3,-6 2,0-2,-5-8,-6-11,0-9,-3 2,15 7,20 8,25 6,25 6,13 4,12 8,7 9,7 8,-3 6,-6-2,-1-6,-16-6,-22-6,-19-4,-15-3,-12-2,-18-1,-9 0,0-1,-8-4,0-3,-8-11,3-8,1 1,23 5,25 6,34 6,31 10,14 6,2 1,9 12,3 8,-5 0,-8-5,-10-6,-12 0,-8 3,9 4,-15-1,-12-11,-20-7,-20-4,-13-9,-22-7,-8-8,3 0,-6 4,-1-5,-1-6,6-3,9 5,8 7,2 1,3 4,3 6,3 3,26 4,28 3,23 1,10 1,10 12,13 15,0 4,-5-5,-9-5,-7-8,-7 0,-4 4,-2-2,-14-3,-16-4,-16-3,-11-4,-20 0,-9-2,-8-1,0-6,-2-1,3 0,6 1,6-9,4-3,21 3,20 3,15 4,18 5,26 1,16 2,0 1,-6 1,-10 0,-8 0,-7-1,-5 1,-4-1,5 6,1 2,-24-1,-21-1,-16-1,-10-3,-12 0,-4-2,-19 0,-10-6,2-8,8-8,3 0,-1 4,18 6,28 3,22 4,16 3,17 2,14 0,4 2,-2-2,-5 1,-4 6,2 7,-1 2,4 3,-2 5,-2-1,-3-6,2 1,0-3,-1 3,-21-3,-20-3,-16-4,-24-3,-17-3,-12-14,0-4,5 1,-5-10,-2 0,3 4,14 0,9 4,6-3,-3 4,-1 4,1 4,13 3,28 3,21 1,17 2,14 0,4-1,-3 7,2 2,3 4,3 2,-3-4,-7-2,-11-3</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2-04T01:33:41.005"/>
    </inkml:context>
    <inkml:brush xml:id="br0">
      <inkml:brushProperty name="width" value="0.03333" units="cm"/>
      <inkml:brushProperty name="height" value="0.03333" units="cm"/>
      <inkml:brushProperty name="ignorePressure" value="1"/>
    </inkml:brush>
  </inkml:definitions>
  <inkml:traceGroup>
    <inkml:annotationXML>
      <emma:emma xmlns:emma="http://www.w3.org/2003/04/emma" version="1.0">
        <emma:interpretation id="{EB9C7503-C60E-423A-A8C5-FACDDB98045C}" emma:medium="tactile" emma:mode="ink">
          <msink:context xmlns:msink="http://schemas.microsoft.com/ink/2010/main" type="writingRegion" rotatedBoundingBox="11682,12556 12567,12594 12550,13002 11664,12964"/>
        </emma:interpretation>
      </emma:emma>
    </inkml:annotationXML>
    <inkml:traceGroup>
      <inkml:annotationXML>
        <emma:emma xmlns:emma="http://www.w3.org/2003/04/emma" version="1.0">
          <emma:interpretation id="{7EF33DA2-0144-44A0-A0D2-5B68183898D6}" emma:medium="tactile" emma:mode="ink">
            <msink:context xmlns:msink="http://schemas.microsoft.com/ink/2010/main" type="paragraph" rotatedBoundingBox="11682,12556 12567,12594 12550,13002 11664,12964" alignmentLevel="1"/>
          </emma:interpretation>
        </emma:emma>
      </inkml:annotationXML>
      <inkml:traceGroup>
        <inkml:annotationXML>
          <emma:emma xmlns:emma="http://www.w3.org/2003/04/emma" version="1.0">
            <emma:interpretation id="{5C7BD60E-38D7-4E3B-A85C-27A58D6E1654}" emma:medium="tactile" emma:mode="ink">
              <msink:context xmlns:msink="http://schemas.microsoft.com/ink/2010/main" type="line" rotatedBoundingBox="11682,12556 12567,12594 12550,13002 11664,12964"/>
            </emma:interpretation>
          </emma:emma>
        </inkml:annotationXML>
        <inkml:traceGroup>
          <inkml:annotationXML>
            <emma:emma xmlns:emma="http://www.w3.org/2003/04/emma" version="1.0">
              <emma:interpretation id="{2EBB8F30-172C-4F33-8513-BB703053EAF9}" emma:medium="tactile" emma:mode="ink">
                <msink:context xmlns:msink="http://schemas.microsoft.com/ink/2010/main" type="inkWord" rotatedBoundingBox="11658,12617 12042,12534 12133,12957 11749,13039"/>
              </emma:interpretation>
              <emma:one-of disjunction-type="recognition" id="oneOf0">
                <emma:interpretation id="interp0" emma:lang="en-US" emma:confidence="0.5">
                  <emma:literal>...sippers.</emma:literal>
                </emma:interpretation>
                <emma:interpretation id="interp1" emma:lang="en-US" emma:confidence="0">
                  <emma:literal>...spars.</emma:literal>
                </emma:interpretation>
                <emma:interpretation id="interp2" emma:lang="en-US" emma:confidence="0">
                  <emma:literal>...suppers.</emma:literal>
                </emma:interpretation>
                <emma:interpretation id="interp3" emma:lang="en-US" emma:confidence="0">
                  <emma:literal>...sippers</emma:literal>
                </emma:interpretation>
                <emma:interpretation id="interp4" emma:lang="en-US" emma:confidence="0">
                  <emma:literal>"sippers.</emma:literal>
                </emma:interpretation>
              </emma:one-of>
            </emma:emma>
          </inkml:annotationXML>
          <inkml:trace contextRef="#ctx0" brushRef="#br0">7932 6594,'-6'0,"-2"-6,1-14,7-3,3 8,2 12,0 13,-7 11,-16 1,-10 4,-6-3,-3-6,-3-5,8-11,7-5</inkml:trace>
          <inkml:trace contextRef="#ctx0" brushRef="#br0" timeOffset="31070">7834 6560,'-9'0,"-3"0</inkml:trace>
          <inkml:trace contextRef="#ctx0" brushRef="#br0" timeOffset="32403">7757 6676,'0'-9,"9"-3,3 1</inkml:trace>
          <inkml:trace contextRef="#ctx0" brushRef="#br0" timeOffset="33493">7792 6771,'17'0,"7"0</inkml:trace>
          <inkml:trace contextRef="#ctx0" brushRef="#br0" timeOffset="34303">7863 6842</inkml:trace>
          <inkml:trace contextRef="#ctx0" brushRef="#br0" timeOffset="29170">7862 6665,'-6'0,"4"0,9 0,8 0,8 0,13 0,-7 0,-14 0,-15 0,-20 0,-18 0,-10 0,5-6,9 4,4 3,2 0,17 1,28 0,18-1,9 0,2-1,-12 0,-24 6,-20 2,-13 0,-10-2,-4-2,-3-1,6-8,14-2,17 0,9 6,3 10,1 10,-8 1,-4-9,-2-11,6-8,2-6,14-8,8 0,6 4,-2 10,-12 8,-15 8,-20 4,-8-6,1-10,5-17,5-10,17 0,14 4,10 8,7 7,3 12,-5 10,-7 12,-15 0,-8-14,-4-16,2-5,4 4,-1 11,0 11,-19 2,-12 0,-8-4,-3-2,-1-5,23-1,22-2,15-1,11 0,5-1,-2 6,-14 3,-22-1,-17-1,-10-2,-8-1,4-8,19-2,17 5,15 10,-1 3,-11 0,-11-3,-12-2,-2-8,2-9,9-16,19-8,13 7,3 14,-4 16,-6 14,-5 10,-10 5,-13 0,-4-20,7-15,10-16,12-2,2 8,0 12,-10 12,-12 5,-10 0,-9-3,-6-10,2-10,6-10,8-15,23-1,16 6,12 12,-3 16,-5 14,-8 10,-13 1,-14 3,-12-4,-8-6,-6-6,2-11,8-12,6-9,13-3,19 5,13 3,8 6,3 3,1 3,-6 9,-8 8,-16 8,-20 1,-16-4,-8-5,-6-6,18-14,17-8,16-7,12 0,2 10,-3 13,-6 11,-16 4,-16-1,-10-3,-1-10,4-11,0-11,-1-1,-4 2,3-8,6-5,13 2,12 7,6 18,1 17,-2 11,-3-16,10-3,13 9,1 9,-4 5,-14-1,-14-5,-14-7,-10-6,-7-4,-4-3,3-8,8-9,13-8,16 0,12 5,15 4,8 5,4 4,-7 9,-20 3,-14 2</inkml:trace>
          <inkml:trace contextRef="#ctx0" brushRef="#br0" timeOffset="-1876">7933 6876,'0'-6,"0"-14,-12-9,-10-6,-1-3,9 5,13 8,13 8,10 7,-4 6,-12 3,-6-4,-4-2</inkml:trace>
          <inkml:trace contextRef="#ctx0" brushRef="#br0" timeOffset="35108">7898 6842,'9'0,"3"0</inkml:trace>
          <inkml:trace contextRef="#ctx0" brushRef="#br0" timeOffset="35576">7933 6700</inkml:trace>
          <inkml:trace contextRef="#ctx0" brushRef="#br0" timeOffset="36836">7581 6595</inkml:trace>
          <inkml:trace contextRef="#ctx0" brushRef="#br0" timeOffset="41472">7686 6595</inkml:trace>
          <inkml:trace contextRef="#ctx0" brushRef="#br0" timeOffset="51991">7828 6701,'-6'0,"-8"0,-8 0,7 0,4 6,6 8,-4 1,-5-1,0-9,1-12,4-11,8-2,12 3,3 10,-1 11,-8 13,-17 2,-13-2,-2-10,4-11,6-12,5-9,11-6,12 2,9 6,3 13,-10 14,-13 7,-12 1,-4-8,0-10,4-10,9-2,12 2,9 3,8 4,18 4,2 8,-8 11,-10 7,-10 8,-19-3,-16-4,-12-13,0-13,5-13,6-21,6-10,12 4,17 8,12 10,1 17,-4 15,-14 13,-14 9,-12-1,-11-4,-6-7,7-11,15-7,20-3,15-1,8 1,-1 7,-7 9,-13 9,-15 2,-19-4,-12-6,-7-3,10-4,16-3,4-1,-2-2,-4 0,5 1,11-1,12 0,15 1,10 0,4 12,-5 10,-14 6,-17 6,-22-3,-13-8,-2-19,4-16,8-12,6-14,12-1,18 6,7 16,-1 22,-10 15,-13 6,-13-2,-15-6,-3-11,3-13,8-11,13-4,13 3,13 4,14 4,9 5,-9 1,-17 4,-15 0,-15 0,1-4,22-10,15 0,3 1</inkml:trace>
        </inkml:traceGroup>
        <inkml:traceGroup>
          <inkml:annotationXML>
            <emma:emma xmlns:emma="http://www.w3.org/2003/04/emma" version="1.0">
              <emma:interpretation id="{538B7F2D-7C21-478E-9D1D-EE353C4FD97E}" emma:medium="tactile" emma:mode="ink">
                <msink:context xmlns:msink="http://schemas.microsoft.com/ink/2010/main" type="inkWord" rotatedBoundingBox="12328,12561 12615,12727 12450,13011 12164,12845"/>
              </emma:interpretation>
              <emma:one-of disjunction-type="recognition" id="oneOf1">
                <emma:interpretation id="interp5" emma:lang="en-US" emma:confidence="0.5">
                  <emma:literal>*or</emma:literal>
                </emma:interpretation>
                <emma:interpretation id="interp6" emma:lang="en-US" emma:confidence="0">
                  <emma:literal>*ps</emma:literal>
                </emma:interpretation>
                <emma:interpretation id="interp7" emma:lang="en-US" emma:confidence="0">
                  <emma:literal>*pps</emma:literal>
                </emma:interpretation>
                <emma:interpretation id="interp8" emma:lang="en-US" emma:confidence="0">
                  <emma:literal>*Boy</emma:literal>
                </emma:interpretation>
                <emma:interpretation id="interp9" emma:lang="en-US" emma:confidence="0">
                  <emma:literal>*Bar</emma:literal>
                </emma:interpretation>
              </emma:one-of>
            </emma:emma>
          </inkml:annotationXML>
          <inkml:trace contextRef="#ctx0" brushRef="#br0" timeOffset="-4781">8426 6772,'-6'0,"-8"0,-7 0,-1-6,16-8,15-2,11 3,3 8,-15 12,-20 10,-14 3,-9-3,-5-3,-1-5,6-10,10-10,8-10,8-13,11-12,10 0,11 9,6 11,11 10,-2 12,-7 15,-9 16,-14 4,-15-3,-5-18,-1-18,13-1,13 7,10 11,2 9,-5 13,-10 2,-14-5,-12-8,-9-6,-6-6,2-10,5-12,14-2,20 1,14 3,-2 10,-12 5,-12 2,-8-6,0-9,0-14,2-9,16 6,4 14,2 16,-3 13,-1 10,-5 6,-8-2,-9-6,-3-13,1-15,3-12,4-16,2-8,2-3,15 4,4 17,0 17,-4 15,-3 13,-3 8,-8-1,-11-6,-9-8,-6-5,2-11,10-5,15-3,19 1,13 1,7 2,-4 13,-13 6,-15 0,-16-3,-12-3,-2-9,3-11,5-15,6-10,4-4,14 11,14 15,1 18,-2 12,-6 11,-9 7,-14-4,-11-6,-7-6,-7-8,4-11,5-11,8-15,6-11,12 4,16 5,18 9,2 13,-5 14,-8 13,-14 7,-16 7,-12-4,-10-6,1-14,4-14,5-18,6-12,12 0,10 5,17 9,8 13,-2 14,-11 5,-17 2,-16-3,-11-2,-8-10,0-10,12-3,14 1,20 2,7 9,-1 12,-4 9,-11 8,-13-1,-12-5,-8-5,-13-13,0-18,7-12,9-9,14 4,14 5,12 9,3 12,-1 14,-6 11,-4 9,-10 0,-10-6,-11-5,-7-7,-5-5,3-14,8-13,6-9,19-3,13 2,12 7,6 8,-3 19,-5 15,-9 11,-6 6,-6 4,-9-5,-10-8,-3-14,2-21,3-15,4-9,3-5,9 4,9 9,8 7,14 9,-6 16,-9 15,-12 2,-15-1,-10-6,-11-4,-4-6,-4-2,4-9,8-9,14-3,14 3,13 2,10 10,-1 12,-4 9,-6 8,-5 6,-5 2,-9-4,-11-8,-8-7,-1-13,4-13,4-16,12-10,18-5,12 4,8 9,10 9,2 14,-5 14,-17 10,-18 10,-17-2,-12-4,-8-6,-5-7,-4-5,0-2,7-15,8-11,8-8,8-4,4-2,9 4,10 9,8 8,0 13,-3 13,0 11,-2 7,0 6,-2 2,-3 2,-5-1,-10-5,-9-9,-10-8,-7-7,-5-4,-2-4,-2 0,-1-2,1 0,7-5,8-8,13-13,21-2,15 4,7 6,5 7,2 11,-6 13,-10 10,-14 2,-15-4,-14-4,-9-6,-6-4,-3-2,4-8,14-3,15-13,9-8,10-6,7 4,11 7,8 7,1 13,-6 19,-9 12,-11 9,-13-2,-13-7,-11-9,-8-6,0-6</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160520" cy="36703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5438458" y="1"/>
            <a:ext cx="4160520" cy="367030"/>
          </a:xfrm>
          <a:prstGeom prst="rect">
            <a:avLst/>
          </a:prstGeom>
        </p:spPr>
        <p:txBody>
          <a:bodyPr vert="horz" lIns="96661" tIns="48331" rIns="96661" bIns="48331" rtlCol="0"/>
          <a:lstStyle>
            <a:lvl1pPr algn="r">
              <a:defRPr sz="1300"/>
            </a:lvl1pPr>
          </a:lstStyle>
          <a:p>
            <a:fld id="{7F15780C-4C6A-4D31-B717-67E9CB6C3EDE}" type="datetimeFigureOut">
              <a:rPr lang="en-US" smtClean="0"/>
              <a:t>5/20/2021</a:t>
            </a:fld>
            <a:endParaRPr lang="en-US"/>
          </a:p>
        </p:txBody>
      </p:sp>
      <p:sp>
        <p:nvSpPr>
          <p:cNvPr id="4" name="Slide Image Placeholder 3"/>
          <p:cNvSpPr>
            <a:spLocks noGrp="1" noRot="1" noChangeAspect="1"/>
          </p:cNvSpPr>
          <p:nvPr>
            <p:ph type="sldImg" idx="2"/>
          </p:nvPr>
        </p:nvSpPr>
        <p:spPr>
          <a:xfrm>
            <a:off x="2606675" y="914400"/>
            <a:ext cx="4387850" cy="2468563"/>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960120" y="3520440"/>
            <a:ext cx="7680960" cy="2880361"/>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1"/>
            <a:ext cx="4160520" cy="367029"/>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5438458" y="6948171"/>
            <a:ext cx="4160520" cy="367029"/>
          </a:xfrm>
          <a:prstGeom prst="rect">
            <a:avLst/>
          </a:prstGeom>
        </p:spPr>
        <p:txBody>
          <a:bodyPr vert="horz" lIns="96661" tIns="48331" rIns="96661" bIns="48331" rtlCol="0" anchor="b"/>
          <a:lstStyle>
            <a:lvl1pPr algn="r">
              <a:defRPr sz="1300"/>
            </a:lvl1pPr>
          </a:lstStyle>
          <a:p>
            <a:fld id="{3C061A47-1F96-4E91-A6A1-2571DEF234C8}" type="slidenum">
              <a:rPr lang="en-US" smtClean="0"/>
              <a:t>‹#›</a:t>
            </a:fld>
            <a:endParaRPr lang="en-US"/>
          </a:p>
        </p:txBody>
      </p:sp>
    </p:spTree>
    <p:extLst>
      <p:ext uri="{BB962C8B-B14F-4D97-AF65-F5344CB8AC3E}">
        <p14:creationId xmlns:p14="http://schemas.microsoft.com/office/powerpoint/2010/main" val="495958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Georgia" panose="02040502050405020303" pitchFamily="18" charset="0"/>
              </a:rPr>
              <a:t>So far we learned about supervised learning, specifically regression. This week we continue with unsupervised learning and learn about two important classes of unsupervised learning algorithms</a:t>
            </a:r>
          </a:p>
        </p:txBody>
      </p:sp>
      <p:sp>
        <p:nvSpPr>
          <p:cNvPr id="4" name="Slide Number Placeholder 3"/>
          <p:cNvSpPr>
            <a:spLocks noGrp="1"/>
          </p:cNvSpPr>
          <p:nvPr>
            <p:ph type="sldNum" sz="quarter" idx="10"/>
          </p:nvPr>
        </p:nvSpPr>
        <p:spPr/>
        <p:txBody>
          <a:bodyPr/>
          <a:lstStyle/>
          <a:p>
            <a:fld id="{AB49C82B-4FE9-4026-A671-F42D8142A0B4}" type="slidenum">
              <a:rPr lang="en-US" smtClean="0"/>
              <a:t>1</a:t>
            </a:fld>
            <a:endParaRPr lang="en-US"/>
          </a:p>
        </p:txBody>
      </p:sp>
    </p:spTree>
    <p:extLst>
      <p:ext uri="{BB962C8B-B14F-4D97-AF65-F5344CB8AC3E}">
        <p14:creationId xmlns:p14="http://schemas.microsoft.com/office/powerpoint/2010/main" val="2512341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Because visual examinations of scatterplots are subjective, we need more objective measures </a:t>
            </a:r>
            <a:r>
              <a:rPr lang="en-US" sz="1200" dirty="0">
                <a:solidFill>
                  <a:srgbClr val="00B050"/>
                </a:solidFill>
              </a:rPr>
              <a:t>to check if two variables are associated</a:t>
            </a:r>
            <a:r>
              <a:rPr lang="en-US" sz="1200" dirty="0"/>
              <a:t>. </a:t>
            </a:r>
            <a:r>
              <a:rPr lang="en-US" sz="1200" dirty="0">
                <a:solidFill>
                  <a:srgbClr val="FF0000"/>
                </a:solidFill>
              </a:rPr>
              <a:t>Correlation coefficient</a:t>
            </a:r>
            <a:r>
              <a:rPr lang="en-US" sz="1200" dirty="0"/>
              <a:t>, </a:t>
            </a:r>
            <a:r>
              <a:rPr lang="en-US" sz="1200" i="1" dirty="0"/>
              <a:t>r, </a:t>
            </a:r>
            <a:r>
              <a:rPr lang="en-US" sz="1200" dirty="0"/>
              <a:t>is the most common statistic that measures the </a:t>
            </a:r>
            <a:r>
              <a:rPr lang="en-US" sz="1200" u="sng" dirty="0">
                <a:solidFill>
                  <a:srgbClr val="7030A0"/>
                </a:solidFill>
              </a:rPr>
              <a:t>direction</a:t>
            </a:r>
            <a:r>
              <a:rPr lang="en-US" sz="1200" dirty="0"/>
              <a:t> and </a:t>
            </a:r>
            <a:r>
              <a:rPr lang="en-US" sz="1200" u="sng" dirty="0">
                <a:solidFill>
                  <a:srgbClr val="0070C0"/>
                </a:solidFill>
              </a:rPr>
              <a:t>strength</a:t>
            </a:r>
            <a:r>
              <a:rPr lang="en-US" sz="1200" dirty="0"/>
              <a:t> of </a:t>
            </a:r>
            <a:r>
              <a:rPr lang="en-US" sz="1200" u="sng" dirty="0">
                <a:solidFill>
                  <a:schemeClr val="accent5">
                    <a:lumMod val="75000"/>
                  </a:schemeClr>
                </a:solidFill>
              </a:rPr>
              <a:t>linear association</a:t>
            </a:r>
            <a:r>
              <a:rPr lang="en-US" sz="1200" dirty="0"/>
              <a:t>. Important points about r is that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These graphs show what we mean by positive and negative correlation and illustrate what a strong association means. </a:t>
            </a:r>
            <a:endParaRPr lang="en-US" i="0" dirty="0"/>
          </a:p>
          <a:p>
            <a:r>
              <a:rPr lang="en-US" i="0" dirty="0"/>
              <a:t>Graph a, shows a moderate positive correlation between two random variables X and Y. Graph c, represents a perfect positive correlation. Perfect means, we can compute value of one variable exactly if had the value of the other using a linear function. These correlations are positive because by increasing X, Y increases. </a:t>
            </a:r>
          </a:p>
          <a:p>
            <a:endParaRPr lang="en-US" i="0" dirty="0"/>
          </a:p>
          <a:p>
            <a:r>
              <a:rPr lang="en-US" i="0" dirty="0"/>
              <a:t>Graph g, illustrates a case of no correlation and graph h, shows a non-linear association between X and Y. In that case, r could be zero or any other number. In this example it is equal to zero. </a:t>
            </a:r>
          </a:p>
        </p:txBody>
      </p:sp>
      <p:sp>
        <p:nvSpPr>
          <p:cNvPr id="4" name="Slide Number Placeholder 3"/>
          <p:cNvSpPr>
            <a:spLocks noGrp="1"/>
          </p:cNvSpPr>
          <p:nvPr>
            <p:ph type="sldNum" sz="quarter" idx="10"/>
          </p:nvPr>
        </p:nvSpPr>
        <p:spPr/>
        <p:txBody>
          <a:bodyPr/>
          <a:lstStyle/>
          <a:p>
            <a:fld id="{AB49C82B-4FE9-4026-A671-F42D8142A0B4}" type="slidenum">
              <a:rPr lang="en-US" smtClean="0"/>
              <a:t>10</a:t>
            </a:fld>
            <a:endParaRPr lang="en-US"/>
          </a:p>
        </p:txBody>
      </p:sp>
    </p:spTree>
    <p:extLst>
      <p:ext uri="{BB962C8B-B14F-4D97-AF65-F5344CB8AC3E}">
        <p14:creationId xmlns:p14="http://schemas.microsoft.com/office/powerpoint/2010/main" val="104291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50000"/>
              </a:spcBef>
            </a:pPr>
            <a:r>
              <a:rPr lang="en-US" dirty="0"/>
              <a:t>Knowing about correlation coefficient, a plot known as heatmap as shown here, illustrates correlation coefficient between each pair of variables. </a:t>
            </a:r>
          </a:p>
          <a:p>
            <a:pPr>
              <a:spcBef>
                <a:spcPct val="50000"/>
              </a:spcBef>
            </a:pPr>
            <a:endParaRPr lang="en-US" dirty="0"/>
          </a:p>
          <a:p>
            <a:pPr>
              <a:spcBef>
                <a:spcPct val="50000"/>
              </a:spcBef>
            </a:pPr>
            <a:r>
              <a:rPr lang="en-US" dirty="0"/>
              <a:t>Each variable is perfectly correlated by itself, so you see 1s on the main diagonal, and this plot is symmetric since if you switch the x/y axis, it does not change the quality of their relationship. </a:t>
            </a:r>
          </a:p>
          <a:p>
            <a:pPr>
              <a:spcBef>
                <a:spcPct val="50000"/>
              </a:spcBef>
            </a:pPr>
            <a:endParaRPr lang="en-US" dirty="0"/>
          </a:p>
          <a:p>
            <a:pPr>
              <a:spcBef>
                <a:spcPct val="50000"/>
              </a:spcBef>
            </a:pPr>
            <a:r>
              <a:rPr lang="en-US" dirty="0"/>
              <a:t>Looking at the numbers here, we investigate the overall relationship between variables, to see if we can find interesting relationships. You can get the same feeling by looking at a matrix scatterplot. But as I said, numbers is easier. </a:t>
            </a:r>
          </a:p>
          <a:p>
            <a:pPr>
              <a:spcBef>
                <a:spcPct val="50000"/>
              </a:spcBef>
            </a:pPr>
            <a:endParaRPr lang="en-US" dirty="0"/>
          </a:p>
          <a:p>
            <a:pPr>
              <a:spcBef>
                <a:spcPct val="50000"/>
              </a:spcBef>
            </a:pPr>
            <a:r>
              <a:rPr lang="en-US" dirty="0"/>
              <a:t>Balance for example has a moderate correlation with credit limit, which makes sense. We report which correlations are the highest which represents strong positive correlation, purchases has a strong correlation with One Off Purchases, its value is 0.92. Which ones are the lowest which shows string negative correlation. And which ones are closer to zero. </a:t>
            </a:r>
          </a:p>
        </p:txBody>
      </p:sp>
      <p:sp>
        <p:nvSpPr>
          <p:cNvPr id="4" name="Slide Number Placeholder 3"/>
          <p:cNvSpPr>
            <a:spLocks noGrp="1"/>
          </p:cNvSpPr>
          <p:nvPr>
            <p:ph type="sldNum" sz="quarter" idx="10"/>
          </p:nvPr>
        </p:nvSpPr>
        <p:spPr/>
        <p:txBody>
          <a:bodyPr/>
          <a:lstStyle/>
          <a:p>
            <a:fld id="{AB49C82B-4FE9-4026-A671-F42D8142A0B4}" type="slidenum">
              <a:rPr lang="en-US" smtClean="0"/>
              <a:t>11</a:t>
            </a:fld>
            <a:endParaRPr lang="en-US"/>
          </a:p>
        </p:txBody>
      </p:sp>
    </p:spTree>
    <p:extLst>
      <p:ext uri="{BB962C8B-B14F-4D97-AF65-F5344CB8AC3E}">
        <p14:creationId xmlns:p14="http://schemas.microsoft.com/office/powerpoint/2010/main" val="2323355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50000"/>
              </a:spcBef>
            </a:pPr>
            <a:r>
              <a:rPr lang="en-US" dirty="0"/>
              <a:t>It is customary to generate scatterplot of pair of variables to see if there exist any pattern unlocking any relationships between two pairs. Here we have 17 variables and investigating such plot is not easy. </a:t>
            </a:r>
          </a:p>
          <a:p>
            <a:pPr>
              <a:spcBef>
                <a:spcPct val="50000"/>
              </a:spcBef>
            </a:pPr>
            <a:endParaRPr lang="en-US" dirty="0"/>
          </a:p>
          <a:p>
            <a:pPr>
              <a:spcBef>
                <a:spcPct val="50000"/>
              </a:spcBef>
            </a:pPr>
            <a:r>
              <a:rPr lang="en-US" dirty="0"/>
              <a:t>Considering three variables scatterplots is even more useful. At the end of the day, we are interested to find pattern between all variables at once, but with 17 variables, we cannot fathom a scatterplot with 17 dimensions. There is however a work around for this problem, dimension reduction, that will discuss in the next session. </a:t>
            </a:r>
          </a:p>
        </p:txBody>
      </p:sp>
      <p:sp>
        <p:nvSpPr>
          <p:cNvPr id="4" name="Slide Number Placeholder 3"/>
          <p:cNvSpPr>
            <a:spLocks noGrp="1"/>
          </p:cNvSpPr>
          <p:nvPr>
            <p:ph type="sldNum" sz="quarter" idx="10"/>
          </p:nvPr>
        </p:nvSpPr>
        <p:spPr/>
        <p:txBody>
          <a:bodyPr/>
          <a:lstStyle/>
          <a:p>
            <a:fld id="{AB49C82B-4FE9-4026-A671-F42D8142A0B4}" type="slidenum">
              <a:rPr lang="en-US" smtClean="0"/>
              <a:t>12</a:t>
            </a:fld>
            <a:endParaRPr lang="en-US"/>
          </a:p>
        </p:txBody>
      </p:sp>
    </p:spTree>
    <p:extLst>
      <p:ext uri="{BB962C8B-B14F-4D97-AF65-F5344CB8AC3E}">
        <p14:creationId xmlns:p14="http://schemas.microsoft.com/office/powerpoint/2010/main" val="3107477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It’s your turn now, practice what you’ve learned today after going over the Python session. You can simply modify the codes to perform the requested tasks. </a:t>
            </a:r>
          </a:p>
        </p:txBody>
      </p:sp>
      <p:sp>
        <p:nvSpPr>
          <p:cNvPr id="4" name="Slide Number Placeholder 3"/>
          <p:cNvSpPr>
            <a:spLocks noGrp="1"/>
          </p:cNvSpPr>
          <p:nvPr>
            <p:ph type="sldNum" sz="quarter" idx="5"/>
          </p:nvPr>
        </p:nvSpPr>
        <p:spPr/>
        <p:txBody>
          <a:bodyPr/>
          <a:lstStyle/>
          <a:p>
            <a:fld id="{49530498-90FC-4FB0-97D5-41BD4BE4C279}" type="slidenum">
              <a:rPr lang="en-US" smtClean="0"/>
              <a:t>13</a:t>
            </a:fld>
            <a:endParaRPr lang="en-US"/>
          </a:p>
        </p:txBody>
      </p:sp>
    </p:spTree>
    <p:extLst>
      <p:ext uri="{BB962C8B-B14F-4D97-AF65-F5344CB8AC3E}">
        <p14:creationId xmlns:p14="http://schemas.microsoft.com/office/powerpoint/2010/main" val="3989651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14</a:t>
            </a:fld>
            <a:endParaRPr lang="en-US"/>
          </a:p>
        </p:txBody>
      </p:sp>
    </p:spTree>
    <p:extLst>
      <p:ext uri="{BB962C8B-B14F-4D97-AF65-F5344CB8AC3E}">
        <p14:creationId xmlns:p14="http://schemas.microsoft.com/office/powerpoint/2010/main" val="1162088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session, we discuss dimension reduction using Principal Component Analysis. This technique is based on eigen value decomposition which you have or will learn in your linear algebra course. Who knew linear algebra could do such a thing! Anyways, we skip the math behind the method and focus on utilizing it.</a:t>
            </a:r>
          </a:p>
        </p:txBody>
      </p:sp>
      <p:sp>
        <p:nvSpPr>
          <p:cNvPr id="4" name="Slide Number Placeholder 3"/>
          <p:cNvSpPr>
            <a:spLocks noGrp="1"/>
          </p:cNvSpPr>
          <p:nvPr>
            <p:ph type="sldNum" sz="quarter" idx="10"/>
          </p:nvPr>
        </p:nvSpPr>
        <p:spPr/>
        <p:txBody>
          <a:bodyPr/>
          <a:lstStyle/>
          <a:p>
            <a:fld id="{AB49C82B-4FE9-4026-A671-F42D8142A0B4}" type="slidenum">
              <a:rPr lang="en-US" smtClean="0"/>
              <a:t>15</a:t>
            </a:fld>
            <a:endParaRPr lang="en-US"/>
          </a:p>
        </p:txBody>
      </p:sp>
    </p:spTree>
    <p:extLst>
      <p:ext uri="{BB962C8B-B14F-4D97-AF65-F5344CB8AC3E}">
        <p14:creationId xmlns:p14="http://schemas.microsoft.com/office/powerpoint/2010/main" val="3342027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Both of these transformations are linear, each has some benefits. We investigate different results they produce in our lab session.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We can distinguish two main types of variables, typically called predictor</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and response variables</a:t>
                </a:r>
                <a:r>
                  <a:rPr lang="en-US" sz="1200" b="0" i="1" u="none" strike="noStrike" kern="1200" baseline="0" dirty="0">
                    <a:solidFill>
                      <a:schemeClr val="tx1"/>
                    </a:solidFill>
                    <a:latin typeface="+mn-lt"/>
                    <a:ea typeface="+mn-ea"/>
                    <a:cs typeface="+mn-cs"/>
                  </a:rPr>
                  <a:t>. </a:t>
                </a:r>
                <a:r>
                  <a:rPr lang="en-US" sz="1200" dirty="0"/>
                  <a:t>The </a:t>
                </a:r>
                <a:r>
                  <a:rPr lang="en-US" sz="1200" dirty="0">
                    <a:solidFill>
                      <a:srgbClr val="FF0000"/>
                    </a:solidFill>
                  </a:rPr>
                  <a:t>Response variable </a:t>
                </a:r>
                <a:r>
                  <a:rPr lang="en-US" sz="1200" dirty="0"/>
                  <a:t>is the outcome of a study, generally shown by letter Y. It is a variable you would be interested in predicting or estimating. It is also called a dependent variable. A </a:t>
                </a:r>
                <a:r>
                  <a:rPr lang="en-US" sz="1200" dirty="0">
                    <a:solidFill>
                      <a:srgbClr val="0070C0"/>
                    </a:solidFill>
                  </a:rPr>
                  <a:t>Predictor variable </a:t>
                </a:r>
                <a:r>
                  <a:rPr lang="en-US" sz="1200" dirty="0"/>
                  <a:t>is any variable that explains the response variable. Often called an independent variable or explanatory variable and is generally shown by 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general, we are interested in finding out how changes in the predictor variables affect the values of the response variables. So, we assume that response variable is a function of predictor variable plus some additive errors. And the goal is to estimate this function </a:t>
                </a:r>
                <a:r>
                  <a:rPr lang="en-US" sz="1200" b="0" i="0">
                    <a:latin typeface="Cambria Math" panose="02040503050406030204" pitchFamily="18" charset="0"/>
                  </a:rPr>
                  <a:t>𝑓(.)</a:t>
                </a:r>
                <a:r>
                  <a:rPr lang="en-US" sz="1200" dirty="0"/>
                  <a:t> using a set of observations.</a:t>
                </a:r>
              </a:p>
              <a:p>
                <a:endParaRPr lang="en-US" sz="1200" b="0" i="1"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Throughout this book we shall be most often concerned with relationships of the form, that is, we assume that the response variable is subject to random variation, the predictor variable is not, it is controlled. </a:t>
                </a:r>
                <a:endParaRPr lang="en-US" i="0"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16</a:t>
            </a:fld>
            <a:endParaRPr lang="en-US"/>
          </a:p>
        </p:txBody>
      </p:sp>
    </p:spTree>
    <p:extLst>
      <p:ext uri="{BB962C8B-B14F-4D97-AF65-F5344CB8AC3E}">
        <p14:creationId xmlns:p14="http://schemas.microsoft.com/office/powerpoint/2010/main" val="104291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effectLst/>
                  </a:rPr>
                  <a:t>• The aim normalization is to normalize the range of the continuous initial variables so that each one of them contributes equally to the analysis.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effectLst/>
                  </a:rPr>
                  <a:t>• </a:t>
                </a:r>
                <a:r>
                  <a:rPr lang="en-US" sz="1200" dirty="0">
                    <a:ea typeface="Times New Roman" panose="02020603050405020304" pitchFamily="18" charset="0"/>
                  </a:rPr>
                  <a:t>Think of covariance matrix as a bivariate numerical summary that provides information on linear relationship between every two variables. You learn about covariance in your probability course.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effectLst/>
                  </a:rPr>
                  <a:t>• </a:t>
                </a:r>
                <a:r>
                  <a:rPr lang="en-US" dirty="0"/>
                  <a:t>Eigenvectors and eigenvalues are the linear algebra concepts that you will learn in other courses. We skip the math to do that here. You can compute these with a few lines of codes. The eigenvectors that are constructed are linear combinations or mixtures of the initial variables.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As an example, look at this scatterplot of two variables </a:t>
                </a:r>
                <a14:m>
                  <m:oMath xmlns:m="http://schemas.openxmlformats.org/officeDocument/2006/math">
                    <m:sSub>
                      <m:sSubPr>
                        <m:ctrlPr>
                          <a:rPr lang="en-US" sz="1200" i="1" smtClean="0">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𝑥</m:t>
                        </m:r>
                      </m:e>
                      <m:sub>
                        <m:r>
                          <a:rPr lang="en-US" sz="1200" i="1">
                            <a:solidFill>
                              <a:schemeClr val="tx1"/>
                            </a:solidFill>
                            <a:latin typeface="Cambria Math" panose="02040503050406030204" pitchFamily="18" charset="0"/>
                          </a:rPr>
                          <m:t>1</m:t>
                        </m:r>
                      </m:sub>
                    </m:sSub>
                  </m:oMath>
                </a14:m>
                <a:r>
                  <a:rPr lang="en-US" sz="1200" dirty="0">
                    <a:solidFill>
                      <a:schemeClr val="tx1"/>
                    </a:solidFill>
                    <a:ea typeface="+mn-ea"/>
                  </a:rPr>
                  <a:t> and </a:t>
                </a:r>
                <a14:m>
                  <m:oMath xmlns:m="http://schemas.openxmlformats.org/officeDocument/2006/math">
                    <m:sSub>
                      <m:sSubPr>
                        <m:ctrlPr>
                          <a:rPr lang="en-US" sz="1200" i="1" smtClean="0">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𝑥</m:t>
                        </m:r>
                      </m:e>
                      <m:sub>
                        <m:r>
                          <a:rPr lang="en-US" sz="1200" b="0" i="1" smtClean="0">
                            <a:solidFill>
                              <a:schemeClr val="tx1"/>
                            </a:solidFill>
                            <a:latin typeface="Cambria Math" panose="02040503050406030204" pitchFamily="18" charset="0"/>
                          </a:rPr>
                          <m:t>2</m:t>
                        </m:r>
                      </m:sub>
                    </m:sSub>
                  </m:oMath>
                </a14:m>
                <a:r>
                  <a:rPr lang="en-US" sz="1200" dirty="0">
                    <a:ea typeface="Times New Roman" panose="02020603050405020304" pitchFamily="18" charset="0"/>
                  </a:rPr>
                  <a:t>, see their range of values. We could map these observations into new vectors shown by PC1 and PC2 which reduces their variability. Plus you can see that most of the variability is along PC1, so if you want to, we can map observations into PC1 and only keep this one variable. Of course we would lose some information.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p: chance of showing head in THE coin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sz="1200" dirty="0">
                    <a:solidFill>
                      <a:srgbClr val="FF0000"/>
                    </a:solidFill>
                    <a:ea typeface="Times New Roman" panose="02020603050405020304" pitchFamily="18" charset="0"/>
                  </a:rPr>
                  <a:t>H₀</a:t>
                </a:r>
                <a:r>
                  <a:rPr lang="en-US" sz="1200" dirty="0">
                    <a:solidFill>
                      <a:schemeClr val="tx1"/>
                    </a:solidFill>
                    <a:ea typeface="Times New Roman" panose="02020603050405020304" pitchFamily="18" charset="0"/>
                  </a:rPr>
                  <a:t>: p=0.5 Vs </a:t>
                </a:r>
                <a:r>
                  <a:rPr lang="en-US" sz="1200" dirty="0">
                    <a:solidFill>
                      <a:srgbClr val="FF0000"/>
                    </a:solidFill>
                    <a:ea typeface="Times New Roman" panose="02020603050405020304" pitchFamily="18" charset="0"/>
                  </a:rPr>
                  <a:t>H</a:t>
                </a:r>
                <a:r>
                  <a:rPr lang="en-US" sz="1200" dirty="0">
                    <a:solidFill>
                      <a:srgbClr val="008FFA"/>
                    </a:solidFill>
                    <a:ea typeface="Times New Roman" panose="02020603050405020304" pitchFamily="18" charset="0"/>
                  </a:rPr>
                  <a:t>₁</a:t>
                </a:r>
                <a:r>
                  <a:rPr lang="en-US" sz="1200" dirty="0">
                    <a:solidFill>
                      <a:schemeClr val="tx1"/>
                    </a:solidFill>
                    <a:ea typeface="Times New Roman" panose="02020603050405020304" pitchFamily="18" charset="0"/>
                  </a:rPr>
                  <a:t>: p&gt;0.5 (lets say p=0.6)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 </a:t>
                </a:r>
                <a:r>
                  <a:rPr lang="en-US" sz="1200" dirty="0">
                    <a:latin typeface="Times New Roman" panose="02020603050405020304" pitchFamily="18" charset="0"/>
                    <a:ea typeface="Times New Roman" panose="02020603050405020304" pitchFamily="18" charset="0"/>
                  </a:rPr>
                  <a:t>X: the number of heads in 5 times flipping the coin </a:t>
                </a:r>
                <a:r>
                  <a:rPr lang="en-US" sz="1200" b="0" i="0">
                    <a:latin typeface="Cambria Math" panose="02040503050406030204" pitchFamily="18" charset="0"/>
                  </a:rPr>
                  <a:t>~ </a:t>
                </a:r>
                <a:r>
                  <a:rPr lang="en-US" sz="1200" b="0" i="0">
                    <a:latin typeface="Cambria Math" panose="02040503050406030204" pitchFamily="18" charset="0"/>
                    <a:ea typeface="Cambria Math" panose="02040503050406030204" pitchFamily="18" charset="0"/>
                  </a:rPr>
                  <a:t>𝐵𝑖𝑛(𝑛=5, 𝑝)</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 When X &gt;= c where c is a threshold we need to decide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try different values of c and see their errors </a:t>
                </a: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17</a:t>
            </a:fld>
            <a:endParaRPr lang="en-US"/>
          </a:p>
        </p:txBody>
      </p:sp>
    </p:spTree>
    <p:extLst>
      <p:ext uri="{BB962C8B-B14F-4D97-AF65-F5344CB8AC3E}">
        <p14:creationId xmlns:p14="http://schemas.microsoft.com/office/powerpoint/2010/main" val="1128762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Heads Up: PCA can only be applied to numeric data.</a:t>
            </a:r>
          </a:p>
        </p:txBody>
      </p:sp>
      <p:sp>
        <p:nvSpPr>
          <p:cNvPr id="4" name="Slide Number Placeholder 3"/>
          <p:cNvSpPr>
            <a:spLocks noGrp="1"/>
          </p:cNvSpPr>
          <p:nvPr>
            <p:ph type="sldNum" sz="quarter" idx="5"/>
          </p:nvPr>
        </p:nvSpPr>
        <p:spPr/>
        <p:txBody>
          <a:bodyPr/>
          <a:lstStyle/>
          <a:p>
            <a:fld id="{49530498-90FC-4FB0-97D5-41BD4BE4C279}" type="slidenum">
              <a:rPr lang="en-US" smtClean="0"/>
              <a:t>18</a:t>
            </a:fld>
            <a:endParaRPr lang="en-US"/>
          </a:p>
        </p:txBody>
      </p:sp>
    </p:spTree>
    <p:extLst>
      <p:ext uri="{BB962C8B-B14F-4D97-AF65-F5344CB8AC3E}">
        <p14:creationId xmlns:p14="http://schemas.microsoft.com/office/powerpoint/2010/main" val="2480926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These are the scatterplots of data after reducing dimension to 7 (plot on the right) and 2 (plot on the left). I’m sure you all agree that focusing on 7 variables is less time consuming and easier than 17. We lost some information but the simplicity that we achieved worth the cost</a:t>
                </a:r>
                <a:r>
                  <a:rPr lang="en-US" sz="1200">
                    <a:ea typeface="Times New Roman" panose="02020603050405020304" pitchFamily="18" charset="0"/>
                  </a:rPr>
                  <a:t>. </a:t>
                </a:r>
                <a:endParaRPr lang="en-US" sz="1200" dirty="0">
                  <a:ea typeface="Times New Roman" panose="02020603050405020304" pitchFamily="18" charset="0"/>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p: chance of showing head in THE coin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sz="1200" dirty="0">
                    <a:solidFill>
                      <a:srgbClr val="FF0000"/>
                    </a:solidFill>
                    <a:ea typeface="Times New Roman" panose="02020603050405020304" pitchFamily="18" charset="0"/>
                  </a:rPr>
                  <a:t>H₀</a:t>
                </a:r>
                <a:r>
                  <a:rPr lang="en-US" sz="1200" dirty="0">
                    <a:solidFill>
                      <a:schemeClr val="tx1"/>
                    </a:solidFill>
                    <a:ea typeface="Times New Roman" panose="02020603050405020304" pitchFamily="18" charset="0"/>
                  </a:rPr>
                  <a:t>: p=0.5 Vs </a:t>
                </a:r>
                <a:r>
                  <a:rPr lang="en-US" sz="1200" dirty="0">
                    <a:solidFill>
                      <a:srgbClr val="FF0000"/>
                    </a:solidFill>
                    <a:ea typeface="Times New Roman" panose="02020603050405020304" pitchFamily="18" charset="0"/>
                  </a:rPr>
                  <a:t>H</a:t>
                </a:r>
                <a:r>
                  <a:rPr lang="en-US" sz="1200" dirty="0">
                    <a:solidFill>
                      <a:srgbClr val="008FFA"/>
                    </a:solidFill>
                    <a:ea typeface="Times New Roman" panose="02020603050405020304" pitchFamily="18" charset="0"/>
                  </a:rPr>
                  <a:t>₁</a:t>
                </a:r>
                <a:r>
                  <a:rPr lang="en-US" sz="1200" dirty="0">
                    <a:solidFill>
                      <a:schemeClr val="tx1"/>
                    </a:solidFill>
                    <a:ea typeface="Times New Roman" panose="02020603050405020304" pitchFamily="18" charset="0"/>
                  </a:rPr>
                  <a:t>: p&gt;0.5 (lets say p=0.6)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 </a:t>
                </a:r>
                <a:r>
                  <a:rPr lang="en-US" sz="1200" dirty="0">
                    <a:latin typeface="Times New Roman" panose="02020603050405020304" pitchFamily="18" charset="0"/>
                    <a:ea typeface="Times New Roman" panose="02020603050405020304" pitchFamily="18" charset="0"/>
                  </a:rPr>
                  <a:t>X: the number of heads in 5 times flipping the coin </a:t>
                </a:r>
                <a:r>
                  <a:rPr lang="en-US" sz="1200" b="0" i="0">
                    <a:latin typeface="Cambria Math" panose="02040503050406030204" pitchFamily="18" charset="0"/>
                  </a:rPr>
                  <a:t>~ </a:t>
                </a:r>
                <a:r>
                  <a:rPr lang="en-US" sz="1200" b="0" i="0">
                    <a:latin typeface="Cambria Math" panose="02040503050406030204" pitchFamily="18" charset="0"/>
                    <a:ea typeface="Cambria Math" panose="02040503050406030204" pitchFamily="18" charset="0"/>
                  </a:rPr>
                  <a:t>𝐵𝑖𝑛(𝑛=5, 𝑝)</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 When X &gt;= c where c is a threshold we need to decide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try different values of c and see their errors </a:t>
                </a: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19</a:t>
            </a:fld>
            <a:endParaRPr lang="en-US"/>
          </a:p>
        </p:txBody>
      </p:sp>
    </p:spTree>
    <p:extLst>
      <p:ext uri="{BB962C8B-B14F-4D97-AF65-F5344CB8AC3E}">
        <p14:creationId xmlns:p14="http://schemas.microsoft.com/office/powerpoint/2010/main" val="3589079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recap, in supervised</a:t>
                </a:r>
                <a:r>
                  <a:rPr lang="en-US" baseline="0" dirty="0"/>
                  <a:t> learning</a:t>
                </a:r>
                <a:r>
                  <a:rPr lang="en-US" dirty="0"/>
                  <a:t>, we trained </a:t>
                </a:r>
                <a:r>
                  <a:rPr lang="en-US" baseline="0" dirty="0"/>
                  <a:t>t</a:t>
                </a:r>
                <a:r>
                  <a:rPr lang="en-US" dirty="0"/>
                  <a:t>he computer with pairs of (inputs, outputs), and once the computer learned a pattern between inputs to outputs,  we use that to predict outputs for new inputs.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basic idea</a:t>
                </a:r>
                <a:r>
                  <a:rPr lang="en-US" baseline="0" dirty="0"/>
                  <a:t> is that t</a:t>
                </a:r>
                <a:r>
                  <a:rPr lang="en-US" dirty="0"/>
                  <a:t>he computer is presented with m example (inputs, outputs) </a:t>
                </a:r>
                <a:r>
                  <a:rPr lang="en-US" b="0" i="0">
                    <a:latin typeface="Cambria Math" panose="02040503050406030204" pitchFamily="18" charset="0"/>
                  </a:rPr>
                  <a:t>{(</a:t>
                </a:r>
                <a:r>
                  <a:rPr lang="en-US" i="0">
                    <a:latin typeface="Cambria Math" panose="02040503050406030204" pitchFamily="18" charset="0"/>
                  </a:rPr>
                  <a:t>𝑥_𝑖</a:t>
                </a:r>
                <a:r>
                  <a:rPr lang="en-US" b="0" i="0">
                    <a:latin typeface="Cambria Math" panose="02040503050406030204" pitchFamily="18" charset="0"/>
                  </a:rPr>
                  <a:t>,𝑦_𝑖 )}_(𝑖=1)^𝑚</a:t>
                </a:r>
                <a:r>
                  <a:rPr lang="en-US" dirty="0"/>
                  <a:t>, given by a “teacher”, and the goal is to learn a general rule that maps inputs to outputs. Behind the scene, this is achieved through sophisticated programing and a good deal of statistics, and requires </a:t>
                </a:r>
                <a:r>
                  <a:rPr lang="en-US" baseline="0" dirty="0"/>
                  <a:t>Optimization steps to minimize mapping errors.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Further, the general rule is used to predict outputs </a:t>
                </a:r>
                <a:r>
                  <a:rPr lang="en-US" i="0">
                    <a:latin typeface="Cambria Math" panose="02040503050406030204" pitchFamily="18" charset="0"/>
                  </a:rPr>
                  <a:t>𝑦_𝑖</a:t>
                </a:r>
                <a:r>
                  <a:rPr lang="en-US" dirty="0"/>
                  <a:t> given new inputs </a:t>
                </a:r>
                <a:r>
                  <a:rPr lang="en-US" i="0">
                    <a:latin typeface="Cambria Math" panose="02040503050406030204" pitchFamily="18" charset="0"/>
                  </a:rPr>
                  <a:t>𝑥_𝑖</a:t>
                </a:r>
                <a:r>
                  <a:rPr lang="en-US" dirty="0"/>
                  <a:t>.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2</a:t>
            </a:fld>
            <a:endParaRPr lang="en-US"/>
          </a:p>
        </p:txBody>
      </p:sp>
    </p:spTree>
    <p:extLst>
      <p:ext uri="{BB962C8B-B14F-4D97-AF65-F5344CB8AC3E}">
        <p14:creationId xmlns:p14="http://schemas.microsoft.com/office/powerpoint/2010/main" val="36185610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20</a:t>
            </a:fld>
            <a:endParaRPr lang="en-US"/>
          </a:p>
        </p:txBody>
      </p:sp>
    </p:spTree>
    <p:extLst>
      <p:ext uri="{BB962C8B-B14F-4D97-AF65-F5344CB8AC3E}">
        <p14:creationId xmlns:p14="http://schemas.microsoft.com/office/powerpoint/2010/main" val="27359476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21</a:t>
            </a:fld>
            <a:endParaRPr lang="en-US"/>
          </a:p>
        </p:txBody>
      </p:sp>
    </p:spTree>
    <p:extLst>
      <p:ext uri="{BB962C8B-B14F-4D97-AF65-F5344CB8AC3E}">
        <p14:creationId xmlns:p14="http://schemas.microsoft.com/office/powerpoint/2010/main" val="35082240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discuss clustering in this session using a method called K-means. </a:t>
            </a:r>
          </a:p>
        </p:txBody>
      </p:sp>
      <p:sp>
        <p:nvSpPr>
          <p:cNvPr id="4" name="Slide Number Placeholder 3"/>
          <p:cNvSpPr>
            <a:spLocks noGrp="1"/>
          </p:cNvSpPr>
          <p:nvPr>
            <p:ph type="sldNum" sz="quarter" idx="10"/>
          </p:nvPr>
        </p:nvSpPr>
        <p:spPr/>
        <p:txBody>
          <a:bodyPr/>
          <a:lstStyle/>
          <a:p>
            <a:fld id="{AB49C82B-4FE9-4026-A671-F42D8142A0B4}" type="slidenum">
              <a:rPr lang="en-US" smtClean="0"/>
              <a:t>22</a:t>
            </a:fld>
            <a:endParaRPr lang="en-US"/>
          </a:p>
        </p:txBody>
      </p:sp>
    </p:spTree>
    <p:extLst>
      <p:ext uri="{BB962C8B-B14F-4D97-AF65-F5344CB8AC3E}">
        <p14:creationId xmlns:p14="http://schemas.microsoft.com/office/powerpoint/2010/main" val="16082871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dirty="0"/>
                  <a:t>1. We can have some prior information about suitable number of clusters or there are methods to find an optimal number of clusters. In this example, two clusters is a good choice that makes sense since observations are literally grouped into two groups. The initial centroids are shown by cross in the plots, in two different colors. </a:t>
                </a:r>
              </a:p>
              <a:p>
                <a:endParaRPr lang="en-US" sz="1200" dirty="0"/>
              </a:p>
              <a:p>
                <a:r>
                  <a:rPr lang="en-US" sz="1200" dirty="0"/>
                  <a:t>2. There are different ways to compute distance between two observations, the easiest way is the Euclidean distance, that is </a:t>
                </a:r>
                <a14:m>
                  <m:oMath xmlns:m="http://schemas.openxmlformats.org/officeDocument/2006/math">
                    <m:sSup>
                      <m:sSupPr>
                        <m:ctrlPr>
                          <a:rPr lang="en-US" sz="1200" i="1" smtClean="0">
                            <a:latin typeface="Cambria Math" panose="02040503050406030204" pitchFamily="18" charset="0"/>
                          </a:rPr>
                        </m:ctrlPr>
                      </m:sSupPr>
                      <m:e>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𝑖</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𝜇</m:t>
                                </m:r>
                              </m:e>
                              <m:sub>
                                <m:r>
                                  <a:rPr lang="en-US" sz="1200" i="1">
                                    <a:latin typeface="Cambria Math" panose="02040503050406030204" pitchFamily="18" charset="0"/>
                                  </a:rPr>
                                  <m:t>𝑘</m:t>
                                </m:r>
                              </m:sub>
                            </m:sSub>
                          </m:e>
                        </m:d>
                      </m:e>
                      <m:sup>
                        <m:r>
                          <a:rPr lang="en-US" sz="1200" i="1">
                            <a:latin typeface="Cambria Math" panose="02040503050406030204" pitchFamily="18" charset="0"/>
                          </a:rPr>
                          <m:t>2</m:t>
                        </m:r>
                      </m:sup>
                    </m:sSup>
                  </m:oMath>
                </a14:m>
                <a:r>
                  <a:rPr lang="en-US" sz="1200" dirty="0"/>
                  <a:t>. </a:t>
                </a:r>
              </a:p>
            </p:txBody>
          </p:sp>
        </mc:Choice>
        <mc:Fallback xmlns="">
          <p:sp>
            <p:nvSpPr>
              <p:cNvPr id="3" name="Notes Placeholder 2"/>
              <p:cNvSpPr>
                <a:spLocks noGrp="1"/>
              </p:cNvSpPr>
              <p:nvPr>
                <p:ph type="body" idx="1"/>
              </p:nvPr>
            </p:nvSpPr>
            <p:spPr/>
            <p:txBody>
              <a:bodyPr/>
              <a:lstStyle/>
              <a:p>
                <a:r>
                  <a:rPr lang="en-US" sz="1200" dirty="0"/>
                  <a:t>Suppose we have a linear model, a model of the form </a:t>
                </a:r>
                <a:r>
                  <a:rPr lang="en-US" sz="1200" i="0">
                    <a:latin typeface="Cambria Math" panose="02040503050406030204" pitchFamily="18" charset="0"/>
                  </a:rPr>
                  <a:t>𝑌=𝛽_0+𝛽_1 𝑋_1+𝛽_2 𝑋_2+…+𝛽_(𝑝−1) 𝑋_(p−1)+𝜀</a:t>
                </a:r>
                <a:r>
                  <a:rPr lang="en-US" sz="1200" dirty="0"/>
                  <a:t>. This model can be written as </a:t>
                </a:r>
                <a:r>
                  <a:rPr lang="en-US" sz="1200" b="1" i="0">
                    <a:latin typeface="Cambria Math" panose="02040503050406030204" pitchFamily="18" charset="0"/>
                  </a:rPr>
                  <a:t>𝒀=𝑿</a:t>
                </a:r>
                <a:r>
                  <a:rPr lang="en-US" sz="1200" b="1" i="0">
                    <a:latin typeface="Cambria Math" panose="02040503050406030204" pitchFamily="18" charset="0"/>
                    <a:ea typeface="Cambria Math" panose="02040503050406030204" pitchFamily="18" charset="0"/>
                  </a:rPr>
                  <a:t>𝜷+𝜺</a:t>
                </a:r>
                <a:r>
                  <a:rPr lang="en-US" sz="1200" dirty="0"/>
                  <a:t> in a matrix form</a:t>
                </a:r>
                <a:r>
                  <a:rPr lang="en-US" sz="1200" baseline="0" dirty="0"/>
                  <a:t> where </a:t>
                </a:r>
                <a:r>
                  <a:rPr lang="en-US" sz="1200" b="1" i="0">
                    <a:latin typeface="Cambria Math" panose="02040503050406030204" pitchFamily="18" charset="0"/>
                  </a:rPr>
                  <a:t>𝒀</a:t>
                </a:r>
                <a:r>
                  <a:rPr lang="en-US" sz="1200" dirty="0"/>
                  <a:t> is an (</a:t>
                </a:r>
                <a:r>
                  <a:rPr lang="en-US" sz="1200" i="0" dirty="0">
                    <a:latin typeface="Cambria Math" panose="02040503050406030204" pitchFamily="18" charset="0"/>
                  </a:rPr>
                  <a:t>𝑛</a:t>
                </a:r>
                <a:r>
                  <a:rPr lang="en-US" sz="1200" i="0" dirty="0">
                    <a:latin typeface="Cambria Math" panose="02040503050406030204" pitchFamily="18" charset="0"/>
                    <a:ea typeface="Cambria Math" panose="02040503050406030204" pitchFamily="18" charset="0"/>
                  </a:rPr>
                  <a:t>×</a:t>
                </a:r>
                <a:r>
                  <a:rPr lang="en-US" sz="1200" i="0" dirty="0">
                    <a:latin typeface="Cambria Math" panose="02040503050406030204" pitchFamily="18" charset="0"/>
                  </a:rPr>
                  <a:t>1</a:t>
                </a:r>
                <a:r>
                  <a:rPr lang="en-US" sz="1200" dirty="0"/>
                  <a:t>) vector of observations, </a:t>
                </a:r>
                <a:r>
                  <a:rPr lang="en-US" sz="1200" b="1" i="0">
                    <a:latin typeface="Cambria Math" panose="02040503050406030204" pitchFamily="18" charset="0"/>
                  </a:rPr>
                  <a:t>𝑿</a:t>
                </a:r>
                <a:r>
                  <a:rPr lang="en-US" sz="1200" dirty="0"/>
                  <a:t> is an (</a:t>
                </a:r>
                <a:r>
                  <a:rPr lang="en-US" sz="1200" i="0" dirty="0">
                    <a:latin typeface="Cambria Math" panose="02040503050406030204" pitchFamily="18" charset="0"/>
                  </a:rPr>
                  <a:t>𝑛</a:t>
                </a:r>
                <a:r>
                  <a:rPr lang="en-US" sz="1200" i="0" dirty="0">
                    <a:latin typeface="Cambria Math" panose="02040503050406030204" pitchFamily="18" charset="0"/>
                    <a:ea typeface="Cambria Math" panose="02040503050406030204" pitchFamily="18" charset="0"/>
                  </a:rPr>
                  <a:t>×</a:t>
                </a:r>
                <a:r>
                  <a:rPr lang="en-US" sz="1200" i="0" dirty="0">
                    <a:latin typeface="Cambria Math" panose="02040503050406030204" pitchFamily="18" charset="0"/>
                  </a:rPr>
                  <a:t>𝑝</a:t>
                </a:r>
                <a:r>
                  <a:rPr lang="en-US" sz="1200" dirty="0"/>
                  <a:t>) matrix of  explanatory variables, </a:t>
                </a:r>
                <a:r>
                  <a:rPr lang="en-US" sz="1200" b="1" i="0">
                    <a:latin typeface="Cambria Math" panose="02040503050406030204" pitchFamily="18" charset="0"/>
                    <a:ea typeface="Cambria Math" panose="02040503050406030204" pitchFamily="18" charset="0"/>
                  </a:rPr>
                  <a:t>𝜷</a:t>
                </a:r>
                <a:r>
                  <a:rPr lang="en-US" sz="1200" dirty="0"/>
                  <a:t> is a (</a:t>
                </a:r>
                <a:r>
                  <a:rPr lang="en-US" sz="1200" i="0" dirty="0">
                    <a:latin typeface="Cambria Math" panose="02040503050406030204" pitchFamily="18" charset="0"/>
                  </a:rPr>
                  <a:t>𝑝</a:t>
                </a:r>
                <a:r>
                  <a:rPr lang="en-US" sz="1200" i="0" dirty="0">
                    <a:latin typeface="Cambria Math" panose="02040503050406030204" pitchFamily="18" charset="0"/>
                    <a:ea typeface="Cambria Math" panose="02040503050406030204" pitchFamily="18" charset="0"/>
                  </a:rPr>
                  <a:t>×</a:t>
                </a:r>
                <a:r>
                  <a:rPr lang="en-US" sz="1200" b="0" i="0" dirty="0">
                    <a:latin typeface="Cambria Math" panose="02040503050406030204" pitchFamily="18" charset="0"/>
                    <a:ea typeface="Cambria Math" panose="02040503050406030204" pitchFamily="18" charset="0"/>
                  </a:rPr>
                  <a:t>1</a:t>
                </a:r>
                <a:r>
                  <a:rPr lang="en-US" sz="1200" dirty="0"/>
                  <a:t>) vector of parameters, and </a:t>
                </a:r>
                <a:r>
                  <a:rPr lang="en-US" sz="1200" b="1" i="0">
                    <a:latin typeface="Cambria Math" panose="02040503050406030204" pitchFamily="18" charset="0"/>
                    <a:ea typeface="Cambria Math" panose="02040503050406030204" pitchFamily="18" charset="0"/>
                  </a:rPr>
                  <a:t>𝜺</a:t>
                </a:r>
                <a:r>
                  <a:rPr lang="en-US" sz="1200" dirty="0"/>
                  <a:t> is an (</a:t>
                </a:r>
                <a:r>
                  <a:rPr lang="en-US" sz="1200" i="0" dirty="0">
                    <a:latin typeface="Cambria Math" panose="02040503050406030204" pitchFamily="18" charset="0"/>
                  </a:rPr>
                  <a:t>𝑛</a:t>
                </a:r>
                <a:r>
                  <a:rPr lang="en-US" sz="1200" i="0" dirty="0">
                    <a:latin typeface="Cambria Math" panose="02040503050406030204" pitchFamily="18" charset="0"/>
                    <a:ea typeface="Cambria Math" panose="02040503050406030204" pitchFamily="18" charset="0"/>
                  </a:rPr>
                  <a:t>×</a:t>
                </a:r>
                <a:r>
                  <a:rPr lang="en-US" sz="1200" i="0" dirty="0">
                    <a:latin typeface="Cambria Math" panose="02040503050406030204" pitchFamily="18" charset="0"/>
                  </a:rPr>
                  <a:t>1</a:t>
                </a:r>
                <a:r>
                  <a:rPr lang="en-US" sz="1200" dirty="0"/>
                  <a:t>) vector of errors. Notice that the first column of X is consists of one,</a:t>
                </a:r>
                <a:r>
                  <a:rPr lang="en-US" sz="1200" baseline="0" dirty="0"/>
                  <a:t> just like we had in the SLR. </a:t>
                </a:r>
                <a:endParaRPr lang="en-US" sz="1200" dirty="0"/>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The model assumptions are </a:t>
                </a:r>
                <a:r>
                  <a:rPr lang="en-US" sz="1200" b="0" i="0">
                    <a:latin typeface="Cambria Math" panose="02040503050406030204" pitchFamily="18" charset="0"/>
                  </a:rPr>
                  <a:t>𝐸(</a:t>
                </a:r>
                <a:r>
                  <a:rPr lang="en-US" sz="1200" b="1" i="0">
                    <a:latin typeface="Cambria Math" panose="02040503050406030204" pitchFamily="18" charset="0"/>
                    <a:ea typeface="Cambria Math" panose="02040503050406030204" pitchFamily="18" charset="0"/>
                  </a:rPr>
                  <a:t>𝜺</a:t>
                </a:r>
                <a:r>
                  <a:rPr lang="en-US" sz="1200" b="0" i="0">
                    <a:latin typeface="Cambria Math" panose="02040503050406030204" pitchFamily="18" charset="0"/>
                    <a:ea typeface="Cambria Math" panose="02040503050406030204" pitchFamily="18" charset="0"/>
                  </a:rPr>
                  <a:t>)</a:t>
                </a:r>
                <a:r>
                  <a:rPr lang="en-US" sz="1200" b="0" i="0">
                    <a:latin typeface="Cambria Math" panose="02040503050406030204" pitchFamily="18" charset="0"/>
                  </a:rPr>
                  <a:t>=</a:t>
                </a:r>
                <a:r>
                  <a:rPr lang="en-US" sz="1200" b="1" i="0">
                    <a:latin typeface="Cambria Math" panose="02040503050406030204" pitchFamily="18" charset="0"/>
                  </a:rPr>
                  <a:t>𝟎</a:t>
                </a:r>
                <a:r>
                  <a:rPr lang="en-US" sz="1200" dirty="0"/>
                  <a:t>, </a:t>
                </a:r>
                <a:r>
                  <a:rPr lang="en-US" sz="1200" b="0" i="0">
                    <a:latin typeface="Cambria Math" panose="02040503050406030204" pitchFamily="18" charset="0"/>
                  </a:rPr>
                  <a:t>𝑉𝑎𝑟</a:t>
                </a:r>
                <a:r>
                  <a:rPr lang="en-US" sz="1200" i="0">
                    <a:latin typeface="Cambria Math" panose="02040503050406030204" pitchFamily="18" charset="0"/>
                  </a:rPr>
                  <a:t>(</a:t>
                </a:r>
                <a:r>
                  <a:rPr lang="en-US" sz="1200" b="1" i="0">
                    <a:latin typeface="Cambria Math" panose="02040503050406030204" pitchFamily="18" charset="0"/>
                    <a:ea typeface="Cambria Math" panose="02040503050406030204" pitchFamily="18" charset="0"/>
                  </a:rPr>
                  <a:t>𝜺)</a:t>
                </a:r>
                <a:r>
                  <a:rPr lang="en-US" sz="1200" i="0">
                    <a:latin typeface="Cambria Math" panose="02040503050406030204" pitchFamily="18" charset="0"/>
                  </a:rPr>
                  <a:t>=</a:t>
                </a:r>
                <a:r>
                  <a:rPr lang="en-US" sz="1200" b="1" i="0">
                    <a:latin typeface="Cambria Math" panose="02040503050406030204" pitchFamily="18" charset="0"/>
                  </a:rPr>
                  <a:t>𝑰</a:t>
                </a:r>
                <a:r>
                  <a:rPr lang="en-US" sz="1200" b="0" i="0">
                    <a:latin typeface="Cambria Math" panose="02040503050406030204" pitchFamily="18" charset="0"/>
                    <a:ea typeface="Cambria Math" panose="02040503050406030204" pitchFamily="18" charset="0"/>
                  </a:rPr>
                  <a:t>𝜎^</a:t>
                </a:r>
                <a:r>
                  <a:rPr lang="en-US" sz="1200" b="0" i="0">
                    <a:latin typeface="Cambria Math" panose="02040503050406030204" pitchFamily="18" charset="0"/>
                  </a:rPr>
                  <a:t>2</a:t>
                </a:r>
                <a:r>
                  <a:rPr lang="en-US" sz="1200" dirty="0"/>
                  <a:t>, </a:t>
                </a:r>
                <a:r>
                  <a:rPr lang="en-US" sz="1200" b="0" i="0">
                    <a:latin typeface="Cambria Math" panose="02040503050406030204" pitchFamily="18" charset="0"/>
                  </a:rPr>
                  <a:t>𝑅</a:t>
                </a:r>
                <a:r>
                  <a:rPr lang="en-US" sz="1200" i="0">
                    <a:latin typeface="Cambria Math" panose="02040503050406030204" pitchFamily="18" charset="0"/>
                  </a:rPr>
                  <a:t>𝑎</a:t>
                </a:r>
                <a:r>
                  <a:rPr lang="en-US" sz="1200" b="0" i="0">
                    <a:latin typeface="Cambria Math" panose="02040503050406030204" pitchFamily="18" charset="0"/>
                  </a:rPr>
                  <a:t>𝑛𝑘(</a:t>
                </a:r>
                <a:r>
                  <a:rPr lang="en-US" sz="1200" b="1" i="0">
                    <a:latin typeface="Cambria Math" panose="02040503050406030204" pitchFamily="18" charset="0"/>
                  </a:rPr>
                  <a:t>𝑿</a:t>
                </a:r>
                <a:r>
                  <a:rPr lang="en-US" sz="1200" b="0" i="0">
                    <a:latin typeface="Cambria Math" panose="02040503050406030204" pitchFamily="18" charset="0"/>
                  </a:rPr>
                  <a:t>)=𝑝</a:t>
                </a:r>
                <a:r>
                  <a:rPr lang="en-US" sz="1200" dirty="0"/>
                  <a:t> which means </a:t>
                </a:r>
                <a:r>
                  <a:rPr lang="en-US" sz="1200" b="0" i="0" u="none" strike="noStrike" kern="1200" baseline="0" dirty="0">
                    <a:solidFill>
                      <a:schemeClr val="tx1"/>
                    </a:solidFill>
                    <a:latin typeface="+mn-lt"/>
                    <a:ea typeface="+mn-ea"/>
                    <a:cs typeface="+mn-cs"/>
                  </a:rPr>
                  <a:t>columns of X are linearly independent. Notice we don’t have the normality assumption yet. It is not required for parameter point estimation.</a:t>
                </a:r>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23</a:t>
            </a:fld>
            <a:endParaRPr lang="en-US"/>
          </a:p>
        </p:txBody>
      </p:sp>
    </p:spTree>
    <p:extLst>
      <p:ext uri="{BB962C8B-B14F-4D97-AF65-F5344CB8AC3E}">
        <p14:creationId xmlns:p14="http://schemas.microsoft.com/office/powerpoint/2010/main" val="9141184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24</a:t>
            </a:fld>
            <a:endParaRPr lang="en-US"/>
          </a:p>
        </p:txBody>
      </p:sp>
    </p:spTree>
    <p:extLst>
      <p:ext uri="{BB962C8B-B14F-4D97-AF65-F5344CB8AC3E}">
        <p14:creationId xmlns:p14="http://schemas.microsoft.com/office/powerpoint/2010/main" val="4712403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plot, we have maximum </a:t>
            </a:r>
            <a:r>
              <a:rPr lang="en-US" sz="1200" dirty="0"/>
              <a:t>average Silhouette on 3 clusters. The next best option is 9 which is a lot, so we’re going to go with three. </a:t>
            </a:r>
            <a:endParaRPr lang="en-US" dirty="0"/>
          </a:p>
        </p:txBody>
      </p:sp>
      <p:sp>
        <p:nvSpPr>
          <p:cNvPr id="4" name="Slide Number Placeholder 3"/>
          <p:cNvSpPr>
            <a:spLocks noGrp="1"/>
          </p:cNvSpPr>
          <p:nvPr>
            <p:ph type="sldNum" sz="quarter" idx="10"/>
          </p:nvPr>
        </p:nvSpPr>
        <p:spPr/>
        <p:txBody>
          <a:bodyPr/>
          <a:lstStyle/>
          <a:p>
            <a:fld id="{AB49C82B-4FE9-4026-A671-F42D8142A0B4}" type="slidenum">
              <a:rPr lang="en-US" smtClean="0"/>
              <a:t>25</a:t>
            </a:fld>
            <a:endParaRPr lang="en-US"/>
          </a:p>
        </p:txBody>
      </p:sp>
    </p:spTree>
    <p:extLst>
      <p:ext uri="{BB962C8B-B14F-4D97-AF65-F5344CB8AC3E}">
        <p14:creationId xmlns:p14="http://schemas.microsoft.com/office/powerpoint/2010/main" val="41041478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the first plot, cluster labels make sense. We have some customers with low Balance and Low Purchases, some with medium to high Balance, and many with medium to high Purchases.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can also show the clustering results on dimensionally reduced space, so we don’t have to pick variables two by two and see how the results are. Just one 2D or 3D scatterplot and we have a good visual of the outcome. The three axes in this plot are the first three PCs. </a:t>
            </a:r>
          </a:p>
          <a:p>
            <a:endParaRPr lang="en-US" dirty="0"/>
          </a:p>
        </p:txBody>
      </p:sp>
      <p:sp>
        <p:nvSpPr>
          <p:cNvPr id="4" name="Slide Number Placeholder 3"/>
          <p:cNvSpPr>
            <a:spLocks noGrp="1"/>
          </p:cNvSpPr>
          <p:nvPr>
            <p:ph type="sldNum" sz="quarter" idx="10"/>
          </p:nvPr>
        </p:nvSpPr>
        <p:spPr/>
        <p:txBody>
          <a:bodyPr/>
          <a:lstStyle/>
          <a:p>
            <a:fld id="{AB49C82B-4FE9-4026-A671-F42D8142A0B4}" type="slidenum">
              <a:rPr lang="en-US" smtClean="0"/>
              <a:t>26</a:t>
            </a:fld>
            <a:endParaRPr lang="en-US"/>
          </a:p>
        </p:txBody>
      </p:sp>
    </p:spTree>
    <p:extLst>
      <p:ext uri="{BB962C8B-B14F-4D97-AF65-F5344CB8AC3E}">
        <p14:creationId xmlns:p14="http://schemas.microsoft.com/office/powerpoint/2010/main" val="38518739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Iris data is used to navigate the whole process one more time. This dataset has 4 numerical and 1 categorical variable.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Follow the lab session to see the details. </a:t>
            </a:r>
            <a:endParaRPr lang="en-US" dirty="0"/>
          </a:p>
        </p:txBody>
      </p:sp>
      <p:sp>
        <p:nvSpPr>
          <p:cNvPr id="4" name="Slide Number Placeholder 3"/>
          <p:cNvSpPr>
            <a:spLocks noGrp="1"/>
          </p:cNvSpPr>
          <p:nvPr>
            <p:ph type="sldNum" sz="quarter" idx="10"/>
          </p:nvPr>
        </p:nvSpPr>
        <p:spPr/>
        <p:txBody>
          <a:bodyPr/>
          <a:lstStyle/>
          <a:p>
            <a:fld id="{AB49C82B-4FE9-4026-A671-F42D8142A0B4}" type="slidenum">
              <a:rPr lang="en-US" smtClean="0"/>
              <a:t>27</a:t>
            </a:fld>
            <a:endParaRPr lang="en-US"/>
          </a:p>
        </p:txBody>
      </p:sp>
    </p:spTree>
    <p:extLst>
      <p:ext uri="{BB962C8B-B14F-4D97-AF65-F5344CB8AC3E}">
        <p14:creationId xmlns:p14="http://schemas.microsoft.com/office/powerpoint/2010/main" val="19314548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49C82B-4FE9-4026-A671-F42D8142A0B4}" type="slidenum">
              <a:rPr lang="en-US" smtClean="0"/>
              <a:t>28</a:t>
            </a:fld>
            <a:endParaRPr lang="en-US"/>
          </a:p>
        </p:txBody>
      </p:sp>
    </p:spTree>
    <p:extLst>
      <p:ext uri="{BB962C8B-B14F-4D97-AF65-F5344CB8AC3E}">
        <p14:creationId xmlns:p14="http://schemas.microsoft.com/office/powerpoint/2010/main" val="38302160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29</a:t>
            </a:fld>
            <a:endParaRPr lang="en-US"/>
          </a:p>
        </p:txBody>
      </p:sp>
    </p:spTree>
    <p:extLst>
      <p:ext uri="{BB962C8B-B14F-4D97-AF65-F5344CB8AC3E}">
        <p14:creationId xmlns:p14="http://schemas.microsoft.com/office/powerpoint/2010/main" val="209995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unsupervised learning, we don’t have outputs, everything is inputs. The goal here is to discover interesting structures and pattern in the data, then use this structure to make decisions. </a:t>
                </a:r>
              </a:p>
              <a:p>
                <a:endParaRPr lang="en-US"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Outputs are unknown, we don’t even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computer is presented with inputs only </a:t>
                </a:r>
                <a:r>
                  <a:rPr lang="en-US" i="0">
                    <a:latin typeface="Cambria Math" panose="02040503050406030204" pitchFamily="18" charset="0"/>
                  </a:rPr>
                  <a:t>{𝑥_𝑖 }_(𝑖=1)^𝑚</a:t>
                </a:r>
                <a:r>
                  <a:rPr lang="en-US" dirty="0"/>
                  <a:t>, outputs are usually unknown. The goal is to discover interesting structure in the data.  </a:t>
                </a:r>
              </a:p>
              <a:p>
                <a:endParaRPr lang="en-US" baseline="0" dirty="0"/>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3</a:t>
            </a:fld>
            <a:endParaRPr lang="en-US"/>
          </a:p>
        </p:txBody>
      </p:sp>
    </p:spTree>
    <p:extLst>
      <p:ext uri="{BB962C8B-B14F-4D97-AF65-F5344CB8AC3E}">
        <p14:creationId xmlns:p14="http://schemas.microsoft.com/office/powerpoint/2010/main" val="22715350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30</a:t>
            </a:fld>
            <a:endParaRPr lang="en-US"/>
          </a:p>
        </p:txBody>
      </p:sp>
    </p:spTree>
    <p:extLst>
      <p:ext uri="{BB962C8B-B14F-4D97-AF65-F5344CB8AC3E}">
        <p14:creationId xmlns:p14="http://schemas.microsoft.com/office/powerpoint/2010/main" val="3795743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 important class of unsupervised learning algorithms is Dimension Reduction where aim is to reduce the number of variables by mixing them together in a linear or non-linear fashion. This process always has some information loss, but in many cases, the loss worth the reduction in problem complexity.</a:t>
            </a:r>
            <a:endParaRPr lang="en-US"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4</a:t>
            </a:fld>
            <a:endParaRPr lang="en-US"/>
          </a:p>
        </p:txBody>
      </p:sp>
    </p:spTree>
    <p:extLst>
      <p:ext uri="{BB962C8B-B14F-4D97-AF65-F5344CB8AC3E}">
        <p14:creationId xmlns:p14="http://schemas.microsoft.com/office/powerpoint/2010/main" val="1917427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It’s important to remind that we only have a number of so-called independent variables here, and there is no response variable in clustering. </a:t>
            </a:r>
          </a:p>
          <a:p>
            <a:endParaRPr lang="en-US" baseline="0" dirty="0"/>
          </a:p>
          <a:p>
            <a:r>
              <a:rPr lang="en-US" baseline="0" dirty="0"/>
              <a:t>However, we can use clustering to create labels and a response variable. In here for example, we can assign a label 1 and 2 to observations in different clusters, then investigate what this label means n terms of our variables. Maybe, it provides some useful information hidden in the data. </a:t>
            </a:r>
          </a:p>
        </p:txBody>
      </p:sp>
      <p:sp>
        <p:nvSpPr>
          <p:cNvPr id="4" name="Slide Number Placeholder 3"/>
          <p:cNvSpPr>
            <a:spLocks noGrp="1"/>
          </p:cNvSpPr>
          <p:nvPr>
            <p:ph type="sldNum" sz="quarter" idx="10"/>
          </p:nvPr>
        </p:nvSpPr>
        <p:spPr/>
        <p:txBody>
          <a:bodyPr/>
          <a:lstStyle/>
          <a:p>
            <a:fld id="{3C061A47-1F96-4E91-A6A1-2571DEF234C8}" type="slidenum">
              <a:rPr lang="en-US" smtClean="0"/>
              <a:t>5</a:t>
            </a:fld>
            <a:endParaRPr lang="en-US"/>
          </a:p>
        </p:txBody>
      </p:sp>
    </p:spTree>
    <p:extLst>
      <p:ext uri="{BB962C8B-B14F-4D97-AF65-F5344CB8AC3E}">
        <p14:creationId xmlns:p14="http://schemas.microsoft.com/office/powerpoint/2010/main" val="1944467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real dataset. </a:t>
            </a:r>
          </a:p>
          <a:p>
            <a:endParaRPr lang="en-US" dirty="0"/>
          </a:p>
          <a:p>
            <a:r>
              <a:rPr lang="en-US" dirty="0"/>
              <a:t>Aside from </a:t>
            </a:r>
            <a:r>
              <a:rPr lang="en-US" sz="1200" dirty="0"/>
              <a:t>CUST_ID that is just an ID variable, there are 17 numerical variables in this dataset. After reading the data, we remove 314 cases with missing values on MINIMUM_PAYMENTS, the total number of cases is 8,636</a:t>
            </a:r>
            <a:endParaRPr lang="en-US" dirty="0"/>
          </a:p>
        </p:txBody>
      </p:sp>
      <p:sp>
        <p:nvSpPr>
          <p:cNvPr id="4" name="Slide Number Placeholder 3"/>
          <p:cNvSpPr>
            <a:spLocks noGrp="1"/>
          </p:cNvSpPr>
          <p:nvPr>
            <p:ph type="sldNum" sz="quarter" idx="5"/>
          </p:nvPr>
        </p:nvSpPr>
        <p:spPr/>
        <p:txBody>
          <a:bodyPr/>
          <a:lstStyle/>
          <a:p>
            <a:fld id="{3C061A47-1F96-4E91-A6A1-2571DEF234C8}" type="slidenum">
              <a:rPr lang="en-US" smtClean="0"/>
              <a:t>6</a:t>
            </a:fld>
            <a:endParaRPr lang="en-US"/>
          </a:p>
        </p:txBody>
      </p:sp>
    </p:spTree>
    <p:extLst>
      <p:ext uri="{BB962C8B-B14F-4D97-AF65-F5344CB8AC3E}">
        <p14:creationId xmlns:p14="http://schemas.microsoft.com/office/powerpoint/2010/main" val="3572798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Exploratory analysis is an essential step in any type of analysis. Here we discuss ways to explore this dataset. You are already familiar with some the techniques from last week. Python codes to follow up the tasks are provided on D2L</a:t>
            </a:r>
          </a:p>
          <a:p>
            <a:endParaRPr lang="en-US" dirty="0"/>
          </a:p>
        </p:txBody>
      </p:sp>
      <p:sp>
        <p:nvSpPr>
          <p:cNvPr id="4" name="Slide Number Placeholder 3"/>
          <p:cNvSpPr>
            <a:spLocks noGrp="1"/>
          </p:cNvSpPr>
          <p:nvPr>
            <p:ph type="sldNum" sz="quarter" idx="10"/>
          </p:nvPr>
        </p:nvSpPr>
        <p:spPr/>
        <p:txBody>
          <a:bodyPr/>
          <a:lstStyle/>
          <a:p>
            <a:fld id="{AB49C82B-4FE9-4026-A671-F42D8142A0B4}" type="slidenum">
              <a:rPr lang="en-US" smtClean="0"/>
              <a:t>7</a:t>
            </a:fld>
            <a:endParaRPr lang="en-US"/>
          </a:p>
        </p:txBody>
      </p:sp>
    </p:spTree>
    <p:extLst>
      <p:ext uri="{BB962C8B-B14F-4D97-AF65-F5344CB8AC3E}">
        <p14:creationId xmlns:p14="http://schemas.microsoft.com/office/powerpoint/2010/main" val="2985387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50000"/>
              </a:spcBef>
            </a:pPr>
            <a:r>
              <a:rPr lang="en-US" sz="1200" dirty="0"/>
              <a:t>All our variables are numerical. We start by generating </a:t>
            </a:r>
            <a:r>
              <a:rPr lang="en-US" sz="1200" dirty="0">
                <a:solidFill>
                  <a:srgbClr val="FF0000"/>
                </a:solidFill>
              </a:rPr>
              <a:t>univariate</a:t>
            </a:r>
            <a:r>
              <a:rPr lang="en-US" sz="1200" dirty="0"/>
              <a:t> </a:t>
            </a:r>
            <a:r>
              <a:rPr lang="en-US" sz="1200" dirty="0">
                <a:solidFill>
                  <a:srgbClr val="0070C0"/>
                </a:solidFill>
              </a:rPr>
              <a:t>numerical summaries</a:t>
            </a:r>
            <a:r>
              <a:rPr lang="en-US" sz="1200" dirty="0"/>
              <a:t>. We discussed numerical summaries to explore data last week, we see how you can get these numbers easily. </a:t>
            </a:r>
          </a:p>
          <a:p>
            <a:pPr>
              <a:spcBef>
                <a:spcPct val="50000"/>
              </a:spcBef>
            </a:pPr>
            <a:endParaRPr lang="en-US" sz="1200" dirty="0"/>
          </a:p>
          <a:p>
            <a:pPr>
              <a:spcBef>
                <a:spcPct val="50000"/>
              </a:spcBef>
            </a:pPr>
            <a:r>
              <a:rPr lang="en-US" sz="1200" dirty="0"/>
              <a:t>Obviously variable have different location and spread, and this variation is huge. </a:t>
            </a:r>
          </a:p>
        </p:txBody>
      </p:sp>
      <p:sp>
        <p:nvSpPr>
          <p:cNvPr id="4" name="Slide Number Placeholder 3"/>
          <p:cNvSpPr>
            <a:spLocks noGrp="1"/>
          </p:cNvSpPr>
          <p:nvPr>
            <p:ph type="sldNum" sz="quarter" idx="10"/>
          </p:nvPr>
        </p:nvSpPr>
        <p:spPr/>
        <p:txBody>
          <a:bodyPr/>
          <a:lstStyle/>
          <a:p>
            <a:fld id="{AB49C82B-4FE9-4026-A671-F42D8142A0B4}" type="slidenum">
              <a:rPr lang="en-US" smtClean="0"/>
              <a:t>8</a:t>
            </a:fld>
            <a:endParaRPr lang="en-US"/>
          </a:p>
        </p:txBody>
      </p:sp>
    </p:spTree>
    <p:extLst>
      <p:ext uri="{BB962C8B-B14F-4D97-AF65-F5344CB8AC3E}">
        <p14:creationId xmlns:p14="http://schemas.microsoft.com/office/powerpoint/2010/main" val="73395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spcBef>
                    <a:spcPct val="50000"/>
                  </a:spcBef>
                </a:pPr>
                <a:r>
                  <a:rPr lang="en-US" dirty="0"/>
                  <a:t>The distribution of balance is skewed to right, median is about 1000 dollars, there are many outliers. We do not remove outliers at this point since they could unlock useful patterns in the data. We can see that a good number of people, had a small balance, something less than 150 dollars. </a:t>
                </a:r>
              </a:p>
            </p:txBody>
          </p:sp>
        </mc:Choice>
        <mc:Fallback xmlns="">
          <p:sp>
            <p:nvSpPr>
              <p:cNvPr id="3" name="Notes Placeholder 2"/>
              <p:cNvSpPr>
                <a:spLocks noGrp="1"/>
              </p:cNvSpPr>
              <p:nvPr>
                <p:ph type="body" idx="1"/>
              </p:nvPr>
            </p:nvSpPr>
            <p:spPr/>
            <p:txBody>
              <a:bodyPr/>
              <a:lstStyle/>
              <a:p>
                <a:pPr>
                  <a:spcBef>
                    <a:spcPct val="50000"/>
                  </a:spcBef>
                </a:pPr>
                <a:r>
                  <a:rPr lang="en-US" sz="1200" dirty="0"/>
                  <a:t>Parameters control characteristics of probability distributions. Given a </a:t>
                </a:r>
                <a:r>
                  <a:rPr lang="en-US" sz="1200" u="sng" dirty="0"/>
                  <a:t>random sample </a:t>
                </a:r>
                <a:r>
                  <a:rPr lang="en-US" sz="1200" dirty="0"/>
                  <a:t>from a phenomenon that behaves probabilistically with PDF </a:t>
                </a:r>
                <a:r>
                  <a:rPr lang="en-US" sz="1200" b="0" i="0">
                    <a:latin typeface="Cambria Math" panose="02040503050406030204" pitchFamily="18" charset="0"/>
                  </a:rPr>
                  <a:t>𝑓(𝑥)</a:t>
                </a:r>
                <a:r>
                  <a:rPr lang="en-US" sz="1200" dirty="0"/>
                  <a:t>, the joint PDF </a:t>
                </a:r>
              </a:p>
              <a:p>
                <a:pPr>
                  <a:spcBef>
                    <a:spcPct val="50000"/>
                  </a:spcBef>
                </a:pPr>
                <a:r>
                  <a:rPr lang="en-US" sz="1200" i="0">
                    <a:latin typeface="Cambria Math" panose="02040503050406030204" pitchFamily="18" charset="0"/>
                  </a:rPr>
                  <a:t>𝑓_(𝑋_1,…,𝑋_𝑛 ) (𝑥_1,…,𝑥_𝑛 )=∏1_(𝑖=1)^𝑛▒〖𝑓_(𝑋_𝑖 ) (𝑥_𝑖 ) 〗</a:t>
                </a:r>
                <a:endParaRPr lang="en-US" sz="1200" dirty="0"/>
              </a:p>
              <a:p>
                <a:pPr>
                  <a:spcBef>
                    <a:spcPct val="50000"/>
                  </a:spcBef>
                </a:pPr>
                <a:r>
                  <a:rPr lang="en-US" sz="1200" dirty="0"/>
                  <a:t>reflects the behavior of the whole sample. When considered as a function of parameters, this joint PDF is called the likelihood function.</a:t>
                </a:r>
              </a:p>
              <a:p>
                <a:pPr>
                  <a:spcBef>
                    <a:spcPct val="50000"/>
                  </a:spcBef>
                </a:pPr>
                <a:endParaRPr lang="en-US" sz="1200" dirty="0"/>
              </a:p>
              <a:p>
                <a:pPr marL="0" marR="0" lvl="0" indent="0" algn="l" defTabSz="914400" rtl="0" eaLnBrk="1" fontAlgn="auto" latinLnBrk="0" hangingPunct="1">
                  <a:lnSpc>
                    <a:spcPct val="100000"/>
                  </a:lnSpc>
                  <a:spcBef>
                    <a:spcPct val="50000"/>
                  </a:spcBef>
                  <a:spcAft>
                    <a:spcPts val="0"/>
                  </a:spcAft>
                  <a:buClrTx/>
                  <a:buSzTx/>
                  <a:buFontTx/>
                  <a:buNone/>
                  <a:tabLst/>
                  <a:defRPr/>
                </a:pPr>
                <a:r>
                  <a:rPr lang="en-US" sz="1200" dirty="0"/>
                  <a:t>Maximum likelihood estimation (MLE) is a method of estimating the parameters of a statistical model, given observations, by maximizing the likelihood function. </a:t>
                </a:r>
                <a:r>
                  <a:rPr lang="en-US" sz="1200"/>
                  <a:t>This maximization is usually done by setting the first derivatives of the likelihood to zero. </a:t>
                </a:r>
                <a:endParaRPr lang="en-US" sz="1200" dirty="0"/>
              </a:p>
              <a:p>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9</a:t>
            </a:fld>
            <a:endParaRPr lang="en-US"/>
          </a:p>
        </p:txBody>
      </p:sp>
    </p:spTree>
    <p:extLst>
      <p:ext uri="{BB962C8B-B14F-4D97-AF65-F5344CB8AC3E}">
        <p14:creationId xmlns:p14="http://schemas.microsoft.com/office/powerpoint/2010/main" val="1332496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15BF89B-8BCA-4211-ACD3-B610F7337755}" type="datetime1">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92647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F1F1BB-18C6-4D3D-82E0-BA8430654618}" type="datetime1">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199878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EC0616-5540-47BC-9C32-ED24344435CE}" type="datetime1">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28392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09CC81-65E9-4742-9672-4E45489F510D}" type="datetime1">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38942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A753FB-FB3E-409D-95FF-F4B00599611A}" type="datetime1">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04126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CE6C14-D1E5-48F7-B7A8-285E823604D9}" type="datetime1">
              <a:rPr lang="en-US" smtClean="0"/>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768441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00DC17-8F8C-4373-A4BF-C89A2BC4CEBA}" type="datetime1">
              <a:rPr lang="en-US" smtClean="0"/>
              <a:t>5/20/2021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942041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F39116-D1D1-4F66-8FD1-05E16108D78C}" type="datetime1">
              <a:rPr lang="en-US" smtClean="0"/>
              <a:t>5/20/2021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591509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25669-D5B4-49D8-9412-8E79523B110A}" type="datetime1">
              <a:rPr lang="en-US" smtClean="0"/>
              <a:t>5/20/2021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23500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4F0ECC-4EAF-421F-AE06-79BAB61A5E3A}" type="datetime1">
              <a:rPr lang="en-US" smtClean="0"/>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82505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512DB6-094E-46D4-91DB-93A8E461601A}" type="datetime1">
              <a:rPr lang="en-US" smtClean="0"/>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753039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D58E3-E49C-4F7E-A9CC-F124A44FF2B3}" type="datetime1">
              <a:rPr lang="en-US" smtClean="0"/>
              <a:t>5/20/2021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C9FA7F-0CA6-42CA-A077-320536EF702B}" type="slidenum">
              <a:rPr lang="en-US" smtClean="0"/>
              <a:t>‹#›</a:t>
            </a:fld>
            <a:endParaRPr lang="en-US"/>
          </a:p>
        </p:txBody>
      </p:sp>
    </p:spTree>
    <p:extLst>
      <p:ext uri="{BB962C8B-B14F-4D97-AF65-F5344CB8AC3E}">
        <p14:creationId xmlns:p14="http://schemas.microsoft.com/office/powerpoint/2010/main" val="477317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5.gif"/><Relationship Id="rId7"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28.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jp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customXml" Target="../ink/ink1.xml"/><Relationship Id="rId13" Type="http://schemas.openxmlformats.org/officeDocument/2006/relationships/image" Target="../media/image4.png"/><Relationship Id="rId7" Type="http://schemas.openxmlformats.org/officeDocument/2006/relationships/image" Target="../media/image2.jpg"/><Relationship Id="rId12"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customXml" Target="../ink/ink2.xml"/><Relationship Id="rId5" Type="http://schemas.openxmlformats.org/officeDocument/2006/relationships/image" Target="../media/image260.png"/><Relationship Id="rId10" Type="http://schemas.openxmlformats.org/officeDocument/2006/relationships/image" Target="../media/image29.png"/><Relationship Id="rId4" Type="http://schemas.openxmlformats.org/officeDocument/2006/relationships/image" Target="../media/image230.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DEE4F-EB8A-4BCF-B121-EF9A04ADA177}"/>
              </a:ext>
            </a:extLst>
          </p:cNvPr>
          <p:cNvSpPr>
            <a:spLocks noGrp="1"/>
          </p:cNvSpPr>
          <p:nvPr>
            <p:ph type="ctrTitle"/>
          </p:nvPr>
        </p:nvSpPr>
        <p:spPr/>
        <p:txBody>
          <a:bodyPr/>
          <a:lstStyle/>
          <a:p>
            <a:r>
              <a:rPr lang="en-US">
                <a:solidFill>
                  <a:srgbClr val="990033"/>
                </a:solidFill>
              </a:rPr>
              <a:t>Unsupervised Learning</a:t>
            </a:r>
            <a:endParaRPr lang="en-US" dirty="0">
              <a:solidFill>
                <a:srgbClr val="990033"/>
              </a:solidFill>
            </a:endParaRPr>
          </a:p>
        </p:txBody>
      </p:sp>
      <p:sp>
        <p:nvSpPr>
          <p:cNvPr id="3" name="Subtitle 2">
            <a:extLst>
              <a:ext uri="{FF2B5EF4-FFF2-40B4-BE49-F238E27FC236}">
                <a16:creationId xmlns:a16="http://schemas.microsoft.com/office/drawing/2014/main" id="{4E62CB90-CAAC-4429-B7EE-C2E77E9EE1D0}"/>
              </a:ext>
            </a:extLst>
          </p:cNvPr>
          <p:cNvSpPr>
            <a:spLocks noGrp="1"/>
          </p:cNvSpPr>
          <p:nvPr>
            <p:ph type="subTitle" idx="1"/>
          </p:nvPr>
        </p:nvSpPr>
        <p:spPr/>
        <p:txBody>
          <a:bodyPr>
            <a:normAutofit/>
          </a:bodyPr>
          <a:lstStyle/>
          <a:p>
            <a:r>
              <a:rPr lang="en-US" sz="3600" dirty="0">
                <a:solidFill>
                  <a:schemeClr val="bg2">
                    <a:lumMod val="50000"/>
                  </a:schemeClr>
                </a:solidFill>
              </a:rPr>
              <a:t>Introduction</a:t>
            </a:r>
          </a:p>
        </p:txBody>
      </p:sp>
      <p:sp>
        <p:nvSpPr>
          <p:cNvPr id="4" name="TextBox 3">
            <a:extLst>
              <a:ext uri="{FF2B5EF4-FFF2-40B4-BE49-F238E27FC236}">
                <a16:creationId xmlns:a16="http://schemas.microsoft.com/office/drawing/2014/main" id="{7B61B846-6DA5-410D-A7A4-79819ED6816C}"/>
              </a:ext>
            </a:extLst>
          </p:cNvPr>
          <p:cNvSpPr txBox="1"/>
          <p:nvPr/>
        </p:nvSpPr>
        <p:spPr>
          <a:xfrm>
            <a:off x="7418444" y="5920988"/>
            <a:ext cx="4529830" cy="646331"/>
          </a:xfrm>
          <a:prstGeom prst="rect">
            <a:avLst/>
          </a:prstGeom>
          <a:noFill/>
        </p:spPr>
        <p:txBody>
          <a:bodyPr wrap="none" rtlCol="0">
            <a:spAutoFit/>
          </a:bodyPr>
          <a:lstStyle/>
          <a:p>
            <a:pPr algn="ctr"/>
            <a:r>
              <a:rPr lang="en-US" dirty="0"/>
              <a:t>Dr. Abolfazl Saghafi</a:t>
            </a:r>
          </a:p>
          <a:p>
            <a:pPr algn="ctr"/>
            <a:r>
              <a:rPr lang="en-US" dirty="0"/>
              <a:t>Assistant Professor of Statistics &amp; Data Science</a:t>
            </a:r>
          </a:p>
        </p:txBody>
      </p:sp>
      <p:pic>
        <p:nvPicPr>
          <p:cNvPr id="5" name="Picture 4">
            <a:extLst>
              <a:ext uri="{FF2B5EF4-FFF2-40B4-BE49-F238E27FC236}">
                <a16:creationId xmlns:a16="http://schemas.microsoft.com/office/drawing/2014/main" id="{75961C00-1B9D-476A-96E7-BE23B75F59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550" y="344364"/>
            <a:ext cx="2956566" cy="1371848"/>
          </a:xfrm>
          <a:prstGeom prst="rect">
            <a:avLst/>
          </a:prstGeom>
        </p:spPr>
      </p:pic>
    </p:spTree>
    <p:extLst>
      <p:ext uri="{BB962C8B-B14F-4D97-AF65-F5344CB8AC3E}">
        <p14:creationId xmlns:p14="http://schemas.microsoft.com/office/powerpoint/2010/main" val="3166930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108865" cy="1325563"/>
          </a:xfrm>
        </p:spPr>
        <p:txBody>
          <a:bodyPr>
            <a:normAutofit/>
          </a:bodyPr>
          <a:lstStyle/>
          <a:p>
            <a:r>
              <a:rPr lang="en-US" sz="3600" dirty="0">
                <a:solidFill>
                  <a:srgbClr val="990033"/>
                </a:solidFill>
              </a:rPr>
              <a:t>Correlation Coefficient</a:t>
            </a:r>
          </a:p>
        </p:txBody>
      </p:sp>
      <p:pic>
        <p:nvPicPr>
          <p:cNvPr id="14" name="Picture 13">
            <a:extLst>
              <a:ext uri="{FF2B5EF4-FFF2-40B4-BE49-F238E27FC236}">
                <a16:creationId xmlns:a16="http://schemas.microsoft.com/office/drawing/2014/main" id="{8507EDD8-7A0F-48DA-9794-27FF4C4456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4641" y="4610651"/>
            <a:ext cx="1884078" cy="1723046"/>
          </a:xfrm>
          <a:prstGeom prst="rect">
            <a:avLst/>
          </a:prstGeom>
        </p:spPr>
      </p:pic>
      <p:pic>
        <p:nvPicPr>
          <p:cNvPr id="15" name="Picture 14">
            <a:extLst>
              <a:ext uri="{FF2B5EF4-FFF2-40B4-BE49-F238E27FC236}">
                <a16:creationId xmlns:a16="http://schemas.microsoft.com/office/drawing/2014/main" id="{3AD5AB59-EEFB-4C41-B5EA-807CBA21DF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49249" y="4702076"/>
            <a:ext cx="2042751" cy="1397322"/>
          </a:xfrm>
          <a:prstGeom prst="rect">
            <a:avLst/>
          </a:prstGeom>
        </p:spPr>
      </p:pic>
      <p:sp>
        <p:nvSpPr>
          <p:cNvPr id="7" name="Rectangle 6">
            <a:extLst>
              <a:ext uri="{FF2B5EF4-FFF2-40B4-BE49-F238E27FC236}">
                <a16:creationId xmlns:a16="http://schemas.microsoft.com/office/drawing/2014/main" id="{BE0CE98E-2B48-4707-84BE-1AA8DC54FEE5}"/>
              </a:ext>
            </a:extLst>
          </p:cNvPr>
          <p:cNvSpPr/>
          <p:nvPr/>
        </p:nvSpPr>
        <p:spPr>
          <a:xfrm>
            <a:off x="8017565" y="6416986"/>
            <a:ext cx="1837875" cy="369332"/>
          </a:xfrm>
          <a:prstGeom prst="rect">
            <a:avLst/>
          </a:prstGeom>
        </p:spPr>
        <p:txBody>
          <a:bodyPr wrap="none">
            <a:spAutoFit/>
          </a:bodyPr>
          <a:lstStyle/>
          <a:p>
            <a:r>
              <a:rPr lang="en-US" dirty="0"/>
              <a:t>(g) No correlation</a:t>
            </a:r>
          </a:p>
        </p:txBody>
      </p:sp>
      <p:sp>
        <p:nvSpPr>
          <p:cNvPr id="20" name="Rectangle 19">
            <a:extLst>
              <a:ext uri="{FF2B5EF4-FFF2-40B4-BE49-F238E27FC236}">
                <a16:creationId xmlns:a16="http://schemas.microsoft.com/office/drawing/2014/main" id="{F801E365-4B7E-434A-BEDC-CB012CCD730F}"/>
              </a:ext>
            </a:extLst>
          </p:cNvPr>
          <p:cNvSpPr/>
          <p:nvPr/>
        </p:nvSpPr>
        <p:spPr>
          <a:xfrm>
            <a:off x="10293340" y="6211669"/>
            <a:ext cx="1690655" cy="646331"/>
          </a:xfrm>
          <a:prstGeom prst="rect">
            <a:avLst/>
          </a:prstGeom>
        </p:spPr>
        <p:txBody>
          <a:bodyPr wrap="square">
            <a:spAutoFit/>
          </a:bodyPr>
          <a:lstStyle/>
          <a:p>
            <a:r>
              <a:rPr lang="en-US" dirty="0"/>
              <a:t>(h) Non-linear association</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BCFCACD-DB86-4900-AB05-3F624C4A76A6}"/>
                  </a:ext>
                </a:extLst>
              </p:cNvPr>
              <p:cNvSpPr txBox="1"/>
              <p:nvPr/>
            </p:nvSpPr>
            <p:spPr>
              <a:xfrm>
                <a:off x="838199" y="3179873"/>
                <a:ext cx="6408777" cy="2523768"/>
              </a:xfrm>
              <a:prstGeom prst="rect">
                <a:avLst/>
              </a:prstGeom>
              <a:solidFill>
                <a:srgbClr val="CCCCFF"/>
              </a:solidFill>
            </p:spPr>
            <p:txBody>
              <a:bodyPr wrap="square" rtlCol="0">
                <a:spAutoFit/>
              </a:bodyPr>
              <a:lstStyle/>
              <a:p>
                <a:r>
                  <a:rPr lang="en-US" sz="2200" dirty="0">
                    <a:solidFill>
                      <a:srgbClr val="FF0000"/>
                    </a:solidFill>
                  </a:rPr>
                  <a:t>Properties:</a:t>
                </a:r>
              </a:p>
              <a:p>
                <a:r>
                  <a:rPr lang="en-US" sz="2200" dirty="0"/>
                  <a:t>● Correlation coefficient is between </a:t>
                </a:r>
                <a14:m>
                  <m:oMath xmlns:m="http://schemas.openxmlformats.org/officeDocument/2006/math">
                    <m:r>
                      <a:rPr lang="en-US" sz="2200" i="1" smtClean="0">
                        <a:latin typeface="Cambria Math" panose="02040503050406030204" pitchFamily="18" charset="0"/>
                      </a:rPr>
                      <m:t>−1</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𝑟</m:t>
                    </m:r>
                    <m:r>
                      <a:rPr lang="en-US" sz="2200" i="1">
                        <a:latin typeface="Cambria Math" panose="02040503050406030204" pitchFamily="18" charset="0"/>
                        <a:ea typeface="Cambria Math" panose="02040503050406030204" pitchFamily="18" charset="0"/>
                      </a:rPr>
                      <m:t>≤1</m:t>
                    </m:r>
                  </m:oMath>
                </a14:m>
                <a:endParaRPr lang="en-US" sz="2200" dirty="0"/>
              </a:p>
              <a:p>
                <a:r>
                  <a:rPr lang="en-US" sz="2200" dirty="0"/>
                  <a:t>● </a:t>
                </a:r>
                <a14:m>
                  <m:oMath xmlns:m="http://schemas.openxmlformats.org/officeDocument/2006/math">
                    <m:r>
                      <a:rPr lang="en-US" sz="2200" i="1" dirty="0" smtClean="0">
                        <a:latin typeface="Cambria Math" panose="02040503050406030204" pitchFamily="18" charset="0"/>
                      </a:rPr>
                      <m:t>𝑟</m:t>
                    </m:r>
                    <m:r>
                      <a:rPr lang="en-US" sz="2200" i="1" dirty="0" smtClean="0">
                        <a:latin typeface="Cambria Math" panose="02040503050406030204" pitchFamily="18" charset="0"/>
                      </a:rPr>
                      <m:t>=1</m:t>
                    </m:r>
                  </m:oMath>
                </a14:m>
                <a:r>
                  <a:rPr lang="en-US" sz="2200" dirty="0"/>
                  <a:t> means perfect positive linear </a:t>
                </a:r>
                <a:r>
                  <a:rPr lang="en-US" sz="2400" dirty="0"/>
                  <a:t>association</a:t>
                </a:r>
                <a:endParaRPr lang="en-US" sz="2200" dirty="0"/>
              </a:p>
              <a:p>
                <a:r>
                  <a:rPr lang="en-US" sz="2200" dirty="0"/>
                  <a:t>● </a:t>
                </a:r>
                <a14:m>
                  <m:oMath xmlns:m="http://schemas.openxmlformats.org/officeDocument/2006/math">
                    <m:r>
                      <a:rPr lang="en-US" sz="2200" i="1" dirty="0">
                        <a:latin typeface="Cambria Math" panose="02040503050406030204" pitchFamily="18" charset="0"/>
                      </a:rPr>
                      <m:t>𝑟</m:t>
                    </m:r>
                    <m:r>
                      <a:rPr lang="en-US" sz="2200" i="1" dirty="0">
                        <a:latin typeface="Cambria Math" panose="02040503050406030204" pitchFamily="18" charset="0"/>
                      </a:rPr>
                      <m:t>=−1</m:t>
                    </m:r>
                  </m:oMath>
                </a14:m>
                <a:r>
                  <a:rPr lang="en-US" sz="2200" dirty="0"/>
                  <a:t> means perfect negative linear </a:t>
                </a:r>
                <a:r>
                  <a:rPr lang="en-US" sz="2400" dirty="0"/>
                  <a:t>association</a:t>
                </a:r>
                <a:endParaRPr lang="en-US" sz="2200" dirty="0"/>
              </a:p>
              <a:p>
                <a:r>
                  <a:rPr lang="en-US" sz="2200" dirty="0"/>
                  <a:t>● </a:t>
                </a:r>
                <a14:m>
                  <m:oMath xmlns:m="http://schemas.openxmlformats.org/officeDocument/2006/math">
                    <m:r>
                      <a:rPr lang="en-US" sz="2200" i="1" dirty="0" smtClean="0">
                        <a:latin typeface="Cambria Math" panose="02040503050406030204" pitchFamily="18" charset="0"/>
                      </a:rPr>
                      <m:t>𝑟</m:t>
                    </m:r>
                    <m:r>
                      <a:rPr lang="en-US" sz="2200" i="1" dirty="0" smtClean="0">
                        <a:latin typeface="Cambria Math" panose="02040503050406030204" pitchFamily="18" charset="0"/>
                      </a:rPr>
                      <m:t>=0</m:t>
                    </m:r>
                  </m:oMath>
                </a14:m>
                <a:r>
                  <a:rPr lang="en-US" sz="2200" dirty="0"/>
                  <a:t> means no linear relation</a:t>
                </a:r>
              </a:p>
              <a:p>
                <a:r>
                  <a:rPr lang="en-US" sz="2200" dirty="0"/>
                  <a:t>● Positive correlation means if </a:t>
                </a:r>
                <a14:m>
                  <m:oMath xmlns:m="http://schemas.openxmlformats.org/officeDocument/2006/math">
                    <m:r>
                      <a:rPr lang="en-US" sz="2200" i="1" dirty="0" smtClean="0">
                        <a:latin typeface="Cambria Math" panose="02040503050406030204" pitchFamily="18" charset="0"/>
                      </a:rPr>
                      <m:t>𝑋</m:t>
                    </m:r>
                  </m:oMath>
                </a14:m>
                <a:r>
                  <a:rPr lang="en-US" sz="2200" dirty="0"/>
                  <a:t> increases, </a:t>
                </a:r>
                <a14:m>
                  <m:oMath xmlns:m="http://schemas.openxmlformats.org/officeDocument/2006/math">
                    <m:r>
                      <a:rPr lang="en-US" sz="2200" i="1" dirty="0" smtClean="0">
                        <a:latin typeface="Cambria Math" panose="02040503050406030204" pitchFamily="18" charset="0"/>
                      </a:rPr>
                      <m:t>𝑌</m:t>
                    </m:r>
                  </m:oMath>
                </a14:m>
                <a:r>
                  <a:rPr lang="en-US" sz="2200" dirty="0"/>
                  <a:t> increases</a:t>
                </a:r>
              </a:p>
            </p:txBody>
          </p:sp>
        </mc:Choice>
        <mc:Fallback xmlns="">
          <p:sp>
            <p:nvSpPr>
              <p:cNvPr id="10" name="TextBox 9">
                <a:extLst>
                  <a:ext uri="{FF2B5EF4-FFF2-40B4-BE49-F238E27FC236}">
                    <a16:creationId xmlns:a16="http://schemas.microsoft.com/office/drawing/2014/main" id="{FBCFCACD-DB86-4900-AB05-3F624C4A76A6}"/>
                  </a:ext>
                </a:extLst>
              </p:cNvPr>
              <p:cNvSpPr txBox="1">
                <a:spLocks noRot="1" noChangeAspect="1" noMove="1" noResize="1" noEditPoints="1" noAdjustHandles="1" noChangeArrowheads="1" noChangeShapeType="1" noTextEdit="1"/>
              </p:cNvSpPr>
              <p:nvPr/>
            </p:nvSpPr>
            <p:spPr>
              <a:xfrm>
                <a:off x="838199" y="3179873"/>
                <a:ext cx="6408777" cy="2523768"/>
              </a:xfrm>
              <a:prstGeom prst="rect">
                <a:avLst/>
              </a:prstGeom>
              <a:blipFill>
                <a:blip r:embed="rId5"/>
                <a:stretch>
                  <a:fillRect l="-1141" t="-1691" b="-3865"/>
                </a:stretch>
              </a:blipFill>
            </p:spPr>
            <p:txBody>
              <a:bodyPr/>
              <a:lstStyle/>
              <a:p>
                <a:r>
                  <a:rPr lang="en-US">
                    <a:noFill/>
                  </a:rPr>
                  <a:t> </a:t>
                </a:r>
              </a:p>
            </p:txBody>
          </p:sp>
        </mc:Fallback>
      </mc:AlternateContent>
      <p:pic>
        <p:nvPicPr>
          <p:cNvPr id="6" name="Picture 5" descr="Chart, scatter chart&#10;&#10;Description automatically generated">
            <a:extLst>
              <a:ext uri="{FF2B5EF4-FFF2-40B4-BE49-F238E27FC236}">
                <a16:creationId xmlns:a16="http://schemas.microsoft.com/office/drawing/2014/main" id="{99EA44E6-CDBA-4B4A-949F-EB7F2575A3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17565" y="252827"/>
            <a:ext cx="1690654" cy="2042874"/>
          </a:xfrm>
          <a:prstGeom prst="rect">
            <a:avLst/>
          </a:prstGeom>
        </p:spPr>
      </p:pic>
      <p:pic>
        <p:nvPicPr>
          <p:cNvPr id="9" name="Picture 8" descr="Chart, scatter chart&#10;&#10;Description automatically generated">
            <a:extLst>
              <a:ext uri="{FF2B5EF4-FFF2-40B4-BE49-F238E27FC236}">
                <a16:creationId xmlns:a16="http://schemas.microsoft.com/office/drawing/2014/main" id="{5ABB78EF-9007-4CE3-8520-81A72145FEE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53845" y="252826"/>
            <a:ext cx="1690654" cy="2086339"/>
          </a:xfrm>
          <a:prstGeom prst="rect">
            <a:avLst/>
          </a:prstGeom>
        </p:spPr>
      </p:pic>
      <p:pic>
        <p:nvPicPr>
          <p:cNvPr id="18" name="Picture 17" descr="Chart, scatter chart&#10;&#10;Description automatically generated">
            <a:extLst>
              <a:ext uri="{FF2B5EF4-FFF2-40B4-BE49-F238E27FC236}">
                <a16:creationId xmlns:a16="http://schemas.microsoft.com/office/drawing/2014/main" id="{BFB5A7F3-A75E-4AEE-9AC8-9276E0F1A9E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17565" y="2410072"/>
            <a:ext cx="1695912" cy="2231463"/>
          </a:xfrm>
          <a:prstGeom prst="rect">
            <a:avLst/>
          </a:prstGeom>
        </p:spPr>
      </p:pic>
      <p:pic>
        <p:nvPicPr>
          <p:cNvPr id="21" name="Picture 20" descr="Chart, scatter chart&#10;&#10;Description automatically generated">
            <a:extLst>
              <a:ext uri="{FF2B5EF4-FFF2-40B4-BE49-F238E27FC236}">
                <a16:creationId xmlns:a16="http://schemas.microsoft.com/office/drawing/2014/main" id="{F93CE347-4EA7-4422-841F-49C35A3B1B9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98631" y="2410072"/>
            <a:ext cx="1695912" cy="2200578"/>
          </a:xfrm>
          <a:prstGeom prst="rect">
            <a:avLst/>
          </a:prstGeom>
        </p:spPr>
      </p:pic>
      <p:sp>
        <p:nvSpPr>
          <p:cNvPr id="23" name="TextBox 22">
            <a:extLst>
              <a:ext uri="{FF2B5EF4-FFF2-40B4-BE49-F238E27FC236}">
                <a16:creationId xmlns:a16="http://schemas.microsoft.com/office/drawing/2014/main" id="{1E8DFBA0-4492-4E73-82E1-61599C6EA01F}"/>
              </a:ext>
            </a:extLst>
          </p:cNvPr>
          <p:cNvSpPr txBox="1"/>
          <p:nvPr/>
        </p:nvSpPr>
        <p:spPr>
          <a:xfrm>
            <a:off x="838199" y="1489182"/>
            <a:ext cx="6408777" cy="1200329"/>
          </a:xfrm>
          <a:prstGeom prst="rect">
            <a:avLst/>
          </a:prstGeom>
          <a:noFill/>
        </p:spPr>
        <p:txBody>
          <a:bodyPr wrap="square">
            <a:spAutoFit/>
          </a:bodyPr>
          <a:lstStyle/>
          <a:p>
            <a:r>
              <a:rPr lang="en-US" sz="2400" dirty="0">
                <a:solidFill>
                  <a:srgbClr val="FF0000"/>
                </a:solidFill>
              </a:rPr>
              <a:t>Correlation coefficient</a:t>
            </a:r>
            <a:r>
              <a:rPr lang="en-US" sz="2400" dirty="0"/>
              <a:t>, </a:t>
            </a:r>
            <a:r>
              <a:rPr lang="en-US" sz="2400" i="1" dirty="0"/>
              <a:t>r, </a:t>
            </a:r>
            <a:r>
              <a:rPr lang="en-US" sz="2400" dirty="0"/>
              <a:t>is the most common statistic that measures the </a:t>
            </a:r>
            <a:r>
              <a:rPr lang="en-US" sz="2400" u="sng" dirty="0">
                <a:solidFill>
                  <a:srgbClr val="7030A0"/>
                </a:solidFill>
              </a:rPr>
              <a:t>direction</a:t>
            </a:r>
            <a:r>
              <a:rPr lang="en-US" sz="2400" dirty="0"/>
              <a:t> and </a:t>
            </a:r>
            <a:r>
              <a:rPr lang="en-US" sz="2400" u="sng" dirty="0">
                <a:solidFill>
                  <a:srgbClr val="0070C0"/>
                </a:solidFill>
              </a:rPr>
              <a:t>strength</a:t>
            </a:r>
            <a:r>
              <a:rPr lang="en-US" sz="2400" dirty="0"/>
              <a:t> of </a:t>
            </a:r>
            <a:r>
              <a:rPr lang="en-US" sz="2400" u="sng" dirty="0">
                <a:solidFill>
                  <a:schemeClr val="accent5">
                    <a:lumMod val="75000"/>
                  </a:schemeClr>
                </a:solidFill>
              </a:rPr>
              <a:t>linear association</a:t>
            </a:r>
            <a:r>
              <a:rPr lang="en-US" sz="2400" dirty="0"/>
              <a:t> between two variables.</a:t>
            </a:r>
          </a:p>
        </p:txBody>
      </p:sp>
    </p:spTree>
    <p:extLst>
      <p:ext uri="{BB962C8B-B14F-4D97-AF65-F5344CB8AC3E}">
        <p14:creationId xmlns:p14="http://schemas.microsoft.com/office/powerpoint/2010/main" val="263459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10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10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10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Chart, treemap chart&#10;&#10;Description automatically generated">
            <a:extLst>
              <a:ext uri="{FF2B5EF4-FFF2-40B4-BE49-F238E27FC236}">
                <a16:creationId xmlns:a16="http://schemas.microsoft.com/office/drawing/2014/main" id="{14CD9385-6440-4A75-94FE-8F2999A5D2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190" y="435039"/>
            <a:ext cx="11847619" cy="5942857"/>
          </a:xfrm>
          <a:prstGeom prst="rect">
            <a:avLst/>
          </a:prstGeom>
        </p:spPr>
      </p:pic>
    </p:spTree>
    <p:extLst>
      <p:ext uri="{BB962C8B-B14F-4D97-AF65-F5344CB8AC3E}">
        <p14:creationId xmlns:p14="http://schemas.microsoft.com/office/powerpoint/2010/main" val="296092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EC12F5C-E768-4B51-9573-53C52DE0DA12}"/>
              </a:ext>
            </a:extLst>
          </p:cNvPr>
          <p:cNvSpPr txBox="1"/>
          <p:nvPr/>
        </p:nvSpPr>
        <p:spPr>
          <a:xfrm>
            <a:off x="838199" y="1451639"/>
            <a:ext cx="5019262" cy="1384995"/>
          </a:xfrm>
          <a:prstGeom prst="rect">
            <a:avLst/>
          </a:prstGeom>
          <a:noFill/>
        </p:spPr>
        <p:txBody>
          <a:bodyPr wrap="square" rtlCol="0">
            <a:spAutoFit/>
          </a:bodyPr>
          <a:lstStyle/>
          <a:p>
            <a:pPr>
              <a:spcBef>
                <a:spcPct val="50000"/>
              </a:spcBef>
            </a:pPr>
            <a:r>
              <a:rPr lang="en-US" sz="2400" dirty="0"/>
              <a:t>For each variable separately generate boxplots and investigate. </a:t>
            </a:r>
          </a:p>
          <a:p>
            <a:pPr>
              <a:spcBef>
                <a:spcPct val="50000"/>
              </a:spcBef>
            </a:pPr>
            <a:r>
              <a:rPr lang="en-US" sz="2400" dirty="0"/>
              <a:t>Try to describe each in two sentences. </a:t>
            </a:r>
          </a:p>
        </p:txBody>
      </p:sp>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199" y="365125"/>
            <a:ext cx="6384235" cy="1325563"/>
          </a:xfrm>
        </p:spPr>
        <p:txBody>
          <a:bodyPr>
            <a:normAutofit/>
          </a:bodyPr>
          <a:lstStyle/>
          <a:p>
            <a:r>
              <a:rPr lang="en-US" sz="3600" dirty="0">
                <a:solidFill>
                  <a:srgbClr val="990033"/>
                </a:solidFill>
              </a:rPr>
              <a:t>2D &amp; 3D &amp; Matrix Scatterplots</a:t>
            </a:r>
          </a:p>
        </p:txBody>
      </p:sp>
      <p:pic>
        <p:nvPicPr>
          <p:cNvPr id="6" name="Picture 5" descr="Chart, scatter chart&#10;&#10;Description automatically generated">
            <a:extLst>
              <a:ext uri="{FF2B5EF4-FFF2-40B4-BE49-F238E27FC236}">
                <a16:creationId xmlns:a16="http://schemas.microsoft.com/office/drawing/2014/main" id="{941E6140-21C0-423E-A48D-9DD9173DC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9757" y="365125"/>
            <a:ext cx="4013996" cy="2565647"/>
          </a:xfrm>
          <a:prstGeom prst="rect">
            <a:avLst/>
          </a:prstGeom>
        </p:spPr>
      </p:pic>
      <p:pic>
        <p:nvPicPr>
          <p:cNvPr id="8" name="Picture 7" descr="Chart, scatter chart&#10;&#10;Description automatically generated">
            <a:extLst>
              <a:ext uri="{FF2B5EF4-FFF2-40B4-BE49-F238E27FC236}">
                <a16:creationId xmlns:a16="http://schemas.microsoft.com/office/drawing/2014/main" id="{D60BE003-8110-4640-A4B3-88712DA5B1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2522" y="2990900"/>
            <a:ext cx="3798754" cy="3501976"/>
          </a:xfrm>
          <a:prstGeom prst="rect">
            <a:avLst/>
          </a:prstGeom>
        </p:spPr>
      </p:pic>
    </p:spTree>
    <p:extLst>
      <p:ext uri="{BB962C8B-B14F-4D97-AF65-F5344CB8AC3E}">
        <p14:creationId xmlns:p14="http://schemas.microsoft.com/office/powerpoint/2010/main" val="3449488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Activity Part 1</a:t>
            </a:r>
            <a:endParaRPr lang="en-US" dirty="0"/>
          </a:p>
        </p:txBody>
      </p:sp>
      <p:sp>
        <p:nvSpPr>
          <p:cNvPr id="3" name="Rectangle 2">
            <a:extLst>
              <a:ext uri="{FF2B5EF4-FFF2-40B4-BE49-F238E27FC236}">
                <a16:creationId xmlns:a16="http://schemas.microsoft.com/office/drawing/2014/main" id="{BEA410F8-5618-4CCD-B9F4-72CC80C6F825}"/>
              </a:ext>
            </a:extLst>
          </p:cNvPr>
          <p:cNvSpPr/>
          <p:nvPr/>
        </p:nvSpPr>
        <p:spPr>
          <a:xfrm>
            <a:off x="875779" y="1552902"/>
            <a:ext cx="9566934" cy="1200329"/>
          </a:xfrm>
          <a:prstGeom prst="rect">
            <a:avLst/>
          </a:prstGeom>
        </p:spPr>
        <p:txBody>
          <a:bodyPr wrap="square">
            <a:spAutoFit/>
          </a:bodyPr>
          <a:lstStyle/>
          <a:p>
            <a:r>
              <a:rPr lang="en-US" sz="2400" b="1" dirty="0">
                <a:ea typeface="Times New Roman" panose="02020603050405020304" pitchFamily="18" charset="0"/>
              </a:rPr>
              <a:t>1.</a:t>
            </a:r>
            <a:r>
              <a:rPr lang="en-US" sz="2400" dirty="0">
                <a:ea typeface="Times New Roman" panose="02020603050405020304" pitchFamily="18" charset="0"/>
              </a:rPr>
              <a:t> USArrests.csv dataset shows arrests per 100,000 residents for assault, murder, and rape in each of the 50 US states in 1973. It also includes the percent of the population living in urban areas. </a:t>
            </a:r>
          </a:p>
        </p:txBody>
      </p:sp>
      <p:sp>
        <p:nvSpPr>
          <p:cNvPr id="5" name="Rectangle 4">
            <a:extLst>
              <a:ext uri="{FF2B5EF4-FFF2-40B4-BE49-F238E27FC236}">
                <a16:creationId xmlns:a16="http://schemas.microsoft.com/office/drawing/2014/main" id="{4B4768AA-C7B5-4E2A-86BF-DE92F0E0A8F3}"/>
              </a:ext>
            </a:extLst>
          </p:cNvPr>
          <p:cNvSpPr/>
          <p:nvPr/>
        </p:nvSpPr>
        <p:spPr>
          <a:xfrm>
            <a:off x="875779" y="2844989"/>
            <a:ext cx="7774976" cy="3416320"/>
          </a:xfrm>
          <a:prstGeom prst="rect">
            <a:avLst/>
          </a:prstGeom>
        </p:spPr>
        <p:txBody>
          <a:bodyPr wrap="square">
            <a:spAutoFit/>
          </a:bodyPr>
          <a:lstStyle/>
          <a:p>
            <a:r>
              <a:rPr lang="en-US" sz="2400" dirty="0">
                <a:ea typeface="Times New Roman" panose="02020603050405020304" pitchFamily="18" charset="0"/>
              </a:rPr>
              <a:t>a) Load this dataset into your session and remove cases with missing values. </a:t>
            </a:r>
          </a:p>
          <a:p>
            <a:r>
              <a:rPr lang="en-US" sz="2400" dirty="0">
                <a:ea typeface="Times New Roman" panose="02020603050405020304" pitchFamily="18" charset="0"/>
              </a:rPr>
              <a:t>b) Generate numerical summary for available variables and describe the results. </a:t>
            </a:r>
          </a:p>
          <a:p>
            <a:r>
              <a:rPr lang="en-US" sz="2400" dirty="0">
                <a:ea typeface="Times New Roman" panose="02020603050405020304" pitchFamily="18" charset="0"/>
              </a:rPr>
              <a:t>c) Generate box plot and histogram for two variables of your choosing. </a:t>
            </a:r>
          </a:p>
          <a:p>
            <a:r>
              <a:rPr lang="en-US" sz="2400" dirty="0">
                <a:ea typeface="Times New Roman" panose="02020603050405020304" pitchFamily="18" charset="0"/>
              </a:rPr>
              <a:t>d) Generate a heatmap with correlation coefficients of all the numerical variables. Describe the results. </a:t>
            </a:r>
          </a:p>
          <a:p>
            <a:r>
              <a:rPr lang="en-US" sz="2400" dirty="0">
                <a:ea typeface="Times New Roman" panose="02020603050405020304" pitchFamily="18" charset="0"/>
              </a:rPr>
              <a:t>e) Generate matrix scatterplot and describe the plot. </a:t>
            </a:r>
          </a:p>
        </p:txBody>
      </p:sp>
    </p:spTree>
    <p:extLst>
      <p:ext uri="{BB962C8B-B14F-4D97-AF65-F5344CB8AC3E}">
        <p14:creationId xmlns:p14="http://schemas.microsoft.com/office/powerpoint/2010/main" val="3938370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Activity Part 1</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8" y="1552902"/>
            <a:ext cx="10306579" cy="830997"/>
          </a:xfrm>
          <a:prstGeom prst="rect">
            <a:avLst/>
          </a:prstGeom>
        </p:spPr>
        <p:txBody>
          <a:bodyPr wrap="square">
            <a:spAutoFit/>
          </a:bodyPr>
          <a:lstStyle/>
          <a:p>
            <a:r>
              <a:rPr lang="en-US" sz="2400" b="1" dirty="0">
                <a:ea typeface="Times New Roman" panose="02020603050405020304" pitchFamily="18" charset="0"/>
              </a:rPr>
              <a:t>2.</a:t>
            </a:r>
            <a:r>
              <a:rPr lang="en-US" sz="2400" dirty="0">
                <a:ea typeface="Times New Roman" panose="02020603050405020304" pitchFamily="18" charset="0"/>
              </a:rPr>
              <a:t> Carmpg.csv dataset has 9 variables, 7 of which are numerical, that show characteristics of various cars such as mpg, horsepower, etc. </a:t>
            </a:r>
          </a:p>
        </p:txBody>
      </p:sp>
      <p:sp>
        <p:nvSpPr>
          <p:cNvPr id="4" name="Rectangle 3">
            <a:extLst>
              <a:ext uri="{FF2B5EF4-FFF2-40B4-BE49-F238E27FC236}">
                <a16:creationId xmlns:a16="http://schemas.microsoft.com/office/drawing/2014/main" id="{814816C8-3C3E-443C-A557-75371773936E}"/>
              </a:ext>
            </a:extLst>
          </p:cNvPr>
          <p:cNvSpPr/>
          <p:nvPr/>
        </p:nvSpPr>
        <p:spPr>
          <a:xfrm>
            <a:off x="875778" y="2566694"/>
            <a:ext cx="9765718" cy="2677656"/>
          </a:xfrm>
          <a:prstGeom prst="rect">
            <a:avLst/>
          </a:prstGeom>
        </p:spPr>
        <p:txBody>
          <a:bodyPr wrap="square">
            <a:spAutoFit/>
          </a:bodyPr>
          <a:lstStyle/>
          <a:p>
            <a:r>
              <a:rPr lang="en-US" sz="2400" dirty="0">
                <a:ea typeface="Times New Roman" panose="02020603050405020304" pitchFamily="18" charset="0"/>
              </a:rPr>
              <a:t>a) Load this dataset into your session and remove cases with missing values.</a:t>
            </a:r>
          </a:p>
          <a:p>
            <a:r>
              <a:rPr lang="en-US" sz="2400" dirty="0">
                <a:ea typeface="Times New Roman" panose="02020603050405020304" pitchFamily="18" charset="0"/>
              </a:rPr>
              <a:t>b) Generate numerical summary for available numerical variables and describe the results. </a:t>
            </a:r>
          </a:p>
          <a:p>
            <a:r>
              <a:rPr lang="en-US" sz="2400" dirty="0">
                <a:ea typeface="Times New Roman" panose="02020603050405020304" pitchFamily="18" charset="0"/>
              </a:rPr>
              <a:t>c) Generate box plot and histogram for two variables of your choosing. </a:t>
            </a:r>
          </a:p>
          <a:p>
            <a:r>
              <a:rPr lang="en-US" sz="2400" dirty="0">
                <a:ea typeface="Times New Roman" panose="02020603050405020304" pitchFamily="18" charset="0"/>
              </a:rPr>
              <a:t>d) Generate a heatmap with correlation coefficients of all the numerical variables. Describe the results. </a:t>
            </a:r>
          </a:p>
          <a:p>
            <a:r>
              <a:rPr lang="en-US" sz="2400" dirty="0">
                <a:ea typeface="Times New Roman" panose="02020603050405020304" pitchFamily="18" charset="0"/>
              </a:rPr>
              <a:t>e) Generate matrix scatterplot and describe the plot. </a:t>
            </a:r>
          </a:p>
        </p:txBody>
      </p:sp>
    </p:spTree>
    <p:extLst>
      <p:ext uri="{BB962C8B-B14F-4D97-AF65-F5344CB8AC3E}">
        <p14:creationId xmlns:p14="http://schemas.microsoft.com/office/powerpoint/2010/main" val="1524798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2200A62-F8D7-475D-906C-7E9CA67C7C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550" y="344364"/>
            <a:ext cx="2956566" cy="1371848"/>
          </a:xfrm>
          <a:prstGeom prst="rect">
            <a:avLst/>
          </a:prstGeom>
        </p:spPr>
      </p:pic>
      <p:sp>
        <p:nvSpPr>
          <p:cNvPr id="8" name="Title 1">
            <a:extLst>
              <a:ext uri="{FF2B5EF4-FFF2-40B4-BE49-F238E27FC236}">
                <a16:creationId xmlns:a16="http://schemas.microsoft.com/office/drawing/2014/main" id="{E7925FB2-E72E-49E0-B8B4-A6B35C7B4837}"/>
              </a:ext>
            </a:extLst>
          </p:cNvPr>
          <p:cNvSpPr>
            <a:spLocks noGrp="1"/>
          </p:cNvSpPr>
          <p:nvPr>
            <p:ph type="ctrTitle"/>
          </p:nvPr>
        </p:nvSpPr>
        <p:spPr>
          <a:xfrm>
            <a:off x="1524000" y="1567209"/>
            <a:ext cx="9144000" cy="2387600"/>
          </a:xfrm>
        </p:spPr>
        <p:txBody>
          <a:bodyPr/>
          <a:lstStyle/>
          <a:p>
            <a:r>
              <a:rPr lang="en-US" sz="6000" dirty="0">
                <a:solidFill>
                  <a:srgbClr val="990033"/>
                </a:solidFill>
              </a:rPr>
              <a:t>Dimension Reduction</a:t>
            </a:r>
            <a:endParaRPr lang="en-US" dirty="0">
              <a:solidFill>
                <a:srgbClr val="990033"/>
              </a:solidFill>
            </a:endParaRPr>
          </a:p>
        </p:txBody>
      </p:sp>
      <p:sp>
        <p:nvSpPr>
          <p:cNvPr id="5" name="TextBox 4">
            <a:extLst>
              <a:ext uri="{FF2B5EF4-FFF2-40B4-BE49-F238E27FC236}">
                <a16:creationId xmlns:a16="http://schemas.microsoft.com/office/drawing/2014/main" id="{DD167078-F7CE-41B6-ABCC-C67136F408E7}"/>
              </a:ext>
            </a:extLst>
          </p:cNvPr>
          <p:cNvSpPr txBox="1"/>
          <p:nvPr/>
        </p:nvSpPr>
        <p:spPr>
          <a:xfrm>
            <a:off x="7418444" y="5920988"/>
            <a:ext cx="4529830" cy="646331"/>
          </a:xfrm>
          <a:prstGeom prst="rect">
            <a:avLst/>
          </a:prstGeom>
          <a:noFill/>
        </p:spPr>
        <p:txBody>
          <a:bodyPr wrap="none" rtlCol="0">
            <a:spAutoFit/>
          </a:bodyPr>
          <a:lstStyle/>
          <a:p>
            <a:pPr algn="ctr"/>
            <a:r>
              <a:rPr lang="en-US" dirty="0"/>
              <a:t>Dr. Abolfazl Saghafi</a:t>
            </a:r>
          </a:p>
          <a:p>
            <a:pPr algn="ctr"/>
            <a:r>
              <a:rPr lang="en-US" dirty="0"/>
              <a:t>Assistant Professor of Statistics &amp; Data Science</a:t>
            </a:r>
          </a:p>
        </p:txBody>
      </p:sp>
    </p:spTree>
    <p:extLst>
      <p:ext uri="{BB962C8B-B14F-4D97-AF65-F5344CB8AC3E}">
        <p14:creationId xmlns:p14="http://schemas.microsoft.com/office/powerpoint/2010/main" val="3681118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108865" cy="1325563"/>
          </a:xfrm>
        </p:spPr>
        <p:txBody>
          <a:bodyPr>
            <a:normAutofit/>
          </a:bodyPr>
          <a:lstStyle/>
          <a:p>
            <a:r>
              <a:rPr lang="en-US" sz="3600" dirty="0">
                <a:solidFill>
                  <a:srgbClr val="990033"/>
                </a:solidFill>
              </a:rPr>
              <a:t>Dimension Reduction</a:t>
            </a:r>
          </a:p>
        </p:txBody>
      </p:sp>
      <p:sp>
        <p:nvSpPr>
          <p:cNvPr id="4" name="TextBox 3">
            <a:extLst>
              <a:ext uri="{FF2B5EF4-FFF2-40B4-BE49-F238E27FC236}">
                <a16:creationId xmlns:a16="http://schemas.microsoft.com/office/drawing/2014/main" id="{35B297E7-8305-4FDE-A3E3-07D93411BBCC}"/>
              </a:ext>
            </a:extLst>
          </p:cNvPr>
          <p:cNvSpPr txBox="1"/>
          <p:nvPr/>
        </p:nvSpPr>
        <p:spPr>
          <a:xfrm>
            <a:off x="838200" y="1490008"/>
            <a:ext cx="5300140" cy="1938992"/>
          </a:xfrm>
          <a:prstGeom prst="rect">
            <a:avLst/>
          </a:prstGeom>
          <a:noFill/>
        </p:spPr>
        <p:txBody>
          <a:bodyPr wrap="square" rtlCol="0">
            <a:spAutoFit/>
          </a:bodyPr>
          <a:lstStyle/>
          <a:p>
            <a:r>
              <a:rPr lang="en-US" sz="2400" dirty="0"/>
              <a:t>The credit dataset has </a:t>
            </a:r>
            <a:r>
              <a:rPr lang="en-US" sz="2400" dirty="0">
                <a:solidFill>
                  <a:srgbClr val="0070C0"/>
                </a:solidFill>
              </a:rPr>
              <a:t>17</a:t>
            </a:r>
            <a:r>
              <a:rPr lang="en-US" sz="2400" dirty="0"/>
              <a:t> numerical </a:t>
            </a:r>
            <a:r>
              <a:rPr lang="en-US" sz="2400" dirty="0">
                <a:solidFill>
                  <a:srgbClr val="0070C0"/>
                </a:solidFill>
              </a:rPr>
              <a:t>variables</a:t>
            </a:r>
            <a:r>
              <a:rPr lang="en-US" sz="2400" dirty="0"/>
              <a:t>. Illustrations for data with many variables is difficult, yet visual inspection of graphs is our main tool to detect patterns and relations among variables. </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F062D2FB-5014-40F0-A658-F10AD279AD49}"/>
                  </a:ext>
                </a:extLst>
              </p:cNvPr>
              <p:cNvSpPr/>
              <p:nvPr/>
            </p:nvSpPr>
            <p:spPr>
              <a:xfrm>
                <a:off x="838200" y="3584387"/>
                <a:ext cx="5300140" cy="1938992"/>
              </a:xfrm>
              <a:prstGeom prst="rect">
                <a:avLst/>
              </a:prstGeom>
            </p:spPr>
            <p:txBody>
              <a:bodyPr wrap="square">
                <a:spAutoFit/>
              </a:bodyPr>
              <a:lstStyle/>
              <a:p>
                <a:pPr indent="3810" algn="just"/>
                <a:r>
                  <a:rPr lang="en-US" sz="2400" dirty="0"/>
                  <a:t>There are many techniques to reduce dimension of data, to map observations into a lower dimension like </a:t>
                </a:r>
                <a14:m>
                  <m:oMath xmlns:m="http://schemas.openxmlformats.org/officeDocument/2006/math">
                    <m:sSup>
                      <m:sSupPr>
                        <m:ctrlPr>
                          <a:rPr lang="en-US" sz="2400" i="1" smtClean="0">
                            <a:latin typeface="Cambria Math" panose="02040503050406030204" pitchFamily="18" charset="0"/>
                          </a:rPr>
                        </m:ctrlPr>
                      </m:sSupPr>
                      <m:e>
                        <m:r>
                          <a:rPr lang="en-US" sz="2400" i="1" smtClean="0">
                            <a:latin typeface="Cambria Math" panose="02040503050406030204" pitchFamily="18" charset="0"/>
                            <a:ea typeface="Cambria Math" panose="02040503050406030204" pitchFamily="18" charset="0"/>
                          </a:rPr>
                          <m:t>ℝ</m:t>
                        </m:r>
                      </m:e>
                      <m:sup>
                        <m:r>
                          <a:rPr lang="en-US" sz="2400" b="0" i="1" smtClean="0">
                            <a:latin typeface="Cambria Math" panose="02040503050406030204" pitchFamily="18" charset="0"/>
                          </a:rPr>
                          <m:t>2</m:t>
                        </m:r>
                      </m:sup>
                    </m:sSup>
                  </m:oMath>
                </a14:m>
                <a:r>
                  <a:rPr lang="en-US" sz="2400" dirty="0"/>
                  <a:t> or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ℝ</m:t>
                        </m:r>
                      </m:e>
                      <m:sup>
                        <m:r>
                          <a:rPr lang="en-US" sz="2400" b="0" i="1" smtClean="0">
                            <a:latin typeface="Cambria Math" panose="02040503050406030204" pitchFamily="18" charset="0"/>
                            <a:ea typeface="Cambria Math" panose="02040503050406030204" pitchFamily="18" charset="0"/>
                          </a:rPr>
                          <m:t>3</m:t>
                        </m:r>
                      </m:sup>
                    </m:sSup>
                  </m:oMath>
                </a14:m>
                <a:r>
                  <a:rPr lang="en-US" sz="2400" dirty="0"/>
                  <a:t> so we can plot the observations and investigate possible relationships. </a:t>
                </a:r>
              </a:p>
            </p:txBody>
          </p:sp>
        </mc:Choice>
        <mc:Fallback xmlns="">
          <p:sp>
            <p:nvSpPr>
              <p:cNvPr id="16" name="Rectangle 15">
                <a:extLst>
                  <a:ext uri="{FF2B5EF4-FFF2-40B4-BE49-F238E27FC236}">
                    <a16:creationId xmlns:a16="http://schemas.microsoft.com/office/drawing/2014/main" id="{F062D2FB-5014-40F0-A658-F10AD279AD49}"/>
                  </a:ext>
                </a:extLst>
              </p:cNvPr>
              <p:cNvSpPr>
                <a:spLocks noRot="1" noChangeAspect="1" noMove="1" noResize="1" noEditPoints="1" noAdjustHandles="1" noChangeArrowheads="1" noChangeShapeType="1" noTextEdit="1"/>
              </p:cNvSpPr>
              <p:nvPr/>
            </p:nvSpPr>
            <p:spPr>
              <a:xfrm>
                <a:off x="838200" y="3584387"/>
                <a:ext cx="5300140" cy="1938992"/>
              </a:xfrm>
              <a:prstGeom prst="rect">
                <a:avLst/>
              </a:prstGeom>
              <a:blipFill>
                <a:blip r:embed="rId3"/>
                <a:stretch>
                  <a:fillRect l="-1841" t="-2516" r="-1726" b="-62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 Box 2">
                <a:extLst>
                  <a:ext uri="{FF2B5EF4-FFF2-40B4-BE49-F238E27FC236}">
                    <a16:creationId xmlns:a16="http://schemas.microsoft.com/office/drawing/2014/main" id="{BF0BD497-71D1-4223-907A-665F3ED990E2}"/>
                  </a:ext>
                </a:extLst>
              </p:cNvPr>
              <p:cNvSpPr txBox="1">
                <a:spLocks noChangeArrowheads="1"/>
              </p:cNvSpPr>
              <p:nvPr/>
            </p:nvSpPr>
            <p:spPr bwMode="auto">
              <a:xfrm>
                <a:off x="6472053" y="435933"/>
                <a:ext cx="5300140" cy="5087446"/>
              </a:xfrm>
              <a:prstGeom prst="rect">
                <a:avLst/>
              </a:prstGeom>
              <a:solidFill>
                <a:srgbClr val="FFCCFF"/>
              </a:solidFill>
              <a:ln w="9525">
                <a:noFill/>
                <a:miter lim="800000"/>
                <a:headEnd/>
                <a:tailEnd/>
              </a:ln>
            </p:spPr>
            <p:txBody>
              <a:bodyPr vert="horz" wrap="square" lIns="91440" tIns="45720" rIns="91440" bIns="45720" numCol="1" anchor="t" anchorCtr="0" compatLnSpc="1">
                <a:prstTxWarp prst="textNoShape">
                  <a:avLst/>
                </a:prstTxWarp>
              </a:bodyPr>
              <a:lstStyle/>
              <a:p>
                <a:r>
                  <a:rPr lang="en-US" sz="2200" dirty="0">
                    <a:solidFill>
                      <a:srgbClr val="FF0000"/>
                    </a:solidFill>
                  </a:rPr>
                  <a:t>Notes</a:t>
                </a:r>
                <a:r>
                  <a:rPr lang="en-US" sz="2200" dirty="0"/>
                  <a:t>:</a:t>
                </a:r>
              </a:p>
              <a:p>
                <a:r>
                  <a:rPr kumimoji="0" lang="en-US" altLang="en-US" sz="2200" b="0" i="0" u="none" strike="noStrike" cap="none" normalizeH="0" baseline="0" dirty="0">
                    <a:ln>
                      <a:noFill/>
                    </a:ln>
                    <a:effectLst/>
                  </a:rPr>
                  <a:t>• All dimension reduction techniques are </a:t>
                </a:r>
                <a:r>
                  <a:rPr kumimoji="0" lang="en-US" altLang="en-US" sz="2200" b="0" i="0" u="none" strike="noStrike" cap="none" normalizeH="0" baseline="0" dirty="0">
                    <a:ln>
                      <a:noFill/>
                    </a:ln>
                    <a:solidFill>
                      <a:srgbClr val="00B050"/>
                    </a:solidFill>
                    <a:effectLst/>
                  </a:rPr>
                  <a:t>lossy</a:t>
                </a:r>
                <a:r>
                  <a:rPr kumimoji="0" lang="en-US" altLang="en-US" sz="2200" b="0" i="0" u="none" strike="noStrike" cap="none" normalizeH="0" baseline="0" dirty="0">
                    <a:ln>
                      <a:noFill/>
                    </a:ln>
                    <a:effectLst/>
                  </a:rPr>
                  <a:t> methods</a:t>
                </a:r>
              </a:p>
              <a:p>
                <a:pPr>
                  <a:lnSpc>
                    <a:spcPts val="1200"/>
                  </a:lnSpc>
                </a:pPr>
                <a:endParaRPr kumimoji="0" lang="en-US" altLang="en-US" sz="2200" b="0" i="0" u="none" strike="noStrike" cap="none" normalizeH="0" baseline="0" dirty="0">
                  <a:ln>
                    <a:noFill/>
                  </a:ln>
                  <a:effectLst/>
                </a:endParaRPr>
              </a:p>
              <a:p>
                <a:r>
                  <a:rPr kumimoji="0" lang="en-US" altLang="en-US" sz="2200" b="0" i="0" u="none" strike="noStrike" cap="none" normalizeH="0" baseline="0" dirty="0">
                    <a:ln>
                      <a:noFill/>
                    </a:ln>
                    <a:effectLst/>
                  </a:rPr>
                  <a:t>• Most dimension reduction techniques </a:t>
                </a:r>
                <a:r>
                  <a:rPr kumimoji="0" lang="en-US" altLang="en-US" sz="2200" b="0" i="0" u="none" strike="noStrike" cap="none" normalizeH="0" baseline="0" dirty="0">
                    <a:ln>
                      <a:noFill/>
                    </a:ln>
                    <a:solidFill>
                      <a:srgbClr val="0070C0"/>
                    </a:solidFill>
                    <a:effectLst/>
                  </a:rPr>
                  <a:t>require normalization </a:t>
                </a:r>
                <a:r>
                  <a:rPr kumimoji="0" lang="en-US" altLang="en-US" sz="2200" b="0" i="0" u="none" strike="noStrike" cap="none" normalizeH="0" baseline="0" dirty="0">
                    <a:ln>
                      <a:noFill/>
                    </a:ln>
                    <a:effectLst/>
                  </a:rPr>
                  <a:t>before applying. The reason is that variable could have different variability</a:t>
                </a:r>
              </a:p>
              <a:p>
                <a:pPr>
                  <a:lnSpc>
                    <a:spcPts val="1200"/>
                  </a:lnSpc>
                </a:pPr>
                <a:endParaRPr kumimoji="0" lang="en-US" altLang="en-US" sz="2200" b="0" i="0" u="none" strike="noStrike" cap="none" normalizeH="0" baseline="0" dirty="0">
                  <a:ln>
                    <a:noFill/>
                  </a:ln>
                  <a:effectLst/>
                </a:endParaRPr>
              </a:p>
              <a:p>
                <a:r>
                  <a:rPr kumimoji="0" lang="en-US" altLang="en-US" sz="2200" b="0" i="0" u="none" strike="noStrike" cap="none" normalizeH="0" baseline="0" dirty="0">
                    <a:ln>
                      <a:noFill/>
                    </a:ln>
                    <a:effectLst/>
                  </a:rPr>
                  <a:t>•</a:t>
                </a:r>
                <a:r>
                  <a:rPr lang="en-US" altLang="en-US" sz="2200" dirty="0"/>
                  <a:t> Two most common </a:t>
                </a:r>
                <a:r>
                  <a:rPr lang="en-US" altLang="en-US" sz="2200" dirty="0">
                    <a:solidFill>
                      <a:srgbClr val="0070C0"/>
                    </a:solidFill>
                  </a:rPr>
                  <a:t>normalizations</a:t>
                </a:r>
                <a:r>
                  <a:rPr lang="en-US" altLang="en-US" sz="2200" dirty="0"/>
                  <a:t> are </a:t>
                </a:r>
                <a:r>
                  <a:rPr lang="en-US" altLang="en-US" sz="2200" dirty="0">
                    <a:solidFill>
                      <a:srgbClr val="FF0000"/>
                    </a:solidFill>
                  </a:rPr>
                  <a:t>using</a:t>
                </a:r>
                <a:r>
                  <a:rPr lang="en-US" altLang="en-US" sz="2200" dirty="0"/>
                  <a:t> </a:t>
                </a:r>
                <a:r>
                  <a:rPr lang="en-US" altLang="en-US" sz="2200" dirty="0">
                    <a:solidFill>
                      <a:srgbClr val="FF0000"/>
                    </a:solidFill>
                  </a:rPr>
                  <a:t>mean and std </a:t>
                </a:r>
                <a:r>
                  <a:rPr lang="en-US" altLang="en-US" sz="2200" dirty="0"/>
                  <a:t>where </a:t>
                </a:r>
              </a:p>
              <a:p>
                <a:pPr/>
                <a14:m>
                  <m:oMathPara xmlns:m="http://schemas.openxmlformats.org/officeDocument/2006/math">
                    <m:oMathParaPr>
                      <m:jc m:val="centerGroup"/>
                    </m:oMathParaPr>
                    <m:oMath xmlns:m="http://schemas.openxmlformats.org/officeDocument/2006/math">
                      <m:r>
                        <a:rPr kumimoji="0" lang="en-US" altLang="en-US" sz="2100" b="0" i="1" u="none" strike="noStrike" cap="none" normalizeH="0" baseline="0" smtClean="0">
                          <a:ln>
                            <a:noFill/>
                          </a:ln>
                          <a:effectLst/>
                          <a:latin typeface="Cambria Math" panose="02040503050406030204" pitchFamily="18" charset="0"/>
                        </a:rPr>
                        <m:t>𝑛𝑒𝑤</m:t>
                      </m:r>
                      <m:r>
                        <a:rPr kumimoji="0" lang="en-US" altLang="en-US" sz="2100" b="0" i="1" u="none" strike="noStrike" cap="none" normalizeH="0" baseline="0" smtClean="0">
                          <a:ln>
                            <a:noFill/>
                          </a:ln>
                          <a:effectLst/>
                          <a:latin typeface="Cambria Math" panose="02040503050406030204" pitchFamily="18" charset="0"/>
                        </a:rPr>
                        <m:t>=</m:t>
                      </m:r>
                      <m:f>
                        <m:fPr>
                          <m:ctrlPr>
                            <a:rPr kumimoji="0" lang="en-US" altLang="en-US" sz="2100" b="0" i="1" u="none" strike="noStrike" cap="none" normalizeH="0" baseline="0" smtClean="0">
                              <a:ln>
                                <a:noFill/>
                              </a:ln>
                              <a:effectLst/>
                              <a:latin typeface="Cambria Math" panose="02040503050406030204" pitchFamily="18" charset="0"/>
                            </a:rPr>
                          </m:ctrlPr>
                        </m:fPr>
                        <m:num>
                          <m:r>
                            <a:rPr kumimoji="0" lang="en-US" altLang="en-US" sz="2100" b="0" i="1" u="none" strike="noStrike" cap="none" normalizeH="0" baseline="0" smtClean="0">
                              <a:ln>
                                <a:noFill/>
                              </a:ln>
                              <a:effectLst/>
                              <a:latin typeface="Cambria Math" panose="02040503050406030204" pitchFamily="18" charset="0"/>
                            </a:rPr>
                            <m:t>𝑜𝑙𝑑</m:t>
                          </m:r>
                          <m:r>
                            <a:rPr kumimoji="0" lang="en-US" altLang="en-US" sz="2100" b="0" i="1" u="none" strike="noStrike" cap="none" normalizeH="0" baseline="0" smtClean="0">
                              <a:ln>
                                <a:noFill/>
                              </a:ln>
                              <a:effectLst/>
                              <a:latin typeface="Cambria Math" panose="02040503050406030204" pitchFamily="18" charset="0"/>
                            </a:rPr>
                            <m:t> </m:t>
                          </m:r>
                          <m:r>
                            <a:rPr kumimoji="0" lang="en-US" altLang="en-US" sz="2100" b="0" i="1" u="none" strike="noStrike" cap="none" normalizeH="0" baseline="0" smtClean="0">
                              <a:ln>
                                <a:noFill/>
                              </a:ln>
                              <a:effectLst/>
                              <a:latin typeface="Cambria Math" panose="02040503050406030204" pitchFamily="18" charset="0"/>
                            </a:rPr>
                            <m:t>𝑣𝑎𝑙𝑢𝑒</m:t>
                          </m:r>
                          <m:r>
                            <a:rPr kumimoji="0" lang="en-US" altLang="en-US" sz="2100" b="0" i="1" u="none" strike="noStrike" cap="none" normalizeH="0" baseline="0" smtClean="0">
                              <a:ln>
                                <a:noFill/>
                              </a:ln>
                              <a:effectLst/>
                              <a:latin typeface="Cambria Math" panose="02040503050406030204" pitchFamily="18" charset="0"/>
                            </a:rPr>
                            <m:t> −</m:t>
                          </m:r>
                          <m:r>
                            <a:rPr kumimoji="0" lang="en-US" altLang="en-US" sz="2100" b="0" i="1" u="none" strike="noStrike" cap="none" normalizeH="0" baseline="0" smtClean="0">
                              <a:ln>
                                <a:noFill/>
                              </a:ln>
                              <a:effectLst/>
                              <a:latin typeface="Cambria Math" panose="02040503050406030204" pitchFamily="18" charset="0"/>
                            </a:rPr>
                            <m:t>𝑚𝑒𝑎𝑛</m:t>
                          </m:r>
                          <m:d>
                            <m:dPr>
                              <m:ctrlPr>
                                <a:rPr kumimoji="0" lang="en-US" altLang="en-US" sz="2100" b="0" i="1" u="none" strike="noStrike" cap="none" normalizeH="0" baseline="0" smtClean="0">
                                  <a:ln>
                                    <a:noFill/>
                                  </a:ln>
                                  <a:effectLst/>
                                  <a:latin typeface="Cambria Math" panose="02040503050406030204" pitchFamily="18" charset="0"/>
                                </a:rPr>
                              </m:ctrlPr>
                            </m:dPr>
                            <m:e>
                              <m:r>
                                <a:rPr kumimoji="0" lang="en-US" altLang="en-US" sz="2100" b="0" i="1" u="none" strike="noStrike" cap="none" normalizeH="0" baseline="0" smtClean="0">
                                  <a:ln>
                                    <a:noFill/>
                                  </a:ln>
                                  <a:effectLst/>
                                  <a:latin typeface="Cambria Math" panose="02040503050406030204" pitchFamily="18" charset="0"/>
                                </a:rPr>
                                <m:t>𝑜𝑙𝑑</m:t>
                              </m:r>
                              <m:r>
                                <a:rPr kumimoji="0" lang="en-US" altLang="en-US" sz="2100" b="0" i="1" u="none" strike="noStrike" cap="none" normalizeH="0" baseline="0" smtClean="0">
                                  <a:ln>
                                    <a:noFill/>
                                  </a:ln>
                                  <a:effectLst/>
                                  <a:latin typeface="Cambria Math" panose="02040503050406030204" pitchFamily="18" charset="0"/>
                                </a:rPr>
                                <m:t> </m:t>
                              </m:r>
                              <m:r>
                                <a:rPr kumimoji="0" lang="en-US" altLang="en-US" sz="2100" b="0" i="1" u="none" strike="noStrike" cap="none" normalizeH="0" baseline="0" smtClean="0">
                                  <a:ln>
                                    <a:noFill/>
                                  </a:ln>
                                  <a:effectLst/>
                                  <a:latin typeface="Cambria Math" panose="02040503050406030204" pitchFamily="18" charset="0"/>
                                </a:rPr>
                                <m:t>𝑣𝑎𝑙𝑢𝑒𝑠</m:t>
                              </m:r>
                            </m:e>
                          </m:d>
                        </m:num>
                        <m:den>
                          <m:r>
                            <a:rPr kumimoji="0" lang="en-US" altLang="en-US" sz="2100" b="0" i="1" u="none" strike="noStrike" cap="none" normalizeH="0" baseline="0" smtClean="0">
                              <a:ln>
                                <a:noFill/>
                              </a:ln>
                              <a:effectLst/>
                              <a:latin typeface="Cambria Math" panose="02040503050406030204" pitchFamily="18" charset="0"/>
                            </a:rPr>
                            <m:t>𝑠𝑡𝑑</m:t>
                          </m:r>
                          <m:d>
                            <m:dPr>
                              <m:ctrlPr>
                                <a:rPr kumimoji="0" lang="en-US" altLang="en-US" sz="2100" b="0" i="1" u="none" strike="noStrike" cap="none" normalizeH="0" baseline="0" smtClean="0">
                                  <a:ln>
                                    <a:noFill/>
                                  </a:ln>
                                  <a:effectLst/>
                                  <a:latin typeface="Cambria Math" panose="02040503050406030204" pitchFamily="18" charset="0"/>
                                </a:rPr>
                              </m:ctrlPr>
                            </m:dPr>
                            <m:e>
                              <m:r>
                                <a:rPr kumimoji="0" lang="en-US" altLang="en-US" sz="2100" b="0" i="1" u="none" strike="noStrike" cap="none" normalizeH="0" baseline="0" smtClean="0">
                                  <a:ln>
                                    <a:noFill/>
                                  </a:ln>
                                  <a:effectLst/>
                                  <a:latin typeface="Cambria Math" panose="02040503050406030204" pitchFamily="18" charset="0"/>
                                </a:rPr>
                                <m:t>𝑜𝑙𝑑</m:t>
                              </m:r>
                              <m:r>
                                <a:rPr kumimoji="0" lang="en-US" altLang="en-US" sz="2100" b="0" i="1" u="none" strike="noStrike" cap="none" normalizeH="0" baseline="0" smtClean="0">
                                  <a:ln>
                                    <a:noFill/>
                                  </a:ln>
                                  <a:effectLst/>
                                  <a:latin typeface="Cambria Math" panose="02040503050406030204" pitchFamily="18" charset="0"/>
                                </a:rPr>
                                <m:t> </m:t>
                              </m:r>
                              <m:r>
                                <a:rPr kumimoji="0" lang="en-US" altLang="en-US" sz="2100" b="0" i="1" u="none" strike="noStrike" cap="none" normalizeH="0" baseline="0" smtClean="0">
                                  <a:ln>
                                    <a:noFill/>
                                  </a:ln>
                                  <a:effectLst/>
                                  <a:latin typeface="Cambria Math" panose="02040503050406030204" pitchFamily="18" charset="0"/>
                                </a:rPr>
                                <m:t>𝑣𝑎𝑙𝑢𝑒𝑠</m:t>
                              </m:r>
                            </m:e>
                          </m:d>
                        </m:den>
                      </m:f>
                    </m:oMath>
                  </m:oMathPara>
                </a14:m>
                <a:endParaRPr kumimoji="0" lang="en-US" altLang="en-US" sz="2100" b="0" i="0" u="none" strike="noStrike" cap="none" normalizeH="0" baseline="0" dirty="0">
                  <a:ln>
                    <a:noFill/>
                  </a:ln>
                  <a:effectLst/>
                </a:endParaRPr>
              </a:p>
              <a:p>
                <a:r>
                  <a:rPr lang="en-US" altLang="en-US" sz="2200" dirty="0"/>
                  <a:t>and </a:t>
                </a:r>
                <a:r>
                  <a:rPr lang="en-US" altLang="en-US" sz="2200" dirty="0">
                    <a:solidFill>
                      <a:srgbClr val="FF0000"/>
                    </a:solidFill>
                  </a:rPr>
                  <a:t>using min, max</a:t>
                </a:r>
              </a:p>
              <a:p>
                <a:pPr/>
                <a14:m>
                  <m:oMathPara xmlns:m="http://schemas.openxmlformats.org/officeDocument/2006/math">
                    <m:oMathParaPr>
                      <m:jc m:val="centerGroup"/>
                    </m:oMathParaPr>
                    <m:oMath xmlns:m="http://schemas.openxmlformats.org/officeDocument/2006/math">
                      <m:r>
                        <a:rPr kumimoji="0" lang="en-US" altLang="en-US" sz="2100" b="0" i="1" u="none" strike="noStrike" cap="none" normalizeH="0" baseline="0" smtClean="0">
                          <a:ln>
                            <a:noFill/>
                          </a:ln>
                          <a:effectLst/>
                          <a:latin typeface="Cambria Math" panose="02040503050406030204" pitchFamily="18" charset="0"/>
                        </a:rPr>
                        <m:t>𝑛𝑒𝑤</m:t>
                      </m:r>
                      <m:r>
                        <a:rPr kumimoji="0" lang="en-US" altLang="en-US" sz="2100" b="0" i="1" u="none" strike="noStrike" cap="none" normalizeH="0" baseline="0" smtClean="0">
                          <a:ln>
                            <a:noFill/>
                          </a:ln>
                          <a:effectLst/>
                          <a:latin typeface="Cambria Math" panose="02040503050406030204" pitchFamily="18" charset="0"/>
                        </a:rPr>
                        <m:t>=</m:t>
                      </m:r>
                      <m:f>
                        <m:fPr>
                          <m:ctrlPr>
                            <a:rPr kumimoji="0" lang="en-US" altLang="en-US" sz="2100" b="0" i="1" u="none" strike="noStrike" cap="none" normalizeH="0" baseline="0" smtClean="0">
                              <a:ln>
                                <a:noFill/>
                              </a:ln>
                              <a:effectLst/>
                              <a:latin typeface="Cambria Math" panose="02040503050406030204" pitchFamily="18" charset="0"/>
                            </a:rPr>
                          </m:ctrlPr>
                        </m:fPr>
                        <m:num>
                          <m:r>
                            <a:rPr kumimoji="0" lang="en-US" altLang="en-US" sz="2100" b="0" i="1" u="none" strike="noStrike" cap="none" normalizeH="0" baseline="0" smtClean="0">
                              <a:ln>
                                <a:noFill/>
                              </a:ln>
                              <a:effectLst/>
                              <a:latin typeface="Cambria Math" panose="02040503050406030204" pitchFamily="18" charset="0"/>
                            </a:rPr>
                            <m:t>𝑜𝑙𝑑</m:t>
                          </m:r>
                          <m:r>
                            <a:rPr kumimoji="0" lang="en-US" altLang="en-US" sz="2100" b="0" i="1" u="none" strike="noStrike" cap="none" normalizeH="0" baseline="0" smtClean="0">
                              <a:ln>
                                <a:noFill/>
                              </a:ln>
                              <a:effectLst/>
                              <a:latin typeface="Cambria Math" panose="02040503050406030204" pitchFamily="18" charset="0"/>
                            </a:rPr>
                            <m:t> </m:t>
                          </m:r>
                          <m:r>
                            <a:rPr kumimoji="0" lang="en-US" altLang="en-US" sz="2100" b="0" i="1" u="none" strike="noStrike" cap="none" normalizeH="0" baseline="0" smtClean="0">
                              <a:ln>
                                <a:noFill/>
                              </a:ln>
                              <a:effectLst/>
                              <a:latin typeface="Cambria Math" panose="02040503050406030204" pitchFamily="18" charset="0"/>
                            </a:rPr>
                            <m:t>𝑣𝑎𝑙𝑢𝑒</m:t>
                          </m:r>
                          <m:r>
                            <a:rPr kumimoji="0" lang="en-US" altLang="en-US" sz="2100" b="0" i="1" u="none" strike="noStrike" cap="none" normalizeH="0" baseline="0" smtClean="0">
                              <a:ln>
                                <a:noFill/>
                              </a:ln>
                              <a:effectLst/>
                              <a:latin typeface="Cambria Math" panose="02040503050406030204" pitchFamily="18" charset="0"/>
                            </a:rPr>
                            <m:t> −</m:t>
                          </m:r>
                          <m:r>
                            <a:rPr kumimoji="0" lang="en-US" altLang="en-US" sz="2100" b="0" i="1" u="none" strike="noStrike" cap="none" normalizeH="0" baseline="0" smtClean="0">
                              <a:ln>
                                <a:noFill/>
                              </a:ln>
                              <a:effectLst/>
                              <a:latin typeface="Cambria Math" panose="02040503050406030204" pitchFamily="18" charset="0"/>
                            </a:rPr>
                            <m:t>𝑚𝑖𝑛</m:t>
                          </m:r>
                          <m:d>
                            <m:dPr>
                              <m:ctrlPr>
                                <a:rPr kumimoji="0" lang="en-US" altLang="en-US" sz="2100" b="0" i="1" u="none" strike="noStrike" cap="none" normalizeH="0" baseline="0" smtClean="0">
                                  <a:ln>
                                    <a:noFill/>
                                  </a:ln>
                                  <a:effectLst/>
                                  <a:latin typeface="Cambria Math" panose="02040503050406030204" pitchFamily="18" charset="0"/>
                                </a:rPr>
                              </m:ctrlPr>
                            </m:dPr>
                            <m:e>
                              <m:r>
                                <a:rPr kumimoji="0" lang="en-US" altLang="en-US" sz="2100" b="0" i="1" u="none" strike="noStrike" cap="none" normalizeH="0" baseline="0" smtClean="0">
                                  <a:ln>
                                    <a:noFill/>
                                  </a:ln>
                                  <a:effectLst/>
                                  <a:latin typeface="Cambria Math" panose="02040503050406030204" pitchFamily="18" charset="0"/>
                                </a:rPr>
                                <m:t>𝑜𝑙𝑑</m:t>
                              </m:r>
                              <m:r>
                                <a:rPr kumimoji="0" lang="en-US" altLang="en-US" sz="2100" b="0" i="1" u="none" strike="noStrike" cap="none" normalizeH="0" baseline="0" smtClean="0">
                                  <a:ln>
                                    <a:noFill/>
                                  </a:ln>
                                  <a:effectLst/>
                                  <a:latin typeface="Cambria Math" panose="02040503050406030204" pitchFamily="18" charset="0"/>
                                </a:rPr>
                                <m:t> </m:t>
                              </m:r>
                              <m:r>
                                <a:rPr kumimoji="0" lang="en-US" altLang="en-US" sz="2100" b="0" i="1" u="none" strike="noStrike" cap="none" normalizeH="0" baseline="0" smtClean="0">
                                  <a:ln>
                                    <a:noFill/>
                                  </a:ln>
                                  <a:effectLst/>
                                  <a:latin typeface="Cambria Math" panose="02040503050406030204" pitchFamily="18" charset="0"/>
                                </a:rPr>
                                <m:t>𝑣𝑎𝑙𝑢𝑒𝑠</m:t>
                              </m:r>
                            </m:e>
                          </m:d>
                        </m:num>
                        <m:den>
                          <m:r>
                            <a:rPr kumimoji="0" lang="en-US" altLang="en-US" sz="2100" b="0" i="1" u="none" strike="noStrike" cap="none" normalizeH="0" baseline="0" smtClean="0">
                              <a:ln>
                                <a:noFill/>
                              </a:ln>
                              <a:effectLst/>
                              <a:latin typeface="Cambria Math" panose="02040503050406030204" pitchFamily="18" charset="0"/>
                            </a:rPr>
                            <m:t>𝑚𝑎𝑥</m:t>
                          </m:r>
                          <m:d>
                            <m:dPr>
                              <m:ctrlPr>
                                <a:rPr kumimoji="0" lang="en-US" altLang="en-US" sz="2100" b="0" i="1" u="none" strike="noStrike" cap="none" normalizeH="0" baseline="0" smtClean="0">
                                  <a:ln>
                                    <a:noFill/>
                                  </a:ln>
                                  <a:effectLst/>
                                  <a:latin typeface="Cambria Math" panose="02040503050406030204" pitchFamily="18" charset="0"/>
                                </a:rPr>
                              </m:ctrlPr>
                            </m:dPr>
                            <m:e>
                              <m:r>
                                <a:rPr kumimoji="0" lang="en-US" altLang="en-US" sz="2100" b="0" i="1" u="none" strike="noStrike" cap="none" normalizeH="0" baseline="0" smtClean="0">
                                  <a:ln>
                                    <a:noFill/>
                                  </a:ln>
                                  <a:effectLst/>
                                  <a:latin typeface="Cambria Math" panose="02040503050406030204" pitchFamily="18" charset="0"/>
                                </a:rPr>
                                <m:t>𝑜𝑙𝑑</m:t>
                              </m:r>
                              <m:r>
                                <a:rPr kumimoji="0" lang="en-US" altLang="en-US" sz="2100" b="0" i="1" u="none" strike="noStrike" cap="none" normalizeH="0" baseline="0" smtClean="0">
                                  <a:ln>
                                    <a:noFill/>
                                  </a:ln>
                                  <a:effectLst/>
                                  <a:latin typeface="Cambria Math" panose="02040503050406030204" pitchFamily="18" charset="0"/>
                                </a:rPr>
                                <m:t> </m:t>
                              </m:r>
                              <m:r>
                                <a:rPr kumimoji="0" lang="en-US" altLang="en-US" sz="2100" b="0" i="1" u="none" strike="noStrike" cap="none" normalizeH="0" baseline="0" smtClean="0">
                                  <a:ln>
                                    <a:noFill/>
                                  </a:ln>
                                  <a:effectLst/>
                                  <a:latin typeface="Cambria Math" panose="02040503050406030204" pitchFamily="18" charset="0"/>
                                </a:rPr>
                                <m:t>𝑣𝑎𝑙𝑢𝑒𝑠</m:t>
                              </m:r>
                            </m:e>
                          </m:d>
                          <m:r>
                            <a:rPr lang="en-US" altLang="en-US" sz="2100" i="1">
                              <a:latin typeface="Cambria Math" panose="02040503050406030204" pitchFamily="18" charset="0"/>
                            </a:rPr>
                            <m:t>−</m:t>
                          </m:r>
                          <m:r>
                            <a:rPr lang="en-US" altLang="en-US" sz="2100" i="1">
                              <a:latin typeface="Cambria Math" panose="02040503050406030204" pitchFamily="18" charset="0"/>
                            </a:rPr>
                            <m:t>𝑚𝑖𝑛</m:t>
                          </m:r>
                          <m:d>
                            <m:dPr>
                              <m:ctrlPr>
                                <a:rPr lang="en-US" altLang="en-US" sz="2100" i="1">
                                  <a:latin typeface="Cambria Math" panose="02040503050406030204" pitchFamily="18" charset="0"/>
                                </a:rPr>
                              </m:ctrlPr>
                            </m:dPr>
                            <m:e>
                              <m:r>
                                <a:rPr lang="en-US" altLang="en-US" sz="2100" i="1">
                                  <a:latin typeface="Cambria Math" panose="02040503050406030204" pitchFamily="18" charset="0"/>
                                </a:rPr>
                                <m:t>𝑜𝑙𝑑</m:t>
                              </m:r>
                              <m:r>
                                <a:rPr lang="en-US" altLang="en-US" sz="2100" i="1">
                                  <a:latin typeface="Cambria Math" panose="02040503050406030204" pitchFamily="18" charset="0"/>
                                </a:rPr>
                                <m:t> </m:t>
                              </m:r>
                              <m:r>
                                <a:rPr lang="en-US" altLang="en-US" sz="2100" i="1">
                                  <a:latin typeface="Cambria Math" panose="02040503050406030204" pitchFamily="18" charset="0"/>
                                </a:rPr>
                                <m:t>𝑣𝑎𝑙𝑢𝑒𝑠</m:t>
                              </m:r>
                            </m:e>
                          </m:d>
                        </m:den>
                      </m:f>
                    </m:oMath>
                  </m:oMathPara>
                </a14:m>
                <a:endParaRPr kumimoji="0" lang="en-US" altLang="en-US" sz="2100" b="0" i="0" u="none" strike="noStrike" cap="none" normalizeH="0" baseline="0" dirty="0">
                  <a:ln>
                    <a:noFill/>
                  </a:ln>
                  <a:effectLst/>
                </a:endParaRPr>
              </a:p>
              <a:p>
                <a:endParaRPr kumimoji="0" lang="en-US" altLang="en-US" sz="2200" b="0" i="0" u="none" strike="noStrike" cap="none" normalizeH="0" baseline="0" dirty="0">
                  <a:ln>
                    <a:noFill/>
                  </a:ln>
                  <a:effectLst/>
                </a:endParaRPr>
              </a:p>
            </p:txBody>
          </p:sp>
        </mc:Choice>
        <mc:Fallback xmlns="">
          <p:sp>
            <p:nvSpPr>
              <p:cNvPr id="5" name="Text Box 2">
                <a:extLst>
                  <a:ext uri="{FF2B5EF4-FFF2-40B4-BE49-F238E27FC236}">
                    <a16:creationId xmlns:a16="http://schemas.microsoft.com/office/drawing/2014/main" id="{BF0BD497-71D1-4223-907A-665F3ED990E2}"/>
                  </a:ext>
                </a:extLst>
              </p:cNvPr>
              <p:cNvSpPr txBox="1">
                <a:spLocks noRot="1" noChangeAspect="1" noMove="1" noResize="1" noEditPoints="1" noAdjustHandles="1" noChangeArrowheads="1" noChangeShapeType="1" noTextEdit="1"/>
              </p:cNvSpPr>
              <p:nvPr/>
            </p:nvSpPr>
            <p:spPr bwMode="auto">
              <a:xfrm>
                <a:off x="6472053" y="435933"/>
                <a:ext cx="5300140" cy="5087446"/>
              </a:xfrm>
              <a:prstGeom prst="rect">
                <a:avLst/>
              </a:prstGeom>
              <a:blipFill>
                <a:blip r:embed="rId4"/>
                <a:stretch>
                  <a:fillRect l="-1496" t="-839"/>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592479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Chart, scatter chart&#10;&#10;Description automatically generated">
            <a:extLst>
              <a:ext uri="{FF2B5EF4-FFF2-40B4-BE49-F238E27FC236}">
                <a16:creationId xmlns:a16="http://schemas.microsoft.com/office/drawing/2014/main" id="{65F4A553-0182-454E-BDAA-379BA074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170" y="3128397"/>
            <a:ext cx="6427540" cy="2974183"/>
          </a:xfrm>
          <a:prstGeom prst="rect">
            <a:avLst/>
          </a:prstGeom>
        </p:spPr>
      </p:pic>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339C4180-8060-4AAA-A0BA-3736288CA6AE}"/>
                  </a:ext>
                </a:extLst>
              </p:cNvPr>
              <p:cNvSpPr/>
              <p:nvPr/>
            </p:nvSpPr>
            <p:spPr>
              <a:xfrm>
                <a:off x="3750167" y="5871747"/>
                <a:ext cx="520527"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200" i="1" smtClean="0">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𝑥</m:t>
                          </m:r>
                        </m:e>
                        <m:sub>
                          <m:r>
                            <a:rPr lang="en-US" sz="2200" i="1">
                              <a:solidFill>
                                <a:schemeClr val="tx1"/>
                              </a:solidFill>
                              <a:latin typeface="Cambria Math" panose="02040503050406030204" pitchFamily="18" charset="0"/>
                            </a:rPr>
                            <m:t>1</m:t>
                          </m:r>
                        </m:sub>
                      </m:sSub>
                    </m:oMath>
                  </m:oMathPara>
                </a14:m>
                <a:endParaRPr lang="en-US" sz="2200" dirty="0">
                  <a:solidFill>
                    <a:schemeClr val="tx1"/>
                  </a:solidFill>
                </a:endParaRPr>
              </a:p>
            </p:txBody>
          </p:sp>
        </mc:Choice>
        <mc:Fallback xmlns="">
          <p:sp>
            <p:nvSpPr>
              <p:cNvPr id="22" name="Rectangle 21">
                <a:extLst>
                  <a:ext uri="{FF2B5EF4-FFF2-40B4-BE49-F238E27FC236}">
                    <a16:creationId xmlns:a16="http://schemas.microsoft.com/office/drawing/2014/main" id="{339C4180-8060-4AAA-A0BA-3736288CA6AE}"/>
                  </a:ext>
                </a:extLst>
              </p:cNvPr>
              <p:cNvSpPr>
                <a:spLocks noRot="1" noChangeAspect="1" noMove="1" noResize="1" noEditPoints="1" noAdjustHandles="1" noChangeArrowheads="1" noChangeShapeType="1" noTextEdit="1"/>
              </p:cNvSpPr>
              <p:nvPr/>
            </p:nvSpPr>
            <p:spPr>
              <a:xfrm>
                <a:off x="3750167" y="5871747"/>
                <a:ext cx="520527" cy="43088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1DAA1361-2E24-4572-9403-C8EC31CD0ADE}"/>
                  </a:ext>
                </a:extLst>
              </p:cNvPr>
              <p:cNvSpPr/>
              <p:nvPr/>
            </p:nvSpPr>
            <p:spPr>
              <a:xfrm>
                <a:off x="838200" y="2712899"/>
                <a:ext cx="527067"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200" i="1" smtClean="0">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𝑥</m:t>
                          </m:r>
                        </m:e>
                        <m:sub>
                          <m:r>
                            <a:rPr lang="en-US" sz="2200" b="0" i="1" smtClean="0">
                              <a:solidFill>
                                <a:schemeClr val="tx1"/>
                              </a:solidFill>
                              <a:latin typeface="Cambria Math" panose="02040503050406030204" pitchFamily="18" charset="0"/>
                            </a:rPr>
                            <m:t>2</m:t>
                          </m:r>
                        </m:sub>
                      </m:sSub>
                    </m:oMath>
                  </m:oMathPara>
                </a14:m>
                <a:endParaRPr lang="en-US" sz="2200" dirty="0">
                  <a:solidFill>
                    <a:schemeClr val="tx1"/>
                  </a:solidFill>
                </a:endParaRPr>
              </a:p>
            </p:txBody>
          </p:sp>
        </mc:Choice>
        <mc:Fallback xmlns="">
          <p:sp>
            <p:nvSpPr>
              <p:cNvPr id="23" name="Rectangle 22">
                <a:extLst>
                  <a:ext uri="{FF2B5EF4-FFF2-40B4-BE49-F238E27FC236}">
                    <a16:creationId xmlns:a16="http://schemas.microsoft.com/office/drawing/2014/main" id="{1DAA1361-2E24-4572-9403-C8EC31CD0ADE}"/>
                  </a:ext>
                </a:extLst>
              </p:cNvPr>
              <p:cNvSpPr>
                <a:spLocks noRot="1" noChangeAspect="1" noMove="1" noResize="1" noEditPoints="1" noAdjustHandles="1" noChangeArrowheads="1" noChangeShapeType="1" noTextEdit="1"/>
              </p:cNvSpPr>
              <p:nvPr/>
            </p:nvSpPr>
            <p:spPr>
              <a:xfrm>
                <a:off x="838200" y="2712899"/>
                <a:ext cx="527067" cy="430887"/>
              </a:xfrm>
              <a:prstGeom prst="rect">
                <a:avLst/>
              </a:prstGeom>
              <a:blipFill>
                <a:blip r:embed="rId5"/>
                <a:stretch>
                  <a:fillRect/>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048500" cy="1325563"/>
          </a:xfrm>
        </p:spPr>
        <p:txBody>
          <a:bodyPr/>
          <a:lstStyle/>
          <a:p>
            <a:r>
              <a:rPr lang="en-US" dirty="0">
                <a:solidFill>
                  <a:srgbClr val="990033"/>
                </a:solidFill>
              </a:rPr>
              <a:t>Principal Component Analysis</a:t>
            </a:r>
            <a:endParaRPr lang="en-US" dirty="0"/>
          </a:p>
        </p:txBody>
      </p:sp>
      <p:sp>
        <p:nvSpPr>
          <p:cNvPr id="17" name="Rectangle 16">
            <a:extLst>
              <a:ext uri="{FF2B5EF4-FFF2-40B4-BE49-F238E27FC236}">
                <a16:creationId xmlns:a16="http://schemas.microsoft.com/office/drawing/2014/main" id="{69123C44-2C2C-46A6-8B63-8446967EDDCB}"/>
              </a:ext>
            </a:extLst>
          </p:cNvPr>
          <p:cNvSpPr/>
          <p:nvPr/>
        </p:nvSpPr>
        <p:spPr>
          <a:xfrm>
            <a:off x="838202" y="1466403"/>
            <a:ext cx="6648448" cy="1200329"/>
          </a:xfrm>
          <a:prstGeom prst="rect">
            <a:avLst/>
          </a:prstGeom>
        </p:spPr>
        <p:txBody>
          <a:bodyPr wrap="square">
            <a:spAutoFit/>
          </a:bodyPr>
          <a:lstStyle/>
          <a:p>
            <a:r>
              <a:rPr lang="en-US" sz="2400" dirty="0">
                <a:cs typeface="Times New Roman" pitchFamily="18" charset="0"/>
              </a:rPr>
              <a:t>In Principal Component Analysis (PCA), new variables (PCs or Eigenvectors) are constructed as </a:t>
            </a:r>
            <a:r>
              <a:rPr lang="en-US" sz="2400" dirty="0">
                <a:solidFill>
                  <a:srgbClr val="FF0000"/>
                </a:solidFill>
                <a:cs typeface="Times New Roman" pitchFamily="18" charset="0"/>
              </a:rPr>
              <a:t>linear</a:t>
            </a:r>
            <a:r>
              <a:rPr lang="en-US" sz="2400" dirty="0">
                <a:cs typeface="Times New Roman" pitchFamily="18" charset="0"/>
              </a:rPr>
              <a:t> </a:t>
            </a:r>
            <a:r>
              <a:rPr lang="en-US" sz="2400" dirty="0">
                <a:solidFill>
                  <a:srgbClr val="0070C0"/>
                </a:solidFill>
                <a:cs typeface="Times New Roman" pitchFamily="18" charset="0"/>
              </a:rPr>
              <a:t>uncorrelated</a:t>
            </a:r>
            <a:r>
              <a:rPr lang="en-US" sz="2400" dirty="0">
                <a:cs typeface="Times New Roman" pitchFamily="18" charset="0"/>
              </a:rPr>
              <a:t> </a:t>
            </a:r>
            <a:r>
              <a:rPr lang="en-US" sz="2400" dirty="0">
                <a:solidFill>
                  <a:srgbClr val="00B050"/>
                </a:solidFill>
                <a:cs typeface="Times New Roman" pitchFamily="18" charset="0"/>
              </a:rPr>
              <a:t>mixtures</a:t>
            </a:r>
            <a:r>
              <a:rPr lang="en-US" sz="2400" dirty="0">
                <a:cs typeface="Times New Roman" pitchFamily="18" charset="0"/>
              </a:rPr>
              <a:t> of the initial variables. </a:t>
            </a:r>
          </a:p>
        </p:txBody>
      </p:sp>
      <p:sp>
        <p:nvSpPr>
          <p:cNvPr id="7" name="Text Box 2">
            <a:extLst>
              <a:ext uri="{FF2B5EF4-FFF2-40B4-BE49-F238E27FC236}">
                <a16:creationId xmlns:a16="http://schemas.microsoft.com/office/drawing/2014/main" id="{DF9EC5EB-5D8C-4338-A21C-0AD7E6CF19C2}"/>
              </a:ext>
            </a:extLst>
          </p:cNvPr>
          <p:cNvSpPr txBox="1">
            <a:spLocks noChangeArrowheads="1"/>
          </p:cNvSpPr>
          <p:nvPr/>
        </p:nvSpPr>
        <p:spPr bwMode="auto">
          <a:xfrm>
            <a:off x="7700963" y="435933"/>
            <a:ext cx="4071230" cy="5550530"/>
          </a:xfrm>
          <a:prstGeom prst="rect">
            <a:avLst/>
          </a:prstGeom>
          <a:solidFill>
            <a:srgbClr val="CCCCFF"/>
          </a:solidFill>
          <a:ln w="9525">
            <a:noFill/>
            <a:miter lim="800000"/>
            <a:headEnd/>
            <a:tailEnd/>
          </a:ln>
        </p:spPr>
        <p:txBody>
          <a:bodyPr vert="horz" wrap="square" lIns="91440" tIns="45720" rIns="91440" bIns="45720" numCol="1" anchor="t" anchorCtr="0" compatLnSpc="1">
            <a:prstTxWarp prst="textNoShape">
              <a:avLst/>
            </a:prstTxWarp>
          </a:bodyPr>
          <a:lstStyle/>
          <a:p>
            <a:r>
              <a:rPr lang="en-US" sz="2200" dirty="0">
                <a:solidFill>
                  <a:srgbClr val="FF0000"/>
                </a:solidFill>
              </a:rPr>
              <a:t>Steps</a:t>
            </a:r>
            <a:r>
              <a:rPr lang="en-US" sz="2200" dirty="0"/>
              <a:t>:</a:t>
            </a:r>
          </a:p>
          <a:p>
            <a:r>
              <a:rPr kumimoji="0" lang="en-US" altLang="en-US" sz="2200" b="0" i="0" u="none" strike="noStrike" cap="none" normalizeH="0" baseline="0" dirty="0">
                <a:ln>
                  <a:noFill/>
                </a:ln>
                <a:effectLst/>
              </a:rPr>
              <a:t>•</a:t>
            </a:r>
            <a:r>
              <a:rPr kumimoji="0" lang="en-US" altLang="en-US" sz="2200" b="0" i="0" u="none" strike="noStrike" cap="none" normalizeH="0" dirty="0">
                <a:ln>
                  <a:noFill/>
                </a:ln>
                <a:effectLst/>
              </a:rPr>
              <a:t> Normalization</a:t>
            </a:r>
            <a:endParaRPr kumimoji="0" lang="en-US" altLang="en-US" sz="2200" b="0" i="0" u="none" strike="noStrike" cap="none" normalizeH="0" baseline="0" dirty="0">
              <a:ln>
                <a:noFill/>
              </a:ln>
              <a:effectLst/>
            </a:endParaRPr>
          </a:p>
          <a:p>
            <a:pPr>
              <a:lnSpc>
                <a:spcPts val="1200"/>
              </a:lnSpc>
            </a:pPr>
            <a:endParaRPr kumimoji="0" lang="en-US" altLang="en-US" sz="2200" b="0" i="0" u="none" strike="noStrike" cap="none" normalizeH="0" baseline="0" dirty="0">
              <a:ln>
                <a:noFill/>
              </a:ln>
              <a:effectLst/>
            </a:endParaRPr>
          </a:p>
          <a:p>
            <a:r>
              <a:rPr kumimoji="0" lang="en-US" altLang="en-US" sz="2200" b="0" i="0" u="none" strike="noStrike" cap="none" normalizeH="0" baseline="0" dirty="0">
                <a:ln>
                  <a:noFill/>
                </a:ln>
                <a:effectLst/>
              </a:rPr>
              <a:t>•</a:t>
            </a:r>
            <a:r>
              <a:rPr kumimoji="0" lang="en-US" altLang="en-US" sz="2200" b="0" i="0" u="none" strike="noStrike" cap="none" normalizeH="0" dirty="0">
                <a:ln>
                  <a:noFill/>
                </a:ln>
                <a:effectLst/>
              </a:rPr>
              <a:t> Computing Covariance Matrix of variables</a:t>
            </a:r>
            <a:endParaRPr kumimoji="0" lang="en-US" altLang="en-US" sz="2200" b="0" i="0" u="none" strike="noStrike" cap="none" normalizeH="0" baseline="0" dirty="0">
              <a:ln>
                <a:noFill/>
              </a:ln>
              <a:effectLst/>
            </a:endParaRPr>
          </a:p>
          <a:p>
            <a:pPr>
              <a:lnSpc>
                <a:spcPts val="1200"/>
              </a:lnSpc>
            </a:pPr>
            <a:endParaRPr kumimoji="0" lang="en-US" altLang="en-US" sz="2200" b="0" i="0" u="none" strike="noStrike" cap="none" normalizeH="0" baseline="0" dirty="0">
              <a:ln>
                <a:noFill/>
              </a:ln>
              <a:effectLst/>
            </a:endParaRPr>
          </a:p>
          <a:p>
            <a:r>
              <a:rPr kumimoji="0" lang="en-US" altLang="en-US" sz="2200" b="0" i="0" u="none" strike="noStrike" cap="none" normalizeH="0" baseline="0" dirty="0">
                <a:ln>
                  <a:noFill/>
                </a:ln>
                <a:effectLst/>
              </a:rPr>
              <a:t>• Computing Eigenvalues and Eigenvectors</a:t>
            </a:r>
            <a:r>
              <a:rPr kumimoji="0" lang="en-US" altLang="en-US" sz="2200" b="0" i="0" u="none" strike="noStrike" cap="none" normalizeH="0" dirty="0">
                <a:ln>
                  <a:noFill/>
                </a:ln>
                <a:effectLst/>
              </a:rPr>
              <a:t> of the Covariance </a:t>
            </a:r>
            <a:r>
              <a:rPr lang="en-US" altLang="en-US" sz="2200" dirty="0"/>
              <a:t>M</a:t>
            </a:r>
            <a:r>
              <a:rPr kumimoji="0" lang="en-US" altLang="en-US" sz="2200" b="0" i="0" u="none" strike="noStrike" cap="none" normalizeH="0" dirty="0">
                <a:ln>
                  <a:noFill/>
                </a:ln>
                <a:effectLst/>
              </a:rPr>
              <a:t>atrix</a:t>
            </a:r>
            <a:endParaRPr kumimoji="0" lang="en-US" altLang="en-US" sz="2100" b="0" i="0" u="none" strike="noStrike" cap="none" normalizeH="0" baseline="0" dirty="0">
              <a:ln>
                <a:noFill/>
              </a:ln>
              <a:effectLst/>
            </a:endParaRPr>
          </a:p>
          <a:p>
            <a:pPr>
              <a:lnSpc>
                <a:spcPts val="1200"/>
              </a:lnSpc>
            </a:pPr>
            <a:endParaRPr lang="en-US" altLang="en-US" sz="2200" dirty="0"/>
          </a:p>
          <a:p>
            <a:r>
              <a:rPr lang="en-US" altLang="en-US" sz="2200" dirty="0"/>
              <a:t>• Bar plot of the percentage of information that new variables explain </a:t>
            </a:r>
          </a:p>
          <a:p>
            <a:pPr>
              <a:lnSpc>
                <a:spcPts val="1200"/>
              </a:lnSpc>
            </a:pPr>
            <a:endParaRPr lang="en-US" altLang="en-US" sz="2200" dirty="0"/>
          </a:p>
          <a:p>
            <a:r>
              <a:rPr lang="en-US" altLang="en-US" sz="2200" dirty="0"/>
              <a:t>• Deciding on the number of new  variables (PCs) to use and mapping our data into our new variables</a:t>
            </a:r>
            <a:endParaRPr kumimoji="0" lang="en-US" altLang="en-US" sz="2200" b="0" i="0" u="none" strike="noStrike" cap="none" normalizeH="0" baseline="0" dirty="0">
              <a:ln>
                <a:noFill/>
              </a:ln>
              <a:effectLst/>
            </a:endParaRPr>
          </a:p>
        </p:txBody>
      </p:sp>
      <p:cxnSp>
        <p:nvCxnSpPr>
          <p:cNvPr id="15" name="Straight Arrow Connector 14">
            <a:extLst>
              <a:ext uri="{FF2B5EF4-FFF2-40B4-BE49-F238E27FC236}">
                <a16:creationId xmlns:a16="http://schemas.microsoft.com/office/drawing/2014/main" id="{85D4D184-4C30-4A43-89A5-4BE6C6A3E573}"/>
              </a:ext>
            </a:extLst>
          </p:cNvPr>
          <p:cNvCxnSpPr>
            <a:cxnSpLocks/>
          </p:cNvCxnSpPr>
          <p:nvPr/>
        </p:nvCxnSpPr>
        <p:spPr>
          <a:xfrm flipV="1">
            <a:off x="1433712" y="3374618"/>
            <a:ext cx="2728714" cy="20169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0F82BB5-0EBF-445F-971A-2D8A2BC1544A}"/>
              </a:ext>
            </a:extLst>
          </p:cNvPr>
          <p:cNvCxnSpPr>
            <a:cxnSpLocks/>
          </p:cNvCxnSpPr>
          <p:nvPr/>
        </p:nvCxnSpPr>
        <p:spPr>
          <a:xfrm flipH="1" flipV="1">
            <a:off x="2286297" y="4085909"/>
            <a:ext cx="598014" cy="80898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AEDBC1B5-FE80-4FD1-AA83-DD6AECA6274A}"/>
                  </a:ext>
                </a:extLst>
              </p:cNvPr>
              <p:cNvSpPr/>
              <p:nvPr/>
            </p:nvSpPr>
            <p:spPr>
              <a:xfrm>
                <a:off x="3637347" y="2912953"/>
                <a:ext cx="74616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𝑃𝐶</m:t>
                          </m:r>
                        </m:e>
                        <m:sub>
                          <m:r>
                            <a:rPr lang="en-US" sz="2400" i="1">
                              <a:solidFill>
                                <a:srgbClr val="FF0000"/>
                              </a:solidFill>
                              <a:latin typeface="Cambria Math" panose="02040503050406030204" pitchFamily="18" charset="0"/>
                            </a:rPr>
                            <m:t>1</m:t>
                          </m:r>
                        </m:sub>
                      </m:sSub>
                    </m:oMath>
                  </m:oMathPara>
                </a14:m>
                <a:endParaRPr lang="en-US" sz="2400" dirty="0">
                  <a:solidFill>
                    <a:srgbClr val="FF0000"/>
                  </a:solidFill>
                </a:endParaRPr>
              </a:p>
            </p:txBody>
          </p:sp>
        </mc:Choice>
        <mc:Fallback xmlns="">
          <p:sp>
            <p:nvSpPr>
              <p:cNvPr id="24" name="Rectangle 23">
                <a:extLst>
                  <a:ext uri="{FF2B5EF4-FFF2-40B4-BE49-F238E27FC236}">
                    <a16:creationId xmlns:a16="http://schemas.microsoft.com/office/drawing/2014/main" id="{AEDBC1B5-FE80-4FD1-AA83-DD6AECA6274A}"/>
                  </a:ext>
                </a:extLst>
              </p:cNvPr>
              <p:cNvSpPr>
                <a:spLocks noRot="1" noChangeAspect="1" noMove="1" noResize="1" noEditPoints="1" noAdjustHandles="1" noChangeArrowheads="1" noChangeShapeType="1" noTextEdit="1"/>
              </p:cNvSpPr>
              <p:nvPr/>
            </p:nvSpPr>
            <p:spPr>
              <a:xfrm>
                <a:off x="3637347" y="2912953"/>
                <a:ext cx="746166"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58F4DF2C-D396-4E58-A000-CC63C3DB5E6E}"/>
                  </a:ext>
                </a:extLst>
              </p:cNvPr>
              <p:cNvSpPr/>
              <p:nvPr/>
            </p:nvSpPr>
            <p:spPr>
              <a:xfrm>
                <a:off x="2018099" y="3589209"/>
                <a:ext cx="75328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𝑃𝐶</m:t>
                          </m:r>
                        </m:e>
                        <m:sub>
                          <m:r>
                            <a:rPr lang="en-US" sz="2400" b="0" i="1" smtClean="0">
                              <a:solidFill>
                                <a:srgbClr val="FF0000"/>
                              </a:solidFill>
                              <a:latin typeface="Cambria Math" panose="02040503050406030204" pitchFamily="18" charset="0"/>
                            </a:rPr>
                            <m:t>2</m:t>
                          </m:r>
                        </m:sub>
                      </m:sSub>
                    </m:oMath>
                  </m:oMathPara>
                </a14:m>
                <a:endParaRPr lang="en-US" sz="2400" dirty="0">
                  <a:solidFill>
                    <a:srgbClr val="FF0000"/>
                  </a:solidFill>
                </a:endParaRPr>
              </a:p>
            </p:txBody>
          </p:sp>
        </mc:Choice>
        <mc:Fallback xmlns="">
          <p:sp>
            <p:nvSpPr>
              <p:cNvPr id="25" name="Rectangle 24">
                <a:extLst>
                  <a:ext uri="{FF2B5EF4-FFF2-40B4-BE49-F238E27FC236}">
                    <a16:creationId xmlns:a16="http://schemas.microsoft.com/office/drawing/2014/main" id="{58F4DF2C-D396-4E58-A000-CC63C3DB5E6E}"/>
                  </a:ext>
                </a:extLst>
              </p:cNvPr>
              <p:cNvSpPr>
                <a:spLocks noRot="1" noChangeAspect="1" noMove="1" noResize="1" noEditPoints="1" noAdjustHandles="1" noChangeArrowheads="1" noChangeShapeType="1" noTextEdit="1"/>
              </p:cNvSpPr>
              <p:nvPr/>
            </p:nvSpPr>
            <p:spPr>
              <a:xfrm>
                <a:off x="2018099" y="3589209"/>
                <a:ext cx="753283" cy="461665"/>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3597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down)">
                                      <p:cBhvr>
                                        <p:cTn id="12" dur="500"/>
                                        <p:tgtEl>
                                          <p:spTgt spid="21"/>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1000"/>
                                        <p:tgtEl>
                                          <p:spTgt spid="22"/>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10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2000"/>
                                        <p:tgtEl>
                                          <p:spTgt spid="15"/>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20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left)">
                                      <p:cBhvr>
                                        <p:cTn id="34" dur="2000"/>
                                        <p:tgtEl>
                                          <p:spTgt spid="18"/>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left)">
                                      <p:cBhvr>
                                        <p:cTn id="38"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7" grpId="0" animBg="1"/>
      <p:bldP spid="24" grpId="0"/>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105939" cy="1325563"/>
          </a:xfrm>
        </p:spPr>
        <p:txBody>
          <a:bodyPr/>
          <a:lstStyle/>
          <a:p>
            <a:r>
              <a:rPr lang="en-US" dirty="0">
                <a:solidFill>
                  <a:srgbClr val="990033"/>
                </a:solidFill>
              </a:rPr>
              <a:t>PCA</a:t>
            </a:r>
            <a:endParaRPr lang="en-US" dirty="0"/>
          </a:p>
        </p:txBody>
      </p:sp>
      <p:pic>
        <p:nvPicPr>
          <p:cNvPr id="8" name="Picture 7" descr="Chart&#10;&#10;Description automatically generated">
            <a:extLst>
              <a:ext uri="{FF2B5EF4-FFF2-40B4-BE49-F238E27FC236}">
                <a16:creationId xmlns:a16="http://schemas.microsoft.com/office/drawing/2014/main" id="{F7BE4089-34E0-49A2-A5A0-EBECC1BCB8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6087" y="365125"/>
            <a:ext cx="7412578" cy="5026472"/>
          </a:xfrm>
          <a:prstGeom prst="rect">
            <a:avLst/>
          </a:prstGeom>
        </p:spPr>
      </p:pic>
      <p:sp>
        <p:nvSpPr>
          <p:cNvPr id="9" name="Rectangle 8">
            <a:extLst>
              <a:ext uri="{FF2B5EF4-FFF2-40B4-BE49-F238E27FC236}">
                <a16:creationId xmlns:a16="http://schemas.microsoft.com/office/drawing/2014/main" id="{A2014C87-8B9B-442E-AE32-983C12802D2D}"/>
              </a:ext>
            </a:extLst>
          </p:cNvPr>
          <p:cNvSpPr/>
          <p:nvPr/>
        </p:nvSpPr>
        <p:spPr>
          <a:xfrm>
            <a:off x="838199" y="1463848"/>
            <a:ext cx="3256717" cy="3046988"/>
          </a:xfrm>
          <a:prstGeom prst="rect">
            <a:avLst/>
          </a:prstGeom>
        </p:spPr>
        <p:txBody>
          <a:bodyPr wrap="square">
            <a:spAutoFit/>
          </a:bodyPr>
          <a:lstStyle/>
          <a:p>
            <a:r>
              <a:rPr lang="en-US" sz="2400" dirty="0">
                <a:cs typeface="Times New Roman" pitchFamily="18" charset="0"/>
              </a:rPr>
              <a:t>In the </a:t>
            </a:r>
            <a:r>
              <a:rPr lang="en-US" sz="2400" dirty="0" err="1">
                <a:cs typeface="Times New Roman" pitchFamily="18" charset="0"/>
              </a:rPr>
              <a:t>credit_cluster</a:t>
            </a:r>
            <a:r>
              <a:rPr lang="en-US" sz="2400" dirty="0">
                <a:cs typeface="Times New Roman" pitchFamily="18" charset="0"/>
              </a:rPr>
              <a:t> dataset, after plotting the percentage of information that new PCs explain, </a:t>
            </a:r>
            <a:r>
              <a:rPr lang="en-US" sz="2400" dirty="0"/>
              <a:t>we can see that 7 new variables are able to explain 82% variance of data. </a:t>
            </a:r>
            <a:endParaRPr lang="en-US" sz="2400" dirty="0">
              <a:cs typeface="Times New Roman" pitchFamily="18" charset="0"/>
            </a:endParaRPr>
          </a:p>
        </p:txBody>
      </p:sp>
      <p:sp>
        <p:nvSpPr>
          <p:cNvPr id="11" name="TextBox 10">
            <a:extLst>
              <a:ext uri="{FF2B5EF4-FFF2-40B4-BE49-F238E27FC236}">
                <a16:creationId xmlns:a16="http://schemas.microsoft.com/office/drawing/2014/main" id="{5E24A415-4588-4D84-A65B-5C970870610C}"/>
              </a:ext>
            </a:extLst>
          </p:cNvPr>
          <p:cNvSpPr txBox="1"/>
          <p:nvPr/>
        </p:nvSpPr>
        <p:spPr>
          <a:xfrm>
            <a:off x="845557" y="5843989"/>
            <a:ext cx="11063108" cy="461665"/>
          </a:xfrm>
          <a:prstGeom prst="rect">
            <a:avLst/>
          </a:prstGeom>
          <a:noFill/>
        </p:spPr>
        <p:txBody>
          <a:bodyPr wrap="square">
            <a:spAutoFit/>
          </a:bodyPr>
          <a:lstStyle/>
          <a:p>
            <a:r>
              <a:rPr lang="en-US" sz="2400" dirty="0"/>
              <a:t>So, we will use first 7 PCs and reduce dimension of variables from 17 to 7.</a:t>
            </a:r>
          </a:p>
        </p:txBody>
      </p:sp>
    </p:spTree>
    <p:extLst>
      <p:ext uri="{BB962C8B-B14F-4D97-AF65-F5344CB8AC3E}">
        <p14:creationId xmlns:p14="http://schemas.microsoft.com/office/powerpoint/2010/main" val="3500598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4384729" cy="1325563"/>
          </a:xfrm>
        </p:spPr>
        <p:txBody>
          <a:bodyPr/>
          <a:lstStyle/>
          <a:p>
            <a:r>
              <a:rPr lang="en-US" dirty="0">
                <a:solidFill>
                  <a:srgbClr val="990033"/>
                </a:solidFill>
              </a:rPr>
              <a:t>Dimensionally Reduced Data</a:t>
            </a:r>
            <a:endParaRPr lang="en-US" dirty="0"/>
          </a:p>
        </p:txBody>
      </p:sp>
      <p:pic>
        <p:nvPicPr>
          <p:cNvPr id="4" name="Picture 3">
            <a:extLst>
              <a:ext uri="{FF2B5EF4-FFF2-40B4-BE49-F238E27FC236}">
                <a16:creationId xmlns:a16="http://schemas.microsoft.com/office/drawing/2014/main" id="{296E6C5A-CC08-41A1-95D3-393C31656E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pic>
        <p:nvPicPr>
          <p:cNvPr id="6" name="Picture 5" descr="Chart, scatter chart&#10;&#10;Description automatically generated">
            <a:extLst>
              <a:ext uri="{FF2B5EF4-FFF2-40B4-BE49-F238E27FC236}">
                <a16:creationId xmlns:a16="http://schemas.microsoft.com/office/drawing/2014/main" id="{66D5BE7A-626C-45A7-A0DE-F3CF4FE019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324667"/>
            <a:ext cx="4533333" cy="4533333"/>
          </a:xfrm>
          <a:prstGeom prst="rect">
            <a:avLst/>
          </a:prstGeom>
        </p:spPr>
      </p:pic>
    </p:spTree>
    <p:extLst>
      <p:ext uri="{BB962C8B-B14F-4D97-AF65-F5344CB8AC3E}">
        <p14:creationId xmlns:p14="http://schemas.microsoft.com/office/powerpoint/2010/main" val="908951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1CC9FA7F-0CA6-42CA-A077-320536EF702B}" type="slidenum">
              <a:rPr lang="en-US" smtClean="0"/>
              <a:t>2</a:t>
            </a:fld>
            <a:endParaRPr lang="en-US"/>
          </a:p>
        </p:txBody>
      </p:sp>
      <p:sp>
        <p:nvSpPr>
          <p:cNvPr id="9" name="Title 8">
            <a:extLst>
              <a:ext uri="{FF2B5EF4-FFF2-40B4-BE49-F238E27FC236}">
                <a16:creationId xmlns:a16="http://schemas.microsoft.com/office/drawing/2014/main" id="{1DD165D4-3BFC-4D7B-B8BE-773E71F84BD1}"/>
              </a:ext>
            </a:extLst>
          </p:cNvPr>
          <p:cNvSpPr>
            <a:spLocks noGrp="1"/>
          </p:cNvSpPr>
          <p:nvPr>
            <p:ph type="title"/>
          </p:nvPr>
        </p:nvSpPr>
        <p:spPr/>
        <p:txBody>
          <a:bodyPr>
            <a:normAutofit/>
          </a:bodyPr>
          <a:lstStyle/>
          <a:p>
            <a:r>
              <a:rPr lang="en-US" sz="3600" dirty="0">
                <a:solidFill>
                  <a:srgbClr val="990033"/>
                </a:solidFill>
              </a:rPr>
              <a:t>Supervised Learning</a:t>
            </a:r>
          </a:p>
        </p:txBody>
      </p:sp>
      <p:pic>
        <p:nvPicPr>
          <p:cNvPr id="5" name="Picture 4">
            <a:extLst>
              <a:ext uri="{FF2B5EF4-FFF2-40B4-BE49-F238E27FC236}">
                <a16:creationId xmlns:a16="http://schemas.microsoft.com/office/drawing/2014/main" id="{71D8F2FA-A737-4202-B497-27AFD10847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1053" y="4147899"/>
            <a:ext cx="1921763" cy="2229670"/>
          </a:xfrm>
          <a:prstGeom prst="rect">
            <a:avLst/>
          </a:prstGeom>
        </p:spPr>
      </p:pic>
      <p:sp>
        <p:nvSpPr>
          <p:cNvPr id="6" name="Rectangle 5">
            <a:extLst>
              <a:ext uri="{FF2B5EF4-FFF2-40B4-BE49-F238E27FC236}">
                <a16:creationId xmlns:a16="http://schemas.microsoft.com/office/drawing/2014/main" id="{753B59D7-BA1C-4063-A544-7C660052B61C}"/>
              </a:ext>
            </a:extLst>
          </p:cNvPr>
          <p:cNvSpPr/>
          <p:nvPr/>
        </p:nvSpPr>
        <p:spPr>
          <a:xfrm>
            <a:off x="637176" y="3731722"/>
            <a:ext cx="2444227" cy="830997"/>
          </a:xfrm>
          <a:prstGeom prst="rect">
            <a:avLst/>
          </a:prstGeom>
        </p:spPr>
        <p:txBody>
          <a:bodyPr wrap="square">
            <a:spAutoFit/>
          </a:bodyPr>
          <a:lstStyle/>
          <a:p>
            <a:pPr algn="ctr"/>
            <a:r>
              <a:rPr lang="en-US" sz="2400" dirty="0"/>
              <a:t>m example (</a:t>
            </a:r>
            <a:r>
              <a:rPr lang="en-US" sz="2400" dirty="0">
                <a:solidFill>
                  <a:srgbClr val="0070C0"/>
                </a:solidFill>
              </a:rPr>
              <a:t>inputs</a:t>
            </a:r>
            <a:r>
              <a:rPr lang="en-US" sz="2400" dirty="0"/>
              <a:t>, </a:t>
            </a:r>
            <a:r>
              <a:rPr lang="en-US" sz="2400" dirty="0">
                <a:solidFill>
                  <a:srgbClr val="FF0000"/>
                </a:solidFill>
              </a:rPr>
              <a:t>outputs</a:t>
            </a:r>
            <a:r>
              <a:rPr lang="en-US" sz="2400" dirty="0"/>
              <a:t>) </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7CFAC5A3-31FF-4A6A-81C5-3ECBAB19F276}"/>
                  </a:ext>
                </a:extLst>
              </p:cNvPr>
              <p:cNvSpPr/>
              <p:nvPr/>
            </p:nvSpPr>
            <p:spPr>
              <a:xfrm>
                <a:off x="1031497" y="4687790"/>
                <a:ext cx="1774332" cy="4629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rPr>
                          </m:ctrlPr>
                        </m:sSubSupPr>
                        <m:e>
                          <m:d>
                            <m:dPr>
                              <m:begChr m:val="{"/>
                              <m:endChr m:val="}"/>
                              <m:ctrlPr>
                                <a:rPr lang="en-US" sz="2400" i="1">
                                  <a:latin typeface="Cambria Math" panose="02040503050406030204" pitchFamily="18" charset="0"/>
                                </a:rPr>
                              </m:ctrlPr>
                            </m:dPr>
                            <m:e>
                              <m:d>
                                <m:dPr>
                                  <m:ctrlPr>
                                    <a:rPr lang="en-US" sz="2400" i="1">
                                      <a:latin typeface="Cambria Math" panose="02040503050406030204" pitchFamily="18" charset="0"/>
                                    </a:rPr>
                                  </m:ctrlPr>
                                </m:dPr>
                                <m:e>
                                  <m:sSub>
                                    <m:sSubPr>
                                      <m:ctrlPr>
                                        <a:rPr lang="en-US" sz="2400" i="1" smtClean="0">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𝑥</m:t>
                                      </m:r>
                                    </m:e>
                                    <m:sub>
                                      <m:r>
                                        <a:rPr lang="en-US" sz="2400" i="1">
                                          <a:solidFill>
                                            <a:srgbClr val="0070C0"/>
                                          </a:solidFill>
                                          <a:latin typeface="Cambria Math" panose="02040503050406030204" pitchFamily="18" charset="0"/>
                                        </a:rPr>
                                        <m:t>𝑖</m:t>
                                      </m:r>
                                    </m:sub>
                                  </m:sSub>
                                  <m:r>
                                    <a:rPr lang="en-US" sz="2400" i="1">
                                      <a:latin typeface="Cambria Math" panose="02040503050406030204" pitchFamily="18" charset="0"/>
                                    </a:rPr>
                                    <m:t>,</m:t>
                                  </m:r>
                                  <m:sSub>
                                    <m:sSubPr>
                                      <m:ctrlPr>
                                        <a:rPr lang="en-US" sz="2400" i="1" smtClean="0">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𝑦</m:t>
                                      </m:r>
                                    </m:e>
                                    <m:sub>
                                      <m:r>
                                        <a:rPr lang="en-US" sz="2400" i="1">
                                          <a:solidFill>
                                            <a:srgbClr val="FF0000"/>
                                          </a:solidFill>
                                          <a:latin typeface="Cambria Math" panose="02040503050406030204" pitchFamily="18" charset="0"/>
                                        </a:rPr>
                                        <m:t>𝑖</m:t>
                                      </m:r>
                                    </m:sub>
                                  </m:sSub>
                                </m:e>
                              </m:d>
                            </m:e>
                          </m:d>
                        </m:e>
                        <m:sub>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𝑚</m:t>
                          </m:r>
                        </m:sup>
                      </m:sSubSup>
                    </m:oMath>
                  </m:oMathPara>
                </a14:m>
                <a:endParaRPr lang="en-US" sz="2400" dirty="0"/>
              </a:p>
            </p:txBody>
          </p:sp>
        </mc:Choice>
        <mc:Fallback xmlns="">
          <p:sp>
            <p:nvSpPr>
              <p:cNvPr id="7" name="Rectangle 6">
                <a:extLst>
                  <a:ext uri="{FF2B5EF4-FFF2-40B4-BE49-F238E27FC236}">
                    <a16:creationId xmlns:a16="http://schemas.microsoft.com/office/drawing/2014/main" id="{7CFAC5A3-31FF-4A6A-81C5-3ECBAB19F276}"/>
                  </a:ext>
                </a:extLst>
              </p:cNvPr>
              <p:cNvSpPr>
                <a:spLocks noRot="1" noChangeAspect="1" noMove="1" noResize="1" noEditPoints="1" noAdjustHandles="1" noChangeArrowheads="1" noChangeShapeType="1" noTextEdit="1"/>
              </p:cNvSpPr>
              <p:nvPr/>
            </p:nvSpPr>
            <p:spPr>
              <a:xfrm>
                <a:off x="1031497" y="4687790"/>
                <a:ext cx="1774332" cy="462947"/>
              </a:xfrm>
              <a:prstGeom prst="rect">
                <a:avLst/>
              </a:prstGeom>
              <a:blipFill>
                <a:blip r:embed="rId5"/>
                <a:stretch>
                  <a:fillRect b="-9211"/>
                </a:stretch>
              </a:blipFill>
            </p:spPr>
            <p:txBody>
              <a:bodyPr/>
              <a:lstStyle/>
              <a:p>
                <a:r>
                  <a:rPr lang="en-US">
                    <a:noFill/>
                  </a:rPr>
                  <a:t> </a:t>
                </a:r>
              </a:p>
            </p:txBody>
          </p:sp>
        </mc:Fallback>
      </mc:AlternateContent>
      <p:sp>
        <p:nvSpPr>
          <p:cNvPr id="15" name="Rectangle: Rounded Corners 14">
            <a:extLst>
              <a:ext uri="{FF2B5EF4-FFF2-40B4-BE49-F238E27FC236}">
                <a16:creationId xmlns:a16="http://schemas.microsoft.com/office/drawing/2014/main" id="{BE63DF41-8C84-4B97-A9B2-2A58BD7344DE}"/>
              </a:ext>
            </a:extLst>
          </p:cNvPr>
          <p:cNvSpPr/>
          <p:nvPr/>
        </p:nvSpPr>
        <p:spPr>
          <a:xfrm>
            <a:off x="681847" y="3683424"/>
            <a:ext cx="2444227" cy="1579310"/>
          </a:xfrm>
          <a:prstGeom prst="roundRect">
            <a:avLst/>
          </a:prstGeom>
          <a:noFill/>
          <a:ln w="190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5F629C3C-A9D9-43FD-AD0B-73C79D57742F}"/>
                  </a:ext>
                </a:extLst>
              </p:cNvPr>
              <p:cNvSpPr/>
              <p:nvPr/>
            </p:nvSpPr>
            <p:spPr>
              <a:xfrm>
                <a:off x="3126074" y="4052955"/>
                <a:ext cx="673581" cy="6309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500" i="1" dirty="0" smtClean="0">
                          <a:solidFill>
                            <a:srgbClr val="008000"/>
                          </a:solidFill>
                          <a:latin typeface="Cambria Math" panose="02040503050406030204" pitchFamily="18" charset="0"/>
                          <a:ea typeface="Cambria Math" panose="02040503050406030204" pitchFamily="18" charset="0"/>
                        </a:rPr>
                        <m:t>⇒</m:t>
                      </m:r>
                    </m:oMath>
                  </m:oMathPara>
                </a14:m>
                <a:endParaRPr lang="en-US" sz="3500" dirty="0">
                  <a:solidFill>
                    <a:srgbClr val="008000"/>
                  </a:solidFill>
                </a:endParaRPr>
              </a:p>
            </p:txBody>
          </p:sp>
        </mc:Choice>
        <mc:Fallback xmlns="">
          <p:sp>
            <p:nvSpPr>
              <p:cNvPr id="16" name="Rectangle 15">
                <a:extLst>
                  <a:ext uri="{FF2B5EF4-FFF2-40B4-BE49-F238E27FC236}">
                    <a16:creationId xmlns:a16="http://schemas.microsoft.com/office/drawing/2014/main" id="{5F629C3C-A9D9-43FD-AD0B-73C79D57742F}"/>
                  </a:ext>
                </a:extLst>
              </p:cNvPr>
              <p:cNvSpPr>
                <a:spLocks noRot="1" noChangeAspect="1" noMove="1" noResize="1" noEditPoints="1" noAdjustHandles="1" noChangeArrowheads="1" noChangeShapeType="1" noTextEdit="1"/>
              </p:cNvSpPr>
              <p:nvPr/>
            </p:nvSpPr>
            <p:spPr>
              <a:xfrm>
                <a:off x="3126074" y="4052955"/>
                <a:ext cx="673581" cy="630942"/>
              </a:xfrm>
              <a:prstGeom prst="rect">
                <a:avLst/>
              </a:prstGeom>
              <a:blipFill>
                <a:blip r:embed="rId6"/>
                <a:stretch>
                  <a:fillRect/>
                </a:stretch>
              </a:blipFill>
            </p:spPr>
            <p:txBody>
              <a:bodyPr/>
              <a:lstStyle/>
              <a:p>
                <a:r>
                  <a:rPr lang="en-US">
                    <a:noFill/>
                  </a:rPr>
                  <a:t> </a:t>
                </a:r>
              </a:p>
            </p:txBody>
          </p:sp>
        </mc:Fallback>
      </mc:AlternateContent>
      <p:sp>
        <p:nvSpPr>
          <p:cNvPr id="17" name="Thought Bubble: Cloud 16">
            <a:extLst>
              <a:ext uri="{FF2B5EF4-FFF2-40B4-BE49-F238E27FC236}">
                <a16:creationId xmlns:a16="http://schemas.microsoft.com/office/drawing/2014/main" id="{3617E450-1C3A-4CAA-B527-6DC24E1D102E}"/>
              </a:ext>
            </a:extLst>
          </p:cNvPr>
          <p:cNvSpPr/>
          <p:nvPr/>
        </p:nvSpPr>
        <p:spPr>
          <a:xfrm>
            <a:off x="4011209" y="1632967"/>
            <a:ext cx="2972845" cy="2244891"/>
          </a:xfrm>
          <a:prstGeom prst="cloudCallout">
            <a:avLst/>
          </a:prstGeom>
          <a:noFill/>
          <a:ln w="190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Learn a Pattern to map </a:t>
            </a:r>
            <a:r>
              <a:rPr lang="en-US" sz="2400" dirty="0">
                <a:solidFill>
                  <a:srgbClr val="0070C0"/>
                </a:solidFill>
              </a:rPr>
              <a:t>inputs</a:t>
            </a:r>
            <a:r>
              <a:rPr lang="en-US" sz="2400" dirty="0">
                <a:solidFill>
                  <a:schemeClr val="tx1"/>
                </a:solidFill>
              </a:rPr>
              <a:t> to </a:t>
            </a:r>
            <a:r>
              <a:rPr lang="en-US" sz="2400" dirty="0">
                <a:solidFill>
                  <a:srgbClr val="FF0000"/>
                </a:solidFill>
              </a:rPr>
              <a:t>outputs</a:t>
            </a:r>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8DA6CC2E-202C-4E47-B41F-973076BE6D34}"/>
                  </a:ext>
                </a:extLst>
              </p:cNvPr>
              <p:cNvSpPr/>
              <p:nvPr/>
            </p:nvSpPr>
            <p:spPr>
              <a:xfrm>
                <a:off x="5386425" y="4919263"/>
                <a:ext cx="673581" cy="6309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500" i="1" dirty="0" smtClean="0">
                          <a:solidFill>
                            <a:srgbClr val="008000"/>
                          </a:solidFill>
                          <a:latin typeface="Cambria Math" panose="02040503050406030204" pitchFamily="18" charset="0"/>
                          <a:ea typeface="Cambria Math" panose="02040503050406030204" pitchFamily="18" charset="0"/>
                        </a:rPr>
                        <m:t>⇒</m:t>
                      </m:r>
                    </m:oMath>
                  </m:oMathPara>
                </a14:m>
                <a:endParaRPr lang="en-US" sz="3500" dirty="0">
                  <a:solidFill>
                    <a:srgbClr val="008000"/>
                  </a:solidFill>
                </a:endParaRPr>
              </a:p>
            </p:txBody>
          </p:sp>
        </mc:Choice>
        <mc:Fallback xmlns="">
          <p:sp>
            <p:nvSpPr>
              <p:cNvPr id="18" name="Rectangle 17">
                <a:extLst>
                  <a:ext uri="{FF2B5EF4-FFF2-40B4-BE49-F238E27FC236}">
                    <a16:creationId xmlns:a16="http://schemas.microsoft.com/office/drawing/2014/main" id="{8DA6CC2E-202C-4E47-B41F-973076BE6D34}"/>
                  </a:ext>
                </a:extLst>
              </p:cNvPr>
              <p:cNvSpPr>
                <a:spLocks noRot="1" noChangeAspect="1" noMove="1" noResize="1" noEditPoints="1" noAdjustHandles="1" noChangeArrowheads="1" noChangeShapeType="1" noTextEdit="1"/>
              </p:cNvSpPr>
              <p:nvPr/>
            </p:nvSpPr>
            <p:spPr>
              <a:xfrm>
                <a:off x="5386425" y="4919263"/>
                <a:ext cx="673581" cy="630942"/>
              </a:xfrm>
              <a:prstGeom prst="rect">
                <a:avLst/>
              </a:prstGeom>
              <a:blipFill>
                <a:blip r:embed="rId7"/>
                <a:stretch>
                  <a:fillRect/>
                </a:stretch>
              </a:blipFill>
            </p:spPr>
            <p:txBody>
              <a:bodyPr/>
              <a:lstStyle/>
              <a:p>
                <a:r>
                  <a:rPr lang="en-US">
                    <a:noFill/>
                  </a:rPr>
                  <a:t> </a:t>
                </a:r>
              </a:p>
            </p:txBody>
          </p:sp>
        </mc:Fallback>
      </mc:AlternateContent>
      <p:sp>
        <p:nvSpPr>
          <p:cNvPr id="19" name="Rectangle 18">
            <a:extLst>
              <a:ext uri="{FF2B5EF4-FFF2-40B4-BE49-F238E27FC236}">
                <a16:creationId xmlns:a16="http://schemas.microsoft.com/office/drawing/2014/main" id="{22406067-44BF-4432-84FB-0C4098E2B682}"/>
              </a:ext>
            </a:extLst>
          </p:cNvPr>
          <p:cNvSpPr/>
          <p:nvPr/>
        </p:nvSpPr>
        <p:spPr>
          <a:xfrm>
            <a:off x="6243882" y="4686718"/>
            <a:ext cx="2444227" cy="1200329"/>
          </a:xfrm>
          <a:prstGeom prst="rect">
            <a:avLst/>
          </a:prstGeom>
        </p:spPr>
        <p:txBody>
          <a:bodyPr wrap="square">
            <a:spAutoFit/>
          </a:bodyPr>
          <a:lstStyle/>
          <a:p>
            <a:pPr algn="ctr"/>
            <a:r>
              <a:rPr lang="en-US" sz="2400" dirty="0"/>
              <a:t>Predict </a:t>
            </a:r>
            <a:r>
              <a:rPr lang="en-US" sz="2400" dirty="0">
                <a:solidFill>
                  <a:srgbClr val="FF0000"/>
                </a:solidFill>
              </a:rPr>
              <a:t>outputs</a:t>
            </a:r>
            <a:r>
              <a:rPr lang="en-US" sz="2400" dirty="0"/>
              <a:t> for any given </a:t>
            </a:r>
            <a:r>
              <a:rPr lang="en-US" sz="2400" dirty="0">
                <a:solidFill>
                  <a:srgbClr val="0070C0"/>
                </a:solidFill>
              </a:rPr>
              <a:t>inputs</a:t>
            </a:r>
          </a:p>
        </p:txBody>
      </p:sp>
      <p:sp>
        <p:nvSpPr>
          <p:cNvPr id="20" name="Rectangle: Rounded Corners 19">
            <a:extLst>
              <a:ext uri="{FF2B5EF4-FFF2-40B4-BE49-F238E27FC236}">
                <a16:creationId xmlns:a16="http://schemas.microsoft.com/office/drawing/2014/main" id="{1C57F285-0866-43F3-83C8-FF3AA9AEEF19}"/>
              </a:ext>
            </a:extLst>
          </p:cNvPr>
          <p:cNvSpPr/>
          <p:nvPr/>
        </p:nvSpPr>
        <p:spPr>
          <a:xfrm>
            <a:off x="6288553" y="4638420"/>
            <a:ext cx="2444227" cy="1248627"/>
          </a:xfrm>
          <a:prstGeom prst="roundRect">
            <a:avLst/>
          </a:prstGeom>
          <a:noFill/>
          <a:ln w="190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10;&#10;Description automatically generated">
            <a:extLst>
              <a:ext uri="{FF2B5EF4-FFF2-40B4-BE49-F238E27FC236}">
                <a16:creationId xmlns:a16="http://schemas.microsoft.com/office/drawing/2014/main" id="{2FEF989A-B51E-4E97-938E-F8BF9A6BE3C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12478" y="136525"/>
            <a:ext cx="4246674" cy="3792587"/>
          </a:xfrm>
          <a:prstGeom prst="rect">
            <a:avLst/>
          </a:prstGeom>
        </p:spPr>
      </p:pic>
      <p:sp>
        <p:nvSpPr>
          <p:cNvPr id="2" name="TextBox 1">
            <a:extLst>
              <a:ext uri="{FF2B5EF4-FFF2-40B4-BE49-F238E27FC236}">
                <a16:creationId xmlns:a16="http://schemas.microsoft.com/office/drawing/2014/main" id="{F29DB57C-0E53-4EBC-B799-267357841968}"/>
              </a:ext>
            </a:extLst>
          </p:cNvPr>
          <p:cNvSpPr txBox="1"/>
          <p:nvPr/>
        </p:nvSpPr>
        <p:spPr>
          <a:xfrm rot="16200000">
            <a:off x="8490952" y="3139025"/>
            <a:ext cx="6811662" cy="584775"/>
          </a:xfrm>
          <a:prstGeom prst="rect">
            <a:avLst/>
          </a:prstGeom>
          <a:noFill/>
        </p:spPr>
        <p:txBody>
          <a:bodyPr wrap="square">
            <a:spAutoFit/>
          </a:bodyPr>
          <a:lstStyle/>
          <a:p>
            <a:r>
              <a:rPr lang="en-US" sz="1600" dirty="0">
                <a:solidFill>
                  <a:srgbClr val="C00000"/>
                </a:solidFill>
              </a:rPr>
              <a:t>[1] </a:t>
            </a:r>
            <a:r>
              <a:rPr lang="en-US" sz="1600" dirty="0"/>
              <a:t>towardsdatascience.com/coding-deep-learning-for-beginners-types-of-machine-learning-b9e651e1ed9d</a:t>
            </a:r>
          </a:p>
        </p:txBody>
      </p:sp>
    </p:spTree>
    <p:extLst>
      <p:ext uri="{BB962C8B-B14F-4D97-AF65-F5344CB8AC3E}">
        <p14:creationId xmlns:p14="http://schemas.microsoft.com/office/powerpoint/2010/main" val="170179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614312" cy="1325563"/>
          </a:xfrm>
        </p:spPr>
        <p:txBody>
          <a:bodyPr/>
          <a:lstStyle/>
          <a:p>
            <a:r>
              <a:rPr lang="en-US" dirty="0">
                <a:solidFill>
                  <a:srgbClr val="990033"/>
                </a:solidFill>
              </a:rPr>
              <a:t>Activity Part 2</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9" y="1552902"/>
            <a:ext cx="9566934" cy="1200329"/>
          </a:xfrm>
          <a:prstGeom prst="rect">
            <a:avLst/>
          </a:prstGeom>
        </p:spPr>
        <p:txBody>
          <a:bodyPr wrap="square">
            <a:spAutoFit/>
          </a:bodyPr>
          <a:lstStyle/>
          <a:p>
            <a:r>
              <a:rPr lang="en-US" sz="2400" b="1" dirty="0">
                <a:ea typeface="Times New Roman" panose="02020603050405020304" pitchFamily="18" charset="0"/>
              </a:rPr>
              <a:t>1.</a:t>
            </a:r>
            <a:r>
              <a:rPr lang="en-US" sz="2400" dirty="0">
                <a:ea typeface="Times New Roman" panose="02020603050405020304" pitchFamily="18" charset="0"/>
              </a:rPr>
              <a:t> USArrests.csv dataset shows arrests per 100,000 residents for assault, murder, and rape in each of the 50 US states in 1973. It also includes the percent of the population living in urban areas. </a:t>
            </a:r>
          </a:p>
        </p:txBody>
      </p:sp>
      <p:sp>
        <p:nvSpPr>
          <p:cNvPr id="8" name="Rectangle 7">
            <a:extLst>
              <a:ext uri="{FF2B5EF4-FFF2-40B4-BE49-F238E27FC236}">
                <a16:creationId xmlns:a16="http://schemas.microsoft.com/office/drawing/2014/main" id="{8200FBE0-A7AD-407F-B23D-19D402B94AA8}"/>
              </a:ext>
            </a:extLst>
          </p:cNvPr>
          <p:cNvSpPr/>
          <p:nvPr/>
        </p:nvSpPr>
        <p:spPr>
          <a:xfrm>
            <a:off x="875779" y="2844989"/>
            <a:ext cx="7774976" cy="3046988"/>
          </a:xfrm>
          <a:prstGeom prst="rect">
            <a:avLst/>
          </a:prstGeom>
        </p:spPr>
        <p:txBody>
          <a:bodyPr wrap="square">
            <a:spAutoFit/>
          </a:bodyPr>
          <a:lstStyle/>
          <a:p>
            <a:r>
              <a:rPr lang="en-US" sz="2400" dirty="0">
                <a:ea typeface="Times New Roman" panose="02020603050405020304" pitchFamily="18" charset="0"/>
              </a:rPr>
              <a:t>a) Remove variable State, then standardize the remaining four variables using normalization methods.</a:t>
            </a:r>
          </a:p>
          <a:p>
            <a:r>
              <a:rPr lang="en-US" sz="2400" dirty="0">
                <a:ea typeface="Times New Roman" panose="02020603050405020304" pitchFamily="18" charset="0"/>
              </a:rPr>
              <a:t>b) Perform PCA and explain how many PCs are required to maintain 90% of variability in the dataset. </a:t>
            </a:r>
          </a:p>
          <a:p>
            <a:r>
              <a:rPr lang="en-US" sz="2400" dirty="0">
                <a:ea typeface="Times New Roman" panose="02020603050405020304" pitchFamily="18" charset="0"/>
              </a:rPr>
              <a:t>c) Project the observations into 2D space and generate a scatterplot. Label the observations in the scatterplot with the “State” names. </a:t>
            </a:r>
          </a:p>
          <a:p>
            <a:r>
              <a:rPr lang="en-US" sz="2400" dirty="0">
                <a:ea typeface="Times New Roman" panose="02020603050405020304" pitchFamily="18" charset="0"/>
              </a:rPr>
              <a:t>d) Describe the results in at least five sentences.</a:t>
            </a:r>
          </a:p>
        </p:txBody>
      </p:sp>
    </p:spTree>
    <p:extLst>
      <p:ext uri="{BB962C8B-B14F-4D97-AF65-F5344CB8AC3E}">
        <p14:creationId xmlns:p14="http://schemas.microsoft.com/office/powerpoint/2010/main" val="697731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614312" cy="1325563"/>
          </a:xfrm>
        </p:spPr>
        <p:txBody>
          <a:bodyPr/>
          <a:lstStyle/>
          <a:p>
            <a:r>
              <a:rPr lang="en-US" dirty="0">
                <a:solidFill>
                  <a:srgbClr val="990033"/>
                </a:solidFill>
              </a:rPr>
              <a:t>Activity Part 2</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9" y="1552902"/>
            <a:ext cx="7314064" cy="1200329"/>
          </a:xfrm>
          <a:prstGeom prst="rect">
            <a:avLst/>
          </a:prstGeom>
        </p:spPr>
        <p:txBody>
          <a:bodyPr wrap="square">
            <a:spAutoFit/>
          </a:bodyPr>
          <a:lstStyle/>
          <a:p>
            <a:r>
              <a:rPr lang="en-US" sz="2400" b="1" dirty="0">
                <a:ea typeface="Times New Roman" panose="02020603050405020304" pitchFamily="18" charset="0"/>
              </a:rPr>
              <a:t>2.</a:t>
            </a:r>
            <a:r>
              <a:rPr lang="en-US" sz="2400" dirty="0">
                <a:ea typeface="Times New Roman" panose="02020603050405020304" pitchFamily="18" charset="0"/>
              </a:rPr>
              <a:t> Carmpg.csv dataset has 9 variables, 7 of which are numerical, that show characteristics of various cars such as mpg, horsepower, etc. </a:t>
            </a:r>
          </a:p>
        </p:txBody>
      </p:sp>
      <p:sp>
        <p:nvSpPr>
          <p:cNvPr id="4" name="Rectangle 3">
            <a:extLst>
              <a:ext uri="{FF2B5EF4-FFF2-40B4-BE49-F238E27FC236}">
                <a16:creationId xmlns:a16="http://schemas.microsoft.com/office/drawing/2014/main" id="{7D8EB291-801D-4270-B279-DC4705CB11DD}"/>
              </a:ext>
            </a:extLst>
          </p:cNvPr>
          <p:cNvSpPr/>
          <p:nvPr/>
        </p:nvSpPr>
        <p:spPr>
          <a:xfrm>
            <a:off x="875778" y="2844989"/>
            <a:ext cx="8851317" cy="2677656"/>
          </a:xfrm>
          <a:prstGeom prst="rect">
            <a:avLst/>
          </a:prstGeom>
        </p:spPr>
        <p:txBody>
          <a:bodyPr wrap="square">
            <a:spAutoFit/>
          </a:bodyPr>
          <a:lstStyle/>
          <a:p>
            <a:r>
              <a:rPr lang="en-US" sz="2400" dirty="0">
                <a:ea typeface="Times New Roman" panose="02020603050405020304" pitchFamily="18" charset="0"/>
              </a:rPr>
              <a:t>a) Remove variables “origin” and “name”, then standardize the remaining  variables using normalization methods.</a:t>
            </a:r>
          </a:p>
          <a:p>
            <a:r>
              <a:rPr lang="en-US" sz="2400" dirty="0">
                <a:ea typeface="Times New Roman" panose="02020603050405020304" pitchFamily="18" charset="0"/>
              </a:rPr>
              <a:t>b) Perform PCA and explain how many PCs are required to maintain 90% of variability in the dataset. </a:t>
            </a:r>
          </a:p>
          <a:p>
            <a:r>
              <a:rPr lang="en-US" sz="2400" dirty="0">
                <a:ea typeface="Times New Roman" panose="02020603050405020304" pitchFamily="18" charset="0"/>
              </a:rPr>
              <a:t>c) Project the observations into 2D space and generate a scatterplot. Label the observations in the scatterplot with the “origin” countries. </a:t>
            </a:r>
          </a:p>
          <a:p>
            <a:r>
              <a:rPr lang="en-US" sz="2400" dirty="0">
                <a:ea typeface="Times New Roman" panose="02020603050405020304" pitchFamily="18" charset="0"/>
              </a:rPr>
              <a:t>d) Describe the results in at least five sentences.</a:t>
            </a:r>
          </a:p>
        </p:txBody>
      </p:sp>
    </p:spTree>
    <p:extLst>
      <p:ext uri="{BB962C8B-B14F-4D97-AF65-F5344CB8AC3E}">
        <p14:creationId xmlns:p14="http://schemas.microsoft.com/office/powerpoint/2010/main" val="3445987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2200A62-F8D7-475D-906C-7E9CA67C7C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550" y="344364"/>
            <a:ext cx="2956566" cy="1371848"/>
          </a:xfrm>
          <a:prstGeom prst="rect">
            <a:avLst/>
          </a:prstGeom>
        </p:spPr>
      </p:pic>
      <p:sp>
        <p:nvSpPr>
          <p:cNvPr id="8" name="Title 1">
            <a:extLst>
              <a:ext uri="{FF2B5EF4-FFF2-40B4-BE49-F238E27FC236}">
                <a16:creationId xmlns:a16="http://schemas.microsoft.com/office/drawing/2014/main" id="{E7925FB2-E72E-49E0-B8B4-A6B35C7B4837}"/>
              </a:ext>
            </a:extLst>
          </p:cNvPr>
          <p:cNvSpPr>
            <a:spLocks noGrp="1"/>
          </p:cNvSpPr>
          <p:nvPr>
            <p:ph type="ctrTitle"/>
          </p:nvPr>
        </p:nvSpPr>
        <p:spPr>
          <a:xfrm>
            <a:off x="1524000" y="1567209"/>
            <a:ext cx="9144000" cy="2387600"/>
          </a:xfrm>
        </p:spPr>
        <p:txBody>
          <a:bodyPr/>
          <a:lstStyle/>
          <a:p>
            <a:r>
              <a:rPr lang="en-US" sz="6000" dirty="0">
                <a:solidFill>
                  <a:srgbClr val="990033"/>
                </a:solidFill>
              </a:rPr>
              <a:t>K-Means Clustering</a:t>
            </a:r>
            <a:endParaRPr lang="en-US" dirty="0">
              <a:solidFill>
                <a:srgbClr val="990033"/>
              </a:solidFill>
            </a:endParaRPr>
          </a:p>
        </p:txBody>
      </p:sp>
      <p:sp>
        <p:nvSpPr>
          <p:cNvPr id="5" name="TextBox 4">
            <a:extLst>
              <a:ext uri="{FF2B5EF4-FFF2-40B4-BE49-F238E27FC236}">
                <a16:creationId xmlns:a16="http://schemas.microsoft.com/office/drawing/2014/main" id="{DD167078-F7CE-41B6-ABCC-C67136F408E7}"/>
              </a:ext>
            </a:extLst>
          </p:cNvPr>
          <p:cNvSpPr txBox="1"/>
          <p:nvPr/>
        </p:nvSpPr>
        <p:spPr>
          <a:xfrm>
            <a:off x="7418444" y="5920988"/>
            <a:ext cx="4529830" cy="646331"/>
          </a:xfrm>
          <a:prstGeom prst="rect">
            <a:avLst/>
          </a:prstGeom>
          <a:noFill/>
        </p:spPr>
        <p:txBody>
          <a:bodyPr wrap="none" rtlCol="0">
            <a:spAutoFit/>
          </a:bodyPr>
          <a:lstStyle/>
          <a:p>
            <a:pPr algn="ctr"/>
            <a:r>
              <a:rPr lang="en-US" dirty="0"/>
              <a:t>Dr. Abolfazl Saghafi</a:t>
            </a:r>
          </a:p>
          <a:p>
            <a:pPr algn="ctr"/>
            <a:r>
              <a:rPr lang="en-US" dirty="0"/>
              <a:t>Assistant Professor of Statistics &amp; Data Science</a:t>
            </a:r>
          </a:p>
        </p:txBody>
      </p:sp>
    </p:spTree>
    <p:extLst>
      <p:ext uri="{BB962C8B-B14F-4D97-AF65-F5344CB8AC3E}">
        <p14:creationId xmlns:p14="http://schemas.microsoft.com/office/powerpoint/2010/main" val="1653969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2" y="365125"/>
            <a:ext cx="5983512" cy="1325563"/>
          </a:xfrm>
        </p:spPr>
        <p:txBody>
          <a:bodyPr>
            <a:normAutofit/>
          </a:bodyPr>
          <a:lstStyle/>
          <a:p>
            <a:r>
              <a:rPr lang="en-US" sz="3600" dirty="0">
                <a:solidFill>
                  <a:srgbClr val="990033"/>
                </a:solidFill>
              </a:rPr>
              <a:t>K-Means Process</a:t>
            </a:r>
          </a:p>
        </p:txBody>
      </p:sp>
      <p:sp>
        <p:nvSpPr>
          <p:cNvPr id="7" name="TextBox 6">
            <a:extLst>
              <a:ext uri="{FF2B5EF4-FFF2-40B4-BE49-F238E27FC236}">
                <a16:creationId xmlns:a16="http://schemas.microsoft.com/office/drawing/2014/main" id="{488AE4AA-70BA-4B88-AE86-605CE5711A60}"/>
              </a:ext>
            </a:extLst>
          </p:cNvPr>
          <p:cNvSpPr txBox="1"/>
          <p:nvPr/>
        </p:nvSpPr>
        <p:spPr>
          <a:xfrm>
            <a:off x="838201" y="1366784"/>
            <a:ext cx="7254919" cy="461665"/>
          </a:xfrm>
          <a:prstGeom prst="rect">
            <a:avLst/>
          </a:prstGeom>
          <a:noFill/>
        </p:spPr>
        <p:txBody>
          <a:bodyPr wrap="square" rtlCol="0">
            <a:spAutoFit/>
          </a:bodyPr>
          <a:lstStyle/>
          <a:p>
            <a:r>
              <a:rPr lang="en-US" sz="2400" dirty="0"/>
              <a:t>The general K-means clustering process is as follows</a:t>
            </a:r>
          </a:p>
        </p:txBody>
      </p:sp>
      <p:sp>
        <p:nvSpPr>
          <p:cNvPr id="9" name="TextBox 8">
            <a:extLst>
              <a:ext uri="{FF2B5EF4-FFF2-40B4-BE49-F238E27FC236}">
                <a16:creationId xmlns:a16="http://schemas.microsoft.com/office/drawing/2014/main" id="{167EF20B-B88F-4AA7-905C-0352F5E2D4B7}"/>
              </a:ext>
            </a:extLst>
          </p:cNvPr>
          <p:cNvSpPr txBox="1"/>
          <p:nvPr/>
        </p:nvSpPr>
        <p:spPr>
          <a:xfrm>
            <a:off x="838200" y="1859074"/>
            <a:ext cx="8251209" cy="830997"/>
          </a:xfrm>
          <a:prstGeom prst="rect">
            <a:avLst/>
          </a:prstGeom>
          <a:noFill/>
        </p:spPr>
        <p:txBody>
          <a:bodyPr wrap="square" rtlCol="0">
            <a:spAutoFit/>
          </a:bodyPr>
          <a:lstStyle/>
          <a:p>
            <a:r>
              <a:rPr lang="en-US" sz="2400" b="1" dirty="0"/>
              <a:t>1. </a:t>
            </a:r>
            <a:r>
              <a:rPr lang="en-US" sz="2400" dirty="0"/>
              <a:t>Select a </a:t>
            </a:r>
            <a:r>
              <a:rPr lang="en-US" sz="2400" dirty="0">
                <a:solidFill>
                  <a:srgbClr val="FF0000"/>
                </a:solidFill>
              </a:rPr>
              <a:t>number of clusters </a:t>
            </a:r>
            <a:r>
              <a:rPr lang="en-US" sz="2400" dirty="0"/>
              <a:t>to use and </a:t>
            </a:r>
            <a:r>
              <a:rPr lang="en-US" sz="2400" dirty="0">
                <a:solidFill>
                  <a:srgbClr val="0070C0"/>
                </a:solidFill>
              </a:rPr>
              <a:t>randomly initialize </a:t>
            </a:r>
            <a:r>
              <a:rPr lang="en-US" sz="2400" dirty="0"/>
              <a:t>that number of </a:t>
            </a:r>
            <a:r>
              <a:rPr lang="en-US" sz="2400" dirty="0">
                <a:solidFill>
                  <a:srgbClr val="0070C0"/>
                </a:solidFill>
              </a:rPr>
              <a:t>centroids</a:t>
            </a:r>
            <a:r>
              <a:rPr lang="en-US" sz="2400" dirty="0"/>
              <a:t>.</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D57D74B-35C0-4DD7-B8D7-C3A04E21C1DB}"/>
                  </a:ext>
                </a:extLst>
              </p:cNvPr>
              <p:cNvSpPr txBox="1"/>
              <p:nvPr/>
            </p:nvSpPr>
            <p:spPr>
              <a:xfrm>
                <a:off x="838201" y="2794462"/>
                <a:ext cx="8251208" cy="830997"/>
              </a:xfrm>
              <a:prstGeom prst="rect">
                <a:avLst/>
              </a:prstGeom>
              <a:noFill/>
            </p:spPr>
            <p:txBody>
              <a:bodyPr wrap="square" rtlCol="0">
                <a:spAutoFit/>
              </a:bodyPr>
              <a:lstStyle/>
              <a:p>
                <a:r>
                  <a:rPr lang="en-US" sz="2400" b="1" dirty="0"/>
                  <a:t>2. </a:t>
                </a:r>
                <a:r>
                  <a:rPr lang="en-US" sz="2400" dirty="0"/>
                  <a:t>A distance between each observation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oMath>
                </a14:m>
                <a:r>
                  <a:rPr lang="en-US" sz="2400" dirty="0"/>
                  <a:t>) and each centroid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𝑘</m:t>
                        </m:r>
                      </m:sub>
                    </m:sSub>
                  </m:oMath>
                </a14:m>
                <a:r>
                  <a:rPr lang="en-US" sz="2400" dirty="0"/>
                  <a:t>) is computed.</a:t>
                </a:r>
              </a:p>
            </p:txBody>
          </p:sp>
        </mc:Choice>
        <mc:Fallback xmlns="">
          <p:sp>
            <p:nvSpPr>
              <p:cNvPr id="10" name="TextBox 9">
                <a:extLst>
                  <a:ext uri="{FF2B5EF4-FFF2-40B4-BE49-F238E27FC236}">
                    <a16:creationId xmlns:a16="http://schemas.microsoft.com/office/drawing/2014/main" id="{1D57D74B-35C0-4DD7-B8D7-C3A04E21C1DB}"/>
                  </a:ext>
                </a:extLst>
              </p:cNvPr>
              <p:cNvSpPr txBox="1">
                <a:spLocks noRot="1" noChangeAspect="1" noMove="1" noResize="1" noEditPoints="1" noAdjustHandles="1" noChangeArrowheads="1" noChangeShapeType="1" noTextEdit="1"/>
              </p:cNvSpPr>
              <p:nvPr/>
            </p:nvSpPr>
            <p:spPr>
              <a:xfrm>
                <a:off x="838201" y="2794462"/>
                <a:ext cx="8251208" cy="830997"/>
              </a:xfrm>
              <a:prstGeom prst="rect">
                <a:avLst/>
              </a:prstGeom>
              <a:blipFill>
                <a:blip r:embed="rId3"/>
                <a:stretch>
                  <a:fillRect l="-1183" t="-5839" b="-15328"/>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7F83160B-9F34-4ECA-97AF-B11E7D8573B8}"/>
              </a:ext>
            </a:extLst>
          </p:cNvPr>
          <p:cNvSpPr txBox="1"/>
          <p:nvPr/>
        </p:nvSpPr>
        <p:spPr>
          <a:xfrm>
            <a:off x="838201" y="3785689"/>
            <a:ext cx="8360390" cy="830997"/>
          </a:xfrm>
          <a:prstGeom prst="rect">
            <a:avLst/>
          </a:prstGeom>
          <a:noFill/>
        </p:spPr>
        <p:txBody>
          <a:bodyPr wrap="square" rtlCol="0">
            <a:spAutoFit/>
          </a:bodyPr>
          <a:lstStyle/>
          <a:p>
            <a:r>
              <a:rPr lang="en-US" sz="2400" b="1" dirty="0"/>
              <a:t>3. </a:t>
            </a:r>
            <a:r>
              <a:rPr lang="en-US" sz="2400" dirty="0"/>
              <a:t>Each observation is assigned to their closest centroid, based on the defined distance between the observation and the centroid.</a:t>
            </a:r>
          </a:p>
        </p:txBody>
      </p:sp>
      <p:sp>
        <p:nvSpPr>
          <p:cNvPr id="14" name="TextBox 13">
            <a:extLst>
              <a:ext uri="{FF2B5EF4-FFF2-40B4-BE49-F238E27FC236}">
                <a16:creationId xmlns:a16="http://schemas.microsoft.com/office/drawing/2014/main" id="{3000D7C4-42C1-4455-9211-D4C764388553}"/>
              </a:ext>
            </a:extLst>
          </p:cNvPr>
          <p:cNvSpPr txBox="1"/>
          <p:nvPr/>
        </p:nvSpPr>
        <p:spPr>
          <a:xfrm>
            <a:off x="838200" y="4780240"/>
            <a:ext cx="8360389" cy="830997"/>
          </a:xfrm>
          <a:prstGeom prst="rect">
            <a:avLst/>
          </a:prstGeom>
          <a:noFill/>
        </p:spPr>
        <p:txBody>
          <a:bodyPr wrap="square" rtlCol="0">
            <a:spAutoFit/>
          </a:bodyPr>
          <a:lstStyle/>
          <a:p>
            <a:r>
              <a:rPr lang="en-US" sz="2400" b="1" dirty="0"/>
              <a:t>4. </a:t>
            </a:r>
            <a:r>
              <a:rPr lang="en-US" sz="2400" dirty="0"/>
              <a:t>Update the centers to the average values of observations in each group.</a:t>
            </a:r>
          </a:p>
        </p:txBody>
      </p:sp>
      <p:sp>
        <p:nvSpPr>
          <p:cNvPr id="15" name="TextBox 14">
            <a:extLst>
              <a:ext uri="{FF2B5EF4-FFF2-40B4-BE49-F238E27FC236}">
                <a16:creationId xmlns:a16="http://schemas.microsoft.com/office/drawing/2014/main" id="{8D9E8F57-6161-47EC-AC75-E18EFB83BE85}"/>
              </a:ext>
            </a:extLst>
          </p:cNvPr>
          <p:cNvSpPr txBox="1"/>
          <p:nvPr/>
        </p:nvSpPr>
        <p:spPr>
          <a:xfrm>
            <a:off x="838200" y="5754401"/>
            <a:ext cx="8633345" cy="830997"/>
          </a:xfrm>
          <a:prstGeom prst="rect">
            <a:avLst/>
          </a:prstGeom>
          <a:noFill/>
        </p:spPr>
        <p:txBody>
          <a:bodyPr wrap="square" rtlCol="0">
            <a:spAutoFit/>
          </a:bodyPr>
          <a:lstStyle/>
          <a:p>
            <a:r>
              <a:rPr lang="en-US" sz="2400" b="1" dirty="0"/>
              <a:t>5. </a:t>
            </a:r>
            <a:r>
              <a:rPr lang="en-US" sz="2400" dirty="0"/>
              <a:t>Steps 2 to 4 are repeated for a pre-specified number of iterations or until the cluster centers don’t change much between iterations.</a:t>
            </a:r>
          </a:p>
        </p:txBody>
      </p:sp>
      <p:pic>
        <p:nvPicPr>
          <p:cNvPr id="11" name="Picture 10">
            <a:extLst>
              <a:ext uri="{FF2B5EF4-FFF2-40B4-BE49-F238E27FC236}">
                <a16:creationId xmlns:a16="http://schemas.microsoft.com/office/drawing/2014/main" id="{45C2E09C-982F-4801-8441-A3A4547481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74807" y="365125"/>
            <a:ext cx="1852054" cy="1852054"/>
          </a:xfrm>
          <a:prstGeom prst="rect">
            <a:avLst/>
          </a:prstGeom>
        </p:spPr>
      </p:pic>
      <p:pic>
        <p:nvPicPr>
          <p:cNvPr id="13" name="Picture 12">
            <a:extLst>
              <a:ext uri="{FF2B5EF4-FFF2-40B4-BE49-F238E27FC236}">
                <a16:creationId xmlns:a16="http://schemas.microsoft.com/office/drawing/2014/main" id="{2FF8EF79-FCE5-463B-91FF-59077BF5E7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24983" y="2487560"/>
            <a:ext cx="1839456" cy="1852055"/>
          </a:xfrm>
          <a:prstGeom prst="rect">
            <a:avLst/>
          </a:prstGeom>
        </p:spPr>
      </p:pic>
      <p:pic>
        <p:nvPicPr>
          <p:cNvPr id="16" name="Picture 15">
            <a:extLst>
              <a:ext uri="{FF2B5EF4-FFF2-40B4-BE49-F238E27FC236}">
                <a16:creationId xmlns:a16="http://schemas.microsoft.com/office/drawing/2014/main" id="{0F5E9E8C-CEC7-40DB-AF60-7CA0C4D141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74807" y="4615769"/>
            <a:ext cx="1852054" cy="1890908"/>
          </a:xfrm>
          <a:prstGeom prst="rect">
            <a:avLst/>
          </a:prstGeom>
        </p:spPr>
      </p:pic>
    </p:spTree>
    <p:extLst>
      <p:ext uri="{BB962C8B-B14F-4D97-AF65-F5344CB8AC3E}">
        <p14:creationId xmlns:p14="http://schemas.microsoft.com/office/powerpoint/2010/main" val="343164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circle(in)">
                                      <p:cBhvr>
                                        <p:cTn id="17" dur="1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20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2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circle(in)">
                                      <p:cBhvr>
                                        <p:cTn id="32"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scatter chart&#10;&#10;Description automatically generated">
            <a:extLst>
              <a:ext uri="{FF2B5EF4-FFF2-40B4-BE49-F238E27FC236}">
                <a16:creationId xmlns:a16="http://schemas.microsoft.com/office/drawing/2014/main" id="{FB73EC0A-5843-4006-817F-E64B6824C0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224991"/>
            <a:ext cx="5583729" cy="5583729"/>
          </a:xfrm>
          <a:prstGeom prst="rect">
            <a:avLst/>
          </a:prstGeom>
        </p:spPr>
      </p:pic>
      <p:sp>
        <p:nvSpPr>
          <p:cNvPr id="8" name="Slide Number Placeholder 7"/>
          <p:cNvSpPr>
            <a:spLocks noGrp="1"/>
          </p:cNvSpPr>
          <p:nvPr>
            <p:ph type="sldNum" sz="quarter" idx="12"/>
          </p:nvPr>
        </p:nvSpPr>
        <p:spPr/>
        <p:txBody>
          <a:bodyPr/>
          <a:lstStyle/>
          <a:p>
            <a:fld id="{1CC9FA7F-0CA6-42CA-A077-320536EF702B}" type="slidenum">
              <a:rPr lang="en-US" smtClean="0"/>
              <a:t>24</a:t>
            </a:fld>
            <a:endParaRPr lang="en-US"/>
          </a:p>
        </p:txBody>
      </p:sp>
      <p:sp>
        <p:nvSpPr>
          <p:cNvPr id="9" name="Title 8">
            <a:extLst>
              <a:ext uri="{FF2B5EF4-FFF2-40B4-BE49-F238E27FC236}">
                <a16:creationId xmlns:a16="http://schemas.microsoft.com/office/drawing/2014/main" id="{1DD165D4-3BFC-4D7B-B8BE-773E71F84BD1}"/>
              </a:ext>
            </a:extLst>
          </p:cNvPr>
          <p:cNvSpPr>
            <a:spLocks noGrp="1"/>
          </p:cNvSpPr>
          <p:nvPr>
            <p:ph type="title"/>
          </p:nvPr>
        </p:nvSpPr>
        <p:spPr/>
        <p:txBody>
          <a:bodyPr>
            <a:normAutofit/>
          </a:bodyPr>
          <a:lstStyle/>
          <a:p>
            <a:r>
              <a:rPr lang="en-US" sz="3600" dirty="0">
                <a:solidFill>
                  <a:srgbClr val="990033"/>
                </a:solidFill>
              </a:rPr>
              <a:t>K-Means Visual Example</a:t>
            </a:r>
            <a:endParaRPr lang="en-US" sz="3600" dirty="0">
              <a:solidFill>
                <a:srgbClr val="008000"/>
              </a:solidFill>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1517487-D2F5-439E-9EED-17EFBF616EA3}"/>
                  </a:ext>
                </a:extLst>
              </p:cNvPr>
              <p:cNvSpPr/>
              <p:nvPr/>
            </p:nvSpPr>
            <p:spPr>
              <a:xfrm>
                <a:off x="10814226" y="1211663"/>
                <a:ext cx="12892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i="1">
                              <a:latin typeface="Cambria Math" panose="02040503050406030204" pitchFamily="18" charset="0"/>
                            </a:rPr>
                          </m:ctrlPr>
                        </m:dPr>
                        <m:e>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𝑥</m:t>
                              </m:r>
                            </m:e>
                            <m:sub>
                              <m:r>
                                <a:rPr lang="en-US" sz="2400" i="1">
                                  <a:solidFill>
                                    <a:srgbClr val="0070C0"/>
                                  </a:solidFill>
                                  <a:latin typeface="Cambria Math" panose="02040503050406030204" pitchFamily="18" charset="0"/>
                                </a:rPr>
                                <m:t>1</m:t>
                              </m:r>
                            </m:sub>
                          </m:sSub>
                          <m:r>
                            <a:rPr lang="en-US" sz="2400" i="1">
                              <a:latin typeface="Cambria Math" panose="02040503050406030204" pitchFamily="18" charset="0"/>
                            </a:rPr>
                            <m:t>,</m:t>
                          </m:r>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𝑥</m:t>
                              </m:r>
                            </m:e>
                            <m:sub>
                              <m:r>
                                <a:rPr lang="en-US" sz="2400" i="1">
                                  <a:solidFill>
                                    <a:srgbClr val="0070C0"/>
                                  </a:solidFill>
                                  <a:latin typeface="Cambria Math" panose="02040503050406030204" pitchFamily="18" charset="0"/>
                                </a:rPr>
                                <m:t>2</m:t>
                              </m:r>
                            </m:sub>
                          </m:sSub>
                          <m:r>
                            <a:rPr lang="en-US" sz="2400" i="1" smtClean="0">
                              <a:solidFill>
                                <a:srgbClr val="0070C0"/>
                              </a:solidFill>
                              <a:latin typeface="Cambria Math" panose="02040503050406030204" pitchFamily="18" charset="0"/>
                            </a:rPr>
                            <m:t> </m:t>
                          </m:r>
                        </m:e>
                      </m:d>
                    </m:oMath>
                  </m:oMathPara>
                </a14:m>
                <a:endParaRPr lang="en-US" sz="2400" dirty="0"/>
              </a:p>
            </p:txBody>
          </p:sp>
        </mc:Choice>
        <mc:Fallback xmlns="">
          <p:sp>
            <p:nvSpPr>
              <p:cNvPr id="2" name="Rectangle 1">
                <a:extLst>
                  <a:ext uri="{FF2B5EF4-FFF2-40B4-BE49-F238E27FC236}">
                    <a16:creationId xmlns:a16="http://schemas.microsoft.com/office/drawing/2014/main" id="{91517487-D2F5-439E-9EED-17EFBF616EA3}"/>
                  </a:ext>
                </a:extLst>
              </p:cNvPr>
              <p:cNvSpPr>
                <a:spLocks noRot="1" noChangeAspect="1" noMove="1" noResize="1" noEditPoints="1" noAdjustHandles="1" noChangeArrowheads="1" noChangeShapeType="1" noTextEdit="1"/>
              </p:cNvSpPr>
              <p:nvPr/>
            </p:nvSpPr>
            <p:spPr>
              <a:xfrm>
                <a:off x="10814226" y="1211663"/>
                <a:ext cx="1289264" cy="461665"/>
              </a:xfrm>
              <a:prstGeom prst="rect">
                <a:avLst/>
              </a:prstGeom>
              <a:blipFill>
                <a:blip r:embed="rId4"/>
                <a:stretch>
                  <a:fillRect b="-1333"/>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A29D80A7-8504-452B-AD74-958907CDD31C}"/>
              </a:ext>
            </a:extLst>
          </p:cNvPr>
          <p:cNvSpPr txBox="1"/>
          <p:nvPr/>
        </p:nvSpPr>
        <p:spPr>
          <a:xfrm>
            <a:off x="838200" y="1536404"/>
            <a:ext cx="5438614" cy="1200329"/>
          </a:xfrm>
          <a:prstGeom prst="rect">
            <a:avLst/>
          </a:prstGeom>
          <a:noFill/>
        </p:spPr>
        <p:txBody>
          <a:bodyPr wrap="square">
            <a:spAutoFit/>
          </a:bodyPr>
          <a:lstStyle/>
          <a:p>
            <a:r>
              <a:rPr lang="en-US" sz="2400" baseline="0" dirty="0"/>
              <a:t>This example shows how computer uses some given instructions to cluster inputs into three clusters. </a:t>
            </a:r>
          </a:p>
        </p:txBody>
      </p:sp>
      <p:sp>
        <p:nvSpPr>
          <p:cNvPr id="10" name="TextBox 9">
            <a:extLst>
              <a:ext uri="{FF2B5EF4-FFF2-40B4-BE49-F238E27FC236}">
                <a16:creationId xmlns:a16="http://schemas.microsoft.com/office/drawing/2014/main" id="{7C10E5AA-1417-40D9-BF35-D10BA2B69AFB}"/>
              </a:ext>
            </a:extLst>
          </p:cNvPr>
          <p:cNvSpPr txBox="1"/>
          <p:nvPr/>
        </p:nvSpPr>
        <p:spPr>
          <a:xfrm>
            <a:off x="838200" y="3812810"/>
            <a:ext cx="5098774" cy="2308324"/>
          </a:xfrm>
          <a:prstGeom prst="rect">
            <a:avLst/>
          </a:prstGeom>
          <a:noFill/>
        </p:spPr>
        <p:txBody>
          <a:bodyPr wrap="square">
            <a:spAutoFit/>
          </a:bodyPr>
          <a:lstStyle/>
          <a:p>
            <a:r>
              <a:rPr lang="en-US" sz="2400" baseline="0" dirty="0"/>
              <a:t>Figuring out such clustering tasks in this 2D space is easy to us. When we increase the problem space, that is the number of variables, computers find the clusters way faster than we can do. It just takes a few lines of codes. </a:t>
            </a:r>
          </a:p>
        </p:txBody>
      </p:sp>
    </p:spTree>
    <p:extLst>
      <p:ext uri="{BB962C8B-B14F-4D97-AF65-F5344CB8AC3E}">
        <p14:creationId xmlns:p14="http://schemas.microsoft.com/office/powerpoint/2010/main" val="329364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199" y="365125"/>
            <a:ext cx="6506029" cy="1325563"/>
          </a:xfrm>
        </p:spPr>
        <p:txBody>
          <a:bodyPr>
            <a:normAutofit/>
          </a:bodyPr>
          <a:lstStyle/>
          <a:p>
            <a:r>
              <a:rPr lang="en-US" sz="3600" dirty="0">
                <a:solidFill>
                  <a:srgbClr val="990033"/>
                </a:solidFill>
              </a:rPr>
              <a:t>Optimal Number of Clusters</a:t>
            </a:r>
          </a:p>
        </p:txBody>
      </p:sp>
      <p:sp>
        <p:nvSpPr>
          <p:cNvPr id="18" name="TextBox 17">
            <a:extLst>
              <a:ext uri="{FF2B5EF4-FFF2-40B4-BE49-F238E27FC236}">
                <a16:creationId xmlns:a16="http://schemas.microsoft.com/office/drawing/2014/main" id="{280127AE-92B5-4C94-A46D-F0CE942C2D2B}"/>
              </a:ext>
            </a:extLst>
          </p:cNvPr>
          <p:cNvSpPr txBox="1"/>
          <p:nvPr/>
        </p:nvSpPr>
        <p:spPr>
          <a:xfrm>
            <a:off x="7028597" y="351268"/>
            <a:ext cx="4779107" cy="2513509"/>
          </a:xfrm>
          <a:prstGeom prst="rect">
            <a:avLst/>
          </a:prstGeom>
          <a:solidFill>
            <a:srgbClr val="CCECFF"/>
          </a:solidFill>
        </p:spPr>
        <p:txBody>
          <a:bodyPr wrap="square" rtlCol="0">
            <a:spAutoFit/>
          </a:bodyPr>
          <a:lstStyle/>
          <a:p>
            <a:r>
              <a:rPr lang="en-US" sz="2400" dirty="0">
                <a:solidFill>
                  <a:srgbClr val="FF0000"/>
                </a:solidFill>
              </a:rPr>
              <a:t>Notes:</a:t>
            </a:r>
          </a:p>
          <a:p>
            <a:pPr>
              <a:lnSpc>
                <a:spcPts val="800"/>
              </a:lnSpc>
            </a:pPr>
            <a:endParaRPr lang="en-US" sz="2400" dirty="0"/>
          </a:p>
          <a:p>
            <a:r>
              <a:rPr lang="en-US" sz="2400" dirty="0"/>
              <a:t>● Normalization should be used before clustering  </a:t>
            </a:r>
          </a:p>
          <a:p>
            <a:pPr>
              <a:lnSpc>
                <a:spcPts val="800"/>
              </a:lnSpc>
            </a:pPr>
            <a:endParaRPr lang="en-US" sz="2400" dirty="0"/>
          </a:p>
          <a:p>
            <a:r>
              <a:rPr lang="en-US" sz="2400" dirty="0"/>
              <a:t>● Average silhouette is usually used to determine optimum number of clusters</a:t>
            </a:r>
          </a:p>
        </p:txBody>
      </p:sp>
      <p:pic>
        <p:nvPicPr>
          <p:cNvPr id="9" name="Picture 8" descr="Chart, line chart&#10;&#10;Description automatically generated">
            <a:extLst>
              <a:ext uri="{FF2B5EF4-FFF2-40B4-BE49-F238E27FC236}">
                <a16:creationId xmlns:a16="http://schemas.microsoft.com/office/drawing/2014/main" id="{E9860D54-E647-4738-BBEA-820E0725D6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9926" y="3090647"/>
            <a:ext cx="4977778" cy="3530159"/>
          </a:xfrm>
          <a:prstGeom prst="rect">
            <a:avLst/>
          </a:prstGeom>
        </p:spPr>
      </p:pic>
      <p:sp>
        <p:nvSpPr>
          <p:cNvPr id="13" name="TextBox 12">
            <a:extLst>
              <a:ext uri="{FF2B5EF4-FFF2-40B4-BE49-F238E27FC236}">
                <a16:creationId xmlns:a16="http://schemas.microsoft.com/office/drawing/2014/main" id="{916BAF9D-AD82-4EE8-9957-68FA563AD1F7}"/>
              </a:ext>
            </a:extLst>
          </p:cNvPr>
          <p:cNvSpPr txBox="1"/>
          <p:nvPr/>
        </p:nvSpPr>
        <p:spPr>
          <a:xfrm>
            <a:off x="859578" y="1515689"/>
            <a:ext cx="5579247" cy="1200329"/>
          </a:xfrm>
          <a:prstGeom prst="rect">
            <a:avLst/>
          </a:prstGeom>
          <a:noFill/>
        </p:spPr>
        <p:txBody>
          <a:bodyPr wrap="square">
            <a:spAutoFit/>
          </a:bodyPr>
          <a:lstStyle/>
          <a:p>
            <a:r>
              <a:rPr lang="en-US" sz="2400" dirty="0"/>
              <a:t>Ideally, you have some </a:t>
            </a:r>
            <a:r>
              <a:rPr lang="en-US" sz="2400" dirty="0">
                <a:solidFill>
                  <a:srgbClr val="00B050"/>
                </a:solidFill>
              </a:rPr>
              <a:t>prior knowledge </a:t>
            </a:r>
            <a:r>
              <a:rPr lang="en-US" sz="2400" dirty="0"/>
              <a:t>on the number of clusters. If not, use the number that </a:t>
            </a:r>
            <a:r>
              <a:rPr lang="en-US" sz="2400" dirty="0">
                <a:solidFill>
                  <a:srgbClr val="FF0000"/>
                </a:solidFill>
              </a:rPr>
              <a:t>maximizes</a:t>
            </a:r>
            <a:r>
              <a:rPr lang="en-US" sz="2400" dirty="0">
                <a:solidFill>
                  <a:srgbClr val="00B050"/>
                </a:solidFill>
              </a:rPr>
              <a:t> Average Silhouette. </a:t>
            </a:r>
          </a:p>
        </p:txBody>
      </p:sp>
      <p:sp>
        <p:nvSpPr>
          <p:cNvPr id="8" name="TextBox 7">
            <a:extLst>
              <a:ext uri="{FF2B5EF4-FFF2-40B4-BE49-F238E27FC236}">
                <a16:creationId xmlns:a16="http://schemas.microsoft.com/office/drawing/2014/main" id="{D863DBE5-2957-481F-BE94-E4B6AE162BA1}"/>
              </a:ext>
            </a:extLst>
          </p:cNvPr>
          <p:cNvSpPr txBox="1"/>
          <p:nvPr/>
        </p:nvSpPr>
        <p:spPr>
          <a:xfrm>
            <a:off x="838199" y="2844983"/>
            <a:ext cx="5579247" cy="830997"/>
          </a:xfrm>
          <a:prstGeom prst="rect">
            <a:avLst/>
          </a:prstGeom>
          <a:noFill/>
        </p:spPr>
        <p:txBody>
          <a:bodyPr wrap="square">
            <a:spAutoFit/>
          </a:bodyPr>
          <a:lstStyle/>
          <a:p>
            <a:r>
              <a:rPr lang="en-US" sz="2400" dirty="0">
                <a:solidFill>
                  <a:srgbClr val="00B050"/>
                </a:solidFill>
              </a:rPr>
              <a:t>Average Silhouette </a:t>
            </a:r>
            <a:r>
              <a:rPr lang="en-US" sz="2400" dirty="0"/>
              <a:t>can be computed and plotted using one line of codes. </a:t>
            </a:r>
            <a:r>
              <a:rPr lang="en-US" sz="2400" dirty="0">
                <a:solidFill>
                  <a:srgbClr val="00B050"/>
                </a:solidFill>
              </a:rPr>
              <a:t> </a:t>
            </a:r>
          </a:p>
        </p:txBody>
      </p:sp>
      <p:sp>
        <p:nvSpPr>
          <p:cNvPr id="10" name="TextBox 9">
            <a:extLst>
              <a:ext uri="{FF2B5EF4-FFF2-40B4-BE49-F238E27FC236}">
                <a16:creationId xmlns:a16="http://schemas.microsoft.com/office/drawing/2014/main" id="{B1AC9F8C-14CA-412E-AF14-E6C463808489}"/>
              </a:ext>
            </a:extLst>
          </p:cNvPr>
          <p:cNvSpPr txBox="1"/>
          <p:nvPr/>
        </p:nvSpPr>
        <p:spPr>
          <a:xfrm>
            <a:off x="859578" y="4024729"/>
            <a:ext cx="5579247" cy="1200329"/>
          </a:xfrm>
          <a:prstGeom prst="rect">
            <a:avLst/>
          </a:prstGeom>
          <a:noFill/>
        </p:spPr>
        <p:txBody>
          <a:bodyPr wrap="square">
            <a:spAutoFit/>
          </a:bodyPr>
          <a:lstStyle/>
          <a:p>
            <a:r>
              <a:rPr lang="en-US" sz="2400" dirty="0"/>
              <a:t>This plot shows average Silhouette (y-axis) for different number of clusters (x-axis) in our </a:t>
            </a:r>
            <a:r>
              <a:rPr lang="en-US" sz="2400" dirty="0" err="1"/>
              <a:t>credit_cluster</a:t>
            </a:r>
            <a:r>
              <a:rPr lang="en-US" sz="2400" dirty="0"/>
              <a:t> dataset. </a:t>
            </a:r>
          </a:p>
        </p:txBody>
      </p:sp>
    </p:spTree>
    <p:extLst>
      <p:ext uri="{BB962C8B-B14F-4D97-AF65-F5344CB8AC3E}">
        <p14:creationId xmlns:p14="http://schemas.microsoft.com/office/powerpoint/2010/main" val="2171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199" y="365125"/>
            <a:ext cx="6506029" cy="1325563"/>
          </a:xfrm>
        </p:spPr>
        <p:txBody>
          <a:bodyPr>
            <a:normAutofit/>
          </a:bodyPr>
          <a:lstStyle/>
          <a:p>
            <a:r>
              <a:rPr lang="en-US" sz="3600" dirty="0">
                <a:solidFill>
                  <a:srgbClr val="990033"/>
                </a:solidFill>
              </a:rPr>
              <a:t>Clustering Results</a:t>
            </a:r>
          </a:p>
        </p:txBody>
      </p:sp>
      <p:pic>
        <p:nvPicPr>
          <p:cNvPr id="11" name="Picture 10" descr="Chart, scatter chart&#10;&#10;Description automatically generated">
            <a:extLst>
              <a:ext uri="{FF2B5EF4-FFF2-40B4-BE49-F238E27FC236}">
                <a16:creationId xmlns:a16="http://schemas.microsoft.com/office/drawing/2014/main" id="{ECEF70E3-4B9D-4012-A025-4746A8D1D7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3405" y="3630348"/>
            <a:ext cx="2862350" cy="2980386"/>
          </a:xfrm>
          <a:prstGeom prst="rect">
            <a:avLst/>
          </a:prstGeom>
        </p:spPr>
      </p:pic>
      <p:sp>
        <p:nvSpPr>
          <p:cNvPr id="15" name="TextBox 14">
            <a:extLst>
              <a:ext uri="{FF2B5EF4-FFF2-40B4-BE49-F238E27FC236}">
                <a16:creationId xmlns:a16="http://schemas.microsoft.com/office/drawing/2014/main" id="{9B3D3548-60DF-4765-9DE3-472209EC3BC6}"/>
              </a:ext>
            </a:extLst>
          </p:cNvPr>
          <p:cNvSpPr txBox="1"/>
          <p:nvPr/>
        </p:nvSpPr>
        <p:spPr>
          <a:xfrm>
            <a:off x="838199" y="1564143"/>
            <a:ext cx="5970348" cy="1200329"/>
          </a:xfrm>
          <a:prstGeom prst="rect">
            <a:avLst/>
          </a:prstGeom>
          <a:noFill/>
        </p:spPr>
        <p:txBody>
          <a:bodyPr wrap="square" rtlCol="0">
            <a:spAutoFit/>
          </a:bodyPr>
          <a:lstStyle/>
          <a:p>
            <a:r>
              <a:rPr lang="en-US" sz="2400" dirty="0"/>
              <a:t>This scatterplot shows the three clusters on a scatterplot of two variables, BAL &amp; PUR, that represent Balance and Purchases.</a:t>
            </a:r>
          </a:p>
        </p:txBody>
      </p:sp>
      <p:sp>
        <p:nvSpPr>
          <p:cNvPr id="9" name="TextBox 8">
            <a:extLst>
              <a:ext uri="{FF2B5EF4-FFF2-40B4-BE49-F238E27FC236}">
                <a16:creationId xmlns:a16="http://schemas.microsoft.com/office/drawing/2014/main" id="{A318BA37-1BDE-481D-BBEE-B64FDD2D76B4}"/>
              </a:ext>
            </a:extLst>
          </p:cNvPr>
          <p:cNvSpPr txBox="1"/>
          <p:nvPr/>
        </p:nvSpPr>
        <p:spPr>
          <a:xfrm>
            <a:off x="838199" y="4443183"/>
            <a:ext cx="4250636" cy="1200329"/>
          </a:xfrm>
          <a:prstGeom prst="rect">
            <a:avLst/>
          </a:prstGeom>
          <a:noFill/>
        </p:spPr>
        <p:txBody>
          <a:bodyPr wrap="square" rtlCol="0">
            <a:spAutoFit/>
          </a:bodyPr>
          <a:lstStyle/>
          <a:p>
            <a:r>
              <a:rPr lang="en-US" sz="2400" dirty="0"/>
              <a:t>We can also show the clustering results on dimensionally reduced space:</a:t>
            </a:r>
          </a:p>
        </p:txBody>
      </p:sp>
      <p:pic>
        <p:nvPicPr>
          <p:cNvPr id="1026" name="Picture 2" descr="Chart, scatter chart&#10;&#10;Description automatically generated">
            <a:extLst>
              <a:ext uri="{FF2B5EF4-FFF2-40B4-BE49-F238E27FC236}">
                <a16:creationId xmlns:a16="http://schemas.microsoft.com/office/drawing/2014/main" id="{CB6E355E-BA65-4B45-810E-5685391DC6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2633" y="3835021"/>
            <a:ext cx="2821235" cy="267593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Chart, scatter chart&#10;&#10;Description automatically generated">
            <a:extLst>
              <a:ext uri="{FF2B5EF4-FFF2-40B4-BE49-F238E27FC236}">
                <a16:creationId xmlns:a16="http://schemas.microsoft.com/office/drawing/2014/main" id="{FCE317F6-BAB1-47AE-9C3F-D635B8C32B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44228" y="315470"/>
            <a:ext cx="4413320" cy="2886064"/>
          </a:xfrm>
          <a:prstGeom prst="rect">
            <a:avLst/>
          </a:prstGeom>
        </p:spPr>
      </p:pic>
    </p:spTree>
    <p:extLst>
      <p:ext uri="{BB962C8B-B14F-4D97-AF65-F5344CB8AC3E}">
        <p14:creationId xmlns:p14="http://schemas.microsoft.com/office/powerpoint/2010/main" val="33052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wipe(left)">
                                      <p:cBhvr>
                                        <p:cTn id="11" dur="1000"/>
                                        <p:tgtEl>
                                          <p:spTgt spid="1026"/>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199" y="365125"/>
            <a:ext cx="6506029" cy="1325563"/>
          </a:xfrm>
        </p:spPr>
        <p:txBody>
          <a:bodyPr>
            <a:normAutofit/>
          </a:bodyPr>
          <a:lstStyle/>
          <a:p>
            <a:r>
              <a:rPr lang="en-US" sz="3600" dirty="0">
                <a:solidFill>
                  <a:srgbClr val="990033"/>
                </a:solidFill>
              </a:rPr>
              <a:t>Example: Iris data</a:t>
            </a:r>
          </a:p>
        </p:txBody>
      </p:sp>
      <p:sp>
        <p:nvSpPr>
          <p:cNvPr id="3" name="TextBox 2">
            <a:extLst>
              <a:ext uri="{FF2B5EF4-FFF2-40B4-BE49-F238E27FC236}">
                <a16:creationId xmlns:a16="http://schemas.microsoft.com/office/drawing/2014/main" id="{ED2FFA97-DA9E-49CF-BE8B-F5CBC045B155}"/>
              </a:ext>
            </a:extLst>
          </p:cNvPr>
          <p:cNvSpPr txBox="1"/>
          <p:nvPr/>
        </p:nvSpPr>
        <p:spPr>
          <a:xfrm>
            <a:off x="838199" y="1459855"/>
            <a:ext cx="10515602" cy="461665"/>
          </a:xfrm>
          <a:prstGeom prst="rect">
            <a:avLst/>
          </a:prstGeom>
          <a:noFill/>
        </p:spPr>
        <p:txBody>
          <a:bodyPr wrap="square" rtlCol="0">
            <a:spAutoFit/>
          </a:bodyPr>
          <a:lstStyle/>
          <a:p>
            <a:r>
              <a:rPr lang="en-US" sz="2400" dirty="0"/>
              <a:t>2 is the optimum number of clusters. 3 and 4 are 2nd and 3rd optimum numbers. </a:t>
            </a:r>
          </a:p>
        </p:txBody>
      </p:sp>
      <p:pic>
        <p:nvPicPr>
          <p:cNvPr id="6" name="Picture 5" descr="Chart, line chart&#10;&#10;Description automatically generated">
            <a:extLst>
              <a:ext uri="{FF2B5EF4-FFF2-40B4-BE49-F238E27FC236}">
                <a16:creationId xmlns:a16="http://schemas.microsoft.com/office/drawing/2014/main" id="{D8D4ADEE-E2D3-4C22-AEAF-990F9F19B0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221" y="3974686"/>
            <a:ext cx="3550827" cy="2518189"/>
          </a:xfrm>
          <a:prstGeom prst="rect">
            <a:avLst/>
          </a:prstGeom>
        </p:spPr>
      </p:pic>
      <p:pic>
        <p:nvPicPr>
          <p:cNvPr id="9" name="Picture 8" descr="Chart, scatter chart&#10;&#10;Description automatically generated">
            <a:extLst>
              <a:ext uri="{FF2B5EF4-FFF2-40B4-BE49-F238E27FC236}">
                <a16:creationId xmlns:a16="http://schemas.microsoft.com/office/drawing/2014/main" id="{91382576-0A9C-4C20-80CD-91E7F1F48E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3859" y="3468030"/>
            <a:ext cx="3427023" cy="3043401"/>
          </a:xfrm>
          <a:prstGeom prst="rect">
            <a:avLst/>
          </a:prstGeom>
        </p:spPr>
      </p:pic>
      <p:pic>
        <p:nvPicPr>
          <p:cNvPr id="16" name="Picture 15" descr="Chart, scatter chart&#10;&#10;Description automatically generated">
            <a:extLst>
              <a:ext uri="{FF2B5EF4-FFF2-40B4-BE49-F238E27FC236}">
                <a16:creationId xmlns:a16="http://schemas.microsoft.com/office/drawing/2014/main" id="{1313EDA0-9480-495D-817C-23F2753D5F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37544" y="3429000"/>
            <a:ext cx="3550826" cy="3292860"/>
          </a:xfrm>
          <a:prstGeom prst="rect">
            <a:avLst/>
          </a:prstGeom>
        </p:spPr>
      </p:pic>
      <p:sp>
        <p:nvSpPr>
          <p:cNvPr id="18" name="TextBox 17">
            <a:extLst>
              <a:ext uri="{FF2B5EF4-FFF2-40B4-BE49-F238E27FC236}">
                <a16:creationId xmlns:a16="http://schemas.microsoft.com/office/drawing/2014/main" id="{A89F417A-A44C-42B6-9DE2-0FD0208D0605}"/>
              </a:ext>
            </a:extLst>
          </p:cNvPr>
          <p:cNvSpPr txBox="1"/>
          <p:nvPr/>
        </p:nvSpPr>
        <p:spPr>
          <a:xfrm>
            <a:off x="838199" y="2024773"/>
            <a:ext cx="10515602" cy="461665"/>
          </a:xfrm>
          <a:prstGeom prst="rect">
            <a:avLst/>
          </a:prstGeom>
          <a:noFill/>
        </p:spPr>
        <p:txBody>
          <a:bodyPr wrap="square" rtlCol="0">
            <a:spAutoFit/>
          </a:bodyPr>
          <a:lstStyle/>
          <a:p>
            <a:r>
              <a:rPr lang="en-US" sz="2400" dirty="0"/>
              <a:t>Results show clearly distinct groups which seems to be 2.</a:t>
            </a:r>
          </a:p>
        </p:txBody>
      </p:sp>
      <p:sp>
        <p:nvSpPr>
          <p:cNvPr id="20" name="TextBox 19">
            <a:extLst>
              <a:ext uri="{FF2B5EF4-FFF2-40B4-BE49-F238E27FC236}">
                <a16:creationId xmlns:a16="http://schemas.microsoft.com/office/drawing/2014/main" id="{2E350F8E-1CFA-47A6-860F-122BCD23C1C6}"/>
              </a:ext>
            </a:extLst>
          </p:cNvPr>
          <p:cNvSpPr txBox="1"/>
          <p:nvPr/>
        </p:nvSpPr>
        <p:spPr>
          <a:xfrm>
            <a:off x="838199" y="2586629"/>
            <a:ext cx="10515602" cy="830997"/>
          </a:xfrm>
          <a:prstGeom prst="rect">
            <a:avLst/>
          </a:prstGeom>
          <a:noFill/>
        </p:spPr>
        <p:txBody>
          <a:bodyPr wrap="square" rtlCol="0">
            <a:spAutoFit/>
          </a:bodyPr>
          <a:lstStyle/>
          <a:p>
            <a:r>
              <a:rPr lang="en-US" sz="2400" dirty="0"/>
              <a:t>There are however 3 types of iris in the dataset, one is very close to another category in dimensionally reduced space. </a:t>
            </a:r>
          </a:p>
        </p:txBody>
      </p:sp>
    </p:spTree>
    <p:extLst>
      <p:ext uri="{BB962C8B-B14F-4D97-AF65-F5344CB8AC3E}">
        <p14:creationId xmlns:p14="http://schemas.microsoft.com/office/powerpoint/2010/main" val="331769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000"/>
                                        <p:tgtEl>
                                          <p:spTgt spid="9"/>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left)">
                                      <p:cBhvr>
                                        <p:cTn id="21" dur="10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1000"/>
                                        <p:tgtEl>
                                          <p:spTgt spid="20"/>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8" grpId="0"/>
      <p:bldP spid="2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199" y="365125"/>
            <a:ext cx="6506029" cy="1325563"/>
          </a:xfrm>
        </p:spPr>
        <p:txBody>
          <a:bodyPr>
            <a:normAutofit/>
          </a:bodyPr>
          <a:lstStyle/>
          <a:p>
            <a:r>
              <a:rPr lang="en-US" sz="3600" dirty="0">
                <a:solidFill>
                  <a:srgbClr val="990033"/>
                </a:solidFill>
              </a:rPr>
              <a:t>Iris data</a:t>
            </a:r>
          </a:p>
        </p:txBody>
      </p:sp>
      <p:sp>
        <p:nvSpPr>
          <p:cNvPr id="3" name="TextBox 2">
            <a:extLst>
              <a:ext uri="{FF2B5EF4-FFF2-40B4-BE49-F238E27FC236}">
                <a16:creationId xmlns:a16="http://schemas.microsoft.com/office/drawing/2014/main" id="{ED2FFA97-DA9E-49CF-BE8B-F5CBC045B155}"/>
              </a:ext>
            </a:extLst>
          </p:cNvPr>
          <p:cNvSpPr txBox="1"/>
          <p:nvPr/>
        </p:nvSpPr>
        <p:spPr>
          <a:xfrm>
            <a:off x="838199" y="1459855"/>
            <a:ext cx="3097697" cy="1938992"/>
          </a:xfrm>
          <a:prstGeom prst="rect">
            <a:avLst/>
          </a:prstGeom>
          <a:noFill/>
        </p:spPr>
        <p:txBody>
          <a:bodyPr wrap="square" rtlCol="0">
            <a:spAutoFit/>
          </a:bodyPr>
          <a:lstStyle/>
          <a:p>
            <a:r>
              <a:rPr lang="en-US" sz="2400" dirty="0"/>
              <a:t>The original data more clearly shows how variable measurements are for the three types of iris. </a:t>
            </a:r>
          </a:p>
        </p:txBody>
      </p:sp>
      <p:pic>
        <p:nvPicPr>
          <p:cNvPr id="7" name="Picture 6" descr="Chart&#10;&#10;Description automatically generated">
            <a:extLst>
              <a:ext uri="{FF2B5EF4-FFF2-40B4-BE49-F238E27FC236}">
                <a16:creationId xmlns:a16="http://schemas.microsoft.com/office/drawing/2014/main" id="{9125582A-9A7C-4379-9A2C-23B9E95664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4104" y="0"/>
            <a:ext cx="7747896" cy="6858000"/>
          </a:xfrm>
          <a:prstGeom prst="rect">
            <a:avLst/>
          </a:prstGeom>
        </p:spPr>
      </p:pic>
      <p:sp>
        <p:nvSpPr>
          <p:cNvPr id="8" name="TextBox 7">
            <a:extLst>
              <a:ext uri="{FF2B5EF4-FFF2-40B4-BE49-F238E27FC236}">
                <a16:creationId xmlns:a16="http://schemas.microsoft.com/office/drawing/2014/main" id="{074CF052-3102-476C-AB4F-8563F7D4C8E3}"/>
              </a:ext>
            </a:extLst>
          </p:cNvPr>
          <p:cNvSpPr txBox="1"/>
          <p:nvPr/>
        </p:nvSpPr>
        <p:spPr>
          <a:xfrm>
            <a:off x="838199" y="3692847"/>
            <a:ext cx="3097697" cy="1938992"/>
          </a:xfrm>
          <a:prstGeom prst="rect">
            <a:avLst/>
          </a:prstGeom>
          <a:noFill/>
        </p:spPr>
        <p:txBody>
          <a:bodyPr wrap="square" rtlCol="0">
            <a:spAutoFit/>
          </a:bodyPr>
          <a:lstStyle/>
          <a:p>
            <a:r>
              <a:rPr lang="en-US" sz="2400" dirty="0"/>
              <a:t>This also example also demonstrated how crucial it is to perform basic exploratory analysis. </a:t>
            </a:r>
          </a:p>
        </p:txBody>
      </p:sp>
    </p:spTree>
    <p:extLst>
      <p:ext uri="{BB962C8B-B14F-4D97-AF65-F5344CB8AC3E}">
        <p14:creationId xmlns:p14="http://schemas.microsoft.com/office/powerpoint/2010/main" val="39439514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614312" cy="1325563"/>
          </a:xfrm>
        </p:spPr>
        <p:txBody>
          <a:bodyPr/>
          <a:lstStyle/>
          <a:p>
            <a:r>
              <a:rPr lang="en-US" dirty="0">
                <a:solidFill>
                  <a:srgbClr val="990033"/>
                </a:solidFill>
              </a:rPr>
              <a:t>Activity Part 3</a:t>
            </a:r>
            <a:endParaRPr lang="en-US" dirty="0"/>
          </a:p>
        </p:txBody>
      </p:sp>
      <p:sp>
        <p:nvSpPr>
          <p:cNvPr id="3" name="Rectangle 2">
            <a:extLst>
              <a:ext uri="{FF2B5EF4-FFF2-40B4-BE49-F238E27FC236}">
                <a16:creationId xmlns:a16="http://schemas.microsoft.com/office/drawing/2014/main" id="{C58D1B14-DE09-46A1-96E1-3215BA8AA6A7}"/>
              </a:ext>
            </a:extLst>
          </p:cNvPr>
          <p:cNvSpPr/>
          <p:nvPr/>
        </p:nvSpPr>
        <p:spPr>
          <a:xfrm>
            <a:off x="875779" y="1552902"/>
            <a:ext cx="9566934" cy="1200329"/>
          </a:xfrm>
          <a:prstGeom prst="rect">
            <a:avLst/>
          </a:prstGeom>
        </p:spPr>
        <p:txBody>
          <a:bodyPr wrap="square">
            <a:spAutoFit/>
          </a:bodyPr>
          <a:lstStyle/>
          <a:p>
            <a:r>
              <a:rPr lang="en-US" sz="2400" b="1" dirty="0">
                <a:ea typeface="Times New Roman" panose="02020603050405020304" pitchFamily="18" charset="0"/>
              </a:rPr>
              <a:t>1.</a:t>
            </a:r>
            <a:r>
              <a:rPr lang="en-US" sz="2400" dirty="0">
                <a:ea typeface="Times New Roman" panose="02020603050405020304" pitchFamily="18" charset="0"/>
              </a:rPr>
              <a:t> USArrests.csv dataset shows arrests per 100,000 residents for assault, murder, and rape in each of the 50 US states in 1973. It also includes the percent of the population living in urban areas. </a:t>
            </a:r>
          </a:p>
        </p:txBody>
      </p:sp>
      <p:sp>
        <p:nvSpPr>
          <p:cNvPr id="5" name="Rectangle 4">
            <a:extLst>
              <a:ext uri="{FF2B5EF4-FFF2-40B4-BE49-F238E27FC236}">
                <a16:creationId xmlns:a16="http://schemas.microsoft.com/office/drawing/2014/main" id="{5B6DAD50-E1FC-4AA0-BC71-E44249DA60CA}"/>
              </a:ext>
            </a:extLst>
          </p:cNvPr>
          <p:cNvSpPr/>
          <p:nvPr/>
        </p:nvSpPr>
        <p:spPr>
          <a:xfrm>
            <a:off x="875778" y="2844989"/>
            <a:ext cx="8851317" cy="3416320"/>
          </a:xfrm>
          <a:prstGeom prst="rect">
            <a:avLst/>
          </a:prstGeom>
        </p:spPr>
        <p:txBody>
          <a:bodyPr wrap="square">
            <a:spAutoFit/>
          </a:bodyPr>
          <a:lstStyle/>
          <a:p>
            <a:r>
              <a:rPr lang="en-US" sz="2400" dirty="0">
                <a:ea typeface="Times New Roman" panose="02020603050405020304" pitchFamily="18" charset="0"/>
              </a:rPr>
              <a:t>a) Remove variable State and use the remaining four variables to identify the optimum number of clusters</a:t>
            </a:r>
          </a:p>
          <a:p>
            <a:r>
              <a:rPr lang="en-US" sz="2400" dirty="0">
                <a:ea typeface="Times New Roman" panose="02020603050405020304" pitchFamily="18" charset="0"/>
              </a:rPr>
              <a:t>b) Perform Clustering with the found optimum number of clusters and generate labels for observations</a:t>
            </a:r>
          </a:p>
          <a:p>
            <a:r>
              <a:rPr lang="en-US" sz="2400" dirty="0">
                <a:ea typeface="Times New Roman" panose="02020603050405020304" pitchFamily="18" charset="0"/>
              </a:rPr>
              <a:t>c) Generate scatterplot of two variables of your choosing color coded using predicted labels</a:t>
            </a:r>
          </a:p>
          <a:p>
            <a:r>
              <a:rPr lang="en-US" sz="2400" dirty="0">
                <a:ea typeface="Times New Roman" panose="02020603050405020304" pitchFamily="18" charset="0"/>
              </a:rPr>
              <a:t>d) Perform PCA and visualize results in 2D, color coded using predicted labels</a:t>
            </a:r>
          </a:p>
          <a:p>
            <a:r>
              <a:rPr lang="en-US" sz="2400" dirty="0">
                <a:ea typeface="Times New Roman" panose="02020603050405020304" pitchFamily="18" charset="0"/>
              </a:rPr>
              <a:t>e) Interpret the plot.</a:t>
            </a:r>
          </a:p>
        </p:txBody>
      </p:sp>
    </p:spTree>
    <p:extLst>
      <p:ext uri="{BB962C8B-B14F-4D97-AF65-F5344CB8AC3E}">
        <p14:creationId xmlns:p14="http://schemas.microsoft.com/office/powerpoint/2010/main" val="1072417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1CC9FA7F-0CA6-42CA-A077-320536EF702B}" type="slidenum">
              <a:rPr lang="en-US" smtClean="0"/>
              <a:t>3</a:t>
            </a:fld>
            <a:endParaRPr lang="en-US"/>
          </a:p>
        </p:txBody>
      </p:sp>
      <p:sp>
        <p:nvSpPr>
          <p:cNvPr id="9" name="Title 8">
            <a:extLst>
              <a:ext uri="{FF2B5EF4-FFF2-40B4-BE49-F238E27FC236}">
                <a16:creationId xmlns:a16="http://schemas.microsoft.com/office/drawing/2014/main" id="{1DD165D4-3BFC-4D7B-B8BE-773E71F84BD1}"/>
              </a:ext>
            </a:extLst>
          </p:cNvPr>
          <p:cNvSpPr>
            <a:spLocks noGrp="1"/>
          </p:cNvSpPr>
          <p:nvPr>
            <p:ph type="title"/>
          </p:nvPr>
        </p:nvSpPr>
        <p:spPr/>
        <p:txBody>
          <a:bodyPr>
            <a:normAutofit/>
          </a:bodyPr>
          <a:lstStyle/>
          <a:p>
            <a:r>
              <a:rPr lang="en-US" sz="3600" dirty="0">
                <a:solidFill>
                  <a:srgbClr val="990033"/>
                </a:solidFill>
              </a:rPr>
              <a:t>Unsupervised Learning</a:t>
            </a:r>
          </a:p>
        </p:txBody>
      </p:sp>
      <p:sp>
        <p:nvSpPr>
          <p:cNvPr id="7" name="Rectangle 6">
            <a:extLst>
              <a:ext uri="{FF2B5EF4-FFF2-40B4-BE49-F238E27FC236}">
                <a16:creationId xmlns:a16="http://schemas.microsoft.com/office/drawing/2014/main" id="{25553DCF-25DC-496E-A60E-B7D386331161}"/>
              </a:ext>
            </a:extLst>
          </p:cNvPr>
          <p:cNvSpPr/>
          <p:nvPr/>
        </p:nvSpPr>
        <p:spPr>
          <a:xfrm>
            <a:off x="544259" y="3762370"/>
            <a:ext cx="2444227" cy="830997"/>
          </a:xfrm>
          <a:prstGeom prst="rect">
            <a:avLst/>
          </a:prstGeom>
        </p:spPr>
        <p:txBody>
          <a:bodyPr wrap="square">
            <a:spAutoFit/>
          </a:bodyPr>
          <a:lstStyle/>
          <a:p>
            <a:pPr algn="ctr"/>
            <a:r>
              <a:rPr lang="en-US" sz="2400" dirty="0"/>
              <a:t>Everything is (</a:t>
            </a:r>
            <a:r>
              <a:rPr lang="en-US" sz="2400" dirty="0">
                <a:solidFill>
                  <a:srgbClr val="0070C0"/>
                </a:solidFill>
              </a:rPr>
              <a:t>inputs</a:t>
            </a:r>
            <a:r>
              <a:rPr lang="en-US" sz="2400" dirty="0"/>
              <a:t>) </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D1F1C637-7C20-4A84-838D-0C3C4CF0A706}"/>
                  </a:ext>
                </a:extLst>
              </p:cNvPr>
              <p:cNvSpPr/>
              <p:nvPr/>
            </p:nvSpPr>
            <p:spPr>
              <a:xfrm>
                <a:off x="411708" y="4677556"/>
                <a:ext cx="2685415" cy="4818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latin typeface="Cambria Math" panose="02040503050406030204" pitchFamily="18" charset="0"/>
                            </a:rPr>
                          </m:ctrlPr>
                        </m:sSubSupPr>
                        <m:e>
                          <m:d>
                            <m:dPr>
                              <m:begChr m:val="{"/>
                              <m:endChr m:val="}"/>
                              <m:ctrlPr>
                                <a:rPr lang="en-US" sz="2400" i="1">
                                  <a:latin typeface="Cambria Math" panose="02040503050406030204" pitchFamily="18" charset="0"/>
                                </a:rPr>
                              </m:ctrlPr>
                            </m:dPr>
                            <m:e>
                              <m:d>
                                <m:dPr>
                                  <m:ctrlPr>
                                    <a:rPr lang="en-US" sz="2400" i="1">
                                      <a:latin typeface="Cambria Math" panose="02040503050406030204" pitchFamily="18" charset="0"/>
                                    </a:rPr>
                                  </m:ctrlPr>
                                </m:dPr>
                                <m:e>
                                  <m:sSub>
                                    <m:sSubPr>
                                      <m:ctrlPr>
                                        <a:rPr lang="en-US" sz="2400" i="1" smtClean="0">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𝑥</m:t>
                                      </m:r>
                                    </m:e>
                                    <m:sub>
                                      <m:r>
                                        <a:rPr lang="en-US" sz="2400" b="0" i="1" smtClean="0">
                                          <a:solidFill>
                                            <a:srgbClr val="0070C0"/>
                                          </a:solidFill>
                                          <a:latin typeface="Cambria Math" panose="02040503050406030204" pitchFamily="18" charset="0"/>
                                        </a:rPr>
                                        <m:t>1</m:t>
                                      </m:r>
                                    </m:sub>
                                  </m:sSub>
                                  <m:r>
                                    <a:rPr lang="en-US" sz="2400" i="1">
                                      <a:latin typeface="Cambria Math" panose="02040503050406030204" pitchFamily="18" charset="0"/>
                                    </a:rPr>
                                    <m:t>,</m:t>
                                  </m:r>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𝑥</m:t>
                                      </m:r>
                                    </m:e>
                                    <m:sub>
                                      <m:r>
                                        <a:rPr lang="en-US" sz="2400" b="0" i="1" smtClean="0">
                                          <a:solidFill>
                                            <a:srgbClr val="0070C0"/>
                                          </a:solidFill>
                                          <a:latin typeface="Cambria Math" panose="02040503050406030204" pitchFamily="18" charset="0"/>
                                        </a:rPr>
                                        <m:t>2</m:t>
                                      </m:r>
                                    </m:sub>
                                  </m:sSub>
                                  <m:r>
                                    <a:rPr lang="en-US" sz="2400" i="1">
                                      <a:latin typeface="Cambria Math" panose="02040503050406030204" pitchFamily="18" charset="0"/>
                                    </a:rPr>
                                    <m:t>,</m:t>
                                  </m:r>
                                  <m:r>
                                    <a:rPr lang="en-US" sz="2400" b="0" i="1" smtClean="0">
                                      <a:latin typeface="Cambria Math" panose="02040503050406030204" pitchFamily="18" charset="0"/>
                                    </a:rPr>
                                    <m:t>…,</m:t>
                                  </m:r>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𝑥</m:t>
                                      </m:r>
                                    </m:e>
                                    <m:sub>
                                      <m:r>
                                        <a:rPr lang="en-US" sz="2400" b="0" i="1" smtClean="0">
                                          <a:solidFill>
                                            <a:srgbClr val="0070C0"/>
                                          </a:solidFill>
                                          <a:latin typeface="Cambria Math" panose="02040503050406030204" pitchFamily="18" charset="0"/>
                                        </a:rPr>
                                        <m:t>𝑛</m:t>
                                      </m:r>
                                    </m:sub>
                                  </m:sSub>
                                </m:e>
                              </m:d>
                            </m:e>
                          </m:d>
                        </m:e>
                        <m:sub>
                          <m:r>
                            <a:rPr lang="en-US" sz="2400" i="1">
                              <a:latin typeface="Cambria Math" panose="02040503050406030204" pitchFamily="18" charset="0"/>
                            </a:rPr>
                            <m:t>𝑖</m:t>
                          </m:r>
                          <m:r>
                            <a:rPr lang="en-US" sz="2400" i="1">
                              <a:latin typeface="Cambria Math" panose="02040503050406030204" pitchFamily="18" charset="0"/>
                            </a:rPr>
                            <m:t>=1</m:t>
                          </m:r>
                        </m:sub>
                        <m:sup>
                          <m:r>
                            <a:rPr lang="en-US" sz="2400" b="0" i="1" smtClean="0">
                              <a:latin typeface="Cambria Math" panose="02040503050406030204" pitchFamily="18" charset="0"/>
                            </a:rPr>
                            <m:t>𝑁</m:t>
                          </m:r>
                        </m:sup>
                      </m:sSubSup>
                    </m:oMath>
                  </m:oMathPara>
                </a14:m>
                <a:endParaRPr lang="en-US" sz="2400" dirty="0"/>
              </a:p>
            </p:txBody>
          </p:sp>
        </mc:Choice>
        <mc:Fallback xmlns="">
          <p:sp>
            <p:nvSpPr>
              <p:cNvPr id="10" name="Rectangle 9">
                <a:extLst>
                  <a:ext uri="{FF2B5EF4-FFF2-40B4-BE49-F238E27FC236}">
                    <a16:creationId xmlns:a16="http://schemas.microsoft.com/office/drawing/2014/main" id="{D1F1C637-7C20-4A84-838D-0C3C4CF0A706}"/>
                  </a:ext>
                </a:extLst>
              </p:cNvPr>
              <p:cNvSpPr>
                <a:spLocks noRot="1" noChangeAspect="1" noMove="1" noResize="1" noEditPoints="1" noAdjustHandles="1" noChangeArrowheads="1" noChangeShapeType="1" noTextEdit="1"/>
              </p:cNvSpPr>
              <p:nvPr/>
            </p:nvSpPr>
            <p:spPr>
              <a:xfrm>
                <a:off x="411708" y="4677556"/>
                <a:ext cx="2685415" cy="481863"/>
              </a:xfrm>
              <a:prstGeom prst="rect">
                <a:avLst/>
              </a:prstGeom>
              <a:blipFill>
                <a:blip r:embed="rId4"/>
                <a:stretch>
                  <a:fillRect/>
                </a:stretch>
              </a:blipFill>
            </p:spPr>
            <p:txBody>
              <a:bodyPr/>
              <a:lstStyle/>
              <a:p>
                <a:r>
                  <a:rPr lang="en-US">
                    <a:noFill/>
                  </a:rPr>
                  <a:t> </a:t>
                </a:r>
              </a:p>
            </p:txBody>
          </p:sp>
        </mc:Fallback>
      </mc:AlternateContent>
      <p:sp>
        <p:nvSpPr>
          <p:cNvPr id="12" name="Rectangle: Rounded Corners 11">
            <a:extLst>
              <a:ext uri="{FF2B5EF4-FFF2-40B4-BE49-F238E27FC236}">
                <a16:creationId xmlns:a16="http://schemas.microsoft.com/office/drawing/2014/main" id="{FBBE7A6A-2237-4B67-8143-4D97F661C130}"/>
              </a:ext>
            </a:extLst>
          </p:cNvPr>
          <p:cNvSpPr/>
          <p:nvPr/>
        </p:nvSpPr>
        <p:spPr>
          <a:xfrm>
            <a:off x="453301" y="3683424"/>
            <a:ext cx="2672774" cy="1579310"/>
          </a:xfrm>
          <a:prstGeom prst="roundRect">
            <a:avLst/>
          </a:prstGeom>
          <a:noFill/>
          <a:ln w="190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077AC77-9808-4495-8BE3-7F9C2919397E}"/>
                  </a:ext>
                </a:extLst>
              </p:cNvPr>
              <p:cNvSpPr/>
              <p:nvPr/>
            </p:nvSpPr>
            <p:spPr>
              <a:xfrm>
                <a:off x="5386425" y="4919263"/>
                <a:ext cx="673581" cy="6309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500" i="1" dirty="0" smtClean="0">
                          <a:solidFill>
                            <a:srgbClr val="008000"/>
                          </a:solidFill>
                          <a:latin typeface="Cambria Math" panose="02040503050406030204" pitchFamily="18" charset="0"/>
                          <a:ea typeface="Cambria Math" panose="02040503050406030204" pitchFamily="18" charset="0"/>
                        </a:rPr>
                        <m:t>⇒</m:t>
                      </m:r>
                    </m:oMath>
                  </m:oMathPara>
                </a14:m>
                <a:endParaRPr lang="en-US" sz="3500" dirty="0">
                  <a:solidFill>
                    <a:srgbClr val="008000"/>
                  </a:solidFill>
                </a:endParaRPr>
              </a:p>
            </p:txBody>
          </p:sp>
        </mc:Choice>
        <mc:Fallback xmlns="">
          <p:sp>
            <p:nvSpPr>
              <p:cNvPr id="15" name="Rectangle 14">
                <a:extLst>
                  <a:ext uri="{FF2B5EF4-FFF2-40B4-BE49-F238E27FC236}">
                    <a16:creationId xmlns:a16="http://schemas.microsoft.com/office/drawing/2014/main" id="{D077AC77-9808-4495-8BE3-7F9C2919397E}"/>
                  </a:ext>
                </a:extLst>
              </p:cNvPr>
              <p:cNvSpPr>
                <a:spLocks noRot="1" noChangeAspect="1" noMove="1" noResize="1" noEditPoints="1" noAdjustHandles="1" noChangeArrowheads="1" noChangeShapeType="1" noTextEdit="1"/>
              </p:cNvSpPr>
              <p:nvPr/>
            </p:nvSpPr>
            <p:spPr>
              <a:xfrm>
                <a:off x="5386425" y="4919263"/>
                <a:ext cx="673581" cy="630942"/>
              </a:xfrm>
              <a:prstGeom prst="rect">
                <a:avLst/>
              </a:prstGeom>
              <a:blipFill>
                <a:blip r:embed="rId5"/>
                <a:stretch>
                  <a:fillRect/>
                </a:stretch>
              </a:blipFill>
            </p:spPr>
            <p:txBody>
              <a:bodyPr/>
              <a:lstStyle/>
              <a:p>
                <a:r>
                  <a:rPr lang="en-US">
                    <a:noFill/>
                  </a:rPr>
                  <a:t> </a:t>
                </a:r>
              </a:p>
            </p:txBody>
          </p:sp>
        </mc:Fallback>
      </mc:AlternateContent>
      <p:sp>
        <p:nvSpPr>
          <p:cNvPr id="16" name="Rectangle 15">
            <a:extLst>
              <a:ext uri="{FF2B5EF4-FFF2-40B4-BE49-F238E27FC236}">
                <a16:creationId xmlns:a16="http://schemas.microsoft.com/office/drawing/2014/main" id="{58400D57-7893-4DAB-91DE-1E2E5BF08F21}"/>
              </a:ext>
            </a:extLst>
          </p:cNvPr>
          <p:cNvSpPr/>
          <p:nvPr/>
        </p:nvSpPr>
        <p:spPr>
          <a:xfrm>
            <a:off x="6243882" y="4686718"/>
            <a:ext cx="2444227" cy="1200329"/>
          </a:xfrm>
          <a:prstGeom prst="rect">
            <a:avLst/>
          </a:prstGeom>
        </p:spPr>
        <p:txBody>
          <a:bodyPr wrap="square">
            <a:spAutoFit/>
          </a:bodyPr>
          <a:lstStyle/>
          <a:p>
            <a:pPr algn="ctr"/>
            <a:r>
              <a:rPr lang="en-US" sz="2400" dirty="0"/>
              <a:t>Label </a:t>
            </a:r>
            <a:r>
              <a:rPr lang="en-US" sz="2400" dirty="0">
                <a:solidFill>
                  <a:srgbClr val="0070C0"/>
                </a:solidFill>
              </a:rPr>
              <a:t>inputs</a:t>
            </a:r>
            <a:r>
              <a:rPr lang="en-US" sz="2400" dirty="0"/>
              <a:t> based on the learned pattern</a:t>
            </a:r>
            <a:endParaRPr lang="en-US" sz="2400" dirty="0">
              <a:solidFill>
                <a:srgbClr val="0070C0"/>
              </a:solidFill>
            </a:endParaRPr>
          </a:p>
        </p:txBody>
      </p:sp>
      <p:sp>
        <p:nvSpPr>
          <p:cNvPr id="17" name="Rectangle: Rounded Corners 16">
            <a:extLst>
              <a:ext uri="{FF2B5EF4-FFF2-40B4-BE49-F238E27FC236}">
                <a16:creationId xmlns:a16="http://schemas.microsoft.com/office/drawing/2014/main" id="{A7EBE6FE-AC4D-45BE-A8DB-D022DE9DBD23}"/>
              </a:ext>
            </a:extLst>
          </p:cNvPr>
          <p:cNvSpPr/>
          <p:nvPr/>
        </p:nvSpPr>
        <p:spPr>
          <a:xfrm>
            <a:off x="6288553" y="4638420"/>
            <a:ext cx="2444227" cy="1248627"/>
          </a:xfrm>
          <a:prstGeom prst="roundRect">
            <a:avLst/>
          </a:prstGeom>
          <a:noFill/>
          <a:ln w="190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50587769-1BF6-4CA3-9739-89A33E4D62BA}"/>
                  </a:ext>
                </a:extLst>
              </p:cNvPr>
              <p:cNvSpPr/>
              <p:nvPr/>
            </p:nvSpPr>
            <p:spPr>
              <a:xfrm>
                <a:off x="3126074" y="4052955"/>
                <a:ext cx="673581" cy="6309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500" i="1" dirty="0" smtClean="0">
                          <a:solidFill>
                            <a:srgbClr val="008000"/>
                          </a:solidFill>
                          <a:latin typeface="Cambria Math" panose="02040503050406030204" pitchFamily="18" charset="0"/>
                          <a:ea typeface="Cambria Math" panose="02040503050406030204" pitchFamily="18" charset="0"/>
                        </a:rPr>
                        <m:t>⇒</m:t>
                      </m:r>
                    </m:oMath>
                  </m:oMathPara>
                </a14:m>
                <a:endParaRPr lang="en-US" sz="3500" dirty="0">
                  <a:solidFill>
                    <a:srgbClr val="008000"/>
                  </a:solidFill>
                </a:endParaRPr>
              </a:p>
            </p:txBody>
          </p:sp>
        </mc:Choice>
        <mc:Fallback xmlns="">
          <p:sp>
            <p:nvSpPr>
              <p:cNvPr id="13" name="Rectangle 12">
                <a:extLst>
                  <a:ext uri="{FF2B5EF4-FFF2-40B4-BE49-F238E27FC236}">
                    <a16:creationId xmlns:a16="http://schemas.microsoft.com/office/drawing/2014/main" id="{50587769-1BF6-4CA3-9739-89A33E4D62BA}"/>
                  </a:ext>
                </a:extLst>
              </p:cNvPr>
              <p:cNvSpPr>
                <a:spLocks noRot="1" noChangeAspect="1" noMove="1" noResize="1" noEditPoints="1" noAdjustHandles="1" noChangeArrowheads="1" noChangeShapeType="1" noTextEdit="1"/>
              </p:cNvSpPr>
              <p:nvPr/>
            </p:nvSpPr>
            <p:spPr>
              <a:xfrm>
                <a:off x="3126074" y="4052955"/>
                <a:ext cx="673581" cy="630942"/>
              </a:xfrm>
              <a:prstGeom prst="rect">
                <a:avLst/>
              </a:prstGeom>
              <a:blipFill>
                <a:blip r:embed="rId6"/>
                <a:stretch>
                  <a:fillRect/>
                </a:stretch>
              </a:blipFill>
            </p:spPr>
            <p:txBody>
              <a:bodyPr/>
              <a:lstStyle/>
              <a:p>
                <a:r>
                  <a:rPr lang="en-US">
                    <a:noFill/>
                  </a:rPr>
                  <a:t> </a:t>
                </a:r>
              </a:p>
            </p:txBody>
          </p:sp>
        </mc:Fallback>
      </mc:AlternateContent>
      <p:grpSp>
        <p:nvGrpSpPr>
          <p:cNvPr id="39" name="Group 38">
            <a:extLst>
              <a:ext uri="{FF2B5EF4-FFF2-40B4-BE49-F238E27FC236}">
                <a16:creationId xmlns:a16="http://schemas.microsoft.com/office/drawing/2014/main" id="{4A4E373B-30BB-4769-896C-674FE79C51B7}"/>
              </a:ext>
            </a:extLst>
          </p:cNvPr>
          <p:cNvGrpSpPr/>
          <p:nvPr/>
        </p:nvGrpSpPr>
        <p:grpSpPr>
          <a:xfrm>
            <a:off x="3431053" y="4147899"/>
            <a:ext cx="1921763" cy="2229670"/>
            <a:chOff x="3431053" y="4147899"/>
            <a:chExt cx="1921763" cy="2229670"/>
          </a:xfrm>
        </p:grpSpPr>
        <p:grpSp>
          <p:nvGrpSpPr>
            <p:cNvPr id="20" name="Group 19">
              <a:extLst>
                <a:ext uri="{FF2B5EF4-FFF2-40B4-BE49-F238E27FC236}">
                  <a16:creationId xmlns:a16="http://schemas.microsoft.com/office/drawing/2014/main" id="{14942ADE-3F5C-4248-97E7-33763CD34629}"/>
                </a:ext>
              </a:extLst>
            </p:cNvPr>
            <p:cNvGrpSpPr/>
            <p:nvPr/>
          </p:nvGrpSpPr>
          <p:grpSpPr>
            <a:xfrm>
              <a:off x="3431053" y="4147899"/>
              <a:ext cx="1921763" cy="2229670"/>
              <a:chOff x="3431053" y="4147899"/>
              <a:chExt cx="1921763" cy="2229670"/>
            </a:xfrm>
          </p:grpSpPr>
          <p:pic>
            <p:nvPicPr>
              <p:cNvPr id="6" name="Picture 5">
                <a:extLst>
                  <a:ext uri="{FF2B5EF4-FFF2-40B4-BE49-F238E27FC236}">
                    <a16:creationId xmlns:a16="http://schemas.microsoft.com/office/drawing/2014/main" id="{E7A7CCAA-576F-4329-80D9-2F9334C25F0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31053" y="4147899"/>
                <a:ext cx="1921763" cy="2229670"/>
              </a:xfrm>
              <a:prstGeom prst="rect">
                <a:avLst/>
              </a:prstGeom>
            </p:spPr>
          </p:pic>
          <mc:AlternateContent xmlns:mc="http://schemas.openxmlformats.org/markup-compatibility/2006" xmlns:p14="http://schemas.microsoft.com/office/powerpoint/2010/main">
            <mc:Choice Requires="p14">
              <p:contentPart p14:bwMode="auto" r:id="rId8">
                <p14:nvContentPartPr>
                  <p14:cNvPr id="18" name="Ink 17">
                    <a:extLst>
                      <a:ext uri="{FF2B5EF4-FFF2-40B4-BE49-F238E27FC236}">
                        <a16:creationId xmlns:a16="http://schemas.microsoft.com/office/drawing/2014/main" id="{581D6DB4-B3B0-4D69-89A9-ED56617A9B1D}"/>
                      </a:ext>
                    </a:extLst>
                  </p14:cNvPr>
                  <p14:cNvContentPartPr/>
                  <p14:nvPr/>
                </p14:nvContentPartPr>
                <p14:xfrm>
                  <a:off x="4027795" y="4291460"/>
                  <a:ext cx="755760" cy="142800"/>
                </p14:xfrm>
              </p:contentPart>
            </mc:Choice>
            <mc:Fallback xmlns="">
              <p:pic>
                <p:nvPicPr>
                  <p:cNvPr id="18" name="Ink 17">
                    <a:extLst>
                      <a:ext uri="{FF2B5EF4-FFF2-40B4-BE49-F238E27FC236}">
                        <a16:creationId xmlns:a16="http://schemas.microsoft.com/office/drawing/2014/main" id="{581D6DB4-B3B0-4D69-89A9-ED56617A9B1D}"/>
                      </a:ext>
                    </a:extLst>
                  </p:cNvPr>
                  <p:cNvPicPr/>
                  <p:nvPr/>
                </p:nvPicPr>
                <p:blipFill>
                  <a:blip r:embed="rId10"/>
                  <a:stretch>
                    <a:fillRect/>
                  </a:stretch>
                </p:blipFill>
                <p:spPr>
                  <a:xfrm>
                    <a:off x="4021677" y="4285345"/>
                    <a:ext cx="767276" cy="15431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24" name="Ink 23">
                  <a:extLst>
                    <a:ext uri="{FF2B5EF4-FFF2-40B4-BE49-F238E27FC236}">
                      <a16:creationId xmlns:a16="http://schemas.microsoft.com/office/drawing/2014/main" id="{F773CB2F-73CD-436D-B180-5C3FA61DFE86}"/>
                    </a:ext>
                  </a:extLst>
                </p14:cNvPr>
                <p14:cNvContentPartPr/>
                <p14:nvPr/>
              </p14:nvContentPartPr>
              <p14:xfrm>
                <a:off x="4203700" y="4523980"/>
                <a:ext cx="319680" cy="149520"/>
              </p14:xfrm>
            </p:contentPart>
          </mc:Choice>
          <mc:Fallback xmlns="">
            <p:pic>
              <p:nvPicPr>
                <p:cNvPr id="24" name="Ink 23">
                  <a:extLst>
                    <a:ext uri="{FF2B5EF4-FFF2-40B4-BE49-F238E27FC236}">
                      <a16:creationId xmlns:a16="http://schemas.microsoft.com/office/drawing/2014/main" id="{F773CB2F-73CD-436D-B180-5C3FA61DFE86}"/>
                    </a:ext>
                  </a:extLst>
                </p:cNvPr>
                <p:cNvPicPr/>
                <p:nvPr/>
              </p:nvPicPr>
              <p:blipFill>
                <a:blip r:embed="rId12"/>
                <a:stretch>
                  <a:fillRect/>
                </a:stretch>
              </p:blipFill>
              <p:spPr>
                <a:xfrm>
                  <a:off x="4197573" y="4517855"/>
                  <a:ext cx="331213" cy="161049"/>
                </a:xfrm>
                <a:prstGeom prst="rect">
                  <a:avLst/>
                </a:prstGeom>
              </p:spPr>
            </p:pic>
          </mc:Fallback>
        </mc:AlternateContent>
      </p:grpSp>
      <p:sp>
        <p:nvSpPr>
          <p:cNvPr id="14" name="Thought Bubble: Cloud 13">
            <a:extLst>
              <a:ext uri="{FF2B5EF4-FFF2-40B4-BE49-F238E27FC236}">
                <a16:creationId xmlns:a16="http://schemas.microsoft.com/office/drawing/2014/main" id="{9393F22F-A8EB-4A0B-AAB2-24A946FE22A4}"/>
              </a:ext>
            </a:extLst>
          </p:cNvPr>
          <p:cNvSpPr/>
          <p:nvPr/>
        </p:nvSpPr>
        <p:spPr>
          <a:xfrm>
            <a:off x="4011209" y="1632967"/>
            <a:ext cx="3278939" cy="2244891"/>
          </a:xfrm>
          <a:prstGeom prst="cloudCallout">
            <a:avLst/>
          </a:prstGeom>
          <a:noFill/>
          <a:ln w="190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Learn a Pattern between </a:t>
            </a:r>
            <a:r>
              <a:rPr lang="en-US" sz="2400" dirty="0">
                <a:solidFill>
                  <a:srgbClr val="0070C0"/>
                </a:solidFill>
              </a:rPr>
              <a:t>inputs </a:t>
            </a:r>
            <a:endParaRPr lang="en-US" sz="2400" dirty="0">
              <a:solidFill>
                <a:srgbClr val="FF0000"/>
              </a:solidFill>
            </a:endParaRPr>
          </a:p>
        </p:txBody>
      </p:sp>
      <p:pic>
        <p:nvPicPr>
          <p:cNvPr id="4" name="Picture 3" descr="Diagram&#10;&#10;Description automatically generated">
            <a:extLst>
              <a:ext uri="{FF2B5EF4-FFF2-40B4-BE49-F238E27FC236}">
                <a16:creationId xmlns:a16="http://schemas.microsoft.com/office/drawing/2014/main" id="{1C6258BD-90F1-4F57-903A-68C4C829AAC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79443" y="262488"/>
            <a:ext cx="3959256" cy="3548846"/>
          </a:xfrm>
          <a:prstGeom prst="rect">
            <a:avLst/>
          </a:prstGeom>
        </p:spPr>
      </p:pic>
    </p:spTree>
    <p:extLst>
      <p:ext uri="{BB962C8B-B14F-4D97-AF65-F5344CB8AC3E}">
        <p14:creationId xmlns:p14="http://schemas.microsoft.com/office/powerpoint/2010/main" val="12362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animBg="1"/>
      <p:bldP spid="1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614312" cy="1325563"/>
          </a:xfrm>
        </p:spPr>
        <p:txBody>
          <a:bodyPr/>
          <a:lstStyle/>
          <a:p>
            <a:r>
              <a:rPr lang="en-US" dirty="0">
                <a:solidFill>
                  <a:srgbClr val="990033"/>
                </a:solidFill>
              </a:rPr>
              <a:t>Activity Part 3</a:t>
            </a:r>
            <a:endParaRPr lang="en-US" dirty="0"/>
          </a:p>
        </p:txBody>
      </p:sp>
      <p:sp>
        <p:nvSpPr>
          <p:cNvPr id="3" name="Rectangle 2">
            <a:extLst>
              <a:ext uri="{FF2B5EF4-FFF2-40B4-BE49-F238E27FC236}">
                <a16:creationId xmlns:a16="http://schemas.microsoft.com/office/drawing/2014/main" id="{264E4A26-EC79-4F6A-BBBF-083ED0E07B74}"/>
              </a:ext>
            </a:extLst>
          </p:cNvPr>
          <p:cNvSpPr/>
          <p:nvPr/>
        </p:nvSpPr>
        <p:spPr>
          <a:xfrm>
            <a:off x="875779" y="1552902"/>
            <a:ext cx="7314064" cy="1200329"/>
          </a:xfrm>
          <a:prstGeom prst="rect">
            <a:avLst/>
          </a:prstGeom>
        </p:spPr>
        <p:txBody>
          <a:bodyPr wrap="square">
            <a:spAutoFit/>
          </a:bodyPr>
          <a:lstStyle/>
          <a:p>
            <a:r>
              <a:rPr lang="en-US" sz="2400" b="1" dirty="0">
                <a:ea typeface="Times New Roman" panose="02020603050405020304" pitchFamily="18" charset="0"/>
              </a:rPr>
              <a:t>2.</a:t>
            </a:r>
            <a:r>
              <a:rPr lang="en-US" sz="2400" dirty="0">
                <a:ea typeface="Times New Roman" panose="02020603050405020304" pitchFamily="18" charset="0"/>
              </a:rPr>
              <a:t> Carmpg.csv dataset has 9 variables, 7 of which are numerical that show characteristics of various cars such as mpg, horsepower, etc. </a:t>
            </a:r>
          </a:p>
        </p:txBody>
      </p:sp>
      <p:sp>
        <p:nvSpPr>
          <p:cNvPr id="5" name="Rectangle 4">
            <a:extLst>
              <a:ext uri="{FF2B5EF4-FFF2-40B4-BE49-F238E27FC236}">
                <a16:creationId xmlns:a16="http://schemas.microsoft.com/office/drawing/2014/main" id="{279E3EBE-4E2F-465F-A053-EF85D2F26C54}"/>
              </a:ext>
            </a:extLst>
          </p:cNvPr>
          <p:cNvSpPr/>
          <p:nvPr/>
        </p:nvSpPr>
        <p:spPr>
          <a:xfrm>
            <a:off x="875778" y="2844989"/>
            <a:ext cx="8851317" cy="3416320"/>
          </a:xfrm>
          <a:prstGeom prst="rect">
            <a:avLst/>
          </a:prstGeom>
        </p:spPr>
        <p:txBody>
          <a:bodyPr wrap="square">
            <a:spAutoFit/>
          </a:bodyPr>
          <a:lstStyle/>
          <a:p>
            <a:r>
              <a:rPr lang="en-US" sz="2400" dirty="0">
                <a:ea typeface="Times New Roman" panose="02020603050405020304" pitchFamily="18" charset="0"/>
              </a:rPr>
              <a:t>a) Remove variables “origin” and “name”, then use the remaining variables to identify optimum number of clusters.</a:t>
            </a:r>
          </a:p>
          <a:p>
            <a:r>
              <a:rPr lang="en-US" sz="2400" dirty="0">
                <a:ea typeface="Times New Roman" panose="02020603050405020304" pitchFamily="18" charset="0"/>
              </a:rPr>
              <a:t>b) Perform Clustering with found optimum number of clusters and generate labels for observations.</a:t>
            </a:r>
          </a:p>
          <a:p>
            <a:r>
              <a:rPr lang="en-US" sz="2400" dirty="0">
                <a:ea typeface="Times New Roman" panose="02020603050405020304" pitchFamily="18" charset="0"/>
              </a:rPr>
              <a:t>c) Generate scatterplot of two variables of your choosing color coded using predicted labels.</a:t>
            </a:r>
          </a:p>
          <a:p>
            <a:r>
              <a:rPr lang="en-US" sz="2400" dirty="0">
                <a:ea typeface="Times New Roman" panose="02020603050405020304" pitchFamily="18" charset="0"/>
              </a:rPr>
              <a:t>d) Perform PCA and visualize results in 2D, color coded using predicted labels</a:t>
            </a:r>
          </a:p>
          <a:p>
            <a:r>
              <a:rPr lang="en-US" sz="2400" dirty="0">
                <a:ea typeface="Times New Roman" panose="02020603050405020304" pitchFamily="18" charset="0"/>
              </a:rPr>
              <a:t>e) Interpret the plot.</a:t>
            </a:r>
          </a:p>
        </p:txBody>
      </p:sp>
    </p:spTree>
    <p:extLst>
      <p:ext uri="{BB962C8B-B14F-4D97-AF65-F5344CB8AC3E}">
        <p14:creationId xmlns:p14="http://schemas.microsoft.com/office/powerpoint/2010/main" val="2548736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1CC9FA7F-0CA6-42CA-A077-320536EF702B}" type="slidenum">
              <a:rPr lang="en-US" smtClean="0"/>
              <a:t>4</a:t>
            </a:fld>
            <a:endParaRPr lang="en-US"/>
          </a:p>
        </p:txBody>
      </p:sp>
      <p:sp>
        <p:nvSpPr>
          <p:cNvPr id="9" name="Title 8">
            <a:extLst>
              <a:ext uri="{FF2B5EF4-FFF2-40B4-BE49-F238E27FC236}">
                <a16:creationId xmlns:a16="http://schemas.microsoft.com/office/drawing/2014/main" id="{1DD165D4-3BFC-4D7B-B8BE-773E71F84BD1}"/>
              </a:ext>
            </a:extLst>
          </p:cNvPr>
          <p:cNvSpPr>
            <a:spLocks noGrp="1"/>
          </p:cNvSpPr>
          <p:nvPr>
            <p:ph type="title"/>
          </p:nvPr>
        </p:nvSpPr>
        <p:spPr>
          <a:xfrm>
            <a:off x="838200" y="365125"/>
            <a:ext cx="5257800" cy="1325563"/>
          </a:xfrm>
        </p:spPr>
        <p:txBody>
          <a:bodyPr>
            <a:normAutofit/>
          </a:bodyPr>
          <a:lstStyle/>
          <a:p>
            <a:r>
              <a:rPr lang="en-US" sz="3600" dirty="0">
                <a:solidFill>
                  <a:srgbClr val="008000"/>
                </a:solidFill>
              </a:rPr>
              <a:t>Dimension Reduction</a:t>
            </a:r>
          </a:p>
        </p:txBody>
      </p:sp>
      <p:sp>
        <p:nvSpPr>
          <p:cNvPr id="2" name="Rectangle 1">
            <a:extLst>
              <a:ext uri="{FF2B5EF4-FFF2-40B4-BE49-F238E27FC236}">
                <a16:creationId xmlns:a16="http://schemas.microsoft.com/office/drawing/2014/main" id="{C95E4673-A55D-466C-A5BC-AC725E7E8D62}"/>
              </a:ext>
            </a:extLst>
          </p:cNvPr>
          <p:cNvSpPr/>
          <p:nvPr/>
        </p:nvSpPr>
        <p:spPr>
          <a:xfrm>
            <a:off x="5156234" y="3744557"/>
            <a:ext cx="2131322" cy="1338828"/>
          </a:xfrm>
          <a:prstGeom prst="rect">
            <a:avLst/>
          </a:prstGeom>
        </p:spPr>
        <p:txBody>
          <a:bodyPr wrap="square">
            <a:spAutoFit/>
          </a:bodyPr>
          <a:lstStyle/>
          <a:p>
            <a:r>
              <a:rPr lang="en-US" sz="2700" dirty="0">
                <a:solidFill>
                  <a:srgbClr val="0070C0"/>
                </a:solidFill>
              </a:rPr>
              <a:t>Mapping 3D data to a 2D space</a:t>
            </a:r>
            <a:endParaRPr lang="en-US" sz="2700" dirty="0"/>
          </a:p>
        </p:txBody>
      </p:sp>
      <p:pic>
        <p:nvPicPr>
          <p:cNvPr id="10" name="Picture 9">
            <a:extLst>
              <a:ext uri="{FF2B5EF4-FFF2-40B4-BE49-F238E27FC236}">
                <a16:creationId xmlns:a16="http://schemas.microsoft.com/office/drawing/2014/main" id="{954407E7-AD80-44C9-94D4-940A95450AE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57260" y="2968488"/>
            <a:ext cx="3906287" cy="3246576"/>
          </a:xfrm>
          <a:prstGeom prst="rect">
            <a:avLst/>
          </a:prstGeom>
          <a:noFill/>
          <a:ln>
            <a:noFill/>
          </a:ln>
        </p:spPr>
      </p:pic>
      <p:sp>
        <p:nvSpPr>
          <p:cNvPr id="11" name="Rectangle 10">
            <a:extLst>
              <a:ext uri="{FF2B5EF4-FFF2-40B4-BE49-F238E27FC236}">
                <a16:creationId xmlns:a16="http://schemas.microsoft.com/office/drawing/2014/main" id="{72A41009-2308-4EA2-BA53-E917B59A07A8}"/>
              </a:ext>
            </a:extLst>
          </p:cNvPr>
          <p:cNvSpPr/>
          <p:nvPr/>
        </p:nvSpPr>
        <p:spPr>
          <a:xfrm>
            <a:off x="838200" y="1385427"/>
            <a:ext cx="6940826" cy="1338828"/>
          </a:xfrm>
          <a:prstGeom prst="rect">
            <a:avLst/>
          </a:prstGeom>
        </p:spPr>
        <p:txBody>
          <a:bodyPr wrap="square">
            <a:spAutoFit/>
          </a:bodyPr>
          <a:lstStyle/>
          <a:p>
            <a:r>
              <a:rPr lang="en-US" sz="2700" dirty="0"/>
              <a:t>Reducing the number of variables by mixing them together or projecting the whole data into a subspace is the goal of dimension reduction. </a:t>
            </a:r>
          </a:p>
        </p:txBody>
      </p:sp>
      <p:pic>
        <p:nvPicPr>
          <p:cNvPr id="12" name="Picture 11">
            <a:extLst>
              <a:ext uri="{FF2B5EF4-FFF2-40B4-BE49-F238E27FC236}">
                <a16:creationId xmlns:a16="http://schemas.microsoft.com/office/drawing/2014/main" id="{872BE0A8-ED74-4AEA-AD6D-F033B7F63CB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580243" y="2968488"/>
            <a:ext cx="4183951" cy="3524387"/>
          </a:xfrm>
          <a:prstGeom prst="rect">
            <a:avLst/>
          </a:prstGeom>
          <a:noFill/>
          <a:ln>
            <a:noFill/>
          </a:ln>
        </p:spPr>
      </p:pic>
    </p:spTree>
    <p:extLst>
      <p:ext uri="{BB962C8B-B14F-4D97-AF65-F5344CB8AC3E}">
        <p14:creationId xmlns:p14="http://schemas.microsoft.com/office/powerpoint/2010/main" val="2213395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1CC9FA7F-0CA6-42CA-A077-320536EF702B}" type="slidenum">
              <a:rPr lang="en-US" smtClean="0"/>
              <a:t>5</a:t>
            </a:fld>
            <a:endParaRPr lang="en-US"/>
          </a:p>
        </p:txBody>
      </p:sp>
      <p:sp>
        <p:nvSpPr>
          <p:cNvPr id="9" name="Title 8">
            <a:extLst>
              <a:ext uri="{FF2B5EF4-FFF2-40B4-BE49-F238E27FC236}">
                <a16:creationId xmlns:a16="http://schemas.microsoft.com/office/drawing/2014/main" id="{1DD165D4-3BFC-4D7B-B8BE-773E71F84BD1}"/>
              </a:ext>
            </a:extLst>
          </p:cNvPr>
          <p:cNvSpPr>
            <a:spLocks noGrp="1"/>
          </p:cNvSpPr>
          <p:nvPr>
            <p:ph type="title"/>
          </p:nvPr>
        </p:nvSpPr>
        <p:spPr/>
        <p:txBody>
          <a:bodyPr>
            <a:normAutofit/>
          </a:bodyPr>
          <a:lstStyle/>
          <a:p>
            <a:r>
              <a:rPr lang="en-US" sz="3600" dirty="0">
                <a:solidFill>
                  <a:srgbClr val="008000"/>
                </a:solidFill>
              </a:rPr>
              <a:t>Clustering</a:t>
            </a:r>
          </a:p>
        </p:txBody>
      </p:sp>
      <p:sp>
        <p:nvSpPr>
          <p:cNvPr id="6" name="Rectangle 5">
            <a:extLst>
              <a:ext uri="{FF2B5EF4-FFF2-40B4-BE49-F238E27FC236}">
                <a16:creationId xmlns:a16="http://schemas.microsoft.com/office/drawing/2014/main" id="{24A8B0DD-B225-49F6-94D6-57B6042EB1FD}"/>
              </a:ext>
            </a:extLst>
          </p:cNvPr>
          <p:cNvSpPr/>
          <p:nvPr/>
        </p:nvSpPr>
        <p:spPr>
          <a:xfrm>
            <a:off x="838200" y="4094586"/>
            <a:ext cx="4508110" cy="1384995"/>
          </a:xfrm>
          <a:prstGeom prst="rect">
            <a:avLst/>
          </a:prstGeom>
        </p:spPr>
        <p:txBody>
          <a:bodyPr wrap="square">
            <a:spAutoFit/>
          </a:bodyPr>
          <a:lstStyle/>
          <a:p>
            <a:r>
              <a:rPr lang="en-US" sz="2800" dirty="0"/>
              <a:t>Clustering can also be used to </a:t>
            </a:r>
            <a:r>
              <a:rPr lang="en-US" sz="2800" dirty="0">
                <a:solidFill>
                  <a:srgbClr val="FF0000"/>
                </a:solidFill>
              </a:rPr>
              <a:t>create labels </a:t>
            </a:r>
            <a:r>
              <a:rPr lang="en-US" sz="2800" dirty="0"/>
              <a:t>for supervised learning [2]. </a:t>
            </a:r>
          </a:p>
        </p:txBody>
      </p:sp>
      <p:sp>
        <p:nvSpPr>
          <p:cNvPr id="13" name="TextBox 12">
            <a:extLst>
              <a:ext uri="{FF2B5EF4-FFF2-40B4-BE49-F238E27FC236}">
                <a16:creationId xmlns:a16="http://schemas.microsoft.com/office/drawing/2014/main" id="{A29D80A7-8504-452B-AD74-958907CDD31C}"/>
              </a:ext>
            </a:extLst>
          </p:cNvPr>
          <p:cNvSpPr txBox="1"/>
          <p:nvPr/>
        </p:nvSpPr>
        <p:spPr>
          <a:xfrm>
            <a:off x="838200" y="1536404"/>
            <a:ext cx="5438614" cy="2246769"/>
          </a:xfrm>
          <a:prstGeom prst="rect">
            <a:avLst/>
          </a:prstGeom>
          <a:noFill/>
        </p:spPr>
        <p:txBody>
          <a:bodyPr wrap="square">
            <a:spAutoFit/>
          </a:bodyPr>
          <a:lstStyle/>
          <a:p>
            <a:r>
              <a:rPr lang="en-US" sz="2800" baseline="0" dirty="0"/>
              <a:t>Clustering is one of the most important u</a:t>
            </a:r>
            <a:r>
              <a:rPr lang="en-US" sz="2800" dirty="0"/>
              <a:t>nsupervised learning </a:t>
            </a:r>
            <a:r>
              <a:rPr lang="en-US" sz="2800" baseline="0" dirty="0"/>
              <a:t>algorithms where the goal is to </a:t>
            </a:r>
            <a:r>
              <a:rPr lang="en-US" sz="2800" baseline="0" dirty="0">
                <a:solidFill>
                  <a:srgbClr val="FF0000"/>
                </a:solidFill>
              </a:rPr>
              <a:t>group data </a:t>
            </a:r>
            <a:r>
              <a:rPr lang="en-US" sz="2800" baseline="0" dirty="0">
                <a:solidFill>
                  <a:srgbClr val="0070C0"/>
                </a:solidFill>
              </a:rPr>
              <a:t>based on some similarity or closeness measure</a:t>
            </a:r>
            <a:r>
              <a:rPr lang="en-US" sz="2800" baseline="0" dirty="0"/>
              <a:t>. </a:t>
            </a:r>
          </a:p>
        </p:txBody>
      </p:sp>
      <p:pic>
        <p:nvPicPr>
          <p:cNvPr id="10" name="Picture 9">
            <a:extLst>
              <a:ext uri="{FF2B5EF4-FFF2-40B4-BE49-F238E27FC236}">
                <a16:creationId xmlns:a16="http://schemas.microsoft.com/office/drawing/2014/main" id="{A0ECA0E2-4ABC-4FAE-BF52-24F9A557D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9271" y="444195"/>
            <a:ext cx="4531621" cy="3579323"/>
          </a:xfrm>
          <a:prstGeom prst="rect">
            <a:avLst/>
          </a:prstGeom>
        </p:spPr>
      </p:pic>
    </p:spTree>
    <p:extLst>
      <p:ext uri="{BB962C8B-B14F-4D97-AF65-F5344CB8AC3E}">
        <p14:creationId xmlns:p14="http://schemas.microsoft.com/office/powerpoint/2010/main" val="304275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1DE9A7-936C-49A8-B4CD-F481A100CB79}"/>
              </a:ext>
            </a:extLst>
          </p:cNvPr>
          <p:cNvSpPr>
            <a:spLocks noGrp="1"/>
          </p:cNvSpPr>
          <p:nvPr>
            <p:ph type="sldNum" sz="quarter" idx="12"/>
          </p:nvPr>
        </p:nvSpPr>
        <p:spPr/>
        <p:txBody>
          <a:bodyPr/>
          <a:lstStyle/>
          <a:p>
            <a:fld id="{1CC9FA7F-0CA6-42CA-A077-320536EF702B}" type="slidenum">
              <a:rPr lang="en-US" smtClean="0"/>
              <a:t>6</a:t>
            </a:fld>
            <a:endParaRPr lang="en-US"/>
          </a:p>
        </p:txBody>
      </p:sp>
      <p:sp>
        <p:nvSpPr>
          <p:cNvPr id="5" name="TextBox 4">
            <a:extLst>
              <a:ext uri="{FF2B5EF4-FFF2-40B4-BE49-F238E27FC236}">
                <a16:creationId xmlns:a16="http://schemas.microsoft.com/office/drawing/2014/main" id="{2C906846-384C-4EE9-8FD8-D86E1B04E96F}"/>
              </a:ext>
            </a:extLst>
          </p:cNvPr>
          <p:cNvSpPr txBox="1"/>
          <p:nvPr/>
        </p:nvSpPr>
        <p:spPr>
          <a:xfrm>
            <a:off x="838199" y="2497462"/>
            <a:ext cx="10677940" cy="3816429"/>
          </a:xfrm>
          <a:prstGeom prst="rect">
            <a:avLst/>
          </a:prstGeom>
          <a:noFill/>
        </p:spPr>
        <p:txBody>
          <a:bodyPr wrap="square">
            <a:spAutoFit/>
          </a:bodyPr>
          <a:lstStyle/>
          <a:p>
            <a:r>
              <a:rPr lang="en-US" sz="2200" b="1" dirty="0"/>
              <a:t>Variable 	Description			Variable</a:t>
            </a:r>
          </a:p>
          <a:p>
            <a:endParaRPr lang="en-US" sz="2200" b="1" dirty="0"/>
          </a:p>
          <a:p>
            <a:r>
              <a:rPr lang="en-US" sz="2200" dirty="0"/>
              <a:t>CUST_ID	An ID variable			PUR_INST_FREQ</a:t>
            </a:r>
          </a:p>
          <a:p>
            <a:r>
              <a:rPr lang="en-US" sz="2200" dirty="0"/>
              <a:t>BAL		Balance				CASH_ADV_FREQ</a:t>
            </a:r>
          </a:p>
          <a:p>
            <a:r>
              <a:rPr lang="en-US" sz="2200" dirty="0"/>
              <a:t>BAL_FREQ	Balance Frequency		CASH_ADV_TRX</a:t>
            </a:r>
          </a:p>
          <a:p>
            <a:r>
              <a:rPr lang="en-US" sz="2200" dirty="0"/>
              <a:t>PUR		Purchases			PUR_TRX</a:t>
            </a:r>
          </a:p>
          <a:p>
            <a:r>
              <a:rPr lang="en-US" sz="2200" dirty="0"/>
              <a:t>ONEOFF_PUR	Purchases made only once	CREDIT_LIMIT</a:t>
            </a:r>
          </a:p>
          <a:p>
            <a:r>
              <a:rPr lang="en-US" sz="2200" dirty="0"/>
              <a:t>INST_PUR	Installments Purchases		PAYMENTS</a:t>
            </a:r>
          </a:p>
          <a:p>
            <a:r>
              <a:rPr lang="en-US" sz="2200" dirty="0"/>
              <a:t>CASH_ADV	Cash Advance			MIN_PAYMENTS</a:t>
            </a:r>
          </a:p>
          <a:p>
            <a:r>
              <a:rPr lang="en-US" sz="2200" dirty="0"/>
              <a:t>PUR_FREQ	Purchases Frequency		PRC_FULL_PAYMENT</a:t>
            </a:r>
          </a:p>
          <a:p>
            <a:r>
              <a:rPr lang="en-US" sz="2200" dirty="0"/>
              <a:t>ONEOFF_PUR_FREQ	 			TENURE </a:t>
            </a:r>
          </a:p>
        </p:txBody>
      </p:sp>
      <p:sp>
        <p:nvSpPr>
          <p:cNvPr id="6" name="Title 8">
            <a:extLst>
              <a:ext uri="{FF2B5EF4-FFF2-40B4-BE49-F238E27FC236}">
                <a16:creationId xmlns:a16="http://schemas.microsoft.com/office/drawing/2014/main" id="{52F2FAC1-02C6-432F-987B-097C8D8129B1}"/>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Datasest</a:t>
            </a:r>
          </a:p>
        </p:txBody>
      </p:sp>
      <p:sp>
        <p:nvSpPr>
          <p:cNvPr id="2" name="Rectangle 1">
            <a:extLst>
              <a:ext uri="{FF2B5EF4-FFF2-40B4-BE49-F238E27FC236}">
                <a16:creationId xmlns:a16="http://schemas.microsoft.com/office/drawing/2014/main" id="{C7ABAB5F-E474-4269-A701-744A0F885640}"/>
              </a:ext>
            </a:extLst>
          </p:cNvPr>
          <p:cNvSpPr/>
          <p:nvPr/>
        </p:nvSpPr>
        <p:spPr>
          <a:xfrm>
            <a:off x="838199" y="1385427"/>
            <a:ext cx="10418357" cy="830997"/>
          </a:xfrm>
          <a:prstGeom prst="rect">
            <a:avLst/>
          </a:prstGeom>
        </p:spPr>
        <p:txBody>
          <a:bodyPr wrap="square">
            <a:spAutoFit/>
          </a:bodyPr>
          <a:lstStyle/>
          <a:p>
            <a:r>
              <a:rPr lang="en-US" sz="2400" dirty="0"/>
              <a:t>We will now proceed to discuss dimension reduction and clustering using the “</a:t>
            </a:r>
            <a:r>
              <a:rPr lang="en-US" sz="2400" dirty="0" err="1"/>
              <a:t>credit_cluster</a:t>
            </a:r>
            <a:r>
              <a:rPr lang="en-US" sz="2400" dirty="0"/>
              <a:t>” dataset. Variables in this dataset include: </a:t>
            </a:r>
          </a:p>
        </p:txBody>
      </p:sp>
    </p:spTree>
    <p:extLst>
      <p:ext uri="{BB962C8B-B14F-4D97-AF65-F5344CB8AC3E}">
        <p14:creationId xmlns:p14="http://schemas.microsoft.com/office/powerpoint/2010/main" val="2135382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2200A62-F8D7-475D-906C-7E9CA67C7C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550" y="344364"/>
            <a:ext cx="2956566" cy="1371848"/>
          </a:xfrm>
          <a:prstGeom prst="rect">
            <a:avLst/>
          </a:prstGeom>
        </p:spPr>
      </p:pic>
      <p:sp>
        <p:nvSpPr>
          <p:cNvPr id="8" name="Title 1">
            <a:extLst>
              <a:ext uri="{FF2B5EF4-FFF2-40B4-BE49-F238E27FC236}">
                <a16:creationId xmlns:a16="http://schemas.microsoft.com/office/drawing/2014/main" id="{E7925FB2-E72E-49E0-B8B4-A6B35C7B4837}"/>
              </a:ext>
            </a:extLst>
          </p:cNvPr>
          <p:cNvSpPr>
            <a:spLocks noGrp="1"/>
          </p:cNvSpPr>
          <p:nvPr>
            <p:ph type="ctrTitle"/>
          </p:nvPr>
        </p:nvSpPr>
        <p:spPr>
          <a:xfrm>
            <a:off x="1524000" y="1567209"/>
            <a:ext cx="9144000" cy="2387600"/>
          </a:xfrm>
        </p:spPr>
        <p:txBody>
          <a:bodyPr/>
          <a:lstStyle/>
          <a:p>
            <a:r>
              <a:rPr lang="en-US" sz="6000" dirty="0">
                <a:solidFill>
                  <a:srgbClr val="990033"/>
                </a:solidFill>
              </a:rPr>
              <a:t>Exploratory Analysis</a:t>
            </a:r>
            <a:endParaRPr lang="en-US" dirty="0">
              <a:solidFill>
                <a:srgbClr val="990033"/>
              </a:solidFill>
            </a:endParaRPr>
          </a:p>
        </p:txBody>
      </p:sp>
      <p:sp>
        <p:nvSpPr>
          <p:cNvPr id="5" name="TextBox 4">
            <a:extLst>
              <a:ext uri="{FF2B5EF4-FFF2-40B4-BE49-F238E27FC236}">
                <a16:creationId xmlns:a16="http://schemas.microsoft.com/office/drawing/2014/main" id="{DD167078-F7CE-41B6-ABCC-C67136F408E7}"/>
              </a:ext>
            </a:extLst>
          </p:cNvPr>
          <p:cNvSpPr txBox="1"/>
          <p:nvPr/>
        </p:nvSpPr>
        <p:spPr>
          <a:xfrm>
            <a:off x="7418444" y="5920988"/>
            <a:ext cx="4529830" cy="646331"/>
          </a:xfrm>
          <a:prstGeom prst="rect">
            <a:avLst/>
          </a:prstGeom>
          <a:noFill/>
        </p:spPr>
        <p:txBody>
          <a:bodyPr wrap="none" rtlCol="0">
            <a:spAutoFit/>
          </a:bodyPr>
          <a:lstStyle/>
          <a:p>
            <a:pPr algn="ctr"/>
            <a:r>
              <a:rPr lang="en-US" dirty="0"/>
              <a:t>Dr. Abolfazl Saghafi</a:t>
            </a:r>
          </a:p>
          <a:p>
            <a:pPr algn="ctr"/>
            <a:r>
              <a:rPr lang="en-US" dirty="0"/>
              <a:t>Assistant Professor of Statistics &amp; Data Science</a:t>
            </a:r>
          </a:p>
        </p:txBody>
      </p:sp>
    </p:spTree>
    <p:extLst>
      <p:ext uri="{BB962C8B-B14F-4D97-AF65-F5344CB8AC3E}">
        <p14:creationId xmlns:p14="http://schemas.microsoft.com/office/powerpoint/2010/main" val="2734145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Numerical Summary</a:t>
            </a:r>
          </a:p>
        </p:txBody>
      </p:sp>
      <p:sp>
        <p:nvSpPr>
          <p:cNvPr id="9" name="TextBox 8">
            <a:extLst>
              <a:ext uri="{FF2B5EF4-FFF2-40B4-BE49-F238E27FC236}">
                <a16:creationId xmlns:a16="http://schemas.microsoft.com/office/drawing/2014/main" id="{EEC12F5C-E768-4B51-9573-53C52DE0DA12}"/>
              </a:ext>
            </a:extLst>
          </p:cNvPr>
          <p:cNvSpPr txBox="1"/>
          <p:nvPr/>
        </p:nvSpPr>
        <p:spPr>
          <a:xfrm>
            <a:off x="838200" y="1440642"/>
            <a:ext cx="7245626" cy="1015663"/>
          </a:xfrm>
          <a:prstGeom prst="rect">
            <a:avLst/>
          </a:prstGeom>
          <a:noFill/>
        </p:spPr>
        <p:txBody>
          <a:bodyPr wrap="square" rtlCol="0">
            <a:spAutoFit/>
          </a:bodyPr>
          <a:lstStyle/>
          <a:p>
            <a:pPr>
              <a:spcBef>
                <a:spcPct val="50000"/>
              </a:spcBef>
            </a:pPr>
            <a:r>
              <a:rPr lang="en-US" sz="2400" dirty="0"/>
              <a:t>All our variables are numerical. </a:t>
            </a:r>
          </a:p>
          <a:p>
            <a:pPr>
              <a:spcBef>
                <a:spcPct val="50000"/>
              </a:spcBef>
            </a:pPr>
            <a:r>
              <a:rPr lang="en-US" sz="2400" dirty="0"/>
              <a:t>We start by generating </a:t>
            </a:r>
            <a:r>
              <a:rPr lang="en-US" sz="2400" dirty="0">
                <a:solidFill>
                  <a:srgbClr val="FF0000"/>
                </a:solidFill>
              </a:rPr>
              <a:t>univariate</a:t>
            </a:r>
            <a:r>
              <a:rPr lang="en-US" sz="2400" dirty="0"/>
              <a:t> </a:t>
            </a:r>
            <a:r>
              <a:rPr lang="en-US" sz="2400" dirty="0">
                <a:solidFill>
                  <a:srgbClr val="0070C0"/>
                </a:solidFill>
              </a:rPr>
              <a:t>numerical summaries</a:t>
            </a:r>
            <a:r>
              <a:rPr lang="en-US" sz="2400" dirty="0"/>
              <a:t>.</a:t>
            </a:r>
          </a:p>
        </p:txBody>
      </p:sp>
      <p:pic>
        <p:nvPicPr>
          <p:cNvPr id="4" name="Picture 3">
            <a:extLst>
              <a:ext uri="{FF2B5EF4-FFF2-40B4-BE49-F238E27FC236}">
                <a16:creationId xmlns:a16="http://schemas.microsoft.com/office/drawing/2014/main" id="{7B2E5BD9-87C0-4A10-ACFD-65BBC528E2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886" y="3644348"/>
            <a:ext cx="11282660" cy="2802835"/>
          </a:xfrm>
          <a:prstGeom prst="rect">
            <a:avLst/>
          </a:prstGeom>
        </p:spPr>
      </p:pic>
    </p:spTree>
    <p:extLst>
      <p:ext uri="{BB962C8B-B14F-4D97-AF65-F5344CB8AC3E}">
        <p14:creationId xmlns:p14="http://schemas.microsoft.com/office/powerpoint/2010/main" val="1467359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199" y="365125"/>
            <a:ext cx="6384235" cy="1325563"/>
          </a:xfrm>
        </p:spPr>
        <p:txBody>
          <a:bodyPr>
            <a:normAutofit/>
          </a:bodyPr>
          <a:lstStyle/>
          <a:p>
            <a:r>
              <a:rPr lang="en-US" sz="3600" dirty="0">
                <a:solidFill>
                  <a:srgbClr val="990033"/>
                </a:solidFill>
              </a:rPr>
              <a:t>Plots</a:t>
            </a:r>
          </a:p>
        </p:txBody>
      </p:sp>
      <p:sp>
        <p:nvSpPr>
          <p:cNvPr id="9" name="TextBox 8">
            <a:extLst>
              <a:ext uri="{FF2B5EF4-FFF2-40B4-BE49-F238E27FC236}">
                <a16:creationId xmlns:a16="http://schemas.microsoft.com/office/drawing/2014/main" id="{EEC12F5C-E768-4B51-9573-53C52DE0DA12}"/>
              </a:ext>
            </a:extLst>
          </p:cNvPr>
          <p:cNvSpPr txBox="1"/>
          <p:nvPr/>
        </p:nvSpPr>
        <p:spPr>
          <a:xfrm>
            <a:off x="838199" y="1440642"/>
            <a:ext cx="5509592" cy="1200329"/>
          </a:xfrm>
          <a:prstGeom prst="rect">
            <a:avLst/>
          </a:prstGeom>
          <a:noFill/>
        </p:spPr>
        <p:txBody>
          <a:bodyPr wrap="square" rtlCol="0">
            <a:spAutoFit/>
          </a:bodyPr>
          <a:lstStyle/>
          <a:p>
            <a:pPr>
              <a:spcBef>
                <a:spcPct val="50000"/>
              </a:spcBef>
            </a:pPr>
            <a:r>
              <a:rPr lang="en-US" sz="2400" dirty="0"/>
              <a:t>For </a:t>
            </a:r>
            <a:r>
              <a:rPr lang="en-US" sz="2400" dirty="0">
                <a:solidFill>
                  <a:srgbClr val="FF0000"/>
                </a:solidFill>
              </a:rPr>
              <a:t>each variable</a:t>
            </a:r>
            <a:r>
              <a:rPr lang="en-US" sz="2400" dirty="0"/>
              <a:t> </a:t>
            </a:r>
            <a:r>
              <a:rPr lang="en-US" sz="2400" dirty="0">
                <a:solidFill>
                  <a:srgbClr val="0070C0"/>
                </a:solidFill>
              </a:rPr>
              <a:t>separately</a:t>
            </a:r>
            <a:r>
              <a:rPr lang="en-US" sz="2400" dirty="0"/>
              <a:t> generate boxplots and investigate. Try to </a:t>
            </a:r>
            <a:r>
              <a:rPr lang="en-US" sz="2400" dirty="0">
                <a:solidFill>
                  <a:srgbClr val="00B050"/>
                </a:solidFill>
              </a:rPr>
              <a:t>describe</a:t>
            </a:r>
            <a:r>
              <a:rPr lang="en-US" sz="2400" dirty="0"/>
              <a:t> each in three sentences. </a:t>
            </a:r>
          </a:p>
        </p:txBody>
      </p:sp>
      <p:grpSp>
        <p:nvGrpSpPr>
          <p:cNvPr id="20" name="Group 19">
            <a:extLst>
              <a:ext uri="{FF2B5EF4-FFF2-40B4-BE49-F238E27FC236}">
                <a16:creationId xmlns:a16="http://schemas.microsoft.com/office/drawing/2014/main" id="{0072F1A9-5B94-4B52-A483-B69EAB4FA2D1}"/>
              </a:ext>
            </a:extLst>
          </p:cNvPr>
          <p:cNvGrpSpPr/>
          <p:nvPr/>
        </p:nvGrpSpPr>
        <p:grpSpPr>
          <a:xfrm>
            <a:off x="8984974" y="541850"/>
            <a:ext cx="2753265" cy="6110704"/>
            <a:chOff x="3878551" y="2940519"/>
            <a:chExt cx="1615647" cy="3150318"/>
          </a:xfrm>
        </p:grpSpPr>
        <p:pic>
          <p:nvPicPr>
            <p:cNvPr id="15" name="Picture 14">
              <a:extLst>
                <a:ext uri="{FF2B5EF4-FFF2-40B4-BE49-F238E27FC236}">
                  <a16:creationId xmlns:a16="http://schemas.microsoft.com/office/drawing/2014/main" id="{BED51960-A83C-45A1-B2F8-1B4D8084BB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8551" y="2940519"/>
              <a:ext cx="622442" cy="3150318"/>
            </a:xfrm>
            <a:prstGeom prst="rect">
              <a:avLst/>
            </a:prstGeom>
          </p:spPr>
        </p:pic>
        <p:pic>
          <p:nvPicPr>
            <p:cNvPr id="17" name="Picture 16" descr="Chart&#10;&#10;Description automatically generated">
              <a:extLst>
                <a:ext uri="{FF2B5EF4-FFF2-40B4-BE49-F238E27FC236}">
                  <a16:creationId xmlns:a16="http://schemas.microsoft.com/office/drawing/2014/main" id="{144B928D-67E5-4629-AB12-3A5656FCC1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0993" y="2940519"/>
              <a:ext cx="825688" cy="3150318"/>
            </a:xfrm>
            <a:prstGeom prst="rect">
              <a:avLst/>
            </a:prstGeom>
          </p:spPr>
        </p:pic>
        <p:pic>
          <p:nvPicPr>
            <p:cNvPr id="19" name="Picture 18">
              <a:extLst>
                <a:ext uri="{FF2B5EF4-FFF2-40B4-BE49-F238E27FC236}">
                  <a16:creationId xmlns:a16="http://schemas.microsoft.com/office/drawing/2014/main" id="{DD8371D2-4602-4A67-A648-CE0EA5AEFC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9060" y="2940519"/>
              <a:ext cx="165138" cy="3150318"/>
            </a:xfrm>
            <a:prstGeom prst="rect">
              <a:avLst/>
            </a:prstGeom>
          </p:spPr>
        </p:pic>
      </p:grpSp>
      <p:sp>
        <p:nvSpPr>
          <p:cNvPr id="22" name="TextBox 21">
            <a:extLst>
              <a:ext uri="{FF2B5EF4-FFF2-40B4-BE49-F238E27FC236}">
                <a16:creationId xmlns:a16="http://schemas.microsoft.com/office/drawing/2014/main" id="{DEC2BF77-D0C5-4D75-87C8-2D7A5E72CF1C}"/>
              </a:ext>
            </a:extLst>
          </p:cNvPr>
          <p:cNvSpPr txBox="1"/>
          <p:nvPr/>
        </p:nvSpPr>
        <p:spPr>
          <a:xfrm>
            <a:off x="838199" y="3325570"/>
            <a:ext cx="2872408" cy="2940357"/>
          </a:xfrm>
          <a:prstGeom prst="rect">
            <a:avLst/>
          </a:prstGeom>
          <a:solidFill>
            <a:srgbClr val="CCCCFF"/>
          </a:solidFill>
        </p:spPr>
        <p:txBody>
          <a:bodyPr wrap="square" rtlCol="0">
            <a:spAutoFit/>
          </a:bodyPr>
          <a:lstStyle/>
          <a:p>
            <a:pPr>
              <a:lnSpc>
                <a:spcPts val="2500"/>
              </a:lnSpc>
              <a:spcBef>
                <a:spcPct val="50000"/>
              </a:spcBef>
            </a:pPr>
            <a:r>
              <a:rPr lang="en-US" sz="2400" dirty="0">
                <a:solidFill>
                  <a:srgbClr val="FF0000"/>
                </a:solidFill>
              </a:rPr>
              <a:t>Reminder</a:t>
            </a:r>
            <a:r>
              <a:rPr lang="en-US" sz="2400" dirty="0"/>
              <a:t>: </a:t>
            </a:r>
          </a:p>
          <a:p>
            <a:pPr>
              <a:lnSpc>
                <a:spcPts val="2500"/>
              </a:lnSpc>
              <a:spcBef>
                <a:spcPct val="50000"/>
              </a:spcBef>
            </a:pPr>
            <a:r>
              <a:rPr lang="en-US" sz="2400" dirty="0"/>
              <a:t>Important points are </a:t>
            </a:r>
          </a:p>
          <a:p>
            <a:pPr>
              <a:lnSpc>
                <a:spcPts val="2500"/>
              </a:lnSpc>
              <a:spcBef>
                <a:spcPct val="50000"/>
              </a:spcBef>
            </a:pPr>
            <a:r>
              <a:rPr lang="en-US" sz="2400" dirty="0"/>
              <a:t>• Location</a:t>
            </a:r>
          </a:p>
          <a:p>
            <a:pPr>
              <a:lnSpc>
                <a:spcPts val="2500"/>
              </a:lnSpc>
              <a:spcBef>
                <a:spcPct val="50000"/>
              </a:spcBef>
            </a:pPr>
            <a:r>
              <a:rPr lang="en-US" sz="2400" dirty="0"/>
              <a:t>• Spread</a:t>
            </a:r>
          </a:p>
          <a:p>
            <a:pPr>
              <a:lnSpc>
                <a:spcPts val="2500"/>
              </a:lnSpc>
              <a:spcBef>
                <a:spcPct val="50000"/>
              </a:spcBef>
            </a:pPr>
            <a:r>
              <a:rPr lang="en-US" sz="2400" dirty="0"/>
              <a:t>• Shape</a:t>
            </a:r>
          </a:p>
          <a:p>
            <a:pPr>
              <a:lnSpc>
                <a:spcPts val="2500"/>
              </a:lnSpc>
              <a:spcBef>
                <a:spcPct val="50000"/>
              </a:spcBef>
            </a:pPr>
            <a:r>
              <a:rPr lang="en-US" sz="2400" dirty="0"/>
              <a:t>• Outliers</a:t>
            </a:r>
          </a:p>
        </p:txBody>
      </p:sp>
      <p:pic>
        <p:nvPicPr>
          <p:cNvPr id="24" name="Picture 23" descr="Chart, histogram&#10;&#10;Description automatically generated">
            <a:extLst>
              <a:ext uri="{FF2B5EF4-FFF2-40B4-BE49-F238E27FC236}">
                <a16:creationId xmlns:a16="http://schemas.microsoft.com/office/drawing/2014/main" id="{44A6BFD0-91AD-447C-9CEA-111720375E7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28743" y="3325570"/>
            <a:ext cx="4838095" cy="3326984"/>
          </a:xfrm>
          <a:prstGeom prst="rect">
            <a:avLst/>
          </a:prstGeom>
        </p:spPr>
      </p:pic>
    </p:spTree>
    <p:extLst>
      <p:ext uri="{BB962C8B-B14F-4D97-AF65-F5344CB8AC3E}">
        <p14:creationId xmlns:p14="http://schemas.microsoft.com/office/powerpoint/2010/main" val="12157611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8080</TotalTime>
  <Words>3341</Words>
  <Application>Microsoft Office PowerPoint</Application>
  <PresentationFormat>Widescreen</PresentationFormat>
  <Paragraphs>260</Paragraphs>
  <Slides>30</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Cambria Math</vt:lpstr>
      <vt:lpstr>Georgia</vt:lpstr>
      <vt:lpstr>Office Theme</vt:lpstr>
      <vt:lpstr>Unsupervised Learning</vt:lpstr>
      <vt:lpstr>Supervised Learning</vt:lpstr>
      <vt:lpstr>Unsupervised Learning</vt:lpstr>
      <vt:lpstr>Dimension Reduction</vt:lpstr>
      <vt:lpstr>Clustering</vt:lpstr>
      <vt:lpstr>Datasest</vt:lpstr>
      <vt:lpstr>Exploratory Analysis</vt:lpstr>
      <vt:lpstr>Numerical Summary</vt:lpstr>
      <vt:lpstr>Plots</vt:lpstr>
      <vt:lpstr>Correlation Coefficient</vt:lpstr>
      <vt:lpstr>PowerPoint Presentation</vt:lpstr>
      <vt:lpstr>2D &amp; 3D &amp; Matrix Scatterplots</vt:lpstr>
      <vt:lpstr>Activity Part 1</vt:lpstr>
      <vt:lpstr>Activity Part 1</vt:lpstr>
      <vt:lpstr>Dimension Reduction</vt:lpstr>
      <vt:lpstr>Dimension Reduction</vt:lpstr>
      <vt:lpstr>Principal Component Analysis</vt:lpstr>
      <vt:lpstr>PCA</vt:lpstr>
      <vt:lpstr>Dimensionally Reduced Data</vt:lpstr>
      <vt:lpstr>Activity Part 2</vt:lpstr>
      <vt:lpstr>Activity Part 2</vt:lpstr>
      <vt:lpstr>K-Means Clustering</vt:lpstr>
      <vt:lpstr>K-Means Process</vt:lpstr>
      <vt:lpstr>K-Means Visual Example</vt:lpstr>
      <vt:lpstr>Optimal Number of Clusters</vt:lpstr>
      <vt:lpstr>Clustering Results</vt:lpstr>
      <vt:lpstr>Example: Iris data</vt:lpstr>
      <vt:lpstr>Iris data</vt:lpstr>
      <vt:lpstr>Activity Part 3</vt:lpstr>
      <vt:lpstr>Activity Part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 State Detection using EEG Signals</dc:title>
  <dc:creator>Abolfazl Saghafi</dc:creator>
  <cp:lastModifiedBy>Abolfazl Saghafi</cp:lastModifiedBy>
  <cp:revision>792</cp:revision>
  <cp:lastPrinted>2018-08-29T00:32:30Z</cp:lastPrinted>
  <dcterms:created xsi:type="dcterms:W3CDTF">2017-02-01T15:13:00Z</dcterms:created>
  <dcterms:modified xsi:type="dcterms:W3CDTF">2021-05-20T18:42:35Z</dcterms:modified>
</cp:coreProperties>
</file>