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78" r:id="rId2"/>
    <p:sldId id="306" r:id="rId3"/>
    <p:sldId id="328" r:id="rId4"/>
    <p:sldId id="345" r:id="rId5"/>
    <p:sldId id="379" r:id="rId6"/>
    <p:sldId id="256" r:id="rId7"/>
    <p:sldId id="404" r:id="rId8"/>
    <p:sldId id="399" r:id="rId9"/>
    <p:sldId id="440" r:id="rId10"/>
    <p:sldId id="424" r:id="rId11"/>
    <p:sldId id="441" r:id="rId12"/>
    <p:sldId id="442" r:id="rId13"/>
    <p:sldId id="446" r:id="rId14"/>
    <p:sldId id="335" r:id="rId15"/>
    <p:sldId id="337" r:id="rId16"/>
    <p:sldId id="338" r:id="rId17"/>
    <p:sldId id="339" r:id="rId18"/>
    <p:sldId id="436" r:id="rId19"/>
    <p:sldId id="443" r:id="rId20"/>
    <p:sldId id="444" r:id="rId21"/>
    <p:sldId id="409" r:id="rId22"/>
    <p:sldId id="324" r:id="rId23"/>
    <p:sldId id="333" r:id="rId24"/>
    <p:sldId id="325" r:id="rId25"/>
    <p:sldId id="445" r:id="rId26"/>
    <p:sldId id="447" r:id="rId27"/>
    <p:sldId id="448" r:id="rId28"/>
    <p:sldId id="302" r:id="rId29"/>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wUSps0S5ve9RMcT1vwe6A==" hashData="x8pL0L0Gylf9d1CNGZ6cdCCtcPUVglAyXadReVpftePD24Im/qHGnLUHp8tZl9wJh6dnPZUZ4eIPAu0g0q1tNQ=="/>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FF99"/>
    <a:srgbClr val="FFFFFF"/>
    <a:srgbClr val="CCCCFF"/>
    <a:srgbClr val="CCECFF"/>
    <a:srgbClr val="FFFFCC"/>
    <a:srgbClr val="9900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2607" autoAdjust="0"/>
  </p:normalViewPr>
  <p:slideViewPr>
    <p:cSldViewPr snapToGrid="0">
      <p:cViewPr varScale="1">
        <p:scale>
          <a:sx n="62" d="100"/>
          <a:sy n="62" d="100"/>
        </p:scale>
        <p:origin x="42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5/20/2021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5/20/2021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In this session, we discuss classification, the second big category of unsupervised learning algorithms. Also, introduce Artificial Neural Networks. </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50000"/>
              </a:spcBef>
            </a:pP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10</a:t>
            </a:fld>
            <a:endParaRPr lang="en-US"/>
          </a:p>
        </p:txBody>
      </p:sp>
    </p:spTree>
    <p:extLst>
      <p:ext uri="{BB962C8B-B14F-4D97-AF65-F5344CB8AC3E}">
        <p14:creationId xmlns:p14="http://schemas.microsoft.com/office/powerpoint/2010/main" val="310747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95324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3304286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944988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introduce ANNs to perform classification </a:t>
            </a:r>
          </a:p>
        </p:txBody>
      </p:sp>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2189025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aseline="0" dirty="0"/>
                  <a:t>ANN stands for Artificial Neural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r>
                  <a:rPr lang="en-US" sz="1200" b="0" i="0">
                    <a:latin typeface="Cambria Math" panose="02040503050406030204" pitchFamily="18" charset="0"/>
                  </a:rPr>
                  <a:t>𝑌</a:t>
                </a:r>
                <a:r>
                  <a:rPr lang="en-US" sz="1200" dirty="0"/>
                  <a:t> which are detected as usual in a single sample, observations out of the overall pattern.</a:t>
                </a:r>
                <a:r>
                  <a:rPr lang="en-US" sz="1200" baseline="0" dirty="0"/>
                  <a:t> They can be o</a:t>
                </a:r>
                <a:r>
                  <a:rPr lang="en-US" sz="1200" dirty="0"/>
                  <a:t>utliers in </a:t>
                </a:r>
                <a:r>
                  <a:rPr lang="en-US" sz="1200" b="0" i="0">
                    <a:latin typeface="Cambria Math" panose="02040503050406030204" pitchFamily="18" charset="0"/>
                  </a:rPr>
                  <a:t>𝑋</a:t>
                </a:r>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r>
                  <a:rPr lang="en-US" sz="1200" b="0" i="0">
                    <a:latin typeface="Cambria Math" panose="02040503050406030204" pitchFamily="18" charset="0"/>
                  </a:rPr>
                  <a:t>𝑌</a:t>
                </a:r>
                <a:r>
                  <a:rPr lang="en-US" sz="1200" dirty="0"/>
                  <a:t> for a given </a:t>
                </a:r>
                <a:r>
                  <a:rPr lang="en-US" sz="1200" b="0" i="0">
                    <a:latin typeface="Cambria Math" panose="02040503050406030204" pitchFamily="18" charset="0"/>
                  </a:rPr>
                  <a:t>𝑋</a:t>
                </a:r>
                <a:r>
                  <a:rPr lang="en-US" sz="1200" dirty="0"/>
                  <a:t>.</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790871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r>
                  <a:rPr lang="en-US" sz="1200" b="0" i="0">
                    <a:latin typeface="Cambria Math" panose="02040503050406030204" pitchFamily="18" charset="0"/>
                  </a:rPr>
                  <a:t>𝑌</a:t>
                </a:r>
                <a:r>
                  <a:rPr lang="en-US" sz="1200" dirty="0"/>
                  <a:t> which are detected as usual in a single sample, observations out of the overall pattern.</a:t>
                </a:r>
                <a:r>
                  <a:rPr lang="en-US" sz="1200" baseline="0" dirty="0"/>
                  <a:t> They can be o</a:t>
                </a:r>
                <a:r>
                  <a:rPr lang="en-US" sz="1200" dirty="0"/>
                  <a:t>utliers in </a:t>
                </a:r>
                <a:r>
                  <a:rPr lang="en-US" sz="1200" b="0" i="0">
                    <a:latin typeface="Cambria Math" panose="02040503050406030204" pitchFamily="18" charset="0"/>
                  </a:rPr>
                  <a:t>𝑋</a:t>
                </a:r>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r>
                  <a:rPr lang="en-US" sz="1200" b="0" i="0">
                    <a:latin typeface="Cambria Math" panose="02040503050406030204" pitchFamily="18" charset="0"/>
                  </a:rPr>
                  <a:t>𝑌</a:t>
                </a:r>
                <a:r>
                  <a:rPr lang="en-US" sz="1200" dirty="0"/>
                  <a:t> for a given </a:t>
                </a:r>
                <a:r>
                  <a:rPr lang="en-US" sz="1200" b="0" i="0">
                    <a:latin typeface="Cambria Math" panose="02040503050406030204" pitchFamily="18" charset="0"/>
                  </a:rPr>
                  <a:t>𝑋</a:t>
                </a:r>
                <a:r>
                  <a:rPr lang="en-US" sz="1200" dirty="0"/>
                  <a:t>.</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16</a:t>
            </a:fld>
            <a:endParaRPr lang="en-US"/>
          </a:p>
        </p:txBody>
      </p:sp>
    </p:spTree>
    <p:extLst>
      <p:ext uri="{BB962C8B-B14F-4D97-AF65-F5344CB8AC3E}">
        <p14:creationId xmlns:p14="http://schemas.microsoft.com/office/powerpoint/2010/main" val="3422779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playground.tensorflow.org/#activation=sigmoid&amp;batchSize=10&amp;dataset=xor&amp;regDataset=reg-plane&amp;learningRate=0.03&amp;regularizationRate=0&amp;noise=0&amp;networkShape=4,2&amp;seed=0.65224&amp;showTestData=false&amp;discretize=false&amp;percTrainData=50&amp;x=true&amp;y=true&amp;xTimesY=false&amp;xSquared=true&amp;ySquared=true&amp;cosX=false&amp;sinX=false&amp;cosY=false&amp;sinY=false&amp;collectStats=false&amp;problem=classification&amp;initZero=false&amp;hideText=false</a:t>
                </a:r>
              </a:p>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r>
                  <a:rPr lang="en-US" sz="1200" b="0" i="0">
                    <a:latin typeface="Cambria Math" panose="02040503050406030204" pitchFamily="18" charset="0"/>
                  </a:rPr>
                  <a:t>𝑌</a:t>
                </a:r>
                <a:r>
                  <a:rPr lang="en-US" sz="1200" dirty="0"/>
                  <a:t> which are detected as usual in a single sample, observations out of the overall pattern.</a:t>
                </a:r>
                <a:r>
                  <a:rPr lang="en-US" sz="1200" baseline="0" dirty="0"/>
                  <a:t> They can be o</a:t>
                </a:r>
                <a:r>
                  <a:rPr lang="en-US" sz="1200" dirty="0"/>
                  <a:t>utliers in </a:t>
                </a:r>
                <a:r>
                  <a:rPr lang="en-US" sz="1200" b="0" i="0">
                    <a:latin typeface="Cambria Math" panose="02040503050406030204" pitchFamily="18" charset="0"/>
                  </a:rPr>
                  <a:t>𝑋</a:t>
                </a:r>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r>
                  <a:rPr lang="en-US" sz="1200" b="0" i="0">
                    <a:latin typeface="Cambria Math" panose="02040503050406030204" pitchFamily="18" charset="0"/>
                  </a:rPr>
                  <a:t>𝑌</a:t>
                </a:r>
                <a:r>
                  <a:rPr lang="en-US" sz="1200" dirty="0"/>
                  <a:t> for a given </a:t>
                </a:r>
                <a:r>
                  <a:rPr lang="en-US" sz="1200" b="0" i="0">
                    <a:latin typeface="Cambria Math" panose="02040503050406030204" pitchFamily="18" charset="0"/>
                  </a:rPr>
                  <a:t>𝑋</a:t>
                </a:r>
                <a:r>
                  <a:rPr lang="en-US" sz="1200" dirty="0"/>
                  <a:t>.</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17</a:t>
            </a:fld>
            <a:endParaRPr lang="en-US"/>
          </a:p>
        </p:txBody>
      </p:sp>
    </p:spTree>
    <p:extLst>
      <p:ext uri="{BB962C8B-B14F-4D97-AF65-F5344CB8AC3E}">
        <p14:creationId xmlns:p14="http://schemas.microsoft.com/office/powerpoint/2010/main" val="863031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r>
                  <a:rPr lang="en-US" sz="1200" b="0" i="0">
                    <a:latin typeface="Cambria Math" panose="02040503050406030204" pitchFamily="18" charset="0"/>
                  </a:rPr>
                  <a:t>𝑌</a:t>
                </a:r>
                <a:r>
                  <a:rPr lang="en-US" sz="1200" dirty="0"/>
                  <a:t> which are detected as usual in a single sample, observations out of the overall pattern.</a:t>
                </a:r>
                <a:r>
                  <a:rPr lang="en-US" sz="1200" baseline="0" dirty="0"/>
                  <a:t> They can be o</a:t>
                </a:r>
                <a:r>
                  <a:rPr lang="en-US" sz="1200" dirty="0"/>
                  <a:t>utliers in </a:t>
                </a:r>
                <a:r>
                  <a:rPr lang="en-US" sz="1200" b="0" i="0">
                    <a:latin typeface="Cambria Math" panose="02040503050406030204" pitchFamily="18" charset="0"/>
                  </a:rPr>
                  <a:t>𝑋</a:t>
                </a:r>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r>
                  <a:rPr lang="en-US" sz="1200" b="0" i="0">
                    <a:latin typeface="Cambria Math" panose="02040503050406030204" pitchFamily="18" charset="0"/>
                  </a:rPr>
                  <a:t>𝑌</a:t>
                </a:r>
                <a:r>
                  <a:rPr lang="en-US" sz="1200" dirty="0"/>
                  <a:t> for a given </a:t>
                </a:r>
                <a:r>
                  <a:rPr lang="en-US" sz="1200" b="0" i="0">
                    <a:latin typeface="Cambria Math" panose="02040503050406030204" pitchFamily="18" charset="0"/>
                  </a:rPr>
                  <a:t>𝑋</a:t>
                </a:r>
                <a:r>
                  <a:rPr lang="en-US" sz="1200" dirty="0"/>
                  <a:t>.</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18</a:t>
            </a:fld>
            <a:endParaRPr lang="en-US"/>
          </a:p>
        </p:txBody>
      </p:sp>
    </p:spTree>
    <p:extLst>
      <p:ext uri="{BB962C8B-B14F-4D97-AF65-F5344CB8AC3E}">
        <p14:creationId xmlns:p14="http://schemas.microsoft.com/office/powerpoint/2010/main" val="730506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227054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recap, in supervised</a:t>
                </a:r>
                <a:r>
                  <a:rPr lang="en-US" baseline="0" dirty="0"/>
                  <a:t> learning</a:t>
                </a:r>
                <a:r>
                  <a:rPr lang="en-US" dirty="0"/>
                  <a:t>, we trained </a:t>
                </a:r>
                <a:r>
                  <a:rPr lang="en-US" baseline="0" dirty="0"/>
                  <a:t>t</a:t>
                </a:r>
                <a:r>
                  <a:rPr lang="en-US" dirty="0"/>
                  <a:t>he computer with pairs of (inputs, outputs), and once the computer learned a pattern between inputs to outputs,  we use that to predict outputs for new inputs.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a:t>
                </a:r>
                <a:r>
                  <a:rPr lang="en-US" baseline="0" dirty="0"/>
                  <a:t> is that t</a:t>
                </a:r>
                <a:r>
                  <a:rPr lang="en-US" dirty="0"/>
                  <a:t>he computer is presented with m example (inputs, outputs) </a:t>
                </a:r>
                <a:r>
                  <a:rPr lang="en-US" b="0" i="0">
                    <a:latin typeface="Cambria Math" panose="02040503050406030204" pitchFamily="18" charset="0"/>
                  </a:rPr>
                  <a:t>{(</a:t>
                </a:r>
                <a:r>
                  <a:rPr lang="en-US" i="0">
                    <a:latin typeface="Cambria Math" panose="02040503050406030204" pitchFamily="18" charset="0"/>
                  </a:rPr>
                  <a:t>𝑥_𝑖</a:t>
                </a:r>
                <a:r>
                  <a:rPr lang="en-US" b="0" i="0">
                    <a:latin typeface="Cambria Math" panose="02040503050406030204" pitchFamily="18" charset="0"/>
                  </a:rPr>
                  <a:t>,𝑦_𝑖 )}_(𝑖=1)^𝑚</a:t>
                </a:r>
                <a:r>
                  <a:rPr lang="en-US" dirty="0"/>
                  <a:t>, given by a “teacher”, and the goal is to learn a general rule that maps inputs to outputs. Behind the scene, this is achieved through sophisticated programing and a good deal of statistics, and requires </a:t>
                </a:r>
                <a:r>
                  <a:rPr lang="en-US" baseline="0" dirty="0"/>
                  <a:t>Optimization steps to minimize mapping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general rule is used to predict outputs </a:t>
                </a:r>
                <a:r>
                  <a:rPr lang="en-US" i="0">
                    <a:latin typeface="Cambria Math" panose="02040503050406030204" pitchFamily="18" charset="0"/>
                  </a:rPr>
                  <a:t>𝑦_𝑖</a:t>
                </a:r>
                <a:r>
                  <a:rPr lang="en-US" dirty="0"/>
                  <a:t> given new inputs </a:t>
                </a:r>
                <a:r>
                  <a:rPr lang="en-US" i="0">
                    <a:latin typeface="Cambria Math" panose="02040503050406030204" pitchFamily="18" charset="0"/>
                  </a:rPr>
                  <a:t>𝑥_𝑖</a:t>
                </a:r>
                <a:r>
                  <a:rPr lang="en-US"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618561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765283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discuss clustering in this session </a:t>
            </a:r>
          </a:p>
        </p:txBody>
      </p:sp>
      <p:sp>
        <p:nvSpPr>
          <p:cNvPr id="4" name="Slide Number Placeholder 3"/>
          <p:cNvSpPr>
            <a:spLocks noGrp="1"/>
          </p:cNvSpPr>
          <p:nvPr>
            <p:ph type="sldNum" sz="quarter" idx="10"/>
          </p:nvPr>
        </p:nvSpPr>
        <p:spPr/>
        <p:txBody>
          <a:bodyPr/>
          <a:lstStyle/>
          <a:p>
            <a:fld id="{AB49C82B-4FE9-4026-A671-F42D8142A0B4}" type="slidenum">
              <a:rPr lang="en-US" smtClean="0"/>
              <a:t>21</a:t>
            </a:fld>
            <a:endParaRPr lang="en-US"/>
          </a:p>
        </p:txBody>
      </p:sp>
    </p:spTree>
    <p:extLst>
      <p:ext uri="{BB962C8B-B14F-4D97-AF65-F5344CB8AC3E}">
        <p14:creationId xmlns:p14="http://schemas.microsoft.com/office/powerpoint/2010/main" val="1608287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r>
                  <a:rPr lang="en-US" sz="1200" b="0" i="0">
                    <a:latin typeface="Cambria Math" panose="02040503050406030204" pitchFamily="18" charset="0"/>
                  </a:rPr>
                  <a:t>𝑌</a:t>
                </a:r>
                <a:r>
                  <a:rPr lang="en-US" sz="1200" dirty="0"/>
                  <a:t> which are detected as usual in a single sample, observations out of the overall pattern.</a:t>
                </a:r>
                <a:r>
                  <a:rPr lang="en-US" sz="1200" baseline="0" dirty="0"/>
                  <a:t> They can be o</a:t>
                </a:r>
                <a:r>
                  <a:rPr lang="en-US" sz="1200" dirty="0"/>
                  <a:t>utliers in </a:t>
                </a:r>
                <a:r>
                  <a:rPr lang="en-US" sz="1200" b="0" i="0">
                    <a:latin typeface="Cambria Math" panose="02040503050406030204" pitchFamily="18" charset="0"/>
                  </a:rPr>
                  <a:t>𝑋</a:t>
                </a:r>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r>
                  <a:rPr lang="en-US" sz="1200" b="0" i="0">
                    <a:latin typeface="Cambria Math" panose="02040503050406030204" pitchFamily="18" charset="0"/>
                  </a:rPr>
                  <a:t>𝑌</a:t>
                </a:r>
                <a:r>
                  <a:rPr lang="en-US" sz="1200" dirty="0"/>
                  <a:t> for a given </a:t>
                </a:r>
                <a:r>
                  <a:rPr lang="en-US" sz="1200" b="0" i="0">
                    <a:latin typeface="Cambria Math" panose="02040503050406030204" pitchFamily="18" charset="0"/>
                  </a:rPr>
                  <a:t>𝑋</a:t>
                </a:r>
                <a:r>
                  <a:rPr lang="en-US" sz="1200" dirty="0"/>
                  <a:t>.</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22</a:t>
            </a:fld>
            <a:endParaRPr lang="en-US"/>
          </a:p>
        </p:txBody>
      </p:sp>
    </p:spTree>
    <p:extLst>
      <p:ext uri="{BB962C8B-B14F-4D97-AF65-F5344CB8AC3E}">
        <p14:creationId xmlns:p14="http://schemas.microsoft.com/office/powerpoint/2010/main" val="1149225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Obviously, a classifier with high precision and recall is a good classifier </a:t>
                </a:r>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r>
                  <a:rPr lang="en-US" sz="1200" b="0" i="0">
                    <a:latin typeface="Cambria Math" panose="02040503050406030204" pitchFamily="18" charset="0"/>
                  </a:rPr>
                  <a:t>𝑌</a:t>
                </a:r>
                <a:r>
                  <a:rPr lang="en-US" sz="1200" dirty="0"/>
                  <a:t> which are detected as usual in a single sample, observations out of the overall pattern.</a:t>
                </a:r>
                <a:r>
                  <a:rPr lang="en-US" sz="1200" baseline="0" dirty="0"/>
                  <a:t> They can be o</a:t>
                </a:r>
                <a:r>
                  <a:rPr lang="en-US" sz="1200" dirty="0"/>
                  <a:t>utliers in </a:t>
                </a:r>
                <a:r>
                  <a:rPr lang="en-US" sz="1200" b="0" i="0">
                    <a:latin typeface="Cambria Math" panose="02040503050406030204" pitchFamily="18" charset="0"/>
                  </a:rPr>
                  <a:t>𝑋</a:t>
                </a:r>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r>
                  <a:rPr lang="en-US" sz="1200" b="0" i="0">
                    <a:latin typeface="Cambria Math" panose="02040503050406030204" pitchFamily="18" charset="0"/>
                  </a:rPr>
                  <a:t>𝑌</a:t>
                </a:r>
                <a:r>
                  <a:rPr lang="en-US" sz="1200" dirty="0"/>
                  <a:t> for a given </a:t>
                </a:r>
                <a:r>
                  <a:rPr lang="en-US" sz="1200" b="0" i="0">
                    <a:latin typeface="Cambria Math" panose="02040503050406030204" pitchFamily="18" charset="0"/>
                  </a:rPr>
                  <a:t>𝑋</a:t>
                </a:r>
                <a:r>
                  <a:rPr lang="en-US" sz="1200" dirty="0"/>
                  <a:t>.</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23</a:t>
            </a:fld>
            <a:endParaRPr lang="en-US"/>
          </a:p>
        </p:txBody>
      </p:sp>
    </p:spTree>
    <p:extLst>
      <p:ext uri="{BB962C8B-B14F-4D97-AF65-F5344CB8AC3E}">
        <p14:creationId xmlns:p14="http://schemas.microsoft.com/office/powerpoint/2010/main" val="2193143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r>
                  <a:rPr lang="en-US" sz="1200" b="0" i="0">
                    <a:latin typeface="Cambria Math" panose="02040503050406030204" pitchFamily="18" charset="0"/>
                  </a:rPr>
                  <a:t>𝑌</a:t>
                </a:r>
                <a:r>
                  <a:rPr lang="en-US" sz="1200" dirty="0"/>
                  <a:t> which are detected as usual in a single sample, observations out of the overall pattern.</a:t>
                </a:r>
                <a:r>
                  <a:rPr lang="en-US" sz="1200" baseline="0" dirty="0"/>
                  <a:t> They can be o</a:t>
                </a:r>
                <a:r>
                  <a:rPr lang="en-US" sz="1200" dirty="0"/>
                  <a:t>utliers in </a:t>
                </a:r>
                <a:r>
                  <a:rPr lang="en-US" sz="1200" b="0" i="0">
                    <a:latin typeface="Cambria Math" panose="02040503050406030204" pitchFamily="18" charset="0"/>
                  </a:rPr>
                  <a:t>𝑋</a:t>
                </a:r>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r>
                  <a:rPr lang="en-US" sz="1200" b="0" i="0">
                    <a:latin typeface="Cambria Math" panose="02040503050406030204" pitchFamily="18" charset="0"/>
                  </a:rPr>
                  <a:t>𝑌</a:t>
                </a:r>
                <a:r>
                  <a:rPr lang="en-US" sz="1200" dirty="0"/>
                  <a:t> for a given </a:t>
                </a:r>
                <a:r>
                  <a:rPr lang="en-US" sz="1200" b="0" i="0">
                    <a:latin typeface="Cambria Math" panose="02040503050406030204" pitchFamily="18" charset="0"/>
                  </a:rPr>
                  <a:t>𝑋</a:t>
                </a:r>
                <a:r>
                  <a:rPr lang="en-US" sz="1200" dirty="0"/>
                  <a:t>.</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24</a:t>
            </a:fld>
            <a:endParaRPr lang="en-US"/>
          </a:p>
        </p:txBody>
      </p:sp>
    </p:spTree>
    <p:extLst>
      <p:ext uri="{BB962C8B-B14F-4D97-AF65-F5344CB8AC3E}">
        <p14:creationId xmlns:p14="http://schemas.microsoft.com/office/powerpoint/2010/main" val="2080656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have already discussed the basic residuals plots and the Durbin-Watson test for serial correlation. In many regression problems, these checks are perfectly adequate. Here we discuss outliers and further techniques that are of great value. </a:t>
                </a:r>
                <a:endParaRPr lang="en-US" dirty="0"/>
              </a:p>
              <a:p>
                <a:endParaRPr lang="en-US" dirty="0"/>
              </a:p>
              <a:p>
                <a:r>
                  <a:rPr lang="en-US" sz="1200" dirty="0"/>
                  <a:t>Individual cases can be outliers in </a:t>
                </a:r>
                <a:r>
                  <a:rPr lang="en-US" sz="1200" b="0" i="0">
                    <a:latin typeface="Cambria Math" panose="02040503050406030204" pitchFamily="18" charset="0"/>
                  </a:rPr>
                  <a:t>𝑌</a:t>
                </a:r>
                <a:r>
                  <a:rPr lang="en-US" sz="1200" dirty="0"/>
                  <a:t> which are detected as usual in a single sample, observations out of the overall pattern.</a:t>
                </a:r>
                <a:r>
                  <a:rPr lang="en-US" sz="1200" baseline="0" dirty="0"/>
                  <a:t> They can be o</a:t>
                </a:r>
                <a:r>
                  <a:rPr lang="en-US" sz="1200" dirty="0"/>
                  <a:t>utliers in </a:t>
                </a:r>
                <a:r>
                  <a:rPr lang="en-US" sz="1200" b="0" i="0">
                    <a:latin typeface="Cambria Math" panose="02040503050406030204" pitchFamily="18" charset="0"/>
                  </a:rPr>
                  <a:t>𝑋</a:t>
                </a:r>
                <a:r>
                  <a:rPr lang="en-US" sz="1200" i="1" dirty="0"/>
                  <a:t> </a:t>
                </a:r>
                <a:r>
                  <a:rPr lang="en-US" sz="1200" i="0" dirty="0"/>
                  <a:t>could</a:t>
                </a:r>
                <a:r>
                  <a:rPr lang="en-US" sz="1200" i="0" baseline="0" dirty="0"/>
                  <a:t> be </a:t>
                </a:r>
                <a:r>
                  <a:rPr lang="en-US" sz="1200" dirty="0"/>
                  <a:t>high leverage and influential cases, or regression outliers that is</a:t>
                </a:r>
                <a:r>
                  <a:rPr lang="en-US" sz="1200" i="1" dirty="0"/>
                  <a:t> </a:t>
                </a:r>
                <a:r>
                  <a:rPr lang="en-US" sz="1200" dirty="0"/>
                  <a:t>outliers</a:t>
                </a:r>
                <a:r>
                  <a:rPr lang="en-US" sz="1200" i="1" dirty="0"/>
                  <a:t> </a:t>
                </a:r>
                <a:r>
                  <a:rPr lang="en-US" sz="1200" dirty="0"/>
                  <a:t>in </a:t>
                </a:r>
                <a:r>
                  <a:rPr lang="en-US" sz="1200" b="0" i="0">
                    <a:latin typeface="Cambria Math" panose="02040503050406030204" pitchFamily="18" charset="0"/>
                  </a:rPr>
                  <a:t>𝑌</a:t>
                </a:r>
                <a:r>
                  <a:rPr lang="en-US" sz="1200" dirty="0"/>
                  <a:t> for a given </a:t>
                </a:r>
                <a:r>
                  <a:rPr lang="en-US" sz="1200" b="0" i="0">
                    <a:latin typeface="Cambria Math" panose="02040503050406030204" pitchFamily="18" charset="0"/>
                  </a:rPr>
                  <a:t>𝑋</a:t>
                </a:r>
                <a:r>
                  <a:rPr lang="en-US" sz="1200" dirty="0"/>
                  <a:t>.</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25</a:t>
            </a:fld>
            <a:endParaRPr lang="en-US"/>
          </a:p>
        </p:txBody>
      </p:sp>
    </p:spTree>
    <p:extLst>
      <p:ext uri="{BB962C8B-B14F-4D97-AF65-F5344CB8AC3E}">
        <p14:creationId xmlns:p14="http://schemas.microsoft.com/office/powerpoint/2010/main" val="634865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26</a:t>
            </a:fld>
            <a:endParaRPr lang="en-US"/>
          </a:p>
        </p:txBody>
      </p:sp>
    </p:spTree>
    <p:extLst>
      <p:ext uri="{BB962C8B-B14F-4D97-AF65-F5344CB8AC3E}">
        <p14:creationId xmlns:p14="http://schemas.microsoft.com/office/powerpoint/2010/main" val="2625439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27</a:t>
            </a:fld>
            <a:endParaRPr lang="en-US"/>
          </a:p>
        </p:txBody>
      </p:sp>
    </p:spTree>
    <p:extLst>
      <p:ext uri="{BB962C8B-B14F-4D97-AF65-F5344CB8AC3E}">
        <p14:creationId xmlns:p14="http://schemas.microsoft.com/office/powerpoint/2010/main" val="1435862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@author: Abolfazl Saghafi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Intro to Data Science 2 - Classification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Changing working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#cd C:\\Users\\abolf\\.spyder-py3\\mlcourse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Loading required packages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import pandas as pd                # to import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import </a:t>
                </a:r>
                <a:r>
                  <a:rPr lang="en-US" sz="1200" dirty="0" err="1"/>
                  <a:t>matplotlib.pyplot</a:t>
                </a:r>
                <a:r>
                  <a:rPr lang="en-US" sz="1200" dirty="0"/>
                  <a:t> as plt    # to visualize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import seaborn as sb               # to visualize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Loading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df = </a:t>
                </a:r>
                <a:r>
                  <a:rPr lang="en-US" sz="1200" dirty="0" err="1"/>
                  <a:t>pd.read_csv</a:t>
                </a:r>
                <a:r>
                  <a:rPr lang="en-US" sz="1200" dirty="0"/>
                  <a:t>('exam.csv', </a:t>
                </a:r>
                <a:r>
                  <a:rPr lang="en-US" sz="1200" dirty="0" err="1"/>
                  <a:t>sep</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df.info()                           # var info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df.isnull</a:t>
                </a:r>
                <a:r>
                  <a:rPr lang="en-US" sz="1200" dirty="0"/>
                  <a:t>().sum()                   # missing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Exploratory Analysis - Qualitative - Univariate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Do for each qual var </a:t>
                </a:r>
                <a:r>
                  <a:rPr lang="en-US" sz="1200" dirty="0" err="1"/>
                  <a:t>seperately</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tb = df['label'].</a:t>
                </a:r>
                <a:r>
                  <a:rPr lang="en-US" sz="1200" dirty="0" err="1"/>
                  <a:t>value_counts</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print(tb)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ax = </a:t>
                </a:r>
                <a:r>
                  <a:rPr lang="en-US" sz="1200" dirty="0" err="1"/>
                  <a:t>tb.plot.bar</a:t>
                </a:r>
                <a:r>
                  <a:rPr lang="en-US" sz="1200" dirty="0"/>
                  <a:t>(x='Iris Types', y='Frequency', rot=0)     # bar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ax = </a:t>
                </a:r>
                <a:r>
                  <a:rPr lang="en-US" sz="1200" dirty="0" err="1"/>
                  <a:t>tb.plot.pie</a:t>
                </a:r>
                <a:r>
                  <a:rPr lang="en-US" sz="1200" dirty="0"/>
                  <a:t>(x='Iris Types', y='Frequency', rot=0)     # pie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Exploratory Analysis - Quantitative - Univariate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Do for each quant var </a:t>
                </a:r>
                <a:r>
                  <a:rPr lang="en-US" sz="1200" dirty="0" err="1"/>
                  <a:t>seperately</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df.describe</a:t>
                </a:r>
                <a:r>
                  <a:rPr lang="en-US" sz="1200" dirty="0"/>
                  <a:t>()                                           # short summary stat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sb.distplot</a:t>
                </a:r>
                <a:r>
                  <a:rPr lang="en-US" sz="1200" dirty="0"/>
                  <a:t>(df["test1"], </a:t>
                </a:r>
                <a:r>
                  <a:rPr lang="en-US" sz="1200" dirty="0" err="1"/>
                  <a:t>kde</a:t>
                </a:r>
                <a:r>
                  <a:rPr lang="en-US" sz="1200" dirty="0"/>
                  <a:t>=False)              # </a:t>
                </a:r>
                <a:r>
                  <a:rPr lang="en-US" sz="1200" dirty="0" err="1"/>
                  <a:t>dist</a:t>
                </a:r>
                <a:r>
                  <a:rPr lang="en-US" sz="1200" dirty="0"/>
                  <a:t>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plt.hist</a:t>
                </a:r>
                <a:r>
                  <a:rPr lang="en-US" sz="1200" dirty="0"/>
                  <a:t>(df["test1"],bins=6,edgecolor='k')       # histogram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df.boxplot</a:t>
                </a:r>
                <a:r>
                  <a:rPr lang="en-US" sz="1200" dirty="0"/>
                  <a:t>(column=['test1'], </a:t>
                </a:r>
                <a:r>
                  <a:rPr lang="en-US" sz="1200" dirty="0" err="1"/>
                  <a:t>return_type</a:t>
                </a:r>
                <a:r>
                  <a:rPr lang="en-US" sz="1200" dirty="0"/>
                  <a:t>='axes') # box plot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Exploratory Analysis - Bivariate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Do for each combination of two vars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df.groupby</a:t>
                </a:r>
                <a:r>
                  <a:rPr lang="en-US" sz="1200" dirty="0"/>
                  <a:t>("label")['test1'].describe().</a:t>
                </a:r>
                <a:r>
                  <a:rPr lang="en-US" sz="1200" dirty="0" err="1"/>
                  <a:t>reset_index</a:t>
                </a:r>
                <a:r>
                  <a:rPr lang="en-US" sz="1200" dirty="0"/>
                  <a:t>() # summary over Species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tb = </a:t>
                </a:r>
                <a:r>
                  <a:rPr lang="en-US" sz="1200" dirty="0" err="1"/>
                  <a:t>df.groupby</a:t>
                </a:r>
                <a:r>
                  <a:rPr lang="en-US" sz="1200" dirty="0"/>
                  <a:t>("label").describe().</a:t>
                </a:r>
                <a:r>
                  <a:rPr lang="en-US" sz="1200" dirty="0" err="1"/>
                  <a:t>reset_index</a:t>
                </a:r>
                <a:r>
                  <a:rPr lang="en-US" sz="1200" dirty="0"/>
                  <a:t>()            # all at once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corr_stat</a:t>
                </a:r>
                <a:r>
                  <a:rPr lang="en-US" sz="1200" dirty="0"/>
                  <a:t> = </a:t>
                </a:r>
                <a:r>
                  <a:rPr lang="en-US" sz="1200" dirty="0" err="1"/>
                  <a:t>df.corr</a:t>
                </a:r>
                <a:r>
                  <a:rPr lang="en-US" sz="1200" dirty="0"/>
                  <a:t>()                   # correlation coefficients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print(</a:t>
                </a:r>
                <a:r>
                  <a:rPr lang="en-US" sz="1200" dirty="0" err="1"/>
                  <a:t>corr_stat</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Heatmap with correlation coefficients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plt.figure</a:t>
                </a:r>
                <a:r>
                  <a:rPr lang="en-US" sz="1200" dirty="0"/>
                  <a:t>(</a:t>
                </a:r>
                <a:r>
                  <a:rPr lang="en-US" sz="1200" dirty="0" err="1"/>
                  <a:t>figsize</a:t>
                </a:r>
                <a:r>
                  <a:rPr lang="en-US" sz="1200" dirty="0"/>
                  <a:t>=(16,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heatmap = </a:t>
                </a:r>
                <a:r>
                  <a:rPr lang="en-US" sz="1200" dirty="0" err="1"/>
                  <a:t>sb.heatmap</a:t>
                </a:r>
                <a:r>
                  <a:rPr lang="en-US" sz="1200" dirty="0"/>
                  <a:t>(</a:t>
                </a:r>
                <a:r>
                  <a:rPr lang="en-US" sz="1200" dirty="0" err="1"/>
                  <a:t>df.corr</a:t>
                </a:r>
                <a:r>
                  <a:rPr lang="en-US" sz="1200" dirty="0"/>
                  <a:t>(), </a:t>
                </a:r>
                <a:r>
                  <a:rPr lang="en-US" sz="1200" dirty="0" err="1"/>
                  <a:t>vmin</a:t>
                </a:r>
                <a:r>
                  <a:rPr lang="en-US" sz="1200" dirty="0"/>
                  <a:t>=-1, </a:t>
                </a:r>
                <a:r>
                  <a:rPr lang="en-US" sz="1200" dirty="0" err="1"/>
                  <a:t>vmax</a:t>
                </a:r>
                <a:r>
                  <a:rPr lang="en-US" sz="1200" dirty="0"/>
                  <a:t>=1, </a:t>
                </a:r>
                <a:r>
                  <a:rPr lang="en-US" sz="1200" dirty="0" err="1"/>
                  <a:t>annot</a:t>
                </a:r>
                <a:r>
                  <a:rPr lang="en-US" sz="1200" dirty="0"/>
                  <a:t>=True);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heatmap.set_title</a:t>
                </a:r>
                <a:r>
                  <a:rPr lang="en-US" sz="1200" dirty="0"/>
                  <a:t>('Correlation Heatmap', </a:t>
                </a:r>
                <a:r>
                  <a:rPr lang="en-US" sz="1200" dirty="0" err="1"/>
                  <a:t>fontdict</a:t>
                </a:r>
                <a:r>
                  <a:rPr lang="en-US" sz="1200" dirty="0"/>
                  <a:t>={'fontsize':12}, pad=12);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plt.show</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Matrix Scatterplot, color coded for species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sb.pairplot</a:t>
                </a:r>
                <a:r>
                  <a:rPr lang="en-US" sz="1200" dirty="0"/>
                  <a:t>(df, hue="label", </a:t>
                </a:r>
                <a:r>
                  <a:rPr lang="en-US" sz="1200" dirty="0" err="1"/>
                  <a:t>diag_kind</a:t>
                </a:r>
                <a:r>
                  <a:rPr lang="en-US" sz="1200" dirty="0"/>
                  <a:t>="</a:t>
                </a:r>
                <a:r>
                  <a:rPr lang="en-US" sz="1200" dirty="0" err="1"/>
                  <a:t>kde</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plt.show</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Pre-processing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a:t>
                </a:r>
                <a:r>
                  <a:rPr lang="en-US" sz="1200" dirty="0" err="1"/>
                  <a:t>sklearn.model_selection</a:t>
                </a:r>
                <a:r>
                  <a:rPr lang="en-US" sz="1200" dirty="0"/>
                  <a:t> import </a:t>
                </a:r>
                <a:r>
                  <a:rPr lang="en-US" sz="1200" dirty="0" err="1"/>
                  <a:t>train_test_split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import numpy as np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a:t>
                </a:r>
                <a:r>
                  <a:rPr lang="en-US" sz="1200" dirty="0" err="1"/>
                  <a:t>sklearn.preprocessing</a:t>
                </a:r>
                <a:r>
                  <a:rPr lang="en-US" sz="1200" dirty="0"/>
                  <a:t> import </a:t>
                </a:r>
                <a:r>
                  <a:rPr lang="en-US" sz="1200" dirty="0" err="1"/>
                  <a:t>StandardScaler</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Seperating</a:t>
                </a:r>
                <a:r>
                  <a:rPr lang="en-US" sz="1200" dirty="0"/>
                  <a:t> Response and Independent Vars, Pick two Independent vars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X = df[['test1', 'test2']]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 = df['label']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Recoding: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class_labels</a:t>
                </a:r>
                <a:r>
                  <a:rPr lang="en-US" sz="1200" dirty="0"/>
                  <a:t> = ['Not-admitted', 'Admitted']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Train/Test Random Split after shuffling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X_train</a:t>
                </a:r>
                <a:r>
                  <a:rPr lang="en-US" sz="1200" dirty="0"/>
                  <a:t>, </a:t>
                </a:r>
                <a:r>
                  <a:rPr lang="en-US" sz="1200" dirty="0" err="1"/>
                  <a:t>X_test</a:t>
                </a:r>
                <a:r>
                  <a:rPr lang="en-US" sz="1200" dirty="0"/>
                  <a:t>, </a:t>
                </a:r>
                <a:r>
                  <a:rPr lang="en-US" sz="1200" dirty="0" err="1"/>
                  <a:t>y_train</a:t>
                </a:r>
                <a:r>
                  <a:rPr lang="en-US" sz="1200" dirty="0"/>
                  <a:t>, </a:t>
                </a:r>
                <a:r>
                  <a:rPr lang="en-US" sz="1200" dirty="0" err="1"/>
                  <a:t>y_test</a:t>
                </a:r>
                <a:r>
                  <a:rPr lang="en-US" sz="1200" dirty="0"/>
                  <a:t> = </a:t>
                </a:r>
                <a:r>
                  <a:rPr lang="en-US" sz="1200" dirty="0" err="1"/>
                  <a:t>train_test_split</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X, y, </a:t>
                </a:r>
                <a:r>
                  <a:rPr lang="en-US" sz="1200" dirty="0" err="1"/>
                  <a:t>test_size</a:t>
                </a:r>
                <a:r>
                  <a:rPr lang="en-US" sz="1200" dirty="0"/>
                  <a:t>=0.2, </a:t>
                </a:r>
                <a:r>
                  <a:rPr lang="en-US" sz="1200" dirty="0" err="1"/>
                  <a:t>random_state</a:t>
                </a:r>
                <a:r>
                  <a:rPr lang="en-US" sz="1200" dirty="0"/>
                  <a:t>=0, shuffle=True)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Changing to numpy arrays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X_array</a:t>
                </a:r>
                <a:r>
                  <a:rPr lang="en-US" sz="1200" dirty="0"/>
                  <a:t> = </a:t>
                </a:r>
                <a:r>
                  <a:rPr lang="en-US" sz="1200" dirty="0" err="1"/>
                  <a:t>np.asarray</a:t>
                </a:r>
                <a:r>
                  <a:rPr lang="en-US" sz="1200" dirty="0"/>
                  <a:t>(X)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X_train_array</a:t>
                </a:r>
                <a:r>
                  <a:rPr lang="en-US" sz="1200" dirty="0"/>
                  <a:t> = </a:t>
                </a:r>
                <a:r>
                  <a:rPr lang="en-US" sz="1200" dirty="0" err="1"/>
                  <a:t>np.asarray</a:t>
                </a:r>
                <a:r>
                  <a:rPr lang="en-US" sz="1200" dirty="0"/>
                  <a:t>(</a:t>
                </a:r>
                <a:r>
                  <a:rPr lang="en-US" sz="1200" dirty="0" err="1"/>
                  <a:t>X_train</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X_test_array</a:t>
                </a:r>
                <a:r>
                  <a:rPr lang="en-US" sz="1200" dirty="0"/>
                  <a:t> = </a:t>
                </a:r>
                <a:r>
                  <a:rPr lang="en-US" sz="1200" dirty="0" err="1"/>
                  <a:t>np.asarray</a:t>
                </a:r>
                <a:r>
                  <a:rPr lang="en-US" sz="1200" dirty="0"/>
                  <a:t>(</a:t>
                </a:r>
                <a:r>
                  <a:rPr lang="en-US" sz="1200" dirty="0" err="1"/>
                  <a:t>X_test</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Variable normalization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scale = </a:t>
                </a:r>
                <a:r>
                  <a:rPr lang="en-US" sz="1200" dirty="0" err="1"/>
                  <a:t>StandardScaler</a:t>
                </a:r>
                <a:r>
                  <a:rPr lang="en-US" sz="1200" dirty="0"/>
                  <a:t>()                  # scaler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scale.fit</a:t>
                </a:r>
                <a:r>
                  <a:rPr lang="en-US" sz="1200" dirty="0"/>
                  <a:t>(</a:t>
                </a:r>
                <a:r>
                  <a:rPr lang="en-US" sz="1200" dirty="0" err="1"/>
                  <a:t>X_train</a:t>
                </a:r>
                <a:r>
                  <a:rPr lang="en-US" sz="1200" dirty="0"/>
                  <a:t>)                        # calculate </a:t>
                </a:r>
                <a:r>
                  <a:rPr lang="el-GR" sz="1200" dirty="0"/>
                  <a:t>μ &amp; σ</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X_std</a:t>
                </a:r>
                <a:r>
                  <a:rPr lang="en-US" sz="1200" dirty="0"/>
                  <a:t> = </a:t>
                </a:r>
                <a:r>
                  <a:rPr lang="en-US" sz="1200" dirty="0" err="1"/>
                  <a:t>scale.transform</a:t>
                </a:r>
                <a:r>
                  <a:rPr lang="en-US" sz="1200" dirty="0"/>
                  <a:t>(X)                # apply the normalization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X_train_std</a:t>
                </a:r>
                <a:r>
                  <a:rPr lang="en-US" sz="1200" dirty="0"/>
                  <a:t> = </a:t>
                </a:r>
                <a:r>
                  <a:rPr lang="en-US" sz="1200" dirty="0" err="1"/>
                  <a:t>scale.transform</a:t>
                </a:r>
                <a:r>
                  <a:rPr lang="en-US" sz="1200" dirty="0"/>
                  <a:t>(</a:t>
                </a:r>
                <a:r>
                  <a:rPr lang="en-US" sz="1200" dirty="0" err="1"/>
                  <a:t>X_train</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X_test_std</a:t>
                </a:r>
                <a:r>
                  <a:rPr lang="en-US" sz="1200" dirty="0"/>
                  <a:t> = </a:t>
                </a:r>
                <a:r>
                  <a:rPr lang="en-US" sz="1200" dirty="0" err="1"/>
                  <a:t>scale.transform</a:t>
                </a:r>
                <a:r>
                  <a:rPr lang="en-US" sz="1200" dirty="0"/>
                  <a:t>(</a:t>
                </a:r>
                <a:r>
                  <a:rPr lang="en-US" sz="1200" dirty="0" err="1"/>
                  <a:t>X_test</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color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y_str</a:t>
                </a:r>
                <a:r>
                  <a:rPr lang="en-US" sz="1200" dirty="0"/>
                  <a:t> = </a:t>
                </a:r>
                <a:r>
                  <a:rPr lang="en-US" sz="1200" dirty="0" err="1"/>
                  <a:t>y.astype</a:t>
                </a:r>
                <a:r>
                  <a:rPr lang="en-US" sz="1200" dirty="0"/>
                  <a:t>(</a:t>
                </a:r>
                <a:r>
                  <a:rPr lang="en-US" sz="1200" dirty="0" err="1"/>
                  <a:t>np.str</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y_str</a:t>
                </a:r>
                <a:r>
                  <a:rPr lang="en-US" sz="1200" dirty="0"/>
                  <a:t>[</a:t>
                </a:r>
                <a:r>
                  <a:rPr lang="en-US" sz="1200" dirty="0" err="1"/>
                  <a:t>y_str</a:t>
                </a:r>
                <a:r>
                  <a:rPr lang="en-US" sz="1200" dirty="0"/>
                  <a:t> == '0'] = 'red'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y_str</a:t>
                </a:r>
                <a:r>
                  <a:rPr lang="en-US" sz="1200" dirty="0"/>
                  <a:t>[</a:t>
                </a:r>
                <a:r>
                  <a:rPr lang="en-US" sz="1200" dirty="0" err="1"/>
                  <a:t>y_str</a:t>
                </a:r>
                <a:r>
                  <a:rPr lang="en-US" sz="1200" dirty="0"/>
                  <a:t> == '1'] = 'blue'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label for charts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 </a:t>
                </a:r>
                <a:r>
                  <a:rPr lang="en-US" sz="1200" dirty="0" err="1"/>
                  <a:t>add_labels</a:t>
                </a:r>
                <a:r>
                  <a:rPr lang="en-US" sz="1200" dirty="0"/>
                  <a:t>(standardized=False):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plt.title</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if standardized: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plt.xlabel</a:t>
                </a:r>
                <a:r>
                  <a:rPr lang="en-US" sz="1200" dirty="0"/>
                  <a:t>('test 1 (standardized)')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plt.ylabel</a:t>
                </a:r>
                <a:r>
                  <a:rPr lang="en-US" sz="1200" dirty="0"/>
                  <a:t>('test 2 (standardized)')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plt.xlabel</a:t>
                </a:r>
                <a:r>
                  <a:rPr lang="en-US" sz="1200" dirty="0"/>
                  <a:t>('test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plt.ylabel</a:t>
                </a:r>
                <a:r>
                  <a:rPr lang="en-US" sz="1200" dirty="0"/>
                  <a:t>('test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plt.tight_layout</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plt.show</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plt.scatter</a:t>
                </a:r>
                <a:r>
                  <a:rPr lang="en-US" sz="1200" dirty="0"/>
                  <a:t>(X['test1'], X['test2'], c=</a:t>
                </a:r>
                <a:r>
                  <a:rPr lang="en-US" sz="1200" dirty="0" err="1"/>
                  <a:t>y_str</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add_labels</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Building the ANN model and train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import numpy as np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a:t>
                </a:r>
                <a:r>
                  <a:rPr lang="en-US" sz="1200" dirty="0" err="1"/>
                  <a:t>sklearn.neural_network</a:t>
                </a:r>
                <a:r>
                  <a:rPr lang="en-US" sz="1200" dirty="0"/>
                  <a:t> import </a:t>
                </a:r>
                <a:r>
                  <a:rPr lang="en-US" sz="1200" dirty="0" err="1"/>
                  <a:t>MLPClassifier</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a:t>
                </a:r>
                <a:r>
                  <a:rPr lang="en-US" sz="1200" dirty="0" err="1"/>
                  <a:t>mlxtend.plotting</a:t>
                </a:r>
                <a:r>
                  <a:rPr lang="en-US" sz="1200" dirty="0"/>
                  <a:t> import </a:t>
                </a:r>
                <a:r>
                  <a:rPr lang="en-US" sz="1200" dirty="0" err="1"/>
                  <a:t>plot_decision_regions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a:t>
                </a:r>
                <a:r>
                  <a:rPr lang="en-US" sz="1200" dirty="0" err="1"/>
                  <a:t>sklearn</a:t>
                </a:r>
                <a:r>
                  <a:rPr lang="en-US" sz="1200" dirty="0"/>
                  <a:t> import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Initializing the multilayer perceptron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model = </a:t>
                </a:r>
                <a:r>
                  <a:rPr lang="en-US" sz="1200" dirty="0" err="1"/>
                  <a:t>MLPClassifier</a:t>
                </a:r>
                <a:r>
                  <a:rPr lang="en-US" sz="1200" dirty="0"/>
                  <a:t>(</a:t>
                </a:r>
                <a:r>
                  <a:rPr lang="en-US" sz="1200" dirty="0" err="1"/>
                  <a:t>hidden_layer_sizes</a:t>
                </a:r>
                <a:r>
                  <a:rPr lang="en-US" sz="1200" dirty="0"/>
                  <a:t>=(3,), </a:t>
                </a:r>
                <a:r>
                  <a:rPr lang="en-US" sz="1200" dirty="0" err="1"/>
                  <a:t>learning_rate_init</a:t>
                </a:r>
                <a:r>
                  <a:rPr lang="en-US" sz="1200" dirty="0"/>
                  <a:t>=0.01,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max_iter</a:t>
                </a:r>
                <a:r>
                  <a:rPr lang="en-US" sz="1200" dirty="0"/>
                  <a:t>=500)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Option: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#MLPClassifier(activation='relu', alpha=0.0001, </a:t>
                </a:r>
                <a:r>
                  <a:rPr lang="en-US" sz="1200" dirty="0" err="1"/>
                  <a:t>batch_size</a:t>
                </a:r>
                <a:r>
                  <a:rPr lang="en-US" sz="1200" dirty="0"/>
                  <a:t>='auto', beta_1=0.9,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#beta_2=0.999, </a:t>
                </a:r>
                <a:r>
                  <a:rPr lang="en-US" sz="1200" dirty="0" err="1"/>
                  <a:t>early_stopping</a:t>
                </a:r>
                <a:r>
                  <a:rPr lang="en-US" sz="1200" dirty="0"/>
                  <a:t>=False, epsilon=1e-08,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#hidden_layer_sizes=10, </a:t>
                </a:r>
                <a:r>
                  <a:rPr lang="en-US" sz="1200" dirty="0" err="1"/>
                  <a:t>learning_rate</a:t>
                </a:r>
                <a:r>
                  <a:rPr lang="en-US" sz="1200" dirty="0"/>
                  <a:t>='constant',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#learning_rate_init=0.01, </a:t>
                </a:r>
                <a:r>
                  <a:rPr lang="en-US" sz="1200" dirty="0" err="1"/>
                  <a:t>max_iter</a:t>
                </a:r>
                <a:r>
                  <a:rPr lang="en-US" sz="1200" dirty="0"/>
                  <a:t>=500, momentum=0.9,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#nesterovs_momentum=True, </a:t>
                </a:r>
                <a:r>
                  <a:rPr lang="en-US" sz="1200" dirty="0" err="1"/>
                  <a:t>power_t</a:t>
                </a:r>
                <a:r>
                  <a:rPr lang="en-US" sz="1200" dirty="0"/>
                  <a:t>=0.5, </a:t>
                </a:r>
                <a:r>
                  <a:rPr lang="en-US" sz="1200" dirty="0" err="1"/>
                  <a:t>random_state</a:t>
                </a:r>
                <a:r>
                  <a:rPr lang="en-US" sz="1200" dirty="0"/>
                  <a:t>=None,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#shuffle=True, solver='</a:t>
                </a:r>
                <a:r>
                  <a:rPr lang="en-US" sz="1200" dirty="0" err="1"/>
                  <a:t>sgd</a:t>
                </a:r>
                <a:r>
                  <a:rPr lang="en-US" sz="1200" dirty="0"/>
                  <a:t>', </a:t>
                </a:r>
                <a:r>
                  <a:rPr lang="en-US" sz="1200" dirty="0" err="1"/>
                  <a:t>tol</a:t>
                </a:r>
                <a:r>
                  <a:rPr lang="en-US" sz="1200" dirty="0"/>
                  <a:t>=0.0001, </a:t>
                </a:r>
                <a:r>
                  <a:rPr lang="en-US" sz="1200" dirty="0" err="1"/>
                  <a:t>validation_fraction</a:t>
                </a:r>
                <a:r>
                  <a:rPr lang="en-US" sz="1200" dirty="0"/>
                  <a:t>=0.1,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#verbose=False, </a:t>
                </a:r>
                <a:r>
                  <a:rPr lang="en-US" sz="1200" dirty="0" err="1"/>
                  <a:t>warm_start</a:t>
                </a:r>
                <a:r>
                  <a:rPr lang="en-US" sz="1200" dirty="0"/>
                  <a:t>=False)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Training the model using training set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model.fit</a:t>
                </a:r>
                <a:r>
                  <a:rPr lang="en-US" sz="1200" dirty="0"/>
                  <a:t>(</a:t>
                </a:r>
                <a:r>
                  <a:rPr lang="en-US" sz="1200" dirty="0" err="1"/>
                  <a:t>X_train_std</a:t>
                </a:r>
                <a:r>
                  <a:rPr lang="en-US" sz="1200" dirty="0"/>
                  <a:t>, </a:t>
                </a:r>
                <a:r>
                  <a:rPr lang="en-US" sz="1200" dirty="0" err="1"/>
                  <a:t>y_train</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Accuracy of trained model on test 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print("{:.1%} of the test set was </a:t>
                </a:r>
                <a:r>
                  <a:rPr lang="en-US" sz="1200" dirty="0" err="1"/>
                  <a:t>correct.".format</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metrics.accuracy_score</a:t>
                </a:r>
                <a:r>
                  <a:rPr lang="en-US" sz="1200" dirty="0"/>
                  <a:t>(</a:t>
                </a:r>
                <a:r>
                  <a:rPr lang="en-US" sz="1200" dirty="0" err="1"/>
                  <a:t>y_test</a:t>
                </a:r>
                <a:r>
                  <a:rPr lang="en-US" sz="1200" dirty="0"/>
                  <a:t>, </a:t>
                </a:r>
                <a:r>
                  <a:rPr lang="en-US" sz="1200" dirty="0" err="1"/>
                  <a:t>model.predict</a:t>
                </a:r>
                <a:r>
                  <a:rPr lang="en-US" sz="1200" dirty="0"/>
                  <a:t>(</a:t>
                </a:r>
                <a:r>
                  <a:rPr lang="en-US" sz="1200" dirty="0" err="1"/>
                  <a:t>X_test_std</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Plotting the decision boundary on all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 = </a:t>
                </a:r>
                <a:r>
                  <a:rPr lang="en-US" sz="1200" dirty="0" err="1"/>
                  <a:t>pd.factorize</a:t>
                </a:r>
                <a:r>
                  <a:rPr lang="en-US" sz="1200" dirty="0"/>
                  <a:t>(y, sort=True)[0]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plot_decision_regions</a:t>
                </a:r>
                <a:r>
                  <a:rPr lang="en-US" sz="1200" dirty="0"/>
                  <a:t>(</a:t>
                </a:r>
                <a:r>
                  <a:rPr lang="en-US" sz="1200" dirty="0" err="1"/>
                  <a:t>X_std</a:t>
                </a:r>
                <a:r>
                  <a:rPr lang="en-US" sz="1200" dirty="0"/>
                  <a:t>, y, </a:t>
                </a:r>
                <a:r>
                  <a:rPr lang="en-US" sz="1200" dirty="0" err="1"/>
                  <a:t>clf</a:t>
                </a:r>
                <a:r>
                  <a:rPr lang="en-US" sz="1200" dirty="0"/>
                  <a:t>=model,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X_highlight</a:t>
                </a:r>
                <a:r>
                  <a:rPr lang="en-US" sz="1200" dirty="0"/>
                  <a:t>=</a:t>
                </a:r>
                <a:r>
                  <a:rPr lang="en-US" sz="1200" dirty="0" err="1"/>
                  <a:t>X_test_std</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colors='</a:t>
                </a:r>
                <a:r>
                  <a:rPr lang="en-US" sz="1200" dirty="0" err="1"/>
                  <a:t>red,blue,green</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add_labels</a:t>
                </a:r>
                <a:r>
                  <a:rPr lang="en-US" sz="1200" dirty="0"/>
                  <a:t>(standardized=True)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Goodness of Fit Measures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import numpy as np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a:t>
                </a:r>
                <a:r>
                  <a:rPr lang="en-US" sz="1200" dirty="0" err="1"/>
                  <a:t>sklearn.metrics</a:t>
                </a:r>
                <a:r>
                  <a:rPr lang="en-US" sz="1200" dirty="0"/>
                  <a:t> import </a:t>
                </a:r>
                <a:r>
                  <a:rPr lang="en-US" sz="1200" dirty="0" err="1"/>
                  <a:t>accuracy_score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a:t>
                </a:r>
                <a:r>
                  <a:rPr lang="en-US" sz="1200" dirty="0" err="1"/>
                  <a:t>sklearn.metrics</a:t>
                </a:r>
                <a:r>
                  <a:rPr lang="en-US" sz="1200" dirty="0"/>
                  <a:t> import f1_score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a:t>
                </a:r>
                <a:r>
                  <a:rPr lang="en-US" sz="1200" dirty="0" err="1"/>
                  <a:t>sklearn.metrics</a:t>
                </a:r>
                <a:r>
                  <a:rPr lang="en-US" sz="1200" dirty="0"/>
                  <a:t> import </a:t>
                </a:r>
                <a:r>
                  <a:rPr lang="en-US" sz="1200" dirty="0" err="1"/>
                  <a:t>precision_recall_fscore_support</a:t>
                </a:r>
                <a:r>
                  <a:rPr lang="en-US" sz="1200" dirty="0"/>
                  <a:t> as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Confusion Matrix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y_pred</a:t>
                </a:r>
                <a:r>
                  <a:rPr lang="en-US" sz="1200" dirty="0"/>
                  <a:t> = </a:t>
                </a:r>
                <a:r>
                  <a:rPr lang="en-US" sz="1200" dirty="0" err="1"/>
                  <a:t>model.predict</a:t>
                </a:r>
                <a:r>
                  <a:rPr lang="en-US" sz="1200" dirty="0"/>
                  <a:t>(</a:t>
                </a:r>
                <a:r>
                  <a:rPr lang="en-US" sz="1200" dirty="0" err="1"/>
                  <a:t>X_test_std</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pd.crosstab</a:t>
                </a:r>
                <a:r>
                  <a:rPr lang="en-US" sz="1200" dirty="0"/>
                  <a:t>(index=</a:t>
                </a:r>
                <a:r>
                  <a:rPr lang="en-US" sz="1200" dirty="0" err="1"/>
                  <a:t>y_pred</a:t>
                </a:r>
                <a:r>
                  <a:rPr lang="en-US" sz="1200" dirty="0"/>
                  <a:t>, columns=</a:t>
                </a:r>
                <a:r>
                  <a:rPr lang="en-US" sz="1200" dirty="0" err="1"/>
                  <a:t>y_test</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Overall Accuracy &amp; F-score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accuracy_score</a:t>
                </a:r>
                <a:r>
                  <a:rPr lang="en-US" sz="1200" dirty="0"/>
                  <a:t>(</a:t>
                </a:r>
                <a:r>
                  <a:rPr lang="en-US" sz="1200" dirty="0" err="1"/>
                  <a:t>y_test,y_pred</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f1_score(</a:t>
                </a:r>
                <a:r>
                  <a:rPr lang="en-US" sz="1200" dirty="0" err="1"/>
                  <a:t>y_test</a:t>
                </a:r>
                <a:r>
                  <a:rPr lang="en-US" sz="1200" dirty="0"/>
                  <a:t>, </a:t>
                </a:r>
                <a:r>
                  <a:rPr lang="en-US" sz="1200" dirty="0" err="1"/>
                  <a:t>y_pred</a:t>
                </a:r>
                <a:r>
                  <a:rPr lang="en-US" sz="1200" dirty="0"/>
                  <a:t>, average='macro')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Measures for Each Category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precision, recall, </a:t>
                </a:r>
                <a:r>
                  <a:rPr lang="en-US" sz="1200" dirty="0" err="1"/>
                  <a:t>fscore</a:t>
                </a:r>
                <a:r>
                  <a:rPr lang="en-US" sz="1200" dirty="0"/>
                  <a:t>, support = score(</a:t>
                </a:r>
                <a:r>
                  <a:rPr lang="en-US" sz="1200" dirty="0" err="1"/>
                  <a:t>y_test</a:t>
                </a:r>
                <a:r>
                  <a:rPr lang="en-US" sz="1200" dirty="0"/>
                  <a:t>, </a:t>
                </a:r>
                <a:r>
                  <a:rPr lang="en-US" sz="1200" dirty="0" err="1"/>
                  <a:t>y_pred</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print('precision: {}'.format(precision))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print('recall: {}'.format(recall))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print('</a:t>
                </a:r>
                <a:r>
                  <a:rPr lang="en-US" sz="1200" dirty="0" err="1"/>
                  <a:t>fscore</a:t>
                </a:r>
                <a:r>
                  <a:rPr lang="en-US" sz="1200" dirty="0"/>
                  <a:t>: {}'.format(</a:t>
                </a:r>
                <a:r>
                  <a:rPr lang="en-US" sz="1200" dirty="0" err="1"/>
                  <a:t>fscore</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print('support: {}'.format(support))        # actual labels 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For Decision Regions on Many other algorithms see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https://jss367.github.io/Visualize-shallow-learning.html</a:t>
                </a:r>
              </a:p>
            </p:txBody>
          </p:sp>
        </mc:Choice>
        <mc:Fallback xmlns="">
          <p:sp>
            <p:nvSpPr>
              <p:cNvPr id="3" name="Notes Placeholder 2"/>
              <p:cNvSpPr>
                <a:spLocks noGrp="1"/>
              </p:cNvSpPr>
              <p:nvPr>
                <p:ph type="body" idx="1"/>
              </p:nvPr>
            </p:nvSpPr>
            <p:spPr/>
            <p:txBody>
              <a:bodyPr/>
              <a:lstStyle/>
              <a:p>
                <a:r>
                  <a:rPr lang="en-US" sz="1200" dirty="0"/>
                  <a:t>Suppose we have a linear model, a model of the form </a:t>
                </a:r>
                <a:r>
                  <a:rPr lang="en-US" sz="1200" i="0">
                    <a:latin typeface="Cambria Math" panose="02040503050406030204" pitchFamily="18" charset="0"/>
                  </a:rPr>
                  <a:t>𝑌=𝛽_0+𝛽_1 𝑋_1+𝛽_2 𝑋_2+…+𝛽_(𝑝−1) 𝑋_(p−1)+𝜀</a:t>
                </a:r>
                <a:r>
                  <a:rPr lang="en-US" sz="1200" dirty="0"/>
                  <a:t>. This model can be written as </a:t>
                </a:r>
                <a:r>
                  <a:rPr lang="en-US" sz="1200" b="1" i="0">
                    <a:latin typeface="Cambria Math" panose="02040503050406030204" pitchFamily="18" charset="0"/>
                  </a:rPr>
                  <a:t>𝒀=𝑿</a:t>
                </a:r>
                <a:r>
                  <a:rPr lang="en-US" sz="1200" b="1" i="0">
                    <a:latin typeface="Cambria Math" panose="02040503050406030204" pitchFamily="18" charset="0"/>
                    <a:ea typeface="Cambria Math" panose="02040503050406030204" pitchFamily="18" charset="0"/>
                  </a:rPr>
                  <a:t>𝜷+𝜺</a:t>
                </a:r>
                <a:r>
                  <a:rPr lang="en-US" sz="1200" dirty="0"/>
                  <a:t> in a matrix form</a:t>
                </a:r>
                <a:r>
                  <a:rPr lang="en-US" sz="1200" baseline="0" dirty="0"/>
                  <a:t> where </a:t>
                </a:r>
                <a:r>
                  <a:rPr lang="en-US" sz="1200" b="1" i="0">
                    <a:latin typeface="Cambria Math" panose="02040503050406030204" pitchFamily="18" charset="0"/>
                  </a:rPr>
                  <a:t>𝒀</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observations, </a:t>
                </a:r>
                <a:r>
                  <a:rPr lang="en-US" sz="1200" b="1" i="0">
                    <a:latin typeface="Cambria Math" panose="02040503050406030204" pitchFamily="18" charset="0"/>
                  </a:rPr>
                  <a:t>𝑿</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𝑝</a:t>
                </a:r>
                <a:r>
                  <a:rPr lang="en-US" sz="1200" dirty="0"/>
                  <a:t>) matrix of  explanatory variables, </a:t>
                </a:r>
                <a:r>
                  <a:rPr lang="en-US" sz="1200" b="1" i="0">
                    <a:latin typeface="Cambria Math" panose="02040503050406030204" pitchFamily="18" charset="0"/>
                    <a:ea typeface="Cambria Math" panose="02040503050406030204" pitchFamily="18" charset="0"/>
                  </a:rPr>
                  <a:t>𝜷</a:t>
                </a:r>
                <a:r>
                  <a:rPr lang="en-US" sz="1200" dirty="0"/>
                  <a:t> is a (</a:t>
                </a:r>
                <a:r>
                  <a:rPr lang="en-US" sz="1200" i="0" dirty="0">
                    <a:latin typeface="Cambria Math" panose="02040503050406030204" pitchFamily="18" charset="0"/>
                  </a:rPr>
                  <a:t>𝑝</a:t>
                </a:r>
                <a:r>
                  <a:rPr lang="en-US" sz="1200" i="0" dirty="0">
                    <a:latin typeface="Cambria Math" panose="02040503050406030204" pitchFamily="18" charset="0"/>
                    <a:ea typeface="Cambria Math" panose="02040503050406030204" pitchFamily="18" charset="0"/>
                  </a:rPr>
                  <a:t>×</a:t>
                </a:r>
                <a:r>
                  <a:rPr lang="en-US" sz="1200" b="0" i="0" dirty="0">
                    <a:latin typeface="Cambria Math" panose="02040503050406030204" pitchFamily="18" charset="0"/>
                    <a:ea typeface="Cambria Math" panose="02040503050406030204" pitchFamily="18" charset="0"/>
                  </a:rPr>
                  <a:t>1</a:t>
                </a:r>
                <a:r>
                  <a:rPr lang="en-US" sz="1200" dirty="0"/>
                  <a:t>) vector of parameters, and </a:t>
                </a:r>
                <a:r>
                  <a:rPr lang="en-US" sz="1200" b="1" i="0">
                    <a:latin typeface="Cambria Math" panose="02040503050406030204" pitchFamily="18" charset="0"/>
                    <a:ea typeface="Cambria Math" panose="02040503050406030204" pitchFamily="18" charset="0"/>
                  </a:rPr>
                  <a:t>𝜺</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errors. Notice that the first column of X is consists of one,</a:t>
                </a:r>
                <a:r>
                  <a:rPr lang="en-US" sz="1200" baseline="0" dirty="0"/>
                  <a:t> just like we had in the SLR. </a:t>
                </a:r>
                <a:endParaRPr lang="en-US" sz="1200"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model assumptions are </a:t>
                </a:r>
                <a:r>
                  <a:rPr lang="en-US" sz="1200" b="0" i="0">
                    <a:latin typeface="Cambria Math" panose="02040503050406030204" pitchFamily="18" charset="0"/>
                  </a:rPr>
                  <a:t>𝐸(</a:t>
                </a:r>
                <a:r>
                  <a:rPr lang="en-US" sz="1200" b="1" i="0">
                    <a:latin typeface="Cambria Math" panose="02040503050406030204" pitchFamily="18" charset="0"/>
                    <a:ea typeface="Cambria Math" panose="02040503050406030204" pitchFamily="18" charset="0"/>
                  </a:rPr>
                  <a:t>𝜺</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b="1" i="0">
                    <a:latin typeface="Cambria Math" panose="02040503050406030204" pitchFamily="18" charset="0"/>
                  </a:rPr>
                  <a:t>𝟎</a:t>
                </a:r>
                <a:r>
                  <a:rPr lang="en-US" sz="1200" dirty="0"/>
                  <a:t>, </a:t>
                </a:r>
                <a:r>
                  <a:rPr lang="en-US" sz="1200" b="0" i="0">
                    <a:latin typeface="Cambria Math" panose="02040503050406030204" pitchFamily="18" charset="0"/>
                  </a:rPr>
                  <a:t>𝑉𝑎𝑟</a:t>
                </a:r>
                <a:r>
                  <a:rPr lang="en-US" sz="1200" i="0">
                    <a:latin typeface="Cambria Math" panose="02040503050406030204" pitchFamily="18" charset="0"/>
                  </a:rPr>
                  <a:t>(</a:t>
                </a:r>
                <a:r>
                  <a:rPr lang="en-US" sz="1200" b="1" i="0">
                    <a:latin typeface="Cambria Math" panose="02040503050406030204" pitchFamily="18" charset="0"/>
                    <a:ea typeface="Cambria Math" panose="02040503050406030204" pitchFamily="18" charset="0"/>
                  </a:rPr>
                  <a:t>𝜺)</a:t>
                </a:r>
                <a:r>
                  <a:rPr lang="en-US" sz="1200" i="0">
                    <a:latin typeface="Cambria Math" panose="02040503050406030204" pitchFamily="18" charset="0"/>
                  </a:rPr>
                  <a:t>=</a:t>
                </a:r>
                <a:r>
                  <a:rPr lang="en-US" sz="1200" b="1" i="0">
                    <a:latin typeface="Cambria Math" panose="02040503050406030204" pitchFamily="18" charset="0"/>
                  </a:rPr>
                  <a:t>𝑰</a:t>
                </a:r>
                <a:r>
                  <a:rPr lang="en-US" sz="1200" b="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rPr>
                  <a:t>2</a:t>
                </a:r>
                <a:r>
                  <a:rPr lang="en-US" sz="1200" dirty="0"/>
                  <a:t>, </a:t>
                </a:r>
                <a:r>
                  <a:rPr lang="en-US" sz="1200" b="0" i="0">
                    <a:latin typeface="Cambria Math" panose="02040503050406030204" pitchFamily="18" charset="0"/>
                  </a:rPr>
                  <a:t>𝑅</a:t>
                </a:r>
                <a:r>
                  <a:rPr lang="en-US" sz="1200" i="0">
                    <a:latin typeface="Cambria Math" panose="02040503050406030204" pitchFamily="18" charset="0"/>
                  </a:rPr>
                  <a:t>𝑎</a:t>
                </a:r>
                <a:r>
                  <a:rPr lang="en-US" sz="1200" b="0" i="0">
                    <a:latin typeface="Cambria Math" panose="02040503050406030204" pitchFamily="18" charset="0"/>
                  </a:rPr>
                  <a:t>𝑛𝑘(</a:t>
                </a:r>
                <a:r>
                  <a:rPr lang="en-US" sz="1200" b="1" i="0">
                    <a:latin typeface="Cambria Math" panose="02040503050406030204" pitchFamily="18" charset="0"/>
                  </a:rPr>
                  <a:t>𝑿</a:t>
                </a:r>
                <a:r>
                  <a:rPr lang="en-US" sz="1200" b="0" i="0">
                    <a:latin typeface="Cambria Math" panose="02040503050406030204" pitchFamily="18" charset="0"/>
                  </a:rPr>
                  <a:t>)=𝑝</a:t>
                </a:r>
                <a:r>
                  <a:rPr lang="en-US" sz="1200" dirty="0"/>
                  <a:t> which means </a:t>
                </a:r>
                <a:r>
                  <a:rPr lang="en-US" sz="1200" b="0" i="0" u="none" strike="noStrike" kern="1200" baseline="0" dirty="0">
                    <a:solidFill>
                      <a:schemeClr val="tx1"/>
                    </a:solidFill>
                    <a:latin typeface="+mn-lt"/>
                    <a:ea typeface="+mn-ea"/>
                    <a:cs typeface="+mn-cs"/>
                  </a:rPr>
                  <a:t>columns of X are linearly independent. Notice we don’t have the normality assumption yet. It is not required for parameter point estimation.</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28</a:t>
            </a:fld>
            <a:endParaRPr lang="en-US"/>
          </a:p>
        </p:txBody>
      </p:sp>
    </p:spTree>
    <p:extLst>
      <p:ext uri="{BB962C8B-B14F-4D97-AF65-F5344CB8AC3E}">
        <p14:creationId xmlns:p14="http://schemas.microsoft.com/office/powerpoint/2010/main" val="295076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classification problems, in general, the response variable that we would like to estimate (</a:t>
                </a:r>
                <a14:m>
                  <m:oMath xmlns:m="http://schemas.openxmlformats.org/officeDocument/2006/math">
                    <m:r>
                      <a:rPr lang="en-US" sz="1200" i="1" dirty="0" smtClean="0">
                        <a:latin typeface="Cambria Math" panose="02040503050406030204" pitchFamily="18" charset="0"/>
                      </a:rPr>
                      <m:t>𝑦</m:t>
                    </m:r>
                  </m:oMath>
                </a14:m>
                <a:r>
                  <a:rPr lang="en-US" sz="1200" dirty="0"/>
                  <a:t>) is discrete valued. Starting with only two categories for </a:t>
                </a:r>
                <a14:m>
                  <m:oMath xmlns:m="http://schemas.openxmlformats.org/officeDocument/2006/math">
                    <m:r>
                      <a:rPr lang="en-US" sz="1200" dirty="0">
                        <a:latin typeface="Cambria Math" panose="02040503050406030204" pitchFamily="18" charset="0"/>
                      </a:rPr>
                      <m:t>𝑦</m:t>
                    </m:r>
                  </m:oMath>
                </a14:m>
                <a:r>
                  <a:rPr lang="en-US" sz="1200" dirty="0"/>
                  <a:t>, either 0 (</a:t>
                </a:r>
                <a:r>
                  <a:rPr lang="en-US" sz="1200" dirty="0">
                    <a:solidFill>
                      <a:srgbClr val="00B050"/>
                    </a:solidFill>
                  </a:rPr>
                  <a:t>negative class</a:t>
                </a:r>
                <a:r>
                  <a:rPr lang="en-US" sz="1200" dirty="0"/>
                  <a:t>, e.g. </a:t>
                </a:r>
                <a:r>
                  <a:rPr lang="en-US" sz="1200" dirty="0">
                    <a:solidFill>
                      <a:srgbClr val="00B050"/>
                    </a:solidFill>
                  </a:rPr>
                  <a:t>benign</a:t>
                </a:r>
                <a:r>
                  <a:rPr lang="en-US" sz="1200" dirty="0"/>
                  <a:t>) or 1 (</a:t>
                </a:r>
                <a:r>
                  <a:rPr lang="en-US" sz="1200" dirty="0">
                    <a:solidFill>
                      <a:srgbClr val="FF0000"/>
                    </a:solidFill>
                  </a:rPr>
                  <a:t>positive class</a:t>
                </a:r>
                <a:r>
                  <a:rPr lang="en-US" sz="1200" dirty="0"/>
                  <a:t>, e.g. </a:t>
                </a:r>
                <a:r>
                  <a:rPr lang="en-US" sz="1200" dirty="0">
                    <a:solidFill>
                      <a:srgbClr val="FF0000"/>
                    </a:solidFill>
                  </a:rPr>
                  <a:t>malignant</a:t>
                </a:r>
                <a:r>
                  <a:rPr lang="en-US" sz="1200" dirty="0"/>
                  <a:t>), we have a case of Binary classification. </a:t>
                </a:r>
              </a:p>
              <a:p>
                <a:endParaRPr lang="en-US" sz="1200" dirty="0"/>
              </a:p>
              <a:p>
                <a:r>
                  <a:rPr lang="en-US" sz="1200" dirty="0"/>
                  <a:t>● Some examples of Binary response include deciding whether an email is </a:t>
                </a:r>
                <a:r>
                  <a:rPr lang="en-US" sz="1200" dirty="0">
                    <a:solidFill>
                      <a:srgbClr val="FF0000"/>
                    </a:solidFill>
                  </a:rPr>
                  <a:t>spam</a:t>
                </a:r>
                <a:r>
                  <a:rPr lang="en-US" sz="1200" dirty="0"/>
                  <a:t>/</a:t>
                </a:r>
                <a:r>
                  <a:rPr lang="en-US" sz="1200" dirty="0">
                    <a:solidFill>
                      <a:srgbClr val="00B050"/>
                    </a:solidFill>
                  </a:rPr>
                  <a:t>not-spam</a:t>
                </a:r>
                <a:r>
                  <a:rPr lang="en-US" sz="1200" dirty="0"/>
                  <a:t>, whether an online transaction is </a:t>
                </a:r>
                <a:r>
                  <a:rPr lang="en-US" sz="1200" dirty="0">
                    <a:solidFill>
                      <a:srgbClr val="FF0000"/>
                    </a:solidFill>
                  </a:rPr>
                  <a:t>fraudulent</a:t>
                </a:r>
                <a:r>
                  <a:rPr lang="en-US" sz="1200" dirty="0"/>
                  <a:t>/</a:t>
                </a:r>
                <a:r>
                  <a:rPr lang="en-US" sz="1200" dirty="0">
                    <a:solidFill>
                      <a:srgbClr val="00B050"/>
                    </a:solidFill>
                  </a:rPr>
                  <a:t>not-fraudulent</a:t>
                </a:r>
                <a:r>
                  <a:rPr lang="en-US" sz="1200" dirty="0"/>
                  <a:t>, or whether a tumor is </a:t>
                </a:r>
                <a:r>
                  <a:rPr lang="en-US" sz="1200" dirty="0">
                    <a:solidFill>
                      <a:srgbClr val="FF0000"/>
                    </a:solidFill>
                  </a:rPr>
                  <a:t>malignant</a:t>
                </a:r>
                <a:r>
                  <a:rPr lang="en-US" sz="1200" dirty="0"/>
                  <a:t>/</a:t>
                </a:r>
                <a:r>
                  <a:rPr lang="en-US" sz="1200" dirty="0">
                    <a:solidFill>
                      <a:srgbClr val="00B050"/>
                    </a:solidFill>
                  </a:rPr>
                  <a:t>benign</a:t>
                </a:r>
                <a:r>
                  <a:rPr lang="en-US" sz="1200" dirty="0"/>
                  <a:t>.</a:t>
                </a:r>
                <a:endParaRPr lang="en-US" sz="1200" dirty="0">
                  <a:latin typeface="Cambria Math" panose="02040503050406030204" pitchFamily="18" charset="0"/>
                </a:endParaRPr>
              </a:p>
              <a:p>
                <a:r>
                  <a:rPr lang="en-US" sz="1200" dirty="0"/>
                  <a:t>● The classification goal is to find a decision boundary that separates the data into class categories using a set of examples. </a:t>
                </a:r>
              </a:p>
            </p:txBody>
          </p:sp>
        </mc:Choice>
        <mc:Fallback xmlns="">
          <p:sp>
            <p:nvSpPr>
              <p:cNvPr id="3" name="Notes Placeholder 2"/>
              <p:cNvSpPr>
                <a:spLocks noGrp="1"/>
              </p:cNvSpPr>
              <p:nvPr>
                <p:ph type="body" idx="1"/>
              </p:nvPr>
            </p:nvSpPr>
            <p:spPr/>
            <p:txBody>
              <a:bodyPr/>
              <a:lstStyle/>
              <a:p>
                <a:r>
                  <a:rPr lang="en-US" sz="1200" dirty="0"/>
                  <a:t>Suppose we have a linear model, a model of the form </a:t>
                </a:r>
                <a:r>
                  <a:rPr lang="en-US" sz="1200" i="0">
                    <a:latin typeface="Cambria Math" panose="02040503050406030204" pitchFamily="18" charset="0"/>
                  </a:rPr>
                  <a:t>𝑌=𝛽_0+𝛽_1 𝑋_1+𝛽_2 𝑋_2+…+𝛽_(𝑝−1) 𝑋_(p−1)+𝜀</a:t>
                </a:r>
                <a:r>
                  <a:rPr lang="en-US" sz="1200" dirty="0"/>
                  <a:t>. This model can be written as </a:t>
                </a:r>
                <a:r>
                  <a:rPr lang="en-US" sz="1200" b="1" i="0">
                    <a:latin typeface="Cambria Math" panose="02040503050406030204" pitchFamily="18" charset="0"/>
                  </a:rPr>
                  <a:t>𝒀=𝑿</a:t>
                </a:r>
                <a:r>
                  <a:rPr lang="en-US" sz="1200" b="1" i="0">
                    <a:latin typeface="Cambria Math" panose="02040503050406030204" pitchFamily="18" charset="0"/>
                    <a:ea typeface="Cambria Math" panose="02040503050406030204" pitchFamily="18" charset="0"/>
                  </a:rPr>
                  <a:t>𝜷+𝜺</a:t>
                </a:r>
                <a:r>
                  <a:rPr lang="en-US" sz="1200" dirty="0"/>
                  <a:t> in a matrix form</a:t>
                </a:r>
                <a:r>
                  <a:rPr lang="en-US" sz="1200" baseline="0" dirty="0"/>
                  <a:t> where </a:t>
                </a:r>
                <a:r>
                  <a:rPr lang="en-US" sz="1200" b="1" i="0">
                    <a:latin typeface="Cambria Math" panose="02040503050406030204" pitchFamily="18" charset="0"/>
                  </a:rPr>
                  <a:t>𝒀</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observations, </a:t>
                </a:r>
                <a:r>
                  <a:rPr lang="en-US" sz="1200" b="1" i="0">
                    <a:latin typeface="Cambria Math" panose="02040503050406030204" pitchFamily="18" charset="0"/>
                  </a:rPr>
                  <a:t>𝑿</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𝑝</a:t>
                </a:r>
                <a:r>
                  <a:rPr lang="en-US" sz="1200" dirty="0"/>
                  <a:t>) matrix of  explanatory variables, </a:t>
                </a:r>
                <a:r>
                  <a:rPr lang="en-US" sz="1200" b="1" i="0">
                    <a:latin typeface="Cambria Math" panose="02040503050406030204" pitchFamily="18" charset="0"/>
                    <a:ea typeface="Cambria Math" panose="02040503050406030204" pitchFamily="18" charset="0"/>
                  </a:rPr>
                  <a:t>𝜷</a:t>
                </a:r>
                <a:r>
                  <a:rPr lang="en-US" sz="1200" dirty="0"/>
                  <a:t> is a (</a:t>
                </a:r>
                <a:r>
                  <a:rPr lang="en-US" sz="1200" i="0" dirty="0">
                    <a:latin typeface="Cambria Math" panose="02040503050406030204" pitchFamily="18" charset="0"/>
                  </a:rPr>
                  <a:t>𝑝</a:t>
                </a:r>
                <a:r>
                  <a:rPr lang="en-US" sz="1200" i="0" dirty="0">
                    <a:latin typeface="Cambria Math" panose="02040503050406030204" pitchFamily="18" charset="0"/>
                    <a:ea typeface="Cambria Math" panose="02040503050406030204" pitchFamily="18" charset="0"/>
                  </a:rPr>
                  <a:t>×</a:t>
                </a:r>
                <a:r>
                  <a:rPr lang="en-US" sz="1200" b="0" i="0" dirty="0">
                    <a:latin typeface="Cambria Math" panose="02040503050406030204" pitchFamily="18" charset="0"/>
                    <a:ea typeface="Cambria Math" panose="02040503050406030204" pitchFamily="18" charset="0"/>
                  </a:rPr>
                  <a:t>1</a:t>
                </a:r>
                <a:r>
                  <a:rPr lang="en-US" sz="1200" dirty="0"/>
                  <a:t>) vector of parameters, and </a:t>
                </a:r>
                <a:r>
                  <a:rPr lang="en-US" sz="1200" b="1" i="0">
                    <a:latin typeface="Cambria Math" panose="02040503050406030204" pitchFamily="18" charset="0"/>
                    <a:ea typeface="Cambria Math" panose="02040503050406030204" pitchFamily="18" charset="0"/>
                  </a:rPr>
                  <a:t>𝜺</a:t>
                </a:r>
                <a:r>
                  <a:rPr lang="en-US" sz="1200" dirty="0"/>
                  <a:t> is an (</a:t>
                </a:r>
                <a:r>
                  <a:rPr lang="en-US" sz="1200" i="0" dirty="0">
                    <a:latin typeface="Cambria Math" panose="02040503050406030204" pitchFamily="18" charset="0"/>
                  </a:rPr>
                  <a:t>𝑛</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1</a:t>
                </a:r>
                <a:r>
                  <a:rPr lang="en-US" sz="1200" dirty="0"/>
                  <a:t>) vector of errors. Notice that the first column of X is consists of one,</a:t>
                </a:r>
                <a:r>
                  <a:rPr lang="en-US" sz="1200" baseline="0" dirty="0"/>
                  <a:t> just like we had in the SLR. </a:t>
                </a:r>
                <a:endParaRPr lang="en-US" sz="1200"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model assumptions are </a:t>
                </a:r>
                <a:r>
                  <a:rPr lang="en-US" sz="1200" b="0" i="0">
                    <a:latin typeface="Cambria Math" panose="02040503050406030204" pitchFamily="18" charset="0"/>
                  </a:rPr>
                  <a:t>𝐸(</a:t>
                </a:r>
                <a:r>
                  <a:rPr lang="en-US" sz="1200" b="1" i="0">
                    <a:latin typeface="Cambria Math" panose="02040503050406030204" pitchFamily="18" charset="0"/>
                    <a:ea typeface="Cambria Math" panose="02040503050406030204" pitchFamily="18" charset="0"/>
                  </a:rPr>
                  <a:t>𝜺</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b="1" i="0">
                    <a:latin typeface="Cambria Math" panose="02040503050406030204" pitchFamily="18" charset="0"/>
                  </a:rPr>
                  <a:t>𝟎</a:t>
                </a:r>
                <a:r>
                  <a:rPr lang="en-US" sz="1200" dirty="0"/>
                  <a:t>, </a:t>
                </a:r>
                <a:r>
                  <a:rPr lang="en-US" sz="1200" b="0" i="0">
                    <a:latin typeface="Cambria Math" panose="02040503050406030204" pitchFamily="18" charset="0"/>
                  </a:rPr>
                  <a:t>𝑉𝑎𝑟</a:t>
                </a:r>
                <a:r>
                  <a:rPr lang="en-US" sz="1200" i="0">
                    <a:latin typeface="Cambria Math" panose="02040503050406030204" pitchFamily="18" charset="0"/>
                  </a:rPr>
                  <a:t>(</a:t>
                </a:r>
                <a:r>
                  <a:rPr lang="en-US" sz="1200" b="1" i="0">
                    <a:latin typeface="Cambria Math" panose="02040503050406030204" pitchFamily="18" charset="0"/>
                    <a:ea typeface="Cambria Math" panose="02040503050406030204" pitchFamily="18" charset="0"/>
                  </a:rPr>
                  <a:t>𝜺)</a:t>
                </a:r>
                <a:r>
                  <a:rPr lang="en-US" sz="1200" i="0">
                    <a:latin typeface="Cambria Math" panose="02040503050406030204" pitchFamily="18" charset="0"/>
                  </a:rPr>
                  <a:t>=</a:t>
                </a:r>
                <a:r>
                  <a:rPr lang="en-US" sz="1200" b="1" i="0">
                    <a:latin typeface="Cambria Math" panose="02040503050406030204" pitchFamily="18" charset="0"/>
                  </a:rPr>
                  <a:t>𝑰</a:t>
                </a:r>
                <a:r>
                  <a:rPr lang="en-US" sz="1200" b="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rPr>
                  <a:t>2</a:t>
                </a:r>
                <a:r>
                  <a:rPr lang="en-US" sz="1200" dirty="0"/>
                  <a:t>, </a:t>
                </a:r>
                <a:r>
                  <a:rPr lang="en-US" sz="1200" b="0" i="0">
                    <a:latin typeface="Cambria Math" panose="02040503050406030204" pitchFamily="18" charset="0"/>
                  </a:rPr>
                  <a:t>𝑅</a:t>
                </a:r>
                <a:r>
                  <a:rPr lang="en-US" sz="1200" i="0">
                    <a:latin typeface="Cambria Math" panose="02040503050406030204" pitchFamily="18" charset="0"/>
                  </a:rPr>
                  <a:t>𝑎</a:t>
                </a:r>
                <a:r>
                  <a:rPr lang="en-US" sz="1200" b="0" i="0">
                    <a:latin typeface="Cambria Math" panose="02040503050406030204" pitchFamily="18" charset="0"/>
                  </a:rPr>
                  <a:t>𝑛𝑘(</a:t>
                </a:r>
                <a:r>
                  <a:rPr lang="en-US" sz="1200" b="1" i="0">
                    <a:latin typeface="Cambria Math" panose="02040503050406030204" pitchFamily="18" charset="0"/>
                  </a:rPr>
                  <a:t>𝑿</a:t>
                </a:r>
                <a:r>
                  <a:rPr lang="en-US" sz="1200" b="0" i="0">
                    <a:latin typeface="Cambria Math" panose="02040503050406030204" pitchFamily="18" charset="0"/>
                  </a:rPr>
                  <a:t>)=𝑝</a:t>
                </a:r>
                <a:r>
                  <a:rPr lang="en-US" sz="1200" dirty="0"/>
                  <a:t> which means </a:t>
                </a:r>
                <a:r>
                  <a:rPr lang="en-US" sz="1200" b="0" i="0" u="none" strike="noStrike" kern="1200" baseline="0" dirty="0">
                    <a:solidFill>
                      <a:schemeClr val="tx1"/>
                    </a:solidFill>
                    <a:latin typeface="+mn-lt"/>
                    <a:ea typeface="+mn-ea"/>
                    <a:cs typeface="+mn-cs"/>
                  </a:rPr>
                  <a:t>columns of X are linearly independent. Notice we don’t have the normality assumption yet. It is not required for parameter point estimation.</a:t>
                </a:r>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3</a:t>
            </a:fld>
            <a:endParaRPr lang="en-US"/>
          </a:p>
        </p:txBody>
      </p:sp>
    </p:spTree>
    <p:extLst>
      <p:ext uri="{BB962C8B-B14F-4D97-AF65-F5344CB8AC3E}">
        <p14:creationId xmlns:p14="http://schemas.microsoft.com/office/powerpoint/2010/main" val="1208953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Iris data is a famous dataset, we have three types of Iris, and the goal is to find a decision boundary that recognizes the type of iris based on four input variables. Since the response variable has three categories, we have a multi-class classification problem. </a:t>
            </a:r>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2861022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has 150 cases, 50 from each types of iris, no missing values. </a:t>
            </a:r>
          </a:p>
        </p:txBody>
      </p:sp>
      <p:sp>
        <p:nvSpPr>
          <p:cNvPr id="4" name="Slide Number Placeholder 3"/>
          <p:cNvSpPr>
            <a:spLocks noGrp="1"/>
          </p:cNvSpPr>
          <p:nvPr>
            <p:ph type="sldNum" sz="quarter" idx="5"/>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357279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analysis is an essential step in any type of analysis. Here we discuss ways to explore this dataset. Python codes to follow up the tasks are provided on D2L</a:t>
            </a:r>
          </a:p>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6</a:t>
            </a:fld>
            <a:endParaRPr lang="en-US"/>
          </a:p>
        </p:txBody>
      </p:sp>
    </p:spTree>
    <p:extLst>
      <p:ext uri="{BB962C8B-B14F-4D97-AF65-F5344CB8AC3E}">
        <p14:creationId xmlns:p14="http://schemas.microsoft.com/office/powerpoint/2010/main" val="298538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50000"/>
              </a:spcBef>
            </a:pPr>
            <a:r>
              <a:rPr lang="en-US" sz="1200" dirty="0"/>
              <a:t>Once you plot the charts and create the table, try to describe what they represent in a few sentences. </a:t>
            </a:r>
          </a:p>
        </p:txBody>
      </p:sp>
      <p:sp>
        <p:nvSpPr>
          <p:cNvPr id="4" name="Slide Number Placeholder 3"/>
          <p:cNvSpPr>
            <a:spLocks noGrp="1"/>
          </p:cNvSpPr>
          <p:nvPr>
            <p:ph type="sldNum" sz="quarter" idx="10"/>
          </p:nvPr>
        </p:nvSpPr>
        <p:spPr/>
        <p:txBody>
          <a:bodyPr/>
          <a:lstStyle/>
          <a:p>
            <a:fld id="{AB49C82B-4FE9-4026-A671-F42D8142A0B4}" type="slidenum">
              <a:rPr lang="en-US" smtClean="0"/>
              <a:t>7</a:t>
            </a:fld>
            <a:endParaRPr lang="en-US"/>
          </a:p>
        </p:txBody>
      </p:sp>
    </p:spTree>
    <p:extLst>
      <p:ext uri="{BB962C8B-B14F-4D97-AF65-F5344CB8AC3E}">
        <p14:creationId xmlns:p14="http://schemas.microsoft.com/office/powerpoint/2010/main" val="73395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50000"/>
                  </a:spcBef>
                </a:pPr>
                <a:endParaRPr lang="en-US" dirty="0"/>
              </a:p>
            </p:txBody>
          </p:sp>
        </mc:Choice>
        <mc:Fallback xmlns="">
          <p:sp>
            <p:nvSpPr>
              <p:cNvPr id="3" name="Notes Placeholder 2"/>
              <p:cNvSpPr>
                <a:spLocks noGrp="1"/>
              </p:cNvSpPr>
              <p:nvPr>
                <p:ph type="body" idx="1"/>
              </p:nvPr>
            </p:nvSpPr>
            <p:spPr/>
            <p:txBody>
              <a:bodyPr/>
              <a:lstStyle/>
              <a:p>
                <a:pPr>
                  <a:spcBef>
                    <a:spcPct val="50000"/>
                  </a:spcBef>
                </a:pPr>
                <a:r>
                  <a:rPr lang="en-US" sz="1200" dirty="0"/>
                  <a:t>Parameters control characteristics of probability distributions. Given a </a:t>
                </a:r>
                <a:r>
                  <a:rPr lang="en-US" sz="1200" u="sng" dirty="0"/>
                  <a:t>random sample </a:t>
                </a:r>
                <a:r>
                  <a:rPr lang="en-US" sz="1200" dirty="0"/>
                  <a:t>from a phenomenon that behaves probabilistically with PDF </a:t>
                </a:r>
                <a:r>
                  <a:rPr lang="en-US" sz="1200" b="0" i="0">
                    <a:latin typeface="Cambria Math" panose="02040503050406030204" pitchFamily="18" charset="0"/>
                  </a:rPr>
                  <a:t>𝑓(𝑥)</a:t>
                </a:r>
                <a:r>
                  <a:rPr lang="en-US" sz="1200" dirty="0"/>
                  <a:t>, the joint PDF </a:t>
                </a:r>
              </a:p>
              <a:p>
                <a:pPr>
                  <a:spcBef>
                    <a:spcPct val="50000"/>
                  </a:spcBef>
                </a:pPr>
                <a:r>
                  <a:rPr lang="en-US" sz="1200" i="0">
                    <a:latin typeface="Cambria Math" panose="02040503050406030204" pitchFamily="18" charset="0"/>
                  </a:rPr>
                  <a:t>𝑓_(𝑋_1,…,𝑋_𝑛 ) (𝑥_1,…,𝑥_𝑛 )=∏1_(𝑖=1)^𝑛▒〖𝑓_(𝑋_𝑖 ) (𝑥_𝑖 ) 〗</a:t>
                </a:r>
                <a:endParaRPr lang="en-US" sz="1200" dirty="0"/>
              </a:p>
              <a:p>
                <a:pPr>
                  <a:spcBef>
                    <a:spcPct val="50000"/>
                  </a:spcBef>
                </a:pPr>
                <a:r>
                  <a:rPr lang="en-US" sz="1200" dirty="0"/>
                  <a:t>reflects the behavior of the whole sample. When considered as a function of parameters, this joint PDF is called the likelihood function.</a:t>
                </a:r>
              </a:p>
              <a:p>
                <a:pPr>
                  <a:spcBef>
                    <a:spcPct val="50000"/>
                  </a:spcBef>
                </a:pPr>
                <a:endParaRPr lang="en-US" sz="1200" dirty="0"/>
              </a:p>
              <a:p>
                <a:pPr marL="0" marR="0" lvl="0" indent="0" algn="l" defTabSz="914400" rtl="0" eaLnBrk="1" fontAlgn="auto" latinLnBrk="0" hangingPunct="1">
                  <a:lnSpc>
                    <a:spcPct val="100000"/>
                  </a:lnSpc>
                  <a:spcBef>
                    <a:spcPct val="50000"/>
                  </a:spcBef>
                  <a:spcAft>
                    <a:spcPts val="0"/>
                  </a:spcAft>
                  <a:buClrTx/>
                  <a:buSzTx/>
                  <a:buFontTx/>
                  <a:buNone/>
                  <a:tabLst/>
                  <a:defRPr/>
                </a:pPr>
                <a:r>
                  <a:rPr lang="en-US" sz="1200" dirty="0"/>
                  <a:t>Maximum likelihood estimation (MLE) is a method of estimating the parameters of a statistical model, given observations, by maximizing the likelihood function. </a:t>
                </a:r>
                <a:r>
                  <a:rPr lang="en-US" sz="1200"/>
                  <a:t>This maximization is usually done by setting the first derivatives of the likelihood to zero. </a:t>
                </a:r>
                <a:endParaRPr lang="en-US" sz="1200" dirty="0"/>
              </a:p>
              <a:p>
                <a:endParaRPr lang="en-US" dirty="0"/>
              </a:p>
            </p:txBody>
          </p:sp>
        </mc:Fallback>
      </mc:AlternateContent>
      <p:sp>
        <p:nvSpPr>
          <p:cNvPr id="4" name="Slide Number Placeholder 3"/>
          <p:cNvSpPr>
            <a:spLocks noGrp="1"/>
          </p:cNvSpPr>
          <p:nvPr>
            <p:ph type="sldNum" sz="quarter" idx="10"/>
          </p:nvPr>
        </p:nvSpPr>
        <p:spPr/>
        <p:txBody>
          <a:bodyPr/>
          <a:lstStyle/>
          <a:p>
            <a:fld id="{AB49C82B-4FE9-4026-A671-F42D8142A0B4}" type="slidenum">
              <a:rPr lang="en-US" smtClean="0"/>
              <a:t>8</a:t>
            </a:fld>
            <a:endParaRPr lang="en-US"/>
          </a:p>
        </p:txBody>
      </p:sp>
    </p:spTree>
    <p:extLst>
      <p:ext uri="{BB962C8B-B14F-4D97-AF65-F5344CB8AC3E}">
        <p14:creationId xmlns:p14="http://schemas.microsoft.com/office/powerpoint/2010/main" val="1332496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50000"/>
              </a:spcBef>
            </a:pPr>
            <a:endParaRPr lang="en-US" sz="1200" dirty="0"/>
          </a:p>
        </p:txBody>
      </p:sp>
      <p:sp>
        <p:nvSpPr>
          <p:cNvPr id="4" name="Slide Number Placeholder 3"/>
          <p:cNvSpPr>
            <a:spLocks noGrp="1"/>
          </p:cNvSpPr>
          <p:nvPr>
            <p:ph type="sldNum" sz="quarter" idx="10"/>
          </p:nvPr>
        </p:nvSpPr>
        <p:spPr/>
        <p:txBody>
          <a:bodyPr/>
          <a:lstStyle/>
          <a:p>
            <a:fld id="{AB49C82B-4FE9-4026-A671-F42D8142A0B4}" type="slidenum">
              <a:rPr lang="en-US" smtClean="0"/>
              <a:t>9</a:t>
            </a:fld>
            <a:endParaRPr lang="en-US"/>
          </a:p>
        </p:txBody>
      </p:sp>
    </p:spTree>
    <p:extLst>
      <p:ext uri="{BB962C8B-B14F-4D97-AF65-F5344CB8AC3E}">
        <p14:creationId xmlns:p14="http://schemas.microsoft.com/office/powerpoint/2010/main" val="384005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5/20/2021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17.xm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24"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media/image25.png"/><Relationship Id="rId9" Type="http://schemas.openxmlformats.org/officeDocument/2006/relationships/image" Target="NULL"/><Relationship Id="rId1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28.png"/><Relationship Id="rId4" Type="http://schemas.openxmlformats.org/officeDocument/2006/relationships/image" Target="NULL"/><Relationship Id="rId9"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6.png"/><Relationship Id="rId4" Type="http://schemas.openxmlformats.org/officeDocument/2006/relationships/image" Target="../media/image4.jp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p:txBody>
          <a:bodyPr/>
          <a:lstStyle/>
          <a:p>
            <a:r>
              <a:rPr lang="en-US" dirty="0">
                <a:solidFill>
                  <a:srgbClr val="990033"/>
                </a:solidFill>
              </a:rPr>
              <a:t>Classification</a:t>
            </a:r>
          </a:p>
        </p:txBody>
      </p:sp>
      <p:sp>
        <p:nvSpPr>
          <p:cNvPr id="3" name="Subtitle 2">
            <a:extLst>
              <a:ext uri="{FF2B5EF4-FFF2-40B4-BE49-F238E27FC236}">
                <a16:creationId xmlns:a16="http://schemas.microsoft.com/office/drawing/2014/main" id="{4E62CB90-CAAC-4429-B7EE-C2E77E9EE1D0}"/>
              </a:ext>
            </a:extLst>
          </p:cNvPr>
          <p:cNvSpPr>
            <a:spLocks noGrp="1"/>
          </p:cNvSpPr>
          <p:nvPr>
            <p:ph type="subTitle" idx="1"/>
          </p:nvPr>
        </p:nvSpPr>
        <p:spPr/>
        <p:txBody>
          <a:bodyPr>
            <a:normAutofit/>
          </a:bodyPr>
          <a:lstStyle/>
          <a:p>
            <a:r>
              <a:rPr lang="en-US" sz="3600" dirty="0">
                <a:solidFill>
                  <a:schemeClr val="bg2">
                    <a:lumMod val="50000"/>
                  </a:schemeClr>
                </a:solidFill>
              </a:rPr>
              <a:t>Introduction</a:t>
            </a:r>
          </a:p>
        </p:txBody>
      </p:sp>
      <p:sp>
        <p:nvSpPr>
          <p:cNvPr id="4" name="TextBox 3">
            <a:extLst>
              <a:ext uri="{FF2B5EF4-FFF2-40B4-BE49-F238E27FC236}">
                <a16:creationId xmlns:a16="http://schemas.microsoft.com/office/drawing/2014/main" id="{7B61B846-6DA5-410D-A7A4-79819ED6816C}"/>
              </a:ext>
            </a:extLst>
          </p:cNvPr>
          <p:cNvSpPr txBox="1"/>
          <p:nvPr/>
        </p:nvSpPr>
        <p:spPr>
          <a:xfrm>
            <a:off x="7418444" y="5920988"/>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E5ACA58E-36EE-4FF2-834E-123D3A9F0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568" y="187853"/>
            <a:ext cx="7323438" cy="6482294"/>
          </a:xfrm>
          <a:prstGeom prst="rect">
            <a:avLst/>
          </a:prstGeom>
        </p:spPr>
      </p:pic>
      <p:sp>
        <p:nvSpPr>
          <p:cNvPr id="10" name="TextBox 9">
            <a:extLst>
              <a:ext uri="{FF2B5EF4-FFF2-40B4-BE49-F238E27FC236}">
                <a16:creationId xmlns:a16="http://schemas.microsoft.com/office/drawing/2014/main" id="{B1A72C72-60FE-4047-91F9-61B6CD0434F3}"/>
              </a:ext>
            </a:extLst>
          </p:cNvPr>
          <p:cNvSpPr txBox="1"/>
          <p:nvPr/>
        </p:nvSpPr>
        <p:spPr>
          <a:xfrm>
            <a:off x="368643" y="352817"/>
            <a:ext cx="4326925" cy="2308324"/>
          </a:xfrm>
          <a:prstGeom prst="rect">
            <a:avLst/>
          </a:prstGeom>
          <a:noFill/>
        </p:spPr>
        <p:txBody>
          <a:bodyPr wrap="square" rtlCol="0">
            <a:spAutoFit/>
          </a:bodyPr>
          <a:lstStyle/>
          <a:p>
            <a:pPr>
              <a:spcBef>
                <a:spcPct val="50000"/>
              </a:spcBef>
            </a:pPr>
            <a:r>
              <a:rPr lang="en-US" sz="2400" dirty="0"/>
              <a:t>Scatterplot of numerical variables color-coded for values of the categorical variable is plotted here along with kernel density plot of each variable for levels of categorical variable.</a:t>
            </a:r>
          </a:p>
        </p:txBody>
      </p:sp>
      <p:sp>
        <p:nvSpPr>
          <p:cNvPr id="4" name="TextBox 3">
            <a:extLst>
              <a:ext uri="{FF2B5EF4-FFF2-40B4-BE49-F238E27FC236}">
                <a16:creationId xmlns:a16="http://schemas.microsoft.com/office/drawing/2014/main" id="{587347CF-F7FB-45BA-84AE-50C3B6CBC0D1}"/>
              </a:ext>
            </a:extLst>
          </p:cNvPr>
          <p:cNvSpPr txBox="1"/>
          <p:nvPr/>
        </p:nvSpPr>
        <p:spPr>
          <a:xfrm>
            <a:off x="368643" y="2826105"/>
            <a:ext cx="4326925" cy="1938992"/>
          </a:xfrm>
          <a:prstGeom prst="rect">
            <a:avLst/>
          </a:prstGeom>
          <a:noFill/>
        </p:spPr>
        <p:txBody>
          <a:bodyPr wrap="square" rtlCol="0">
            <a:spAutoFit/>
          </a:bodyPr>
          <a:lstStyle/>
          <a:p>
            <a:pPr>
              <a:spcBef>
                <a:spcPct val="50000"/>
              </a:spcBef>
            </a:pPr>
            <a:r>
              <a:rPr lang="en-US" sz="2400" dirty="0">
                <a:solidFill>
                  <a:srgbClr val="0070C0"/>
                </a:solidFill>
              </a:rPr>
              <a:t>Setosa</a:t>
            </a:r>
            <a:r>
              <a:rPr lang="en-US" sz="2400" dirty="0"/>
              <a:t> iris is pretty detectable from </a:t>
            </a:r>
            <a:r>
              <a:rPr lang="en-US" sz="2400" dirty="0">
                <a:solidFill>
                  <a:srgbClr val="00B050"/>
                </a:solidFill>
              </a:rPr>
              <a:t>virginica</a:t>
            </a:r>
            <a:r>
              <a:rPr lang="en-US" sz="2400" dirty="0"/>
              <a:t> and </a:t>
            </a:r>
            <a:r>
              <a:rPr lang="en-US" sz="2400" dirty="0">
                <a:solidFill>
                  <a:srgbClr val="FFC000"/>
                </a:solidFill>
              </a:rPr>
              <a:t>versicolor</a:t>
            </a:r>
            <a:r>
              <a:rPr lang="en-US" sz="2400" dirty="0"/>
              <a:t> in all scatterplots and more distinguishable in density plots of Petal values. </a:t>
            </a:r>
          </a:p>
        </p:txBody>
      </p:sp>
      <p:sp>
        <p:nvSpPr>
          <p:cNvPr id="5" name="TextBox 4">
            <a:extLst>
              <a:ext uri="{FF2B5EF4-FFF2-40B4-BE49-F238E27FC236}">
                <a16:creationId xmlns:a16="http://schemas.microsoft.com/office/drawing/2014/main" id="{5384FA52-211D-4D9A-A30F-5F4A24BFAB92}"/>
              </a:ext>
            </a:extLst>
          </p:cNvPr>
          <p:cNvSpPr txBox="1"/>
          <p:nvPr/>
        </p:nvSpPr>
        <p:spPr>
          <a:xfrm>
            <a:off x="368643" y="4748126"/>
            <a:ext cx="4326925" cy="1569660"/>
          </a:xfrm>
          <a:prstGeom prst="rect">
            <a:avLst/>
          </a:prstGeom>
          <a:noFill/>
        </p:spPr>
        <p:txBody>
          <a:bodyPr wrap="square" rtlCol="0">
            <a:spAutoFit/>
          </a:bodyPr>
          <a:lstStyle/>
          <a:p>
            <a:pPr>
              <a:spcBef>
                <a:spcPct val="50000"/>
              </a:spcBef>
            </a:pPr>
            <a:r>
              <a:rPr lang="en-US" sz="2400" dirty="0"/>
              <a:t>Values for </a:t>
            </a:r>
            <a:r>
              <a:rPr lang="en-US" sz="2400" dirty="0">
                <a:solidFill>
                  <a:srgbClr val="00B050"/>
                </a:solidFill>
              </a:rPr>
              <a:t>virginica</a:t>
            </a:r>
            <a:r>
              <a:rPr lang="en-US" sz="2400" dirty="0"/>
              <a:t> and </a:t>
            </a:r>
            <a:r>
              <a:rPr lang="en-US" sz="2400" dirty="0">
                <a:solidFill>
                  <a:srgbClr val="FFC000"/>
                </a:solidFill>
              </a:rPr>
              <a:t>versicolor</a:t>
            </a:r>
            <a:r>
              <a:rPr lang="en-US" sz="2400" dirty="0"/>
              <a:t> are very close, finding separable boundary between these two is difficult. </a:t>
            </a:r>
          </a:p>
        </p:txBody>
      </p:sp>
    </p:spTree>
    <p:extLst>
      <p:ext uri="{BB962C8B-B14F-4D97-AF65-F5344CB8AC3E}">
        <p14:creationId xmlns:p14="http://schemas.microsoft.com/office/powerpoint/2010/main" val="344948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072307" cy="4524315"/>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Exam2 dataset provides information on grades of test1 and test2 of 118 students, some of whom were admitted (label=1) and some were not (label=0) into college.</a:t>
            </a:r>
          </a:p>
          <a:p>
            <a:endParaRPr lang="en-US" sz="2400" dirty="0">
              <a:ea typeface="Times New Roman" panose="02020603050405020304" pitchFamily="18" charset="0"/>
            </a:endParaRPr>
          </a:p>
          <a:p>
            <a:r>
              <a:rPr lang="en-US" sz="2400" dirty="0">
                <a:ea typeface="Times New Roman" panose="02020603050405020304" pitchFamily="18" charset="0"/>
              </a:rPr>
              <a:t>a. Load data “exam2.csv” into your session and check whether there are any missing cases. </a:t>
            </a:r>
          </a:p>
          <a:p>
            <a:r>
              <a:rPr lang="en-US" sz="2400" dirty="0">
                <a:ea typeface="Times New Roman" panose="02020603050405020304" pitchFamily="18" charset="0"/>
              </a:rPr>
              <a:t>b. Perform proper univariate exploratory analysis for the three variables in this dataset and describe the results.</a:t>
            </a:r>
          </a:p>
          <a:p>
            <a:r>
              <a:rPr lang="en-US" sz="2400" dirty="0">
                <a:ea typeface="Times New Roman" panose="02020603050405020304" pitchFamily="18" charset="0"/>
              </a:rPr>
              <a:t>c. Perform proper bivariate/multivariate exploratory analysis for the three variables in this dataset and describe the results.</a:t>
            </a:r>
          </a:p>
          <a:p>
            <a:r>
              <a:rPr lang="en-US" sz="2400" dirty="0">
                <a:ea typeface="Times New Roman" panose="02020603050405020304" pitchFamily="18" charset="0"/>
              </a:rPr>
              <a:t>d. Graph a scatter plot of test1 vs test2, color coded for variable label. What type of decision boundary could perfectly separate the two labels?</a:t>
            </a:r>
          </a:p>
        </p:txBody>
      </p:sp>
    </p:spTree>
    <p:extLst>
      <p:ext uri="{BB962C8B-B14F-4D97-AF65-F5344CB8AC3E}">
        <p14:creationId xmlns:p14="http://schemas.microsoft.com/office/powerpoint/2010/main" val="363975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10616006" cy="3785652"/>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Import “glass” dataset into your session that provides information on various components in two types (one/other) of glass.</a:t>
            </a:r>
          </a:p>
          <a:p>
            <a:endParaRPr lang="en-US" sz="2400" dirty="0">
              <a:ea typeface="Times New Roman" panose="02020603050405020304" pitchFamily="18" charset="0"/>
            </a:endParaRPr>
          </a:p>
          <a:p>
            <a:r>
              <a:rPr lang="en-US" sz="2400" dirty="0">
                <a:ea typeface="Times New Roman" panose="02020603050405020304" pitchFamily="18" charset="0"/>
              </a:rPr>
              <a:t>a. Pick two of the independent variables and perform proper univariate exploratory analysis for the two variables and response variable (type) in this dataset, describe the results.</a:t>
            </a:r>
          </a:p>
          <a:p>
            <a:r>
              <a:rPr lang="en-US" sz="2400" dirty="0">
                <a:ea typeface="Times New Roman" panose="02020603050405020304" pitchFamily="18" charset="0"/>
              </a:rPr>
              <a:t>b. Perform proper bivariate/multivariate exploratory analysis for the two selected variables and response variable (type) in this dataset and describe the results.</a:t>
            </a:r>
          </a:p>
          <a:p>
            <a:r>
              <a:rPr lang="en-US" sz="2400" dirty="0">
                <a:ea typeface="Times New Roman" panose="02020603050405020304" pitchFamily="18" charset="0"/>
              </a:rPr>
              <a:t>c. Graph a scatter plot of your two chosen variables, color coded for response variable. What type of decision boundary could perfectly separate the two labels?</a:t>
            </a:r>
          </a:p>
        </p:txBody>
      </p:sp>
    </p:spTree>
    <p:extLst>
      <p:ext uri="{BB962C8B-B14F-4D97-AF65-F5344CB8AC3E}">
        <p14:creationId xmlns:p14="http://schemas.microsoft.com/office/powerpoint/2010/main" val="149908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1</a:t>
            </a:r>
            <a:endParaRPr lang="en-US" dirty="0"/>
          </a:p>
        </p:txBody>
      </p:sp>
      <p:sp>
        <p:nvSpPr>
          <p:cNvPr id="5" name="Rectangle 4">
            <a:extLst>
              <a:ext uri="{FF2B5EF4-FFF2-40B4-BE49-F238E27FC236}">
                <a16:creationId xmlns:a16="http://schemas.microsoft.com/office/drawing/2014/main" id="{0D1BEDE4-18CC-4A65-B170-8C1FC29D53DC}"/>
              </a:ext>
            </a:extLst>
          </p:cNvPr>
          <p:cNvSpPr/>
          <p:nvPr/>
        </p:nvSpPr>
        <p:spPr>
          <a:xfrm>
            <a:off x="838200" y="1557163"/>
            <a:ext cx="10616006" cy="3785652"/>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Download the “sim2” dataset and import it into your session. </a:t>
            </a:r>
          </a:p>
          <a:p>
            <a:endParaRPr lang="en-US" sz="2400" dirty="0">
              <a:ea typeface="Times New Roman" panose="02020603050405020304" pitchFamily="18" charset="0"/>
            </a:endParaRPr>
          </a:p>
          <a:p>
            <a:r>
              <a:rPr lang="en-US" sz="2400" dirty="0">
                <a:ea typeface="Times New Roman" panose="02020603050405020304" pitchFamily="18" charset="0"/>
              </a:rPr>
              <a:t>a. Load data “sim2.csv” into your session and check whether there are any missing cases. </a:t>
            </a:r>
          </a:p>
          <a:p>
            <a:r>
              <a:rPr lang="en-US" sz="2400" dirty="0">
                <a:ea typeface="Times New Roman" panose="02020603050405020304" pitchFamily="18" charset="0"/>
              </a:rPr>
              <a:t>b. Perform proper univariate exploratory analysis for the three variables in this dataset and describe the results.</a:t>
            </a:r>
          </a:p>
          <a:p>
            <a:r>
              <a:rPr lang="en-US" sz="2400" dirty="0">
                <a:ea typeface="Times New Roman" panose="02020603050405020304" pitchFamily="18" charset="0"/>
              </a:rPr>
              <a:t>c. Perform proper bivariate/multivariate exploratory analysis for the three variables in this dataset and describe the results.</a:t>
            </a:r>
          </a:p>
          <a:p>
            <a:r>
              <a:rPr lang="en-US" sz="2400" dirty="0">
                <a:ea typeface="Times New Roman" panose="02020603050405020304" pitchFamily="18" charset="0"/>
              </a:rPr>
              <a:t>d. Graph a scatter plot of x vs y, color coded for variable class. What type of decision boundary could perfectly separate the two labels?</a:t>
            </a:r>
          </a:p>
        </p:txBody>
      </p:sp>
    </p:spTree>
    <p:extLst>
      <p:ext uri="{BB962C8B-B14F-4D97-AF65-F5344CB8AC3E}">
        <p14:creationId xmlns:p14="http://schemas.microsoft.com/office/powerpoint/2010/main" val="10004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44795E-E654-4EA0-A3B1-5F475F9FE356}"/>
              </a:ext>
            </a:extLst>
          </p:cNvPr>
          <p:cNvSpPr>
            <a:spLocks noGrp="1"/>
          </p:cNvSpPr>
          <p:nvPr/>
        </p:nvSpPr>
        <p:spPr>
          <a:xfrm>
            <a:off x="1524000" y="171365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990033"/>
                </a:solidFill>
              </a:rPr>
              <a:t>Artiﬁcial Neural Networks</a:t>
            </a:r>
          </a:p>
        </p:txBody>
      </p:sp>
      <p:sp>
        <p:nvSpPr>
          <p:cNvPr id="10" name="TextBox 9">
            <a:extLst>
              <a:ext uri="{FF2B5EF4-FFF2-40B4-BE49-F238E27FC236}">
                <a16:creationId xmlns:a16="http://schemas.microsoft.com/office/drawing/2014/main" id="{2D6A9718-7803-4CB7-A010-CB54E0CCAA3F}"/>
              </a:ext>
            </a:extLst>
          </p:cNvPr>
          <p:cNvSpPr txBox="1"/>
          <p:nvPr/>
        </p:nvSpPr>
        <p:spPr>
          <a:xfrm>
            <a:off x="7360822" y="5951746"/>
            <a:ext cx="4529830"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Dr. Abolfazl Saghafi</a:t>
            </a:r>
          </a:p>
          <a:p>
            <a:pPr algn="ctr"/>
            <a:r>
              <a:rPr lang="en-US" dirty="0"/>
              <a:t>Assistant Professor of Statistics &amp; Data Science</a:t>
            </a:r>
          </a:p>
        </p:txBody>
      </p:sp>
      <p:pic>
        <p:nvPicPr>
          <p:cNvPr id="11" name="Picture 10">
            <a:extLst>
              <a:ext uri="{FF2B5EF4-FFF2-40B4-BE49-F238E27FC236}">
                <a16:creationId xmlns:a16="http://schemas.microsoft.com/office/drawing/2014/main" id="{1BCEE5D9-6FEC-4B56-8F67-54A3698DD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00" y="341810"/>
            <a:ext cx="2956566" cy="1371848"/>
          </a:xfrm>
          <a:prstGeom prst="rect">
            <a:avLst/>
          </a:prstGeom>
        </p:spPr>
      </p:pic>
    </p:spTree>
    <p:extLst>
      <p:ext uri="{BB962C8B-B14F-4D97-AF65-F5344CB8AC3E}">
        <p14:creationId xmlns:p14="http://schemas.microsoft.com/office/powerpoint/2010/main" val="3167306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a:xfrm>
            <a:off x="838200" y="365125"/>
            <a:ext cx="5437339" cy="1325563"/>
          </a:xfrm>
        </p:spPr>
        <p:txBody>
          <a:bodyPr/>
          <a:lstStyle/>
          <a:p>
            <a:r>
              <a:rPr lang="en-US" dirty="0">
                <a:solidFill>
                  <a:srgbClr val="990033"/>
                </a:solidFill>
              </a:rPr>
              <a:t>Neural Networks</a:t>
            </a:r>
          </a:p>
        </p:txBody>
      </p:sp>
      <p:pic>
        <p:nvPicPr>
          <p:cNvPr id="11" name="Picture 10">
            <a:extLst>
              <a:ext uri="{FF2B5EF4-FFF2-40B4-BE49-F238E27FC236}">
                <a16:creationId xmlns:a16="http://schemas.microsoft.com/office/drawing/2014/main" id="{0378E580-2723-442B-B83A-3211A69B8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167" y="3202707"/>
            <a:ext cx="3410125" cy="3308520"/>
          </a:xfrm>
          <a:prstGeom prst="rect">
            <a:avLst/>
          </a:prstGeom>
        </p:spPr>
      </p:pic>
      <p:sp>
        <p:nvSpPr>
          <p:cNvPr id="6" name="TextBox 5">
            <a:extLst>
              <a:ext uri="{FF2B5EF4-FFF2-40B4-BE49-F238E27FC236}">
                <a16:creationId xmlns:a16="http://schemas.microsoft.com/office/drawing/2014/main" id="{ADF2DAD9-DBBE-4987-895A-1021D60BDCE5}"/>
              </a:ext>
            </a:extLst>
          </p:cNvPr>
          <p:cNvSpPr txBox="1"/>
          <p:nvPr/>
        </p:nvSpPr>
        <p:spPr>
          <a:xfrm>
            <a:off x="838199" y="1473488"/>
            <a:ext cx="6056871" cy="2277547"/>
          </a:xfrm>
          <a:prstGeom prst="rect">
            <a:avLst/>
          </a:prstGeom>
          <a:noFill/>
        </p:spPr>
        <p:txBody>
          <a:bodyPr wrap="square" rtlCol="0">
            <a:spAutoFit/>
          </a:bodyPr>
          <a:lstStyle/>
          <a:p>
            <a:r>
              <a:rPr lang="en-US" sz="2400" dirty="0"/>
              <a:t>Neurons in a brain are </a:t>
            </a:r>
            <a:r>
              <a:rPr lang="en-US" sz="2400" dirty="0">
                <a:solidFill>
                  <a:srgbClr val="0070C0"/>
                </a:solidFill>
              </a:rPr>
              <a:t>connected</a:t>
            </a:r>
            <a:r>
              <a:rPr lang="en-US" sz="2400" dirty="0"/>
              <a:t> to each other in various patterns, to allow the output of some neurons to become the input of others. </a:t>
            </a:r>
          </a:p>
          <a:p>
            <a:r>
              <a:rPr lang="en-US" sz="2400" dirty="0"/>
              <a:t>Their network forms a directed, weighted graph. </a:t>
            </a:r>
            <a:r>
              <a:rPr lang="en-US" sz="2200" dirty="0"/>
              <a:t>This is how information is transferred and processed in nervous tissue of most animals.</a:t>
            </a:r>
          </a:p>
        </p:txBody>
      </p:sp>
      <p:sp>
        <p:nvSpPr>
          <p:cNvPr id="7" name="TextBox 6">
            <a:extLst>
              <a:ext uri="{FF2B5EF4-FFF2-40B4-BE49-F238E27FC236}">
                <a16:creationId xmlns:a16="http://schemas.microsoft.com/office/drawing/2014/main" id="{95444870-E62A-48D5-A4C5-8FA176E62269}"/>
              </a:ext>
            </a:extLst>
          </p:cNvPr>
          <p:cNvSpPr txBox="1"/>
          <p:nvPr/>
        </p:nvSpPr>
        <p:spPr>
          <a:xfrm>
            <a:off x="826153" y="5741786"/>
            <a:ext cx="6316052" cy="769441"/>
          </a:xfrm>
          <a:prstGeom prst="rect">
            <a:avLst/>
          </a:prstGeom>
          <a:noFill/>
        </p:spPr>
        <p:txBody>
          <a:bodyPr wrap="square" rtlCol="0">
            <a:spAutoFit/>
          </a:bodyPr>
          <a:lstStyle/>
          <a:p>
            <a:r>
              <a:rPr lang="en-US" sz="2200" dirty="0">
                <a:solidFill>
                  <a:srgbClr val="0070C0"/>
                </a:solidFill>
              </a:rPr>
              <a:t>A simple one hidden layer ANN can approximate complex functions</a:t>
            </a:r>
            <a:r>
              <a:rPr lang="en-US" sz="2200" dirty="0"/>
              <a:t>. </a:t>
            </a:r>
          </a:p>
        </p:txBody>
      </p:sp>
      <p:pic>
        <p:nvPicPr>
          <p:cNvPr id="4" name="Picture 3" descr="Diagram&#10;&#10;Description automatically generated">
            <a:extLst>
              <a:ext uri="{FF2B5EF4-FFF2-40B4-BE49-F238E27FC236}">
                <a16:creationId xmlns:a16="http://schemas.microsoft.com/office/drawing/2014/main" id="{CB15B28B-4EE6-4DE0-9F8D-618DB8CD7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2205" y="131260"/>
            <a:ext cx="4798459" cy="2767159"/>
          </a:xfrm>
          <a:prstGeom prst="rect">
            <a:avLst/>
          </a:prstGeom>
        </p:spPr>
      </p:pic>
      <p:sp>
        <p:nvSpPr>
          <p:cNvPr id="9" name="TextBox 8">
            <a:extLst>
              <a:ext uri="{FF2B5EF4-FFF2-40B4-BE49-F238E27FC236}">
                <a16:creationId xmlns:a16="http://schemas.microsoft.com/office/drawing/2014/main" id="{969E8C52-F0C7-41FC-B94E-3E4E7745D79B}"/>
              </a:ext>
            </a:extLst>
          </p:cNvPr>
          <p:cNvSpPr txBox="1"/>
          <p:nvPr/>
        </p:nvSpPr>
        <p:spPr>
          <a:xfrm>
            <a:off x="826152" y="3937962"/>
            <a:ext cx="6068917"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ANNs introduced in 1947, mimic this process by accepting information on input layer, weight it and pass it to hidden layers, then generate output on the last step. </a:t>
            </a:r>
          </a:p>
        </p:txBody>
      </p:sp>
    </p:spTree>
    <p:extLst>
      <p:ext uri="{BB962C8B-B14F-4D97-AF65-F5344CB8AC3E}">
        <p14:creationId xmlns:p14="http://schemas.microsoft.com/office/powerpoint/2010/main" val="41564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a:xfrm>
            <a:off x="838200" y="365125"/>
            <a:ext cx="6426896" cy="1325563"/>
          </a:xfrm>
        </p:spPr>
        <p:txBody>
          <a:bodyPr/>
          <a:lstStyle/>
          <a:p>
            <a:r>
              <a:rPr lang="en-US" dirty="0">
                <a:solidFill>
                  <a:srgbClr val="990033"/>
                </a:solidFill>
              </a:rPr>
              <a:t>Artificial Neural Networks</a:t>
            </a:r>
          </a:p>
        </p:txBody>
      </p:sp>
      <p:pic>
        <p:nvPicPr>
          <p:cNvPr id="11" name="Picture 10">
            <a:extLst>
              <a:ext uri="{FF2B5EF4-FFF2-40B4-BE49-F238E27FC236}">
                <a16:creationId xmlns:a16="http://schemas.microsoft.com/office/drawing/2014/main" id="{0378E580-2723-442B-B83A-3211A69B8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058" y="365125"/>
            <a:ext cx="3410125" cy="3308520"/>
          </a:xfrm>
          <a:prstGeom prst="rect">
            <a:avLst/>
          </a:prstGeom>
        </p:spPr>
      </p:pic>
      <p:sp>
        <p:nvSpPr>
          <p:cNvPr id="6" name="TextBox 5">
            <a:extLst>
              <a:ext uri="{FF2B5EF4-FFF2-40B4-BE49-F238E27FC236}">
                <a16:creationId xmlns:a16="http://schemas.microsoft.com/office/drawing/2014/main" id="{ADF2DAD9-DBBE-4987-895A-1021D60BDCE5}"/>
              </a:ext>
            </a:extLst>
          </p:cNvPr>
          <p:cNvSpPr txBox="1"/>
          <p:nvPr/>
        </p:nvSpPr>
        <p:spPr>
          <a:xfrm>
            <a:off x="838199" y="1473488"/>
            <a:ext cx="6990567" cy="1261884"/>
          </a:xfrm>
          <a:prstGeom prst="rect">
            <a:avLst/>
          </a:prstGeom>
          <a:noFill/>
        </p:spPr>
        <p:txBody>
          <a:bodyPr wrap="square" rtlCol="0">
            <a:spAutoFit/>
          </a:bodyPr>
          <a:lstStyle/>
          <a:p>
            <a:r>
              <a:rPr lang="en-US" sz="2200" dirty="0"/>
              <a:t>Three steps in any ANN include:</a:t>
            </a:r>
          </a:p>
          <a:p>
            <a:pPr>
              <a:lnSpc>
                <a:spcPts val="1200"/>
              </a:lnSpc>
            </a:pPr>
            <a:endParaRPr lang="en-US" sz="2200" dirty="0"/>
          </a:p>
          <a:p>
            <a:pPr lvl="0"/>
            <a:r>
              <a:rPr lang="en-US" sz="2200" dirty="0"/>
              <a:t>● Input layer: Accepts data vector or matrix. </a:t>
            </a:r>
            <a:r>
              <a:rPr lang="en-US" sz="2200" dirty="0">
                <a:solidFill>
                  <a:srgbClr val="0070C0"/>
                </a:solidFill>
              </a:rPr>
              <a:t>The number of units depends on the dimension of data</a:t>
            </a:r>
            <a:r>
              <a:rPr lang="en-US" sz="2200" dirty="0"/>
              <a:t>.</a:t>
            </a:r>
          </a:p>
        </p:txBody>
      </p:sp>
      <p:sp>
        <p:nvSpPr>
          <p:cNvPr id="7" name="Rectangle 6">
            <a:extLst>
              <a:ext uri="{FF2B5EF4-FFF2-40B4-BE49-F238E27FC236}">
                <a16:creationId xmlns:a16="http://schemas.microsoft.com/office/drawing/2014/main" id="{4475E22D-3163-4BD2-B37A-96C67B09CC12}"/>
              </a:ext>
            </a:extLst>
          </p:cNvPr>
          <p:cNvSpPr/>
          <p:nvPr/>
        </p:nvSpPr>
        <p:spPr>
          <a:xfrm>
            <a:off x="8074839" y="3802419"/>
            <a:ext cx="3858561" cy="1785104"/>
          </a:xfrm>
          <a:prstGeom prst="rect">
            <a:avLst/>
          </a:prstGeom>
          <a:solidFill>
            <a:srgbClr val="CCECFF"/>
          </a:solidFill>
        </p:spPr>
        <p:txBody>
          <a:bodyPr wrap="square">
            <a:spAutoFit/>
          </a:bodyPr>
          <a:lstStyle/>
          <a:p>
            <a:r>
              <a:rPr lang="en-US" sz="2200" dirty="0"/>
              <a:t>This is an example of a 2*3*2 ANN, 2 predictors excluding intercept, 3 units in one hidden layer excluding an intercept, binary (0/1) output.</a:t>
            </a:r>
          </a:p>
        </p:txBody>
      </p:sp>
      <p:sp>
        <p:nvSpPr>
          <p:cNvPr id="8" name="TextBox 7">
            <a:extLst>
              <a:ext uri="{FF2B5EF4-FFF2-40B4-BE49-F238E27FC236}">
                <a16:creationId xmlns:a16="http://schemas.microsoft.com/office/drawing/2014/main" id="{237BF399-1A20-487F-A880-F30A37AD7AF5}"/>
              </a:ext>
            </a:extLst>
          </p:cNvPr>
          <p:cNvSpPr txBox="1"/>
          <p:nvPr/>
        </p:nvSpPr>
        <p:spPr>
          <a:xfrm>
            <a:off x="838198" y="2799051"/>
            <a:ext cx="6990567" cy="1785104"/>
          </a:xfrm>
          <a:prstGeom prst="rect">
            <a:avLst/>
          </a:prstGeom>
          <a:noFill/>
        </p:spPr>
        <p:txBody>
          <a:bodyPr wrap="square" rtlCol="0">
            <a:spAutoFit/>
          </a:bodyPr>
          <a:lstStyle/>
          <a:p>
            <a:pPr lvl="0"/>
            <a:r>
              <a:rPr lang="en-US" sz="2200" dirty="0"/>
              <a:t>● Hidden layer(s): They accept the output from the previous layer, weight them, and pass through a, normally, non-linear activation function. </a:t>
            </a:r>
            <a:r>
              <a:rPr lang="en-US" sz="2200" dirty="0">
                <a:solidFill>
                  <a:srgbClr val="0070C0"/>
                </a:solidFill>
              </a:rPr>
              <a:t>Too few hidden units and the network will not model complex decision boundaries, with too many the network will have poor generalization</a:t>
            </a:r>
            <a:r>
              <a:rPr lang="en-US" sz="2200" dirty="0"/>
              <a:t>.</a:t>
            </a:r>
          </a:p>
        </p:txBody>
      </p:sp>
      <p:sp>
        <p:nvSpPr>
          <p:cNvPr id="9" name="TextBox 8">
            <a:extLst>
              <a:ext uri="{FF2B5EF4-FFF2-40B4-BE49-F238E27FC236}">
                <a16:creationId xmlns:a16="http://schemas.microsoft.com/office/drawing/2014/main" id="{28A00FC4-7752-458E-AA51-CDBD04057471}"/>
              </a:ext>
            </a:extLst>
          </p:cNvPr>
          <p:cNvSpPr txBox="1"/>
          <p:nvPr/>
        </p:nvSpPr>
        <p:spPr>
          <a:xfrm>
            <a:off x="838197" y="4647834"/>
            <a:ext cx="6990567" cy="1785104"/>
          </a:xfrm>
          <a:prstGeom prst="rect">
            <a:avLst/>
          </a:prstGeom>
          <a:noFill/>
        </p:spPr>
        <p:txBody>
          <a:bodyPr wrap="square" rtlCol="0">
            <a:spAutoFit/>
          </a:bodyPr>
          <a:lstStyle/>
          <a:p>
            <a:r>
              <a:rPr lang="en-US" sz="2200" dirty="0"/>
              <a:t>● Output layer: Takes the output from the final hidden layer, weights them, and possibly pass through an output, nonlinearity, to produce the target values. </a:t>
            </a:r>
            <a:r>
              <a:rPr lang="en-US" sz="2200" dirty="0">
                <a:solidFill>
                  <a:srgbClr val="0070C0"/>
                </a:solidFill>
              </a:rPr>
              <a:t>The number of output units is determined by the number of output classes.</a:t>
            </a:r>
          </a:p>
        </p:txBody>
      </p:sp>
    </p:spTree>
    <p:extLst>
      <p:ext uri="{BB962C8B-B14F-4D97-AF65-F5344CB8AC3E}">
        <p14:creationId xmlns:p14="http://schemas.microsoft.com/office/powerpoint/2010/main" val="25045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a:xfrm>
            <a:off x="838200" y="365125"/>
            <a:ext cx="6426896" cy="1325563"/>
          </a:xfrm>
        </p:spPr>
        <p:txBody>
          <a:bodyPr/>
          <a:lstStyle/>
          <a:p>
            <a:r>
              <a:rPr lang="en-US" dirty="0">
                <a:solidFill>
                  <a:srgbClr val="990033"/>
                </a:solidFill>
              </a:rPr>
              <a:t>The Process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F2DAD9-DBBE-4987-895A-1021D60BDCE5}"/>
                  </a:ext>
                </a:extLst>
              </p:cNvPr>
              <p:cNvSpPr txBox="1"/>
              <p:nvPr/>
            </p:nvSpPr>
            <p:spPr>
              <a:xfrm>
                <a:off x="838200" y="1473488"/>
                <a:ext cx="6288276" cy="1107996"/>
              </a:xfrm>
              <a:prstGeom prst="rect">
                <a:avLst/>
              </a:prstGeom>
              <a:noFill/>
            </p:spPr>
            <p:txBody>
              <a:bodyPr wrap="square" rtlCol="0">
                <a:spAutoFit/>
              </a:bodyPr>
              <a:lstStyle/>
              <a:p>
                <a:r>
                  <a:rPr lang="en-US" sz="2200" dirty="0"/>
                  <a:t>Suppose we have a set of </a:t>
                </a:r>
                <a14:m>
                  <m:oMath xmlns:m="http://schemas.openxmlformats.org/officeDocument/2006/math">
                    <m:r>
                      <a:rPr lang="en-US" sz="2200" i="1">
                        <a:latin typeface="Cambria Math" panose="02040503050406030204" pitchFamily="18" charset="0"/>
                      </a:rPr>
                      <m:t>𝑚</m:t>
                    </m:r>
                  </m:oMath>
                </a14:m>
                <a:r>
                  <a:rPr lang="en-US" sz="2200" dirty="0"/>
                  <a:t> </a:t>
                </a:r>
                <a:r>
                  <a:rPr lang="en-US" sz="2200" dirty="0">
                    <a:solidFill>
                      <a:srgbClr val="FF0000"/>
                    </a:solidFill>
                  </a:rPr>
                  <a:t>training samples </a:t>
                </a:r>
                <a14:m>
                  <m:oMath xmlns:m="http://schemas.openxmlformats.org/officeDocument/2006/math">
                    <m:r>
                      <a:rPr lang="en-US" sz="2200" i="1">
                        <a:latin typeface="Cambria Math" panose="02040503050406030204" pitchFamily="18" charset="0"/>
                      </a:rPr>
                      <m:t>(</m:t>
                    </m:r>
                    <m:r>
                      <a:rPr lang="en-US" sz="2200" b="1" i="1">
                        <a:latin typeface="Cambria Math" panose="02040503050406030204" pitchFamily="18" charset="0"/>
                      </a:rPr>
                      <m:t>𝒙</m:t>
                    </m:r>
                    <m:r>
                      <a:rPr lang="en-US" sz="2200" i="1">
                        <a:latin typeface="Cambria Math" panose="02040503050406030204" pitchFamily="18" charset="0"/>
                      </a:rPr>
                      <m:t>,</m:t>
                    </m:r>
                    <m:r>
                      <a:rPr lang="en-US" sz="2200" i="1">
                        <a:latin typeface="Cambria Math" panose="02040503050406030204" pitchFamily="18" charset="0"/>
                      </a:rPr>
                      <m:t>𝑦</m:t>
                    </m:r>
                    <m:r>
                      <a:rPr lang="en-US" sz="2200" i="1">
                        <a:latin typeface="Cambria Math" panose="02040503050406030204" pitchFamily="18" charset="0"/>
                      </a:rPr>
                      <m:t>)</m:t>
                    </m:r>
                  </m:oMath>
                </a14:m>
                <a:r>
                  <a:rPr lang="en-US" sz="2200" dirty="0"/>
                  <a:t> with </a:t>
                </a:r>
                <a14:m>
                  <m:oMath xmlns:m="http://schemas.openxmlformats.org/officeDocument/2006/math">
                    <m:r>
                      <a:rPr lang="en-US" sz="2200" b="0" i="0" smtClean="0">
                        <a:latin typeface="Cambria Math" panose="02040503050406030204" pitchFamily="18" charset="0"/>
                      </a:rPr>
                      <m:t>2</m:t>
                    </m:r>
                  </m:oMath>
                </a14:m>
                <a:r>
                  <a:rPr lang="en-US" sz="2200" dirty="0"/>
                  <a:t> features </a:t>
                </a:r>
                <a14:m>
                  <m:oMath xmlns:m="http://schemas.openxmlformats.org/officeDocument/2006/math">
                    <m:r>
                      <a:rPr lang="en-US" sz="2200" b="1" i="1">
                        <a:latin typeface="Cambria Math" panose="02040503050406030204" pitchFamily="18" charset="0"/>
                      </a:rPr>
                      <m:t>𝒙</m:t>
                    </m:r>
                    <m:r>
                      <a:rPr lang="en-US" sz="2200" i="1">
                        <a:latin typeface="Cambria Math" panose="02040503050406030204" pitchFamily="18" charset="0"/>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smtClean="0">
                            <a:latin typeface="Cambria Math" panose="02040503050406030204" pitchFamily="18" charset="0"/>
                          </a:rPr>
                          <m:t> </m:t>
                        </m:r>
                      </m:e>
                    </m:d>
                  </m:oMath>
                </a14:m>
                <a:r>
                  <a:rPr lang="en-US" sz="2200" dirty="0">
                    <a:solidFill>
                      <a:srgbClr val="0070C0"/>
                    </a:solidFill>
                  </a:rPr>
                  <a:t> </a:t>
                </a:r>
                <a:r>
                  <a:rPr lang="en-US" sz="2200" dirty="0"/>
                  <a:t>and the response </a:t>
                </a:r>
                <a14:m>
                  <m:oMath xmlns:m="http://schemas.openxmlformats.org/officeDocument/2006/math">
                    <m:r>
                      <a:rPr lang="en-US" sz="2200" i="1">
                        <a:latin typeface="Cambria Math" panose="02040503050406030204" pitchFamily="18" charset="0"/>
                      </a:rPr>
                      <m:t>𝑦</m:t>
                    </m:r>
                  </m:oMath>
                </a14:m>
                <a:r>
                  <a:rPr lang="en-US" sz="2200" dirty="0"/>
                  <a:t> is binary (0/1).</a:t>
                </a:r>
              </a:p>
            </p:txBody>
          </p:sp>
        </mc:Choice>
        <mc:Fallback xmlns="">
          <p:sp>
            <p:nvSpPr>
              <p:cNvPr id="6" name="TextBox 5">
                <a:extLst>
                  <a:ext uri="{FF2B5EF4-FFF2-40B4-BE49-F238E27FC236}">
                    <a16:creationId xmlns:a16="http://schemas.microsoft.com/office/drawing/2014/main" id="{ADF2DAD9-DBBE-4987-895A-1021D60BDCE5}"/>
                  </a:ext>
                </a:extLst>
              </p:cNvPr>
              <p:cNvSpPr txBox="1">
                <a:spLocks noRot="1" noChangeAspect="1" noMove="1" noResize="1" noEditPoints="1" noAdjustHandles="1" noChangeArrowheads="1" noChangeShapeType="1" noTextEdit="1"/>
              </p:cNvSpPr>
              <p:nvPr/>
            </p:nvSpPr>
            <p:spPr>
              <a:xfrm>
                <a:off x="838200" y="1473488"/>
                <a:ext cx="6288276" cy="1107996"/>
              </a:xfrm>
              <a:prstGeom prst="rect">
                <a:avLst/>
              </a:prstGeom>
              <a:blipFill>
                <a:blip r:embed="rId3"/>
                <a:stretch>
                  <a:fillRect l="-1261" t="-3867" b="-104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FFD46D-B69A-4558-BD0C-085F2F9EFCB9}"/>
                  </a:ext>
                </a:extLst>
              </p:cNvPr>
              <p:cNvSpPr txBox="1"/>
              <p:nvPr/>
            </p:nvSpPr>
            <p:spPr>
              <a:xfrm>
                <a:off x="825673" y="2564642"/>
                <a:ext cx="6300803" cy="2512291"/>
              </a:xfrm>
              <a:prstGeom prst="rect">
                <a:avLst/>
              </a:prstGeom>
              <a:noFill/>
            </p:spPr>
            <p:txBody>
              <a:bodyPr wrap="square" rtlCol="0">
                <a:spAutoFit/>
              </a:bodyPr>
              <a:lstStyle/>
              <a:p>
                <a:r>
                  <a:rPr lang="en-US" sz="2200" dirty="0"/>
                  <a:t>The goal is to use the training data with known </a:t>
                </a:r>
                <a14:m>
                  <m:oMath xmlns:m="http://schemas.openxmlformats.org/officeDocument/2006/math">
                    <m:r>
                      <a:rPr lang="en-US" sz="2200" i="1">
                        <a:latin typeface="Cambria Math" panose="02040503050406030204" pitchFamily="18" charset="0"/>
                      </a:rPr>
                      <m:t>𝑦</m:t>
                    </m:r>
                    <m:r>
                      <a:rPr lang="en-US" sz="2200" i="1">
                        <a:latin typeface="Cambria Math" panose="02040503050406030204" pitchFamily="18" charset="0"/>
                      </a:rPr>
                      <m:t> </m:t>
                    </m:r>
                  </m:oMath>
                </a14:m>
                <a:r>
                  <a:rPr lang="en-US" sz="2200" dirty="0"/>
                  <a:t>to estimate the matrix of connection weights </a:t>
                </a:r>
              </a:p>
              <a:p>
                <a:pPr>
                  <a:lnSpc>
                    <a:spcPts val="1000"/>
                  </a:lnSpc>
                </a:pPr>
                <a:endParaRPr lang="en-US" sz="2200" dirty="0"/>
              </a:p>
              <a:p>
                <a:pPr algn="ctr"/>
                <a14:m>
                  <m:oMath xmlns:m="http://schemas.openxmlformats.org/officeDocument/2006/math">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1</m:t>
                            </m:r>
                          </m:e>
                        </m:d>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10</m:t>
                                  </m:r>
                                </m:sub>
                                <m:sup>
                                  <m:d>
                                    <m:dPr>
                                      <m:ctrlPr>
                                        <a:rPr lang="en-US" sz="2000" i="1">
                                          <a:latin typeface="Cambria Math" panose="02040503050406030204" pitchFamily="18" charset="0"/>
                                        </a:rPr>
                                      </m:ctrlPr>
                                    </m:dPr>
                                    <m:e>
                                      <m:r>
                                        <a:rPr lang="en-US" sz="2000" i="1">
                                          <a:latin typeface="Cambria Math" panose="02040503050406030204" pitchFamily="18" charset="0"/>
                                        </a:rPr>
                                        <m:t>1</m:t>
                                      </m:r>
                                    </m:e>
                                  </m:d>
                                </m:sup>
                              </m:sSubSup>
                            </m:e>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r>
                                    <a:rPr lang="en-US" sz="2000" b="0" i="1" smtClean="0">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1</m:t>
                                      </m:r>
                                    </m:e>
                                  </m:d>
                                </m:sup>
                              </m:sSubSup>
                            </m:e>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r>
                                    <a:rPr lang="en-US" sz="2000" b="0" i="1" smtClean="0">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1</m:t>
                                      </m:r>
                                    </m:e>
                                  </m:d>
                                </m:sup>
                              </m:sSubSup>
                            </m:e>
                          </m:mr>
                          <m:m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rPr>
                                    <m:t>0</m:t>
                                  </m:r>
                                </m:sub>
                                <m:sup>
                                  <m:d>
                                    <m:dPr>
                                      <m:ctrlPr>
                                        <a:rPr lang="en-US" sz="2000" i="1">
                                          <a:latin typeface="Cambria Math" panose="02040503050406030204" pitchFamily="18" charset="0"/>
                                        </a:rPr>
                                      </m:ctrlPr>
                                    </m:dPr>
                                    <m:e>
                                      <m:r>
                                        <a:rPr lang="en-US" sz="2000" i="1">
                                          <a:latin typeface="Cambria Math" panose="02040503050406030204" pitchFamily="18" charset="0"/>
                                        </a:rPr>
                                        <m:t>1</m:t>
                                      </m:r>
                                    </m:e>
                                  </m:d>
                                </m:sup>
                              </m:sSubSup>
                            </m:e>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rPr>
                                    <m:t>21</m:t>
                                  </m:r>
                                </m:sub>
                                <m:sup>
                                  <m:d>
                                    <m:dPr>
                                      <m:ctrlPr>
                                        <a:rPr lang="en-US" sz="2000" i="1">
                                          <a:latin typeface="Cambria Math" panose="02040503050406030204" pitchFamily="18" charset="0"/>
                                        </a:rPr>
                                      </m:ctrlPr>
                                    </m:dPr>
                                    <m:e>
                                      <m:r>
                                        <a:rPr lang="en-US" sz="2000" i="1">
                                          <a:latin typeface="Cambria Math" panose="02040503050406030204" pitchFamily="18" charset="0"/>
                                        </a:rPr>
                                        <m:t>1</m:t>
                                      </m:r>
                                    </m:e>
                                  </m:d>
                                </m:sup>
                              </m:sSubSup>
                            </m:e>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22</m:t>
                                  </m:r>
                                </m:sub>
                                <m:sup>
                                  <m:d>
                                    <m:dPr>
                                      <m:ctrlPr>
                                        <a:rPr lang="en-US" sz="2000" i="1">
                                          <a:latin typeface="Cambria Math" panose="02040503050406030204" pitchFamily="18" charset="0"/>
                                        </a:rPr>
                                      </m:ctrlPr>
                                    </m:dPr>
                                    <m:e>
                                      <m:r>
                                        <a:rPr lang="en-US" sz="2000" i="1">
                                          <a:latin typeface="Cambria Math" panose="02040503050406030204" pitchFamily="18" charset="0"/>
                                        </a:rPr>
                                        <m:t>1</m:t>
                                      </m:r>
                                    </m:e>
                                  </m:d>
                                </m:sup>
                              </m:sSubSup>
                            </m:e>
                          </m:mr>
                        </m:m>
                      </m:e>
                    </m:d>
                  </m:oMath>
                </a14:m>
                <a:r>
                  <a:rPr lang="en-US" sz="2000" dirty="0"/>
                  <a:t> </a:t>
                </a:r>
                <a14:m>
                  <m:oMath xmlns:m="http://schemas.openxmlformats.org/officeDocument/2006/math">
                    <m:sSup>
                      <m:sSupPr>
                        <m:ctrlPr>
                          <a:rPr lang="en-US" sz="2000" i="1">
                            <a:latin typeface="Cambria Math" panose="02040503050406030204" pitchFamily="18" charset="0"/>
                          </a:rPr>
                        </m:ctrlPr>
                      </m:sSupPr>
                      <m:e>
                        <m:r>
                          <m:rPr>
                            <m:sty m:val="p"/>
                          </m:rPr>
                          <a:rPr lang="en-US" sz="2000">
                            <a:latin typeface="Cambria Math" panose="02040503050406030204" pitchFamily="18" charset="0"/>
                          </a:rPr>
                          <m:t>Θ</m:t>
                        </m:r>
                      </m:e>
                      <m:sup>
                        <m:d>
                          <m:dPr>
                            <m:ctrlPr>
                              <a:rPr lang="en-US" sz="2000" i="1">
                                <a:latin typeface="Cambria Math" panose="02040503050406030204" pitchFamily="18" charset="0"/>
                              </a:rPr>
                            </m:ctrlPr>
                          </m:dPr>
                          <m:e>
                            <m:r>
                              <a:rPr lang="en-US" sz="2000" i="1">
                                <a:latin typeface="Cambria Math" panose="02040503050406030204" pitchFamily="18" charset="0"/>
                              </a:rPr>
                              <m:t>2</m:t>
                            </m:r>
                          </m:e>
                        </m:d>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10</m:t>
                                  </m:r>
                                </m:sub>
                                <m:sup>
                                  <m:d>
                                    <m:dPr>
                                      <m:ctrlPr>
                                        <a:rPr lang="en-US" sz="2000" i="1">
                                          <a:latin typeface="Cambria Math" panose="02040503050406030204" pitchFamily="18" charset="0"/>
                                        </a:rPr>
                                      </m:ctrlPr>
                                    </m:dPr>
                                    <m:e>
                                      <m:r>
                                        <a:rPr lang="en-US" sz="2000" b="0" i="1" smtClean="0">
                                          <a:latin typeface="Cambria Math" panose="02040503050406030204" pitchFamily="18" charset="0"/>
                                        </a:rPr>
                                        <m:t>2</m:t>
                                      </m:r>
                                    </m:e>
                                  </m:d>
                                </m:sup>
                              </m:sSubSup>
                            </m:e>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r>
                                    <a:rPr lang="en-US" sz="2000" b="0" i="1" smtClean="0">
                                      <a:latin typeface="Cambria Math" panose="02040503050406030204" pitchFamily="18" charset="0"/>
                                    </a:rPr>
                                    <m:t>1</m:t>
                                  </m:r>
                                </m:sub>
                                <m:sup>
                                  <m:d>
                                    <m:dPr>
                                      <m:ctrlPr>
                                        <a:rPr lang="en-US" sz="2000" i="1">
                                          <a:latin typeface="Cambria Math" panose="02040503050406030204" pitchFamily="18" charset="0"/>
                                        </a:rPr>
                                      </m:ctrlPr>
                                    </m:dPr>
                                    <m:e>
                                      <m:r>
                                        <a:rPr lang="en-US" sz="2000" b="0" i="1" smtClean="0">
                                          <a:latin typeface="Cambria Math" panose="02040503050406030204" pitchFamily="18" charset="0"/>
                                        </a:rPr>
                                        <m:t>2</m:t>
                                      </m:r>
                                    </m:e>
                                  </m:d>
                                </m:sup>
                              </m:sSubSup>
                            </m:e>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r>
                                    <a:rPr lang="en-US" sz="2000" b="0" i="1" smtClean="0">
                                      <a:latin typeface="Cambria Math" panose="02040503050406030204" pitchFamily="18" charset="0"/>
                                    </a:rPr>
                                    <m:t>2</m:t>
                                  </m:r>
                                </m:sub>
                                <m:sup>
                                  <m:d>
                                    <m:dPr>
                                      <m:ctrlPr>
                                        <a:rPr lang="en-US" sz="2000" i="1">
                                          <a:latin typeface="Cambria Math" panose="02040503050406030204" pitchFamily="18" charset="0"/>
                                        </a:rPr>
                                      </m:ctrlPr>
                                    </m:dPr>
                                    <m:e>
                                      <m:r>
                                        <a:rPr lang="en-US" sz="2000" b="0" i="1" smtClean="0">
                                          <a:latin typeface="Cambria Math" panose="02040503050406030204" pitchFamily="18" charset="0"/>
                                        </a:rPr>
                                        <m:t>2</m:t>
                                      </m:r>
                                    </m:e>
                                  </m:d>
                                </m:sup>
                              </m:sSubSup>
                            </m:e>
                          </m:mr>
                        </m:m>
                      </m:e>
                    </m:d>
                  </m:oMath>
                </a14:m>
                <a:endParaRPr lang="en-US" sz="2000" dirty="0"/>
              </a:p>
              <a:p>
                <a:pPr algn="ctr">
                  <a:lnSpc>
                    <a:spcPts val="1000"/>
                  </a:lnSpc>
                </a:pPr>
                <a:endParaRPr lang="en-US" sz="2200" dirty="0"/>
              </a:p>
              <a:p>
                <a:r>
                  <a:rPr lang="en-US" sz="2200" dirty="0"/>
                  <a:t>so that when new test data input is fed in, the output of the network generates predicted response.</a:t>
                </a:r>
              </a:p>
            </p:txBody>
          </p:sp>
        </mc:Choice>
        <mc:Fallback xmlns="">
          <p:sp>
            <p:nvSpPr>
              <p:cNvPr id="8" name="TextBox 7">
                <a:extLst>
                  <a:ext uri="{FF2B5EF4-FFF2-40B4-BE49-F238E27FC236}">
                    <a16:creationId xmlns:a16="http://schemas.microsoft.com/office/drawing/2014/main" id="{B7FFD46D-B69A-4558-BD0C-085F2F9EFCB9}"/>
                  </a:ext>
                </a:extLst>
              </p:cNvPr>
              <p:cNvSpPr txBox="1">
                <a:spLocks noRot="1" noChangeAspect="1" noMove="1" noResize="1" noEditPoints="1" noAdjustHandles="1" noChangeArrowheads="1" noChangeShapeType="1" noTextEdit="1"/>
              </p:cNvSpPr>
              <p:nvPr/>
            </p:nvSpPr>
            <p:spPr>
              <a:xfrm>
                <a:off x="825673" y="2564642"/>
                <a:ext cx="6300803" cy="2512291"/>
              </a:xfrm>
              <a:prstGeom prst="rect">
                <a:avLst/>
              </a:prstGeom>
              <a:blipFill>
                <a:blip r:embed="rId4"/>
                <a:stretch>
                  <a:fillRect l="-1257" t="-1699" r="-870" b="-3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790C8D87-3134-4B46-B2CB-B36EB38B4BCA}"/>
                  </a:ext>
                </a:extLst>
              </p:cNvPr>
              <p:cNvSpPr/>
              <p:nvPr/>
            </p:nvSpPr>
            <p:spPr>
              <a:xfrm>
                <a:off x="7365306" y="1202497"/>
                <a:ext cx="640080" cy="6400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1</m:t>
                          </m:r>
                        </m:sub>
                      </m:sSub>
                    </m:oMath>
                  </m:oMathPara>
                </a14:m>
                <a:endParaRPr lang="en-US" sz="2200" dirty="0">
                  <a:solidFill>
                    <a:schemeClr val="tx1"/>
                  </a:solidFill>
                </a:endParaRPr>
              </a:p>
            </p:txBody>
          </p:sp>
        </mc:Choice>
        <mc:Fallback xmlns="">
          <p:sp>
            <p:nvSpPr>
              <p:cNvPr id="3" name="Oval 2">
                <a:extLst>
                  <a:ext uri="{FF2B5EF4-FFF2-40B4-BE49-F238E27FC236}">
                    <a16:creationId xmlns:a16="http://schemas.microsoft.com/office/drawing/2014/main" id="{790C8D87-3134-4B46-B2CB-B36EB38B4BCA}"/>
                  </a:ext>
                </a:extLst>
              </p:cNvPr>
              <p:cNvSpPr>
                <a:spLocks noRot="1" noChangeAspect="1" noMove="1" noResize="1" noEditPoints="1" noAdjustHandles="1" noChangeArrowheads="1" noChangeShapeType="1" noTextEdit="1"/>
              </p:cNvSpPr>
              <p:nvPr/>
            </p:nvSpPr>
            <p:spPr>
              <a:xfrm>
                <a:off x="7365306" y="1202497"/>
                <a:ext cx="640080" cy="640080"/>
              </a:xfrm>
              <a:prstGeom prst="ellipse">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A4AA109D-4077-4450-9901-C8901604A4CD}"/>
                  </a:ext>
                </a:extLst>
              </p:cNvPr>
              <p:cNvSpPr/>
              <p:nvPr/>
            </p:nvSpPr>
            <p:spPr>
              <a:xfrm>
                <a:off x="7365306" y="2040428"/>
                <a:ext cx="640080" cy="6400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2</m:t>
                          </m:r>
                        </m:sub>
                      </m:sSub>
                    </m:oMath>
                  </m:oMathPara>
                </a14:m>
                <a:endParaRPr lang="en-US" sz="2200" dirty="0">
                  <a:solidFill>
                    <a:schemeClr val="tx1"/>
                  </a:solidFill>
                </a:endParaRPr>
              </a:p>
            </p:txBody>
          </p:sp>
        </mc:Choice>
        <mc:Fallback xmlns="">
          <p:sp>
            <p:nvSpPr>
              <p:cNvPr id="9" name="Oval 8">
                <a:extLst>
                  <a:ext uri="{FF2B5EF4-FFF2-40B4-BE49-F238E27FC236}">
                    <a16:creationId xmlns:a16="http://schemas.microsoft.com/office/drawing/2014/main" id="{A4AA109D-4077-4450-9901-C8901604A4CD}"/>
                  </a:ext>
                </a:extLst>
              </p:cNvPr>
              <p:cNvSpPr>
                <a:spLocks noRot="1" noChangeAspect="1" noMove="1" noResize="1" noEditPoints="1" noAdjustHandles="1" noChangeArrowheads="1" noChangeShapeType="1" noTextEdit="1"/>
              </p:cNvSpPr>
              <p:nvPr/>
            </p:nvSpPr>
            <p:spPr>
              <a:xfrm>
                <a:off x="7365306" y="2040428"/>
                <a:ext cx="640080" cy="640080"/>
              </a:xfrm>
              <a:prstGeom prst="ellipse">
                <a:avLst/>
              </a:prstGeom>
              <a:blipFill>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8FEE810-C7EB-4301-9889-9F059CB6F56C}"/>
                  </a:ext>
                </a:extLst>
              </p:cNvPr>
              <p:cNvSpPr/>
              <p:nvPr/>
            </p:nvSpPr>
            <p:spPr>
              <a:xfrm>
                <a:off x="7365306" y="364566"/>
                <a:ext cx="640080" cy="6400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rPr>
                        <m:t>1</m:t>
                      </m:r>
                    </m:oMath>
                  </m:oMathPara>
                </a14:m>
                <a:endParaRPr lang="en-US" sz="2200" dirty="0"/>
              </a:p>
            </p:txBody>
          </p:sp>
        </mc:Choice>
        <mc:Fallback xmlns="">
          <p:sp>
            <p:nvSpPr>
              <p:cNvPr id="10" name="Oval 9">
                <a:extLst>
                  <a:ext uri="{FF2B5EF4-FFF2-40B4-BE49-F238E27FC236}">
                    <a16:creationId xmlns:a16="http://schemas.microsoft.com/office/drawing/2014/main" id="{08FEE810-C7EB-4301-9889-9F059CB6F56C}"/>
                  </a:ext>
                </a:extLst>
              </p:cNvPr>
              <p:cNvSpPr>
                <a:spLocks noRot="1" noChangeAspect="1" noMove="1" noResize="1" noEditPoints="1" noAdjustHandles="1" noChangeArrowheads="1" noChangeShapeType="1" noTextEdit="1"/>
              </p:cNvSpPr>
              <p:nvPr/>
            </p:nvSpPr>
            <p:spPr>
              <a:xfrm>
                <a:off x="7365306" y="364566"/>
                <a:ext cx="640080" cy="640080"/>
              </a:xfrm>
              <a:prstGeom prst="ellipse">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56067807-3D5C-49E9-8881-01C4F0125640}"/>
                  </a:ext>
                </a:extLst>
              </p:cNvPr>
              <p:cNvSpPr/>
              <p:nvPr/>
            </p:nvSpPr>
            <p:spPr>
              <a:xfrm>
                <a:off x="9609551" y="2056770"/>
                <a:ext cx="640080" cy="6400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i="1" smtClean="0">
                              <a:solidFill>
                                <a:schemeClr val="tx1"/>
                              </a:solidFill>
                              <a:latin typeface="Cambria Math" panose="02040503050406030204" pitchFamily="18" charset="0"/>
                            </a:rPr>
                          </m:ctrlPr>
                        </m:sSubSupPr>
                        <m:e>
                          <m:r>
                            <a:rPr lang="en-US" sz="2200" b="0" i="1" smtClean="0">
                              <a:solidFill>
                                <a:schemeClr val="tx1"/>
                              </a:solidFill>
                              <a:latin typeface="Cambria Math" panose="02040503050406030204" pitchFamily="18" charset="0"/>
                            </a:rPr>
                            <m:t>𝑎</m:t>
                          </m:r>
                        </m:e>
                        <m:sub>
                          <m:r>
                            <a:rPr lang="en-US" sz="2200" b="0" i="1" smtClean="0">
                              <a:solidFill>
                                <a:schemeClr val="tx1"/>
                              </a:solidFill>
                              <a:latin typeface="Cambria Math" panose="02040503050406030204" pitchFamily="18" charset="0"/>
                            </a:rPr>
                            <m:t>2</m:t>
                          </m:r>
                        </m:sub>
                        <m:sup>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2</m:t>
                              </m:r>
                            </m:e>
                          </m:d>
                        </m:sup>
                      </m:sSubSup>
                    </m:oMath>
                  </m:oMathPara>
                </a14:m>
                <a:endParaRPr lang="en-US" sz="2200" dirty="0">
                  <a:solidFill>
                    <a:schemeClr val="tx1"/>
                  </a:solidFill>
                </a:endParaRPr>
              </a:p>
            </p:txBody>
          </p:sp>
        </mc:Choice>
        <mc:Fallback xmlns="">
          <p:sp>
            <p:nvSpPr>
              <p:cNvPr id="12" name="Oval 11">
                <a:extLst>
                  <a:ext uri="{FF2B5EF4-FFF2-40B4-BE49-F238E27FC236}">
                    <a16:creationId xmlns:a16="http://schemas.microsoft.com/office/drawing/2014/main" id="{56067807-3D5C-49E9-8881-01C4F0125640}"/>
                  </a:ext>
                </a:extLst>
              </p:cNvPr>
              <p:cNvSpPr>
                <a:spLocks noRot="1" noChangeAspect="1" noMove="1" noResize="1" noEditPoints="1" noAdjustHandles="1" noChangeArrowheads="1" noChangeShapeType="1" noTextEdit="1"/>
              </p:cNvSpPr>
              <p:nvPr/>
            </p:nvSpPr>
            <p:spPr>
              <a:xfrm>
                <a:off x="9609551" y="2056770"/>
                <a:ext cx="640080" cy="640080"/>
              </a:xfrm>
              <a:prstGeom prst="ellipse">
                <a:avLst/>
              </a:prstGeom>
              <a:blipFill>
                <a:blip r:embed="rId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51440EDD-C46C-435C-A4EE-61843AB5B637}"/>
                  </a:ext>
                </a:extLst>
              </p:cNvPr>
              <p:cNvSpPr/>
              <p:nvPr/>
            </p:nvSpPr>
            <p:spPr>
              <a:xfrm>
                <a:off x="9609551" y="1161787"/>
                <a:ext cx="640080" cy="6400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i="1" smtClean="0">
                              <a:solidFill>
                                <a:schemeClr val="tx1"/>
                              </a:solidFill>
                              <a:latin typeface="Cambria Math" panose="02040503050406030204" pitchFamily="18" charset="0"/>
                            </a:rPr>
                          </m:ctrlPr>
                        </m:sSubSupPr>
                        <m:e>
                          <m:r>
                            <a:rPr lang="en-US" sz="2200" b="0" i="1" smtClean="0">
                              <a:solidFill>
                                <a:schemeClr val="tx1"/>
                              </a:solidFill>
                              <a:latin typeface="Cambria Math" panose="02040503050406030204" pitchFamily="18" charset="0"/>
                            </a:rPr>
                            <m:t>𝑎</m:t>
                          </m:r>
                        </m:e>
                        <m:sub>
                          <m:r>
                            <a:rPr lang="en-US" sz="2200" b="0" i="1" smtClean="0">
                              <a:solidFill>
                                <a:schemeClr val="tx1"/>
                              </a:solidFill>
                              <a:latin typeface="Cambria Math" panose="02040503050406030204" pitchFamily="18" charset="0"/>
                            </a:rPr>
                            <m:t>1</m:t>
                          </m:r>
                        </m:sub>
                        <m:sup>
                          <m:r>
                            <a:rPr lang="en-US" sz="2200" b="0" i="1" smtClean="0">
                              <a:solidFill>
                                <a:schemeClr val="tx1"/>
                              </a:solidFill>
                              <a:latin typeface="Cambria Math" panose="02040503050406030204" pitchFamily="18" charset="0"/>
                            </a:rPr>
                            <m:t>(2)</m:t>
                          </m:r>
                        </m:sup>
                      </m:sSubSup>
                    </m:oMath>
                  </m:oMathPara>
                </a14:m>
                <a:endParaRPr lang="en-US" sz="2200" dirty="0">
                  <a:solidFill>
                    <a:schemeClr val="tx1"/>
                  </a:solidFill>
                </a:endParaRPr>
              </a:p>
            </p:txBody>
          </p:sp>
        </mc:Choice>
        <mc:Fallback xmlns="">
          <p:sp>
            <p:nvSpPr>
              <p:cNvPr id="13" name="Oval 12">
                <a:extLst>
                  <a:ext uri="{FF2B5EF4-FFF2-40B4-BE49-F238E27FC236}">
                    <a16:creationId xmlns:a16="http://schemas.microsoft.com/office/drawing/2014/main" id="{51440EDD-C46C-435C-A4EE-61843AB5B637}"/>
                  </a:ext>
                </a:extLst>
              </p:cNvPr>
              <p:cNvSpPr>
                <a:spLocks noRot="1" noChangeAspect="1" noMove="1" noResize="1" noEditPoints="1" noAdjustHandles="1" noChangeArrowheads="1" noChangeShapeType="1" noTextEdit="1"/>
              </p:cNvSpPr>
              <p:nvPr/>
            </p:nvSpPr>
            <p:spPr>
              <a:xfrm>
                <a:off x="9609551" y="1161787"/>
                <a:ext cx="640080" cy="640080"/>
              </a:xfrm>
              <a:prstGeom prst="ellipse">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FB892C2-FCCA-4799-8587-A95716E62950}"/>
                  </a:ext>
                </a:extLst>
              </p:cNvPr>
              <p:cNvSpPr/>
              <p:nvPr/>
            </p:nvSpPr>
            <p:spPr>
              <a:xfrm>
                <a:off x="9625418" y="331301"/>
                <a:ext cx="640080" cy="6400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i="1" smtClean="0">
                              <a:solidFill>
                                <a:schemeClr val="tx1"/>
                              </a:solidFill>
                              <a:latin typeface="Cambria Math" panose="02040503050406030204" pitchFamily="18" charset="0"/>
                            </a:rPr>
                          </m:ctrlPr>
                        </m:sSubSupPr>
                        <m:e>
                          <m:r>
                            <a:rPr lang="en-US" sz="2200" b="0" i="1" smtClean="0">
                              <a:solidFill>
                                <a:schemeClr val="tx1"/>
                              </a:solidFill>
                              <a:latin typeface="Cambria Math" panose="02040503050406030204" pitchFamily="18" charset="0"/>
                            </a:rPr>
                            <m:t>𝑎</m:t>
                          </m:r>
                        </m:e>
                        <m:sub>
                          <m:r>
                            <a:rPr lang="en-US" sz="2200" b="0" i="1" smtClean="0">
                              <a:solidFill>
                                <a:schemeClr val="tx1"/>
                              </a:solidFill>
                              <a:latin typeface="Cambria Math" panose="02040503050406030204" pitchFamily="18" charset="0"/>
                            </a:rPr>
                            <m:t>0</m:t>
                          </m:r>
                        </m:sub>
                        <m:sup>
                          <m:r>
                            <a:rPr lang="en-US" sz="2200" b="0" i="1" smtClean="0">
                              <a:solidFill>
                                <a:schemeClr val="tx1"/>
                              </a:solidFill>
                              <a:latin typeface="Cambria Math" panose="02040503050406030204" pitchFamily="18" charset="0"/>
                            </a:rPr>
                            <m:t>(2)</m:t>
                          </m:r>
                        </m:sup>
                      </m:sSubSup>
                    </m:oMath>
                  </m:oMathPara>
                </a14:m>
                <a:endParaRPr lang="en-US" sz="2200" dirty="0">
                  <a:solidFill>
                    <a:schemeClr val="tx1"/>
                  </a:solidFill>
                </a:endParaRPr>
              </a:p>
            </p:txBody>
          </p:sp>
        </mc:Choice>
        <mc:Fallback xmlns="">
          <p:sp>
            <p:nvSpPr>
              <p:cNvPr id="15" name="Oval 14">
                <a:extLst>
                  <a:ext uri="{FF2B5EF4-FFF2-40B4-BE49-F238E27FC236}">
                    <a16:creationId xmlns:a16="http://schemas.microsoft.com/office/drawing/2014/main" id="{7FB892C2-FCCA-4799-8587-A95716E62950}"/>
                  </a:ext>
                </a:extLst>
              </p:cNvPr>
              <p:cNvSpPr>
                <a:spLocks noRot="1" noChangeAspect="1" noMove="1" noResize="1" noEditPoints="1" noAdjustHandles="1" noChangeArrowheads="1" noChangeShapeType="1" noTextEdit="1"/>
              </p:cNvSpPr>
              <p:nvPr/>
            </p:nvSpPr>
            <p:spPr>
              <a:xfrm>
                <a:off x="9625418" y="331301"/>
                <a:ext cx="640080" cy="640080"/>
              </a:xfrm>
              <a:prstGeom prst="ellipse">
                <a:avLst/>
              </a:prstGeom>
              <a:blipFill>
                <a:blip r:embed="rId1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55EE7E5A-9C99-41D7-A5DD-739BFC8C18A7}"/>
                  </a:ext>
                </a:extLst>
              </p:cNvPr>
              <p:cNvSpPr/>
              <p:nvPr/>
            </p:nvSpPr>
            <p:spPr>
              <a:xfrm>
                <a:off x="11164866" y="1153448"/>
                <a:ext cx="640080" cy="6400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smtClean="0">
                          <a:solidFill>
                            <a:schemeClr val="tx1"/>
                          </a:solidFill>
                          <a:latin typeface="Cambria Math" panose="02040503050406030204" pitchFamily="18" charset="0"/>
                        </a:rPr>
                        <m:t>𝑦</m:t>
                      </m:r>
                    </m:oMath>
                  </m:oMathPara>
                </a14:m>
                <a:endParaRPr lang="en-US" sz="2200" dirty="0">
                  <a:solidFill>
                    <a:schemeClr val="tx1"/>
                  </a:solidFill>
                </a:endParaRPr>
              </a:p>
            </p:txBody>
          </p:sp>
        </mc:Choice>
        <mc:Fallback xmlns="">
          <p:sp>
            <p:nvSpPr>
              <p:cNvPr id="16" name="Oval 15">
                <a:extLst>
                  <a:ext uri="{FF2B5EF4-FFF2-40B4-BE49-F238E27FC236}">
                    <a16:creationId xmlns:a16="http://schemas.microsoft.com/office/drawing/2014/main" id="{55EE7E5A-9C99-41D7-A5DD-739BFC8C18A7}"/>
                  </a:ext>
                </a:extLst>
              </p:cNvPr>
              <p:cNvSpPr>
                <a:spLocks noRot="1" noChangeAspect="1" noMove="1" noResize="1" noEditPoints="1" noAdjustHandles="1" noChangeArrowheads="1" noChangeShapeType="1" noTextEdit="1"/>
              </p:cNvSpPr>
              <p:nvPr/>
            </p:nvSpPr>
            <p:spPr>
              <a:xfrm>
                <a:off x="11164866" y="1153448"/>
                <a:ext cx="640080" cy="640080"/>
              </a:xfrm>
              <a:prstGeom prst="ellipse">
                <a:avLst/>
              </a:prstGeom>
              <a:blipFill>
                <a:blip r:embed="rId11"/>
                <a:stretch>
                  <a:fillRect/>
                </a:stretch>
              </a:blipFill>
              <a:ln w="28575">
                <a:solidFill>
                  <a:schemeClr val="tx1"/>
                </a:solidFill>
              </a:ln>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D06FA051-71A1-45A9-A7B7-268FB70C5124}"/>
              </a:ext>
            </a:extLst>
          </p:cNvPr>
          <p:cNvCxnSpPr>
            <a:cxnSpLocks/>
            <a:stCxn id="10" idx="6"/>
            <a:endCxn id="13" idx="1"/>
          </p:cNvCxnSpPr>
          <p:nvPr/>
        </p:nvCxnSpPr>
        <p:spPr>
          <a:xfrm>
            <a:off x="8005386" y="684606"/>
            <a:ext cx="1697903" cy="57091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5B9EB28-8577-4B14-9624-9C282E63AFE1}"/>
              </a:ext>
            </a:extLst>
          </p:cNvPr>
          <p:cNvCxnSpPr>
            <a:cxnSpLocks/>
            <a:stCxn id="10" idx="5"/>
            <a:endCxn id="12" idx="1"/>
          </p:cNvCxnSpPr>
          <p:nvPr/>
        </p:nvCxnSpPr>
        <p:spPr>
          <a:xfrm>
            <a:off x="7911648" y="910908"/>
            <a:ext cx="1791641" cy="12396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E90470-0CBB-4702-96E6-9313270878D1}"/>
              </a:ext>
            </a:extLst>
          </p:cNvPr>
          <p:cNvCxnSpPr>
            <a:cxnSpLocks/>
            <a:stCxn id="3" idx="6"/>
            <a:endCxn id="13" idx="2"/>
          </p:cNvCxnSpPr>
          <p:nvPr/>
        </p:nvCxnSpPr>
        <p:spPr>
          <a:xfrm flipV="1">
            <a:off x="8005386" y="1481827"/>
            <a:ext cx="1604165" cy="4071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99AB68B-85FD-4010-98FF-2D66FFD40D4F}"/>
              </a:ext>
            </a:extLst>
          </p:cNvPr>
          <p:cNvCxnSpPr>
            <a:cxnSpLocks/>
            <a:stCxn id="3" idx="5"/>
            <a:endCxn id="12" idx="2"/>
          </p:cNvCxnSpPr>
          <p:nvPr/>
        </p:nvCxnSpPr>
        <p:spPr>
          <a:xfrm>
            <a:off x="7911648" y="1748839"/>
            <a:ext cx="1697903" cy="62797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E46C30D-1CBB-4A2A-BE39-8FB08C47C3C0}"/>
              </a:ext>
            </a:extLst>
          </p:cNvPr>
          <p:cNvCxnSpPr>
            <a:cxnSpLocks/>
            <a:stCxn id="9" idx="6"/>
            <a:endCxn id="13" idx="3"/>
          </p:cNvCxnSpPr>
          <p:nvPr/>
        </p:nvCxnSpPr>
        <p:spPr>
          <a:xfrm flipV="1">
            <a:off x="8005386" y="1708129"/>
            <a:ext cx="1697903" cy="65233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B9A7C7-EC66-4B3E-AFED-DECC96012086}"/>
              </a:ext>
            </a:extLst>
          </p:cNvPr>
          <p:cNvCxnSpPr>
            <a:cxnSpLocks/>
            <a:stCxn id="9" idx="5"/>
            <a:endCxn id="12" idx="3"/>
          </p:cNvCxnSpPr>
          <p:nvPr/>
        </p:nvCxnSpPr>
        <p:spPr>
          <a:xfrm>
            <a:off x="7911648" y="2586770"/>
            <a:ext cx="1791641" cy="1634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A719356-B49E-42CF-88E9-26AE87748195}"/>
                  </a:ext>
                </a:extLst>
              </p:cNvPr>
              <p:cNvSpPr txBox="1"/>
              <p:nvPr/>
            </p:nvSpPr>
            <p:spPr>
              <a:xfrm>
                <a:off x="8281334" y="444176"/>
                <a:ext cx="441210" cy="354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10</m:t>
                          </m:r>
                        </m:sub>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oMath>
                  </m:oMathPara>
                </a14:m>
                <a:endParaRPr lang="en-US" dirty="0"/>
              </a:p>
            </p:txBody>
          </p:sp>
        </mc:Choice>
        <mc:Fallback xmlns="">
          <p:sp>
            <p:nvSpPr>
              <p:cNvPr id="38" name="TextBox 37">
                <a:extLst>
                  <a:ext uri="{FF2B5EF4-FFF2-40B4-BE49-F238E27FC236}">
                    <a16:creationId xmlns:a16="http://schemas.microsoft.com/office/drawing/2014/main" id="{6A719356-B49E-42CF-88E9-26AE87748195}"/>
                  </a:ext>
                </a:extLst>
              </p:cNvPr>
              <p:cNvSpPr txBox="1">
                <a:spLocks noRot="1" noChangeAspect="1" noMove="1" noResize="1" noEditPoints="1" noAdjustHandles="1" noChangeArrowheads="1" noChangeShapeType="1" noTextEdit="1"/>
              </p:cNvSpPr>
              <p:nvPr/>
            </p:nvSpPr>
            <p:spPr>
              <a:xfrm>
                <a:off x="8281334" y="444176"/>
                <a:ext cx="441210" cy="354905"/>
              </a:xfrm>
              <a:prstGeom prst="rect">
                <a:avLst/>
              </a:prstGeom>
              <a:blipFill>
                <a:blip r:embed="rId12"/>
                <a:stretch>
                  <a:fillRect l="-10959" b="-12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07B900-A1C4-4AFC-84CE-AC49147B74E9}"/>
                  </a:ext>
                </a:extLst>
              </p:cNvPr>
              <p:cNvSpPr txBox="1"/>
              <p:nvPr/>
            </p:nvSpPr>
            <p:spPr>
              <a:xfrm>
                <a:off x="8474480" y="998351"/>
                <a:ext cx="441210" cy="354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20</m:t>
                          </m:r>
                        </m:sub>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oMath>
                  </m:oMathPara>
                </a14:m>
                <a:endParaRPr lang="en-US" dirty="0"/>
              </a:p>
            </p:txBody>
          </p:sp>
        </mc:Choice>
        <mc:Fallback xmlns="">
          <p:sp>
            <p:nvSpPr>
              <p:cNvPr id="39" name="TextBox 38">
                <a:extLst>
                  <a:ext uri="{FF2B5EF4-FFF2-40B4-BE49-F238E27FC236}">
                    <a16:creationId xmlns:a16="http://schemas.microsoft.com/office/drawing/2014/main" id="{2C07B900-A1C4-4AFC-84CE-AC49147B74E9}"/>
                  </a:ext>
                </a:extLst>
              </p:cNvPr>
              <p:cNvSpPr txBox="1">
                <a:spLocks noRot="1" noChangeAspect="1" noMove="1" noResize="1" noEditPoints="1" noAdjustHandles="1" noChangeArrowheads="1" noChangeShapeType="1" noTextEdit="1"/>
              </p:cNvSpPr>
              <p:nvPr/>
            </p:nvSpPr>
            <p:spPr>
              <a:xfrm>
                <a:off x="8474480" y="998351"/>
                <a:ext cx="441210" cy="354905"/>
              </a:xfrm>
              <a:prstGeom prst="rect">
                <a:avLst/>
              </a:prstGeom>
              <a:blipFill>
                <a:blip r:embed="rId13"/>
                <a:stretch>
                  <a:fillRect l="-10959" b="-12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F121332-97BB-4652-9CA7-202FD1180158}"/>
                  </a:ext>
                </a:extLst>
              </p:cNvPr>
              <p:cNvSpPr txBox="1"/>
              <p:nvPr/>
            </p:nvSpPr>
            <p:spPr>
              <a:xfrm>
                <a:off x="7939532" y="1133217"/>
                <a:ext cx="441210" cy="354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11</m:t>
                          </m:r>
                        </m:sub>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oMath>
                  </m:oMathPara>
                </a14:m>
                <a:endParaRPr lang="en-US" dirty="0"/>
              </a:p>
            </p:txBody>
          </p:sp>
        </mc:Choice>
        <mc:Fallback xmlns="">
          <p:sp>
            <p:nvSpPr>
              <p:cNvPr id="40" name="TextBox 39">
                <a:extLst>
                  <a:ext uri="{FF2B5EF4-FFF2-40B4-BE49-F238E27FC236}">
                    <a16:creationId xmlns:a16="http://schemas.microsoft.com/office/drawing/2014/main" id="{6F121332-97BB-4652-9CA7-202FD1180158}"/>
                  </a:ext>
                </a:extLst>
              </p:cNvPr>
              <p:cNvSpPr txBox="1">
                <a:spLocks noRot="1" noChangeAspect="1" noMove="1" noResize="1" noEditPoints="1" noAdjustHandles="1" noChangeArrowheads="1" noChangeShapeType="1" noTextEdit="1"/>
              </p:cNvSpPr>
              <p:nvPr/>
            </p:nvSpPr>
            <p:spPr>
              <a:xfrm>
                <a:off x="7939532" y="1133217"/>
                <a:ext cx="441210" cy="354905"/>
              </a:xfrm>
              <a:prstGeom prst="rect">
                <a:avLst/>
              </a:prstGeom>
              <a:blipFill>
                <a:blip r:embed="rId14"/>
                <a:stretch>
                  <a:fillRect l="-10959" b="-12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6513902-6651-43F1-8EF4-4608FE9B5C57}"/>
                  </a:ext>
                </a:extLst>
              </p:cNvPr>
              <p:cNvSpPr txBox="1"/>
              <p:nvPr/>
            </p:nvSpPr>
            <p:spPr>
              <a:xfrm>
                <a:off x="8356884" y="1585188"/>
                <a:ext cx="441210" cy="354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21</m:t>
                          </m:r>
                        </m:sub>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oMath>
                  </m:oMathPara>
                </a14:m>
                <a:endParaRPr lang="en-US" dirty="0"/>
              </a:p>
            </p:txBody>
          </p:sp>
        </mc:Choice>
        <mc:Fallback xmlns="">
          <p:sp>
            <p:nvSpPr>
              <p:cNvPr id="41" name="TextBox 40">
                <a:extLst>
                  <a:ext uri="{FF2B5EF4-FFF2-40B4-BE49-F238E27FC236}">
                    <a16:creationId xmlns:a16="http://schemas.microsoft.com/office/drawing/2014/main" id="{86513902-6651-43F1-8EF4-4608FE9B5C57}"/>
                  </a:ext>
                </a:extLst>
              </p:cNvPr>
              <p:cNvSpPr txBox="1">
                <a:spLocks noRot="1" noChangeAspect="1" noMove="1" noResize="1" noEditPoints="1" noAdjustHandles="1" noChangeArrowheads="1" noChangeShapeType="1" noTextEdit="1"/>
              </p:cNvSpPr>
              <p:nvPr/>
            </p:nvSpPr>
            <p:spPr>
              <a:xfrm>
                <a:off x="8356884" y="1585188"/>
                <a:ext cx="441210" cy="354905"/>
              </a:xfrm>
              <a:prstGeom prst="rect">
                <a:avLst/>
              </a:prstGeom>
              <a:blipFill>
                <a:blip r:embed="rId15"/>
                <a:stretch>
                  <a:fillRect l="-12500"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FB1BED3-AB43-47FB-A700-00C499E28BD8}"/>
                  </a:ext>
                </a:extLst>
              </p:cNvPr>
              <p:cNvSpPr txBox="1"/>
              <p:nvPr/>
            </p:nvSpPr>
            <p:spPr>
              <a:xfrm>
                <a:off x="8322541" y="2158141"/>
                <a:ext cx="441210" cy="354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12</m:t>
                          </m:r>
                        </m:sub>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oMath>
                  </m:oMathPara>
                </a14:m>
                <a:endParaRPr lang="en-US" dirty="0"/>
              </a:p>
            </p:txBody>
          </p:sp>
        </mc:Choice>
        <mc:Fallback xmlns="">
          <p:sp>
            <p:nvSpPr>
              <p:cNvPr id="42" name="TextBox 41">
                <a:extLst>
                  <a:ext uri="{FF2B5EF4-FFF2-40B4-BE49-F238E27FC236}">
                    <a16:creationId xmlns:a16="http://schemas.microsoft.com/office/drawing/2014/main" id="{5FB1BED3-AB43-47FB-A700-00C499E28BD8}"/>
                  </a:ext>
                </a:extLst>
              </p:cNvPr>
              <p:cNvSpPr txBox="1">
                <a:spLocks noRot="1" noChangeAspect="1" noMove="1" noResize="1" noEditPoints="1" noAdjustHandles="1" noChangeArrowheads="1" noChangeShapeType="1" noTextEdit="1"/>
              </p:cNvSpPr>
              <p:nvPr/>
            </p:nvSpPr>
            <p:spPr>
              <a:xfrm>
                <a:off x="8322541" y="2158141"/>
                <a:ext cx="441210" cy="354905"/>
              </a:xfrm>
              <a:prstGeom prst="rect">
                <a:avLst/>
              </a:prstGeom>
              <a:blipFill>
                <a:blip r:embed="rId16"/>
                <a:stretch>
                  <a:fillRect l="-10959"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00DA043-0557-427E-9877-D7C66DFC9B51}"/>
                  </a:ext>
                </a:extLst>
              </p:cNvPr>
              <p:cNvSpPr txBox="1"/>
              <p:nvPr/>
            </p:nvSpPr>
            <p:spPr>
              <a:xfrm>
                <a:off x="8153378" y="2655033"/>
                <a:ext cx="441210" cy="342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22</m:t>
                          </m:r>
                        </m:sub>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oMath>
                  </m:oMathPara>
                </a14:m>
                <a:endParaRPr lang="en-US" dirty="0"/>
              </a:p>
            </p:txBody>
          </p:sp>
        </mc:Choice>
        <mc:Fallback xmlns="">
          <p:sp>
            <p:nvSpPr>
              <p:cNvPr id="43" name="TextBox 42">
                <a:extLst>
                  <a:ext uri="{FF2B5EF4-FFF2-40B4-BE49-F238E27FC236}">
                    <a16:creationId xmlns:a16="http://schemas.microsoft.com/office/drawing/2014/main" id="{400DA043-0557-427E-9877-D7C66DFC9B51}"/>
                  </a:ext>
                </a:extLst>
              </p:cNvPr>
              <p:cNvSpPr txBox="1">
                <a:spLocks noRot="1" noChangeAspect="1" noMove="1" noResize="1" noEditPoints="1" noAdjustHandles="1" noChangeArrowheads="1" noChangeShapeType="1" noTextEdit="1"/>
              </p:cNvSpPr>
              <p:nvPr/>
            </p:nvSpPr>
            <p:spPr>
              <a:xfrm>
                <a:off x="8153378" y="2655033"/>
                <a:ext cx="441210" cy="342658"/>
              </a:xfrm>
              <a:prstGeom prst="rect">
                <a:avLst/>
              </a:prstGeom>
              <a:blipFill>
                <a:blip r:embed="rId17"/>
                <a:stretch>
                  <a:fillRect l="-10959" b="-16071"/>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B0795B45-07A1-4614-812B-B60A7534307C}"/>
              </a:ext>
            </a:extLst>
          </p:cNvPr>
          <p:cNvCxnSpPr>
            <a:cxnSpLocks/>
            <a:stCxn id="15" idx="6"/>
            <a:endCxn id="16" idx="1"/>
          </p:cNvCxnSpPr>
          <p:nvPr/>
        </p:nvCxnSpPr>
        <p:spPr>
          <a:xfrm>
            <a:off x="10265498" y="651341"/>
            <a:ext cx="993106" cy="59584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149187A-AB5C-469D-86CD-D2F25F2F5FD6}"/>
              </a:ext>
            </a:extLst>
          </p:cNvPr>
          <p:cNvCxnSpPr>
            <a:cxnSpLocks/>
            <a:stCxn id="13" idx="6"/>
            <a:endCxn id="16" idx="2"/>
          </p:cNvCxnSpPr>
          <p:nvPr/>
        </p:nvCxnSpPr>
        <p:spPr>
          <a:xfrm flipV="1">
            <a:off x="10249631" y="1473488"/>
            <a:ext cx="915235" cy="833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74D15FC-5186-4369-8B08-B6CBE2EB0713}"/>
              </a:ext>
            </a:extLst>
          </p:cNvPr>
          <p:cNvCxnSpPr>
            <a:cxnSpLocks/>
            <a:stCxn id="12" idx="6"/>
            <a:endCxn id="16" idx="3"/>
          </p:cNvCxnSpPr>
          <p:nvPr/>
        </p:nvCxnSpPr>
        <p:spPr>
          <a:xfrm flipV="1">
            <a:off x="10249631" y="1699790"/>
            <a:ext cx="1008973" cy="67702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4172EF14-9350-46BA-BB26-23DF79B11F3E}"/>
                  </a:ext>
                </a:extLst>
              </p:cNvPr>
              <p:cNvSpPr txBox="1"/>
              <p:nvPr/>
            </p:nvSpPr>
            <p:spPr>
              <a:xfrm>
                <a:off x="10464368" y="433378"/>
                <a:ext cx="441211" cy="344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10</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oMath>
                  </m:oMathPara>
                </a14:m>
                <a:endParaRPr lang="en-US" dirty="0"/>
              </a:p>
            </p:txBody>
          </p:sp>
        </mc:Choice>
        <mc:Fallback xmlns="">
          <p:sp>
            <p:nvSpPr>
              <p:cNvPr id="54" name="TextBox 53">
                <a:extLst>
                  <a:ext uri="{FF2B5EF4-FFF2-40B4-BE49-F238E27FC236}">
                    <a16:creationId xmlns:a16="http://schemas.microsoft.com/office/drawing/2014/main" id="{4172EF14-9350-46BA-BB26-23DF79B11F3E}"/>
                  </a:ext>
                </a:extLst>
              </p:cNvPr>
              <p:cNvSpPr txBox="1">
                <a:spLocks noRot="1" noChangeAspect="1" noMove="1" noResize="1" noEditPoints="1" noAdjustHandles="1" noChangeArrowheads="1" noChangeShapeType="1" noTextEdit="1"/>
              </p:cNvSpPr>
              <p:nvPr/>
            </p:nvSpPr>
            <p:spPr>
              <a:xfrm>
                <a:off x="10464368" y="433378"/>
                <a:ext cx="441211" cy="344390"/>
              </a:xfrm>
              <a:prstGeom prst="rect">
                <a:avLst/>
              </a:prstGeom>
              <a:blipFill>
                <a:blip r:embed="rId18"/>
                <a:stretch>
                  <a:fillRect l="-12500"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DE23F6B0-E0F4-4C13-8142-671780F039AC}"/>
                  </a:ext>
                </a:extLst>
              </p:cNvPr>
              <p:cNvSpPr txBox="1"/>
              <p:nvPr/>
            </p:nvSpPr>
            <p:spPr>
              <a:xfrm>
                <a:off x="10343369" y="1097808"/>
                <a:ext cx="441211" cy="344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11</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oMath>
                  </m:oMathPara>
                </a14:m>
                <a:endParaRPr lang="en-US" dirty="0"/>
              </a:p>
            </p:txBody>
          </p:sp>
        </mc:Choice>
        <mc:Fallback xmlns="">
          <p:sp>
            <p:nvSpPr>
              <p:cNvPr id="55" name="TextBox 54">
                <a:extLst>
                  <a:ext uri="{FF2B5EF4-FFF2-40B4-BE49-F238E27FC236}">
                    <a16:creationId xmlns:a16="http://schemas.microsoft.com/office/drawing/2014/main" id="{DE23F6B0-E0F4-4C13-8142-671780F039AC}"/>
                  </a:ext>
                </a:extLst>
              </p:cNvPr>
              <p:cNvSpPr txBox="1">
                <a:spLocks noRot="1" noChangeAspect="1" noMove="1" noResize="1" noEditPoints="1" noAdjustHandles="1" noChangeArrowheads="1" noChangeShapeType="1" noTextEdit="1"/>
              </p:cNvSpPr>
              <p:nvPr/>
            </p:nvSpPr>
            <p:spPr>
              <a:xfrm>
                <a:off x="10343369" y="1097808"/>
                <a:ext cx="441211" cy="344390"/>
              </a:xfrm>
              <a:prstGeom prst="rect">
                <a:avLst/>
              </a:prstGeom>
              <a:blipFill>
                <a:blip r:embed="rId19"/>
                <a:stretch>
                  <a:fillRect l="-12500"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2C9EDA4-847F-4E44-A894-9E1172BDE7BA}"/>
                  </a:ext>
                </a:extLst>
              </p:cNvPr>
              <p:cNvSpPr txBox="1"/>
              <p:nvPr/>
            </p:nvSpPr>
            <p:spPr>
              <a:xfrm>
                <a:off x="10312906" y="1731828"/>
                <a:ext cx="441211" cy="3443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12</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oMath>
                  </m:oMathPara>
                </a14:m>
                <a:endParaRPr lang="en-US" dirty="0"/>
              </a:p>
            </p:txBody>
          </p:sp>
        </mc:Choice>
        <mc:Fallback xmlns="">
          <p:sp>
            <p:nvSpPr>
              <p:cNvPr id="56" name="TextBox 55">
                <a:extLst>
                  <a:ext uri="{FF2B5EF4-FFF2-40B4-BE49-F238E27FC236}">
                    <a16:creationId xmlns:a16="http://schemas.microsoft.com/office/drawing/2014/main" id="{62C9EDA4-847F-4E44-A894-9E1172BDE7BA}"/>
                  </a:ext>
                </a:extLst>
              </p:cNvPr>
              <p:cNvSpPr txBox="1">
                <a:spLocks noRot="1" noChangeAspect="1" noMove="1" noResize="1" noEditPoints="1" noAdjustHandles="1" noChangeArrowheads="1" noChangeShapeType="1" noTextEdit="1"/>
              </p:cNvSpPr>
              <p:nvPr/>
            </p:nvSpPr>
            <p:spPr>
              <a:xfrm>
                <a:off x="10312906" y="1731828"/>
                <a:ext cx="441211" cy="344390"/>
              </a:xfrm>
              <a:prstGeom prst="rect">
                <a:avLst/>
              </a:prstGeom>
              <a:blipFill>
                <a:blip r:embed="rId20"/>
                <a:stretch>
                  <a:fillRect l="-12500" b="-15789"/>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3180DB9-32DC-43AE-AEAE-D4C96CE6A77C}"/>
              </a:ext>
            </a:extLst>
          </p:cNvPr>
          <p:cNvSpPr txBox="1"/>
          <p:nvPr/>
        </p:nvSpPr>
        <p:spPr>
          <a:xfrm>
            <a:off x="838200" y="5235455"/>
            <a:ext cx="6364266" cy="769441"/>
          </a:xfrm>
          <a:prstGeom prst="rect">
            <a:avLst/>
          </a:prstGeom>
          <a:noFill/>
        </p:spPr>
        <p:txBody>
          <a:bodyPr wrap="square" rtlCol="0">
            <a:spAutoFit/>
          </a:bodyPr>
          <a:lstStyle/>
          <a:p>
            <a:r>
              <a:rPr lang="en-US" sz="2200" dirty="0"/>
              <a:t>The process optimizes the connection weights by minimizing a well-defined cost function.  </a:t>
            </a:r>
          </a:p>
        </p:txBody>
      </p:sp>
      <p:sp>
        <p:nvSpPr>
          <p:cNvPr id="59" name="TextBox 58">
            <a:extLst>
              <a:ext uri="{FF2B5EF4-FFF2-40B4-BE49-F238E27FC236}">
                <a16:creationId xmlns:a16="http://schemas.microsoft.com/office/drawing/2014/main" id="{BAF5ED5D-C839-4551-9B2D-E8F0819DF5EC}"/>
              </a:ext>
            </a:extLst>
          </p:cNvPr>
          <p:cNvSpPr txBox="1"/>
          <p:nvPr/>
        </p:nvSpPr>
        <p:spPr>
          <a:xfrm>
            <a:off x="7410398" y="3176777"/>
            <a:ext cx="4430040" cy="1446550"/>
          </a:xfrm>
          <a:prstGeom prst="rect">
            <a:avLst/>
          </a:prstGeom>
          <a:solidFill>
            <a:srgbClr val="FFCCFF"/>
          </a:solidFill>
        </p:spPr>
        <p:txBody>
          <a:bodyPr wrap="square" rtlCol="0">
            <a:spAutoFit/>
          </a:bodyPr>
          <a:lstStyle/>
          <a:p>
            <a:r>
              <a:rPr lang="en-US" sz="2200" dirty="0"/>
              <a:t>After estimating the weights, a decision boundary can be constructed by predicting response over all range of values for inputs. </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3991CAB-8EDD-4FC2-98CD-ACE1CC6F37A1}"/>
                  </a:ext>
                </a:extLst>
              </p:cNvPr>
              <p:cNvSpPr txBox="1"/>
              <p:nvPr/>
            </p:nvSpPr>
            <p:spPr>
              <a:xfrm>
                <a:off x="10056306" y="126859"/>
                <a:ext cx="4183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62" name="TextBox 61">
                <a:extLst>
                  <a:ext uri="{FF2B5EF4-FFF2-40B4-BE49-F238E27FC236}">
                    <a16:creationId xmlns:a16="http://schemas.microsoft.com/office/drawing/2014/main" id="{B3991CAB-8EDD-4FC2-98CD-ACE1CC6F37A1}"/>
                  </a:ext>
                </a:extLst>
              </p:cNvPr>
              <p:cNvSpPr txBox="1">
                <a:spLocks noRot="1" noChangeAspect="1" noMove="1" noResize="1" noEditPoints="1" noAdjustHandles="1" noChangeArrowheads="1" noChangeShapeType="1" noTextEdit="1"/>
              </p:cNvSpPr>
              <p:nvPr/>
            </p:nvSpPr>
            <p:spPr>
              <a:xfrm>
                <a:off x="10056306" y="126859"/>
                <a:ext cx="418384" cy="276999"/>
              </a:xfrm>
              <a:prstGeom prst="rect">
                <a:avLst/>
              </a:prstGeom>
              <a:blipFill>
                <a:blip r:embed="rId23"/>
                <a:stretch>
                  <a:fillRect l="-5882" r="-1323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755C71A-AA6B-484B-98B1-8F52213556D9}"/>
                  </a:ext>
                </a:extLst>
              </p:cNvPr>
              <p:cNvSpPr txBox="1"/>
              <p:nvPr/>
            </p:nvSpPr>
            <p:spPr>
              <a:xfrm>
                <a:off x="11468732" y="1699790"/>
                <a:ext cx="672428" cy="345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sup>
                      </m:sSubSup>
                    </m:oMath>
                  </m:oMathPara>
                </a14:m>
                <a:endParaRPr lang="en-US" dirty="0"/>
              </a:p>
            </p:txBody>
          </p:sp>
        </mc:Choice>
        <mc:Fallback xmlns="">
          <p:sp>
            <p:nvSpPr>
              <p:cNvPr id="63" name="TextBox 62">
                <a:extLst>
                  <a:ext uri="{FF2B5EF4-FFF2-40B4-BE49-F238E27FC236}">
                    <a16:creationId xmlns:a16="http://schemas.microsoft.com/office/drawing/2014/main" id="{B755C71A-AA6B-484B-98B1-8F52213556D9}"/>
                  </a:ext>
                </a:extLst>
              </p:cNvPr>
              <p:cNvSpPr txBox="1">
                <a:spLocks noRot="1" noChangeAspect="1" noMove="1" noResize="1" noEditPoints="1" noAdjustHandles="1" noChangeArrowheads="1" noChangeShapeType="1" noTextEdit="1"/>
              </p:cNvSpPr>
              <p:nvPr/>
            </p:nvSpPr>
            <p:spPr>
              <a:xfrm>
                <a:off x="11468732" y="1699790"/>
                <a:ext cx="672428" cy="345929"/>
              </a:xfrm>
              <a:prstGeom prst="rect">
                <a:avLst/>
              </a:prstGeom>
              <a:blipFill>
                <a:blip r:embed="rId24"/>
                <a:stretch>
                  <a:fillRect l="-2703" t="-3509" r="-7207" b="-15789"/>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A17A7CC8-04B7-4C97-B5D7-434555DB7B52}"/>
              </a:ext>
            </a:extLst>
          </p:cNvPr>
          <p:cNvSpPr/>
          <p:nvPr/>
        </p:nvSpPr>
        <p:spPr>
          <a:xfrm>
            <a:off x="7410398" y="4933531"/>
            <a:ext cx="4430040" cy="1574790"/>
          </a:xfrm>
          <a:prstGeom prst="rect">
            <a:avLst/>
          </a:prstGeom>
          <a:solidFill>
            <a:srgbClr val="CCFFCC"/>
          </a:solidFill>
        </p:spPr>
        <p:txBody>
          <a:bodyPr wrap="square">
            <a:spAutoFit/>
          </a:bodyPr>
          <a:lstStyle/>
          <a:p>
            <a:r>
              <a:rPr lang="en-US" sz="2200" dirty="0"/>
              <a:t>• Normalization should be used before training a ANN.</a:t>
            </a:r>
          </a:p>
          <a:p>
            <a:pPr>
              <a:lnSpc>
                <a:spcPts val="1000"/>
              </a:lnSpc>
            </a:pPr>
            <a:endParaRPr lang="en-US" sz="2200" dirty="0"/>
          </a:p>
          <a:p>
            <a:r>
              <a:rPr lang="en-US" sz="2200" dirty="0"/>
              <a:t>• Response should be coded as 0, 1, … before training the ANN.</a:t>
            </a:r>
          </a:p>
        </p:txBody>
      </p:sp>
    </p:spTree>
    <p:extLst>
      <p:ext uri="{BB962C8B-B14F-4D97-AF65-F5344CB8AC3E}">
        <p14:creationId xmlns:p14="http://schemas.microsoft.com/office/powerpoint/2010/main" val="56454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0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8" grpId="0"/>
      <p:bldP spid="59"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a:xfrm>
            <a:off x="838200" y="365125"/>
            <a:ext cx="6426896" cy="1325563"/>
          </a:xfrm>
        </p:spPr>
        <p:txBody>
          <a:bodyPr/>
          <a:lstStyle/>
          <a:p>
            <a:r>
              <a:rPr lang="en-US" dirty="0">
                <a:solidFill>
                  <a:srgbClr val="990033"/>
                </a:solidFill>
              </a:rPr>
              <a:t>Classification of Iris Types </a:t>
            </a:r>
          </a:p>
        </p:txBody>
      </p:sp>
      <p:sp>
        <p:nvSpPr>
          <p:cNvPr id="6" name="TextBox 5">
            <a:extLst>
              <a:ext uri="{FF2B5EF4-FFF2-40B4-BE49-F238E27FC236}">
                <a16:creationId xmlns:a16="http://schemas.microsoft.com/office/drawing/2014/main" id="{ADF2DAD9-DBBE-4987-895A-1021D60BDCE5}"/>
              </a:ext>
            </a:extLst>
          </p:cNvPr>
          <p:cNvSpPr txBox="1"/>
          <p:nvPr/>
        </p:nvSpPr>
        <p:spPr>
          <a:xfrm>
            <a:off x="838199" y="1473488"/>
            <a:ext cx="5859163" cy="1446550"/>
          </a:xfrm>
          <a:prstGeom prst="rect">
            <a:avLst/>
          </a:prstGeom>
          <a:noFill/>
        </p:spPr>
        <p:txBody>
          <a:bodyPr wrap="square" rtlCol="0">
            <a:spAutoFit/>
          </a:bodyPr>
          <a:lstStyle/>
          <a:p>
            <a:r>
              <a:rPr lang="en-US" sz="2200" dirty="0"/>
              <a:t>Using “iris” dataset, I have used two variables “Sepal Length” and “Sepal Width” to classify the three types of iris using a simple 2*4*3 ANN after 80%-20% train-test split and normalization.</a:t>
            </a:r>
          </a:p>
        </p:txBody>
      </p:sp>
      <p:sp>
        <p:nvSpPr>
          <p:cNvPr id="8" name="TextBox 7">
            <a:extLst>
              <a:ext uri="{FF2B5EF4-FFF2-40B4-BE49-F238E27FC236}">
                <a16:creationId xmlns:a16="http://schemas.microsoft.com/office/drawing/2014/main" id="{B7FFD46D-B69A-4558-BD0C-085F2F9EFCB9}"/>
              </a:ext>
            </a:extLst>
          </p:cNvPr>
          <p:cNvSpPr txBox="1"/>
          <p:nvPr/>
        </p:nvSpPr>
        <p:spPr>
          <a:xfrm>
            <a:off x="838199" y="3078262"/>
            <a:ext cx="5859163" cy="1107996"/>
          </a:xfrm>
          <a:prstGeom prst="rect">
            <a:avLst/>
          </a:prstGeom>
          <a:noFill/>
        </p:spPr>
        <p:txBody>
          <a:bodyPr wrap="square" rtlCol="0">
            <a:spAutoFit/>
          </a:bodyPr>
          <a:lstStyle/>
          <a:p>
            <a:r>
              <a:rPr lang="en-US" sz="2200" dirty="0"/>
              <a:t>Accuracy of the model was 80% that is this percent of data has been correctly classified. You can see the decision boundary. </a:t>
            </a:r>
          </a:p>
        </p:txBody>
      </p:sp>
      <p:sp>
        <p:nvSpPr>
          <p:cNvPr id="7" name="TextBox 6">
            <a:extLst>
              <a:ext uri="{FF2B5EF4-FFF2-40B4-BE49-F238E27FC236}">
                <a16:creationId xmlns:a16="http://schemas.microsoft.com/office/drawing/2014/main" id="{22E6A271-CE99-49B8-8CD3-7E2E01E8E552}"/>
              </a:ext>
            </a:extLst>
          </p:cNvPr>
          <p:cNvSpPr txBox="1"/>
          <p:nvPr/>
        </p:nvSpPr>
        <p:spPr>
          <a:xfrm>
            <a:off x="838199" y="4243981"/>
            <a:ext cx="5859163" cy="769441"/>
          </a:xfrm>
          <a:prstGeom prst="rect">
            <a:avLst/>
          </a:prstGeom>
          <a:noFill/>
        </p:spPr>
        <p:txBody>
          <a:bodyPr wrap="square" rtlCol="0">
            <a:spAutoFit/>
          </a:bodyPr>
          <a:lstStyle/>
          <a:p>
            <a:r>
              <a:rPr lang="en-US" sz="2200" dirty="0"/>
              <a:t>Obviously iris </a:t>
            </a:r>
            <a:r>
              <a:rPr lang="en-US" sz="2200" dirty="0">
                <a:solidFill>
                  <a:srgbClr val="0070C0"/>
                </a:solidFill>
              </a:rPr>
              <a:t>Setosa</a:t>
            </a:r>
            <a:r>
              <a:rPr lang="en-US" sz="2200" dirty="0"/>
              <a:t> has been separated well from the other two types. </a:t>
            </a:r>
          </a:p>
        </p:txBody>
      </p:sp>
      <p:sp>
        <p:nvSpPr>
          <p:cNvPr id="10" name="TextBox 9">
            <a:extLst>
              <a:ext uri="{FF2B5EF4-FFF2-40B4-BE49-F238E27FC236}">
                <a16:creationId xmlns:a16="http://schemas.microsoft.com/office/drawing/2014/main" id="{25B4202F-DFCE-4311-B8FB-EFF431CF135D}"/>
              </a:ext>
            </a:extLst>
          </p:cNvPr>
          <p:cNvSpPr txBox="1"/>
          <p:nvPr/>
        </p:nvSpPr>
        <p:spPr>
          <a:xfrm>
            <a:off x="838199" y="5130995"/>
            <a:ext cx="5859163" cy="1446550"/>
          </a:xfrm>
          <a:prstGeom prst="rect">
            <a:avLst/>
          </a:prstGeom>
          <a:noFill/>
        </p:spPr>
        <p:txBody>
          <a:bodyPr wrap="square" rtlCol="0">
            <a:spAutoFit/>
          </a:bodyPr>
          <a:lstStyle/>
          <a:p>
            <a:r>
              <a:rPr lang="en-US" sz="2200" dirty="0"/>
              <a:t>Algorithm has done its best to classify </a:t>
            </a:r>
            <a:r>
              <a:rPr lang="en-US" sz="2200" dirty="0">
                <a:solidFill>
                  <a:srgbClr val="FFC000"/>
                </a:solidFill>
              </a:rPr>
              <a:t>versicolor</a:t>
            </a:r>
            <a:r>
              <a:rPr lang="en-US" sz="2200" dirty="0"/>
              <a:t> from </a:t>
            </a:r>
            <a:r>
              <a:rPr lang="en-US" sz="2200" dirty="0">
                <a:solidFill>
                  <a:srgbClr val="00B050"/>
                </a:solidFill>
              </a:rPr>
              <a:t>virginica</a:t>
            </a:r>
            <a:r>
              <a:rPr lang="en-US" sz="2200" dirty="0"/>
              <a:t>, it was a difficult task as expected. Try different network structures or variables and compare their prediction accuracy.</a:t>
            </a:r>
          </a:p>
        </p:txBody>
      </p:sp>
      <p:pic>
        <p:nvPicPr>
          <p:cNvPr id="12" name="Picture 11" descr="Chart, scatter chart&#10;&#10;Description automatically generated">
            <a:extLst>
              <a:ext uri="{FF2B5EF4-FFF2-40B4-BE49-F238E27FC236}">
                <a16:creationId xmlns:a16="http://schemas.microsoft.com/office/drawing/2014/main" id="{8D5D87D8-A200-46DA-BE6A-B7B9F6469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103" y="3572621"/>
            <a:ext cx="4719646" cy="3116747"/>
          </a:xfrm>
          <a:prstGeom prst="rect">
            <a:avLst/>
          </a:prstGeom>
        </p:spPr>
      </p:pic>
    </p:spTree>
    <p:extLst>
      <p:ext uri="{BB962C8B-B14F-4D97-AF65-F5344CB8AC3E}">
        <p14:creationId xmlns:p14="http://schemas.microsoft.com/office/powerpoint/2010/main" val="132524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072307" cy="4893647"/>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You will build an artificial neural network to predict whether a student gets admitted into a university based on test1 and test2 score.</a:t>
            </a:r>
          </a:p>
          <a:p>
            <a:endParaRPr lang="en-US" sz="2400" dirty="0">
              <a:ea typeface="Times New Roman" panose="02020603050405020304" pitchFamily="18" charset="0"/>
            </a:endParaRPr>
          </a:p>
          <a:p>
            <a:r>
              <a:rPr lang="en-US" sz="2400" dirty="0">
                <a:ea typeface="Times New Roman" panose="02020603050405020304" pitchFamily="18" charset="0"/>
              </a:rPr>
              <a:t>a. Load data “exam2.csv” into your session and normalize the two independent variables. </a:t>
            </a:r>
          </a:p>
          <a:p>
            <a:r>
              <a:rPr lang="en-US" sz="2400" dirty="0">
                <a:ea typeface="Times New Roman" panose="02020603050405020304" pitchFamily="18" charset="0"/>
              </a:rPr>
              <a:t>b. Generate a scatterplot of test1 vs test2 showing admitted and not admitted students of last year. Explain what you see and expect. </a:t>
            </a:r>
          </a:p>
          <a:p>
            <a:r>
              <a:rPr lang="en-US" sz="2400" dirty="0">
                <a:ea typeface="Times New Roman" panose="02020603050405020304" pitchFamily="18" charset="0"/>
              </a:rPr>
              <a:t>c. Perform 90%-10% train-test random split.</a:t>
            </a:r>
          </a:p>
          <a:p>
            <a:r>
              <a:rPr lang="en-US" sz="2400" dirty="0">
                <a:ea typeface="Times New Roman" panose="02020603050405020304" pitchFamily="18" charset="0"/>
              </a:rPr>
              <a:t>d. Train a 2×2×2 ANN model and test its accuracy on test set.</a:t>
            </a:r>
          </a:p>
          <a:p>
            <a:r>
              <a:rPr lang="en-US" sz="2400" dirty="0">
                <a:ea typeface="Times New Roman" panose="02020603050405020304" pitchFamily="18" charset="0"/>
              </a:rPr>
              <a:t>e. Train a 2×3×2 ANN model and test its accuracy on test set. Does the accuracy of the model change? What happens if we increase the hidden layers to 5? Which model seems to be better considering network complexity and efficiency?  </a:t>
            </a:r>
          </a:p>
        </p:txBody>
      </p:sp>
    </p:spTree>
    <p:extLst>
      <p:ext uri="{BB962C8B-B14F-4D97-AF65-F5344CB8AC3E}">
        <p14:creationId xmlns:p14="http://schemas.microsoft.com/office/powerpoint/2010/main" val="360982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CC9FA7F-0CA6-42CA-A077-320536EF702B}" type="slidenum">
              <a:rPr lang="en-US" smtClean="0"/>
              <a:t>2</a:t>
            </a:fld>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p:txBody>
          <a:bodyPr>
            <a:normAutofit/>
          </a:bodyPr>
          <a:lstStyle/>
          <a:p>
            <a:r>
              <a:rPr lang="en-US" sz="3600" dirty="0">
                <a:solidFill>
                  <a:srgbClr val="990033"/>
                </a:solidFill>
              </a:rPr>
              <a:t>Supervised Learning</a:t>
            </a:r>
          </a:p>
        </p:txBody>
      </p:sp>
      <p:pic>
        <p:nvPicPr>
          <p:cNvPr id="5" name="Picture 4">
            <a:extLst>
              <a:ext uri="{FF2B5EF4-FFF2-40B4-BE49-F238E27FC236}">
                <a16:creationId xmlns:a16="http://schemas.microsoft.com/office/drawing/2014/main" id="{71D8F2FA-A737-4202-B497-27AFD1084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053" y="4147899"/>
            <a:ext cx="1921763" cy="2229670"/>
          </a:xfrm>
          <a:prstGeom prst="rect">
            <a:avLst/>
          </a:prstGeom>
        </p:spPr>
      </p:pic>
      <p:sp>
        <p:nvSpPr>
          <p:cNvPr id="6" name="Rectangle 5">
            <a:extLst>
              <a:ext uri="{FF2B5EF4-FFF2-40B4-BE49-F238E27FC236}">
                <a16:creationId xmlns:a16="http://schemas.microsoft.com/office/drawing/2014/main" id="{753B59D7-BA1C-4063-A544-7C660052B61C}"/>
              </a:ext>
            </a:extLst>
          </p:cNvPr>
          <p:cNvSpPr/>
          <p:nvPr/>
        </p:nvSpPr>
        <p:spPr>
          <a:xfrm>
            <a:off x="637176" y="3731722"/>
            <a:ext cx="2444227" cy="830997"/>
          </a:xfrm>
          <a:prstGeom prst="rect">
            <a:avLst/>
          </a:prstGeom>
        </p:spPr>
        <p:txBody>
          <a:bodyPr wrap="square">
            <a:spAutoFit/>
          </a:bodyPr>
          <a:lstStyle/>
          <a:p>
            <a:pPr algn="ctr"/>
            <a:r>
              <a:rPr lang="en-US" sz="2400" dirty="0"/>
              <a:t>m example (</a:t>
            </a:r>
            <a:r>
              <a:rPr lang="en-US" sz="2400" dirty="0">
                <a:solidFill>
                  <a:srgbClr val="0070C0"/>
                </a:solidFill>
              </a:rPr>
              <a:t>inputs</a:t>
            </a:r>
            <a:r>
              <a:rPr lang="en-US" sz="2400" dirty="0"/>
              <a:t>, </a:t>
            </a:r>
            <a:r>
              <a:rPr lang="en-US" sz="2400" dirty="0">
                <a:solidFill>
                  <a:srgbClr val="FF0000"/>
                </a:solidFill>
              </a:rPr>
              <a:t>outputs</a:t>
            </a:r>
            <a:r>
              <a:rPr lang="en-US" sz="2400" dirty="0"/>
              <a:t>)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CFAC5A3-31FF-4A6A-81C5-3ECBAB19F276}"/>
                  </a:ext>
                </a:extLst>
              </p:cNvPr>
              <p:cNvSpPr/>
              <p:nvPr/>
            </p:nvSpPr>
            <p:spPr>
              <a:xfrm>
                <a:off x="1031497" y="4687790"/>
                <a:ext cx="1774332" cy="462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𝑖</m:t>
                                      </m:r>
                                    </m:sub>
                                  </m:sSub>
                                  <m:r>
                                    <a:rPr lang="en-US" sz="2400" i="1">
                                      <a:latin typeface="Cambria Math" panose="02040503050406030204" pitchFamily="18" charset="0"/>
                                    </a:rPr>
                                    <m:t>,</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e>
                              </m:d>
                            </m:e>
                          </m:d>
                        </m:e>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𝑚</m:t>
                          </m:r>
                        </m:sup>
                      </m:sSubSup>
                    </m:oMath>
                  </m:oMathPara>
                </a14:m>
                <a:endParaRPr lang="en-US" sz="2400" dirty="0"/>
              </a:p>
            </p:txBody>
          </p:sp>
        </mc:Choice>
        <mc:Fallback xmlns="">
          <p:sp>
            <p:nvSpPr>
              <p:cNvPr id="7" name="Rectangle 6">
                <a:extLst>
                  <a:ext uri="{FF2B5EF4-FFF2-40B4-BE49-F238E27FC236}">
                    <a16:creationId xmlns:a16="http://schemas.microsoft.com/office/drawing/2014/main" id="{7CFAC5A3-31FF-4A6A-81C5-3ECBAB19F276}"/>
                  </a:ext>
                </a:extLst>
              </p:cNvPr>
              <p:cNvSpPr>
                <a:spLocks noRot="1" noChangeAspect="1" noMove="1" noResize="1" noEditPoints="1" noAdjustHandles="1" noChangeArrowheads="1" noChangeShapeType="1" noTextEdit="1"/>
              </p:cNvSpPr>
              <p:nvPr/>
            </p:nvSpPr>
            <p:spPr>
              <a:xfrm>
                <a:off x="1031497" y="4687790"/>
                <a:ext cx="1774332" cy="462947"/>
              </a:xfrm>
              <a:prstGeom prst="rect">
                <a:avLst/>
              </a:prstGeom>
              <a:blipFill>
                <a:blip r:embed="rId5"/>
                <a:stretch>
                  <a:fillRect b="-9211"/>
                </a:stretch>
              </a:blipFill>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BE63DF41-8C84-4B97-A9B2-2A58BD7344DE}"/>
              </a:ext>
            </a:extLst>
          </p:cNvPr>
          <p:cNvSpPr/>
          <p:nvPr/>
        </p:nvSpPr>
        <p:spPr>
          <a:xfrm>
            <a:off x="681847" y="3683424"/>
            <a:ext cx="2444227" cy="1579310"/>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F629C3C-A9D9-43FD-AD0B-73C79D57742F}"/>
                  </a:ext>
                </a:extLst>
              </p:cNvPr>
              <p:cNvSpPr/>
              <p:nvPr/>
            </p:nvSpPr>
            <p:spPr>
              <a:xfrm>
                <a:off x="3126074" y="4052955"/>
                <a:ext cx="673581" cy="630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500" i="1" dirty="0" smtClean="0">
                          <a:solidFill>
                            <a:srgbClr val="008000"/>
                          </a:solidFill>
                          <a:latin typeface="Cambria Math" panose="02040503050406030204" pitchFamily="18" charset="0"/>
                          <a:ea typeface="Cambria Math" panose="02040503050406030204" pitchFamily="18" charset="0"/>
                        </a:rPr>
                        <m:t>⇒</m:t>
                      </m:r>
                    </m:oMath>
                  </m:oMathPara>
                </a14:m>
                <a:endParaRPr lang="en-US" sz="3500" dirty="0">
                  <a:solidFill>
                    <a:srgbClr val="008000"/>
                  </a:solidFill>
                </a:endParaRPr>
              </a:p>
            </p:txBody>
          </p:sp>
        </mc:Choice>
        <mc:Fallback xmlns="">
          <p:sp>
            <p:nvSpPr>
              <p:cNvPr id="16" name="Rectangle 15">
                <a:extLst>
                  <a:ext uri="{FF2B5EF4-FFF2-40B4-BE49-F238E27FC236}">
                    <a16:creationId xmlns:a16="http://schemas.microsoft.com/office/drawing/2014/main" id="{5F629C3C-A9D9-43FD-AD0B-73C79D57742F}"/>
                  </a:ext>
                </a:extLst>
              </p:cNvPr>
              <p:cNvSpPr>
                <a:spLocks noRot="1" noChangeAspect="1" noMove="1" noResize="1" noEditPoints="1" noAdjustHandles="1" noChangeArrowheads="1" noChangeShapeType="1" noTextEdit="1"/>
              </p:cNvSpPr>
              <p:nvPr/>
            </p:nvSpPr>
            <p:spPr>
              <a:xfrm>
                <a:off x="3126074" y="4052955"/>
                <a:ext cx="673581" cy="630942"/>
              </a:xfrm>
              <a:prstGeom prst="rect">
                <a:avLst/>
              </a:prstGeom>
              <a:blipFill>
                <a:blip r:embed="rId6"/>
                <a:stretch>
                  <a:fillRect/>
                </a:stretch>
              </a:blipFill>
            </p:spPr>
            <p:txBody>
              <a:bodyPr/>
              <a:lstStyle/>
              <a:p>
                <a:r>
                  <a:rPr lang="en-US">
                    <a:noFill/>
                  </a:rPr>
                  <a:t> </a:t>
                </a:r>
              </a:p>
            </p:txBody>
          </p:sp>
        </mc:Fallback>
      </mc:AlternateContent>
      <p:sp>
        <p:nvSpPr>
          <p:cNvPr id="17" name="Thought Bubble: Cloud 16">
            <a:extLst>
              <a:ext uri="{FF2B5EF4-FFF2-40B4-BE49-F238E27FC236}">
                <a16:creationId xmlns:a16="http://schemas.microsoft.com/office/drawing/2014/main" id="{3617E450-1C3A-4CAA-B527-6DC24E1D102E}"/>
              </a:ext>
            </a:extLst>
          </p:cNvPr>
          <p:cNvSpPr/>
          <p:nvPr/>
        </p:nvSpPr>
        <p:spPr>
          <a:xfrm>
            <a:off x="4011209" y="1632967"/>
            <a:ext cx="2972845" cy="2244891"/>
          </a:xfrm>
          <a:prstGeom prst="cloudCallou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Learn a Pattern to map </a:t>
            </a:r>
            <a:r>
              <a:rPr lang="en-US" sz="2400" dirty="0">
                <a:solidFill>
                  <a:srgbClr val="0070C0"/>
                </a:solidFill>
              </a:rPr>
              <a:t>inputs</a:t>
            </a:r>
            <a:r>
              <a:rPr lang="en-US" sz="2400" dirty="0">
                <a:solidFill>
                  <a:schemeClr val="tx1"/>
                </a:solidFill>
              </a:rPr>
              <a:t> to </a:t>
            </a:r>
            <a:r>
              <a:rPr lang="en-US" sz="2400" dirty="0">
                <a:solidFill>
                  <a:srgbClr val="FF0000"/>
                </a:solidFill>
              </a:rPr>
              <a:t>outputs</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DA6CC2E-202C-4E47-B41F-973076BE6D34}"/>
                  </a:ext>
                </a:extLst>
              </p:cNvPr>
              <p:cNvSpPr/>
              <p:nvPr/>
            </p:nvSpPr>
            <p:spPr>
              <a:xfrm>
                <a:off x="5386425" y="4919263"/>
                <a:ext cx="673581" cy="630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500" i="1" dirty="0" smtClean="0">
                          <a:solidFill>
                            <a:srgbClr val="008000"/>
                          </a:solidFill>
                          <a:latin typeface="Cambria Math" panose="02040503050406030204" pitchFamily="18" charset="0"/>
                          <a:ea typeface="Cambria Math" panose="02040503050406030204" pitchFamily="18" charset="0"/>
                        </a:rPr>
                        <m:t>⇒</m:t>
                      </m:r>
                    </m:oMath>
                  </m:oMathPara>
                </a14:m>
                <a:endParaRPr lang="en-US" sz="3500" dirty="0">
                  <a:solidFill>
                    <a:srgbClr val="008000"/>
                  </a:solidFill>
                </a:endParaRPr>
              </a:p>
            </p:txBody>
          </p:sp>
        </mc:Choice>
        <mc:Fallback xmlns="">
          <p:sp>
            <p:nvSpPr>
              <p:cNvPr id="18" name="Rectangle 17">
                <a:extLst>
                  <a:ext uri="{FF2B5EF4-FFF2-40B4-BE49-F238E27FC236}">
                    <a16:creationId xmlns:a16="http://schemas.microsoft.com/office/drawing/2014/main" id="{8DA6CC2E-202C-4E47-B41F-973076BE6D34}"/>
                  </a:ext>
                </a:extLst>
              </p:cNvPr>
              <p:cNvSpPr>
                <a:spLocks noRot="1" noChangeAspect="1" noMove="1" noResize="1" noEditPoints="1" noAdjustHandles="1" noChangeArrowheads="1" noChangeShapeType="1" noTextEdit="1"/>
              </p:cNvSpPr>
              <p:nvPr/>
            </p:nvSpPr>
            <p:spPr>
              <a:xfrm>
                <a:off x="5386425" y="4919263"/>
                <a:ext cx="673581" cy="630942"/>
              </a:xfrm>
              <a:prstGeom prst="rect">
                <a:avLst/>
              </a:prstGeom>
              <a:blipFill>
                <a:blip r:embed="rId7"/>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22406067-44BF-4432-84FB-0C4098E2B682}"/>
              </a:ext>
            </a:extLst>
          </p:cNvPr>
          <p:cNvSpPr/>
          <p:nvPr/>
        </p:nvSpPr>
        <p:spPr>
          <a:xfrm>
            <a:off x="6243882" y="4686718"/>
            <a:ext cx="2444227" cy="1200329"/>
          </a:xfrm>
          <a:prstGeom prst="rect">
            <a:avLst/>
          </a:prstGeom>
        </p:spPr>
        <p:txBody>
          <a:bodyPr wrap="square">
            <a:spAutoFit/>
          </a:bodyPr>
          <a:lstStyle/>
          <a:p>
            <a:pPr algn="ctr"/>
            <a:r>
              <a:rPr lang="en-US" sz="2400" dirty="0"/>
              <a:t>Predict </a:t>
            </a:r>
            <a:r>
              <a:rPr lang="en-US" sz="2400" dirty="0">
                <a:solidFill>
                  <a:srgbClr val="FF0000"/>
                </a:solidFill>
              </a:rPr>
              <a:t>outputs</a:t>
            </a:r>
            <a:r>
              <a:rPr lang="en-US" sz="2400" dirty="0"/>
              <a:t> for any given </a:t>
            </a:r>
            <a:r>
              <a:rPr lang="en-US" sz="2400" dirty="0">
                <a:solidFill>
                  <a:srgbClr val="0070C0"/>
                </a:solidFill>
              </a:rPr>
              <a:t>inputs</a:t>
            </a:r>
          </a:p>
        </p:txBody>
      </p:sp>
      <p:sp>
        <p:nvSpPr>
          <p:cNvPr id="20" name="Rectangle: Rounded Corners 19">
            <a:extLst>
              <a:ext uri="{FF2B5EF4-FFF2-40B4-BE49-F238E27FC236}">
                <a16:creationId xmlns:a16="http://schemas.microsoft.com/office/drawing/2014/main" id="{1C57F285-0866-43F3-83C8-FF3AA9AEEF19}"/>
              </a:ext>
            </a:extLst>
          </p:cNvPr>
          <p:cNvSpPr/>
          <p:nvPr/>
        </p:nvSpPr>
        <p:spPr>
          <a:xfrm>
            <a:off x="6288553" y="4638420"/>
            <a:ext cx="2444227" cy="1248627"/>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2FEF989A-B51E-4E97-938E-F8BF9A6BE3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2478" y="136525"/>
            <a:ext cx="4246674" cy="3792587"/>
          </a:xfrm>
          <a:prstGeom prst="rect">
            <a:avLst/>
          </a:prstGeom>
        </p:spPr>
      </p:pic>
      <p:sp>
        <p:nvSpPr>
          <p:cNvPr id="2" name="TextBox 1">
            <a:extLst>
              <a:ext uri="{FF2B5EF4-FFF2-40B4-BE49-F238E27FC236}">
                <a16:creationId xmlns:a16="http://schemas.microsoft.com/office/drawing/2014/main" id="{F29DB57C-0E53-4EBC-B799-267357841968}"/>
              </a:ext>
            </a:extLst>
          </p:cNvPr>
          <p:cNvSpPr txBox="1"/>
          <p:nvPr/>
        </p:nvSpPr>
        <p:spPr>
          <a:xfrm rot="16200000">
            <a:off x="8490952" y="3139025"/>
            <a:ext cx="6811662" cy="584775"/>
          </a:xfrm>
          <a:prstGeom prst="rect">
            <a:avLst/>
          </a:prstGeom>
          <a:noFill/>
        </p:spPr>
        <p:txBody>
          <a:bodyPr wrap="square">
            <a:spAutoFit/>
          </a:bodyPr>
          <a:lstStyle/>
          <a:p>
            <a:r>
              <a:rPr lang="en-US" sz="1600" dirty="0">
                <a:solidFill>
                  <a:srgbClr val="C00000"/>
                </a:solidFill>
              </a:rPr>
              <a:t>[1] </a:t>
            </a:r>
            <a:r>
              <a:rPr lang="en-US" sz="1600" dirty="0"/>
              <a:t>towardsdatascience.com/coding-deep-learning-for-beginners-types-of-machine-learning-b9e651e1ed9d</a:t>
            </a:r>
          </a:p>
        </p:txBody>
      </p:sp>
    </p:spTree>
    <p:extLst>
      <p:ext uri="{BB962C8B-B14F-4D97-AF65-F5344CB8AC3E}">
        <p14:creationId xmlns:p14="http://schemas.microsoft.com/office/powerpoint/2010/main" val="1701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10905404" cy="2677656"/>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Download the “glass” dataset and import it into your session. </a:t>
            </a:r>
          </a:p>
          <a:p>
            <a:r>
              <a:rPr lang="en-US" sz="2400" dirty="0">
                <a:ea typeface="Times New Roman" panose="02020603050405020304" pitchFamily="18" charset="0"/>
              </a:rPr>
              <a:t>a. Perform 90%-10% train-test random split after normalization.</a:t>
            </a:r>
          </a:p>
          <a:p>
            <a:r>
              <a:rPr lang="en-US" sz="2400" dirty="0">
                <a:ea typeface="Times New Roman" panose="02020603050405020304" pitchFamily="18" charset="0"/>
              </a:rPr>
              <a:t>b. Train an ANN model using training set to classify the two types of glass ( one/other) based on only two predictor variables and report model accuracy on test set.</a:t>
            </a:r>
          </a:p>
          <a:p>
            <a:r>
              <a:rPr lang="en-US" sz="2400" dirty="0">
                <a:ea typeface="Times New Roman" panose="02020603050405020304" pitchFamily="18" charset="0"/>
              </a:rPr>
              <a:t>c. Train an ANN model using training set to classify the two types of glass ( one/other) based on all predictor variables and report model accuracy on test set.</a:t>
            </a:r>
          </a:p>
          <a:p>
            <a:r>
              <a:rPr lang="en-US" sz="2400" dirty="0">
                <a:ea typeface="Times New Roman" panose="02020603050405020304" pitchFamily="18" charset="0"/>
              </a:rPr>
              <a:t>b. Compare the two accuracies and make a conclusion.</a:t>
            </a:r>
          </a:p>
        </p:txBody>
      </p:sp>
      <p:sp>
        <p:nvSpPr>
          <p:cNvPr id="5" name="Rectangle 4">
            <a:extLst>
              <a:ext uri="{FF2B5EF4-FFF2-40B4-BE49-F238E27FC236}">
                <a16:creationId xmlns:a16="http://schemas.microsoft.com/office/drawing/2014/main" id="{0D1BEDE4-18CC-4A65-B170-8C1FC29D53DC}"/>
              </a:ext>
            </a:extLst>
          </p:cNvPr>
          <p:cNvSpPr/>
          <p:nvPr/>
        </p:nvSpPr>
        <p:spPr>
          <a:xfrm>
            <a:off x="875779" y="4335114"/>
            <a:ext cx="10616006" cy="1938992"/>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Download the “sim2” dataset and import it into your session. </a:t>
            </a:r>
          </a:p>
          <a:p>
            <a:r>
              <a:rPr lang="en-US" sz="2400" dirty="0">
                <a:ea typeface="Times New Roman" panose="02020603050405020304" pitchFamily="18" charset="0"/>
              </a:rPr>
              <a:t>a. Perform 90%-10% train-test random split after normalization.</a:t>
            </a:r>
          </a:p>
          <a:p>
            <a:r>
              <a:rPr lang="en-US" sz="2400" dirty="0">
                <a:ea typeface="Times New Roman" panose="02020603050405020304" pitchFamily="18" charset="0"/>
              </a:rPr>
              <a:t>b. Train an ANN model to classify the class variable values (0/1) based on predictor variables x &amp; y. </a:t>
            </a:r>
          </a:p>
          <a:p>
            <a:r>
              <a:rPr lang="en-US" sz="2400" dirty="0">
                <a:ea typeface="Times New Roman" panose="02020603050405020304" pitchFamily="18" charset="0"/>
              </a:rPr>
              <a:t>c. Generate decision boundary graph and report model accuracy on test set.</a:t>
            </a:r>
          </a:p>
        </p:txBody>
      </p:sp>
    </p:spTree>
    <p:extLst>
      <p:ext uri="{BB962C8B-B14F-4D97-AF65-F5344CB8AC3E}">
        <p14:creationId xmlns:p14="http://schemas.microsoft.com/office/powerpoint/2010/main" val="962009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200A62-F8D7-475D-906C-7E9CA67C7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8" name="Title 1">
            <a:extLst>
              <a:ext uri="{FF2B5EF4-FFF2-40B4-BE49-F238E27FC236}">
                <a16:creationId xmlns:a16="http://schemas.microsoft.com/office/drawing/2014/main" id="{E7925FB2-E72E-49E0-B8B4-A6B35C7B4837}"/>
              </a:ext>
            </a:extLst>
          </p:cNvPr>
          <p:cNvSpPr>
            <a:spLocks noGrp="1"/>
          </p:cNvSpPr>
          <p:nvPr>
            <p:ph type="ctrTitle"/>
          </p:nvPr>
        </p:nvSpPr>
        <p:spPr>
          <a:xfrm>
            <a:off x="1524000" y="2235200"/>
            <a:ext cx="9144000" cy="2387600"/>
          </a:xfrm>
        </p:spPr>
        <p:txBody>
          <a:bodyPr/>
          <a:lstStyle/>
          <a:p>
            <a:r>
              <a:rPr lang="en-US" sz="6000" dirty="0">
                <a:solidFill>
                  <a:srgbClr val="990033"/>
                </a:solidFill>
              </a:rPr>
              <a:t>Goodness of Fit</a:t>
            </a:r>
            <a:br>
              <a:rPr lang="en-US" sz="6000" dirty="0">
                <a:solidFill>
                  <a:srgbClr val="990033"/>
                </a:solidFill>
              </a:rPr>
            </a:br>
            <a:r>
              <a:rPr lang="en-US" sz="6000" dirty="0">
                <a:solidFill>
                  <a:srgbClr val="990033"/>
                </a:solidFill>
              </a:rPr>
              <a:t>Measures</a:t>
            </a:r>
            <a:endParaRPr lang="en-US" dirty="0">
              <a:solidFill>
                <a:srgbClr val="990033"/>
              </a:solidFill>
            </a:endParaRPr>
          </a:p>
        </p:txBody>
      </p:sp>
      <p:sp>
        <p:nvSpPr>
          <p:cNvPr id="5" name="TextBox 4">
            <a:extLst>
              <a:ext uri="{FF2B5EF4-FFF2-40B4-BE49-F238E27FC236}">
                <a16:creationId xmlns:a16="http://schemas.microsoft.com/office/drawing/2014/main" id="{DD167078-F7CE-41B6-ABCC-C67136F408E7}"/>
              </a:ext>
            </a:extLst>
          </p:cNvPr>
          <p:cNvSpPr txBox="1"/>
          <p:nvPr/>
        </p:nvSpPr>
        <p:spPr>
          <a:xfrm>
            <a:off x="7418444" y="5920988"/>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spTree>
    <p:extLst>
      <p:ext uri="{BB962C8B-B14F-4D97-AF65-F5344CB8AC3E}">
        <p14:creationId xmlns:p14="http://schemas.microsoft.com/office/powerpoint/2010/main" val="1653969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a:xfrm>
            <a:off x="838200" y="365125"/>
            <a:ext cx="5437339" cy="1325563"/>
          </a:xfrm>
        </p:spPr>
        <p:txBody>
          <a:bodyPr/>
          <a:lstStyle/>
          <a:p>
            <a:r>
              <a:rPr lang="en-US" dirty="0">
                <a:solidFill>
                  <a:srgbClr val="990033"/>
                </a:solidFill>
              </a:rPr>
              <a:t>Confusion Matrix</a:t>
            </a:r>
          </a:p>
        </p:txBody>
      </p:sp>
      <p:sp>
        <p:nvSpPr>
          <p:cNvPr id="6" name="TextBox 5">
            <a:extLst>
              <a:ext uri="{FF2B5EF4-FFF2-40B4-BE49-F238E27FC236}">
                <a16:creationId xmlns:a16="http://schemas.microsoft.com/office/drawing/2014/main" id="{ADF2DAD9-DBBE-4987-895A-1021D60BDCE5}"/>
              </a:ext>
            </a:extLst>
          </p:cNvPr>
          <p:cNvSpPr txBox="1"/>
          <p:nvPr/>
        </p:nvSpPr>
        <p:spPr>
          <a:xfrm>
            <a:off x="838200" y="1473488"/>
            <a:ext cx="6552156" cy="3108543"/>
          </a:xfrm>
          <a:prstGeom prst="rect">
            <a:avLst/>
          </a:prstGeom>
          <a:noFill/>
        </p:spPr>
        <p:txBody>
          <a:bodyPr wrap="square" rtlCol="0">
            <a:spAutoFit/>
          </a:bodyPr>
          <a:lstStyle/>
          <a:p>
            <a:r>
              <a:rPr lang="en-US" sz="2200" dirty="0"/>
              <a:t>An easy way to present prediction results of a classifier is to use a confusion matrix</a:t>
            </a:r>
            <a:r>
              <a:rPr lang="en-US" sz="2200" b="1" dirty="0"/>
              <a:t>. </a:t>
            </a:r>
          </a:p>
          <a:p>
            <a:pPr>
              <a:lnSpc>
                <a:spcPts val="1200"/>
              </a:lnSpc>
            </a:pPr>
            <a:endParaRPr lang="en-US" sz="2200" b="1" dirty="0"/>
          </a:p>
          <a:p>
            <a:r>
              <a:rPr lang="en-US" sz="2200" dirty="0"/>
              <a:t>For a binary classification problem the</a:t>
            </a:r>
            <a:r>
              <a:rPr lang="en-US" sz="2200" b="1" dirty="0"/>
              <a:t> </a:t>
            </a:r>
            <a:r>
              <a:rPr lang="en-US" sz="2200" dirty="0"/>
              <a:t>confusion matrix generates a 2*2 table where usually the observed class labels are on top (columns) and the predicted class labels are on the sides (rows). </a:t>
            </a:r>
          </a:p>
          <a:p>
            <a:pPr>
              <a:lnSpc>
                <a:spcPts val="1200"/>
              </a:lnSpc>
            </a:pPr>
            <a:endParaRPr lang="en-US" sz="2200" dirty="0"/>
          </a:p>
          <a:p>
            <a:r>
              <a:rPr lang="en-US" sz="2200" dirty="0"/>
              <a:t>Each cell contains the number of predictions made by the classifier that fall into that cell.</a:t>
            </a:r>
          </a:p>
        </p:txBody>
      </p:sp>
      <p:pic>
        <p:nvPicPr>
          <p:cNvPr id="4" name="Picture 3">
            <a:extLst>
              <a:ext uri="{FF2B5EF4-FFF2-40B4-BE49-F238E27FC236}">
                <a16:creationId xmlns:a16="http://schemas.microsoft.com/office/drawing/2014/main" id="{B846B004-4C31-4B0E-98A8-7E411EF55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8193" y="365125"/>
            <a:ext cx="3651438" cy="2870348"/>
          </a:xfrm>
          <a:prstGeom prst="rect">
            <a:avLst/>
          </a:prstGeom>
        </p:spPr>
      </p:pic>
      <p:sp>
        <p:nvSpPr>
          <p:cNvPr id="5" name="TextBox 4">
            <a:extLst>
              <a:ext uri="{FF2B5EF4-FFF2-40B4-BE49-F238E27FC236}">
                <a16:creationId xmlns:a16="http://schemas.microsoft.com/office/drawing/2014/main" id="{52AC3043-9F88-4542-BB8E-DE0F4F394E62}"/>
              </a:ext>
            </a:extLst>
          </p:cNvPr>
          <p:cNvSpPr txBox="1"/>
          <p:nvPr/>
        </p:nvSpPr>
        <p:spPr>
          <a:xfrm>
            <a:off x="9582411" y="551145"/>
            <a:ext cx="1321196" cy="369332"/>
          </a:xfrm>
          <a:prstGeom prst="rect">
            <a:avLst/>
          </a:prstGeom>
          <a:noFill/>
        </p:spPr>
        <p:txBody>
          <a:bodyPr wrap="none" rtlCol="0">
            <a:spAutoFit/>
          </a:bodyPr>
          <a:lstStyle/>
          <a:p>
            <a:r>
              <a:rPr lang="en-US" b="1" dirty="0"/>
              <a:t>Actual Class</a:t>
            </a:r>
          </a:p>
        </p:txBody>
      </p:sp>
      <p:sp>
        <p:nvSpPr>
          <p:cNvPr id="15" name="TextBox 14">
            <a:extLst>
              <a:ext uri="{FF2B5EF4-FFF2-40B4-BE49-F238E27FC236}">
                <a16:creationId xmlns:a16="http://schemas.microsoft.com/office/drawing/2014/main" id="{8A19E80B-0C31-4470-9578-52C300EA129D}"/>
              </a:ext>
            </a:extLst>
          </p:cNvPr>
          <p:cNvSpPr txBox="1"/>
          <p:nvPr/>
        </p:nvSpPr>
        <p:spPr>
          <a:xfrm rot="16200000">
            <a:off x="7635137" y="2047804"/>
            <a:ext cx="1621982" cy="369332"/>
          </a:xfrm>
          <a:prstGeom prst="rect">
            <a:avLst/>
          </a:prstGeom>
          <a:noFill/>
        </p:spPr>
        <p:txBody>
          <a:bodyPr wrap="none" rtlCol="0">
            <a:spAutoFit/>
          </a:bodyPr>
          <a:lstStyle/>
          <a:p>
            <a:r>
              <a:rPr lang="en-US" b="1" dirty="0"/>
              <a:t>Predicted Class</a:t>
            </a:r>
          </a:p>
        </p:txBody>
      </p:sp>
      <p:sp>
        <p:nvSpPr>
          <p:cNvPr id="8" name="Rectangle 7">
            <a:extLst>
              <a:ext uri="{FF2B5EF4-FFF2-40B4-BE49-F238E27FC236}">
                <a16:creationId xmlns:a16="http://schemas.microsoft.com/office/drawing/2014/main" id="{FCBFEB19-AAAC-4AD9-85A8-8F473739F288}"/>
              </a:ext>
            </a:extLst>
          </p:cNvPr>
          <p:cNvSpPr/>
          <p:nvPr/>
        </p:nvSpPr>
        <p:spPr>
          <a:xfrm>
            <a:off x="838200" y="4767064"/>
            <a:ext cx="6552156" cy="1107996"/>
          </a:xfrm>
          <a:prstGeom prst="rect">
            <a:avLst/>
          </a:prstGeom>
        </p:spPr>
        <p:txBody>
          <a:bodyPr wrap="square">
            <a:spAutoFit/>
          </a:bodyPr>
          <a:lstStyle/>
          <a:p>
            <a:r>
              <a:rPr lang="en-US" sz="2200" dirty="0">
                <a:ea typeface="Calibri" panose="020F0502020204030204" pitchFamily="34" charset="0"/>
              </a:rPr>
              <a:t>However, the confusion matrix itself can be ambiguous and misleading. It is always good to have a number that evaluates the performance of a classifier.</a:t>
            </a:r>
            <a:endParaRPr lang="en-US" sz="2200" dirty="0"/>
          </a:p>
        </p:txBody>
      </p:sp>
      <p:pic>
        <p:nvPicPr>
          <p:cNvPr id="10" name="Picture 9">
            <a:extLst>
              <a:ext uri="{FF2B5EF4-FFF2-40B4-BE49-F238E27FC236}">
                <a16:creationId xmlns:a16="http://schemas.microsoft.com/office/drawing/2014/main" id="{09AF4461-1C61-46F6-B18A-F1425C1BB4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8193" y="3421493"/>
            <a:ext cx="3781139" cy="3264384"/>
          </a:xfrm>
          <a:prstGeom prst="rect">
            <a:avLst/>
          </a:prstGeom>
        </p:spPr>
      </p:pic>
      <p:sp>
        <p:nvSpPr>
          <p:cNvPr id="12" name="TextBox 11">
            <a:extLst>
              <a:ext uri="{FF2B5EF4-FFF2-40B4-BE49-F238E27FC236}">
                <a16:creationId xmlns:a16="http://schemas.microsoft.com/office/drawing/2014/main" id="{BB224848-2175-4603-9F97-1E43D7F15463}"/>
              </a:ext>
            </a:extLst>
          </p:cNvPr>
          <p:cNvSpPr txBox="1"/>
          <p:nvPr/>
        </p:nvSpPr>
        <p:spPr>
          <a:xfrm>
            <a:off x="8261462" y="597019"/>
            <a:ext cx="470000" cy="430887"/>
          </a:xfrm>
          <a:prstGeom prst="rect">
            <a:avLst/>
          </a:prstGeom>
          <a:solidFill>
            <a:schemeClr val="bg1"/>
          </a:solidFill>
        </p:spPr>
        <p:txBody>
          <a:bodyPr wrap="none" rtlCol="0">
            <a:spAutoFit/>
          </a:bodyPr>
          <a:lstStyle/>
          <a:p>
            <a:r>
              <a:rPr lang="en-US" sz="2200" b="1" dirty="0"/>
              <a:t>20</a:t>
            </a:r>
          </a:p>
        </p:txBody>
      </p:sp>
    </p:spTree>
    <p:extLst>
      <p:ext uri="{BB962C8B-B14F-4D97-AF65-F5344CB8AC3E}">
        <p14:creationId xmlns:p14="http://schemas.microsoft.com/office/powerpoint/2010/main" val="318762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a:xfrm>
            <a:off x="838200" y="365125"/>
            <a:ext cx="6113745" cy="1325563"/>
          </a:xfrm>
        </p:spPr>
        <p:txBody>
          <a:bodyPr/>
          <a:lstStyle/>
          <a:p>
            <a:r>
              <a:rPr lang="en-US" dirty="0">
                <a:solidFill>
                  <a:srgbClr val="990033"/>
                </a:solidFill>
              </a:rPr>
              <a:t>Accuracy/Precision/Recall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F2DAD9-DBBE-4987-895A-1021D60BDCE5}"/>
                  </a:ext>
                </a:extLst>
              </p:cNvPr>
              <p:cNvSpPr txBox="1"/>
              <p:nvPr/>
            </p:nvSpPr>
            <p:spPr>
              <a:xfrm>
                <a:off x="838200" y="1473488"/>
                <a:ext cx="6113745" cy="1562415"/>
              </a:xfrm>
              <a:prstGeom prst="rect">
                <a:avLst/>
              </a:prstGeom>
              <a:noFill/>
            </p:spPr>
            <p:txBody>
              <a:bodyPr wrap="square" rtlCol="0">
                <a:spAutoFit/>
              </a:bodyPr>
              <a:lstStyle/>
              <a:p>
                <a:r>
                  <a:rPr lang="en-US" sz="2200" dirty="0"/>
                  <a:t>A very common goodness of fit measure for classification problems is accuracy defined as</a:t>
                </a:r>
              </a:p>
              <a:p>
                <a:pPr>
                  <a:lnSpc>
                    <a:spcPts val="1200"/>
                  </a:lnSpc>
                </a:pPr>
                <a:endParaRPr lang="en-US" sz="2200" dirty="0"/>
              </a:p>
              <a:p>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𝐴𝑐𝑐𝑢𝑟𝑎𝑐𝑦</m:t>
                      </m:r>
                      <m:r>
                        <a:rPr lang="en-US" sz="2000" b="0" i="1">
                          <a:latin typeface="Cambria Math" panose="02040503050406030204" pitchFamily="18" charset="0"/>
                        </a:rPr>
                        <m:t>=</m:t>
                      </m:r>
                      <m:f>
                        <m:fPr>
                          <m:ctrlPr>
                            <a:rPr lang="en-US" sz="2000" i="1">
                              <a:latin typeface="Cambria Math" panose="02040503050406030204" pitchFamily="18" charset="0"/>
                            </a:rPr>
                          </m:ctrlPr>
                        </m:fPr>
                        <m:num>
                          <m:r>
                            <a:rPr lang="en-US" sz="2000" b="0">
                              <a:latin typeface="Cambria Math" panose="02040503050406030204" pitchFamily="18" charset="0"/>
                            </a:rPr>
                            <m:t># </m:t>
                          </m:r>
                          <m:r>
                            <a:rPr lang="en-US" sz="2000" b="0" i="1">
                              <a:latin typeface="Cambria Math" panose="02040503050406030204" pitchFamily="18" charset="0"/>
                            </a:rPr>
                            <m:t>𝑜𝑓</m:t>
                          </m:r>
                          <m:r>
                            <a:rPr lang="en-US" sz="2000" b="0">
                              <a:latin typeface="Cambria Math" panose="02040503050406030204" pitchFamily="18" charset="0"/>
                            </a:rPr>
                            <m:t> </m:t>
                          </m:r>
                          <m:r>
                            <a:rPr lang="en-US" sz="2000" b="0" i="1">
                              <a:latin typeface="Cambria Math" panose="02040503050406030204" pitchFamily="18" charset="0"/>
                            </a:rPr>
                            <m:t>𝑐𝑜𝑟𝑟𝑒𝑐𝑡</m:t>
                          </m:r>
                          <m:r>
                            <a:rPr lang="en-US" sz="2000" b="0">
                              <a:latin typeface="Cambria Math" panose="02040503050406030204" pitchFamily="18" charset="0"/>
                            </a:rPr>
                            <m:t> </m:t>
                          </m:r>
                          <m:r>
                            <a:rPr lang="en-US" sz="2000" b="0" i="1">
                              <a:latin typeface="Cambria Math" panose="02040503050406030204" pitchFamily="18" charset="0"/>
                            </a:rPr>
                            <m:t>𝑝𝑟𝑒𝑑𝑒𝑖𝑐𝑡𝑖𝑜𝑛𝑠</m:t>
                          </m:r>
                          <m:r>
                            <a:rPr lang="en-US" sz="2000" b="0">
                              <a:latin typeface="Cambria Math" panose="02040503050406030204" pitchFamily="18" charset="0"/>
                            </a:rPr>
                            <m:t> </m:t>
                          </m:r>
                        </m:num>
                        <m:den>
                          <m:r>
                            <a:rPr lang="en-US" sz="2000" b="0" i="1">
                              <a:latin typeface="Cambria Math" panose="02040503050406030204" pitchFamily="18" charset="0"/>
                            </a:rPr>
                            <m:t>𝑡𝑜𝑡𝑎𝑙</m:t>
                          </m:r>
                          <m:r>
                            <a:rPr lang="en-US" sz="2000" b="0">
                              <a:latin typeface="Cambria Math" panose="02040503050406030204" pitchFamily="18" charset="0"/>
                            </a:rPr>
                            <m:t> </m:t>
                          </m:r>
                          <m:r>
                            <a:rPr lang="en-US" sz="2000" b="0" i="1">
                              <a:latin typeface="Cambria Math" panose="02040503050406030204" pitchFamily="18" charset="0"/>
                            </a:rPr>
                            <m:t>𝑛𝑢𝑚𝑏𝑒𝑟</m:t>
                          </m:r>
                          <m:r>
                            <a:rPr lang="en-US" sz="2000" b="0">
                              <a:latin typeface="Cambria Math" panose="02040503050406030204" pitchFamily="18" charset="0"/>
                            </a:rPr>
                            <m:t> </m:t>
                          </m:r>
                          <m:r>
                            <a:rPr lang="en-US" sz="2000" b="0" i="1">
                              <a:latin typeface="Cambria Math" panose="02040503050406030204" pitchFamily="18" charset="0"/>
                            </a:rPr>
                            <m:t>𝑜𝑓</m:t>
                          </m:r>
                          <m:r>
                            <a:rPr lang="en-US" sz="2000" b="0">
                              <a:latin typeface="Cambria Math" panose="02040503050406030204" pitchFamily="18" charset="0"/>
                            </a:rPr>
                            <m:t> </m:t>
                          </m:r>
                          <m:r>
                            <a:rPr lang="en-US" sz="2000" b="0" i="1">
                              <a:latin typeface="Cambria Math" panose="02040503050406030204" pitchFamily="18" charset="0"/>
                            </a:rPr>
                            <m:t>𝑠𝑎𝑚𝑝𝑙𝑒𝑠</m:t>
                          </m:r>
                        </m:den>
                      </m:f>
                      <m:r>
                        <a:rPr lang="en-US" sz="2000" b="0" i="1">
                          <a:latin typeface="Cambria Math" panose="02040503050406030204" pitchFamily="18" charset="0"/>
                        </a:rPr>
                        <m:t>×100</m:t>
                      </m:r>
                    </m:oMath>
                  </m:oMathPara>
                </a14:m>
                <a:endParaRPr lang="en-US" sz="2000" dirty="0"/>
              </a:p>
            </p:txBody>
          </p:sp>
        </mc:Choice>
        <mc:Fallback xmlns="">
          <p:sp>
            <p:nvSpPr>
              <p:cNvPr id="6" name="TextBox 5">
                <a:extLst>
                  <a:ext uri="{FF2B5EF4-FFF2-40B4-BE49-F238E27FC236}">
                    <a16:creationId xmlns:a16="http://schemas.microsoft.com/office/drawing/2014/main" id="{ADF2DAD9-DBBE-4987-895A-1021D60BDCE5}"/>
                  </a:ext>
                </a:extLst>
              </p:cNvPr>
              <p:cNvSpPr txBox="1">
                <a:spLocks noRot="1" noChangeAspect="1" noMove="1" noResize="1" noEditPoints="1" noAdjustHandles="1" noChangeArrowheads="1" noChangeShapeType="1" noTextEdit="1"/>
              </p:cNvSpPr>
              <p:nvPr/>
            </p:nvSpPr>
            <p:spPr>
              <a:xfrm>
                <a:off x="838200" y="1473488"/>
                <a:ext cx="6113745" cy="1562415"/>
              </a:xfrm>
              <a:prstGeom prst="rect">
                <a:avLst/>
              </a:prstGeom>
              <a:blipFill>
                <a:blip r:embed="rId3"/>
                <a:stretch>
                  <a:fillRect l="-1297" t="-2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B087C1-DBE2-47DC-8A2F-7B2A188BF277}"/>
                  </a:ext>
                </a:extLst>
              </p:cNvPr>
              <p:cNvSpPr txBox="1"/>
              <p:nvPr/>
            </p:nvSpPr>
            <p:spPr>
              <a:xfrm>
                <a:off x="8513733" y="5113354"/>
                <a:ext cx="3022046" cy="485774"/>
              </a:xfrm>
              <a:prstGeom prst="rect">
                <a:avLst/>
              </a:prstGeom>
              <a:noFill/>
            </p:spPr>
            <p:txBody>
              <a:bodyPr wrap="none" rtlCol="0">
                <a:spAutoFit/>
              </a:bodyPr>
              <a:lstStyle/>
              <a:p>
                <a:r>
                  <a:rPr lang="en-US" dirty="0"/>
                  <a:t>Accuracy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2+13</m:t>
                        </m:r>
                      </m:num>
                      <m:den>
                        <m:r>
                          <a:rPr lang="en-US" b="0" i="1" smtClean="0">
                            <a:latin typeface="Cambria Math" panose="02040503050406030204" pitchFamily="18" charset="0"/>
                          </a:rPr>
                          <m:t>20</m:t>
                        </m:r>
                      </m:den>
                    </m:f>
                    <m:r>
                      <a:rPr lang="en-US" b="0" i="1" smtClean="0">
                        <a:latin typeface="Cambria Math" panose="02040503050406030204" pitchFamily="18" charset="0"/>
                      </a:rPr>
                      <m:t>∗100=75%</m:t>
                    </m:r>
                  </m:oMath>
                </a14:m>
                <a:endParaRPr lang="en-US" dirty="0"/>
              </a:p>
            </p:txBody>
          </p:sp>
        </mc:Choice>
        <mc:Fallback xmlns="">
          <p:sp>
            <p:nvSpPr>
              <p:cNvPr id="3" name="TextBox 2">
                <a:extLst>
                  <a:ext uri="{FF2B5EF4-FFF2-40B4-BE49-F238E27FC236}">
                    <a16:creationId xmlns:a16="http://schemas.microsoft.com/office/drawing/2014/main" id="{26B087C1-DBE2-47DC-8A2F-7B2A188BF277}"/>
                  </a:ext>
                </a:extLst>
              </p:cNvPr>
              <p:cNvSpPr txBox="1">
                <a:spLocks noRot="1" noChangeAspect="1" noMove="1" noResize="1" noEditPoints="1" noAdjustHandles="1" noChangeArrowheads="1" noChangeShapeType="1" noTextEdit="1"/>
              </p:cNvSpPr>
              <p:nvPr/>
            </p:nvSpPr>
            <p:spPr>
              <a:xfrm>
                <a:off x="8513733" y="5113354"/>
                <a:ext cx="3022046" cy="485774"/>
              </a:xfrm>
              <a:prstGeom prst="rect">
                <a:avLst/>
              </a:prstGeom>
              <a:blipFill>
                <a:blip r:embed="rId4"/>
                <a:stretch>
                  <a:fillRect l="-1818" b="-886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B96448F-DC46-4141-A34F-2A932C174F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5712" y="3035903"/>
            <a:ext cx="2658088" cy="1926667"/>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7D9B9E4-1BD1-457A-9EF8-DAB4ED551C03}"/>
                  </a:ext>
                </a:extLst>
              </p:cNvPr>
              <p:cNvSpPr/>
              <p:nvPr/>
            </p:nvSpPr>
            <p:spPr>
              <a:xfrm>
                <a:off x="838200" y="3249625"/>
                <a:ext cx="6096000" cy="3458319"/>
              </a:xfrm>
              <a:prstGeom prst="rect">
                <a:avLst/>
              </a:prstGeom>
            </p:spPr>
            <p:txBody>
              <a:bodyPr>
                <a:spAutoFit/>
              </a:bodyPr>
              <a:lstStyle/>
              <a:p>
                <a:r>
                  <a:rPr lang="en-US" sz="2200" dirty="0">
                    <a:ea typeface="Calibri" panose="020F0502020204030204" pitchFamily="34" charset="0"/>
                  </a:rPr>
                  <a:t>However, accuracy alone is typically not good enough to show model performance. Two other important evaluation measures are Precision and Recall defined as</a:t>
                </a:r>
              </a:p>
              <a:p>
                <a:pPr>
                  <a:lnSpc>
                    <a:spcPts val="1200"/>
                  </a:lnSpc>
                </a:pPr>
                <a:endParaRPr lang="en-US" sz="2200" dirty="0"/>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Precision</m:t>
                      </m:r>
                      <m:r>
                        <a:rPr lang="en-US" sz="2000" b="1" i="1">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True</m:t>
                          </m:r>
                          <m:r>
                            <a:rPr lang="en-US" sz="2000">
                              <a:latin typeface="Cambria Math" panose="02040503050406030204" pitchFamily="18" charset="0"/>
                            </a:rPr>
                            <m:t> </m:t>
                          </m:r>
                          <m:r>
                            <m:rPr>
                              <m:sty m:val="p"/>
                            </m:rPr>
                            <a:rPr lang="en-US" sz="2000">
                              <a:latin typeface="Cambria Math" panose="02040503050406030204" pitchFamily="18" charset="0"/>
                            </a:rPr>
                            <m:t>Positive</m:t>
                          </m:r>
                        </m:num>
                        <m:den>
                          <m:r>
                            <m:rPr>
                              <m:sty m:val="p"/>
                            </m:rPr>
                            <a:rPr lang="en-US" sz="2000">
                              <a:latin typeface="Cambria Math" panose="02040503050406030204" pitchFamily="18" charset="0"/>
                            </a:rPr>
                            <m:t>True</m:t>
                          </m:r>
                          <m:r>
                            <a:rPr lang="en-US" sz="2000">
                              <a:latin typeface="Cambria Math" panose="02040503050406030204" pitchFamily="18" charset="0"/>
                            </a:rPr>
                            <m:t> </m:t>
                          </m:r>
                          <m:r>
                            <m:rPr>
                              <m:sty m:val="p"/>
                            </m:rPr>
                            <a:rPr lang="en-US" sz="2000">
                              <a:latin typeface="Cambria Math" panose="02040503050406030204" pitchFamily="18" charset="0"/>
                            </a:rPr>
                            <m:t>Positive</m:t>
                          </m:r>
                          <m:r>
                            <a:rPr lang="en-US" sz="2000">
                              <a:latin typeface="Cambria Math" panose="02040503050406030204" pitchFamily="18" charset="0"/>
                            </a:rPr>
                            <m:t>+ </m:t>
                          </m:r>
                          <m:r>
                            <m:rPr>
                              <m:sty m:val="p"/>
                            </m:rPr>
                            <a:rPr lang="en-US" sz="2000">
                              <a:latin typeface="Cambria Math" panose="02040503050406030204" pitchFamily="18" charset="0"/>
                            </a:rPr>
                            <m:t>False</m:t>
                          </m:r>
                          <m:r>
                            <a:rPr lang="en-US" sz="2000">
                              <a:latin typeface="Cambria Math" panose="02040503050406030204" pitchFamily="18" charset="0"/>
                            </a:rPr>
                            <m:t> </m:t>
                          </m:r>
                          <m:r>
                            <m:rPr>
                              <m:sty m:val="p"/>
                            </m:rPr>
                            <a:rPr lang="en-US" sz="2000">
                              <a:latin typeface="Cambria Math" panose="02040503050406030204" pitchFamily="18" charset="0"/>
                            </a:rPr>
                            <m:t>Positive</m:t>
                          </m:r>
                        </m:den>
                      </m:f>
                      <m:r>
                        <a:rPr lang="en-US" sz="2000" b="1" i="1">
                          <a:latin typeface="Cambria Math" panose="02040503050406030204" pitchFamily="18" charset="0"/>
                        </a:rPr>
                        <m:t>×</m:t>
                      </m:r>
                      <m:r>
                        <a:rPr lang="en-US" sz="2000" b="0" i="1">
                          <a:latin typeface="Cambria Math" panose="02040503050406030204" pitchFamily="18" charset="0"/>
                        </a:rPr>
                        <m:t>100</m:t>
                      </m:r>
                    </m:oMath>
                  </m:oMathPara>
                </a14:m>
                <a:endParaRPr lang="en-US" sz="2000" dirty="0"/>
              </a:p>
              <a:p>
                <a:endParaRPr lang="en-US" sz="2000" dirty="0"/>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Recall</m:t>
                      </m:r>
                      <m:r>
                        <a:rPr lang="en-US" sz="2000" b="1" i="1">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True</m:t>
                          </m:r>
                          <m:r>
                            <a:rPr lang="en-US" sz="2000">
                              <a:latin typeface="Cambria Math" panose="02040503050406030204" pitchFamily="18" charset="0"/>
                            </a:rPr>
                            <m:t> </m:t>
                          </m:r>
                          <m:r>
                            <m:rPr>
                              <m:sty m:val="p"/>
                            </m:rPr>
                            <a:rPr lang="en-US" sz="2000">
                              <a:latin typeface="Cambria Math" panose="02040503050406030204" pitchFamily="18" charset="0"/>
                            </a:rPr>
                            <m:t>Positive</m:t>
                          </m:r>
                        </m:num>
                        <m:den>
                          <m:r>
                            <m:rPr>
                              <m:sty m:val="p"/>
                            </m:rPr>
                            <a:rPr lang="en-US" sz="2000">
                              <a:latin typeface="Cambria Math" panose="02040503050406030204" pitchFamily="18" charset="0"/>
                            </a:rPr>
                            <m:t>True</m:t>
                          </m:r>
                          <m:r>
                            <a:rPr lang="en-US" sz="2000">
                              <a:latin typeface="Cambria Math" panose="02040503050406030204" pitchFamily="18" charset="0"/>
                            </a:rPr>
                            <m:t> </m:t>
                          </m:r>
                          <m:r>
                            <m:rPr>
                              <m:sty m:val="p"/>
                            </m:rPr>
                            <a:rPr lang="en-US" sz="2000">
                              <a:latin typeface="Cambria Math" panose="02040503050406030204" pitchFamily="18" charset="0"/>
                            </a:rPr>
                            <m:t>Positive</m:t>
                          </m:r>
                          <m:r>
                            <a:rPr lang="en-US" sz="2000">
                              <a:latin typeface="Cambria Math" panose="02040503050406030204" pitchFamily="18" charset="0"/>
                            </a:rPr>
                            <m:t>+</m:t>
                          </m:r>
                          <m:r>
                            <m:rPr>
                              <m:sty m:val="p"/>
                            </m:rPr>
                            <a:rPr lang="en-US" sz="2000">
                              <a:latin typeface="Cambria Math" panose="02040503050406030204" pitchFamily="18" charset="0"/>
                            </a:rPr>
                            <m:t>False</m:t>
                          </m:r>
                          <m:r>
                            <a:rPr lang="en-US" sz="2000">
                              <a:latin typeface="Cambria Math" panose="02040503050406030204" pitchFamily="18" charset="0"/>
                            </a:rPr>
                            <m:t> </m:t>
                          </m:r>
                          <m:r>
                            <m:rPr>
                              <m:sty m:val="p"/>
                            </m:rPr>
                            <a:rPr lang="en-US" sz="2000">
                              <a:latin typeface="Cambria Math" panose="02040503050406030204" pitchFamily="18" charset="0"/>
                            </a:rPr>
                            <m:t>Negative</m:t>
                          </m:r>
                        </m:den>
                      </m:f>
                      <m:r>
                        <a:rPr lang="en-US" sz="2000" b="1" i="1">
                          <a:latin typeface="Cambria Math" panose="02040503050406030204" pitchFamily="18" charset="0"/>
                        </a:rPr>
                        <m:t>×</m:t>
                      </m:r>
                      <m:r>
                        <a:rPr lang="en-US" sz="2000" b="0" i="1">
                          <a:latin typeface="Cambria Math" panose="02040503050406030204" pitchFamily="18" charset="0"/>
                        </a:rPr>
                        <m:t>100</m:t>
                      </m:r>
                    </m:oMath>
                  </m:oMathPara>
                </a14:m>
                <a:endParaRPr lang="en-US" sz="2000" dirty="0"/>
              </a:p>
              <a:p>
                <a:endParaRPr lang="en-US" sz="2200" dirty="0"/>
              </a:p>
            </p:txBody>
          </p:sp>
        </mc:Choice>
        <mc:Fallback xmlns="">
          <p:sp>
            <p:nvSpPr>
              <p:cNvPr id="8" name="Rectangle 7">
                <a:extLst>
                  <a:ext uri="{FF2B5EF4-FFF2-40B4-BE49-F238E27FC236}">
                    <a16:creationId xmlns:a16="http://schemas.microsoft.com/office/drawing/2014/main" id="{87D9B9E4-1BD1-457A-9EF8-DAB4ED551C03}"/>
                  </a:ext>
                </a:extLst>
              </p:cNvPr>
              <p:cNvSpPr>
                <a:spLocks noRot="1" noChangeAspect="1" noMove="1" noResize="1" noEditPoints="1" noAdjustHandles="1" noChangeArrowheads="1" noChangeShapeType="1" noTextEdit="1"/>
              </p:cNvSpPr>
              <p:nvPr/>
            </p:nvSpPr>
            <p:spPr>
              <a:xfrm>
                <a:off x="838200" y="3249625"/>
                <a:ext cx="6096000" cy="3458319"/>
              </a:xfrm>
              <a:prstGeom prst="rect">
                <a:avLst/>
              </a:prstGeom>
              <a:blipFill>
                <a:blip r:embed="rId6"/>
                <a:stretch>
                  <a:fillRect l="-1300" t="-123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7D1F6B3-27DE-4CF5-8953-2F846492DA85}"/>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558280" y="136213"/>
            <a:ext cx="4336577" cy="2674550"/>
          </a:xfrm>
          <a:prstGeom prst="rect">
            <a:avLst/>
          </a:prstGeom>
          <a:noFill/>
          <a:ln>
            <a:noFill/>
          </a:ln>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4CF4A5F-211D-4AA5-BF5C-3895333390C2}"/>
                  </a:ext>
                </a:extLst>
              </p:cNvPr>
              <p:cNvSpPr txBox="1"/>
              <p:nvPr/>
            </p:nvSpPr>
            <p:spPr>
              <a:xfrm>
                <a:off x="8513733" y="5625117"/>
                <a:ext cx="2934008" cy="485454"/>
              </a:xfrm>
              <a:prstGeom prst="rect">
                <a:avLst/>
              </a:prstGeom>
              <a:noFill/>
            </p:spPr>
            <p:txBody>
              <a:bodyPr wrap="none" rtlCol="0">
                <a:spAutoFit/>
              </a:bodyPr>
              <a:lstStyle/>
              <a:p>
                <a:r>
                  <a:rPr lang="en-US" dirty="0"/>
                  <a:t>Precision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2+1</m:t>
                        </m:r>
                      </m:den>
                    </m:f>
                    <m:r>
                      <a:rPr lang="en-US" b="0" i="1" smtClean="0">
                        <a:latin typeface="Cambria Math" panose="02040503050406030204" pitchFamily="18" charset="0"/>
                      </a:rPr>
                      <m:t>∗100=67%</m:t>
                    </m:r>
                  </m:oMath>
                </a14:m>
                <a:endParaRPr lang="en-US" dirty="0"/>
              </a:p>
            </p:txBody>
          </p:sp>
        </mc:Choice>
        <mc:Fallback xmlns="">
          <p:sp>
            <p:nvSpPr>
              <p:cNvPr id="10" name="TextBox 9">
                <a:extLst>
                  <a:ext uri="{FF2B5EF4-FFF2-40B4-BE49-F238E27FC236}">
                    <a16:creationId xmlns:a16="http://schemas.microsoft.com/office/drawing/2014/main" id="{D4CF4A5F-211D-4AA5-BF5C-3895333390C2}"/>
                  </a:ext>
                </a:extLst>
              </p:cNvPr>
              <p:cNvSpPr txBox="1">
                <a:spLocks noRot="1" noChangeAspect="1" noMove="1" noResize="1" noEditPoints="1" noAdjustHandles="1" noChangeArrowheads="1" noChangeShapeType="1" noTextEdit="1"/>
              </p:cNvSpPr>
              <p:nvPr/>
            </p:nvSpPr>
            <p:spPr>
              <a:xfrm>
                <a:off x="8513733" y="5625117"/>
                <a:ext cx="2934008" cy="485454"/>
              </a:xfrm>
              <a:prstGeom prst="rect">
                <a:avLst/>
              </a:prstGeom>
              <a:blipFill>
                <a:blip r:embed="rId8"/>
                <a:stretch>
                  <a:fillRect l="-1871"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C63664C-CF5A-46AF-A010-50CA2976DB1F}"/>
                  </a:ext>
                </a:extLst>
              </p:cNvPr>
              <p:cNvSpPr txBox="1"/>
              <p:nvPr/>
            </p:nvSpPr>
            <p:spPr>
              <a:xfrm>
                <a:off x="8513733" y="6136560"/>
                <a:ext cx="2634504" cy="485454"/>
              </a:xfrm>
              <a:prstGeom prst="rect">
                <a:avLst/>
              </a:prstGeom>
              <a:noFill/>
            </p:spPr>
            <p:txBody>
              <a:bodyPr wrap="none" rtlCol="0">
                <a:spAutoFit/>
              </a:bodyPr>
              <a:lstStyle/>
              <a:p>
                <a:r>
                  <a:rPr lang="en-US" dirty="0"/>
                  <a:t>Recall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2+4</m:t>
                        </m:r>
                      </m:den>
                    </m:f>
                    <m:r>
                      <a:rPr lang="en-US" b="0" i="1" smtClean="0">
                        <a:latin typeface="Cambria Math" panose="02040503050406030204" pitchFamily="18" charset="0"/>
                      </a:rPr>
                      <m:t>∗100=33%</m:t>
                    </m:r>
                  </m:oMath>
                </a14:m>
                <a:endParaRPr lang="en-US" dirty="0"/>
              </a:p>
            </p:txBody>
          </p:sp>
        </mc:Choice>
        <mc:Fallback xmlns="">
          <p:sp>
            <p:nvSpPr>
              <p:cNvPr id="11" name="TextBox 10">
                <a:extLst>
                  <a:ext uri="{FF2B5EF4-FFF2-40B4-BE49-F238E27FC236}">
                    <a16:creationId xmlns:a16="http://schemas.microsoft.com/office/drawing/2014/main" id="{AC63664C-CF5A-46AF-A010-50CA2976DB1F}"/>
                  </a:ext>
                </a:extLst>
              </p:cNvPr>
              <p:cNvSpPr txBox="1">
                <a:spLocks noRot="1" noChangeAspect="1" noMove="1" noResize="1" noEditPoints="1" noAdjustHandles="1" noChangeArrowheads="1" noChangeShapeType="1" noTextEdit="1"/>
              </p:cNvSpPr>
              <p:nvPr/>
            </p:nvSpPr>
            <p:spPr>
              <a:xfrm>
                <a:off x="8513733" y="6136560"/>
                <a:ext cx="2634504" cy="485454"/>
              </a:xfrm>
              <a:prstGeom prst="rect">
                <a:avLst/>
              </a:prstGeom>
              <a:blipFill>
                <a:blip r:embed="rId9"/>
                <a:stretch>
                  <a:fillRect l="-2083" b="-8861"/>
                </a:stretch>
              </a:blipFill>
            </p:spPr>
            <p:txBody>
              <a:bodyPr/>
              <a:lstStyle/>
              <a:p>
                <a:r>
                  <a:rPr lang="en-US">
                    <a:noFill/>
                  </a:rPr>
                  <a:t> </a:t>
                </a:r>
              </a:p>
            </p:txBody>
          </p:sp>
        </mc:Fallback>
      </mc:AlternateContent>
    </p:spTree>
    <p:extLst>
      <p:ext uri="{BB962C8B-B14F-4D97-AF65-F5344CB8AC3E}">
        <p14:creationId xmlns:p14="http://schemas.microsoft.com/office/powerpoint/2010/main" val="347348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p:txBody>
          <a:bodyPr/>
          <a:lstStyle/>
          <a:p>
            <a:r>
              <a:rPr lang="en-US" dirty="0">
                <a:solidFill>
                  <a:srgbClr val="990033"/>
                </a:solidFill>
              </a:rPr>
              <a:t>F-Score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F2DAD9-DBBE-4987-895A-1021D60BDCE5}"/>
                  </a:ext>
                </a:extLst>
              </p:cNvPr>
              <p:cNvSpPr txBox="1"/>
              <p:nvPr/>
            </p:nvSpPr>
            <p:spPr>
              <a:xfrm>
                <a:off x="838200" y="1473488"/>
                <a:ext cx="5462391" cy="2036198"/>
              </a:xfrm>
              <a:prstGeom prst="rect">
                <a:avLst/>
              </a:prstGeom>
              <a:noFill/>
            </p:spPr>
            <p:txBody>
              <a:bodyPr wrap="square" rtlCol="0">
                <a:spAutoFit/>
              </a:bodyPr>
              <a:lstStyle/>
              <a:p>
                <a:r>
                  <a:rPr lang="en-US" sz="2200" dirty="0"/>
                  <a:t>If we were looking to select a model based on a balance between precision and recall, the following measure known as F-measure or F-score is best </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F</m:t>
                      </m:r>
                      <m:r>
                        <a:rPr lang="en-US" sz="2000" i="1">
                          <a:latin typeface="Cambria Math" panose="02040503050406030204" pitchFamily="18" charset="0"/>
                        </a:rPr>
                        <m:t>−</m:t>
                      </m:r>
                      <m:r>
                        <m:rPr>
                          <m:sty m:val="p"/>
                        </m:rPr>
                        <a:rPr lang="en-US" sz="2000">
                          <a:latin typeface="Cambria Math" panose="02040503050406030204" pitchFamily="18" charset="0"/>
                        </a:rPr>
                        <m:t>Score</m:t>
                      </m:r>
                      <m:r>
                        <a:rPr lang="en-US" sz="2000" b="1" i="1">
                          <a:latin typeface="Cambria Math" panose="02040503050406030204" pitchFamily="18" charset="0"/>
                        </a:rPr>
                        <m:t>=</m:t>
                      </m:r>
                      <m:r>
                        <a:rPr lang="en-US" sz="2000" b="1" i="1">
                          <a:latin typeface="Cambria Math" panose="02040503050406030204" pitchFamily="18" charset="0"/>
                        </a:rPr>
                        <m:t>𝟐</m:t>
                      </m:r>
                      <m:r>
                        <a:rPr lang="en-US" sz="2000" b="1" i="1">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Precision</m:t>
                          </m:r>
                          <m:r>
                            <a:rPr lang="en-US" sz="2000">
                              <a:latin typeface="Cambria Math" panose="02040503050406030204" pitchFamily="18" charset="0"/>
                            </a:rPr>
                            <m:t> ×</m:t>
                          </m:r>
                          <m:r>
                            <m:rPr>
                              <m:sty m:val="p"/>
                            </m:rPr>
                            <a:rPr lang="en-US" sz="2000">
                              <a:latin typeface="Cambria Math" panose="02040503050406030204" pitchFamily="18" charset="0"/>
                            </a:rPr>
                            <m:t>Recall</m:t>
                          </m:r>
                        </m:num>
                        <m:den>
                          <m:r>
                            <m:rPr>
                              <m:sty m:val="p"/>
                            </m:rPr>
                            <a:rPr lang="en-US" sz="2000">
                              <a:latin typeface="Cambria Math" panose="02040503050406030204" pitchFamily="18" charset="0"/>
                            </a:rPr>
                            <m:t>Precision</m:t>
                          </m:r>
                          <m:r>
                            <a:rPr lang="en-US" sz="2000">
                              <a:latin typeface="Cambria Math" panose="02040503050406030204" pitchFamily="18" charset="0"/>
                            </a:rPr>
                            <m:t>+</m:t>
                          </m:r>
                          <m:r>
                            <m:rPr>
                              <m:sty m:val="p"/>
                            </m:rPr>
                            <a:rPr lang="en-US" sz="2000">
                              <a:latin typeface="Cambria Math" panose="02040503050406030204" pitchFamily="18" charset="0"/>
                            </a:rPr>
                            <m:t>Recall</m:t>
                          </m:r>
                        </m:den>
                      </m:f>
                    </m:oMath>
                  </m:oMathPara>
                </a14:m>
                <a:endParaRPr lang="en-US" sz="2000" dirty="0"/>
              </a:p>
            </p:txBody>
          </p:sp>
        </mc:Choice>
        <mc:Fallback xmlns="">
          <p:sp>
            <p:nvSpPr>
              <p:cNvPr id="6" name="TextBox 5">
                <a:extLst>
                  <a:ext uri="{FF2B5EF4-FFF2-40B4-BE49-F238E27FC236}">
                    <a16:creationId xmlns:a16="http://schemas.microsoft.com/office/drawing/2014/main" id="{ADF2DAD9-DBBE-4987-895A-1021D60BDCE5}"/>
                  </a:ext>
                </a:extLst>
              </p:cNvPr>
              <p:cNvSpPr txBox="1">
                <a:spLocks noRot="1" noChangeAspect="1" noMove="1" noResize="1" noEditPoints="1" noAdjustHandles="1" noChangeArrowheads="1" noChangeShapeType="1" noTextEdit="1"/>
              </p:cNvSpPr>
              <p:nvPr/>
            </p:nvSpPr>
            <p:spPr>
              <a:xfrm>
                <a:off x="838200" y="1473488"/>
                <a:ext cx="5462391" cy="2036198"/>
              </a:xfrm>
              <a:prstGeom prst="rect">
                <a:avLst/>
              </a:prstGeom>
              <a:blipFill>
                <a:blip r:embed="rId3"/>
                <a:stretch>
                  <a:fillRect l="-1451" t="-2096" r="-781"/>
                </a:stretch>
              </a:blipFill>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A555BDAC-6B26-4353-9865-B6DCCA735B64}"/>
              </a:ext>
            </a:extLst>
          </p:cNvPr>
          <p:cNvGraphicFramePr>
            <a:graphicFrameLocks noGrp="1"/>
          </p:cNvGraphicFramePr>
          <p:nvPr/>
        </p:nvGraphicFramePr>
        <p:xfrm>
          <a:off x="6513534" y="368853"/>
          <a:ext cx="5216049" cy="2028996"/>
        </p:xfrm>
        <a:graphic>
          <a:graphicData uri="http://schemas.openxmlformats.org/drawingml/2006/table">
            <a:tbl>
              <a:tblPr firstRow="1" firstCol="1" bandRow="1">
                <a:tableStyleId>{5C22544A-7EE6-4342-B048-85BDC9FD1C3A}</a:tableStyleId>
              </a:tblPr>
              <a:tblGrid>
                <a:gridCol w="1528176">
                  <a:extLst>
                    <a:ext uri="{9D8B030D-6E8A-4147-A177-3AD203B41FA5}">
                      <a16:colId xmlns:a16="http://schemas.microsoft.com/office/drawing/2014/main" val="1144201162"/>
                    </a:ext>
                  </a:extLst>
                </a:gridCol>
                <a:gridCol w="1453019">
                  <a:extLst>
                    <a:ext uri="{9D8B030D-6E8A-4147-A177-3AD203B41FA5}">
                      <a16:colId xmlns:a16="http://schemas.microsoft.com/office/drawing/2014/main" val="1819340735"/>
                    </a:ext>
                  </a:extLst>
                </a:gridCol>
                <a:gridCol w="1202499">
                  <a:extLst>
                    <a:ext uri="{9D8B030D-6E8A-4147-A177-3AD203B41FA5}">
                      <a16:colId xmlns:a16="http://schemas.microsoft.com/office/drawing/2014/main" val="12769588"/>
                    </a:ext>
                  </a:extLst>
                </a:gridCol>
                <a:gridCol w="1032355">
                  <a:extLst>
                    <a:ext uri="{9D8B030D-6E8A-4147-A177-3AD203B41FA5}">
                      <a16:colId xmlns:a16="http://schemas.microsoft.com/office/drawing/2014/main" val="3228826392"/>
                    </a:ext>
                  </a:extLst>
                </a:gridCol>
              </a:tblGrid>
              <a:tr h="507249">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Precison (P)</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Recall (R)</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F-Score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15236274"/>
                  </a:ext>
                </a:extLst>
              </a:tr>
              <a:tr h="507249">
                <a:tc>
                  <a:txBody>
                    <a:bodyPr/>
                    <a:lstStyle/>
                    <a:p>
                      <a:pPr marL="0" marR="0">
                        <a:lnSpc>
                          <a:spcPct val="107000"/>
                        </a:lnSpc>
                        <a:spcBef>
                          <a:spcPts val="0"/>
                        </a:spcBef>
                        <a:spcAft>
                          <a:spcPts val="0"/>
                        </a:spcAft>
                      </a:pPr>
                      <a:r>
                        <a:rPr lang="en-US" sz="2000">
                          <a:effectLst/>
                        </a:rPr>
                        <a:t>Algorithm 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0.5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dirty="0">
                          <a:effectLst/>
                        </a:rPr>
                        <a:t>0.4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dirty="0">
                          <a:effectLst/>
                        </a:rPr>
                        <a:t>0.444</a:t>
                      </a:r>
                      <a:endParaRPr lang="en-US" dirty="0"/>
                    </a:p>
                  </a:txBody>
                  <a:tcPr marL="68580" marR="68580" marT="0" marB="0"/>
                </a:tc>
                <a:extLst>
                  <a:ext uri="{0D108BD9-81ED-4DB2-BD59-A6C34878D82A}">
                    <a16:rowId xmlns:a16="http://schemas.microsoft.com/office/drawing/2014/main" val="94698063"/>
                  </a:ext>
                </a:extLst>
              </a:tr>
              <a:tr h="507249">
                <a:tc>
                  <a:txBody>
                    <a:bodyPr/>
                    <a:lstStyle/>
                    <a:p>
                      <a:pPr marL="0" marR="0">
                        <a:lnSpc>
                          <a:spcPct val="107000"/>
                        </a:lnSpc>
                        <a:spcBef>
                          <a:spcPts val="0"/>
                        </a:spcBef>
                        <a:spcAft>
                          <a:spcPts val="0"/>
                        </a:spcAft>
                      </a:pPr>
                      <a:r>
                        <a:rPr lang="en-US" sz="2000">
                          <a:effectLst/>
                        </a:rPr>
                        <a:t>Algorithm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0.7</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0.1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effectLst/>
                        </a:rPr>
                        <a:t>0.175</a:t>
                      </a:r>
                      <a:endParaRPr lang="en-US"/>
                    </a:p>
                  </a:txBody>
                  <a:tcPr marL="68580" marR="68580" marT="0" marB="0"/>
                </a:tc>
                <a:extLst>
                  <a:ext uri="{0D108BD9-81ED-4DB2-BD59-A6C34878D82A}">
                    <a16:rowId xmlns:a16="http://schemas.microsoft.com/office/drawing/2014/main" val="4089087201"/>
                  </a:ext>
                </a:extLst>
              </a:tr>
              <a:tr h="507249">
                <a:tc>
                  <a:txBody>
                    <a:bodyPr/>
                    <a:lstStyle/>
                    <a:p>
                      <a:pPr marL="0" marR="0">
                        <a:lnSpc>
                          <a:spcPct val="107000"/>
                        </a:lnSpc>
                        <a:spcBef>
                          <a:spcPts val="0"/>
                        </a:spcBef>
                        <a:spcAft>
                          <a:spcPts val="0"/>
                        </a:spcAft>
                      </a:pPr>
                      <a:r>
                        <a:rPr lang="en-US" sz="2000">
                          <a:effectLst/>
                        </a:rPr>
                        <a:t>Algorithm 3</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0.02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dirty="0">
                          <a:effectLst/>
                        </a:rPr>
                        <a:t>0.0392</a:t>
                      </a:r>
                      <a:endParaRPr lang="en-US" dirty="0"/>
                    </a:p>
                  </a:txBody>
                  <a:tcPr marL="68580" marR="68580" marT="0" marB="0"/>
                </a:tc>
                <a:extLst>
                  <a:ext uri="{0D108BD9-81ED-4DB2-BD59-A6C34878D82A}">
                    <a16:rowId xmlns:a16="http://schemas.microsoft.com/office/drawing/2014/main" val="3932669733"/>
                  </a:ext>
                </a:extLst>
              </a:tr>
            </a:tbl>
          </a:graphicData>
        </a:graphic>
      </p:graphicFrame>
      <p:sp>
        <p:nvSpPr>
          <p:cNvPr id="7" name="TextBox 6">
            <a:extLst>
              <a:ext uri="{FF2B5EF4-FFF2-40B4-BE49-F238E27FC236}">
                <a16:creationId xmlns:a16="http://schemas.microsoft.com/office/drawing/2014/main" id="{B01D22F7-913C-4D65-81AB-090577F66B83}"/>
              </a:ext>
            </a:extLst>
          </p:cNvPr>
          <p:cNvSpPr txBox="1"/>
          <p:nvPr/>
        </p:nvSpPr>
        <p:spPr>
          <a:xfrm>
            <a:off x="6410878" y="2559939"/>
            <a:ext cx="5318706" cy="3477875"/>
          </a:xfrm>
          <a:prstGeom prst="rect">
            <a:avLst/>
          </a:prstGeom>
          <a:noFill/>
        </p:spPr>
        <p:txBody>
          <a:bodyPr wrap="square" rtlCol="0">
            <a:spAutoFit/>
          </a:bodyPr>
          <a:lstStyle/>
          <a:p>
            <a:r>
              <a:rPr lang="en-US" sz="2200" dirty="0"/>
              <a:t>In many situations such as the above table, it is not easy to decide which model performs better by comparing Precision and Recall. </a:t>
            </a:r>
          </a:p>
          <a:p>
            <a:endParaRPr lang="en-US" sz="2200" dirty="0"/>
          </a:p>
          <a:p>
            <a:r>
              <a:rPr lang="en-US" sz="2200" dirty="0"/>
              <a:t>F-score makes the comparison easy by proving one number that is good balance between Precision and Recall. </a:t>
            </a:r>
          </a:p>
          <a:p>
            <a:endParaRPr lang="en-US" sz="2200" dirty="0"/>
          </a:p>
          <a:p>
            <a:r>
              <a:rPr lang="en-US" sz="2200" dirty="0"/>
              <a:t>Selecting the best model also depends on the application. </a:t>
            </a:r>
            <a:endParaRPr lang="en-US" sz="2000" dirty="0"/>
          </a:p>
        </p:txBody>
      </p:sp>
    </p:spTree>
    <p:extLst>
      <p:ext uri="{BB962C8B-B14F-4D97-AF65-F5344CB8AC3E}">
        <p14:creationId xmlns:p14="http://schemas.microsoft.com/office/powerpoint/2010/main" val="95308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45-7A93-4B1B-8EE1-12FA72D7E340}"/>
              </a:ext>
            </a:extLst>
          </p:cNvPr>
          <p:cNvSpPr>
            <a:spLocks noGrp="1"/>
          </p:cNvSpPr>
          <p:nvPr>
            <p:ph type="title"/>
          </p:nvPr>
        </p:nvSpPr>
        <p:spPr>
          <a:xfrm>
            <a:off x="838200" y="365125"/>
            <a:ext cx="6426896" cy="1325563"/>
          </a:xfrm>
        </p:spPr>
        <p:txBody>
          <a:bodyPr/>
          <a:lstStyle/>
          <a:p>
            <a:r>
              <a:rPr lang="en-US" dirty="0">
                <a:solidFill>
                  <a:srgbClr val="990033"/>
                </a:solidFill>
              </a:rPr>
              <a:t>GOF in Iris Example </a:t>
            </a:r>
          </a:p>
        </p:txBody>
      </p:sp>
      <p:sp>
        <p:nvSpPr>
          <p:cNvPr id="6" name="TextBox 5">
            <a:extLst>
              <a:ext uri="{FF2B5EF4-FFF2-40B4-BE49-F238E27FC236}">
                <a16:creationId xmlns:a16="http://schemas.microsoft.com/office/drawing/2014/main" id="{ADF2DAD9-DBBE-4987-895A-1021D60BDCE5}"/>
              </a:ext>
            </a:extLst>
          </p:cNvPr>
          <p:cNvSpPr txBox="1"/>
          <p:nvPr/>
        </p:nvSpPr>
        <p:spPr>
          <a:xfrm>
            <a:off x="838199" y="1473488"/>
            <a:ext cx="5859163" cy="769441"/>
          </a:xfrm>
          <a:prstGeom prst="rect">
            <a:avLst/>
          </a:prstGeom>
          <a:noFill/>
        </p:spPr>
        <p:txBody>
          <a:bodyPr wrap="square" rtlCol="0">
            <a:spAutoFit/>
          </a:bodyPr>
          <a:lstStyle/>
          <a:p>
            <a:r>
              <a:rPr lang="en-US" sz="2200" dirty="0"/>
              <a:t>Confusion matrix on the test set is shown here for a 2*4*3 ANN. </a:t>
            </a:r>
          </a:p>
        </p:txBody>
      </p:sp>
      <p:pic>
        <p:nvPicPr>
          <p:cNvPr id="4" name="Picture 3">
            <a:extLst>
              <a:ext uri="{FF2B5EF4-FFF2-40B4-BE49-F238E27FC236}">
                <a16:creationId xmlns:a16="http://schemas.microsoft.com/office/drawing/2014/main" id="{CEDABA60-81ED-403B-8C27-435A34C7F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0156" y="365125"/>
            <a:ext cx="4801644" cy="1228327"/>
          </a:xfrm>
          <a:prstGeom prst="rect">
            <a:avLst/>
          </a:prstGeom>
        </p:spPr>
      </p:pic>
      <p:sp>
        <p:nvSpPr>
          <p:cNvPr id="11" name="TextBox 10">
            <a:extLst>
              <a:ext uri="{FF2B5EF4-FFF2-40B4-BE49-F238E27FC236}">
                <a16:creationId xmlns:a16="http://schemas.microsoft.com/office/drawing/2014/main" id="{30837852-D693-403A-9929-9D4DE521C14F}"/>
              </a:ext>
            </a:extLst>
          </p:cNvPr>
          <p:cNvSpPr txBox="1"/>
          <p:nvPr/>
        </p:nvSpPr>
        <p:spPr>
          <a:xfrm>
            <a:off x="838200" y="2355275"/>
            <a:ext cx="7669696" cy="430887"/>
          </a:xfrm>
          <a:prstGeom prst="rect">
            <a:avLst/>
          </a:prstGeom>
          <a:noFill/>
        </p:spPr>
        <p:txBody>
          <a:bodyPr wrap="square" rtlCol="0">
            <a:spAutoFit/>
          </a:bodyPr>
          <a:lstStyle/>
          <a:p>
            <a:r>
              <a:rPr lang="en-US" sz="2200" dirty="0"/>
              <a:t>Overall model accuracy is (12+6+6)/(12+6+6+2+1+3)*100= 80%</a:t>
            </a:r>
          </a:p>
        </p:txBody>
      </p:sp>
      <p:sp>
        <p:nvSpPr>
          <p:cNvPr id="7" name="TextBox 6">
            <a:extLst>
              <a:ext uri="{FF2B5EF4-FFF2-40B4-BE49-F238E27FC236}">
                <a16:creationId xmlns:a16="http://schemas.microsoft.com/office/drawing/2014/main" id="{F54DE999-D90E-4923-B1EF-D3EF38E5CCA7}"/>
              </a:ext>
            </a:extLst>
          </p:cNvPr>
          <p:cNvSpPr txBox="1"/>
          <p:nvPr/>
        </p:nvSpPr>
        <p:spPr>
          <a:xfrm>
            <a:off x="838200" y="2898508"/>
            <a:ext cx="7669696" cy="430887"/>
          </a:xfrm>
          <a:prstGeom prst="rect">
            <a:avLst/>
          </a:prstGeom>
          <a:noFill/>
        </p:spPr>
        <p:txBody>
          <a:bodyPr wrap="square" rtlCol="0">
            <a:spAutoFit/>
          </a:bodyPr>
          <a:lstStyle/>
          <a:p>
            <a:r>
              <a:rPr lang="en-US" sz="2200" dirty="0"/>
              <a:t>F-scores are 96%, 67%, 71% with average f-score of 78% </a:t>
            </a:r>
          </a:p>
        </p:txBody>
      </p:sp>
      <p:sp>
        <p:nvSpPr>
          <p:cNvPr id="8" name="TextBox 7">
            <a:extLst>
              <a:ext uri="{FF2B5EF4-FFF2-40B4-BE49-F238E27FC236}">
                <a16:creationId xmlns:a16="http://schemas.microsoft.com/office/drawing/2014/main" id="{E2815285-EB5F-444D-8F5B-0DEB2ABF6CAF}"/>
              </a:ext>
            </a:extLst>
          </p:cNvPr>
          <p:cNvSpPr txBox="1"/>
          <p:nvPr/>
        </p:nvSpPr>
        <p:spPr>
          <a:xfrm>
            <a:off x="838200" y="3856395"/>
            <a:ext cx="7669696" cy="769441"/>
          </a:xfrm>
          <a:prstGeom prst="rect">
            <a:avLst/>
          </a:prstGeom>
          <a:noFill/>
        </p:spPr>
        <p:txBody>
          <a:bodyPr wrap="square" rtlCol="0">
            <a:spAutoFit/>
          </a:bodyPr>
          <a:lstStyle/>
          <a:p>
            <a:r>
              <a:rPr lang="en-US" sz="2200" dirty="0"/>
              <a:t>As an exercise, compute Precision, Recall, and F-score for Binary table of Setosa Vs Versicolor. </a:t>
            </a:r>
          </a:p>
        </p:txBody>
      </p:sp>
    </p:spTree>
    <p:extLst>
      <p:ext uri="{BB962C8B-B14F-4D97-AF65-F5344CB8AC3E}">
        <p14:creationId xmlns:p14="http://schemas.microsoft.com/office/powerpoint/2010/main" val="421328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072307" cy="4893647"/>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You will build an artificial neural network to predict whether a student gets admitted into a university based on test1 and test2 score.</a:t>
            </a:r>
          </a:p>
          <a:p>
            <a:endParaRPr lang="en-US" sz="2400" dirty="0">
              <a:ea typeface="Times New Roman" panose="02020603050405020304" pitchFamily="18" charset="0"/>
            </a:endParaRPr>
          </a:p>
          <a:p>
            <a:r>
              <a:rPr lang="en-US" sz="2400" dirty="0">
                <a:ea typeface="Times New Roman" panose="02020603050405020304" pitchFamily="18" charset="0"/>
              </a:rPr>
              <a:t>a. Load data “exam2.csv” into your session and normalize the two independent variables. </a:t>
            </a:r>
          </a:p>
          <a:p>
            <a:r>
              <a:rPr lang="en-US" sz="2400" dirty="0">
                <a:ea typeface="Times New Roman" panose="02020603050405020304" pitchFamily="18" charset="0"/>
              </a:rPr>
              <a:t>b. Generate a scatterplot of test1 vs test2 showing admitted and not admitted students of last year. Explain what you see and expect. </a:t>
            </a:r>
          </a:p>
          <a:p>
            <a:r>
              <a:rPr lang="en-US" sz="2400" dirty="0">
                <a:ea typeface="Times New Roman" panose="02020603050405020304" pitchFamily="18" charset="0"/>
              </a:rPr>
              <a:t>c. Perform 90%-10% train-test random split.</a:t>
            </a:r>
          </a:p>
          <a:p>
            <a:r>
              <a:rPr lang="en-US" sz="2400" dirty="0">
                <a:ea typeface="Times New Roman" panose="02020603050405020304" pitchFamily="18" charset="0"/>
              </a:rPr>
              <a:t>d. Train a 2×2×2 ANN model and report accuracy, precision, recall, f-score on test set. </a:t>
            </a:r>
          </a:p>
          <a:p>
            <a:r>
              <a:rPr lang="en-US" sz="2400" dirty="0">
                <a:ea typeface="Times New Roman" panose="02020603050405020304" pitchFamily="18" charset="0"/>
              </a:rPr>
              <a:t>e. Train a 2×3×2 ANN model and report accuracy, precision, recall, f-score on test set.</a:t>
            </a:r>
          </a:p>
          <a:p>
            <a:r>
              <a:rPr lang="en-US" sz="2400" dirty="0">
                <a:ea typeface="Times New Roman" panose="02020603050405020304" pitchFamily="18" charset="0"/>
              </a:rPr>
              <a:t>f. Make comparisons of results in part d &amp; e.</a:t>
            </a:r>
          </a:p>
        </p:txBody>
      </p:sp>
    </p:spTree>
    <p:extLst>
      <p:ext uri="{BB962C8B-B14F-4D97-AF65-F5344CB8AC3E}">
        <p14:creationId xmlns:p14="http://schemas.microsoft.com/office/powerpoint/2010/main" val="453455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Activity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10905404" cy="2677656"/>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Download the “glass” dataset and import it into your session. </a:t>
            </a:r>
          </a:p>
          <a:p>
            <a:r>
              <a:rPr lang="en-US" sz="2400" dirty="0">
                <a:ea typeface="Times New Roman" panose="02020603050405020304" pitchFamily="18" charset="0"/>
              </a:rPr>
              <a:t>a. Perform 90%-10% train-test random split after normalization. </a:t>
            </a:r>
          </a:p>
          <a:p>
            <a:r>
              <a:rPr lang="en-US" sz="2400" dirty="0">
                <a:ea typeface="Times New Roman" panose="02020603050405020304" pitchFamily="18" charset="0"/>
              </a:rPr>
              <a:t>b. Train an ANN model using training set to classify the two types of glass ( one/other) based on only two predictor variables and generate GOF measures on test set.</a:t>
            </a:r>
          </a:p>
          <a:p>
            <a:r>
              <a:rPr lang="en-US" sz="2400" dirty="0">
                <a:ea typeface="Times New Roman" panose="02020603050405020304" pitchFamily="18" charset="0"/>
              </a:rPr>
              <a:t>c. Train an ANN model using training set to classify the two types of glass ( one/other) based on all predictor variables and generate GOF measures on test set.</a:t>
            </a:r>
          </a:p>
          <a:p>
            <a:r>
              <a:rPr lang="en-US" sz="2400" dirty="0">
                <a:ea typeface="Times New Roman" panose="02020603050405020304" pitchFamily="18" charset="0"/>
              </a:rPr>
              <a:t>b. Compare the two models and make a conclusion.</a:t>
            </a:r>
          </a:p>
        </p:txBody>
      </p:sp>
      <p:sp>
        <p:nvSpPr>
          <p:cNvPr id="5" name="Rectangle 4">
            <a:extLst>
              <a:ext uri="{FF2B5EF4-FFF2-40B4-BE49-F238E27FC236}">
                <a16:creationId xmlns:a16="http://schemas.microsoft.com/office/drawing/2014/main" id="{0D1BEDE4-18CC-4A65-B170-8C1FC29D53DC}"/>
              </a:ext>
            </a:extLst>
          </p:cNvPr>
          <p:cNvSpPr/>
          <p:nvPr/>
        </p:nvSpPr>
        <p:spPr>
          <a:xfrm>
            <a:off x="875779" y="4335114"/>
            <a:ext cx="10616006" cy="1938992"/>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Download the “sim2” dataset and import it into your session. </a:t>
            </a:r>
          </a:p>
          <a:p>
            <a:r>
              <a:rPr lang="en-US" sz="2400" dirty="0">
                <a:ea typeface="Times New Roman" panose="02020603050405020304" pitchFamily="18" charset="0"/>
              </a:rPr>
              <a:t>a. Perform 90%-10% train-test random split after normalization.</a:t>
            </a:r>
          </a:p>
          <a:p>
            <a:r>
              <a:rPr lang="en-US" sz="2400" dirty="0">
                <a:ea typeface="Times New Roman" panose="02020603050405020304" pitchFamily="18" charset="0"/>
              </a:rPr>
              <a:t>b. Train an ANN model to classify the class variable values (0/1) based on predictor variables x &amp; y. </a:t>
            </a:r>
          </a:p>
          <a:p>
            <a:r>
              <a:rPr lang="en-US" sz="2400" dirty="0">
                <a:ea typeface="Times New Roman" panose="02020603050405020304" pitchFamily="18" charset="0"/>
              </a:rPr>
              <a:t>c. Generate decision boundary graph and report GOF measures on test set.</a:t>
            </a:r>
          </a:p>
        </p:txBody>
      </p:sp>
    </p:spTree>
    <p:extLst>
      <p:ext uri="{BB962C8B-B14F-4D97-AF65-F5344CB8AC3E}">
        <p14:creationId xmlns:p14="http://schemas.microsoft.com/office/powerpoint/2010/main" val="664142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5257799" cy="1325563"/>
          </a:xfrm>
        </p:spPr>
        <p:txBody>
          <a:bodyPr>
            <a:normAutofit/>
          </a:bodyPr>
          <a:lstStyle/>
          <a:p>
            <a:r>
              <a:rPr lang="en-US" sz="3600" dirty="0">
                <a:solidFill>
                  <a:srgbClr val="990033"/>
                </a:solidFill>
              </a:rPr>
              <a:t>Example – Exam Data</a:t>
            </a:r>
          </a:p>
        </p:txBody>
      </p:sp>
      <p:sp>
        <p:nvSpPr>
          <p:cNvPr id="9" name="TextBox 8">
            <a:extLst>
              <a:ext uri="{FF2B5EF4-FFF2-40B4-BE49-F238E27FC236}">
                <a16:creationId xmlns:a16="http://schemas.microsoft.com/office/drawing/2014/main" id="{4AF78930-3768-4FF5-A467-AA057FCEADDA}"/>
              </a:ext>
            </a:extLst>
          </p:cNvPr>
          <p:cNvSpPr txBox="1"/>
          <p:nvPr/>
        </p:nvSpPr>
        <p:spPr>
          <a:xfrm>
            <a:off x="838200" y="1449932"/>
            <a:ext cx="6501714" cy="2616101"/>
          </a:xfrm>
          <a:prstGeom prst="rect">
            <a:avLst/>
          </a:prstGeom>
          <a:noFill/>
        </p:spPr>
        <p:txBody>
          <a:bodyPr wrap="square" rtlCol="0">
            <a:spAutoFit/>
          </a:bodyPr>
          <a:lstStyle/>
          <a:p>
            <a:r>
              <a:rPr lang="en-US" sz="2200" dirty="0"/>
              <a:t>“exam” dataset presents test1 and test2 test scores for a group of students who admitted (1) and not admitted (0) to college. </a:t>
            </a:r>
          </a:p>
          <a:p>
            <a:pPr>
              <a:lnSpc>
                <a:spcPts val="1200"/>
              </a:lnSpc>
            </a:pPr>
            <a:endParaRPr lang="en-US" sz="2200" dirty="0"/>
          </a:p>
          <a:p>
            <a:r>
              <a:rPr lang="en-US" sz="2200" dirty="0"/>
              <a:t>The aim is to find a decision boundary that classifies students into two groups based on their two test grades and use that to estimate admission status for future students. </a:t>
            </a:r>
          </a:p>
        </p:txBody>
      </p:sp>
      <p:pic>
        <p:nvPicPr>
          <p:cNvPr id="4" name="Picture 3" descr="Chart, scatter chart&#10;&#10;Description automatically generated">
            <a:extLst>
              <a:ext uri="{FF2B5EF4-FFF2-40B4-BE49-F238E27FC236}">
                <a16:creationId xmlns:a16="http://schemas.microsoft.com/office/drawing/2014/main" id="{C5E7981B-7FEA-410C-8756-80B5EC626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530" y="247934"/>
            <a:ext cx="3804532" cy="3378652"/>
          </a:xfrm>
          <a:prstGeom prst="rect">
            <a:avLst/>
          </a:prstGeom>
        </p:spPr>
      </p:pic>
      <p:pic>
        <p:nvPicPr>
          <p:cNvPr id="6" name="Picture 5" descr="Chart, scatter chart&#10;&#10;Description automatically generated">
            <a:extLst>
              <a:ext uri="{FF2B5EF4-FFF2-40B4-BE49-F238E27FC236}">
                <a16:creationId xmlns:a16="http://schemas.microsoft.com/office/drawing/2014/main" id="{F266E071-54E8-4EF7-B8D3-0D582266F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8840" y="3768811"/>
            <a:ext cx="4528222" cy="2990335"/>
          </a:xfrm>
          <a:prstGeom prst="rect">
            <a:avLst/>
          </a:prstGeom>
        </p:spPr>
      </p:pic>
      <p:sp>
        <p:nvSpPr>
          <p:cNvPr id="8" name="TextBox 7">
            <a:extLst>
              <a:ext uri="{FF2B5EF4-FFF2-40B4-BE49-F238E27FC236}">
                <a16:creationId xmlns:a16="http://schemas.microsoft.com/office/drawing/2014/main" id="{0A9C52B2-1E88-4253-8125-3C95E4D7A886}"/>
              </a:ext>
            </a:extLst>
          </p:cNvPr>
          <p:cNvSpPr txBox="1"/>
          <p:nvPr/>
        </p:nvSpPr>
        <p:spPr>
          <a:xfrm>
            <a:off x="838199" y="4066033"/>
            <a:ext cx="6341075" cy="1107996"/>
          </a:xfrm>
          <a:prstGeom prst="rect">
            <a:avLst/>
          </a:prstGeom>
          <a:noFill/>
        </p:spPr>
        <p:txBody>
          <a:bodyPr wrap="square" rtlCol="0">
            <a:spAutoFit/>
          </a:bodyPr>
          <a:lstStyle/>
          <a:p>
            <a:r>
              <a:rPr lang="en-US" sz="2200" dirty="0"/>
              <a:t>I have modified given codes to train a 2*3*2 ANN using a 80% random training set. Decision boundary is found as given photo.</a:t>
            </a:r>
          </a:p>
        </p:txBody>
      </p:sp>
      <p:sp>
        <p:nvSpPr>
          <p:cNvPr id="10" name="TextBox 9">
            <a:extLst>
              <a:ext uri="{FF2B5EF4-FFF2-40B4-BE49-F238E27FC236}">
                <a16:creationId xmlns:a16="http://schemas.microsoft.com/office/drawing/2014/main" id="{28E5B8E7-EFF7-47F0-9C0D-C71DB121FDF9}"/>
              </a:ext>
            </a:extLst>
          </p:cNvPr>
          <p:cNvSpPr txBox="1"/>
          <p:nvPr/>
        </p:nvSpPr>
        <p:spPr>
          <a:xfrm>
            <a:off x="838200" y="5235584"/>
            <a:ext cx="6341076" cy="1107996"/>
          </a:xfrm>
          <a:prstGeom prst="rect">
            <a:avLst/>
          </a:prstGeom>
          <a:noFill/>
        </p:spPr>
        <p:txBody>
          <a:bodyPr wrap="square" rtlCol="0">
            <a:spAutoFit/>
          </a:bodyPr>
          <a:lstStyle/>
          <a:p>
            <a:r>
              <a:rPr lang="en-US" sz="2200" dirty="0"/>
              <a:t>The model was 90% accurate with overall 90% f-score. Try to find a model that scores higher GOF measures by changing the structure of the developed ANN.</a:t>
            </a:r>
          </a:p>
        </p:txBody>
      </p:sp>
    </p:spTree>
    <p:extLst>
      <p:ext uri="{BB962C8B-B14F-4D97-AF65-F5344CB8AC3E}">
        <p14:creationId xmlns:p14="http://schemas.microsoft.com/office/powerpoint/2010/main" val="277174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2" y="365125"/>
            <a:ext cx="5983512" cy="1325563"/>
          </a:xfrm>
        </p:spPr>
        <p:txBody>
          <a:bodyPr>
            <a:normAutofit/>
          </a:bodyPr>
          <a:lstStyle/>
          <a:p>
            <a:r>
              <a:rPr lang="en-US" sz="3600" dirty="0">
                <a:solidFill>
                  <a:srgbClr val="990033"/>
                </a:solidFill>
              </a:rPr>
              <a:t>Classification (Binary)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88AE4AA-70BA-4B88-AE86-605CE5711A60}"/>
                  </a:ext>
                </a:extLst>
              </p:cNvPr>
              <p:cNvSpPr txBox="1"/>
              <p:nvPr/>
            </p:nvSpPr>
            <p:spPr>
              <a:xfrm>
                <a:off x="838201" y="1429414"/>
                <a:ext cx="5621193" cy="1785104"/>
              </a:xfrm>
              <a:prstGeom prst="rect">
                <a:avLst/>
              </a:prstGeom>
              <a:noFill/>
            </p:spPr>
            <p:txBody>
              <a:bodyPr wrap="square" rtlCol="0">
                <a:spAutoFit/>
              </a:bodyPr>
              <a:lstStyle/>
              <a:p>
                <a:r>
                  <a:rPr lang="en-US" sz="2200" dirty="0"/>
                  <a:t>In classification problems, the variable </a:t>
                </a:r>
                <a14:m>
                  <m:oMath xmlns:m="http://schemas.openxmlformats.org/officeDocument/2006/math">
                    <m:r>
                      <a:rPr lang="en-US" sz="2200" i="1" dirty="0" smtClean="0">
                        <a:latin typeface="Cambria Math" panose="02040503050406030204" pitchFamily="18" charset="0"/>
                      </a:rPr>
                      <m:t>𝑦</m:t>
                    </m:r>
                  </m:oMath>
                </a14:m>
                <a:r>
                  <a:rPr lang="en-US" sz="2200" dirty="0"/>
                  <a:t> that we would like to estimate is discrete valued. If </a:t>
                </a:r>
                <a14:m>
                  <m:oMath xmlns:m="http://schemas.openxmlformats.org/officeDocument/2006/math">
                    <m:r>
                      <a:rPr lang="en-US" sz="2200" dirty="0">
                        <a:latin typeface="Cambria Math" panose="02040503050406030204" pitchFamily="18" charset="0"/>
                      </a:rPr>
                      <m:t>𝑦</m:t>
                    </m:r>
                  </m:oMath>
                </a14:m>
                <a:r>
                  <a:rPr lang="en-US" sz="2200" dirty="0"/>
                  <a:t> has only two categories, either 0 (</a:t>
                </a:r>
                <a:r>
                  <a:rPr lang="en-US" sz="2200" dirty="0">
                    <a:solidFill>
                      <a:srgbClr val="00B050"/>
                    </a:solidFill>
                  </a:rPr>
                  <a:t>negative class</a:t>
                </a:r>
                <a:r>
                  <a:rPr lang="en-US" sz="2200" dirty="0"/>
                  <a:t>, </a:t>
                </a:r>
                <a:r>
                  <a:rPr lang="en-US" sz="2200" dirty="0">
                    <a:solidFill>
                      <a:srgbClr val="00B050"/>
                    </a:solidFill>
                  </a:rPr>
                  <a:t>benign</a:t>
                </a:r>
                <a:r>
                  <a:rPr lang="en-US" sz="2200" dirty="0"/>
                  <a:t>) or 1 (</a:t>
                </a:r>
                <a:r>
                  <a:rPr lang="en-US" sz="2200" dirty="0">
                    <a:solidFill>
                      <a:srgbClr val="FF0000"/>
                    </a:solidFill>
                  </a:rPr>
                  <a:t>positive class</a:t>
                </a:r>
                <a:r>
                  <a:rPr lang="en-US" sz="2200" dirty="0"/>
                  <a:t>, </a:t>
                </a:r>
                <a:r>
                  <a:rPr lang="en-US" sz="2200" dirty="0">
                    <a:solidFill>
                      <a:srgbClr val="FF0000"/>
                    </a:solidFill>
                  </a:rPr>
                  <a:t>malignant</a:t>
                </a:r>
                <a:r>
                  <a:rPr lang="en-US" sz="2200" dirty="0"/>
                  <a:t>), we have a case of Binary classification. </a:t>
                </a:r>
              </a:p>
            </p:txBody>
          </p:sp>
        </mc:Choice>
        <mc:Fallback xmlns="">
          <p:sp>
            <p:nvSpPr>
              <p:cNvPr id="7" name="TextBox 6">
                <a:extLst>
                  <a:ext uri="{FF2B5EF4-FFF2-40B4-BE49-F238E27FC236}">
                    <a16:creationId xmlns:a16="http://schemas.microsoft.com/office/drawing/2014/main" id="{488AE4AA-70BA-4B88-AE86-605CE5711A60}"/>
                  </a:ext>
                </a:extLst>
              </p:cNvPr>
              <p:cNvSpPr txBox="1">
                <a:spLocks noRot="1" noChangeAspect="1" noMove="1" noResize="1" noEditPoints="1" noAdjustHandles="1" noChangeArrowheads="1" noChangeShapeType="1" noTextEdit="1"/>
              </p:cNvSpPr>
              <p:nvPr/>
            </p:nvSpPr>
            <p:spPr>
              <a:xfrm>
                <a:off x="838201" y="1429414"/>
                <a:ext cx="5621193" cy="1785104"/>
              </a:xfrm>
              <a:prstGeom prst="rect">
                <a:avLst/>
              </a:prstGeom>
              <a:blipFill>
                <a:blip r:embed="rId3"/>
                <a:stretch>
                  <a:fillRect l="-1410" t="-2048" b="-614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F3B6CC1-79F9-4EA1-946D-D041C4F5A709}"/>
              </a:ext>
            </a:extLst>
          </p:cNvPr>
          <p:cNvSpPr txBox="1"/>
          <p:nvPr/>
        </p:nvSpPr>
        <p:spPr>
          <a:xfrm>
            <a:off x="6574972" y="365125"/>
            <a:ext cx="5253408" cy="2903359"/>
          </a:xfrm>
          <a:prstGeom prst="rect">
            <a:avLst/>
          </a:prstGeom>
          <a:solidFill>
            <a:srgbClr val="CCCCFF"/>
          </a:solidFill>
        </p:spPr>
        <p:txBody>
          <a:bodyPr wrap="square" rtlCol="0">
            <a:spAutoFit/>
          </a:bodyPr>
          <a:lstStyle/>
          <a:p>
            <a:r>
              <a:rPr lang="en-US" sz="2200" dirty="0"/>
              <a:t>● Some examples include deciding whether an email is </a:t>
            </a:r>
            <a:r>
              <a:rPr lang="en-US" sz="2200" dirty="0">
                <a:solidFill>
                  <a:srgbClr val="FF0000"/>
                </a:solidFill>
              </a:rPr>
              <a:t>spam</a:t>
            </a:r>
            <a:r>
              <a:rPr lang="en-US" sz="2200" dirty="0"/>
              <a:t>/</a:t>
            </a:r>
            <a:r>
              <a:rPr lang="en-US" sz="2200" dirty="0">
                <a:solidFill>
                  <a:srgbClr val="00B050"/>
                </a:solidFill>
              </a:rPr>
              <a:t>not-spam</a:t>
            </a:r>
            <a:r>
              <a:rPr lang="en-US" sz="2200" dirty="0"/>
              <a:t>, whether an online transaction is </a:t>
            </a:r>
            <a:r>
              <a:rPr lang="en-US" sz="2200" dirty="0">
                <a:solidFill>
                  <a:srgbClr val="FF0000"/>
                </a:solidFill>
              </a:rPr>
              <a:t>fraudulent</a:t>
            </a:r>
            <a:r>
              <a:rPr lang="en-US" sz="2200" dirty="0"/>
              <a:t>/</a:t>
            </a:r>
            <a:r>
              <a:rPr lang="en-US" sz="2200" dirty="0">
                <a:solidFill>
                  <a:srgbClr val="00B050"/>
                </a:solidFill>
              </a:rPr>
              <a:t>not-fraudulent</a:t>
            </a:r>
            <a:r>
              <a:rPr lang="en-US" sz="2200" dirty="0"/>
              <a:t>, or whether a tumor is </a:t>
            </a:r>
            <a:r>
              <a:rPr lang="en-US" sz="2200" dirty="0">
                <a:solidFill>
                  <a:srgbClr val="FF0000"/>
                </a:solidFill>
              </a:rPr>
              <a:t>malignant</a:t>
            </a:r>
            <a:r>
              <a:rPr lang="en-US" sz="2200" dirty="0"/>
              <a:t>/</a:t>
            </a:r>
            <a:r>
              <a:rPr lang="en-US" sz="2200" dirty="0">
                <a:solidFill>
                  <a:srgbClr val="00B050"/>
                </a:solidFill>
              </a:rPr>
              <a:t>benign</a:t>
            </a:r>
            <a:r>
              <a:rPr lang="en-US" sz="2200" dirty="0"/>
              <a:t>.</a:t>
            </a:r>
            <a:endParaRPr lang="en-US" sz="2200" dirty="0">
              <a:latin typeface="Cambria Math" panose="02040503050406030204" pitchFamily="18" charset="0"/>
            </a:endParaRPr>
          </a:p>
          <a:p>
            <a:pPr>
              <a:lnSpc>
                <a:spcPts val="800"/>
              </a:lnSpc>
            </a:pPr>
            <a:endParaRPr lang="en-US" sz="2200" dirty="0"/>
          </a:p>
          <a:p>
            <a:r>
              <a:rPr lang="en-US" sz="2200" dirty="0"/>
              <a:t>● The classification goal is to find a decision boundary which separates the data into class categories using a set of examples. </a:t>
            </a:r>
          </a:p>
        </p:txBody>
      </p:sp>
      <p:pic>
        <p:nvPicPr>
          <p:cNvPr id="11" name="Picture 10">
            <a:extLst>
              <a:ext uri="{FF2B5EF4-FFF2-40B4-BE49-F238E27FC236}">
                <a16:creationId xmlns:a16="http://schemas.microsoft.com/office/drawing/2014/main" id="{60C8B950-89C1-4BB6-9AC5-62F7D1E56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70" y="4178386"/>
            <a:ext cx="3590671" cy="2295069"/>
          </a:xfrm>
          <a:prstGeom prst="rect">
            <a:avLst/>
          </a:prstGeom>
        </p:spPr>
      </p:pic>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9FFBE01-E210-4704-B087-63BC9C874FDA}"/>
                  </a:ext>
                </a:extLst>
              </p:cNvPr>
              <p:cNvSpPr/>
              <p:nvPr/>
            </p:nvSpPr>
            <p:spPr>
              <a:xfrm>
                <a:off x="1791513" y="3643483"/>
                <a:ext cx="11435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rPr>
                          </m:ctrlPr>
                        </m:dPr>
                        <m:e>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𝑖</m:t>
                              </m:r>
                            </m:sub>
                          </m:sSub>
                          <m:r>
                            <a:rPr lang="en-US" sz="2400" i="1">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e>
                      </m:d>
                    </m:oMath>
                  </m:oMathPara>
                </a14:m>
                <a:endParaRPr lang="en-US" sz="2400" dirty="0"/>
              </a:p>
            </p:txBody>
          </p:sp>
        </mc:Choice>
        <mc:Fallback xmlns="">
          <p:sp>
            <p:nvSpPr>
              <p:cNvPr id="14" name="Rectangle 13">
                <a:extLst>
                  <a:ext uri="{FF2B5EF4-FFF2-40B4-BE49-F238E27FC236}">
                    <a16:creationId xmlns:a16="http://schemas.microsoft.com/office/drawing/2014/main" id="{49FFBE01-E210-4704-B087-63BC9C874FDA}"/>
                  </a:ext>
                </a:extLst>
              </p:cNvPr>
              <p:cNvSpPr>
                <a:spLocks noRot="1" noChangeAspect="1" noMove="1" noResize="1" noEditPoints="1" noAdjustHandles="1" noChangeArrowheads="1" noChangeShapeType="1" noTextEdit="1"/>
              </p:cNvSpPr>
              <p:nvPr/>
            </p:nvSpPr>
            <p:spPr>
              <a:xfrm>
                <a:off x="1791513" y="3643483"/>
                <a:ext cx="1143583" cy="461665"/>
              </a:xfrm>
              <a:prstGeom prst="rect">
                <a:avLst/>
              </a:prstGeom>
              <a:blipFill>
                <a:blip r:embed="rId5"/>
                <a:stretch>
                  <a:fillRect b="-10667"/>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D6BF2B3-D0FB-42A0-AB18-155B3B5C86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6771" y="4168632"/>
            <a:ext cx="2762250" cy="2314575"/>
          </a:xfrm>
          <a:prstGeom prst="rect">
            <a:avLst/>
          </a:prstGeom>
        </p:spPr>
      </p:pic>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89920426-FD82-465E-8767-67665AE0EB83}"/>
                  </a:ext>
                </a:extLst>
              </p:cNvPr>
              <p:cNvSpPr/>
              <p:nvPr/>
            </p:nvSpPr>
            <p:spPr>
              <a:xfrm>
                <a:off x="5089408" y="3542551"/>
                <a:ext cx="15969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2</m:t>
                              </m:r>
                            </m:sub>
                          </m:sSub>
                          <m:r>
                            <a:rPr lang="en-US" sz="2400" i="1">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e>
                      </m:d>
                    </m:oMath>
                  </m:oMathPara>
                </a14:m>
                <a:endParaRPr lang="en-US" sz="2400" dirty="0"/>
              </a:p>
            </p:txBody>
          </p:sp>
        </mc:Choice>
        <mc:Fallback xmlns="">
          <p:sp>
            <p:nvSpPr>
              <p:cNvPr id="16" name="Rectangle 15">
                <a:extLst>
                  <a:ext uri="{FF2B5EF4-FFF2-40B4-BE49-F238E27FC236}">
                    <a16:creationId xmlns:a16="http://schemas.microsoft.com/office/drawing/2014/main" id="{89920426-FD82-465E-8767-67665AE0EB83}"/>
                  </a:ext>
                </a:extLst>
              </p:cNvPr>
              <p:cNvSpPr>
                <a:spLocks noRot="1" noChangeAspect="1" noMove="1" noResize="1" noEditPoints="1" noAdjustHandles="1" noChangeArrowheads="1" noChangeShapeType="1" noTextEdit="1"/>
              </p:cNvSpPr>
              <p:nvPr/>
            </p:nvSpPr>
            <p:spPr>
              <a:xfrm>
                <a:off x="5089408" y="3542551"/>
                <a:ext cx="1596976" cy="461665"/>
              </a:xfrm>
              <a:prstGeom prst="rect">
                <a:avLst/>
              </a:prstGeom>
              <a:blipFill>
                <a:blip r:embed="rId7"/>
                <a:stretch>
                  <a:fillRect b="-1052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5DE6F4C4-6163-4665-A287-FCA0892344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6230" y="4207414"/>
            <a:ext cx="2762251" cy="2283085"/>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85B0D20-5002-438D-ABA1-D876244BAB27}"/>
                  </a:ext>
                </a:extLst>
              </p:cNvPr>
              <p:cNvSpPr/>
              <p:nvPr/>
            </p:nvSpPr>
            <p:spPr>
              <a:xfrm>
                <a:off x="8053388" y="3542551"/>
                <a:ext cx="23098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2</m:t>
                              </m:r>
                            </m:sub>
                          </m:sSub>
                          <m:r>
                            <a:rPr lang="en-US" sz="2400" i="1">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1</m:t>
                              </m:r>
                            </m:sub>
                          </m:sSub>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2</m:t>
                              </m:r>
                            </m:sub>
                          </m:sSub>
                          <m:r>
                            <a:rPr lang="en-US" sz="2400" i="1">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e>
                      </m:d>
                    </m:oMath>
                  </m:oMathPara>
                </a14:m>
                <a:endParaRPr lang="en-US" sz="2400" dirty="0"/>
              </a:p>
            </p:txBody>
          </p:sp>
        </mc:Choice>
        <mc:Fallback xmlns="">
          <p:sp>
            <p:nvSpPr>
              <p:cNvPr id="12" name="Rectangle 11">
                <a:extLst>
                  <a:ext uri="{FF2B5EF4-FFF2-40B4-BE49-F238E27FC236}">
                    <a16:creationId xmlns:a16="http://schemas.microsoft.com/office/drawing/2014/main" id="{F85B0D20-5002-438D-ABA1-D876244BAB27}"/>
                  </a:ext>
                </a:extLst>
              </p:cNvPr>
              <p:cNvSpPr>
                <a:spLocks noRot="1" noChangeAspect="1" noMove="1" noResize="1" noEditPoints="1" noAdjustHandles="1" noChangeArrowheads="1" noChangeShapeType="1" noTextEdit="1"/>
              </p:cNvSpPr>
              <p:nvPr/>
            </p:nvSpPr>
            <p:spPr>
              <a:xfrm>
                <a:off x="8053388" y="3542551"/>
                <a:ext cx="2309863" cy="461665"/>
              </a:xfrm>
              <a:prstGeom prst="rect">
                <a:avLst/>
              </a:prstGeom>
              <a:blipFill>
                <a:blip r:embed="rId9"/>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22365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CC9FA7F-0CA6-42CA-A077-320536EF702B}" type="slidenum">
              <a:rPr lang="en-US" smtClean="0"/>
              <a:t>4</a:t>
            </a:fld>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p:txBody>
          <a:bodyPr>
            <a:normAutofit/>
          </a:bodyPr>
          <a:lstStyle/>
          <a:p>
            <a:r>
              <a:rPr lang="en-US" sz="3600" dirty="0">
                <a:solidFill>
                  <a:srgbClr val="990033"/>
                </a:solidFill>
              </a:rPr>
              <a:t>Classification (Multiclass)</a:t>
            </a:r>
          </a:p>
        </p:txBody>
      </p:sp>
      <p:sp>
        <p:nvSpPr>
          <p:cNvPr id="6" name="Rectangle 5">
            <a:extLst>
              <a:ext uri="{FF2B5EF4-FFF2-40B4-BE49-F238E27FC236}">
                <a16:creationId xmlns:a16="http://schemas.microsoft.com/office/drawing/2014/main" id="{65910871-5319-41F3-8069-C2BF9B33F70B}"/>
              </a:ext>
            </a:extLst>
          </p:cNvPr>
          <p:cNvSpPr/>
          <p:nvPr/>
        </p:nvSpPr>
        <p:spPr>
          <a:xfrm>
            <a:off x="7475078" y="364216"/>
            <a:ext cx="4573069" cy="1384995"/>
          </a:xfrm>
          <a:prstGeom prst="rect">
            <a:avLst/>
          </a:prstGeom>
        </p:spPr>
        <p:txBody>
          <a:bodyPr wrap="square">
            <a:spAutoFit/>
          </a:bodyPr>
          <a:lstStyle/>
          <a:p>
            <a:r>
              <a:rPr lang="en-US" sz="2800" dirty="0"/>
              <a:t>In Multi-class classification, the </a:t>
            </a:r>
            <a:r>
              <a:rPr lang="en-US" sz="2800" dirty="0">
                <a:solidFill>
                  <a:srgbClr val="FF0000"/>
                </a:solidFill>
              </a:rPr>
              <a:t>output</a:t>
            </a:r>
            <a:r>
              <a:rPr lang="en-US" sz="2800" dirty="0"/>
              <a:t> is categorical with more than two categories. </a:t>
            </a:r>
          </a:p>
        </p:txBody>
      </p:sp>
      <p:pic>
        <p:nvPicPr>
          <p:cNvPr id="3" name="Picture 2">
            <a:extLst>
              <a:ext uri="{FF2B5EF4-FFF2-40B4-BE49-F238E27FC236}">
                <a16:creationId xmlns:a16="http://schemas.microsoft.com/office/drawing/2014/main" id="{14A8C24F-57EF-4AE8-BCFD-9E61E09A4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546" y="1536511"/>
            <a:ext cx="1506940" cy="1506940"/>
          </a:xfrm>
          <a:prstGeom prst="rect">
            <a:avLst/>
          </a:prstGeom>
        </p:spPr>
      </p:pic>
      <p:pic>
        <p:nvPicPr>
          <p:cNvPr id="5" name="Picture 4">
            <a:extLst>
              <a:ext uri="{FF2B5EF4-FFF2-40B4-BE49-F238E27FC236}">
                <a16:creationId xmlns:a16="http://schemas.microsoft.com/office/drawing/2014/main" id="{0C406DA8-90D0-4728-BC01-6AFF661C96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3193576" y="1535038"/>
            <a:ext cx="1523348" cy="1508413"/>
          </a:xfrm>
          <a:prstGeom prst="rect">
            <a:avLst/>
          </a:prstGeom>
        </p:spPr>
      </p:pic>
      <p:pic>
        <p:nvPicPr>
          <p:cNvPr id="11" name="Picture 10">
            <a:extLst>
              <a:ext uri="{FF2B5EF4-FFF2-40B4-BE49-F238E27FC236}">
                <a16:creationId xmlns:a16="http://schemas.microsoft.com/office/drawing/2014/main" id="{D0DE61BD-837D-458F-895B-9809917905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4014" y="1535038"/>
            <a:ext cx="1484312" cy="1484312"/>
          </a:xfrm>
          <a:prstGeom prst="rect">
            <a:avLst/>
          </a:prstGeom>
        </p:spPr>
      </p:pic>
      <p:sp>
        <p:nvSpPr>
          <p:cNvPr id="17" name="Rectangle 16">
            <a:extLst>
              <a:ext uri="{FF2B5EF4-FFF2-40B4-BE49-F238E27FC236}">
                <a16:creationId xmlns:a16="http://schemas.microsoft.com/office/drawing/2014/main" id="{3702DBA4-A5E0-4FAB-B1EF-F1E552A24EE2}"/>
              </a:ext>
            </a:extLst>
          </p:cNvPr>
          <p:cNvSpPr/>
          <p:nvPr/>
        </p:nvSpPr>
        <p:spPr>
          <a:xfrm rot="16200000">
            <a:off x="2206159" y="2245863"/>
            <a:ext cx="1146865" cy="400110"/>
          </a:xfrm>
          <a:prstGeom prst="rect">
            <a:avLst/>
          </a:prstGeom>
        </p:spPr>
        <p:txBody>
          <a:bodyPr wrap="square">
            <a:spAutoFit/>
          </a:bodyPr>
          <a:lstStyle/>
          <a:p>
            <a:r>
              <a:rPr lang="en-US" sz="2000" dirty="0" err="1"/>
              <a:t>Setosa</a:t>
            </a:r>
            <a:endParaRPr lang="en-US" sz="2000" dirty="0"/>
          </a:p>
        </p:txBody>
      </p:sp>
      <p:sp>
        <p:nvSpPr>
          <p:cNvPr id="18" name="Rectangle 17">
            <a:extLst>
              <a:ext uri="{FF2B5EF4-FFF2-40B4-BE49-F238E27FC236}">
                <a16:creationId xmlns:a16="http://schemas.microsoft.com/office/drawing/2014/main" id="{90E36333-AB04-45F1-AD63-918C95782909}"/>
              </a:ext>
            </a:extLst>
          </p:cNvPr>
          <p:cNvSpPr/>
          <p:nvPr/>
        </p:nvSpPr>
        <p:spPr>
          <a:xfrm rot="16200000">
            <a:off x="4133507" y="2085099"/>
            <a:ext cx="1500233" cy="400110"/>
          </a:xfrm>
          <a:prstGeom prst="rect">
            <a:avLst/>
          </a:prstGeom>
        </p:spPr>
        <p:txBody>
          <a:bodyPr wrap="square">
            <a:spAutoFit/>
          </a:bodyPr>
          <a:lstStyle/>
          <a:p>
            <a:r>
              <a:rPr lang="en-US" sz="2000" dirty="0"/>
              <a:t>Versicolor</a:t>
            </a:r>
          </a:p>
        </p:txBody>
      </p:sp>
      <p:pic>
        <p:nvPicPr>
          <p:cNvPr id="7" name="Picture 6" descr="Chart, scatter chart&#10;&#10;Description automatically generated">
            <a:extLst>
              <a:ext uri="{FF2B5EF4-FFF2-40B4-BE49-F238E27FC236}">
                <a16:creationId xmlns:a16="http://schemas.microsoft.com/office/drawing/2014/main" id="{AE49C5B2-1963-4DE0-8451-57C9F87655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4921" y="2798291"/>
            <a:ext cx="5019485" cy="3787709"/>
          </a:xfrm>
          <a:prstGeom prst="rect">
            <a:avLst/>
          </a:prstGeom>
        </p:spPr>
      </p:pic>
      <p:sp>
        <p:nvSpPr>
          <p:cNvPr id="19" name="Rectangle 18">
            <a:extLst>
              <a:ext uri="{FF2B5EF4-FFF2-40B4-BE49-F238E27FC236}">
                <a16:creationId xmlns:a16="http://schemas.microsoft.com/office/drawing/2014/main" id="{39E73B2E-902F-49AE-8392-65644552F593}"/>
              </a:ext>
            </a:extLst>
          </p:cNvPr>
          <p:cNvSpPr/>
          <p:nvPr/>
        </p:nvSpPr>
        <p:spPr>
          <a:xfrm rot="16200000">
            <a:off x="6386925" y="2264055"/>
            <a:ext cx="1146865" cy="400110"/>
          </a:xfrm>
          <a:prstGeom prst="rect">
            <a:avLst/>
          </a:prstGeom>
        </p:spPr>
        <p:txBody>
          <a:bodyPr wrap="square">
            <a:spAutoFit/>
          </a:bodyPr>
          <a:lstStyle/>
          <a:p>
            <a:r>
              <a:rPr lang="en-US" sz="2000" dirty="0"/>
              <a:t>Virginica</a:t>
            </a:r>
          </a:p>
        </p:txBody>
      </p:sp>
      <p:sp>
        <p:nvSpPr>
          <p:cNvPr id="21" name="Rectangle 20">
            <a:extLst>
              <a:ext uri="{FF2B5EF4-FFF2-40B4-BE49-F238E27FC236}">
                <a16:creationId xmlns:a16="http://schemas.microsoft.com/office/drawing/2014/main" id="{93FC0405-427A-4D2A-A81B-A4CD247701EF}"/>
              </a:ext>
            </a:extLst>
          </p:cNvPr>
          <p:cNvSpPr/>
          <p:nvPr/>
        </p:nvSpPr>
        <p:spPr>
          <a:xfrm>
            <a:off x="984939" y="3388914"/>
            <a:ext cx="6162222" cy="3046988"/>
          </a:xfrm>
          <a:prstGeom prst="rect">
            <a:avLst/>
          </a:prstGeom>
        </p:spPr>
        <p:txBody>
          <a:bodyPr wrap="square">
            <a:spAutoFit/>
          </a:bodyPr>
          <a:lstStyle/>
          <a:p>
            <a:r>
              <a:rPr lang="en-US" sz="2400" dirty="0"/>
              <a:t>There are four numerical independent variables in this dataset. </a:t>
            </a:r>
          </a:p>
          <a:p>
            <a:endParaRPr lang="en-US" sz="2400" dirty="0"/>
          </a:p>
          <a:p>
            <a:r>
              <a:rPr lang="en-US" sz="2400" dirty="0"/>
              <a:t>This graph shows scatterplot of two of the variables color-coded for the response variable. Obviously, finding a decision boundary that perfectly separates the three iris types using these two variables is impossible.</a:t>
            </a:r>
          </a:p>
        </p:txBody>
      </p:sp>
    </p:spTree>
    <p:extLst>
      <p:ext uri="{BB962C8B-B14F-4D97-AF65-F5344CB8AC3E}">
        <p14:creationId xmlns:p14="http://schemas.microsoft.com/office/powerpoint/2010/main" val="303779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1DE9A7-936C-49A8-B4CD-F481A100CB79}"/>
              </a:ext>
            </a:extLst>
          </p:cNvPr>
          <p:cNvSpPr>
            <a:spLocks noGrp="1"/>
          </p:cNvSpPr>
          <p:nvPr>
            <p:ph type="sldNum" sz="quarter" idx="12"/>
          </p:nvPr>
        </p:nvSpPr>
        <p:spPr/>
        <p:txBody>
          <a:bodyPr/>
          <a:lstStyle/>
          <a:p>
            <a:fld id="{1CC9FA7F-0CA6-42CA-A077-320536EF702B}" type="slidenum">
              <a:rPr lang="en-US" smtClean="0"/>
              <a:t>5</a:t>
            </a:fld>
            <a:endParaRPr lang="en-US"/>
          </a:p>
        </p:txBody>
      </p:sp>
      <p:sp>
        <p:nvSpPr>
          <p:cNvPr id="5" name="TextBox 4">
            <a:extLst>
              <a:ext uri="{FF2B5EF4-FFF2-40B4-BE49-F238E27FC236}">
                <a16:creationId xmlns:a16="http://schemas.microsoft.com/office/drawing/2014/main" id="{2C906846-384C-4EE9-8FD8-D86E1B04E96F}"/>
              </a:ext>
            </a:extLst>
          </p:cNvPr>
          <p:cNvSpPr txBox="1"/>
          <p:nvPr/>
        </p:nvSpPr>
        <p:spPr>
          <a:xfrm>
            <a:off x="838199" y="2497462"/>
            <a:ext cx="6578601" cy="2677656"/>
          </a:xfrm>
          <a:prstGeom prst="rect">
            <a:avLst/>
          </a:prstGeom>
          <a:noFill/>
        </p:spPr>
        <p:txBody>
          <a:bodyPr wrap="square">
            <a:spAutoFit/>
          </a:bodyPr>
          <a:lstStyle/>
          <a:p>
            <a:r>
              <a:rPr lang="en-US" sz="2400" b="1" dirty="0"/>
              <a:t>Variable 		Description		Unit</a:t>
            </a:r>
          </a:p>
          <a:p>
            <a:r>
              <a:rPr lang="en-US" sz="2400" dirty="0"/>
              <a:t>Sepal length 		Numerical 		cm</a:t>
            </a:r>
          </a:p>
          <a:p>
            <a:r>
              <a:rPr lang="en-US" sz="2400" dirty="0"/>
              <a:t>Sepal width		Numerical 		cm</a:t>
            </a:r>
          </a:p>
          <a:p>
            <a:r>
              <a:rPr lang="en-US" sz="2400" dirty="0"/>
              <a:t>Pedal length 		Numerical 		cm</a:t>
            </a:r>
          </a:p>
          <a:p>
            <a:r>
              <a:rPr lang="en-US" sz="2400" dirty="0"/>
              <a:t>Pedal width  		Numerical 		cm</a:t>
            </a:r>
          </a:p>
          <a:p>
            <a:r>
              <a:rPr lang="en-US" sz="2400" dirty="0"/>
              <a:t>Species 		Categorical </a:t>
            </a:r>
          </a:p>
          <a:p>
            <a:r>
              <a:rPr lang="en-US" sz="2400" dirty="0"/>
              <a:t>			(Setosa/ Versicolor/Virginica)</a:t>
            </a:r>
          </a:p>
        </p:txBody>
      </p:sp>
      <p:sp>
        <p:nvSpPr>
          <p:cNvPr id="6" name="Title 8">
            <a:extLst>
              <a:ext uri="{FF2B5EF4-FFF2-40B4-BE49-F238E27FC236}">
                <a16:creationId xmlns:a16="http://schemas.microsoft.com/office/drawing/2014/main" id="{52F2FAC1-02C6-432F-987B-097C8D8129B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Datasest</a:t>
            </a:r>
          </a:p>
        </p:txBody>
      </p:sp>
      <p:sp>
        <p:nvSpPr>
          <p:cNvPr id="2" name="Rectangle 1">
            <a:extLst>
              <a:ext uri="{FF2B5EF4-FFF2-40B4-BE49-F238E27FC236}">
                <a16:creationId xmlns:a16="http://schemas.microsoft.com/office/drawing/2014/main" id="{C7ABAB5F-E474-4269-A701-744A0F885640}"/>
              </a:ext>
            </a:extLst>
          </p:cNvPr>
          <p:cNvSpPr/>
          <p:nvPr/>
        </p:nvSpPr>
        <p:spPr>
          <a:xfrm>
            <a:off x="838199" y="1385427"/>
            <a:ext cx="10418357" cy="830997"/>
          </a:xfrm>
          <a:prstGeom prst="rect">
            <a:avLst/>
          </a:prstGeom>
        </p:spPr>
        <p:txBody>
          <a:bodyPr wrap="square">
            <a:spAutoFit/>
          </a:bodyPr>
          <a:lstStyle/>
          <a:p>
            <a:r>
              <a:rPr lang="en-US" sz="2400" dirty="0"/>
              <a:t>We will now proceed to classification using the “iris” dataset. Variables in this dataset are: </a:t>
            </a:r>
          </a:p>
        </p:txBody>
      </p:sp>
      <p:pic>
        <p:nvPicPr>
          <p:cNvPr id="9" name="Picture 8" descr="A close up of a flower&#10;&#10;Description automatically generated with medium confidence">
            <a:extLst>
              <a:ext uri="{FF2B5EF4-FFF2-40B4-BE49-F238E27FC236}">
                <a16:creationId xmlns:a16="http://schemas.microsoft.com/office/drawing/2014/main" id="{B088B335-96A7-40FA-AC01-B4A3B45A1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022" y="2647904"/>
            <a:ext cx="4398256" cy="3987346"/>
          </a:xfrm>
          <a:prstGeom prst="rect">
            <a:avLst/>
          </a:prstGeom>
        </p:spPr>
      </p:pic>
    </p:spTree>
    <p:extLst>
      <p:ext uri="{BB962C8B-B14F-4D97-AF65-F5344CB8AC3E}">
        <p14:creationId xmlns:p14="http://schemas.microsoft.com/office/powerpoint/2010/main" val="213538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200A62-F8D7-475D-906C-7E9CA67C7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
        <p:nvSpPr>
          <p:cNvPr id="8" name="Title 1">
            <a:extLst>
              <a:ext uri="{FF2B5EF4-FFF2-40B4-BE49-F238E27FC236}">
                <a16:creationId xmlns:a16="http://schemas.microsoft.com/office/drawing/2014/main" id="{E7925FB2-E72E-49E0-B8B4-A6B35C7B4837}"/>
              </a:ext>
            </a:extLst>
          </p:cNvPr>
          <p:cNvSpPr>
            <a:spLocks noGrp="1"/>
          </p:cNvSpPr>
          <p:nvPr>
            <p:ph type="ctrTitle"/>
          </p:nvPr>
        </p:nvSpPr>
        <p:spPr>
          <a:xfrm>
            <a:off x="1524000" y="1567209"/>
            <a:ext cx="9144000" cy="2387600"/>
          </a:xfrm>
        </p:spPr>
        <p:txBody>
          <a:bodyPr/>
          <a:lstStyle/>
          <a:p>
            <a:r>
              <a:rPr lang="en-US" sz="6000" dirty="0">
                <a:solidFill>
                  <a:srgbClr val="990033"/>
                </a:solidFill>
              </a:rPr>
              <a:t>Exploratory Analysis</a:t>
            </a:r>
            <a:endParaRPr lang="en-US" dirty="0">
              <a:solidFill>
                <a:srgbClr val="990033"/>
              </a:solidFill>
            </a:endParaRPr>
          </a:p>
        </p:txBody>
      </p:sp>
      <p:sp>
        <p:nvSpPr>
          <p:cNvPr id="5" name="TextBox 4">
            <a:extLst>
              <a:ext uri="{FF2B5EF4-FFF2-40B4-BE49-F238E27FC236}">
                <a16:creationId xmlns:a16="http://schemas.microsoft.com/office/drawing/2014/main" id="{DD167078-F7CE-41B6-ABCC-C67136F408E7}"/>
              </a:ext>
            </a:extLst>
          </p:cNvPr>
          <p:cNvSpPr txBox="1"/>
          <p:nvPr/>
        </p:nvSpPr>
        <p:spPr>
          <a:xfrm>
            <a:off x="7418444" y="5920988"/>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spTree>
    <p:extLst>
      <p:ext uri="{BB962C8B-B14F-4D97-AF65-F5344CB8AC3E}">
        <p14:creationId xmlns:p14="http://schemas.microsoft.com/office/powerpoint/2010/main" val="273414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Qualitative Variable</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200" y="1440642"/>
            <a:ext cx="7245626" cy="830997"/>
          </a:xfrm>
          <a:prstGeom prst="rect">
            <a:avLst/>
          </a:prstGeom>
          <a:noFill/>
        </p:spPr>
        <p:txBody>
          <a:bodyPr wrap="square" rtlCol="0">
            <a:spAutoFit/>
          </a:bodyPr>
          <a:lstStyle/>
          <a:p>
            <a:pPr>
              <a:spcBef>
                <a:spcPct val="50000"/>
              </a:spcBef>
            </a:pPr>
            <a:r>
              <a:rPr lang="en-US" sz="2400" dirty="0"/>
              <a:t>The only </a:t>
            </a:r>
            <a:r>
              <a:rPr lang="en-US" sz="2400" dirty="0">
                <a:solidFill>
                  <a:srgbClr val="0070C0"/>
                </a:solidFill>
              </a:rPr>
              <a:t>qualitative</a:t>
            </a:r>
            <a:r>
              <a:rPr lang="en-US" sz="2400" dirty="0"/>
              <a:t> variable in this dataset is </a:t>
            </a:r>
            <a:r>
              <a:rPr lang="en-US" sz="2400" dirty="0">
                <a:solidFill>
                  <a:srgbClr val="0070C0"/>
                </a:solidFill>
              </a:rPr>
              <a:t>iris type</a:t>
            </a:r>
            <a:r>
              <a:rPr lang="en-US" sz="2400" dirty="0"/>
              <a:t>, that is also my response variable. </a:t>
            </a:r>
          </a:p>
        </p:txBody>
      </p:sp>
      <p:pic>
        <p:nvPicPr>
          <p:cNvPr id="4" name="Picture 3" descr="Chart, pie chart&#10;&#10;Description automatically generated">
            <a:extLst>
              <a:ext uri="{FF2B5EF4-FFF2-40B4-BE49-F238E27FC236}">
                <a16:creationId xmlns:a16="http://schemas.microsoft.com/office/drawing/2014/main" id="{6E13FA7C-24E9-46D0-9D51-AE0B84C1E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826" y="3429000"/>
            <a:ext cx="3870614" cy="3425715"/>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557AC3DC-B506-4E2F-8B19-9A119B267B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9666" y="549412"/>
            <a:ext cx="3244552" cy="2792443"/>
          </a:xfrm>
          <a:prstGeom prst="rect">
            <a:avLst/>
          </a:prstGeom>
        </p:spPr>
      </p:pic>
      <p:sp>
        <p:nvSpPr>
          <p:cNvPr id="8" name="TextBox 7">
            <a:extLst>
              <a:ext uri="{FF2B5EF4-FFF2-40B4-BE49-F238E27FC236}">
                <a16:creationId xmlns:a16="http://schemas.microsoft.com/office/drawing/2014/main" id="{0BEA73A1-B82F-405C-B322-E6B9AAA46E26}"/>
              </a:ext>
            </a:extLst>
          </p:cNvPr>
          <p:cNvSpPr txBox="1"/>
          <p:nvPr/>
        </p:nvSpPr>
        <p:spPr>
          <a:xfrm>
            <a:off x="838200" y="2510858"/>
            <a:ext cx="7245626" cy="830997"/>
          </a:xfrm>
          <a:prstGeom prst="rect">
            <a:avLst/>
          </a:prstGeom>
          <a:noFill/>
        </p:spPr>
        <p:txBody>
          <a:bodyPr wrap="square" rtlCol="0">
            <a:spAutoFit/>
          </a:bodyPr>
          <a:lstStyle/>
          <a:p>
            <a:pPr>
              <a:spcBef>
                <a:spcPct val="50000"/>
              </a:spcBef>
            </a:pPr>
            <a:r>
              <a:rPr lang="en-US" sz="2400" dirty="0"/>
              <a:t>Exploratory analysis for </a:t>
            </a:r>
            <a:r>
              <a:rPr lang="en-US" sz="2400" dirty="0">
                <a:solidFill>
                  <a:srgbClr val="0070C0"/>
                </a:solidFill>
              </a:rPr>
              <a:t>qualitative</a:t>
            </a:r>
            <a:r>
              <a:rPr lang="en-US" sz="2400" dirty="0"/>
              <a:t> variables include </a:t>
            </a:r>
            <a:r>
              <a:rPr lang="en-US" sz="2400" dirty="0">
                <a:solidFill>
                  <a:srgbClr val="7030A0"/>
                </a:solidFill>
              </a:rPr>
              <a:t>frequency tables </a:t>
            </a:r>
            <a:r>
              <a:rPr lang="en-US" sz="2400" dirty="0"/>
              <a:t>and </a:t>
            </a:r>
            <a:r>
              <a:rPr lang="en-US" sz="2400" dirty="0">
                <a:solidFill>
                  <a:srgbClr val="7030A0"/>
                </a:solidFill>
              </a:rPr>
              <a:t>pie/bar charts</a:t>
            </a:r>
            <a:r>
              <a:rPr lang="en-US" sz="2400" dirty="0"/>
              <a:t>. </a:t>
            </a:r>
          </a:p>
        </p:txBody>
      </p:sp>
      <p:sp>
        <p:nvSpPr>
          <p:cNvPr id="10" name="TextBox 9">
            <a:extLst>
              <a:ext uri="{FF2B5EF4-FFF2-40B4-BE49-F238E27FC236}">
                <a16:creationId xmlns:a16="http://schemas.microsoft.com/office/drawing/2014/main" id="{EB2B0437-E50B-4358-B0C2-75A9C50D9A90}"/>
              </a:ext>
            </a:extLst>
          </p:cNvPr>
          <p:cNvSpPr txBox="1"/>
          <p:nvPr/>
        </p:nvSpPr>
        <p:spPr>
          <a:xfrm>
            <a:off x="838200" y="3516146"/>
            <a:ext cx="7245626" cy="830997"/>
          </a:xfrm>
          <a:prstGeom prst="rect">
            <a:avLst/>
          </a:prstGeom>
          <a:noFill/>
        </p:spPr>
        <p:txBody>
          <a:bodyPr wrap="square" rtlCol="0">
            <a:spAutoFit/>
          </a:bodyPr>
          <a:lstStyle/>
          <a:p>
            <a:pPr>
              <a:spcBef>
                <a:spcPct val="50000"/>
              </a:spcBef>
            </a:pPr>
            <a:r>
              <a:rPr lang="en-US" sz="2400" dirty="0"/>
              <a:t>The table and pie chart show that there are 50 cases in three types of iris in this dataset. </a:t>
            </a:r>
          </a:p>
        </p:txBody>
      </p:sp>
    </p:spTree>
    <p:extLst>
      <p:ext uri="{BB962C8B-B14F-4D97-AF65-F5344CB8AC3E}">
        <p14:creationId xmlns:p14="http://schemas.microsoft.com/office/powerpoint/2010/main" val="14673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199" y="365125"/>
            <a:ext cx="6384235" cy="1325563"/>
          </a:xfrm>
        </p:spPr>
        <p:txBody>
          <a:bodyPr>
            <a:normAutofit/>
          </a:bodyPr>
          <a:lstStyle/>
          <a:p>
            <a:r>
              <a:rPr lang="en-US" sz="3600" dirty="0">
                <a:solidFill>
                  <a:srgbClr val="990033"/>
                </a:solidFill>
              </a:rPr>
              <a:t>Quantitative Variable(s)</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198" y="1440642"/>
            <a:ext cx="6628689" cy="1569660"/>
          </a:xfrm>
          <a:prstGeom prst="rect">
            <a:avLst/>
          </a:prstGeom>
          <a:noFill/>
        </p:spPr>
        <p:txBody>
          <a:bodyPr wrap="square" rtlCol="0">
            <a:spAutoFit/>
          </a:bodyPr>
          <a:lstStyle/>
          <a:p>
            <a:pPr>
              <a:spcBef>
                <a:spcPct val="50000"/>
              </a:spcBef>
            </a:pPr>
            <a:r>
              <a:rPr lang="en-US" sz="2400" dirty="0"/>
              <a:t>Exploratory analysis includes generating </a:t>
            </a:r>
            <a:r>
              <a:rPr lang="en-US" sz="2400" dirty="0">
                <a:solidFill>
                  <a:srgbClr val="00B050"/>
                </a:solidFill>
              </a:rPr>
              <a:t>numerical summaries</a:t>
            </a:r>
            <a:r>
              <a:rPr lang="en-US" sz="2400" dirty="0"/>
              <a:t> for each </a:t>
            </a:r>
            <a:r>
              <a:rPr lang="en-US" sz="2400" dirty="0">
                <a:solidFill>
                  <a:srgbClr val="FF0000"/>
                </a:solidFill>
              </a:rPr>
              <a:t>numerical variable</a:t>
            </a:r>
            <a:r>
              <a:rPr lang="en-US" sz="2400" dirty="0"/>
              <a:t>. The first table shows such table for the four numerical variables. </a:t>
            </a:r>
          </a:p>
        </p:txBody>
      </p:sp>
      <p:pic>
        <p:nvPicPr>
          <p:cNvPr id="4" name="Picture 3" descr="A screenshot of a computer&#10;&#10;Description automatically generated with medium confidence">
            <a:extLst>
              <a:ext uri="{FF2B5EF4-FFF2-40B4-BE49-F238E27FC236}">
                <a16:creationId xmlns:a16="http://schemas.microsoft.com/office/drawing/2014/main" id="{B62191F5-31F4-41A5-A9CE-AD1B206E9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254" y="310631"/>
            <a:ext cx="4011592" cy="2777256"/>
          </a:xfrm>
          <a:prstGeom prst="rect">
            <a:avLst/>
          </a:prstGeom>
        </p:spPr>
      </p:pic>
      <p:pic>
        <p:nvPicPr>
          <p:cNvPr id="6" name="Picture 5" descr="Chart, histogram&#10;&#10;Description automatically generated">
            <a:extLst>
              <a:ext uri="{FF2B5EF4-FFF2-40B4-BE49-F238E27FC236}">
                <a16:creationId xmlns:a16="http://schemas.microsoft.com/office/drawing/2014/main" id="{1992D7F6-5222-47BA-9838-617FDD3504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2973" y="3754147"/>
            <a:ext cx="4268621" cy="2861129"/>
          </a:xfrm>
          <a:prstGeom prst="rect">
            <a:avLst/>
          </a:prstGeom>
        </p:spPr>
      </p:pic>
      <p:grpSp>
        <p:nvGrpSpPr>
          <p:cNvPr id="14" name="Group 13">
            <a:extLst>
              <a:ext uri="{FF2B5EF4-FFF2-40B4-BE49-F238E27FC236}">
                <a16:creationId xmlns:a16="http://schemas.microsoft.com/office/drawing/2014/main" id="{53B35CA3-67EB-4695-BC9F-02E9DC53AF1F}"/>
              </a:ext>
            </a:extLst>
          </p:cNvPr>
          <p:cNvGrpSpPr/>
          <p:nvPr/>
        </p:nvGrpSpPr>
        <p:grpSpPr>
          <a:xfrm>
            <a:off x="5572897" y="3754147"/>
            <a:ext cx="1893991" cy="2898200"/>
            <a:chOff x="1005216" y="3213640"/>
            <a:chExt cx="1803175" cy="3149206"/>
          </a:xfrm>
        </p:grpSpPr>
        <p:pic>
          <p:nvPicPr>
            <p:cNvPr id="8" name="Picture 7">
              <a:extLst>
                <a:ext uri="{FF2B5EF4-FFF2-40B4-BE49-F238E27FC236}">
                  <a16:creationId xmlns:a16="http://schemas.microsoft.com/office/drawing/2014/main" id="{C450B75C-7256-4E1E-BF51-626713E36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216" y="3213640"/>
              <a:ext cx="444444" cy="3149206"/>
            </a:xfrm>
            <a:prstGeom prst="rect">
              <a:avLst/>
            </a:prstGeom>
          </p:spPr>
        </p:pic>
        <p:pic>
          <p:nvPicPr>
            <p:cNvPr id="11" name="Picture 10" descr="Chart&#10;&#10;Description automatically generated">
              <a:extLst>
                <a:ext uri="{FF2B5EF4-FFF2-40B4-BE49-F238E27FC236}">
                  <a16:creationId xmlns:a16="http://schemas.microsoft.com/office/drawing/2014/main" id="{90D930C9-FED2-4E73-A095-FF2898EDFC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9660" y="3213640"/>
              <a:ext cx="1155556" cy="3149206"/>
            </a:xfrm>
            <a:prstGeom prst="rect">
              <a:avLst/>
            </a:prstGeom>
          </p:spPr>
        </p:pic>
        <p:pic>
          <p:nvPicPr>
            <p:cNvPr id="13" name="Picture 12">
              <a:extLst>
                <a:ext uri="{FF2B5EF4-FFF2-40B4-BE49-F238E27FC236}">
                  <a16:creationId xmlns:a16="http://schemas.microsoft.com/office/drawing/2014/main" id="{903D4C0C-78E6-46B1-9172-235990DEC0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5216" y="3213640"/>
              <a:ext cx="203175" cy="3149206"/>
            </a:xfrm>
            <a:prstGeom prst="rect">
              <a:avLst/>
            </a:prstGeom>
          </p:spPr>
        </p:pic>
      </p:grpSp>
      <p:sp>
        <p:nvSpPr>
          <p:cNvPr id="10" name="TextBox 9">
            <a:extLst>
              <a:ext uri="{FF2B5EF4-FFF2-40B4-BE49-F238E27FC236}">
                <a16:creationId xmlns:a16="http://schemas.microsoft.com/office/drawing/2014/main" id="{95FFD3F3-29B7-437A-A260-4C0F9CEEA961}"/>
              </a:ext>
            </a:extLst>
          </p:cNvPr>
          <p:cNvSpPr txBox="1"/>
          <p:nvPr/>
        </p:nvSpPr>
        <p:spPr>
          <a:xfrm>
            <a:off x="825363" y="3103853"/>
            <a:ext cx="4401545" cy="1569660"/>
          </a:xfrm>
          <a:prstGeom prst="rect">
            <a:avLst/>
          </a:prstGeom>
          <a:noFill/>
        </p:spPr>
        <p:txBody>
          <a:bodyPr wrap="square" rtlCol="0">
            <a:spAutoFit/>
          </a:bodyPr>
          <a:lstStyle/>
          <a:p>
            <a:pPr>
              <a:spcBef>
                <a:spcPct val="50000"/>
              </a:spcBef>
            </a:pPr>
            <a:r>
              <a:rPr lang="en-US" sz="2400" dirty="0"/>
              <a:t>Visualizations include </a:t>
            </a:r>
            <a:r>
              <a:rPr lang="en-US" sz="2400" dirty="0">
                <a:solidFill>
                  <a:srgbClr val="00B050"/>
                </a:solidFill>
              </a:rPr>
              <a:t>histograms</a:t>
            </a:r>
            <a:r>
              <a:rPr lang="en-US" sz="2400" dirty="0"/>
              <a:t> and </a:t>
            </a:r>
            <a:r>
              <a:rPr lang="en-US" sz="2400" dirty="0">
                <a:solidFill>
                  <a:srgbClr val="00B050"/>
                </a:solidFill>
              </a:rPr>
              <a:t>box lots</a:t>
            </a:r>
            <a:r>
              <a:rPr lang="en-US" sz="2400" dirty="0"/>
              <a:t>. As an example, histogram and box plot for </a:t>
            </a:r>
            <a:r>
              <a:rPr lang="en-US" sz="2400" dirty="0">
                <a:solidFill>
                  <a:srgbClr val="FF0000"/>
                </a:solidFill>
              </a:rPr>
              <a:t>Sepal Length</a:t>
            </a:r>
            <a:r>
              <a:rPr lang="en-US" sz="2400" dirty="0"/>
              <a:t> is generated. </a:t>
            </a:r>
          </a:p>
        </p:txBody>
      </p:sp>
      <p:sp>
        <p:nvSpPr>
          <p:cNvPr id="12" name="TextBox 11">
            <a:extLst>
              <a:ext uri="{FF2B5EF4-FFF2-40B4-BE49-F238E27FC236}">
                <a16:creationId xmlns:a16="http://schemas.microsoft.com/office/drawing/2014/main" id="{4C6A1E8E-3A33-4DF6-8E4D-697DC0714D7F}"/>
              </a:ext>
            </a:extLst>
          </p:cNvPr>
          <p:cNvSpPr txBox="1"/>
          <p:nvPr/>
        </p:nvSpPr>
        <p:spPr>
          <a:xfrm>
            <a:off x="839524" y="4868209"/>
            <a:ext cx="4401545" cy="1200329"/>
          </a:xfrm>
          <a:prstGeom prst="rect">
            <a:avLst/>
          </a:prstGeom>
          <a:noFill/>
        </p:spPr>
        <p:txBody>
          <a:bodyPr wrap="square" rtlCol="0">
            <a:spAutoFit/>
          </a:bodyPr>
          <a:lstStyle/>
          <a:p>
            <a:pPr>
              <a:spcBef>
                <a:spcPct val="50000"/>
              </a:spcBef>
            </a:pPr>
            <a:r>
              <a:rPr lang="en-US" sz="2400" dirty="0"/>
              <a:t>Describe the plots in terms of center, spread, and shape. Generate plots for other variables.</a:t>
            </a:r>
          </a:p>
        </p:txBody>
      </p:sp>
    </p:spTree>
    <p:extLst>
      <p:ext uri="{BB962C8B-B14F-4D97-AF65-F5344CB8AC3E}">
        <p14:creationId xmlns:p14="http://schemas.microsoft.com/office/powerpoint/2010/main" val="121576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Bivariate Summaries</a:t>
            </a:r>
          </a:p>
        </p:txBody>
      </p:sp>
      <p:sp>
        <p:nvSpPr>
          <p:cNvPr id="9" name="TextBox 8">
            <a:extLst>
              <a:ext uri="{FF2B5EF4-FFF2-40B4-BE49-F238E27FC236}">
                <a16:creationId xmlns:a16="http://schemas.microsoft.com/office/drawing/2014/main" id="{EEC12F5C-E768-4B51-9573-53C52DE0DA12}"/>
              </a:ext>
            </a:extLst>
          </p:cNvPr>
          <p:cNvSpPr txBox="1"/>
          <p:nvPr/>
        </p:nvSpPr>
        <p:spPr>
          <a:xfrm>
            <a:off x="838200" y="1440642"/>
            <a:ext cx="4536989" cy="1200329"/>
          </a:xfrm>
          <a:prstGeom prst="rect">
            <a:avLst/>
          </a:prstGeom>
          <a:noFill/>
        </p:spPr>
        <p:txBody>
          <a:bodyPr wrap="square" rtlCol="0">
            <a:spAutoFit/>
          </a:bodyPr>
          <a:lstStyle/>
          <a:p>
            <a:pPr>
              <a:spcBef>
                <a:spcPct val="50000"/>
              </a:spcBef>
            </a:pPr>
            <a:r>
              <a:rPr lang="en-US" sz="2400" dirty="0"/>
              <a:t>The first plot is mosaic plot showing correlation coefficient among numerical variables. </a:t>
            </a:r>
          </a:p>
        </p:txBody>
      </p:sp>
      <p:sp>
        <p:nvSpPr>
          <p:cNvPr id="8" name="TextBox 7">
            <a:extLst>
              <a:ext uri="{FF2B5EF4-FFF2-40B4-BE49-F238E27FC236}">
                <a16:creationId xmlns:a16="http://schemas.microsoft.com/office/drawing/2014/main" id="{0BEA73A1-B82F-405C-B322-E6B9AAA46E26}"/>
              </a:ext>
            </a:extLst>
          </p:cNvPr>
          <p:cNvSpPr txBox="1"/>
          <p:nvPr/>
        </p:nvSpPr>
        <p:spPr>
          <a:xfrm>
            <a:off x="838200" y="3331480"/>
            <a:ext cx="5377070" cy="1200329"/>
          </a:xfrm>
          <a:prstGeom prst="rect">
            <a:avLst/>
          </a:prstGeom>
          <a:noFill/>
        </p:spPr>
        <p:txBody>
          <a:bodyPr wrap="square" rtlCol="0">
            <a:spAutoFit/>
          </a:bodyPr>
          <a:lstStyle/>
          <a:p>
            <a:pPr>
              <a:spcBef>
                <a:spcPct val="50000"/>
              </a:spcBef>
            </a:pPr>
            <a:r>
              <a:rPr lang="en-US" sz="2400" dirty="0"/>
              <a:t>Summary statistics of numerical variables over values of the categorical variable is generated for variable “Sepal Length”</a:t>
            </a:r>
          </a:p>
        </p:txBody>
      </p:sp>
      <p:pic>
        <p:nvPicPr>
          <p:cNvPr id="5" name="Picture 4" descr="A picture containing chart&#10;&#10;Description automatically generated">
            <a:extLst>
              <a:ext uri="{FF2B5EF4-FFF2-40B4-BE49-F238E27FC236}">
                <a16:creationId xmlns:a16="http://schemas.microsoft.com/office/drawing/2014/main" id="{13DFDA99-E5C9-4AAB-A208-675120C12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666" y="180196"/>
            <a:ext cx="6115460" cy="2746160"/>
          </a:xfrm>
          <a:prstGeom prst="rect">
            <a:avLst/>
          </a:prstGeom>
        </p:spPr>
      </p:pic>
      <p:pic>
        <p:nvPicPr>
          <p:cNvPr id="11" name="Picture 10" descr="Graphical user interface&#10;&#10;Description automatically generated">
            <a:extLst>
              <a:ext uri="{FF2B5EF4-FFF2-40B4-BE49-F238E27FC236}">
                <a16:creationId xmlns:a16="http://schemas.microsoft.com/office/drawing/2014/main" id="{273FB0F3-8AEC-4109-9F65-10769A254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6698" y="4967471"/>
            <a:ext cx="8436071" cy="1592718"/>
          </a:xfrm>
          <a:prstGeom prst="rect">
            <a:avLst/>
          </a:prstGeom>
        </p:spPr>
      </p:pic>
      <p:sp>
        <p:nvSpPr>
          <p:cNvPr id="7" name="TextBox 6">
            <a:extLst>
              <a:ext uri="{FF2B5EF4-FFF2-40B4-BE49-F238E27FC236}">
                <a16:creationId xmlns:a16="http://schemas.microsoft.com/office/drawing/2014/main" id="{5B931163-7BAB-4AF1-A815-5768DBB9909F}"/>
              </a:ext>
            </a:extLst>
          </p:cNvPr>
          <p:cNvSpPr txBox="1"/>
          <p:nvPr/>
        </p:nvSpPr>
        <p:spPr>
          <a:xfrm>
            <a:off x="6568056" y="3331479"/>
            <a:ext cx="5377070" cy="830997"/>
          </a:xfrm>
          <a:prstGeom prst="rect">
            <a:avLst/>
          </a:prstGeom>
          <a:noFill/>
        </p:spPr>
        <p:txBody>
          <a:bodyPr wrap="square" rtlCol="0">
            <a:spAutoFit/>
          </a:bodyPr>
          <a:lstStyle/>
          <a:p>
            <a:pPr>
              <a:spcBef>
                <a:spcPct val="50000"/>
              </a:spcBef>
            </a:pPr>
            <a:r>
              <a:rPr lang="en-US" sz="2400" dirty="0"/>
              <a:t>Best is to generate that for each variable and investigate.</a:t>
            </a:r>
          </a:p>
        </p:txBody>
      </p:sp>
    </p:spTree>
    <p:extLst>
      <p:ext uri="{BB962C8B-B14F-4D97-AF65-F5344CB8AC3E}">
        <p14:creationId xmlns:p14="http://schemas.microsoft.com/office/powerpoint/2010/main" val="1762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8107</TotalTime>
  <Words>4314</Words>
  <Application>Microsoft Office PowerPoint</Application>
  <PresentationFormat>Widescreen</PresentationFormat>
  <Paragraphs>440</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Georgia</vt:lpstr>
      <vt:lpstr>Office Theme</vt:lpstr>
      <vt:lpstr>Classification</vt:lpstr>
      <vt:lpstr>Supervised Learning</vt:lpstr>
      <vt:lpstr>Classification (Binary)</vt:lpstr>
      <vt:lpstr>Classification (Multiclass)</vt:lpstr>
      <vt:lpstr>Datasest</vt:lpstr>
      <vt:lpstr>Exploratory Analysis</vt:lpstr>
      <vt:lpstr>Qualitative Variable</vt:lpstr>
      <vt:lpstr>Quantitative Variable(s)</vt:lpstr>
      <vt:lpstr>Bivariate Summaries</vt:lpstr>
      <vt:lpstr>PowerPoint Presentation</vt:lpstr>
      <vt:lpstr>Activity Part 1</vt:lpstr>
      <vt:lpstr>Activity Part 1</vt:lpstr>
      <vt:lpstr>Activity Part 1</vt:lpstr>
      <vt:lpstr>PowerPoint Presentation</vt:lpstr>
      <vt:lpstr>Neural Networks</vt:lpstr>
      <vt:lpstr>Artificial Neural Networks</vt:lpstr>
      <vt:lpstr>The Process</vt:lpstr>
      <vt:lpstr>Classification of Iris Types </vt:lpstr>
      <vt:lpstr>Activity Part 2</vt:lpstr>
      <vt:lpstr>Activity Part 2</vt:lpstr>
      <vt:lpstr>Goodness of Fit Measures</vt:lpstr>
      <vt:lpstr>Confusion Matrix</vt:lpstr>
      <vt:lpstr>Accuracy/Precision/Recall</vt:lpstr>
      <vt:lpstr>F-Score</vt:lpstr>
      <vt:lpstr>GOF in Iris Example </vt:lpstr>
      <vt:lpstr>Activity Part 3</vt:lpstr>
      <vt:lpstr>Activity Part 3</vt:lpstr>
      <vt:lpstr>Example – Exam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798</cp:revision>
  <cp:lastPrinted>2018-08-29T00:32:30Z</cp:lastPrinted>
  <dcterms:created xsi:type="dcterms:W3CDTF">2017-02-01T15:13:00Z</dcterms:created>
  <dcterms:modified xsi:type="dcterms:W3CDTF">2021-05-20T18:41:54Z</dcterms:modified>
</cp:coreProperties>
</file>