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409" r:id="rId2"/>
    <p:sldId id="410" r:id="rId3"/>
    <p:sldId id="411" r:id="rId4"/>
    <p:sldId id="414" r:id="rId5"/>
    <p:sldId id="422" r:id="rId6"/>
    <p:sldId id="423" r:id="rId7"/>
    <p:sldId id="413" r:id="rId8"/>
    <p:sldId id="415" r:id="rId9"/>
    <p:sldId id="416" r:id="rId10"/>
    <p:sldId id="417" r:id="rId11"/>
    <p:sldId id="412" r:id="rId12"/>
    <p:sldId id="420" r:id="rId13"/>
    <p:sldId id="395" r:id="rId14"/>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p1Z63xrFiVWIZkoecPrt8g==" hashData="bmz527PqY1Gy/7hsL9guApYBy2t0IGd0nN+rQ7ogKN+Pnz4netwsJml6+7YpfQjZx78thOo5S5WlFOZ1VOL81w=="/>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CCFF"/>
    <a:srgbClr val="CCECFF"/>
    <a:srgbClr val="FFFFCC"/>
    <a:srgbClr val="CCFFCC"/>
    <a:srgbClr val="CCFFFF"/>
    <a:srgbClr val="990033"/>
    <a:srgbClr val="00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2" autoAdjust="0"/>
    <p:restoredTop sz="74605" autoAdjust="0"/>
  </p:normalViewPr>
  <p:slideViewPr>
    <p:cSldViewPr snapToGrid="0">
      <p:cViewPr varScale="1">
        <p:scale>
          <a:sx n="47" d="100"/>
          <a:sy n="47" d="100"/>
        </p:scale>
        <p:origin x="64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7/4/2020</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7/4/2020</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cialanxietydisorder.about.com/od/copingwithsad/qt/speechprepare.ht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www.drmichellemazur.com/2013/06/how-to-handle-hecklers-in-3-easy-steps.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Material for this presentation are adopted from ORAL PRESENTATION SKILLS: A PRACTICAL GUIDE, by C. STORZ and the English language teachers of the </a:t>
            </a:r>
            <a:r>
              <a:rPr lang="en-US" sz="1200" dirty="0" err="1">
                <a:latin typeface="Georgia" panose="02040502050405020303" pitchFamily="18" charset="0"/>
              </a:rPr>
              <a:t>Institut</a:t>
            </a:r>
            <a:r>
              <a:rPr lang="en-US" sz="1200" dirty="0">
                <a:latin typeface="Georgia" panose="02040502050405020303" pitchFamily="18" charset="0"/>
              </a:rPr>
              <a:t> national de </a:t>
            </a:r>
            <a:r>
              <a:rPr lang="en-US" sz="1200" dirty="0" err="1">
                <a:latin typeface="Georgia" panose="02040502050405020303" pitchFamily="18" charset="0"/>
              </a:rPr>
              <a:t>télécommunications</a:t>
            </a:r>
            <a:endParaRPr lang="en-US" sz="1200" dirty="0">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How to deal with difficult questions? </a:t>
            </a:r>
          </a:p>
          <a:p>
            <a:r>
              <a:rPr lang="en-US" sz="1200" dirty="0"/>
              <a:t>1. Make sure you understand the question. </a:t>
            </a:r>
          </a:p>
          <a:p>
            <a:r>
              <a:rPr lang="en-US" sz="1200" dirty="0"/>
              <a:t>• Ask a question to see if you understood it </a:t>
            </a:r>
          </a:p>
          <a:p>
            <a:r>
              <a:rPr lang="en-US" sz="1200" dirty="0"/>
              <a:t>• Repeat the question in your own words to check that you have understood it correctly</a:t>
            </a:r>
          </a:p>
          <a:p>
            <a:r>
              <a:rPr lang="en-US" sz="1200" dirty="0"/>
              <a:t>• Ask the questioner to repeat if you didn’t get the question</a:t>
            </a:r>
          </a:p>
          <a:p>
            <a:r>
              <a:rPr lang="en-US" sz="1200" dirty="0"/>
              <a:t>2. In answering</a:t>
            </a:r>
          </a:p>
          <a:p>
            <a:r>
              <a:rPr lang="en-US" sz="1200" dirty="0"/>
              <a:t>• Check with the questioner if they are satisfied </a:t>
            </a:r>
          </a:p>
          <a:p>
            <a:r>
              <a:rPr lang="en-US" sz="1200" dirty="0"/>
              <a:t>• Admit that you don’t know a good answer</a:t>
            </a:r>
          </a:p>
        </p:txBody>
      </p:sp>
      <p:sp>
        <p:nvSpPr>
          <p:cNvPr id="4" name="Slide Number Placeholder 3"/>
          <p:cNvSpPr>
            <a:spLocks noGrp="1"/>
          </p:cNvSpPr>
          <p:nvPr>
            <p:ph type="sldNum" sz="quarter" idx="10"/>
          </p:nvPr>
        </p:nvSpPr>
        <p:spPr/>
        <p:txBody>
          <a:bodyPr/>
          <a:lstStyle/>
          <a:p>
            <a:fld id="{3C061A47-1F96-4E91-A6A1-2571DEF234C8}" type="slidenum">
              <a:rPr lang="en-US" smtClean="0"/>
              <a:t>10</a:t>
            </a:fld>
            <a:endParaRPr lang="en-US"/>
          </a:p>
        </p:txBody>
      </p:sp>
    </p:spTree>
    <p:extLst>
      <p:ext uri="{BB962C8B-B14F-4D97-AF65-F5344CB8AC3E}">
        <p14:creationId xmlns:p14="http://schemas.microsoft.com/office/powerpoint/2010/main" val="904776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sz="1200" dirty="0"/>
              <a:t>Pronunciation: </a:t>
            </a:r>
            <a:r>
              <a:rPr lang="en-US" sz="1200" dirty="0"/>
              <a:t>Correct pronunciation is important if one is to be understood correctly. Incorrect pronunciation is perhaps the first cause of communication breakdown.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Voice:  The voice, or more precisely the qualities of the voice, should be used to its fullest. Qualities include loudness, speed (fast or slow), variety, pitch (high or low), silent moments or pauses. The voice is important: to indicate importance, meaning to create atmosphere and to avoid sounding monotonous and putting the audience to sleep! </a:t>
            </a:r>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1187966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stand in front of the mirror, look at myself and pretend that I was giving the actual presentation. Declamation pieces were easy to deliver as they required only memorization, but when I began to participate in extemporaneous speaking events and debate contests, I found that maintaining your composure in front of spectators was much more difficult as you feel rushed to formulate words, sentences and paragraphs in a time-sensitive setting.</a:t>
            </a:r>
          </a:p>
          <a:p>
            <a:endParaRPr lang="en-US" dirty="0"/>
          </a:p>
          <a:p>
            <a:r>
              <a:rPr lang="en-US" dirty="0"/>
              <a:t>A piece of advice that I found very useful was to always anticipate and plan for </a:t>
            </a:r>
            <a:r>
              <a:rPr lang="en-US" dirty="0">
                <a:hlinkClick r:id="rId3"/>
              </a:rPr>
              <a:t>the worst-case scenarios</a:t>
            </a:r>
            <a:r>
              <a:rPr lang="en-US" dirty="0"/>
              <a:t>. Don't expect everything to go as planned. Expect hard questions and even </a:t>
            </a:r>
            <a:r>
              <a:rPr lang="en-US" dirty="0">
                <a:hlinkClick r:id="rId4"/>
              </a:rPr>
              <a:t>interruptions from hecklers</a:t>
            </a:r>
            <a:r>
              <a:rPr lang="en-US" dirty="0"/>
              <a:t>. Read as much as you can and learn about every tangential issue that may be related to your presentation.</a:t>
            </a:r>
          </a:p>
          <a:p>
            <a:endParaRPr lang="en-US" dirty="0"/>
          </a:p>
          <a:p>
            <a:r>
              <a:rPr lang="en-US" dirty="0"/>
              <a:t>Once you have prepared your presentation, remember to put yourself in your audience's shoes. Ask yourself what questions could arise about this particular topic.</a:t>
            </a:r>
          </a:p>
          <a:p>
            <a:endParaRPr lang="en-US" dirty="0"/>
          </a:p>
          <a:p>
            <a:r>
              <a:rPr lang="en-US" dirty="0"/>
              <a:t>Once you have outlined and prepared, practice the delivery of your answers. This will greatly impact your conviction when you actually do answer. A hint of uncertainty can always be detected in your tone of voice, so to avoid this, practice, practice, practice.</a:t>
            </a:r>
          </a:p>
          <a:p>
            <a:pPr eaLnBrk="1" hangingPunct="1"/>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2173284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061A47-1F96-4E91-A6A1-2571DEF234C8}" type="slidenum">
              <a:rPr lang="en-US" smtClean="0"/>
              <a:t>13</a:t>
            </a:fld>
            <a:endParaRPr lang="en-US"/>
          </a:p>
        </p:txBody>
      </p:sp>
    </p:spTree>
    <p:extLst>
      <p:ext uri="{BB962C8B-B14F-4D97-AF65-F5344CB8AC3E}">
        <p14:creationId xmlns:p14="http://schemas.microsoft.com/office/powerpoint/2010/main" val="36665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errors can you spot in this presentation?</a:t>
            </a:r>
          </a:p>
        </p:txBody>
      </p:sp>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3585506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What is your goal? To sell a product? To inform and explain? To make a recommendation? </a:t>
            </a:r>
          </a:p>
          <a:p>
            <a:pPr eaLnBrk="1" hangingPunct="1"/>
            <a:r>
              <a:rPr lang="en-US" sz="1200" dirty="0"/>
              <a:t>• Who is your audience since you should adjust your presentation based on the knowledge of the audience. Are they students in your field? What is their background knowledge? What sort of questions will they ask? What are the answers? How many people do you expect to attend?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What are the main points you want to make?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What do you want the audience to do after listening to your presentation? to buy your product? to accept your findings? to make better informed decisions? to give you a job? </a:t>
            </a:r>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874003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200" dirty="0"/>
              <a:t>To give a successful presentation and at the same time a good image of yourself or your firm, careful preparation and organization are required. You need to take into consideration who you are speaking to, when, where, and why, as all of these details will have an impact on your structure and content. A well-structured speech with a step-</a:t>
            </a:r>
            <a:r>
              <a:rPr lang="en-US" altLang="en-US" sz="1200" dirty="0" err="1"/>
              <a:t>bystep</a:t>
            </a:r>
            <a:r>
              <a:rPr lang="en-US" altLang="en-US" sz="1200" dirty="0"/>
              <a:t> approach is one that is easy to follow.</a:t>
            </a:r>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4015333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942261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4252072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2916563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200" dirty="0"/>
              <a:t>1. Signal the beginning. You could say: Alright. OK. Let's begin. Great. Can we start? Shall we start? Let's get the ball rolling. Let's get down to business. Etc. </a:t>
            </a:r>
          </a:p>
          <a:p>
            <a:pPr eaLnBrk="1" hangingPunct="1"/>
            <a:r>
              <a:rPr lang="en-US" altLang="en-US" sz="1200" dirty="0"/>
              <a:t>2. Greet audience. It is important to greet the audience by saying something like: Hello ladies and gentlemen. Good morning members of the jury. Good afternoon esteemed guests. Good evening members of the board Fellow colleagues Mr. Chairman/Chairwoman. Thank you for your kind introduction.</a:t>
            </a:r>
          </a:p>
          <a:p>
            <a:pPr eaLnBrk="1" hangingPunct="1"/>
            <a:r>
              <a:rPr lang="en-US" altLang="en-US" sz="1200" dirty="0"/>
              <a:t>3. Introduce oneself, (name, position, and company) . Do this not only to give important information so people can identify you but also to establish your authority on the subject and to allow the audience to see your point of view on the subject (you are a student, researcher, responsible for, director of, neophyte, layman).</a:t>
            </a:r>
          </a:p>
          <a:p>
            <a:pPr eaLnBrk="1" hangingPunct="1"/>
            <a:r>
              <a:rPr lang="en-US" altLang="en-US" sz="1200" dirty="0"/>
              <a:t>4. Give title and introduce subject. What exactly are you going to speak about? Situate the subject in time and place, in relation to the audience and/or its importance. Give a rough idea or a working definition of the subject.</a:t>
            </a:r>
          </a:p>
          <a:p>
            <a:pPr eaLnBrk="1" hangingPunct="1"/>
            <a:r>
              <a:rPr lang="en-US" altLang="en-US" sz="1200" dirty="0"/>
              <a:t>5. Give your objectives (purpose, aim, goals). You should have two purposes: a general purpose and a specific one. The former is to inform: to give an overview, to present, to summarize, to outline; to discuss the current situation or to explain how to do something or how something is done. The latter is what you want the audience to take away with them after listening to you, what you want them to do, what they should remember. </a:t>
            </a:r>
          </a:p>
          <a:p>
            <a:pPr eaLnBrk="1" hangingPunct="1"/>
            <a:r>
              <a:rPr lang="en-US" altLang="en-US" sz="1200" dirty="0"/>
              <a:t>6. Make a transition between the introduction and the body. Now let us start. </a:t>
            </a:r>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2466396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altLang="en-US" dirty="0"/>
              <a:t>Let your enthusiasm come out</a:t>
            </a:r>
          </a:p>
          <a:p>
            <a:pPr eaLnBrk="1" hangingPunct="1"/>
            <a:r>
              <a:rPr lang="en-GB" altLang="en-US" dirty="0"/>
              <a:t>Biggest element that separates mediocre presenters from world class ones is the ability to connect with audience in honest and exciting way.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9</a:t>
            </a:fld>
            <a:endParaRPr lang="en-US"/>
          </a:p>
        </p:txBody>
      </p:sp>
    </p:spTree>
    <p:extLst>
      <p:ext uri="{BB962C8B-B14F-4D97-AF65-F5344CB8AC3E}">
        <p14:creationId xmlns:p14="http://schemas.microsoft.com/office/powerpoint/2010/main" val="365012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7/4/2020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7/4/2020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7/4/2020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7/4/2020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Q5WT2vweFRY?feature=oembed" TargetMode="External"/><Relationship Id="rId1" Type="http://schemas.openxmlformats.org/officeDocument/2006/relationships/video" Target="https://www.youtube.com/embed/V8eLdbKXGzk?feature=oembed" TargetMode="Externa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743076"/>
            <a:ext cx="9144000" cy="1371848"/>
          </a:xfrm>
        </p:spPr>
        <p:txBody>
          <a:bodyPr>
            <a:normAutofit/>
          </a:bodyPr>
          <a:lstStyle/>
          <a:p>
            <a:r>
              <a:rPr lang="en-US" dirty="0">
                <a:solidFill>
                  <a:srgbClr val="990033"/>
                </a:solidFill>
              </a:rPr>
              <a:t>Presentation Skills</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D9B2238-0168-41C3-8496-652300264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50" y="5739855"/>
            <a:ext cx="1938527" cy="911448"/>
          </a:xfrm>
          <a:prstGeom prst="rect">
            <a:avLst/>
          </a:prstGeom>
        </p:spPr>
      </p:pic>
      <p:sp>
        <p:nvSpPr>
          <p:cNvPr id="6" name="TextBox 5">
            <a:extLst>
              <a:ext uri="{FF2B5EF4-FFF2-40B4-BE49-F238E27FC236}">
                <a16:creationId xmlns:a16="http://schemas.microsoft.com/office/drawing/2014/main" id="{39EDBC01-663C-4FC2-9487-163D718ACA98}"/>
              </a:ext>
            </a:extLst>
          </p:cNvPr>
          <p:cNvSpPr txBox="1"/>
          <p:nvPr/>
        </p:nvSpPr>
        <p:spPr>
          <a:xfrm>
            <a:off x="8839725" y="5739855"/>
            <a:ext cx="3071225" cy="923330"/>
          </a:xfrm>
          <a:prstGeom prst="rect">
            <a:avLst/>
          </a:prstGeom>
          <a:noFill/>
        </p:spPr>
        <p:txBody>
          <a:bodyPr wrap="none" rtlCol="0">
            <a:spAutoFit/>
          </a:bodyPr>
          <a:lstStyle/>
          <a:p>
            <a:pPr algn="ctr"/>
            <a:r>
              <a:rPr lang="en-US" dirty="0"/>
              <a:t>Dr. Abolfazl Saghafi</a:t>
            </a:r>
          </a:p>
          <a:p>
            <a:pPr algn="ctr"/>
            <a:r>
              <a:rPr lang="en-US" dirty="0"/>
              <a:t>Assistant Professor of Statistics</a:t>
            </a:r>
          </a:p>
          <a:p>
            <a:pPr algn="ctr"/>
            <a:r>
              <a:rPr lang="en-US" dirty="0"/>
              <a:t>Data Science Program Director</a:t>
            </a:r>
          </a:p>
        </p:txBody>
      </p:sp>
    </p:spTree>
    <p:extLst>
      <p:ext uri="{BB962C8B-B14F-4D97-AF65-F5344CB8AC3E}">
        <p14:creationId xmlns:p14="http://schemas.microsoft.com/office/powerpoint/2010/main" val="2921741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DD759D-4BE8-40AA-AB21-90C6A29BB274}"/>
              </a:ext>
            </a:extLst>
          </p:cNvPr>
          <p:cNvSpPr/>
          <p:nvPr/>
        </p:nvSpPr>
        <p:spPr>
          <a:xfrm>
            <a:off x="879588" y="1343757"/>
            <a:ext cx="6033828" cy="1200329"/>
          </a:xfrm>
          <a:prstGeom prst="rect">
            <a:avLst/>
          </a:prstGeom>
        </p:spPr>
        <p:txBody>
          <a:bodyPr wrap="square">
            <a:spAutoFit/>
          </a:bodyPr>
          <a:lstStyle/>
          <a:p>
            <a:r>
              <a:rPr lang="en-US" sz="2400" dirty="0"/>
              <a:t>The end of a talk should never come as a surprise to an audience; it needs special consideration. </a:t>
            </a:r>
          </a:p>
        </p:txBody>
      </p:sp>
      <p:sp>
        <p:nvSpPr>
          <p:cNvPr id="8" name="Rectangle 7">
            <a:extLst>
              <a:ext uri="{FF2B5EF4-FFF2-40B4-BE49-F238E27FC236}">
                <a16:creationId xmlns:a16="http://schemas.microsoft.com/office/drawing/2014/main" id="{00F70D77-B9D9-40E2-9C54-1D9DEFB6341A}"/>
              </a:ext>
            </a:extLst>
          </p:cNvPr>
          <p:cNvSpPr/>
          <p:nvPr/>
        </p:nvSpPr>
        <p:spPr>
          <a:xfrm>
            <a:off x="838200" y="2544086"/>
            <a:ext cx="6504709" cy="1200329"/>
          </a:xfrm>
          <a:prstGeom prst="rect">
            <a:avLst/>
          </a:prstGeom>
        </p:spPr>
        <p:txBody>
          <a:bodyPr wrap="square">
            <a:spAutoFit/>
          </a:bodyPr>
          <a:lstStyle/>
          <a:p>
            <a:r>
              <a:rPr lang="en-US" sz="2400" dirty="0">
                <a:solidFill>
                  <a:srgbClr val="00B050"/>
                </a:solidFill>
              </a:rPr>
              <a:t>1. Summarize</a:t>
            </a:r>
            <a:r>
              <a:rPr lang="en-US" sz="2400" dirty="0"/>
              <a:t>. briefly summarize your speech in a few lines to make sure the audience has retained the main points.</a:t>
            </a:r>
          </a:p>
        </p:txBody>
      </p:sp>
      <p:sp>
        <p:nvSpPr>
          <p:cNvPr id="10" name="Title 6">
            <a:extLst>
              <a:ext uri="{FF2B5EF4-FFF2-40B4-BE49-F238E27FC236}">
                <a16:creationId xmlns:a16="http://schemas.microsoft.com/office/drawing/2014/main" id="{18086AE5-246F-4F22-8227-5079ACC9618C}"/>
              </a:ext>
            </a:extLst>
          </p:cNvPr>
          <p:cNvSpPr>
            <a:spLocks noGrp="1"/>
          </p:cNvSpPr>
          <p:nvPr>
            <p:ph type="title"/>
          </p:nvPr>
        </p:nvSpPr>
        <p:spPr>
          <a:xfrm>
            <a:off x="838200" y="169180"/>
            <a:ext cx="6075216" cy="1325563"/>
          </a:xfrm>
        </p:spPr>
        <p:txBody>
          <a:bodyPr>
            <a:normAutofit/>
          </a:bodyPr>
          <a:lstStyle/>
          <a:p>
            <a:r>
              <a:rPr lang="en-US" sz="4000" dirty="0">
                <a:solidFill>
                  <a:srgbClr val="990033"/>
                </a:solidFill>
              </a:rPr>
              <a:t>3.3. The End</a:t>
            </a:r>
          </a:p>
        </p:txBody>
      </p:sp>
      <p:graphicFrame>
        <p:nvGraphicFramePr>
          <p:cNvPr id="2" name="Object 1">
            <a:extLst>
              <a:ext uri="{FF2B5EF4-FFF2-40B4-BE49-F238E27FC236}">
                <a16:creationId xmlns:a16="http://schemas.microsoft.com/office/drawing/2014/main" id="{E4894974-3F4D-4F1A-A8A5-D1CA41D47DA3}"/>
              </a:ext>
            </a:extLst>
          </p:cNvPr>
          <p:cNvGraphicFramePr>
            <a:graphicFrameLocks noChangeAspect="1"/>
          </p:cNvGraphicFramePr>
          <p:nvPr>
            <p:extLst>
              <p:ext uri="{D42A27DB-BD31-4B8C-83A1-F6EECF244321}">
                <p14:modId xmlns:p14="http://schemas.microsoft.com/office/powerpoint/2010/main" val="13560162"/>
              </p:ext>
            </p:extLst>
          </p:nvPr>
        </p:nvGraphicFramePr>
        <p:xfrm>
          <a:off x="7342905" y="228792"/>
          <a:ext cx="4698138" cy="4698138"/>
        </p:xfrm>
        <a:graphic>
          <a:graphicData uri="http://schemas.openxmlformats.org/presentationml/2006/ole">
            <mc:AlternateContent xmlns:mc="http://schemas.openxmlformats.org/markup-compatibility/2006">
              <mc:Choice xmlns:v="urn:schemas-microsoft-com:vml" Requires="v">
                <p:oleObj spid="_x0000_s1045" name="Bitmap Image" r:id="rId4" imgW="4178160" imgH="4178160" progId="Paint.Picture">
                  <p:embed/>
                </p:oleObj>
              </mc:Choice>
              <mc:Fallback>
                <p:oleObj name="Bitmap Image" r:id="rId4" imgW="4178160" imgH="4178160" progId="Paint.Picture">
                  <p:embed/>
                  <p:pic>
                    <p:nvPicPr>
                      <p:cNvPr id="0" name=""/>
                      <p:cNvPicPr/>
                      <p:nvPr/>
                    </p:nvPicPr>
                    <p:blipFill>
                      <a:blip r:embed="rId5"/>
                      <a:stretch>
                        <a:fillRect/>
                      </a:stretch>
                    </p:blipFill>
                    <p:spPr>
                      <a:xfrm>
                        <a:off x="7342905" y="228792"/>
                        <a:ext cx="4698138" cy="469813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3B849C02-BF24-46F1-B08F-A71F744DD8B2}"/>
              </a:ext>
            </a:extLst>
          </p:cNvPr>
          <p:cNvSpPr/>
          <p:nvPr/>
        </p:nvSpPr>
        <p:spPr>
          <a:xfrm>
            <a:off x="838197" y="3804757"/>
            <a:ext cx="6504709" cy="830997"/>
          </a:xfrm>
          <a:prstGeom prst="rect">
            <a:avLst/>
          </a:prstGeom>
        </p:spPr>
        <p:txBody>
          <a:bodyPr wrap="square">
            <a:spAutoFit/>
          </a:bodyPr>
          <a:lstStyle/>
          <a:p>
            <a:r>
              <a:rPr lang="en-US" sz="2400" dirty="0">
                <a:solidFill>
                  <a:srgbClr val="FF0000"/>
                </a:solidFill>
              </a:rPr>
              <a:t>2. Conclusion</a:t>
            </a:r>
            <a:r>
              <a:rPr lang="en-US" sz="2400" dirty="0"/>
              <a:t>. Give a message that logically comes out of the ideas developed in your speech. </a:t>
            </a:r>
          </a:p>
        </p:txBody>
      </p:sp>
      <p:sp>
        <p:nvSpPr>
          <p:cNvPr id="9" name="Rectangle 8">
            <a:extLst>
              <a:ext uri="{FF2B5EF4-FFF2-40B4-BE49-F238E27FC236}">
                <a16:creationId xmlns:a16="http://schemas.microsoft.com/office/drawing/2014/main" id="{22DAFD4F-B023-4E3A-ADDC-3058C5F4DE81}"/>
              </a:ext>
            </a:extLst>
          </p:cNvPr>
          <p:cNvSpPr/>
          <p:nvPr/>
        </p:nvSpPr>
        <p:spPr>
          <a:xfrm>
            <a:off x="838198" y="4696097"/>
            <a:ext cx="6504709" cy="461665"/>
          </a:xfrm>
          <a:prstGeom prst="rect">
            <a:avLst/>
          </a:prstGeom>
        </p:spPr>
        <p:txBody>
          <a:bodyPr wrap="square">
            <a:spAutoFit/>
          </a:bodyPr>
          <a:lstStyle/>
          <a:p>
            <a:r>
              <a:rPr lang="en-US" sz="2400" dirty="0">
                <a:solidFill>
                  <a:srgbClr val="0070C0"/>
                </a:solidFill>
              </a:rPr>
              <a:t>3. Thank the audience </a:t>
            </a:r>
            <a:r>
              <a:rPr lang="en-US" sz="2400" dirty="0"/>
              <a:t>for being there.</a:t>
            </a:r>
          </a:p>
        </p:txBody>
      </p:sp>
      <p:sp>
        <p:nvSpPr>
          <p:cNvPr id="11" name="Rectangle 10">
            <a:extLst>
              <a:ext uri="{FF2B5EF4-FFF2-40B4-BE49-F238E27FC236}">
                <a16:creationId xmlns:a16="http://schemas.microsoft.com/office/drawing/2014/main" id="{BAD8DA8B-475E-47E1-B702-31F3B1B5C2CE}"/>
              </a:ext>
            </a:extLst>
          </p:cNvPr>
          <p:cNvSpPr/>
          <p:nvPr/>
        </p:nvSpPr>
        <p:spPr>
          <a:xfrm>
            <a:off x="838196" y="5218105"/>
            <a:ext cx="7404104" cy="461665"/>
          </a:xfrm>
          <a:prstGeom prst="rect">
            <a:avLst/>
          </a:prstGeom>
        </p:spPr>
        <p:txBody>
          <a:bodyPr wrap="square">
            <a:spAutoFit/>
          </a:bodyPr>
          <a:lstStyle/>
          <a:p>
            <a:r>
              <a:rPr lang="en-US" sz="2400" dirty="0">
                <a:solidFill>
                  <a:schemeClr val="accent4">
                    <a:lumMod val="75000"/>
                  </a:schemeClr>
                </a:solidFill>
              </a:rPr>
              <a:t>4. Ask for questions </a:t>
            </a:r>
            <a:r>
              <a:rPr lang="en-US" sz="2400" dirty="0"/>
              <a:t>and comments or invite a discussion. </a:t>
            </a:r>
          </a:p>
        </p:txBody>
      </p:sp>
    </p:spTree>
    <p:extLst>
      <p:ext uri="{BB962C8B-B14F-4D97-AF65-F5344CB8AC3E}">
        <p14:creationId xmlns:p14="http://schemas.microsoft.com/office/powerpoint/2010/main" val="412956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6">
            <a:extLst>
              <a:ext uri="{FF2B5EF4-FFF2-40B4-BE49-F238E27FC236}">
                <a16:creationId xmlns:a16="http://schemas.microsoft.com/office/drawing/2014/main" id="{AD399D0A-7794-4D3D-9195-5C0BF5249B62}"/>
              </a:ext>
            </a:extLst>
          </p:cNvPr>
          <p:cNvSpPr>
            <a:spLocks noGrp="1"/>
          </p:cNvSpPr>
          <p:nvPr>
            <p:ph type="title"/>
          </p:nvPr>
        </p:nvSpPr>
        <p:spPr>
          <a:xfrm>
            <a:off x="838200" y="169180"/>
            <a:ext cx="6075216" cy="1325563"/>
          </a:xfrm>
        </p:spPr>
        <p:txBody>
          <a:bodyPr>
            <a:normAutofit/>
          </a:bodyPr>
          <a:lstStyle/>
          <a:p>
            <a:r>
              <a:rPr lang="en-US" sz="4000" dirty="0">
                <a:solidFill>
                  <a:srgbClr val="990033"/>
                </a:solidFill>
              </a:rPr>
              <a:t>Body Language</a:t>
            </a:r>
          </a:p>
        </p:txBody>
      </p:sp>
      <p:sp>
        <p:nvSpPr>
          <p:cNvPr id="23" name="Rectangle 22">
            <a:extLst>
              <a:ext uri="{FF2B5EF4-FFF2-40B4-BE49-F238E27FC236}">
                <a16:creationId xmlns:a16="http://schemas.microsoft.com/office/drawing/2014/main" id="{CBE836A4-51AA-4014-92C8-B4FEC0042BF9}"/>
              </a:ext>
            </a:extLst>
          </p:cNvPr>
          <p:cNvSpPr/>
          <p:nvPr/>
        </p:nvSpPr>
        <p:spPr>
          <a:xfrm>
            <a:off x="838200" y="1310077"/>
            <a:ext cx="6743699" cy="1200329"/>
          </a:xfrm>
          <a:prstGeom prst="rect">
            <a:avLst/>
          </a:prstGeom>
        </p:spPr>
        <p:txBody>
          <a:bodyPr wrap="square">
            <a:spAutoFit/>
          </a:bodyPr>
          <a:lstStyle/>
          <a:p>
            <a:r>
              <a:rPr lang="en-US" sz="2400" dirty="0"/>
              <a:t>Eye contact, facial expressions, posture, movements, gestures. Below are just a few examples of both positive and negative body language:</a:t>
            </a:r>
          </a:p>
        </p:txBody>
      </p:sp>
      <p:sp>
        <p:nvSpPr>
          <p:cNvPr id="24" name="Rectangle 23">
            <a:extLst>
              <a:ext uri="{FF2B5EF4-FFF2-40B4-BE49-F238E27FC236}">
                <a16:creationId xmlns:a16="http://schemas.microsoft.com/office/drawing/2014/main" id="{E7C4B174-F55A-40A5-A507-B7D7255B21D1}"/>
              </a:ext>
            </a:extLst>
          </p:cNvPr>
          <p:cNvSpPr/>
          <p:nvPr/>
        </p:nvSpPr>
        <p:spPr>
          <a:xfrm>
            <a:off x="7721601" y="283480"/>
            <a:ext cx="4178300" cy="2308324"/>
          </a:xfrm>
          <a:prstGeom prst="rect">
            <a:avLst/>
          </a:prstGeom>
          <a:solidFill>
            <a:srgbClr val="CCECFF"/>
          </a:solidFill>
        </p:spPr>
        <p:txBody>
          <a:bodyPr wrap="square">
            <a:spAutoFit/>
          </a:bodyPr>
          <a:lstStyle/>
          <a:p>
            <a:r>
              <a:rPr lang="en-US" sz="2400" dirty="0">
                <a:solidFill>
                  <a:srgbClr val="FF0000"/>
                </a:solidFill>
              </a:rPr>
              <a:t>Why is Body Lan. important</a:t>
            </a:r>
            <a:r>
              <a:rPr lang="en-US" sz="2400" dirty="0"/>
              <a:t>? </a:t>
            </a:r>
          </a:p>
          <a:p>
            <a:r>
              <a:rPr lang="en-US" sz="2400" dirty="0"/>
              <a:t>It is a natural part of communication to clarify meaning, to vent nervousness, to maintain interest, to emphasize and regulate</a:t>
            </a:r>
          </a:p>
        </p:txBody>
      </p:sp>
      <p:sp>
        <p:nvSpPr>
          <p:cNvPr id="25" name="Rectangle 24">
            <a:extLst>
              <a:ext uri="{FF2B5EF4-FFF2-40B4-BE49-F238E27FC236}">
                <a16:creationId xmlns:a16="http://schemas.microsoft.com/office/drawing/2014/main" id="{0A3E0FC5-E9AC-479F-A01B-66BB09227B77}"/>
              </a:ext>
            </a:extLst>
          </p:cNvPr>
          <p:cNvSpPr/>
          <p:nvPr/>
        </p:nvSpPr>
        <p:spPr>
          <a:xfrm>
            <a:off x="838200" y="2635640"/>
            <a:ext cx="6743699" cy="3785652"/>
          </a:xfrm>
          <a:prstGeom prst="rect">
            <a:avLst/>
          </a:prstGeom>
        </p:spPr>
        <p:txBody>
          <a:bodyPr wrap="square">
            <a:spAutoFit/>
          </a:bodyPr>
          <a:lstStyle/>
          <a:p>
            <a:r>
              <a:rPr lang="en-US" sz="2400" dirty="0">
                <a:solidFill>
                  <a:srgbClr val="00B050"/>
                </a:solidFill>
              </a:rPr>
              <a:t>Positive body language</a:t>
            </a:r>
            <a:r>
              <a:rPr lang="en-US" sz="2400" dirty="0"/>
              <a:t>:</a:t>
            </a:r>
          </a:p>
          <a:p>
            <a:r>
              <a:rPr lang="en-US" sz="2400" dirty="0"/>
              <a:t>• Eye contact to keep audiences' attention</a:t>
            </a:r>
          </a:p>
          <a:p>
            <a:r>
              <a:rPr lang="en-US" sz="2400" dirty="0"/>
              <a:t>• Facial expressions should be natural and friendly and </a:t>
            </a:r>
            <a:r>
              <a:rPr lang="en-US" sz="2400" dirty="0">
                <a:solidFill>
                  <a:schemeClr val="accent2">
                    <a:lumMod val="75000"/>
                  </a:schemeClr>
                </a:solidFill>
              </a:rPr>
              <a:t>don’t forget to smile</a:t>
            </a:r>
          </a:p>
          <a:p>
            <a:r>
              <a:rPr lang="en-US" sz="2400" dirty="0"/>
              <a:t>• Stand straight but relaxed (do not slouch or lean) </a:t>
            </a:r>
          </a:p>
          <a:p>
            <a:r>
              <a:rPr lang="en-US" sz="2400" dirty="0"/>
              <a:t>• Movement - to indicate a change of focus, to keep the audience's attention, i.e. move forward to emphasize </a:t>
            </a:r>
          </a:p>
          <a:p>
            <a:r>
              <a:rPr lang="en-US" sz="2400" dirty="0"/>
              <a:t>• Gesture, hand and arm gestures to show important points </a:t>
            </a:r>
          </a:p>
        </p:txBody>
      </p:sp>
      <p:sp>
        <p:nvSpPr>
          <p:cNvPr id="26" name="Rectangle 25">
            <a:extLst>
              <a:ext uri="{FF2B5EF4-FFF2-40B4-BE49-F238E27FC236}">
                <a16:creationId xmlns:a16="http://schemas.microsoft.com/office/drawing/2014/main" id="{23DB64BB-9906-4FB6-B1CC-B3587EE2AABD}"/>
              </a:ext>
            </a:extLst>
          </p:cNvPr>
          <p:cNvSpPr/>
          <p:nvPr/>
        </p:nvSpPr>
        <p:spPr>
          <a:xfrm>
            <a:off x="7721601" y="2894838"/>
            <a:ext cx="4178300" cy="3046988"/>
          </a:xfrm>
          <a:prstGeom prst="rect">
            <a:avLst/>
          </a:prstGeom>
        </p:spPr>
        <p:txBody>
          <a:bodyPr wrap="square">
            <a:spAutoFit/>
          </a:bodyPr>
          <a:lstStyle/>
          <a:p>
            <a:r>
              <a:rPr lang="en-US" sz="2400" dirty="0">
                <a:solidFill>
                  <a:srgbClr val="FF0000"/>
                </a:solidFill>
              </a:rPr>
              <a:t>Negative body language</a:t>
            </a:r>
            <a:r>
              <a:rPr lang="en-US" sz="2400" dirty="0"/>
              <a:t>:</a:t>
            </a:r>
          </a:p>
          <a:p>
            <a:r>
              <a:rPr lang="en-US" sz="2400" dirty="0"/>
              <a:t>• lack of eye contact: looking at notes, screen, at the floor</a:t>
            </a:r>
          </a:p>
          <a:p>
            <a:r>
              <a:rPr lang="en-US" sz="2400" dirty="0"/>
              <a:t>• don't stare, or look blankly into people's eyes </a:t>
            </a:r>
          </a:p>
          <a:p>
            <a:r>
              <a:rPr lang="en-US" sz="2400" dirty="0"/>
              <a:t>• back turned to the audience </a:t>
            </a:r>
          </a:p>
          <a:p>
            <a:r>
              <a:rPr lang="en-US" sz="2400" dirty="0"/>
              <a:t>• nervous tics </a:t>
            </a:r>
          </a:p>
          <a:p>
            <a:r>
              <a:rPr lang="en-US" sz="2400" dirty="0"/>
              <a:t>• hands in pockets </a:t>
            </a:r>
          </a:p>
        </p:txBody>
      </p:sp>
    </p:spTree>
    <p:extLst>
      <p:ext uri="{BB962C8B-B14F-4D97-AF65-F5344CB8AC3E}">
        <p14:creationId xmlns:p14="http://schemas.microsoft.com/office/powerpoint/2010/main" val="265038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DD759D-4BE8-40AA-AB21-90C6A29BB274}"/>
              </a:ext>
            </a:extLst>
          </p:cNvPr>
          <p:cNvSpPr/>
          <p:nvPr/>
        </p:nvSpPr>
        <p:spPr>
          <a:xfrm>
            <a:off x="838200" y="1302813"/>
            <a:ext cx="5257800" cy="1938992"/>
          </a:xfrm>
          <a:prstGeom prst="rect">
            <a:avLst/>
          </a:prstGeom>
        </p:spPr>
        <p:txBody>
          <a:bodyPr wrap="square">
            <a:spAutoFit/>
          </a:bodyPr>
          <a:lstStyle/>
          <a:p>
            <a:r>
              <a:rPr lang="en-US" sz="2400" dirty="0"/>
              <a:t>Feeling nervousness is normally due to </a:t>
            </a:r>
          </a:p>
          <a:p>
            <a:r>
              <a:rPr lang="en-US" sz="2400" dirty="0"/>
              <a:t>• lack of experience</a:t>
            </a:r>
          </a:p>
          <a:p>
            <a:r>
              <a:rPr lang="en-US" sz="2400" dirty="0"/>
              <a:t>• lack of preparation</a:t>
            </a:r>
          </a:p>
          <a:p>
            <a:r>
              <a:rPr lang="en-US" sz="2400" dirty="0"/>
              <a:t>• lack of enthusiasm</a:t>
            </a:r>
          </a:p>
          <a:p>
            <a:r>
              <a:rPr lang="en-US" sz="2400" dirty="0"/>
              <a:t>• negative self-talk.  </a:t>
            </a:r>
          </a:p>
        </p:txBody>
      </p:sp>
      <p:sp>
        <p:nvSpPr>
          <p:cNvPr id="10" name="Title 6">
            <a:extLst>
              <a:ext uri="{FF2B5EF4-FFF2-40B4-BE49-F238E27FC236}">
                <a16:creationId xmlns:a16="http://schemas.microsoft.com/office/drawing/2014/main" id="{18086AE5-246F-4F22-8227-5079ACC9618C}"/>
              </a:ext>
            </a:extLst>
          </p:cNvPr>
          <p:cNvSpPr>
            <a:spLocks noGrp="1"/>
          </p:cNvSpPr>
          <p:nvPr>
            <p:ph type="title"/>
          </p:nvPr>
        </p:nvSpPr>
        <p:spPr>
          <a:xfrm>
            <a:off x="838200" y="169180"/>
            <a:ext cx="6680200" cy="1325563"/>
          </a:xfrm>
        </p:spPr>
        <p:txBody>
          <a:bodyPr>
            <a:normAutofit/>
          </a:bodyPr>
          <a:lstStyle/>
          <a:p>
            <a:r>
              <a:rPr lang="en-US" sz="4000" dirty="0">
                <a:solidFill>
                  <a:srgbClr val="990033"/>
                </a:solidFill>
              </a:rPr>
              <a:t>4. Practice</a:t>
            </a:r>
          </a:p>
        </p:txBody>
      </p:sp>
      <p:pic>
        <p:nvPicPr>
          <p:cNvPr id="3" name="Picture 2" descr="A drawing of a cartoon character&#10;&#10;Description automatically generated">
            <a:extLst>
              <a:ext uri="{FF2B5EF4-FFF2-40B4-BE49-F238E27FC236}">
                <a16:creationId xmlns:a16="http://schemas.microsoft.com/office/drawing/2014/main" id="{061604D9-3065-434B-B82C-980EE6185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5612" y="466474"/>
            <a:ext cx="2543175" cy="3324225"/>
          </a:xfrm>
          <a:prstGeom prst="rect">
            <a:avLst/>
          </a:prstGeom>
        </p:spPr>
      </p:pic>
      <p:sp>
        <p:nvSpPr>
          <p:cNvPr id="5" name="Rectangle 4">
            <a:extLst>
              <a:ext uri="{FF2B5EF4-FFF2-40B4-BE49-F238E27FC236}">
                <a16:creationId xmlns:a16="http://schemas.microsoft.com/office/drawing/2014/main" id="{977B8C29-8351-4ADC-93D2-FDC3953D30AC}"/>
              </a:ext>
            </a:extLst>
          </p:cNvPr>
          <p:cNvSpPr/>
          <p:nvPr/>
        </p:nvSpPr>
        <p:spPr>
          <a:xfrm>
            <a:off x="838200" y="3436027"/>
            <a:ext cx="5257800" cy="830997"/>
          </a:xfrm>
          <a:prstGeom prst="rect">
            <a:avLst/>
          </a:prstGeom>
        </p:spPr>
        <p:txBody>
          <a:bodyPr wrap="square">
            <a:spAutoFit/>
          </a:bodyPr>
          <a:lstStyle/>
          <a:p>
            <a:r>
              <a:rPr lang="en-US" sz="2400" dirty="0"/>
              <a:t>Practicing helps to reduce nervousness and ensures a good delivery. </a:t>
            </a:r>
          </a:p>
        </p:txBody>
      </p:sp>
      <p:sp>
        <p:nvSpPr>
          <p:cNvPr id="7" name="Rectangle 6">
            <a:extLst>
              <a:ext uri="{FF2B5EF4-FFF2-40B4-BE49-F238E27FC236}">
                <a16:creationId xmlns:a16="http://schemas.microsoft.com/office/drawing/2014/main" id="{054B11E2-4E64-40E1-ABEC-BAC7E2CBC2D7}"/>
              </a:ext>
            </a:extLst>
          </p:cNvPr>
          <p:cNvSpPr/>
          <p:nvPr/>
        </p:nvSpPr>
        <p:spPr>
          <a:xfrm>
            <a:off x="838200" y="4307198"/>
            <a:ext cx="5257800" cy="461665"/>
          </a:xfrm>
          <a:prstGeom prst="rect">
            <a:avLst/>
          </a:prstGeom>
        </p:spPr>
        <p:txBody>
          <a:bodyPr wrap="square">
            <a:spAutoFit/>
          </a:bodyPr>
          <a:lstStyle/>
          <a:p>
            <a:r>
              <a:rPr lang="en-US" sz="2400" dirty="0"/>
              <a:t>• Rehearse in front of a mirror</a:t>
            </a:r>
          </a:p>
        </p:txBody>
      </p:sp>
      <p:sp>
        <p:nvSpPr>
          <p:cNvPr id="8" name="Rectangle 7">
            <a:extLst>
              <a:ext uri="{FF2B5EF4-FFF2-40B4-BE49-F238E27FC236}">
                <a16:creationId xmlns:a16="http://schemas.microsoft.com/office/drawing/2014/main" id="{CC64292D-7179-46C9-8C4E-D3FA487402D9}"/>
              </a:ext>
            </a:extLst>
          </p:cNvPr>
          <p:cNvSpPr/>
          <p:nvPr/>
        </p:nvSpPr>
        <p:spPr>
          <a:xfrm>
            <a:off x="838200" y="4809037"/>
            <a:ext cx="5257800" cy="830997"/>
          </a:xfrm>
          <a:prstGeom prst="rect">
            <a:avLst/>
          </a:prstGeom>
        </p:spPr>
        <p:txBody>
          <a:bodyPr wrap="square">
            <a:spAutoFit/>
          </a:bodyPr>
          <a:lstStyle/>
          <a:p>
            <a:r>
              <a:rPr lang="en-US" sz="2400" dirty="0"/>
              <a:t>• Record yourself and watch it, you will get better significantly </a:t>
            </a:r>
          </a:p>
        </p:txBody>
      </p:sp>
      <p:sp>
        <p:nvSpPr>
          <p:cNvPr id="9" name="Rectangle 8">
            <a:extLst>
              <a:ext uri="{FF2B5EF4-FFF2-40B4-BE49-F238E27FC236}">
                <a16:creationId xmlns:a16="http://schemas.microsoft.com/office/drawing/2014/main" id="{513FCB18-C7F4-4374-8649-168CB255CFE6}"/>
              </a:ext>
            </a:extLst>
          </p:cNvPr>
          <p:cNvSpPr/>
          <p:nvPr/>
        </p:nvSpPr>
        <p:spPr>
          <a:xfrm>
            <a:off x="838200" y="5680208"/>
            <a:ext cx="5257800" cy="830997"/>
          </a:xfrm>
          <a:prstGeom prst="rect">
            <a:avLst/>
          </a:prstGeom>
        </p:spPr>
        <p:txBody>
          <a:bodyPr wrap="square">
            <a:spAutoFit/>
          </a:bodyPr>
          <a:lstStyle/>
          <a:p>
            <a:r>
              <a:rPr lang="en-US" sz="2400" dirty="0"/>
              <a:t>• Anticipate audience questions and your responses, like a chess master</a:t>
            </a:r>
          </a:p>
        </p:txBody>
      </p:sp>
    </p:spTree>
    <p:extLst>
      <p:ext uri="{BB962C8B-B14F-4D97-AF65-F5344CB8AC3E}">
        <p14:creationId xmlns:p14="http://schemas.microsoft.com/office/powerpoint/2010/main" val="20801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V8eLdbKXGzk?feature=oembed" descr="Good Presentation VS Bad Presentation *">
            <a:hlinkClick r:id="" action="ppaction://media"/>
            <a:extLst>
              <a:ext uri="{FF2B5EF4-FFF2-40B4-BE49-F238E27FC236}">
                <a16:creationId xmlns:a16="http://schemas.microsoft.com/office/drawing/2014/main" id="{2AF38C84-6A9C-4C8A-97EF-9228698F44D7}"/>
              </a:ext>
            </a:extLst>
          </p:cNvPr>
          <p:cNvPicPr>
            <a:picLocks noGrp="1" noRot="1" noChangeAspect="1" noChangeArrowheads="1"/>
          </p:cNvPicPr>
          <p:nvPr>
            <p:ph idx="1"/>
            <a:videoFile r:link="rId1"/>
          </p:nvPr>
        </p:nvPicPr>
        <p:blipFill>
          <a:blip r:embed="rId5">
            <a:extLst>
              <a:ext uri="{28A0092B-C50C-407E-A947-70E740481C1C}">
                <a14:useLocalDpi xmlns:a14="http://schemas.microsoft.com/office/drawing/2010/main" val="0"/>
              </a:ext>
            </a:extLst>
          </a:blip>
          <a:srcRect/>
          <a:stretch>
            <a:fillRect/>
          </a:stretch>
        </p:blipFill>
        <p:spPr>
          <a:xfrm>
            <a:off x="603534" y="409196"/>
            <a:ext cx="5367541" cy="3019804"/>
          </a:xfrm>
        </p:spPr>
      </p:pic>
      <p:pic>
        <p:nvPicPr>
          <p:cNvPr id="10" name="Q5WT2vweFRY?feature=oembed" descr="Presenting &amp; Public Speaking Tips - How to improve skills &amp; confidence">
            <a:hlinkClick r:id="" action="ppaction://media"/>
            <a:extLst>
              <a:ext uri="{FF2B5EF4-FFF2-40B4-BE49-F238E27FC236}">
                <a16:creationId xmlns:a16="http://schemas.microsoft.com/office/drawing/2014/main" id="{51280188-9400-4931-ADAE-EE066D8B321F}"/>
              </a:ext>
            </a:extLst>
          </p:cNvPr>
          <p:cNvPicPr>
            <a:picLocks noRot="1" noChangeAspect="1" noChangeArrowheads="1"/>
          </p:cNvPicPr>
          <p:nvPr>
            <a:videoFile r:link="rId2"/>
          </p:nvPr>
        </p:nvPicPr>
        <p:blipFill>
          <a:blip r:embed="rId6">
            <a:extLst>
              <a:ext uri="{28A0092B-C50C-407E-A947-70E740481C1C}">
                <a14:useLocalDpi xmlns:a14="http://schemas.microsoft.com/office/drawing/2010/main" val="0"/>
              </a:ext>
            </a:extLst>
          </a:blip>
          <a:srcRect/>
          <a:stretch>
            <a:fillRect/>
          </a:stretch>
        </p:blipFill>
        <p:spPr>
          <a:xfrm>
            <a:off x="6220226" y="3429000"/>
            <a:ext cx="5368240" cy="3019804"/>
          </a:xfrm>
          <a:prstGeom prst="rect">
            <a:avLst/>
          </a:prstGeom>
        </p:spPr>
      </p:pic>
    </p:spTree>
    <p:extLst>
      <p:ext uri="{BB962C8B-B14F-4D97-AF65-F5344CB8AC3E}">
        <p14:creationId xmlns:p14="http://schemas.microsoft.com/office/powerpoint/2010/main" val="243967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9"/>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9"/>
                                        </p:tgtEl>
                                      </p:cBhvr>
                                    </p:cmd>
                                  </p:childTnLst>
                                </p:cTn>
                              </p:par>
                            </p:childTnLst>
                          </p:cTn>
                        </p:par>
                      </p:childTnLst>
                    </p:cTn>
                  </p:par>
                </p:childTnLst>
              </p:cTn>
              <p:nextCondLst>
                <p:cond evt="onClick" delay="0">
                  <p:tgtEl>
                    <p:spTgt spid="9"/>
                  </p:tgtEl>
                </p:cond>
              </p:nextCondLst>
            </p:seq>
            <p:video>
              <p:cMediaNode vol="80000">
                <p:cTn id="16" fill="hold" display="0">
                  <p:stCondLst>
                    <p:cond delay="indefinite"/>
                  </p:stCondLst>
                </p:cTn>
                <p:tgtEl>
                  <p:spTgt spid="9"/>
                </p:tgtEl>
              </p:cMediaNode>
            </p:video>
            <p:seq concurrent="1" nextAc="seek">
              <p:cTn id="17" restart="whenNotActive" fill="hold" evtFilter="cancelBubble" nodeType="interactiveSeq">
                <p:stCondLst>
                  <p:cond evt="onClick" delay="0">
                    <p:tgtEl>
                      <p:spTgt spid="10"/>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10"/>
                                        </p:tgtEl>
                                      </p:cBhvr>
                                    </p:cmd>
                                  </p:childTnLst>
                                </p:cTn>
                              </p:par>
                            </p:childTnLst>
                          </p:cTn>
                        </p:par>
                      </p:childTnLst>
                    </p:cTn>
                  </p:par>
                </p:childTnLst>
              </p:cTn>
              <p:nextCondLst>
                <p:cond evt="onClick" delay="0">
                  <p:tgtEl>
                    <p:spTgt spid="10"/>
                  </p:tgtEl>
                </p:cond>
              </p:nextCondLst>
            </p:seq>
            <p:video>
              <p:cMediaNode vol="80000">
                <p:cTn id="22" fill="hold" display="0">
                  <p:stCondLst>
                    <p:cond delay="indefinite"/>
                  </p:stCondLst>
                </p:cTn>
                <p:tgtEl>
                  <p:spTgt spid="10"/>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8BFBB1-C8F7-4C4C-B9E3-80EDCD714FE7}"/>
              </a:ext>
            </a:extLst>
          </p:cNvPr>
          <p:cNvPicPr>
            <a:picLocks noChangeAspect="1"/>
          </p:cNvPicPr>
          <p:nvPr/>
        </p:nvPicPr>
        <p:blipFill>
          <a:blip r:embed="rId3"/>
          <a:stretch>
            <a:fillRect/>
          </a:stretch>
        </p:blipFill>
        <p:spPr>
          <a:xfrm>
            <a:off x="742732" y="415193"/>
            <a:ext cx="10706535" cy="6027613"/>
          </a:xfrm>
          <a:prstGeom prst="rect">
            <a:avLst/>
          </a:prstGeom>
        </p:spPr>
      </p:pic>
    </p:spTree>
    <p:extLst>
      <p:ext uri="{BB962C8B-B14F-4D97-AF65-F5344CB8AC3E}">
        <p14:creationId xmlns:p14="http://schemas.microsoft.com/office/powerpoint/2010/main" val="279772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E6C1E913-EB36-4716-82A7-C17F59C599BA}"/>
              </a:ext>
            </a:extLst>
          </p:cNvPr>
          <p:cNvSpPr>
            <a:spLocks noGrp="1"/>
          </p:cNvSpPr>
          <p:nvPr>
            <p:ph type="title"/>
          </p:nvPr>
        </p:nvSpPr>
        <p:spPr>
          <a:xfrm>
            <a:off x="838200" y="169180"/>
            <a:ext cx="6075216" cy="1325563"/>
          </a:xfrm>
        </p:spPr>
        <p:txBody>
          <a:bodyPr>
            <a:normAutofit/>
          </a:bodyPr>
          <a:lstStyle/>
          <a:p>
            <a:r>
              <a:rPr lang="en-US" sz="4000" dirty="0">
                <a:solidFill>
                  <a:srgbClr val="990033"/>
                </a:solidFill>
              </a:rPr>
              <a:t>1. Planning</a:t>
            </a:r>
          </a:p>
        </p:txBody>
      </p:sp>
      <p:sp>
        <p:nvSpPr>
          <p:cNvPr id="6" name="Rectangle 5">
            <a:extLst>
              <a:ext uri="{FF2B5EF4-FFF2-40B4-BE49-F238E27FC236}">
                <a16:creationId xmlns:a16="http://schemas.microsoft.com/office/drawing/2014/main" id="{38DD759D-4BE8-40AA-AB21-90C6A29BB274}"/>
              </a:ext>
            </a:extLst>
          </p:cNvPr>
          <p:cNvSpPr/>
          <p:nvPr/>
        </p:nvSpPr>
        <p:spPr>
          <a:xfrm>
            <a:off x="879587" y="1343757"/>
            <a:ext cx="6075217" cy="1200329"/>
          </a:xfrm>
          <a:prstGeom prst="rect">
            <a:avLst/>
          </a:prstGeom>
        </p:spPr>
        <p:txBody>
          <a:bodyPr wrap="square">
            <a:spAutoFit/>
          </a:bodyPr>
          <a:lstStyle/>
          <a:p>
            <a:r>
              <a:rPr lang="en-US" sz="2400" dirty="0"/>
              <a:t>This is a checklist of the essential elements to </a:t>
            </a:r>
            <a:r>
              <a:rPr lang="en-US" sz="2400" dirty="0">
                <a:solidFill>
                  <a:srgbClr val="FF0000"/>
                </a:solidFill>
              </a:rPr>
              <a:t>think about </a:t>
            </a:r>
            <a:r>
              <a:rPr lang="en-US" sz="2400" dirty="0"/>
              <a:t>when </a:t>
            </a:r>
            <a:r>
              <a:rPr lang="en-US" sz="2400" dirty="0">
                <a:solidFill>
                  <a:srgbClr val="00B050"/>
                </a:solidFill>
              </a:rPr>
              <a:t>preparing and planning </a:t>
            </a:r>
            <a:r>
              <a:rPr lang="en-US" sz="2400" dirty="0"/>
              <a:t>an oral presentation.</a:t>
            </a:r>
          </a:p>
        </p:txBody>
      </p:sp>
      <p:sp>
        <p:nvSpPr>
          <p:cNvPr id="8" name="Rectangle 7">
            <a:extLst>
              <a:ext uri="{FF2B5EF4-FFF2-40B4-BE49-F238E27FC236}">
                <a16:creationId xmlns:a16="http://schemas.microsoft.com/office/drawing/2014/main" id="{00F70D77-B9D9-40E2-9C54-1D9DEFB6341A}"/>
              </a:ext>
            </a:extLst>
          </p:cNvPr>
          <p:cNvSpPr/>
          <p:nvPr/>
        </p:nvSpPr>
        <p:spPr>
          <a:xfrm>
            <a:off x="879586" y="2544086"/>
            <a:ext cx="6172377" cy="2646878"/>
          </a:xfrm>
          <a:prstGeom prst="rect">
            <a:avLst/>
          </a:prstGeom>
        </p:spPr>
        <p:txBody>
          <a:bodyPr wrap="square">
            <a:spAutoFit/>
          </a:bodyPr>
          <a:lstStyle/>
          <a:p>
            <a:pPr>
              <a:lnSpc>
                <a:spcPct val="150000"/>
              </a:lnSpc>
            </a:pPr>
            <a:r>
              <a:rPr lang="en-US" sz="2400" dirty="0"/>
              <a:t>1. What is your goal? </a:t>
            </a:r>
          </a:p>
          <a:p>
            <a:pPr>
              <a:lnSpc>
                <a:spcPct val="150000"/>
              </a:lnSpc>
            </a:pPr>
            <a:r>
              <a:rPr lang="en-US" sz="2400" dirty="0"/>
              <a:t>2. Who is your audience?</a:t>
            </a:r>
          </a:p>
          <a:p>
            <a:pPr>
              <a:lnSpc>
                <a:spcPct val="150000"/>
              </a:lnSpc>
            </a:pPr>
            <a:r>
              <a:rPr lang="en-US" sz="2400" dirty="0"/>
              <a:t>3. What are the main points you want to make?</a:t>
            </a:r>
          </a:p>
          <a:p>
            <a:pPr>
              <a:lnSpc>
                <a:spcPts val="1000"/>
              </a:lnSpc>
            </a:pPr>
            <a:r>
              <a:rPr lang="en-US" sz="2400" dirty="0"/>
              <a:t> </a:t>
            </a:r>
          </a:p>
          <a:p>
            <a:r>
              <a:rPr lang="en-US" sz="2400" dirty="0"/>
              <a:t>4. What do you want the audience to do after listening to your presentation?</a:t>
            </a:r>
          </a:p>
        </p:txBody>
      </p:sp>
      <p:sp>
        <p:nvSpPr>
          <p:cNvPr id="14" name="Rectangle 13">
            <a:extLst>
              <a:ext uri="{FF2B5EF4-FFF2-40B4-BE49-F238E27FC236}">
                <a16:creationId xmlns:a16="http://schemas.microsoft.com/office/drawing/2014/main" id="{68F6A2B5-AF26-4895-9840-03BDAE77C442}"/>
              </a:ext>
            </a:extLst>
          </p:cNvPr>
          <p:cNvSpPr/>
          <p:nvPr/>
        </p:nvSpPr>
        <p:spPr>
          <a:xfrm>
            <a:off x="8797814" y="36350"/>
            <a:ext cx="2805544" cy="338554"/>
          </a:xfrm>
          <a:prstGeom prst="rect">
            <a:avLst/>
          </a:prstGeom>
        </p:spPr>
        <p:txBody>
          <a:bodyPr wrap="square">
            <a:spAutoFit/>
          </a:bodyPr>
          <a:lstStyle/>
          <a:p>
            <a:r>
              <a:rPr lang="en-US" sz="1600" dirty="0"/>
              <a:t>www.medicalwriters.com</a:t>
            </a:r>
          </a:p>
        </p:txBody>
      </p:sp>
      <p:pic>
        <p:nvPicPr>
          <p:cNvPr id="10" name="Picture 9" descr="A drawing of a cartoon character&#10;&#10;Description automatically generated">
            <a:extLst>
              <a:ext uri="{FF2B5EF4-FFF2-40B4-BE49-F238E27FC236}">
                <a16:creationId xmlns:a16="http://schemas.microsoft.com/office/drawing/2014/main" id="{EB37D770-0C42-48F0-BEEB-C82127663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1672" y="335971"/>
            <a:ext cx="3950855" cy="2859535"/>
          </a:xfrm>
          <a:prstGeom prst="rect">
            <a:avLst/>
          </a:prstGeom>
        </p:spPr>
      </p:pic>
      <p:pic>
        <p:nvPicPr>
          <p:cNvPr id="17" name="Picture 16" descr="A close up of text on a black background&#10;&#10;Description automatically generated">
            <a:extLst>
              <a:ext uri="{FF2B5EF4-FFF2-40B4-BE49-F238E27FC236}">
                <a16:creationId xmlns:a16="http://schemas.microsoft.com/office/drawing/2014/main" id="{68A0E0C3-D821-4D35-A7D3-70633411A7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2508" y="3429000"/>
            <a:ext cx="3840019" cy="3223373"/>
          </a:xfrm>
          <a:prstGeom prst="rect">
            <a:avLst/>
          </a:prstGeom>
        </p:spPr>
      </p:pic>
      <p:sp>
        <p:nvSpPr>
          <p:cNvPr id="18" name="Arrow: Striped Right 17">
            <a:extLst>
              <a:ext uri="{FF2B5EF4-FFF2-40B4-BE49-F238E27FC236}">
                <a16:creationId xmlns:a16="http://schemas.microsoft.com/office/drawing/2014/main" id="{F797A04F-790C-4F8E-817F-91EE4670562C}"/>
              </a:ext>
            </a:extLst>
          </p:cNvPr>
          <p:cNvSpPr/>
          <p:nvPr/>
        </p:nvSpPr>
        <p:spPr>
          <a:xfrm rot="5400000">
            <a:off x="7740396" y="3239329"/>
            <a:ext cx="554184" cy="351632"/>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6692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DD759D-4BE8-40AA-AB21-90C6A29BB274}"/>
              </a:ext>
            </a:extLst>
          </p:cNvPr>
          <p:cNvSpPr/>
          <p:nvPr/>
        </p:nvSpPr>
        <p:spPr>
          <a:xfrm>
            <a:off x="879588" y="569057"/>
            <a:ext cx="6089248" cy="830997"/>
          </a:xfrm>
          <a:prstGeom prst="rect">
            <a:avLst/>
          </a:prstGeom>
        </p:spPr>
        <p:txBody>
          <a:bodyPr wrap="square">
            <a:spAutoFit/>
          </a:bodyPr>
          <a:lstStyle/>
          <a:p>
            <a:r>
              <a:rPr lang="en-US" sz="2400" dirty="0"/>
              <a:t>When preparing, you should also consider the following items: </a:t>
            </a:r>
          </a:p>
        </p:txBody>
      </p:sp>
      <p:sp>
        <p:nvSpPr>
          <p:cNvPr id="8" name="Rectangle 7">
            <a:extLst>
              <a:ext uri="{FF2B5EF4-FFF2-40B4-BE49-F238E27FC236}">
                <a16:creationId xmlns:a16="http://schemas.microsoft.com/office/drawing/2014/main" id="{00F70D77-B9D9-40E2-9C54-1D9DEFB6341A}"/>
              </a:ext>
            </a:extLst>
          </p:cNvPr>
          <p:cNvSpPr/>
          <p:nvPr/>
        </p:nvSpPr>
        <p:spPr>
          <a:xfrm>
            <a:off x="879589" y="3444433"/>
            <a:ext cx="6130636" cy="3046988"/>
          </a:xfrm>
          <a:prstGeom prst="rect">
            <a:avLst/>
          </a:prstGeom>
        </p:spPr>
        <p:txBody>
          <a:bodyPr wrap="square">
            <a:spAutoFit/>
          </a:bodyPr>
          <a:lstStyle/>
          <a:p>
            <a:r>
              <a:rPr lang="en-US" sz="2400" b="1" dirty="0">
                <a:solidFill>
                  <a:srgbClr val="FF0000"/>
                </a:solidFill>
              </a:rPr>
              <a:t>Where?</a:t>
            </a:r>
          </a:p>
          <a:p>
            <a:r>
              <a:rPr lang="en-US" sz="2400" dirty="0"/>
              <a:t>• Check beforehand, if you can, the place where you are going to make your presentation. </a:t>
            </a:r>
          </a:p>
          <a:p>
            <a:r>
              <a:rPr lang="en-US" sz="2400" dirty="0"/>
              <a:t>• How big is the room? </a:t>
            </a:r>
          </a:p>
          <a:p>
            <a:r>
              <a:rPr lang="en-US" sz="2400" dirty="0"/>
              <a:t>• What equipment is there in the room? </a:t>
            </a:r>
          </a:p>
          <a:p>
            <a:r>
              <a:rPr lang="en-US" sz="2400" dirty="0"/>
              <a:t>• What equipment do you need? Do they work? </a:t>
            </a:r>
          </a:p>
          <a:p>
            <a:r>
              <a:rPr lang="en-US" sz="2400" dirty="0"/>
              <a:t>• Do you need a pointer?</a:t>
            </a:r>
          </a:p>
          <a:p>
            <a:r>
              <a:rPr lang="en-US" sz="2400" dirty="0"/>
              <a:t>• Do you need an adapter or extension lead? </a:t>
            </a:r>
          </a:p>
        </p:txBody>
      </p:sp>
      <p:sp>
        <p:nvSpPr>
          <p:cNvPr id="11" name="Rectangle 10">
            <a:extLst>
              <a:ext uri="{FF2B5EF4-FFF2-40B4-BE49-F238E27FC236}">
                <a16:creationId xmlns:a16="http://schemas.microsoft.com/office/drawing/2014/main" id="{D6D098AD-96A1-4483-B505-A49702E844C6}"/>
              </a:ext>
            </a:extLst>
          </p:cNvPr>
          <p:cNvSpPr/>
          <p:nvPr/>
        </p:nvSpPr>
        <p:spPr>
          <a:xfrm>
            <a:off x="879588" y="1685999"/>
            <a:ext cx="6130636" cy="1569660"/>
          </a:xfrm>
          <a:prstGeom prst="rect">
            <a:avLst/>
          </a:prstGeom>
        </p:spPr>
        <p:txBody>
          <a:bodyPr wrap="square">
            <a:spAutoFit/>
          </a:bodyPr>
          <a:lstStyle/>
          <a:p>
            <a:r>
              <a:rPr lang="en-US" sz="2400" b="1" dirty="0">
                <a:solidFill>
                  <a:srgbClr val="FF0000"/>
                </a:solidFill>
              </a:rPr>
              <a:t>When?</a:t>
            </a:r>
          </a:p>
          <a:p>
            <a:r>
              <a:rPr lang="en-US" sz="2400" dirty="0"/>
              <a:t>• What day is it? What time of day is it? </a:t>
            </a:r>
          </a:p>
          <a:p>
            <a:r>
              <a:rPr lang="en-US" sz="2400" dirty="0"/>
              <a:t>• Will the audience be more or less receptive when listening in that time?</a:t>
            </a:r>
          </a:p>
        </p:txBody>
      </p:sp>
      <p:sp>
        <p:nvSpPr>
          <p:cNvPr id="12" name="Rectangle 11">
            <a:extLst>
              <a:ext uri="{FF2B5EF4-FFF2-40B4-BE49-F238E27FC236}">
                <a16:creationId xmlns:a16="http://schemas.microsoft.com/office/drawing/2014/main" id="{CDBCA47D-580A-4129-A3D7-98171CB59E82}"/>
              </a:ext>
            </a:extLst>
          </p:cNvPr>
          <p:cNvSpPr/>
          <p:nvPr/>
        </p:nvSpPr>
        <p:spPr>
          <a:xfrm>
            <a:off x="7010224" y="346551"/>
            <a:ext cx="4848915" cy="2308324"/>
          </a:xfrm>
          <a:prstGeom prst="rect">
            <a:avLst/>
          </a:prstGeom>
          <a:solidFill>
            <a:srgbClr val="CCFFFF"/>
          </a:solidFill>
        </p:spPr>
        <p:txBody>
          <a:bodyPr wrap="square">
            <a:spAutoFit/>
          </a:bodyPr>
          <a:lstStyle/>
          <a:p>
            <a:r>
              <a:rPr lang="en-US" sz="2400" b="1" dirty="0">
                <a:solidFill>
                  <a:srgbClr val="FF0000"/>
                </a:solidFill>
              </a:rPr>
              <a:t>How Long?</a:t>
            </a:r>
          </a:p>
          <a:p>
            <a:r>
              <a:rPr lang="en-US" sz="2400" dirty="0"/>
              <a:t>• It is extremely important to prepare your talk for the allotted time.  </a:t>
            </a:r>
          </a:p>
          <a:p>
            <a:r>
              <a:rPr lang="en-US" sz="2400" dirty="0"/>
              <a:t>• Don’t finish a lot sooner than expected. </a:t>
            </a:r>
          </a:p>
          <a:p>
            <a:r>
              <a:rPr lang="en-US" sz="2400" dirty="0"/>
              <a:t>• Definitely, don’t go overtime.</a:t>
            </a:r>
          </a:p>
        </p:txBody>
      </p:sp>
      <p:sp>
        <p:nvSpPr>
          <p:cNvPr id="2" name="Rectangle 1">
            <a:extLst>
              <a:ext uri="{FF2B5EF4-FFF2-40B4-BE49-F238E27FC236}">
                <a16:creationId xmlns:a16="http://schemas.microsoft.com/office/drawing/2014/main" id="{EA1EA7C0-89EB-492C-A4EA-BA0BD38779D8}"/>
              </a:ext>
            </a:extLst>
          </p:cNvPr>
          <p:cNvSpPr/>
          <p:nvPr/>
        </p:nvSpPr>
        <p:spPr>
          <a:xfrm>
            <a:off x="7010224" y="4577829"/>
            <a:ext cx="4848915" cy="1938992"/>
          </a:xfrm>
          <a:prstGeom prst="rect">
            <a:avLst/>
          </a:prstGeom>
          <a:solidFill>
            <a:srgbClr val="CCFFCC"/>
          </a:solidFill>
        </p:spPr>
        <p:txBody>
          <a:bodyPr wrap="square">
            <a:spAutoFit/>
          </a:bodyPr>
          <a:lstStyle/>
          <a:p>
            <a:r>
              <a:rPr lang="en-US" sz="2400" b="1" dirty="0">
                <a:solidFill>
                  <a:srgbClr val="FF0000"/>
                </a:solidFill>
              </a:rPr>
              <a:t>Note:</a:t>
            </a:r>
            <a:r>
              <a:rPr lang="en-US" sz="2400" dirty="0"/>
              <a:t> Experienced presenters are able to improvise and adapt to changing circumstances but you may have only one chance to present your information, so be prepared. </a:t>
            </a:r>
          </a:p>
        </p:txBody>
      </p:sp>
    </p:spTree>
    <p:extLst>
      <p:ext uri="{BB962C8B-B14F-4D97-AF65-F5344CB8AC3E}">
        <p14:creationId xmlns:p14="http://schemas.microsoft.com/office/powerpoint/2010/main" val="229075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E6C1E913-EB36-4716-82A7-C17F59C599BA}"/>
              </a:ext>
            </a:extLst>
          </p:cNvPr>
          <p:cNvSpPr>
            <a:spLocks noGrp="1"/>
          </p:cNvSpPr>
          <p:nvPr>
            <p:ph type="title"/>
          </p:nvPr>
        </p:nvSpPr>
        <p:spPr>
          <a:xfrm>
            <a:off x="838200" y="169180"/>
            <a:ext cx="6075216" cy="1325563"/>
          </a:xfrm>
        </p:spPr>
        <p:txBody>
          <a:bodyPr>
            <a:normAutofit/>
          </a:bodyPr>
          <a:lstStyle/>
          <a:p>
            <a:r>
              <a:rPr lang="en-US" sz="4000" dirty="0">
                <a:solidFill>
                  <a:srgbClr val="990033"/>
                </a:solidFill>
              </a:rPr>
              <a:t>2. Preparation</a:t>
            </a:r>
          </a:p>
        </p:txBody>
      </p:sp>
      <p:sp>
        <p:nvSpPr>
          <p:cNvPr id="6" name="Rectangle 5">
            <a:extLst>
              <a:ext uri="{FF2B5EF4-FFF2-40B4-BE49-F238E27FC236}">
                <a16:creationId xmlns:a16="http://schemas.microsoft.com/office/drawing/2014/main" id="{38DD759D-4BE8-40AA-AB21-90C6A29BB274}"/>
              </a:ext>
            </a:extLst>
          </p:cNvPr>
          <p:cNvSpPr/>
          <p:nvPr/>
        </p:nvSpPr>
        <p:spPr>
          <a:xfrm>
            <a:off x="879587" y="1343757"/>
            <a:ext cx="6182765" cy="1569660"/>
          </a:xfrm>
          <a:prstGeom prst="rect">
            <a:avLst/>
          </a:prstGeom>
        </p:spPr>
        <p:txBody>
          <a:bodyPr wrap="square">
            <a:spAutoFit/>
          </a:bodyPr>
          <a:lstStyle/>
          <a:p>
            <a:r>
              <a:rPr lang="en-US" sz="2400" dirty="0">
                <a:solidFill>
                  <a:srgbClr val="0070C0"/>
                </a:solidFill>
              </a:rPr>
              <a:t>1. Title Page</a:t>
            </a:r>
            <a:r>
              <a:rPr lang="en-US" sz="2400" dirty="0"/>
              <a:t>: Make sure you have a captivating title that captures interests of audience. Include your name, conference information and logo, date, company logo on the title page. </a:t>
            </a:r>
          </a:p>
        </p:txBody>
      </p:sp>
      <p:sp>
        <p:nvSpPr>
          <p:cNvPr id="8" name="Rectangle 7">
            <a:extLst>
              <a:ext uri="{FF2B5EF4-FFF2-40B4-BE49-F238E27FC236}">
                <a16:creationId xmlns:a16="http://schemas.microsoft.com/office/drawing/2014/main" id="{00F70D77-B9D9-40E2-9C54-1D9DEFB6341A}"/>
              </a:ext>
            </a:extLst>
          </p:cNvPr>
          <p:cNvSpPr/>
          <p:nvPr/>
        </p:nvSpPr>
        <p:spPr>
          <a:xfrm>
            <a:off x="879587" y="3118498"/>
            <a:ext cx="6172377" cy="1938992"/>
          </a:xfrm>
          <a:prstGeom prst="rect">
            <a:avLst/>
          </a:prstGeom>
        </p:spPr>
        <p:txBody>
          <a:bodyPr wrap="square">
            <a:spAutoFit/>
          </a:bodyPr>
          <a:lstStyle/>
          <a:p>
            <a:r>
              <a:rPr lang="en-US" sz="2400" dirty="0">
                <a:solidFill>
                  <a:srgbClr val="00B050"/>
                </a:solidFill>
              </a:rPr>
              <a:t>2. Text</a:t>
            </a:r>
            <a:r>
              <a:rPr lang="en-US" sz="2400" dirty="0"/>
              <a:t>. Don’t include long sentences and proofs. Slides should only highlight the </a:t>
            </a:r>
            <a:r>
              <a:rPr lang="en-US" sz="2400" dirty="0">
                <a:solidFill>
                  <a:schemeClr val="accent2">
                    <a:lumMod val="75000"/>
                  </a:schemeClr>
                </a:solidFill>
              </a:rPr>
              <a:t>main points</a:t>
            </a:r>
            <a:r>
              <a:rPr lang="en-US" sz="2400" dirty="0"/>
              <a:t>. </a:t>
            </a:r>
            <a:r>
              <a:rPr lang="en-US" sz="2400" dirty="0">
                <a:solidFill>
                  <a:schemeClr val="accent2">
                    <a:lumMod val="75000"/>
                  </a:schemeClr>
                </a:solidFill>
              </a:rPr>
              <a:t>Font</a:t>
            </a:r>
            <a:r>
              <a:rPr lang="en-US" sz="2400" dirty="0"/>
              <a:t> should be large enough so everyone around the room can see them. Using </a:t>
            </a:r>
            <a:r>
              <a:rPr lang="en-US" sz="2400" dirty="0">
                <a:solidFill>
                  <a:schemeClr val="accent2">
                    <a:lumMod val="75000"/>
                  </a:schemeClr>
                </a:solidFill>
              </a:rPr>
              <a:t>colors</a:t>
            </a:r>
            <a:r>
              <a:rPr lang="en-US" sz="2400" dirty="0"/>
              <a:t> works like a charm. The </a:t>
            </a:r>
            <a:r>
              <a:rPr lang="en-US" sz="2400" dirty="0">
                <a:solidFill>
                  <a:schemeClr val="accent2">
                    <a:lumMod val="75000"/>
                  </a:schemeClr>
                </a:solidFill>
              </a:rPr>
              <a:t>layout</a:t>
            </a:r>
            <a:r>
              <a:rPr lang="en-US" sz="2400" dirty="0"/>
              <a:t> should be proper.</a:t>
            </a:r>
          </a:p>
        </p:txBody>
      </p:sp>
      <p:sp>
        <p:nvSpPr>
          <p:cNvPr id="9" name="Rectangle 8">
            <a:extLst>
              <a:ext uri="{FF2B5EF4-FFF2-40B4-BE49-F238E27FC236}">
                <a16:creationId xmlns:a16="http://schemas.microsoft.com/office/drawing/2014/main" id="{B2183323-6BAD-4800-8811-59C449258D5C}"/>
              </a:ext>
            </a:extLst>
          </p:cNvPr>
          <p:cNvSpPr/>
          <p:nvPr/>
        </p:nvSpPr>
        <p:spPr>
          <a:xfrm>
            <a:off x="7421880" y="315436"/>
            <a:ext cx="4427220" cy="3139321"/>
          </a:xfrm>
          <a:prstGeom prst="rect">
            <a:avLst/>
          </a:prstGeom>
          <a:solidFill>
            <a:srgbClr val="FFCCFF"/>
          </a:solidFill>
        </p:spPr>
        <p:txBody>
          <a:bodyPr wrap="square">
            <a:spAutoFit/>
          </a:bodyPr>
          <a:lstStyle/>
          <a:p>
            <a:r>
              <a:rPr lang="en-US" sz="2400" dirty="0">
                <a:solidFill>
                  <a:srgbClr val="FF0000"/>
                </a:solidFill>
              </a:rPr>
              <a:t>Notes</a:t>
            </a:r>
          </a:p>
          <a:p>
            <a:pPr>
              <a:lnSpc>
                <a:spcPts val="1200"/>
              </a:lnSpc>
            </a:pPr>
            <a:endParaRPr lang="en-US" sz="2400" dirty="0">
              <a:solidFill>
                <a:srgbClr val="FF0000"/>
              </a:solidFill>
            </a:endParaRPr>
          </a:p>
          <a:p>
            <a:r>
              <a:rPr lang="en-US" sz="2400" dirty="0"/>
              <a:t>• On average, one slide is good for two minutes </a:t>
            </a:r>
          </a:p>
          <a:p>
            <a:pPr>
              <a:lnSpc>
                <a:spcPts val="800"/>
              </a:lnSpc>
            </a:pPr>
            <a:endParaRPr lang="en-US" sz="2400" dirty="0"/>
          </a:p>
          <a:p>
            <a:r>
              <a:rPr lang="en-US" sz="2400" dirty="0"/>
              <a:t>• Don’t have more than </a:t>
            </a:r>
          </a:p>
          <a:p>
            <a:pPr>
              <a:lnSpc>
                <a:spcPts val="800"/>
              </a:lnSpc>
            </a:pPr>
            <a:endParaRPr lang="en-US" sz="2400" dirty="0"/>
          </a:p>
          <a:p>
            <a:r>
              <a:rPr lang="en-US" sz="2400" dirty="0"/>
              <a:t>• to change focus from aural/oral to visual </a:t>
            </a:r>
          </a:p>
          <a:p>
            <a:pPr>
              <a:lnSpc>
                <a:spcPts val="800"/>
              </a:lnSpc>
            </a:pPr>
            <a:endParaRPr lang="en-US" sz="2400" dirty="0"/>
          </a:p>
          <a:p>
            <a:r>
              <a:rPr lang="en-US" sz="2400" dirty="0"/>
              <a:t>• to motivate the audience </a:t>
            </a:r>
          </a:p>
        </p:txBody>
      </p:sp>
    </p:spTree>
    <p:extLst>
      <p:ext uri="{BB962C8B-B14F-4D97-AF65-F5344CB8AC3E}">
        <p14:creationId xmlns:p14="http://schemas.microsoft.com/office/powerpoint/2010/main" val="85874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027140A-2FE8-48E4-B5EF-0B809E1D2D10}"/>
              </a:ext>
            </a:extLst>
          </p:cNvPr>
          <p:cNvSpPr/>
          <p:nvPr/>
        </p:nvSpPr>
        <p:spPr>
          <a:xfrm>
            <a:off x="895856" y="2652431"/>
            <a:ext cx="5733542" cy="830997"/>
          </a:xfrm>
          <a:prstGeom prst="rect">
            <a:avLst/>
          </a:prstGeom>
        </p:spPr>
        <p:txBody>
          <a:bodyPr wrap="square">
            <a:spAutoFit/>
          </a:bodyPr>
          <a:lstStyle/>
          <a:p>
            <a:r>
              <a:rPr lang="en-US" sz="2400" dirty="0">
                <a:solidFill>
                  <a:srgbClr val="00B050"/>
                </a:solidFill>
              </a:rPr>
              <a:t>4. Handouts</a:t>
            </a:r>
            <a:r>
              <a:rPr lang="en-US" sz="2400" dirty="0"/>
              <a:t>. Handouts that audience can take home make a lasting effect. </a:t>
            </a:r>
          </a:p>
        </p:txBody>
      </p:sp>
      <p:sp>
        <p:nvSpPr>
          <p:cNvPr id="9" name="Rectangle 8">
            <a:extLst>
              <a:ext uri="{FF2B5EF4-FFF2-40B4-BE49-F238E27FC236}">
                <a16:creationId xmlns:a16="http://schemas.microsoft.com/office/drawing/2014/main" id="{B2183323-6BAD-4800-8811-59C449258D5C}"/>
              </a:ext>
            </a:extLst>
          </p:cNvPr>
          <p:cNvSpPr/>
          <p:nvPr/>
        </p:nvSpPr>
        <p:spPr>
          <a:xfrm>
            <a:off x="6781800" y="315436"/>
            <a:ext cx="5067300" cy="2616101"/>
          </a:xfrm>
          <a:prstGeom prst="rect">
            <a:avLst/>
          </a:prstGeom>
          <a:solidFill>
            <a:srgbClr val="CCCCFF"/>
          </a:solidFill>
        </p:spPr>
        <p:txBody>
          <a:bodyPr wrap="square">
            <a:spAutoFit/>
          </a:bodyPr>
          <a:lstStyle/>
          <a:p>
            <a:r>
              <a:rPr lang="en-US" sz="2400" dirty="0">
                <a:solidFill>
                  <a:srgbClr val="FF0000"/>
                </a:solidFill>
              </a:rPr>
              <a:t>Visuals help</a:t>
            </a:r>
          </a:p>
          <a:p>
            <a:r>
              <a:rPr lang="en-US" sz="2400" dirty="0"/>
              <a:t>• to illustrate points easier than verbal </a:t>
            </a:r>
          </a:p>
          <a:p>
            <a:pPr>
              <a:lnSpc>
                <a:spcPts val="800"/>
              </a:lnSpc>
            </a:pPr>
            <a:endParaRPr lang="en-US" sz="2400" dirty="0"/>
          </a:p>
          <a:p>
            <a:r>
              <a:rPr lang="en-US" sz="2400" dirty="0"/>
              <a:t>• to reinforce ideas </a:t>
            </a:r>
          </a:p>
          <a:p>
            <a:pPr>
              <a:lnSpc>
                <a:spcPts val="800"/>
              </a:lnSpc>
            </a:pPr>
            <a:endParaRPr lang="en-US" sz="2400" dirty="0"/>
          </a:p>
          <a:p>
            <a:r>
              <a:rPr lang="en-US" sz="2400" dirty="0"/>
              <a:t>• to change focus from aural/oral to visual </a:t>
            </a:r>
          </a:p>
          <a:p>
            <a:pPr>
              <a:lnSpc>
                <a:spcPts val="800"/>
              </a:lnSpc>
            </a:pPr>
            <a:endParaRPr lang="en-US" sz="2400" dirty="0"/>
          </a:p>
          <a:p>
            <a:r>
              <a:rPr lang="en-US" sz="2400" dirty="0"/>
              <a:t>• to motivate the audience </a:t>
            </a:r>
          </a:p>
        </p:txBody>
      </p:sp>
      <p:sp>
        <p:nvSpPr>
          <p:cNvPr id="10" name="Rectangle 9">
            <a:extLst>
              <a:ext uri="{FF2B5EF4-FFF2-40B4-BE49-F238E27FC236}">
                <a16:creationId xmlns:a16="http://schemas.microsoft.com/office/drawing/2014/main" id="{02EC9910-9F87-49B7-A3F8-53B38DA1D551}"/>
              </a:ext>
            </a:extLst>
          </p:cNvPr>
          <p:cNvSpPr/>
          <p:nvPr/>
        </p:nvSpPr>
        <p:spPr>
          <a:xfrm>
            <a:off x="895859" y="539489"/>
            <a:ext cx="5733541" cy="1938992"/>
          </a:xfrm>
          <a:prstGeom prst="rect">
            <a:avLst/>
          </a:prstGeom>
        </p:spPr>
        <p:txBody>
          <a:bodyPr wrap="square">
            <a:spAutoFit/>
          </a:bodyPr>
          <a:lstStyle/>
          <a:p>
            <a:r>
              <a:rPr lang="en-US" sz="2400" dirty="0">
                <a:solidFill>
                  <a:srgbClr val="FF0000"/>
                </a:solidFill>
              </a:rPr>
              <a:t>3. Visuals</a:t>
            </a:r>
            <a:r>
              <a:rPr lang="en-US" sz="2400" dirty="0"/>
              <a:t>. Visuals such as graphs, maps, images, videos, models, effects, etc. speak volumes. Include them in your presentations but don’t over do it since it becomes distracting. </a:t>
            </a:r>
          </a:p>
        </p:txBody>
      </p:sp>
      <p:pic>
        <p:nvPicPr>
          <p:cNvPr id="3" name="Picture 2" descr="A close up of a logo&#10;&#10;Description automatically generated">
            <a:extLst>
              <a:ext uri="{FF2B5EF4-FFF2-40B4-BE49-F238E27FC236}">
                <a16:creationId xmlns:a16="http://schemas.microsoft.com/office/drawing/2014/main" id="{233159C5-BB69-4C7E-BECE-97ABD9F64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526" y="3176842"/>
            <a:ext cx="4292449" cy="3373831"/>
          </a:xfrm>
          <a:prstGeom prst="rect">
            <a:avLst/>
          </a:prstGeom>
        </p:spPr>
      </p:pic>
      <p:sp>
        <p:nvSpPr>
          <p:cNvPr id="11" name="Rectangle 10">
            <a:extLst>
              <a:ext uri="{FF2B5EF4-FFF2-40B4-BE49-F238E27FC236}">
                <a16:creationId xmlns:a16="http://schemas.microsoft.com/office/drawing/2014/main" id="{BF0B67E8-EFF5-4C21-8A0A-901FBE2D8219}"/>
              </a:ext>
            </a:extLst>
          </p:cNvPr>
          <p:cNvSpPr/>
          <p:nvPr/>
        </p:nvSpPr>
        <p:spPr>
          <a:xfrm>
            <a:off x="895856" y="3657378"/>
            <a:ext cx="5733541" cy="1200329"/>
          </a:xfrm>
          <a:prstGeom prst="rect">
            <a:avLst/>
          </a:prstGeom>
        </p:spPr>
        <p:txBody>
          <a:bodyPr wrap="square">
            <a:spAutoFit/>
          </a:bodyPr>
          <a:lstStyle/>
          <a:p>
            <a:r>
              <a:rPr lang="en-US" sz="2400" dirty="0">
                <a:solidFill>
                  <a:srgbClr val="0070C0"/>
                </a:solidFill>
              </a:rPr>
              <a:t>5. Notes</a:t>
            </a:r>
            <a:r>
              <a:rPr lang="en-US" sz="2400" dirty="0"/>
              <a:t>. You may print a summary of your notes to practice and in case you forgot something as a reminder.  </a:t>
            </a:r>
          </a:p>
        </p:txBody>
      </p:sp>
      <p:sp>
        <p:nvSpPr>
          <p:cNvPr id="12" name="Rectangle 11">
            <a:extLst>
              <a:ext uri="{FF2B5EF4-FFF2-40B4-BE49-F238E27FC236}">
                <a16:creationId xmlns:a16="http://schemas.microsoft.com/office/drawing/2014/main" id="{F5817DC0-1A36-4ED8-8C60-98A2B306E0FA}"/>
              </a:ext>
            </a:extLst>
          </p:cNvPr>
          <p:cNvSpPr/>
          <p:nvPr/>
        </p:nvSpPr>
        <p:spPr>
          <a:xfrm>
            <a:off x="7710542" y="6468786"/>
            <a:ext cx="2805544" cy="338554"/>
          </a:xfrm>
          <a:prstGeom prst="rect">
            <a:avLst/>
          </a:prstGeom>
        </p:spPr>
        <p:txBody>
          <a:bodyPr wrap="square">
            <a:spAutoFit/>
          </a:bodyPr>
          <a:lstStyle/>
          <a:p>
            <a:r>
              <a:rPr lang="en-US" sz="1600" dirty="0"/>
              <a:t>www.medicalwriters.com</a:t>
            </a:r>
          </a:p>
        </p:txBody>
      </p:sp>
    </p:spTree>
    <p:extLst>
      <p:ext uri="{BB962C8B-B14F-4D97-AF65-F5344CB8AC3E}">
        <p14:creationId xmlns:p14="http://schemas.microsoft.com/office/powerpoint/2010/main" val="412875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0"/>
                                        <p:tgtEl>
                                          <p:spTgt spid="7"/>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DD759D-4BE8-40AA-AB21-90C6A29BB274}"/>
              </a:ext>
            </a:extLst>
          </p:cNvPr>
          <p:cNvSpPr/>
          <p:nvPr/>
        </p:nvSpPr>
        <p:spPr>
          <a:xfrm>
            <a:off x="879588" y="1343757"/>
            <a:ext cx="5839867" cy="830997"/>
          </a:xfrm>
          <a:prstGeom prst="rect">
            <a:avLst/>
          </a:prstGeom>
        </p:spPr>
        <p:txBody>
          <a:bodyPr wrap="square">
            <a:spAutoFit/>
          </a:bodyPr>
          <a:lstStyle/>
          <a:p>
            <a:r>
              <a:rPr lang="en-US" sz="2400" dirty="0"/>
              <a:t>A good oral presentation is well structured; this makes it easier for the listener to follow. </a:t>
            </a:r>
          </a:p>
        </p:txBody>
      </p:sp>
      <p:sp>
        <p:nvSpPr>
          <p:cNvPr id="10" name="Title 6">
            <a:extLst>
              <a:ext uri="{FF2B5EF4-FFF2-40B4-BE49-F238E27FC236}">
                <a16:creationId xmlns:a16="http://schemas.microsoft.com/office/drawing/2014/main" id="{18086AE5-246F-4F22-8227-5079ACC9618C}"/>
              </a:ext>
            </a:extLst>
          </p:cNvPr>
          <p:cNvSpPr>
            <a:spLocks noGrp="1"/>
          </p:cNvSpPr>
          <p:nvPr>
            <p:ph type="title"/>
          </p:nvPr>
        </p:nvSpPr>
        <p:spPr>
          <a:xfrm>
            <a:off x="838200" y="169180"/>
            <a:ext cx="6075216" cy="1325563"/>
          </a:xfrm>
        </p:spPr>
        <p:txBody>
          <a:bodyPr>
            <a:normAutofit/>
          </a:bodyPr>
          <a:lstStyle/>
          <a:p>
            <a:r>
              <a:rPr lang="en-US" sz="4000" dirty="0">
                <a:solidFill>
                  <a:srgbClr val="990033"/>
                </a:solidFill>
              </a:rPr>
              <a:t>3. Structure</a:t>
            </a:r>
          </a:p>
        </p:txBody>
      </p:sp>
      <p:sp>
        <p:nvSpPr>
          <p:cNvPr id="11" name="Rectangle 10">
            <a:extLst>
              <a:ext uri="{FF2B5EF4-FFF2-40B4-BE49-F238E27FC236}">
                <a16:creationId xmlns:a16="http://schemas.microsoft.com/office/drawing/2014/main" id="{D6D098AD-96A1-4483-B505-A49702E844C6}"/>
              </a:ext>
            </a:extLst>
          </p:cNvPr>
          <p:cNvSpPr/>
          <p:nvPr/>
        </p:nvSpPr>
        <p:spPr>
          <a:xfrm>
            <a:off x="858894" y="2350997"/>
            <a:ext cx="6054522" cy="2677656"/>
          </a:xfrm>
          <a:prstGeom prst="rect">
            <a:avLst/>
          </a:prstGeom>
        </p:spPr>
        <p:txBody>
          <a:bodyPr wrap="square">
            <a:spAutoFit/>
          </a:bodyPr>
          <a:lstStyle/>
          <a:p>
            <a:r>
              <a:rPr lang="en-US" sz="2400" dirty="0"/>
              <a:t>Basically there are three parts to a typical presentation: </a:t>
            </a:r>
            <a:r>
              <a:rPr lang="en-US" sz="2400" dirty="0">
                <a:solidFill>
                  <a:srgbClr val="FF0000"/>
                </a:solidFill>
              </a:rPr>
              <a:t>the beginning or introduction</a:t>
            </a:r>
            <a:r>
              <a:rPr lang="en-US" sz="2400" dirty="0"/>
              <a:t>, </a:t>
            </a:r>
            <a:r>
              <a:rPr lang="en-US" sz="2400" dirty="0">
                <a:solidFill>
                  <a:srgbClr val="0070C0"/>
                </a:solidFill>
              </a:rPr>
              <a:t>the middle or body</a:t>
            </a:r>
            <a:r>
              <a:rPr lang="en-US" sz="2400" dirty="0"/>
              <a:t>, and </a:t>
            </a:r>
            <a:r>
              <a:rPr lang="en-US" sz="2400" dirty="0">
                <a:solidFill>
                  <a:srgbClr val="00B050"/>
                </a:solidFill>
              </a:rPr>
              <a:t>the end or conclusion</a:t>
            </a:r>
            <a:r>
              <a:rPr lang="en-US" sz="2400" dirty="0"/>
              <a:t>. </a:t>
            </a:r>
          </a:p>
          <a:p>
            <a:endParaRPr lang="en-US" sz="2400" dirty="0"/>
          </a:p>
          <a:p>
            <a:r>
              <a:rPr lang="en-US" sz="2400" dirty="0"/>
              <a:t>We will look at each part in turn and present the language needed to express both the structure and the content. </a:t>
            </a:r>
          </a:p>
        </p:txBody>
      </p:sp>
      <p:sp>
        <p:nvSpPr>
          <p:cNvPr id="13" name="Callout: Down Arrow 12">
            <a:extLst>
              <a:ext uri="{FF2B5EF4-FFF2-40B4-BE49-F238E27FC236}">
                <a16:creationId xmlns:a16="http://schemas.microsoft.com/office/drawing/2014/main" id="{CC60096E-F6D0-44A7-8096-E0951390F3ED}"/>
              </a:ext>
            </a:extLst>
          </p:cNvPr>
          <p:cNvSpPr/>
          <p:nvPr/>
        </p:nvSpPr>
        <p:spPr>
          <a:xfrm>
            <a:off x="8851900" y="540055"/>
            <a:ext cx="2590800" cy="1219200"/>
          </a:xfrm>
          <a:prstGeom prst="downArrowCallout">
            <a:avLst/>
          </a:prstGeom>
          <a:solidFill>
            <a:srgbClr val="CC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Introduction</a:t>
            </a:r>
          </a:p>
        </p:txBody>
      </p:sp>
      <p:sp>
        <p:nvSpPr>
          <p:cNvPr id="14" name="Callout: Down Arrow 13">
            <a:extLst>
              <a:ext uri="{FF2B5EF4-FFF2-40B4-BE49-F238E27FC236}">
                <a16:creationId xmlns:a16="http://schemas.microsoft.com/office/drawing/2014/main" id="{5236A366-7D87-409C-BEA8-ACCB238FEFDB}"/>
              </a:ext>
            </a:extLst>
          </p:cNvPr>
          <p:cNvSpPr/>
          <p:nvPr/>
        </p:nvSpPr>
        <p:spPr>
          <a:xfrm>
            <a:off x="8851900" y="2174754"/>
            <a:ext cx="2590800" cy="1219200"/>
          </a:xfrm>
          <a:prstGeom prst="downArrowCallout">
            <a:avLst/>
          </a:prstGeom>
          <a:solidFill>
            <a:srgbClr val="CC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Body</a:t>
            </a:r>
          </a:p>
        </p:txBody>
      </p:sp>
      <p:sp>
        <p:nvSpPr>
          <p:cNvPr id="15" name="Callout: Down Arrow 14">
            <a:extLst>
              <a:ext uri="{FF2B5EF4-FFF2-40B4-BE49-F238E27FC236}">
                <a16:creationId xmlns:a16="http://schemas.microsoft.com/office/drawing/2014/main" id="{9685F84C-3985-43A4-BB23-B45F43B7CBDC}"/>
              </a:ext>
            </a:extLst>
          </p:cNvPr>
          <p:cNvSpPr/>
          <p:nvPr/>
        </p:nvSpPr>
        <p:spPr>
          <a:xfrm>
            <a:off x="8851900" y="3809453"/>
            <a:ext cx="2590800" cy="1219200"/>
          </a:xfrm>
          <a:prstGeom prst="downArrowCallout">
            <a:avLst/>
          </a:prstGeom>
          <a:solidFill>
            <a:srgbClr val="CC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Conclusion</a:t>
            </a:r>
          </a:p>
        </p:txBody>
      </p:sp>
    </p:spTree>
    <p:extLst>
      <p:ext uri="{BB962C8B-B14F-4D97-AF65-F5344CB8AC3E}">
        <p14:creationId xmlns:p14="http://schemas.microsoft.com/office/powerpoint/2010/main" val="1929641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DD759D-4BE8-40AA-AB21-90C6A29BB274}"/>
              </a:ext>
            </a:extLst>
          </p:cNvPr>
          <p:cNvSpPr/>
          <p:nvPr/>
        </p:nvSpPr>
        <p:spPr>
          <a:xfrm>
            <a:off x="879588" y="1343757"/>
            <a:ext cx="6033828" cy="1569660"/>
          </a:xfrm>
          <a:prstGeom prst="rect">
            <a:avLst/>
          </a:prstGeom>
        </p:spPr>
        <p:txBody>
          <a:bodyPr wrap="square">
            <a:spAutoFit/>
          </a:bodyPr>
          <a:lstStyle/>
          <a:p>
            <a:r>
              <a:rPr lang="en-US" sz="2400" dirty="0"/>
              <a:t>The beginning of a presentation is </a:t>
            </a:r>
            <a:r>
              <a:rPr lang="en-US" sz="2400" dirty="0">
                <a:solidFill>
                  <a:srgbClr val="FF0000"/>
                </a:solidFill>
              </a:rPr>
              <a:t>the most important part</a:t>
            </a:r>
            <a:r>
              <a:rPr lang="en-US" sz="2400" dirty="0"/>
              <a:t>. It is when you establish a rapport with the audience and when you have their attention. </a:t>
            </a:r>
          </a:p>
        </p:txBody>
      </p:sp>
      <p:sp>
        <p:nvSpPr>
          <p:cNvPr id="8" name="Rectangle 7">
            <a:extLst>
              <a:ext uri="{FF2B5EF4-FFF2-40B4-BE49-F238E27FC236}">
                <a16:creationId xmlns:a16="http://schemas.microsoft.com/office/drawing/2014/main" id="{00F70D77-B9D9-40E2-9C54-1D9DEFB6341A}"/>
              </a:ext>
            </a:extLst>
          </p:cNvPr>
          <p:cNvSpPr/>
          <p:nvPr/>
        </p:nvSpPr>
        <p:spPr>
          <a:xfrm>
            <a:off x="838200" y="2819051"/>
            <a:ext cx="6033829" cy="3729226"/>
          </a:xfrm>
          <a:prstGeom prst="rect">
            <a:avLst/>
          </a:prstGeom>
        </p:spPr>
        <p:txBody>
          <a:bodyPr wrap="square">
            <a:spAutoFit/>
          </a:bodyPr>
          <a:lstStyle/>
          <a:p>
            <a:pPr>
              <a:lnSpc>
                <a:spcPct val="150000"/>
              </a:lnSpc>
            </a:pPr>
            <a:r>
              <a:rPr lang="en-US" sz="2400" dirty="0"/>
              <a:t>1. Signal the beginning </a:t>
            </a:r>
          </a:p>
          <a:p>
            <a:pPr>
              <a:lnSpc>
                <a:spcPct val="150000"/>
              </a:lnSpc>
            </a:pPr>
            <a:r>
              <a:rPr lang="en-US" sz="2400" dirty="0"/>
              <a:t>2. Greet audience</a:t>
            </a:r>
          </a:p>
          <a:p>
            <a:pPr>
              <a:lnSpc>
                <a:spcPct val="150000"/>
              </a:lnSpc>
            </a:pPr>
            <a:r>
              <a:rPr lang="en-US" sz="2400" dirty="0"/>
              <a:t>3. Introduce oneself</a:t>
            </a:r>
          </a:p>
          <a:p>
            <a:pPr>
              <a:lnSpc>
                <a:spcPct val="150000"/>
              </a:lnSpc>
            </a:pPr>
            <a:r>
              <a:rPr lang="en-US" sz="2400" dirty="0"/>
              <a:t>4. Give title and introduce subject</a:t>
            </a:r>
          </a:p>
          <a:p>
            <a:pPr>
              <a:lnSpc>
                <a:spcPct val="150000"/>
              </a:lnSpc>
            </a:pPr>
            <a:r>
              <a:rPr lang="en-US" sz="2400" dirty="0"/>
              <a:t>5. Give your objectives (purpose, aim, goals)</a:t>
            </a:r>
          </a:p>
          <a:p>
            <a:pPr>
              <a:lnSpc>
                <a:spcPts val="1000"/>
              </a:lnSpc>
            </a:pPr>
            <a:endParaRPr lang="en-US" sz="2400" dirty="0"/>
          </a:p>
          <a:p>
            <a:r>
              <a:rPr lang="en-US" sz="2400" dirty="0"/>
              <a:t>6. Make a transition between the introduction and the body.</a:t>
            </a:r>
          </a:p>
        </p:txBody>
      </p:sp>
      <p:sp>
        <p:nvSpPr>
          <p:cNvPr id="10" name="Title 6">
            <a:extLst>
              <a:ext uri="{FF2B5EF4-FFF2-40B4-BE49-F238E27FC236}">
                <a16:creationId xmlns:a16="http://schemas.microsoft.com/office/drawing/2014/main" id="{18086AE5-246F-4F22-8227-5079ACC9618C}"/>
              </a:ext>
            </a:extLst>
          </p:cNvPr>
          <p:cNvSpPr>
            <a:spLocks noGrp="1"/>
          </p:cNvSpPr>
          <p:nvPr>
            <p:ph type="title"/>
          </p:nvPr>
        </p:nvSpPr>
        <p:spPr>
          <a:xfrm>
            <a:off x="838200" y="169180"/>
            <a:ext cx="6075216" cy="1325563"/>
          </a:xfrm>
        </p:spPr>
        <p:txBody>
          <a:bodyPr>
            <a:normAutofit/>
          </a:bodyPr>
          <a:lstStyle/>
          <a:p>
            <a:r>
              <a:rPr lang="en-US" sz="4000" dirty="0">
                <a:solidFill>
                  <a:srgbClr val="990033"/>
                </a:solidFill>
              </a:rPr>
              <a:t>3.1. The Introduction</a:t>
            </a:r>
          </a:p>
        </p:txBody>
      </p:sp>
      <p:sp>
        <p:nvSpPr>
          <p:cNvPr id="3" name="Rectangle 2">
            <a:extLst>
              <a:ext uri="{FF2B5EF4-FFF2-40B4-BE49-F238E27FC236}">
                <a16:creationId xmlns:a16="http://schemas.microsoft.com/office/drawing/2014/main" id="{A56FEBA6-FC24-49BA-8EDE-BA026768AA3D}"/>
              </a:ext>
            </a:extLst>
          </p:cNvPr>
          <p:cNvSpPr/>
          <p:nvPr/>
        </p:nvSpPr>
        <p:spPr>
          <a:xfrm>
            <a:off x="6954804" y="315436"/>
            <a:ext cx="4894296" cy="2590453"/>
          </a:xfrm>
          <a:prstGeom prst="rect">
            <a:avLst/>
          </a:prstGeom>
          <a:solidFill>
            <a:srgbClr val="FFCCFF"/>
          </a:solidFill>
        </p:spPr>
        <p:txBody>
          <a:bodyPr wrap="square">
            <a:spAutoFit/>
          </a:bodyPr>
          <a:lstStyle/>
          <a:p>
            <a:r>
              <a:rPr lang="en-US" sz="2200" dirty="0"/>
              <a:t>• If you are giving a technical presentation a glossary might be useful and avoid unnecessary interruptions. </a:t>
            </a:r>
          </a:p>
          <a:p>
            <a:pPr>
              <a:lnSpc>
                <a:spcPts val="1000"/>
              </a:lnSpc>
            </a:pPr>
            <a:endParaRPr lang="en-US" sz="2200" dirty="0"/>
          </a:p>
          <a:p>
            <a:r>
              <a:rPr lang="en-US" sz="2200" dirty="0"/>
              <a:t>• Always explain abbreviations and say acronyms giving their full name when you first mention them and be especially careful with the pronunciation. </a:t>
            </a:r>
          </a:p>
        </p:txBody>
      </p:sp>
    </p:spTree>
    <p:extLst>
      <p:ext uri="{BB962C8B-B14F-4D97-AF65-F5344CB8AC3E}">
        <p14:creationId xmlns:p14="http://schemas.microsoft.com/office/powerpoint/2010/main" val="272029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DD759D-4BE8-40AA-AB21-90C6A29BB274}"/>
              </a:ext>
            </a:extLst>
          </p:cNvPr>
          <p:cNvSpPr/>
          <p:nvPr/>
        </p:nvSpPr>
        <p:spPr>
          <a:xfrm>
            <a:off x="879588" y="1229457"/>
            <a:ext cx="7146812" cy="1200329"/>
          </a:xfrm>
          <a:prstGeom prst="rect">
            <a:avLst/>
          </a:prstGeom>
        </p:spPr>
        <p:txBody>
          <a:bodyPr wrap="square">
            <a:spAutoFit/>
          </a:bodyPr>
          <a:lstStyle/>
          <a:p>
            <a:r>
              <a:rPr lang="en-US" sz="2400" dirty="0">
                <a:solidFill>
                  <a:srgbClr val="00B050"/>
                </a:solidFill>
              </a:rPr>
              <a:t>1. Content</a:t>
            </a:r>
            <a:r>
              <a:rPr lang="en-US" sz="2400" dirty="0"/>
              <a:t>. All your information should support your purpose. In most cases you will have to limit the content, as time is precious!</a:t>
            </a:r>
          </a:p>
        </p:txBody>
      </p:sp>
      <p:sp>
        <p:nvSpPr>
          <p:cNvPr id="8" name="Rectangle 7">
            <a:extLst>
              <a:ext uri="{FF2B5EF4-FFF2-40B4-BE49-F238E27FC236}">
                <a16:creationId xmlns:a16="http://schemas.microsoft.com/office/drawing/2014/main" id="{00F70D77-B9D9-40E2-9C54-1D9DEFB6341A}"/>
              </a:ext>
            </a:extLst>
          </p:cNvPr>
          <p:cNvSpPr/>
          <p:nvPr/>
        </p:nvSpPr>
        <p:spPr>
          <a:xfrm>
            <a:off x="838200" y="2429786"/>
            <a:ext cx="7188200" cy="1200329"/>
          </a:xfrm>
          <a:prstGeom prst="rect">
            <a:avLst/>
          </a:prstGeom>
        </p:spPr>
        <p:txBody>
          <a:bodyPr wrap="square">
            <a:spAutoFit/>
          </a:bodyPr>
          <a:lstStyle/>
          <a:p>
            <a:r>
              <a:rPr lang="en-US" sz="2400" dirty="0">
                <a:solidFill>
                  <a:schemeClr val="accent4">
                    <a:lumMod val="75000"/>
                  </a:schemeClr>
                </a:solidFill>
              </a:rPr>
              <a:t>2. Quantity</a:t>
            </a:r>
            <a:r>
              <a:rPr lang="en-US" sz="2400" dirty="0"/>
              <a:t>. How much information should you give? Enough to clearly develop your ideas. Don’t forget to illustrate through examples. </a:t>
            </a:r>
          </a:p>
        </p:txBody>
      </p:sp>
      <p:sp>
        <p:nvSpPr>
          <p:cNvPr id="10" name="Title 6">
            <a:extLst>
              <a:ext uri="{FF2B5EF4-FFF2-40B4-BE49-F238E27FC236}">
                <a16:creationId xmlns:a16="http://schemas.microsoft.com/office/drawing/2014/main" id="{18086AE5-246F-4F22-8227-5079ACC9618C}"/>
              </a:ext>
            </a:extLst>
          </p:cNvPr>
          <p:cNvSpPr>
            <a:spLocks noGrp="1"/>
          </p:cNvSpPr>
          <p:nvPr>
            <p:ph type="title"/>
          </p:nvPr>
        </p:nvSpPr>
        <p:spPr>
          <a:xfrm>
            <a:off x="838200" y="169180"/>
            <a:ext cx="6075216" cy="1325563"/>
          </a:xfrm>
        </p:spPr>
        <p:txBody>
          <a:bodyPr>
            <a:normAutofit/>
          </a:bodyPr>
          <a:lstStyle/>
          <a:p>
            <a:r>
              <a:rPr lang="en-US" sz="4000" dirty="0">
                <a:solidFill>
                  <a:srgbClr val="990033"/>
                </a:solidFill>
              </a:rPr>
              <a:t>3.2. The Body</a:t>
            </a:r>
          </a:p>
        </p:txBody>
      </p:sp>
      <p:sp>
        <p:nvSpPr>
          <p:cNvPr id="5" name="Rectangle 4">
            <a:extLst>
              <a:ext uri="{FF2B5EF4-FFF2-40B4-BE49-F238E27FC236}">
                <a16:creationId xmlns:a16="http://schemas.microsoft.com/office/drawing/2014/main" id="{FDBA1F1F-260F-4072-8CBC-DE1D96CC2B56}"/>
              </a:ext>
            </a:extLst>
          </p:cNvPr>
          <p:cNvSpPr/>
          <p:nvPr/>
        </p:nvSpPr>
        <p:spPr>
          <a:xfrm>
            <a:off x="838200" y="3604363"/>
            <a:ext cx="7188200" cy="1200329"/>
          </a:xfrm>
          <a:prstGeom prst="rect">
            <a:avLst/>
          </a:prstGeom>
        </p:spPr>
        <p:txBody>
          <a:bodyPr wrap="square">
            <a:spAutoFit/>
          </a:bodyPr>
          <a:lstStyle/>
          <a:p>
            <a:r>
              <a:rPr lang="en-US" sz="2400" dirty="0">
                <a:solidFill>
                  <a:srgbClr val="FF0000"/>
                </a:solidFill>
              </a:rPr>
              <a:t>3. Sequencing your ideas</a:t>
            </a:r>
            <a:r>
              <a:rPr lang="en-US" sz="2400" dirty="0"/>
              <a:t>. Some possibilities for organizing your ideas: logical; chronological order; from general to specific; problem/solution. </a:t>
            </a:r>
          </a:p>
        </p:txBody>
      </p:sp>
      <p:sp>
        <p:nvSpPr>
          <p:cNvPr id="7" name="Rectangle 6">
            <a:extLst>
              <a:ext uri="{FF2B5EF4-FFF2-40B4-BE49-F238E27FC236}">
                <a16:creationId xmlns:a16="http://schemas.microsoft.com/office/drawing/2014/main" id="{C967390A-ED5D-48BD-A6B6-BDA544352923}"/>
              </a:ext>
            </a:extLst>
          </p:cNvPr>
          <p:cNvSpPr/>
          <p:nvPr/>
        </p:nvSpPr>
        <p:spPr>
          <a:xfrm>
            <a:off x="838199" y="4830444"/>
            <a:ext cx="7188200" cy="1938992"/>
          </a:xfrm>
          <a:prstGeom prst="rect">
            <a:avLst/>
          </a:prstGeom>
        </p:spPr>
        <p:txBody>
          <a:bodyPr wrap="square">
            <a:spAutoFit/>
          </a:bodyPr>
          <a:lstStyle/>
          <a:p>
            <a:r>
              <a:rPr lang="en-US" sz="2400" dirty="0">
                <a:solidFill>
                  <a:srgbClr val="0070C0"/>
                </a:solidFill>
              </a:rPr>
              <a:t>4. Keeping the audience's attention</a:t>
            </a:r>
            <a:r>
              <a:rPr lang="en-US" sz="2400" dirty="0"/>
              <a:t>. The beginning and the end or the first and last parts of a talk are what listeners will remember best. Think of ways you can keep the audience's attention throughout the rest of the speech. </a:t>
            </a:r>
          </a:p>
        </p:txBody>
      </p:sp>
      <p:pic>
        <p:nvPicPr>
          <p:cNvPr id="16" name="Picture 15">
            <a:extLst>
              <a:ext uri="{FF2B5EF4-FFF2-40B4-BE49-F238E27FC236}">
                <a16:creationId xmlns:a16="http://schemas.microsoft.com/office/drawing/2014/main" id="{63B94EEA-89BB-449C-9F1C-48BA9F722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1400" y="313588"/>
            <a:ext cx="3254437" cy="2865975"/>
          </a:xfrm>
          <a:prstGeom prst="rect">
            <a:avLst/>
          </a:prstGeom>
        </p:spPr>
      </p:pic>
      <p:pic>
        <p:nvPicPr>
          <p:cNvPr id="18" name="Picture 17">
            <a:extLst>
              <a:ext uri="{FF2B5EF4-FFF2-40B4-BE49-F238E27FC236}">
                <a16:creationId xmlns:a16="http://schemas.microsoft.com/office/drawing/2014/main" id="{33D6EA53-A9B7-4CFF-BA38-418932B76A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1400" y="3750890"/>
            <a:ext cx="3267137" cy="2824712"/>
          </a:xfrm>
          <a:prstGeom prst="rect">
            <a:avLst/>
          </a:prstGeom>
        </p:spPr>
      </p:pic>
      <p:sp>
        <p:nvSpPr>
          <p:cNvPr id="19" name="Arrow: Striped Right 18">
            <a:extLst>
              <a:ext uri="{FF2B5EF4-FFF2-40B4-BE49-F238E27FC236}">
                <a16:creationId xmlns:a16="http://schemas.microsoft.com/office/drawing/2014/main" id="{36701609-E8D6-47EC-8DE0-463ED8F51805}"/>
              </a:ext>
            </a:extLst>
          </p:cNvPr>
          <p:cNvSpPr/>
          <p:nvPr/>
        </p:nvSpPr>
        <p:spPr>
          <a:xfrm rot="5400000">
            <a:off x="8119592" y="3301982"/>
            <a:ext cx="554184" cy="351632"/>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6DD57B-8CE5-494D-9B23-0C1E9EFB7AB2}"/>
              </a:ext>
            </a:extLst>
          </p:cNvPr>
          <p:cNvSpPr/>
          <p:nvPr/>
        </p:nvSpPr>
        <p:spPr>
          <a:xfrm>
            <a:off x="9012846" y="3259723"/>
            <a:ext cx="2353654" cy="344640"/>
          </a:xfrm>
          <a:prstGeom prst="rect">
            <a:avLst/>
          </a:prstGeom>
        </p:spPr>
        <p:txBody>
          <a:bodyPr wrap="square">
            <a:spAutoFit/>
          </a:bodyPr>
          <a:lstStyle/>
          <a:p>
            <a:r>
              <a:rPr lang="en-US" sz="1600" dirty="0"/>
              <a:t>www.medicalwriters.com</a:t>
            </a:r>
          </a:p>
        </p:txBody>
      </p:sp>
    </p:spTree>
    <p:extLst>
      <p:ext uri="{BB962C8B-B14F-4D97-AF65-F5344CB8AC3E}">
        <p14:creationId xmlns:p14="http://schemas.microsoft.com/office/powerpoint/2010/main" val="226516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1000"/>
                                        <p:tgtEl>
                                          <p:spTgt spid="19"/>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6704</TotalTime>
  <Words>1919</Words>
  <Application>Microsoft Office PowerPoint</Application>
  <PresentationFormat>Widescreen</PresentationFormat>
  <Paragraphs>156</Paragraphs>
  <Slides>13</Slides>
  <Notes>13</Notes>
  <HiddenSlides>0</HiddenSlides>
  <MMClips>2</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Calibri</vt:lpstr>
      <vt:lpstr>Calibri Light</vt:lpstr>
      <vt:lpstr>Georgia</vt:lpstr>
      <vt:lpstr>Office Theme</vt:lpstr>
      <vt:lpstr>Bitmap Image</vt:lpstr>
      <vt:lpstr>Presentation Skills</vt:lpstr>
      <vt:lpstr>PowerPoint Presentation</vt:lpstr>
      <vt:lpstr>1. Planning</vt:lpstr>
      <vt:lpstr>PowerPoint Presentation</vt:lpstr>
      <vt:lpstr>2. Preparation</vt:lpstr>
      <vt:lpstr>PowerPoint Presentation</vt:lpstr>
      <vt:lpstr>3. Structure</vt:lpstr>
      <vt:lpstr>3.1. The Introduction</vt:lpstr>
      <vt:lpstr>3.2. The Body</vt:lpstr>
      <vt:lpstr>3.3. The End</vt:lpstr>
      <vt:lpstr>Body Language</vt:lpstr>
      <vt:lpstr>4. Practice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715</cp:revision>
  <cp:lastPrinted>2018-08-29T00:32:30Z</cp:lastPrinted>
  <dcterms:created xsi:type="dcterms:W3CDTF">2017-02-01T15:13:00Z</dcterms:created>
  <dcterms:modified xsi:type="dcterms:W3CDTF">2020-07-04T14:57:37Z</dcterms:modified>
</cp:coreProperties>
</file>