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09" r:id="rId2"/>
    <p:sldId id="411" r:id="rId3"/>
    <p:sldId id="422" r:id="rId4"/>
    <p:sldId id="413" r:id="rId5"/>
    <p:sldId id="424" r:id="rId6"/>
    <p:sldId id="425" r:id="rId7"/>
    <p:sldId id="426" r:id="rId8"/>
    <p:sldId id="430" r:id="rId9"/>
    <p:sldId id="427" r:id="rId10"/>
    <p:sldId id="428" r:id="rId11"/>
    <p:sldId id="429" r:id="rId12"/>
    <p:sldId id="431" r:id="rId13"/>
    <p:sldId id="432" r:id="rId14"/>
    <p:sldId id="433" r:id="rId15"/>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TFINAqyFoKfPMKwBykm1Q==" hashData="+lg1Ivmy3NHAoN/6nDyojHX1zRl4e8dAoQjrWVcgf6pIxLYrsd/JPg6h5LrgoHnMjaaLSOkkGuKxZiyNi0Kyg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CCCCFF"/>
    <a:srgbClr val="CCFFCC"/>
    <a:srgbClr val="FFCCFF"/>
    <a:srgbClr val="CCECFF"/>
    <a:srgbClr val="CCFFFF"/>
    <a:srgbClr val="FFFFCC"/>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4605" autoAdjust="0"/>
  </p:normalViewPr>
  <p:slideViewPr>
    <p:cSldViewPr snapToGrid="0">
      <p:cViewPr varScale="1">
        <p:scale>
          <a:sx n="47" d="100"/>
          <a:sy n="47" d="100"/>
        </p:scale>
        <p:origin x="6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7/4/2020</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7/4/2020</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Material for this presentation are adopted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A Guide for Ethical Data Science, by Royal Statistical Society (RSS) Data Science Section and the Institute and Faculty of Actuaries (</a:t>
            </a:r>
            <a:r>
              <a:rPr lang="en-US" sz="1200" dirty="0" err="1">
                <a:latin typeface="Georgia" panose="02040502050405020303" pitchFamily="18" charset="0"/>
              </a:rPr>
              <a:t>IFoA</a:t>
            </a:r>
            <a:r>
              <a:rPr lang="en-US" sz="1200" dirty="0">
                <a:latin typeface="Georgia" panose="02040502050405020303"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54902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This table describes how this could be put into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39224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90763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This table describes how this could be put into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48768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embed ethics into your data science work, check out the ethics checklist at the end of the attached document.</a:t>
            </a:r>
          </a:p>
        </p:txBody>
      </p:sp>
      <p:sp>
        <p:nvSpPr>
          <p:cNvPr id="4" name="Slide Number Placeholder 3"/>
          <p:cNvSpPr>
            <a:spLocks noGrp="1"/>
          </p:cNvSpPr>
          <p:nvPr>
            <p:ph type="sldNum" sz="quarter" idx="5"/>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425727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As data science methods become more common within statistical and actuarial fields, there are both opportunities and challenges for individuals working in data science.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874003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94226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is a table of examples of how this principle could be put into practice:</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91656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good example is when Apple, Amazon, Microsoft stated that they will not share their face recognition technology with the government when Black Lives Matter protest were happening </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47375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practices contain examples of ways to minimize and manage harm in data science work:</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391410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9106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These practices may help to maximize the benefits of data science and minimize potential harm.</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014213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These practices may help to maximize the benefits of data science and minimize potential harm.</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112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7/4/2020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6"/>
            <a:ext cx="9144000" cy="1371848"/>
          </a:xfrm>
        </p:spPr>
        <p:txBody>
          <a:bodyPr>
            <a:normAutofit/>
          </a:bodyPr>
          <a:lstStyle/>
          <a:p>
            <a:r>
              <a:rPr lang="en-US" dirty="0">
                <a:solidFill>
                  <a:srgbClr val="990033"/>
                </a:solidFill>
              </a:rPr>
              <a:t>Ethics in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6" name="TextBox 5">
            <a:extLst>
              <a:ext uri="{FF2B5EF4-FFF2-40B4-BE49-F238E27FC236}">
                <a16:creationId xmlns:a16="http://schemas.microsoft.com/office/drawing/2014/main" id="{41371BDB-7603-48CD-AF9E-BEBEFD17A4B6}"/>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292174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442136"/>
            <a:ext cx="6075216" cy="1325563"/>
          </a:xfrm>
        </p:spPr>
        <p:txBody>
          <a:bodyPr>
            <a:normAutofit/>
          </a:bodyPr>
          <a:lstStyle/>
          <a:p>
            <a:r>
              <a:rPr lang="en-US" sz="4000" dirty="0">
                <a:solidFill>
                  <a:srgbClr val="990033"/>
                </a:solidFill>
              </a:rPr>
              <a:t>4. Preserve or Increase Trustworthiness</a:t>
            </a:r>
          </a:p>
        </p:txBody>
      </p:sp>
      <p:sp>
        <p:nvSpPr>
          <p:cNvPr id="6" name="Rectangle 5">
            <a:extLst>
              <a:ext uri="{FF2B5EF4-FFF2-40B4-BE49-F238E27FC236}">
                <a16:creationId xmlns:a16="http://schemas.microsoft.com/office/drawing/2014/main" id="{38DD759D-4BE8-40AA-AB21-90C6A29BB274}"/>
              </a:ext>
            </a:extLst>
          </p:cNvPr>
          <p:cNvSpPr/>
          <p:nvPr/>
        </p:nvSpPr>
        <p:spPr>
          <a:xfrm>
            <a:off x="838200" y="1905506"/>
            <a:ext cx="5780520" cy="3785652"/>
          </a:xfrm>
          <a:prstGeom prst="rect">
            <a:avLst/>
          </a:prstGeom>
        </p:spPr>
        <p:txBody>
          <a:bodyPr wrap="square">
            <a:spAutoFit/>
          </a:bodyPr>
          <a:lstStyle/>
          <a:p>
            <a:r>
              <a:rPr lang="en-US" sz="2400" dirty="0"/>
              <a:t>Trustworthiness can be built and maintained if organizations using data science engage regularly with stakeholders, including potential or actual critics, and have an open and honest dialogue about the use of data and AI. </a:t>
            </a:r>
          </a:p>
          <a:p>
            <a:endParaRPr lang="en-US" sz="2400" dirty="0"/>
          </a:p>
          <a:p>
            <a:r>
              <a:rPr lang="en-US" sz="2400" dirty="0"/>
              <a:t>This engagement may also help to better understand potential sources of bias and risk.</a:t>
            </a:r>
          </a:p>
        </p:txBody>
      </p:sp>
      <p:sp>
        <p:nvSpPr>
          <p:cNvPr id="2" name="Rectangle 1">
            <a:extLst>
              <a:ext uri="{FF2B5EF4-FFF2-40B4-BE49-F238E27FC236}">
                <a16:creationId xmlns:a16="http://schemas.microsoft.com/office/drawing/2014/main" id="{5C441F1F-7DAD-47B4-9342-8064C6F7CB7F}"/>
              </a:ext>
            </a:extLst>
          </p:cNvPr>
          <p:cNvSpPr/>
          <p:nvPr/>
        </p:nvSpPr>
        <p:spPr>
          <a:xfrm>
            <a:off x="6954803" y="241342"/>
            <a:ext cx="4959694" cy="2308324"/>
          </a:xfrm>
          <a:prstGeom prst="rect">
            <a:avLst/>
          </a:prstGeom>
          <a:solidFill>
            <a:srgbClr val="CCCCFF"/>
          </a:solidFill>
        </p:spPr>
        <p:txBody>
          <a:bodyPr wrap="square">
            <a:spAutoFit/>
          </a:bodyPr>
          <a:lstStyle/>
          <a:p>
            <a:r>
              <a:rPr lang="en-US" sz="2400" dirty="0"/>
              <a:t>As data science is relatively new area, public perceptions are still evolving and developing. In order to build trust and understanding of their work, data scientists will need to work with the public and stakeholders.</a:t>
            </a:r>
          </a:p>
        </p:txBody>
      </p:sp>
      <p:pic>
        <p:nvPicPr>
          <p:cNvPr id="4" name="Picture 3" descr="A close up of text on a black background&#10;&#10;Description automatically generated">
            <a:extLst>
              <a:ext uri="{FF2B5EF4-FFF2-40B4-BE49-F238E27FC236}">
                <a16:creationId xmlns:a16="http://schemas.microsoft.com/office/drawing/2014/main" id="{2A896544-F5C3-46D4-8FF8-E37F705AD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196" y="2912894"/>
            <a:ext cx="5021246" cy="3785651"/>
          </a:xfrm>
          <a:prstGeom prst="rect">
            <a:avLst/>
          </a:prstGeom>
        </p:spPr>
      </p:pic>
    </p:spTree>
    <p:extLst>
      <p:ext uri="{BB962C8B-B14F-4D97-AF65-F5344CB8AC3E}">
        <p14:creationId xmlns:p14="http://schemas.microsoft.com/office/powerpoint/2010/main" val="333779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084F5ED5-CBD5-4435-B44C-5086B455E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340" y="598705"/>
            <a:ext cx="9757320" cy="5660589"/>
          </a:xfrm>
          <a:prstGeom prst="rect">
            <a:avLst/>
          </a:prstGeom>
        </p:spPr>
      </p:pic>
    </p:spTree>
    <p:extLst>
      <p:ext uri="{BB962C8B-B14F-4D97-AF65-F5344CB8AC3E}">
        <p14:creationId xmlns:p14="http://schemas.microsoft.com/office/powerpoint/2010/main" val="188423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442136"/>
            <a:ext cx="6075216" cy="1325563"/>
          </a:xfrm>
        </p:spPr>
        <p:txBody>
          <a:bodyPr>
            <a:normAutofit/>
          </a:bodyPr>
          <a:lstStyle/>
          <a:p>
            <a:r>
              <a:rPr lang="en-US" sz="4000" dirty="0">
                <a:solidFill>
                  <a:srgbClr val="990033"/>
                </a:solidFill>
              </a:rPr>
              <a:t>5. Maintain accountability and oversight </a:t>
            </a:r>
          </a:p>
        </p:txBody>
      </p:sp>
      <p:sp>
        <p:nvSpPr>
          <p:cNvPr id="6" name="Rectangle 5">
            <a:extLst>
              <a:ext uri="{FF2B5EF4-FFF2-40B4-BE49-F238E27FC236}">
                <a16:creationId xmlns:a16="http://schemas.microsoft.com/office/drawing/2014/main" id="{38DD759D-4BE8-40AA-AB21-90C6A29BB274}"/>
              </a:ext>
            </a:extLst>
          </p:cNvPr>
          <p:cNvSpPr/>
          <p:nvPr/>
        </p:nvSpPr>
        <p:spPr>
          <a:xfrm>
            <a:off x="838200" y="1905506"/>
            <a:ext cx="5780520" cy="3416320"/>
          </a:xfrm>
          <a:prstGeom prst="rect">
            <a:avLst/>
          </a:prstGeom>
        </p:spPr>
        <p:txBody>
          <a:bodyPr wrap="square">
            <a:spAutoFit/>
          </a:bodyPr>
          <a:lstStyle/>
          <a:p>
            <a:r>
              <a:rPr lang="en-US" sz="2400" dirty="0"/>
              <a:t>There are various emerging views on how to manage AI and whether it poses risks to society as well as opportunities. </a:t>
            </a:r>
          </a:p>
          <a:p>
            <a:endParaRPr lang="en-US" sz="2400" dirty="0"/>
          </a:p>
          <a:p>
            <a:r>
              <a:rPr lang="en-US" sz="2400" dirty="0"/>
              <a:t>A common ethical consideration is how accountable individuals are when introducing AI and what level of oversight is put into place when delegating any decision making to machines.</a:t>
            </a:r>
          </a:p>
        </p:txBody>
      </p:sp>
      <p:sp>
        <p:nvSpPr>
          <p:cNvPr id="2" name="Rectangle 1">
            <a:extLst>
              <a:ext uri="{FF2B5EF4-FFF2-40B4-BE49-F238E27FC236}">
                <a16:creationId xmlns:a16="http://schemas.microsoft.com/office/drawing/2014/main" id="{5C441F1F-7DAD-47B4-9342-8064C6F7CB7F}"/>
              </a:ext>
            </a:extLst>
          </p:cNvPr>
          <p:cNvSpPr/>
          <p:nvPr/>
        </p:nvSpPr>
        <p:spPr>
          <a:xfrm>
            <a:off x="7435659" y="241342"/>
            <a:ext cx="4478837" cy="2308324"/>
          </a:xfrm>
          <a:prstGeom prst="rect">
            <a:avLst/>
          </a:prstGeom>
          <a:solidFill>
            <a:schemeClr val="bg1">
              <a:lumMod val="75000"/>
            </a:schemeClr>
          </a:solidFill>
        </p:spPr>
        <p:txBody>
          <a:bodyPr wrap="square">
            <a:spAutoFit/>
          </a:bodyPr>
          <a:lstStyle/>
          <a:p>
            <a:r>
              <a:rPr lang="en-US" sz="2400" dirty="0"/>
              <a:t>Being accountable can include being mindful of how and when to delegate any decision making to systems, and having governance in place to ensure systems deliver the intended objectives. </a:t>
            </a:r>
          </a:p>
        </p:txBody>
      </p:sp>
      <p:pic>
        <p:nvPicPr>
          <p:cNvPr id="8" name="Picture 7" descr="A picture containing text, drawing&#10;&#10;Description automatically generated">
            <a:extLst>
              <a:ext uri="{FF2B5EF4-FFF2-40B4-BE49-F238E27FC236}">
                <a16:creationId xmlns:a16="http://schemas.microsoft.com/office/drawing/2014/main" id="{E7C713F1-2500-48BC-9A64-D52355F25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308" y="2715904"/>
            <a:ext cx="4478837" cy="3914401"/>
          </a:xfrm>
          <a:prstGeom prst="rect">
            <a:avLst/>
          </a:prstGeom>
        </p:spPr>
      </p:pic>
    </p:spTree>
    <p:extLst>
      <p:ext uri="{BB962C8B-B14F-4D97-AF65-F5344CB8AC3E}">
        <p14:creationId xmlns:p14="http://schemas.microsoft.com/office/powerpoint/2010/main" val="353898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77661879-84E0-4B1C-A878-098FEA279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515" y="647812"/>
            <a:ext cx="9750970" cy="5562376"/>
          </a:xfrm>
          <a:prstGeom prst="rect">
            <a:avLst/>
          </a:prstGeom>
        </p:spPr>
      </p:pic>
    </p:spTree>
    <p:extLst>
      <p:ext uri="{BB962C8B-B14F-4D97-AF65-F5344CB8AC3E}">
        <p14:creationId xmlns:p14="http://schemas.microsoft.com/office/powerpoint/2010/main" val="269289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A618249D-0A0D-406C-B640-6E4E72F93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45" y="502305"/>
            <a:ext cx="6830705" cy="5853389"/>
          </a:xfrm>
          <a:prstGeom prst="rect">
            <a:avLst/>
          </a:prstGeom>
        </p:spPr>
      </p:pic>
    </p:spTree>
    <p:extLst>
      <p:ext uri="{BB962C8B-B14F-4D97-AF65-F5344CB8AC3E}">
        <p14:creationId xmlns:p14="http://schemas.microsoft.com/office/powerpoint/2010/main" val="22844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Principles of Data Ethics</a:t>
            </a:r>
          </a:p>
        </p:txBody>
      </p:sp>
      <p:sp>
        <p:nvSpPr>
          <p:cNvPr id="6" name="Rectangle 5">
            <a:extLst>
              <a:ext uri="{FF2B5EF4-FFF2-40B4-BE49-F238E27FC236}">
                <a16:creationId xmlns:a16="http://schemas.microsoft.com/office/drawing/2014/main" id="{38DD759D-4BE8-40AA-AB21-90C6A29BB274}"/>
              </a:ext>
            </a:extLst>
          </p:cNvPr>
          <p:cNvSpPr/>
          <p:nvPr/>
        </p:nvSpPr>
        <p:spPr>
          <a:xfrm>
            <a:off x="879587" y="1343757"/>
            <a:ext cx="6285488" cy="830997"/>
          </a:xfrm>
          <a:prstGeom prst="rect">
            <a:avLst/>
          </a:prstGeom>
        </p:spPr>
        <p:txBody>
          <a:bodyPr wrap="square">
            <a:spAutoFit/>
          </a:bodyPr>
          <a:lstStyle/>
          <a:p>
            <a:r>
              <a:rPr lang="en-US" sz="2400" dirty="0"/>
              <a:t>There are five relevant ethical themes associated with data science. </a:t>
            </a:r>
          </a:p>
        </p:txBody>
      </p:sp>
      <p:sp>
        <p:nvSpPr>
          <p:cNvPr id="8" name="Rectangle 7">
            <a:extLst>
              <a:ext uri="{FF2B5EF4-FFF2-40B4-BE49-F238E27FC236}">
                <a16:creationId xmlns:a16="http://schemas.microsoft.com/office/drawing/2014/main" id="{00F70D77-B9D9-40E2-9C54-1D9DEFB6341A}"/>
              </a:ext>
            </a:extLst>
          </p:cNvPr>
          <p:cNvSpPr/>
          <p:nvPr/>
        </p:nvSpPr>
        <p:spPr>
          <a:xfrm>
            <a:off x="879587" y="2242994"/>
            <a:ext cx="6285488" cy="830997"/>
          </a:xfrm>
          <a:prstGeom prst="rect">
            <a:avLst/>
          </a:prstGeom>
        </p:spPr>
        <p:txBody>
          <a:bodyPr wrap="square">
            <a:spAutoFit/>
          </a:bodyPr>
          <a:lstStyle/>
          <a:p>
            <a:r>
              <a:rPr lang="en-US" sz="2400" dirty="0">
                <a:solidFill>
                  <a:srgbClr val="0070C0"/>
                </a:solidFill>
              </a:rPr>
              <a:t>1. Seek to enhance the value of data science for society</a:t>
            </a:r>
          </a:p>
        </p:txBody>
      </p:sp>
      <p:sp>
        <p:nvSpPr>
          <p:cNvPr id="7" name="Rectangle 6">
            <a:extLst>
              <a:ext uri="{FF2B5EF4-FFF2-40B4-BE49-F238E27FC236}">
                <a16:creationId xmlns:a16="http://schemas.microsoft.com/office/drawing/2014/main" id="{4625BA26-C460-4229-9B7C-060C91C9C7D0}"/>
              </a:ext>
            </a:extLst>
          </p:cNvPr>
          <p:cNvSpPr/>
          <p:nvPr/>
        </p:nvSpPr>
        <p:spPr>
          <a:xfrm>
            <a:off x="879587" y="3142231"/>
            <a:ext cx="6285488" cy="461665"/>
          </a:xfrm>
          <a:prstGeom prst="rect">
            <a:avLst/>
          </a:prstGeom>
        </p:spPr>
        <p:txBody>
          <a:bodyPr wrap="square">
            <a:spAutoFit/>
          </a:bodyPr>
          <a:lstStyle/>
          <a:p>
            <a:r>
              <a:rPr lang="en-US" sz="2400" dirty="0">
                <a:solidFill>
                  <a:srgbClr val="FF0000"/>
                </a:solidFill>
              </a:rPr>
              <a:t>2. Avoid harm </a:t>
            </a:r>
          </a:p>
        </p:txBody>
      </p:sp>
      <p:sp>
        <p:nvSpPr>
          <p:cNvPr id="9" name="Rectangle 8">
            <a:extLst>
              <a:ext uri="{FF2B5EF4-FFF2-40B4-BE49-F238E27FC236}">
                <a16:creationId xmlns:a16="http://schemas.microsoft.com/office/drawing/2014/main" id="{F63B830B-8362-4125-8DD4-4A3BB81FF155}"/>
              </a:ext>
            </a:extLst>
          </p:cNvPr>
          <p:cNvSpPr/>
          <p:nvPr/>
        </p:nvSpPr>
        <p:spPr>
          <a:xfrm>
            <a:off x="879587" y="3672136"/>
            <a:ext cx="6285488" cy="461665"/>
          </a:xfrm>
          <a:prstGeom prst="rect">
            <a:avLst/>
          </a:prstGeom>
        </p:spPr>
        <p:txBody>
          <a:bodyPr wrap="square">
            <a:spAutoFit/>
          </a:bodyPr>
          <a:lstStyle/>
          <a:p>
            <a:r>
              <a:rPr lang="en-US" sz="2400" dirty="0">
                <a:solidFill>
                  <a:srgbClr val="00B050"/>
                </a:solidFill>
              </a:rPr>
              <a:t>3. Apply and maintain professional competence</a:t>
            </a:r>
          </a:p>
        </p:txBody>
      </p:sp>
      <p:sp>
        <p:nvSpPr>
          <p:cNvPr id="10" name="Rectangle 9">
            <a:extLst>
              <a:ext uri="{FF2B5EF4-FFF2-40B4-BE49-F238E27FC236}">
                <a16:creationId xmlns:a16="http://schemas.microsoft.com/office/drawing/2014/main" id="{3C0C097C-6BB1-4D12-9886-F2629AE02A70}"/>
              </a:ext>
            </a:extLst>
          </p:cNvPr>
          <p:cNvSpPr/>
          <p:nvPr/>
        </p:nvSpPr>
        <p:spPr>
          <a:xfrm>
            <a:off x="879587" y="4202041"/>
            <a:ext cx="6285488" cy="461665"/>
          </a:xfrm>
          <a:prstGeom prst="rect">
            <a:avLst/>
          </a:prstGeom>
        </p:spPr>
        <p:txBody>
          <a:bodyPr wrap="square">
            <a:spAutoFit/>
          </a:bodyPr>
          <a:lstStyle/>
          <a:p>
            <a:r>
              <a:rPr lang="en-US" sz="2400" dirty="0">
                <a:solidFill>
                  <a:srgbClr val="7030A0"/>
                </a:solidFill>
              </a:rPr>
              <a:t>4. Seek to preserve or increase trustworthiness</a:t>
            </a:r>
          </a:p>
        </p:txBody>
      </p:sp>
      <p:sp>
        <p:nvSpPr>
          <p:cNvPr id="11" name="Rectangle 10">
            <a:extLst>
              <a:ext uri="{FF2B5EF4-FFF2-40B4-BE49-F238E27FC236}">
                <a16:creationId xmlns:a16="http://schemas.microsoft.com/office/drawing/2014/main" id="{F18CEE20-2A2A-41D0-BC4A-5FC2C74A540F}"/>
              </a:ext>
            </a:extLst>
          </p:cNvPr>
          <p:cNvSpPr/>
          <p:nvPr/>
        </p:nvSpPr>
        <p:spPr>
          <a:xfrm>
            <a:off x="879587" y="4731946"/>
            <a:ext cx="6285488" cy="461665"/>
          </a:xfrm>
          <a:prstGeom prst="rect">
            <a:avLst/>
          </a:prstGeom>
        </p:spPr>
        <p:txBody>
          <a:bodyPr wrap="square">
            <a:spAutoFit/>
          </a:bodyPr>
          <a:lstStyle/>
          <a:p>
            <a:r>
              <a:rPr lang="en-US" sz="2400" dirty="0">
                <a:solidFill>
                  <a:srgbClr val="002060"/>
                </a:solidFill>
              </a:rPr>
              <a:t>5. Maintain accountability and oversight</a:t>
            </a:r>
          </a:p>
        </p:txBody>
      </p:sp>
    </p:spTree>
    <p:extLst>
      <p:ext uri="{BB962C8B-B14F-4D97-AF65-F5344CB8AC3E}">
        <p14:creationId xmlns:p14="http://schemas.microsoft.com/office/powerpoint/2010/main" val="387669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1. Seek to Enhance</a:t>
            </a:r>
          </a:p>
        </p:txBody>
      </p:sp>
      <p:sp>
        <p:nvSpPr>
          <p:cNvPr id="6" name="Rectangle 5">
            <a:extLst>
              <a:ext uri="{FF2B5EF4-FFF2-40B4-BE49-F238E27FC236}">
                <a16:creationId xmlns:a16="http://schemas.microsoft.com/office/drawing/2014/main" id="{38DD759D-4BE8-40AA-AB21-90C6A29BB274}"/>
              </a:ext>
            </a:extLst>
          </p:cNvPr>
          <p:cNvSpPr/>
          <p:nvPr/>
        </p:nvSpPr>
        <p:spPr>
          <a:xfrm>
            <a:off x="879587" y="1343757"/>
            <a:ext cx="5398383" cy="3416320"/>
          </a:xfrm>
          <a:prstGeom prst="rect">
            <a:avLst/>
          </a:prstGeom>
        </p:spPr>
        <p:txBody>
          <a:bodyPr wrap="square">
            <a:spAutoFit/>
          </a:bodyPr>
          <a:lstStyle/>
          <a:p>
            <a:r>
              <a:rPr lang="en-US" sz="2400" dirty="0"/>
              <a:t>Data science has the potential to be both beneficial and detrimental to individuals and/or the wider public. </a:t>
            </a:r>
          </a:p>
          <a:p>
            <a:endParaRPr lang="en-US" sz="2400" dirty="0"/>
          </a:p>
          <a:p>
            <a:r>
              <a:rPr lang="en-US" sz="2400" dirty="0"/>
              <a:t>To help minimize any adverse effects, members can seek to understand the potential impact of their work and consider any opportunities that may deliver benefits for the public.</a:t>
            </a:r>
          </a:p>
        </p:txBody>
      </p:sp>
      <p:sp>
        <p:nvSpPr>
          <p:cNvPr id="2" name="Rectangle 1">
            <a:extLst>
              <a:ext uri="{FF2B5EF4-FFF2-40B4-BE49-F238E27FC236}">
                <a16:creationId xmlns:a16="http://schemas.microsoft.com/office/drawing/2014/main" id="{5C441F1F-7DAD-47B4-9342-8064C6F7CB7F}"/>
              </a:ext>
            </a:extLst>
          </p:cNvPr>
          <p:cNvSpPr/>
          <p:nvPr/>
        </p:nvSpPr>
        <p:spPr>
          <a:xfrm>
            <a:off x="6516114" y="241342"/>
            <a:ext cx="5398383" cy="2677656"/>
          </a:xfrm>
          <a:prstGeom prst="rect">
            <a:avLst/>
          </a:prstGeom>
          <a:solidFill>
            <a:srgbClr val="CCECFF"/>
          </a:solidFill>
        </p:spPr>
        <p:txBody>
          <a:bodyPr wrap="square">
            <a:spAutoFit/>
          </a:bodyPr>
          <a:lstStyle/>
          <a:p>
            <a:r>
              <a:rPr lang="en-US" sz="2400" dirty="0"/>
              <a:t>Public or societal good has many aspects and could include:</a:t>
            </a:r>
          </a:p>
          <a:p>
            <a:r>
              <a:rPr lang="en-US" sz="2400" dirty="0"/>
              <a:t>• Economic Empowerment </a:t>
            </a:r>
          </a:p>
          <a:p>
            <a:r>
              <a:rPr lang="en-US" sz="2400" dirty="0"/>
              <a:t>• Employment       • Security and Justice </a:t>
            </a:r>
          </a:p>
          <a:p>
            <a:r>
              <a:rPr lang="en-US" sz="2400" dirty="0"/>
              <a:t>• Environment	       • Infrastructure </a:t>
            </a:r>
          </a:p>
          <a:p>
            <a:r>
              <a:rPr lang="en-US" sz="2400" dirty="0"/>
              <a:t>• Equality and Inclusion    • Education</a:t>
            </a:r>
          </a:p>
          <a:p>
            <a:r>
              <a:rPr lang="en-US" sz="2400" dirty="0"/>
              <a:t>• Health and Hunger	</a:t>
            </a:r>
          </a:p>
        </p:txBody>
      </p:sp>
      <p:pic>
        <p:nvPicPr>
          <p:cNvPr id="9" name="Picture 8" descr="A close up of text on a white background&#10;&#10;Description automatically generated">
            <a:extLst>
              <a:ext uri="{FF2B5EF4-FFF2-40B4-BE49-F238E27FC236}">
                <a16:creationId xmlns:a16="http://schemas.microsoft.com/office/drawing/2014/main" id="{9686338E-C044-4247-805C-DCCD07DC5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114" y="3171331"/>
            <a:ext cx="5398383" cy="3418031"/>
          </a:xfrm>
          <a:prstGeom prst="rect">
            <a:avLst/>
          </a:prstGeom>
        </p:spPr>
      </p:pic>
      <p:sp>
        <p:nvSpPr>
          <p:cNvPr id="10" name="Rectangle 9">
            <a:extLst>
              <a:ext uri="{FF2B5EF4-FFF2-40B4-BE49-F238E27FC236}">
                <a16:creationId xmlns:a16="http://schemas.microsoft.com/office/drawing/2014/main" id="{74005820-4D1C-4061-A70A-63ECD4D0F87E}"/>
              </a:ext>
            </a:extLst>
          </p:cNvPr>
          <p:cNvSpPr/>
          <p:nvPr/>
        </p:nvSpPr>
        <p:spPr>
          <a:xfrm rot="16200000">
            <a:off x="4811802" y="4793435"/>
            <a:ext cx="3070071" cy="338554"/>
          </a:xfrm>
          <a:prstGeom prst="rect">
            <a:avLst/>
          </a:prstGeom>
        </p:spPr>
        <p:txBody>
          <a:bodyPr wrap="none">
            <a:spAutoFit/>
          </a:bodyPr>
          <a:lstStyle/>
          <a:p>
            <a:r>
              <a:rPr lang="en-US" sz="1600" dirty="0"/>
              <a:t>https://momentumconsulting.com</a:t>
            </a:r>
          </a:p>
        </p:txBody>
      </p:sp>
    </p:spTree>
    <p:extLst>
      <p:ext uri="{BB962C8B-B14F-4D97-AF65-F5344CB8AC3E}">
        <p14:creationId xmlns:p14="http://schemas.microsoft.com/office/powerpoint/2010/main" val="85874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447142-1F4B-4D2B-AF2E-E25BAB75B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21" y="620686"/>
            <a:ext cx="10810158" cy="5616627"/>
          </a:xfrm>
          <a:prstGeom prst="rect">
            <a:avLst/>
          </a:prstGeom>
        </p:spPr>
      </p:pic>
    </p:spTree>
    <p:extLst>
      <p:ext uri="{BB962C8B-B14F-4D97-AF65-F5344CB8AC3E}">
        <p14:creationId xmlns:p14="http://schemas.microsoft.com/office/powerpoint/2010/main" val="192964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2. Avoid Harm</a:t>
            </a:r>
          </a:p>
        </p:txBody>
      </p:sp>
      <p:sp>
        <p:nvSpPr>
          <p:cNvPr id="6" name="Rectangle 5">
            <a:extLst>
              <a:ext uri="{FF2B5EF4-FFF2-40B4-BE49-F238E27FC236}">
                <a16:creationId xmlns:a16="http://schemas.microsoft.com/office/drawing/2014/main" id="{38DD759D-4BE8-40AA-AB21-90C6A29BB274}"/>
              </a:ext>
            </a:extLst>
          </p:cNvPr>
          <p:cNvSpPr/>
          <p:nvPr/>
        </p:nvSpPr>
        <p:spPr>
          <a:xfrm>
            <a:off x="879587" y="1343757"/>
            <a:ext cx="5794168" cy="3200876"/>
          </a:xfrm>
          <a:prstGeom prst="rect">
            <a:avLst/>
          </a:prstGeom>
        </p:spPr>
        <p:txBody>
          <a:bodyPr wrap="square">
            <a:spAutoFit/>
          </a:bodyPr>
          <a:lstStyle/>
          <a:p>
            <a:r>
              <a:rPr lang="en-US" sz="2400" dirty="0"/>
              <a:t>Data science can involve using potentially sensitive data, such as an individual’s personal information, or have underlying sensitivity due to the volume of data and its ability to link with other sources. </a:t>
            </a:r>
          </a:p>
          <a:p>
            <a:pPr>
              <a:lnSpc>
                <a:spcPts val="1200"/>
              </a:lnSpc>
            </a:pPr>
            <a:endParaRPr lang="en-US" sz="2400" dirty="0"/>
          </a:p>
          <a:p>
            <a:r>
              <a:rPr lang="en-US" sz="2400" dirty="0"/>
              <a:t>Additionally, newer sources of data, such as social media, have limited capacity for informed consent.</a:t>
            </a:r>
          </a:p>
        </p:txBody>
      </p:sp>
      <p:sp>
        <p:nvSpPr>
          <p:cNvPr id="2" name="Rectangle 1">
            <a:extLst>
              <a:ext uri="{FF2B5EF4-FFF2-40B4-BE49-F238E27FC236}">
                <a16:creationId xmlns:a16="http://schemas.microsoft.com/office/drawing/2014/main" id="{5C441F1F-7DAD-47B4-9342-8064C6F7CB7F}"/>
              </a:ext>
            </a:extLst>
          </p:cNvPr>
          <p:cNvSpPr/>
          <p:nvPr/>
        </p:nvSpPr>
        <p:spPr>
          <a:xfrm>
            <a:off x="6954803" y="241342"/>
            <a:ext cx="4959694" cy="2677656"/>
          </a:xfrm>
          <a:prstGeom prst="rect">
            <a:avLst/>
          </a:prstGeom>
          <a:solidFill>
            <a:srgbClr val="FFCCFF"/>
          </a:solidFill>
        </p:spPr>
        <p:txBody>
          <a:bodyPr wrap="square">
            <a:spAutoFit/>
          </a:bodyPr>
          <a:lstStyle/>
          <a:p>
            <a:r>
              <a:rPr lang="en-US" sz="2400" dirty="0"/>
              <a:t>Examples of potential harm to individuals, public bodies and private organizations could include:</a:t>
            </a:r>
          </a:p>
          <a:p>
            <a:r>
              <a:rPr lang="en-US" sz="2400" dirty="0"/>
              <a:t>• Financial loss or Disadvantage </a:t>
            </a:r>
          </a:p>
          <a:p>
            <a:r>
              <a:rPr lang="en-US" sz="2400" dirty="0"/>
              <a:t>• Exclusion from benefits or services</a:t>
            </a:r>
          </a:p>
          <a:p>
            <a:r>
              <a:rPr lang="en-US" sz="2400" dirty="0"/>
              <a:t>• Damage to reputation, privacy or psychological wellbeing </a:t>
            </a:r>
          </a:p>
        </p:txBody>
      </p:sp>
      <p:sp>
        <p:nvSpPr>
          <p:cNvPr id="3" name="Rectangle 2">
            <a:extLst>
              <a:ext uri="{FF2B5EF4-FFF2-40B4-BE49-F238E27FC236}">
                <a16:creationId xmlns:a16="http://schemas.microsoft.com/office/drawing/2014/main" id="{5101D3E5-CA42-4220-8998-57B0F9CB7E10}"/>
              </a:ext>
            </a:extLst>
          </p:cNvPr>
          <p:cNvSpPr/>
          <p:nvPr/>
        </p:nvSpPr>
        <p:spPr>
          <a:xfrm>
            <a:off x="879587" y="4637661"/>
            <a:ext cx="5794168" cy="1938992"/>
          </a:xfrm>
          <a:prstGeom prst="rect">
            <a:avLst/>
          </a:prstGeom>
        </p:spPr>
        <p:txBody>
          <a:bodyPr wrap="square">
            <a:spAutoFit/>
          </a:bodyPr>
          <a:lstStyle/>
          <a:p>
            <a:r>
              <a:rPr lang="en-US" sz="2400" dirty="0"/>
              <a:t>Therefore, as well as applying applicable legal and regulatory obligations, members are encouraged to think broadly about how data could cause harm, both in the context of its current purpose, and any future uses.</a:t>
            </a:r>
          </a:p>
        </p:txBody>
      </p:sp>
      <p:pic>
        <p:nvPicPr>
          <p:cNvPr id="11" name="Picture 10" descr="A drawing of a cartoon character&#10;&#10;Description automatically generated">
            <a:extLst>
              <a:ext uri="{FF2B5EF4-FFF2-40B4-BE49-F238E27FC236}">
                <a16:creationId xmlns:a16="http://schemas.microsoft.com/office/drawing/2014/main" id="{327C017D-4852-4A85-B995-FB2A8C62C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193" y="3166279"/>
            <a:ext cx="4820655" cy="3473356"/>
          </a:xfrm>
          <a:prstGeom prst="rect">
            <a:avLst/>
          </a:prstGeom>
        </p:spPr>
      </p:pic>
      <p:sp>
        <p:nvSpPr>
          <p:cNvPr id="12" name="Rectangle 11">
            <a:extLst>
              <a:ext uri="{FF2B5EF4-FFF2-40B4-BE49-F238E27FC236}">
                <a16:creationId xmlns:a16="http://schemas.microsoft.com/office/drawing/2014/main" id="{1235FF02-2880-4B84-974E-95DF1D79CBD7}"/>
              </a:ext>
            </a:extLst>
          </p:cNvPr>
          <p:cNvSpPr/>
          <p:nvPr/>
        </p:nvSpPr>
        <p:spPr>
          <a:xfrm rot="16200000">
            <a:off x="5625520" y="4760975"/>
            <a:ext cx="2685863" cy="338554"/>
          </a:xfrm>
          <a:prstGeom prst="rect">
            <a:avLst/>
          </a:prstGeom>
        </p:spPr>
        <p:txBody>
          <a:bodyPr wrap="none">
            <a:spAutoFit/>
          </a:bodyPr>
          <a:lstStyle/>
          <a:p>
            <a:r>
              <a:rPr lang="en-US" sz="1600" dirty="0"/>
              <a:t>https://www.geckoboard.com</a:t>
            </a:r>
          </a:p>
        </p:txBody>
      </p:sp>
    </p:spTree>
    <p:extLst>
      <p:ext uri="{BB962C8B-B14F-4D97-AF65-F5344CB8AC3E}">
        <p14:creationId xmlns:p14="http://schemas.microsoft.com/office/powerpoint/2010/main" val="6852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A629725-CF3F-4927-8B5B-6830013E3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04" y="721298"/>
            <a:ext cx="10652392" cy="5415403"/>
          </a:xfrm>
          <a:prstGeom prst="rect">
            <a:avLst/>
          </a:prstGeom>
        </p:spPr>
      </p:pic>
    </p:spTree>
    <p:extLst>
      <p:ext uri="{BB962C8B-B14F-4D97-AF65-F5344CB8AC3E}">
        <p14:creationId xmlns:p14="http://schemas.microsoft.com/office/powerpoint/2010/main" val="112156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442136"/>
            <a:ext cx="6075216" cy="1325563"/>
          </a:xfrm>
        </p:spPr>
        <p:txBody>
          <a:bodyPr>
            <a:normAutofit/>
          </a:bodyPr>
          <a:lstStyle/>
          <a:p>
            <a:r>
              <a:rPr lang="en-US" sz="4000" dirty="0">
                <a:solidFill>
                  <a:srgbClr val="990033"/>
                </a:solidFill>
              </a:rPr>
              <a:t>3. Apply &amp; Maintain Professional Competence</a:t>
            </a:r>
          </a:p>
        </p:txBody>
      </p:sp>
      <p:sp>
        <p:nvSpPr>
          <p:cNvPr id="6" name="Rectangle 5">
            <a:extLst>
              <a:ext uri="{FF2B5EF4-FFF2-40B4-BE49-F238E27FC236}">
                <a16:creationId xmlns:a16="http://schemas.microsoft.com/office/drawing/2014/main" id="{38DD759D-4BE8-40AA-AB21-90C6A29BB274}"/>
              </a:ext>
            </a:extLst>
          </p:cNvPr>
          <p:cNvSpPr/>
          <p:nvPr/>
        </p:nvSpPr>
        <p:spPr>
          <a:xfrm>
            <a:off x="838200" y="1905506"/>
            <a:ext cx="5780520" cy="3416320"/>
          </a:xfrm>
          <a:prstGeom prst="rect">
            <a:avLst/>
          </a:prstGeom>
        </p:spPr>
        <p:txBody>
          <a:bodyPr wrap="square">
            <a:spAutoFit/>
          </a:bodyPr>
          <a:lstStyle/>
          <a:p>
            <a:r>
              <a:rPr lang="en-US" sz="2400" dirty="0"/>
              <a:t>Data scientists can help minimize uncertainty and risk in their work by complying with best industry and professional practices and applying analytical rigor. </a:t>
            </a:r>
          </a:p>
          <a:p>
            <a:endParaRPr lang="en-US" sz="2400" dirty="0"/>
          </a:p>
          <a:p>
            <a:r>
              <a:rPr lang="en-US" sz="2400" dirty="0"/>
              <a:t>This links closely with the other listed ethical considerations and can be challenging in the data science setting where the use of data is often complex. </a:t>
            </a:r>
          </a:p>
        </p:txBody>
      </p:sp>
      <p:sp>
        <p:nvSpPr>
          <p:cNvPr id="2" name="Rectangle 1">
            <a:extLst>
              <a:ext uri="{FF2B5EF4-FFF2-40B4-BE49-F238E27FC236}">
                <a16:creationId xmlns:a16="http://schemas.microsoft.com/office/drawing/2014/main" id="{5C441F1F-7DAD-47B4-9342-8064C6F7CB7F}"/>
              </a:ext>
            </a:extLst>
          </p:cNvPr>
          <p:cNvSpPr/>
          <p:nvPr/>
        </p:nvSpPr>
        <p:spPr>
          <a:xfrm>
            <a:off x="7221695" y="254990"/>
            <a:ext cx="4679154" cy="2677656"/>
          </a:xfrm>
          <a:prstGeom prst="rect">
            <a:avLst/>
          </a:prstGeom>
          <a:solidFill>
            <a:srgbClr val="CCFFCC"/>
          </a:solidFill>
        </p:spPr>
        <p:txBody>
          <a:bodyPr wrap="square">
            <a:spAutoFit/>
          </a:bodyPr>
          <a:lstStyle/>
          <a:p>
            <a:r>
              <a:rPr lang="en-US" sz="2400" dirty="0"/>
              <a:t>Professional competence involves fully understanding the sources of error and bias in data, using ‘clean’ data, and supporting work with robust statistical and algorithmic methods that are appropriate to the question being asked. </a:t>
            </a:r>
          </a:p>
        </p:txBody>
      </p:sp>
      <p:pic>
        <p:nvPicPr>
          <p:cNvPr id="9" name="Picture 8">
            <a:extLst>
              <a:ext uri="{FF2B5EF4-FFF2-40B4-BE49-F238E27FC236}">
                <a16:creationId xmlns:a16="http://schemas.microsoft.com/office/drawing/2014/main" id="{96F19D34-A851-4662-B088-9350D2990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92" y="3201902"/>
            <a:ext cx="4679153" cy="3637664"/>
          </a:xfrm>
          <a:prstGeom prst="rect">
            <a:avLst/>
          </a:prstGeom>
        </p:spPr>
      </p:pic>
      <p:sp>
        <p:nvSpPr>
          <p:cNvPr id="10" name="Rectangle 9">
            <a:extLst>
              <a:ext uri="{FF2B5EF4-FFF2-40B4-BE49-F238E27FC236}">
                <a16:creationId xmlns:a16="http://schemas.microsoft.com/office/drawing/2014/main" id="{65A95CFE-723B-4E75-AC1F-6395CC1C27DE}"/>
              </a:ext>
            </a:extLst>
          </p:cNvPr>
          <p:cNvSpPr/>
          <p:nvPr/>
        </p:nvSpPr>
        <p:spPr>
          <a:xfrm rot="16200000">
            <a:off x="5130802" y="4684985"/>
            <a:ext cx="3843232" cy="338554"/>
          </a:xfrm>
          <a:prstGeom prst="rect">
            <a:avLst/>
          </a:prstGeom>
        </p:spPr>
        <p:txBody>
          <a:bodyPr wrap="none">
            <a:spAutoFit/>
          </a:bodyPr>
          <a:lstStyle/>
          <a:p>
            <a:r>
              <a:rPr lang="en-US" sz="1600" dirty="0"/>
              <a:t>ethz.ch/en/the-eth-zurich/main-focus-areas</a:t>
            </a:r>
          </a:p>
        </p:txBody>
      </p:sp>
    </p:spTree>
    <p:extLst>
      <p:ext uri="{BB962C8B-B14F-4D97-AF65-F5344CB8AC3E}">
        <p14:creationId xmlns:p14="http://schemas.microsoft.com/office/powerpoint/2010/main" val="401112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D474DD4-1395-4665-BB43-E6EECD39A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59" y="701913"/>
            <a:ext cx="9933682" cy="5454173"/>
          </a:xfrm>
          <a:prstGeom prst="rect">
            <a:avLst/>
          </a:prstGeom>
        </p:spPr>
      </p:pic>
    </p:spTree>
    <p:extLst>
      <p:ext uri="{BB962C8B-B14F-4D97-AF65-F5344CB8AC3E}">
        <p14:creationId xmlns:p14="http://schemas.microsoft.com/office/powerpoint/2010/main" val="13834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76DF9C9E-B8D8-48F8-A3D0-69476074C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118" y="968948"/>
            <a:ext cx="9473850" cy="3164173"/>
          </a:xfrm>
          <a:prstGeom prst="rect">
            <a:avLst/>
          </a:prstGeom>
        </p:spPr>
      </p:pic>
      <p:pic>
        <p:nvPicPr>
          <p:cNvPr id="8" name="Picture 7">
            <a:extLst>
              <a:ext uri="{FF2B5EF4-FFF2-40B4-BE49-F238E27FC236}">
                <a16:creationId xmlns:a16="http://schemas.microsoft.com/office/drawing/2014/main" id="{AD42C59C-37FC-4B87-B7E6-07282CFBD4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598" y="309560"/>
            <a:ext cx="9473850" cy="68978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AAE0D44-C55E-4277-AFF6-C3214BE15B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471" y="4139805"/>
            <a:ext cx="9473849" cy="2424633"/>
          </a:xfrm>
          <a:prstGeom prst="rect">
            <a:avLst/>
          </a:prstGeom>
        </p:spPr>
      </p:pic>
    </p:spTree>
    <p:extLst>
      <p:ext uri="{BB962C8B-B14F-4D97-AF65-F5344CB8AC3E}">
        <p14:creationId xmlns:p14="http://schemas.microsoft.com/office/powerpoint/2010/main" val="163465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6839</TotalTime>
  <Words>793</Words>
  <Application>Microsoft Office PowerPoint</Application>
  <PresentationFormat>Widescreen</PresentationFormat>
  <Paragraphs>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Georgia</vt:lpstr>
      <vt:lpstr>Office Theme</vt:lpstr>
      <vt:lpstr>Ethics in Data Science</vt:lpstr>
      <vt:lpstr>Principles of Data Ethics</vt:lpstr>
      <vt:lpstr>1. Seek to Enhance</vt:lpstr>
      <vt:lpstr>PowerPoint Presentation</vt:lpstr>
      <vt:lpstr>2. Avoid Harm</vt:lpstr>
      <vt:lpstr>PowerPoint Presentation</vt:lpstr>
      <vt:lpstr>3. Apply &amp; Maintain Professional Competence</vt:lpstr>
      <vt:lpstr>PowerPoint Presentation</vt:lpstr>
      <vt:lpstr>PowerPoint Presentation</vt:lpstr>
      <vt:lpstr>4. Preserve or Increase Trustworthiness</vt:lpstr>
      <vt:lpstr>PowerPoint Presentation</vt:lpstr>
      <vt:lpstr>5. Maintain accountability and oversight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729</cp:revision>
  <cp:lastPrinted>2018-08-29T00:32:30Z</cp:lastPrinted>
  <dcterms:created xsi:type="dcterms:W3CDTF">2017-02-01T15:13:00Z</dcterms:created>
  <dcterms:modified xsi:type="dcterms:W3CDTF">2020-07-04T14:57:02Z</dcterms:modified>
</cp:coreProperties>
</file>