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78" r:id="rId2"/>
    <p:sldId id="396" r:id="rId3"/>
    <p:sldId id="408" r:id="rId4"/>
    <p:sldId id="401" r:id="rId5"/>
    <p:sldId id="404" r:id="rId6"/>
    <p:sldId id="402" r:id="rId7"/>
    <p:sldId id="352" r:id="rId8"/>
    <p:sldId id="403" r:id="rId9"/>
    <p:sldId id="405" r:id="rId10"/>
    <p:sldId id="406" r:id="rId11"/>
    <p:sldId id="407" r:id="rId12"/>
    <p:sldId id="409" r:id="rId13"/>
    <p:sldId id="393" r:id="rId14"/>
    <p:sldId id="395" r:id="rId15"/>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jkWWQYtNU2F7bMTQtpeFw==" hashData="ODHFfjyeYkkbskGdVDPOF1K6lKqwEbikk6hkw1mYJ645pzOfmhvxA88zX/Us5FclLQtYUo0DVL4cXfQBDObpa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CCECFF"/>
    <a:srgbClr val="CCCCFF"/>
    <a:srgbClr val="FFFFCC"/>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2453" autoAdjust="0"/>
  </p:normalViewPr>
  <p:slideViewPr>
    <p:cSldViewPr snapToGrid="0">
      <p:cViewPr varScale="1">
        <p:scale>
          <a:sx n="53" d="100"/>
          <a:sy n="53" d="100"/>
        </p:scale>
        <p:origin x="4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7/4/2020</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7/4/2020</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roschoolonline.com/pgd-data-science-course/what-is-data-scie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roschoolonline.com/pgd-data-science-cours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73430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124 credits in total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231712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56579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course syllabus for a tentative list of subjects discussed in each class</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87961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3666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exabyte (EB) = 10</a:t>
            </a:r>
            <a:r>
              <a:rPr lang="en-US" baseline="30000" dirty="0"/>
              <a:t>18 </a:t>
            </a:r>
            <a:r>
              <a:rPr lang="en-US" dirty="0"/>
              <a:t>bytes = 1,000</a:t>
            </a:r>
            <a:r>
              <a:rPr lang="en-US" baseline="30000" dirty="0"/>
              <a:t>6 </a:t>
            </a:r>
            <a:r>
              <a:rPr lang="en-US" dirty="0"/>
              <a:t>bytes = 1000000000000000000 bytes = 1,000 petabytes = 1 million terabytes = 1 billion gigabytes.</a:t>
            </a:r>
          </a:p>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5855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Structured data </a:t>
            </a:r>
            <a:r>
              <a:rPr lang="en-US" dirty="0"/>
              <a:t>is comprised of clearly defined data types whose pattern makes them easily searchable; while </a:t>
            </a:r>
            <a:r>
              <a:rPr lang="en-US" b="1" i="1" dirty="0"/>
              <a:t>unstructured data</a:t>
            </a:r>
            <a:r>
              <a:rPr lang="en-US" dirty="0"/>
              <a:t> – “everything else” – is comprised of data that is usually not as easily searchable, including formats like audio, video, and social media postings.</a:t>
            </a:r>
          </a:p>
          <a:p>
            <a:endParaRPr lang="en-US" dirty="0"/>
          </a:p>
          <a:p>
            <a:r>
              <a:rPr lang="en-US" dirty="0"/>
              <a:t>Structured data usually resides in relational databases (RDBMS). Structured Query Language (SQL) enables queries on this type of structured data within relational databases.</a:t>
            </a:r>
          </a:p>
          <a:p>
            <a:endParaRPr lang="en-US" dirty="0"/>
          </a:p>
          <a:p>
            <a:r>
              <a:rPr lang="en-US" dirty="0"/>
              <a:t>Typical human-generated unstructured data includes:</a:t>
            </a:r>
          </a:p>
          <a:p>
            <a:r>
              <a:rPr lang="en-US" b="1" dirty="0"/>
              <a:t>Text files:</a:t>
            </a:r>
            <a:r>
              <a:rPr lang="en-US" dirty="0"/>
              <a:t> Word processing, spreadsheets, presentations, email, logs.</a:t>
            </a:r>
          </a:p>
          <a:p>
            <a:r>
              <a:rPr lang="en-US" b="1" dirty="0"/>
              <a:t>Email:</a:t>
            </a:r>
            <a:r>
              <a:rPr lang="en-US" dirty="0"/>
              <a:t> Email has some internal structure thanks to its metadata, and we sometimes refer to it as semi-structured. However, its message field is unstructured and traditional analytics tools cannot parse it.</a:t>
            </a:r>
          </a:p>
          <a:p>
            <a:r>
              <a:rPr lang="en-US" b="1" dirty="0"/>
              <a:t>Social Media:</a:t>
            </a:r>
            <a:r>
              <a:rPr lang="en-US" dirty="0"/>
              <a:t> Data from Facebook, Twitter, LinkedIn.</a:t>
            </a:r>
          </a:p>
          <a:p>
            <a:r>
              <a:rPr lang="en-US" b="1" dirty="0"/>
              <a:t>Website:</a:t>
            </a:r>
            <a:r>
              <a:rPr lang="en-US" dirty="0"/>
              <a:t> YouTube, Instagram, photo sharing sites.</a:t>
            </a:r>
          </a:p>
          <a:p>
            <a:r>
              <a:rPr lang="en-US" b="1" dirty="0"/>
              <a:t>Mobile data:</a:t>
            </a:r>
            <a:r>
              <a:rPr lang="en-US" dirty="0"/>
              <a:t> Text messages, locations.</a:t>
            </a:r>
          </a:p>
          <a:p>
            <a:r>
              <a:rPr lang="en-US" b="1" dirty="0"/>
              <a:t>Communications:</a:t>
            </a:r>
            <a:r>
              <a:rPr lang="en-US" dirty="0"/>
              <a:t> Chat, IM, phone recordings, collaboration software.</a:t>
            </a:r>
          </a:p>
          <a:p>
            <a:r>
              <a:rPr lang="en-US" b="1" dirty="0"/>
              <a:t>Media:</a:t>
            </a:r>
            <a:r>
              <a:rPr lang="en-US" dirty="0"/>
              <a:t> MP3, digital photos, audio and video files.</a:t>
            </a:r>
          </a:p>
          <a:p>
            <a:r>
              <a:rPr lang="en-US" b="1" dirty="0"/>
              <a:t>Business applications:</a:t>
            </a:r>
            <a:r>
              <a:rPr lang="en-US" dirty="0"/>
              <a:t> MS Office documents, productivity applications.</a:t>
            </a:r>
          </a:p>
          <a:p>
            <a:endParaRPr lang="en-US" dirty="0"/>
          </a:p>
          <a:p>
            <a:r>
              <a:rPr lang="en-US" dirty="0"/>
              <a:t>Typical machine-generated unstructured data includes:</a:t>
            </a:r>
          </a:p>
          <a:p>
            <a:r>
              <a:rPr lang="en-US" b="1" dirty="0"/>
              <a:t>Satellite imagery:</a:t>
            </a:r>
            <a:r>
              <a:rPr lang="en-US" dirty="0"/>
              <a:t> Weather data, land forms, military movements.</a:t>
            </a:r>
          </a:p>
          <a:p>
            <a:r>
              <a:rPr lang="en-US" b="1" dirty="0"/>
              <a:t>Scientific data:</a:t>
            </a:r>
            <a:r>
              <a:rPr lang="en-US" dirty="0"/>
              <a:t> Oil and gas exploration, space exploration, seismic imagery, atmospheric data.</a:t>
            </a:r>
          </a:p>
          <a:p>
            <a:r>
              <a:rPr lang="en-US" b="1" dirty="0"/>
              <a:t>Digital surveillance:</a:t>
            </a:r>
            <a:r>
              <a:rPr lang="en-US" dirty="0"/>
              <a:t> Surveillance photos and video.</a:t>
            </a:r>
          </a:p>
          <a:p>
            <a:r>
              <a:rPr lang="en-US" b="1" dirty="0"/>
              <a:t>Sensor data:</a:t>
            </a:r>
            <a:r>
              <a:rPr lang="en-US" dirty="0"/>
              <a:t> Traffic, weather, oceanographic sensors.</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91200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 of data can be find everywhere </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50607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Today, we are facing a BIG data problem and a shortage of people who can efficiently handle such data. BIG data is often characterized by five Vs. </a:t>
            </a:r>
          </a:p>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29971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Data scientists are superheroes, saving the day! They have a well-equipped set of skills. All of you already have these skills to some degree, what you need is to nurture them, you need a Yoda! </a:t>
            </a:r>
          </a:p>
          <a:p>
            <a:endParaRPr lang="en-US" b="0" dirty="0"/>
          </a:p>
          <a:p>
            <a:r>
              <a:rPr lang="en-US" b="1" dirty="0"/>
              <a:t>(1) Math &amp; Statistics:</a:t>
            </a:r>
            <a:endParaRPr lang="en-US" dirty="0"/>
          </a:p>
          <a:p>
            <a:r>
              <a:rPr lang="en-US" dirty="0"/>
              <a:t>Data Science skills is all about deciphering the underlying insights from the data sets, which involves a strong command over statistics. As a budding Data Scientist, you should be well-versed with concepts like testing hypotheses, distributions, Bayesian Analysis, Identifying the best estimator, Parameter estimation etc.</a:t>
            </a:r>
          </a:p>
          <a:p>
            <a:r>
              <a:rPr lang="en-US" dirty="0"/>
              <a:t>A mastery over core statistical concepts like Linear Regression, Time-series Analysis and non-straight regression are also quintessential attributes of a Data Science.</a:t>
            </a:r>
          </a:p>
          <a:p>
            <a:r>
              <a:rPr lang="en-US" b="1" dirty="0"/>
              <a:t>(2) Mathematical skills:</a:t>
            </a:r>
            <a:endParaRPr lang="en-US" dirty="0"/>
          </a:p>
          <a:p>
            <a:r>
              <a:rPr lang="en-US" dirty="0"/>
              <a:t>Certain mathematical concepts like Multivariate Calculus, Liner Algebra, and Probability theory form the basis for </a:t>
            </a:r>
            <a:r>
              <a:rPr lang="en-US" dirty="0">
                <a:hlinkClick r:id="rId3"/>
              </a:rPr>
              <a:t>Data Science</a:t>
            </a:r>
            <a:r>
              <a:rPr lang="en-US" dirty="0"/>
              <a:t>. Most of the Data Scientists have a strong knowledge about Applied Mathematics which helps them to sail through their role with ease.</a:t>
            </a:r>
          </a:p>
          <a:p>
            <a:r>
              <a:rPr lang="en-US" dirty="0"/>
              <a:t>Even those who do not have a background in mathematics need to gain a strong foothold in these concepts. We have observed that the companies usually prefer candidates who have an academic qualification in </a:t>
            </a:r>
            <a:r>
              <a:rPr lang="en-US" dirty="0" err="1"/>
              <a:t>Maths</a:t>
            </a:r>
            <a:r>
              <a:rPr lang="en-US" dirty="0"/>
              <a:t> and Stats such as </a:t>
            </a:r>
            <a:r>
              <a:rPr lang="en-US" dirty="0" err="1"/>
              <a:t>Ph.D</a:t>
            </a:r>
            <a:r>
              <a:rPr lang="en-US" dirty="0"/>
              <a:t>, Masters in Applied Mathematics, Masters in Statistics, etc.</a:t>
            </a:r>
          </a:p>
          <a:p>
            <a:r>
              <a:rPr lang="en-US" b="1" dirty="0"/>
              <a:t>(3) Programming skills:</a:t>
            </a:r>
            <a:endParaRPr lang="en-US" dirty="0"/>
          </a:p>
          <a:p>
            <a:r>
              <a:rPr lang="en-US" dirty="0"/>
              <a:t>It goes without saying that for a rewarding career in Data Science, you must have a strong computing mind set and the ability to understand codes. An expert level knowledge of programming languages play a big role in determining your success in your career as a Data Scientist. To begin with, the knowledge of R is a must-have in the kitty.</a:t>
            </a:r>
          </a:p>
          <a:p>
            <a:r>
              <a:rPr lang="en-US" dirty="0"/>
              <a:t>R is a programming language that is used in most of the statistical problem-solving in Data Science and is specially designed for the scientists. Python is also a widely-used language in Data Science and is relatively simpler to grasp and use.</a:t>
            </a:r>
          </a:p>
          <a:p>
            <a:r>
              <a:rPr lang="en-US" dirty="0"/>
              <a:t>Python can also be used across large data-sets and also in creating data sets. More than half of the world’s Data Scientists vouch for Python as the foundation for executing data analysis projects.</a:t>
            </a:r>
          </a:p>
          <a:p>
            <a:r>
              <a:rPr lang="en-US" b="1" dirty="0"/>
              <a:t>(4)</a:t>
            </a:r>
            <a:r>
              <a:rPr lang="en-US" dirty="0"/>
              <a:t> </a:t>
            </a:r>
            <a:r>
              <a:rPr lang="en-US" b="1" dirty="0"/>
              <a:t>Participation in real-world events:</a:t>
            </a:r>
            <a:endParaRPr lang="en-US" dirty="0"/>
          </a:p>
          <a:p>
            <a:r>
              <a:rPr lang="en-US" dirty="0"/>
              <a:t>Today there are a lot of hackathons, events, coding seminars and Data science meets </a:t>
            </a:r>
            <a:r>
              <a:rPr lang="en-US" dirty="0" err="1"/>
              <a:t>organised</a:t>
            </a:r>
            <a:r>
              <a:rPr lang="en-US" dirty="0"/>
              <a:t> by leading companies to groom young talent and also scout for the best. Participation in these events not only helps you to network easily but also broaden your knowledge horizon to face real-world challenges.</a:t>
            </a:r>
          </a:p>
          <a:p>
            <a:r>
              <a:rPr lang="en-US" dirty="0"/>
              <a:t>Bootcamps, Workshops on AI and Machine Learning help you in taking your skills to a whole new level and also gives you an edge over other candidates who are more </a:t>
            </a:r>
            <a:r>
              <a:rPr lang="en-US" dirty="0" err="1"/>
              <a:t>focussed</a:t>
            </a:r>
            <a:r>
              <a:rPr lang="en-US" dirty="0"/>
              <a:t> on theoretical concepts. Some of the well-known events for Data Science are Data Science Congress, </a:t>
            </a:r>
            <a:r>
              <a:rPr lang="en-US" dirty="0" err="1"/>
              <a:t>Practicla</a:t>
            </a:r>
            <a:r>
              <a:rPr lang="en-US" dirty="0"/>
              <a:t> Machine Learning &amp; Data Science Workshop, </a:t>
            </a:r>
            <a:r>
              <a:rPr lang="en-US" dirty="0" err="1"/>
              <a:t>DataHack</a:t>
            </a:r>
            <a:r>
              <a:rPr lang="en-US" dirty="0"/>
              <a:t> Summit etc.</a:t>
            </a:r>
          </a:p>
          <a:p>
            <a:r>
              <a:rPr lang="en-US" b="1" dirty="0"/>
              <a:t>(5)</a:t>
            </a:r>
            <a:r>
              <a:rPr lang="en-US" dirty="0"/>
              <a:t> </a:t>
            </a:r>
            <a:r>
              <a:rPr lang="en-US" b="1" dirty="0"/>
              <a:t>Comfort with unstructured data:</a:t>
            </a:r>
            <a:endParaRPr lang="en-US" dirty="0"/>
          </a:p>
          <a:p>
            <a:r>
              <a:rPr lang="en-US" dirty="0"/>
              <a:t>Data Scientists have to work with vast amounts of data most of which is also unstructured. This data is taken from obscure places, social media, videos, blogs, audios, web sites, and other open data sources.</a:t>
            </a:r>
          </a:p>
          <a:p>
            <a:r>
              <a:rPr lang="en-US" dirty="0"/>
              <a:t>Sanitizing such data sets and structuring them into an </a:t>
            </a:r>
            <a:r>
              <a:rPr lang="en-US" dirty="0" err="1"/>
              <a:t>organised</a:t>
            </a:r>
            <a:r>
              <a:rPr lang="en-US" dirty="0"/>
              <a:t> pattern requires an eye for detail and a sorted thought process. There are many software and tools such as Hadoop, Apache, NoSQL, </a:t>
            </a:r>
            <a:r>
              <a:rPr lang="en-US" dirty="0" err="1"/>
              <a:t>Polybase</a:t>
            </a:r>
            <a:r>
              <a:rPr lang="en-US" dirty="0"/>
              <a:t> to handle unstructured data and a data scientist should be able to handle them very well.</a:t>
            </a:r>
          </a:p>
          <a:p>
            <a:r>
              <a:rPr lang="en-US" b="1" dirty="0"/>
              <a:t>(6) Data Storytelling:</a:t>
            </a:r>
            <a:endParaRPr lang="en-US" dirty="0"/>
          </a:p>
          <a:p>
            <a:r>
              <a:rPr lang="en-US" dirty="0"/>
              <a:t>Knowing how to present your insights is as important as being able to handle to derive these insights. The insights have to be presented in a form that is relatable to the various stakeholders. Data Scientists who are adept at this present their findings through </a:t>
            </a:r>
            <a:r>
              <a:rPr lang="en-US" dirty="0">
                <a:hlinkClick r:id="rId4"/>
              </a:rPr>
              <a:t>Data </a:t>
            </a:r>
            <a:r>
              <a:rPr lang="en-US" dirty="0" err="1">
                <a:hlinkClick r:id="rId4"/>
              </a:rPr>
              <a:t>Visualisation</a:t>
            </a:r>
            <a:r>
              <a:rPr lang="en-US" dirty="0">
                <a:hlinkClick r:id="rId4"/>
              </a:rPr>
              <a:t> techniques</a:t>
            </a:r>
            <a:r>
              <a:rPr lang="en-US" dirty="0"/>
              <a:t> and weave the insights into a story that is crisp, engaging and relatable to everyone involved in the decision making process.</a:t>
            </a:r>
          </a:p>
          <a:p>
            <a:r>
              <a:rPr lang="en-US" dirty="0"/>
              <a:t>The various tools that aid the Data Scientists in </a:t>
            </a:r>
            <a:r>
              <a:rPr lang="en-US" dirty="0" err="1"/>
              <a:t>visualisation</a:t>
            </a:r>
            <a:r>
              <a:rPr lang="en-US" dirty="0"/>
              <a:t> and storytelling is Tableau, </a:t>
            </a:r>
            <a:r>
              <a:rPr lang="en-US" dirty="0" err="1"/>
              <a:t>Plotly</a:t>
            </a:r>
            <a:r>
              <a:rPr lang="en-US" dirty="0"/>
              <a:t>, Chart.js, </a:t>
            </a:r>
            <a:r>
              <a:rPr lang="en-US" dirty="0" err="1"/>
              <a:t>DataHero</a:t>
            </a:r>
            <a:r>
              <a:rPr lang="en-US" dirty="0"/>
              <a:t> etc. Presenting the data in an easily comprehensible manner helps the decision makers to understand complex insights better, thus aiding faster decision-making.</a:t>
            </a:r>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7478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the Yodas to help you hone your skills so you can use your powers on command!</a:t>
            </a:r>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75561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92659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7099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7/4/2020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hyperlink" Target="mailto:s.kim@usciences.edu" TargetMode="External"/><Relationship Id="rId13" Type="http://schemas.openxmlformats.org/officeDocument/2006/relationships/hyperlink" Target="mailto:t.petot@usciences.edu" TargetMode="External"/><Relationship Id="rId3" Type="http://schemas.openxmlformats.org/officeDocument/2006/relationships/image" Target="../media/image10.png"/><Relationship Id="rId7" Type="http://schemas.openxmlformats.org/officeDocument/2006/relationships/image" Target="../media/image12.jp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c.walase@usciences.edu" TargetMode="Externa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hyperlink" Target="mailto:r.zauhar@usciences.edu" TargetMode="External"/><Relationship Id="rId4" Type="http://schemas.openxmlformats.org/officeDocument/2006/relationships/hyperlink" Target="mailto:a.saghafi@USciences.edu" TargetMode="External"/><Relationship Id="rId9" Type="http://schemas.openxmlformats.org/officeDocument/2006/relationships/image" Target="../media/image13.png"/><Relationship Id="rId14" Type="http://schemas.openxmlformats.org/officeDocument/2006/relationships/hyperlink" Target="mailto:z.li@usciences.edu"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5"/>
            <a:ext cx="9144000" cy="1371849"/>
          </a:xfrm>
        </p:spPr>
        <p:txBody>
          <a:bodyPr/>
          <a:lstStyle/>
          <a:p>
            <a:r>
              <a:rPr lang="en-US" dirty="0">
                <a:solidFill>
                  <a:srgbClr val="990033"/>
                </a:solidFill>
              </a:rPr>
              <a:t>Data Science Orientation</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10" name="TextBox 9">
            <a:extLst>
              <a:ext uri="{FF2B5EF4-FFF2-40B4-BE49-F238E27FC236}">
                <a16:creationId xmlns:a16="http://schemas.microsoft.com/office/drawing/2014/main" id="{489326A3-9A1E-4D22-974B-C97F924D8C7C}"/>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31C4EB4-683E-4A80-AAFB-522886FBA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56" y="546770"/>
            <a:ext cx="10906887" cy="4778791"/>
          </a:xfrm>
          <a:prstGeom prst="rect">
            <a:avLst/>
          </a:prstGeom>
        </p:spPr>
      </p:pic>
      <p:pic>
        <p:nvPicPr>
          <p:cNvPr id="8" name="Picture 7" descr="A close up of a logo&#10;&#10;Description automatically generated">
            <a:extLst>
              <a:ext uri="{FF2B5EF4-FFF2-40B4-BE49-F238E27FC236}">
                <a16:creationId xmlns:a16="http://schemas.microsoft.com/office/drawing/2014/main" id="{DD979DBF-B7B1-427C-A0D2-4280AC08B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778" y="4935788"/>
            <a:ext cx="1698134" cy="1675340"/>
          </a:xfrm>
          <a:prstGeom prst="rect">
            <a:avLst/>
          </a:prstGeom>
        </p:spPr>
      </p:pic>
      <p:pic>
        <p:nvPicPr>
          <p:cNvPr id="14" name="Picture 13" descr="A picture containing knife&#10;&#10;Description automatically generated">
            <a:extLst>
              <a:ext uri="{FF2B5EF4-FFF2-40B4-BE49-F238E27FC236}">
                <a16:creationId xmlns:a16="http://schemas.microsoft.com/office/drawing/2014/main" id="{EB9D47D2-6ABA-4633-986F-511A2115CD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82" y="5549221"/>
            <a:ext cx="3406158" cy="864641"/>
          </a:xfrm>
          <a:prstGeom prst="rect">
            <a:avLst/>
          </a:prstGeom>
        </p:spPr>
      </p:pic>
    </p:spTree>
    <p:extLst>
      <p:ext uri="{BB962C8B-B14F-4D97-AF65-F5344CB8AC3E}">
        <p14:creationId xmlns:p14="http://schemas.microsoft.com/office/powerpoint/2010/main" val="26174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45831D54-B048-4206-B360-64F045FB1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19" y="446144"/>
            <a:ext cx="8349271" cy="6082332"/>
          </a:xfrm>
          <a:prstGeom prst="rect">
            <a:avLst/>
          </a:prstGeom>
        </p:spPr>
      </p:pic>
      <p:pic>
        <p:nvPicPr>
          <p:cNvPr id="8" name="Picture 7" descr="A drawing of a face&#10;&#10;Description automatically generated">
            <a:extLst>
              <a:ext uri="{FF2B5EF4-FFF2-40B4-BE49-F238E27FC236}">
                <a16:creationId xmlns:a16="http://schemas.microsoft.com/office/drawing/2014/main" id="{8233132C-4902-438F-9BCE-1866E57DB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119" y="4795640"/>
            <a:ext cx="2131662" cy="1732836"/>
          </a:xfrm>
          <a:prstGeom prst="rect">
            <a:avLst/>
          </a:prstGeom>
        </p:spPr>
      </p:pic>
    </p:spTree>
    <p:extLst>
      <p:ext uri="{BB962C8B-B14F-4D97-AF65-F5344CB8AC3E}">
        <p14:creationId xmlns:p14="http://schemas.microsoft.com/office/powerpoint/2010/main" val="23735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5D92EFE7-D5FA-42C5-ABE8-64345BC28C8E}"/>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Data Science Orientation</a:t>
            </a:r>
          </a:p>
        </p:txBody>
      </p:sp>
      <p:sp>
        <p:nvSpPr>
          <p:cNvPr id="5" name="Title 1">
            <a:extLst>
              <a:ext uri="{FF2B5EF4-FFF2-40B4-BE49-F238E27FC236}">
                <a16:creationId xmlns:a16="http://schemas.microsoft.com/office/drawing/2014/main" id="{5A3554FA-FB5C-40E7-A746-DC71A230A73B}"/>
              </a:ext>
            </a:extLst>
          </p:cNvPr>
          <p:cNvSpPr txBox="1">
            <a:spLocks/>
          </p:cNvSpPr>
          <p:nvPr/>
        </p:nvSpPr>
        <p:spPr>
          <a:xfrm>
            <a:off x="838200" y="1325832"/>
            <a:ext cx="9677400" cy="5189267"/>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lnSpc>
                <a:spcPts val="2800"/>
              </a:lnSpc>
            </a:pPr>
            <a:r>
              <a:rPr lang="en-US" sz="2000" dirty="0">
                <a:effectLst/>
                <a:latin typeface="Century Gothic" panose="020B0502020202020204" pitchFamily="34" charset="0"/>
                <a:cs typeface="Courier New" panose="02070309020205020404" pitchFamily="49" charset="0"/>
              </a:rPr>
              <a:t>Week 1. </a:t>
            </a:r>
            <a:r>
              <a:rPr lang="en-US" sz="2000" b="0" dirty="0">
                <a:effectLst/>
                <a:latin typeface="Century Gothic" panose="020B0502020202020204" pitchFamily="34" charset="0"/>
                <a:cs typeface="Courier New" panose="02070309020205020404" pitchFamily="49" charset="0"/>
              </a:rPr>
              <a:t>Welcome! 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2. </a:t>
            </a:r>
            <a:r>
              <a:rPr lang="en-US" sz="2000" b="0" dirty="0">
                <a:effectLst/>
                <a:latin typeface="Century Gothic" panose="020B0502020202020204" pitchFamily="34" charset="0"/>
                <a:cs typeface="Courier New" panose="02070309020205020404" pitchFamily="49" charset="0"/>
              </a:rPr>
              <a:t>What is Data Science? Contemporary Areas of Research.</a:t>
            </a:r>
          </a:p>
          <a:p>
            <a:pPr algn="l">
              <a:lnSpc>
                <a:spcPts val="2800"/>
              </a:lnSpc>
            </a:pPr>
            <a:r>
              <a:rPr lang="en-US" sz="2000" dirty="0">
                <a:effectLst/>
                <a:latin typeface="Century Gothic" panose="020B0502020202020204" pitchFamily="34" charset="0"/>
                <a:cs typeface="Courier New" panose="02070309020205020404" pitchFamily="49" charset="0"/>
              </a:rPr>
              <a:t>Week 3. </a:t>
            </a:r>
            <a:r>
              <a:rPr lang="en-US" sz="2000" b="0" dirty="0">
                <a:effectLst/>
                <a:latin typeface="Century Gothic" panose="020B0502020202020204" pitchFamily="34" charset="0"/>
                <a:cs typeface="Courier New" panose="02070309020205020404" pitchFamily="49" charset="0"/>
              </a:rPr>
              <a:t>DS Faculty. Key faculty in the DS program and their research area. </a:t>
            </a:r>
          </a:p>
          <a:p>
            <a:pPr algn="l">
              <a:lnSpc>
                <a:spcPts val="2800"/>
              </a:lnSpc>
            </a:pPr>
            <a:r>
              <a:rPr lang="en-US" sz="2000" dirty="0">
                <a:effectLst/>
                <a:latin typeface="Century Gothic" panose="020B0502020202020204" pitchFamily="34" charset="0"/>
                <a:cs typeface="Courier New" panose="02070309020205020404" pitchFamily="49" charset="0"/>
              </a:rPr>
              <a:t>Week 4. </a:t>
            </a:r>
            <a:r>
              <a:rPr lang="en-US" sz="2000" b="0" dirty="0">
                <a:effectLst/>
                <a:latin typeface="Century Gothic" panose="020B0502020202020204" pitchFamily="34" charset="0"/>
                <a:cs typeface="Courier New" panose="02070309020205020404" pitchFamily="49" charset="0"/>
              </a:rPr>
              <a:t>Project in Data Science and looking for data.</a:t>
            </a:r>
          </a:p>
          <a:p>
            <a:pPr algn="l">
              <a:lnSpc>
                <a:spcPts val="2800"/>
              </a:lnSpc>
            </a:pPr>
            <a:r>
              <a:rPr lang="en-US" sz="2000" dirty="0">
                <a:effectLst/>
                <a:latin typeface="Century Gothic" panose="020B0502020202020204" pitchFamily="34" charset="0"/>
                <a:cs typeface="Courier New" panose="02070309020205020404" pitchFamily="49" charset="0"/>
              </a:rPr>
              <a:t>Week 5. </a:t>
            </a:r>
            <a:r>
              <a:rPr lang="en-US" sz="2000" b="0" dirty="0">
                <a:effectLst/>
                <a:latin typeface="Century Gothic" panose="020B0502020202020204" pitchFamily="34" charset="0"/>
                <a:cs typeface="Courier New" panose="02070309020205020404" pitchFamily="49" charset="0"/>
              </a:rPr>
              <a:t>Intro. Data </a:t>
            </a:r>
            <a:r>
              <a:rPr lang="en-US" sz="2000" b="0">
                <a:effectLst/>
                <a:latin typeface="Century Gothic" panose="020B0502020202020204" pitchFamily="34" charset="0"/>
                <a:cs typeface="Courier New" panose="02070309020205020404" pitchFamily="49" charset="0"/>
              </a:rPr>
              <a:t>Science Process.</a:t>
            </a:r>
            <a:endParaRPr lang="en-US" sz="2000" b="0" dirty="0">
              <a:effectLst/>
              <a:latin typeface="Century Gothic" panose="020B0502020202020204" pitchFamily="34" charset="0"/>
              <a:cs typeface="Courier New" panose="02070309020205020404" pitchFamily="49" charset="0"/>
            </a:endParaRPr>
          </a:p>
          <a:p>
            <a:pPr algn="l">
              <a:lnSpc>
                <a:spcPts val="2800"/>
              </a:lnSpc>
            </a:pPr>
            <a:r>
              <a:rPr lang="en-US" sz="2000" dirty="0">
                <a:effectLst/>
                <a:latin typeface="Century Gothic" panose="020B0502020202020204" pitchFamily="34" charset="0"/>
                <a:cs typeface="Courier New" panose="02070309020205020404" pitchFamily="49" charset="0"/>
              </a:rPr>
              <a:t>Week 6.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7.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8.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9. </a:t>
            </a:r>
            <a:r>
              <a:rPr lang="en-US" sz="2000" b="0" dirty="0">
                <a:effectLst/>
                <a:latin typeface="Century Gothic" panose="020B0502020202020204" pitchFamily="34" charset="0"/>
                <a:cs typeface="Courier New" panose="02070309020205020404" pitchFamily="49" charset="0"/>
              </a:rPr>
              <a:t>Introduction to Course and Program Review</a:t>
            </a:r>
          </a:p>
          <a:p>
            <a:pPr algn="l">
              <a:lnSpc>
                <a:spcPts val="2800"/>
              </a:lnSpc>
            </a:pPr>
            <a:r>
              <a:rPr lang="en-US" sz="2000" dirty="0">
                <a:effectLst/>
                <a:latin typeface="Century Gothic" panose="020B0502020202020204" pitchFamily="34" charset="0"/>
                <a:cs typeface="Courier New" panose="02070309020205020404" pitchFamily="49" charset="0"/>
              </a:rPr>
              <a:t>Week 10.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11.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12.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13.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14.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endParaRPr lang="en-US" sz="2000" b="0" dirty="0">
              <a:effectLst/>
              <a:latin typeface="Century Gothic" panose="020B0502020202020204" pitchFamily="34" charset="0"/>
              <a:cs typeface="Courier New" panose="02070309020205020404" pitchFamily="49" charset="0"/>
            </a:endParaRPr>
          </a:p>
          <a:p>
            <a:pPr algn="l"/>
            <a:endParaRPr lang="en-US" sz="2000" b="0" dirty="0">
              <a:effectLst/>
              <a:latin typeface="Century Gothic" panose="020B0502020202020204" pitchFamily="34" charset="0"/>
              <a:cs typeface="Courier New" panose="02070309020205020404" pitchFamily="49" charset="0"/>
            </a:endParaRPr>
          </a:p>
        </p:txBody>
      </p:sp>
    </p:spTree>
    <p:extLst>
      <p:ext uri="{BB962C8B-B14F-4D97-AF65-F5344CB8AC3E}">
        <p14:creationId xmlns:p14="http://schemas.microsoft.com/office/powerpoint/2010/main" val="163059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468889A-544F-4976-A26E-50DB01D7D77B}"/>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Grading Rubric</a:t>
            </a:r>
          </a:p>
        </p:txBody>
      </p:sp>
      <p:sp>
        <p:nvSpPr>
          <p:cNvPr id="8" name="Rectangle 7">
            <a:extLst>
              <a:ext uri="{FF2B5EF4-FFF2-40B4-BE49-F238E27FC236}">
                <a16:creationId xmlns:a16="http://schemas.microsoft.com/office/drawing/2014/main" id="{0CA939CB-1C84-4E19-A775-E135FEA8355E}"/>
              </a:ext>
            </a:extLst>
          </p:cNvPr>
          <p:cNvSpPr/>
          <p:nvPr/>
        </p:nvSpPr>
        <p:spPr>
          <a:xfrm>
            <a:off x="6642458" y="1303326"/>
            <a:ext cx="192024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40% - Q</a:t>
            </a:r>
          </a:p>
        </p:txBody>
      </p:sp>
      <p:sp>
        <p:nvSpPr>
          <p:cNvPr id="13" name="Rectangle 12">
            <a:extLst>
              <a:ext uri="{FF2B5EF4-FFF2-40B4-BE49-F238E27FC236}">
                <a16:creationId xmlns:a16="http://schemas.microsoft.com/office/drawing/2014/main" id="{FBE22412-AE5D-4FB2-8072-078F40F9329A}"/>
              </a:ext>
            </a:extLst>
          </p:cNvPr>
          <p:cNvSpPr/>
          <p:nvPr/>
        </p:nvSpPr>
        <p:spPr>
          <a:xfrm>
            <a:off x="3405411" y="2568846"/>
            <a:ext cx="2930076" cy="3170099"/>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Weekly Quizzes (Q):</a:t>
            </a:r>
          </a:p>
          <a:p>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With three attempts, weekly quizzes cover material of each week and should be completed within 10 days once they are available to score their credit.  </a:t>
            </a:r>
            <a:endParaRPr lang="en-US" sz="2000" dirty="0"/>
          </a:p>
        </p:txBody>
      </p:sp>
      <p:sp>
        <p:nvSpPr>
          <p:cNvPr id="14" name="Rectangle 13">
            <a:extLst>
              <a:ext uri="{FF2B5EF4-FFF2-40B4-BE49-F238E27FC236}">
                <a16:creationId xmlns:a16="http://schemas.microsoft.com/office/drawing/2014/main" id="{B7F60774-C741-4178-8E75-5DAECE437CFB}"/>
              </a:ext>
            </a:extLst>
          </p:cNvPr>
          <p:cNvSpPr/>
          <p:nvPr/>
        </p:nvSpPr>
        <p:spPr>
          <a:xfrm>
            <a:off x="6502648" y="2568846"/>
            <a:ext cx="2667477" cy="2246769"/>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Project (P):</a:t>
            </a:r>
          </a:p>
          <a:p>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The subjects and descriptions will be released once you score at least 40% on week 9 quiz. </a:t>
            </a:r>
            <a:endParaRPr lang="en-US" sz="2000" dirty="0"/>
          </a:p>
        </p:txBody>
      </p:sp>
      <p:sp>
        <p:nvSpPr>
          <p:cNvPr id="15" name="Rectangle 14">
            <a:extLst>
              <a:ext uri="{FF2B5EF4-FFF2-40B4-BE49-F238E27FC236}">
                <a16:creationId xmlns:a16="http://schemas.microsoft.com/office/drawing/2014/main" id="{7CBCB3AD-5FA2-4DBD-AEBF-4E2FC11014F7}"/>
              </a:ext>
            </a:extLst>
          </p:cNvPr>
          <p:cNvSpPr/>
          <p:nvPr/>
        </p:nvSpPr>
        <p:spPr>
          <a:xfrm>
            <a:off x="5035733" y="1308476"/>
            <a:ext cx="160020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20% - A</a:t>
            </a:r>
          </a:p>
        </p:txBody>
      </p:sp>
      <p:sp>
        <p:nvSpPr>
          <p:cNvPr id="18" name="Title 1">
            <a:extLst>
              <a:ext uri="{FF2B5EF4-FFF2-40B4-BE49-F238E27FC236}">
                <a16:creationId xmlns:a16="http://schemas.microsoft.com/office/drawing/2014/main" id="{6A8D0502-C888-4859-8007-E8577E84CD68}"/>
              </a:ext>
            </a:extLst>
          </p:cNvPr>
          <p:cNvSpPr txBox="1">
            <a:spLocks/>
          </p:cNvSpPr>
          <p:nvPr/>
        </p:nvSpPr>
        <p:spPr>
          <a:xfrm>
            <a:off x="838200" y="2568846"/>
            <a:ext cx="2400049" cy="2743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1875" dirty="0">
                <a:effectLst/>
                <a:latin typeface="Century Gothic" panose="020B0502020202020204" pitchFamily="34" charset="0"/>
                <a:cs typeface="Courier New" panose="02070309020205020404" pitchFamily="49" charset="0"/>
              </a:rPr>
              <a:t>Attendance (A): </a:t>
            </a:r>
            <a:br>
              <a:rPr lang="en-US" sz="1875" b="0" dirty="0">
                <a:effectLst/>
                <a:latin typeface="Century Gothic" panose="020B0502020202020204" pitchFamily="34" charset="0"/>
                <a:cs typeface="Courier New" panose="02070309020205020404" pitchFamily="49" charset="0"/>
              </a:rPr>
            </a:br>
            <a:br>
              <a:rPr lang="en-US" sz="1875" b="0" dirty="0">
                <a:effectLst/>
                <a:latin typeface="Century Gothic" panose="020B0502020202020204" pitchFamily="34" charset="0"/>
                <a:cs typeface="Courier New" panose="02070309020205020404" pitchFamily="49" charset="0"/>
              </a:rPr>
            </a:br>
            <a:r>
              <a:rPr lang="en-US" sz="1875" b="0" dirty="0">
                <a:effectLst/>
                <a:latin typeface="Century Gothic" panose="020B0502020202020204" pitchFamily="34" charset="0"/>
                <a:cs typeface="Courier New" panose="02070309020205020404" pitchFamily="49" charset="0"/>
              </a:rPr>
              <a:t>Students are required to attend all meetings unless they are legitimately excused by the instructor.</a:t>
            </a:r>
          </a:p>
        </p:txBody>
      </p:sp>
      <p:sp>
        <p:nvSpPr>
          <p:cNvPr id="19" name="Title 1">
            <a:extLst>
              <a:ext uri="{FF2B5EF4-FFF2-40B4-BE49-F238E27FC236}">
                <a16:creationId xmlns:a16="http://schemas.microsoft.com/office/drawing/2014/main" id="{A7B1AE90-B132-4BFA-A07F-05E6B33C9303}"/>
              </a:ext>
            </a:extLst>
          </p:cNvPr>
          <p:cNvSpPr txBox="1">
            <a:spLocks/>
          </p:cNvSpPr>
          <p:nvPr/>
        </p:nvSpPr>
        <p:spPr>
          <a:xfrm>
            <a:off x="9337286" y="2551246"/>
            <a:ext cx="2549914" cy="3170099"/>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1875" dirty="0">
                <a:effectLst/>
                <a:latin typeface="Century Gothic" panose="020B0502020202020204" pitchFamily="34" charset="0"/>
                <a:cs typeface="Courier New" panose="02070309020205020404" pitchFamily="49" charset="0"/>
              </a:rPr>
              <a:t>Participation (C): </a:t>
            </a:r>
            <a:br>
              <a:rPr lang="en-US" sz="1875" b="0" dirty="0">
                <a:effectLst/>
                <a:latin typeface="Century Gothic" panose="020B0502020202020204" pitchFamily="34" charset="0"/>
                <a:cs typeface="Courier New" panose="02070309020205020404" pitchFamily="49" charset="0"/>
              </a:rPr>
            </a:br>
            <a:br>
              <a:rPr lang="en-US" sz="1875" b="0" dirty="0">
                <a:effectLst/>
                <a:latin typeface="Century Gothic" panose="020B0502020202020204" pitchFamily="34" charset="0"/>
                <a:cs typeface="Courier New" panose="02070309020205020404" pitchFamily="49" charset="0"/>
              </a:rPr>
            </a:br>
            <a:r>
              <a:rPr lang="en-US" sz="2000" b="0" dirty="0">
                <a:effectLst/>
                <a:latin typeface="Century Gothic" panose="020B0502020202020204" pitchFamily="34" charset="0"/>
                <a:cs typeface="Courier New" panose="02070309020205020404" pitchFamily="49" charset="0"/>
              </a:rPr>
              <a:t>Students are encouraged to ask questions during class and actively participate in all activities and not to play with their phones.</a:t>
            </a:r>
          </a:p>
        </p:txBody>
      </p:sp>
      <p:sp>
        <p:nvSpPr>
          <p:cNvPr id="20" name="Rectangle 19">
            <a:extLst>
              <a:ext uri="{FF2B5EF4-FFF2-40B4-BE49-F238E27FC236}">
                <a16:creationId xmlns:a16="http://schemas.microsoft.com/office/drawing/2014/main" id="{6BFF9C66-DF8B-4040-AD15-06659B00AD2B}"/>
              </a:ext>
            </a:extLst>
          </p:cNvPr>
          <p:cNvSpPr/>
          <p:nvPr/>
        </p:nvSpPr>
        <p:spPr>
          <a:xfrm>
            <a:off x="8549640" y="1309095"/>
            <a:ext cx="192024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30% - P</a:t>
            </a:r>
          </a:p>
        </p:txBody>
      </p:sp>
      <p:sp>
        <p:nvSpPr>
          <p:cNvPr id="12" name="Rectangle 11">
            <a:extLst>
              <a:ext uri="{FF2B5EF4-FFF2-40B4-BE49-F238E27FC236}">
                <a16:creationId xmlns:a16="http://schemas.microsoft.com/office/drawing/2014/main" id="{604B5FAB-DA77-4A0E-A1E6-C1EB6AA15766}"/>
              </a:ext>
            </a:extLst>
          </p:cNvPr>
          <p:cNvSpPr/>
          <p:nvPr/>
        </p:nvSpPr>
        <p:spPr>
          <a:xfrm>
            <a:off x="10476410" y="1307245"/>
            <a:ext cx="96012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10% - C</a:t>
            </a:r>
          </a:p>
        </p:txBody>
      </p:sp>
      <p:sp>
        <p:nvSpPr>
          <p:cNvPr id="3" name="Rectangle 2">
            <a:extLst>
              <a:ext uri="{FF2B5EF4-FFF2-40B4-BE49-F238E27FC236}">
                <a16:creationId xmlns:a16="http://schemas.microsoft.com/office/drawing/2014/main" id="{7458B564-8A91-4827-A423-4874EBC4F046}"/>
              </a:ext>
            </a:extLst>
          </p:cNvPr>
          <p:cNvSpPr/>
          <p:nvPr/>
        </p:nvSpPr>
        <p:spPr>
          <a:xfrm>
            <a:off x="5035369" y="699834"/>
            <a:ext cx="6400800" cy="594360"/>
          </a:xfrm>
          <a:prstGeom prst="rect">
            <a:avLst/>
          </a:prstGeom>
          <a:solidFill>
            <a:srgbClr val="00B05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88" b="1" dirty="0">
                <a:solidFill>
                  <a:srgbClr val="FFFFFF"/>
                </a:solidFill>
              </a:rPr>
              <a:t>100%</a:t>
            </a:r>
          </a:p>
        </p:txBody>
      </p:sp>
    </p:spTree>
    <p:extLst>
      <p:ext uri="{BB962C8B-B14F-4D97-AF65-F5344CB8AC3E}">
        <p14:creationId xmlns:p14="http://schemas.microsoft.com/office/powerpoint/2010/main" val="347066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28142ED2-68C9-4CB7-8410-75DB5E42A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21" y="1077686"/>
            <a:ext cx="2419877" cy="2351314"/>
          </a:xfrm>
          <a:prstGeom prst="rect">
            <a:avLst/>
          </a:prstGeom>
        </p:spPr>
      </p:pic>
      <p:pic>
        <p:nvPicPr>
          <p:cNvPr id="11" name="Picture 10" descr="A picture containing food, drawing&#10;&#10;Description automatically generated">
            <a:extLst>
              <a:ext uri="{FF2B5EF4-FFF2-40B4-BE49-F238E27FC236}">
                <a16:creationId xmlns:a16="http://schemas.microsoft.com/office/drawing/2014/main" id="{B9D42070-CDD7-4FA4-9154-5177626E5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16" y="227330"/>
            <a:ext cx="5028631" cy="3201670"/>
          </a:xfrm>
          <a:prstGeom prst="rect">
            <a:avLst/>
          </a:prstGeom>
        </p:spPr>
      </p:pic>
      <p:sp>
        <p:nvSpPr>
          <p:cNvPr id="12" name="Title 1">
            <a:extLst>
              <a:ext uri="{FF2B5EF4-FFF2-40B4-BE49-F238E27FC236}">
                <a16:creationId xmlns:a16="http://schemas.microsoft.com/office/drawing/2014/main" id="{47B29ACC-E558-4351-BC6C-9813AB572807}"/>
              </a:ext>
            </a:extLst>
          </p:cNvPr>
          <p:cNvSpPr txBox="1">
            <a:spLocks/>
          </p:cNvSpPr>
          <p:nvPr/>
        </p:nvSpPr>
        <p:spPr>
          <a:xfrm>
            <a:off x="627016" y="4129491"/>
            <a:ext cx="11011991" cy="2329725"/>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2000" dirty="0">
                <a:effectLst/>
                <a:latin typeface="Century Gothic" panose="020B0502020202020204" pitchFamily="34" charset="0"/>
                <a:cs typeface="Courier New" panose="02070309020205020404" pitchFamily="49" charset="0"/>
              </a:rPr>
              <a:t>Answer the following questions. Write down your answers, you will be asked to talk about them in class, you will need to enter your answers on D2L on Week 2 Quiz. </a:t>
            </a:r>
          </a:p>
          <a:p>
            <a:pPr algn="l"/>
            <a:endParaRPr lang="en-US" sz="2000" dirty="0">
              <a:effectLst/>
              <a:latin typeface="Century Gothic" panose="020B0502020202020204" pitchFamily="34" charset="0"/>
              <a:cs typeface="Courier New" panose="02070309020205020404" pitchFamily="49" charset="0"/>
            </a:endParaRPr>
          </a:p>
          <a:p>
            <a:pPr algn="l"/>
            <a:r>
              <a:rPr lang="en-US" sz="2000" dirty="0">
                <a:effectLst/>
                <a:latin typeface="Century Gothic" panose="020B0502020202020204" pitchFamily="34" charset="0"/>
                <a:cs typeface="Courier New" panose="02070309020205020404" pitchFamily="49" charset="0"/>
              </a:rPr>
              <a:t>Q1. What do you think Data Science is? Think about. </a:t>
            </a:r>
          </a:p>
          <a:p>
            <a:pPr algn="l"/>
            <a:endParaRPr lang="en-US" sz="2000" dirty="0">
              <a:effectLst/>
              <a:latin typeface="Century Gothic" panose="020B0502020202020204" pitchFamily="34" charset="0"/>
              <a:cs typeface="Courier New" panose="02070309020205020404" pitchFamily="49" charset="0"/>
            </a:endParaRPr>
          </a:p>
          <a:p>
            <a:pPr algn="l"/>
            <a:r>
              <a:rPr lang="en-US" sz="2000" dirty="0">
                <a:effectLst/>
                <a:latin typeface="Century Gothic" panose="020B0502020202020204" pitchFamily="34" charset="0"/>
                <a:cs typeface="Courier New" panose="02070309020205020404" pitchFamily="49" charset="0"/>
              </a:rPr>
              <a:t>Q2. What areas and applications of data science are you currently interested in investigating? Rank 3 and explain each. Is there a reason for your selection and ranking? </a:t>
            </a:r>
          </a:p>
        </p:txBody>
      </p:sp>
    </p:spTree>
    <p:extLst>
      <p:ext uri="{BB962C8B-B14F-4D97-AF65-F5344CB8AC3E}">
        <p14:creationId xmlns:p14="http://schemas.microsoft.com/office/powerpoint/2010/main" val="24396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Generated Data </a:t>
            </a:r>
          </a:p>
        </p:txBody>
      </p:sp>
      <p:pic>
        <p:nvPicPr>
          <p:cNvPr id="12" name="Picture 11" descr="A screen shot of a computer&#10;&#10;Description automatically generated">
            <a:extLst>
              <a:ext uri="{FF2B5EF4-FFF2-40B4-BE49-F238E27FC236}">
                <a16:creationId xmlns:a16="http://schemas.microsoft.com/office/drawing/2014/main" id="{CACDE36E-0E24-4B77-AC2E-501221A07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17" y="1765634"/>
            <a:ext cx="11405924" cy="4138777"/>
          </a:xfrm>
          <a:prstGeom prst="rect">
            <a:avLst/>
          </a:prstGeom>
        </p:spPr>
      </p:pic>
      <p:sp>
        <p:nvSpPr>
          <p:cNvPr id="18" name="Rectangle 17">
            <a:extLst>
              <a:ext uri="{FF2B5EF4-FFF2-40B4-BE49-F238E27FC236}">
                <a16:creationId xmlns:a16="http://schemas.microsoft.com/office/drawing/2014/main" id="{8AEEFEE7-0528-4ADC-9B23-57CE9EA6EC6D}"/>
              </a:ext>
            </a:extLst>
          </p:cNvPr>
          <p:cNvSpPr/>
          <p:nvPr/>
        </p:nvSpPr>
        <p:spPr>
          <a:xfrm>
            <a:off x="9293204" y="6175302"/>
            <a:ext cx="2511137" cy="369332"/>
          </a:xfrm>
          <a:prstGeom prst="rect">
            <a:avLst/>
          </a:prstGeom>
        </p:spPr>
        <p:txBody>
          <a:bodyPr wrap="none">
            <a:spAutoFit/>
          </a:bodyPr>
          <a:lstStyle/>
          <a:p>
            <a:r>
              <a:rPr lang="en-US" dirty="0"/>
              <a:t>https://data-flair.training</a:t>
            </a:r>
          </a:p>
        </p:txBody>
      </p:sp>
    </p:spTree>
    <p:extLst>
      <p:ext uri="{BB962C8B-B14F-4D97-AF65-F5344CB8AC3E}">
        <p14:creationId xmlns:p14="http://schemas.microsoft.com/office/powerpoint/2010/main" val="27977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7216302" cy="1325563"/>
          </a:xfrm>
        </p:spPr>
        <p:txBody>
          <a:bodyPr>
            <a:normAutofit/>
          </a:bodyPr>
          <a:lstStyle/>
          <a:p>
            <a:r>
              <a:rPr lang="en-US" sz="4000" dirty="0">
                <a:solidFill>
                  <a:srgbClr val="990033"/>
                </a:solidFill>
              </a:rPr>
              <a:t>Structured vs. Unstructured Data</a:t>
            </a:r>
          </a:p>
        </p:txBody>
      </p:sp>
      <p:pic>
        <p:nvPicPr>
          <p:cNvPr id="3" name="Picture 2" descr="A screenshot of a cell phone&#10;&#10;Description automatically generated">
            <a:extLst>
              <a:ext uri="{FF2B5EF4-FFF2-40B4-BE49-F238E27FC236}">
                <a16:creationId xmlns:a16="http://schemas.microsoft.com/office/drawing/2014/main" id="{F1EE6730-2BF9-49F3-9246-08C8E129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789" y="1193240"/>
            <a:ext cx="7850829" cy="5495580"/>
          </a:xfrm>
          <a:prstGeom prst="rect">
            <a:avLst/>
          </a:prstGeom>
        </p:spPr>
      </p:pic>
      <p:sp>
        <p:nvSpPr>
          <p:cNvPr id="4" name="Rectangle 3">
            <a:extLst>
              <a:ext uri="{FF2B5EF4-FFF2-40B4-BE49-F238E27FC236}">
                <a16:creationId xmlns:a16="http://schemas.microsoft.com/office/drawing/2014/main" id="{BAFAE39D-51D9-4911-A396-332C3ED2AE6C}"/>
              </a:ext>
            </a:extLst>
          </p:cNvPr>
          <p:cNvSpPr/>
          <p:nvPr/>
        </p:nvSpPr>
        <p:spPr>
          <a:xfrm rot="16200000">
            <a:off x="9265315" y="3680501"/>
            <a:ext cx="5017847" cy="646331"/>
          </a:xfrm>
          <a:prstGeom prst="rect">
            <a:avLst/>
          </a:prstGeom>
        </p:spPr>
        <p:txBody>
          <a:bodyPr wrap="square">
            <a:spAutoFit/>
          </a:bodyPr>
          <a:lstStyle/>
          <a:p>
            <a:r>
              <a:rPr lang="en-US" dirty="0"/>
              <a:t>https://www.datamation.com/big-data/structured-vs-unstructured-data.html</a:t>
            </a:r>
          </a:p>
        </p:txBody>
      </p:sp>
    </p:spTree>
    <p:extLst>
      <p:ext uri="{BB962C8B-B14F-4D97-AF65-F5344CB8AC3E}">
        <p14:creationId xmlns:p14="http://schemas.microsoft.com/office/powerpoint/2010/main" val="362713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BIG Data Everywhere</a:t>
            </a:r>
          </a:p>
        </p:txBody>
      </p:sp>
      <p:pic>
        <p:nvPicPr>
          <p:cNvPr id="3" name="Picture 2">
            <a:extLst>
              <a:ext uri="{FF2B5EF4-FFF2-40B4-BE49-F238E27FC236}">
                <a16:creationId xmlns:a16="http://schemas.microsoft.com/office/drawing/2014/main" id="{38A84C6D-7EF7-405B-B362-7F1B8E229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108" y="1280161"/>
            <a:ext cx="9239012" cy="4780424"/>
          </a:xfrm>
          <a:prstGeom prst="rect">
            <a:avLst/>
          </a:prstGeom>
        </p:spPr>
      </p:pic>
      <p:sp>
        <p:nvSpPr>
          <p:cNvPr id="7" name="Rectangle 6">
            <a:extLst>
              <a:ext uri="{FF2B5EF4-FFF2-40B4-BE49-F238E27FC236}">
                <a16:creationId xmlns:a16="http://schemas.microsoft.com/office/drawing/2014/main" id="{C71281DF-759B-4CA7-9BEB-3FC6F20B8D7C}"/>
              </a:ext>
            </a:extLst>
          </p:cNvPr>
          <p:cNvSpPr/>
          <p:nvPr/>
        </p:nvSpPr>
        <p:spPr>
          <a:xfrm>
            <a:off x="9293204" y="6175302"/>
            <a:ext cx="2511137" cy="369332"/>
          </a:xfrm>
          <a:prstGeom prst="rect">
            <a:avLst/>
          </a:prstGeom>
        </p:spPr>
        <p:txBody>
          <a:bodyPr wrap="none">
            <a:spAutoFit/>
          </a:bodyPr>
          <a:lstStyle/>
          <a:p>
            <a:r>
              <a:rPr lang="en-US" dirty="0"/>
              <a:t>https://data-flair.training</a:t>
            </a:r>
          </a:p>
        </p:txBody>
      </p:sp>
    </p:spTree>
    <p:extLst>
      <p:ext uri="{BB962C8B-B14F-4D97-AF65-F5344CB8AC3E}">
        <p14:creationId xmlns:p14="http://schemas.microsoft.com/office/powerpoint/2010/main" val="36278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BIG Data</a:t>
            </a:r>
          </a:p>
        </p:txBody>
      </p:sp>
      <p:pic>
        <p:nvPicPr>
          <p:cNvPr id="4" name="Picture 3" descr="A close up of a logo&#10;&#10;Description automatically generated">
            <a:extLst>
              <a:ext uri="{FF2B5EF4-FFF2-40B4-BE49-F238E27FC236}">
                <a16:creationId xmlns:a16="http://schemas.microsoft.com/office/drawing/2014/main" id="{7001D15F-ED36-4388-A422-3A87DEC47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244" y="299810"/>
            <a:ext cx="5657850" cy="6286500"/>
          </a:xfrm>
          <a:prstGeom prst="rect">
            <a:avLst/>
          </a:prstGeom>
        </p:spPr>
      </p:pic>
      <p:sp>
        <p:nvSpPr>
          <p:cNvPr id="9" name="TextBox 8">
            <a:extLst>
              <a:ext uri="{FF2B5EF4-FFF2-40B4-BE49-F238E27FC236}">
                <a16:creationId xmlns:a16="http://schemas.microsoft.com/office/drawing/2014/main" id="{4E5E9CEB-DBD0-4550-B247-A0A822D0D8C5}"/>
              </a:ext>
            </a:extLst>
          </p:cNvPr>
          <p:cNvSpPr txBox="1"/>
          <p:nvPr/>
        </p:nvSpPr>
        <p:spPr>
          <a:xfrm>
            <a:off x="838200" y="1382286"/>
            <a:ext cx="4818017" cy="4093428"/>
          </a:xfrm>
          <a:prstGeom prst="rect">
            <a:avLst/>
          </a:prstGeom>
          <a:noFill/>
        </p:spPr>
        <p:txBody>
          <a:bodyPr wrap="square" rtlCol="0">
            <a:spAutoFit/>
          </a:bodyPr>
          <a:lstStyle/>
          <a:p>
            <a:r>
              <a:rPr lang="en-US" sz="2200" b="1" dirty="0"/>
              <a:t>Volume</a:t>
            </a:r>
            <a:r>
              <a:rPr lang="en-US" sz="2200" dirty="0"/>
              <a:t>, referring to vast amounts of data that is generated every second.</a:t>
            </a:r>
          </a:p>
          <a:p>
            <a:pPr>
              <a:lnSpc>
                <a:spcPts val="1200"/>
              </a:lnSpc>
            </a:pPr>
            <a:endParaRPr lang="en-US" sz="2200" dirty="0"/>
          </a:p>
          <a:p>
            <a:r>
              <a:rPr lang="en-US" sz="2200" b="1" dirty="0"/>
              <a:t>Velocity</a:t>
            </a:r>
            <a:r>
              <a:rPr lang="en-US" sz="2200" dirty="0"/>
              <a:t>, referring to the speed that is data is generated. </a:t>
            </a:r>
          </a:p>
          <a:p>
            <a:pPr>
              <a:lnSpc>
                <a:spcPts val="1200"/>
              </a:lnSpc>
            </a:pPr>
            <a:endParaRPr lang="en-US" sz="2200" dirty="0"/>
          </a:p>
          <a:p>
            <a:r>
              <a:rPr lang="en-US" sz="2200" b="1" dirty="0"/>
              <a:t>Variety</a:t>
            </a:r>
            <a:r>
              <a:rPr lang="en-US" sz="2200" dirty="0"/>
              <a:t> which is increasing different forms that data is generated. </a:t>
            </a:r>
          </a:p>
          <a:p>
            <a:pPr>
              <a:lnSpc>
                <a:spcPts val="1200"/>
              </a:lnSpc>
            </a:pPr>
            <a:endParaRPr lang="en-US" sz="2200" dirty="0"/>
          </a:p>
          <a:p>
            <a:r>
              <a:rPr lang="en-US" sz="2200" b="1" dirty="0"/>
              <a:t>Valence</a:t>
            </a:r>
            <a:r>
              <a:rPr lang="en-US" sz="2200" dirty="0"/>
              <a:t> is the connectedness of the data.</a:t>
            </a:r>
          </a:p>
          <a:p>
            <a:pPr>
              <a:lnSpc>
                <a:spcPts val="1200"/>
              </a:lnSpc>
            </a:pPr>
            <a:endParaRPr lang="en-US" sz="2200" dirty="0"/>
          </a:p>
          <a:p>
            <a:r>
              <a:rPr lang="en-US" sz="2200" b="1" dirty="0"/>
              <a:t>Veracity</a:t>
            </a:r>
            <a:r>
              <a:rPr lang="en-US" sz="2200" dirty="0"/>
              <a:t> refers to the biases, noise, and abnormality in data.</a:t>
            </a:r>
          </a:p>
        </p:txBody>
      </p:sp>
      <p:sp>
        <p:nvSpPr>
          <p:cNvPr id="10" name="Rectangle 9">
            <a:extLst>
              <a:ext uri="{FF2B5EF4-FFF2-40B4-BE49-F238E27FC236}">
                <a16:creationId xmlns:a16="http://schemas.microsoft.com/office/drawing/2014/main" id="{015DFD83-FE79-472B-A151-E8C5DA33B551}"/>
              </a:ext>
            </a:extLst>
          </p:cNvPr>
          <p:cNvSpPr/>
          <p:nvPr/>
        </p:nvSpPr>
        <p:spPr>
          <a:xfrm rot="16200000">
            <a:off x="8554800" y="3251831"/>
            <a:ext cx="6860789" cy="307777"/>
          </a:xfrm>
          <a:prstGeom prst="rect">
            <a:avLst/>
          </a:prstGeom>
        </p:spPr>
        <p:txBody>
          <a:bodyPr wrap="none">
            <a:spAutoFit/>
          </a:bodyPr>
          <a:lstStyle/>
          <a:p>
            <a:r>
              <a:rPr lang="en-US" sz="1400" dirty="0"/>
              <a:t>Nitin Upadhyay, CABology: Value of Cloud, Analytics and Big Data Trio Wave, Springer, 2018.</a:t>
            </a:r>
          </a:p>
        </p:txBody>
      </p:sp>
      <p:sp>
        <p:nvSpPr>
          <p:cNvPr id="2" name="Rectangle 1">
            <a:extLst>
              <a:ext uri="{FF2B5EF4-FFF2-40B4-BE49-F238E27FC236}">
                <a16:creationId xmlns:a16="http://schemas.microsoft.com/office/drawing/2014/main" id="{1D6E7A85-2EB7-416B-9AAE-310A5F9450CD}"/>
              </a:ext>
            </a:extLst>
          </p:cNvPr>
          <p:cNvSpPr/>
          <p:nvPr/>
        </p:nvSpPr>
        <p:spPr>
          <a:xfrm>
            <a:off x="838200" y="5706129"/>
            <a:ext cx="6462713" cy="769441"/>
          </a:xfrm>
          <a:prstGeom prst="rect">
            <a:avLst/>
          </a:prstGeom>
        </p:spPr>
        <p:txBody>
          <a:bodyPr wrap="square">
            <a:spAutoFit/>
          </a:bodyPr>
          <a:lstStyle/>
          <a:p>
            <a:r>
              <a:rPr lang="en-US" sz="2200" dirty="0">
                <a:ea typeface="Calibri" panose="020F0502020204030204" pitchFamily="34" charset="0"/>
              </a:rPr>
              <a:t>At the heart of the big data challenge is turning all of the other dimensions into truly useful business </a:t>
            </a:r>
            <a:r>
              <a:rPr lang="en-US" sz="2200" b="1" dirty="0">
                <a:ea typeface="Calibri" panose="020F0502020204030204" pitchFamily="34" charset="0"/>
              </a:rPr>
              <a:t>Value</a:t>
            </a:r>
            <a:r>
              <a:rPr lang="en-US" sz="2200" dirty="0">
                <a:ea typeface="Calibri" panose="020F0502020204030204" pitchFamily="34" charset="0"/>
              </a:rPr>
              <a:t>. </a:t>
            </a:r>
            <a:endParaRPr lang="en-US" sz="2200" dirty="0"/>
          </a:p>
        </p:txBody>
      </p:sp>
    </p:spTree>
    <p:extLst>
      <p:ext uri="{BB962C8B-B14F-4D97-AF65-F5344CB8AC3E}">
        <p14:creationId xmlns:p14="http://schemas.microsoft.com/office/powerpoint/2010/main" val="145529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D6BB24AA-CE5A-46EE-BB62-81E7EE806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919" y="0"/>
            <a:ext cx="9031606" cy="6858000"/>
          </a:xfrm>
          <a:prstGeom prst="rect">
            <a:avLst/>
          </a:prstGeom>
        </p:spPr>
      </p:pic>
      <p:sp>
        <p:nvSpPr>
          <p:cNvPr id="9" name="Rectangle 8">
            <a:extLst>
              <a:ext uri="{FF2B5EF4-FFF2-40B4-BE49-F238E27FC236}">
                <a16:creationId xmlns:a16="http://schemas.microsoft.com/office/drawing/2014/main" id="{2D2CC5C1-3412-483B-99FD-2E8ADB2AF6CD}"/>
              </a:ext>
            </a:extLst>
          </p:cNvPr>
          <p:cNvSpPr/>
          <p:nvPr/>
        </p:nvSpPr>
        <p:spPr>
          <a:xfrm rot="16200000">
            <a:off x="9133801" y="3821944"/>
            <a:ext cx="5702780" cy="369332"/>
          </a:xfrm>
          <a:prstGeom prst="rect">
            <a:avLst/>
          </a:prstGeom>
        </p:spPr>
        <p:txBody>
          <a:bodyPr wrap="none">
            <a:spAutoFit/>
          </a:bodyPr>
          <a:lstStyle/>
          <a:p>
            <a:r>
              <a:rPr lang="en-US" dirty="0"/>
              <a:t>https://www.proschoolonline.com/blog/data-science-skills</a:t>
            </a:r>
          </a:p>
        </p:txBody>
      </p:sp>
      <p:sp>
        <p:nvSpPr>
          <p:cNvPr id="10" name="Title 6">
            <a:extLst>
              <a:ext uri="{FF2B5EF4-FFF2-40B4-BE49-F238E27FC236}">
                <a16:creationId xmlns:a16="http://schemas.microsoft.com/office/drawing/2014/main" id="{77F6DA9C-4399-45EE-AB64-983555730FBB}"/>
              </a:ext>
            </a:extLst>
          </p:cNvPr>
          <p:cNvSpPr>
            <a:spLocks noGrp="1"/>
          </p:cNvSpPr>
          <p:nvPr>
            <p:ph type="title"/>
          </p:nvPr>
        </p:nvSpPr>
        <p:spPr>
          <a:xfrm>
            <a:off x="289560" y="169180"/>
            <a:ext cx="5806439" cy="1325563"/>
          </a:xfrm>
        </p:spPr>
        <p:txBody>
          <a:bodyPr>
            <a:normAutofit/>
          </a:bodyPr>
          <a:lstStyle/>
          <a:p>
            <a:r>
              <a:rPr lang="en-US" sz="4000" dirty="0">
                <a:solidFill>
                  <a:srgbClr val="990033"/>
                </a:solidFill>
              </a:rPr>
              <a:t>Data </a:t>
            </a:r>
            <a:br>
              <a:rPr lang="en-US" sz="4000" dirty="0">
                <a:solidFill>
                  <a:srgbClr val="990033"/>
                </a:solidFill>
              </a:rPr>
            </a:br>
            <a:r>
              <a:rPr lang="en-US" sz="4000" dirty="0">
                <a:solidFill>
                  <a:srgbClr val="990033"/>
                </a:solidFill>
              </a:rPr>
              <a:t>Scientist</a:t>
            </a:r>
          </a:p>
        </p:txBody>
      </p:sp>
      <p:sp>
        <p:nvSpPr>
          <p:cNvPr id="8" name="Rectangle 7">
            <a:extLst>
              <a:ext uri="{FF2B5EF4-FFF2-40B4-BE49-F238E27FC236}">
                <a16:creationId xmlns:a16="http://schemas.microsoft.com/office/drawing/2014/main" id="{FB3B9DE9-B9A7-46AC-9233-4E845C272BD4}"/>
              </a:ext>
            </a:extLst>
          </p:cNvPr>
          <p:cNvSpPr/>
          <p:nvPr/>
        </p:nvSpPr>
        <p:spPr>
          <a:xfrm>
            <a:off x="596912" y="6488668"/>
            <a:ext cx="1654492" cy="369332"/>
          </a:xfrm>
          <a:prstGeom prst="rect">
            <a:avLst/>
          </a:prstGeom>
        </p:spPr>
        <p:txBody>
          <a:bodyPr wrap="none">
            <a:spAutoFit/>
          </a:bodyPr>
          <a:lstStyle/>
          <a:p>
            <a:r>
              <a:rPr lang="en-US" dirty="0"/>
              <a:t>https://visual.ly</a:t>
            </a:r>
          </a:p>
        </p:txBody>
      </p:sp>
      <p:pic>
        <p:nvPicPr>
          <p:cNvPr id="12" name="Picture 11" descr="A picture containing drawing&#10;&#10;Description automatically generated">
            <a:extLst>
              <a:ext uri="{FF2B5EF4-FFF2-40B4-BE49-F238E27FC236}">
                <a16:creationId xmlns:a16="http://schemas.microsoft.com/office/drawing/2014/main" id="{BEF85A82-8A7D-4AE5-930B-005D8BCDD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006" y="1500860"/>
            <a:ext cx="1236156" cy="2786256"/>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02B1499-FEAE-4E3F-86CB-A4721DD47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646" y="3922429"/>
            <a:ext cx="1236156" cy="2493662"/>
          </a:xfrm>
          <a:prstGeom prst="rect">
            <a:avLst/>
          </a:prstGeom>
        </p:spPr>
      </p:pic>
    </p:spTree>
    <p:extLst>
      <p:ext uri="{BB962C8B-B14F-4D97-AF65-F5344CB8AC3E}">
        <p14:creationId xmlns:p14="http://schemas.microsoft.com/office/powerpoint/2010/main" val="381962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8A3FCD-39BD-4926-B5DF-EE0BD7D75C03}"/>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The Data Science Team</a:t>
            </a:r>
          </a:p>
        </p:txBody>
      </p:sp>
      <p:pic>
        <p:nvPicPr>
          <p:cNvPr id="10" name="Picture 9" descr="Screen Shot 2018-04-04 at 8.35.11 PM.png">
            <a:extLst>
              <a:ext uri="{FF2B5EF4-FFF2-40B4-BE49-F238E27FC236}">
                <a16:creationId xmlns:a16="http://schemas.microsoft.com/office/drawing/2014/main" id="{3F8D1703-B23F-45BC-9FE1-FF16E88A2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66" y="1534343"/>
            <a:ext cx="1098716" cy="1447632"/>
          </a:xfrm>
          <a:prstGeom prst="rect">
            <a:avLst/>
          </a:prstGeom>
        </p:spPr>
      </p:pic>
      <p:sp>
        <p:nvSpPr>
          <p:cNvPr id="11" name="Rectangle 10">
            <a:extLst>
              <a:ext uri="{FF2B5EF4-FFF2-40B4-BE49-F238E27FC236}">
                <a16:creationId xmlns:a16="http://schemas.microsoft.com/office/drawing/2014/main" id="{60A194FC-DEE4-41B9-A667-BB29EFB02B08}"/>
              </a:ext>
            </a:extLst>
          </p:cNvPr>
          <p:cNvSpPr/>
          <p:nvPr/>
        </p:nvSpPr>
        <p:spPr>
          <a:xfrm>
            <a:off x="2295448" y="1459609"/>
            <a:ext cx="3428035" cy="1569660"/>
          </a:xfrm>
          <a:prstGeom prst="rect">
            <a:avLst/>
          </a:prstGeom>
          <a:noFill/>
        </p:spPr>
        <p:txBody>
          <a:bodyPr wrap="square">
            <a:spAutoFit/>
          </a:bodyPr>
          <a:lstStyle/>
          <a:p>
            <a:r>
              <a:rPr lang="en-US" sz="2400" dirty="0"/>
              <a:t>Abolfazl Saghafi</a:t>
            </a:r>
          </a:p>
          <a:p>
            <a:r>
              <a:rPr lang="en-US" sz="2400" u="sng" dirty="0">
                <a:hlinkClick r:id="rId4"/>
              </a:rPr>
              <a:t>a.saghafi@USciences.edu</a:t>
            </a:r>
            <a:endParaRPr lang="en-US" sz="2400" u="sng" dirty="0"/>
          </a:p>
          <a:p>
            <a:r>
              <a:rPr lang="en-US" sz="2400" dirty="0"/>
              <a:t>STC 209</a:t>
            </a:r>
          </a:p>
          <a:p>
            <a:r>
              <a:rPr lang="en-US" sz="2400" dirty="0"/>
              <a:t>(215) 596-7240</a:t>
            </a:r>
            <a:endParaRPr lang="en-US" sz="2400" dirty="0">
              <a:solidFill>
                <a:srgbClr val="7030A0"/>
              </a:solidFill>
            </a:endParaRPr>
          </a:p>
        </p:txBody>
      </p:sp>
      <p:pic>
        <p:nvPicPr>
          <p:cNvPr id="12" name="Picture 11" descr="Screen Shot 2018-04-04 at 8.36.26 PM.png">
            <a:extLst>
              <a:ext uri="{FF2B5EF4-FFF2-40B4-BE49-F238E27FC236}">
                <a16:creationId xmlns:a16="http://schemas.microsoft.com/office/drawing/2014/main" id="{3844D51C-FF45-4858-B00B-F0463F1A5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466" y="3244870"/>
            <a:ext cx="1098716" cy="1464955"/>
          </a:xfrm>
          <a:prstGeom prst="rect">
            <a:avLst/>
          </a:prstGeom>
        </p:spPr>
      </p:pic>
      <p:sp>
        <p:nvSpPr>
          <p:cNvPr id="13" name="Rectangle 12">
            <a:extLst>
              <a:ext uri="{FF2B5EF4-FFF2-40B4-BE49-F238E27FC236}">
                <a16:creationId xmlns:a16="http://schemas.microsoft.com/office/drawing/2014/main" id="{BDA6CD8C-ED7B-4A4B-999B-1E8D344F5918}"/>
              </a:ext>
            </a:extLst>
          </p:cNvPr>
          <p:cNvSpPr/>
          <p:nvPr/>
        </p:nvSpPr>
        <p:spPr>
          <a:xfrm>
            <a:off x="2295448" y="3140165"/>
            <a:ext cx="3428035" cy="1569660"/>
          </a:xfrm>
          <a:prstGeom prst="rect">
            <a:avLst/>
          </a:prstGeom>
          <a:noFill/>
        </p:spPr>
        <p:txBody>
          <a:bodyPr wrap="square">
            <a:spAutoFit/>
          </a:bodyPr>
          <a:lstStyle/>
          <a:p>
            <a:r>
              <a:rPr lang="en-US" sz="2400" dirty="0"/>
              <a:t>Carl Walasek</a:t>
            </a:r>
          </a:p>
          <a:p>
            <a:r>
              <a:rPr lang="en-US" sz="2400" u="sng" dirty="0">
                <a:hlinkClick r:id="rId6"/>
              </a:rPr>
              <a:t>c.walase@usciences.edu</a:t>
            </a:r>
            <a:endParaRPr lang="en-US" sz="2400" u="sng" dirty="0"/>
          </a:p>
          <a:p>
            <a:r>
              <a:rPr lang="en-US" sz="2400" dirty="0"/>
              <a:t>STC 208</a:t>
            </a:r>
          </a:p>
          <a:p>
            <a:r>
              <a:rPr lang="en-US" sz="2400" dirty="0"/>
              <a:t>(215) 596-8796</a:t>
            </a:r>
            <a:endParaRPr lang="en-US" sz="2400" dirty="0">
              <a:solidFill>
                <a:srgbClr val="7030A0"/>
              </a:solidFill>
            </a:endParaRPr>
          </a:p>
        </p:txBody>
      </p:sp>
      <p:pic>
        <p:nvPicPr>
          <p:cNvPr id="15" name="Picture 14" descr="A person posing for the camera&#10;&#10;Description automatically generated">
            <a:extLst>
              <a:ext uri="{FF2B5EF4-FFF2-40B4-BE49-F238E27FC236}">
                <a16:creationId xmlns:a16="http://schemas.microsoft.com/office/drawing/2014/main" id="{3F4DE8E8-6C70-4AD3-A1A9-C8BF3C98A0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466" y="4953000"/>
            <a:ext cx="1098716" cy="1464955"/>
          </a:xfrm>
          <a:prstGeom prst="rect">
            <a:avLst/>
          </a:prstGeom>
        </p:spPr>
      </p:pic>
      <p:sp>
        <p:nvSpPr>
          <p:cNvPr id="16" name="Rectangle 15">
            <a:extLst>
              <a:ext uri="{FF2B5EF4-FFF2-40B4-BE49-F238E27FC236}">
                <a16:creationId xmlns:a16="http://schemas.microsoft.com/office/drawing/2014/main" id="{7356A0AD-0F94-4A80-962D-95FC32CCB43E}"/>
              </a:ext>
            </a:extLst>
          </p:cNvPr>
          <p:cNvSpPr/>
          <p:nvPr/>
        </p:nvSpPr>
        <p:spPr>
          <a:xfrm>
            <a:off x="2295447" y="4900647"/>
            <a:ext cx="3428035" cy="1569660"/>
          </a:xfrm>
          <a:prstGeom prst="rect">
            <a:avLst/>
          </a:prstGeom>
          <a:noFill/>
        </p:spPr>
        <p:txBody>
          <a:bodyPr wrap="square">
            <a:spAutoFit/>
          </a:bodyPr>
          <a:lstStyle/>
          <a:p>
            <a:r>
              <a:rPr lang="en-US" sz="2400" dirty="0"/>
              <a:t>Sungwook Kim (Peter)</a:t>
            </a:r>
          </a:p>
          <a:p>
            <a:r>
              <a:rPr lang="en-US" sz="2400" u="sng" dirty="0">
                <a:hlinkClick r:id="rId8"/>
              </a:rPr>
              <a:t>s.kim@usciences.edu</a:t>
            </a:r>
            <a:endParaRPr lang="en-US" sz="2400" u="sng" dirty="0"/>
          </a:p>
          <a:p>
            <a:r>
              <a:rPr lang="en-US" sz="2400" dirty="0"/>
              <a:t>STC 217</a:t>
            </a:r>
          </a:p>
          <a:p>
            <a:r>
              <a:rPr lang="en-US" sz="2400" dirty="0"/>
              <a:t>(215) 596-7615</a:t>
            </a:r>
            <a:endParaRPr lang="en-US" sz="2400" dirty="0">
              <a:solidFill>
                <a:srgbClr val="7030A0"/>
              </a:solidFill>
            </a:endParaRPr>
          </a:p>
        </p:txBody>
      </p:sp>
      <p:pic>
        <p:nvPicPr>
          <p:cNvPr id="18" name="Picture 17" descr="A person wearing a blue shirt&#10;&#10;Description automatically generated">
            <a:extLst>
              <a:ext uri="{FF2B5EF4-FFF2-40B4-BE49-F238E27FC236}">
                <a16:creationId xmlns:a16="http://schemas.microsoft.com/office/drawing/2014/main" id="{035BE715-444B-4F04-9DC8-A4CF3A7F7C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5822" y="3244870"/>
            <a:ext cx="1087423" cy="1447632"/>
          </a:xfrm>
          <a:prstGeom prst="rect">
            <a:avLst/>
          </a:prstGeom>
        </p:spPr>
      </p:pic>
      <p:sp>
        <p:nvSpPr>
          <p:cNvPr id="19" name="Rectangle 18">
            <a:extLst>
              <a:ext uri="{FF2B5EF4-FFF2-40B4-BE49-F238E27FC236}">
                <a16:creationId xmlns:a16="http://schemas.microsoft.com/office/drawing/2014/main" id="{64785491-9002-43B8-A2CF-A7C15875A69E}"/>
              </a:ext>
            </a:extLst>
          </p:cNvPr>
          <p:cNvSpPr/>
          <p:nvPr/>
        </p:nvSpPr>
        <p:spPr>
          <a:xfrm>
            <a:off x="7925765" y="1459609"/>
            <a:ext cx="3428035" cy="1569660"/>
          </a:xfrm>
          <a:prstGeom prst="rect">
            <a:avLst/>
          </a:prstGeom>
          <a:noFill/>
        </p:spPr>
        <p:txBody>
          <a:bodyPr wrap="square">
            <a:spAutoFit/>
          </a:bodyPr>
          <a:lstStyle/>
          <a:p>
            <a:r>
              <a:rPr lang="en-US" sz="2400" dirty="0"/>
              <a:t>Randy Zauhar</a:t>
            </a:r>
          </a:p>
          <a:p>
            <a:r>
              <a:rPr lang="en-US" sz="2400" u="sng" dirty="0">
                <a:hlinkClick r:id="rId10"/>
              </a:rPr>
              <a:t>r.zauhar@usciences.edu</a:t>
            </a:r>
            <a:endParaRPr lang="en-US" sz="2400" u="sng" dirty="0"/>
          </a:p>
          <a:p>
            <a:r>
              <a:rPr lang="en-US" sz="2400" dirty="0"/>
              <a:t>STC 222</a:t>
            </a:r>
          </a:p>
          <a:p>
            <a:r>
              <a:rPr lang="en-US" sz="2400" dirty="0"/>
              <a:t>(215) 596-8691</a:t>
            </a:r>
            <a:endParaRPr lang="en-US" sz="2400" dirty="0">
              <a:solidFill>
                <a:srgbClr val="7030A0"/>
              </a:solidFill>
            </a:endParaRPr>
          </a:p>
        </p:txBody>
      </p:sp>
      <p:pic>
        <p:nvPicPr>
          <p:cNvPr id="20" name="Picture 19" descr="Screen Shot 2018-04-04 at 8.42.50 PM.png">
            <a:extLst>
              <a:ext uri="{FF2B5EF4-FFF2-40B4-BE49-F238E27FC236}">
                <a16:creationId xmlns:a16="http://schemas.microsoft.com/office/drawing/2014/main" id="{DF7CB321-998C-45FF-9914-E60DF37AB1C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5822" y="1494743"/>
            <a:ext cx="1087423" cy="1484897"/>
          </a:xfrm>
          <a:prstGeom prst="rect">
            <a:avLst/>
          </a:prstGeom>
        </p:spPr>
      </p:pic>
      <p:pic>
        <p:nvPicPr>
          <p:cNvPr id="21" name="Picture 20" descr="Screen Shot 2018-04-04 at 8.43.39 PM.png">
            <a:extLst>
              <a:ext uri="{FF2B5EF4-FFF2-40B4-BE49-F238E27FC236}">
                <a16:creationId xmlns:a16="http://schemas.microsoft.com/office/drawing/2014/main" id="{78FC132E-0310-4FCB-ABDD-AAF45189D0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65823" y="4992660"/>
            <a:ext cx="1087422" cy="1499892"/>
          </a:xfrm>
          <a:prstGeom prst="rect">
            <a:avLst/>
          </a:prstGeom>
        </p:spPr>
      </p:pic>
      <p:sp>
        <p:nvSpPr>
          <p:cNvPr id="22" name="Rectangle 21">
            <a:extLst>
              <a:ext uri="{FF2B5EF4-FFF2-40B4-BE49-F238E27FC236}">
                <a16:creationId xmlns:a16="http://schemas.microsoft.com/office/drawing/2014/main" id="{4CCCCFD6-390B-49DD-AA72-BFF74B7AB2F3}"/>
              </a:ext>
            </a:extLst>
          </p:cNvPr>
          <p:cNvSpPr/>
          <p:nvPr/>
        </p:nvSpPr>
        <p:spPr>
          <a:xfrm>
            <a:off x="7925764" y="3180564"/>
            <a:ext cx="3428035" cy="1569660"/>
          </a:xfrm>
          <a:prstGeom prst="rect">
            <a:avLst/>
          </a:prstGeom>
          <a:noFill/>
        </p:spPr>
        <p:txBody>
          <a:bodyPr wrap="square">
            <a:spAutoFit/>
          </a:bodyPr>
          <a:lstStyle/>
          <a:p>
            <a:r>
              <a:rPr lang="en-US" sz="2400" dirty="0"/>
              <a:t>Thierry Petit</a:t>
            </a:r>
          </a:p>
          <a:p>
            <a:r>
              <a:rPr lang="en-US" sz="2400" u="sng" dirty="0">
                <a:hlinkClick r:id="rId13"/>
              </a:rPr>
              <a:t>t.petot@usciences.edu</a:t>
            </a:r>
            <a:endParaRPr lang="en-US" sz="2400" u="sng" dirty="0"/>
          </a:p>
          <a:p>
            <a:r>
              <a:rPr lang="en-US" sz="2400" dirty="0"/>
              <a:t>STC …</a:t>
            </a:r>
          </a:p>
          <a:p>
            <a:r>
              <a:rPr lang="en-US" sz="2400" dirty="0"/>
              <a:t>(215) 596-</a:t>
            </a:r>
            <a:endParaRPr lang="en-US" sz="2400" dirty="0">
              <a:solidFill>
                <a:srgbClr val="7030A0"/>
              </a:solidFill>
            </a:endParaRPr>
          </a:p>
        </p:txBody>
      </p:sp>
      <p:sp>
        <p:nvSpPr>
          <p:cNvPr id="23" name="Rectangle 22">
            <a:extLst>
              <a:ext uri="{FF2B5EF4-FFF2-40B4-BE49-F238E27FC236}">
                <a16:creationId xmlns:a16="http://schemas.microsoft.com/office/drawing/2014/main" id="{EAB68753-E669-457A-AF05-B482EB48AD17}"/>
              </a:ext>
            </a:extLst>
          </p:cNvPr>
          <p:cNvSpPr/>
          <p:nvPr/>
        </p:nvSpPr>
        <p:spPr>
          <a:xfrm>
            <a:off x="7925763" y="4900647"/>
            <a:ext cx="3428035" cy="1569660"/>
          </a:xfrm>
          <a:prstGeom prst="rect">
            <a:avLst/>
          </a:prstGeom>
          <a:noFill/>
        </p:spPr>
        <p:txBody>
          <a:bodyPr wrap="square">
            <a:spAutoFit/>
          </a:bodyPr>
          <a:lstStyle/>
          <a:p>
            <a:r>
              <a:rPr lang="en-US" sz="2400" dirty="0"/>
              <a:t>Zhijun Li</a:t>
            </a:r>
          </a:p>
          <a:p>
            <a:r>
              <a:rPr lang="en-US" sz="2400" u="sng" dirty="0">
                <a:hlinkClick r:id="rId14"/>
              </a:rPr>
              <a:t>z.li@usciences.edu</a:t>
            </a:r>
            <a:endParaRPr lang="en-US" sz="2400" u="sng" dirty="0"/>
          </a:p>
          <a:p>
            <a:r>
              <a:rPr lang="en-US" sz="2400" dirty="0"/>
              <a:t>STC 219</a:t>
            </a:r>
          </a:p>
          <a:p>
            <a:r>
              <a:rPr lang="en-US" sz="2400" dirty="0"/>
              <a:t>(215) 596-7539</a:t>
            </a:r>
            <a:endParaRPr lang="en-US" sz="2400" dirty="0">
              <a:solidFill>
                <a:srgbClr val="7030A0"/>
              </a:solidFill>
            </a:endParaRPr>
          </a:p>
        </p:txBody>
      </p:sp>
      <p:pic>
        <p:nvPicPr>
          <p:cNvPr id="29" name="Picture 28" descr="A picture containing drawing&#10;&#10;Description automatically generated">
            <a:extLst>
              <a:ext uri="{FF2B5EF4-FFF2-40B4-BE49-F238E27FC236}">
                <a16:creationId xmlns:a16="http://schemas.microsoft.com/office/drawing/2014/main" id="{7F5CDAB5-4209-4567-9DA2-8A5FB40217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46562" y="289204"/>
            <a:ext cx="1140942" cy="782360"/>
          </a:xfrm>
          <a:prstGeom prst="rect">
            <a:avLst/>
          </a:prstGeom>
        </p:spPr>
      </p:pic>
    </p:spTree>
    <p:extLst>
      <p:ext uri="{BB962C8B-B14F-4D97-AF65-F5344CB8AC3E}">
        <p14:creationId xmlns:p14="http://schemas.microsoft.com/office/powerpoint/2010/main" val="111200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text&#10;&#10;Description automatically generated">
            <a:extLst>
              <a:ext uri="{FF2B5EF4-FFF2-40B4-BE49-F238E27FC236}">
                <a16:creationId xmlns:a16="http://schemas.microsoft.com/office/drawing/2014/main" id="{58684919-6F4D-48C9-B89B-2AFCBCE02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83" y="514270"/>
            <a:ext cx="10108667" cy="5829459"/>
          </a:xfrm>
          <a:prstGeom prst="rect">
            <a:avLst/>
          </a:prstGeom>
        </p:spPr>
      </p:pic>
      <p:pic>
        <p:nvPicPr>
          <p:cNvPr id="28" name="Picture 27" descr="A picture containing mug&#10;&#10;Description automatically generated">
            <a:extLst>
              <a:ext uri="{FF2B5EF4-FFF2-40B4-BE49-F238E27FC236}">
                <a16:creationId xmlns:a16="http://schemas.microsoft.com/office/drawing/2014/main" id="{667C3C17-A206-4F21-A020-BDCE737AF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2550" y="5185954"/>
            <a:ext cx="1132012" cy="1471616"/>
          </a:xfrm>
          <a:prstGeom prst="rect">
            <a:avLst/>
          </a:prstGeom>
        </p:spPr>
      </p:pic>
      <p:sp>
        <p:nvSpPr>
          <p:cNvPr id="30" name="Rectangle 29">
            <a:extLst>
              <a:ext uri="{FF2B5EF4-FFF2-40B4-BE49-F238E27FC236}">
                <a16:creationId xmlns:a16="http://schemas.microsoft.com/office/drawing/2014/main" id="{4E587320-0AB7-4FBF-8676-491137D9ECD3}"/>
              </a:ext>
            </a:extLst>
          </p:cNvPr>
          <p:cNvSpPr/>
          <p:nvPr/>
        </p:nvSpPr>
        <p:spPr>
          <a:xfrm>
            <a:off x="7693459" y="1593762"/>
            <a:ext cx="2443398" cy="400110"/>
          </a:xfrm>
          <a:prstGeom prst="rect">
            <a:avLst/>
          </a:prstGeom>
        </p:spPr>
        <p:txBody>
          <a:bodyPr wrap="square">
            <a:spAutoFit/>
          </a:bodyPr>
          <a:lstStyle/>
          <a:p>
            <a:pPr lvl="0"/>
            <a:r>
              <a:rPr lang="en-US" sz="2000" b="1" kern="0" dirty="0">
                <a:solidFill>
                  <a:srgbClr val="0000FF"/>
                </a:solidFill>
                <a:cs typeface="Arial"/>
              </a:rPr>
              <a:t>Bench/Lab Science</a:t>
            </a:r>
          </a:p>
        </p:txBody>
      </p:sp>
      <p:sp>
        <p:nvSpPr>
          <p:cNvPr id="31" name="Rectangle 30">
            <a:extLst>
              <a:ext uri="{FF2B5EF4-FFF2-40B4-BE49-F238E27FC236}">
                <a16:creationId xmlns:a16="http://schemas.microsoft.com/office/drawing/2014/main" id="{4D965E9C-C1CE-449A-BD93-E57B0BE90ED7}"/>
              </a:ext>
            </a:extLst>
          </p:cNvPr>
          <p:cNvSpPr/>
          <p:nvPr/>
        </p:nvSpPr>
        <p:spPr>
          <a:xfrm>
            <a:off x="1045030" y="1332412"/>
            <a:ext cx="6596743" cy="953588"/>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EFE5447-89AA-413F-8B30-6E4D7640C77B}"/>
              </a:ext>
            </a:extLst>
          </p:cNvPr>
          <p:cNvSpPr/>
          <p:nvPr/>
        </p:nvSpPr>
        <p:spPr>
          <a:xfrm>
            <a:off x="736135" y="2591038"/>
            <a:ext cx="8616871"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85839A-B16D-458E-8C95-D68DC426E475}"/>
              </a:ext>
            </a:extLst>
          </p:cNvPr>
          <p:cNvSpPr/>
          <p:nvPr/>
        </p:nvSpPr>
        <p:spPr>
          <a:xfrm>
            <a:off x="9487719" y="2848183"/>
            <a:ext cx="2024603" cy="400110"/>
          </a:xfrm>
          <a:prstGeom prst="rect">
            <a:avLst/>
          </a:prstGeom>
        </p:spPr>
        <p:txBody>
          <a:bodyPr wrap="square">
            <a:spAutoFit/>
          </a:bodyPr>
          <a:lstStyle/>
          <a:p>
            <a:pPr lvl="0"/>
            <a:r>
              <a:rPr lang="en-US" sz="2000" b="1" kern="0" dirty="0">
                <a:solidFill>
                  <a:srgbClr val="FF0000"/>
                </a:solidFill>
                <a:cs typeface="Arial"/>
              </a:rPr>
              <a:t>Communication</a:t>
            </a:r>
          </a:p>
        </p:txBody>
      </p:sp>
      <p:sp>
        <p:nvSpPr>
          <p:cNvPr id="34" name="Rectangle 33">
            <a:extLst>
              <a:ext uri="{FF2B5EF4-FFF2-40B4-BE49-F238E27FC236}">
                <a16:creationId xmlns:a16="http://schemas.microsoft.com/office/drawing/2014/main" id="{07024719-B207-446C-A1A8-27FA2B4DA456}"/>
              </a:ext>
            </a:extLst>
          </p:cNvPr>
          <p:cNvSpPr/>
          <p:nvPr/>
        </p:nvSpPr>
        <p:spPr>
          <a:xfrm>
            <a:off x="318119" y="3535460"/>
            <a:ext cx="3339476" cy="276999"/>
          </a:xfrm>
          <a:prstGeom prst="rect">
            <a:avLst/>
          </a:prstGeom>
          <a:solidFill>
            <a:srgbClr val="FFFF00">
              <a:alpha val="50196"/>
            </a:srgbClr>
          </a:solidFill>
        </p:spPr>
        <p:txBody>
          <a:bodyPr wrap="square">
            <a:spAutoFit/>
          </a:bodyPr>
          <a:lstStyle/>
          <a:p>
            <a:pPr lvl="0"/>
            <a:endParaRPr lang="en-US" sz="1200" b="1" kern="0" dirty="0">
              <a:solidFill>
                <a:srgbClr val="008000"/>
              </a:solidFill>
              <a:cs typeface="Arial"/>
            </a:endParaRPr>
          </a:p>
        </p:txBody>
      </p:sp>
    </p:spTree>
    <p:extLst>
      <p:ext uri="{BB962C8B-B14F-4D97-AF65-F5344CB8AC3E}">
        <p14:creationId xmlns:p14="http://schemas.microsoft.com/office/powerpoint/2010/main" val="18273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rd, flower&#10;&#10;Description automatically generated">
            <a:extLst>
              <a:ext uri="{FF2B5EF4-FFF2-40B4-BE49-F238E27FC236}">
                <a16:creationId xmlns:a16="http://schemas.microsoft.com/office/drawing/2014/main" id="{3EA0707D-AA80-45F0-BDBC-56409B5DC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45" y="569298"/>
            <a:ext cx="7944020" cy="214777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5C3DC1A-6DDA-4727-9527-10F35E039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92" y="3076595"/>
            <a:ext cx="10066289" cy="2331428"/>
          </a:xfrm>
          <a:prstGeom prst="rect">
            <a:avLst/>
          </a:prstGeom>
        </p:spPr>
      </p:pic>
      <p:pic>
        <p:nvPicPr>
          <p:cNvPr id="7" name="Picture 6" descr="A close up of a logo&#10;&#10;Description automatically generated">
            <a:extLst>
              <a:ext uri="{FF2B5EF4-FFF2-40B4-BE49-F238E27FC236}">
                <a16:creationId xmlns:a16="http://schemas.microsoft.com/office/drawing/2014/main" id="{A94E91D1-B050-472A-9860-B5E87685F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9075" y="170428"/>
            <a:ext cx="1495634" cy="1381318"/>
          </a:xfrm>
          <a:prstGeom prst="rect">
            <a:avLst/>
          </a:prstGeom>
        </p:spPr>
      </p:pic>
      <p:pic>
        <p:nvPicPr>
          <p:cNvPr id="9" name="Picture 8" descr="A drawing of a cartoon character&#10;&#10;Description automatically generated">
            <a:extLst>
              <a:ext uri="{FF2B5EF4-FFF2-40B4-BE49-F238E27FC236}">
                <a16:creationId xmlns:a16="http://schemas.microsoft.com/office/drawing/2014/main" id="{4367BD14-E633-4998-A5B1-25DAD6BF28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0105" y="4963886"/>
            <a:ext cx="1538226" cy="1723686"/>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C2A08600-E5CA-43C0-BF82-E42FD798BC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9652" y="1408949"/>
            <a:ext cx="1419423" cy="1448002"/>
          </a:xfrm>
          <a:prstGeom prst="rect">
            <a:avLst/>
          </a:prstGeom>
        </p:spPr>
      </p:pic>
    </p:spTree>
    <p:extLst>
      <p:ext uri="{BB962C8B-B14F-4D97-AF65-F5344CB8AC3E}">
        <p14:creationId xmlns:p14="http://schemas.microsoft.com/office/powerpoint/2010/main" val="263063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6650</TotalTime>
  <Words>1323</Words>
  <Application>Microsoft Office PowerPoint</Application>
  <PresentationFormat>Widescreen</PresentationFormat>
  <Paragraphs>146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Georgia</vt:lpstr>
      <vt:lpstr>Office Theme</vt:lpstr>
      <vt:lpstr>Data Science Orientation</vt:lpstr>
      <vt:lpstr>Generated Data </vt:lpstr>
      <vt:lpstr>Structured vs. Unstructured Data</vt:lpstr>
      <vt:lpstr>BIG Data Everywhere</vt:lpstr>
      <vt:lpstr>BIG Data</vt:lpstr>
      <vt:lpstr>Data  Scientist</vt:lpstr>
      <vt:lpstr>The Data Science Team</vt:lpstr>
      <vt:lpstr>PowerPoint Presentation</vt:lpstr>
      <vt:lpstr>PowerPoint Presentation</vt:lpstr>
      <vt:lpstr>PowerPoint Presentation</vt:lpstr>
      <vt:lpstr>PowerPoint Presentation</vt:lpstr>
      <vt:lpstr>Data Science Orientation</vt:lpstr>
      <vt:lpstr>Grading Rubric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700</cp:revision>
  <cp:lastPrinted>2018-08-29T00:32:30Z</cp:lastPrinted>
  <dcterms:created xsi:type="dcterms:W3CDTF">2017-02-01T15:13:00Z</dcterms:created>
  <dcterms:modified xsi:type="dcterms:W3CDTF">2020-07-04T14:13:23Z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