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78" r:id="rId2"/>
    <p:sldId id="396" r:id="rId3"/>
    <p:sldId id="408" r:id="rId4"/>
    <p:sldId id="401" r:id="rId5"/>
    <p:sldId id="404" r:id="rId6"/>
    <p:sldId id="410" r:id="rId7"/>
    <p:sldId id="402" r:id="rId8"/>
    <p:sldId id="411" r:id="rId9"/>
    <p:sldId id="412" r:id="rId10"/>
    <p:sldId id="413" r:id="rId11"/>
    <p:sldId id="414" r:id="rId12"/>
    <p:sldId id="395" r:id="rId13"/>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3ICBJYpuDnPy9JX4yLjsQ==" hashData="YJ8F9j84G+MK6CPEE7vIWdAcKueNBa/d5mVoQImrOnSIY46LdcBumBU0CYQs3sNpWrZCvy0zj2HIux0lKGT1pA=="/>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CCECFF"/>
    <a:srgbClr val="CCCCFF"/>
    <a:srgbClr val="FFFFCC"/>
    <a:srgbClr val="990033"/>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2453" autoAdjust="0"/>
  </p:normalViewPr>
  <p:slideViewPr>
    <p:cSldViewPr snapToGrid="0">
      <p:cViewPr varScale="1">
        <p:scale>
          <a:sx n="45" d="100"/>
          <a:sy n="45"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7/4/2020</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7/4/2020</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top applications of data science in marketing:</a:t>
            </a:r>
          </a:p>
          <a:p>
            <a:endParaRPr lang="en-US" dirty="0"/>
          </a:p>
          <a:p>
            <a:r>
              <a:rPr lang="en-US" sz="1200" b="1" dirty="0">
                <a:effectLst/>
              </a:rPr>
              <a:t>Profiling Audiences/Customers: </a:t>
            </a:r>
            <a:r>
              <a:rPr lang="en-US" dirty="0"/>
              <a:t>There are multiple analytics tools enable tracking consumer activity online and allow you to accumulate an array of information about the customer’s interest and activities. All collected information is saved in your ‘user profile’ by the search engine and all the other websites you have visited.</a:t>
            </a:r>
          </a:p>
          <a:p>
            <a:endParaRPr lang="en-US" dirty="0"/>
          </a:p>
          <a:p>
            <a:r>
              <a:rPr lang="en-US" sz="1200" b="1" dirty="0">
                <a:effectLst/>
              </a:rPr>
              <a:t>Optimizing Marketing Budget: </a:t>
            </a:r>
            <a:r>
              <a:rPr lang="en-US" dirty="0">
                <a:effectLst/>
              </a:rPr>
              <a:t>The central goal of any marketer is to derive maximum ROI from their allotted budgets but achieving this is always tricky and time-consuming and things don’t always go according to plan.</a:t>
            </a:r>
          </a:p>
          <a:p>
            <a:r>
              <a:rPr lang="en-US" dirty="0">
                <a:effectLst/>
              </a:rPr>
              <a:t>Data scientists have the ability to build a spending model that can help using the budget better by analyzing a marketer’s spend and acquisition data. This spending model can help marketers distribute their budget across channels, locations, and campaigns to enhance their key metrics.</a:t>
            </a:r>
          </a:p>
          <a:p>
            <a:endParaRPr lang="en-US" dirty="0">
              <a:effectLst/>
            </a:endParaRPr>
          </a:p>
          <a:p>
            <a:r>
              <a:rPr lang="en-US" sz="1200" b="1" dirty="0">
                <a:effectLst/>
              </a:rPr>
              <a:t>Building a Data-Driven Pricing Strategy: </a:t>
            </a:r>
            <a:r>
              <a:rPr lang="en-US" dirty="0">
                <a:effectLst/>
              </a:rPr>
              <a:t>With data science, businesses can use many different analysis techniques to identify their pricing strategy. Some of these include market cost analysis, segmentation, competitor analysis, targeting, individual customer preferences, past purchase history, economic situation, etc.</a:t>
            </a:r>
          </a:p>
          <a:p>
            <a:endParaRPr lang="en-US" dirty="0">
              <a:effectLst/>
            </a:endParaRPr>
          </a:p>
          <a:p>
            <a:r>
              <a:rPr lang="en-US" sz="1200" b="1" dirty="0">
                <a:effectLst/>
              </a:rPr>
              <a:t>Identifying the Right Channels: </a:t>
            </a:r>
            <a:r>
              <a:rPr lang="en-US" dirty="0">
                <a:effectLst/>
              </a:rPr>
              <a:t>By using the time series models, the data scientists can compare and identify the types of lift seen in various channels. This can be highly beneficial as it shows the marketer exactly which channel and medium are delivering proper returns and giving an adequate lift for the marketer.</a:t>
            </a:r>
          </a:p>
          <a:p>
            <a:endParaRPr lang="en-US" dirty="0">
              <a:effectLst/>
            </a:endParaRPr>
          </a:p>
          <a:p>
            <a:r>
              <a:rPr lang="en-US" sz="1200" b="1" dirty="0">
                <a:effectLst/>
              </a:rPr>
              <a:t>Building a Data-Driven Content Marketing Strategy: </a:t>
            </a:r>
            <a:r>
              <a:rPr lang="en-US" dirty="0">
                <a:effectLst/>
              </a:rPr>
              <a:t>Data science helps content marketers to deliver the best possible piece of content to customers through their preferred channel, at the time they are most likely to consume the content. Moreover, machine learning can help with crunching all the data for and putting it in a context for digital marketers.</a:t>
            </a:r>
          </a:p>
          <a:p>
            <a:endParaRPr lang="en-US" dirty="0">
              <a:effectLst/>
            </a:endParaRPr>
          </a:p>
          <a:p>
            <a:r>
              <a:rPr lang="en-US" sz="1200" b="1" dirty="0">
                <a:effectLst/>
              </a:rPr>
              <a:t>Sentiment Analysis: </a:t>
            </a:r>
            <a:r>
              <a:rPr lang="en-US" dirty="0">
                <a:effectLst/>
              </a:rPr>
              <a:t>Businesses can use data science to gain a better understanding of their customer beliefs, opinions, and attitudes. Also, they can monitor how customers react to marketing campaigns and whether they’re engaging with their business or not.</a:t>
            </a:r>
          </a:p>
          <a:p>
            <a:endParaRPr lang="en-US" dirty="0">
              <a:effectLst/>
            </a:endParaRPr>
          </a:p>
          <a:p>
            <a:r>
              <a:rPr lang="en-US" sz="1200" b="1" dirty="0">
                <a:effectLst/>
              </a:rPr>
              <a:t>Social Media Marketing: </a:t>
            </a:r>
            <a:r>
              <a:rPr lang="en-US" dirty="0">
                <a:effectLst/>
              </a:rPr>
              <a:t>Today’s customers are highly active on social media networks. Data science can be used to tell marketers which leads are exploring their social media page, what content they clicked on and much more. With such insights, they can formulate a proper social media engagement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https://www.digitalmarketingcommunity.com/articles/data-science-in-marketing-whats-it-and-how-to-get-started/</a:t>
            </a:r>
          </a:p>
        </p:txBody>
      </p:sp>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99607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Television and online broadcast form the most critical component of sports revenue and also the primary mode of consumption of sports entertainment. It is also an area that has seen massive transformation in the last decade. AI is proving useful to the sports broadcasting industry in many different ways, but perhaps one of the most important ways is by helping them become more efficient and more productive. The best solutions for broadcasters then are not just the ones that use technology to do amazing things, but also those that integrate seamlessly with their operational requirements.</a:t>
            </a:r>
          </a:p>
          <a:p>
            <a:endParaRPr lang="en-US" b="0" dirty="0"/>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480502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3666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entury Gothic" panose="020B0502020202020204" pitchFamily="34" charset="0"/>
                <a:cs typeface="Courier New" panose="02070309020205020404" pitchFamily="49" charset="0"/>
              </a:rPr>
              <a:t>What do you think Data Science is? </a:t>
            </a:r>
          </a:p>
          <a:p>
            <a:r>
              <a:rPr lang="en-US" sz="1200" dirty="0">
                <a:effectLst/>
                <a:latin typeface="Century Gothic" panose="020B0502020202020204" pitchFamily="34" charset="0"/>
                <a:cs typeface="Courier New" panose="02070309020205020404" pitchFamily="49" charset="0"/>
              </a:rPr>
              <a:t>The traditional process of data analysis is to gather data, which by itself could take some time depending on where the data is stored in what format how large etc., spend some time to analyze and model the data, then report back the results. This whole process could take weeks or months. </a:t>
            </a:r>
          </a:p>
          <a:p>
            <a:r>
              <a:rPr lang="en-US" sz="1200" dirty="0">
                <a:effectLst/>
                <a:latin typeface="Century Gothic" panose="020B0502020202020204" pitchFamily="34" charset="0"/>
                <a:cs typeface="Courier New" panose="02070309020205020404" pitchFamily="49" charset="0"/>
              </a:rPr>
              <a:t>Following this process when dealing with BIG data is not feasible, think about a bottleneck, so we need to come up with techniques to resolve issues in each of the mentioned steps to speed up the whole process.   </a:t>
            </a:r>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58550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years ago, I was using dial-up modem to connect to the Internet which had horrible speed. I used CDs and small flash drives to share data in any form, files, videos, music, anything. Then WIFI technology came and CDs are replaced with DVDs, then BDs and SSDs. Today, majority of people use cloud services. </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391200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type of data can be find everywhere </a:t>
            </a:r>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506070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129971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87400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374788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silico technologies, as well as next generation sequencing, resulted in exponential grow of experimental data, facing the new challenges of Big data technologies. Many scientific research teams predict that most analyses for the period till 2025 will encompass astronomy, molecular and computational biology, medicine and meteorology, as directions of fundamental science, strongly dependent and influenced by big data technologies.</a:t>
            </a:r>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368233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Finance is one of the crucial sectors worldwide. With the advancement in the techniques of Data Science and Machine Learning, the prevention of fraud has become easier.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https://intellipaat.com/blog/data-science-applications-finance/</a:t>
            </a:r>
          </a:p>
        </p:txBody>
      </p:sp>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169701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7/4/2020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743075"/>
            <a:ext cx="9144000" cy="1371849"/>
          </a:xfrm>
        </p:spPr>
        <p:txBody>
          <a:bodyPr>
            <a:normAutofit/>
          </a:bodyPr>
          <a:lstStyle/>
          <a:p>
            <a:r>
              <a:rPr lang="en-US" dirty="0">
                <a:solidFill>
                  <a:srgbClr val="990033"/>
                </a:solidFill>
              </a:rPr>
              <a:t>What is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D9B2238-0168-41C3-8496-652300264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50" y="5739855"/>
            <a:ext cx="1938527" cy="911448"/>
          </a:xfrm>
          <a:prstGeom prst="rect">
            <a:avLst/>
          </a:prstGeom>
        </p:spPr>
      </p:pic>
      <p:sp>
        <p:nvSpPr>
          <p:cNvPr id="6" name="TextBox 5">
            <a:extLst>
              <a:ext uri="{FF2B5EF4-FFF2-40B4-BE49-F238E27FC236}">
                <a16:creationId xmlns:a16="http://schemas.microsoft.com/office/drawing/2014/main" id="{739F8D97-7B08-401E-88C7-F6BABB60B272}"/>
              </a:ext>
            </a:extLst>
          </p:cNvPr>
          <p:cNvSpPr txBox="1"/>
          <p:nvPr/>
        </p:nvSpPr>
        <p:spPr>
          <a:xfrm>
            <a:off x="8839725" y="5739855"/>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F8F8DFBA-440B-4470-9083-814C7C6B1D3B}"/>
              </a:ext>
            </a:extLst>
          </p:cNvPr>
          <p:cNvSpPr>
            <a:spLocks noGrp="1"/>
          </p:cNvSpPr>
          <p:nvPr>
            <p:ph type="title"/>
          </p:nvPr>
        </p:nvSpPr>
        <p:spPr>
          <a:xfrm>
            <a:off x="838200" y="169180"/>
            <a:ext cx="5505450" cy="1325563"/>
          </a:xfrm>
        </p:spPr>
        <p:txBody>
          <a:bodyPr>
            <a:normAutofit/>
          </a:bodyPr>
          <a:lstStyle/>
          <a:p>
            <a:r>
              <a:rPr lang="en-US" sz="4000" dirty="0">
                <a:solidFill>
                  <a:srgbClr val="990033"/>
                </a:solidFill>
              </a:rPr>
              <a:t>DS in Marketing</a:t>
            </a:r>
          </a:p>
        </p:txBody>
      </p:sp>
      <p:sp>
        <p:nvSpPr>
          <p:cNvPr id="5" name="Rectangle 4">
            <a:extLst>
              <a:ext uri="{FF2B5EF4-FFF2-40B4-BE49-F238E27FC236}">
                <a16:creationId xmlns:a16="http://schemas.microsoft.com/office/drawing/2014/main" id="{A1277E1B-A2E5-4F0D-8FA0-641E91805944}"/>
              </a:ext>
            </a:extLst>
          </p:cNvPr>
          <p:cNvSpPr/>
          <p:nvPr/>
        </p:nvSpPr>
        <p:spPr>
          <a:xfrm>
            <a:off x="838202" y="1291323"/>
            <a:ext cx="3632056" cy="3785652"/>
          </a:xfrm>
          <a:prstGeom prst="rect">
            <a:avLst/>
          </a:prstGeom>
        </p:spPr>
        <p:txBody>
          <a:bodyPr wrap="square">
            <a:spAutoFit/>
          </a:bodyPr>
          <a:lstStyle/>
          <a:p>
            <a:r>
              <a:rPr lang="en-US" sz="2400" dirty="0"/>
              <a:t>Have you ever looked for something online and then found related advertisements on social media and other websites continuously, or got programmatically attacked with undesired advertising emails about the same products?</a:t>
            </a:r>
          </a:p>
        </p:txBody>
      </p:sp>
      <p:sp>
        <p:nvSpPr>
          <p:cNvPr id="9" name="Rectangle 8">
            <a:extLst>
              <a:ext uri="{FF2B5EF4-FFF2-40B4-BE49-F238E27FC236}">
                <a16:creationId xmlns:a16="http://schemas.microsoft.com/office/drawing/2014/main" id="{271CC4E0-E096-4270-84FD-50832D48BEDD}"/>
              </a:ext>
            </a:extLst>
          </p:cNvPr>
          <p:cNvSpPr/>
          <p:nvPr/>
        </p:nvSpPr>
        <p:spPr>
          <a:xfrm>
            <a:off x="6919531" y="6506412"/>
            <a:ext cx="5272469" cy="338554"/>
          </a:xfrm>
          <a:prstGeom prst="rect">
            <a:avLst/>
          </a:prstGeom>
        </p:spPr>
        <p:txBody>
          <a:bodyPr wrap="none">
            <a:spAutoFit/>
          </a:bodyPr>
          <a:lstStyle/>
          <a:p>
            <a:r>
              <a:rPr lang="en-US" sz="1600" dirty="0"/>
              <a:t>https://dzone.com/articles/coffee-with-a-data-scientist-tuhin</a:t>
            </a:r>
          </a:p>
        </p:txBody>
      </p:sp>
      <p:sp>
        <p:nvSpPr>
          <p:cNvPr id="10" name="Rectangle 9">
            <a:extLst>
              <a:ext uri="{FF2B5EF4-FFF2-40B4-BE49-F238E27FC236}">
                <a16:creationId xmlns:a16="http://schemas.microsoft.com/office/drawing/2014/main" id="{F969CB27-36D1-46AC-A456-51DABD6C499A}"/>
              </a:ext>
            </a:extLst>
          </p:cNvPr>
          <p:cNvSpPr/>
          <p:nvPr/>
        </p:nvSpPr>
        <p:spPr>
          <a:xfrm>
            <a:off x="838200" y="5156577"/>
            <a:ext cx="4470257" cy="830997"/>
          </a:xfrm>
          <a:prstGeom prst="rect">
            <a:avLst/>
          </a:prstGeom>
        </p:spPr>
        <p:txBody>
          <a:bodyPr wrap="square">
            <a:spAutoFit/>
          </a:bodyPr>
          <a:lstStyle/>
          <a:p>
            <a:r>
              <a:rPr lang="en-US" sz="2400" dirty="0"/>
              <a:t>Well, these are all sweet applications of Data Science …</a:t>
            </a:r>
          </a:p>
        </p:txBody>
      </p:sp>
      <p:pic>
        <p:nvPicPr>
          <p:cNvPr id="13" name="Picture 12" descr="A flat screen television&#10;&#10;Description automatically generated">
            <a:extLst>
              <a:ext uri="{FF2B5EF4-FFF2-40B4-BE49-F238E27FC236}">
                <a16:creationId xmlns:a16="http://schemas.microsoft.com/office/drawing/2014/main" id="{B473A5B5-C2B7-4143-8AB5-4EB03EB21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481" y="351588"/>
            <a:ext cx="7388779" cy="5948144"/>
          </a:xfrm>
          <a:prstGeom prst="rect">
            <a:avLst/>
          </a:prstGeom>
        </p:spPr>
      </p:pic>
    </p:spTree>
    <p:extLst>
      <p:ext uri="{BB962C8B-B14F-4D97-AF65-F5344CB8AC3E}">
        <p14:creationId xmlns:p14="http://schemas.microsoft.com/office/powerpoint/2010/main" val="197241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F8F8DFBA-440B-4470-9083-814C7C6B1D3B}"/>
              </a:ext>
            </a:extLst>
          </p:cNvPr>
          <p:cNvSpPr>
            <a:spLocks noGrp="1"/>
          </p:cNvSpPr>
          <p:nvPr>
            <p:ph type="title"/>
          </p:nvPr>
        </p:nvSpPr>
        <p:spPr>
          <a:xfrm>
            <a:off x="838200" y="169180"/>
            <a:ext cx="5505450" cy="1325563"/>
          </a:xfrm>
        </p:spPr>
        <p:txBody>
          <a:bodyPr>
            <a:normAutofit/>
          </a:bodyPr>
          <a:lstStyle/>
          <a:p>
            <a:r>
              <a:rPr lang="en-US" sz="4000" dirty="0">
                <a:solidFill>
                  <a:srgbClr val="990033"/>
                </a:solidFill>
              </a:rPr>
              <a:t>DS in Sports</a:t>
            </a:r>
          </a:p>
        </p:txBody>
      </p:sp>
      <p:sp>
        <p:nvSpPr>
          <p:cNvPr id="5" name="Rectangle 4">
            <a:extLst>
              <a:ext uri="{FF2B5EF4-FFF2-40B4-BE49-F238E27FC236}">
                <a16:creationId xmlns:a16="http://schemas.microsoft.com/office/drawing/2014/main" id="{A1277E1B-A2E5-4F0D-8FA0-641E91805944}"/>
              </a:ext>
            </a:extLst>
          </p:cNvPr>
          <p:cNvSpPr/>
          <p:nvPr/>
        </p:nvSpPr>
        <p:spPr>
          <a:xfrm>
            <a:off x="838201" y="1291323"/>
            <a:ext cx="2976562" cy="1938992"/>
          </a:xfrm>
          <a:prstGeom prst="rect">
            <a:avLst/>
          </a:prstGeom>
        </p:spPr>
        <p:txBody>
          <a:bodyPr wrap="square">
            <a:spAutoFit/>
          </a:bodyPr>
          <a:lstStyle/>
          <a:p>
            <a:r>
              <a:rPr lang="en-US" sz="2400" dirty="0"/>
              <a:t>From predictions, injury prevention, performance enhancements, enhance coaching etc.</a:t>
            </a:r>
          </a:p>
        </p:txBody>
      </p:sp>
      <p:sp>
        <p:nvSpPr>
          <p:cNvPr id="9" name="Rectangle 8">
            <a:extLst>
              <a:ext uri="{FF2B5EF4-FFF2-40B4-BE49-F238E27FC236}">
                <a16:creationId xmlns:a16="http://schemas.microsoft.com/office/drawing/2014/main" id="{271CC4E0-E096-4270-84FD-50832D48BEDD}"/>
              </a:ext>
            </a:extLst>
          </p:cNvPr>
          <p:cNvSpPr/>
          <p:nvPr/>
        </p:nvSpPr>
        <p:spPr>
          <a:xfrm rot="16200000">
            <a:off x="8720005" y="3385753"/>
            <a:ext cx="6571671" cy="338554"/>
          </a:xfrm>
          <a:prstGeom prst="rect">
            <a:avLst/>
          </a:prstGeom>
        </p:spPr>
        <p:txBody>
          <a:bodyPr wrap="none">
            <a:spAutoFit/>
          </a:bodyPr>
          <a:lstStyle/>
          <a:p>
            <a:r>
              <a:rPr lang="en-US" sz="1600" dirty="0"/>
              <a:t>www.jigsawacademy.com/beyond-moneyball-how-ai-is-transforming-sports/</a:t>
            </a:r>
          </a:p>
        </p:txBody>
      </p:sp>
      <p:pic>
        <p:nvPicPr>
          <p:cNvPr id="6" name="Picture 5" descr="A picture containing text&#10;&#10;Description automatically generated">
            <a:extLst>
              <a:ext uri="{FF2B5EF4-FFF2-40B4-BE49-F238E27FC236}">
                <a16:creationId xmlns:a16="http://schemas.microsoft.com/office/drawing/2014/main" id="{5B5A3C82-A818-4210-AD19-F7C3F565B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191" y="3337184"/>
            <a:ext cx="2777574" cy="313046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BDFD22A-8E22-451E-BBB2-5CCEE5AA7D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0606" y="900113"/>
            <a:ext cx="8227381" cy="5788707"/>
          </a:xfrm>
          <a:prstGeom prst="rect">
            <a:avLst/>
          </a:prstGeom>
        </p:spPr>
      </p:pic>
      <p:sp>
        <p:nvSpPr>
          <p:cNvPr id="13" name="Rectangle 12">
            <a:extLst>
              <a:ext uri="{FF2B5EF4-FFF2-40B4-BE49-F238E27FC236}">
                <a16:creationId xmlns:a16="http://schemas.microsoft.com/office/drawing/2014/main" id="{FD573DE2-D2BD-427C-9551-1203ABB5368E}"/>
              </a:ext>
            </a:extLst>
          </p:cNvPr>
          <p:cNvSpPr/>
          <p:nvPr/>
        </p:nvSpPr>
        <p:spPr>
          <a:xfrm>
            <a:off x="398005" y="6488024"/>
            <a:ext cx="3349635" cy="338554"/>
          </a:xfrm>
          <a:prstGeom prst="rect">
            <a:avLst/>
          </a:prstGeom>
        </p:spPr>
        <p:txBody>
          <a:bodyPr wrap="none">
            <a:spAutoFit/>
          </a:bodyPr>
          <a:lstStyle/>
          <a:p>
            <a:r>
              <a:rPr lang="en-US" sz="1600" dirty="0"/>
              <a:t>https://doi.org/10.3390/data2010002</a:t>
            </a:r>
          </a:p>
        </p:txBody>
      </p:sp>
    </p:spTree>
    <p:extLst>
      <p:ext uri="{BB962C8B-B14F-4D97-AF65-F5344CB8AC3E}">
        <p14:creationId xmlns:p14="http://schemas.microsoft.com/office/powerpoint/2010/main" val="1591685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7B29ACC-E558-4351-BC6C-9813AB572807}"/>
              </a:ext>
            </a:extLst>
          </p:cNvPr>
          <p:cNvSpPr txBox="1">
            <a:spLocks/>
          </p:cNvSpPr>
          <p:nvPr/>
        </p:nvSpPr>
        <p:spPr>
          <a:xfrm>
            <a:off x="627017" y="614770"/>
            <a:ext cx="7173958" cy="3228568"/>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r>
              <a:rPr lang="en-US" sz="2000" dirty="0">
                <a:effectLst/>
                <a:latin typeface="Century Gothic" panose="020B0502020202020204" pitchFamily="34" charset="0"/>
                <a:cs typeface="Courier New" panose="02070309020205020404" pitchFamily="49" charset="0"/>
              </a:rPr>
              <a:t>Don’t forget to do week 2 quiz on D2L. You may update your answers given today’s lecture. </a:t>
            </a:r>
          </a:p>
        </p:txBody>
      </p:sp>
      <p:pic>
        <p:nvPicPr>
          <p:cNvPr id="3" name="Picture 2" descr="A picture containing drawing&#10;&#10;Description automatically generated">
            <a:extLst>
              <a:ext uri="{FF2B5EF4-FFF2-40B4-BE49-F238E27FC236}">
                <a16:creationId xmlns:a16="http://schemas.microsoft.com/office/drawing/2014/main" id="{2127C4EF-49F3-4C4D-8354-78CEAE0A8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7280" y="189641"/>
            <a:ext cx="3473453" cy="6478718"/>
          </a:xfrm>
          <a:prstGeom prst="rect">
            <a:avLst/>
          </a:prstGeom>
        </p:spPr>
      </p:pic>
    </p:spTree>
    <p:extLst>
      <p:ext uri="{BB962C8B-B14F-4D97-AF65-F5344CB8AC3E}">
        <p14:creationId xmlns:p14="http://schemas.microsoft.com/office/powerpoint/2010/main" val="243967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DE4DCBC5-13A8-48E5-BB0D-AABDA9AE8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119" y="2614607"/>
            <a:ext cx="7482390" cy="4086225"/>
          </a:xfrm>
          <a:prstGeom prst="rect">
            <a:avLst/>
          </a:prstGeom>
        </p:spPr>
      </p:pic>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Data Science</a:t>
            </a:r>
          </a:p>
        </p:txBody>
      </p:sp>
      <p:sp>
        <p:nvSpPr>
          <p:cNvPr id="18" name="Rectangle 17">
            <a:extLst>
              <a:ext uri="{FF2B5EF4-FFF2-40B4-BE49-F238E27FC236}">
                <a16:creationId xmlns:a16="http://schemas.microsoft.com/office/drawing/2014/main" id="{8AEEFEE7-0528-4ADC-9B23-57CE9EA6EC6D}"/>
              </a:ext>
            </a:extLst>
          </p:cNvPr>
          <p:cNvSpPr/>
          <p:nvPr/>
        </p:nvSpPr>
        <p:spPr>
          <a:xfrm rot="16200000">
            <a:off x="10867290" y="4675908"/>
            <a:ext cx="2243435" cy="338554"/>
          </a:xfrm>
          <a:prstGeom prst="rect">
            <a:avLst/>
          </a:prstGeom>
        </p:spPr>
        <p:txBody>
          <a:bodyPr wrap="none">
            <a:spAutoFit/>
          </a:bodyPr>
          <a:lstStyle/>
          <a:p>
            <a:r>
              <a:rPr lang="en-US" sz="1600" dirty="0"/>
              <a:t>https://data-flair.training</a:t>
            </a:r>
          </a:p>
        </p:txBody>
      </p:sp>
      <p:sp>
        <p:nvSpPr>
          <p:cNvPr id="4" name="Rectangle 3">
            <a:extLst>
              <a:ext uri="{FF2B5EF4-FFF2-40B4-BE49-F238E27FC236}">
                <a16:creationId xmlns:a16="http://schemas.microsoft.com/office/drawing/2014/main" id="{F9A0E365-918A-482E-9CE3-93238EB55130}"/>
              </a:ext>
            </a:extLst>
          </p:cNvPr>
          <p:cNvSpPr/>
          <p:nvPr/>
        </p:nvSpPr>
        <p:spPr>
          <a:xfrm>
            <a:off x="838200" y="1324273"/>
            <a:ext cx="10515600" cy="830997"/>
          </a:xfrm>
          <a:prstGeom prst="rect">
            <a:avLst/>
          </a:prstGeom>
        </p:spPr>
        <p:txBody>
          <a:bodyPr wrap="square">
            <a:spAutoFit/>
          </a:bodyPr>
          <a:lstStyle/>
          <a:p>
            <a:r>
              <a:rPr lang="en-US" sz="2400" dirty="0">
                <a:ea typeface="Times New Roman" panose="02020603050405020304" pitchFamily="18" charset="0"/>
              </a:rPr>
              <a:t>Data Science is an interdisciplinary field about scientific methods, processes, and systems to extract knowledge or insights from data in various forms. </a:t>
            </a:r>
            <a:endParaRPr lang="en-US" sz="2400" dirty="0"/>
          </a:p>
        </p:txBody>
      </p:sp>
      <p:sp>
        <p:nvSpPr>
          <p:cNvPr id="5" name="Rectangle 4">
            <a:extLst>
              <a:ext uri="{FF2B5EF4-FFF2-40B4-BE49-F238E27FC236}">
                <a16:creationId xmlns:a16="http://schemas.microsoft.com/office/drawing/2014/main" id="{8D2CD4BE-9153-499B-A8DB-81B0F149C3DA}"/>
              </a:ext>
            </a:extLst>
          </p:cNvPr>
          <p:cNvSpPr/>
          <p:nvPr/>
        </p:nvSpPr>
        <p:spPr>
          <a:xfrm>
            <a:off x="838200" y="2354938"/>
            <a:ext cx="3612343" cy="3046988"/>
          </a:xfrm>
          <a:prstGeom prst="rect">
            <a:avLst/>
          </a:prstGeom>
        </p:spPr>
        <p:txBody>
          <a:bodyPr wrap="square">
            <a:spAutoFit/>
          </a:bodyPr>
          <a:lstStyle/>
          <a:p>
            <a:r>
              <a:rPr lang="en-US" sz="2400" dirty="0">
                <a:ea typeface="Times New Roman" panose="02020603050405020304" pitchFamily="18" charset="0"/>
              </a:rPr>
              <a:t>In 2020 the world generates 50 times the amount of data generated in 2011. This huge load of data requires expert analysts to extract useful information to help make profitable decisions. </a:t>
            </a:r>
            <a:endParaRPr lang="en-US" sz="2400" dirty="0"/>
          </a:p>
        </p:txBody>
      </p:sp>
    </p:spTree>
    <p:extLst>
      <p:ext uri="{BB962C8B-B14F-4D97-AF65-F5344CB8AC3E}">
        <p14:creationId xmlns:p14="http://schemas.microsoft.com/office/powerpoint/2010/main" val="279772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7216302" cy="1325563"/>
          </a:xfrm>
        </p:spPr>
        <p:txBody>
          <a:bodyPr>
            <a:normAutofit/>
          </a:bodyPr>
          <a:lstStyle/>
          <a:p>
            <a:r>
              <a:rPr lang="en-US" sz="4000" dirty="0">
                <a:solidFill>
                  <a:srgbClr val="990033"/>
                </a:solidFill>
              </a:rPr>
              <a:t>BIG Data Storage and Sharing</a:t>
            </a:r>
          </a:p>
        </p:txBody>
      </p:sp>
      <p:pic>
        <p:nvPicPr>
          <p:cNvPr id="5" name="Picture 4" descr="A picture containing drawing&#10;&#10;Description automatically generated">
            <a:extLst>
              <a:ext uri="{FF2B5EF4-FFF2-40B4-BE49-F238E27FC236}">
                <a16:creationId xmlns:a16="http://schemas.microsoft.com/office/drawing/2014/main" id="{3D6D1869-7E82-4980-9D1A-15FD8FD2B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633" y="4154220"/>
            <a:ext cx="3837175" cy="2431145"/>
          </a:xfrm>
          <a:prstGeom prst="rect">
            <a:avLst/>
          </a:prstGeom>
        </p:spPr>
      </p:pic>
      <p:pic>
        <p:nvPicPr>
          <p:cNvPr id="7" name="Picture 6" descr="A picture containing computer&#10;&#10;Description automatically generated">
            <a:extLst>
              <a:ext uri="{FF2B5EF4-FFF2-40B4-BE49-F238E27FC236}">
                <a16:creationId xmlns:a16="http://schemas.microsoft.com/office/drawing/2014/main" id="{981FEAFE-3C92-4806-8995-73B8842351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3456" y="169179"/>
            <a:ext cx="1560088" cy="1510165"/>
          </a:xfrm>
          <a:prstGeom prst="rect">
            <a:avLst/>
          </a:prstGeom>
        </p:spPr>
      </p:pic>
      <p:pic>
        <p:nvPicPr>
          <p:cNvPr id="9" name="Picture 8" descr="A picture containing electronics, device, sitting, white&#10;&#10;Description automatically generated">
            <a:extLst>
              <a:ext uri="{FF2B5EF4-FFF2-40B4-BE49-F238E27FC236}">
                <a16:creationId xmlns:a16="http://schemas.microsoft.com/office/drawing/2014/main" id="{C545C823-C028-4254-9F6C-1A0B880D5E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5438" y="426353"/>
            <a:ext cx="1932794" cy="1952383"/>
          </a:xfrm>
          <a:prstGeom prst="rect">
            <a:avLst/>
          </a:prstGeom>
        </p:spPr>
      </p:pic>
      <p:pic>
        <p:nvPicPr>
          <p:cNvPr id="11" name="Picture 10" descr="A picture containing cellphone&#10;&#10;Description automatically generated">
            <a:extLst>
              <a:ext uri="{FF2B5EF4-FFF2-40B4-BE49-F238E27FC236}">
                <a16:creationId xmlns:a16="http://schemas.microsoft.com/office/drawing/2014/main" id="{2CCA2967-0CC5-48C8-A8F6-EC0DEE206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49878" y="169179"/>
            <a:ext cx="662782" cy="1325564"/>
          </a:xfrm>
          <a:prstGeom prst="rect">
            <a:avLst/>
          </a:prstGeom>
        </p:spPr>
      </p:pic>
      <p:pic>
        <p:nvPicPr>
          <p:cNvPr id="13" name="Picture 12" descr="A picture containing electronics, device&#10;&#10;Description automatically generated">
            <a:extLst>
              <a:ext uri="{FF2B5EF4-FFF2-40B4-BE49-F238E27FC236}">
                <a16:creationId xmlns:a16="http://schemas.microsoft.com/office/drawing/2014/main" id="{6D4EF473-542F-4C2A-B43F-26E5C04731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0781" y="1770073"/>
            <a:ext cx="1560088" cy="1548026"/>
          </a:xfrm>
          <a:prstGeom prst="rect">
            <a:avLst/>
          </a:prstGeom>
        </p:spPr>
      </p:pic>
      <p:pic>
        <p:nvPicPr>
          <p:cNvPr id="15" name="Picture 14" descr="A picture containing electronics, device&#10;&#10;Description automatically generated">
            <a:extLst>
              <a:ext uri="{FF2B5EF4-FFF2-40B4-BE49-F238E27FC236}">
                <a16:creationId xmlns:a16="http://schemas.microsoft.com/office/drawing/2014/main" id="{3449C84A-423F-4F4C-BE09-B16AE93748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44748" y="2373728"/>
            <a:ext cx="1667912" cy="1667912"/>
          </a:xfrm>
          <a:prstGeom prst="rect">
            <a:avLst/>
          </a:prstGeom>
        </p:spPr>
      </p:pic>
      <p:pic>
        <p:nvPicPr>
          <p:cNvPr id="18" name="Picture 17" descr="A close up of a device&#10;&#10;Description automatically generated">
            <a:extLst>
              <a:ext uri="{FF2B5EF4-FFF2-40B4-BE49-F238E27FC236}">
                <a16:creationId xmlns:a16="http://schemas.microsoft.com/office/drawing/2014/main" id="{69025333-85F3-4DC6-BC37-FD75C70BD1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9900019">
            <a:off x="8682547" y="3316679"/>
            <a:ext cx="1449026" cy="778638"/>
          </a:xfrm>
          <a:prstGeom prst="rect">
            <a:avLst/>
          </a:prstGeom>
        </p:spPr>
      </p:pic>
      <p:sp>
        <p:nvSpPr>
          <p:cNvPr id="19" name="Rectangle 18">
            <a:extLst>
              <a:ext uri="{FF2B5EF4-FFF2-40B4-BE49-F238E27FC236}">
                <a16:creationId xmlns:a16="http://schemas.microsoft.com/office/drawing/2014/main" id="{752D91F9-A0CB-4C7C-8BFB-4BA2CEC97AD0}"/>
              </a:ext>
            </a:extLst>
          </p:cNvPr>
          <p:cNvSpPr/>
          <p:nvPr/>
        </p:nvSpPr>
        <p:spPr>
          <a:xfrm>
            <a:off x="879588" y="1343757"/>
            <a:ext cx="6442221" cy="1569660"/>
          </a:xfrm>
          <a:prstGeom prst="rect">
            <a:avLst/>
          </a:prstGeom>
        </p:spPr>
        <p:txBody>
          <a:bodyPr wrap="square">
            <a:spAutoFit/>
          </a:bodyPr>
          <a:lstStyle/>
          <a:p>
            <a:r>
              <a:rPr lang="en-US" sz="2400" dirty="0"/>
              <a:t>Cloud computing offers access to data storage, processing, and analytics on a more scalable, flexible, cost-effective, and even secure basis than can be achieved with an on-premises deployment.</a:t>
            </a:r>
          </a:p>
        </p:txBody>
      </p:sp>
      <p:sp>
        <p:nvSpPr>
          <p:cNvPr id="20" name="Rectangle 19">
            <a:extLst>
              <a:ext uri="{FF2B5EF4-FFF2-40B4-BE49-F238E27FC236}">
                <a16:creationId xmlns:a16="http://schemas.microsoft.com/office/drawing/2014/main" id="{CF2F1D18-960A-4C7C-87A4-48E8665F4193}"/>
              </a:ext>
            </a:extLst>
          </p:cNvPr>
          <p:cNvSpPr/>
          <p:nvPr/>
        </p:nvSpPr>
        <p:spPr>
          <a:xfrm>
            <a:off x="879587" y="3105834"/>
            <a:ext cx="6442221" cy="1200329"/>
          </a:xfrm>
          <a:prstGeom prst="rect">
            <a:avLst/>
          </a:prstGeom>
        </p:spPr>
        <p:txBody>
          <a:bodyPr wrap="square">
            <a:spAutoFit/>
          </a:bodyPr>
          <a:lstStyle/>
          <a:p>
            <a:r>
              <a:rPr lang="en-US" sz="2400" dirty="0"/>
              <a:t>As a cloud user, your data and apps are stored on server space that has been set aside for you, so that data and apps are accessible from anywhere.</a:t>
            </a:r>
          </a:p>
        </p:txBody>
      </p:sp>
      <p:sp>
        <p:nvSpPr>
          <p:cNvPr id="21" name="Rectangle 20">
            <a:extLst>
              <a:ext uri="{FF2B5EF4-FFF2-40B4-BE49-F238E27FC236}">
                <a16:creationId xmlns:a16="http://schemas.microsoft.com/office/drawing/2014/main" id="{8B6279FB-94FB-4BEA-AC6A-0C8FEA5C0592}"/>
              </a:ext>
            </a:extLst>
          </p:cNvPr>
          <p:cNvSpPr/>
          <p:nvPr/>
        </p:nvSpPr>
        <p:spPr>
          <a:xfrm>
            <a:off x="895206" y="4538796"/>
            <a:ext cx="6528250" cy="830997"/>
          </a:xfrm>
          <a:prstGeom prst="rect">
            <a:avLst/>
          </a:prstGeom>
        </p:spPr>
        <p:txBody>
          <a:bodyPr wrap="square">
            <a:spAutoFit/>
          </a:bodyPr>
          <a:lstStyle/>
          <a:p>
            <a:r>
              <a:rPr lang="en-US" sz="2400" dirty="0"/>
              <a:t>Cloud space exists on individual servers found at data centers and server farms around the world.</a:t>
            </a:r>
          </a:p>
        </p:txBody>
      </p:sp>
    </p:spTree>
    <p:extLst>
      <p:ext uri="{BB962C8B-B14F-4D97-AF65-F5344CB8AC3E}">
        <p14:creationId xmlns:p14="http://schemas.microsoft.com/office/powerpoint/2010/main" val="362713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BIG Data Analysis</a:t>
            </a:r>
          </a:p>
        </p:txBody>
      </p:sp>
      <p:sp>
        <p:nvSpPr>
          <p:cNvPr id="2" name="Rectangle 1">
            <a:extLst>
              <a:ext uri="{FF2B5EF4-FFF2-40B4-BE49-F238E27FC236}">
                <a16:creationId xmlns:a16="http://schemas.microsoft.com/office/drawing/2014/main" id="{BAB2DF25-9698-4BAE-A6A0-D1B647329B08}"/>
              </a:ext>
            </a:extLst>
          </p:cNvPr>
          <p:cNvSpPr/>
          <p:nvPr/>
        </p:nvSpPr>
        <p:spPr>
          <a:xfrm>
            <a:off x="838200" y="1294718"/>
            <a:ext cx="6562725" cy="461665"/>
          </a:xfrm>
          <a:prstGeom prst="rect">
            <a:avLst/>
          </a:prstGeom>
        </p:spPr>
        <p:txBody>
          <a:bodyPr wrap="square">
            <a:spAutoFit/>
          </a:bodyPr>
          <a:lstStyle/>
          <a:p>
            <a:r>
              <a:rPr lang="en-US" sz="2400" dirty="0"/>
              <a:t>The solution is automation. </a:t>
            </a:r>
          </a:p>
        </p:txBody>
      </p:sp>
      <p:sp>
        <p:nvSpPr>
          <p:cNvPr id="6" name="Rectangle 5">
            <a:extLst>
              <a:ext uri="{FF2B5EF4-FFF2-40B4-BE49-F238E27FC236}">
                <a16:creationId xmlns:a16="http://schemas.microsoft.com/office/drawing/2014/main" id="{F6EF06EA-B3A2-4F0A-B284-702A24B27037}"/>
              </a:ext>
            </a:extLst>
          </p:cNvPr>
          <p:cNvSpPr/>
          <p:nvPr/>
        </p:nvSpPr>
        <p:spPr>
          <a:xfrm>
            <a:off x="838199" y="1912425"/>
            <a:ext cx="7262814" cy="1569660"/>
          </a:xfrm>
          <a:prstGeom prst="rect">
            <a:avLst/>
          </a:prstGeom>
        </p:spPr>
        <p:txBody>
          <a:bodyPr wrap="square">
            <a:spAutoFit/>
          </a:bodyPr>
          <a:lstStyle/>
          <a:p>
            <a:r>
              <a:rPr lang="en-US" sz="2400" dirty="0"/>
              <a:t>While no amount of automation can entirely displace a properly deployed data science process, automation can make significant inroads in taking the "headaches" out of the data science process. </a:t>
            </a:r>
          </a:p>
        </p:txBody>
      </p:sp>
      <p:sp>
        <p:nvSpPr>
          <p:cNvPr id="4" name="Rectangle 3">
            <a:extLst>
              <a:ext uri="{FF2B5EF4-FFF2-40B4-BE49-F238E27FC236}">
                <a16:creationId xmlns:a16="http://schemas.microsoft.com/office/drawing/2014/main" id="{9FF93FBC-FED4-4B54-A315-5E8D16D137B8}"/>
              </a:ext>
            </a:extLst>
          </p:cNvPr>
          <p:cNvSpPr/>
          <p:nvPr/>
        </p:nvSpPr>
        <p:spPr>
          <a:xfrm>
            <a:off x="4243388" y="3624964"/>
            <a:ext cx="3857625" cy="2677656"/>
          </a:xfrm>
          <a:prstGeom prst="rect">
            <a:avLst/>
          </a:prstGeom>
        </p:spPr>
        <p:txBody>
          <a:bodyPr wrap="square">
            <a:spAutoFit/>
          </a:bodyPr>
          <a:lstStyle/>
          <a:p>
            <a:r>
              <a:rPr lang="en-US" sz="2400" dirty="0"/>
              <a:t>This whole process is too much for human minds to tackle. Artificial intelligent algorithms could be written to accomplish the enormous task of deriving insight out of chaos.</a:t>
            </a:r>
          </a:p>
        </p:txBody>
      </p:sp>
      <p:pic>
        <p:nvPicPr>
          <p:cNvPr id="8" name="Picture 7">
            <a:extLst>
              <a:ext uri="{FF2B5EF4-FFF2-40B4-BE49-F238E27FC236}">
                <a16:creationId xmlns:a16="http://schemas.microsoft.com/office/drawing/2014/main" id="{239F2954-D072-4786-A30B-C9A30B63A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325" y="341942"/>
            <a:ext cx="3489016" cy="4719792"/>
          </a:xfrm>
          <a:prstGeom prst="rect">
            <a:avLst/>
          </a:prstGeom>
        </p:spPr>
      </p:pic>
      <p:sp>
        <p:nvSpPr>
          <p:cNvPr id="7" name="Rectangle 6">
            <a:extLst>
              <a:ext uri="{FF2B5EF4-FFF2-40B4-BE49-F238E27FC236}">
                <a16:creationId xmlns:a16="http://schemas.microsoft.com/office/drawing/2014/main" id="{C71281DF-759B-4CA7-9BEB-3FC6F20B8D7C}"/>
              </a:ext>
            </a:extLst>
          </p:cNvPr>
          <p:cNvSpPr/>
          <p:nvPr/>
        </p:nvSpPr>
        <p:spPr>
          <a:xfrm rot="16200000">
            <a:off x="10531535" y="3812880"/>
            <a:ext cx="2147704" cy="338554"/>
          </a:xfrm>
          <a:prstGeom prst="rect">
            <a:avLst/>
          </a:prstGeom>
        </p:spPr>
        <p:txBody>
          <a:bodyPr wrap="none">
            <a:spAutoFit/>
          </a:bodyPr>
          <a:lstStyle/>
          <a:p>
            <a:r>
              <a:rPr lang="en-US" sz="1600" dirty="0"/>
              <a:t>https://www.123rf.com</a:t>
            </a:r>
          </a:p>
        </p:txBody>
      </p:sp>
      <p:pic>
        <p:nvPicPr>
          <p:cNvPr id="12" name="Picture 11" descr="A close up of a device&#10;&#10;Description automatically generated">
            <a:extLst>
              <a:ext uri="{FF2B5EF4-FFF2-40B4-BE49-F238E27FC236}">
                <a16:creationId xmlns:a16="http://schemas.microsoft.com/office/drawing/2014/main" id="{B5C544C0-1EC1-4D6D-B13B-719F8D1A6B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574" y="3624964"/>
            <a:ext cx="2693686" cy="2758829"/>
          </a:xfrm>
          <a:prstGeom prst="rect">
            <a:avLst/>
          </a:prstGeom>
        </p:spPr>
      </p:pic>
      <p:sp>
        <p:nvSpPr>
          <p:cNvPr id="13" name="Rectangle 12">
            <a:extLst>
              <a:ext uri="{FF2B5EF4-FFF2-40B4-BE49-F238E27FC236}">
                <a16:creationId xmlns:a16="http://schemas.microsoft.com/office/drawing/2014/main" id="{E94C3E06-361C-4F93-AA64-1C581BA844FC}"/>
              </a:ext>
            </a:extLst>
          </p:cNvPr>
          <p:cNvSpPr/>
          <p:nvPr/>
        </p:nvSpPr>
        <p:spPr>
          <a:xfrm>
            <a:off x="866775" y="6366625"/>
            <a:ext cx="2693686" cy="338554"/>
          </a:xfrm>
          <a:prstGeom prst="rect">
            <a:avLst/>
          </a:prstGeom>
        </p:spPr>
        <p:txBody>
          <a:bodyPr wrap="none">
            <a:spAutoFit/>
          </a:bodyPr>
          <a:lstStyle/>
          <a:p>
            <a:r>
              <a:rPr lang="en-US" sz="1600" dirty="0"/>
              <a:t>https://www.istockphoto.com</a:t>
            </a:r>
          </a:p>
        </p:txBody>
      </p:sp>
    </p:spTree>
    <p:extLst>
      <p:ext uri="{BB962C8B-B14F-4D97-AF65-F5344CB8AC3E}">
        <p14:creationId xmlns:p14="http://schemas.microsoft.com/office/powerpoint/2010/main" val="362789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5505450" cy="1325563"/>
          </a:xfrm>
        </p:spPr>
        <p:txBody>
          <a:bodyPr>
            <a:normAutofit/>
          </a:bodyPr>
          <a:lstStyle/>
          <a:p>
            <a:r>
              <a:rPr lang="en-US" sz="4000" dirty="0">
                <a:solidFill>
                  <a:srgbClr val="990033"/>
                </a:solidFill>
              </a:rPr>
              <a:t>BIG Data Communication</a:t>
            </a:r>
          </a:p>
        </p:txBody>
      </p:sp>
      <p:sp>
        <p:nvSpPr>
          <p:cNvPr id="2" name="Rectangle 1">
            <a:extLst>
              <a:ext uri="{FF2B5EF4-FFF2-40B4-BE49-F238E27FC236}">
                <a16:creationId xmlns:a16="http://schemas.microsoft.com/office/drawing/2014/main" id="{1D6E7A85-2EB7-416B-9AAE-310A5F9450CD}"/>
              </a:ext>
            </a:extLst>
          </p:cNvPr>
          <p:cNvSpPr/>
          <p:nvPr/>
        </p:nvSpPr>
        <p:spPr>
          <a:xfrm>
            <a:off x="749098" y="3312218"/>
            <a:ext cx="5948362" cy="1569660"/>
          </a:xfrm>
          <a:prstGeom prst="rect">
            <a:avLst/>
          </a:prstGeom>
        </p:spPr>
        <p:txBody>
          <a:bodyPr wrap="square">
            <a:spAutoFit/>
          </a:bodyPr>
          <a:lstStyle/>
          <a:p>
            <a:r>
              <a:rPr lang="en-US" sz="2400" dirty="0"/>
              <a:t>In that sense, the best way to communicate the results is through graphs and charts and images, storytelling also helps. Afterall, we’ve been doing that since stone age!</a:t>
            </a:r>
          </a:p>
        </p:txBody>
      </p:sp>
      <p:sp>
        <p:nvSpPr>
          <p:cNvPr id="3" name="Rectangle 2">
            <a:extLst>
              <a:ext uri="{FF2B5EF4-FFF2-40B4-BE49-F238E27FC236}">
                <a16:creationId xmlns:a16="http://schemas.microsoft.com/office/drawing/2014/main" id="{CAFF2B87-A69B-4803-A0D9-4DC14BC5993E}"/>
              </a:ext>
            </a:extLst>
          </p:cNvPr>
          <p:cNvSpPr/>
          <p:nvPr/>
        </p:nvSpPr>
        <p:spPr>
          <a:xfrm>
            <a:off x="838199" y="1270338"/>
            <a:ext cx="5948363" cy="1200329"/>
          </a:xfrm>
          <a:prstGeom prst="rect">
            <a:avLst/>
          </a:prstGeom>
        </p:spPr>
        <p:txBody>
          <a:bodyPr wrap="square">
            <a:spAutoFit/>
          </a:bodyPr>
          <a:lstStyle/>
          <a:p>
            <a:r>
              <a:rPr lang="en-US" sz="2400" dirty="0">
                <a:ea typeface="Calibri" panose="020F0502020204030204" pitchFamily="34" charset="0"/>
              </a:rPr>
              <a:t>The final stage is communicating the findings to others, usually people who have no idea what many of the analysis means. </a:t>
            </a:r>
            <a:endParaRPr lang="en-US" sz="2400" dirty="0"/>
          </a:p>
        </p:txBody>
      </p:sp>
      <p:pic>
        <p:nvPicPr>
          <p:cNvPr id="8" name="Picture 7" descr="A picture containing text, map, drawing&#10;&#10;Description automatically generated">
            <a:extLst>
              <a:ext uri="{FF2B5EF4-FFF2-40B4-BE49-F238E27FC236}">
                <a16:creationId xmlns:a16="http://schemas.microsoft.com/office/drawing/2014/main" id="{E69CD9EE-CFA6-4324-9955-DDF1B0258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009" y="211286"/>
            <a:ext cx="4582670" cy="3217714"/>
          </a:xfrm>
          <a:prstGeom prst="rect">
            <a:avLst/>
          </a:prstGeom>
        </p:spPr>
      </p:pic>
      <p:pic>
        <p:nvPicPr>
          <p:cNvPr id="12" name="Picture 11" descr="A close up of a logo&#10;&#10;Description automatically generated">
            <a:extLst>
              <a:ext uri="{FF2B5EF4-FFF2-40B4-BE49-F238E27FC236}">
                <a16:creationId xmlns:a16="http://schemas.microsoft.com/office/drawing/2014/main" id="{8E4CFFAA-08AB-4361-9835-74AE5B2B88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639" y="3723843"/>
            <a:ext cx="4361226" cy="3003401"/>
          </a:xfrm>
          <a:prstGeom prst="rect">
            <a:avLst/>
          </a:prstGeom>
        </p:spPr>
      </p:pic>
      <p:sp>
        <p:nvSpPr>
          <p:cNvPr id="13" name="Rectangle 12">
            <a:extLst>
              <a:ext uri="{FF2B5EF4-FFF2-40B4-BE49-F238E27FC236}">
                <a16:creationId xmlns:a16="http://schemas.microsoft.com/office/drawing/2014/main" id="{A4C0DC7A-2047-4076-9082-BDEAA324158D}"/>
              </a:ext>
            </a:extLst>
          </p:cNvPr>
          <p:cNvSpPr/>
          <p:nvPr/>
        </p:nvSpPr>
        <p:spPr>
          <a:xfrm rot="16200000">
            <a:off x="10465337" y="5241814"/>
            <a:ext cx="2442656" cy="338554"/>
          </a:xfrm>
          <a:prstGeom prst="rect">
            <a:avLst/>
          </a:prstGeom>
        </p:spPr>
        <p:txBody>
          <a:bodyPr wrap="none">
            <a:spAutoFit/>
          </a:bodyPr>
          <a:lstStyle/>
          <a:p>
            <a:r>
              <a:rPr lang="en-US" sz="1600" dirty="0"/>
              <a:t>https://freshspectrum.com</a:t>
            </a:r>
          </a:p>
        </p:txBody>
      </p:sp>
      <p:sp>
        <p:nvSpPr>
          <p:cNvPr id="14" name="Rectangle 13">
            <a:extLst>
              <a:ext uri="{FF2B5EF4-FFF2-40B4-BE49-F238E27FC236}">
                <a16:creationId xmlns:a16="http://schemas.microsoft.com/office/drawing/2014/main" id="{E4A10EC2-C236-4544-B46B-1C5ACC6441E3}"/>
              </a:ext>
            </a:extLst>
          </p:cNvPr>
          <p:cNvSpPr/>
          <p:nvPr/>
        </p:nvSpPr>
        <p:spPr>
          <a:xfrm rot="16200000">
            <a:off x="6326695" y="2396903"/>
            <a:ext cx="1492075" cy="338554"/>
          </a:xfrm>
          <a:prstGeom prst="rect">
            <a:avLst/>
          </a:prstGeom>
        </p:spPr>
        <p:txBody>
          <a:bodyPr wrap="none">
            <a:spAutoFit/>
          </a:bodyPr>
          <a:lstStyle/>
          <a:p>
            <a:r>
              <a:rPr lang="en-US" sz="1600" dirty="0"/>
              <a:t>https://croz.net</a:t>
            </a:r>
          </a:p>
        </p:txBody>
      </p:sp>
    </p:spTree>
    <p:extLst>
      <p:ext uri="{BB962C8B-B14F-4D97-AF65-F5344CB8AC3E}">
        <p14:creationId xmlns:p14="http://schemas.microsoft.com/office/powerpoint/2010/main" val="145529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food, drawing&#10;&#10;Description automatically generated">
            <a:extLst>
              <a:ext uri="{FF2B5EF4-FFF2-40B4-BE49-F238E27FC236}">
                <a16:creationId xmlns:a16="http://schemas.microsoft.com/office/drawing/2014/main" id="{B9D42070-CDD7-4FA4-9154-5177626E5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490" y="3190605"/>
            <a:ext cx="5028631" cy="3201670"/>
          </a:xfrm>
          <a:prstGeom prst="rect">
            <a:avLst/>
          </a:prstGeom>
        </p:spPr>
      </p:pic>
      <p:sp>
        <p:nvSpPr>
          <p:cNvPr id="12" name="Title 1">
            <a:extLst>
              <a:ext uri="{FF2B5EF4-FFF2-40B4-BE49-F238E27FC236}">
                <a16:creationId xmlns:a16="http://schemas.microsoft.com/office/drawing/2014/main" id="{47B29ACC-E558-4351-BC6C-9813AB572807}"/>
              </a:ext>
            </a:extLst>
          </p:cNvPr>
          <p:cNvSpPr txBox="1">
            <a:spLocks/>
          </p:cNvSpPr>
          <p:nvPr/>
        </p:nvSpPr>
        <p:spPr>
          <a:xfrm>
            <a:off x="838200" y="1214845"/>
            <a:ext cx="9577388" cy="109973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r>
              <a:rPr lang="en-US" sz="2000" dirty="0">
                <a:effectLst/>
                <a:latin typeface="Century Gothic" panose="020B0502020202020204" pitchFamily="34" charset="0"/>
                <a:cs typeface="Courier New" panose="02070309020205020404" pitchFamily="49" charset="0"/>
              </a:rPr>
              <a:t>What areas and applications of data science are you currently interested in investigating? Rank 3 and explain each. Is there a reason for your selection and ranking? </a:t>
            </a:r>
          </a:p>
        </p:txBody>
      </p:sp>
      <p:sp>
        <p:nvSpPr>
          <p:cNvPr id="5" name="Title 6">
            <a:extLst>
              <a:ext uri="{FF2B5EF4-FFF2-40B4-BE49-F238E27FC236}">
                <a16:creationId xmlns:a16="http://schemas.microsoft.com/office/drawing/2014/main" id="{E6C1E913-EB36-4716-82A7-C17F59C599BA}"/>
              </a:ext>
            </a:extLst>
          </p:cNvPr>
          <p:cNvSpPr>
            <a:spLocks noGrp="1"/>
          </p:cNvSpPr>
          <p:nvPr>
            <p:ph type="title"/>
          </p:nvPr>
        </p:nvSpPr>
        <p:spPr>
          <a:xfrm>
            <a:off x="838200" y="169180"/>
            <a:ext cx="5505450" cy="1325563"/>
          </a:xfrm>
        </p:spPr>
        <p:txBody>
          <a:bodyPr>
            <a:normAutofit/>
          </a:bodyPr>
          <a:lstStyle/>
          <a:p>
            <a:r>
              <a:rPr lang="en-US" sz="4000" dirty="0">
                <a:solidFill>
                  <a:srgbClr val="990033"/>
                </a:solidFill>
              </a:rPr>
              <a:t>Discussion</a:t>
            </a:r>
          </a:p>
        </p:txBody>
      </p:sp>
    </p:spTree>
    <p:extLst>
      <p:ext uri="{BB962C8B-B14F-4D97-AF65-F5344CB8AC3E}">
        <p14:creationId xmlns:p14="http://schemas.microsoft.com/office/powerpoint/2010/main" val="387669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F8F8DFBA-440B-4470-9083-814C7C6B1D3B}"/>
              </a:ext>
            </a:extLst>
          </p:cNvPr>
          <p:cNvSpPr>
            <a:spLocks noGrp="1"/>
          </p:cNvSpPr>
          <p:nvPr>
            <p:ph type="title"/>
          </p:nvPr>
        </p:nvSpPr>
        <p:spPr>
          <a:xfrm>
            <a:off x="838200" y="169180"/>
            <a:ext cx="5505450" cy="1325563"/>
          </a:xfrm>
        </p:spPr>
        <p:txBody>
          <a:bodyPr>
            <a:normAutofit/>
          </a:bodyPr>
          <a:lstStyle/>
          <a:p>
            <a:r>
              <a:rPr lang="en-US" sz="4000" dirty="0">
                <a:solidFill>
                  <a:srgbClr val="990033"/>
                </a:solidFill>
              </a:rPr>
              <a:t>DS in Healthcare</a:t>
            </a:r>
          </a:p>
        </p:txBody>
      </p:sp>
      <p:sp>
        <p:nvSpPr>
          <p:cNvPr id="5" name="Rectangle 4">
            <a:extLst>
              <a:ext uri="{FF2B5EF4-FFF2-40B4-BE49-F238E27FC236}">
                <a16:creationId xmlns:a16="http://schemas.microsoft.com/office/drawing/2014/main" id="{A1277E1B-A2E5-4F0D-8FA0-641E91805944}"/>
              </a:ext>
            </a:extLst>
          </p:cNvPr>
          <p:cNvSpPr/>
          <p:nvPr/>
        </p:nvSpPr>
        <p:spPr>
          <a:xfrm>
            <a:off x="838200" y="1291323"/>
            <a:ext cx="4974543" cy="830997"/>
          </a:xfrm>
          <a:prstGeom prst="rect">
            <a:avLst/>
          </a:prstGeom>
        </p:spPr>
        <p:txBody>
          <a:bodyPr wrap="square">
            <a:spAutoFit/>
          </a:bodyPr>
          <a:lstStyle/>
          <a:p>
            <a:r>
              <a:rPr lang="en-US" sz="2400" dirty="0"/>
              <a:t>The healthcare sector provides many opportunities with BIG data. </a:t>
            </a:r>
          </a:p>
        </p:txBody>
      </p:sp>
      <p:pic>
        <p:nvPicPr>
          <p:cNvPr id="7" name="Picture 6" descr="A picture containing clock&#10;&#10;Description automatically generated">
            <a:extLst>
              <a:ext uri="{FF2B5EF4-FFF2-40B4-BE49-F238E27FC236}">
                <a16:creationId xmlns:a16="http://schemas.microsoft.com/office/drawing/2014/main" id="{A98F728D-C91D-4DFD-A6A4-CF8A4655D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743" y="226332"/>
            <a:ext cx="6145894" cy="6145894"/>
          </a:xfrm>
          <a:prstGeom prst="rect">
            <a:avLst/>
          </a:prstGeom>
        </p:spPr>
      </p:pic>
      <p:sp>
        <p:nvSpPr>
          <p:cNvPr id="15" name="Rectangle 14">
            <a:extLst>
              <a:ext uri="{FF2B5EF4-FFF2-40B4-BE49-F238E27FC236}">
                <a16:creationId xmlns:a16="http://schemas.microsoft.com/office/drawing/2014/main" id="{23955118-D8DB-44AE-8B83-046F9CE8BAD9}"/>
              </a:ext>
            </a:extLst>
          </p:cNvPr>
          <p:cNvSpPr/>
          <p:nvPr/>
        </p:nvSpPr>
        <p:spPr>
          <a:xfrm>
            <a:off x="8173370" y="6445837"/>
            <a:ext cx="3785267" cy="338554"/>
          </a:xfrm>
          <a:prstGeom prst="rect">
            <a:avLst/>
          </a:prstGeom>
        </p:spPr>
        <p:txBody>
          <a:bodyPr wrap="none">
            <a:spAutoFit/>
          </a:bodyPr>
          <a:lstStyle/>
          <a:p>
            <a:r>
              <a:rPr lang="en-US" sz="1600" dirty="0"/>
              <a:t>https://doi.org/10.3389/fpubh.2018.00099</a:t>
            </a:r>
          </a:p>
        </p:txBody>
      </p:sp>
      <p:sp>
        <p:nvSpPr>
          <p:cNvPr id="16" name="Rectangle 15">
            <a:extLst>
              <a:ext uri="{FF2B5EF4-FFF2-40B4-BE49-F238E27FC236}">
                <a16:creationId xmlns:a16="http://schemas.microsoft.com/office/drawing/2014/main" id="{DAAED358-3659-4090-84E2-A6728CB8D0DA}"/>
              </a:ext>
            </a:extLst>
          </p:cNvPr>
          <p:cNvSpPr/>
          <p:nvPr/>
        </p:nvSpPr>
        <p:spPr>
          <a:xfrm>
            <a:off x="838200" y="2276221"/>
            <a:ext cx="4974543" cy="2677656"/>
          </a:xfrm>
          <a:prstGeom prst="rect">
            <a:avLst/>
          </a:prstGeom>
        </p:spPr>
        <p:txBody>
          <a:bodyPr wrap="square">
            <a:spAutoFit/>
          </a:bodyPr>
          <a:lstStyle/>
          <a:p>
            <a:r>
              <a:rPr lang="en-US" sz="2400" dirty="0"/>
              <a:t>Big health-care data are already a reality; academia, industries, insurance agencies, and public health systems struggle to adapt their infrastructure to a data volume whose size is doubling every 12–14 months [1].</a:t>
            </a:r>
          </a:p>
        </p:txBody>
      </p:sp>
      <p:sp>
        <p:nvSpPr>
          <p:cNvPr id="17" name="Rectangle 16">
            <a:extLst>
              <a:ext uri="{FF2B5EF4-FFF2-40B4-BE49-F238E27FC236}">
                <a16:creationId xmlns:a16="http://schemas.microsoft.com/office/drawing/2014/main" id="{A192EED4-17B5-488C-A9AA-994DFC572574}"/>
              </a:ext>
            </a:extLst>
          </p:cNvPr>
          <p:cNvSpPr/>
          <p:nvPr/>
        </p:nvSpPr>
        <p:spPr>
          <a:xfrm>
            <a:off x="838200" y="5985337"/>
            <a:ext cx="6096000" cy="646331"/>
          </a:xfrm>
          <a:prstGeom prst="rect">
            <a:avLst/>
          </a:prstGeom>
        </p:spPr>
        <p:txBody>
          <a:bodyPr>
            <a:spAutoFit/>
          </a:bodyPr>
          <a:lstStyle/>
          <a:p>
            <a:r>
              <a:rPr lang="en-US" dirty="0"/>
              <a:t>[1] Feinleib D. </a:t>
            </a:r>
            <a:r>
              <a:rPr lang="en-US" i="1" dirty="0"/>
              <a:t>The Big Data Landscape. Big Data Bootcamp</a:t>
            </a:r>
            <a:r>
              <a:rPr lang="en-US" dirty="0"/>
              <a:t>. Berkeley, CA: Apress (2014). p. 15–34.</a:t>
            </a:r>
          </a:p>
        </p:txBody>
      </p:sp>
    </p:spTree>
    <p:extLst>
      <p:ext uri="{BB962C8B-B14F-4D97-AF65-F5344CB8AC3E}">
        <p14:creationId xmlns:p14="http://schemas.microsoft.com/office/powerpoint/2010/main" val="381962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CD077E13-24CF-4AA8-80FA-EC05C73A6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605" y="842965"/>
            <a:ext cx="7804173" cy="5645832"/>
          </a:xfrm>
          <a:prstGeom prst="rect">
            <a:avLst/>
          </a:prstGeom>
        </p:spPr>
      </p:pic>
      <p:sp>
        <p:nvSpPr>
          <p:cNvPr id="11" name="Title 6">
            <a:extLst>
              <a:ext uri="{FF2B5EF4-FFF2-40B4-BE49-F238E27FC236}">
                <a16:creationId xmlns:a16="http://schemas.microsoft.com/office/drawing/2014/main" id="{F8F8DFBA-440B-4470-9083-814C7C6B1D3B}"/>
              </a:ext>
            </a:extLst>
          </p:cNvPr>
          <p:cNvSpPr>
            <a:spLocks noGrp="1"/>
          </p:cNvSpPr>
          <p:nvPr>
            <p:ph type="title"/>
          </p:nvPr>
        </p:nvSpPr>
        <p:spPr>
          <a:xfrm>
            <a:off x="838200" y="169180"/>
            <a:ext cx="5505450" cy="1325563"/>
          </a:xfrm>
        </p:spPr>
        <p:txBody>
          <a:bodyPr>
            <a:normAutofit/>
          </a:bodyPr>
          <a:lstStyle/>
          <a:p>
            <a:r>
              <a:rPr lang="en-US" sz="4000" dirty="0">
                <a:solidFill>
                  <a:srgbClr val="990033"/>
                </a:solidFill>
              </a:rPr>
              <a:t>DS in Bioinformatics</a:t>
            </a:r>
          </a:p>
        </p:txBody>
      </p:sp>
      <p:sp>
        <p:nvSpPr>
          <p:cNvPr id="5" name="Rectangle 4">
            <a:extLst>
              <a:ext uri="{FF2B5EF4-FFF2-40B4-BE49-F238E27FC236}">
                <a16:creationId xmlns:a16="http://schemas.microsoft.com/office/drawing/2014/main" id="{A1277E1B-A2E5-4F0D-8FA0-641E91805944}"/>
              </a:ext>
            </a:extLst>
          </p:cNvPr>
          <p:cNvSpPr/>
          <p:nvPr/>
        </p:nvSpPr>
        <p:spPr>
          <a:xfrm>
            <a:off x="838201" y="1291323"/>
            <a:ext cx="3047999" cy="2677656"/>
          </a:xfrm>
          <a:prstGeom prst="rect">
            <a:avLst/>
          </a:prstGeom>
        </p:spPr>
        <p:txBody>
          <a:bodyPr wrap="square">
            <a:spAutoFit/>
          </a:bodyPr>
          <a:lstStyle/>
          <a:p>
            <a:r>
              <a:rPr lang="en-US" sz="2400" dirty="0"/>
              <a:t>Bioinformatics deals with creating  innovative methods for processing and  analyzing of biological  data especially genomic data. </a:t>
            </a:r>
          </a:p>
        </p:txBody>
      </p:sp>
      <p:sp>
        <p:nvSpPr>
          <p:cNvPr id="9" name="Rectangle 8">
            <a:extLst>
              <a:ext uri="{FF2B5EF4-FFF2-40B4-BE49-F238E27FC236}">
                <a16:creationId xmlns:a16="http://schemas.microsoft.com/office/drawing/2014/main" id="{271CC4E0-E096-4270-84FD-50832D48BEDD}"/>
              </a:ext>
            </a:extLst>
          </p:cNvPr>
          <p:cNvSpPr/>
          <p:nvPr/>
        </p:nvSpPr>
        <p:spPr>
          <a:xfrm>
            <a:off x="5033802" y="6476781"/>
            <a:ext cx="6981976" cy="338554"/>
          </a:xfrm>
          <a:prstGeom prst="rect">
            <a:avLst/>
          </a:prstGeom>
        </p:spPr>
        <p:txBody>
          <a:bodyPr wrap="none">
            <a:spAutoFit/>
          </a:bodyPr>
          <a:lstStyle/>
          <a:p>
            <a:r>
              <a:rPr lang="en-US" sz="1600" dirty="0"/>
              <a:t>Borovska P., Big Data Analytics and Genetic Research, Conference , Bulgaria, 2017.</a:t>
            </a:r>
          </a:p>
        </p:txBody>
      </p:sp>
    </p:spTree>
    <p:extLst>
      <p:ext uri="{BB962C8B-B14F-4D97-AF65-F5344CB8AC3E}">
        <p14:creationId xmlns:p14="http://schemas.microsoft.com/office/powerpoint/2010/main" val="373728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F8F8DFBA-440B-4470-9083-814C7C6B1D3B}"/>
              </a:ext>
            </a:extLst>
          </p:cNvPr>
          <p:cNvSpPr>
            <a:spLocks noGrp="1"/>
          </p:cNvSpPr>
          <p:nvPr>
            <p:ph type="title"/>
          </p:nvPr>
        </p:nvSpPr>
        <p:spPr>
          <a:xfrm>
            <a:off x="838200" y="169180"/>
            <a:ext cx="5505450" cy="1325563"/>
          </a:xfrm>
        </p:spPr>
        <p:txBody>
          <a:bodyPr>
            <a:normAutofit/>
          </a:bodyPr>
          <a:lstStyle/>
          <a:p>
            <a:r>
              <a:rPr lang="en-US" sz="4000" dirty="0">
                <a:solidFill>
                  <a:srgbClr val="990033"/>
                </a:solidFill>
              </a:rPr>
              <a:t>DS in Finance</a:t>
            </a:r>
          </a:p>
        </p:txBody>
      </p:sp>
      <p:sp>
        <p:nvSpPr>
          <p:cNvPr id="5" name="Rectangle 4">
            <a:extLst>
              <a:ext uri="{FF2B5EF4-FFF2-40B4-BE49-F238E27FC236}">
                <a16:creationId xmlns:a16="http://schemas.microsoft.com/office/drawing/2014/main" id="{A1277E1B-A2E5-4F0D-8FA0-641E91805944}"/>
              </a:ext>
            </a:extLst>
          </p:cNvPr>
          <p:cNvSpPr/>
          <p:nvPr/>
        </p:nvSpPr>
        <p:spPr>
          <a:xfrm>
            <a:off x="838201" y="1291323"/>
            <a:ext cx="11134712" cy="1569660"/>
          </a:xfrm>
          <a:prstGeom prst="rect">
            <a:avLst/>
          </a:prstGeom>
        </p:spPr>
        <p:txBody>
          <a:bodyPr wrap="square">
            <a:spAutoFit/>
          </a:bodyPr>
          <a:lstStyle/>
          <a:p>
            <a:r>
              <a:rPr lang="en-US" sz="2400" dirty="0"/>
              <a:t>Over the years, banking companies learned to divide and conquer data via customer profiling, past expenditures, and other essential variables to analyze the probabilities of risk and default. Moreover, it also helped them to push their banking products based on customer’s purchasing power.</a:t>
            </a:r>
          </a:p>
        </p:txBody>
      </p:sp>
      <p:sp>
        <p:nvSpPr>
          <p:cNvPr id="9" name="Rectangle 8">
            <a:extLst>
              <a:ext uri="{FF2B5EF4-FFF2-40B4-BE49-F238E27FC236}">
                <a16:creationId xmlns:a16="http://schemas.microsoft.com/office/drawing/2014/main" id="{271CC4E0-E096-4270-84FD-50832D48BEDD}"/>
              </a:ext>
            </a:extLst>
          </p:cNvPr>
          <p:cNvSpPr/>
          <p:nvPr/>
        </p:nvSpPr>
        <p:spPr>
          <a:xfrm>
            <a:off x="6660526" y="6491069"/>
            <a:ext cx="5440977" cy="338554"/>
          </a:xfrm>
          <a:prstGeom prst="rect">
            <a:avLst/>
          </a:prstGeom>
        </p:spPr>
        <p:txBody>
          <a:bodyPr wrap="none">
            <a:spAutoFit/>
          </a:bodyPr>
          <a:lstStyle/>
          <a:p>
            <a:r>
              <a:rPr lang="en-US" sz="1600" dirty="0"/>
              <a:t>https://intellipaat.com/blog/data-science-applications-finance/</a:t>
            </a:r>
          </a:p>
        </p:txBody>
      </p:sp>
      <p:pic>
        <p:nvPicPr>
          <p:cNvPr id="3" name="Picture 2" descr="A picture containing screenshot&#10;&#10;Description automatically generated">
            <a:extLst>
              <a:ext uri="{FF2B5EF4-FFF2-40B4-BE49-F238E27FC236}">
                <a16:creationId xmlns:a16="http://schemas.microsoft.com/office/drawing/2014/main" id="{1EB13BDA-6323-4624-9F51-E733A8198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298" y="3078877"/>
            <a:ext cx="7286615" cy="3397904"/>
          </a:xfrm>
          <a:prstGeom prst="rect">
            <a:avLst/>
          </a:prstGeom>
        </p:spPr>
      </p:pic>
      <p:sp>
        <p:nvSpPr>
          <p:cNvPr id="4" name="Rectangle 3">
            <a:extLst>
              <a:ext uri="{FF2B5EF4-FFF2-40B4-BE49-F238E27FC236}">
                <a16:creationId xmlns:a16="http://schemas.microsoft.com/office/drawing/2014/main" id="{385C9246-863C-43C1-AAB5-3F729E64D12F}"/>
              </a:ext>
            </a:extLst>
          </p:cNvPr>
          <p:cNvSpPr/>
          <p:nvPr/>
        </p:nvSpPr>
        <p:spPr>
          <a:xfrm>
            <a:off x="838200" y="2967335"/>
            <a:ext cx="3671875" cy="3046988"/>
          </a:xfrm>
          <a:prstGeom prst="rect">
            <a:avLst/>
          </a:prstGeom>
        </p:spPr>
        <p:txBody>
          <a:bodyPr wrap="square">
            <a:spAutoFit/>
          </a:bodyPr>
          <a:lstStyle/>
          <a:p>
            <a:r>
              <a:rPr lang="en-US" sz="2400" dirty="0"/>
              <a:t>One of the major concerns of the financial sector is preventing fraud. Fraud can be the loss of customers’ crucial data, money, invalid claims, fraudulent transactions, and many more. </a:t>
            </a:r>
          </a:p>
        </p:txBody>
      </p:sp>
    </p:spTree>
    <p:extLst>
      <p:ext uri="{BB962C8B-B14F-4D97-AF65-F5344CB8AC3E}">
        <p14:creationId xmlns:p14="http://schemas.microsoft.com/office/powerpoint/2010/main" val="576391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6987</TotalTime>
  <Words>1518</Words>
  <Application>Microsoft Office PowerPoint</Application>
  <PresentationFormat>Widescreen</PresentationFormat>
  <Paragraphs>85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Georgia</vt:lpstr>
      <vt:lpstr>Office Theme</vt:lpstr>
      <vt:lpstr>What is Data Science</vt:lpstr>
      <vt:lpstr>Data Science</vt:lpstr>
      <vt:lpstr>BIG Data Storage and Sharing</vt:lpstr>
      <vt:lpstr>BIG Data Analysis</vt:lpstr>
      <vt:lpstr>BIG Data Communication</vt:lpstr>
      <vt:lpstr>Discussion</vt:lpstr>
      <vt:lpstr>DS in Healthcare</vt:lpstr>
      <vt:lpstr>DS in Bioinformatics</vt:lpstr>
      <vt:lpstr>DS in Finance</vt:lpstr>
      <vt:lpstr>DS in Marketing</vt:lpstr>
      <vt:lpstr>DS in Sports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724</cp:revision>
  <cp:lastPrinted>2018-08-29T00:32:30Z</cp:lastPrinted>
  <dcterms:created xsi:type="dcterms:W3CDTF">2017-02-01T15:13:00Z</dcterms:created>
  <dcterms:modified xsi:type="dcterms:W3CDTF">2020-07-04T14:36:33Z</dcterms:modified>
</cp:coreProperties>
</file>