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78" r:id="rId2"/>
    <p:sldId id="453" r:id="rId3"/>
    <p:sldId id="427" r:id="rId4"/>
    <p:sldId id="454" r:id="rId5"/>
    <p:sldId id="456" r:id="rId6"/>
    <p:sldId id="455" r:id="rId7"/>
    <p:sldId id="457" r:id="rId8"/>
    <p:sldId id="458" r:id="rId9"/>
    <p:sldId id="444" r:id="rId10"/>
    <p:sldId id="448" r:id="rId11"/>
    <p:sldId id="440" r:id="rId12"/>
    <p:sldId id="459" r:id="rId13"/>
    <p:sldId id="441" r:id="rId14"/>
    <p:sldId id="462" r:id="rId15"/>
    <p:sldId id="461" r:id="rId16"/>
    <p:sldId id="442" r:id="rId17"/>
    <p:sldId id="460" r:id="rId18"/>
    <p:sldId id="463" r:id="rId19"/>
    <p:sldId id="464" r:id="rId20"/>
    <p:sldId id="465" r:id="rId21"/>
    <p:sldId id="466" r:id="rId22"/>
    <p:sldId id="433" r:id="rId23"/>
    <p:sldId id="434" r:id="rId24"/>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ug0S9S3YjQenXKEabyPcw==" hashData="etElPiheiRDcxXjy2//dHQLKF1q86YNWUn2mJ8eCnO3MJPOEfLeO5grfZoc80xYOfEmp+aiENst0V+zuKVukdA=="/>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CC"/>
    <a:srgbClr val="CCCCFF"/>
    <a:srgbClr val="CCECFF"/>
    <a:srgbClr val="FFCCFF"/>
    <a:srgbClr val="FFFF66"/>
    <a:srgbClr val="CC00CC"/>
    <a:srgbClr val="008000"/>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3646" autoAdjust="0"/>
  </p:normalViewPr>
  <p:slideViewPr>
    <p:cSldViewPr snapToGrid="0">
      <p:cViewPr varScale="1">
        <p:scale>
          <a:sx n="60" d="100"/>
          <a:sy n="60" d="100"/>
        </p:scale>
        <p:origin x="28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2/26/2021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2/26/2021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We continue this week by mixing Autoregressive and Moving Average time series to build more complex and useful time series. But first, we will state some definitions that help us better understand and model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Continuing with computing ACF and PACF,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I have plotted these functions for sample values of </a:t>
                </a:r>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sz="1200" b="0" i="1" smtClean="0">
                        <a:solidFill>
                          <a:schemeClr val="tx1"/>
                        </a:solidFill>
                        <a:latin typeface="Cambria Math" panose="02040503050406030204" pitchFamily="18" charset="0"/>
                        <a:ea typeface="Cambria Math" panose="02040503050406030204" pitchFamily="18" charset="0"/>
                      </a:rPr>
                      <m:t>=0.9</m:t>
                    </m:r>
                  </m:oMath>
                </a14:m>
                <a:r>
                  <a:rPr lang="en-US" dirty="0"/>
                  <a:t> and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=0.45</m:t>
                    </m:r>
                  </m:oMath>
                </a14:m>
                <a:r>
                  <a:rPr lang="en-US" dirty="0"/>
                  <a:t>. You can see that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a14:m>
                <a:r>
                  <a:rPr lang="en-US" dirty="0"/>
                  <a:t> has a decreasing form,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ea typeface="Cambria Math" panose="02040503050406030204" pitchFamily="18" charset="0"/>
                          </a:rPr>
                          <m:t>1</m:t>
                        </m:r>
                      </m:sub>
                    </m:sSub>
                  </m:oMath>
                </a14:m>
                <a:r>
                  <a:rPr lang="en-US" dirty="0"/>
                  <a:t> doesn't start</a:t>
                </a:r>
                <a:r>
                  <a:rPr lang="en-US" baseline="0" dirty="0"/>
                  <a:t> from a high up value, it actually is about 0.68.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𝜑</m:t>
                        </m:r>
                      </m:e>
                      <m:sub>
                        <m:r>
                          <a:rPr lang="en-US" b="0" i="1" smtClean="0">
                            <a:solidFill>
                              <a:srgbClr val="0070C0"/>
                            </a:solidFill>
                            <a:latin typeface="Cambria Math" panose="02040503050406030204" pitchFamily="18" charset="0"/>
                            <a:ea typeface="Cambria Math" panose="02040503050406030204" pitchFamily="18" charset="0"/>
                          </a:rPr>
                          <m:t>𝑘</m:t>
                        </m:r>
                        <m:r>
                          <a:rPr lang="en-US" b="0" i="1" smtClean="0">
                            <a:solidFill>
                              <a:srgbClr val="0070C0"/>
                            </a:solidFill>
                            <a:latin typeface="Cambria Math" panose="02040503050406030204" pitchFamily="18" charset="0"/>
                          </a:rPr>
                          <m:t>𝑘</m:t>
                        </m:r>
                      </m:sub>
                    </m:sSub>
                  </m:oMath>
                </a14:m>
                <a:r>
                  <a:rPr lang="en-US" dirty="0"/>
                  <a:t> too has a fast decreasing</a:t>
                </a:r>
                <a:r>
                  <a:rPr lang="en-US" baseline="0" dirty="0"/>
                  <a:t> form, I didn’t graph it for values of k greater than 5 since the value was very small, it was not zero though.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 we learned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𝜑_</a:t>
                </a:r>
                <a:r>
                  <a:rPr lang="en-US" sz="1200" b="0" i="0">
                    <a:latin typeface="Cambria Math" panose="02040503050406030204" pitchFamily="18" charset="0"/>
                    <a:ea typeface="Cambria Math" panose="02040503050406030204" pitchFamily="18" charset="0"/>
                  </a:rPr>
                  <a:t>𝑘𝑘</a:t>
                </a:r>
                <a:r>
                  <a:rPr lang="en-US" baseline="0" dirty="0"/>
                  <a:t> is zero for lag 3 and more since autocorrelation for lag 3 and more is a linear combination of past autocorrelations.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these two values of </a:t>
                </a:r>
                <a:r>
                  <a:rPr lang="en-US" sz="1200" i="0">
                    <a:latin typeface="Cambria Math" panose="02040503050406030204" pitchFamily="18" charset="0"/>
                    <a:ea typeface="Cambria Math" panose="02040503050406030204" pitchFamily="18" charset="0"/>
                  </a:rPr>
                  <a:t>𝜑_</a:t>
                </a:r>
                <a:r>
                  <a:rPr lang="en-US" sz="1200" i="0">
                    <a:latin typeface="Cambria Math" panose="02040503050406030204" pitchFamily="18" charset="0"/>
                  </a:rPr>
                  <a:t>1</a:t>
                </a:r>
                <a:r>
                  <a:rPr lang="en-US" sz="1200" i="0" dirty="0">
                    <a:latin typeface="Cambria Math" panose="02040503050406030204" pitchFamily="18" charset="0"/>
                  </a:rPr>
                  <a:t> and </a:t>
                </a:r>
                <a:r>
                  <a:rPr lang="en-US" sz="1200" i="0">
                    <a:latin typeface="Cambria Math" panose="02040503050406030204" pitchFamily="18" charset="0"/>
                    <a:ea typeface="Cambria Math" panose="02040503050406030204" pitchFamily="18" charset="0"/>
                  </a:rPr>
                  <a:t>𝜑_2</a:t>
                </a:r>
                <a:r>
                  <a:rPr lang="en-US" baseline="0" dirty="0"/>
                  <a:t>, the ACF and PACF plot looks like these. We have a decreasing pattern for ACF, and only two non-zero values for PACF at lag 1 and 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12922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an example, we have an ARMA(1,1) time series here, coefficients are the same as the ones from previous slide. The time plot shows an stationary time series with random fluctuations. The ACF has a decreasing pattern, it decreases faster than non-stationary time series. The PACF too decreases, it decreases fast.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ACF &amp; PACF, it is difficult to distinguish ARMA(1,1) from an AR(2). When in doubt, consider both options, then fit both models and see which one has better goodness of fit measures.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 simulated AR(1) time series with parameter </a:t>
                </a:r>
                <a:r>
                  <a:rPr lang="en-US" sz="1200" i="0">
                    <a:latin typeface="Cambria Math" panose="02040503050406030204" pitchFamily="18" charset="0"/>
                    <a:ea typeface="Cambria Math" panose="02040503050406030204" pitchFamily="18" charset="0"/>
                  </a:rPr>
                  <a:t>𝜑</a:t>
                </a:r>
                <a:r>
                  <a:rPr lang="en-US" baseline="0" dirty="0"/>
                  <a:t> as 0.8. This is a stationary time series. Looking at the time plot, you can’t really tell the difference between AR(1) and a white noise. Looking at the ACF plot, we have a decreasing pattern and PACF shows that only the first spike, that is </a:t>
                </a:r>
                <a:r>
                  <a:rPr lang="en-US" sz="1200" i="0">
                    <a:latin typeface="Cambria Math" panose="02040503050406030204" pitchFamily="18" charset="0"/>
                    <a:ea typeface="Cambria Math" panose="02040503050406030204" pitchFamily="18" charset="0"/>
                  </a:rPr>
                  <a:t>𝜑 ̂_</a:t>
                </a:r>
                <a:r>
                  <a:rPr lang="en-US" sz="1200" b="0" i="0">
                    <a:latin typeface="Cambria Math" panose="02040503050406030204" pitchFamily="18" charset="0"/>
                    <a:ea typeface="Cambria Math" panose="02040503050406030204" pitchFamily="18" charset="0"/>
                  </a:rPr>
                  <a:t>11</a:t>
                </a:r>
                <a:r>
                  <a:rPr lang="en-US" baseline="0" dirty="0"/>
                  <a:t> is non-zero. Of course, you won’t see the exact value of zero when you work with time series data, but 95% of the spikes fall within the white noise  boundary.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17016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Another ARMA(1,1) example, the parameters here are different. Phi is equal to </a:t>
                </a:r>
                <a14:m>
                  <m:oMath xmlns:m="http://schemas.openxmlformats.org/officeDocument/2006/math">
                    <m:r>
                      <a:rPr lang="en-US" sz="1200" b="0" i="1" smtClean="0">
                        <a:latin typeface="Cambria Math" panose="02040503050406030204" pitchFamily="18" charset="0"/>
                      </a:rPr>
                      <m:t>0.5</m:t>
                    </m:r>
                  </m:oMath>
                </a14:m>
                <a:r>
                  <a:rPr lang="en-US" baseline="0" dirty="0"/>
                  <a:t>, and Theta is -</a:t>
                </a:r>
                <a14:m>
                  <m:oMath xmlns:m="http://schemas.openxmlformats.org/officeDocument/2006/math">
                    <m:r>
                      <a:rPr lang="en-US" sz="1200" b="0" i="1" smtClean="0">
                        <a:latin typeface="Cambria Math" panose="02040503050406030204" pitchFamily="18" charset="0"/>
                      </a:rPr>
                      <m:t>0.75</m:t>
                    </m:r>
                  </m:oMath>
                </a14:m>
                <a:r>
                  <a:rPr lang="en-US" baseline="0" dirty="0"/>
                  <a:t>. The time plot shows a stationary process. The ACF decreases to zero fast, the PACF has an alternating decaying pattern.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patterns look like an MA(2) but see that more than 2 spikes are outside the white noise boundary, that should be sign of a more complex model.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 simulated AR(1) time series with parameter </a:t>
                </a:r>
                <a:r>
                  <a:rPr lang="en-US" sz="1200" i="0">
                    <a:latin typeface="Cambria Math" panose="02040503050406030204" pitchFamily="18" charset="0"/>
                    <a:ea typeface="Cambria Math" panose="02040503050406030204" pitchFamily="18" charset="0"/>
                  </a:rPr>
                  <a:t>𝜑</a:t>
                </a:r>
                <a:r>
                  <a:rPr lang="en-US" baseline="0" dirty="0"/>
                  <a:t> as 0.8. This is a stationary time series. Looking at the time plot, you can’t really tell the difference between AR(1) and a white noise. Looking at the ACF plot, we have a decreasing pattern and PACF shows that only the first spike, that is </a:t>
                </a:r>
                <a:r>
                  <a:rPr lang="en-US" sz="1200" i="0">
                    <a:latin typeface="Cambria Math" panose="02040503050406030204" pitchFamily="18" charset="0"/>
                    <a:ea typeface="Cambria Math" panose="02040503050406030204" pitchFamily="18" charset="0"/>
                  </a:rPr>
                  <a:t>𝜑 ̂_</a:t>
                </a:r>
                <a:r>
                  <a:rPr lang="en-US" sz="1200" b="0" i="0">
                    <a:latin typeface="Cambria Math" panose="02040503050406030204" pitchFamily="18" charset="0"/>
                    <a:ea typeface="Cambria Math" panose="02040503050406030204" pitchFamily="18" charset="0"/>
                  </a:rPr>
                  <a:t>11</a:t>
                </a:r>
                <a:r>
                  <a:rPr lang="en-US" baseline="0" dirty="0"/>
                  <a:t> is non-zero. Of course, you won’t see the exact value of zero when you work with time series data, but 95% of the spikes fall within the white noise  boundary.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267517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introduce Autoregressive Moving Average of order p and q.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stationary time series may often be adequately modelled by an ARMA model involving fewer parameters than a pure MA or AR process by itself. This is an early example of what is often called the Principle of Parsimony. This says that we want to ﬁnd a model with as few parameters as possible, but which gives an adequate representation of the data at hand.</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2346151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a example of a</a:t>
            </a:r>
            <a:r>
              <a:rPr lang="en-US" sz="1200" dirty="0"/>
              <a:t>n ARMA(2,3) time series. The time plot shows a stationary time series. None of the ACF and PACF vote for a purely MA or AR model as many of the spikes for small lags fall outside the white noise boundary. Therefore, this is a mixed ARMA model. The order of the MA part is higher since ACF is decaying but PACF does it faster. Assigning the order is a bit tough, we have better tools to do that when we introduce goodness of fit measures. </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3001381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 example of a</a:t>
            </a:r>
            <a:r>
              <a:rPr lang="en-US" sz="1200" dirty="0"/>
              <a:t>n ARMA(3,2). The time plot shows a stationary time series. Again, none of the ACF and PACF vote for a purely MA or AR model. Therefore, this is a mixed ARMA model. The order of the AR part is higher since ACF decays faster toward zero than PACF. </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15</a:t>
            </a:fld>
            <a:endParaRPr lang="en-US"/>
          </a:p>
        </p:txBody>
      </p:sp>
    </p:spTree>
    <p:extLst>
      <p:ext uri="{BB962C8B-B14F-4D97-AF65-F5344CB8AC3E}">
        <p14:creationId xmlns:p14="http://schemas.microsoft.com/office/powerpoint/2010/main" val="150160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Example of a</a:t>
            </a:r>
            <a:r>
              <a:rPr lang="en-US" sz="1200" dirty="0"/>
              <a:t>n ARMA(3,1). The time series is stationary as the time plot shows. You might think of an AR(2) here due to first two big spikes on PACF, but ACF decays slowly, that is a sign of a mixed model. Since PACF decays fast after lag 2, the order of the AR should be two units more than the MA part.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You can fit AR(2) and ARMA(3,1) to the data here and compare their goodness of fit measures to help you decide what works best. We’ll see how to estimate parameters next week. </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16</a:t>
            </a:fld>
            <a:endParaRPr lang="en-US"/>
          </a:p>
        </p:txBody>
      </p:sp>
    </p:spTree>
    <p:extLst>
      <p:ext uri="{BB962C8B-B14F-4D97-AF65-F5344CB8AC3E}">
        <p14:creationId xmlns:p14="http://schemas.microsoft.com/office/powerpoint/2010/main" val="397501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reminder that an </a:t>
                </a:r>
                <a:r>
                  <a:rPr lang="en-US" sz="1200" dirty="0"/>
                  <a:t>ARMA(</a:t>
                </a:r>
                <a:r>
                  <a:rPr lang="en-US" sz="1200" dirty="0" err="1"/>
                  <a:t>p,q</a:t>
                </a:r>
                <a:r>
                  <a:rPr lang="en-US" sz="1200" dirty="0"/>
                  <a:t>) is stationary iff absolute value of all roots for equation </a:t>
                </a:r>
                <a14:m>
                  <m:oMath xmlns:m="http://schemas.openxmlformats.org/officeDocument/2006/math">
                    <m:r>
                      <a:rPr lang="el-GR" sz="1200" i="1">
                        <a:latin typeface="Cambria Math" panose="02040503050406030204" pitchFamily="18" charset="0"/>
                        <a:ea typeface="Cambria Math" panose="02040503050406030204" pitchFamily="18" charset="0"/>
                      </a:rPr>
                      <m:t>𝜑</m:t>
                    </m:r>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𝑥</m:t>
                        </m:r>
                      </m:e>
                    </m:d>
                    <m:r>
                      <a:rPr lang="en-US" sz="1200" i="1">
                        <a:latin typeface="Cambria Math" panose="02040503050406030204" pitchFamily="18" charset="0"/>
                        <a:ea typeface="Cambria Math" panose="02040503050406030204" pitchFamily="18" charset="0"/>
                      </a:rPr>
                      <m:t>=0</m:t>
                    </m:r>
                  </m:oMath>
                </a14:m>
                <a:r>
                  <a:rPr lang="en-US" sz="1200" dirty="0"/>
                  <a:t> are greater than 1.</a:t>
                </a:r>
                <a:r>
                  <a:rPr lang="en-US" sz="1200" baseline="0" dirty="0"/>
                  <a:t> That is the characteristic function for the autoregressive part. </a:t>
                </a:r>
                <a:r>
                  <a:rPr lang="en-US" baseline="0" dirty="0"/>
                  <a:t>In practice most time series are non-stationary due to failing this condition. The time plot of such time series will show some sorts of trend. The ACF plot of such time series will show a slowly decaying pattern because of the trend as already discussed in week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reminder that an </a:t>
                </a:r>
                <a:r>
                  <a:rPr lang="en-US" sz="1200" dirty="0"/>
                  <a:t>ARMA(</a:t>
                </a:r>
                <a:r>
                  <a:rPr lang="en-US" sz="1200" dirty="0" err="1"/>
                  <a:t>p,q</a:t>
                </a:r>
                <a:r>
                  <a:rPr lang="en-US" sz="1200" dirty="0"/>
                  <a:t>) is stationary iff absolute value of all roots for equation </a:t>
                </a:r>
                <a:r>
                  <a:rPr lang="el-GR" sz="1200" i="0">
                    <a:latin typeface="Cambria Math" panose="02040503050406030204" pitchFamily="18" charset="0"/>
                    <a:ea typeface="Cambria Math" panose="02040503050406030204" pitchFamily="18" charset="0"/>
                  </a:rPr>
                  <a:t>𝜑</a:t>
                </a:r>
                <a:r>
                  <a:rPr lang="en-US" sz="1200" i="0">
                    <a:latin typeface="Cambria Math" panose="02040503050406030204" pitchFamily="18" charset="0"/>
                    <a:ea typeface="Cambria Math" panose="02040503050406030204" pitchFamily="18" charset="0"/>
                  </a:rPr>
                  <a:t>(𝑥)=0</a:t>
                </a:r>
                <a:r>
                  <a:rPr lang="en-US" sz="1200" dirty="0"/>
                  <a:t> are greater than 1.</a:t>
                </a:r>
                <a:r>
                  <a:rPr lang="en-US" sz="1200" baseline="0" dirty="0"/>
                  <a:t> That is the characteristic function for the autoregressive part. </a:t>
                </a:r>
                <a:r>
                  <a:rPr lang="en-US" baseline="0" dirty="0"/>
                  <a:t>In practice most time series are non-stationary due to failing this condition. The time plot of such time series will show some sorts of trend. The ACF plot of such time series will show a slowly decaying pattern because of the trend as already discussed in week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17</a:t>
            </a:fld>
            <a:endParaRPr lang="en-US"/>
          </a:p>
        </p:txBody>
      </p:sp>
    </p:spTree>
    <p:extLst>
      <p:ext uri="{BB962C8B-B14F-4D97-AF65-F5344CB8AC3E}">
        <p14:creationId xmlns:p14="http://schemas.microsoft.com/office/powerpoint/2010/main" val="2493675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have </a:t>
            </a:r>
            <a:r>
              <a:rPr lang="en-US" sz="1200" baseline="0" dirty="0"/>
              <a:t>a</a:t>
            </a:r>
            <a:r>
              <a:rPr lang="en-US" sz="1200" dirty="0"/>
              <a:t>n ARI(2,1) time series that is simulated using the given expression. The formula looks like a AR(2) BUT the coefficients do not satisfy the stationarity conditions. The time plot shows a non-stationary time series as there exist a trend. The ACF also confirms that since it decays very slowly. You could remove the trend using techniques discussed in week 2 BUT it won’t be that simple since the shape of the trend is bi-linear and not quadratic.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We can try differencing and see how the data responds to that. After differencing one time, the time plot now shows a stationary process, the ACF has a fast decaying pattern, and the PACF recommends an AR(2). The expression after differencing is given here where this one satisfies the stationarity conditions. So, the initial model was an ARI(2,1). </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18</a:t>
            </a:fld>
            <a:endParaRPr lang="en-US"/>
          </a:p>
        </p:txBody>
      </p:sp>
    </p:spTree>
    <p:extLst>
      <p:ext uri="{BB962C8B-B14F-4D97-AF65-F5344CB8AC3E}">
        <p14:creationId xmlns:p14="http://schemas.microsoft.com/office/powerpoint/2010/main" val="3937297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have</a:t>
            </a:r>
            <a:r>
              <a:rPr lang="en-US" sz="1200" dirty="0"/>
              <a:t> time series that is non-stationary due to existing trend in the time plot. The ACF also confirms that since it decays very slowly. The PACF has two big spikes at lag 1 and 2, this says that an AR model could be suitable to represent this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After differencing one time, the time plot now shows a stationary process, the ACF has a fast decaying pattern, and the PACF recommends an AR(3) for the differenced data. The initial model therefore is an ARI(3,1). This expression has been used to simulate this time series which is an ARI(3,1) with coefficients not satisfying the stationarity conditions. </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19</a:t>
            </a:fld>
            <a:endParaRPr lang="en-US"/>
          </a:p>
        </p:txBody>
      </p:sp>
    </p:spTree>
    <p:extLst>
      <p:ext uri="{BB962C8B-B14F-4D97-AF65-F5344CB8AC3E}">
        <p14:creationId xmlns:p14="http://schemas.microsoft.com/office/powerpoint/2010/main" val="43525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Backward-shift Operator is a common way to represent previous time steps in time series. It is shown by B and is defined in a way that when operates on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sub>
                    </m:sSub>
                  </m:oMath>
                </a14:m>
                <a:r>
                  <a:rPr lang="en-US" baseline="0" dirty="0"/>
                  <a:t>, generates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b="0" i="1" smtClean="0">
                            <a:latin typeface="Cambria Math" panose="02040503050406030204" pitchFamily="18" charset="0"/>
                          </a:rPr>
                          <m:t>𝑡</m:t>
                        </m:r>
                        <m:r>
                          <a:rPr lang="en-US" sz="1200" b="0" i="1" smtClean="0">
                            <a:latin typeface="Cambria Math" panose="02040503050406030204" pitchFamily="18" charset="0"/>
                          </a:rPr>
                          <m:t>−1</m:t>
                        </m:r>
                      </m:sub>
                    </m:sSub>
                  </m:oMath>
                </a14:m>
                <a:r>
                  <a:rPr lang="en-US" baseline="0" dirty="0"/>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Backward-shift Operator is a common way to represent time series at previous time steps. It is shown by B and is defined in a way that when operates on </a:t>
                </a:r>
                <a:r>
                  <a:rPr lang="en-US" sz="1200" b="0" i="0">
                    <a:latin typeface="Cambria Math" panose="02040503050406030204" pitchFamily="18" charset="0"/>
                  </a:rPr>
                  <a:t>𝑋_𝑡</a:t>
                </a:r>
                <a:r>
                  <a:rPr lang="en-US" baseline="0" dirty="0"/>
                  <a:t>, generates </a:t>
                </a:r>
                <a:r>
                  <a:rPr lang="en-US" sz="1200" b="0" i="0">
                    <a:latin typeface="Cambria Math" panose="02040503050406030204" pitchFamily="18" charset="0"/>
                  </a:rPr>
                  <a:t>𝑋_(𝑡−1)</a:t>
                </a:r>
                <a:r>
                  <a:rPr lang="en-US" baseline="0"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546640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variant of ARIMA modelling arises with the use of what is called fractional diﬀerencing. Fractional ARIMA models extend the above class of models by allowing d to be a non-integer.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end, given a set of data, if it appears to be non-stationary, or at least nearly non-stationary, it may be worth considering a fractional ARIMA model, with 0 &lt; d &lt; 1, as well as an ordinary ARIMA model with d = 1. You can estimate the value of d using some R functions. </a:t>
            </a:r>
          </a:p>
        </p:txBody>
      </p:sp>
      <p:sp>
        <p:nvSpPr>
          <p:cNvPr id="4" name="Slide Number Placeholder 3"/>
          <p:cNvSpPr>
            <a:spLocks noGrp="1"/>
          </p:cNvSpPr>
          <p:nvPr>
            <p:ph type="sldNum" sz="quarter" idx="10"/>
          </p:nvPr>
        </p:nvSpPr>
        <p:spPr/>
        <p:txBody>
          <a:bodyPr/>
          <a:lstStyle/>
          <a:p>
            <a:fld id="{3C061A47-1F96-4E91-A6A1-2571DEF234C8}" type="slidenum">
              <a:rPr lang="en-US" smtClean="0"/>
              <a:t>20</a:t>
            </a:fld>
            <a:endParaRPr lang="en-US"/>
          </a:p>
        </p:txBody>
      </p:sp>
    </p:spTree>
    <p:extLst>
      <p:ext uri="{BB962C8B-B14F-4D97-AF65-F5344CB8AC3E}">
        <p14:creationId xmlns:p14="http://schemas.microsoft.com/office/powerpoint/2010/main" val="2645765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have an ARFIMA model here, this expression has been used to simulate this time series. The order of differencing is 0.4 which is not an integer. The time plot seems odd, it shows a semi-stationary process, we have fluctuations that happen around 0, spread roughly between -3 and 3. The ACF have a big spike at lag 1, then drop values and decays slowly, you can tell it is somehow something between a stationary and non-stationary process. The PACF has a decaying pattern. Therefore, a mixed ARMA with higher order of MA seems like a good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fractional differencing of order 0.4, the time plot now looks nicer, the ACF acts better, PACF too decays faster. Follow the R session to estimate the differencing order and perform fractional differencing. </a:t>
            </a:r>
          </a:p>
        </p:txBody>
      </p:sp>
      <p:sp>
        <p:nvSpPr>
          <p:cNvPr id="4" name="Slide Number Placeholder 3"/>
          <p:cNvSpPr>
            <a:spLocks noGrp="1"/>
          </p:cNvSpPr>
          <p:nvPr>
            <p:ph type="sldNum" sz="quarter" idx="10"/>
          </p:nvPr>
        </p:nvSpPr>
        <p:spPr/>
        <p:txBody>
          <a:bodyPr/>
          <a:lstStyle/>
          <a:p>
            <a:fld id="{3C061A47-1F96-4E91-A6A1-2571DEF234C8}" type="slidenum">
              <a:rPr lang="en-US" smtClean="0"/>
              <a:t>21</a:t>
            </a:fld>
            <a:endParaRPr lang="en-US"/>
          </a:p>
        </p:txBody>
      </p:sp>
    </p:spTree>
    <p:extLst>
      <p:ext uri="{BB962C8B-B14F-4D97-AF65-F5344CB8AC3E}">
        <p14:creationId xmlns:p14="http://schemas.microsoft.com/office/powerpoint/2010/main" val="695311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set.seed</a:t>
            </a:r>
            <a:r>
              <a:rPr lang="en-US" dirty="0"/>
              <a:t>(165)</a:t>
            </a:r>
          </a:p>
          <a:p>
            <a:r>
              <a:rPr lang="en-US" dirty="0"/>
              <a:t>length = 300 </a:t>
            </a:r>
          </a:p>
          <a:p>
            <a:r>
              <a:rPr lang="en-US" dirty="0"/>
              <a:t>w = </a:t>
            </a:r>
            <a:r>
              <a:rPr lang="en-US" dirty="0" err="1"/>
              <a:t>rnorm</a:t>
            </a:r>
            <a:r>
              <a:rPr lang="en-US" dirty="0"/>
              <a:t>(length,0,1)</a:t>
            </a:r>
          </a:p>
          <a:p>
            <a:endParaRPr lang="en-US" dirty="0"/>
          </a:p>
          <a:p>
            <a:r>
              <a:rPr lang="en-US" dirty="0"/>
              <a:t>arma21 &lt;- rep(0,length) </a:t>
            </a:r>
          </a:p>
          <a:p>
            <a:r>
              <a:rPr lang="en-US" dirty="0"/>
              <a:t>temp &lt;- rep(0,length) </a:t>
            </a:r>
          </a:p>
          <a:p>
            <a:r>
              <a:rPr lang="en-US" dirty="0"/>
              <a:t>arma21[1] &lt;- temp[1] &lt;- w[1] </a:t>
            </a:r>
          </a:p>
          <a:p>
            <a:r>
              <a:rPr lang="en-US" dirty="0"/>
              <a:t>arma21[2] &lt;- temp[1] &lt;- w[2]</a:t>
            </a:r>
          </a:p>
          <a:p>
            <a:r>
              <a:rPr lang="en-US" dirty="0"/>
              <a:t>for (</a:t>
            </a:r>
            <a:r>
              <a:rPr lang="en-US" dirty="0" err="1"/>
              <a:t>i</a:t>
            </a:r>
            <a:r>
              <a:rPr lang="en-US" dirty="0"/>
              <a:t> in 3:length){ </a:t>
            </a:r>
          </a:p>
          <a:p>
            <a:r>
              <a:rPr lang="en-US" dirty="0"/>
              <a:t>  arma21[</a:t>
            </a:r>
            <a:r>
              <a:rPr lang="en-US" dirty="0" err="1"/>
              <a:t>i</a:t>
            </a:r>
            <a:r>
              <a:rPr lang="en-US" dirty="0"/>
              <a:t>] &lt;- 0.9*arma21[i-1]  -0.4*arma21[i-2] + w[</a:t>
            </a:r>
            <a:r>
              <a:rPr lang="en-US" dirty="0" err="1"/>
              <a:t>i</a:t>
            </a:r>
            <a:r>
              <a:rPr lang="en-US" dirty="0"/>
              <a:t>] -0.35* w[</a:t>
            </a:r>
            <a:r>
              <a:rPr lang="en-US" dirty="0" err="1"/>
              <a:t>i</a:t>
            </a:r>
            <a:r>
              <a:rPr lang="en-US" dirty="0"/>
              <a:t>]</a:t>
            </a:r>
          </a:p>
          <a:p>
            <a:r>
              <a:rPr lang="en-US" dirty="0"/>
              <a:t>}</a:t>
            </a:r>
          </a:p>
          <a:p>
            <a:endParaRPr lang="en-US" dirty="0"/>
          </a:p>
          <a:p>
            <a:r>
              <a:rPr lang="en-US" dirty="0"/>
              <a:t>par(</a:t>
            </a:r>
            <a:r>
              <a:rPr lang="en-US" dirty="0" err="1"/>
              <a:t>mfrow</a:t>
            </a:r>
            <a:r>
              <a:rPr lang="en-US" dirty="0"/>
              <a:t>=c(3,1), mar=c(3,4,3,4)) </a:t>
            </a:r>
          </a:p>
          <a:p>
            <a:r>
              <a:rPr lang="en-US" dirty="0"/>
              <a:t>plot(arma21[101:length], type="l", </a:t>
            </a:r>
            <a:r>
              <a:rPr lang="en-US" dirty="0" err="1"/>
              <a:t>xlab</a:t>
            </a:r>
            <a:r>
              <a:rPr lang="en-US" dirty="0"/>
              <a:t>="Time", </a:t>
            </a:r>
            <a:r>
              <a:rPr lang="en-US" dirty="0" err="1"/>
              <a:t>ylab</a:t>
            </a:r>
            <a:r>
              <a:rPr lang="en-US" dirty="0"/>
              <a:t>="Series",</a:t>
            </a:r>
            <a:r>
              <a:rPr lang="en-US" dirty="0" err="1"/>
              <a:t>lwd</a:t>
            </a:r>
            <a:r>
              <a:rPr lang="en-US" dirty="0"/>
              <a:t>=2)  # dropping first 100</a:t>
            </a:r>
          </a:p>
          <a:p>
            <a:r>
              <a:rPr lang="en-US" dirty="0" err="1"/>
              <a:t>Acf</a:t>
            </a:r>
            <a:r>
              <a:rPr lang="en-US" dirty="0"/>
              <a:t>(arma21[101:length], </a:t>
            </a:r>
            <a:r>
              <a:rPr lang="en-US" dirty="0" err="1"/>
              <a:t>xlab</a:t>
            </a:r>
            <a:r>
              <a:rPr lang="en-US" dirty="0"/>
              <a:t>="Lag", </a:t>
            </a:r>
            <a:r>
              <a:rPr lang="en-US" dirty="0" err="1"/>
              <a:t>ylab</a:t>
            </a:r>
            <a:r>
              <a:rPr lang="en-US" dirty="0"/>
              <a:t>="ACF", main="")              # starts at lag 1</a:t>
            </a:r>
          </a:p>
          <a:p>
            <a:r>
              <a:rPr lang="en-US" dirty="0" err="1"/>
              <a:t>Pacf</a:t>
            </a:r>
            <a:r>
              <a:rPr lang="en-US" dirty="0"/>
              <a:t>(arma21[101:length], </a:t>
            </a:r>
            <a:r>
              <a:rPr lang="en-US" dirty="0" err="1"/>
              <a:t>xlab</a:t>
            </a:r>
            <a:r>
              <a:rPr lang="en-US" dirty="0"/>
              <a:t>="Lag", </a:t>
            </a:r>
            <a:r>
              <a:rPr lang="en-US" dirty="0" err="1"/>
              <a:t>ylab</a:t>
            </a:r>
            <a:r>
              <a:rPr lang="en-US" dirty="0"/>
              <a:t>="PACF", main="")            # # starts at lag 1</a:t>
            </a:r>
          </a:p>
          <a:p>
            <a:r>
              <a:rPr lang="en-US" dirty="0"/>
              <a:t>par(</a:t>
            </a:r>
            <a:r>
              <a:rPr lang="en-US" dirty="0" err="1"/>
              <a:t>mfrow</a:t>
            </a:r>
            <a:r>
              <a:rPr lang="en-US" dirty="0"/>
              <a:t>=c(1,1))</a:t>
            </a:r>
          </a:p>
        </p:txBody>
      </p:sp>
      <p:sp>
        <p:nvSpPr>
          <p:cNvPr id="4" name="Slide Number Placeholder 3"/>
          <p:cNvSpPr>
            <a:spLocks noGrp="1"/>
          </p:cNvSpPr>
          <p:nvPr>
            <p:ph type="sldNum" sz="quarter" idx="10"/>
          </p:nvPr>
        </p:nvSpPr>
        <p:spPr/>
        <p:txBody>
          <a:bodyPr/>
          <a:lstStyle/>
          <a:p>
            <a:fld id="{AB49C82B-4FE9-4026-A671-F42D8142A0B4}" type="slidenum">
              <a:rPr lang="en-US" smtClean="0"/>
              <a:t>22</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23</a:t>
            </a:fld>
            <a:endParaRPr lang="en-US"/>
          </a:p>
        </p:txBody>
      </p:sp>
    </p:spTree>
    <p:extLst>
      <p:ext uri="{BB962C8B-B14F-4D97-AF65-F5344CB8AC3E}">
        <p14:creationId xmlns:p14="http://schemas.microsoft.com/office/powerpoint/2010/main" val="302816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ctrlPr>
                            <a:rPr lang="en-US" sz="1200" b="0" i="1" smtClean="0">
                              <a:solidFill>
                                <a:schemeClr val="tx1"/>
                              </a:solidFill>
                              <a:latin typeface="Cambria Math" panose="02040503050406030204" pitchFamily="18" charset="0"/>
                            </a:rPr>
                          </m:ctrlPr>
                        </m:dPr>
                        <m:e>
                          <m:r>
                            <a:rPr lang="en-US" sz="1200" b="0" i="1" smtClean="0">
                              <a:solidFill>
                                <a:schemeClr val="tx1"/>
                              </a:solidFill>
                              <a:latin typeface="Cambria Math" panose="02040503050406030204" pitchFamily="18" charset="0"/>
                            </a:rPr>
                            <m:t>1−0.5</m:t>
                          </m:r>
                          <m:sSup>
                            <m:sSupPr>
                              <m:ctrlPr>
                                <a:rPr lang="en-US" sz="1200" b="0" i="1" smtClean="0">
                                  <a:solidFill>
                                    <a:schemeClr val="tx1"/>
                                  </a:solidFill>
                                  <a:latin typeface="Cambria Math" panose="02040503050406030204" pitchFamily="18" charset="0"/>
                                </a:rPr>
                              </m:ctrlPr>
                            </m:sSupPr>
                            <m:e>
                              <m:r>
                                <a:rPr lang="en-US" sz="1200" b="0" i="1" smtClean="0">
                                  <a:solidFill>
                                    <a:schemeClr val="tx1"/>
                                  </a:solidFill>
                                  <a:latin typeface="Cambria Math" panose="02040503050406030204" pitchFamily="18" charset="0"/>
                                </a:rPr>
                                <m:t>𝐵</m:t>
                              </m:r>
                            </m:e>
                            <m:sup>
                              <m:r>
                                <a:rPr lang="en-US" sz="1200" b="0" i="1" smtClean="0">
                                  <a:solidFill>
                                    <a:schemeClr val="tx1"/>
                                  </a:solidFill>
                                  <a:latin typeface="Cambria Math" panose="02040503050406030204" pitchFamily="18" charset="0"/>
                                </a:rPr>
                                <m:t>2</m:t>
                              </m:r>
                            </m:sup>
                          </m:sSup>
                        </m:e>
                      </m:d>
                      <m:d>
                        <m:dPr>
                          <m:ctrlPr>
                            <a:rPr lang="en-US" sz="1200" b="0" i="1" smtClean="0">
                              <a:solidFill>
                                <a:schemeClr val="tx1"/>
                              </a:solidFill>
                              <a:latin typeface="Cambria Math" panose="02040503050406030204" pitchFamily="18" charset="0"/>
                            </a:rPr>
                          </m:ctrlPr>
                        </m:dPr>
                        <m:e>
                          <m:r>
                            <a:rPr lang="en-US" sz="1200" b="0" i="1" smtClean="0">
                              <a:solidFill>
                                <a:schemeClr val="tx1"/>
                              </a:solidFill>
                              <a:latin typeface="Cambria Math" panose="02040503050406030204" pitchFamily="18" charset="0"/>
                            </a:rPr>
                            <m:t>1−</m:t>
                          </m:r>
                          <m:r>
                            <a:rPr lang="en-US" sz="1200" b="0" i="1" smtClean="0">
                              <a:solidFill>
                                <a:schemeClr val="tx1"/>
                              </a:solidFill>
                              <a:latin typeface="Cambria Math" panose="02040503050406030204" pitchFamily="18" charset="0"/>
                            </a:rPr>
                            <m:t>𝐵</m:t>
                          </m:r>
                        </m:e>
                      </m:d>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sub>
                      </m:sSub>
                      <m:r>
                        <a:rPr lang="en-US" sz="1200" b="0" i="1" smtClean="0">
                          <a:solidFill>
                            <a:schemeClr val="tx1"/>
                          </a:solidFill>
                          <a:latin typeface="Cambria Math" panose="02040503050406030204" pitchFamily="18" charset="0"/>
                        </a:rPr>
                        <m:t>=</m:t>
                      </m:r>
                      <m:d>
                        <m:dPr>
                          <m:ctrlPr>
                            <a:rPr lang="en-US" sz="1200" b="0" i="1" smtClean="0">
                              <a:solidFill>
                                <a:schemeClr val="tx1"/>
                              </a:solidFill>
                              <a:latin typeface="Cambria Math" panose="02040503050406030204" pitchFamily="18" charset="0"/>
                            </a:rPr>
                          </m:ctrlPr>
                        </m:dPr>
                        <m:e>
                          <m:r>
                            <a:rPr lang="en-US" sz="1200" b="0" i="1" smtClean="0">
                              <a:solidFill>
                                <a:schemeClr val="tx1"/>
                              </a:solidFill>
                              <a:latin typeface="Cambria Math" panose="02040503050406030204" pitchFamily="18" charset="0"/>
                            </a:rPr>
                            <m:t>1−0.5</m:t>
                          </m:r>
                          <m:sSup>
                            <m:sSupPr>
                              <m:ctrlPr>
                                <a:rPr lang="en-US" sz="1200" b="0" i="1" smtClean="0">
                                  <a:solidFill>
                                    <a:schemeClr val="tx1"/>
                                  </a:solidFill>
                                  <a:latin typeface="Cambria Math" panose="02040503050406030204" pitchFamily="18" charset="0"/>
                                </a:rPr>
                              </m:ctrlPr>
                            </m:sSupPr>
                            <m:e>
                              <m:r>
                                <a:rPr lang="en-US" sz="1200" b="0" i="1" smtClean="0">
                                  <a:solidFill>
                                    <a:schemeClr val="tx1"/>
                                  </a:solidFill>
                                  <a:latin typeface="Cambria Math" panose="02040503050406030204" pitchFamily="18" charset="0"/>
                                </a:rPr>
                                <m:t>𝐵</m:t>
                              </m:r>
                            </m:e>
                            <m:sup>
                              <m:r>
                                <a:rPr lang="en-US" sz="1200" b="0" i="1" smtClean="0">
                                  <a:solidFill>
                                    <a:schemeClr val="tx1"/>
                                  </a:solidFill>
                                  <a:latin typeface="Cambria Math" panose="02040503050406030204" pitchFamily="18" charset="0"/>
                                </a:rPr>
                                <m:t>2</m:t>
                              </m:r>
                            </m:sup>
                          </m:sSup>
                        </m:e>
                      </m:d>
                      <m:d>
                        <m:dPr>
                          <m:ctrlPr>
                            <a:rPr lang="en-US" sz="1200" b="0" i="1" smtClean="0">
                              <a:solidFill>
                                <a:schemeClr val="tx1"/>
                              </a:solidFill>
                              <a:latin typeface="Cambria Math" panose="02040503050406030204" pitchFamily="18" charset="0"/>
                            </a:rPr>
                          </m:ctrlPr>
                        </m:dPr>
                        <m:e>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sub>
                          </m:sSub>
                          <m:r>
                            <a:rPr lang="en-US" sz="1200" b="0" i="1" smtClean="0">
                              <a:solidFill>
                                <a:schemeClr val="tx1"/>
                              </a:solidFill>
                              <a:latin typeface="Cambria Math" panose="02040503050406030204" pitchFamily="18" charset="0"/>
                            </a:rPr>
                            <m:t>−</m:t>
                          </m:r>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r>
                                <a:rPr lang="en-US" sz="1200" b="0" i="1" smtClean="0">
                                  <a:solidFill>
                                    <a:schemeClr val="tx1"/>
                                  </a:solidFill>
                                  <a:latin typeface="Cambria Math" panose="02040503050406030204" pitchFamily="18" charset="0"/>
                                </a:rPr>
                                <m:t>−1</m:t>
                              </m:r>
                            </m:sub>
                          </m:sSub>
                        </m:e>
                      </m:d>
                      <m:r>
                        <a:rPr lang="en-US" sz="1200" b="0" i="1" smtClean="0">
                          <a:solidFill>
                            <a:schemeClr val="tx1"/>
                          </a:solidFill>
                          <a:latin typeface="Cambria Math" panose="02040503050406030204" pitchFamily="18" charset="0"/>
                        </a:rPr>
                        <m:t>=</m:t>
                      </m:r>
                      <m:d>
                        <m:dPr>
                          <m:ctrlPr>
                            <a:rPr lang="en-US" sz="1200" b="0" i="1" smtClean="0">
                              <a:solidFill>
                                <a:schemeClr val="tx1"/>
                              </a:solidFill>
                              <a:latin typeface="Cambria Math" panose="02040503050406030204" pitchFamily="18" charset="0"/>
                            </a:rPr>
                          </m:ctrlPr>
                        </m:dPr>
                        <m:e>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sub>
                          </m:sSub>
                          <m:r>
                            <a:rPr lang="en-US" sz="1200" b="0" i="1" smtClean="0">
                              <a:solidFill>
                                <a:schemeClr val="tx1"/>
                              </a:solidFill>
                              <a:latin typeface="Cambria Math" panose="02040503050406030204" pitchFamily="18" charset="0"/>
                            </a:rPr>
                            <m:t>−</m:t>
                          </m:r>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r>
                                <a:rPr lang="en-US" sz="1200" b="0" i="1" smtClean="0">
                                  <a:solidFill>
                                    <a:schemeClr val="tx1"/>
                                  </a:solidFill>
                                  <a:latin typeface="Cambria Math" panose="02040503050406030204" pitchFamily="18" charset="0"/>
                                </a:rPr>
                                <m:t>−1</m:t>
                              </m:r>
                            </m:sub>
                          </m:sSub>
                        </m:e>
                      </m:d>
                      <m:r>
                        <a:rPr lang="en-US" sz="1200" b="0" i="1" smtClean="0">
                          <a:solidFill>
                            <a:schemeClr val="tx1"/>
                          </a:solidFill>
                          <a:latin typeface="Cambria Math" panose="02040503050406030204" pitchFamily="18" charset="0"/>
                        </a:rPr>
                        <m:t>−0.5</m:t>
                      </m:r>
                      <m:sSup>
                        <m:sSupPr>
                          <m:ctrlPr>
                            <a:rPr lang="en-US" sz="1200" b="0" i="1" smtClean="0">
                              <a:solidFill>
                                <a:schemeClr val="tx1"/>
                              </a:solidFill>
                              <a:latin typeface="Cambria Math" panose="02040503050406030204" pitchFamily="18" charset="0"/>
                            </a:rPr>
                          </m:ctrlPr>
                        </m:sSupPr>
                        <m:e>
                          <m:r>
                            <a:rPr lang="en-US" sz="1200" b="0" i="1" smtClean="0">
                              <a:solidFill>
                                <a:schemeClr val="tx1"/>
                              </a:solidFill>
                              <a:latin typeface="Cambria Math" panose="02040503050406030204" pitchFamily="18" charset="0"/>
                            </a:rPr>
                            <m:t>𝐵</m:t>
                          </m:r>
                        </m:e>
                        <m:sup>
                          <m:r>
                            <a:rPr lang="en-US" sz="1200" b="0" i="1" smtClean="0">
                              <a:solidFill>
                                <a:schemeClr val="tx1"/>
                              </a:solidFill>
                              <a:latin typeface="Cambria Math" panose="02040503050406030204" pitchFamily="18" charset="0"/>
                            </a:rPr>
                            <m:t>2</m:t>
                          </m:r>
                        </m:sup>
                      </m:sSup>
                      <m:d>
                        <m:dPr>
                          <m:ctrlPr>
                            <a:rPr lang="en-US" sz="1200" b="0" i="1" smtClean="0">
                              <a:solidFill>
                                <a:schemeClr val="tx1"/>
                              </a:solidFill>
                              <a:latin typeface="Cambria Math" panose="02040503050406030204" pitchFamily="18" charset="0"/>
                            </a:rPr>
                          </m:ctrlPr>
                        </m:dPr>
                        <m:e>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sub>
                          </m:sSub>
                          <m:r>
                            <a:rPr lang="en-US" sz="1200" b="0" i="1" smtClean="0">
                              <a:solidFill>
                                <a:schemeClr val="tx1"/>
                              </a:solidFill>
                              <a:latin typeface="Cambria Math" panose="02040503050406030204" pitchFamily="18" charset="0"/>
                            </a:rPr>
                            <m:t>−</m:t>
                          </m:r>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r>
                                <a:rPr lang="en-US" sz="1200" b="0" i="1" smtClean="0">
                                  <a:solidFill>
                                    <a:schemeClr val="tx1"/>
                                  </a:solidFill>
                                  <a:latin typeface="Cambria Math" panose="02040503050406030204" pitchFamily="18" charset="0"/>
                                </a:rPr>
                                <m:t>−1</m:t>
                              </m:r>
                            </m:sub>
                          </m:sSub>
                        </m:e>
                      </m:d>
                      <m:r>
                        <a:rPr lang="en-US" sz="1200" b="0" i="1" smtClean="0">
                          <a:solidFill>
                            <a:schemeClr val="tx1"/>
                          </a:solidFill>
                          <a:latin typeface="Cambria Math" panose="02040503050406030204" pitchFamily="18" charset="0"/>
                        </a:rPr>
                        <m:t>=</m:t>
                      </m:r>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sub>
                      </m:sSub>
                      <m:r>
                        <a:rPr lang="en-US" sz="1200" b="0" i="1" smtClean="0">
                          <a:solidFill>
                            <a:schemeClr val="tx1"/>
                          </a:solidFill>
                          <a:latin typeface="Cambria Math" panose="02040503050406030204" pitchFamily="18" charset="0"/>
                        </a:rPr>
                        <m:t>−</m:t>
                      </m:r>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r>
                            <a:rPr lang="en-US" sz="1200" b="0" i="1" smtClean="0">
                              <a:solidFill>
                                <a:schemeClr val="tx1"/>
                              </a:solidFill>
                              <a:latin typeface="Cambria Math" panose="02040503050406030204" pitchFamily="18" charset="0"/>
                            </a:rPr>
                            <m:t>−1</m:t>
                          </m:r>
                        </m:sub>
                      </m:sSub>
                      <m:r>
                        <a:rPr lang="en-US" sz="1200" b="0" i="1" smtClean="0">
                          <a:solidFill>
                            <a:schemeClr val="tx1"/>
                          </a:solidFill>
                          <a:latin typeface="Cambria Math" panose="02040503050406030204" pitchFamily="18" charset="0"/>
                        </a:rPr>
                        <m:t>−0.5</m:t>
                      </m:r>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r>
                            <a:rPr lang="en-US" sz="1200" b="0" i="1" smtClean="0">
                              <a:solidFill>
                                <a:schemeClr val="tx1"/>
                              </a:solidFill>
                              <a:latin typeface="Cambria Math" panose="02040503050406030204" pitchFamily="18" charset="0"/>
                            </a:rPr>
                            <m:t>−2</m:t>
                          </m:r>
                        </m:sub>
                      </m:sSub>
                      <m:r>
                        <a:rPr lang="en-US" sz="1200" b="0" i="1" smtClean="0">
                          <a:solidFill>
                            <a:schemeClr val="tx1"/>
                          </a:solidFill>
                          <a:latin typeface="Cambria Math" panose="02040503050406030204" pitchFamily="18" charset="0"/>
                        </a:rPr>
                        <m:t>+0.5</m:t>
                      </m:r>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r>
                            <a:rPr lang="en-US" sz="1200" b="0" i="1" smtClean="0">
                              <a:solidFill>
                                <a:schemeClr val="tx1"/>
                              </a:solidFill>
                              <a:latin typeface="Cambria Math" panose="02040503050406030204" pitchFamily="18" charset="0"/>
                            </a:rPr>
                            <m:t>−3</m:t>
                          </m:r>
                        </m:sub>
                      </m:sSub>
                    </m:oMath>
                  </m:oMathPara>
                </a14:m>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also multiply </a:t>
                </a:r>
                <a14:m>
                  <m:oMath xmlns:m="http://schemas.openxmlformats.org/officeDocument/2006/math">
                    <m:d>
                      <m:dPr>
                        <m:ctrlPr>
                          <a:rPr lang="en-US" sz="1200" b="0" i="1" smtClean="0">
                            <a:solidFill>
                              <a:schemeClr val="tx1"/>
                            </a:solidFill>
                            <a:latin typeface="Cambria Math" panose="02040503050406030204" pitchFamily="18" charset="0"/>
                          </a:rPr>
                        </m:ctrlPr>
                      </m:dPr>
                      <m:e>
                        <m:r>
                          <a:rPr lang="en-US" sz="1200" b="0" i="1" smtClean="0">
                            <a:solidFill>
                              <a:schemeClr val="tx1"/>
                            </a:solidFill>
                            <a:latin typeface="Cambria Math" panose="02040503050406030204" pitchFamily="18" charset="0"/>
                          </a:rPr>
                          <m:t>1−0.5</m:t>
                        </m:r>
                        <m:sSup>
                          <m:sSupPr>
                            <m:ctrlPr>
                              <a:rPr lang="en-US" sz="1200" b="0" i="1" smtClean="0">
                                <a:solidFill>
                                  <a:schemeClr val="tx1"/>
                                </a:solidFill>
                                <a:latin typeface="Cambria Math" panose="02040503050406030204" pitchFamily="18" charset="0"/>
                              </a:rPr>
                            </m:ctrlPr>
                          </m:sSupPr>
                          <m:e>
                            <m:r>
                              <a:rPr lang="en-US" sz="1200" b="0" i="1" smtClean="0">
                                <a:solidFill>
                                  <a:schemeClr val="tx1"/>
                                </a:solidFill>
                                <a:latin typeface="Cambria Math" panose="02040503050406030204" pitchFamily="18" charset="0"/>
                              </a:rPr>
                              <m:t>𝐵</m:t>
                            </m:r>
                          </m:e>
                          <m:sup>
                            <m:r>
                              <a:rPr lang="en-US" sz="1200" b="0" i="1" smtClean="0">
                                <a:solidFill>
                                  <a:schemeClr val="tx1"/>
                                </a:solidFill>
                                <a:latin typeface="Cambria Math" panose="02040503050406030204" pitchFamily="18" charset="0"/>
                              </a:rPr>
                              <m:t>2</m:t>
                            </m:r>
                          </m:sup>
                        </m:sSup>
                      </m:e>
                    </m:d>
                    <m:d>
                      <m:dPr>
                        <m:ctrlPr>
                          <a:rPr lang="en-US" sz="1200" b="0" i="1" smtClean="0">
                            <a:solidFill>
                              <a:schemeClr val="tx1"/>
                            </a:solidFill>
                            <a:latin typeface="Cambria Math" panose="02040503050406030204" pitchFamily="18" charset="0"/>
                          </a:rPr>
                        </m:ctrlPr>
                      </m:dPr>
                      <m:e>
                        <m:r>
                          <a:rPr lang="en-US" sz="1200" b="0" i="1" smtClean="0">
                            <a:solidFill>
                              <a:schemeClr val="tx1"/>
                            </a:solidFill>
                            <a:latin typeface="Cambria Math" panose="02040503050406030204" pitchFamily="18" charset="0"/>
                          </a:rPr>
                          <m:t>1−</m:t>
                        </m:r>
                        <m:r>
                          <a:rPr lang="en-US" sz="1200" b="0" i="1" smtClean="0">
                            <a:solidFill>
                              <a:schemeClr val="tx1"/>
                            </a:solidFill>
                            <a:latin typeface="Cambria Math" panose="02040503050406030204" pitchFamily="18" charset="0"/>
                          </a:rPr>
                          <m:t>𝐵</m:t>
                        </m:r>
                      </m:e>
                    </m:d>
                  </m:oMath>
                </a14:m>
                <a:r>
                  <a:rPr lang="en-US" sz="1200" dirty="0"/>
                  <a:t> and then</a:t>
                </a:r>
                <a:r>
                  <a:rPr lang="en-US" sz="1200" baseline="0" dirty="0"/>
                  <a:t> apply it to </a:t>
                </a:r>
                <a14:m>
                  <m:oMath xmlns:m="http://schemas.openxmlformats.org/officeDocument/2006/math">
                    <m:sSub>
                      <m:sSubPr>
                        <m:ctrlPr>
                          <a:rPr lang="en-US" sz="1200" i="1" smtClean="0">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𝑋</m:t>
                        </m:r>
                      </m:e>
                      <m:sub>
                        <m:r>
                          <a:rPr lang="en-US" sz="1200" i="1">
                            <a:solidFill>
                              <a:schemeClr val="tx1"/>
                            </a:solidFill>
                            <a:latin typeface="Cambria Math" panose="02040503050406030204" pitchFamily="18" charset="0"/>
                          </a:rPr>
                          <m:t>𝑡</m:t>
                        </m:r>
                      </m:sub>
                    </m:sSub>
                  </m:oMath>
                </a14:m>
                <a:r>
                  <a:rPr lang="en-US" sz="1200" dirty="0"/>
                  <a:t>, results will be the same since </a:t>
                </a:r>
                <a14:m>
                  <m:oMath xmlns:m="http://schemas.openxmlformats.org/officeDocument/2006/math">
                    <m:r>
                      <a:rPr lang="en-US" sz="1200" b="0" i="1" smtClean="0">
                        <a:solidFill>
                          <a:schemeClr val="tx1"/>
                        </a:solidFill>
                        <a:latin typeface="Cambria Math" panose="02040503050406030204" pitchFamily="18" charset="0"/>
                      </a:rPr>
                      <m:t>𝐵</m:t>
                    </m:r>
                  </m:oMath>
                </a14:m>
                <a:r>
                  <a:rPr lang="en-US" sz="1200" dirty="0"/>
                  <a:t> is a</a:t>
                </a:r>
                <a:r>
                  <a:rPr lang="en-US" sz="1200" baseline="0" dirty="0"/>
                  <a:t> linear operator.</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 of a simulated random walk, the noise has a standard normal distribution. This first time plot is for 200 instances, there seems to be an increasing pattern in the time plot. </a:t>
                </a:r>
                <a:r>
                  <a:rPr lang="en-US" sz="1200" dirty="0"/>
                  <a:t>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slowly decrease by increasing lags k. This</a:t>
                </a:r>
                <a:r>
                  <a:rPr lang="en-US" sz="1200" dirty="0"/>
                  <a:t> pattern matches the theoretical form of the 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what we discussed earlier, this very slow decrease is an indicator of a non-stationary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time plot is the same time series plotted for 2000 instances. There are some short term patterns in the time plot. The ACF shows that 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are not even close to zero at lag 33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Using the backward-shift operator, …</a:t>
            </a:r>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289238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Investigating the stationarity conditions for AR(1) and AR(2) </a:t>
            </a:r>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76588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have a definition here, general linear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IMPORTANT: So, in the end, stationary AR time series are especial case of infinite order MA time series.</a:t>
            </a:r>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205626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how AR(1) and AR(2) can be represented in the general linear form.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 AR process may also be thought of as an infinite-order moving average process. </a:t>
            </a:r>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3090751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new definition, invertibility.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IMPORTANT: So, in the end, invertible MA time series are especial case of infinite order AR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349106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time to mix autoregressive and moving average time series and introduce ARMA models. </a:t>
                </a:r>
                <a:r>
                  <a:rPr lang="en-US" sz="1200" dirty="0"/>
                  <a:t>An ARMA(1,1) is given by this expression, which as you can see, has both components of AR(1) and MA(1). So, values of time series are composed of value in previous time step, plus a new random noise, plus a random noise from previous time step.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backward-shift operator, this time series can be written 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Introducing autoregressive of order 1, this time series looks very similar to a random walk, except that the previous step has been multiplied by a coefficient which we show by </a:t>
                </a:r>
                <a:r>
                  <a:rPr lang="el-GR" baseline="0" dirty="0"/>
                  <a:t>φ</a:t>
                </a:r>
                <a:r>
                  <a:rPr lang="en-US" baseline="0" dirty="0"/>
                  <a:t>. </a:t>
                </a:r>
                <a:r>
                  <a:rPr lang="el-GR" baseline="0" dirty="0"/>
                  <a:t>φ</a:t>
                </a:r>
                <a:r>
                  <a:rPr lang="en-US" baseline="0" dirty="0"/>
                  <a:t> is a constant number. Suppose the series starts with </a:t>
                </a:r>
                <a:r>
                  <a:rPr lang="en-US" sz="1200" i="0">
                    <a:latin typeface="Cambria Math" panose="02040503050406030204" pitchFamily="18" charset="0"/>
                    <a:ea typeface="Cambria Math" panose="02040503050406030204" pitchFamily="18" charset="0"/>
                  </a:rPr>
                  <a:t>𝜀_0</a:t>
                </a:r>
                <a:r>
                  <a:rPr lang="en-US" baseline="0" dirty="0"/>
                  <a:t>. Then,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investigate properties of this time series, lets start with the mean function </a:t>
                </a:r>
                <a:r>
                  <a:rPr lang="en-US" sz="1200" b="0" i="0">
                    <a:latin typeface="Cambria Math" panose="02040503050406030204" pitchFamily="18" charset="0"/>
                    <a:ea typeface="Cambria Math" panose="02040503050406030204" pitchFamily="18" charset="0"/>
                  </a:rPr>
                  <a:t>𝜇_</a:t>
                </a:r>
                <a:r>
                  <a:rPr lang="en-US" sz="1200" b="0" i="0">
                    <a:latin typeface="Cambria Math" panose="02040503050406030204" pitchFamily="18" charset="0"/>
                  </a:rPr>
                  <a:t>𝑡</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28481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2/26/2021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780.png"/><Relationship Id="rId39" Type="http://schemas.openxmlformats.org/officeDocument/2006/relationships/image" Target="../media/image110.png"/><Relationship Id="rId34" Type="http://schemas.openxmlformats.org/officeDocument/2006/relationships/image" Target="../media/image105.png"/><Relationship Id="rId25" Type="http://schemas.openxmlformats.org/officeDocument/2006/relationships/image" Target="NULL"/><Relationship Id="rId33" Type="http://schemas.openxmlformats.org/officeDocument/2006/relationships/image" Target="../media/image104.png"/><Relationship Id="rId38" Type="http://schemas.openxmlformats.org/officeDocument/2006/relationships/image" Target="../media/image109.png"/><Relationship Id="rId2" Type="http://schemas.openxmlformats.org/officeDocument/2006/relationships/notesSlide" Target="../notesSlides/notesSlide10.xml"/><Relationship Id="rId29" Type="http://schemas.openxmlformats.org/officeDocument/2006/relationships/image" Target="../media/image980.png"/><Relationship Id="rId41" Type="http://schemas.openxmlformats.org/officeDocument/2006/relationships/image" Target="../media/image112.png"/><Relationship Id="rId1" Type="http://schemas.openxmlformats.org/officeDocument/2006/relationships/slideLayout" Target="../slideLayouts/slideLayout2.xml"/><Relationship Id="rId32" Type="http://schemas.openxmlformats.org/officeDocument/2006/relationships/image" Target="../media/image103.png"/><Relationship Id="rId37" Type="http://schemas.openxmlformats.org/officeDocument/2006/relationships/image" Target="../media/image108.png"/><Relationship Id="rId40" Type="http://schemas.openxmlformats.org/officeDocument/2006/relationships/image" Target="../media/image111.png"/><Relationship Id="rId36" Type="http://schemas.openxmlformats.org/officeDocument/2006/relationships/image" Target="../media/image107.png"/><Relationship Id="rId31" Type="http://schemas.openxmlformats.org/officeDocument/2006/relationships/image" Target="../media/image102.png"/><Relationship Id="rId27" Type="http://schemas.openxmlformats.org/officeDocument/2006/relationships/image" Target="../media/image100.png"/><Relationship Id="rId30" Type="http://schemas.openxmlformats.org/officeDocument/2006/relationships/image" Target="../media/image101.png"/><Relationship Id="rId35" Type="http://schemas.openxmlformats.org/officeDocument/2006/relationships/image" Target="../media/image106.png"/></Relationships>
</file>

<file path=ppt/slides/_rels/slide11.xml.rels><?xml version="1.0" encoding="UTF-8" standalone="yes"?>
<Relationships xmlns="http://schemas.openxmlformats.org/package/2006/relationships"><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12.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13.xml.rels><?xml version="1.0" encoding="UTF-8" standalone="yes"?>
<Relationships xmlns="http://schemas.openxmlformats.org/package/2006/relationships"><Relationship Id="rId3" Type="http://schemas.openxmlformats.org/officeDocument/2006/relationships/image" Target="../media/image11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23" Type="http://schemas.openxmlformats.org/officeDocument/2006/relationships/image" Target="../media/image1170.png"/><Relationship Id="rId4" Type="http://schemas.openxmlformats.org/officeDocument/2006/relationships/image" Target="../media/image123.png"/></Relationships>
</file>

<file path=ppt/slides/_rels/slide1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1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_rels/slide1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4.png"/><Relationship Id="rId4" Type="http://schemas.openxmlformats.org/officeDocument/2006/relationships/image" Target="../media/image133.png"/></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19.xml.rels><?xml version="1.0" encoding="UTF-8" standalone="yes"?>
<Relationships xmlns="http://schemas.openxmlformats.org/package/2006/relationships"><Relationship Id="rId3" Type="http://schemas.openxmlformats.org/officeDocument/2006/relationships/image" Target="../media/image1440.png"/><Relationship Id="rId7" Type="http://schemas.openxmlformats.org/officeDocument/2006/relationships/image" Target="../media/image14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5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22.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8.png"/><Relationship Id="rId4" Type="http://schemas.openxmlformats.org/officeDocument/2006/relationships/image" Target="../media/image157.png"/></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00.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20.png"/><Relationship Id="rId4" Type="http://schemas.openxmlformats.org/officeDocument/2006/relationships/image" Target="../media/image210.png"/><Relationship Id="rId9" Type="http://schemas.openxmlformats.org/officeDocument/2006/relationships/image" Target="../media/image260.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notesSlide" Target="../notesSlides/notesSlide5.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png"/><Relationship Id="rId23"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s>
</file>

<file path=ppt/slides/_rels/slide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270.png"/><Relationship Id="rId7"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9.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18" Type="http://schemas.openxmlformats.org/officeDocument/2006/relationships/image" Target="../media/image86.png"/><Relationship Id="rId26" Type="http://schemas.openxmlformats.org/officeDocument/2006/relationships/image" Target="../media/image94.png"/><Relationship Id="rId3" Type="http://schemas.openxmlformats.org/officeDocument/2006/relationships/image" Target="../media/image71.png"/><Relationship Id="rId21" Type="http://schemas.openxmlformats.org/officeDocument/2006/relationships/image" Target="../media/image89.png"/><Relationship Id="rId7" Type="http://schemas.openxmlformats.org/officeDocument/2006/relationships/image" Target="../media/image75.png"/><Relationship Id="rId12" Type="http://schemas.openxmlformats.org/officeDocument/2006/relationships/image" Target="../media/image80.png"/><Relationship Id="rId17" Type="http://schemas.openxmlformats.org/officeDocument/2006/relationships/image" Target="../media/image85.png"/><Relationship Id="rId25" Type="http://schemas.openxmlformats.org/officeDocument/2006/relationships/image" Target="../media/image93.png"/><Relationship Id="rId2" Type="http://schemas.openxmlformats.org/officeDocument/2006/relationships/notesSlide" Target="../notesSlides/notesSlide9.xml"/><Relationship Id="rId16" Type="http://schemas.openxmlformats.org/officeDocument/2006/relationships/image" Target="../media/image84.png"/><Relationship Id="rId20" Type="http://schemas.openxmlformats.org/officeDocument/2006/relationships/image" Target="../media/image88.png"/><Relationship Id="rId29"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9.png"/><Relationship Id="rId24" Type="http://schemas.openxmlformats.org/officeDocument/2006/relationships/image" Target="../media/image92.png"/><Relationship Id="rId5" Type="http://schemas.openxmlformats.org/officeDocument/2006/relationships/image" Target="../media/image73.png"/><Relationship Id="rId15" Type="http://schemas.openxmlformats.org/officeDocument/2006/relationships/image" Target="../media/image83.png"/><Relationship Id="rId23" Type="http://schemas.openxmlformats.org/officeDocument/2006/relationships/image" Target="../media/image91.png"/><Relationship Id="rId28" Type="http://schemas.openxmlformats.org/officeDocument/2006/relationships/image" Target="../media/image96.png"/><Relationship Id="rId10" Type="http://schemas.openxmlformats.org/officeDocument/2006/relationships/image" Target="../media/image78.png"/><Relationship Id="rId19" Type="http://schemas.openxmlformats.org/officeDocument/2006/relationships/image" Target="../media/image87.png"/><Relationship Id="rId31" Type="http://schemas.openxmlformats.org/officeDocument/2006/relationships/image" Target="../media/image99.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82.png"/><Relationship Id="rId22" Type="http://schemas.openxmlformats.org/officeDocument/2006/relationships/image" Target="../media/image90.png"/><Relationship Id="rId27" Type="http://schemas.openxmlformats.org/officeDocument/2006/relationships/image" Target="../media/image95.png"/><Relationship Id="rId30" Type="http://schemas.openxmlformats.org/officeDocument/2006/relationships/image" Target="../media/image9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lstStyle/>
          <a:p>
            <a:r>
              <a:rPr lang="en-US" dirty="0">
                <a:solidFill>
                  <a:srgbClr val="990033"/>
                </a:solidFill>
              </a:rPr>
              <a:t>ARFIMA Time Series</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ARMA(1,1)</a:t>
            </a:r>
          </a:p>
        </p:txBody>
      </p:sp>
      <p:grpSp>
        <p:nvGrpSpPr>
          <p:cNvPr id="28" name="Group 27">
            <a:extLst>
              <a:ext uri="{FF2B5EF4-FFF2-40B4-BE49-F238E27FC236}">
                <a16:creationId xmlns:a16="http://schemas.microsoft.com/office/drawing/2014/main" id="{18F6FDE2-6CA4-49B8-A3E4-5801137F9C56}"/>
              </a:ext>
            </a:extLst>
          </p:cNvPr>
          <p:cNvGrpSpPr/>
          <p:nvPr/>
        </p:nvGrpSpPr>
        <p:grpSpPr>
          <a:xfrm>
            <a:off x="8536660" y="4260298"/>
            <a:ext cx="3281321" cy="2381982"/>
            <a:chOff x="7823775" y="2494621"/>
            <a:chExt cx="4044288" cy="2807378"/>
          </a:xfrm>
        </p:grpSpPr>
        <p:cxnSp>
          <p:nvCxnSpPr>
            <p:cNvPr id="29" name="Straight Arrow Connector 28">
              <a:extLst>
                <a:ext uri="{FF2B5EF4-FFF2-40B4-BE49-F238E27FC236}">
                  <a16:creationId xmlns:a16="http://schemas.microsoft.com/office/drawing/2014/main" id="{756ED2A4-5C59-4BDB-ADA6-7E0EFE740335}"/>
                </a:ext>
              </a:extLst>
            </p:cNvPr>
            <p:cNvCxnSpPr>
              <a:cxnSpLocks/>
            </p:cNvCxnSpPr>
            <p:nvPr/>
          </p:nvCxnSpPr>
          <p:spPr>
            <a:xfrm flipV="1">
              <a:off x="8401486"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99DEA7-CBB1-4A5C-B3B6-CB852A861D93}"/>
                </a:ext>
              </a:extLst>
            </p:cNvPr>
            <p:cNvCxnSpPr>
              <a:cxnSpLocks/>
            </p:cNvCxnSpPr>
            <p:nvPr/>
          </p:nvCxnSpPr>
          <p:spPr>
            <a:xfrm flipV="1">
              <a:off x="8260921" y="4036829"/>
              <a:ext cx="3466525" cy="14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53F457-4E34-4426-BBF2-DD12AEBD941F}"/>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C163E4D5-A2D1-45EC-9A9A-4FACAB4F09F2}"/>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0D3D2B4-6E37-43FF-93F8-0A7A83589C4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38" name="Straight Arrow Connector 37">
              <a:extLst>
                <a:ext uri="{FF2B5EF4-FFF2-40B4-BE49-F238E27FC236}">
                  <a16:creationId xmlns:a16="http://schemas.microsoft.com/office/drawing/2014/main" id="{2D12B5FD-F35D-4CA5-846C-5EF49D84EC0C}"/>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FFC807A-2635-454F-9B56-2F8F6D703EA2}"/>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4E2FEE6-9C73-4929-9700-1F5E3B9FAFA4}"/>
                    </a:ext>
                  </a:extLst>
                </p:cNvPr>
                <p:cNvSpPr txBox="1"/>
                <p:nvPr/>
              </p:nvSpPr>
              <p:spPr>
                <a:xfrm>
                  <a:off x="7861162" y="2494621"/>
                  <a:ext cx="529575"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𝜑</m:t>
                            </m:r>
                          </m:e>
                          <m:sub>
                            <m:r>
                              <a:rPr lang="en-US" b="0" i="1" smtClean="0">
                                <a:solidFill>
                                  <a:srgbClr val="0070C0"/>
                                </a:solidFill>
                                <a:latin typeface="Cambria Math" panose="02040503050406030204" pitchFamily="18" charset="0"/>
                                <a:ea typeface="Cambria Math" panose="02040503050406030204" pitchFamily="18" charset="0"/>
                              </a:rPr>
                              <m:t>𝑘</m:t>
                            </m:r>
                            <m:r>
                              <a:rPr lang="en-US" b="0" i="1" smtClean="0">
                                <a:solidFill>
                                  <a:srgbClr val="0070C0"/>
                                </a:solidFill>
                                <a:latin typeface="Cambria Math" panose="02040503050406030204" pitchFamily="18" charset="0"/>
                              </a:rPr>
                              <m:t>𝑘</m:t>
                            </m:r>
                          </m:sub>
                        </m:sSub>
                      </m:oMath>
                    </m:oMathPara>
                  </a14:m>
                  <a:endParaRPr lang="en-US" dirty="0"/>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861162" y="2494621"/>
                  <a:ext cx="529575" cy="326468"/>
                </a:xfrm>
                <a:prstGeom prst="rect">
                  <a:avLst/>
                </a:prstGeom>
                <a:blipFill>
                  <a:blip r:embed="rId26"/>
                  <a:stretch>
                    <a:fillRect l="-12676" r="-4225" b="-26667"/>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E5BD943F-6697-4F2B-9541-613E8791DC3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53F2A45-522A-4BFC-9F64-49322C848F8B}"/>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023760A-159B-4D9A-A328-2C02C6B2A669}"/>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C34E14D2-9C03-4872-BF91-796F3FBC4E5B}"/>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47" name="Straight Arrow Connector 46">
              <a:extLst>
                <a:ext uri="{FF2B5EF4-FFF2-40B4-BE49-F238E27FC236}">
                  <a16:creationId xmlns:a16="http://schemas.microsoft.com/office/drawing/2014/main" id="{D0F1FEC6-784D-40A8-8D80-48F1A250FF39}"/>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7306D-25C0-4630-A8CB-FF721194E915}"/>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49" name="Straight Arrow Connector 48">
              <a:extLst>
                <a:ext uri="{FF2B5EF4-FFF2-40B4-BE49-F238E27FC236}">
                  <a16:creationId xmlns:a16="http://schemas.microsoft.com/office/drawing/2014/main" id="{A05698B1-0EAC-4663-8448-E3F1039BBDF7}"/>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D0200B5-D998-4AC7-BCE7-900D9D9902E2}"/>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51" name="Straight Arrow Connector 50">
              <a:extLst>
                <a:ext uri="{FF2B5EF4-FFF2-40B4-BE49-F238E27FC236}">
                  <a16:creationId xmlns:a16="http://schemas.microsoft.com/office/drawing/2014/main" id="{ABE44C7C-2007-40FE-AC5E-CA9361E32743}"/>
                </a:ext>
              </a:extLst>
            </p:cNvPr>
            <p:cNvCxnSpPr>
              <a:cxnSpLocks/>
            </p:cNvCxnSpPr>
            <p:nvPr/>
          </p:nvCxnSpPr>
          <p:spPr>
            <a:xfrm>
              <a:off x="8260921" y="3052408"/>
              <a:ext cx="3466525"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35D9D9-24F5-4042-B5BD-C31134389CCB}"/>
                </a:ext>
              </a:extLst>
            </p:cNvPr>
            <p:cNvCxnSpPr/>
            <p:nvPr/>
          </p:nvCxnSpPr>
          <p:spPr>
            <a:xfrm>
              <a:off x="8257695" y="5070678"/>
              <a:ext cx="3471205"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FE8900A-9FCA-417B-A4CE-6D922CB765CE}"/>
                </a:ext>
              </a:extLst>
            </p:cNvPr>
            <p:cNvSpPr txBox="1"/>
            <p:nvPr/>
          </p:nvSpPr>
          <p:spPr>
            <a:xfrm>
              <a:off x="7871609" y="2803919"/>
              <a:ext cx="301686"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7E1C775D-2315-48DA-B192-9D85754B977A}"/>
                </a:ext>
              </a:extLst>
            </p:cNvPr>
            <p:cNvSpPr txBox="1"/>
            <p:nvPr/>
          </p:nvSpPr>
          <p:spPr>
            <a:xfrm>
              <a:off x="7823775" y="4843470"/>
              <a:ext cx="372218" cy="369332"/>
            </a:xfrm>
            <a:prstGeom prst="rect">
              <a:avLst/>
            </a:prstGeom>
            <a:noFill/>
          </p:spPr>
          <p:txBody>
            <a:bodyPr wrap="none" rtlCol="0">
              <a:spAutoFit/>
            </a:bodyPr>
            <a:lstStyle/>
            <a:p>
              <a:r>
                <a:rPr lang="en-US" dirty="0"/>
                <a:t>-1</a:t>
              </a:r>
            </a:p>
          </p:txBody>
        </p:sp>
      </p:grpSp>
      <p:cxnSp>
        <p:nvCxnSpPr>
          <p:cNvPr id="56" name="Straight Arrow Connector 55">
            <a:extLst>
              <a:ext uri="{FF2B5EF4-FFF2-40B4-BE49-F238E27FC236}">
                <a16:creationId xmlns:a16="http://schemas.microsoft.com/office/drawing/2014/main" id="{10F5E217-3749-4049-B174-26432629AF54}"/>
              </a:ext>
            </a:extLst>
          </p:cNvPr>
          <p:cNvCxnSpPr>
            <a:cxnSpLocks/>
          </p:cNvCxnSpPr>
          <p:nvPr/>
        </p:nvCxnSpPr>
        <p:spPr>
          <a:xfrm flipV="1">
            <a:off x="9378931" y="4956157"/>
            <a:ext cx="0" cy="621792"/>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0D414B-6CDB-46B4-8423-AC68A6D34DE2}"/>
              </a:ext>
            </a:extLst>
          </p:cNvPr>
          <p:cNvCxnSpPr>
            <a:cxnSpLocks/>
          </p:cNvCxnSpPr>
          <p:nvPr/>
        </p:nvCxnSpPr>
        <p:spPr>
          <a:xfrm flipV="1">
            <a:off x="9766584" y="5314664"/>
            <a:ext cx="0" cy="256032"/>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8A60C34-7C56-4B59-9C48-AF55BB479BC6}"/>
                  </a:ext>
                </a:extLst>
              </p:cNvPr>
              <p:cNvSpPr txBox="1"/>
              <p:nvPr/>
            </p:nvSpPr>
            <p:spPr>
              <a:xfrm>
                <a:off x="6413082" y="4275827"/>
                <a:ext cx="20005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=0.9,</m:t>
                      </m:r>
                      <m:r>
                        <a:rPr lang="en-US" sz="1800" b="0" i="1" smtClean="0">
                          <a:solidFill>
                            <a:schemeClr val="tx1"/>
                          </a:solidFill>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=0.45</m:t>
                      </m:r>
                    </m:oMath>
                  </m:oMathPara>
                </a14:m>
                <a:endParaRPr lang="en-US" dirty="0"/>
              </a:p>
            </p:txBody>
          </p:sp>
        </mc:Choice>
        <mc:Fallback xmlns="">
          <p:sp>
            <p:nvSpPr>
              <p:cNvPr id="86" name="TextBox 85">
                <a:extLst>
                  <a:ext uri="{FF2B5EF4-FFF2-40B4-BE49-F238E27FC236}">
                    <a16:creationId xmlns:a16="http://schemas.microsoft.com/office/drawing/2014/main" id="{F8A60C34-7C56-4B59-9C48-AF55BB479BC6}"/>
                  </a:ext>
                </a:extLst>
              </p:cNvPr>
              <p:cNvSpPr txBox="1">
                <a:spLocks noRot="1" noChangeAspect="1" noMove="1" noResize="1" noEditPoints="1" noAdjustHandles="1" noChangeArrowheads="1" noChangeShapeType="1" noTextEdit="1"/>
              </p:cNvSpPr>
              <p:nvPr/>
            </p:nvSpPr>
            <p:spPr>
              <a:xfrm>
                <a:off x="6413082" y="4275827"/>
                <a:ext cx="2000517" cy="369332"/>
              </a:xfrm>
              <a:prstGeom prst="rect">
                <a:avLst/>
              </a:prstGeom>
              <a:blipFill>
                <a:blip r:embed="rId27"/>
                <a:stretch>
                  <a:fillRect b="-6557"/>
                </a:stretch>
              </a:blipFill>
            </p:spPr>
            <p:txBody>
              <a:bodyPr/>
              <a:lstStyle/>
              <a:p>
                <a:r>
                  <a:rPr lang="en-US">
                    <a:noFill/>
                  </a:rPr>
                  <a:t> </a:t>
                </a:r>
              </a:p>
            </p:txBody>
          </p:sp>
        </mc:Fallback>
      </mc:AlternateContent>
      <p:grpSp>
        <p:nvGrpSpPr>
          <p:cNvPr id="87" name="Group 86">
            <a:extLst>
              <a:ext uri="{FF2B5EF4-FFF2-40B4-BE49-F238E27FC236}">
                <a16:creationId xmlns:a16="http://schemas.microsoft.com/office/drawing/2014/main" id="{C38023BF-3877-43A6-8F99-725B63E214F2}"/>
              </a:ext>
            </a:extLst>
          </p:cNvPr>
          <p:cNvGrpSpPr/>
          <p:nvPr/>
        </p:nvGrpSpPr>
        <p:grpSpPr>
          <a:xfrm>
            <a:off x="5195192" y="4251520"/>
            <a:ext cx="3269275" cy="2383134"/>
            <a:chOff x="7838619" y="2493263"/>
            <a:chExt cx="4029444" cy="2808736"/>
          </a:xfrm>
        </p:grpSpPr>
        <p:cxnSp>
          <p:nvCxnSpPr>
            <p:cNvPr id="89" name="Straight Arrow Connector 88">
              <a:extLst>
                <a:ext uri="{FF2B5EF4-FFF2-40B4-BE49-F238E27FC236}">
                  <a16:creationId xmlns:a16="http://schemas.microsoft.com/office/drawing/2014/main" id="{0B364E55-AD86-47CD-B2C5-BDC1C6EBFFC7}"/>
                </a:ext>
              </a:extLst>
            </p:cNvPr>
            <p:cNvCxnSpPr>
              <a:cxnSpLocks/>
            </p:cNvCxnSpPr>
            <p:nvPr/>
          </p:nvCxnSpPr>
          <p:spPr>
            <a:xfrm flipV="1">
              <a:off x="8416313"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B18185D-979C-49B0-812E-DC7B95198624}"/>
                </a:ext>
              </a:extLst>
            </p:cNvPr>
            <p:cNvCxnSpPr/>
            <p:nvPr/>
          </p:nvCxnSpPr>
          <p:spPr>
            <a:xfrm>
              <a:off x="8242875" y="4036829"/>
              <a:ext cx="34712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818FCC2-F066-4608-83E4-F79022760783}"/>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2795971D-0C00-492A-A6C4-18BF8A9ACCB9}"/>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637B31B-1FAA-4341-999A-589875913F0B}"/>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95" name="Straight Arrow Connector 94">
              <a:extLst>
                <a:ext uri="{FF2B5EF4-FFF2-40B4-BE49-F238E27FC236}">
                  <a16:creationId xmlns:a16="http://schemas.microsoft.com/office/drawing/2014/main" id="{FB836D4A-1A61-4F12-A401-02980BB61597}"/>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E6639E3-06D2-4C9E-92B6-35429A3973C5}"/>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F1A057D8-2C0E-4B51-854B-9CBFE3381345}"/>
                    </a:ext>
                  </a:extLst>
                </p:cNvPr>
                <p:cNvSpPr txBox="1"/>
                <p:nvPr/>
              </p:nvSpPr>
              <p:spPr>
                <a:xfrm>
                  <a:off x="7963153"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99" name="TextBox 98">
                  <a:extLst>
                    <a:ext uri="{FF2B5EF4-FFF2-40B4-BE49-F238E27FC236}">
                      <a16:creationId xmlns:a16="http://schemas.microsoft.com/office/drawing/2014/main" id="{F1A057D8-2C0E-4B51-854B-9CBFE3381345}"/>
                    </a:ext>
                  </a:extLst>
                </p:cNvPr>
                <p:cNvSpPr txBox="1">
                  <a:spLocks noRot="1" noChangeAspect="1" noMove="1" noResize="1" noEditPoints="1" noAdjustHandles="1" noChangeArrowheads="1" noChangeShapeType="1" noTextEdit="1"/>
                </p:cNvSpPr>
                <p:nvPr/>
              </p:nvSpPr>
              <p:spPr>
                <a:xfrm>
                  <a:off x="7963153" y="2493263"/>
                  <a:ext cx="360532" cy="326468"/>
                </a:xfrm>
                <a:prstGeom prst="rect">
                  <a:avLst/>
                </a:prstGeom>
                <a:blipFill>
                  <a:blip r:embed="rId29"/>
                  <a:stretch>
                    <a:fillRect l="-20833" r="-6250" b="-23913"/>
                  </a:stretch>
                </a:blipFill>
              </p:spPr>
              <p:txBody>
                <a:bodyPr/>
                <a:lstStyle/>
                <a:p>
                  <a:r>
                    <a:rPr lang="en-US">
                      <a:noFill/>
                    </a:rPr>
                    <a:t> </a:t>
                  </a:r>
                </a:p>
              </p:txBody>
            </p:sp>
          </mc:Fallback>
        </mc:AlternateContent>
        <p:cxnSp>
          <p:nvCxnSpPr>
            <p:cNvPr id="100" name="Straight Arrow Connector 99">
              <a:extLst>
                <a:ext uri="{FF2B5EF4-FFF2-40B4-BE49-F238E27FC236}">
                  <a16:creationId xmlns:a16="http://schemas.microsoft.com/office/drawing/2014/main" id="{CF437FAD-00A8-4F73-B9C4-3724FAB9707F}"/>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7AAFC8D-A930-413C-B421-6B8EF830B660}"/>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F7EBFA8F-ACDF-4BE9-A8F3-503227B136D0}"/>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103" name="TextBox 102">
              <a:extLst>
                <a:ext uri="{FF2B5EF4-FFF2-40B4-BE49-F238E27FC236}">
                  <a16:creationId xmlns:a16="http://schemas.microsoft.com/office/drawing/2014/main" id="{F921C515-970F-42EC-9385-87FF0F16A0D0}"/>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104" name="Straight Arrow Connector 103">
              <a:extLst>
                <a:ext uri="{FF2B5EF4-FFF2-40B4-BE49-F238E27FC236}">
                  <a16:creationId xmlns:a16="http://schemas.microsoft.com/office/drawing/2014/main" id="{837858F2-8B74-4909-88D7-9294C0DCB998}"/>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75AE42E-86E2-429C-ADC9-ABBB1D60210D}"/>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106" name="Straight Arrow Connector 105">
              <a:extLst>
                <a:ext uri="{FF2B5EF4-FFF2-40B4-BE49-F238E27FC236}">
                  <a16:creationId xmlns:a16="http://schemas.microsoft.com/office/drawing/2014/main" id="{AAD56955-F9EA-4196-802F-8870593EF4E9}"/>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DA204221-65CB-4048-BF8E-C621559331C3}"/>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108" name="Straight Arrow Connector 107">
              <a:extLst>
                <a:ext uri="{FF2B5EF4-FFF2-40B4-BE49-F238E27FC236}">
                  <a16:creationId xmlns:a16="http://schemas.microsoft.com/office/drawing/2014/main" id="{B4839F71-4827-47F2-80CF-DC0407866364}"/>
                </a:ext>
              </a:extLst>
            </p:cNvPr>
            <p:cNvCxnSpPr/>
            <p:nvPr/>
          </p:nvCxnSpPr>
          <p:spPr>
            <a:xfrm>
              <a:off x="8242875" y="305240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F5CB59D-C0DD-4E96-9E69-03DD5B5FC918}"/>
                </a:ext>
              </a:extLst>
            </p:cNvPr>
            <p:cNvCxnSpPr/>
            <p:nvPr/>
          </p:nvCxnSpPr>
          <p:spPr>
            <a:xfrm>
              <a:off x="8242875" y="507067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5865039-0E2C-49ED-A609-F251CF527AA4}"/>
                </a:ext>
              </a:extLst>
            </p:cNvPr>
            <p:cNvSpPr txBox="1"/>
            <p:nvPr/>
          </p:nvSpPr>
          <p:spPr>
            <a:xfrm>
              <a:off x="7886453" y="2818100"/>
              <a:ext cx="301686" cy="369332"/>
            </a:xfrm>
            <a:prstGeom prst="rect">
              <a:avLst/>
            </a:prstGeom>
            <a:noFill/>
          </p:spPr>
          <p:txBody>
            <a:bodyPr wrap="none" rtlCol="0">
              <a:spAutoFit/>
            </a:bodyPr>
            <a:lstStyle/>
            <a:p>
              <a:r>
                <a:rPr lang="en-US" dirty="0"/>
                <a:t>1</a:t>
              </a:r>
            </a:p>
          </p:txBody>
        </p:sp>
        <p:sp>
          <p:nvSpPr>
            <p:cNvPr id="111" name="TextBox 110">
              <a:extLst>
                <a:ext uri="{FF2B5EF4-FFF2-40B4-BE49-F238E27FC236}">
                  <a16:creationId xmlns:a16="http://schemas.microsoft.com/office/drawing/2014/main" id="{945C597C-FCAD-4983-8C23-BF8540A3EEBC}"/>
                </a:ext>
              </a:extLst>
            </p:cNvPr>
            <p:cNvSpPr txBox="1"/>
            <p:nvPr/>
          </p:nvSpPr>
          <p:spPr>
            <a:xfrm>
              <a:off x="7838619" y="4857651"/>
              <a:ext cx="372219" cy="369332"/>
            </a:xfrm>
            <a:prstGeom prst="rect">
              <a:avLst/>
            </a:prstGeom>
            <a:noFill/>
          </p:spPr>
          <p:txBody>
            <a:bodyPr wrap="none" rtlCol="0">
              <a:spAutoFit/>
            </a:bodyPr>
            <a:lstStyle/>
            <a:p>
              <a:r>
                <a:rPr lang="en-US" dirty="0"/>
                <a:t>-1</a:t>
              </a:r>
            </a:p>
          </p:txBody>
        </p:sp>
      </p:grpSp>
      <p:cxnSp>
        <p:nvCxnSpPr>
          <p:cNvPr id="113" name="Straight Arrow Connector 112">
            <a:extLst>
              <a:ext uri="{FF2B5EF4-FFF2-40B4-BE49-F238E27FC236}">
                <a16:creationId xmlns:a16="http://schemas.microsoft.com/office/drawing/2014/main" id="{502FFE1D-4190-4405-92F3-3A8386E65811}"/>
              </a:ext>
            </a:extLst>
          </p:cNvPr>
          <p:cNvCxnSpPr>
            <a:cxnSpLocks/>
          </p:cNvCxnSpPr>
          <p:nvPr/>
        </p:nvCxnSpPr>
        <p:spPr>
          <a:xfrm>
            <a:off x="6025429" y="4954325"/>
            <a:ext cx="0" cy="621792"/>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424CC1B-E095-4778-87C8-5E859887F8F1}"/>
              </a:ext>
            </a:extLst>
          </p:cNvPr>
          <p:cNvCxnSpPr>
            <a:cxnSpLocks/>
          </p:cNvCxnSpPr>
          <p:nvPr/>
        </p:nvCxnSpPr>
        <p:spPr>
          <a:xfrm flipV="1">
            <a:off x="6413082" y="5019606"/>
            <a:ext cx="0" cy="557784"/>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224E97D-6605-4B06-91C7-A190308A829E}"/>
              </a:ext>
            </a:extLst>
          </p:cNvPr>
          <p:cNvCxnSpPr>
            <a:cxnSpLocks/>
          </p:cNvCxnSpPr>
          <p:nvPr/>
        </p:nvCxnSpPr>
        <p:spPr>
          <a:xfrm>
            <a:off x="6782232" y="5090033"/>
            <a:ext cx="0" cy="502920"/>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E7DCE95-0EC6-4AF8-A716-4740956635D4}"/>
              </a:ext>
            </a:extLst>
          </p:cNvPr>
          <p:cNvCxnSpPr>
            <a:cxnSpLocks/>
          </p:cNvCxnSpPr>
          <p:nvPr/>
        </p:nvCxnSpPr>
        <p:spPr>
          <a:xfrm flipV="1">
            <a:off x="7153576" y="5147926"/>
            <a:ext cx="0" cy="457200"/>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10F9A1F-B00B-479C-AF6D-372DBE0A432B}"/>
              </a:ext>
            </a:extLst>
          </p:cNvPr>
          <p:cNvCxnSpPr>
            <a:cxnSpLocks/>
          </p:cNvCxnSpPr>
          <p:nvPr/>
        </p:nvCxnSpPr>
        <p:spPr>
          <a:xfrm>
            <a:off x="7508483" y="5190115"/>
            <a:ext cx="0" cy="411480"/>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545B605-C4DD-494D-9588-7CA77D98EC75}"/>
              </a:ext>
            </a:extLst>
          </p:cNvPr>
          <p:cNvCxnSpPr>
            <a:cxnSpLocks/>
          </p:cNvCxnSpPr>
          <p:nvPr/>
        </p:nvCxnSpPr>
        <p:spPr>
          <a:xfrm flipV="1">
            <a:off x="7879159" y="5221317"/>
            <a:ext cx="0" cy="365760"/>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9D41AF87-F60F-491E-A8B4-3EBC09CF7B00}"/>
                  </a:ext>
                </a:extLst>
              </p:cNvPr>
              <p:cNvSpPr txBox="1"/>
              <p:nvPr/>
            </p:nvSpPr>
            <p:spPr>
              <a:xfrm>
                <a:off x="981535" y="4074945"/>
                <a:ext cx="125813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11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1</m:t>
                          </m:r>
                        </m:sub>
                      </m:sSub>
                    </m:oMath>
                  </m:oMathPara>
                </a14:m>
                <a:endParaRPr lang="en-US" sz="2000" dirty="0"/>
              </a:p>
            </p:txBody>
          </p:sp>
        </mc:Choice>
        <mc:Fallback xmlns="">
          <p:sp>
            <p:nvSpPr>
              <p:cNvPr id="129" name="TextBox 128">
                <a:extLst>
                  <a:ext uri="{FF2B5EF4-FFF2-40B4-BE49-F238E27FC236}">
                    <a16:creationId xmlns:a16="http://schemas.microsoft.com/office/drawing/2014/main" id="{9D41AF87-F60F-491E-A8B4-3EBC09CF7B00}"/>
                  </a:ext>
                </a:extLst>
              </p:cNvPr>
              <p:cNvSpPr txBox="1">
                <a:spLocks noRot="1" noChangeAspect="1" noMove="1" noResize="1" noEditPoints="1" noAdjustHandles="1" noChangeArrowheads="1" noChangeShapeType="1" noTextEdit="1"/>
              </p:cNvSpPr>
              <p:nvPr/>
            </p:nvSpPr>
            <p:spPr>
              <a:xfrm>
                <a:off x="981535" y="4074945"/>
                <a:ext cx="1258131" cy="400110"/>
              </a:xfrm>
              <a:prstGeom prst="rect">
                <a:avLst/>
              </a:prstGeom>
              <a:blipFill>
                <a:blip r:embed="rId30"/>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27414932-067D-4065-8876-0598D6707C47}"/>
                  </a:ext>
                </a:extLst>
              </p:cNvPr>
              <p:cNvSpPr txBox="1"/>
              <p:nvPr/>
            </p:nvSpPr>
            <p:spPr>
              <a:xfrm>
                <a:off x="998257" y="4347031"/>
                <a:ext cx="1785788" cy="7879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22</m:t>
                          </m:r>
                        </m:sub>
                      </m:sSub>
                      <m:r>
                        <a:rPr lang="en-US" sz="2000" b="0" i="1" smtClean="0">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num>
                        <m:den>
                          <m:r>
                            <a:rPr lang="en-US" sz="2000" i="1">
                              <a:latin typeface="Cambria Math" panose="02040503050406030204" pitchFamily="18" charset="0"/>
                              <a:ea typeface="Cambria Math" panose="02040503050406030204" pitchFamily="18" charset="0"/>
                            </a:rPr>
                            <m:t>1−</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𝜌</m:t>
                              </m:r>
                            </m:e>
                            <m:sub>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2</m:t>
                              </m:r>
                            </m:sup>
                          </m:sSubSup>
                        </m:den>
                      </m:f>
                    </m:oMath>
                  </m:oMathPara>
                </a14:m>
                <a:endParaRPr lang="en-US" sz="2000" dirty="0"/>
              </a:p>
            </p:txBody>
          </p:sp>
        </mc:Choice>
        <mc:Fallback xmlns="">
          <p:sp>
            <p:nvSpPr>
              <p:cNvPr id="130" name="TextBox 129">
                <a:extLst>
                  <a:ext uri="{FF2B5EF4-FFF2-40B4-BE49-F238E27FC236}">
                    <a16:creationId xmlns:a16="http://schemas.microsoft.com/office/drawing/2014/main" id="{27414932-067D-4065-8876-0598D6707C47}"/>
                  </a:ext>
                </a:extLst>
              </p:cNvPr>
              <p:cNvSpPr txBox="1">
                <a:spLocks noRot="1" noChangeAspect="1" noMove="1" noResize="1" noEditPoints="1" noAdjustHandles="1" noChangeArrowheads="1" noChangeShapeType="1" noTextEdit="1"/>
              </p:cNvSpPr>
              <p:nvPr/>
            </p:nvSpPr>
            <p:spPr>
              <a:xfrm>
                <a:off x="998257" y="4347031"/>
                <a:ext cx="1785788" cy="787908"/>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6AF3468E-F7E1-4A71-B595-C979AAEE540C}"/>
                  </a:ext>
                </a:extLst>
              </p:cNvPr>
              <p:cNvSpPr txBox="1"/>
              <p:nvPr/>
            </p:nvSpPr>
            <p:spPr>
              <a:xfrm>
                <a:off x="993757" y="5016458"/>
                <a:ext cx="2060484" cy="400110"/>
              </a:xfrm>
              <a:prstGeom prst="rect">
                <a:avLst/>
              </a:prstGeom>
              <a:noFill/>
            </p:spPr>
            <p:txBody>
              <a:bodyPr wrap="squar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𝜑</m:t>
                        </m:r>
                      </m:e>
                      <m:sub>
                        <m:r>
                          <a:rPr lang="en-US" sz="2000" b="0" i="1" smtClean="0">
                            <a:latin typeface="Cambria Math" panose="02040503050406030204" pitchFamily="18" charset="0"/>
                            <a:ea typeface="Cambria Math" panose="02040503050406030204" pitchFamily="18" charset="0"/>
                          </a:rPr>
                          <m:t>𝑘𝑘</m:t>
                        </m:r>
                      </m:sub>
                    </m:sSub>
                  </m:oMath>
                </a14:m>
                <a:r>
                  <a:rPr lang="en-US" sz="2000" dirty="0"/>
                  <a:t>   </a:t>
                </a:r>
                <a14:m>
                  <m:oMath xmlns:m="http://schemas.openxmlformats.org/officeDocument/2006/math">
                    <m:r>
                      <a:rPr lang="en-US" sz="2000" b="0" i="1" dirty="0" smtClean="0">
                        <a:latin typeface="Cambria Math" panose="02040503050406030204" pitchFamily="18" charset="0"/>
                      </a:rPr>
                      <m:t>𝑘</m:t>
                    </m:r>
                    <m:r>
                      <a:rPr lang="en-US" sz="2000" b="0" i="1" dirty="0" smtClean="0">
                        <a:latin typeface="Cambria Math" panose="02040503050406030204" pitchFamily="18" charset="0"/>
                      </a:rPr>
                      <m:t>≥3</m:t>
                    </m:r>
                  </m:oMath>
                </a14:m>
                <a:endParaRPr lang="en-US" sz="2000" dirty="0"/>
              </a:p>
            </p:txBody>
          </p:sp>
        </mc:Choice>
        <mc:Fallback xmlns="">
          <p:sp>
            <p:nvSpPr>
              <p:cNvPr id="131" name="TextBox 130">
                <a:extLst>
                  <a:ext uri="{FF2B5EF4-FFF2-40B4-BE49-F238E27FC236}">
                    <a16:creationId xmlns:a16="http://schemas.microsoft.com/office/drawing/2014/main" id="{6AF3468E-F7E1-4A71-B595-C979AAEE540C}"/>
                  </a:ext>
                </a:extLst>
              </p:cNvPr>
              <p:cNvSpPr txBox="1">
                <a:spLocks noRot="1" noChangeAspect="1" noMove="1" noResize="1" noEditPoints="1" noAdjustHandles="1" noChangeArrowheads="1" noChangeShapeType="1" noTextEdit="1"/>
              </p:cNvSpPr>
              <p:nvPr/>
            </p:nvSpPr>
            <p:spPr>
              <a:xfrm>
                <a:off x="993757" y="5016458"/>
                <a:ext cx="2060484" cy="400110"/>
              </a:xfrm>
              <a:prstGeom prst="rect">
                <a:avLst/>
              </a:prstGeom>
              <a:blipFill>
                <a:blip r:embed="rId3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F1FF4C83-7F45-4CC0-849B-ED52190ABA6F}"/>
                  </a:ext>
                </a:extLst>
              </p:cNvPr>
              <p:cNvSpPr txBox="1"/>
              <p:nvPr/>
            </p:nvSpPr>
            <p:spPr>
              <a:xfrm>
                <a:off x="807285" y="4125336"/>
                <a:ext cx="422487" cy="13182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mr>
                                  <m:mr>
                                    <m:e/>
                                  </m:mr>
                                </m:m>
                              </m:e>
                            </m:mr>
                            <m:mr>
                              <m:e/>
                            </m:mr>
                            <m:mr>
                              <m:e>
                                <m:m>
                                  <m:mPr>
                                    <m:mcs>
                                      <m:mc>
                                        <m:mcPr>
                                          <m:count m:val="1"/>
                                          <m:mcJc m:val="center"/>
                                        </m:mcPr>
                                      </m:mc>
                                    </m:mcs>
                                    <m:ctrlPr>
                                      <a:rPr lang="en-US" i="1" smtClean="0">
                                        <a:latin typeface="Cambria Math" panose="02040503050406030204" pitchFamily="18" charset="0"/>
                                      </a:rPr>
                                    </m:ctrlPr>
                                  </m:mPr>
                                  <m:mr>
                                    <m:e/>
                                  </m:mr>
                                  <m:mr>
                                    <m:e/>
                                  </m:mr>
                                </m:m>
                              </m:e>
                            </m:mr>
                          </m:m>
                        </m:e>
                      </m:d>
                    </m:oMath>
                  </m:oMathPara>
                </a14:m>
                <a:endParaRPr lang="en-US" dirty="0"/>
              </a:p>
            </p:txBody>
          </p:sp>
        </mc:Choice>
        <mc:Fallback xmlns="">
          <p:sp>
            <p:nvSpPr>
              <p:cNvPr id="134" name="TextBox 133">
                <a:extLst>
                  <a:ext uri="{FF2B5EF4-FFF2-40B4-BE49-F238E27FC236}">
                    <a16:creationId xmlns:a16="http://schemas.microsoft.com/office/drawing/2014/main" id="{F1FF4C83-7F45-4CC0-849B-ED52190ABA6F}"/>
                  </a:ext>
                </a:extLst>
              </p:cNvPr>
              <p:cNvSpPr txBox="1">
                <a:spLocks noRot="1" noChangeAspect="1" noMove="1" noResize="1" noEditPoints="1" noAdjustHandles="1" noChangeArrowheads="1" noChangeShapeType="1" noTextEdit="1"/>
              </p:cNvSpPr>
              <p:nvPr/>
            </p:nvSpPr>
            <p:spPr>
              <a:xfrm>
                <a:off x="807285" y="4125336"/>
                <a:ext cx="422487" cy="1318246"/>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CC293199-E784-43A9-BA2A-A4C8F9791DC8}"/>
                  </a:ext>
                </a:extLst>
              </p:cNvPr>
              <p:cNvSpPr txBox="1"/>
              <p:nvPr/>
            </p:nvSpPr>
            <p:spPr>
              <a:xfrm>
                <a:off x="9786382" y="4296041"/>
                <a:ext cx="20005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=0.9,</m:t>
                      </m:r>
                      <m:r>
                        <a:rPr lang="en-US" sz="1800" b="0" i="1" smtClean="0">
                          <a:solidFill>
                            <a:schemeClr val="tx1"/>
                          </a:solidFill>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=0.45</m:t>
                      </m:r>
                    </m:oMath>
                  </m:oMathPara>
                </a14:m>
                <a:endParaRPr lang="en-US" dirty="0"/>
              </a:p>
            </p:txBody>
          </p:sp>
        </mc:Choice>
        <mc:Fallback xmlns="">
          <p:sp>
            <p:nvSpPr>
              <p:cNvPr id="135" name="TextBox 134">
                <a:extLst>
                  <a:ext uri="{FF2B5EF4-FFF2-40B4-BE49-F238E27FC236}">
                    <a16:creationId xmlns:a16="http://schemas.microsoft.com/office/drawing/2014/main" id="{CC293199-E784-43A9-BA2A-A4C8F9791DC8}"/>
                  </a:ext>
                </a:extLst>
              </p:cNvPr>
              <p:cNvSpPr txBox="1">
                <a:spLocks noRot="1" noChangeAspect="1" noMove="1" noResize="1" noEditPoints="1" noAdjustHandles="1" noChangeArrowheads="1" noChangeShapeType="1" noTextEdit="1"/>
              </p:cNvSpPr>
              <p:nvPr/>
            </p:nvSpPr>
            <p:spPr>
              <a:xfrm>
                <a:off x="9786382" y="4296041"/>
                <a:ext cx="2000517" cy="369332"/>
              </a:xfrm>
              <a:prstGeom prst="rect">
                <a:avLst/>
              </a:prstGeom>
              <a:blipFill>
                <a:blip r:embed="rId3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2C80D95-3982-48C5-8CF0-258F93D44160}"/>
                  </a:ext>
                </a:extLst>
              </p:cNvPr>
              <p:cNvSpPr txBox="1"/>
              <p:nvPr/>
            </p:nvSpPr>
            <p:spPr>
              <a:xfrm>
                <a:off x="7192005" y="291401"/>
                <a:ext cx="4745781" cy="769441"/>
              </a:xfrm>
              <a:prstGeom prst="rect">
                <a:avLst/>
              </a:prstGeom>
              <a:solidFill>
                <a:srgbClr val="CCECFF"/>
              </a:solidFill>
            </p:spPr>
            <p:txBody>
              <a:bodyPr wrap="square">
                <a:spAutoFit/>
              </a:bodyPr>
              <a:lstStyle/>
              <a:p>
                <a:r>
                  <a:rPr lang="en-US" sz="2200" dirty="0"/>
                  <a:t>• ARMA(1,1) is stationary and invertible iff	</a:t>
                </a:r>
                <a14:m>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𝜑</m:t>
                        </m:r>
                      </m:e>
                    </m:d>
                    <m:r>
                      <a:rPr lang="en-US" sz="2000" b="0" i="1" smtClean="0">
                        <a:latin typeface="Cambria Math" panose="02040503050406030204" pitchFamily="18" charset="0"/>
                        <a:ea typeface="Cambria Math" panose="02040503050406030204" pitchFamily="18" charset="0"/>
                      </a:rPr>
                      <m:t>&lt;1</m:t>
                    </m:r>
                    <m:r>
                      <a:rPr lang="en-US" sz="2000" b="0" i="0"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𝜃</m:t>
                        </m:r>
                      </m:e>
                    </m:d>
                    <m:r>
                      <a:rPr lang="en-US" sz="2000" i="1">
                        <a:latin typeface="Cambria Math" panose="02040503050406030204" pitchFamily="18" charset="0"/>
                        <a:ea typeface="Cambria Math" panose="02040503050406030204" pitchFamily="18" charset="0"/>
                      </a:rPr>
                      <m:t>&lt;1</m:t>
                    </m:r>
                  </m:oMath>
                </a14:m>
                <a:endParaRPr lang="en-US" sz="2000" dirty="0"/>
              </a:p>
            </p:txBody>
          </p:sp>
        </mc:Choice>
        <mc:Fallback xmlns="">
          <p:sp>
            <p:nvSpPr>
              <p:cNvPr id="5" name="TextBox 4">
                <a:extLst>
                  <a:ext uri="{FF2B5EF4-FFF2-40B4-BE49-F238E27FC236}">
                    <a16:creationId xmlns:a16="http://schemas.microsoft.com/office/drawing/2014/main" id="{32C80D95-3982-48C5-8CF0-258F93D44160}"/>
                  </a:ext>
                </a:extLst>
              </p:cNvPr>
              <p:cNvSpPr txBox="1">
                <a:spLocks noRot="1" noChangeAspect="1" noMove="1" noResize="1" noEditPoints="1" noAdjustHandles="1" noChangeArrowheads="1" noChangeShapeType="1" noTextEdit="1"/>
              </p:cNvSpPr>
              <p:nvPr/>
            </p:nvSpPr>
            <p:spPr>
              <a:xfrm>
                <a:off x="7192005" y="291401"/>
                <a:ext cx="4745781" cy="769441"/>
              </a:xfrm>
              <a:prstGeom prst="rect">
                <a:avLst/>
              </a:prstGeom>
              <a:blipFill>
                <a:blip r:embed="rId35"/>
                <a:stretch>
                  <a:fillRect l="-1671" t="-5556" r="-1671"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BE5C37-2A09-4FD4-A560-60B9F6F4633F}"/>
                  </a:ext>
                </a:extLst>
              </p:cNvPr>
              <p:cNvSpPr txBox="1"/>
              <p:nvPr/>
            </p:nvSpPr>
            <p:spPr>
              <a:xfrm>
                <a:off x="770220" y="1935800"/>
                <a:ext cx="344694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𝜃</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oMath>
                  </m:oMathPara>
                </a14:m>
                <a:endParaRPr lang="en-US" sz="2200" dirty="0"/>
              </a:p>
            </p:txBody>
          </p:sp>
        </mc:Choice>
        <mc:Fallback xmlns="">
          <p:sp>
            <p:nvSpPr>
              <p:cNvPr id="6" name="TextBox 5">
                <a:extLst>
                  <a:ext uri="{FF2B5EF4-FFF2-40B4-BE49-F238E27FC236}">
                    <a16:creationId xmlns:a16="http://schemas.microsoft.com/office/drawing/2014/main" id="{E8BE5C37-2A09-4FD4-A560-60B9F6F4633F}"/>
                  </a:ext>
                </a:extLst>
              </p:cNvPr>
              <p:cNvSpPr txBox="1">
                <a:spLocks noRot="1" noChangeAspect="1" noMove="1" noResize="1" noEditPoints="1" noAdjustHandles="1" noChangeArrowheads="1" noChangeShapeType="1" noTextEdit="1"/>
              </p:cNvSpPr>
              <p:nvPr/>
            </p:nvSpPr>
            <p:spPr>
              <a:xfrm>
                <a:off x="770220" y="1935800"/>
                <a:ext cx="3446945" cy="430887"/>
              </a:xfrm>
              <a:prstGeom prst="rect">
                <a:avLst/>
              </a:prstGeom>
              <a:blipFill>
                <a:blip r:embed="rId3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26416C-1930-48D0-BA67-28B183F0E515}"/>
                  </a:ext>
                </a:extLst>
              </p:cNvPr>
              <p:cNvSpPr txBox="1"/>
              <p:nvPr/>
            </p:nvSpPr>
            <p:spPr>
              <a:xfrm>
                <a:off x="888518" y="2490956"/>
                <a:ext cx="2147430"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7" name="TextBox 6">
                <a:extLst>
                  <a:ext uri="{FF2B5EF4-FFF2-40B4-BE49-F238E27FC236}">
                    <a16:creationId xmlns:a16="http://schemas.microsoft.com/office/drawing/2014/main" id="{9326416C-1930-48D0-BA67-28B183F0E515}"/>
                  </a:ext>
                </a:extLst>
              </p:cNvPr>
              <p:cNvSpPr txBox="1">
                <a:spLocks noRot="1" noChangeAspect="1" noMove="1" noResize="1" noEditPoints="1" noAdjustHandles="1" noChangeArrowheads="1" noChangeShapeType="1" noTextEdit="1"/>
              </p:cNvSpPr>
              <p:nvPr/>
            </p:nvSpPr>
            <p:spPr>
              <a:xfrm>
                <a:off x="888518" y="2490956"/>
                <a:ext cx="2147430" cy="441916"/>
              </a:xfrm>
              <a:prstGeom prst="rect">
                <a:avLst/>
              </a:prstGeom>
              <a:blipFill>
                <a:blip r:embed="rId37"/>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4B75C0F-55C3-4FE8-BB11-CCBAC7665240}"/>
              </a:ext>
            </a:extLst>
          </p:cNvPr>
          <p:cNvSpPr txBox="1"/>
          <p:nvPr/>
        </p:nvSpPr>
        <p:spPr>
          <a:xfrm>
            <a:off x="849868" y="1414913"/>
            <a:ext cx="6370473" cy="461665"/>
          </a:xfrm>
          <a:prstGeom prst="rect">
            <a:avLst/>
          </a:prstGeom>
          <a:noFill/>
        </p:spPr>
        <p:txBody>
          <a:bodyPr wrap="square">
            <a:spAutoFit/>
          </a:bodyPr>
          <a:lstStyle/>
          <a:p>
            <a:r>
              <a:rPr lang="en-US" sz="2400" dirty="0"/>
              <a:t>The following time series is an ARMA(1,1)</a:t>
            </a:r>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2E4E263A-9E07-4621-941F-CC07F6562129}"/>
                  </a:ext>
                </a:extLst>
              </p:cNvPr>
              <p:cNvSpPr txBox="1"/>
              <p:nvPr/>
            </p:nvSpPr>
            <p:spPr>
              <a:xfrm>
                <a:off x="697258" y="3142346"/>
                <a:ext cx="3446945" cy="7417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𝜑𝜃</m:t>
                              </m:r>
                            </m:e>
                          </m:d>
                          <m:d>
                            <m:dPr>
                              <m:ctrlPr>
                                <a:rPr lang="en-US" sz="2000" b="0" i="1" smtClean="0">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d>
                        </m:num>
                        <m:den>
                          <m:r>
                            <a:rPr lang="en-US" sz="2000" b="0" i="1" smtClean="0">
                              <a:latin typeface="Cambria Math" panose="02040503050406030204" pitchFamily="18" charset="0"/>
                            </a:rPr>
                            <m:t>1−2</m:t>
                          </m:r>
                          <m:r>
                            <a:rPr lang="en-US" sz="2000" i="1">
                              <a:latin typeface="Cambria Math" panose="02040503050406030204" pitchFamily="18" charset="0"/>
                              <a:ea typeface="Cambria Math" panose="02040503050406030204" pitchFamily="18" charset="0"/>
                            </a:rPr>
                            <m:t>𝜑𝜃</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𝜃</m:t>
                              </m:r>
                            </m:e>
                            <m:sup>
                              <m:r>
                                <a:rPr lang="en-US" sz="2000" b="0" i="1" smtClean="0">
                                  <a:latin typeface="Cambria Math" panose="02040503050406030204" pitchFamily="18" charset="0"/>
                                </a:rPr>
                                <m:t>2</m:t>
                              </m:r>
                            </m:sup>
                          </m:sSup>
                        </m:den>
                      </m:f>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𝜑</m:t>
                          </m:r>
                        </m:e>
                        <m:sup>
                          <m:r>
                            <a:rPr lang="en-US" sz="2000" b="0" i="1" smtClean="0">
                              <a:latin typeface="Cambria Math" panose="02040503050406030204" pitchFamily="18" charset="0"/>
                            </a:rPr>
                            <m:t>𝑘</m:t>
                          </m:r>
                          <m:r>
                            <a:rPr lang="en-US" sz="2000" b="0" i="1" smtClean="0">
                              <a:latin typeface="Cambria Math" panose="02040503050406030204" pitchFamily="18" charset="0"/>
                            </a:rPr>
                            <m:t>−1</m:t>
                          </m:r>
                        </m:sup>
                      </m:sSup>
                    </m:oMath>
                  </m:oMathPara>
                </a14:m>
                <a:endParaRPr lang="en-US" sz="2000" dirty="0"/>
              </a:p>
            </p:txBody>
          </p:sp>
        </mc:Choice>
        <mc:Fallback xmlns="">
          <p:sp>
            <p:nvSpPr>
              <p:cNvPr id="97" name="TextBox 96">
                <a:extLst>
                  <a:ext uri="{FF2B5EF4-FFF2-40B4-BE49-F238E27FC236}">
                    <a16:creationId xmlns:a16="http://schemas.microsoft.com/office/drawing/2014/main" id="{2E4E263A-9E07-4621-941F-CC07F6562129}"/>
                  </a:ext>
                </a:extLst>
              </p:cNvPr>
              <p:cNvSpPr txBox="1">
                <a:spLocks noRot="1" noChangeAspect="1" noMove="1" noResize="1" noEditPoints="1" noAdjustHandles="1" noChangeArrowheads="1" noChangeShapeType="1" noTextEdit="1"/>
              </p:cNvSpPr>
              <p:nvPr/>
            </p:nvSpPr>
            <p:spPr>
              <a:xfrm>
                <a:off x="697258" y="3142346"/>
                <a:ext cx="3446945" cy="74174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2C691054-808B-4496-92E7-10443F253341}"/>
                  </a:ext>
                </a:extLst>
              </p:cNvPr>
              <p:cNvSpPr/>
              <p:nvPr/>
            </p:nvSpPr>
            <p:spPr>
              <a:xfrm>
                <a:off x="4138867" y="3285244"/>
                <a:ext cx="888978"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≥1</m:t>
                      </m:r>
                    </m:oMath>
                  </m:oMathPara>
                </a14:m>
                <a:endParaRPr lang="en-US" sz="2000" dirty="0"/>
              </a:p>
            </p:txBody>
          </p:sp>
        </mc:Choice>
        <mc:Fallback xmlns="">
          <p:sp>
            <p:nvSpPr>
              <p:cNvPr id="98" name="Rectangle 97">
                <a:extLst>
                  <a:ext uri="{FF2B5EF4-FFF2-40B4-BE49-F238E27FC236}">
                    <a16:creationId xmlns:a16="http://schemas.microsoft.com/office/drawing/2014/main" id="{2C691054-808B-4496-92E7-10443F253341}"/>
                  </a:ext>
                </a:extLst>
              </p:cNvPr>
              <p:cNvSpPr>
                <a:spLocks noRot="1" noChangeAspect="1" noMove="1" noResize="1" noEditPoints="1" noAdjustHandles="1" noChangeArrowheads="1" noChangeShapeType="1" noTextEdit="1"/>
              </p:cNvSpPr>
              <p:nvPr/>
            </p:nvSpPr>
            <p:spPr>
              <a:xfrm>
                <a:off x="4138867" y="3285244"/>
                <a:ext cx="888978" cy="400110"/>
              </a:xfrm>
              <a:prstGeom prst="rect">
                <a:avLst/>
              </a:prstGeom>
              <a:blipFill>
                <a:blip r:embed="rId39"/>
                <a:stretch>
                  <a:fillRect/>
                </a:stretch>
              </a:blipFill>
            </p:spPr>
            <p:txBody>
              <a:bodyPr/>
              <a:lstStyle/>
              <a:p>
                <a:r>
                  <a:rPr lang="en-US">
                    <a:noFill/>
                  </a:rPr>
                  <a:t> </a:t>
                </a:r>
              </a:p>
            </p:txBody>
          </p:sp>
        </mc:Fallback>
      </mc:AlternateContent>
      <p:grpSp>
        <p:nvGrpSpPr>
          <p:cNvPr id="191" name="Group 190">
            <a:extLst>
              <a:ext uri="{FF2B5EF4-FFF2-40B4-BE49-F238E27FC236}">
                <a16:creationId xmlns:a16="http://schemas.microsoft.com/office/drawing/2014/main" id="{DBD89A21-96E2-4278-9ACD-239056591026}"/>
              </a:ext>
            </a:extLst>
          </p:cNvPr>
          <p:cNvGrpSpPr/>
          <p:nvPr/>
        </p:nvGrpSpPr>
        <p:grpSpPr>
          <a:xfrm>
            <a:off x="8566994" y="1837258"/>
            <a:ext cx="3281321" cy="2381982"/>
            <a:chOff x="7823775" y="2494621"/>
            <a:chExt cx="4044288" cy="2807378"/>
          </a:xfrm>
        </p:grpSpPr>
        <p:cxnSp>
          <p:nvCxnSpPr>
            <p:cNvPr id="192" name="Straight Arrow Connector 191">
              <a:extLst>
                <a:ext uri="{FF2B5EF4-FFF2-40B4-BE49-F238E27FC236}">
                  <a16:creationId xmlns:a16="http://schemas.microsoft.com/office/drawing/2014/main" id="{907D94F9-6C55-407C-9786-5DD1E26F5B2F}"/>
                </a:ext>
              </a:extLst>
            </p:cNvPr>
            <p:cNvCxnSpPr>
              <a:cxnSpLocks/>
            </p:cNvCxnSpPr>
            <p:nvPr/>
          </p:nvCxnSpPr>
          <p:spPr>
            <a:xfrm flipV="1">
              <a:off x="8401486"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CA8AEC60-3316-499D-A62E-619F2421B74E}"/>
                </a:ext>
              </a:extLst>
            </p:cNvPr>
            <p:cNvCxnSpPr>
              <a:cxnSpLocks/>
            </p:cNvCxnSpPr>
            <p:nvPr/>
          </p:nvCxnSpPr>
          <p:spPr>
            <a:xfrm flipV="1">
              <a:off x="8260921" y="4036829"/>
              <a:ext cx="3466525" cy="14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8CA6385F-2ACF-4DF6-B12E-DFBCDC6A54B0}"/>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195" name="Straight Arrow Connector 194">
              <a:extLst>
                <a:ext uri="{FF2B5EF4-FFF2-40B4-BE49-F238E27FC236}">
                  <a16:creationId xmlns:a16="http://schemas.microsoft.com/office/drawing/2014/main" id="{AD3FCDEF-5672-4ED2-AAB4-D65EF9E0F271}"/>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4DC55FF6-F269-4CFA-AC22-42D067826A13}"/>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197" name="Straight Arrow Connector 196">
              <a:extLst>
                <a:ext uri="{FF2B5EF4-FFF2-40B4-BE49-F238E27FC236}">
                  <a16:creationId xmlns:a16="http://schemas.microsoft.com/office/drawing/2014/main" id="{6F4325B5-D399-4471-BC25-AD1F1E0126AE}"/>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DBD27E4C-F3DE-4BA5-9CA7-2F0CC42A4907}"/>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8949C04B-0C4C-44B0-A782-60858C699E25}"/>
                    </a:ext>
                  </a:extLst>
                </p:cNvPr>
                <p:cNvSpPr txBox="1"/>
                <p:nvPr/>
              </p:nvSpPr>
              <p:spPr>
                <a:xfrm>
                  <a:off x="7861162" y="2494621"/>
                  <a:ext cx="529575"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𝜑</m:t>
                            </m:r>
                          </m:e>
                          <m:sub>
                            <m:r>
                              <a:rPr lang="en-US" b="0" i="1" smtClean="0">
                                <a:solidFill>
                                  <a:srgbClr val="0070C0"/>
                                </a:solidFill>
                                <a:latin typeface="Cambria Math" panose="02040503050406030204" pitchFamily="18" charset="0"/>
                                <a:ea typeface="Cambria Math" panose="02040503050406030204" pitchFamily="18" charset="0"/>
                              </a:rPr>
                              <m:t>𝑘</m:t>
                            </m:r>
                            <m:r>
                              <a:rPr lang="en-US" b="0" i="1" smtClean="0">
                                <a:solidFill>
                                  <a:srgbClr val="0070C0"/>
                                </a:solidFill>
                                <a:latin typeface="Cambria Math" panose="02040503050406030204" pitchFamily="18" charset="0"/>
                              </a:rPr>
                              <m:t>𝑘</m:t>
                            </m:r>
                          </m:sub>
                        </m:sSub>
                      </m:oMath>
                    </m:oMathPara>
                  </a14:m>
                  <a:endParaRPr lang="en-US" dirty="0"/>
                </a:p>
              </p:txBody>
            </p:sp>
          </mc:Choice>
          <mc:Fallback xmlns="">
            <p:sp>
              <p:nvSpPr>
                <p:cNvPr id="42" name="TextBox 41">
                  <a:extLst>
                    <a:ext uri="{FF2B5EF4-FFF2-40B4-BE49-F238E27FC236}">
                      <a16:creationId xmlns:a16="http://schemas.microsoft.com/office/drawing/2014/main" id="{74E2FEE6-9C73-4929-9700-1F5E3B9FAFA4}"/>
                    </a:ext>
                  </a:extLst>
                </p:cNvPr>
                <p:cNvSpPr txBox="1">
                  <a:spLocks noRot="1" noChangeAspect="1" noMove="1" noResize="1" noEditPoints="1" noAdjustHandles="1" noChangeArrowheads="1" noChangeShapeType="1" noTextEdit="1"/>
                </p:cNvSpPr>
                <p:nvPr/>
              </p:nvSpPr>
              <p:spPr>
                <a:xfrm>
                  <a:off x="7861162" y="2494621"/>
                  <a:ext cx="529575" cy="326468"/>
                </a:xfrm>
                <a:prstGeom prst="rect">
                  <a:avLst/>
                </a:prstGeom>
                <a:blipFill>
                  <a:blip r:embed="rId26"/>
                  <a:stretch>
                    <a:fillRect l="-12676" r="-4225" b="-26667"/>
                  </a:stretch>
                </a:blipFill>
              </p:spPr>
              <p:txBody>
                <a:bodyPr/>
                <a:lstStyle/>
                <a:p>
                  <a:r>
                    <a:rPr lang="en-US">
                      <a:noFill/>
                    </a:rPr>
                    <a:t> </a:t>
                  </a:r>
                </a:p>
              </p:txBody>
            </p:sp>
          </mc:Fallback>
        </mc:AlternateContent>
        <p:cxnSp>
          <p:nvCxnSpPr>
            <p:cNvPr id="200" name="Straight Arrow Connector 199">
              <a:extLst>
                <a:ext uri="{FF2B5EF4-FFF2-40B4-BE49-F238E27FC236}">
                  <a16:creationId xmlns:a16="http://schemas.microsoft.com/office/drawing/2014/main" id="{B67CBBD3-AB0C-4A6B-9147-49AB008C8AD0}"/>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3826A73D-92A0-4ED2-A4C6-06E5D1C4023D}"/>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66D41349-B062-483B-9D20-7F5457A86A22}"/>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203" name="TextBox 202">
              <a:extLst>
                <a:ext uri="{FF2B5EF4-FFF2-40B4-BE49-F238E27FC236}">
                  <a16:creationId xmlns:a16="http://schemas.microsoft.com/office/drawing/2014/main" id="{7AE0E38A-6196-4995-AEAF-FF88D2D86A31}"/>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204" name="Straight Arrow Connector 203">
              <a:extLst>
                <a:ext uri="{FF2B5EF4-FFF2-40B4-BE49-F238E27FC236}">
                  <a16:creationId xmlns:a16="http://schemas.microsoft.com/office/drawing/2014/main" id="{1C2EDAB8-3D0B-446D-8FED-41485EF7B420}"/>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519A7AE1-66DF-4FA6-974A-57AC95921A13}"/>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206" name="Straight Arrow Connector 205">
              <a:extLst>
                <a:ext uri="{FF2B5EF4-FFF2-40B4-BE49-F238E27FC236}">
                  <a16:creationId xmlns:a16="http://schemas.microsoft.com/office/drawing/2014/main" id="{DDF1FDA7-D9C1-4669-BEAB-6593ACFFBF1B}"/>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422C3850-8880-447F-806C-AAC61DBF6F10}"/>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208" name="Straight Arrow Connector 207">
              <a:extLst>
                <a:ext uri="{FF2B5EF4-FFF2-40B4-BE49-F238E27FC236}">
                  <a16:creationId xmlns:a16="http://schemas.microsoft.com/office/drawing/2014/main" id="{E3879DF4-C056-42DE-8312-CC0ADF429F72}"/>
                </a:ext>
              </a:extLst>
            </p:cNvPr>
            <p:cNvCxnSpPr>
              <a:cxnSpLocks/>
            </p:cNvCxnSpPr>
            <p:nvPr/>
          </p:nvCxnSpPr>
          <p:spPr>
            <a:xfrm>
              <a:off x="8260921" y="3052408"/>
              <a:ext cx="3466525"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0C042514-60C7-4B94-80F7-BC5F4F912450}"/>
                </a:ext>
              </a:extLst>
            </p:cNvPr>
            <p:cNvCxnSpPr/>
            <p:nvPr/>
          </p:nvCxnSpPr>
          <p:spPr>
            <a:xfrm>
              <a:off x="8257695" y="5070678"/>
              <a:ext cx="3471205"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10" name="TextBox 209">
              <a:extLst>
                <a:ext uri="{FF2B5EF4-FFF2-40B4-BE49-F238E27FC236}">
                  <a16:creationId xmlns:a16="http://schemas.microsoft.com/office/drawing/2014/main" id="{80FE93B4-DCE1-4AA9-B5D6-54892B85D0D4}"/>
                </a:ext>
              </a:extLst>
            </p:cNvPr>
            <p:cNvSpPr txBox="1"/>
            <p:nvPr/>
          </p:nvSpPr>
          <p:spPr>
            <a:xfrm>
              <a:off x="7871609" y="2803919"/>
              <a:ext cx="301686" cy="369332"/>
            </a:xfrm>
            <a:prstGeom prst="rect">
              <a:avLst/>
            </a:prstGeom>
            <a:noFill/>
          </p:spPr>
          <p:txBody>
            <a:bodyPr wrap="none" rtlCol="0">
              <a:spAutoFit/>
            </a:bodyPr>
            <a:lstStyle/>
            <a:p>
              <a:r>
                <a:rPr lang="en-US" dirty="0"/>
                <a:t>1</a:t>
              </a:r>
            </a:p>
          </p:txBody>
        </p:sp>
        <p:sp>
          <p:nvSpPr>
            <p:cNvPr id="211" name="TextBox 210">
              <a:extLst>
                <a:ext uri="{FF2B5EF4-FFF2-40B4-BE49-F238E27FC236}">
                  <a16:creationId xmlns:a16="http://schemas.microsoft.com/office/drawing/2014/main" id="{460DB3C7-C0E3-4504-ADDA-5CBB9E593693}"/>
                </a:ext>
              </a:extLst>
            </p:cNvPr>
            <p:cNvSpPr txBox="1"/>
            <p:nvPr/>
          </p:nvSpPr>
          <p:spPr>
            <a:xfrm>
              <a:off x="7823775" y="4843470"/>
              <a:ext cx="372218" cy="369332"/>
            </a:xfrm>
            <a:prstGeom prst="rect">
              <a:avLst/>
            </a:prstGeom>
            <a:noFill/>
          </p:spPr>
          <p:txBody>
            <a:bodyPr wrap="none" rtlCol="0">
              <a:spAutoFit/>
            </a:bodyPr>
            <a:lstStyle/>
            <a:p>
              <a:r>
                <a:rPr lang="en-US" dirty="0"/>
                <a:t>-1</a:t>
              </a:r>
            </a:p>
          </p:txBody>
        </p:sp>
      </p:grpSp>
      <p:cxnSp>
        <p:nvCxnSpPr>
          <p:cNvPr id="212" name="Straight Arrow Connector 211">
            <a:extLst>
              <a:ext uri="{FF2B5EF4-FFF2-40B4-BE49-F238E27FC236}">
                <a16:creationId xmlns:a16="http://schemas.microsoft.com/office/drawing/2014/main" id="{A8BE3C1A-E8FF-4547-BF58-F63C981CAB58}"/>
              </a:ext>
            </a:extLst>
          </p:cNvPr>
          <p:cNvCxnSpPr>
            <a:cxnSpLocks/>
          </p:cNvCxnSpPr>
          <p:nvPr/>
        </p:nvCxnSpPr>
        <p:spPr>
          <a:xfrm flipV="1">
            <a:off x="9409265" y="3131018"/>
            <a:ext cx="0" cy="246888"/>
          </a:xfrm>
          <a:prstGeom prst="straightConnector1">
            <a:avLst/>
          </a:prstGeom>
          <a:ln w="5080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81E930A3-B46F-4045-8D86-43EF601674F8}"/>
              </a:ext>
            </a:extLst>
          </p:cNvPr>
          <p:cNvCxnSpPr>
            <a:cxnSpLocks/>
          </p:cNvCxnSpPr>
          <p:nvPr/>
        </p:nvCxnSpPr>
        <p:spPr>
          <a:xfrm flipV="1">
            <a:off x="9796918" y="3131165"/>
            <a:ext cx="0" cy="192024"/>
          </a:xfrm>
          <a:prstGeom prst="straightConnector1">
            <a:avLst/>
          </a:prstGeom>
          <a:ln w="5080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4" name="TextBox 213">
                <a:extLst>
                  <a:ext uri="{FF2B5EF4-FFF2-40B4-BE49-F238E27FC236}">
                    <a16:creationId xmlns:a16="http://schemas.microsoft.com/office/drawing/2014/main" id="{18366E88-55C3-4073-8B09-F0FD8ADC7297}"/>
                  </a:ext>
                </a:extLst>
              </p:cNvPr>
              <p:cNvSpPr txBox="1"/>
              <p:nvPr/>
            </p:nvSpPr>
            <p:spPr>
              <a:xfrm>
                <a:off x="6443416" y="1852787"/>
                <a:ext cx="20005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=0.45,</m:t>
                      </m:r>
                      <m:r>
                        <a:rPr lang="en-US" sz="1800" b="0" i="1" smtClean="0">
                          <a:solidFill>
                            <a:schemeClr val="tx1"/>
                          </a:solidFill>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=0.9</m:t>
                      </m:r>
                    </m:oMath>
                  </m:oMathPara>
                </a14:m>
                <a:endParaRPr lang="en-US" dirty="0"/>
              </a:p>
            </p:txBody>
          </p:sp>
        </mc:Choice>
        <mc:Fallback xmlns="">
          <p:sp>
            <p:nvSpPr>
              <p:cNvPr id="214" name="TextBox 213">
                <a:extLst>
                  <a:ext uri="{FF2B5EF4-FFF2-40B4-BE49-F238E27FC236}">
                    <a16:creationId xmlns:a16="http://schemas.microsoft.com/office/drawing/2014/main" id="{18366E88-55C3-4073-8B09-F0FD8ADC7297}"/>
                  </a:ext>
                </a:extLst>
              </p:cNvPr>
              <p:cNvSpPr txBox="1">
                <a:spLocks noRot="1" noChangeAspect="1" noMove="1" noResize="1" noEditPoints="1" noAdjustHandles="1" noChangeArrowheads="1" noChangeShapeType="1" noTextEdit="1"/>
              </p:cNvSpPr>
              <p:nvPr/>
            </p:nvSpPr>
            <p:spPr>
              <a:xfrm>
                <a:off x="6443416" y="1852787"/>
                <a:ext cx="2000517" cy="369332"/>
              </a:xfrm>
              <a:prstGeom prst="rect">
                <a:avLst/>
              </a:prstGeom>
              <a:blipFill>
                <a:blip r:embed="rId40"/>
                <a:stretch>
                  <a:fillRect b="-4918"/>
                </a:stretch>
              </a:blipFill>
            </p:spPr>
            <p:txBody>
              <a:bodyPr/>
              <a:lstStyle/>
              <a:p>
                <a:r>
                  <a:rPr lang="en-US">
                    <a:noFill/>
                  </a:rPr>
                  <a:t> </a:t>
                </a:r>
              </a:p>
            </p:txBody>
          </p:sp>
        </mc:Fallback>
      </mc:AlternateContent>
      <p:grpSp>
        <p:nvGrpSpPr>
          <p:cNvPr id="215" name="Group 214">
            <a:extLst>
              <a:ext uri="{FF2B5EF4-FFF2-40B4-BE49-F238E27FC236}">
                <a16:creationId xmlns:a16="http://schemas.microsoft.com/office/drawing/2014/main" id="{6A662551-FE93-47B0-B23F-35D3F5A33EFD}"/>
              </a:ext>
            </a:extLst>
          </p:cNvPr>
          <p:cNvGrpSpPr/>
          <p:nvPr/>
        </p:nvGrpSpPr>
        <p:grpSpPr>
          <a:xfrm>
            <a:off x="5225526" y="1828480"/>
            <a:ext cx="3269275" cy="2383134"/>
            <a:chOff x="7838619" y="2493263"/>
            <a:chExt cx="4029444" cy="2808736"/>
          </a:xfrm>
        </p:grpSpPr>
        <p:cxnSp>
          <p:nvCxnSpPr>
            <p:cNvPr id="216" name="Straight Arrow Connector 215">
              <a:extLst>
                <a:ext uri="{FF2B5EF4-FFF2-40B4-BE49-F238E27FC236}">
                  <a16:creationId xmlns:a16="http://schemas.microsoft.com/office/drawing/2014/main" id="{3F1C48B8-A0E2-4EAE-AF48-A1133481EB0D}"/>
                </a:ext>
              </a:extLst>
            </p:cNvPr>
            <p:cNvCxnSpPr>
              <a:cxnSpLocks/>
            </p:cNvCxnSpPr>
            <p:nvPr/>
          </p:nvCxnSpPr>
          <p:spPr>
            <a:xfrm flipV="1">
              <a:off x="8416313" y="2770262"/>
              <a:ext cx="21382" cy="25317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F17BCFA3-C7D8-4EAD-9130-5ABB6833607F}"/>
                </a:ext>
              </a:extLst>
            </p:cNvPr>
            <p:cNvCxnSpPr/>
            <p:nvPr/>
          </p:nvCxnSpPr>
          <p:spPr>
            <a:xfrm>
              <a:off x="8242875" y="4036829"/>
              <a:ext cx="34712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8" name="TextBox 217">
                  <a:extLst>
                    <a:ext uri="{FF2B5EF4-FFF2-40B4-BE49-F238E27FC236}">
                      <a16:creationId xmlns:a16="http://schemas.microsoft.com/office/drawing/2014/main" id="{618D8A81-B42F-4055-96E6-B2D43AB141B6}"/>
                    </a:ext>
                  </a:extLst>
                </p:cNvPr>
                <p:cNvSpPr txBox="1"/>
                <p:nvPr/>
              </p:nvSpPr>
              <p:spPr>
                <a:xfrm>
                  <a:off x="11497129" y="40180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𝑘</m:t>
                        </m:r>
                      </m:oMath>
                    </m:oMathPara>
                  </a14:m>
                  <a:endParaRPr lang="en-US" dirty="0"/>
                </a:p>
              </p:txBody>
            </p:sp>
          </mc:Choice>
          <mc:Fallback xmlns="">
            <p:sp>
              <p:nvSpPr>
                <p:cNvPr id="33" name="TextBox 32">
                  <a:extLst>
                    <a:ext uri="{FF2B5EF4-FFF2-40B4-BE49-F238E27FC236}">
                      <a16:creationId xmlns:a16="http://schemas.microsoft.com/office/drawing/2014/main" id="{4C53F457-4E34-4426-BBF2-DD12AEBD941F}"/>
                    </a:ext>
                  </a:extLst>
                </p:cNvPr>
                <p:cNvSpPr txBox="1">
                  <a:spLocks noRot="1" noChangeAspect="1" noMove="1" noResize="1" noEditPoints="1" noAdjustHandles="1" noChangeArrowheads="1" noChangeShapeType="1" noTextEdit="1"/>
                </p:cNvSpPr>
                <p:nvPr/>
              </p:nvSpPr>
              <p:spPr>
                <a:xfrm>
                  <a:off x="11497129" y="4018018"/>
                  <a:ext cx="370934" cy="369332"/>
                </a:xfrm>
                <a:prstGeom prst="rect">
                  <a:avLst/>
                </a:prstGeom>
                <a:blipFill>
                  <a:blip r:embed="rId25"/>
                  <a:stretch>
                    <a:fillRect b="-9804"/>
                  </a:stretch>
                </a:blipFill>
              </p:spPr>
              <p:txBody>
                <a:bodyPr/>
                <a:lstStyle/>
                <a:p>
                  <a:r>
                    <a:rPr lang="en-US">
                      <a:noFill/>
                    </a:rPr>
                    <a:t> </a:t>
                  </a:r>
                </a:p>
              </p:txBody>
            </p:sp>
          </mc:Fallback>
        </mc:AlternateContent>
        <p:cxnSp>
          <p:nvCxnSpPr>
            <p:cNvPr id="219" name="Straight Arrow Connector 218">
              <a:extLst>
                <a:ext uri="{FF2B5EF4-FFF2-40B4-BE49-F238E27FC236}">
                  <a16:creationId xmlns:a16="http://schemas.microsoft.com/office/drawing/2014/main" id="{13756CAB-B3F8-43F0-812E-4B7585AA1AA4}"/>
                </a:ext>
              </a:extLst>
            </p:cNvPr>
            <p:cNvCxnSpPr/>
            <p:nvPr/>
          </p:nvCxnSpPr>
          <p:spPr>
            <a:xfrm flipV="1">
              <a:off x="9796910" y="394539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6DE2F62F-6A28-4203-8FD5-C5E523D36C76}"/>
                </a:ext>
              </a:extLst>
            </p:cNvPr>
            <p:cNvSpPr txBox="1"/>
            <p:nvPr/>
          </p:nvSpPr>
          <p:spPr>
            <a:xfrm>
              <a:off x="9644510" y="4048498"/>
              <a:ext cx="301686" cy="369332"/>
            </a:xfrm>
            <a:prstGeom prst="rect">
              <a:avLst/>
            </a:prstGeom>
            <a:noFill/>
          </p:spPr>
          <p:txBody>
            <a:bodyPr wrap="none" rtlCol="0">
              <a:spAutoFit/>
            </a:bodyPr>
            <a:lstStyle/>
            <a:p>
              <a:r>
                <a:rPr lang="en-US" dirty="0"/>
                <a:t>3</a:t>
              </a:r>
            </a:p>
          </p:txBody>
        </p:sp>
        <p:cxnSp>
          <p:nvCxnSpPr>
            <p:cNvPr id="221" name="Straight Arrow Connector 220">
              <a:extLst>
                <a:ext uri="{FF2B5EF4-FFF2-40B4-BE49-F238E27FC236}">
                  <a16:creationId xmlns:a16="http://schemas.microsoft.com/office/drawing/2014/main" id="{A064CF5D-4EF7-419D-98FA-9B28E2BB9B2A}"/>
                </a:ext>
              </a:extLst>
            </p:cNvPr>
            <p:cNvCxnSpPr/>
            <p:nvPr/>
          </p:nvCxnSpPr>
          <p:spPr>
            <a:xfrm flipV="1">
              <a:off x="10262342" y="3960630"/>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F38E05AC-657E-4979-B956-85821D034DAD}"/>
                </a:ext>
              </a:extLst>
            </p:cNvPr>
            <p:cNvSpPr txBox="1"/>
            <p:nvPr/>
          </p:nvSpPr>
          <p:spPr>
            <a:xfrm>
              <a:off x="10113056" y="4048498"/>
              <a:ext cx="301686"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65134478-561C-4DC6-9E09-E5B1BC4CFE1F}"/>
                    </a:ext>
                  </a:extLst>
                </p:cNvPr>
                <p:cNvSpPr txBox="1"/>
                <p:nvPr/>
              </p:nvSpPr>
              <p:spPr>
                <a:xfrm>
                  <a:off x="7963153" y="2493263"/>
                  <a:ext cx="360532" cy="326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𝜌</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99" name="TextBox 98">
                  <a:extLst>
                    <a:ext uri="{FF2B5EF4-FFF2-40B4-BE49-F238E27FC236}">
                      <a16:creationId xmlns:a16="http://schemas.microsoft.com/office/drawing/2014/main" id="{F1A057D8-2C0E-4B51-854B-9CBFE3381345}"/>
                    </a:ext>
                  </a:extLst>
                </p:cNvPr>
                <p:cNvSpPr txBox="1">
                  <a:spLocks noRot="1" noChangeAspect="1" noMove="1" noResize="1" noEditPoints="1" noAdjustHandles="1" noChangeArrowheads="1" noChangeShapeType="1" noTextEdit="1"/>
                </p:cNvSpPr>
                <p:nvPr/>
              </p:nvSpPr>
              <p:spPr>
                <a:xfrm>
                  <a:off x="7963153" y="2493263"/>
                  <a:ext cx="360532" cy="326468"/>
                </a:xfrm>
                <a:prstGeom prst="rect">
                  <a:avLst/>
                </a:prstGeom>
                <a:blipFill>
                  <a:blip r:embed="rId29"/>
                  <a:stretch>
                    <a:fillRect l="-20833" r="-6250" b="-23913"/>
                  </a:stretch>
                </a:blipFill>
              </p:spPr>
              <p:txBody>
                <a:bodyPr/>
                <a:lstStyle/>
                <a:p>
                  <a:r>
                    <a:rPr lang="en-US">
                      <a:noFill/>
                    </a:rPr>
                    <a:t> </a:t>
                  </a:r>
                </a:p>
              </p:txBody>
            </p:sp>
          </mc:Fallback>
        </mc:AlternateContent>
        <p:cxnSp>
          <p:nvCxnSpPr>
            <p:cNvPr id="224" name="Straight Arrow Connector 223">
              <a:extLst>
                <a:ext uri="{FF2B5EF4-FFF2-40B4-BE49-F238E27FC236}">
                  <a16:creationId xmlns:a16="http://schemas.microsoft.com/office/drawing/2014/main" id="{E2078270-FC8E-45BB-8F76-CA4833970C03}"/>
                </a:ext>
              </a:extLst>
            </p:cNvPr>
            <p:cNvCxnSpPr/>
            <p:nvPr/>
          </p:nvCxnSpPr>
          <p:spPr>
            <a:xfrm flipV="1">
              <a:off x="8861912" y="3949506"/>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5DB71CF2-4DAB-4EE0-BA4A-A92DA8585DCF}"/>
                </a:ext>
              </a:extLst>
            </p:cNvPr>
            <p:cNvCxnSpPr/>
            <p:nvPr/>
          </p:nvCxnSpPr>
          <p:spPr>
            <a:xfrm flipV="1">
              <a:off x="9339702" y="3940032"/>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1F2A1C09-1B44-4CB1-8DE6-F7E5C890A0DB}"/>
                </a:ext>
              </a:extLst>
            </p:cNvPr>
            <p:cNvSpPr txBox="1"/>
            <p:nvPr/>
          </p:nvSpPr>
          <p:spPr>
            <a:xfrm>
              <a:off x="8710305" y="4040121"/>
              <a:ext cx="301686" cy="369332"/>
            </a:xfrm>
            <a:prstGeom prst="rect">
              <a:avLst/>
            </a:prstGeom>
            <a:noFill/>
          </p:spPr>
          <p:txBody>
            <a:bodyPr wrap="none" rtlCol="0">
              <a:spAutoFit/>
            </a:bodyPr>
            <a:lstStyle/>
            <a:p>
              <a:r>
                <a:rPr lang="en-US" dirty="0"/>
                <a:t>1</a:t>
              </a:r>
            </a:p>
          </p:txBody>
        </p:sp>
        <p:sp>
          <p:nvSpPr>
            <p:cNvPr id="227" name="TextBox 226">
              <a:extLst>
                <a:ext uri="{FF2B5EF4-FFF2-40B4-BE49-F238E27FC236}">
                  <a16:creationId xmlns:a16="http://schemas.microsoft.com/office/drawing/2014/main" id="{A850BE4F-6CE6-492C-A42B-E035F15B5A38}"/>
                </a:ext>
              </a:extLst>
            </p:cNvPr>
            <p:cNvSpPr txBox="1"/>
            <p:nvPr/>
          </p:nvSpPr>
          <p:spPr>
            <a:xfrm>
              <a:off x="9178851" y="4040121"/>
              <a:ext cx="301686" cy="369332"/>
            </a:xfrm>
            <a:prstGeom prst="rect">
              <a:avLst/>
            </a:prstGeom>
            <a:noFill/>
          </p:spPr>
          <p:txBody>
            <a:bodyPr wrap="none" rtlCol="0">
              <a:spAutoFit/>
            </a:bodyPr>
            <a:lstStyle/>
            <a:p>
              <a:r>
                <a:rPr lang="en-US" dirty="0"/>
                <a:t>2</a:t>
              </a:r>
            </a:p>
          </p:txBody>
        </p:sp>
        <p:cxnSp>
          <p:nvCxnSpPr>
            <p:cNvPr id="228" name="Straight Arrow Connector 227">
              <a:extLst>
                <a:ext uri="{FF2B5EF4-FFF2-40B4-BE49-F238E27FC236}">
                  <a16:creationId xmlns:a16="http://schemas.microsoft.com/office/drawing/2014/main" id="{997E1DDA-2471-4229-A746-4534AD0CC5B5}"/>
                </a:ext>
              </a:extLst>
            </p:cNvPr>
            <p:cNvCxnSpPr/>
            <p:nvPr/>
          </p:nvCxnSpPr>
          <p:spPr>
            <a:xfrm flipV="1">
              <a:off x="10681240" y="393701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640D41C7-F97E-42E8-978C-75ED4EB9F34E}"/>
                </a:ext>
              </a:extLst>
            </p:cNvPr>
            <p:cNvSpPr txBox="1"/>
            <p:nvPr/>
          </p:nvSpPr>
          <p:spPr>
            <a:xfrm>
              <a:off x="10528840" y="4040121"/>
              <a:ext cx="301686" cy="369332"/>
            </a:xfrm>
            <a:prstGeom prst="rect">
              <a:avLst/>
            </a:prstGeom>
            <a:noFill/>
          </p:spPr>
          <p:txBody>
            <a:bodyPr wrap="none" rtlCol="0">
              <a:spAutoFit/>
            </a:bodyPr>
            <a:lstStyle/>
            <a:p>
              <a:r>
                <a:rPr lang="en-US" dirty="0"/>
                <a:t>5</a:t>
              </a:r>
            </a:p>
          </p:txBody>
        </p:sp>
        <p:cxnSp>
          <p:nvCxnSpPr>
            <p:cNvPr id="230" name="Straight Arrow Connector 229">
              <a:extLst>
                <a:ext uri="{FF2B5EF4-FFF2-40B4-BE49-F238E27FC236}">
                  <a16:creationId xmlns:a16="http://schemas.microsoft.com/office/drawing/2014/main" id="{7B72A0EC-8E6B-4056-82CC-E3CD1B579C73}"/>
                </a:ext>
              </a:extLst>
            </p:cNvPr>
            <p:cNvCxnSpPr/>
            <p:nvPr/>
          </p:nvCxnSpPr>
          <p:spPr>
            <a:xfrm flipV="1">
              <a:off x="11146672" y="3952253"/>
              <a:ext cx="0" cy="13716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D6E0FC99-9B8B-4A5B-806F-E49EDF8A346D}"/>
                </a:ext>
              </a:extLst>
            </p:cNvPr>
            <p:cNvSpPr txBox="1"/>
            <p:nvPr/>
          </p:nvSpPr>
          <p:spPr>
            <a:xfrm>
              <a:off x="10997386" y="4040121"/>
              <a:ext cx="301686" cy="369332"/>
            </a:xfrm>
            <a:prstGeom prst="rect">
              <a:avLst/>
            </a:prstGeom>
            <a:noFill/>
          </p:spPr>
          <p:txBody>
            <a:bodyPr wrap="none" rtlCol="0">
              <a:spAutoFit/>
            </a:bodyPr>
            <a:lstStyle/>
            <a:p>
              <a:r>
                <a:rPr lang="en-US" dirty="0"/>
                <a:t>6</a:t>
              </a:r>
            </a:p>
          </p:txBody>
        </p:sp>
        <p:cxnSp>
          <p:nvCxnSpPr>
            <p:cNvPr id="232" name="Straight Arrow Connector 231">
              <a:extLst>
                <a:ext uri="{FF2B5EF4-FFF2-40B4-BE49-F238E27FC236}">
                  <a16:creationId xmlns:a16="http://schemas.microsoft.com/office/drawing/2014/main" id="{06B965D5-40CD-4040-97F5-432226F764A5}"/>
                </a:ext>
              </a:extLst>
            </p:cNvPr>
            <p:cNvCxnSpPr/>
            <p:nvPr/>
          </p:nvCxnSpPr>
          <p:spPr>
            <a:xfrm>
              <a:off x="8242875" y="305240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0F15AC60-CCF8-4FA3-95A4-C46FDE0C2D0D}"/>
                </a:ext>
              </a:extLst>
            </p:cNvPr>
            <p:cNvCxnSpPr/>
            <p:nvPr/>
          </p:nvCxnSpPr>
          <p:spPr>
            <a:xfrm>
              <a:off x="8242875" y="5070678"/>
              <a:ext cx="3471210" cy="0"/>
            </a:xfrm>
            <a:prstGeom prst="straightConnector1">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D826F5F5-98C2-4472-82F1-006419288BB9}"/>
                </a:ext>
              </a:extLst>
            </p:cNvPr>
            <p:cNvSpPr txBox="1"/>
            <p:nvPr/>
          </p:nvSpPr>
          <p:spPr>
            <a:xfrm>
              <a:off x="7886453" y="2818100"/>
              <a:ext cx="301686" cy="369332"/>
            </a:xfrm>
            <a:prstGeom prst="rect">
              <a:avLst/>
            </a:prstGeom>
            <a:noFill/>
          </p:spPr>
          <p:txBody>
            <a:bodyPr wrap="none" rtlCol="0">
              <a:spAutoFit/>
            </a:bodyPr>
            <a:lstStyle/>
            <a:p>
              <a:r>
                <a:rPr lang="en-US" dirty="0"/>
                <a:t>1</a:t>
              </a:r>
            </a:p>
          </p:txBody>
        </p:sp>
        <p:sp>
          <p:nvSpPr>
            <p:cNvPr id="235" name="TextBox 234">
              <a:extLst>
                <a:ext uri="{FF2B5EF4-FFF2-40B4-BE49-F238E27FC236}">
                  <a16:creationId xmlns:a16="http://schemas.microsoft.com/office/drawing/2014/main" id="{256C9AA6-0B18-4CF9-AA1A-4122C0D38B40}"/>
                </a:ext>
              </a:extLst>
            </p:cNvPr>
            <p:cNvSpPr txBox="1"/>
            <p:nvPr/>
          </p:nvSpPr>
          <p:spPr>
            <a:xfrm>
              <a:off x="7838619" y="4857651"/>
              <a:ext cx="372219" cy="369332"/>
            </a:xfrm>
            <a:prstGeom prst="rect">
              <a:avLst/>
            </a:prstGeom>
            <a:noFill/>
          </p:spPr>
          <p:txBody>
            <a:bodyPr wrap="none" rtlCol="0">
              <a:spAutoFit/>
            </a:bodyPr>
            <a:lstStyle/>
            <a:p>
              <a:r>
                <a:rPr lang="en-US" dirty="0"/>
                <a:t>-1</a:t>
              </a:r>
            </a:p>
          </p:txBody>
        </p:sp>
      </p:grpSp>
      <p:cxnSp>
        <p:nvCxnSpPr>
          <p:cNvPr id="236" name="Straight Arrow Connector 235">
            <a:extLst>
              <a:ext uri="{FF2B5EF4-FFF2-40B4-BE49-F238E27FC236}">
                <a16:creationId xmlns:a16="http://schemas.microsoft.com/office/drawing/2014/main" id="{21BB562F-7215-411D-A5CE-AC3080B14083}"/>
              </a:ext>
            </a:extLst>
          </p:cNvPr>
          <p:cNvCxnSpPr>
            <a:cxnSpLocks/>
          </p:cNvCxnSpPr>
          <p:nvPr/>
        </p:nvCxnSpPr>
        <p:spPr>
          <a:xfrm>
            <a:off x="6055763" y="3118166"/>
            <a:ext cx="0" cy="246888"/>
          </a:xfrm>
          <a:prstGeom prst="straightConnector1">
            <a:avLst/>
          </a:prstGeom>
          <a:ln w="50800">
            <a:solidFill>
              <a:srgbClr val="FF000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BFC114E7-0F1F-4A4F-8A12-EAC6BD5CE036}"/>
              </a:ext>
            </a:extLst>
          </p:cNvPr>
          <p:cNvCxnSpPr>
            <a:cxnSpLocks/>
          </p:cNvCxnSpPr>
          <p:nvPr/>
        </p:nvCxnSpPr>
        <p:spPr>
          <a:xfrm flipV="1">
            <a:off x="6443416" y="3133244"/>
            <a:ext cx="0" cy="109728"/>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6" name="TextBox 245">
                <a:extLst>
                  <a:ext uri="{FF2B5EF4-FFF2-40B4-BE49-F238E27FC236}">
                    <a16:creationId xmlns:a16="http://schemas.microsoft.com/office/drawing/2014/main" id="{7CBADCBF-3D09-4312-BB34-0D576AC5B91F}"/>
                  </a:ext>
                </a:extLst>
              </p:cNvPr>
              <p:cNvSpPr txBox="1"/>
              <p:nvPr/>
            </p:nvSpPr>
            <p:spPr>
              <a:xfrm>
                <a:off x="9816716" y="1873001"/>
                <a:ext cx="20005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ea typeface="Cambria Math" panose="02040503050406030204" pitchFamily="18" charset="0"/>
                        </a:rPr>
                        <m:t>=0.45,</m:t>
                      </m:r>
                      <m:r>
                        <a:rPr lang="en-US" sz="1800" b="0" i="1" smtClean="0">
                          <a:solidFill>
                            <a:schemeClr val="tx1"/>
                          </a:solidFill>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=0.9</m:t>
                      </m:r>
                    </m:oMath>
                  </m:oMathPara>
                </a14:m>
                <a:endParaRPr lang="en-US" dirty="0"/>
              </a:p>
            </p:txBody>
          </p:sp>
        </mc:Choice>
        <mc:Fallback xmlns="">
          <p:sp>
            <p:nvSpPr>
              <p:cNvPr id="246" name="TextBox 245">
                <a:extLst>
                  <a:ext uri="{FF2B5EF4-FFF2-40B4-BE49-F238E27FC236}">
                    <a16:creationId xmlns:a16="http://schemas.microsoft.com/office/drawing/2014/main" id="{7CBADCBF-3D09-4312-BB34-0D576AC5B91F}"/>
                  </a:ext>
                </a:extLst>
              </p:cNvPr>
              <p:cNvSpPr txBox="1">
                <a:spLocks noRot="1" noChangeAspect="1" noMove="1" noResize="1" noEditPoints="1" noAdjustHandles="1" noChangeArrowheads="1" noChangeShapeType="1" noTextEdit="1"/>
              </p:cNvSpPr>
              <p:nvPr/>
            </p:nvSpPr>
            <p:spPr>
              <a:xfrm>
                <a:off x="9816716" y="1873001"/>
                <a:ext cx="2000517" cy="369332"/>
              </a:xfrm>
              <a:prstGeom prst="rect">
                <a:avLst/>
              </a:prstGeom>
              <a:blipFill>
                <a:blip r:embed="rId41"/>
                <a:stretch>
                  <a:fillRect b="-6557"/>
                </a:stretch>
              </a:blipFill>
            </p:spPr>
            <p:txBody>
              <a:bodyPr/>
              <a:lstStyle/>
              <a:p>
                <a:r>
                  <a:rPr lang="en-US">
                    <a:noFill/>
                  </a:rPr>
                  <a:t> </a:t>
                </a:r>
              </a:p>
            </p:txBody>
          </p:sp>
        </mc:Fallback>
      </mc:AlternateContent>
      <p:cxnSp>
        <p:nvCxnSpPr>
          <p:cNvPr id="247" name="Straight Arrow Connector 246">
            <a:extLst>
              <a:ext uri="{FF2B5EF4-FFF2-40B4-BE49-F238E27FC236}">
                <a16:creationId xmlns:a16="http://schemas.microsoft.com/office/drawing/2014/main" id="{29897453-B4E5-4311-A046-1641859C4ED0}"/>
              </a:ext>
            </a:extLst>
          </p:cNvPr>
          <p:cNvCxnSpPr>
            <a:cxnSpLocks/>
          </p:cNvCxnSpPr>
          <p:nvPr/>
        </p:nvCxnSpPr>
        <p:spPr>
          <a:xfrm flipV="1">
            <a:off x="10139323" y="5444243"/>
            <a:ext cx="0" cy="109728"/>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77B95962-D036-4639-B0D9-9B986F94148A}"/>
              </a:ext>
            </a:extLst>
          </p:cNvPr>
          <p:cNvCxnSpPr>
            <a:cxnSpLocks/>
          </p:cNvCxnSpPr>
          <p:nvPr/>
        </p:nvCxnSpPr>
        <p:spPr>
          <a:xfrm flipV="1">
            <a:off x="10523080" y="5484427"/>
            <a:ext cx="0" cy="82296"/>
          </a:xfrm>
          <a:prstGeom prst="straightConnector1">
            <a:avLst/>
          </a:prstGeom>
          <a:ln w="50800">
            <a:solidFill>
              <a:srgbClr val="0070C0"/>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C83F8F0-E7C3-4E53-BCB8-D779A2173AC4}"/>
              </a:ext>
            </a:extLst>
          </p:cNvPr>
          <p:cNvCxnSpPr>
            <a:cxnSpLocks/>
          </p:cNvCxnSpPr>
          <p:nvPr/>
        </p:nvCxnSpPr>
        <p:spPr>
          <a:xfrm flipV="1">
            <a:off x="10171388" y="3139872"/>
            <a:ext cx="0" cy="146304"/>
          </a:xfrm>
          <a:prstGeom prst="straightConnector1">
            <a:avLst/>
          </a:prstGeom>
          <a:ln w="50800">
            <a:solidFill>
              <a:srgbClr val="0070C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E1D778-E08A-45B8-ABC1-3C026C3B1845}"/>
              </a:ext>
            </a:extLst>
          </p:cNvPr>
          <p:cNvCxnSpPr>
            <a:cxnSpLocks/>
          </p:cNvCxnSpPr>
          <p:nvPr/>
        </p:nvCxnSpPr>
        <p:spPr>
          <a:xfrm flipV="1">
            <a:off x="6817887" y="3141951"/>
            <a:ext cx="0" cy="45720"/>
          </a:xfrm>
          <a:prstGeom prst="straightConnector1">
            <a:avLst/>
          </a:prstGeom>
          <a:ln w="508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59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left)">
                                      <p:cBhvr>
                                        <p:cTn id="7" dur="1000"/>
                                        <p:tgtEl>
                                          <p:spTgt spid="9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1000"/>
                                        <p:tgtEl>
                                          <p:spTgt spid="9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4"/>
                                        </p:tgtEl>
                                        <p:attrNameLst>
                                          <p:attrName>style.visibility</p:attrName>
                                        </p:attrNameLst>
                                      </p:cBhvr>
                                      <p:to>
                                        <p:strVal val="visible"/>
                                      </p:to>
                                    </p:set>
                                    <p:animEffect transition="in" filter="wipe(left)">
                                      <p:cBhvr>
                                        <p:cTn id="16" dur="1000"/>
                                        <p:tgtEl>
                                          <p:spTgt spid="13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wipe(left)">
                                      <p:cBhvr>
                                        <p:cTn id="20" dur="1000"/>
                                        <p:tgtEl>
                                          <p:spTgt spid="1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0"/>
                                        </p:tgtEl>
                                        <p:attrNameLst>
                                          <p:attrName>style.visibility</p:attrName>
                                        </p:attrNameLst>
                                      </p:cBhvr>
                                      <p:to>
                                        <p:strVal val="visible"/>
                                      </p:to>
                                    </p:set>
                                    <p:animEffect transition="in" filter="wipe(left)">
                                      <p:cBhvr>
                                        <p:cTn id="25" dur="1000"/>
                                        <p:tgtEl>
                                          <p:spTgt spid="1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1"/>
                                        </p:tgtEl>
                                        <p:attrNameLst>
                                          <p:attrName>style.visibility</p:attrName>
                                        </p:attrNameLst>
                                      </p:cBhvr>
                                      <p:to>
                                        <p:strVal val="visible"/>
                                      </p:to>
                                    </p:set>
                                    <p:animEffect transition="in" filter="wipe(left)">
                                      <p:cBhvr>
                                        <p:cTn id="30" dur="1000"/>
                                        <p:tgtEl>
                                          <p:spTgt spid="1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wipe(left)">
                                      <p:cBhvr>
                                        <p:cTn id="35" dur="1000"/>
                                        <p:tgtEl>
                                          <p:spTgt spid="87"/>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left)">
                                      <p:cBhvr>
                                        <p:cTn id="39" dur="1000"/>
                                        <p:tgtEl>
                                          <p:spTgt spid="86"/>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1000"/>
                                        <p:tgtEl>
                                          <p:spTgt spid="28"/>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135"/>
                                        </p:tgtEl>
                                        <p:attrNameLst>
                                          <p:attrName>style.visibility</p:attrName>
                                        </p:attrNameLst>
                                      </p:cBhvr>
                                      <p:to>
                                        <p:strVal val="visible"/>
                                      </p:to>
                                    </p:set>
                                    <p:animEffect transition="in" filter="wipe(left)">
                                      <p:cBhvr>
                                        <p:cTn id="47" dur="1000"/>
                                        <p:tgtEl>
                                          <p:spTgt spid="1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wipe(left)">
                                      <p:cBhvr>
                                        <p:cTn id="52" dur="1000"/>
                                        <p:tgtEl>
                                          <p:spTgt spid="113"/>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14"/>
                                        </p:tgtEl>
                                        <p:attrNameLst>
                                          <p:attrName>style.visibility</p:attrName>
                                        </p:attrNameLst>
                                      </p:cBhvr>
                                      <p:to>
                                        <p:strVal val="visible"/>
                                      </p:to>
                                    </p:set>
                                    <p:animEffect transition="in" filter="wipe(left)">
                                      <p:cBhvr>
                                        <p:cTn id="56" dur="1000"/>
                                        <p:tgtEl>
                                          <p:spTgt spid="114"/>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115"/>
                                        </p:tgtEl>
                                        <p:attrNameLst>
                                          <p:attrName>style.visibility</p:attrName>
                                        </p:attrNameLst>
                                      </p:cBhvr>
                                      <p:to>
                                        <p:strVal val="visible"/>
                                      </p:to>
                                    </p:set>
                                    <p:animEffect transition="in" filter="wipe(left)">
                                      <p:cBhvr>
                                        <p:cTn id="60" dur="1000"/>
                                        <p:tgtEl>
                                          <p:spTgt spid="115"/>
                                        </p:tgtEl>
                                      </p:cBhvr>
                                    </p:animEffect>
                                  </p:childTnLst>
                                </p:cTn>
                              </p:par>
                            </p:childTnLst>
                          </p:cTn>
                        </p:par>
                        <p:par>
                          <p:cTn id="61" fill="hold">
                            <p:stCondLst>
                              <p:cond delay="3000"/>
                            </p:stCondLst>
                            <p:childTnLst>
                              <p:par>
                                <p:cTn id="62" presetID="22" presetClass="entr" presetSubtype="8" fill="hold" nodeType="afterEffect">
                                  <p:stCondLst>
                                    <p:cond delay="0"/>
                                  </p:stCondLst>
                                  <p:childTnLst>
                                    <p:set>
                                      <p:cBhvr>
                                        <p:cTn id="63" dur="1" fill="hold">
                                          <p:stCondLst>
                                            <p:cond delay="0"/>
                                          </p:stCondLst>
                                        </p:cTn>
                                        <p:tgtEl>
                                          <p:spTgt spid="116"/>
                                        </p:tgtEl>
                                        <p:attrNameLst>
                                          <p:attrName>style.visibility</p:attrName>
                                        </p:attrNameLst>
                                      </p:cBhvr>
                                      <p:to>
                                        <p:strVal val="visible"/>
                                      </p:to>
                                    </p:set>
                                    <p:animEffect transition="in" filter="wipe(left)">
                                      <p:cBhvr>
                                        <p:cTn id="64" dur="1000"/>
                                        <p:tgtEl>
                                          <p:spTgt spid="116"/>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117"/>
                                        </p:tgtEl>
                                        <p:attrNameLst>
                                          <p:attrName>style.visibility</p:attrName>
                                        </p:attrNameLst>
                                      </p:cBhvr>
                                      <p:to>
                                        <p:strVal val="visible"/>
                                      </p:to>
                                    </p:set>
                                    <p:animEffect transition="in" filter="wipe(left)">
                                      <p:cBhvr>
                                        <p:cTn id="68" dur="1000"/>
                                        <p:tgtEl>
                                          <p:spTgt spid="117"/>
                                        </p:tgtEl>
                                      </p:cBhvr>
                                    </p:animEffect>
                                  </p:childTnLst>
                                </p:cTn>
                              </p:par>
                            </p:childTnLst>
                          </p:cTn>
                        </p:par>
                        <p:par>
                          <p:cTn id="69" fill="hold">
                            <p:stCondLst>
                              <p:cond delay="5000"/>
                            </p:stCondLst>
                            <p:childTnLst>
                              <p:par>
                                <p:cTn id="70" presetID="22" presetClass="entr" presetSubtype="8" fill="hold" nodeType="after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1000"/>
                                        <p:tgtEl>
                                          <p:spTgt spid="1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left)">
                                      <p:cBhvr>
                                        <p:cTn id="77" dur="1000"/>
                                        <p:tgtEl>
                                          <p:spTgt spid="56"/>
                                        </p:tgtEl>
                                      </p:cBhvr>
                                    </p:animEffect>
                                  </p:childTnLst>
                                </p:cTn>
                              </p:par>
                            </p:childTnLst>
                          </p:cTn>
                        </p:par>
                        <p:par>
                          <p:cTn id="78" fill="hold">
                            <p:stCondLst>
                              <p:cond delay="1000"/>
                            </p:stCondLst>
                            <p:childTnLst>
                              <p:par>
                                <p:cTn id="79" presetID="22" presetClass="entr" presetSubtype="8" fill="hold" nodeType="after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wipe(left)">
                                      <p:cBhvr>
                                        <p:cTn id="81" dur="1000"/>
                                        <p:tgtEl>
                                          <p:spTgt spid="57"/>
                                        </p:tgtEl>
                                      </p:cBhvr>
                                    </p:animEffect>
                                  </p:childTnLst>
                                </p:cTn>
                              </p:par>
                            </p:childTnLst>
                          </p:cTn>
                        </p:par>
                        <p:par>
                          <p:cTn id="82" fill="hold">
                            <p:stCondLst>
                              <p:cond delay="2000"/>
                            </p:stCondLst>
                            <p:childTnLst>
                              <p:par>
                                <p:cTn id="83" presetID="22" presetClass="entr" presetSubtype="8" fill="hold" nodeType="afterEffect">
                                  <p:stCondLst>
                                    <p:cond delay="0"/>
                                  </p:stCondLst>
                                  <p:childTnLst>
                                    <p:set>
                                      <p:cBhvr>
                                        <p:cTn id="84" dur="1" fill="hold">
                                          <p:stCondLst>
                                            <p:cond delay="0"/>
                                          </p:stCondLst>
                                        </p:cTn>
                                        <p:tgtEl>
                                          <p:spTgt spid="247"/>
                                        </p:tgtEl>
                                        <p:attrNameLst>
                                          <p:attrName>style.visibility</p:attrName>
                                        </p:attrNameLst>
                                      </p:cBhvr>
                                      <p:to>
                                        <p:strVal val="visible"/>
                                      </p:to>
                                    </p:set>
                                    <p:animEffect transition="in" filter="wipe(left)">
                                      <p:cBhvr>
                                        <p:cTn id="85" dur="1000"/>
                                        <p:tgtEl>
                                          <p:spTgt spid="247"/>
                                        </p:tgtEl>
                                      </p:cBhvr>
                                    </p:animEffect>
                                  </p:childTnLst>
                                </p:cTn>
                              </p:par>
                            </p:childTnLst>
                          </p:cTn>
                        </p:par>
                        <p:par>
                          <p:cTn id="86" fill="hold">
                            <p:stCondLst>
                              <p:cond delay="3000"/>
                            </p:stCondLst>
                            <p:childTnLst>
                              <p:par>
                                <p:cTn id="87" presetID="22" presetClass="entr" presetSubtype="8" fill="hold" nodeType="afterEffect">
                                  <p:stCondLst>
                                    <p:cond delay="0"/>
                                  </p:stCondLst>
                                  <p:childTnLst>
                                    <p:set>
                                      <p:cBhvr>
                                        <p:cTn id="88" dur="1" fill="hold">
                                          <p:stCondLst>
                                            <p:cond delay="0"/>
                                          </p:stCondLst>
                                        </p:cTn>
                                        <p:tgtEl>
                                          <p:spTgt spid="248"/>
                                        </p:tgtEl>
                                        <p:attrNameLst>
                                          <p:attrName>style.visibility</p:attrName>
                                        </p:attrNameLst>
                                      </p:cBhvr>
                                      <p:to>
                                        <p:strVal val="visible"/>
                                      </p:to>
                                    </p:set>
                                    <p:animEffect transition="in" filter="wipe(left)">
                                      <p:cBhvr>
                                        <p:cTn id="89" dur="1000"/>
                                        <p:tgtEl>
                                          <p:spTgt spid="2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215"/>
                                        </p:tgtEl>
                                        <p:attrNameLst>
                                          <p:attrName>style.visibility</p:attrName>
                                        </p:attrNameLst>
                                      </p:cBhvr>
                                      <p:to>
                                        <p:strVal val="visible"/>
                                      </p:to>
                                    </p:set>
                                    <p:animEffect transition="in" filter="wipe(left)">
                                      <p:cBhvr>
                                        <p:cTn id="94" dur="1000"/>
                                        <p:tgtEl>
                                          <p:spTgt spid="215"/>
                                        </p:tgtEl>
                                      </p:cBhvr>
                                    </p:animEffect>
                                  </p:childTnLst>
                                </p:cTn>
                              </p:par>
                            </p:childTnLst>
                          </p:cTn>
                        </p:par>
                        <p:par>
                          <p:cTn id="95" fill="hold">
                            <p:stCondLst>
                              <p:cond delay="1000"/>
                            </p:stCondLst>
                            <p:childTnLst>
                              <p:par>
                                <p:cTn id="96" presetID="22" presetClass="entr" presetSubtype="8" fill="hold" grpId="0" nodeType="after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wipe(left)">
                                      <p:cBhvr>
                                        <p:cTn id="98" dur="1000"/>
                                        <p:tgtEl>
                                          <p:spTgt spid="214"/>
                                        </p:tgtEl>
                                      </p:cBhvr>
                                    </p:animEffect>
                                  </p:childTnLst>
                                </p:cTn>
                              </p:par>
                            </p:childTnLst>
                          </p:cTn>
                        </p:par>
                        <p:par>
                          <p:cTn id="99" fill="hold">
                            <p:stCondLst>
                              <p:cond delay="2000"/>
                            </p:stCondLst>
                            <p:childTnLst>
                              <p:par>
                                <p:cTn id="100" presetID="22" presetClass="entr" presetSubtype="8" fill="hold" nodeType="afterEffect">
                                  <p:stCondLst>
                                    <p:cond delay="0"/>
                                  </p:stCondLst>
                                  <p:childTnLst>
                                    <p:set>
                                      <p:cBhvr>
                                        <p:cTn id="101" dur="1" fill="hold">
                                          <p:stCondLst>
                                            <p:cond delay="0"/>
                                          </p:stCondLst>
                                        </p:cTn>
                                        <p:tgtEl>
                                          <p:spTgt spid="191"/>
                                        </p:tgtEl>
                                        <p:attrNameLst>
                                          <p:attrName>style.visibility</p:attrName>
                                        </p:attrNameLst>
                                      </p:cBhvr>
                                      <p:to>
                                        <p:strVal val="visible"/>
                                      </p:to>
                                    </p:set>
                                    <p:animEffect transition="in" filter="wipe(left)">
                                      <p:cBhvr>
                                        <p:cTn id="102" dur="1000"/>
                                        <p:tgtEl>
                                          <p:spTgt spid="191"/>
                                        </p:tgtEl>
                                      </p:cBhvr>
                                    </p:animEffect>
                                  </p:childTnLst>
                                </p:cTn>
                              </p:par>
                            </p:childTnLst>
                          </p:cTn>
                        </p:par>
                        <p:par>
                          <p:cTn id="103" fill="hold">
                            <p:stCondLst>
                              <p:cond delay="3000"/>
                            </p:stCondLst>
                            <p:childTnLst>
                              <p:par>
                                <p:cTn id="104" presetID="22" presetClass="entr" presetSubtype="8" fill="hold" grpId="0" nodeType="afterEffect">
                                  <p:stCondLst>
                                    <p:cond delay="0"/>
                                  </p:stCondLst>
                                  <p:childTnLst>
                                    <p:set>
                                      <p:cBhvr>
                                        <p:cTn id="105" dur="1" fill="hold">
                                          <p:stCondLst>
                                            <p:cond delay="0"/>
                                          </p:stCondLst>
                                        </p:cTn>
                                        <p:tgtEl>
                                          <p:spTgt spid="246"/>
                                        </p:tgtEl>
                                        <p:attrNameLst>
                                          <p:attrName>style.visibility</p:attrName>
                                        </p:attrNameLst>
                                      </p:cBhvr>
                                      <p:to>
                                        <p:strVal val="visible"/>
                                      </p:to>
                                    </p:set>
                                    <p:animEffect transition="in" filter="wipe(left)">
                                      <p:cBhvr>
                                        <p:cTn id="106" dur="1000"/>
                                        <p:tgtEl>
                                          <p:spTgt spid="24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wipe(left)">
                                      <p:cBhvr>
                                        <p:cTn id="111" dur="1000"/>
                                        <p:tgtEl>
                                          <p:spTgt spid="236"/>
                                        </p:tgtEl>
                                      </p:cBhvr>
                                    </p:animEffect>
                                  </p:childTnLst>
                                </p:cTn>
                              </p:par>
                            </p:childTnLst>
                          </p:cTn>
                        </p:par>
                        <p:par>
                          <p:cTn id="112" fill="hold">
                            <p:stCondLst>
                              <p:cond delay="1000"/>
                            </p:stCondLst>
                            <p:childTnLst>
                              <p:par>
                                <p:cTn id="113" presetID="22" presetClass="entr" presetSubtype="8" fill="hold" nodeType="afterEffect">
                                  <p:stCondLst>
                                    <p:cond delay="0"/>
                                  </p:stCondLst>
                                  <p:childTnLst>
                                    <p:set>
                                      <p:cBhvr>
                                        <p:cTn id="114" dur="1" fill="hold">
                                          <p:stCondLst>
                                            <p:cond delay="0"/>
                                          </p:stCondLst>
                                        </p:cTn>
                                        <p:tgtEl>
                                          <p:spTgt spid="237"/>
                                        </p:tgtEl>
                                        <p:attrNameLst>
                                          <p:attrName>style.visibility</p:attrName>
                                        </p:attrNameLst>
                                      </p:cBhvr>
                                      <p:to>
                                        <p:strVal val="visible"/>
                                      </p:to>
                                    </p:set>
                                    <p:animEffect transition="in" filter="wipe(left)">
                                      <p:cBhvr>
                                        <p:cTn id="115" dur="1000"/>
                                        <p:tgtEl>
                                          <p:spTgt spid="237"/>
                                        </p:tgtEl>
                                      </p:cBhvr>
                                    </p:animEffect>
                                  </p:childTnLst>
                                </p:cTn>
                              </p:par>
                            </p:childTnLst>
                          </p:cTn>
                        </p:par>
                        <p:par>
                          <p:cTn id="116" fill="hold">
                            <p:stCondLst>
                              <p:cond delay="2000"/>
                            </p:stCondLst>
                            <p:childTnLst>
                              <p:par>
                                <p:cTn id="117" presetID="22" presetClass="entr" presetSubtype="8" fill="hold" nodeType="afterEffect">
                                  <p:stCondLst>
                                    <p:cond delay="0"/>
                                  </p:stCondLst>
                                  <p:childTnLst>
                                    <p:set>
                                      <p:cBhvr>
                                        <p:cTn id="118" dur="1" fill="hold">
                                          <p:stCondLst>
                                            <p:cond delay="0"/>
                                          </p:stCondLst>
                                        </p:cTn>
                                        <p:tgtEl>
                                          <p:spTgt spid="120"/>
                                        </p:tgtEl>
                                        <p:attrNameLst>
                                          <p:attrName>style.visibility</p:attrName>
                                        </p:attrNameLst>
                                      </p:cBhvr>
                                      <p:to>
                                        <p:strVal val="visible"/>
                                      </p:to>
                                    </p:set>
                                    <p:animEffect transition="in" filter="wipe(left)">
                                      <p:cBhvr>
                                        <p:cTn id="119" dur="1000"/>
                                        <p:tgtEl>
                                          <p:spTgt spid="12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212"/>
                                        </p:tgtEl>
                                        <p:attrNameLst>
                                          <p:attrName>style.visibility</p:attrName>
                                        </p:attrNameLst>
                                      </p:cBhvr>
                                      <p:to>
                                        <p:strVal val="visible"/>
                                      </p:to>
                                    </p:set>
                                    <p:animEffect transition="in" filter="wipe(left)">
                                      <p:cBhvr>
                                        <p:cTn id="124" dur="1000"/>
                                        <p:tgtEl>
                                          <p:spTgt spid="212"/>
                                        </p:tgtEl>
                                      </p:cBhvr>
                                    </p:animEffect>
                                  </p:childTnLst>
                                </p:cTn>
                              </p:par>
                            </p:childTnLst>
                          </p:cTn>
                        </p:par>
                        <p:par>
                          <p:cTn id="125" fill="hold">
                            <p:stCondLst>
                              <p:cond delay="1000"/>
                            </p:stCondLst>
                            <p:childTnLst>
                              <p:par>
                                <p:cTn id="126" presetID="22" presetClass="entr" presetSubtype="8" fill="hold" nodeType="afterEffect">
                                  <p:stCondLst>
                                    <p:cond delay="0"/>
                                  </p:stCondLst>
                                  <p:childTnLst>
                                    <p:set>
                                      <p:cBhvr>
                                        <p:cTn id="127" dur="1" fill="hold">
                                          <p:stCondLst>
                                            <p:cond delay="0"/>
                                          </p:stCondLst>
                                        </p:cTn>
                                        <p:tgtEl>
                                          <p:spTgt spid="213"/>
                                        </p:tgtEl>
                                        <p:attrNameLst>
                                          <p:attrName>style.visibility</p:attrName>
                                        </p:attrNameLst>
                                      </p:cBhvr>
                                      <p:to>
                                        <p:strVal val="visible"/>
                                      </p:to>
                                    </p:set>
                                    <p:animEffect transition="in" filter="wipe(left)">
                                      <p:cBhvr>
                                        <p:cTn id="128" dur="1000"/>
                                        <p:tgtEl>
                                          <p:spTgt spid="213"/>
                                        </p:tgtEl>
                                      </p:cBhvr>
                                    </p:animEffect>
                                  </p:childTnLst>
                                </p:cTn>
                              </p:par>
                            </p:childTnLst>
                          </p:cTn>
                        </p:par>
                        <p:par>
                          <p:cTn id="129" fill="hold">
                            <p:stCondLst>
                              <p:cond delay="2000"/>
                            </p:stCondLst>
                            <p:childTnLst>
                              <p:par>
                                <p:cTn id="130" presetID="22" presetClass="entr" presetSubtype="8" fill="hold" nodeType="afterEffect">
                                  <p:stCondLst>
                                    <p:cond delay="0"/>
                                  </p:stCondLst>
                                  <p:childTnLst>
                                    <p:set>
                                      <p:cBhvr>
                                        <p:cTn id="131" dur="1" fill="hold">
                                          <p:stCondLst>
                                            <p:cond delay="0"/>
                                          </p:stCondLst>
                                        </p:cTn>
                                        <p:tgtEl>
                                          <p:spTgt spid="119"/>
                                        </p:tgtEl>
                                        <p:attrNameLst>
                                          <p:attrName>style.visibility</p:attrName>
                                        </p:attrNameLst>
                                      </p:cBhvr>
                                      <p:to>
                                        <p:strVal val="visible"/>
                                      </p:to>
                                    </p:set>
                                    <p:animEffect transition="in" filter="wipe(left)">
                                      <p:cBhvr>
                                        <p:cTn id="132"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129" grpId="0"/>
      <p:bldP spid="130" grpId="0"/>
      <p:bldP spid="131" grpId="0"/>
      <p:bldP spid="134" grpId="0"/>
      <p:bldP spid="135" grpId="0"/>
      <p:bldP spid="97" grpId="0"/>
      <p:bldP spid="98" grpId="0"/>
      <p:bldP spid="214" grpId="0"/>
      <p:bldP spid="2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6" name="TextBox 5">
            <a:extLst>
              <a:ext uri="{FF2B5EF4-FFF2-40B4-BE49-F238E27FC236}">
                <a16:creationId xmlns:a16="http://schemas.microsoft.com/office/drawing/2014/main" id="{BE0C950D-C358-4589-953E-AB89F6441B95}"/>
              </a:ext>
            </a:extLst>
          </p:cNvPr>
          <p:cNvSpPr txBox="1"/>
          <p:nvPr/>
        </p:nvSpPr>
        <p:spPr>
          <a:xfrm>
            <a:off x="838200" y="1420335"/>
            <a:ext cx="2349137" cy="1569660"/>
          </a:xfrm>
          <a:prstGeom prst="rect">
            <a:avLst/>
          </a:prstGeom>
          <a:noFill/>
        </p:spPr>
        <p:txBody>
          <a:bodyPr wrap="square">
            <a:spAutoFit/>
          </a:bodyPr>
          <a:lstStyle/>
          <a:p>
            <a:r>
              <a:rPr lang="en-US" sz="2400" dirty="0"/>
              <a:t>An ARMA(1,1) time series with its ACF &amp; PACF plot.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C8F573A-76CC-40E7-AE99-C138998FF762}"/>
                  </a:ext>
                </a:extLst>
              </p:cNvPr>
              <p:cNvSpPr txBox="1"/>
              <p:nvPr/>
            </p:nvSpPr>
            <p:spPr>
              <a:xfrm>
                <a:off x="838200" y="3268732"/>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m:t>
                          </m:r>
                        </m:e>
                      </m:d>
                    </m:oMath>
                  </m:oMathPara>
                </a14:m>
                <a:endParaRPr lang="en-US" sz="2200" dirty="0"/>
              </a:p>
            </p:txBody>
          </p:sp>
        </mc:Choice>
        <mc:Fallback xmlns="">
          <p:sp>
            <p:nvSpPr>
              <p:cNvPr id="10" name="TextBox 9">
                <a:extLst>
                  <a:ext uri="{FF2B5EF4-FFF2-40B4-BE49-F238E27FC236}">
                    <a16:creationId xmlns:a16="http://schemas.microsoft.com/office/drawing/2014/main" id="{EC8F573A-76CC-40E7-AE99-C138998FF762}"/>
                  </a:ext>
                </a:extLst>
              </p:cNvPr>
              <p:cNvSpPr txBox="1">
                <a:spLocks noRot="1" noChangeAspect="1" noMove="1" noResize="1" noEditPoints="1" noAdjustHandles="1" noChangeArrowheads="1" noChangeShapeType="1" noTextEdit="1"/>
              </p:cNvSpPr>
              <p:nvPr/>
            </p:nvSpPr>
            <p:spPr>
              <a:xfrm>
                <a:off x="838200" y="3268732"/>
                <a:ext cx="2303262" cy="441916"/>
              </a:xfrm>
              <a:prstGeom prst="rect">
                <a:avLst/>
              </a:prstGeom>
              <a:blipFill>
                <a:blip r:embed="rId3"/>
                <a:stretch>
                  <a:fillRect/>
                </a:stretch>
              </a:blipFill>
            </p:spPr>
            <p:txBody>
              <a:bodyPr/>
              <a:lstStyle/>
              <a:p>
                <a:r>
                  <a:rPr lang="en-US">
                    <a:noFill/>
                  </a:rPr>
                  <a:t> </a:t>
                </a:r>
              </a:p>
            </p:txBody>
          </p:sp>
        </mc:Fallback>
      </mc:AlternateContent>
      <p:pic>
        <p:nvPicPr>
          <p:cNvPr id="4" name="Picture 3" descr="Timeline&#10;&#10;Description automatically generated">
            <a:extLst>
              <a:ext uri="{FF2B5EF4-FFF2-40B4-BE49-F238E27FC236}">
                <a16:creationId xmlns:a16="http://schemas.microsoft.com/office/drawing/2014/main" id="{A20CE3A8-B8CF-4EBF-A794-0A1FE87A4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8230" y="1652608"/>
            <a:ext cx="8146454" cy="1163779"/>
          </a:xfrm>
          <a:prstGeom prst="rect">
            <a:avLst/>
          </a:prstGeom>
        </p:spPr>
      </p:pic>
      <p:pic>
        <p:nvPicPr>
          <p:cNvPr id="8" name="Picture 7" descr="Chart&#10;&#10;Description automatically generated">
            <a:extLst>
              <a:ext uri="{FF2B5EF4-FFF2-40B4-BE49-F238E27FC236}">
                <a16:creationId xmlns:a16="http://schemas.microsoft.com/office/drawing/2014/main" id="{403E7658-143B-4C74-A113-FA345FC351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8230" y="365125"/>
            <a:ext cx="8146454" cy="1255656"/>
          </a:xfrm>
          <a:prstGeom prst="rect">
            <a:avLst/>
          </a:prstGeom>
        </p:spPr>
      </p:pic>
      <p:pic>
        <p:nvPicPr>
          <p:cNvPr id="12" name="Picture 11" descr="A picture containing diagram&#10;&#10;Description automatically generated">
            <a:extLst>
              <a:ext uri="{FF2B5EF4-FFF2-40B4-BE49-F238E27FC236}">
                <a16:creationId xmlns:a16="http://schemas.microsoft.com/office/drawing/2014/main" id="{D560E5D6-E1FB-4948-B6DC-666633A950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8230" y="2855797"/>
            <a:ext cx="8146454" cy="123523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81571C7-F69C-4B9C-9075-A59DFE781FBD}"/>
                  </a:ext>
                </a:extLst>
              </p:cNvPr>
              <p:cNvSpPr txBox="1"/>
              <p:nvPr/>
            </p:nvSpPr>
            <p:spPr>
              <a:xfrm>
                <a:off x="838200" y="3897945"/>
                <a:ext cx="3498669"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0.9</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−0.45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9" name="TextBox 8">
                <a:extLst>
                  <a:ext uri="{FF2B5EF4-FFF2-40B4-BE49-F238E27FC236}">
                    <a16:creationId xmlns:a16="http://schemas.microsoft.com/office/drawing/2014/main" id="{F81571C7-F69C-4B9C-9075-A59DFE781FBD}"/>
                  </a:ext>
                </a:extLst>
              </p:cNvPr>
              <p:cNvSpPr txBox="1">
                <a:spLocks noRot="1" noChangeAspect="1" noMove="1" noResize="1" noEditPoints="1" noAdjustHandles="1" noChangeArrowheads="1" noChangeShapeType="1" noTextEdit="1"/>
              </p:cNvSpPr>
              <p:nvPr/>
            </p:nvSpPr>
            <p:spPr>
              <a:xfrm>
                <a:off x="838200" y="3897945"/>
                <a:ext cx="3498669" cy="761619"/>
              </a:xfrm>
              <a:prstGeom prst="rect">
                <a:avLst/>
              </a:prstGeom>
              <a:blipFill>
                <a:blip r:embed="rId7"/>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1E93E97-A4AB-45A2-B053-7DC939133567}"/>
              </a:ext>
            </a:extLst>
          </p:cNvPr>
          <p:cNvSpPr txBox="1"/>
          <p:nvPr/>
        </p:nvSpPr>
        <p:spPr>
          <a:xfrm>
            <a:off x="838200" y="4870558"/>
            <a:ext cx="10134600"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aseline="0" dirty="0"/>
              <a:t>The time plot shows an stationary time series with random fluctuations. </a:t>
            </a:r>
          </a:p>
        </p:txBody>
      </p:sp>
      <p:sp>
        <p:nvSpPr>
          <p:cNvPr id="14" name="TextBox 13">
            <a:extLst>
              <a:ext uri="{FF2B5EF4-FFF2-40B4-BE49-F238E27FC236}">
                <a16:creationId xmlns:a16="http://schemas.microsoft.com/office/drawing/2014/main" id="{126516A7-D607-420F-B2D0-F9A4CEC93B93}"/>
              </a:ext>
            </a:extLst>
          </p:cNvPr>
          <p:cNvSpPr txBox="1"/>
          <p:nvPr/>
        </p:nvSpPr>
        <p:spPr>
          <a:xfrm>
            <a:off x="838200" y="5424962"/>
            <a:ext cx="10134600"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aseline="0" dirty="0"/>
              <a:t>The ACF has a decreasing pattern, it decreases faster than non-stationary time series. </a:t>
            </a:r>
          </a:p>
        </p:txBody>
      </p:sp>
      <p:sp>
        <p:nvSpPr>
          <p:cNvPr id="15" name="TextBox 14">
            <a:extLst>
              <a:ext uri="{FF2B5EF4-FFF2-40B4-BE49-F238E27FC236}">
                <a16:creationId xmlns:a16="http://schemas.microsoft.com/office/drawing/2014/main" id="{21F7C35D-C7F5-4A18-9072-4DA55316747D}"/>
              </a:ext>
            </a:extLst>
          </p:cNvPr>
          <p:cNvSpPr txBox="1"/>
          <p:nvPr/>
        </p:nvSpPr>
        <p:spPr>
          <a:xfrm>
            <a:off x="838200" y="5992067"/>
            <a:ext cx="10134600"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aseline="0" dirty="0"/>
              <a:t>The ACF has a decreasing pattern, it decreases faster than non-stationary time series.</a:t>
            </a:r>
          </a:p>
        </p:txBody>
      </p:sp>
    </p:spTree>
    <p:extLst>
      <p:ext uri="{BB962C8B-B14F-4D97-AF65-F5344CB8AC3E}">
        <p14:creationId xmlns:p14="http://schemas.microsoft.com/office/powerpoint/2010/main" val="382406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10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pic>
        <p:nvPicPr>
          <p:cNvPr id="8" name="Picture 7" descr="A picture containing text&#10;&#10;Description automatically generated">
            <a:extLst>
              <a:ext uri="{FF2B5EF4-FFF2-40B4-BE49-F238E27FC236}">
                <a16:creationId xmlns:a16="http://schemas.microsoft.com/office/drawing/2014/main" id="{CCD0DEDB-B440-434B-87F3-5910EB1B4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390" y="355438"/>
            <a:ext cx="7893874" cy="1226616"/>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737EAFAB-E189-47E7-84E5-C4C2404865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389" y="1612310"/>
            <a:ext cx="7893875" cy="1187049"/>
          </a:xfrm>
          <a:prstGeom prst="rect">
            <a:avLst/>
          </a:prstGeom>
        </p:spPr>
      </p:pic>
      <p:pic>
        <p:nvPicPr>
          <p:cNvPr id="12" name="Picture 11" descr="A picture containing diagram&#10;&#10;Description automatically generated">
            <a:extLst>
              <a:ext uri="{FF2B5EF4-FFF2-40B4-BE49-F238E27FC236}">
                <a16:creationId xmlns:a16="http://schemas.microsoft.com/office/drawing/2014/main" id="{20AD4DF0-F152-493D-B944-6167AB487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8389" y="2838393"/>
            <a:ext cx="7893875" cy="1187049"/>
          </a:xfrm>
          <a:prstGeom prst="rect">
            <a:avLst/>
          </a:prstGeom>
        </p:spPr>
      </p:pic>
      <p:sp>
        <p:nvSpPr>
          <p:cNvPr id="14" name="TextBox 13">
            <a:extLst>
              <a:ext uri="{FF2B5EF4-FFF2-40B4-BE49-F238E27FC236}">
                <a16:creationId xmlns:a16="http://schemas.microsoft.com/office/drawing/2014/main" id="{B8D8D2EF-5266-4321-8FA6-6822C7784350}"/>
              </a:ext>
            </a:extLst>
          </p:cNvPr>
          <p:cNvSpPr txBox="1"/>
          <p:nvPr/>
        </p:nvSpPr>
        <p:spPr>
          <a:xfrm>
            <a:off x="838200" y="1420335"/>
            <a:ext cx="2349137" cy="1569660"/>
          </a:xfrm>
          <a:prstGeom prst="rect">
            <a:avLst/>
          </a:prstGeom>
          <a:noFill/>
        </p:spPr>
        <p:txBody>
          <a:bodyPr wrap="square">
            <a:spAutoFit/>
          </a:bodyPr>
          <a:lstStyle/>
          <a:p>
            <a:r>
              <a:rPr lang="en-US" sz="2400" dirty="0"/>
              <a:t>An ARMA(1,1) time series with its ACF &amp; PACF plot.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959445-E007-438B-B11D-6689F0078746}"/>
                  </a:ext>
                </a:extLst>
              </p:cNvPr>
              <p:cNvSpPr txBox="1"/>
              <p:nvPr/>
            </p:nvSpPr>
            <p:spPr>
              <a:xfrm>
                <a:off x="838200" y="3675874"/>
                <a:ext cx="3498669"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+0.75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15" name="TextBox 14">
                <a:extLst>
                  <a:ext uri="{FF2B5EF4-FFF2-40B4-BE49-F238E27FC236}">
                    <a16:creationId xmlns:a16="http://schemas.microsoft.com/office/drawing/2014/main" id="{B4959445-E007-438B-B11D-6689F0078746}"/>
                  </a:ext>
                </a:extLst>
              </p:cNvPr>
              <p:cNvSpPr txBox="1">
                <a:spLocks noRot="1" noChangeAspect="1" noMove="1" noResize="1" noEditPoints="1" noAdjustHandles="1" noChangeArrowheads="1" noChangeShapeType="1" noTextEdit="1"/>
              </p:cNvSpPr>
              <p:nvPr/>
            </p:nvSpPr>
            <p:spPr>
              <a:xfrm>
                <a:off x="838200" y="3675874"/>
                <a:ext cx="3498669" cy="76161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475895A-5524-4C3D-B516-BD212F9DEFB2}"/>
                  </a:ext>
                </a:extLst>
              </p:cNvPr>
              <p:cNvSpPr txBox="1"/>
              <p:nvPr/>
            </p:nvSpPr>
            <p:spPr>
              <a:xfrm>
                <a:off x="838200" y="3111976"/>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m:t>
                          </m:r>
                        </m:e>
                      </m:d>
                    </m:oMath>
                  </m:oMathPara>
                </a14:m>
                <a:endParaRPr lang="en-US" sz="2200" dirty="0"/>
              </a:p>
            </p:txBody>
          </p:sp>
        </mc:Choice>
        <mc:Fallback xmlns="">
          <p:sp>
            <p:nvSpPr>
              <p:cNvPr id="16" name="TextBox 15">
                <a:extLst>
                  <a:ext uri="{FF2B5EF4-FFF2-40B4-BE49-F238E27FC236}">
                    <a16:creationId xmlns:a16="http://schemas.microsoft.com/office/drawing/2014/main" id="{B475895A-5524-4C3D-B516-BD212F9DEFB2}"/>
                  </a:ext>
                </a:extLst>
              </p:cNvPr>
              <p:cNvSpPr txBox="1">
                <a:spLocks noRot="1" noChangeAspect="1" noMove="1" noResize="1" noEditPoints="1" noAdjustHandles="1" noChangeArrowheads="1" noChangeShapeType="1" noTextEdit="1"/>
              </p:cNvSpPr>
              <p:nvPr/>
            </p:nvSpPr>
            <p:spPr>
              <a:xfrm>
                <a:off x="838200" y="3111976"/>
                <a:ext cx="2303262" cy="441916"/>
              </a:xfrm>
              <a:prstGeom prst="rect">
                <a:avLst/>
              </a:prstGeom>
              <a:blipFill>
                <a:blip r:embed="rId7"/>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58F789D6-9B63-4762-9581-EC7816ED1DE5}"/>
              </a:ext>
            </a:extLst>
          </p:cNvPr>
          <p:cNvSpPr txBox="1"/>
          <p:nvPr/>
        </p:nvSpPr>
        <p:spPr>
          <a:xfrm>
            <a:off x="838200" y="5856231"/>
            <a:ext cx="1083050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patterns look like an MA(2) but see that more than 2 spikes are outside the white noise boundary, that should be sign of a more complex model. </a:t>
            </a:r>
          </a:p>
        </p:txBody>
      </p:sp>
    </p:spTree>
    <p:extLst>
      <p:ext uri="{BB962C8B-B14F-4D97-AF65-F5344CB8AC3E}">
        <p14:creationId xmlns:p14="http://schemas.microsoft.com/office/powerpoint/2010/main" val="388657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ARMA(</a:t>
            </a:r>
            <a:r>
              <a:rPr lang="en-US" sz="3600" dirty="0" err="1">
                <a:solidFill>
                  <a:srgbClr val="990033"/>
                </a:solidFill>
              </a:rPr>
              <a:t>p,q</a:t>
            </a:r>
            <a:r>
              <a:rPr lang="en-US" sz="3600" dirty="0">
                <a:solidFill>
                  <a:srgbClr val="990033"/>
                </a:solidFill>
              </a:rPr>
              <a:t>)</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92EA2FD-F537-4E6C-AF27-296C53A1DD44}"/>
                  </a:ext>
                </a:extLst>
              </p:cNvPr>
              <p:cNvSpPr txBox="1"/>
              <p:nvPr/>
            </p:nvSpPr>
            <p:spPr>
              <a:xfrm>
                <a:off x="7743968" y="339212"/>
                <a:ext cx="4119669" cy="2616101"/>
              </a:xfrm>
              <a:prstGeom prst="rect">
                <a:avLst/>
              </a:prstGeom>
              <a:solidFill>
                <a:srgbClr val="CCFFCC"/>
              </a:solidFill>
            </p:spPr>
            <p:txBody>
              <a:bodyPr wrap="square" rtlCol="0">
                <a:spAutoFit/>
              </a:bodyPr>
              <a:lstStyle/>
              <a:p>
                <a:r>
                  <a:rPr lang="en-US" sz="2200" dirty="0"/>
                  <a:t>● ARMA(</a:t>
                </a:r>
                <a:r>
                  <a:rPr lang="en-US" sz="2200" dirty="0" err="1"/>
                  <a:t>p,q</a:t>
                </a:r>
                <a:r>
                  <a:rPr lang="en-US" sz="2200" dirty="0"/>
                  <a:t>) is stationary iff absolute value of all roots for equation </a:t>
                </a:r>
                <a14:m>
                  <m:oMath xmlns:m="http://schemas.openxmlformats.org/officeDocument/2006/math">
                    <m:r>
                      <a:rPr lang="el-GR" sz="2200" i="1">
                        <a:latin typeface="Cambria Math" panose="02040503050406030204" pitchFamily="18" charset="0"/>
                        <a:ea typeface="Cambria Math" panose="02040503050406030204" pitchFamily="18" charset="0"/>
                      </a:rPr>
                      <m:t>𝜑</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e>
                    </m:d>
                    <m:r>
                      <a:rPr lang="en-US" sz="2200" i="1">
                        <a:latin typeface="Cambria Math" panose="02040503050406030204" pitchFamily="18" charset="0"/>
                        <a:ea typeface="Cambria Math" panose="02040503050406030204" pitchFamily="18" charset="0"/>
                      </a:rPr>
                      <m:t>=0</m:t>
                    </m:r>
                  </m:oMath>
                </a14:m>
                <a:r>
                  <a:rPr lang="en-US" sz="2200" dirty="0"/>
                  <a:t> are greater than 1. </a:t>
                </a:r>
              </a:p>
              <a:p>
                <a:pPr>
                  <a:lnSpc>
                    <a:spcPts val="1200"/>
                  </a:lnSpc>
                </a:pPr>
                <a:endParaRPr lang="en-US" sz="2200" dirty="0"/>
              </a:p>
              <a:p>
                <a:r>
                  <a:rPr lang="en-US" sz="2200" dirty="0"/>
                  <a:t>● A stationary ARMA(</a:t>
                </a:r>
                <a:r>
                  <a:rPr lang="en-US" sz="2200" dirty="0" err="1"/>
                  <a:t>p,q</a:t>
                </a:r>
                <a:r>
                  <a:rPr lang="en-US" sz="2200" dirty="0"/>
                  <a:t>) can be represented in a general linear form </a:t>
                </a:r>
              </a:p>
            </p:txBody>
          </p:sp>
        </mc:Choice>
        <mc:Fallback xmlns="">
          <p:sp>
            <p:nvSpPr>
              <p:cNvPr id="35" name="TextBox 34">
                <a:extLst>
                  <a:ext uri="{FF2B5EF4-FFF2-40B4-BE49-F238E27FC236}">
                    <a16:creationId xmlns:a16="http://schemas.microsoft.com/office/drawing/2014/main" id="{992EA2FD-F537-4E6C-AF27-296C53A1DD44}"/>
                  </a:ext>
                </a:extLst>
              </p:cNvPr>
              <p:cNvSpPr txBox="1">
                <a:spLocks noRot="1" noChangeAspect="1" noMove="1" noResize="1" noEditPoints="1" noAdjustHandles="1" noChangeArrowheads="1" noChangeShapeType="1" noTextEdit="1"/>
              </p:cNvSpPr>
              <p:nvPr/>
            </p:nvSpPr>
            <p:spPr>
              <a:xfrm>
                <a:off x="7743968" y="339212"/>
                <a:ext cx="4119669" cy="2616101"/>
              </a:xfrm>
              <a:prstGeom prst="rect">
                <a:avLst/>
              </a:prstGeom>
              <a:blipFill>
                <a:blip r:embed="rId3"/>
                <a:stretch>
                  <a:fillRect l="-1923" t="-1632" b="-3730"/>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2BC6F0E6-414A-4481-99F5-02E37CA27D27}"/>
              </a:ext>
            </a:extLst>
          </p:cNvPr>
          <p:cNvSpPr txBox="1"/>
          <p:nvPr/>
        </p:nvSpPr>
        <p:spPr>
          <a:xfrm>
            <a:off x="849868" y="1429626"/>
            <a:ext cx="6622086" cy="1200329"/>
          </a:xfrm>
          <a:prstGeom prst="rect">
            <a:avLst/>
          </a:prstGeom>
          <a:noFill/>
        </p:spPr>
        <p:txBody>
          <a:bodyPr wrap="square">
            <a:spAutoFit/>
          </a:bodyPr>
          <a:lstStyle/>
          <a:p>
            <a:r>
              <a:rPr lang="en-US" sz="2400" dirty="0"/>
              <a:t>A mixed </a:t>
            </a:r>
            <a:r>
              <a:rPr lang="en-US" sz="2400" dirty="0">
                <a:solidFill>
                  <a:srgbClr val="FF0000"/>
                </a:solidFill>
              </a:rPr>
              <a:t>autoregressive</a:t>
            </a:r>
            <a:r>
              <a:rPr lang="en-US" sz="2400" dirty="0"/>
              <a:t>/</a:t>
            </a:r>
            <a:r>
              <a:rPr lang="en-US" sz="2400" dirty="0">
                <a:solidFill>
                  <a:srgbClr val="0070C0"/>
                </a:solidFill>
              </a:rPr>
              <a:t>moving-average</a:t>
            </a:r>
            <a:r>
              <a:rPr lang="en-US" sz="2400" dirty="0"/>
              <a:t> time series containing p AR terms and q MA terms is said to be an ARMA process of order (</a:t>
            </a:r>
            <a:r>
              <a:rPr lang="en-US" sz="2400" dirty="0" err="1">
                <a:solidFill>
                  <a:srgbClr val="FF0000"/>
                </a:solidFill>
              </a:rPr>
              <a:t>p</a:t>
            </a:r>
            <a:r>
              <a:rPr lang="en-US" sz="2400" dirty="0" err="1"/>
              <a:t>,</a:t>
            </a:r>
            <a:r>
              <a:rPr lang="en-US" sz="2400" dirty="0" err="1">
                <a:solidFill>
                  <a:srgbClr val="0070C0"/>
                </a:solidFill>
              </a:rPr>
              <a:t>q</a:t>
            </a:r>
            <a:r>
              <a:rPr lang="en-US" sz="2400" dirty="0"/>
              <a:t>): </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232CF85-5BB2-4639-9245-0364716123E4}"/>
                  </a:ext>
                </a:extLst>
              </p:cNvPr>
              <p:cNvSpPr txBox="1"/>
              <p:nvPr/>
            </p:nvSpPr>
            <p:spPr>
              <a:xfrm>
                <a:off x="808912" y="3154745"/>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98" name="TextBox 97">
                <a:extLst>
                  <a:ext uri="{FF2B5EF4-FFF2-40B4-BE49-F238E27FC236}">
                    <a16:creationId xmlns:a16="http://schemas.microsoft.com/office/drawing/2014/main" id="{2232CF85-5BB2-4639-9245-0364716123E4}"/>
                  </a:ext>
                </a:extLst>
              </p:cNvPr>
              <p:cNvSpPr txBox="1">
                <a:spLocks noRot="1" noChangeAspect="1" noMove="1" noResize="1" noEditPoints="1" noAdjustHandles="1" noChangeArrowheads="1" noChangeShapeType="1" noTextEdit="1"/>
              </p:cNvSpPr>
              <p:nvPr/>
            </p:nvSpPr>
            <p:spPr>
              <a:xfrm>
                <a:off x="808912" y="3154745"/>
                <a:ext cx="2303262" cy="4419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9A8847B-2166-4662-8735-3AB5DB9DB017}"/>
                  </a:ext>
                </a:extLst>
              </p:cNvPr>
              <p:cNvSpPr txBox="1"/>
              <p:nvPr/>
            </p:nvSpPr>
            <p:spPr>
              <a:xfrm>
                <a:off x="808912" y="2657394"/>
                <a:ext cx="6894100" cy="4569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𝜑</m:t>
                          </m:r>
                        </m:e>
                        <m:sub>
                          <m:r>
                            <a:rPr lang="en-US" sz="2200" i="1">
                              <a:solidFill>
                                <a:srgbClr val="FF0000"/>
                              </a:solidFill>
                              <a:latin typeface="Cambria Math" panose="02040503050406030204" pitchFamily="18" charset="0"/>
                              <a:ea typeface="Cambria Math" panose="02040503050406030204" pitchFamily="18" charset="0"/>
                            </a:rPr>
                            <m:t>1</m:t>
                          </m:r>
                        </m:sub>
                      </m:sSub>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𝑋</m:t>
                          </m:r>
                        </m:e>
                        <m:sub>
                          <m:r>
                            <a:rPr lang="en-US" sz="2200" i="1">
                              <a:solidFill>
                                <a:srgbClr val="FF0000"/>
                              </a:solidFill>
                              <a:latin typeface="Cambria Math" panose="02040503050406030204" pitchFamily="18" charset="0"/>
                            </a:rPr>
                            <m:t>𝑡</m:t>
                          </m:r>
                          <m:r>
                            <a:rPr lang="en-US" sz="2200" i="1">
                              <a:solidFill>
                                <a:srgbClr val="FF0000"/>
                              </a:solidFill>
                              <a:latin typeface="Cambria Math" panose="02040503050406030204" pitchFamily="18" charset="0"/>
                            </a:rPr>
                            <m:t>−1</m:t>
                          </m:r>
                        </m:sub>
                      </m:sSub>
                      <m:r>
                        <a:rPr lang="en-US" sz="2200" i="1">
                          <a:solidFill>
                            <a:srgbClr val="FF0000"/>
                          </a:solidFill>
                          <a:latin typeface="Cambria Math" panose="02040503050406030204" pitchFamily="18" charset="0"/>
                        </a:rPr>
                        <m:t>+</m:t>
                      </m:r>
                      <m:r>
                        <a:rPr lang="en-US" sz="2200" i="1" smtClean="0">
                          <a:solidFill>
                            <a:srgbClr val="FF0000"/>
                          </a:solidFill>
                          <a:latin typeface="Cambria Math" panose="02040503050406030204" pitchFamily="18" charset="0"/>
                        </a:rPr>
                        <m:t>…</m:t>
                      </m:r>
                      <m:r>
                        <a:rPr lang="en-US" sz="2200" b="0" i="1" smtClean="0">
                          <a:solidFill>
                            <a:srgbClr val="FF0000"/>
                          </a:solidFill>
                          <a:latin typeface="Cambria Math" panose="02040503050406030204" pitchFamily="18" charset="0"/>
                        </a:rPr>
                        <m:t>+</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𝜑</m:t>
                          </m:r>
                        </m:e>
                        <m:sub>
                          <m:r>
                            <a:rPr lang="en-US" sz="2200" i="1">
                              <a:solidFill>
                                <a:srgbClr val="FF0000"/>
                              </a:solidFill>
                              <a:latin typeface="Cambria Math" panose="02040503050406030204" pitchFamily="18" charset="0"/>
                              <a:ea typeface="Cambria Math" panose="02040503050406030204" pitchFamily="18" charset="0"/>
                            </a:rPr>
                            <m:t>𝑝</m:t>
                          </m:r>
                        </m:sub>
                      </m:sSub>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𝑋</m:t>
                          </m:r>
                        </m:e>
                        <m:sub>
                          <m:r>
                            <a:rPr lang="en-US" sz="2200" i="1">
                              <a:solidFill>
                                <a:srgbClr val="FF0000"/>
                              </a:solidFill>
                              <a:latin typeface="Cambria Math" panose="02040503050406030204" pitchFamily="18" charset="0"/>
                            </a:rPr>
                            <m:t>𝑡</m:t>
                          </m:r>
                          <m:r>
                            <a:rPr lang="en-US" sz="2200" i="1">
                              <a:solidFill>
                                <a:srgbClr val="FF0000"/>
                              </a:solidFill>
                              <a:latin typeface="Cambria Math" panose="02040503050406030204" pitchFamily="18" charset="0"/>
                            </a:rPr>
                            <m:t>−</m:t>
                          </m:r>
                          <m:r>
                            <a:rPr lang="en-US" sz="2200" i="1">
                              <a:solidFill>
                                <a:srgbClr val="FF0000"/>
                              </a:solidFill>
                              <a:latin typeface="Cambria Math" panose="02040503050406030204" pitchFamily="18" charset="0"/>
                            </a:rPr>
                            <m:t>𝑝</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solidFill>
                            <a:srgbClr val="0070C0"/>
                          </a:solidFill>
                          <a:latin typeface="Cambria Math" panose="02040503050406030204" pitchFamily="18" charset="0"/>
                        </a:rPr>
                        <m:t>−</m:t>
                      </m:r>
                      <m:sSub>
                        <m:sSubPr>
                          <m:ctrlPr>
                            <a:rPr lang="en-US" sz="2200" i="1">
                              <a:solidFill>
                                <a:srgbClr val="0070C0"/>
                              </a:solidFill>
                              <a:latin typeface="Cambria Math" panose="02040503050406030204" pitchFamily="18" charset="0"/>
                            </a:rPr>
                          </m:ctrlPr>
                        </m:sSubPr>
                        <m:e>
                          <m:r>
                            <a:rPr lang="en-US" sz="2200" i="1" smtClean="0">
                              <a:solidFill>
                                <a:srgbClr val="0070C0"/>
                              </a:solidFill>
                              <a:latin typeface="Cambria Math" panose="02040503050406030204" pitchFamily="18" charset="0"/>
                              <a:ea typeface="Cambria Math" panose="02040503050406030204" pitchFamily="18" charset="0"/>
                            </a:rPr>
                            <m:t>𝜃</m:t>
                          </m:r>
                        </m:e>
                        <m:sub>
                          <m:r>
                            <a:rPr lang="en-US" sz="2200" i="1">
                              <a:solidFill>
                                <a:srgbClr val="0070C0"/>
                              </a:solidFill>
                              <a:latin typeface="Cambria Math" panose="02040503050406030204" pitchFamily="18" charset="0"/>
                              <a:ea typeface="Cambria Math" panose="02040503050406030204" pitchFamily="18" charset="0"/>
                            </a:rPr>
                            <m:t>1</m:t>
                          </m:r>
                        </m:sub>
                      </m:sSub>
                      <m:sSub>
                        <m:sSubPr>
                          <m:ctrlPr>
                            <a:rPr lang="en-US" sz="2200" i="1">
                              <a:solidFill>
                                <a:srgbClr val="0070C0"/>
                              </a:solidFill>
                              <a:latin typeface="Cambria Math" panose="02040503050406030204" pitchFamily="18" charset="0"/>
                            </a:rPr>
                          </m:ctrlPr>
                        </m:sSubPr>
                        <m:e>
                          <m:r>
                            <a:rPr lang="en-US" sz="2200" i="1" smtClean="0">
                              <a:solidFill>
                                <a:srgbClr val="0070C0"/>
                              </a:solidFill>
                              <a:latin typeface="Cambria Math" panose="02040503050406030204" pitchFamily="18" charset="0"/>
                              <a:ea typeface="Cambria Math" panose="02040503050406030204" pitchFamily="18" charset="0"/>
                            </a:rPr>
                            <m:t>𝜀</m:t>
                          </m:r>
                        </m:e>
                        <m:sub>
                          <m:r>
                            <a:rPr lang="en-US" sz="2200" i="1">
                              <a:solidFill>
                                <a:srgbClr val="0070C0"/>
                              </a:solidFill>
                              <a:latin typeface="Cambria Math" panose="02040503050406030204" pitchFamily="18" charset="0"/>
                            </a:rPr>
                            <m:t>𝑡</m:t>
                          </m:r>
                          <m:r>
                            <a:rPr lang="en-US" sz="2200" i="1">
                              <a:solidFill>
                                <a:srgbClr val="0070C0"/>
                              </a:solidFill>
                              <a:latin typeface="Cambria Math" panose="02040503050406030204" pitchFamily="18" charset="0"/>
                            </a:rPr>
                            <m:t>−1</m:t>
                          </m:r>
                        </m:sub>
                      </m:sSub>
                      <m:r>
                        <a:rPr lang="en-US" sz="2200" b="0" i="1" smtClean="0">
                          <a:solidFill>
                            <a:srgbClr val="0070C0"/>
                          </a:solidFill>
                          <a:latin typeface="Cambria Math" panose="02040503050406030204" pitchFamily="18" charset="0"/>
                        </a:rPr>
                        <m:t>−</m:t>
                      </m:r>
                      <m:r>
                        <a:rPr lang="en-US" sz="2200" i="1">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m:t>
                      </m:r>
                      <m:sSub>
                        <m:sSubPr>
                          <m:ctrlPr>
                            <a:rPr lang="en-US" sz="2200" i="1">
                              <a:solidFill>
                                <a:srgbClr val="0070C0"/>
                              </a:solidFill>
                              <a:latin typeface="Cambria Math" panose="02040503050406030204" pitchFamily="18" charset="0"/>
                            </a:rPr>
                          </m:ctrlPr>
                        </m:sSubPr>
                        <m:e>
                          <m:r>
                            <a:rPr lang="en-US" sz="2200" i="1" smtClean="0">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ea typeface="Cambria Math" panose="02040503050406030204" pitchFamily="18" charset="0"/>
                            </a:rPr>
                            <m:t>𝑞</m:t>
                          </m:r>
                        </m:sub>
                      </m:sSub>
                      <m:sSub>
                        <m:sSubPr>
                          <m:ctrlPr>
                            <a:rPr lang="en-US" sz="2200" i="1">
                              <a:solidFill>
                                <a:srgbClr val="0070C0"/>
                              </a:solidFill>
                              <a:latin typeface="Cambria Math" panose="02040503050406030204" pitchFamily="18" charset="0"/>
                            </a:rPr>
                          </m:ctrlPr>
                        </m:sSubPr>
                        <m:e>
                          <m:r>
                            <a:rPr lang="en-US" sz="2200" i="1" smtClean="0">
                              <a:solidFill>
                                <a:srgbClr val="0070C0"/>
                              </a:solidFill>
                              <a:latin typeface="Cambria Math" panose="02040503050406030204" pitchFamily="18" charset="0"/>
                              <a:ea typeface="Cambria Math" panose="02040503050406030204" pitchFamily="18" charset="0"/>
                            </a:rPr>
                            <m:t>𝜀</m:t>
                          </m:r>
                        </m:e>
                        <m:sub>
                          <m:r>
                            <a:rPr lang="en-US" sz="2200" i="1">
                              <a:solidFill>
                                <a:srgbClr val="0070C0"/>
                              </a:solidFill>
                              <a:latin typeface="Cambria Math" panose="02040503050406030204" pitchFamily="18" charset="0"/>
                            </a:rPr>
                            <m:t>𝑡</m:t>
                          </m:r>
                          <m:r>
                            <a:rPr lang="en-US" sz="2200" i="1">
                              <a:solidFill>
                                <a:srgbClr val="0070C0"/>
                              </a:solidFill>
                              <a:latin typeface="Cambria Math" panose="02040503050406030204" pitchFamily="18" charset="0"/>
                            </a:rPr>
                            <m:t>−</m:t>
                          </m:r>
                          <m:r>
                            <a:rPr lang="en-US" sz="2200" b="0" i="1" smtClean="0">
                              <a:solidFill>
                                <a:srgbClr val="0070C0"/>
                              </a:solidFill>
                              <a:latin typeface="Cambria Math" panose="02040503050406030204" pitchFamily="18" charset="0"/>
                            </a:rPr>
                            <m:t>𝑞</m:t>
                          </m:r>
                        </m:sub>
                      </m:sSub>
                    </m:oMath>
                  </m:oMathPara>
                </a14:m>
                <a:endParaRPr lang="en-US" sz="2200" dirty="0"/>
              </a:p>
            </p:txBody>
          </p:sp>
        </mc:Choice>
        <mc:Fallback xmlns="">
          <p:sp>
            <p:nvSpPr>
              <p:cNvPr id="60" name="TextBox 59">
                <a:extLst>
                  <a:ext uri="{FF2B5EF4-FFF2-40B4-BE49-F238E27FC236}">
                    <a16:creationId xmlns:a16="http://schemas.microsoft.com/office/drawing/2014/main" id="{99A8847B-2166-4662-8735-3AB5DB9DB017}"/>
                  </a:ext>
                </a:extLst>
              </p:cNvPr>
              <p:cNvSpPr txBox="1">
                <a:spLocks noRot="1" noChangeAspect="1" noMove="1" noResize="1" noEditPoints="1" noAdjustHandles="1" noChangeArrowheads="1" noChangeShapeType="1" noTextEdit="1"/>
              </p:cNvSpPr>
              <p:nvPr/>
            </p:nvSpPr>
            <p:spPr>
              <a:xfrm>
                <a:off x="808912" y="2657394"/>
                <a:ext cx="6894100" cy="456985"/>
              </a:xfrm>
              <a:prstGeom prst="rect">
                <a:avLst/>
              </a:prstGeom>
              <a:blipFill>
                <a:blip r:embed="rId5"/>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E7AEA07-082B-4BEF-8104-FA68619DA386}"/>
                  </a:ext>
                </a:extLst>
              </p:cNvPr>
              <p:cNvSpPr txBox="1"/>
              <p:nvPr/>
            </p:nvSpPr>
            <p:spPr>
              <a:xfrm>
                <a:off x="808912" y="3710611"/>
                <a:ext cx="6663042" cy="2424574"/>
              </a:xfrm>
              <a:prstGeom prst="rect">
                <a:avLst/>
              </a:prstGeom>
              <a:noFill/>
            </p:spPr>
            <p:txBody>
              <a:bodyPr wrap="square">
                <a:spAutoFit/>
              </a:bodyPr>
              <a:lstStyle/>
              <a:p>
                <a:r>
                  <a:rPr lang="en-US" sz="2400" dirty="0"/>
                  <a:t>Using Characteristic Polynomials, it is represented as</a:t>
                </a:r>
              </a:p>
              <a:p>
                <a:pPr/>
                <a14:m>
                  <m:oMathPara xmlns:m="http://schemas.openxmlformats.org/officeDocument/2006/math">
                    <m:oMathParaPr>
                      <m:jc m:val="centerGroup"/>
                    </m:oMathParaPr>
                    <m:oMath xmlns:m="http://schemas.openxmlformats.org/officeDocument/2006/math">
                      <m:r>
                        <m:rPr>
                          <m:sty m:val="p"/>
                        </m:rPr>
                        <a:rPr lang="el-GR" sz="2400" i="1" smtClean="0">
                          <a:solidFill>
                            <a:srgbClr val="FF0000"/>
                          </a:solidFill>
                          <a:latin typeface="Cambria Math" panose="02040503050406030204" pitchFamily="18" charset="0"/>
                          <a:ea typeface="Cambria Math" panose="02040503050406030204" pitchFamily="18" charset="0"/>
                        </a:rPr>
                        <m:t>φ</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𝐵</m:t>
                          </m:r>
                        </m:e>
                      </m:d>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i="1" smtClean="0">
                          <a:solidFill>
                            <a:srgbClr val="0070C0"/>
                          </a:solidFill>
                          <a:latin typeface="Cambria Math" panose="02040503050406030204" pitchFamily="18" charset="0"/>
                          <a:ea typeface="Cambria Math" panose="02040503050406030204" pitchFamily="18" charset="0"/>
                        </a:rPr>
                        <m:t>𝜃</m:t>
                      </m:r>
                      <m:d>
                        <m:dPr>
                          <m:ctrlPr>
                            <a:rPr lang="en-US" sz="2400" i="1">
                              <a:solidFill>
                                <a:srgbClr val="0070C0"/>
                              </a:solidFill>
                              <a:latin typeface="Cambria Math" panose="02040503050406030204" pitchFamily="18" charset="0"/>
                            </a:rPr>
                          </m:ctrlPr>
                        </m:dPr>
                        <m:e>
                          <m:r>
                            <a:rPr lang="en-US" sz="2400" i="1">
                              <a:solidFill>
                                <a:srgbClr val="0070C0"/>
                              </a:solidFill>
                              <a:latin typeface="Cambria Math" panose="02040503050406030204" pitchFamily="18" charset="0"/>
                            </a:rPr>
                            <m:t>𝐵</m:t>
                          </m:r>
                        </m:e>
                      </m:d>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a:p>
                <a:r>
                  <a:rPr lang="en-US" sz="2400" dirty="0"/>
                  <a:t>where</a:t>
                </a:r>
              </a:p>
              <a:p>
                <a:pPr/>
                <a14:m>
                  <m:oMathPara xmlns:m="http://schemas.openxmlformats.org/officeDocument/2006/math">
                    <m:oMathParaPr>
                      <m:jc m:val="centerGroup"/>
                    </m:oMathParaPr>
                    <m:oMath xmlns:m="http://schemas.openxmlformats.org/officeDocument/2006/math">
                      <m:r>
                        <a:rPr lang="el-GR" sz="2800" i="1" smtClean="0">
                          <a:solidFill>
                            <a:srgbClr val="FF0000"/>
                          </a:solidFill>
                          <a:latin typeface="Cambria Math" panose="02040503050406030204" pitchFamily="18" charset="0"/>
                          <a:ea typeface="Cambria Math" panose="02040503050406030204" pitchFamily="18" charset="0"/>
                        </a:rPr>
                        <m:t>𝜑</m:t>
                      </m:r>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𝐵</m:t>
                          </m:r>
                        </m:e>
                      </m:d>
                      <m:r>
                        <a:rPr lang="en-US" sz="2400" i="1">
                          <a:solidFill>
                            <a:srgbClr val="FF0000"/>
                          </a:solidFill>
                          <a:latin typeface="Cambria Math" panose="02040503050406030204" pitchFamily="18" charset="0"/>
                          <a:ea typeface="Cambria Math" panose="02040503050406030204" pitchFamily="18" charset="0"/>
                        </a:rPr>
                        <m:t>=1−</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𝜑</m:t>
                          </m:r>
                        </m:e>
                        <m:sub>
                          <m:r>
                            <a:rPr lang="en-US" sz="2400" i="1">
                              <a:solidFill>
                                <a:srgbClr val="FF0000"/>
                              </a:solidFill>
                              <a:latin typeface="Cambria Math" panose="02040503050406030204" pitchFamily="18" charset="0"/>
                              <a:ea typeface="Cambria Math" panose="02040503050406030204" pitchFamily="18" charset="0"/>
                            </a:rPr>
                            <m:t>1</m:t>
                          </m:r>
                        </m:sub>
                      </m:sSub>
                      <m:r>
                        <a:rPr lang="en-US" sz="2400" i="1">
                          <a:solidFill>
                            <a:srgbClr val="FF0000"/>
                          </a:solidFill>
                          <a:latin typeface="Cambria Math" panose="02040503050406030204" pitchFamily="18" charset="0"/>
                          <a:ea typeface="Cambria Math" panose="02040503050406030204" pitchFamily="18" charset="0"/>
                        </a:rPr>
                        <m:t>𝐵</m:t>
                      </m:r>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𝜑</m:t>
                          </m:r>
                        </m:e>
                        <m:sub>
                          <m:r>
                            <a:rPr lang="en-US" sz="2400" i="1">
                              <a:solidFill>
                                <a:srgbClr val="FF0000"/>
                              </a:solidFill>
                              <a:latin typeface="Cambria Math" panose="02040503050406030204" pitchFamily="18" charset="0"/>
                              <a:ea typeface="Cambria Math" panose="02040503050406030204" pitchFamily="18" charset="0"/>
                            </a:rPr>
                            <m:t>𝑝</m:t>
                          </m:r>
                        </m:sub>
                      </m:sSub>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𝐵</m:t>
                          </m:r>
                        </m:e>
                        <m:sup>
                          <m:r>
                            <a:rPr lang="en-US" sz="2400" i="1">
                              <a:solidFill>
                                <a:srgbClr val="FF0000"/>
                              </a:solidFill>
                              <a:latin typeface="Cambria Math" panose="02040503050406030204" pitchFamily="18" charset="0"/>
                              <a:ea typeface="Cambria Math" panose="02040503050406030204" pitchFamily="18" charset="0"/>
                            </a:rPr>
                            <m:t>𝑝</m:t>
                          </m:r>
                        </m:sup>
                      </m:sSup>
                    </m:oMath>
                  </m:oMathPara>
                </a14:m>
                <a:endParaRPr lang="en-US" sz="2400" dirty="0"/>
              </a:p>
              <a:p>
                <a:pPr/>
                <a14:m>
                  <m:oMathPara xmlns:m="http://schemas.openxmlformats.org/officeDocument/2006/math">
                    <m:oMathParaPr>
                      <m:jc m:val="centerGroup"/>
                    </m:oMathParaPr>
                    <m:oMath xmlns:m="http://schemas.openxmlformats.org/officeDocument/2006/math">
                      <m:r>
                        <a:rPr lang="el-GR" sz="2400" i="1" smtClean="0">
                          <a:solidFill>
                            <a:srgbClr val="0070C0"/>
                          </a:solidFill>
                          <a:latin typeface="Cambria Math" panose="02040503050406030204" pitchFamily="18" charset="0"/>
                          <a:ea typeface="Cambria Math" panose="02040503050406030204" pitchFamily="18" charset="0"/>
                        </a:rPr>
                        <m:t>𝜃</m:t>
                      </m:r>
                      <m:d>
                        <m:dPr>
                          <m:ctrlPr>
                            <a:rPr lang="en-US" sz="2400" i="1">
                              <a:solidFill>
                                <a:srgbClr val="0070C0"/>
                              </a:solidFill>
                              <a:latin typeface="Cambria Math" panose="02040503050406030204" pitchFamily="18" charset="0"/>
                              <a:ea typeface="Cambria Math" panose="02040503050406030204" pitchFamily="18" charset="0"/>
                            </a:rPr>
                          </m:ctrlPr>
                        </m:dPr>
                        <m:e>
                          <m:r>
                            <a:rPr lang="en-US" sz="2400" i="1">
                              <a:solidFill>
                                <a:srgbClr val="0070C0"/>
                              </a:solidFill>
                              <a:latin typeface="Cambria Math" panose="02040503050406030204" pitchFamily="18" charset="0"/>
                              <a:ea typeface="Cambria Math" panose="02040503050406030204" pitchFamily="18" charset="0"/>
                            </a:rPr>
                            <m:t>𝐵</m:t>
                          </m:r>
                        </m:e>
                      </m:d>
                      <m:r>
                        <a:rPr lang="en-US" sz="2400" i="1">
                          <a:solidFill>
                            <a:srgbClr val="0070C0"/>
                          </a:solidFill>
                          <a:latin typeface="Cambria Math" panose="02040503050406030204" pitchFamily="18" charset="0"/>
                          <a:ea typeface="Cambria Math" panose="02040503050406030204" pitchFamily="18" charset="0"/>
                        </a:rPr>
                        <m:t>=1−</m:t>
                      </m:r>
                      <m:sSub>
                        <m:sSubPr>
                          <m:ctrlPr>
                            <a:rPr lang="en-US" sz="2400" i="1">
                              <a:solidFill>
                                <a:srgbClr val="0070C0"/>
                              </a:solidFill>
                              <a:latin typeface="Cambria Math" panose="02040503050406030204" pitchFamily="18" charset="0"/>
                              <a:ea typeface="Cambria Math" panose="02040503050406030204" pitchFamily="18" charset="0"/>
                            </a:rPr>
                          </m:ctrlPr>
                        </m:sSubPr>
                        <m:e>
                          <m:r>
                            <a:rPr lang="en-US" sz="2400" i="1">
                              <a:solidFill>
                                <a:srgbClr val="0070C0"/>
                              </a:solidFill>
                              <a:latin typeface="Cambria Math" panose="02040503050406030204" pitchFamily="18" charset="0"/>
                              <a:ea typeface="Cambria Math" panose="02040503050406030204" pitchFamily="18" charset="0"/>
                            </a:rPr>
                            <m:t>𝜃</m:t>
                          </m:r>
                        </m:e>
                        <m:sub>
                          <m:r>
                            <a:rPr lang="en-US" sz="2400" i="1">
                              <a:solidFill>
                                <a:srgbClr val="0070C0"/>
                              </a:solidFill>
                              <a:latin typeface="Cambria Math" panose="02040503050406030204" pitchFamily="18" charset="0"/>
                              <a:ea typeface="Cambria Math" panose="02040503050406030204" pitchFamily="18" charset="0"/>
                            </a:rPr>
                            <m:t>1</m:t>
                          </m:r>
                        </m:sub>
                      </m:sSub>
                      <m:r>
                        <a:rPr lang="en-US" sz="2400" i="1">
                          <a:solidFill>
                            <a:srgbClr val="0070C0"/>
                          </a:solidFill>
                          <a:latin typeface="Cambria Math" panose="02040503050406030204" pitchFamily="18" charset="0"/>
                          <a:ea typeface="Cambria Math" panose="02040503050406030204" pitchFamily="18" charset="0"/>
                        </a:rPr>
                        <m:t>𝐵</m:t>
                      </m:r>
                      <m:r>
                        <a:rPr lang="en-US" sz="2400" i="1">
                          <a:solidFill>
                            <a:srgbClr val="0070C0"/>
                          </a:solidFill>
                          <a:latin typeface="Cambria Math" panose="02040503050406030204" pitchFamily="18" charset="0"/>
                          <a:ea typeface="Cambria Math" panose="02040503050406030204" pitchFamily="18" charset="0"/>
                        </a:rPr>
                        <m:t>−…−</m:t>
                      </m:r>
                      <m:sSub>
                        <m:sSubPr>
                          <m:ctrlPr>
                            <a:rPr lang="en-US" sz="2400" i="1">
                              <a:solidFill>
                                <a:srgbClr val="0070C0"/>
                              </a:solidFill>
                              <a:latin typeface="Cambria Math" panose="02040503050406030204" pitchFamily="18" charset="0"/>
                              <a:ea typeface="Cambria Math" panose="02040503050406030204" pitchFamily="18" charset="0"/>
                            </a:rPr>
                          </m:ctrlPr>
                        </m:sSubPr>
                        <m:e>
                          <m:r>
                            <a:rPr lang="en-US" sz="2400" i="1">
                              <a:solidFill>
                                <a:srgbClr val="0070C0"/>
                              </a:solidFill>
                              <a:latin typeface="Cambria Math" panose="02040503050406030204" pitchFamily="18" charset="0"/>
                              <a:ea typeface="Cambria Math" panose="02040503050406030204" pitchFamily="18" charset="0"/>
                            </a:rPr>
                            <m:t>𝜃</m:t>
                          </m:r>
                        </m:e>
                        <m:sub>
                          <m:r>
                            <a:rPr lang="en-US" sz="2400" i="1">
                              <a:solidFill>
                                <a:srgbClr val="0070C0"/>
                              </a:solidFill>
                              <a:latin typeface="Cambria Math" panose="02040503050406030204" pitchFamily="18" charset="0"/>
                              <a:ea typeface="Cambria Math" panose="02040503050406030204" pitchFamily="18" charset="0"/>
                            </a:rPr>
                            <m:t>𝑞</m:t>
                          </m:r>
                        </m:sub>
                      </m:sSub>
                      <m:sSup>
                        <m:sSupPr>
                          <m:ctrlPr>
                            <a:rPr lang="en-US" sz="2400" i="1">
                              <a:solidFill>
                                <a:srgbClr val="0070C0"/>
                              </a:solidFill>
                              <a:latin typeface="Cambria Math" panose="02040503050406030204" pitchFamily="18" charset="0"/>
                              <a:ea typeface="Cambria Math" panose="02040503050406030204" pitchFamily="18" charset="0"/>
                            </a:rPr>
                          </m:ctrlPr>
                        </m:sSupPr>
                        <m:e>
                          <m:r>
                            <a:rPr lang="en-US" sz="2400" i="1">
                              <a:solidFill>
                                <a:srgbClr val="0070C0"/>
                              </a:solidFill>
                              <a:latin typeface="Cambria Math" panose="02040503050406030204" pitchFamily="18" charset="0"/>
                              <a:ea typeface="Cambria Math" panose="02040503050406030204" pitchFamily="18" charset="0"/>
                            </a:rPr>
                            <m:t>𝐵</m:t>
                          </m:r>
                        </m:e>
                        <m:sup>
                          <m:r>
                            <a:rPr lang="en-US" sz="2400" i="1">
                              <a:solidFill>
                                <a:srgbClr val="0070C0"/>
                              </a:solidFill>
                              <a:latin typeface="Cambria Math" panose="02040503050406030204" pitchFamily="18" charset="0"/>
                              <a:ea typeface="Cambria Math" panose="02040503050406030204" pitchFamily="18" charset="0"/>
                            </a:rPr>
                            <m:t>𝑞</m:t>
                          </m:r>
                        </m:sup>
                      </m:sSup>
                    </m:oMath>
                  </m:oMathPara>
                </a14:m>
                <a:endParaRPr lang="en-US" sz="2800" dirty="0">
                  <a:solidFill>
                    <a:srgbClr val="0070C0"/>
                  </a:solidFill>
                </a:endParaRPr>
              </a:p>
            </p:txBody>
          </p:sp>
        </mc:Choice>
        <mc:Fallback xmlns="">
          <p:sp>
            <p:nvSpPr>
              <p:cNvPr id="64" name="TextBox 63">
                <a:extLst>
                  <a:ext uri="{FF2B5EF4-FFF2-40B4-BE49-F238E27FC236}">
                    <a16:creationId xmlns:a16="http://schemas.microsoft.com/office/drawing/2014/main" id="{CE7AEA07-082B-4BEF-8104-FA68619DA386}"/>
                  </a:ext>
                </a:extLst>
              </p:cNvPr>
              <p:cNvSpPr txBox="1">
                <a:spLocks noRot="1" noChangeAspect="1" noMove="1" noResize="1" noEditPoints="1" noAdjustHandles="1" noChangeArrowheads="1" noChangeShapeType="1" noTextEdit="1"/>
              </p:cNvSpPr>
              <p:nvPr/>
            </p:nvSpPr>
            <p:spPr>
              <a:xfrm>
                <a:off x="808912" y="3710611"/>
                <a:ext cx="6663042" cy="2424574"/>
              </a:xfrm>
              <a:prstGeom prst="rect">
                <a:avLst/>
              </a:prstGeom>
              <a:blipFill>
                <a:blip r:embed="rId6"/>
                <a:stretch>
                  <a:fillRect l="-1464" t="-2015" b="-5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9BBEF6E-ACEC-42C6-A824-1A42249A9E22}"/>
                  </a:ext>
                </a:extLst>
              </p:cNvPr>
              <p:cNvSpPr txBox="1"/>
              <p:nvPr/>
            </p:nvSpPr>
            <p:spPr>
              <a:xfrm>
                <a:off x="7743968" y="3295363"/>
                <a:ext cx="4108001" cy="1107996"/>
              </a:xfrm>
              <a:prstGeom prst="rect">
                <a:avLst/>
              </a:prstGeom>
              <a:solidFill>
                <a:srgbClr val="FFCCFF"/>
              </a:solidFill>
            </p:spPr>
            <p:txBody>
              <a:bodyPr wrap="square" rtlCol="0">
                <a:spAutoFit/>
              </a:bodyPr>
              <a:lstStyle/>
              <a:p>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ea typeface="Cambria Math" panose="02040503050406030204" pitchFamily="18" charset="0"/>
                          </a:rPr>
                          <m:t>𝑘</m:t>
                        </m:r>
                      </m:sub>
                    </m:sSub>
                  </m:oMath>
                </a14:m>
                <a:r>
                  <a:rPr lang="en-US" sz="2200" dirty="0"/>
                  <a:t> after lag (q-p) converges to 0</a:t>
                </a:r>
              </a:p>
              <a:p>
                <a:endParaRPr lang="en-US" sz="2200" dirty="0"/>
              </a:p>
              <a:p>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𝑘</m:t>
                        </m:r>
                      </m:sub>
                    </m:sSub>
                  </m:oMath>
                </a14:m>
                <a:r>
                  <a:rPr lang="en-US" sz="2200" dirty="0"/>
                  <a:t> after lag (p-q) converges to 0</a:t>
                </a:r>
              </a:p>
            </p:txBody>
          </p:sp>
        </mc:Choice>
        <mc:Fallback xmlns="">
          <p:sp>
            <p:nvSpPr>
              <p:cNvPr id="19" name="TextBox 18">
                <a:extLst>
                  <a:ext uri="{FF2B5EF4-FFF2-40B4-BE49-F238E27FC236}">
                    <a16:creationId xmlns:a16="http://schemas.microsoft.com/office/drawing/2014/main" id="{89BBEF6E-ACEC-42C6-A824-1A42249A9E22}"/>
                  </a:ext>
                </a:extLst>
              </p:cNvPr>
              <p:cNvSpPr txBox="1">
                <a:spLocks noRot="1" noChangeAspect="1" noMove="1" noResize="1" noEditPoints="1" noAdjustHandles="1" noChangeArrowheads="1" noChangeShapeType="1" noTextEdit="1"/>
              </p:cNvSpPr>
              <p:nvPr/>
            </p:nvSpPr>
            <p:spPr>
              <a:xfrm>
                <a:off x="7743968" y="3295363"/>
                <a:ext cx="4108001" cy="1107996"/>
              </a:xfrm>
              <a:prstGeom prst="rect">
                <a:avLst/>
              </a:prstGeom>
              <a:blipFill>
                <a:blip r:embed="rId23"/>
                <a:stretch>
                  <a:fillRect l="-148" t="-3867" b="-1049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A140AD8-A551-4535-8BA4-77B87FD16B45}"/>
              </a:ext>
            </a:extLst>
          </p:cNvPr>
          <p:cNvSpPr txBox="1"/>
          <p:nvPr/>
        </p:nvSpPr>
        <p:spPr>
          <a:xfrm>
            <a:off x="7743968" y="4743409"/>
            <a:ext cx="4108001" cy="1200329"/>
          </a:xfrm>
          <a:prstGeom prst="rect">
            <a:avLst/>
          </a:prstGeom>
          <a:solidFill>
            <a:srgbClr val="FFFFCC"/>
          </a:solidFill>
        </p:spPr>
        <p:txBody>
          <a:bodyPr wrap="square">
            <a:spAutoFit/>
          </a:bodyPr>
          <a:lstStyle/>
          <a:p>
            <a:r>
              <a:rPr lang="en-US" baseline="0" dirty="0"/>
              <a:t>A stationary time series may often be adequately modelled by an ARMA model involving fewer parameters than a pure MA or AR process by itself. </a:t>
            </a:r>
            <a:endParaRPr lang="en-US" dirty="0"/>
          </a:p>
        </p:txBody>
      </p:sp>
    </p:spTree>
    <p:extLst>
      <p:ext uri="{BB962C8B-B14F-4D97-AF65-F5344CB8AC3E}">
        <p14:creationId xmlns:p14="http://schemas.microsoft.com/office/powerpoint/2010/main" val="219330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10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4" grpId="0"/>
      <p:bldP spid="1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2349137" cy="1569660"/>
          </a:xfrm>
          <a:prstGeom prst="rect">
            <a:avLst/>
          </a:prstGeom>
          <a:noFill/>
        </p:spPr>
        <p:txBody>
          <a:bodyPr wrap="square">
            <a:spAutoFit/>
          </a:bodyPr>
          <a:lstStyle/>
          <a:p>
            <a:r>
              <a:rPr lang="en-US" sz="2400" dirty="0"/>
              <a:t>An ARMA(2,3) time series with its ACF &amp; PACF plot. </a:t>
            </a:r>
          </a:p>
        </p:txBody>
      </p:sp>
      <p:pic>
        <p:nvPicPr>
          <p:cNvPr id="3" name="Picture 2" descr="Text&#10;&#10;Description automatically generated with medium confidence">
            <a:extLst>
              <a:ext uri="{FF2B5EF4-FFF2-40B4-BE49-F238E27FC236}">
                <a16:creationId xmlns:a16="http://schemas.microsoft.com/office/drawing/2014/main" id="{773A4D30-9A3A-4CCD-AAE3-0F3CE8461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337" y="365125"/>
            <a:ext cx="8704982" cy="1398040"/>
          </a:xfrm>
          <a:prstGeom prst="rect">
            <a:avLst/>
          </a:prstGeom>
        </p:spPr>
      </p:pic>
      <p:pic>
        <p:nvPicPr>
          <p:cNvPr id="5" name="Picture 4" descr="Chart, waterfall chart&#10;&#10;Description automatically generated">
            <a:extLst>
              <a:ext uri="{FF2B5EF4-FFF2-40B4-BE49-F238E27FC236}">
                <a16:creationId xmlns:a16="http://schemas.microsoft.com/office/drawing/2014/main" id="{DD5B9432-6843-4A74-8FFC-D51C7B735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2286" y="1865987"/>
            <a:ext cx="8300033" cy="248579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725C450-78DB-466B-AEC8-008766744501}"/>
                  </a:ext>
                </a:extLst>
              </p:cNvPr>
              <p:cNvSpPr txBox="1"/>
              <p:nvPr/>
            </p:nvSpPr>
            <p:spPr>
              <a:xfrm>
                <a:off x="838200" y="3868006"/>
                <a:ext cx="4373881" cy="10923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0.9</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45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+0.25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4</m:t>
                      </m:r>
                      <m:r>
                        <a:rPr lang="en-US" sz="2200" i="1">
                          <a:latin typeface="Cambria Math" panose="02040503050406030204" pitchFamily="18" charset="0"/>
                        </a:rPr>
                        <m:t>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6</m:t>
                      </m:r>
                      <m:r>
                        <a:rPr lang="en-US" sz="2200" i="1">
                          <a:latin typeface="Cambria Math" panose="02040503050406030204" pitchFamily="18" charset="0"/>
                        </a:rPr>
                        <m:t>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−3</m:t>
                          </m:r>
                        </m:sub>
                      </m:sSub>
                    </m:oMath>
                  </m:oMathPara>
                </a14:m>
                <a:endParaRPr lang="en-US" sz="2200" dirty="0"/>
              </a:p>
            </p:txBody>
          </p:sp>
        </mc:Choice>
        <mc:Fallback xmlns="">
          <p:sp>
            <p:nvSpPr>
              <p:cNvPr id="12" name="TextBox 11">
                <a:extLst>
                  <a:ext uri="{FF2B5EF4-FFF2-40B4-BE49-F238E27FC236}">
                    <a16:creationId xmlns:a16="http://schemas.microsoft.com/office/drawing/2014/main" id="{E725C450-78DB-466B-AEC8-008766744501}"/>
                  </a:ext>
                </a:extLst>
              </p:cNvPr>
              <p:cNvSpPr txBox="1">
                <a:spLocks noRot="1" noChangeAspect="1" noMove="1" noResize="1" noEditPoints="1" noAdjustHandles="1" noChangeArrowheads="1" noChangeShapeType="1" noTextEdit="1"/>
              </p:cNvSpPr>
              <p:nvPr/>
            </p:nvSpPr>
            <p:spPr>
              <a:xfrm>
                <a:off x="838200" y="3868006"/>
                <a:ext cx="4373881" cy="1092350"/>
              </a:xfrm>
              <a:prstGeom prst="rect">
                <a:avLst/>
              </a:prstGeom>
              <a:blipFill>
                <a:blip r:embed="rId5"/>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F802A16-8C0B-45CD-901E-EEAC08E0BCA9}"/>
              </a:ext>
            </a:extLst>
          </p:cNvPr>
          <p:cNvSpPr txBox="1"/>
          <p:nvPr/>
        </p:nvSpPr>
        <p:spPr>
          <a:xfrm>
            <a:off x="838200" y="5278469"/>
            <a:ext cx="10500360" cy="430887"/>
          </a:xfrm>
          <a:prstGeom prst="rect">
            <a:avLst/>
          </a:prstGeom>
          <a:noFill/>
        </p:spPr>
        <p:txBody>
          <a:bodyPr wrap="square">
            <a:spAutoFit/>
          </a:bodyPr>
          <a:lstStyle/>
          <a:p>
            <a:r>
              <a:rPr lang="en-US" sz="2200" dirty="0"/>
              <a:t>The time plot shows a stationary time series. </a:t>
            </a:r>
          </a:p>
        </p:txBody>
      </p:sp>
      <p:sp>
        <p:nvSpPr>
          <p:cNvPr id="9" name="TextBox 8">
            <a:extLst>
              <a:ext uri="{FF2B5EF4-FFF2-40B4-BE49-F238E27FC236}">
                <a16:creationId xmlns:a16="http://schemas.microsoft.com/office/drawing/2014/main" id="{C3E015B6-3A85-43D4-AE6D-3BA4F2E0055B}"/>
              </a:ext>
            </a:extLst>
          </p:cNvPr>
          <p:cNvSpPr txBox="1"/>
          <p:nvPr/>
        </p:nvSpPr>
        <p:spPr>
          <a:xfrm>
            <a:off x="838200" y="5769154"/>
            <a:ext cx="10500360" cy="769441"/>
          </a:xfrm>
          <a:prstGeom prst="rect">
            <a:avLst/>
          </a:prstGeom>
          <a:noFill/>
        </p:spPr>
        <p:txBody>
          <a:bodyPr wrap="square">
            <a:spAutoFit/>
          </a:bodyPr>
          <a:lstStyle/>
          <a:p>
            <a:r>
              <a:rPr lang="en-US" sz="2200" dirty="0"/>
              <a:t>None of the ACF and PACF vote for a purely MA or AR model as many of the spikes for small lags fall outside the white noise boundary. </a:t>
            </a:r>
          </a:p>
        </p:txBody>
      </p:sp>
    </p:spTree>
    <p:extLst>
      <p:ext uri="{BB962C8B-B14F-4D97-AF65-F5344CB8AC3E}">
        <p14:creationId xmlns:p14="http://schemas.microsoft.com/office/powerpoint/2010/main" val="198326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2349137" cy="1569660"/>
          </a:xfrm>
          <a:prstGeom prst="rect">
            <a:avLst/>
          </a:prstGeom>
          <a:noFill/>
        </p:spPr>
        <p:txBody>
          <a:bodyPr wrap="square">
            <a:spAutoFit/>
          </a:bodyPr>
          <a:lstStyle/>
          <a:p>
            <a:r>
              <a:rPr lang="en-US" sz="2400" dirty="0"/>
              <a:t>An ARMA(3,2) time series with its ACF &amp; PACF plot.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725C450-78DB-466B-AEC8-008766744501}"/>
                  </a:ext>
                </a:extLst>
              </p:cNvPr>
              <p:cNvSpPr txBox="1"/>
              <p:nvPr/>
            </p:nvSpPr>
            <p:spPr>
              <a:xfrm>
                <a:off x="838200" y="3868006"/>
                <a:ext cx="4373881" cy="10923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0.9</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2</m:t>
                      </m:r>
                      <m:r>
                        <a:rPr lang="en-US" sz="2200" i="1">
                          <a:latin typeface="Cambria Math" panose="02040503050406030204" pitchFamily="18" charset="0"/>
                        </a:rPr>
                        <m:t>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−0.85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4</m:t>
                      </m:r>
                      <m:r>
                        <a:rPr lang="en-US" sz="2200" i="1">
                          <a:latin typeface="Cambria Math" panose="02040503050406030204" pitchFamily="18" charset="0"/>
                        </a:rPr>
                        <m:t>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oMath>
                  </m:oMathPara>
                </a14:m>
                <a:endParaRPr lang="en-US" sz="2200" dirty="0"/>
              </a:p>
            </p:txBody>
          </p:sp>
        </mc:Choice>
        <mc:Fallback xmlns="">
          <p:sp>
            <p:nvSpPr>
              <p:cNvPr id="12" name="TextBox 11">
                <a:extLst>
                  <a:ext uri="{FF2B5EF4-FFF2-40B4-BE49-F238E27FC236}">
                    <a16:creationId xmlns:a16="http://schemas.microsoft.com/office/drawing/2014/main" id="{E725C450-78DB-466B-AEC8-008766744501}"/>
                  </a:ext>
                </a:extLst>
              </p:cNvPr>
              <p:cNvSpPr txBox="1">
                <a:spLocks noRot="1" noChangeAspect="1" noMove="1" noResize="1" noEditPoints="1" noAdjustHandles="1" noChangeArrowheads="1" noChangeShapeType="1" noTextEdit="1"/>
              </p:cNvSpPr>
              <p:nvPr/>
            </p:nvSpPr>
            <p:spPr>
              <a:xfrm>
                <a:off x="838200" y="3868006"/>
                <a:ext cx="4373881" cy="1092350"/>
              </a:xfrm>
              <a:prstGeom prst="rect">
                <a:avLst/>
              </a:prstGeom>
              <a:blipFill>
                <a:blip r:embed="rId3"/>
                <a:stretch>
                  <a:fillRect/>
                </a:stretch>
              </a:blipFill>
            </p:spPr>
            <p:txBody>
              <a:bodyPr/>
              <a:lstStyle/>
              <a:p>
                <a:r>
                  <a:rPr lang="en-US">
                    <a:noFill/>
                  </a:rPr>
                  <a:t> </a:t>
                </a:r>
              </a:p>
            </p:txBody>
          </p:sp>
        </mc:Fallback>
      </mc:AlternateContent>
      <p:pic>
        <p:nvPicPr>
          <p:cNvPr id="4" name="Picture 3" descr="A picture containing text&#10;&#10;Description automatically generated">
            <a:extLst>
              <a:ext uri="{FF2B5EF4-FFF2-40B4-BE49-F238E27FC236}">
                <a16:creationId xmlns:a16="http://schemas.microsoft.com/office/drawing/2014/main" id="{AED27ADB-4153-4E38-94F5-A8848F42F8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7337" y="365125"/>
            <a:ext cx="8704982" cy="1356052"/>
          </a:xfrm>
          <a:prstGeom prst="rect">
            <a:avLst/>
          </a:prstGeom>
        </p:spPr>
      </p:pic>
      <p:pic>
        <p:nvPicPr>
          <p:cNvPr id="8" name="Picture 7" descr="Chart, waterfall chart&#10;&#10;Description automatically generated">
            <a:extLst>
              <a:ext uri="{FF2B5EF4-FFF2-40B4-BE49-F238E27FC236}">
                <a16:creationId xmlns:a16="http://schemas.microsoft.com/office/drawing/2014/main" id="{C4E55943-6AAC-4E87-A06A-CBD4855B2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3097" y="1721176"/>
            <a:ext cx="8277275" cy="2507503"/>
          </a:xfrm>
          <a:prstGeom prst="rect">
            <a:avLst/>
          </a:prstGeom>
        </p:spPr>
      </p:pic>
      <p:sp>
        <p:nvSpPr>
          <p:cNvPr id="9" name="TextBox 8">
            <a:extLst>
              <a:ext uri="{FF2B5EF4-FFF2-40B4-BE49-F238E27FC236}">
                <a16:creationId xmlns:a16="http://schemas.microsoft.com/office/drawing/2014/main" id="{408541A5-73D6-40C3-A7D3-9173A96137C4}"/>
              </a:ext>
            </a:extLst>
          </p:cNvPr>
          <p:cNvSpPr txBox="1"/>
          <p:nvPr/>
        </p:nvSpPr>
        <p:spPr>
          <a:xfrm>
            <a:off x="838200" y="5156549"/>
            <a:ext cx="10500360" cy="430887"/>
          </a:xfrm>
          <a:prstGeom prst="rect">
            <a:avLst/>
          </a:prstGeom>
          <a:noFill/>
        </p:spPr>
        <p:txBody>
          <a:bodyPr wrap="square">
            <a:spAutoFit/>
          </a:bodyPr>
          <a:lstStyle/>
          <a:p>
            <a:r>
              <a:rPr lang="en-US" sz="2200" dirty="0"/>
              <a:t>The time plot shows a stationary time series. </a:t>
            </a:r>
          </a:p>
        </p:txBody>
      </p:sp>
      <p:sp>
        <p:nvSpPr>
          <p:cNvPr id="10" name="TextBox 9">
            <a:extLst>
              <a:ext uri="{FF2B5EF4-FFF2-40B4-BE49-F238E27FC236}">
                <a16:creationId xmlns:a16="http://schemas.microsoft.com/office/drawing/2014/main" id="{326BFC40-DF82-4681-8529-1484A6F7DEE5}"/>
              </a:ext>
            </a:extLst>
          </p:cNvPr>
          <p:cNvSpPr txBox="1"/>
          <p:nvPr/>
        </p:nvSpPr>
        <p:spPr>
          <a:xfrm>
            <a:off x="838200" y="5601514"/>
            <a:ext cx="9326880" cy="1107996"/>
          </a:xfrm>
          <a:prstGeom prst="rect">
            <a:avLst/>
          </a:prstGeom>
          <a:noFill/>
        </p:spPr>
        <p:txBody>
          <a:bodyPr wrap="square">
            <a:spAutoFit/>
          </a:bodyPr>
          <a:lstStyle/>
          <a:p>
            <a:r>
              <a:rPr lang="en-US" sz="2200" dirty="0"/>
              <a:t>Again, none of the ACF and PACF vote for a purely MA or AR model. Therefore, this is a mixed ARMA model. The order of the AR part is higher since ACF decays faster toward zero than PACF. </a:t>
            </a:r>
          </a:p>
        </p:txBody>
      </p:sp>
    </p:spTree>
    <p:extLst>
      <p:ext uri="{BB962C8B-B14F-4D97-AF65-F5344CB8AC3E}">
        <p14:creationId xmlns:p14="http://schemas.microsoft.com/office/powerpoint/2010/main" val="428230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2349137" cy="1569660"/>
          </a:xfrm>
          <a:prstGeom prst="rect">
            <a:avLst/>
          </a:prstGeom>
          <a:noFill/>
        </p:spPr>
        <p:txBody>
          <a:bodyPr wrap="square">
            <a:spAutoFit/>
          </a:bodyPr>
          <a:lstStyle/>
          <a:p>
            <a:r>
              <a:rPr lang="en-US" sz="2400" dirty="0"/>
              <a:t>An ARMA(3,1) time series with its ACF &amp; PACF plot.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725C450-78DB-466B-AEC8-008766744501}"/>
                  </a:ext>
                </a:extLst>
              </p:cNvPr>
              <p:cNvSpPr txBox="1"/>
              <p:nvPr/>
            </p:nvSpPr>
            <p:spPr>
              <a:xfrm>
                <a:off x="838200" y="3868006"/>
                <a:ext cx="4373881" cy="10923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0.75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3</m:t>
                      </m:r>
                      <m:r>
                        <a:rPr lang="en-US" sz="2200" i="1">
                          <a:latin typeface="Cambria Math" panose="02040503050406030204" pitchFamily="18" charset="0"/>
                        </a:rPr>
                        <m:t>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−0.85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dirty="0"/>
              </a:p>
            </p:txBody>
          </p:sp>
        </mc:Choice>
        <mc:Fallback xmlns="">
          <p:sp>
            <p:nvSpPr>
              <p:cNvPr id="12" name="TextBox 11">
                <a:extLst>
                  <a:ext uri="{FF2B5EF4-FFF2-40B4-BE49-F238E27FC236}">
                    <a16:creationId xmlns:a16="http://schemas.microsoft.com/office/drawing/2014/main" id="{E725C450-78DB-466B-AEC8-008766744501}"/>
                  </a:ext>
                </a:extLst>
              </p:cNvPr>
              <p:cNvSpPr txBox="1">
                <a:spLocks noRot="1" noChangeAspect="1" noMove="1" noResize="1" noEditPoints="1" noAdjustHandles="1" noChangeArrowheads="1" noChangeShapeType="1" noTextEdit="1"/>
              </p:cNvSpPr>
              <p:nvPr/>
            </p:nvSpPr>
            <p:spPr>
              <a:xfrm>
                <a:off x="838200" y="3868006"/>
                <a:ext cx="4373881" cy="1092350"/>
              </a:xfrm>
              <a:prstGeom prst="rect">
                <a:avLst/>
              </a:prstGeom>
              <a:blipFill>
                <a:blip r:embed="rId3"/>
                <a:stretch>
                  <a:fillRect/>
                </a:stretch>
              </a:blipFill>
            </p:spPr>
            <p:txBody>
              <a:bodyPr/>
              <a:lstStyle/>
              <a:p>
                <a:r>
                  <a:rPr lang="en-US">
                    <a:noFill/>
                  </a:rPr>
                  <a:t> </a:t>
                </a:r>
              </a:p>
            </p:txBody>
          </p:sp>
        </mc:Fallback>
      </mc:AlternateContent>
      <p:pic>
        <p:nvPicPr>
          <p:cNvPr id="11" name="Picture 10" descr="A screenshot of a computer&#10;&#10;Description automatically generated with low confidence">
            <a:extLst>
              <a:ext uri="{FF2B5EF4-FFF2-40B4-BE49-F238E27FC236}">
                <a16:creationId xmlns:a16="http://schemas.microsoft.com/office/drawing/2014/main" id="{3775A7A4-A10D-4319-88AC-181D81B55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7337" y="365125"/>
            <a:ext cx="8662619" cy="1360336"/>
          </a:xfrm>
          <a:prstGeom prst="rect">
            <a:avLst/>
          </a:prstGeom>
        </p:spPr>
      </p:pic>
      <p:pic>
        <p:nvPicPr>
          <p:cNvPr id="16" name="Picture 15" descr="A screenshot of a computer&#10;&#10;Description automatically generated with low confidence">
            <a:extLst>
              <a:ext uri="{FF2B5EF4-FFF2-40B4-BE49-F238E27FC236}">
                <a16:creationId xmlns:a16="http://schemas.microsoft.com/office/drawing/2014/main" id="{01E73556-C97F-4D56-A8B3-673DEE6136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3097" y="1691583"/>
            <a:ext cx="8270733" cy="2491286"/>
          </a:xfrm>
          <a:prstGeom prst="rect">
            <a:avLst/>
          </a:prstGeom>
        </p:spPr>
      </p:pic>
      <p:sp>
        <p:nvSpPr>
          <p:cNvPr id="8" name="TextBox 7">
            <a:extLst>
              <a:ext uri="{FF2B5EF4-FFF2-40B4-BE49-F238E27FC236}">
                <a16:creationId xmlns:a16="http://schemas.microsoft.com/office/drawing/2014/main" id="{1E6CF880-0951-4E8B-9857-35A5FFDA13D8}"/>
              </a:ext>
            </a:extLst>
          </p:cNvPr>
          <p:cNvSpPr txBox="1"/>
          <p:nvPr/>
        </p:nvSpPr>
        <p:spPr>
          <a:xfrm>
            <a:off x="812074" y="5846544"/>
            <a:ext cx="110117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t>You can fit AR(2) and ARMA(3,1) to the data here and compare their goodness of fit measures to help you decide what works best. We’ll see how to estimate parameters next week. </a:t>
            </a:r>
            <a:endParaRPr lang="en-US" baseline="0" dirty="0"/>
          </a:p>
        </p:txBody>
      </p:sp>
      <p:sp>
        <p:nvSpPr>
          <p:cNvPr id="10" name="TextBox 9">
            <a:extLst>
              <a:ext uri="{FF2B5EF4-FFF2-40B4-BE49-F238E27FC236}">
                <a16:creationId xmlns:a16="http://schemas.microsoft.com/office/drawing/2014/main" id="{FC190303-5156-45F4-89E6-7AA87CAD7466}"/>
              </a:ext>
            </a:extLst>
          </p:cNvPr>
          <p:cNvSpPr txBox="1"/>
          <p:nvPr/>
        </p:nvSpPr>
        <p:spPr>
          <a:xfrm>
            <a:off x="838200" y="5114499"/>
            <a:ext cx="10985630" cy="646331"/>
          </a:xfrm>
          <a:prstGeom prst="rect">
            <a:avLst/>
          </a:prstGeom>
          <a:noFill/>
        </p:spPr>
        <p:txBody>
          <a:bodyPr wrap="square">
            <a:spAutoFit/>
          </a:bodyPr>
          <a:lstStyle/>
          <a:p>
            <a:r>
              <a:rPr lang="en-US" sz="1800" dirty="0"/>
              <a:t>You might think of an AR(2) here due to first two big spikes on PACF, but ACF decays slowly, that is a sign of a mixed model.</a:t>
            </a:r>
            <a:endParaRPr lang="en-US" dirty="0"/>
          </a:p>
        </p:txBody>
      </p:sp>
    </p:spTree>
    <p:extLst>
      <p:ext uri="{BB962C8B-B14F-4D97-AF65-F5344CB8AC3E}">
        <p14:creationId xmlns:p14="http://schemas.microsoft.com/office/powerpoint/2010/main" val="356957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ARIMA (</a:t>
            </a:r>
            <a:r>
              <a:rPr lang="en-US" sz="3600" dirty="0" err="1">
                <a:solidFill>
                  <a:srgbClr val="990033"/>
                </a:solidFill>
              </a:rPr>
              <a:t>p,d,q</a:t>
            </a:r>
            <a:r>
              <a:rPr lang="en-US" sz="3600" dirty="0">
                <a:solidFill>
                  <a:srgbClr val="990033"/>
                </a:solidFill>
              </a:rPr>
              <a:t>)</a:t>
            </a:r>
          </a:p>
        </p:txBody>
      </p:sp>
      <p:sp>
        <p:nvSpPr>
          <p:cNvPr id="13" name="TextBox 12">
            <a:extLst>
              <a:ext uri="{FF2B5EF4-FFF2-40B4-BE49-F238E27FC236}">
                <a16:creationId xmlns:a16="http://schemas.microsoft.com/office/drawing/2014/main" id="{90D69EFC-6A8F-47DB-A70B-834BBF530BA6}"/>
              </a:ext>
            </a:extLst>
          </p:cNvPr>
          <p:cNvSpPr txBox="1"/>
          <p:nvPr/>
        </p:nvSpPr>
        <p:spPr>
          <a:xfrm>
            <a:off x="864192" y="1474112"/>
            <a:ext cx="6908207" cy="1569660"/>
          </a:xfrm>
          <a:prstGeom prst="rect">
            <a:avLst/>
          </a:prstGeom>
          <a:noFill/>
        </p:spPr>
        <p:txBody>
          <a:bodyPr wrap="square">
            <a:spAutoFit/>
          </a:bodyPr>
          <a:lstStyle/>
          <a:p>
            <a:r>
              <a:rPr lang="en-US" sz="2400" dirty="0"/>
              <a:t>When an ARMA time series is Non-stationary due to violating the roots of characteristic function condition, differencing can create a time series that satisfies the condition.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047950-90F7-477D-A4C5-0A0B881B4CB9}"/>
                  </a:ext>
                </a:extLst>
              </p:cNvPr>
              <p:cNvSpPr txBox="1"/>
              <p:nvPr/>
            </p:nvSpPr>
            <p:spPr>
              <a:xfrm>
                <a:off x="864193" y="4227124"/>
                <a:ext cx="6908205" cy="1200329"/>
              </a:xfrm>
              <a:prstGeom prst="rect">
                <a:avLst/>
              </a:prstGeom>
              <a:noFill/>
            </p:spPr>
            <p:txBody>
              <a:bodyPr wrap="square">
                <a:spAutoFit/>
              </a:bodyPr>
              <a:lstStyle/>
              <a:p>
                <a:r>
                  <a:rPr lang="en-US" sz="2400" b="1" dirty="0"/>
                  <a:t>Ex1.</a:t>
                </a:r>
                <a:r>
                  <a:rPr lang="en-US" sz="2400" dirty="0"/>
                  <a:t> The following AR(1) is non-stationary since the coefficient 1.5 is not less than 1:</a:t>
                </a:r>
              </a:p>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1.5 </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𝜀</m:t>
                          </m:r>
                        </m:e>
                        <m:sub>
                          <m:r>
                            <a:rPr lang="en-US" sz="2400" i="1">
                              <a:solidFill>
                                <a:schemeClr val="tx1"/>
                              </a:solidFill>
                              <a:latin typeface="Cambria Math" panose="02040503050406030204" pitchFamily="18" charset="0"/>
                            </a:rPr>
                            <m:t>𝑡</m:t>
                          </m:r>
                        </m:sub>
                      </m:sSub>
                    </m:oMath>
                  </m:oMathPara>
                </a14:m>
                <a:endParaRPr lang="en-US" sz="2400" dirty="0"/>
              </a:p>
            </p:txBody>
          </p:sp>
        </mc:Choice>
        <mc:Fallback xmlns="">
          <p:sp>
            <p:nvSpPr>
              <p:cNvPr id="12" name="TextBox 11">
                <a:extLst>
                  <a:ext uri="{FF2B5EF4-FFF2-40B4-BE49-F238E27FC236}">
                    <a16:creationId xmlns:a16="http://schemas.microsoft.com/office/drawing/2014/main" id="{AB047950-90F7-477D-A4C5-0A0B881B4CB9}"/>
                  </a:ext>
                </a:extLst>
              </p:cNvPr>
              <p:cNvSpPr txBox="1">
                <a:spLocks noRot="1" noChangeAspect="1" noMove="1" noResize="1" noEditPoints="1" noAdjustHandles="1" noChangeArrowheads="1" noChangeShapeType="1" noTextEdit="1"/>
              </p:cNvSpPr>
              <p:nvPr/>
            </p:nvSpPr>
            <p:spPr>
              <a:xfrm>
                <a:off x="864193" y="4227124"/>
                <a:ext cx="6908205" cy="1200329"/>
              </a:xfrm>
              <a:prstGeom prst="rect">
                <a:avLst/>
              </a:prstGeom>
              <a:blipFill>
                <a:blip r:embed="rId3"/>
                <a:stretch>
                  <a:fillRect l="-1412" t="-4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FB5E779-EB01-43D3-BDE8-04807E6E312E}"/>
                  </a:ext>
                </a:extLst>
              </p:cNvPr>
              <p:cNvSpPr txBox="1"/>
              <p:nvPr/>
            </p:nvSpPr>
            <p:spPr>
              <a:xfrm>
                <a:off x="7916091" y="339212"/>
                <a:ext cx="3947546" cy="1446550"/>
              </a:xfrm>
              <a:prstGeom prst="rect">
                <a:avLst/>
              </a:prstGeom>
              <a:solidFill>
                <a:srgbClr val="CCECFF"/>
              </a:solidFill>
            </p:spPr>
            <p:txBody>
              <a:bodyPr wrap="square" rtlCol="0">
                <a:spAutoFit/>
              </a:bodyPr>
              <a:lstStyle/>
              <a:p>
                <a:r>
                  <a:rPr lang="en-US" sz="2200" dirty="0"/>
                  <a:t>● ARMA(</a:t>
                </a:r>
                <a:r>
                  <a:rPr lang="en-US" sz="2200" dirty="0" err="1"/>
                  <a:t>p,q</a:t>
                </a:r>
                <a:r>
                  <a:rPr lang="en-US" sz="2200" dirty="0"/>
                  <a:t>) is stationary iff absolute value of all roots for equation </a:t>
                </a:r>
                <a14:m>
                  <m:oMath xmlns:m="http://schemas.openxmlformats.org/officeDocument/2006/math">
                    <m:r>
                      <a:rPr lang="el-GR" sz="2200" i="1">
                        <a:latin typeface="Cambria Math" panose="02040503050406030204" pitchFamily="18" charset="0"/>
                        <a:ea typeface="Cambria Math" panose="02040503050406030204" pitchFamily="18" charset="0"/>
                      </a:rPr>
                      <m:t>𝜑</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e>
                    </m:d>
                    <m:r>
                      <a:rPr lang="en-US" sz="2200" i="1">
                        <a:latin typeface="Cambria Math" panose="02040503050406030204" pitchFamily="18" charset="0"/>
                        <a:ea typeface="Cambria Math" panose="02040503050406030204" pitchFamily="18" charset="0"/>
                      </a:rPr>
                      <m:t>=0</m:t>
                    </m:r>
                  </m:oMath>
                </a14:m>
                <a:r>
                  <a:rPr lang="en-US" sz="2200" dirty="0"/>
                  <a:t> are greater than 1. </a:t>
                </a:r>
              </a:p>
            </p:txBody>
          </p:sp>
        </mc:Choice>
        <mc:Fallback xmlns="">
          <p:sp>
            <p:nvSpPr>
              <p:cNvPr id="11" name="TextBox 10">
                <a:extLst>
                  <a:ext uri="{FF2B5EF4-FFF2-40B4-BE49-F238E27FC236}">
                    <a16:creationId xmlns:a16="http://schemas.microsoft.com/office/drawing/2014/main" id="{7FB5E779-EB01-43D3-BDE8-04807E6E312E}"/>
                  </a:ext>
                </a:extLst>
              </p:cNvPr>
              <p:cNvSpPr txBox="1">
                <a:spLocks noRot="1" noChangeAspect="1" noMove="1" noResize="1" noEditPoints="1" noAdjustHandles="1" noChangeArrowheads="1" noChangeShapeType="1" noTextEdit="1"/>
              </p:cNvSpPr>
              <p:nvPr/>
            </p:nvSpPr>
            <p:spPr>
              <a:xfrm>
                <a:off x="7916091" y="339212"/>
                <a:ext cx="3947546" cy="1446550"/>
              </a:xfrm>
              <a:prstGeom prst="rect">
                <a:avLst/>
              </a:prstGeom>
              <a:blipFill>
                <a:blip r:embed="rId4"/>
                <a:stretch>
                  <a:fillRect l="-2009" t="-2954" b="-7595"/>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265327BB-5B94-4988-9B8C-B42FC9DA35CB}"/>
              </a:ext>
            </a:extLst>
          </p:cNvPr>
          <p:cNvSpPr txBox="1"/>
          <p:nvPr/>
        </p:nvSpPr>
        <p:spPr>
          <a:xfrm>
            <a:off x="7916091" y="2137773"/>
            <a:ext cx="3947546" cy="1107996"/>
          </a:xfrm>
          <a:prstGeom prst="rect">
            <a:avLst/>
          </a:prstGeom>
          <a:solidFill>
            <a:srgbClr val="FFCCFF"/>
          </a:solidFill>
        </p:spPr>
        <p:txBody>
          <a:bodyPr wrap="square" rtlCol="0">
            <a:spAutoFit/>
          </a:bodyPr>
          <a:lstStyle/>
          <a:p>
            <a:r>
              <a:rPr lang="en-US" sz="2200" dirty="0"/>
              <a:t>● You do not need to perform differencing for purely MA time series</a:t>
            </a:r>
          </a:p>
        </p:txBody>
      </p:sp>
      <p:sp>
        <p:nvSpPr>
          <p:cNvPr id="16" name="TextBox 15">
            <a:extLst>
              <a:ext uri="{FF2B5EF4-FFF2-40B4-BE49-F238E27FC236}">
                <a16:creationId xmlns:a16="http://schemas.microsoft.com/office/drawing/2014/main" id="{8164B37C-C68C-4EC2-BD62-A8A8518180BC}"/>
              </a:ext>
            </a:extLst>
          </p:cNvPr>
          <p:cNvSpPr txBox="1"/>
          <p:nvPr/>
        </p:nvSpPr>
        <p:spPr>
          <a:xfrm>
            <a:off x="838199" y="3024221"/>
            <a:ext cx="6934199" cy="1200329"/>
          </a:xfrm>
          <a:prstGeom prst="rect">
            <a:avLst/>
          </a:prstGeom>
          <a:noFill/>
        </p:spPr>
        <p:txBody>
          <a:bodyPr wrap="square">
            <a:spAutoFit/>
          </a:bodyPr>
          <a:lstStyle/>
          <a:p>
            <a:r>
              <a:rPr lang="en-US" sz="2400" dirty="0"/>
              <a:t>The resulting time series is an ARIMA(</a:t>
            </a:r>
            <a:r>
              <a:rPr lang="en-US" sz="2400" dirty="0" err="1"/>
              <a:t>p,d,q</a:t>
            </a:r>
            <a:r>
              <a:rPr lang="en-US" sz="2400" dirty="0"/>
              <a:t>) where d is the number of times differencing has been performed to achieve stationarity.</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86C4965-A7A0-4677-B13F-4E1509BBD510}"/>
                  </a:ext>
                </a:extLst>
              </p:cNvPr>
              <p:cNvSpPr txBox="1"/>
              <p:nvPr/>
            </p:nvSpPr>
            <p:spPr>
              <a:xfrm>
                <a:off x="838200" y="5352378"/>
                <a:ext cx="6934198" cy="830997"/>
              </a:xfrm>
              <a:prstGeom prst="rect">
                <a:avLst/>
              </a:prstGeom>
              <a:noFill/>
            </p:spPr>
            <p:txBody>
              <a:bodyPr wrap="square">
                <a:spAutoFit/>
              </a:bodyPr>
              <a:lstStyle/>
              <a:p>
                <a:r>
                  <a:rPr lang="en-US" sz="2400" dirty="0"/>
                  <a:t>However, after differencing</a:t>
                </a:r>
              </a:p>
              <a:p>
                <a:pPr/>
                <a14:m>
                  <m:oMathPara xmlns:m="http://schemas.openxmlformats.org/officeDocument/2006/math">
                    <m:oMathParaPr>
                      <m:jc m:val="centerGroup"/>
                    </m:oMathParaPr>
                    <m:oMath xmlns:m="http://schemas.openxmlformats.org/officeDocument/2006/math">
                      <m:r>
                        <m:rPr>
                          <m:sty m:val="p"/>
                        </m:rPr>
                        <a:rPr lang="en-US" sz="2400" i="1" smtClean="0">
                          <a:solidFill>
                            <a:schemeClr val="tx1"/>
                          </a:solidFill>
                          <a:latin typeface="Cambria Math" panose="02040503050406030204" pitchFamily="18" charset="0"/>
                          <a:ea typeface="Cambria Math" panose="02040503050406030204" pitchFamily="18" charset="0"/>
                        </a:rPr>
                        <m:t>∇</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r>
                        <a:rPr lang="en-US" sz="2400" i="1">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r>
                            <a:rPr lang="en-US" sz="2400" i="1">
                              <a:latin typeface="Cambria Math" panose="02040503050406030204" pitchFamily="18" charset="0"/>
                            </a:rPr>
                            <m:t>1.5 </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b="0" i="1" smtClean="0">
                          <a:solidFill>
                            <a:schemeClr val="tx1"/>
                          </a:solidFill>
                          <a:latin typeface="Cambria Math" panose="02040503050406030204" pitchFamily="18" charset="0"/>
                        </a:rPr>
                        <m:t>=0.5</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8" name="TextBox 17">
                <a:extLst>
                  <a:ext uri="{FF2B5EF4-FFF2-40B4-BE49-F238E27FC236}">
                    <a16:creationId xmlns:a16="http://schemas.microsoft.com/office/drawing/2014/main" id="{686C4965-A7A0-4677-B13F-4E1509BBD510}"/>
                  </a:ext>
                </a:extLst>
              </p:cNvPr>
              <p:cNvSpPr txBox="1">
                <a:spLocks noRot="1" noChangeAspect="1" noMove="1" noResize="1" noEditPoints="1" noAdjustHandles="1" noChangeArrowheads="1" noChangeShapeType="1" noTextEdit="1"/>
              </p:cNvSpPr>
              <p:nvPr/>
            </p:nvSpPr>
            <p:spPr>
              <a:xfrm>
                <a:off x="838200" y="5352378"/>
                <a:ext cx="6934198" cy="830997"/>
              </a:xfrm>
              <a:prstGeom prst="rect">
                <a:avLst/>
              </a:prstGeom>
              <a:blipFill>
                <a:blip r:embed="rId5"/>
                <a:stretch>
                  <a:fillRect l="-1407" t="-5882" b="-735"/>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CA4E7FF-A167-4DB8-ABF6-8ECFCB39EB9D}"/>
              </a:ext>
            </a:extLst>
          </p:cNvPr>
          <p:cNvSpPr txBox="1"/>
          <p:nvPr/>
        </p:nvSpPr>
        <p:spPr>
          <a:xfrm>
            <a:off x="838199" y="6209790"/>
            <a:ext cx="6934198" cy="461665"/>
          </a:xfrm>
          <a:prstGeom prst="rect">
            <a:avLst/>
          </a:prstGeom>
          <a:noFill/>
        </p:spPr>
        <p:txBody>
          <a:bodyPr wrap="square">
            <a:spAutoFit/>
          </a:bodyPr>
          <a:lstStyle/>
          <a:p>
            <a:r>
              <a:rPr lang="en-US" sz="2400" dirty="0"/>
              <a:t>We have a time series that satisfies the conditions.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0B09AA-8158-4B99-8C75-60219C60E83C}"/>
                  </a:ext>
                </a:extLst>
              </p:cNvPr>
              <p:cNvSpPr txBox="1"/>
              <p:nvPr/>
            </p:nvSpPr>
            <p:spPr>
              <a:xfrm>
                <a:off x="7844244" y="5352378"/>
                <a:ext cx="4091240" cy="1200329"/>
              </a:xfrm>
              <a:prstGeom prst="rect">
                <a:avLst/>
              </a:prstGeom>
              <a:noFill/>
            </p:spPr>
            <p:txBody>
              <a:bodyPr wrap="square">
                <a:spAutoFit/>
              </a:bodyPr>
              <a:lstStyle/>
              <a:p>
                <a:r>
                  <a:rPr lang="en-US" sz="2400" dirty="0"/>
                  <a:t>The initial time series </a:t>
                </a:r>
              </a:p>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1.5 </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𝜀</m:t>
                          </m:r>
                        </m:e>
                        <m:sub>
                          <m:r>
                            <a:rPr lang="en-US" sz="2400" i="1">
                              <a:solidFill>
                                <a:schemeClr val="tx1"/>
                              </a:solidFill>
                              <a:latin typeface="Cambria Math" panose="02040503050406030204" pitchFamily="18" charset="0"/>
                            </a:rPr>
                            <m:t>𝑡</m:t>
                          </m:r>
                        </m:sub>
                      </m:sSub>
                    </m:oMath>
                  </m:oMathPara>
                </a14:m>
                <a:endParaRPr lang="en-US" sz="2400" dirty="0"/>
              </a:p>
              <a:p>
                <a:r>
                  <a:rPr lang="en-US" sz="2400" dirty="0"/>
                  <a:t>is then an ARI(1,1).</a:t>
                </a:r>
              </a:p>
            </p:txBody>
          </p:sp>
        </mc:Choice>
        <mc:Fallback xmlns="">
          <p:sp>
            <p:nvSpPr>
              <p:cNvPr id="21" name="TextBox 20">
                <a:extLst>
                  <a:ext uri="{FF2B5EF4-FFF2-40B4-BE49-F238E27FC236}">
                    <a16:creationId xmlns:a16="http://schemas.microsoft.com/office/drawing/2014/main" id="{E10B09AA-8158-4B99-8C75-60219C60E83C}"/>
                  </a:ext>
                </a:extLst>
              </p:cNvPr>
              <p:cNvSpPr txBox="1">
                <a:spLocks noRot="1" noChangeAspect="1" noMove="1" noResize="1" noEditPoints="1" noAdjustHandles="1" noChangeArrowheads="1" noChangeShapeType="1" noTextEdit="1"/>
              </p:cNvSpPr>
              <p:nvPr/>
            </p:nvSpPr>
            <p:spPr>
              <a:xfrm>
                <a:off x="7844244" y="5352378"/>
                <a:ext cx="4091240" cy="1200329"/>
              </a:xfrm>
              <a:prstGeom prst="rect">
                <a:avLst/>
              </a:prstGeom>
              <a:blipFill>
                <a:blip r:embed="rId6"/>
                <a:stretch>
                  <a:fillRect l="-2385" t="-4061" b="-1066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1924AAF2-F76E-4D64-BCA8-E8CD8DC5D5AB}"/>
              </a:ext>
            </a:extLst>
          </p:cNvPr>
          <p:cNvSpPr txBox="1"/>
          <p:nvPr/>
        </p:nvSpPr>
        <p:spPr>
          <a:xfrm>
            <a:off x="7916091" y="3565123"/>
            <a:ext cx="3947546" cy="1107996"/>
          </a:xfrm>
          <a:prstGeom prst="rect">
            <a:avLst/>
          </a:prstGeom>
          <a:solidFill>
            <a:srgbClr val="CCCCFF"/>
          </a:solidFill>
        </p:spPr>
        <p:txBody>
          <a:bodyPr wrap="square" rtlCol="0">
            <a:spAutoFit/>
          </a:bodyPr>
          <a:lstStyle/>
          <a:p>
            <a:r>
              <a:rPr lang="en-US" sz="2200" dirty="0"/>
              <a:t>● Sometimes you will need to perform differencing more than once to achieve stationarity. </a:t>
            </a:r>
          </a:p>
        </p:txBody>
      </p:sp>
    </p:spTree>
    <p:extLst>
      <p:ext uri="{BB962C8B-B14F-4D97-AF65-F5344CB8AC3E}">
        <p14:creationId xmlns:p14="http://schemas.microsoft.com/office/powerpoint/2010/main" val="321359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1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2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animBg="1"/>
      <p:bldP spid="15" grpId="0" animBg="1"/>
      <p:bldP spid="16" grpId="0"/>
      <p:bldP spid="18" grpId="0"/>
      <p:bldP spid="19" grpId="0"/>
      <p:bldP spid="21"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3407229" cy="830997"/>
          </a:xfrm>
          <a:prstGeom prst="rect">
            <a:avLst/>
          </a:prstGeom>
          <a:noFill/>
        </p:spPr>
        <p:txBody>
          <a:bodyPr wrap="square">
            <a:spAutoFit/>
          </a:bodyPr>
          <a:lstStyle/>
          <a:p>
            <a:r>
              <a:rPr lang="en-US" sz="2400" dirty="0"/>
              <a:t>An ARI(2,1) time series with its ACF &amp; PACF plot.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725C450-78DB-466B-AEC8-008766744501}"/>
                  </a:ext>
                </a:extLst>
              </p:cNvPr>
              <p:cNvSpPr txBox="1"/>
              <p:nvPr/>
            </p:nvSpPr>
            <p:spPr>
              <a:xfrm>
                <a:off x="838201" y="2332177"/>
                <a:ext cx="3668486"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0.9</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45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2" name="TextBox 11">
                <a:extLst>
                  <a:ext uri="{FF2B5EF4-FFF2-40B4-BE49-F238E27FC236}">
                    <a16:creationId xmlns:a16="http://schemas.microsoft.com/office/drawing/2014/main" id="{E725C450-78DB-466B-AEC8-008766744501}"/>
                  </a:ext>
                </a:extLst>
              </p:cNvPr>
              <p:cNvSpPr txBox="1">
                <a:spLocks noRot="1" noChangeAspect="1" noMove="1" noResize="1" noEditPoints="1" noAdjustHandles="1" noChangeArrowheads="1" noChangeShapeType="1" noTextEdit="1"/>
              </p:cNvSpPr>
              <p:nvPr/>
            </p:nvSpPr>
            <p:spPr>
              <a:xfrm>
                <a:off x="838201" y="2332177"/>
                <a:ext cx="3668486" cy="761619"/>
              </a:xfrm>
              <a:prstGeom prst="rect">
                <a:avLst/>
              </a:prstGeom>
              <a:blipFill>
                <a:blip r:embed="rId3"/>
                <a:stretch>
                  <a:fillRect/>
                </a:stretch>
              </a:blipFill>
            </p:spPr>
            <p:txBody>
              <a:bodyPr/>
              <a:lstStyle/>
              <a:p>
                <a:r>
                  <a:rPr lang="en-US">
                    <a:noFill/>
                  </a:rPr>
                  <a:t> </a:t>
                </a:r>
              </a:p>
            </p:txBody>
          </p:sp>
        </mc:Fallback>
      </mc:AlternateContent>
      <p:pic>
        <p:nvPicPr>
          <p:cNvPr id="3" name="Picture 2" descr="Chart&#10;&#10;Description automatically generated">
            <a:extLst>
              <a:ext uri="{FF2B5EF4-FFF2-40B4-BE49-F238E27FC236}">
                <a16:creationId xmlns:a16="http://schemas.microsoft.com/office/drawing/2014/main" id="{EF40CE3B-7AA9-41D7-B379-DA93ABBB3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686" y="246816"/>
            <a:ext cx="7460406" cy="1967052"/>
          </a:xfrm>
          <a:prstGeom prst="rect">
            <a:avLst/>
          </a:prstGeom>
        </p:spPr>
      </p:pic>
      <p:pic>
        <p:nvPicPr>
          <p:cNvPr id="5" name="Picture 4" descr="Chart&#10;&#10;Description automatically generated">
            <a:extLst>
              <a:ext uri="{FF2B5EF4-FFF2-40B4-BE49-F238E27FC236}">
                <a16:creationId xmlns:a16="http://schemas.microsoft.com/office/drawing/2014/main" id="{C6885820-44DA-43E9-B69C-5F69EB9129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4698" y="2213868"/>
            <a:ext cx="6986594" cy="2099525"/>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A04672D7-612B-48BD-815F-41DE8735CE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098" y="4732068"/>
            <a:ext cx="5257800" cy="1760807"/>
          </a:xfrm>
          <a:prstGeom prst="rect">
            <a:avLst/>
          </a:prstGeom>
        </p:spPr>
      </p:pic>
      <p:pic>
        <p:nvPicPr>
          <p:cNvPr id="10" name="Picture 9" descr="Chart&#10;&#10;Description automatically generated">
            <a:extLst>
              <a:ext uri="{FF2B5EF4-FFF2-40B4-BE49-F238E27FC236}">
                <a16:creationId xmlns:a16="http://schemas.microsoft.com/office/drawing/2014/main" id="{27C2B2C7-6124-4574-A463-4873191F5F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2571" y="4594127"/>
            <a:ext cx="6248721" cy="189874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4D4F9A-D838-4C6E-9415-B6BAE4F6DFB5}"/>
                  </a:ext>
                </a:extLst>
              </p:cNvPr>
              <p:cNvSpPr txBox="1"/>
              <p:nvPr/>
            </p:nvSpPr>
            <p:spPr>
              <a:xfrm>
                <a:off x="838200" y="3735285"/>
                <a:ext cx="3668486"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−0.1</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45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9" name="TextBox 8">
                <a:extLst>
                  <a:ext uri="{FF2B5EF4-FFF2-40B4-BE49-F238E27FC236}">
                    <a16:creationId xmlns:a16="http://schemas.microsoft.com/office/drawing/2014/main" id="{5D4D4F9A-D838-4C6E-9415-B6BAE4F6DFB5}"/>
                  </a:ext>
                </a:extLst>
              </p:cNvPr>
              <p:cNvSpPr txBox="1">
                <a:spLocks noRot="1" noChangeAspect="1" noMove="1" noResize="1" noEditPoints="1" noAdjustHandles="1" noChangeArrowheads="1" noChangeShapeType="1" noTextEdit="1"/>
              </p:cNvSpPr>
              <p:nvPr/>
            </p:nvSpPr>
            <p:spPr>
              <a:xfrm>
                <a:off x="838200" y="3735285"/>
                <a:ext cx="3668486" cy="761619"/>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939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3407229" cy="830997"/>
          </a:xfrm>
          <a:prstGeom prst="rect">
            <a:avLst/>
          </a:prstGeom>
          <a:noFill/>
        </p:spPr>
        <p:txBody>
          <a:bodyPr wrap="square">
            <a:spAutoFit/>
          </a:bodyPr>
          <a:lstStyle/>
          <a:p>
            <a:r>
              <a:rPr lang="en-US" sz="2400" dirty="0"/>
              <a:t>An ARI(3,1) time series with its ACF &amp; PACF plot.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725C450-78DB-466B-AEC8-008766744501}"/>
                  </a:ext>
                </a:extLst>
              </p:cNvPr>
              <p:cNvSpPr txBox="1"/>
              <p:nvPr/>
            </p:nvSpPr>
            <p:spPr>
              <a:xfrm>
                <a:off x="838201" y="2332177"/>
                <a:ext cx="3407228" cy="10923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0.9</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55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+0.</m:t>
                      </m:r>
                      <m:r>
                        <a:rPr lang="en-US" sz="2200" b="0" i="1" smtClean="0">
                          <a:latin typeface="Cambria Math" panose="02040503050406030204" pitchFamily="18" charset="0"/>
                        </a:rPr>
                        <m:t>2</m:t>
                      </m:r>
                      <m:r>
                        <a:rPr lang="en-US" sz="2200" i="1">
                          <a:latin typeface="Cambria Math" panose="02040503050406030204" pitchFamily="18" charset="0"/>
                        </a:rPr>
                        <m:t>5</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2" name="TextBox 11">
                <a:extLst>
                  <a:ext uri="{FF2B5EF4-FFF2-40B4-BE49-F238E27FC236}">
                    <a16:creationId xmlns:a16="http://schemas.microsoft.com/office/drawing/2014/main" id="{E725C450-78DB-466B-AEC8-008766744501}"/>
                  </a:ext>
                </a:extLst>
              </p:cNvPr>
              <p:cNvSpPr txBox="1">
                <a:spLocks noRot="1" noChangeAspect="1" noMove="1" noResize="1" noEditPoints="1" noAdjustHandles="1" noChangeArrowheads="1" noChangeShapeType="1" noTextEdit="1"/>
              </p:cNvSpPr>
              <p:nvPr/>
            </p:nvSpPr>
            <p:spPr>
              <a:xfrm>
                <a:off x="838201" y="2332177"/>
                <a:ext cx="3407228" cy="1092350"/>
              </a:xfrm>
              <a:prstGeom prst="rect">
                <a:avLst/>
              </a:prstGeom>
              <a:blipFill>
                <a:blip r:embed="rId3"/>
                <a:stretch>
                  <a:fillRect/>
                </a:stretch>
              </a:blipFill>
            </p:spPr>
            <p:txBody>
              <a:bodyPr/>
              <a:lstStyle/>
              <a:p>
                <a:r>
                  <a:rPr lang="en-US">
                    <a:noFill/>
                  </a:rPr>
                  <a:t> </a:t>
                </a:r>
              </a:p>
            </p:txBody>
          </p:sp>
        </mc:Fallback>
      </mc:AlternateContent>
      <p:pic>
        <p:nvPicPr>
          <p:cNvPr id="3" name="Picture 2" descr="Chart, histogram&#10;&#10;Description automatically generated">
            <a:extLst>
              <a:ext uri="{FF2B5EF4-FFF2-40B4-BE49-F238E27FC236}">
                <a16:creationId xmlns:a16="http://schemas.microsoft.com/office/drawing/2014/main" id="{B1CE12CC-5A3E-404E-868D-57A10FB0A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7932" y="299810"/>
            <a:ext cx="7334627" cy="2101958"/>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9650790D-3A06-49C7-875F-925155A84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8572" y="2467083"/>
            <a:ext cx="6993988" cy="1989150"/>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D3790962-6A8B-45D5-9F11-5D67540769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60" y="4941472"/>
            <a:ext cx="5588726" cy="1616718"/>
          </a:xfrm>
          <a:prstGeom prst="rect">
            <a:avLst/>
          </a:prstGeom>
        </p:spPr>
      </p:pic>
      <p:pic>
        <p:nvPicPr>
          <p:cNvPr id="10" name="Picture 9" descr="Chart&#10;&#10;Description automatically generated">
            <a:extLst>
              <a:ext uri="{FF2B5EF4-FFF2-40B4-BE49-F238E27FC236}">
                <a16:creationId xmlns:a16="http://schemas.microsoft.com/office/drawing/2014/main" id="{BBEFF4E1-EDB7-4411-AFC6-6CBADF979F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69874" y="4863094"/>
            <a:ext cx="5796559" cy="1616718"/>
          </a:xfrm>
          <a:prstGeom prst="rect">
            <a:avLst/>
          </a:prstGeom>
        </p:spPr>
      </p:pic>
    </p:spTree>
    <p:extLst>
      <p:ext uri="{BB962C8B-B14F-4D97-AF65-F5344CB8AC3E}">
        <p14:creationId xmlns:p14="http://schemas.microsoft.com/office/powerpoint/2010/main" val="384381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Backward-shift Operator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Backward-shift Operator </a:t>
                </a:r>
                <a:r>
                  <a:rPr lang="en-US" sz="2400" i="1" dirty="0"/>
                  <a:t>B</a:t>
                </a:r>
                <a:r>
                  <a:rPr lang="en-US" sz="2400" dirty="0"/>
                  <a:t> is defined as</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oMath>
                  </m:oMathPara>
                </a14:m>
                <a:endParaRPr lang="en-US" sz="2400" dirty="0"/>
              </a:p>
            </p:txBody>
          </p:sp>
        </mc:Choice>
        <mc:Fallback xmlns="">
          <p:sp>
            <p:nvSpPr>
              <p:cNvPr id="4" name="TextBox 3">
                <a:extLst>
                  <a:ext uri="{FF2B5EF4-FFF2-40B4-BE49-F238E27FC236}">
                    <a16:creationId xmlns:a16="http://schemas.microsoft.com/office/drawing/2014/main" id="{B4410A58-F65C-48D8-854E-CD9CD6A8B9A9}"/>
                  </a:ext>
                </a:extLst>
              </p:cNvPr>
              <p:cNvSpPr txBox="1">
                <a:spLocks noRot="1" noChangeAspect="1" noMove="1" noResize="1" noEditPoints="1" noAdjustHandles="1" noChangeArrowheads="1" noChangeShapeType="1" noTextEdit="1"/>
              </p:cNvSpPr>
              <p:nvPr/>
            </p:nvSpPr>
            <p:spPr>
              <a:xfrm>
                <a:off x="849868" y="1414913"/>
                <a:ext cx="6370473" cy="830997"/>
              </a:xfrm>
              <a:prstGeom prst="rect">
                <a:avLst/>
              </a:prstGeom>
              <a:blipFill>
                <a:blip r:embed="rId3"/>
                <a:stretch>
                  <a:fillRect l="-1435" t="-5882" b="-73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F14959D-7D5C-4E2F-B077-C1EFA7A890A3}"/>
              </a:ext>
            </a:extLst>
          </p:cNvPr>
          <p:cNvSpPr txBox="1"/>
          <p:nvPr/>
        </p:nvSpPr>
        <p:spPr>
          <a:xfrm>
            <a:off x="838199" y="3938350"/>
            <a:ext cx="6370473" cy="830997"/>
          </a:xfrm>
          <a:prstGeom prst="rect">
            <a:avLst/>
          </a:prstGeom>
          <a:noFill/>
        </p:spPr>
        <p:txBody>
          <a:bodyPr wrap="square">
            <a:spAutoFit/>
          </a:bodyPr>
          <a:lstStyle/>
          <a:p>
            <a:r>
              <a:rPr lang="en-US" sz="2400" dirty="0"/>
              <a:t>Using this operator we can express differencing, MA, and AR time series in a different way, i.e.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F32DE8F-85F1-483F-B437-87AA89B2B763}"/>
                  </a:ext>
                </a:extLst>
              </p:cNvPr>
              <p:cNvSpPr txBox="1"/>
              <p:nvPr/>
            </p:nvSpPr>
            <p:spPr>
              <a:xfrm>
                <a:off x="1543544" y="2657730"/>
                <a:ext cx="240967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d>
                        <m:dPr>
                          <m:ctrlPr>
                            <a:rPr lang="en-US" sz="2400" b="0" i="1" smtClean="0">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e>
                      </m:d>
                    </m:oMath>
                  </m:oMathPara>
                </a14:m>
                <a:endParaRPr lang="en-US" sz="2400" dirty="0"/>
              </a:p>
            </p:txBody>
          </p:sp>
        </mc:Choice>
        <mc:Fallback xmlns="">
          <p:sp>
            <p:nvSpPr>
              <p:cNvPr id="3" name="TextBox 2">
                <a:extLst>
                  <a:ext uri="{FF2B5EF4-FFF2-40B4-BE49-F238E27FC236}">
                    <a16:creationId xmlns:a16="http://schemas.microsoft.com/office/drawing/2014/main" id="{2F32DE8F-85F1-483F-B437-87AA89B2B763}"/>
                  </a:ext>
                </a:extLst>
              </p:cNvPr>
              <p:cNvSpPr txBox="1">
                <a:spLocks noRot="1" noChangeAspect="1" noMove="1" noResize="1" noEditPoints="1" noAdjustHandles="1" noChangeArrowheads="1" noChangeShapeType="1" noTextEdit="1"/>
              </p:cNvSpPr>
              <p:nvPr/>
            </p:nvSpPr>
            <p:spPr>
              <a:xfrm>
                <a:off x="1543544" y="2657730"/>
                <a:ext cx="240967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CCC94B-B3F4-4DF9-8388-F5D358A5C268}"/>
                  </a:ext>
                </a:extLst>
              </p:cNvPr>
              <p:cNvSpPr txBox="1"/>
              <p:nvPr/>
            </p:nvSpPr>
            <p:spPr>
              <a:xfrm>
                <a:off x="3824995" y="2659572"/>
                <a:ext cx="1443040" cy="4598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𝐵</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e>
                      </m:d>
                    </m:oMath>
                  </m:oMathPara>
                </a14:m>
                <a:endParaRPr lang="en-US" sz="2400" dirty="0"/>
              </a:p>
            </p:txBody>
          </p:sp>
        </mc:Choice>
        <mc:Fallback xmlns="">
          <p:sp>
            <p:nvSpPr>
              <p:cNvPr id="5" name="TextBox 4">
                <a:extLst>
                  <a:ext uri="{FF2B5EF4-FFF2-40B4-BE49-F238E27FC236}">
                    <a16:creationId xmlns:a16="http://schemas.microsoft.com/office/drawing/2014/main" id="{FFCCC94B-B3F4-4DF9-8388-F5D358A5C268}"/>
                  </a:ext>
                </a:extLst>
              </p:cNvPr>
              <p:cNvSpPr txBox="1">
                <a:spLocks noRot="1" noChangeAspect="1" noMove="1" noResize="1" noEditPoints="1" noAdjustHandles="1" noChangeArrowheads="1" noChangeShapeType="1" noTextEdit="1"/>
              </p:cNvSpPr>
              <p:nvPr/>
            </p:nvSpPr>
            <p:spPr>
              <a:xfrm>
                <a:off x="3824995" y="2659572"/>
                <a:ext cx="1443040" cy="459823"/>
              </a:xfrm>
              <a:prstGeom prst="rect">
                <a:avLst/>
              </a:prstGeom>
              <a:blipFill>
                <a:blip r:embed="rId5"/>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9796A3-3A8B-4082-8293-4393F7455588}"/>
                  </a:ext>
                </a:extLst>
              </p:cNvPr>
              <p:cNvSpPr txBox="1"/>
              <p:nvPr/>
            </p:nvSpPr>
            <p:spPr>
              <a:xfrm>
                <a:off x="5268035" y="2662965"/>
                <a:ext cx="1140516" cy="4598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−2</m:t>
                          </m:r>
                        </m:sub>
                      </m:sSub>
                    </m:oMath>
                  </m:oMathPara>
                </a14:m>
                <a:endParaRPr lang="en-US" sz="2400" dirty="0"/>
              </a:p>
            </p:txBody>
          </p:sp>
        </mc:Choice>
        <mc:Fallback xmlns="">
          <p:sp>
            <p:nvSpPr>
              <p:cNvPr id="6" name="TextBox 5">
                <a:extLst>
                  <a:ext uri="{FF2B5EF4-FFF2-40B4-BE49-F238E27FC236}">
                    <a16:creationId xmlns:a16="http://schemas.microsoft.com/office/drawing/2014/main" id="{569796A3-3A8B-4082-8293-4393F7455588}"/>
                  </a:ext>
                </a:extLst>
              </p:cNvPr>
              <p:cNvSpPr txBox="1">
                <a:spLocks noRot="1" noChangeAspect="1" noMove="1" noResize="1" noEditPoints="1" noAdjustHandles="1" noChangeArrowheads="1" noChangeShapeType="1" noTextEdit="1"/>
              </p:cNvSpPr>
              <p:nvPr/>
            </p:nvSpPr>
            <p:spPr>
              <a:xfrm>
                <a:off x="5268035" y="2662965"/>
                <a:ext cx="1140516" cy="459824"/>
              </a:xfrm>
              <a:prstGeom prst="rect">
                <a:avLst/>
              </a:prstGeom>
              <a:blipFill>
                <a:blip r:embed="rId6"/>
                <a:stretch>
                  <a:fillRect b="-133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BA717AD-5C74-47C4-9EB7-4BAC1F976D64}"/>
              </a:ext>
            </a:extLst>
          </p:cNvPr>
          <p:cNvSpPr txBox="1"/>
          <p:nvPr/>
        </p:nvSpPr>
        <p:spPr>
          <a:xfrm>
            <a:off x="838200" y="3064865"/>
            <a:ext cx="6370473" cy="461665"/>
          </a:xfrm>
          <a:prstGeom prst="rect">
            <a:avLst/>
          </a:prstGeom>
          <a:noFill/>
        </p:spPr>
        <p:txBody>
          <a:bodyPr wrap="square">
            <a:spAutoFit/>
          </a:bodyPr>
          <a:lstStyle/>
          <a:p>
            <a:r>
              <a:rPr lang="en-US" sz="2400" dirty="0"/>
              <a:t>Thus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365EC8B-2485-4418-9A04-5F96294ACE1D}"/>
                  </a:ext>
                </a:extLst>
              </p:cNvPr>
              <p:cNvSpPr txBox="1"/>
              <p:nvPr/>
            </p:nvSpPr>
            <p:spPr>
              <a:xfrm>
                <a:off x="2869357" y="3317201"/>
                <a:ext cx="2409672" cy="468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𝑘</m:t>
                          </m:r>
                        </m:sup>
                      </m:sSup>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m:oMathPara>
                </a14:m>
                <a:endParaRPr lang="en-US" sz="2400" dirty="0"/>
              </a:p>
            </p:txBody>
          </p:sp>
        </mc:Choice>
        <mc:Fallback xmlns="">
          <p:sp>
            <p:nvSpPr>
              <p:cNvPr id="8" name="TextBox 7">
                <a:extLst>
                  <a:ext uri="{FF2B5EF4-FFF2-40B4-BE49-F238E27FC236}">
                    <a16:creationId xmlns:a16="http://schemas.microsoft.com/office/drawing/2014/main" id="{6365EC8B-2485-4418-9A04-5F96294ACE1D}"/>
                  </a:ext>
                </a:extLst>
              </p:cNvPr>
              <p:cNvSpPr txBox="1">
                <a:spLocks noRot="1" noChangeAspect="1" noMove="1" noResize="1" noEditPoints="1" noAdjustHandles="1" noChangeArrowheads="1" noChangeShapeType="1" noTextEdit="1"/>
              </p:cNvSpPr>
              <p:nvPr/>
            </p:nvSpPr>
            <p:spPr>
              <a:xfrm>
                <a:off x="2869357" y="3317201"/>
                <a:ext cx="2409672" cy="468205"/>
              </a:xfrm>
              <a:prstGeom prst="rect">
                <a:avLst/>
              </a:prstGeom>
              <a:blipFill>
                <a:blip r:embed="rId7"/>
                <a:stretch>
                  <a:fillRect b="-25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58156C-5870-4869-96A4-141552634A14}"/>
                  </a:ext>
                </a:extLst>
              </p:cNvPr>
              <p:cNvSpPr txBox="1"/>
              <p:nvPr/>
            </p:nvSpPr>
            <p:spPr>
              <a:xfrm>
                <a:off x="1322780" y="4879351"/>
                <a:ext cx="2409672" cy="468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b="0" i="1" smtClean="0">
                          <a:solidFill>
                            <a:srgbClr val="00B050"/>
                          </a:solidFill>
                          <a:latin typeface="Cambria Math" panose="02040503050406030204" pitchFamily="18" charset="0"/>
                          <a:ea typeface="Cambria Math" panose="02040503050406030204" pitchFamily="18" charset="0"/>
                        </a:rPr>
                        <m:t>∇</m:t>
                      </m:r>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𝑋</m:t>
                          </m:r>
                        </m:e>
                        <m:sub>
                          <m:r>
                            <a:rPr lang="en-US" sz="2400" b="0" i="1" smtClean="0">
                              <a:solidFill>
                                <a:srgbClr val="00B050"/>
                              </a:solidFill>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oMath>
                  </m:oMathPara>
                </a14:m>
                <a:endParaRPr lang="en-US" sz="2400" dirty="0"/>
              </a:p>
            </p:txBody>
          </p:sp>
        </mc:Choice>
        <mc:Fallback xmlns="">
          <p:sp>
            <p:nvSpPr>
              <p:cNvPr id="10" name="TextBox 9">
                <a:extLst>
                  <a:ext uri="{FF2B5EF4-FFF2-40B4-BE49-F238E27FC236}">
                    <a16:creationId xmlns:a16="http://schemas.microsoft.com/office/drawing/2014/main" id="{7258156C-5870-4869-96A4-141552634A14}"/>
                  </a:ext>
                </a:extLst>
              </p:cNvPr>
              <p:cNvSpPr txBox="1">
                <a:spLocks noRot="1" noChangeAspect="1" noMove="1" noResize="1" noEditPoints="1" noAdjustHandles="1" noChangeArrowheads="1" noChangeShapeType="1" noTextEdit="1"/>
              </p:cNvSpPr>
              <p:nvPr/>
            </p:nvSpPr>
            <p:spPr>
              <a:xfrm>
                <a:off x="1322780" y="4879351"/>
                <a:ext cx="2409672" cy="46820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8F9A328-9EA5-4600-A6B3-0A5B3F176E6D}"/>
                  </a:ext>
                </a:extLst>
              </p:cNvPr>
              <p:cNvSpPr txBox="1"/>
              <p:nvPr/>
            </p:nvSpPr>
            <p:spPr>
              <a:xfrm>
                <a:off x="3506041" y="4886200"/>
                <a:ext cx="17489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m:oMathPara>
                </a14:m>
                <a:endParaRPr lang="en-US" sz="2400" dirty="0"/>
              </a:p>
            </p:txBody>
          </p:sp>
        </mc:Choice>
        <mc:Fallback xmlns="">
          <p:sp>
            <p:nvSpPr>
              <p:cNvPr id="11" name="TextBox 10">
                <a:extLst>
                  <a:ext uri="{FF2B5EF4-FFF2-40B4-BE49-F238E27FC236}">
                    <a16:creationId xmlns:a16="http://schemas.microsoft.com/office/drawing/2014/main" id="{98F9A328-9EA5-4600-A6B3-0A5B3F176E6D}"/>
                  </a:ext>
                </a:extLst>
              </p:cNvPr>
              <p:cNvSpPr txBox="1">
                <a:spLocks noRot="1" noChangeAspect="1" noMove="1" noResize="1" noEditPoints="1" noAdjustHandles="1" noChangeArrowheads="1" noChangeShapeType="1" noTextEdit="1"/>
              </p:cNvSpPr>
              <p:nvPr/>
            </p:nvSpPr>
            <p:spPr>
              <a:xfrm>
                <a:off x="3506041" y="4886200"/>
                <a:ext cx="1748932" cy="461665"/>
              </a:xfrm>
              <a:prstGeom prst="rect">
                <a:avLst/>
              </a:prstGeom>
              <a:blipFill>
                <a:blip r:embed="rId9"/>
                <a:stretch>
                  <a:fillRect b="-133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CADEF01-2196-41D9-80BE-1EFE994E365D}"/>
              </a:ext>
            </a:extLst>
          </p:cNvPr>
          <p:cNvSpPr txBox="1"/>
          <p:nvPr/>
        </p:nvSpPr>
        <p:spPr>
          <a:xfrm>
            <a:off x="838199" y="2179050"/>
            <a:ext cx="6370473" cy="461665"/>
          </a:xfrm>
          <a:prstGeom prst="rect">
            <a:avLst/>
          </a:prstGeom>
          <a:noFill/>
        </p:spPr>
        <p:txBody>
          <a:bodyPr wrap="square">
            <a:spAutoFit/>
          </a:bodyPr>
          <a:lstStyle/>
          <a:p>
            <a:r>
              <a:rPr lang="en-US" sz="2400" dirty="0"/>
              <a:t>and extend to powers as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84DF05D-9772-4409-8AC4-48F69A5CD26E}"/>
                  </a:ext>
                </a:extLst>
              </p:cNvPr>
              <p:cNvSpPr txBox="1"/>
              <p:nvPr/>
            </p:nvSpPr>
            <p:spPr>
              <a:xfrm>
                <a:off x="5103981" y="4879501"/>
                <a:ext cx="187050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m:t>
                      </m:r>
                      <m:d>
                        <m:dPr>
                          <m:ctrlPr>
                            <a:rPr lang="en-US" sz="2400" b="0" i="1" smtClean="0">
                              <a:solidFill>
                                <a:srgbClr val="00B050"/>
                              </a:solidFill>
                              <a:latin typeface="Cambria Math" panose="02040503050406030204" pitchFamily="18" charset="0"/>
                            </a:rPr>
                          </m:ctrlPr>
                        </m:dPr>
                        <m:e>
                          <m:r>
                            <a:rPr lang="en-US" sz="2400" b="0" i="1" smtClean="0">
                              <a:solidFill>
                                <a:srgbClr val="00B050"/>
                              </a:solidFill>
                              <a:latin typeface="Cambria Math" panose="02040503050406030204" pitchFamily="18" charset="0"/>
                            </a:rPr>
                            <m:t>1−</m:t>
                          </m:r>
                          <m:r>
                            <a:rPr lang="en-US" sz="2400" b="0" i="1" smtClean="0">
                              <a:solidFill>
                                <a:srgbClr val="00B050"/>
                              </a:solidFill>
                              <a:latin typeface="Cambria Math" panose="02040503050406030204" pitchFamily="18" charset="0"/>
                            </a:rPr>
                            <m:t>𝐵</m:t>
                          </m:r>
                        </m:e>
                      </m:d>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𝑋</m:t>
                          </m:r>
                        </m:e>
                        <m:sub>
                          <m:r>
                            <a:rPr lang="en-US" sz="2400" i="1">
                              <a:solidFill>
                                <a:srgbClr val="00B050"/>
                              </a:solidFill>
                              <a:latin typeface="Cambria Math" panose="02040503050406030204" pitchFamily="18" charset="0"/>
                            </a:rPr>
                            <m:t>𝑡</m:t>
                          </m:r>
                        </m:sub>
                      </m:sSub>
                    </m:oMath>
                  </m:oMathPara>
                </a14:m>
                <a:endParaRPr lang="en-US" sz="2400" dirty="0">
                  <a:solidFill>
                    <a:srgbClr val="00B050"/>
                  </a:solidFill>
                </a:endParaRPr>
              </a:p>
            </p:txBody>
          </p:sp>
        </mc:Choice>
        <mc:Fallback xmlns="">
          <p:sp>
            <p:nvSpPr>
              <p:cNvPr id="13" name="TextBox 12">
                <a:extLst>
                  <a:ext uri="{FF2B5EF4-FFF2-40B4-BE49-F238E27FC236}">
                    <a16:creationId xmlns:a16="http://schemas.microsoft.com/office/drawing/2014/main" id="{D84DF05D-9772-4409-8AC4-48F69A5CD26E}"/>
                  </a:ext>
                </a:extLst>
              </p:cNvPr>
              <p:cNvSpPr txBox="1">
                <a:spLocks noRot="1" noChangeAspect="1" noMove="1" noResize="1" noEditPoints="1" noAdjustHandles="1" noChangeArrowheads="1" noChangeShapeType="1" noTextEdit="1"/>
              </p:cNvSpPr>
              <p:nvPr/>
            </p:nvSpPr>
            <p:spPr>
              <a:xfrm>
                <a:off x="5103981" y="4879501"/>
                <a:ext cx="1870503"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3FE9BF-315C-41EB-8CED-549E3C204CCC}"/>
                  </a:ext>
                </a:extLst>
              </p:cNvPr>
              <p:cNvSpPr txBox="1"/>
              <p:nvPr/>
            </p:nvSpPr>
            <p:spPr>
              <a:xfrm>
                <a:off x="892093" y="5386593"/>
                <a:ext cx="371257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𝑋</m:t>
                          </m:r>
                        </m:e>
                        <m:sub>
                          <m:r>
                            <a:rPr lang="en-US" sz="2200" i="1">
                              <a:solidFill>
                                <a:srgbClr val="0070C0"/>
                              </a:solidFill>
                              <a:latin typeface="Cambria Math" panose="02040503050406030204" pitchFamily="18" charset="0"/>
                            </a:rPr>
                            <m:t>𝑡</m:t>
                          </m:r>
                        </m:sub>
                      </m:sSub>
                      <m:r>
                        <a:rPr lang="en-US" sz="2200" i="1">
                          <a:solidFill>
                            <a:srgbClr val="0070C0"/>
                          </a:solidFill>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dirty="0"/>
              </a:p>
            </p:txBody>
          </p:sp>
        </mc:Choice>
        <mc:Fallback xmlns="">
          <p:sp>
            <p:nvSpPr>
              <p:cNvPr id="14" name="TextBox 13">
                <a:extLst>
                  <a:ext uri="{FF2B5EF4-FFF2-40B4-BE49-F238E27FC236}">
                    <a16:creationId xmlns:a16="http://schemas.microsoft.com/office/drawing/2014/main" id="{9B3FE9BF-315C-41EB-8CED-549E3C204CCC}"/>
                  </a:ext>
                </a:extLst>
              </p:cNvPr>
              <p:cNvSpPr txBox="1">
                <a:spLocks noRot="1" noChangeAspect="1" noMove="1" noResize="1" noEditPoints="1" noAdjustHandles="1" noChangeArrowheads="1" noChangeShapeType="1" noTextEdit="1"/>
              </p:cNvSpPr>
              <p:nvPr/>
            </p:nvSpPr>
            <p:spPr>
              <a:xfrm>
                <a:off x="892093" y="5386593"/>
                <a:ext cx="3712573" cy="430887"/>
              </a:xfrm>
              <a:prstGeom prst="rect">
                <a:avLst/>
              </a:prstGeom>
              <a:blipFill>
                <a:blip r:embed="rId11"/>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03445-61F8-42C0-ADAF-AA1BDC3FAB50}"/>
                  </a:ext>
                </a:extLst>
              </p:cNvPr>
              <p:cNvSpPr txBox="1"/>
              <p:nvPr/>
            </p:nvSpPr>
            <p:spPr>
              <a:xfrm>
                <a:off x="4239713" y="5405766"/>
                <a:ext cx="2968959"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solidFill>
                            <a:srgbClr val="0070C0"/>
                          </a:solidFill>
                          <a:latin typeface="Cambria Math" panose="02040503050406030204" pitchFamily="18" charset="0"/>
                        </a:rPr>
                        <m:t>=</m:t>
                      </m:r>
                      <m:d>
                        <m:dPr>
                          <m:ctrlPr>
                            <a:rPr lang="en-US" sz="2200" b="0" i="1" smtClean="0">
                              <a:solidFill>
                                <a:srgbClr val="0070C0"/>
                              </a:solidFill>
                              <a:latin typeface="Cambria Math" panose="02040503050406030204" pitchFamily="18" charset="0"/>
                            </a:rPr>
                          </m:ctrlPr>
                        </m:dPr>
                        <m:e>
                          <m:r>
                            <a:rPr lang="en-US" sz="2200" b="0" i="1" smtClean="0">
                              <a:solidFill>
                                <a:srgbClr val="0070C0"/>
                              </a:solidFill>
                              <a:latin typeface="Cambria Math" panose="02040503050406030204" pitchFamily="18" charset="0"/>
                            </a:rPr>
                            <m:t>1−</m:t>
                          </m:r>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i="1">
                                  <a:solidFill>
                                    <a:srgbClr val="0070C0"/>
                                  </a:solidFill>
                                  <a:latin typeface="Cambria Math" panose="02040503050406030204" pitchFamily="18" charset="0"/>
                                  <a:ea typeface="Cambria Math" panose="02040503050406030204" pitchFamily="18" charset="0"/>
                                </a:rPr>
                                <m:t>1</m:t>
                              </m:r>
                            </m:sub>
                          </m:sSub>
                          <m:r>
                            <a:rPr lang="en-US" sz="2200" b="0" i="1" smtClean="0">
                              <a:solidFill>
                                <a:srgbClr val="0070C0"/>
                              </a:solidFill>
                              <a:latin typeface="Cambria Math" panose="02040503050406030204" pitchFamily="18" charset="0"/>
                              <a:ea typeface="Cambria Math" panose="02040503050406030204" pitchFamily="18" charset="0"/>
                            </a:rPr>
                            <m:t>𝐵</m:t>
                          </m:r>
                          <m:r>
                            <a:rPr lang="en-US" sz="2200" b="0" i="1" smtClean="0">
                              <a:solidFill>
                                <a:srgbClr val="0070C0"/>
                              </a:solidFill>
                              <a:latin typeface="Cambria Math" panose="02040503050406030204" pitchFamily="18" charset="0"/>
                              <a:ea typeface="Cambria Math" panose="02040503050406030204" pitchFamily="18" charset="0"/>
                            </a:rPr>
                            <m:t>−</m:t>
                          </m:r>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𝜃</m:t>
                              </m:r>
                            </m:e>
                            <m:sub>
                              <m:r>
                                <a:rPr lang="en-US" sz="2200" b="0" i="1" smtClean="0">
                                  <a:solidFill>
                                    <a:srgbClr val="0070C0"/>
                                  </a:solidFill>
                                  <a:latin typeface="Cambria Math" panose="02040503050406030204" pitchFamily="18" charset="0"/>
                                  <a:ea typeface="Cambria Math" panose="02040503050406030204" pitchFamily="18" charset="0"/>
                                </a:rPr>
                                <m:t>2</m:t>
                              </m:r>
                            </m:sub>
                          </m:sSub>
                          <m:sSup>
                            <m:sSupPr>
                              <m:ctrlPr>
                                <a:rPr lang="en-US" sz="2200" i="1" smtClean="0">
                                  <a:solidFill>
                                    <a:srgbClr val="0070C0"/>
                                  </a:solidFill>
                                  <a:latin typeface="Cambria Math" panose="02040503050406030204" pitchFamily="18" charset="0"/>
                                  <a:ea typeface="Cambria Math" panose="02040503050406030204" pitchFamily="18" charset="0"/>
                                </a:rPr>
                              </m:ctrlPr>
                            </m:sSupPr>
                            <m:e>
                              <m:r>
                                <a:rPr lang="en-US" sz="2200" b="0" i="1" smtClean="0">
                                  <a:solidFill>
                                    <a:srgbClr val="0070C0"/>
                                  </a:solidFill>
                                  <a:latin typeface="Cambria Math" panose="02040503050406030204" pitchFamily="18" charset="0"/>
                                  <a:ea typeface="Cambria Math" panose="02040503050406030204" pitchFamily="18" charset="0"/>
                                </a:rPr>
                                <m:t>𝐵</m:t>
                              </m:r>
                            </m:e>
                            <m:sup>
                              <m:r>
                                <a:rPr lang="en-US" sz="2200" b="0" i="1" smtClean="0">
                                  <a:solidFill>
                                    <a:srgbClr val="0070C0"/>
                                  </a:solidFill>
                                  <a:latin typeface="Cambria Math" panose="02040503050406030204" pitchFamily="18" charset="0"/>
                                  <a:ea typeface="Cambria Math" panose="02040503050406030204" pitchFamily="18" charset="0"/>
                                </a:rPr>
                                <m:t>2</m:t>
                              </m:r>
                            </m:sup>
                          </m:sSup>
                        </m:e>
                      </m:d>
                      <m:sSub>
                        <m:sSubPr>
                          <m:ctrlPr>
                            <a:rPr lang="en-US" sz="2200" i="1">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 </m:t>
                          </m:r>
                          <m:r>
                            <a:rPr lang="en-US" sz="2200" i="1">
                              <a:solidFill>
                                <a:srgbClr val="0070C0"/>
                              </a:solidFill>
                              <a:latin typeface="Cambria Math" panose="02040503050406030204" pitchFamily="18" charset="0"/>
                              <a:ea typeface="Cambria Math" panose="02040503050406030204" pitchFamily="18" charset="0"/>
                            </a:rPr>
                            <m:t>𝜀</m:t>
                          </m:r>
                        </m:e>
                        <m:sub>
                          <m:r>
                            <a:rPr lang="en-US" sz="2200" i="1">
                              <a:solidFill>
                                <a:srgbClr val="0070C0"/>
                              </a:solidFill>
                              <a:latin typeface="Cambria Math" panose="02040503050406030204" pitchFamily="18" charset="0"/>
                            </a:rPr>
                            <m:t>𝑡</m:t>
                          </m:r>
                        </m:sub>
                      </m:sSub>
                    </m:oMath>
                  </m:oMathPara>
                </a14:m>
                <a:endParaRPr lang="en-US" sz="2200" dirty="0">
                  <a:solidFill>
                    <a:srgbClr val="0070C0"/>
                  </a:solidFill>
                </a:endParaRPr>
              </a:p>
            </p:txBody>
          </p:sp>
        </mc:Choice>
        <mc:Fallback xmlns="">
          <p:sp>
            <p:nvSpPr>
              <p:cNvPr id="16" name="TextBox 15">
                <a:extLst>
                  <a:ext uri="{FF2B5EF4-FFF2-40B4-BE49-F238E27FC236}">
                    <a16:creationId xmlns:a16="http://schemas.microsoft.com/office/drawing/2014/main" id="{DA503445-61F8-42C0-ADAF-AA1BDC3FAB50}"/>
                  </a:ext>
                </a:extLst>
              </p:cNvPr>
              <p:cNvSpPr txBox="1">
                <a:spLocks noRot="1" noChangeAspect="1" noMove="1" noResize="1" noEditPoints="1" noAdjustHandles="1" noChangeArrowheads="1" noChangeShapeType="1" noTextEdit="1"/>
              </p:cNvSpPr>
              <p:nvPr/>
            </p:nvSpPr>
            <p:spPr>
              <a:xfrm>
                <a:off x="4239713" y="5405766"/>
                <a:ext cx="2968959" cy="430887"/>
              </a:xfrm>
              <a:prstGeom prst="rect">
                <a:avLst/>
              </a:prstGeom>
              <a:blipFill>
                <a:blip r:embed="rId12"/>
                <a:stretch>
                  <a:fillRect b="-1429"/>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92C78F34-90FE-4AA7-8F9A-98AD718D0668}"/>
              </a:ext>
            </a:extLst>
          </p:cNvPr>
          <p:cNvSpPr/>
          <p:nvPr/>
        </p:nvSpPr>
        <p:spPr>
          <a:xfrm>
            <a:off x="7310187" y="365125"/>
            <a:ext cx="4487800" cy="3161405"/>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A0A11F9-A645-44F7-BDB2-4AABABD6DEF5}"/>
                  </a:ext>
                </a:extLst>
              </p:cNvPr>
              <p:cNvSpPr txBox="1"/>
              <p:nvPr/>
            </p:nvSpPr>
            <p:spPr>
              <a:xfrm>
                <a:off x="7321181" y="421655"/>
                <a:ext cx="4476805" cy="761619"/>
              </a:xfrm>
              <a:prstGeom prst="rect">
                <a:avLst/>
              </a:prstGeom>
              <a:noFill/>
            </p:spPr>
            <p:txBody>
              <a:bodyPr wrap="square" rtlCol="0">
                <a:spAutoFit/>
              </a:bodyPr>
              <a:lstStyle/>
              <a:p>
                <a:r>
                  <a:rPr lang="en-US" sz="2200" dirty="0"/>
                  <a:t>● </a:t>
                </a:r>
                <a14:m>
                  <m:oMath xmlns:m="http://schemas.openxmlformats.org/officeDocument/2006/math">
                    <m:r>
                      <a:rPr lang="en-US" sz="2200" b="0" i="1" smtClean="0">
                        <a:latin typeface="Cambria Math" panose="02040503050406030204" pitchFamily="18" charset="0"/>
                        <a:ea typeface="Cambria Math" panose="02040503050406030204" pitchFamily="18" charset="0"/>
                      </a:rPr>
                      <m:t>𝐵</m:t>
                    </m:r>
                  </m:oMath>
                </a14:m>
                <a:r>
                  <a:rPr lang="en-US" sz="2200" dirty="0"/>
                  <a:t> is a linear operator, that is</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𝐵</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𝑏</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𝑌</m:t>
                              </m:r>
                            </m:e>
                            <m:sub>
                              <m:r>
                                <a:rPr lang="en-US" sz="2000" i="1">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𝑐</m:t>
                          </m:r>
                        </m:e>
                      </m:d>
                      <m:r>
                        <a:rPr lang="en-US" sz="2200" b="0" i="1" smtClean="0">
                          <a:latin typeface="Cambria Math" panose="02040503050406030204" pitchFamily="18" charset="0"/>
                        </a:rPr>
                        <m:t>=</m:t>
                      </m:r>
                      <m:r>
                        <a:rPr lang="en-US" sz="2200" b="0" i="1" smtClean="0">
                          <a:latin typeface="Cambria Math" panose="02040503050406030204" pitchFamily="18" charset="0"/>
                        </a:rPr>
                        <m:t>𝑎</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𝑏</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𝑌</m:t>
                          </m:r>
                        </m:e>
                        <m:sub>
                          <m:r>
                            <a:rPr lang="en-US" sz="2000" i="1">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𝑐</m:t>
                      </m:r>
                    </m:oMath>
                  </m:oMathPara>
                </a14:m>
                <a:endParaRPr lang="en-US" sz="2200" dirty="0"/>
              </a:p>
            </p:txBody>
          </p:sp>
        </mc:Choice>
        <mc:Fallback xmlns="">
          <p:sp>
            <p:nvSpPr>
              <p:cNvPr id="51" name="TextBox 50">
                <a:extLst>
                  <a:ext uri="{FF2B5EF4-FFF2-40B4-BE49-F238E27FC236}">
                    <a16:creationId xmlns:a16="http://schemas.microsoft.com/office/drawing/2014/main" id="{FA0A11F9-A645-44F7-BDB2-4AABABD6DEF5}"/>
                  </a:ext>
                </a:extLst>
              </p:cNvPr>
              <p:cNvSpPr txBox="1">
                <a:spLocks noRot="1" noChangeAspect="1" noMove="1" noResize="1" noEditPoints="1" noAdjustHandles="1" noChangeArrowheads="1" noChangeShapeType="1" noTextEdit="1"/>
              </p:cNvSpPr>
              <p:nvPr/>
            </p:nvSpPr>
            <p:spPr>
              <a:xfrm>
                <a:off x="7321181" y="421655"/>
                <a:ext cx="4476805" cy="761619"/>
              </a:xfrm>
              <a:prstGeom prst="rect">
                <a:avLst/>
              </a:prstGeom>
              <a:blipFill>
                <a:blip r:embed="rId13"/>
                <a:stretch>
                  <a:fillRect l="-1771" t="-5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5C02F44-BCE7-4C18-A41A-34CAC94A477F}"/>
                  </a:ext>
                </a:extLst>
              </p:cNvPr>
              <p:cNvSpPr txBox="1"/>
              <p:nvPr/>
            </p:nvSpPr>
            <p:spPr>
              <a:xfrm>
                <a:off x="7310187" y="1258592"/>
                <a:ext cx="4495173" cy="1446550"/>
              </a:xfrm>
              <a:prstGeom prst="rect">
                <a:avLst/>
              </a:prstGeom>
              <a:noFill/>
            </p:spPr>
            <p:txBody>
              <a:bodyPr wrap="square" rtlCol="0">
                <a:spAutoFit/>
              </a:bodyPr>
              <a:lstStyle/>
              <a:p>
                <a:r>
                  <a:rPr lang="en-US" sz="2200" dirty="0"/>
                  <a:t>● The inverse of </a:t>
                </a:r>
                <a:r>
                  <a:rPr lang="en-US" sz="2200" i="1" dirty="0"/>
                  <a:t>B</a:t>
                </a:r>
                <a:r>
                  <a:rPr lang="en-US" sz="2200" dirty="0"/>
                  <a:t> is Forward-shift Operator which cancels out its functioning, that is</a:t>
                </a:r>
              </a:p>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𝐵</m:t>
                      </m:r>
                      <m:r>
                        <a:rPr lang="en-US" sz="2200" b="0" i="1" smtClean="0">
                          <a:latin typeface="Cambria Math" panose="02040503050406030204" pitchFamily="18" charset="0"/>
                        </a:rPr>
                        <m:t>=1=</m:t>
                      </m:r>
                      <m:r>
                        <a:rPr lang="en-US" sz="2200" b="0" i="1" smtClean="0">
                          <a:latin typeface="Cambria Math" panose="02040503050406030204" pitchFamily="18" charset="0"/>
                        </a:rPr>
                        <m:t>𝐵</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−1</m:t>
                          </m:r>
                        </m:sup>
                      </m:sSup>
                    </m:oMath>
                  </m:oMathPara>
                </a14:m>
                <a:endParaRPr lang="en-US" sz="2200" dirty="0"/>
              </a:p>
            </p:txBody>
          </p:sp>
        </mc:Choice>
        <mc:Fallback xmlns="">
          <p:sp>
            <p:nvSpPr>
              <p:cNvPr id="52" name="TextBox 51">
                <a:extLst>
                  <a:ext uri="{FF2B5EF4-FFF2-40B4-BE49-F238E27FC236}">
                    <a16:creationId xmlns:a16="http://schemas.microsoft.com/office/drawing/2014/main" id="{F5C02F44-BCE7-4C18-A41A-34CAC94A477F}"/>
                  </a:ext>
                </a:extLst>
              </p:cNvPr>
              <p:cNvSpPr txBox="1">
                <a:spLocks noRot="1" noChangeAspect="1" noMove="1" noResize="1" noEditPoints="1" noAdjustHandles="1" noChangeArrowheads="1" noChangeShapeType="1" noTextEdit="1"/>
              </p:cNvSpPr>
              <p:nvPr/>
            </p:nvSpPr>
            <p:spPr>
              <a:xfrm>
                <a:off x="7310187" y="1258592"/>
                <a:ext cx="4495173" cy="1446550"/>
              </a:xfrm>
              <a:prstGeom prst="rect">
                <a:avLst/>
              </a:prstGeom>
              <a:blipFill>
                <a:blip r:embed="rId14"/>
                <a:stretch>
                  <a:fillRect l="-1762" t="-2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C2CF700-1CF2-4CDB-A2A4-376C171398F5}"/>
                  </a:ext>
                </a:extLst>
              </p:cNvPr>
              <p:cNvSpPr txBox="1"/>
              <p:nvPr/>
            </p:nvSpPr>
            <p:spPr>
              <a:xfrm>
                <a:off x="7321181" y="2703376"/>
                <a:ext cx="4476805" cy="775533"/>
              </a:xfrm>
              <a:prstGeom prst="rect">
                <a:avLst/>
              </a:prstGeom>
              <a:noFill/>
            </p:spPr>
            <p:txBody>
              <a:bodyPr wrap="square" rtlCol="0">
                <a:spAutoFit/>
              </a:bodyPr>
              <a:lstStyle/>
              <a:p>
                <a:r>
                  <a:rPr lang="en-US" sz="2200" dirty="0"/>
                  <a:t>● Difference of order d is </a:t>
                </a:r>
              </a:p>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m:rPr>
                              <m:sty m:val="p"/>
                            </m:rPr>
                            <a:rPr lang="en-US" sz="220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𝑑</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r>
                                <a:rPr lang="en-US" sz="2200" b="0" i="1" smtClean="0">
                                  <a:latin typeface="Cambria Math" panose="02040503050406030204" pitchFamily="18" charset="0"/>
                                </a:rPr>
                                <m:t>𝐵</m:t>
                              </m:r>
                            </m:e>
                          </m:d>
                        </m:e>
                        <m:sup>
                          <m:r>
                            <a:rPr lang="en-US" sz="2200" b="0" i="1" smtClean="0">
                              <a:latin typeface="Cambria Math" panose="02040503050406030204" pitchFamily="18" charset="0"/>
                            </a:rPr>
                            <m:t>𝑑</m:t>
                          </m:r>
                        </m:sup>
                      </m:sSup>
                    </m:oMath>
                  </m:oMathPara>
                </a14:m>
                <a:endParaRPr lang="en-US" sz="2200" dirty="0"/>
              </a:p>
            </p:txBody>
          </p:sp>
        </mc:Choice>
        <mc:Fallback xmlns="">
          <p:sp>
            <p:nvSpPr>
              <p:cNvPr id="62" name="TextBox 61">
                <a:extLst>
                  <a:ext uri="{FF2B5EF4-FFF2-40B4-BE49-F238E27FC236}">
                    <a16:creationId xmlns:a16="http://schemas.microsoft.com/office/drawing/2014/main" id="{7C2CF700-1CF2-4CDB-A2A4-376C171398F5}"/>
                  </a:ext>
                </a:extLst>
              </p:cNvPr>
              <p:cNvSpPr txBox="1">
                <a:spLocks noRot="1" noChangeAspect="1" noMove="1" noResize="1" noEditPoints="1" noAdjustHandles="1" noChangeArrowheads="1" noChangeShapeType="1" noTextEdit="1"/>
              </p:cNvSpPr>
              <p:nvPr/>
            </p:nvSpPr>
            <p:spPr>
              <a:xfrm>
                <a:off x="7321181" y="2703376"/>
                <a:ext cx="4476805" cy="775533"/>
              </a:xfrm>
              <a:prstGeom prst="rect">
                <a:avLst/>
              </a:prstGeom>
              <a:blipFill>
                <a:blip r:embed="rId15"/>
                <a:stretch>
                  <a:fillRect l="-1771" t="-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A133AD1-116F-4D27-8FEC-0CCAAAEFEFB0}"/>
                  </a:ext>
                </a:extLst>
              </p:cNvPr>
              <p:cNvSpPr txBox="1"/>
              <p:nvPr/>
            </p:nvSpPr>
            <p:spPr>
              <a:xfrm>
                <a:off x="527140" y="5921269"/>
                <a:ext cx="371257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18" name="TextBox 17">
                <a:extLst>
                  <a:ext uri="{FF2B5EF4-FFF2-40B4-BE49-F238E27FC236}">
                    <a16:creationId xmlns:a16="http://schemas.microsoft.com/office/drawing/2014/main" id="{3A133AD1-116F-4D27-8FEC-0CCAAAEFEFB0}"/>
                  </a:ext>
                </a:extLst>
              </p:cNvPr>
              <p:cNvSpPr txBox="1">
                <a:spLocks noRot="1" noChangeAspect="1" noMove="1" noResize="1" noEditPoints="1" noAdjustHandles="1" noChangeArrowheads="1" noChangeShapeType="1" noTextEdit="1"/>
              </p:cNvSpPr>
              <p:nvPr/>
            </p:nvSpPr>
            <p:spPr>
              <a:xfrm>
                <a:off x="527140" y="5921269"/>
                <a:ext cx="3712573" cy="430887"/>
              </a:xfrm>
              <a:prstGeom prst="rect">
                <a:avLst/>
              </a:prstGeom>
              <a:blipFill>
                <a:blip r:embed="rId1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7004799-D036-4B19-8EE7-A162B1F8FAD1}"/>
                  </a:ext>
                </a:extLst>
              </p:cNvPr>
              <p:cNvSpPr txBox="1"/>
              <p:nvPr/>
            </p:nvSpPr>
            <p:spPr>
              <a:xfrm>
                <a:off x="4377502" y="5940442"/>
                <a:ext cx="348884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solidFill>
                                <a:srgbClr val="FF0000"/>
                              </a:solidFill>
                              <a:latin typeface="Cambria Math" panose="02040503050406030204" pitchFamily="18" charset="0"/>
                            </a:rPr>
                          </m:ctrlPr>
                        </m:dPr>
                        <m:e>
                          <m:r>
                            <a:rPr lang="en-US" sz="2200" b="0" i="1" smtClean="0">
                              <a:solidFill>
                                <a:srgbClr val="FF0000"/>
                              </a:solidFill>
                              <a:latin typeface="Cambria Math" panose="02040503050406030204" pitchFamily="18" charset="0"/>
                            </a:rPr>
                            <m:t>1−</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𝜑</m:t>
                              </m:r>
                            </m:e>
                            <m:sub>
                              <m:r>
                                <a:rPr lang="en-US" sz="2200" i="1">
                                  <a:solidFill>
                                    <a:srgbClr val="FF0000"/>
                                  </a:solidFill>
                                  <a:latin typeface="Cambria Math" panose="02040503050406030204" pitchFamily="18" charset="0"/>
                                  <a:ea typeface="Cambria Math" panose="02040503050406030204" pitchFamily="18" charset="0"/>
                                </a:rPr>
                                <m:t>1</m:t>
                              </m:r>
                            </m:sub>
                          </m:sSub>
                          <m:r>
                            <a:rPr lang="en-US" sz="2200" b="0" i="1" smtClean="0">
                              <a:solidFill>
                                <a:srgbClr val="FF0000"/>
                              </a:solidFill>
                              <a:latin typeface="Cambria Math" panose="02040503050406030204" pitchFamily="18" charset="0"/>
                              <a:ea typeface="Cambria Math" panose="02040503050406030204" pitchFamily="18" charset="0"/>
                            </a:rPr>
                            <m:t>𝐵</m:t>
                          </m:r>
                          <m:r>
                            <a:rPr lang="en-US" sz="2200" b="0" i="1" smtClean="0">
                              <a:solidFill>
                                <a:srgbClr val="FF0000"/>
                              </a:solidFill>
                              <a:latin typeface="Cambria Math" panose="02040503050406030204" pitchFamily="18" charset="0"/>
                              <a:ea typeface="Cambria Math" panose="02040503050406030204" pitchFamily="18" charset="0"/>
                            </a:rPr>
                            <m:t>−</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𝜑</m:t>
                              </m:r>
                            </m:e>
                            <m:sub>
                              <m:r>
                                <a:rPr lang="en-US" sz="2200" b="0" i="1" smtClean="0">
                                  <a:solidFill>
                                    <a:srgbClr val="FF0000"/>
                                  </a:solidFill>
                                  <a:latin typeface="Cambria Math" panose="02040503050406030204" pitchFamily="18" charset="0"/>
                                  <a:ea typeface="Cambria Math" panose="02040503050406030204" pitchFamily="18" charset="0"/>
                                </a:rPr>
                                <m:t>2</m:t>
                              </m:r>
                            </m:sub>
                          </m:sSub>
                          <m:sSup>
                            <m:sSupPr>
                              <m:ctrlPr>
                                <a:rPr lang="en-US" sz="2200" i="1" smtClean="0">
                                  <a:solidFill>
                                    <a:srgbClr val="FF0000"/>
                                  </a:solidFill>
                                  <a:latin typeface="Cambria Math" panose="02040503050406030204" pitchFamily="18" charset="0"/>
                                  <a:ea typeface="Cambria Math" panose="02040503050406030204" pitchFamily="18" charset="0"/>
                                </a:rPr>
                              </m:ctrlPr>
                            </m:sSupPr>
                            <m:e>
                              <m:r>
                                <a:rPr lang="en-US" sz="2200" b="0" i="1" smtClean="0">
                                  <a:solidFill>
                                    <a:srgbClr val="FF0000"/>
                                  </a:solidFill>
                                  <a:latin typeface="Cambria Math" panose="02040503050406030204" pitchFamily="18" charset="0"/>
                                  <a:ea typeface="Cambria Math" panose="02040503050406030204" pitchFamily="18" charset="0"/>
                                </a:rPr>
                                <m:t>𝐵</m:t>
                              </m:r>
                            </m:e>
                            <m:sup>
                              <m:r>
                                <a:rPr lang="en-US" sz="2200" b="0" i="1" smtClean="0">
                                  <a:solidFill>
                                    <a:srgbClr val="FF0000"/>
                                  </a:solidFill>
                                  <a:latin typeface="Cambria Math" panose="02040503050406030204" pitchFamily="18" charset="0"/>
                                  <a:ea typeface="Cambria Math" panose="02040503050406030204" pitchFamily="18" charset="0"/>
                                </a:rPr>
                                <m:t>2</m:t>
                              </m:r>
                            </m:sup>
                          </m:sSup>
                        </m:e>
                      </m:d>
                      <m:r>
                        <a:rPr lang="en-US" sz="2200" b="0" i="1" smtClean="0">
                          <a:solidFill>
                            <a:srgbClr val="FF0000"/>
                          </a:solidFill>
                          <a:latin typeface="Cambria Math" panose="02040503050406030204" pitchFamily="18" charset="0"/>
                        </a:rPr>
                        <m:t> </m:t>
                      </m:r>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𝑋</m:t>
                          </m:r>
                        </m:e>
                        <m:sub>
                          <m:r>
                            <a:rPr lang="en-US" sz="2200" i="1">
                              <a:solidFill>
                                <a:srgbClr val="FF0000"/>
                              </a:solidFill>
                              <a:latin typeface="Cambria Math" panose="02040503050406030204" pitchFamily="18" charset="0"/>
                            </a:rPr>
                            <m:t>𝑡</m:t>
                          </m:r>
                        </m:sub>
                      </m:sSub>
                      <m:r>
                        <a:rPr lang="en-US" sz="2200" b="0" i="1" smtClean="0">
                          <a:solidFill>
                            <a:srgbClr val="FF0000"/>
                          </a:solidFill>
                          <a:latin typeface="Cambria Math" panose="02040503050406030204" pitchFamily="18" charset="0"/>
                        </a:rPr>
                        <m:t>=</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ea typeface="Cambria Math" panose="02040503050406030204" pitchFamily="18" charset="0"/>
                            </a:rPr>
                            <m:t>𝜀</m:t>
                          </m:r>
                        </m:e>
                        <m:sub>
                          <m:r>
                            <a:rPr lang="en-US" sz="2200" i="1">
                              <a:solidFill>
                                <a:srgbClr val="FF0000"/>
                              </a:solidFill>
                              <a:latin typeface="Cambria Math" panose="02040503050406030204" pitchFamily="18" charset="0"/>
                            </a:rPr>
                            <m:t>𝑡</m:t>
                          </m:r>
                        </m:sub>
                      </m:sSub>
                    </m:oMath>
                  </m:oMathPara>
                </a14:m>
                <a:endParaRPr lang="en-US" sz="2200" dirty="0">
                  <a:solidFill>
                    <a:srgbClr val="FF0000"/>
                  </a:solidFill>
                </a:endParaRPr>
              </a:p>
            </p:txBody>
          </p:sp>
        </mc:Choice>
        <mc:Fallback xmlns="">
          <p:sp>
            <p:nvSpPr>
              <p:cNvPr id="19" name="TextBox 18">
                <a:extLst>
                  <a:ext uri="{FF2B5EF4-FFF2-40B4-BE49-F238E27FC236}">
                    <a16:creationId xmlns:a16="http://schemas.microsoft.com/office/drawing/2014/main" id="{57004799-D036-4B19-8EE7-A162B1F8FAD1}"/>
                  </a:ext>
                </a:extLst>
              </p:cNvPr>
              <p:cNvSpPr txBox="1">
                <a:spLocks noRot="1" noChangeAspect="1" noMove="1" noResize="1" noEditPoints="1" noAdjustHandles="1" noChangeArrowheads="1" noChangeShapeType="1" noTextEdit="1"/>
              </p:cNvSpPr>
              <p:nvPr/>
            </p:nvSpPr>
            <p:spPr>
              <a:xfrm>
                <a:off x="4377502" y="5940442"/>
                <a:ext cx="3488843" cy="430887"/>
              </a:xfrm>
              <a:prstGeom prst="rect">
                <a:avLst/>
              </a:prstGeom>
              <a:blipFill>
                <a:blip r:embed="rId17"/>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CFE409-105E-49C0-97A5-1ECC29138FD7}"/>
                  </a:ext>
                </a:extLst>
              </p:cNvPr>
              <p:cNvSpPr txBox="1"/>
              <p:nvPr/>
            </p:nvSpPr>
            <p:spPr>
              <a:xfrm>
                <a:off x="4074193" y="5912469"/>
                <a:ext cx="411962" cy="468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E1CFE409-105E-49C0-97A5-1ECC29138FD7}"/>
                  </a:ext>
                </a:extLst>
              </p:cNvPr>
              <p:cNvSpPr txBox="1">
                <a:spLocks noRot="1" noChangeAspect="1" noMove="1" noResize="1" noEditPoints="1" noAdjustHandles="1" noChangeArrowheads="1" noChangeShapeType="1" noTextEdit="1"/>
              </p:cNvSpPr>
              <p:nvPr/>
            </p:nvSpPr>
            <p:spPr>
              <a:xfrm>
                <a:off x="4074193" y="5912469"/>
                <a:ext cx="411962" cy="468206"/>
              </a:xfrm>
              <a:prstGeom prst="rect">
                <a:avLst/>
              </a:prstGeom>
              <a:blipFill>
                <a:blip r:embed="rId18"/>
                <a:stretch>
                  <a:fillRect r="-5882"/>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A7A633A1-63CC-4235-8DF3-E37B8BB78D93}"/>
              </a:ext>
            </a:extLst>
          </p:cNvPr>
          <p:cNvSpPr/>
          <p:nvPr/>
        </p:nvSpPr>
        <p:spPr>
          <a:xfrm>
            <a:off x="7321181" y="3873088"/>
            <a:ext cx="4487800" cy="1620360"/>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341A026-55E9-4109-AB80-BFF7BC30A97F}"/>
                  </a:ext>
                </a:extLst>
              </p:cNvPr>
              <p:cNvSpPr txBox="1"/>
              <p:nvPr/>
            </p:nvSpPr>
            <p:spPr>
              <a:xfrm>
                <a:off x="7310187" y="3912190"/>
                <a:ext cx="4476805" cy="798424"/>
              </a:xfrm>
              <a:prstGeom prst="rect">
                <a:avLst/>
              </a:prstGeom>
              <a:noFill/>
            </p:spPr>
            <p:txBody>
              <a:bodyPr wrap="square" rtlCol="0">
                <a:spAutoFit/>
              </a:bodyPr>
              <a:lstStyle/>
              <a:p>
                <a:r>
                  <a:rPr lang="en-US" sz="2200" dirty="0"/>
                  <a:t>● MA(q) is generally written as </a:t>
                </a:r>
              </a:p>
              <a:p>
                <a:pPr/>
                <a14:m>
                  <m:oMathPara xmlns:m="http://schemas.openxmlformats.org/officeDocument/2006/math">
                    <m:oMathParaPr>
                      <m:jc m:val="centerGroup"/>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𝑋</m:t>
                          </m:r>
                        </m:e>
                        <m:sub>
                          <m:r>
                            <a:rPr lang="en-US" sz="2200" i="1">
                              <a:solidFill>
                                <a:schemeClr val="tx1"/>
                              </a:solidFill>
                              <a:latin typeface="Cambria Math" panose="02040503050406030204" pitchFamily="18" charset="0"/>
                            </a:rPr>
                            <m:t>𝑡</m:t>
                          </m:r>
                        </m:sub>
                      </m:sSub>
                      <m:r>
                        <a:rPr lang="en-US" sz="2200" b="0" i="1" smtClean="0">
                          <a:solidFill>
                            <a:schemeClr val="tx1"/>
                          </a:solidFill>
                          <a:latin typeface="Cambria Math" panose="02040503050406030204" pitchFamily="18" charset="0"/>
                        </a:rPr>
                        <m:t>=</m:t>
                      </m:r>
                      <m:r>
                        <a:rPr lang="el-GR" sz="2200" b="0" i="1" smtClean="0">
                          <a:solidFill>
                            <a:srgbClr val="0070C0"/>
                          </a:solidFill>
                          <a:latin typeface="Cambria Math" panose="02040503050406030204" pitchFamily="18" charset="0"/>
                          <a:ea typeface="Cambria Math" panose="02040503050406030204" pitchFamily="18" charset="0"/>
                        </a:rPr>
                        <m:t>𝜃</m:t>
                      </m:r>
                      <m:d>
                        <m:dPr>
                          <m:ctrlPr>
                            <a:rPr lang="en-US" sz="2200" b="0" i="1" smtClean="0">
                              <a:solidFill>
                                <a:srgbClr val="0070C0"/>
                              </a:solidFill>
                              <a:latin typeface="Cambria Math" panose="02040503050406030204" pitchFamily="18" charset="0"/>
                              <a:ea typeface="Cambria Math" panose="02040503050406030204" pitchFamily="18" charset="0"/>
                            </a:rPr>
                          </m:ctrlPr>
                        </m:dPr>
                        <m:e>
                          <m:r>
                            <a:rPr lang="en-US" sz="2200" b="0" i="1" smtClean="0">
                              <a:solidFill>
                                <a:srgbClr val="0070C0"/>
                              </a:solidFill>
                              <a:latin typeface="Cambria Math" panose="02040503050406030204" pitchFamily="18" charset="0"/>
                              <a:ea typeface="Cambria Math" panose="02040503050406030204" pitchFamily="18" charset="0"/>
                            </a:rPr>
                            <m:t>𝐵</m:t>
                          </m:r>
                        </m:e>
                      </m:d>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 </m:t>
                          </m:r>
                          <m:r>
                            <a:rPr lang="en-US" sz="2200" i="1">
                              <a:solidFill>
                                <a:schemeClr val="tx1"/>
                              </a:solidFill>
                              <a:latin typeface="Cambria Math" panose="02040503050406030204" pitchFamily="18" charset="0"/>
                              <a:ea typeface="Cambria Math" panose="02040503050406030204" pitchFamily="18" charset="0"/>
                            </a:rPr>
                            <m:t>𝜀</m:t>
                          </m:r>
                        </m:e>
                        <m:sub>
                          <m:r>
                            <a:rPr lang="en-US" sz="2200" i="1">
                              <a:solidFill>
                                <a:schemeClr val="tx1"/>
                              </a:solidFill>
                              <a:latin typeface="Cambria Math" panose="02040503050406030204" pitchFamily="18" charset="0"/>
                            </a:rPr>
                            <m:t>𝑡</m:t>
                          </m:r>
                        </m:sub>
                      </m:sSub>
                    </m:oMath>
                  </m:oMathPara>
                </a14:m>
                <a:endParaRPr lang="en-US" sz="2200" dirty="0">
                  <a:solidFill>
                    <a:schemeClr val="tx1"/>
                  </a:solidFill>
                </a:endParaRPr>
              </a:p>
            </p:txBody>
          </p:sp>
        </mc:Choice>
        <mc:Fallback xmlns="">
          <p:sp>
            <p:nvSpPr>
              <p:cNvPr id="61" name="TextBox 60">
                <a:extLst>
                  <a:ext uri="{FF2B5EF4-FFF2-40B4-BE49-F238E27FC236}">
                    <a16:creationId xmlns:a16="http://schemas.microsoft.com/office/drawing/2014/main" id="{1341A026-55E9-4109-AB80-BFF7BC30A97F}"/>
                  </a:ext>
                </a:extLst>
              </p:cNvPr>
              <p:cNvSpPr txBox="1">
                <a:spLocks noRot="1" noChangeAspect="1" noMove="1" noResize="1" noEditPoints="1" noAdjustHandles="1" noChangeArrowheads="1" noChangeShapeType="1" noTextEdit="1"/>
              </p:cNvSpPr>
              <p:nvPr/>
            </p:nvSpPr>
            <p:spPr>
              <a:xfrm>
                <a:off x="7310187" y="3912190"/>
                <a:ext cx="4476805" cy="798424"/>
              </a:xfrm>
              <a:prstGeom prst="rect">
                <a:avLst/>
              </a:prstGeom>
              <a:blipFill>
                <a:blip r:embed="rId19"/>
                <a:stretch>
                  <a:fillRect l="-1769" t="-5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86EF230-5058-455E-B892-849F1C74BA1D}"/>
                  </a:ext>
                </a:extLst>
              </p:cNvPr>
              <p:cNvSpPr txBox="1"/>
              <p:nvPr/>
            </p:nvSpPr>
            <p:spPr>
              <a:xfrm>
                <a:off x="7274933" y="4683268"/>
                <a:ext cx="4476805" cy="798424"/>
              </a:xfrm>
              <a:prstGeom prst="rect">
                <a:avLst/>
              </a:prstGeom>
              <a:noFill/>
            </p:spPr>
            <p:txBody>
              <a:bodyPr wrap="square" rtlCol="0">
                <a:spAutoFit/>
              </a:bodyPr>
              <a:lstStyle/>
              <a:p>
                <a:r>
                  <a:rPr lang="en-US" sz="2200" dirty="0"/>
                  <a:t>● AR(p) is generally written as </a:t>
                </a:r>
              </a:p>
              <a:p>
                <a:pPr/>
                <a14:m>
                  <m:oMathPara xmlns:m="http://schemas.openxmlformats.org/officeDocument/2006/math">
                    <m:oMathParaPr>
                      <m:jc m:val="centerGroup"/>
                    </m:oMathParaPr>
                    <m:oMath xmlns:m="http://schemas.openxmlformats.org/officeDocument/2006/math">
                      <m:r>
                        <a:rPr lang="el-GR" sz="2200" b="0" i="1" smtClean="0">
                          <a:solidFill>
                            <a:srgbClr val="FF0000"/>
                          </a:solidFill>
                          <a:latin typeface="Cambria Math" panose="02040503050406030204" pitchFamily="18" charset="0"/>
                          <a:ea typeface="Cambria Math" panose="02040503050406030204" pitchFamily="18" charset="0"/>
                        </a:rPr>
                        <m:t>𝜑</m:t>
                      </m:r>
                      <m:d>
                        <m:dPr>
                          <m:ctrlPr>
                            <a:rPr lang="en-US" sz="2200" b="0" i="1" smtClean="0">
                              <a:solidFill>
                                <a:srgbClr val="FF0000"/>
                              </a:solidFill>
                              <a:latin typeface="Cambria Math" panose="02040503050406030204" pitchFamily="18" charset="0"/>
                              <a:ea typeface="Cambria Math" panose="02040503050406030204" pitchFamily="18" charset="0"/>
                            </a:rPr>
                          </m:ctrlPr>
                        </m:dPr>
                        <m:e>
                          <m:r>
                            <a:rPr lang="en-US" sz="2200" b="0" i="1" smtClean="0">
                              <a:solidFill>
                                <a:srgbClr val="FF0000"/>
                              </a:solidFill>
                              <a:latin typeface="Cambria Math" panose="02040503050406030204" pitchFamily="18" charset="0"/>
                              <a:ea typeface="Cambria Math" panose="02040503050406030204" pitchFamily="18" charset="0"/>
                            </a:rPr>
                            <m:t>𝐵</m:t>
                          </m:r>
                        </m:e>
                      </m:d>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 </m:t>
                          </m:r>
                          <m:r>
                            <a:rPr lang="en-US" sz="2200" i="1">
                              <a:solidFill>
                                <a:schemeClr val="tx1"/>
                              </a:solidFill>
                              <a:latin typeface="Cambria Math" panose="02040503050406030204" pitchFamily="18" charset="0"/>
                              <a:ea typeface="Cambria Math" panose="02040503050406030204" pitchFamily="18" charset="0"/>
                            </a:rPr>
                            <m:t>𝜀</m:t>
                          </m:r>
                        </m:e>
                        <m:sub>
                          <m:r>
                            <a:rPr lang="en-US" sz="2200" i="1">
                              <a:solidFill>
                                <a:schemeClr val="tx1"/>
                              </a:solidFill>
                              <a:latin typeface="Cambria Math" panose="02040503050406030204" pitchFamily="18" charset="0"/>
                            </a:rPr>
                            <m:t>𝑡</m:t>
                          </m:r>
                        </m:sub>
                      </m:sSub>
                    </m:oMath>
                  </m:oMathPara>
                </a14:m>
                <a:endParaRPr lang="en-US" sz="2200" dirty="0">
                  <a:solidFill>
                    <a:schemeClr val="tx1"/>
                  </a:solidFill>
                </a:endParaRPr>
              </a:p>
            </p:txBody>
          </p:sp>
        </mc:Choice>
        <mc:Fallback xmlns="">
          <p:sp>
            <p:nvSpPr>
              <p:cNvPr id="63" name="TextBox 62">
                <a:extLst>
                  <a:ext uri="{FF2B5EF4-FFF2-40B4-BE49-F238E27FC236}">
                    <a16:creationId xmlns:a16="http://schemas.microsoft.com/office/drawing/2014/main" id="{486EF230-5058-455E-B892-849F1C74BA1D}"/>
                  </a:ext>
                </a:extLst>
              </p:cNvPr>
              <p:cNvSpPr txBox="1">
                <a:spLocks noRot="1" noChangeAspect="1" noMove="1" noResize="1" noEditPoints="1" noAdjustHandles="1" noChangeArrowheads="1" noChangeShapeType="1" noTextEdit="1"/>
              </p:cNvSpPr>
              <p:nvPr/>
            </p:nvSpPr>
            <p:spPr>
              <a:xfrm>
                <a:off x="7274933" y="4683268"/>
                <a:ext cx="4476805" cy="798424"/>
              </a:xfrm>
              <a:prstGeom prst="rect">
                <a:avLst/>
              </a:prstGeom>
              <a:blipFill>
                <a:blip r:embed="rId20"/>
                <a:stretch>
                  <a:fillRect l="-1769" t="-4580" b="-763"/>
                </a:stretch>
              </a:blipFill>
            </p:spPr>
            <p:txBody>
              <a:bodyPr/>
              <a:lstStyle/>
              <a:p>
                <a:r>
                  <a:rPr lang="en-US">
                    <a:noFill/>
                  </a:rPr>
                  <a:t> </a:t>
                </a:r>
              </a:p>
            </p:txBody>
          </p:sp>
        </mc:Fallback>
      </mc:AlternateContent>
    </p:spTree>
    <p:extLst>
      <p:ext uri="{BB962C8B-B14F-4D97-AF65-F5344CB8AC3E}">
        <p14:creationId xmlns:p14="http://schemas.microsoft.com/office/powerpoint/2010/main" val="3198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left)">
                                      <p:cBhvr>
                                        <p:cTn id="35" dur="2000"/>
                                        <p:tgtEl>
                                          <p:spTgt spid="5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20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1000"/>
                                        <p:tgtEl>
                                          <p:spTgt spid="2"/>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1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10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left)">
                                      <p:cBhvr>
                                        <p:cTn id="64" dur="2000"/>
                                        <p:tgtEl>
                                          <p:spTgt spid="6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10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10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wipe(left)">
                                      <p:cBhvr>
                                        <p:cTn id="79" dur="20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wipe(left)">
                                      <p:cBhvr>
                                        <p:cTn id="84" dur="10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left)">
                                      <p:cBhvr>
                                        <p:cTn id="89" dur="1000"/>
                                        <p:tgtEl>
                                          <p:spTgt spid="21"/>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wipe(left)">
                                      <p:cBhvr>
                                        <p:cTn id="93" dur="10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left)">
                                      <p:cBhvr>
                                        <p:cTn id="98"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10" grpId="0"/>
      <p:bldP spid="11" grpId="0"/>
      <p:bldP spid="12" grpId="0"/>
      <p:bldP spid="13" grpId="0"/>
      <p:bldP spid="14" grpId="0"/>
      <p:bldP spid="16" grpId="0"/>
      <p:bldP spid="51" grpId="0" animBg="1"/>
      <p:bldP spid="52" grpId="0" animBg="1"/>
      <p:bldP spid="62" grpId="0" animBg="1"/>
      <p:bldP spid="18" grpId="0"/>
      <p:bldP spid="19" grpId="0"/>
      <p:bldP spid="21" grpId="0"/>
      <p:bldP spid="61"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ARFIMA (</a:t>
            </a:r>
            <a:r>
              <a:rPr lang="en-US" sz="3600" dirty="0" err="1">
                <a:solidFill>
                  <a:srgbClr val="990033"/>
                </a:solidFill>
              </a:rPr>
              <a:t>p,d,q</a:t>
            </a:r>
            <a:r>
              <a:rPr lang="en-US" sz="3600" dirty="0">
                <a:solidFill>
                  <a:srgbClr val="990033"/>
                </a:solidFill>
              </a:rPr>
              <a:t>)</a:t>
            </a:r>
          </a:p>
        </p:txBody>
      </p:sp>
      <p:sp>
        <p:nvSpPr>
          <p:cNvPr id="13" name="TextBox 12">
            <a:extLst>
              <a:ext uri="{FF2B5EF4-FFF2-40B4-BE49-F238E27FC236}">
                <a16:creationId xmlns:a16="http://schemas.microsoft.com/office/drawing/2014/main" id="{90D69EFC-6A8F-47DB-A70B-834BBF530BA6}"/>
              </a:ext>
            </a:extLst>
          </p:cNvPr>
          <p:cNvSpPr txBox="1"/>
          <p:nvPr/>
        </p:nvSpPr>
        <p:spPr>
          <a:xfrm>
            <a:off x="864192" y="1474112"/>
            <a:ext cx="6908207" cy="830997"/>
          </a:xfrm>
          <a:prstGeom prst="rect">
            <a:avLst/>
          </a:prstGeom>
          <a:noFill/>
        </p:spPr>
        <p:txBody>
          <a:bodyPr wrap="square">
            <a:spAutoFit/>
          </a:bodyPr>
          <a:lstStyle/>
          <a:p>
            <a:r>
              <a:rPr lang="en-US" sz="2400" dirty="0"/>
              <a:t>ARFIMA models extend the ARIMA class of models by allowing d to be a non-integer. </a:t>
            </a:r>
          </a:p>
        </p:txBody>
      </p:sp>
      <p:sp>
        <p:nvSpPr>
          <p:cNvPr id="12" name="TextBox 11">
            <a:extLst>
              <a:ext uri="{FF2B5EF4-FFF2-40B4-BE49-F238E27FC236}">
                <a16:creationId xmlns:a16="http://schemas.microsoft.com/office/drawing/2014/main" id="{AB047950-90F7-477D-A4C5-0A0B881B4CB9}"/>
              </a:ext>
            </a:extLst>
          </p:cNvPr>
          <p:cNvSpPr txBox="1"/>
          <p:nvPr/>
        </p:nvSpPr>
        <p:spPr>
          <a:xfrm>
            <a:off x="864192" y="4399420"/>
            <a:ext cx="6908205" cy="1200329"/>
          </a:xfrm>
          <a:prstGeom prst="rect">
            <a:avLst/>
          </a:prstGeom>
          <a:noFill/>
        </p:spPr>
        <p:txBody>
          <a:bodyPr wrap="square">
            <a:spAutoFit/>
          </a:bodyPr>
          <a:lstStyle/>
          <a:p>
            <a:r>
              <a:rPr lang="en-US" sz="2400" b="1" dirty="0"/>
              <a:t>Ex1.</a:t>
            </a:r>
            <a:r>
              <a:rPr lang="en-US" sz="2400" dirty="0"/>
              <a:t> If an observed series is ARFIMA(p, d=1.3, q), then the ﬁrst diﬀerences of the series will follow a stationary ARFIMA(p, d=0.3, q) process. </a:t>
            </a:r>
          </a:p>
        </p:txBody>
      </p:sp>
      <p:sp>
        <p:nvSpPr>
          <p:cNvPr id="11" name="TextBox 10">
            <a:extLst>
              <a:ext uri="{FF2B5EF4-FFF2-40B4-BE49-F238E27FC236}">
                <a16:creationId xmlns:a16="http://schemas.microsoft.com/office/drawing/2014/main" id="{7FB5E779-EB01-43D3-BDE8-04807E6E312E}"/>
              </a:ext>
            </a:extLst>
          </p:cNvPr>
          <p:cNvSpPr txBox="1"/>
          <p:nvPr/>
        </p:nvSpPr>
        <p:spPr>
          <a:xfrm>
            <a:off x="7968343" y="273897"/>
            <a:ext cx="3947546" cy="1938992"/>
          </a:xfrm>
          <a:prstGeom prst="rect">
            <a:avLst/>
          </a:prstGeom>
          <a:solidFill>
            <a:srgbClr val="CCCCFF"/>
          </a:solidFill>
        </p:spPr>
        <p:txBody>
          <a:bodyPr wrap="square" rtlCol="0">
            <a:spAutoFit/>
          </a:bodyPr>
          <a:lstStyle/>
          <a:p>
            <a:r>
              <a:rPr lang="en-US" sz="2200" dirty="0"/>
              <a:t>● It is diﬃcult to provide an intuitive interpretation to a non-integer diﬀerence. </a:t>
            </a:r>
          </a:p>
          <a:p>
            <a:pPr>
              <a:lnSpc>
                <a:spcPts val="1200"/>
              </a:lnSpc>
            </a:pPr>
            <a:endParaRPr lang="en-US" sz="2200" dirty="0"/>
          </a:p>
          <a:p>
            <a:r>
              <a:rPr lang="en-US" sz="2200" dirty="0"/>
              <a:t>● It is also more diﬃcult to calculate fractional differences.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5327BB-5B94-4988-9B8C-B42FC9DA35CB}"/>
                  </a:ext>
                </a:extLst>
              </p:cNvPr>
              <p:cNvSpPr txBox="1"/>
              <p:nvPr/>
            </p:nvSpPr>
            <p:spPr>
              <a:xfrm>
                <a:off x="7968343" y="2459897"/>
                <a:ext cx="3947546" cy="4124206"/>
              </a:xfrm>
              <a:prstGeom prst="rect">
                <a:avLst/>
              </a:prstGeom>
              <a:solidFill>
                <a:srgbClr val="CCFFCC"/>
              </a:solidFill>
            </p:spPr>
            <p:txBody>
              <a:bodyPr wrap="square" rtlCol="0">
                <a:spAutoFit/>
              </a:bodyPr>
              <a:lstStyle/>
              <a:p>
                <a:r>
                  <a:rPr lang="en-US" sz="2200" dirty="0"/>
                  <a:t>● A stationary ARFIMA model, with 0 &lt; d &lt; 0.5, is of particular interest since it is stationary and demonstrates a long-memory model.</a:t>
                </a:r>
              </a:p>
              <a:p>
                <a:pPr>
                  <a:lnSpc>
                    <a:spcPts val="1200"/>
                  </a:lnSpc>
                </a:pPr>
                <a:endParaRPr lang="en-US" sz="2200" dirty="0"/>
              </a:p>
              <a:p>
                <a:r>
                  <a:rPr lang="en-US" sz="2200" dirty="0"/>
                  <a:t>● A stationary process with ACF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𝜌</m:t>
                        </m:r>
                      </m:e>
                      <m:sub>
                        <m:r>
                          <a:rPr lang="en-US" sz="2200" b="0" i="1" smtClean="0">
                            <a:latin typeface="Cambria Math" panose="02040503050406030204" pitchFamily="18" charset="0"/>
                          </a:rPr>
                          <m:t>𝑘</m:t>
                        </m:r>
                      </m:sub>
                    </m:sSub>
                  </m:oMath>
                </a14:m>
                <a:r>
                  <a:rPr lang="en-US" sz="2200" dirty="0"/>
                  <a:t> is said to be a long-memory process if </a:t>
                </a:r>
                <a14:m>
                  <m:oMath xmlns:m="http://schemas.openxmlformats.org/officeDocument/2006/math">
                    <m:nary>
                      <m:naryPr>
                        <m:chr m:val="∑"/>
                        <m:limLoc m:val="subSup"/>
                        <m:ctrlPr>
                          <a:rPr lang="en-US" sz="2200" i="1" smtClean="0">
                            <a:latin typeface="Cambria Math" panose="02040503050406030204" pitchFamily="18" charset="0"/>
                          </a:rPr>
                        </m:ctrlPr>
                      </m:naryPr>
                      <m:sub>
                        <m:r>
                          <m:rPr>
                            <m:brk m:alnAt="25"/>
                          </m:rPr>
                          <a:rPr lang="en-US" sz="2200" b="0" i="1" smtClean="0">
                            <a:latin typeface="Cambria Math" panose="02040503050406030204" pitchFamily="18" charset="0"/>
                          </a:rPr>
                          <m:t>𝑘</m:t>
                        </m:r>
                        <m:r>
                          <a:rPr lang="en-US" sz="2200" b="0" i="1" smtClean="0">
                            <a:latin typeface="Cambria Math" panose="02040503050406030204" pitchFamily="18" charset="0"/>
                          </a:rPr>
                          <m:t>=0</m:t>
                        </m:r>
                      </m:sub>
                      <m:sup>
                        <m:r>
                          <a:rPr lang="en-US" sz="2200" i="1" smtClean="0">
                            <a:latin typeface="Cambria Math" panose="02040503050406030204" pitchFamily="18" charset="0"/>
                            <a:ea typeface="Cambria Math" panose="02040503050406030204" pitchFamily="18" charset="0"/>
                          </a:rPr>
                          <m:t>∞</m:t>
                        </m:r>
                      </m:sup>
                      <m:e>
                        <m:d>
                          <m:dPr>
                            <m:begChr m:val="|"/>
                            <m:endChr m:val="|"/>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𝜌</m:t>
                                </m:r>
                              </m:e>
                              <m:sub>
                                <m:r>
                                  <a:rPr lang="en-US" sz="2200" i="1">
                                    <a:latin typeface="Cambria Math" panose="02040503050406030204" pitchFamily="18" charset="0"/>
                                  </a:rPr>
                                  <m:t>𝑘</m:t>
                                </m:r>
                              </m:sub>
                            </m:sSub>
                          </m:e>
                        </m:d>
                      </m:e>
                    </m:nary>
                  </m:oMath>
                </a14:m>
                <a:r>
                  <a:rPr lang="en-US" sz="2200" dirty="0"/>
                  <a:t> does not converge.</a:t>
                </a:r>
              </a:p>
              <a:p>
                <a:pPr>
                  <a:lnSpc>
                    <a:spcPts val="1200"/>
                  </a:lnSpc>
                </a:pPr>
                <a:endParaRPr lang="en-US" sz="2200" dirty="0"/>
              </a:p>
              <a:p>
                <a:r>
                  <a:rPr lang="en-US" sz="2200" dirty="0"/>
                  <a:t>● Theatrically, better forecasts is possible in such time series.</a:t>
                </a:r>
              </a:p>
            </p:txBody>
          </p:sp>
        </mc:Choice>
        <mc:Fallback xmlns="">
          <p:sp>
            <p:nvSpPr>
              <p:cNvPr id="15" name="TextBox 14">
                <a:extLst>
                  <a:ext uri="{FF2B5EF4-FFF2-40B4-BE49-F238E27FC236}">
                    <a16:creationId xmlns:a16="http://schemas.microsoft.com/office/drawing/2014/main" id="{265327BB-5B94-4988-9B8C-B42FC9DA35CB}"/>
                  </a:ext>
                </a:extLst>
              </p:cNvPr>
              <p:cNvSpPr txBox="1">
                <a:spLocks noRot="1" noChangeAspect="1" noMove="1" noResize="1" noEditPoints="1" noAdjustHandles="1" noChangeArrowheads="1" noChangeShapeType="1" noTextEdit="1"/>
              </p:cNvSpPr>
              <p:nvPr/>
            </p:nvSpPr>
            <p:spPr>
              <a:xfrm>
                <a:off x="7968343" y="2459897"/>
                <a:ext cx="3947546" cy="4124206"/>
              </a:xfrm>
              <a:prstGeom prst="rect">
                <a:avLst/>
              </a:prstGeom>
              <a:blipFill>
                <a:blip r:embed="rId3"/>
                <a:stretch>
                  <a:fillRect l="-2006" t="-1036" r="-1235" b="-2071"/>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164B37C-C68C-4EC2-BD62-A8A8518180BC}"/>
              </a:ext>
            </a:extLst>
          </p:cNvPr>
          <p:cNvSpPr txBox="1"/>
          <p:nvPr/>
        </p:nvSpPr>
        <p:spPr>
          <a:xfrm>
            <a:off x="838198" y="2459897"/>
            <a:ext cx="6934199" cy="1569660"/>
          </a:xfrm>
          <a:prstGeom prst="rect">
            <a:avLst/>
          </a:prstGeom>
          <a:noFill/>
        </p:spPr>
        <p:txBody>
          <a:bodyPr wrap="square">
            <a:spAutoFit/>
          </a:bodyPr>
          <a:lstStyle/>
          <a:p>
            <a:r>
              <a:rPr lang="en-US" sz="2400" dirty="0"/>
              <a:t>An ARFIMA time series is stationary when −0.5 &lt; d &lt; 0.5. For d &gt; 0.5, the process is not stationary in the usual sense, but further integer diﬀerencing can be used to generate a stationary ARFIMA process. </a:t>
            </a:r>
          </a:p>
        </p:txBody>
      </p:sp>
    </p:spTree>
    <p:extLst>
      <p:ext uri="{BB962C8B-B14F-4D97-AF65-F5344CB8AC3E}">
        <p14:creationId xmlns:p14="http://schemas.microsoft.com/office/powerpoint/2010/main" val="245765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animBg="1"/>
      <p:bldP spid="15" grpId="0" animBg="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3407229" cy="1200329"/>
          </a:xfrm>
          <a:prstGeom prst="rect">
            <a:avLst/>
          </a:prstGeom>
          <a:noFill/>
        </p:spPr>
        <p:txBody>
          <a:bodyPr wrap="square">
            <a:spAutoFit/>
          </a:bodyPr>
          <a:lstStyle/>
          <a:p>
            <a:r>
              <a:rPr lang="en-US" sz="2400" dirty="0"/>
              <a:t>An </a:t>
            </a:r>
            <a:r>
              <a:rPr lang="en-US" sz="2400" dirty="0">
                <a:solidFill>
                  <a:srgbClr val="FF0000"/>
                </a:solidFill>
              </a:rPr>
              <a:t>AR</a:t>
            </a:r>
            <a:r>
              <a:rPr lang="en-US" sz="2400" dirty="0">
                <a:solidFill>
                  <a:srgbClr val="00B050"/>
                </a:solidFill>
              </a:rPr>
              <a:t>FI</a:t>
            </a:r>
            <a:r>
              <a:rPr lang="en-US" sz="2400" dirty="0">
                <a:solidFill>
                  <a:srgbClr val="0070C0"/>
                </a:solidFill>
              </a:rPr>
              <a:t>MA</a:t>
            </a:r>
            <a:r>
              <a:rPr lang="en-US" sz="2400" dirty="0"/>
              <a:t>(</a:t>
            </a:r>
            <a:r>
              <a:rPr lang="en-US" sz="2400" dirty="0">
                <a:solidFill>
                  <a:srgbClr val="FF0000"/>
                </a:solidFill>
              </a:rPr>
              <a:t>1</a:t>
            </a:r>
            <a:r>
              <a:rPr lang="en-US" sz="2400" dirty="0"/>
              <a:t>,</a:t>
            </a:r>
            <a:r>
              <a:rPr lang="en-US" sz="2400" dirty="0">
                <a:solidFill>
                  <a:srgbClr val="00B050"/>
                </a:solidFill>
              </a:rPr>
              <a:t>0.4</a:t>
            </a:r>
            <a:r>
              <a:rPr lang="en-US" sz="2400" dirty="0"/>
              <a:t>,</a:t>
            </a:r>
            <a:r>
              <a:rPr lang="en-US" sz="2400" dirty="0">
                <a:solidFill>
                  <a:srgbClr val="0070C0"/>
                </a:solidFill>
              </a:rPr>
              <a:t>2</a:t>
            </a:r>
            <a:r>
              <a:rPr lang="en-US" sz="2400" dirty="0"/>
              <a:t>) time series with its ACF &amp; PACF plot.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725C450-78DB-466B-AEC8-008766744501}"/>
                  </a:ext>
                </a:extLst>
              </p:cNvPr>
              <p:cNvSpPr txBox="1"/>
              <p:nvPr/>
            </p:nvSpPr>
            <p:spPr>
              <a:xfrm>
                <a:off x="838201" y="2689369"/>
                <a:ext cx="3668486" cy="7684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200" b="0" i="1" smtClean="0">
                              <a:solidFill>
                                <a:srgbClr val="FF0000"/>
                              </a:solidFill>
                              <a:latin typeface="Cambria Math" panose="02040503050406030204" pitchFamily="18" charset="0"/>
                            </a:rPr>
                          </m:ctrlPr>
                        </m:dPr>
                        <m:e>
                          <m:r>
                            <a:rPr lang="en-US" sz="2200" b="0" i="1" smtClean="0">
                              <a:solidFill>
                                <a:srgbClr val="FF0000"/>
                              </a:solidFill>
                              <a:latin typeface="Cambria Math" panose="02040503050406030204" pitchFamily="18" charset="0"/>
                            </a:rPr>
                            <m:t>1−0.3</m:t>
                          </m:r>
                          <m:r>
                            <a:rPr lang="en-US" sz="2200" b="0" i="1" smtClean="0">
                              <a:solidFill>
                                <a:srgbClr val="FF0000"/>
                              </a:solidFill>
                              <a:latin typeface="Cambria Math" panose="02040503050406030204" pitchFamily="18" charset="0"/>
                            </a:rPr>
                            <m:t>𝐵</m:t>
                          </m:r>
                        </m:e>
                      </m:d>
                      <m:sSup>
                        <m:sSupPr>
                          <m:ctrlPr>
                            <a:rPr lang="en-US" sz="2200" b="0" i="1" smtClean="0">
                              <a:solidFill>
                                <a:srgbClr val="00B050"/>
                              </a:solidFill>
                              <a:latin typeface="Cambria Math" panose="02040503050406030204" pitchFamily="18" charset="0"/>
                            </a:rPr>
                          </m:ctrlPr>
                        </m:sSupPr>
                        <m:e>
                          <m:d>
                            <m:dPr>
                              <m:ctrlPr>
                                <a:rPr lang="en-US" sz="2200" i="1">
                                  <a:solidFill>
                                    <a:srgbClr val="00B050"/>
                                  </a:solidFill>
                                  <a:latin typeface="Cambria Math" panose="02040503050406030204" pitchFamily="18" charset="0"/>
                                </a:rPr>
                              </m:ctrlPr>
                            </m:dPr>
                            <m:e>
                              <m:r>
                                <a:rPr lang="en-US" sz="2200" i="1">
                                  <a:solidFill>
                                    <a:srgbClr val="00B050"/>
                                  </a:solidFill>
                                  <a:latin typeface="Cambria Math" panose="02040503050406030204" pitchFamily="18" charset="0"/>
                                </a:rPr>
                                <m:t>1−</m:t>
                              </m:r>
                              <m:r>
                                <a:rPr lang="en-US" sz="2200" i="1">
                                  <a:solidFill>
                                    <a:srgbClr val="00B050"/>
                                  </a:solidFill>
                                  <a:latin typeface="Cambria Math" panose="02040503050406030204" pitchFamily="18" charset="0"/>
                                </a:rPr>
                                <m:t>𝐵</m:t>
                              </m:r>
                            </m:e>
                          </m:d>
                        </m:e>
                        <m:sup>
                          <m:r>
                            <a:rPr lang="en-US" sz="2200" b="0" i="1" smtClean="0">
                              <a:solidFill>
                                <a:srgbClr val="00B050"/>
                              </a:solidFill>
                              <a:latin typeface="Cambria Math" panose="02040503050406030204" pitchFamily="18" charset="0"/>
                            </a:rPr>
                            <m:t>0.4</m:t>
                          </m:r>
                        </m:sup>
                      </m:sSup>
                      <m:sSub>
                        <m:sSubPr>
                          <m:ctrlPr>
                            <a:rPr lang="en-US" sz="2200" i="1" smtClean="0">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𝑋</m:t>
                          </m:r>
                        </m:e>
                        <m:sub>
                          <m:r>
                            <a:rPr lang="en-US" sz="2200" i="1">
                              <a:solidFill>
                                <a:srgbClr val="FF0000"/>
                              </a:solidFill>
                              <a:latin typeface="Cambria Math" panose="02040503050406030204" pitchFamily="18" charset="0"/>
                            </a:rPr>
                            <m:t>𝑡</m:t>
                          </m:r>
                        </m:sub>
                      </m:sSub>
                      <m:r>
                        <a:rPr lang="en-US" sz="2200" i="1">
                          <a:latin typeface="Cambria Math" panose="02040503050406030204" pitchFamily="18" charset="0"/>
                        </a:rPr>
                        <m:t>=</m:t>
                      </m:r>
                      <m:d>
                        <m:dPr>
                          <m:ctrlPr>
                            <a:rPr lang="en-US" sz="2200" b="0" i="1" smtClean="0">
                              <a:solidFill>
                                <a:srgbClr val="0070C0"/>
                              </a:solidFill>
                              <a:latin typeface="Cambria Math" panose="02040503050406030204" pitchFamily="18" charset="0"/>
                            </a:rPr>
                          </m:ctrlPr>
                        </m:dPr>
                        <m:e>
                          <m:r>
                            <a:rPr lang="en-US" sz="2200" b="0" i="1" smtClean="0">
                              <a:solidFill>
                                <a:srgbClr val="0070C0"/>
                              </a:solidFill>
                              <a:latin typeface="Cambria Math" panose="02040503050406030204" pitchFamily="18" charset="0"/>
                            </a:rPr>
                            <m:t>1+0.3</m:t>
                          </m:r>
                          <m:r>
                            <a:rPr lang="en-US" sz="2200" b="0" i="1" smtClean="0">
                              <a:solidFill>
                                <a:srgbClr val="0070C0"/>
                              </a:solidFill>
                              <a:latin typeface="Cambria Math" panose="02040503050406030204" pitchFamily="18" charset="0"/>
                            </a:rPr>
                            <m:t>𝐵</m:t>
                          </m:r>
                          <m:r>
                            <a:rPr lang="en-US" sz="2200" b="0" i="1" smtClean="0">
                              <a:solidFill>
                                <a:srgbClr val="0070C0"/>
                              </a:solidFill>
                              <a:latin typeface="Cambria Math" panose="02040503050406030204" pitchFamily="18" charset="0"/>
                            </a:rPr>
                            <m:t>−0.5</m:t>
                          </m:r>
                          <m:sSup>
                            <m:sSupPr>
                              <m:ctrlPr>
                                <a:rPr lang="en-US" sz="2200" b="0" i="1" smtClean="0">
                                  <a:solidFill>
                                    <a:srgbClr val="0070C0"/>
                                  </a:solidFill>
                                  <a:latin typeface="Cambria Math" panose="02040503050406030204" pitchFamily="18" charset="0"/>
                                </a:rPr>
                              </m:ctrlPr>
                            </m:sSupPr>
                            <m:e>
                              <m:r>
                                <a:rPr lang="en-US" sz="2200" b="0" i="1" smtClean="0">
                                  <a:solidFill>
                                    <a:srgbClr val="0070C0"/>
                                  </a:solidFill>
                                  <a:latin typeface="Cambria Math" panose="02040503050406030204" pitchFamily="18" charset="0"/>
                                </a:rPr>
                                <m:t>𝐵</m:t>
                              </m:r>
                            </m:e>
                            <m:sup>
                              <m:r>
                                <a:rPr lang="en-US" sz="2200" b="0" i="1" smtClean="0">
                                  <a:solidFill>
                                    <a:srgbClr val="0070C0"/>
                                  </a:solidFill>
                                  <a:latin typeface="Cambria Math" panose="02040503050406030204" pitchFamily="18" charset="0"/>
                                </a:rPr>
                                <m:t>2</m:t>
                              </m:r>
                            </m:sup>
                          </m:sSup>
                        </m:e>
                      </m:d>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𝜀</m:t>
                          </m:r>
                        </m:e>
                        <m:sub>
                          <m:r>
                            <a:rPr lang="en-US" sz="2200" i="1">
                              <a:solidFill>
                                <a:srgbClr val="0070C0"/>
                              </a:solidFill>
                              <a:latin typeface="Cambria Math" panose="02040503050406030204" pitchFamily="18" charset="0"/>
                            </a:rPr>
                            <m:t>𝑡</m:t>
                          </m:r>
                        </m:sub>
                      </m:sSub>
                    </m:oMath>
                  </m:oMathPara>
                </a14:m>
                <a:endParaRPr lang="en-US" sz="2200" dirty="0"/>
              </a:p>
            </p:txBody>
          </p:sp>
        </mc:Choice>
        <mc:Fallback xmlns="">
          <p:sp>
            <p:nvSpPr>
              <p:cNvPr id="12" name="TextBox 11">
                <a:extLst>
                  <a:ext uri="{FF2B5EF4-FFF2-40B4-BE49-F238E27FC236}">
                    <a16:creationId xmlns:a16="http://schemas.microsoft.com/office/drawing/2014/main" id="{E725C450-78DB-466B-AEC8-008766744501}"/>
                  </a:ext>
                </a:extLst>
              </p:cNvPr>
              <p:cNvSpPr txBox="1">
                <a:spLocks noRot="1" noChangeAspect="1" noMove="1" noResize="1" noEditPoints="1" noAdjustHandles="1" noChangeArrowheads="1" noChangeShapeType="1" noTextEdit="1"/>
              </p:cNvSpPr>
              <p:nvPr/>
            </p:nvSpPr>
            <p:spPr>
              <a:xfrm>
                <a:off x="838201" y="2689369"/>
                <a:ext cx="3668486" cy="768480"/>
              </a:xfrm>
              <a:prstGeom prst="rect">
                <a:avLst/>
              </a:prstGeom>
              <a:blipFill>
                <a:blip r:embed="rId3"/>
                <a:stretch>
                  <a:fillRect/>
                </a:stretch>
              </a:blipFill>
            </p:spPr>
            <p:txBody>
              <a:bodyPr/>
              <a:lstStyle/>
              <a:p>
                <a:r>
                  <a:rPr lang="en-US">
                    <a:noFill/>
                  </a:rPr>
                  <a:t> </a:t>
                </a:r>
              </a:p>
            </p:txBody>
          </p:sp>
        </mc:Fallback>
      </mc:AlternateContent>
      <p:pic>
        <p:nvPicPr>
          <p:cNvPr id="4" name="Picture 3" descr="A screenshot of a computer&#10;&#10;Description automatically generated with low confidence">
            <a:extLst>
              <a:ext uri="{FF2B5EF4-FFF2-40B4-BE49-F238E27FC236}">
                <a16:creationId xmlns:a16="http://schemas.microsoft.com/office/drawing/2014/main" id="{42A80FE6-0C1D-4875-8494-A80AA0910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1634" y="365125"/>
            <a:ext cx="6972185" cy="2005499"/>
          </a:xfrm>
          <a:prstGeom prst="rect">
            <a:avLst/>
          </a:prstGeom>
        </p:spPr>
      </p:pic>
      <p:pic>
        <p:nvPicPr>
          <p:cNvPr id="9" name="Picture 8" descr="Chart&#10;&#10;Description automatically generated">
            <a:extLst>
              <a:ext uri="{FF2B5EF4-FFF2-40B4-BE49-F238E27FC236}">
                <a16:creationId xmlns:a16="http://schemas.microsoft.com/office/drawing/2014/main" id="{F552B28A-A0C0-473B-B317-A90C423764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5954" y="2363637"/>
            <a:ext cx="6697865" cy="1409889"/>
          </a:xfrm>
          <a:prstGeom prst="rect">
            <a:avLst/>
          </a:prstGeom>
        </p:spPr>
      </p:pic>
      <p:pic>
        <p:nvPicPr>
          <p:cNvPr id="14" name="Picture 13" descr="A picture containing chime&#10;&#10;Description automatically generated">
            <a:extLst>
              <a:ext uri="{FF2B5EF4-FFF2-40B4-BE49-F238E27FC236}">
                <a16:creationId xmlns:a16="http://schemas.microsoft.com/office/drawing/2014/main" id="{DC530727-078E-4FFE-A2C6-102429A5E3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588" y="4722509"/>
            <a:ext cx="4779712" cy="2005499"/>
          </a:xfrm>
          <a:prstGeom prst="rect">
            <a:avLst/>
          </a:prstGeom>
        </p:spPr>
      </p:pic>
      <p:pic>
        <p:nvPicPr>
          <p:cNvPr id="16" name="Picture 15" descr="Chart&#10;&#10;Description automatically generated">
            <a:extLst>
              <a:ext uri="{FF2B5EF4-FFF2-40B4-BE49-F238E27FC236}">
                <a16:creationId xmlns:a16="http://schemas.microsoft.com/office/drawing/2014/main" id="{0E062B22-8B4B-46A7-A3F6-A4BECFCC77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6047" y="4702629"/>
            <a:ext cx="6267772" cy="1881686"/>
          </a:xfrm>
          <a:prstGeom prst="rect">
            <a:avLst/>
          </a:prstGeom>
        </p:spPr>
      </p:pic>
    </p:spTree>
    <p:extLst>
      <p:ext uri="{BB962C8B-B14F-4D97-AF65-F5344CB8AC3E}">
        <p14:creationId xmlns:p14="http://schemas.microsoft.com/office/powerpoint/2010/main" val="406118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8089901" cy="1210588"/>
              </a:xfrm>
              <a:prstGeom prst="rect">
                <a:avLst/>
              </a:prstGeom>
              <a:noFill/>
            </p:spPr>
            <p:txBody>
              <a:bodyPr wrap="square" rtlCol="0">
                <a:spAutoFit/>
              </a:bodyPr>
              <a:lstStyle/>
              <a:p>
                <a:r>
                  <a:rPr lang="en-US" sz="2200" b="1" dirty="0"/>
                  <a:t>1.</a:t>
                </a:r>
                <a:r>
                  <a:rPr lang="en-US" sz="2200" dirty="0"/>
                  <a:t> Simulate 300 instances of the following time series using recursive for loops and random first two starting points. </a:t>
                </a:r>
              </a:p>
              <a:p>
                <a:pPr>
                  <a:lnSpc>
                    <a:spcPts val="800"/>
                  </a:lnSpc>
                </a:pPr>
                <a:endParaRPr lang="en-US" sz="2200" dirty="0"/>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0.9</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4</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−0.35</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i="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8089901" cy="1210588"/>
              </a:xfrm>
              <a:prstGeom prst="rect">
                <a:avLst/>
              </a:prstGeom>
              <a:blipFill>
                <a:blip r:embed="rId3"/>
                <a:stretch>
                  <a:fillRect l="-904" t="-351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843911"/>
            <a:ext cx="8089901" cy="1446550"/>
          </a:xfrm>
          <a:prstGeom prst="rect">
            <a:avLst/>
          </a:prstGeom>
          <a:noFill/>
        </p:spPr>
        <p:txBody>
          <a:bodyPr wrap="square" rtlCol="0">
            <a:spAutoFit/>
          </a:bodyPr>
          <a:lstStyle/>
          <a:p>
            <a:r>
              <a:rPr lang="en-US" sz="2200" dirty="0"/>
              <a:t>a. Using only the last 200 observation, graph the time plots, ACF, and PACF plots and discuss stationarity. </a:t>
            </a:r>
          </a:p>
          <a:p>
            <a:r>
              <a:rPr lang="en-US" sz="2200" dirty="0"/>
              <a:t>b. Write down the time series in terms of a B operator, then explore stationarity and invertibility.  </a:t>
            </a:r>
            <a:endParaRPr lang="en-US" sz="2200" dirty="0">
              <a:ea typeface="Cambria Math" panose="02040503050406030204" pitchFamily="18" charset="0"/>
            </a:endParaRPr>
          </a:p>
        </p:txBody>
      </p:sp>
      <p:sp>
        <p:nvSpPr>
          <p:cNvPr id="10" name="TextBox 9">
            <a:extLst>
              <a:ext uri="{FF2B5EF4-FFF2-40B4-BE49-F238E27FC236}">
                <a16:creationId xmlns:a16="http://schemas.microsoft.com/office/drawing/2014/main" id="{1D31E333-D377-4BE9-963C-46EEC44D338C}"/>
              </a:ext>
            </a:extLst>
          </p:cNvPr>
          <p:cNvSpPr txBox="1"/>
          <p:nvPr/>
        </p:nvSpPr>
        <p:spPr>
          <a:xfrm>
            <a:off x="838199" y="4405436"/>
            <a:ext cx="8089901" cy="2123658"/>
          </a:xfrm>
          <a:prstGeom prst="rect">
            <a:avLst/>
          </a:prstGeom>
          <a:noFill/>
        </p:spPr>
        <p:txBody>
          <a:bodyPr wrap="square">
            <a:spAutoFit/>
          </a:bodyPr>
          <a:lstStyle/>
          <a:p>
            <a:r>
              <a:rPr lang="en-US" sz="2200" b="1" dirty="0"/>
              <a:t>2.</a:t>
            </a:r>
            <a:r>
              <a:rPr lang="en-US" sz="2200" dirty="0"/>
              <a:t> Simulate 250 instances of the following time series and investigate stationarity using time plot, ACF, PACF plots. Then use differencing of a proper order and investigate results. </a:t>
            </a:r>
          </a:p>
          <a:p>
            <a:r>
              <a:rPr lang="en-US" sz="2200" dirty="0"/>
              <a:t>A: ARIMA(2,1,1)</a:t>
            </a:r>
          </a:p>
          <a:p>
            <a:r>
              <a:rPr lang="en-US" sz="2200" dirty="0"/>
              <a:t>B: ARFIMA(2,0.7,1)</a:t>
            </a:r>
          </a:p>
          <a:p>
            <a:r>
              <a:rPr lang="en-US" sz="2200" dirty="0"/>
              <a:t>C: ARFIMA(2,0.2,1)</a:t>
            </a:r>
          </a:p>
        </p:txBody>
      </p:sp>
    </p:spTree>
    <p:extLst>
      <p:ext uri="{BB962C8B-B14F-4D97-AF65-F5344CB8AC3E}">
        <p14:creationId xmlns:p14="http://schemas.microsoft.com/office/powerpoint/2010/main" val="360655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200" y="2693988"/>
                <a:ext cx="8255000" cy="1446550"/>
              </a:xfrm>
              <a:prstGeom prst="rect">
                <a:avLst/>
              </a:prstGeom>
              <a:noFill/>
            </p:spPr>
            <p:txBody>
              <a:bodyPr wrap="square" rtlCol="0">
                <a:spAutoFit/>
              </a:bodyPr>
              <a:lstStyle/>
              <a:p>
                <a:r>
                  <a:rPr lang="en-US" sz="2200" b="1" dirty="0"/>
                  <a:t>4.</a:t>
                </a:r>
                <a:r>
                  <a:rPr lang="en-US" sz="2200" dirty="0"/>
                  <a:t> Consider the following two MA(1) time series</a:t>
                </a:r>
              </a:p>
              <a:p>
                <a:r>
                  <a:rPr lang="en-US" sz="2200" dirty="0"/>
                  <a:t>A: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𝜃</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a14:m>
                <a:endParaRPr lang="en-US" sz="2200" dirty="0"/>
              </a:p>
              <a:p>
                <a:r>
                  <a:rPr lang="en-US" sz="2200" dirty="0"/>
                  <a:t>B: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−1/</m:t>
                    </m:r>
                    <m:r>
                      <a:rPr lang="en-US" sz="2200" b="0" i="1" smtClean="0">
                        <a:latin typeface="Cambria Math" panose="02040503050406030204" pitchFamily="18" charset="0"/>
                        <a:ea typeface="Cambria Math" panose="02040503050406030204" pitchFamily="18" charset="0"/>
                      </a:rPr>
                      <m:t>𝜃</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a14:m>
                <a:endParaRPr lang="en-US" sz="2200" dirty="0"/>
              </a:p>
              <a:p>
                <a:r>
                  <a:rPr lang="en-US" sz="2200" dirty="0"/>
                  <a:t>Show that they have exactly the same ACF but only one is invertible.</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200" y="2693988"/>
                <a:ext cx="8255000" cy="1446550"/>
              </a:xfrm>
              <a:prstGeom prst="rect">
                <a:avLst/>
              </a:prstGeom>
              <a:blipFill>
                <a:blip r:embed="rId3"/>
                <a:stretch>
                  <a:fillRect l="-960" t="-2954" b="-7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A1E77CF-2F27-4428-9D61-890001805381}"/>
                  </a:ext>
                </a:extLst>
              </p:cNvPr>
              <p:cNvSpPr txBox="1"/>
              <p:nvPr/>
            </p:nvSpPr>
            <p:spPr>
              <a:xfrm>
                <a:off x="838200" y="1368425"/>
                <a:ext cx="8255000" cy="1205330"/>
              </a:xfrm>
              <a:prstGeom prst="rect">
                <a:avLst/>
              </a:prstGeom>
              <a:noFill/>
            </p:spPr>
            <p:txBody>
              <a:bodyPr wrap="square">
                <a:spAutoFit/>
              </a:bodyPr>
              <a:lstStyle/>
              <a:p>
                <a:r>
                  <a:rPr lang="en-US" sz="2400" b="1" dirty="0"/>
                  <a:t>3.</a:t>
                </a:r>
                <a:r>
                  <a:rPr lang="en-US" sz="2400" dirty="0"/>
                  <a:t> For the time series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oMath>
                </a14:m>
                <a:r>
                  <a:rPr lang="en-US" sz="2400" dirty="0"/>
                  <a:t>, write differencing </a:t>
                </a:r>
                <a14:m>
                  <m:oMath xmlns:m="http://schemas.openxmlformats.org/officeDocument/2006/math">
                    <m:sSubSup>
                      <m:sSubSupPr>
                        <m:ctrlPr>
                          <a:rPr lang="en-US" sz="2400" i="1" smtClean="0">
                            <a:latin typeface="Cambria Math" panose="02040503050406030204" pitchFamily="18" charset="0"/>
                          </a:rPr>
                        </m:ctrlPr>
                      </m:sSubSupPr>
                      <m:e>
                        <m:r>
                          <m:rPr>
                            <m:sty m:val="p"/>
                          </m:rPr>
                          <a:rPr lang="en-US" sz="240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rPr>
                          <m:t>12</m:t>
                        </m:r>
                      </m:sub>
                      <m:sup>
                        <m:r>
                          <a:rPr lang="en-US" sz="2400" b="0" i="1" smtClean="0">
                            <a:latin typeface="Cambria Math" panose="02040503050406030204" pitchFamily="18" charset="0"/>
                          </a:rPr>
                          <m:t>2</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in terms of backward-shift operator and show that it results to</a:t>
                </a:r>
              </a:p>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r>
                        <a:rPr lang="en-US" sz="2400" b="0" i="1" smtClean="0">
                          <a:solidFill>
                            <a:schemeClr val="tx1"/>
                          </a:solidFill>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−24</m:t>
                          </m:r>
                        </m:sub>
                      </m:sSub>
                    </m:oMath>
                  </m:oMathPara>
                </a14:m>
                <a:endParaRPr lang="en-US" sz="2400" dirty="0"/>
              </a:p>
            </p:txBody>
          </p:sp>
        </mc:Choice>
        <mc:Fallback xmlns="">
          <p:sp>
            <p:nvSpPr>
              <p:cNvPr id="5" name="TextBox 4">
                <a:extLst>
                  <a:ext uri="{FF2B5EF4-FFF2-40B4-BE49-F238E27FC236}">
                    <a16:creationId xmlns:a16="http://schemas.microsoft.com/office/drawing/2014/main" id="{FA1E77CF-2F27-4428-9D61-890001805381}"/>
                  </a:ext>
                </a:extLst>
              </p:cNvPr>
              <p:cNvSpPr txBox="1">
                <a:spLocks noRot="1" noChangeAspect="1" noMove="1" noResize="1" noEditPoints="1" noAdjustHandles="1" noChangeArrowheads="1" noChangeShapeType="1" noTextEdit="1"/>
              </p:cNvSpPr>
              <p:nvPr/>
            </p:nvSpPr>
            <p:spPr>
              <a:xfrm>
                <a:off x="838200" y="1368425"/>
                <a:ext cx="8255000" cy="1205330"/>
              </a:xfrm>
              <a:prstGeom prst="rect">
                <a:avLst/>
              </a:prstGeom>
              <a:blipFill>
                <a:blip r:embed="rId4"/>
                <a:stretch>
                  <a:fillRect l="-1182" t="-35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79B6DF-E19F-41F7-8E4F-6D3A3D299B94}"/>
                  </a:ext>
                </a:extLst>
              </p:cNvPr>
              <p:cNvSpPr txBox="1"/>
              <p:nvPr/>
            </p:nvSpPr>
            <p:spPr>
              <a:xfrm>
                <a:off x="838200" y="4260771"/>
                <a:ext cx="8255000" cy="2123658"/>
              </a:xfrm>
              <a:prstGeom prst="rect">
                <a:avLst/>
              </a:prstGeom>
              <a:noFill/>
            </p:spPr>
            <p:txBody>
              <a:bodyPr wrap="square" rtlCol="0">
                <a:spAutoFit/>
              </a:bodyPr>
              <a:lstStyle/>
              <a:p>
                <a:r>
                  <a:rPr lang="en-US" sz="2200" b="1" dirty="0"/>
                  <a:t>5.</a:t>
                </a:r>
                <a:r>
                  <a:rPr lang="en-US" sz="2200" dirty="0"/>
                  <a:t> For each of the following time series, express the model using B notation and determine whether the model is stationary and/or invertible. </a:t>
                </a:r>
              </a:p>
              <a:p>
                <a:r>
                  <a:rPr lang="en-US" sz="2200" dirty="0"/>
                  <a:t>A: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0.3</m:t>
                        </m:r>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a14:m>
                <a:endParaRPr lang="en-US" sz="2200" dirty="0"/>
              </a:p>
              <a:p>
                <a:r>
                  <a:rPr lang="en-US" sz="2200" dirty="0"/>
                  <a:t>B: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−1.3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4</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a14:m>
                <a:endParaRPr lang="en-US" sz="2200" dirty="0"/>
              </a:p>
              <a:p>
                <a:r>
                  <a:rPr lang="en-US" sz="2200" dirty="0"/>
                  <a:t>C: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0.</m:t>
                        </m:r>
                        <m:r>
                          <a:rPr lang="en-US" sz="2200" b="0" i="1" smtClean="0">
                            <a:latin typeface="Cambria Math" panose="02040503050406030204" pitchFamily="18" charset="0"/>
                          </a:rPr>
                          <m:t>5</m:t>
                        </m:r>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−1.3</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4</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oMath>
                </a14:m>
                <a:endParaRPr lang="en-US" sz="2200" dirty="0"/>
              </a:p>
            </p:txBody>
          </p:sp>
        </mc:Choice>
        <mc:Fallback xmlns="">
          <p:sp>
            <p:nvSpPr>
              <p:cNvPr id="6" name="TextBox 5">
                <a:extLst>
                  <a:ext uri="{FF2B5EF4-FFF2-40B4-BE49-F238E27FC236}">
                    <a16:creationId xmlns:a16="http://schemas.microsoft.com/office/drawing/2014/main" id="{A679B6DF-E19F-41F7-8E4F-6D3A3D299B94}"/>
                  </a:ext>
                </a:extLst>
              </p:cNvPr>
              <p:cNvSpPr txBox="1">
                <a:spLocks noRot="1" noChangeAspect="1" noMove="1" noResize="1" noEditPoints="1" noAdjustHandles="1" noChangeArrowheads="1" noChangeShapeType="1" noTextEdit="1"/>
              </p:cNvSpPr>
              <p:nvPr/>
            </p:nvSpPr>
            <p:spPr>
              <a:xfrm>
                <a:off x="838200" y="4260771"/>
                <a:ext cx="8255000" cy="2123658"/>
              </a:xfrm>
              <a:prstGeom prst="rect">
                <a:avLst/>
              </a:prstGeom>
              <a:blipFill>
                <a:blip r:embed="rId5"/>
                <a:stretch>
                  <a:fillRect l="-960" t="-2011" b="-4885"/>
                </a:stretch>
              </a:blipFill>
            </p:spPr>
            <p:txBody>
              <a:bodyPr/>
              <a:lstStyle/>
              <a:p>
                <a:r>
                  <a:rPr lang="en-US">
                    <a:noFill/>
                  </a:rPr>
                  <a:t> </a:t>
                </a:r>
              </a:p>
            </p:txBody>
          </p:sp>
        </mc:Fallback>
      </mc:AlternateContent>
    </p:spTree>
    <p:extLst>
      <p:ext uri="{BB962C8B-B14F-4D97-AF65-F5344CB8AC3E}">
        <p14:creationId xmlns:p14="http://schemas.microsoft.com/office/powerpoint/2010/main" val="132542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5257800" cy="830997"/>
              </a:xfrm>
              <a:prstGeom prst="rect">
                <a:avLst/>
              </a:prstGeom>
              <a:noFill/>
            </p:spPr>
            <p:txBody>
              <a:bodyPr wrap="square">
                <a:spAutoFit/>
              </a:bodyPr>
              <a:lstStyle/>
              <a:p>
                <a:r>
                  <a:rPr lang="en-US" sz="2400" b="1" dirty="0"/>
                  <a:t>Ex1.</a:t>
                </a:r>
                <a:r>
                  <a:rPr lang="en-US" sz="2400" dirty="0"/>
                  <a:t> For the time series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oMath>
                </a14:m>
                <a:r>
                  <a:rPr lang="en-US" sz="2400" dirty="0"/>
                  <a:t>, derive the expression for operation </a:t>
                </a:r>
                <a14:m>
                  <m:oMath xmlns:m="http://schemas.openxmlformats.org/officeDocument/2006/math">
                    <m:sSup>
                      <m:sSupPr>
                        <m:ctrlPr>
                          <a:rPr lang="en-US" sz="240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endParaRPr lang="en-US" sz="2400" dirty="0"/>
              </a:p>
            </p:txBody>
          </p:sp>
        </mc:Choice>
        <mc:Fallback xmlns="">
          <p:sp>
            <p:nvSpPr>
              <p:cNvPr id="6" name="TextBox 5">
                <a:extLst>
                  <a:ext uri="{FF2B5EF4-FFF2-40B4-BE49-F238E27FC236}">
                    <a16:creationId xmlns:a16="http://schemas.microsoft.com/office/drawing/2014/main" id="{BE0C950D-C358-4589-953E-AB89F6441B95}"/>
                  </a:ext>
                </a:extLst>
              </p:cNvPr>
              <p:cNvSpPr txBox="1">
                <a:spLocks noRot="1" noChangeAspect="1" noMove="1" noResize="1" noEditPoints="1" noAdjustHandles="1" noChangeArrowheads="1" noChangeShapeType="1" noTextEdit="1"/>
              </p:cNvSpPr>
              <p:nvPr/>
            </p:nvSpPr>
            <p:spPr>
              <a:xfrm>
                <a:off x="838199" y="1420335"/>
                <a:ext cx="5257800" cy="830997"/>
              </a:xfrm>
              <a:prstGeom prst="rect">
                <a:avLst/>
              </a:prstGeom>
              <a:blipFill>
                <a:blip r:embed="rId3"/>
                <a:stretch>
                  <a:fillRect l="-1738"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C698272-EDFB-47A7-9E4C-A5393541D0AF}"/>
                  </a:ext>
                </a:extLst>
              </p:cNvPr>
              <p:cNvSpPr txBox="1"/>
              <p:nvPr/>
            </p:nvSpPr>
            <p:spPr>
              <a:xfrm>
                <a:off x="6437810" y="365125"/>
                <a:ext cx="5257800" cy="1630896"/>
              </a:xfrm>
              <a:prstGeom prst="rect">
                <a:avLst/>
              </a:prstGeom>
              <a:noFill/>
            </p:spPr>
            <p:txBody>
              <a:bodyPr wrap="square">
                <a:spAutoFit/>
              </a:bodyPr>
              <a:lstStyle/>
              <a:p>
                <a:r>
                  <a:rPr lang="en-US" sz="2400" b="1" dirty="0"/>
                  <a:t>Q.</a:t>
                </a:r>
                <a:r>
                  <a:rPr lang="en-US" sz="2400" dirty="0"/>
                  <a:t> For the time series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oMath>
                </a14:m>
                <a:r>
                  <a:rPr lang="en-US" sz="2400" dirty="0"/>
                  <a:t>, perform the following differencing and state the final result</a:t>
                </a:r>
              </a:p>
              <a:p>
                <a:pPr/>
                <a14:m>
                  <m:oMathPara xmlns:m="http://schemas.openxmlformats.org/officeDocument/2006/math">
                    <m:oMathParaPr>
                      <m:jc m:val="centerGroup"/>
                    </m:oMathParaPr>
                    <m:oMath xmlns:m="http://schemas.openxmlformats.org/officeDocument/2006/math">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1−0.5</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𝐵</m:t>
                              </m:r>
                            </m:e>
                            <m:sup>
                              <m:r>
                                <a:rPr lang="en-US" sz="2400" b="0" i="1" smtClean="0">
                                  <a:solidFill>
                                    <a:schemeClr val="tx1"/>
                                  </a:solidFill>
                                  <a:latin typeface="Cambria Math" panose="02040503050406030204" pitchFamily="18" charset="0"/>
                                </a:rPr>
                                <m:t>2</m:t>
                              </m:r>
                            </m:sup>
                          </m:sSup>
                        </m:e>
                      </m:d>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𝐵</m:t>
                          </m:r>
                        </m:e>
                      </m:d>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oMath>
                  </m:oMathPara>
                </a14:m>
                <a:endParaRPr lang="en-US" sz="2400" dirty="0"/>
              </a:p>
            </p:txBody>
          </p:sp>
        </mc:Choice>
        <mc:Fallback xmlns="">
          <p:sp>
            <p:nvSpPr>
              <p:cNvPr id="2" name="TextBox 1">
                <a:extLst>
                  <a:ext uri="{FF2B5EF4-FFF2-40B4-BE49-F238E27FC236}">
                    <a16:creationId xmlns:a16="http://schemas.microsoft.com/office/drawing/2014/main" id="{3C698272-EDFB-47A7-9E4C-A5393541D0AF}"/>
                  </a:ext>
                </a:extLst>
              </p:cNvPr>
              <p:cNvSpPr txBox="1">
                <a:spLocks noRot="1" noChangeAspect="1" noMove="1" noResize="1" noEditPoints="1" noAdjustHandles="1" noChangeArrowheads="1" noChangeShapeType="1" noTextEdit="1"/>
              </p:cNvSpPr>
              <p:nvPr/>
            </p:nvSpPr>
            <p:spPr>
              <a:xfrm>
                <a:off x="6437810" y="365125"/>
                <a:ext cx="5257800" cy="1630896"/>
              </a:xfrm>
              <a:prstGeom prst="rect">
                <a:avLst/>
              </a:prstGeom>
              <a:blipFill>
                <a:blip r:embed="rId4"/>
                <a:stretch>
                  <a:fillRect l="-1738" t="-2996" r="-1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B54C1D-71BE-4D88-A575-C1CA6F49F5C3}"/>
                  </a:ext>
                </a:extLst>
              </p:cNvPr>
              <p:cNvSpPr txBox="1"/>
              <p:nvPr/>
            </p:nvSpPr>
            <p:spPr>
              <a:xfrm>
                <a:off x="736599" y="2428854"/>
                <a:ext cx="171450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𝐵</m:t>
                                  </m:r>
                                </m:e>
                                <m:sup>
                                  <m:r>
                                    <a:rPr lang="en-US" sz="2200" b="0" i="1" smtClean="0">
                                      <a:latin typeface="Cambria Math" panose="02040503050406030204" pitchFamily="18" charset="0"/>
                                    </a:rPr>
                                    <m:t>2</m:t>
                                  </m:r>
                                </m:sup>
                              </m:sSup>
                            </m:e>
                          </m:d>
                        </m:e>
                        <m:sup>
                          <m:r>
                            <a:rPr lang="en-US" sz="2200" b="0" i="1" smtClean="0">
                              <a:latin typeface="Cambria Math" panose="02040503050406030204" pitchFamily="18" charset="0"/>
                            </a:rPr>
                            <m:t>2</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oMath>
                  </m:oMathPara>
                </a14:m>
                <a:endParaRPr lang="en-US" sz="2200" dirty="0"/>
              </a:p>
            </p:txBody>
          </p:sp>
        </mc:Choice>
        <mc:Fallback xmlns="">
          <p:sp>
            <p:nvSpPr>
              <p:cNvPr id="7" name="TextBox 6">
                <a:extLst>
                  <a:ext uri="{FF2B5EF4-FFF2-40B4-BE49-F238E27FC236}">
                    <a16:creationId xmlns:a16="http://schemas.microsoft.com/office/drawing/2014/main" id="{04B54C1D-71BE-4D88-A575-C1CA6F49F5C3}"/>
                  </a:ext>
                </a:extLst>
              </p:cNvPr>
              <p:cNvSpPr txBox="1">
                <a:spLocks noRot="1" noChangeAspect="1" noMove="1" noResize="1" noEditPoints="1" noAdjustHandles="1" noChangeArrowheads="1" noChangeShapeType="1" noTextEdit="1"/>
              </p:cNvSpPr>
              <p:nvPr/>
            </p:nvSpPr>
            <p:spPr>
              <a:xfrm>
                <a:off x="736599" y="2428854"/>
                <a:ext cx="1714500"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02991D9-9F72-42D6-A0E9-522C26185DC5}"/>
                  </a:ext>
                </a:extLst>
              </p:cNvPr>
              <p:cNvSpPr txBox="1"/>
              <p:nvPr/>
            </p:nvSpPr>
            <p:spPr>
              <a:xfrm>
                <a:off x="2222498" y="2428854"/>
                <a:ext cx="295910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ctrlPr>
                            <a:rPr lang="en-US" sz="2200" i="1">
                              <a:latin typeface="Cambria Math" panose="02040503050406030204" pitchFamily="18" charset="0"/>
                            </a:rPr>
                          </m:ctrlPr>
                        </m:dPr>
                        <m:e>
                          <m:r>
                            <a:rPr lang="en-US" sz="2200" i="1">
                              <a:latin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rPr>
                                <m:t>𝐵</m:t>
                              </m:r>
                            </m:e>
                            <m:sup>
                              <m:r>
                                <a:rPr lang="en-US" sz="2200" i="1">
                                  <a:latin typeface="Cambria Math" panose="02040503050406030204" pitchFamily="18" charset="0"/>
                                </a:rPr>
                                <m:t>2</m:t>
                              </m:r>
                            </m:sup>
                          </m:sSup>
                        </m:e>
                      </m:d>
                      <m:d>
                        <m:dPr>
                          <m:ctrlPr>
                            <a:rPr lang="en-US" sz="2200" i="1">
                              <a:latin typeface="Cambria Math" panose="02040503050406030204" pitchFamily="18" charset="0"/>
                            </a:rPr>
                          </m:ctrlPr>
                        </m:dPr>
                        <m:e>
                          <m:r>
                            <a:rPr lang="en-US" sz="2200" i="1">
                              <a:latin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rPr>
                                <m:t>𝐵</m:t>
                              </m:r>
                            </m:e>
                            <m:sup>
                              <m:r>
                                <a:rPr lang="en-US" sz="2200" i="1">
                                  <a:latin typeface="Cambria Math" panose="02040503050406030204" pitchFamily="18" charset="0"/>
                                </a:rPr>
                                <m:t>2</m:t>
                              </m:r>
                            </m:sup>
                          </m:sSup>
                        </m:e>
                      </m:d>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oMath>
                  </m:oMathPara>
                </a14:m>
                <a:endParaRPr lang="en-US" sz="2200" dirty="0"/>
              </a:p>
            </p:txBody>
          </p:sp>
        </mc:Choice>
        <mc:Fallback xmlns="">
          <p:sp>
            <p:nvSpPr>
              <p:cNvPr id="8" name="TextBox 7">
                <a:extLst>
                  <a:ext uri="{FF2B5EF4-FFF2-40B4-BE49-F238E27FC236}">
                    <a16:creationId xmlns:a16="http://schemas.microsoft.com/office/drawing/2014/main" id="{502991D9-9F72-42D6-A0E9-522C26185DC5}"/>
                  </a:ext>
                </a:extLst>
              </p:cNvPr>
              <p:cNvSpPr txBox="1">
                <a:spLocks noRot="1" noChangeAspect="1" noMove="1" noResize="1" noEditPoints="1" noAdjustHandles="1" noChangeArrowheads="1" noChangeShapeType="1" noTextEdit="1"/>
              </p:cNvSpPr>
              <p:nvPr/>
            </p:nvSpPr>
            <p:spPr>
              <a:xfrm>
                <a:off x="2222498" y="2428854"/>
                <a:ext cx="2959102"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F3458DB-280B-4CF6-B0C5-EE3AF0BB385A}"/>
                  </a:ext>
                </a:extLst>
              </p:cNvPr>
              <p:cNvSpPr txBox="1"/>
              <p:nvPr/>
            </p:nvSpPr>
            <p:spPr>
              <a:xfrm>
                <a:off x="2260596" y="2873415"/>
                <a:ext cx="295910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ctrlPr>
                            <a:rPr lang="en-US" sz="2200" i="1">
                              <a:latin typeface="Cambria Math" panose="02040503050406030204" pitchFamily="18" charset="0"/>
                            </a:rPr>
                          </m:ctrlPr>
                        </m:dPr>
                        <m:e>
                          <m:r>
                            <a:rPr lang="en-US" sz="2200" i="1">
                              <a:latin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rPr>
                                <m:t>𝐵</m:t>
                              </m:r>
                            </m:e>
                            <m:sup>
                              <m:r>
                                <a:rPr lang="en-US" sz="2200" i="1">
                                  <a:latin typeface="Cambria Math" panose="02040503050406030204" pitchFamily="18" charset="0"/>
                                </a:rPr>
                                <m:t>2</m:t>
                              </m:r>
                            </m:sup>
                          </m:sSup>
                        </m:e>
                      </m:d>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e>
                      </m:d>
                    </m:oMath>
                  </m:oMathPara>
                </a14:m>
                <a:endParaRPr lang="en-US" sz="2200" dirty="0"/>
              </a:p>
            </p:txBody>
          </p:sp>
        </mc:Choice>
        <mc:Fallback xmlns="">
          <p:sp>
            <p:nvSpPr>
              <p:cNvPr id="9" name="TextBox 8">
                <a:extLst>
                  <a:ext uri="{FF2B5EF4-FFF2-40B4-BE49-F238E27FC236}">
                    <a16:creationId xmlns:a16="http://schemas.microsoft.com/office/drawing/2014/main" id="{9F3458DB-280B-4CF6-B0C5-EE3AF0BB385A}"/>
                  </a:ext>
                </a:extLst>
              </p:cNvPr>
              <p:cNvSpPr txBox="1">
                <a:spLocks noRot="1" noChangeAspect="1" noMove="1" noResize="1" noEditPoints="1" noAdjustHandles="1" noChangeArrowheads="1" noChangeShapeType="1" noTextEdit="1"/>
              </p:cNvSpPr>
              <p:nvPr/>
            </p:nvSpPr>
            <p:spPr>
              <a:xfrm>
                <a:off x="2260596" y="2873415"/>
                <a:ext cx="2959102"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3C9D20-8F46-44A5-92EF-E4B8549CFBB0}"/>
                  </a:ext>
                </a:extLst>
              </p:cNvPr>
              <p:cNvSpPr txBox="1"/>
              <p:nvPr/>
            </p:nvSpPr>
            <p:spPr>
              <a:xfrm>
                <a:off x="2260596" y="3357063"/>
                <a:ext cx="392430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𝐵</m:t>
                          </m:r>
                        </m:e>
                        <m:sup>
                          <m:r>
                            <a:rPr lang="en-US" sz="2200" i="1">
                              <a:latin typeface="Cambria Math" panose="02040503050406030204" pitchFamily="18" charset="0"/>
                            </a:rPr>
                            <m:t>2</m:t>
                          </m:r>
                        </m:sup>
                      </m:sSup>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e>
                      </m:d>
                    </m:oMath>
                  </m:oMathPara>
                </a14:m>
                <a:endParaRPr lang="en-US" sz="2200" dirty="0"/>
              </a:p>
            </p:txBody>
          </p:sp>
        </mc:Choice>
        <mc:Fallback xmlns="">
          <p:sp>
            <p:nvSpPr>
              <p:cNvPr id="10" name="TextBox 9">
                <a:extLst>
                  <a:ext uri="{FF2B5EF4-FFF2-40B4-BE49-F238E27FC236}">
                    <a16:creationId xmlns:a16="http://schemas.microsoft.com/office/drawing/2014/main" id="{083C9D20-8F46-44A5-92EF-E4B8549CFBB0}"/>
                  </a:ext>
                </a:extLst>
              </p:cNvPr>
              <p:cNvSpPr txBox="1">
                <a:spLocks noRot="1" noChangeAspect="1" noMove="1" noResize="1" noEditPoints="1" noAdjustHandles="1" noChangeArrowheads="1" noChangeShapeType="1" noTextEdit="1"/>
              </p:cNvSpPr>
              <p:nvPr/>
            </p:nvSpPr>
            <p:spPr>
              <a:xfrm>
                <a:off x="2260596" y="3357063"/>
                <a:ext cx="3924304" cy="430887"/>
              </a:xfrm>
              <a:prstGeom prst="rect">
                <a:avLst/>
              </a:prstGeom>
              <a:blipFill>
                <a:blip r:embed="rId8"/>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2908078-0D09-4B86-8760-EA42138B8C7B}"/>
                  </a:ext>
                </a:extLst>
              </p:cNvPr>
              <p:cNvSpPr txBox="1"/>
              <p:nvPr/>
            </p:nvSpPr>
            <p:spPr>
              <a:xfrm>
                <a:off x="2235196" y="3840711"/>
                <a:ext cx="392430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e>
                      </m:d>
                      <m:r>
                        <a:rPr lang="en-US" sz="2200" b="0" i="1" smtClean="0">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−4</m:t>
                              </m:r>
                            </m:sub>
                          </m:sSub>
                        </m:e>
                      </m:d>
                    </m:oMath>
                  </m:oMathPara>
                </a14:m>
                <a:endParaRPr lang="en-US" sz="2200" dirty="0"/>
              </a:p>
            </p:txBody>
          </p:sp>
        </mc:Choice>
        <mc:Fallback xmlns="">
          <p:sp>
            <p:nvSpPr>
              <p:cNvPr id="11" name="TextBox 10">
                <a:extLst>
                  <a:ext uri="{FF2B5EF4-FFF2-40B4-BE49-F238E27FC236}">
                    <a16:creationId xmlns:a16="http://schemas.microsoft.com/office/drawing/2014/main" id="{D2908078-0D09-4B86-8760-EA42138B8C7B}"/>
                  </a:ext>
                </a:extLst>
              </p:cNvPr>
              <p:cNvSpPr txBox="1">
                <a:spLocks noRot="1" noChangeAspect="1" noMove="1" noResize="1" noEditPoints="1" noAdjustHandles="1" noChangeArrowheads="1" noChangeShapeType="1" noTextEdit="1"/>
              </p:cNvSpPr>
              <p:nvPr/>
            </p:nvSpPr>
            <p:spPr>
              <a:xfrm>
                <a:off x="2235196" y="3840711"/>
                <a:ext cx="3924304" cy="43088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36244F4-76D0-4BCB-98C1-E0894A5B2DF5}"/>
                  </a:ext>
                </a:extLst>
              </p:cNvPr>
              <p:cNvSpPr txBox="1"/>
              <p:nvPr/>
            </p:nvSpPr>
            <p:spPr>
              <a:xfrm>
                <a:off x="2019298" y="4310672"/>
                <a:ext cx="392430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−4</m:t>
                          </m:r>
                        </m:sub>
                      </m:sSub>
                    </m:oMath>
                  </m:oMathPara>
                </a14:m>
                <a:endParaRPr lang="en-US" sz="2200" dirty="0"/>
              </a:p>
            </p:txBody>
          </p:sp>
        </mc:Choice>
        <mc:Fallback xmlns="">
          <p:sp>
            <p:nvSpPr>
              <p:cNvPr id="12" name="TextBox 11">
                <a:extLst>
                  <a:ext uri="{FF2B5EF4-FFF2-40B4-BE49-F238E27FC236}">
                    <a16:creationId xmlns:a16="http://schemas.microsoft.com/office/drawing/2014/main" id="{F36244F4-76D0-4BCB-98C1-E0894A5B2DF5}"/>
                  </a:ext>
                </a:extLst>
              </p:cNvPr>
              <p:cNvSpPr txBox="1">
                <a:spLocks noRot="1" noChangeAspect="1" noMove="1" noResize="1" noEditPoints="1" noAdjustHandles="1" noChangeArrowheads="1" noChangeShapeType="1" noTextEdit="1"/>
              </p:cNvSpPr>
              <p:nvPr/>
            </p:nvSpPr>
            <p:spPr>
              <a:xfrm>
                <a:off x="2019298" y="4310672"/>
                <a:ext cx="3924304" cy="4308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025047-A08A-4659-90C6-A73977B70DAC}"/>
                  </a:ext>
                </a:extLst>
              </p:cNvPr>
              <p:cNvSpPr txBox="1"/>
              <p:nvPr/>
            </p:nvSpPr>
            <p:spPr>
              <a:xfrm>
                <a:off x="1650998" y="4787762"/>
                <a:ext cx="3924304"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2</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−4</m:t>
                          </m:r>
                        </m:sub>
                      </m:sSub>
                    </m:oMath>
                  </m:oMathPara>
                </a14:m>
                <a:endParaRPr lang="en-US" sz="2200" dirty="0"/>
              </a:p>
            </p:txBody>
          </p:sp>
        </mc:Choice>
        <mc:Fallback xmlns="">
          <p:sp>
            <p:nvSpPr>
              <p:cNvPr id="14" name="TextBox 13">
                <a:extLst>
                  <a:ext uri="{FF2B5EF4-FFF2-40B4-BE49-F238E27FC236}">
                    <a16:creationId xmlns:a16="http://schemas.microsoft.com/office/drawing/2014/main" id="{05025047-A08A-4659-90C6-A73977B70DAC}"/>
                  </a:ext>
                </a:extLst>
              </p:cNvPr>
              <p:cNvSpPr txBox="1">
                <a:spLocks noRot="1" noChangeAspect="1" noMove="1" noResize="1" noEditPoints="1" noAdjustHandles="1" noChangeArrowheads="1" noChangeShapeType="1" noTextEdit="1"/>
              </p:cNvSpPr>
              <p:nvPr/>
            </p:nvSpPr>
            <p:spPr>
              <a:xfrm>
                <a:off x="1650998" y="4787762"/>
                <a:ext cx="3924304"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2B50628-F5BB-4230-9E14-80ACC26D8267}"/>
                  </a:ext>
                </a:extLst>
              </p:cNvPr>
              <p:cNvSpPr txBox="1"/>
              <p:nvPr/>
            </p:nvSpPr>
            <p:spPr>
              <a:xfrm>
                <a:off x="2222498" y="5373114"/>
                <a:ext cx="1168402"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m:rPr>
                              <m:sty m:val="p"/>
                            </m:rP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2</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oMath>
                  </m:oMathPara>
                </a14:m>
                <a:endParaRPr lang="en-US" sz="2200" dirty="0"/>
              </a:p>
            </p:txBody>
          </p:sp>
        </mc:Choice>
        <mc:Fallback xmlns="">
          <p:sp>
            <p:nvSpPr>
              <p:cNvPr id="15" name="TextBox 14">
                <a:extLst>
                  <a:ext uri="{FF2B5EF4-FFF2-40B4-BE49-F238E27FC236}">
                    <a16:creationId xmlns:a16="http://schemas.microsoft.com/office/drawing/2014/main" id="{72B50628-F5BB-4230-9E14-80ACC26D8267}"/>
                  </a:ext>
                </a:extLst>
              </p:cNvPr>
              <p:cNvSpPr txBox="1">
                <a:spLocks noRot="1" noChangeAspect="1" noMove="1" noResize="1" noEditPoints="1" noAdjustHandles="1" noChangeArrowheads="1" noChangeShapeType="1" noTextEdit="1"/>
              </p:cNvSpPr>
              <p:nvPr/>
            </p:nvSpPr>
            <p:spPr>
              <a:xfrm>
                <a:off x="2222498" y="5373114"/>
                <a:ext cx="1168402" cy="430887"/>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1000"/>
                                        <p:tgtEl>
                                          <p:spTgt spid="1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1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Characteristic Polynomial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830997"/>
              </a:xfrm>
              <a:prstGeom prst="rect">
                <a:avLst/>
              </a:prstGeom>
              <a:noFill/>
            </p:spPr>
            <p:txBody>
              <a:bodyPr wrap="square">
                <a:spAutoFit/>
              </a:bodyPr>
              <a:lstStyle/>
              <a:p>
                <a:r>
                  <a:rPr lang="en-US" sz="2400" dirty="0"/>
                  <a:t>When defining the MA(q) &amp; AR(p) time series as</a:t>
                </a:r>
              </a:p>
              <a:p>
                <a:pPr algn="ct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r>
                      <a:rPr lang="en-US" sz="2400" b="0" i="1" smtClean="0">
                        <a:solidFill>
                          <a:schemeClr val="tx1"/>
                        </a:solidFill>
                        <a:latin typeface="Cambria Math" panose="02040503050406030204" pitchFamily="18" charset="0"/>
                      </a:rPr>
                      <m:t>=</m:t>
                    </m:r>
                    <m:r>
                      <a:rPr lang="el-GR" sz="2400" i="1">
                        <a:latin typeface="Cambria Math" panose="02040503050406030204" pitchFamily="18" charset="0"/>
                        <a:ea typeface="Cambria Math" panose="02040503050406030204" pitchFamily="18" charset="0"/>
                      </a:rPr>
                      <m:t>𝜃</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𝐵</m:t>
                        </m:r>
                      </m:e>
                    </m:d>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ea typeface="Cambria Math" panose="02040503050406030204" pitchFamily="18" charset="0"/>
                          </a:rPr>
                          <m:t>𝜀</m:t>
                        </m:r>
                      </m:e>
                      <m:sub>
                        <m:r>
                          <a:rPr lang="en-US" sz="2400" i="1">
                            <a:solidFill>
                              <a:schemeClr val="tx1"/>
                            </a:solidFill>
                            <a:latin typeface="Cambria Math" panose="02040503050406030204" pitchFamily="18" charset="0"/>
                          </a:rPr>
                          <m:t>𝑡</m:t>
                        </m:r>
                      </m:sub>
                    </m:sSub>
                  </m:oMath>
                </a14:m>
                <a:r>
                  <a:rPr lang="en-US" sz="2400" dirty="0"/>
                  <a:t> 	 &amp;   </a:t>
                </a:r>
                <a14:m>
                  <m:oMath xmlns:m="http://schemas.openxmlformats.org/officeDocument/2006/math">
                    <m:r>
                      <a:rPr lang="el-GR" sz="2400" i="1">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endParaRPr lang="en-US" sz="2400" dirty="0"/>
              </a:p>
            </p:txBody>
          </p:sp>
        </mc:Choice>
        <mc:Fallback xmlns="">
          <p:sp>
            <p:nvSpPr>
              <p:cNvPr id="4" name="TextBox 3">
                <a:extLst>
                  <a:ext uri="{FF2B5EF4-FFF2-40B4-BE49-F238E27FC236}">
                    <a16:creationId xmlns:a16="http://schemas.microsoft.com/office/drawing/2014/main" id="{B4410A58-F65C-48D8-854E-CD9CD6A8B9A9}"/>
                  </a:ext>
                </a:extLst>
              </p:cNvPr>
              <p:cNvSpPr txBox="1">
                <a:spLocks noRot="1" noChangeAspect="1" noMove="1" noResize="1" noEditPoints="1" noAdjustHandles="1" noChangeArrowheads="1" noChangeShapeType="1" noTextEdit="1"/>
              </p:cNvSpPr>
              <p:nvPr/>
            </p:nvSpPr>
            <p:spPr>
              <a:xfrm>
                <a:off x="849868" y="1414913"/>
                <a:ext cx="6370473" cy="830997"/>
              </a:xfrm>
              <a:prstGeom prst="rect">
                <a:avLst/>
              </a:prstGeom>
              <a:blipFill>
                <a:blip r:embed="rId3"/>
                <a:stretch>
                  <a:fillRect l="-1435" t="-5882" b="-16176"/>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3F9B970-93AA-44EF-B16C-A049CECEF079}"/>
              </a:ext>
            </a:extLst>
          </p:cNvPr>
          <p:cNvSpPr/>
          <p:nvPr/>
        </p:nvSpPr>
        <p:spPr>
          <a:xfrm>
            <a:off x="7528141" y="352598"/>
            <a:ext cx="4305891" cy="2352026"/>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7528140" y="408078"/>
                <a:ext cx="4196221" cy="1134349"/>
              </a:xfrm>
              <a:prstGeom prst="rect">
                <a:avLst/>
              </a:prstGeom>
              <a:noFill/>
            </p:spPr>
            <p:txBody>
              <a:bodyPr wrap="square">
                <a:spAutoFit/>
              </a:bodyPr>
              <a:lstStyle/>
              <a:p>
                <a:r>
                  <a:rPr lang="en-US" sz="2200" dirty="0"/>
                  <a:t>• Any MA(q) can be represented as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𝑋</m:t>
                        </m:r>
                      </m:e>
                      <m:sub>
                        <m:r>
                          <a:rPr lang="en-US" sz="2000" i="1">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m:t>
                    </m:r>
                    <m:r>
                      <a:rPr lang="el-GR" sz="2000" i="1">
                        <a:latin typeface="Cambria Math" panose="02040503050406030204" pitchFamily="18" charset="0"/>
                        <a:ea typeface="Cambria Math" panose="02040503050406030204" pitchFamily="18" charset="0"/>
                      </a:rPr>
                      <m:t>𝜃</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𝐵</m:t>
                        </m:r>
                      </m:e>
                    </m:d>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𝜀</m:t>
                        </m:r>
                      </m:e>
                      <m:sub>
                        <m:r>
                          <a:rPr lang="en-US" sz="2000" i="1">
                            <a:solidFill>
                              <a:schemeClr val="tx1"/>
                            </a:solidFill>
                            <a:latin typeface="Cambria Math" panose="02040503050406030204" pitchFamily="18" charset="0"/>
                          </a:rPr>
                          <m:t>𝑡</m:t>
                        </m:r>
                      </m:sub>
                    </m:sSub>
                  </m:oMath>
                </a14:m>
                <a:r>
                  <a:rPr lang="en-US" sz="2200" dirty="0"/>
                  <a:t> where</a:t>
                </a:r>
              </a:p>
              <a:p>
                <a:pPr/>
                <a14:m>
                  <m:oMathPara xmlns:m="http://schemas.openxmlformats.org/officeDocument/2006/math">
                    <m:oMathParaPr>
                      <m:jc m:val="centerGroup"/>
                    </m:oMathParaPr>
                    <m:oMath xmlns:m="http://schemas.openxmlformats.org/officeDocument/2006/math">
                      <m:r>
                        <a:rPr lang="el-GR" sz="2000" i="1">
                          <a:latin typeface="Cambria Math" panose="02040503050406030204" pitchFamily="18" charset="0"/>
                          <a:ea typeface="Cambria Math" panose="02040503050406030204" pitchFamily="18" charset="0"/>
                        </a:rPr>
                        <m:t>𝜃</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𝐵</m:t>
                          </m:r>
                        </m:e>
                      </m:d>
                      <m:r>
                        <a:rPr lang="en-US" sz="2000" b="0" i="1" smtClean="0">
                          <a:solidFill>
                            <a:schemeClr val="tx1"/>
                          </a:solidFill>
                          <a:latin typeface="Cambria Math" panose="02040503050406030204" pitchFamily="18" charset="0"/>
                          <a:ea typeface="Cambria Math" panose="02040503050406030204" pitchFamily="18" charset="0"/>
                        </a:rPr>
                        <m:t>=1−</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𝜃</m:t>
                          </m:r>
                        </m:e>
                        <m:sub>
                          <m:r>
                            <a:rPr lang="en-US" sz="2000" b="0" i="1" smtClean="0">
                              <a:solidFill>
                                <a:schemeClr val="tx1"/>
                              </a:solidFill>
                              <a:latin typeface="Cambria Math" panose="02040503050406030204" pitchFamily="18" charset="0"/>
                              <a:ea typeface="Cambria Math" panose="02040503050406030204" pitchFamily="18" charset="0"/>
                            </a:rPr>
                            <m:t>1</m:t>
                          </m:r>
                        </m:sub>
                      </m:sSub>
                      <m:r>
                        <a:rPr lang="en-US" sz="2000" b="0" i="1" smtClean="0">
                          <a:solidFill>
                            <a:schemeClr val="tx1"/>
                          </a:solidFill>
                          <a:latin typeface="Cambria Math" panose="02040503050406030204" pitchFamily="18" charset="0"/>
                          <a:ea typeface="Cambria Math" panose="02040503050406030204" pitchFamily="18" charset="0"/>
                        </a:rPr>
                        <m:t>𝐵</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𝜃</m:t>
                          </m:r>
                        </m:e>
                        <m:sub>
                          <m:r>
                            <a:rPr lang="en-US" sz="2000" b="0" i="1" smtClean="0">
                              <a:solidFill>
                                <a:schemeClr val="tx1"/>
                              </a:solidFill>
                              <a:latin typeface="Cambria Math" panose="02040503050406030204" pitchFamily="18" charset="0"/>
                              <a:ea typeface="Cambria Math" panose="02040503050406030204" pitchFamily="18" charset="0"/>
                            </a:rPr>
                            <m:t>𝑞</m:t>
                          </m:r>
                        </m:sub>
                      </m:sSub>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𝐵</m:t>
                          </m:r>
                        </m:e>
                        <m:sup>
                          <m:r>
                            <a:rPr lang="en-US" sz="2000" b="0" i="1" smtClean="0">
                              <a:solidFill>
                                <a:schemeClr val="tx1"/>
                              </a:solidFill>
                              <a:latin typeface="Cambria Math" panose="02040503050406030204" pitchFamily="18" charset="0"/>
                              <a:ea typeface="Cambria Math" panose="02040503050406030204" pitchFamily="18" charset="0"/>
                            </a:rPr>
                            <m:t>𝑞</m:t>
                          </m:r>
                        </m:sup>
                      </m:sSup>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7528140" y="408078"/>
                <a:ext cx="4196221" cy="1134349"/>
              </a:xfrm>
              <a:prstGeom prst="rect">
                <a:avLst/>
              </a:prstGeom>
              <a:blipFill>
                <a:blip r:embed="rId4"/>
                <a:stretch>
                  <a:fillRect l="-1890" t="-3763" r="-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7D43BE6-F5B5-4031-A702-F2D542DABEBC}"/>
                  </a:ext>
                </a:extLst>
              </p:cNvPr>
              <p:cNvSpPr txBox="1"/>
              <p:nvPr/>
            </p:nvSpPr>
            <p:spPr>
              <a:xfrm>
                <a:off x="7528140" y="1515324"/>
                <a:ext cx="4108538" cy="1189300"/>
              </a:xfrm>
              <a:prstGeom prst="rect">
                <a:avLst/>
              </a:prstGeom>
              <a:noFill/>
            </p:spPr>
            <p:txBody>
              <a:bodyPr wrap="square">
                <a:spAutoFit/>
              </a:bodyPr>
              <a:lstStyle/>
              <a:p>
                <a:r>
                  <a:rPr lang="en-US" sz="2200" dirty="0"/>
                  <a:t>• Any AR(p) can be represented as </a:t>
                </a:r>
                <a14:m>
                  <m:oMath xmlns:m="http://schemas.openxmlformats.org/officeDocument/2006/math">
                    <m:r>
                      <a:rPr lang="el-GR"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𝐵</m:t>
                        </m:r>
                      </m:e>
                    </m:d>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oMath>
                </a14:m>
                <a:r>
                  <a:rPr lang="en-US" sz="2200" dirty="0"/>
                  <a:t> where</a:t>
                </a:r>
              </a:p>
              <a:p>
                <a:pPr/>
                <a14:m>
                  <m:oMathPara xmlns:m="http://schemas.openxmlformats.org/officeDocument/2006/math">
                    <m:oMathParaPr>
                      <m:jc m:val="centerGroup"/>
                    </m:oMathParaPr>
                    <m:oMath xmlns:m="http://schemas.openxmlformats.org/officeDocument/2006/math">
                      <m:r>
                        <a:rPr lang="el-GR" sz="2400" i="1">
                          <a:latin typeface="Cambria Math" panose="02040503050406030204" pitchFamily="18" charset="0"/>
                          <a:ea typeface="Cambria Math" panose="02040503050406030204" pitchFamily="18" charset="0"/>
                        </a:rPr>
                        <m:t>𝜑</m:t>
                      </m:r>
                      <m:d>
                        <m:dPr>
                          <m:ctrlPr>
                            <a:rPr lang="en-US" sz="2200" b="0" i="1" smtClean="0">
                              <a:solidFill>
                                <a:schemeClr val="tx1"/>
                              </a:solidFill>
                              <a:latin typeface="Cambria Math" panose="02040503050406030204" pitchFamily="18" charset="0"/>
                              <a:ea typeface="Cambria Math" panose="02040503050406030204" pitchFamily="18" charset="0"/>
                            </a:rPr>
                          </m:ctrlPr>
                        </m:dPr>
                        <m:e>
                          <m:r>
                            <a:rPr lang="en-US" sz="2200" b="0" i="1" smtClean="0">
                              <a:solidFill>
                                <a:schemeClr val="tx1"/>
                              </a:solidFill>
                              <a:latin typeface="Cambria Math" panose="02040503050406030204" pitchFamily="18" charset="0"/>
                              <a:ea typeface="Cambria Math" panose="02040503050406030204" pitchFamily="18" charset="0"/>
                            </a:rPr>
                            <m:t>𝐵</m:t>
                          </m:r>
                        </m:e>
                      </m:d>
                      <m:r>
                        <a:rPr lang="en-US" sz="2200" b="0" i="1" smtClean="0">
                          <a:solidFill>
                            <a:schemeClr val="tx1"/>
                          </a:solidFill>
                          <a:latin typeface="Cambria Math" panose="02040503050406030204" pitchFamily="18" charset="0"/>
                          <a:ea typeface="Cambria Math" panose="02040503050406030204" pitchFamily="18" charset="0"/>
                        </a:rPr>
                        <m:t>=1−</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𝜑</m:t>
                          </m:r>
                        </m:e>
                        <m:sub>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𝐵</m:t>
                      </m:r>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solidFill>
                                <a:schemeClr val="tx1"/>
                              </a:solidFill>
                              <a:latin typeface="Cambria Math" panose="02040503050406030204" pitchFamily="18" charset="0"/>
                              <a:ea typeface="Cambria Math" panose="02040503050406030204" pitchFamily="18" charset="0"/>
                            </a:rPr>
                            <m:t>𝑝</m:t>
                          </m:r>
                        </m:sub>
                      </m:sSub>
                      <m:sSup>
                        <m:sSupPr>
                          <m:ctrlPr>
                            <a:rPr lang="en-US" sz="2200" b="0" i="1" smtClean="0">
                              <a:solidFill>
                                <a:schemeClr val="tx1"/>
                              </a:solidFill>
                              <a:latin typeface="Cambria Math" panose="02040503050406030204" pitchFamily="18" charset="0"/>
                              <a:ea typeface="Cambria Math" panose="02040503050406030204" pitchFamily="18" charset="0"/>
                            </a:rPr>
                          </m:ctrlPr>
                        </m:sSupPr>
                        <m:e>
                          <m:r>
                            <a:rPr lang="en-US" sz="2200" b="0" i="1" smtClean="0">
                              <a:solidFill>
                                <a:schemeClr val="tx1"/>
                              </a:solidFill>
                              <a:latin typeface="Cambria Math" panose="02040503050406030204" pitchFamily="18" charset="0"/>
                              <a:ea typeface="Cambria Math" panose="02040503050406030204" pitchFamily="18" charset="0"/>
                            </a:rPr>
                            <m:t>𝐵</m:t>
                          </m:r>
                        </m:e>
                        <m:sup>
                          <m:r>
                            <a:rPr lang="en-US" sz="2200" b="0" i="1" smtClean="0">
                              <a:solidFill>
                                <a:schemeClr val="tx1"/>
                              </a:solidFill>
                              <a:latin typeface="Cambria Math" panose="02040503050406030204" pitchFamily="18" charset="0"/>
                              <a:ea typeface="Cambria Math" panose="02040503050406030204" pitchFamily="18" charset="0"/>
                            </a:rPr>
                            <m:t>𝑝</m:t>
                          </m:r>
                        </m:sup>
                      </m:sSup>
                    </m:oMath>
                  </m:oMathPara>
                </a14:m>
                <a:endParaRPr lang="en-US" sz="2200" dirty="0"/>
              </a:p>
            </p:txBody>
          </p:sp>
        </mc:Choice>
        <mc:Fallback xmlns="">
          <p:sp>
            <p:nvSpPr>
              <p:cNvPr id="9" name="TextBox 8">
                <a:extLst>
                  <a:ext uri="{FF2B5EF4-FFF2-40B4-BE49-F238E27FC236}">
                    <a16:creationId xmlns:a16="http://schemas.microsoft.com/office/drawing/2014/main" id="{17D43BE6-F5B5-4031-A702-F2D542DABEBC}"/>
                  </a:ext>
                </a:extLst>
              </p:cNvPr>
              <p:cNvSpPr txBox="1">
                <a:spLocks noRot="1" noChangeAspect="1" noMove="1" noResize="1" noEditPoints="1" noAdjustHandles="1" noChangeArrowheads="1" noChangeShapeType="1" noTextEdit="1"/>
              </p:cNvSpPr>
              <p:nvPr/>
            </p:nvSpPr>
            <p:spPr>
              <a:xfrm>
                <a:off x="7528140" y="1515324"/>
                <a:ext cx="4108538" cy="1189300"/>
              </a:xfrm>
              <a:prstGeom prst="rect">
                <a:avLst/>
              </a:prstGeom>
              <a:blipFill>
                <a:blip r:embed="rId5"/>
                <a:stretch>
                  <a:fillRect l="-1929" t="-3590" r="-23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0DD9FC-D6F9-451C-B414-A3A285F399FC}"/>
                  </a:ext>
                </a:extLst>
              </p:cNvPr>
              <p:cNvSpPr txBox="1"/>
              <p:nvPr/>
            </p:nvSpPr>
            <p:spPr>
              <a:xfrm>
                <a:off x="849868" y="2245910"/>
                <a:ext cx="6370473" cy="830997"/>
              </a:xfrm>
              <a:prstGeom prst="rect">
                <a:avLst/>
              </a:prstGeom>
              <a:noFill/>
            </p:spPr>
            <p:txBody>
              <a:bodyPr wrap="square">
                <a:spAutoFit/>
              </a:bodyPr>
              <a:lstStyle/>
              <a:p>
                <a:r>
                  <a:rPr lang="en-US" sz="2400" dirty="0"/>
                  <a:t>the two functions </a:t>
                </a:r>
                <a14:m>
                  <m:oMath xmlns:m="http://schemas.openxmlformats.org/officeDocument/2006/math">
                    <m:r>
                      <a:rPr lang="el-GR" sz="2400" b="0" i="1" smtClean="0">
                        <a:solidFill>
                          <a:schemeClr val="tx1"/>
                        </a:solidFill>
                        <a:latin typeface="Cambria Math" panose="02040503050406030204" pitchFamily="18" charset="0"/>
                        <a:ea typeface="Cambria Math" panose="02040503050406030204" pitchFamily="18" charset="0"/>
                      </a:rPr>
                      <m:t>𝜃</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m:t>
                        </m:r>
                      </m:e>
                    </m:d>
                  </m:oMath>
                </a14:m>
                <a:r>
                  <a:rPr lang="en-US" sz="2400" dirty="0"/>
                  <a:t> and </a:t>
                </a:r>
                <a14:m>
                  <m:oMath xmlns:m="http://schemas.openxmlformats.org/officeDocument/2006/math">
                    <m:r>
                      <a:rPr lang="el-GR" sz="2400" i="1" smtClean="0">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oMath>
                </a14:m>
                <a:r>
                  <a:rPr lang="en-US" sz="2400" dirty="0"/>
                  <a:t> are known as Characteristic Polynomial.  </a:t>
                </a:r>
              </a:p>
            </p:txBody>
          </p:sp>
        </mc:Choice>
        <mc:Fallback xmlns="">
          <p:sp>
            <p:nvSpPr>
              <p:cNvPr id="17" name="TextBox 16">
                <a:extLst>
                  <a:ext uri="{FF2B5EF4-FFF2-40B4-BE49-F238E27FC236}">
                    <a16:creationId xmlns:a16="http://schemas.microsoft.com/office/drawing/2014/main" id="{4A0DD9FC-D6F9-451C-B414-A3A285F399FC}"/>
                  </a:ext>
                </a:extLst>
              </p:cNvPr>
              <p:cNvSpPr txBox="1">
                <a:spLocks noRot="1" noChangeAspect="1" noMove="1" noResize="1" noEditPoints="1" noAdjustHandles="1" noChangeArrowheads="1" noChangeShapeType="1" noTextEdit="1"/>
              </p:cNvSpPr>
              <p:nvPr/>
            </p:nvSpPr>
            <p:spPr>
              <a:xfrm>
                <a:off x="849868" y="2245910"/>
                <a:ext cx="6370473" cy="830997"/>
              </a:xfrm>
              <a:prstGeom prst="rect">
                <a:avLst/>
              </a:prstGeom>
              <a:blipFill>
                <a:blip r:embed="rId6"/>
                <a:stretch>
                  <a:fillRect l="-1435"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43F9376-22DD-4234-8D4D-6834DF7DD665}"/>
                  </a:ext>
                </a:extLst>
              </p:cNvPr>
              <p:cNvSpPr txBox="1"/>
              <p:nvPr/>
            </p:nvSpPr>
            <p:spPr>
              <a:xfrm>
                <a:off x="838200" y="3295698"/>
                <a:ext cx="6370473" cy="1569660"/>
              </a:xfrm>
              <a:prstGeom prst="rect">
                <a:avLst/>
              </a:prstGeom>
              <a:noFill/>
            </p:spPr>
            <p:txBody>
              <a:bodyPr wrap="square">
                <a:spAutoFit/>
              </a:bodyPr>
              <a:lstStyle/>
              <a:p>
                <a:r>
                  <a:rPr lang="en-US" sz="2400" b="1" dirty="0">
                    <a:solidFill>
                      <a:srgbClr val="FF0000"/>
                    </a:solidFill>
                  </a:rPr>
                  <a:t>Theorem</a:t>
                </a:r>
                <a:r>
                  <a:rPr lang="en-US" sz="2400" b="1" dirty="0"/>
                  <a:t>. </a:t>
                </a:r>
                <a:r>
                  <a:rPr lang="en-US" sz="2400" dirty="0"/>
                  <a:t>An </a:t>
                </a:r>
                <a:r>
                  <a:rPr lang="en-US" sz="2400" dirty="0">
                    <a:solidFill>
                      <a:srgbClr val="0070C0"/>
                    </a:solidFill>
                  </a:rPr>
                  <a:t>AR(p)</a:t>
                </a:r>
                <a:r>
                  <a:rPr lang="en-US" sz="2400" dirty="0"/>
                  <a:t> time series is </a:t>
                </a:r>
                <a:r>
                  <a:rPr lang="en-US" sz="2400" dirty="0">
                    <a:solidFill>
                      <a:srgbClr val="0070C0"/>
                    </a:solidFill>
                  </a:rPr>
                  <a:t>stationary</a:t>
                </a:r>
                <a:r>
                  <a:rPr lang="en-US" sz="2400" dirty="0"/>
                  <a:t> iff absolute value of all roots for equation </a:t>
                </a:r>
                <a14:m>
                  <m:oMath xmlns:m="http://schemas.openxmlformats.org/officeDocument/2006/math">
                    <m:r>
                      <a:rPr lang="el-GR" sz="2400" i="1">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=0</m:t>
                    </m:r>
                  </m:oMath>
                </a14:m>
                <a:r>
                  <a:rPr lang="en-US" sz="2400" dirty="0"/>
                  <a:t> are greater than 1. That includes real and complex roots. </a:t>
                </a:r>
              </a:p>
            </p:txBody>
          </p:sp>
        </mc:Choice>
        <mc:Fallback xmlns="">
          <p:sp>
            <p:nvSpPr>
              <p:cNvPr id="19" name="TextBox 18">
                <a:extLst>
                  <a:ext uri="{FF2B5EF4-FFF2-40B4-BE49-F238E27FC236}">
                    <a16:creationId xmlns:a16="http://schemas.microsoft.com/office/drawing/2014/main" id="{443F9376-22DD-4234-8D4D-6834DF7DD665}"/>
                  </a:ext>
                </a:extLst>
              </p:cNvPr>
              <p:cNvSpPr txBox="1">
                <a:spLocks noRot="1" noChangeAspect="1" noMove="1" noResize="1" noEditPoints="1" noAdjustHandles="1" noChangeArrowheads="1" noChangeShapeType="1" noTextEdit="1"/>
              </p:cNvSpPr>
              <p:nvPr/>
            </p:nvSpPr>
            <p:spPr>
              <a:xfrm>
                <a:off x="838200" y="3295698"/>
                <a:ext cx="6370473" cy="1569660"/>
              </a:xfrm>
              <a:prstGeom prst="rect">
                <a:avLst/>
              </a:prstGeom>
              <a:blipFill>
                <a:blip r:embed="rId7"/>
                <a:stretch>
                  <a:fillRect l="-1531" t="-3113" b="-8171"/>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F100C0CA-B53C-4560-962B-96D3CB9DD47F}"/>
              </a:ext>
            </a:extLst>
          </p:cNvPr>
          <p:cNvSpPr/>
          <p:nvPr/>
        </p:nvSpPr>
        <p:spPr>
          <a:xfrm>
            <a:off x="7528139" y="3059916"/>
            <a:ext cx="4305891" cy="2171669"/>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99351BB-9759-4E17-84E4-298423727080}"/>
                  </a:ext>
                </a:extLst>
              </p:cNvPr>
              <p:cNvSpPr txBox="1"/>
              <p:nvPr/>
            </p:nvSpPr>
            <p:spPr>
              <a:xfrm>
                <a:off x="7528139" y="3059916"/>
                <a:ext cx="4108540" cy="738664"/>
              </a:xfrm>
              <a:prstGeom prst="rect">
                <a:avLst/>
              </a:prstGeom>
              <a:noFill/>
            </p:spPr>
            <p:txBody>
              <a:bodyPr wrap="square">
                <a:spAutoFit/>
              </a:bodyPr>
              <a:lstStyle/>
              <a:p>
                <a:r>
                  <a:rPr lang="en-US" sz="2200" dirty="0"/>
                  <a:t>• AR(1) is stationary iff </a:t>
                </a:r>
              </a:p>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𝜑</m:t>
                          </m:r>
                        </m:e>
                      </m:d>
                      <m:r>
                        <a:rPr lang="en-US" sz="2000" b="0" i="1" smtClean="0">
                          <a:latin typeface="Cambria Math" panose="02040503050406030204" pitchFamily="18" charset="0"/>
                          <a:ea typeface="Cambria Math" panose="02040503050406030204" pitchFamily="18" charset="0"/>
                        </a:rPr>
                        <m:t>&lt;1</m:t>
                      </m:r>
                    </m:oMath>
                  </m:oMathPara>
                </a14:m>
                <a:endParaRPr lang="en-US" sz="2200" dirty="0"/>
              </a:p>
            </p:txBody>
          </p:sp>
        </mc:Choice>
        <mc:Fallback xmlns="">
          <p:sp>
            <p:nvSpPr>
              <p:cNvPr id="29" name="TextBox 28">
                <a:extLst>
                  <a:ext uri="{FF2B5EF4-FFF2-40B4-BE49-F238E27FC236}">
                    <a16:creationId xmlns:a16="http://schemas.microsoft.com/office/drawing/2014/main" id="{B99351BB-9759-4E17-84E4-298423727080}"/>
                  </a:ext>
                </a:extLst>
              </p:cNvPr>
              <p:cNvSpPr txBox="1">
                <a:spLocks noRot="1" noChangeAspect="1" noMove="1" noResize="1" noEditPoints="1" noAdjustHandles="1" noChangeArrowheads="1" noChangeShapeType="1" noTextEdit="1"/>
              </p:cNvSpPr>
              <p:nvPr/>
            </p:nvSpPr>
            <p:spPr>
              <a:xfrm>
                <a:off x="7528139" y="3059916"/>
                <a:ext cx="4108540" cy="738664"/>
              </a:xfrm>
              <a:prstGeom prst="rect">
                <a:avLst/>
              </a:prstGeom>
              <a:blipFill>
                <a:blip r:embed="rId8"/>
                <a:stretch>
                  <a:fillRect l="-1929" t="-5785" b="-33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7548349-019C-4A46-829A-5D4F1A0F2BE8}"/>
                  </a:ext>
                </a:extLst>
              </p:cNvPr>
              <p:cNvSpPr txBox="1"/>
              <p:nvPr/>
            </p:nvSpPr>
            <p:spPr>
              <a:xfrm>
                <a:off x="7516471" y="3845338"/>
                <a:ext cx="4120208" cy="1354217"/>
              </a:xfrm>
              <a:prstGeom prst="rect">
                <a:avLst/>
              </a:prstGeom>
              <a:noFill/>
            </p:spPr>
            <p:txBody>
              <a:bodyPr wrap="square">
                <a:spAutoFit/>
              </a:bodyPr>
              <a:lstStyle/>
              <a:p>
                <a:r>
                  <a:rPr lang="en-US" sz="2200" dirty="0"/>
                  <a:t>• AR(2) is stationary iff </a:t>
                </a:r>
              </a:p>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r>
                        <a:rPr lang="en-US" sz="2000" i="1">
                          <a:latin typeface="Cambria Math" panose="02040503050406030204" pitchFamily="18" charset="0"/>
                        </a:rPr>
                        <m:t>&lt;1</m:t>
                      </m:r>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&lt;1</m:t>
                      </m:r>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&lt;1</m:t>
                      </m:r>
                    </m:oMath>
                  </m:oMathPara>
                </a14:m>
                <a:endParaRPr lang="en-US" sz="2000" dirty="0"/>
              </a:p>
            </p:txBody>
          </p:sp>
        </mc:Choice>
        <mc:Fallback xmlns="">
          <p:sp>
            <p:nvSpPr>
              <p:cNvPr id="31" name="TextBox 30">
                <a:extLst>
                  <a:ext uri="{FF2B5EF4-FFF2-40B4-BE49-F238E27FC236}">
                    <a16:creationId xmlns:a16="http://schemas.microsoft.com/office/drawing/2014/main" id="{F7548349-019C-4A46-829A-5D4F1A0F2BE8}"/>
                  </a:ext>
                </a:extLst>
              </p:cNvPr>
              <p:cNvSpPr txBox="1">
                <a:spLocks noRot="1" noChangeAspect="1" noMove="1" noResize="1" noEditPoints="1" noAdjustHandles="1" noChangeArrowheads="1" noChangeShapeType="1" noTextEdit="1"/>
              </p:cNvSpPr>
              <p:nvPr/>
            </p:nvSpPr>
            <p:spPr>
              <a:xfrm>
                <a:off x="7516471" y="3845338"/>
                <a:ext cx="4120208" cy="1354217"/>
              </a:xfrm>
              <a:prstGeom prst="rect">
                <a:avLst/>
              </a:prstGeom>
              <a:blipFill>
                <a:blip r:embed="rId9"/>
                <a:stretch>
                  <a:fillRect l="-1923" t="-3153" b="-1351"/>
                </a:stretch>
              </a:blipFill>
            </p:spPr>
            <p:txBody>
              <a:bodyPr/>
              <a:lstStyle/>
              <a:p>
                <a:r>
                  <a:rPr lang="en-US">
                    <a:noFill/>
                  </a:rPr>
                  <a:t> </a:t>
                </a:r>
              </a:p>
            </p:txBody>
          </p:sp>
        </mc:Fallback>
      </mc:AlternateContent>
    </p:spTree>
    <p:extLst>
      <p:ext uri="{BB962C8B-B14F-4D97-AF65-F5344CB8AC3E}">
        <p14:creationId xmlns:p14="http://schemas.microsoft.com/office/powerpoint/2010/main" val="62300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1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9" grpId="0"/>
      <p:bldP spid="17" grpId="0"/>
      <p:bldP spid="19"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759713" cy="830997"/>
              </a:xfrm>
              <a:prstGeom prst="rect">
                <a:avLst/>
              </a:prstGeom>
              <a:noFill/>
            </p:spPr>
            <p:txBody>
              <a:bodyPr wrap="square">
                <a:spAutoFit/>
              </a:bodyPr>
              <a:lstStyle/>
              <a:p>
                <a:r>
                  <a:rPr lang="en-US" sz="2400" b="1" dirty="0"/>
                  <a:t>Ex1.</a:t>
                </a:r>
                <a:r>
                  <a:rPr lang="en-US" sz="2400" dirty="0"/>
                  <a:t> Consider the AR(1) time series</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6" name="TextBox 5">
                <a:extLst>
                  <a:ext uri="{FF2B5EF4-FFF2-40B4-BE49-F238E27FC236}">
                    <a16:creationId xmlns:a16="http://schemas.microsoft.com/office/drawing/2014/main" id="{BE0C950D-C358-4589-953E-AB89F6441B95}"/>
                  </a:ext>
                </a:extLst>
              </p:cNvPr>
              <p:cNvSpPr txBox="1">
                <a:spLocks noRot="1" noChangeAspect="1" noMove="1" noResize="1" noEditPoints="1" noAdjustHandles="1" noChangeArrowheads="1" noChangeShapeType="1" noTextEdit="1"/>
              </p:cNvSpPr>
              <p:nvPr/>
            </p:nvSpPr>
            <p:spPr>
              <a:xfrm>
                <a:off x="838199" y="1420335"/>
                <a:ext cx="4759713" cy="830997"/>
              </a:xfrm>
              <a:prstGeom prst="rect">
                <a:avLst/>
              </a:prstGeom>
              <a:blipFill>
                <a:blip r:embed="rId3"/>
                <a:stretch>
                  <a:fillRect l="-1921" t="-5882"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457CC7-4552-4739-AEB1-76E695D8B3DE}"/>
                  </a:ext>
                </a:extLst>
              </p:cNvPr>
              <p:cNvSpPr txBox="1"/>
              <p:nvPr/>
            </p:nvSpPr>
            <p:spPr>
              <a:xfrm>
                <a:off x="1366379" y="2260353"/>
                <a:ext cx="256888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 name="TextBox 1">
                <a:extLst>
                  <a:ext uri="{FF2B5EF4-FFF2-40B4-BE49-F238E27FC236}">
                    <a16:creationId xmlns:a16="http://schemas.microsoft.com/office/drawing/2014/main" id="{4A457CC7-4552-4739-AEB1-76E695D8B3DE}"/>
                  </a:ext>
                </a:extLst>
              </p:cNvPr>
              <p:cNvSpPr txBox="1">
                <a:spLocks noRot="1" noChangeAspect="1" noMove="1" noResize="1" noEditPoints="1" noAdjustHandles="1" noChangeArrowheads="1" noChangeShapeType="1" noTextEdit="1"/>
              </p:cNvSpPr>
              <p:nvPr/>
            </p:nvSpPr>
            <p:spPr>
              <a:xfrm>
                <a:off x="1366379" y="2260353"/>
                <a:ext cx="2568880"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46AB35-CD25-4F2F-9143-958983FA8477}"/>
                  </a:ext>
                </a:extLst>
              </p:cNvPr>
              <p:cNvSpPr txBox="1"/>
              <p:nvPr/>
            </p:nvSpPr>
            <p:spPr>
              <a:xfrm>
                <a:off x="955199" y="2860971"/>
                <a:ext cx="199268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4" name="TextBox 3">
                <a:extLst>
                  <a:ext uri="{FF2B5EF4-FFF2-40B4-BE49-F238E27FC236}">
                    <a16:creationId xmlns:a16="http://schemas.microsoft.com/office/drawing/2014/main" id="{9D46AB35-CD25-4F2F-9143-958983FA8477}"/>
                  </a:ext>
                </a:extLst>
              </p:cNvPr>
              <p:cNvSpPr txBox="1">
                <a:spLocks noRot="1" noChangeAspect="1" noMove="1" noResize="1" noEditPoints="1" noAdjustHandles="1" noChangeArrowheads="1" noChangeShapeType="1" noTextEdit="1"/>
              </p:cNvSpPr>
              <p:nvPr/>
            </p:nvSpPr>
            <p:spPr>
              <a:xfrm>
                <a:off x="955199" y="2860971"/>
                <a:ext cx="1992683" cy="461665"/>
              </a:xfrm>
              <a:prstGeom prst="rect">
                <a:avLst/>
              </a:prstGeom>
              <a:blipFill>
                <a:blip r:embed="rId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94BE9E8-6BB3-4417-B150-C2AB4BD42477}"/>
                  </a:ext>
                </a:extLst>
              </p:cNvPr>
              <p:cNvSpPr txBox="1"/>
              <p:nvPr/>
            </p:nvSpPr>
            <p:spPr>
              <a:xfrm>
                <a:off x="3764593" y="2886293"/>
                <a:ext cx="2185270" cy="4453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z="2200" i="1" smtClean="0">
                          <a:latin typeface="Cambria Math" panose="02040503050406030204" pitchFamily="18" charset="0"/>
                          <a:ea typeface="Cambria Math" panose="02040503050406030204" pitchFamily="18" charset="0"/>
                        </a:rPr>
                        <m:t>𝜑</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𝐵</m:t>
                          </m:r>
                        </m:e>
                      </m:d>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m:t>
                      </m:r>
                      <m:r>
                        <a:rPr lang="en-US" sz="2200" i="1">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𝐵</m:t>
                      </m:r>
                    </m:oMath>
                  </m:oMathPara>
                </a14:m>
                <a:endParaRPr lang="en-US" sz="2200" dirty="0"/>
              </a:p>
            </p:txBody>
          </p:sp>
        </mc:Choice>
        <mc:Fallback xmlns="">
          <p:sp>
            <p:nvSpPr>
              <p:cNvPr id="5" name="TextBox 4">
                <a:extLst>
                  <a:ext uri="{FF2B5EF4-FFF2-40B4-BE49-F238E27FC236}">
                    <a16:creationId xmlns:a16="http://schemas.microsoft.com/office/drawing/2014/main" id="{F94BE9E8-6BB3-4417-B150-C2AB4BD42477}"/>
                  </a:ext>
                </a:extLst>
              </p:cNvPr>
              <p:cNvSpPr txBox="1">
                <a:spLocks noRot="1" noChangeAspect="1" noMove="1" noResize="1" noEditPoints="1" noAdjustHandles="1" noChangeArrowheads="1" noChangeShapeType="1" noTextEdit="1"/>
              </p:cNvSpPr>
              <p:nvPr/>
            </p:nvSpPr>
            <p:spPr>
              <a:xfrm>
                <a:off x="3764593" y="2886293"/>
                <a:ext cx="2185270" cy="445301"/>
              </a:xfrm>
              <a:prstGeom prst="rect">
                <a:avLst/>
              </a:prstGeom>
              <a:blipFill>
                <a:blip r:embed="rId6"/>
                <a:stretch>
                  <a:fillRect b="-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807AC90-DF33-4E67-BC8D-6633EB58EAA4}"/>
                  </a:ext>
                </a:extLst>
              </p:cNvPr>
              <p:cNvSpPr txBox="1"/>
              <p:nvPr/>
            </p:nvSpPr>
            <p:spPr>
              <a:xfrm>
                <a:off x="1735376" y="3560362"/>
                <a:ext cx="156679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9" name="TextBox 8">
                <a:extLst>
                  <a:ext uri="{FF2B5EF4-FFF2-40B4-BE49-F238E27FC236}">
                    <a16:creationId xmlns:a16="http://schemas.microsoft.com/office/drawing/2014/main" id="{F807AC90-DF33-4E67-BC8D-6633EB58EAA4}"/>
                  </a:ext>
                </a:extLst>
              </p:cNvPr>
              <p:cNvSpPr txBox="1">
                <a:spLocks noRot="1" noChangeAspect="1" noMove="1" noResize="1" noEditPoints="1" noAdjustHandles="1" noChangeArrowheads="1" noChangeShapeType="1" noTextEdit="1"/>
              </p:cNvSpPr>
              <p:nvPr/>
            </p:nvSpPr>
            <p:spPr>
              <a:xfrm>
                <a:off x="1735376" y="3560362"/>
                <a:ext cx="1566798"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CF7672-FA34-4606-8661-89CB29B895A1}"/>
                  </a:ext>
                </a:extLst>
              </p:cNvPr>
              <p:cNvSpPr txBox="1"/>
              <p:nvPr/>
            </p:nvSpPr>
            <p:spPr>
              <a:xfrm>
                <a:off x="1309492" y="4043338"/>
                <a:ext cx="19926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𝜑</m:t>
                      </m:r>
                      <m:r>
                        <a:rPr lang="en-US" sz="2400" b="0" i="1" smtClean="0">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1" name="TextBox 10">
                <a:extLst>
                  <a:ext uri="{FF2B5EF4-FFF2-40B4-BE49-F238E27FC236}">
                    <a16:creationId xmlns:a16="http://schemas.microsoft.com/office/drawing/2014/main" id="{20CF7672-FA34-4606-8661-89CB29B895A1}"/>
                  </a:ext>
                </a:extLst>
              </p:cNvPr>
              <p:cNvSpPr txBox="1">
                <a:spLocks noRot="1" noChangeAspect="1" noMove="1" noResize="1" noEditPoints="1" noAdjustHandles="1" noChangeArrowheads="1" noChangeShapeType="1" noTextEdit="1"/>
              </p:cNvSpPr>
              <p:nvPr/>
            </p:nvSpPr>
            <p:spPr>
              <a:xfrm>
                <a:off x="1309492" y="4043338"/>
                <a:ext cx="1992682"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EFA4E5D-7848-4636-95DB-D6DFDBD2DF1D}"/>
                  </a:ext>
                </a:extLst>
              </p:cNvPr>
              <p:cNvSpPr txBox="1"/>
              <p:nvPr/>
            </p:nvSpPr>
            <p:spPr>
              <a:xfrm>
                <a:off x="1147870" y="4476462"/>
                <a:ext cx="19926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𝜑</m:t>
                      </m:r>
                    </m:oMath>
                  </m:oMathPara>
                </a14:m>
                <a:endParaRPr lang="en-US" sz="2400" dirty="0"/>
              </a:p>
            </p:txBody>
          </p:sp>
        </mc:Choice>
        <mc:Fallback xmlns="">
          <p:sp>
            <p:nvSpPr>
              <p:cNvPr id="19" name="TextBox 18">
                <a:extLst>
                  <a:ext uri="{FF2B5EF4-FFF2-40B4-BE49-F238E27FC236}">
                    <a16:creationId xmlns:a16="http://schemas.microsoft.com/office/drawing/2014/main" id="{3EFA4E5D-7848-4636-95DB-D6DFDBD2DF1D}"/>
                  </a:ext>
                </a:extLst>
              </p:cNvPr>
              <p:cNvSpPr txBox="1">
                <a:spLocks noRot="1" noChangeAspect="1" noMove="1" noResize="1" noEditPoints="1" noAdjustHandles="1" noChangeArrowheads="1" noChangeShapeType="1" noTextEdit="1"/>
              </p:cNvSpPr>
              <p:nvPr/>
            </p:nvSpPr>
            <p:spPr>
              <a:xfrm>
                <a:off x="1147870" y="4476462"/>
                <a:ext cx="1992682" cy="461665"/>
              </a:xfrm>
              <a:prstGeom prst="rect">
                <a:avLst/>
              </a:prstGeom>
              <a:blipFill>
                <a:blip r:embed="rId9"/>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9E00874-BBBB-4999-A36F-57C7B37D7DB0}"/>
                  </a:ext>
                </a:extLst>
              </p:cNvPr>
              <p:cNvSpPr txBox="1"/>
              <p:nvPr/>
            </p:nvSpPr>
            <p:spPr>
              <a:xfrm>
                <a:off x="2573317" y="4982630"/>
                <a:ext cx="113447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&gt;1</m:t>
                      </m:r>
                    </m:oMath>
                  </m:oMathPara>
                </a14:m>
                <a:endParaRPr lang="en-US" sz="2400" dirty="0"/>
              </a:p>
            </p:txBody>
          </p:sp>
        </mc:Choice>
        <mc:Fallback xmlns="">
          <p:sp>
            <p:nvSpPr>
              <p:cNvPr id="21" name="TextBox 20">
                <a:extLst>
                  <a:ext uri="{FF2B5EF4-FFF2-40B4-BE49-F238E27FC236}">
                    <a16:creationId xmlns:a16="http://schemas.microsoft.com/office/drawing/2014/main" id="{89E00874-BBBB-4999-A36F-57C7B37D7DB0}"/>
                  </a:ext>
                </a:extLst>
              </p:cNvPr>
              <p:cNvSpPr txBox="1">
                <a:spLocks noRot="1" noChangeAspect="1" noMove="1" noResize="1" noEditPoints="1" noAdjustHandles="1" noChangeArrowheads="1" noChangeShapeType="1" noTextEdit="1"/>
              </p:cNvSpPr>
              <p:nvPr/>
            </p:nvSpPr>
            <p:spPr>
              <a:xfrm>
                <a:off x="2573317" y="4982630"/>
                <a:ext cx="1134470" cy="461665"/>
              </a:xfrm>
              <a:prstGeom prst="rect">
                <a:avLst/>
              </a:prstGeom>
              <a:blipFill>
                <a:blip r:embed="rId10"/>
                <a:stretch>
                  <a:fillRect r="-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7F4222D-73A4-47C9-BA69-78573061EF02}"/>
                  </a:ext>
                </a:extLst>
              </p:cNvPr>
              <p:cNvSpPr txBox="1"/>
              <p:nvPr/>
            </p:nvSpPr>
            <p:spPr>
              <a:xfrm>
                <a:off x="1494945" y="5437665"/>
                <a:ext cx="16456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𝜑</m:t>
                          </m:r>
                        </m:e>
                      </m:d>
                      <m:r>
                        <a:rPr lang="en-US" sz="2400" b="0" i="1" smtClean="0">
                          <a:latin typeface="Cambria Math" panose="02040503050406030204" pitchFamily="18" charset="0"/>
                          <a:ea typeface="Cambria Math" panose="02040503050406030204" pitchFamily="18" charset="0"/>
                        </a:rPr>
                        <m:t>&gt;1</m:t>
                      </m:r>
                    </m:oMath>
                  </m:oMathPara>
                </a14:m>
                <a:endParaRPr lang="en-US" sz="2400" dirty="0"/>
              </a:p>
            </p:txBody>
          </p:sp>
        </mc:Choice>
        <mc:Fallback xmlns="">
          <p:sp>
            <p:nvSpPr>
              <p:cNvPr id="23" name="TextBox 22">
                <a:extLst>
                  <a:ext uri="{FF2B5EF4-FFF2-40B4-BE49-F238E27FC236}">
                    <a16:creationId xmlns:a16="http://schemas.microsoft.com/office/drawing/2014/main" id="{E7F4222D-73A4-47C9-BA69-78573061EF02}"/>
                  </a:ext>
                </a:extLst>
              </p:cNvPr>
              <p:cNvSpPr txBox="1">
                <a:spLocks noRot="1" noChangeAspect="1" noMove="1" noResize="1" noEditPoints="1" noAdjustHandles="1" noChangeArrowheads="1" noChangeShapeType="1" noTextEdit="1"/>
              </p:cNvSpPr>
              <p:nvPr/>
            </p:nvSpPr>
            <p:spPr>
              <a:xfrm>
                <a:off x="1494945" y="5437665"/>
                <a:ext cx="1645607" cy="461665"/>
              </a:xfrm>
              <a:prstGeom prst="rect">
                <a:avLst/>
              </a:prstGeom>
              <a:blipFill>
                <a:blip r:embed="rId11"/>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8E10A39-17D2-4152-89C1-690C5832B074}"/>
                  </a:ext>
                </a:extLst>
              </p:cNvPr>
              <p:cNvSpPr txBox="1"/>
              <p:nvPr/>
            </p:nvSpPr>
            <p:spPr>
              <a:xfrm>
                <a:off x="1348110" y="6006268"/>
                <a:ext cx="16456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𝜑</m:t>
                          </m:r>
                        </m:e>
                      </m:d>
                      <m:r>
                        <a:rPr lang="en-US" sz="2400" b="0" i="1" smtClean="0">
                          <a:latin typeface="Cambria Math" panose="02040503050406030204" pitchFamily="18" charset="0"/>
                          <a:ea typeface="Cambria Math" panose="02040503050406030204" pitchFamily="18" charset="0"/>
                        </a:rPr>
                        <m:t>&lt;1</m:t>
                      </m:r>
                    </m:oMath>
                  </m:oMathPara>
                </a14:m>
                <a:endParaRPr lang="en-US" sz="2400" dirty="0"/>
              </a:p>
            </p:txBody>
          </p:sp>
        </mc:Choice>
        <mc:Fallback xmlns="">
          <p:sp>
            <p:nvSpPr>
              <p:cNvPr id="25" name="TextBox 24">
                <a:extLst>
                  <a:ext uri="{FF2B5EF4-FFF2-40B4-BE49-F238E27FC236}">
                    <a16:creationId xmlns:a16="http://schemas.microsoft.com/office/drawing/2014/main" id="{F8E10A39-17D2-4152-89C1-690C5832B074}"/>
                  </a:ext>
                </a:extLst>
              </p:cNvPr>
              <p:cNvSpPr txBox="1">
                <a:spLocks noRot="1" noChangeAspect="1" noMove="1" noResize="1" noEditPoints="1" noAdjustHandles="1" noChangeArrowheads="1" noChangeShapeType="1" noTextEdit="1"/>
              </p:cNvSpPr>
              <p:nvPr/>
            </p:nvSpPr>
            <p:spPr>
              <a:xfrm>
                <a:off x="1348110" y="6006268"/>
                <a:ext cx="1645607" cy="461665"/>
              </a:xfrm>
              <a:prstGeom prst="rect">
                <a:avLst/>
              </a:prstGeom>
              <a:blipFill>
                <a:blip r:embed="rId12"/>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709D92D-A0CC-4CD2-B695-5EE4F46EBF78}"/>
                  </a:ext>
                </a:extLst>
              </p:cNvPr>
              <p:cNvSpPr txBox="1"/>
              <p:nvPr/>
            </p:nvSpPr>
            <p:spPr>
              <a:xfrm>
                <a:off x="941889" y="2255484"/>
                <a:ext cx="411962" cy="468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9709D92D-A0CC-4CD2-B695-5EE4F46EBF78}"/>
                  </a:ext>
                </a:extLst>
              </p:cNvPr>
              <p:cNvSpPr txBox="1">
                <a:spLocks noRot="1" noChangeAspect="1" noMove="1" noResize="1" noEditPoints="1" noAdjustHandles="1" noChangeArrowheads="1" noChangeShapeType="1" noTextEdit="1"/>
              </p:cNvSpPr>
              <p:nvPr/>
            </p:nvSpPr>
            <p:spPr>
              <a:xfrm>
                <a:off x="941889" y="2255484"/>
                <a:ext cx="411962" cy="468206"/>
              </a:xfrm>
              <a:prstGeom prst="rect">
                <a:avLst/>
              </a:prstGeom>
              <a:blipFill>
                <a:blip r:embed="rId13"/>
                <a:stretch>
                  <a:fillRect r="-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C9B172C-D7F4-486D-B4F7-3DC9083B2863}"/>
                  </a:ext>
                </a:extLst>
              </p:cNvPr>
              <p:cNvSpPr txBox="1"/>
              <p:nvPr/>
            </p:nvSpPr>
            <p:spPr>
              <a:xfrm>
                <a:off x="670275" y="2857851"/>
                <a:ext cx="411962" cy="468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1C9B172C-D7F4-486D-B4F7-3DC9083B2863}"/>
                  </a:ext>
                </a:extLst>
              </p:cNvPr>
              <p:cNvSpPr txBox="1">
                <a:spLocks noRot="1" noChangeAspect="1" noMove="1" noResize="1" noEditPoints="1" noAdjustHandles="1" noChangeArrowheads="1" noChangeShapeType="1" noTextEdit="1"/>
              </p:cNvSpPr>
              <p:nvPr/>
            </p:nvSpPr>
            <p:spPr>
              <a:xfrm>
                <a:off x="670275" y="2857851"/>
                <a:ext cx="411962" cy="468206"/>
              </a:xfrm>
              <a:prstGeom prst="rect">
                <a:avLst/>
              </a:prstGeom>
              <a:blipFill>
                <a:blip r:embed="rId14"/>
                <a:stretch>
                  <a:fillRect r="-4412"/>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5B862E82-6356-4D18-819C-FF06DA08DB74}"/>
              </a:ext>
            </a:extLst>
          </p:cNvPr>
          <p:cNvSpPr txBox="1"/>
          <p:nvPr/>
        </p:nvSpPr>
        <p:spPr>
          <a:xfrm>
            <a:off x="2869856" y="2857550"/>
            <a:ext cx="985289" cy="461665"/>
          </a:xfrm>
          <a:prstGeom prst="rect">
            <a:avLst/>
          </a:prstGeom>
          <a:noFill/>
        </p:spPr>
        <p:txBody>
          <a:bodyPr wrap="square">
            <a:spAutoFit/>
          </a:bodyPr>
          <a:lstStyle/>
          <a:p>
            <a:r>
              <a:rPr lang="en-US" sz="2400" dirty="0"/>
              <a:t>where</a:t>
            </a:r>
          </a:p>
        </p:txBody>
      </p:sp>
      <p:sp>
        <p:nvSpPr>
          <p:cNvPr id="33" name="TextBox 32">
            <a:extLst>
              <a:ext uri="{FF2B5EF4-FFF2-40B4-BE49-F238E27FC236}">
                <a16:creationId xmlns:a16="http://schemas.microsoft.com/office/drawing/2014/main" id="{41814D47-C654-4256-8C49-C8DE12D63B7B}"/>
              </a:ext>
            </a:extLst>
          </p:cNvPr>
          <p:cNvSpPr txBox="1"/>
          <p:nvPr/>
        </p:nvSpPr>
        <p:spPr>
          <a:xfrm>
            <a:off x="670275" y="3531944"/>
            <a:ext cx="1065101" cy="479593"/>
          </a:xfrm>
          <a:prstGeom prst="rect">
            <a:avLst/>
          </a:prstGeom>
          <a:noFill/>
        </p:spPr>
        <p:txBody>
          <a:bodyPr wrap="square">
            <a:spAutoFit/>
          </a:bodyPr>
          <a:lstStyle/>
          <a:p>
            <a:r>
              <a:rPr lang="en-US" sz="2400" dirty="0"/>
              <a:t>Solving</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56BAA1A-3A38-42CA-9E18-325095FFD5C2}"/>
                  </a:ext>
                </a:extLst>
              </p:cNvPr>
              <p:cNvSpPr txBox="1"/>
              <p:nvPr/>
            </p:nvSpPr>
            <p:spPr>
              <a:xfrm>
                <a:off x="999504" y="4049410"/>
                <a:ext cx="411962" cy="468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5" name="TextBox 34">
                <a:extLst>
                  <a:ext uri="{FF2B5EF4-FFF2-40B4-BE49-F238E27FC236}">
                    <a16:creationId xmlns:a16="http://schemas.microsoft.com/office/drawing/2014/main" id="{756BAA1A-3A38-42CA-9E18-325095FFD5C2}"/>
                  </a:ext>
                </a:extLst>
              </p:cNvPr>
              <p:cNvSpPr txBox="1">
                <a:spLocks noRot="1" noChangeAspect="1" noMove="1" noResize="1" noEditPoints="1" noAdjustHandles="1" noChangeArrowheads="1" noChangeShapeType="1" noTextEdit="1"/>
              </p:cNvSpPr>
              <p:nvPr/>
            </p:nvSpPr>
            <p:spPr>
              <a:xfrm>
                <a:off x="999504" y="4049410"/>
                <a:ext cx="411962" cy="468206"/>
              </a:xfrm>
              <a:prstGeom prst="rect">
                <a:avLst/>
              </a:prstGeom>
              <a:blipFill>
                <a:blip r:embed="rId15"/>
                <a:stretch>
                  <a:fillRect r="-4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DAACDEB-BD2C-4703-8392-DE1E8DFE1711}"/>
                  </a:ext>
                </a:extLst>
              </p:cNvPr>
              <p:cNvSpPr txBox="1"/>
              <p:nvPr/>
            </p:nvSpPr>
            <p:spPr>
              <a:xfrm>
                <a:off x="1000544" y="4514424"/>
                <a:ext cx="411962" cy="468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7" name="TextBox 36">
                <a:extLst>
                  <a:ext uri="{FF2B5EF4-FFF2-40B4-BE49-F238E27FC236}">
                    <a16:creationId xmlns:a16="http://schemas.microsoft.com/office/drawing/2014/main" id="{5DAACDEB-BD2C-4703-8392-DE1E8DFE1711}"/>
                  </a:ext>
                </a:extLst>
              </p:cNvPr>
              <p:cNvSpPr txBox="1">
                <a:spLocks noRot="1" noChangeAspect="1" noMove="1" noResize="1" noEditPoints="1" noAdjustHandles="1" noChangeArrowheads="1" noChangeShapeType="1" noTextEdit="1"/>
              </p:cNvSpPr>
              <p:nvPr/>
            </p:nvSpPr>
            <p:spPr>
              <a:xfrm>
                <a:off x="1000544" y="4514424"/>
                <a:ext cx="411962" cy="468206"/>
              </a:xfrm>
              <a:prstGeom prst="rect">
                <a:avLst/>
              </a:prstGeom>
              <a:blipFill>
                <a:blip r:embed="rId16"/>
                <a:stretch>
                  <a:fillRect r="-5882"/>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1B074D2E-8A71-4CEC-A15E-439CA23BE897}"/>
              </a:ext>
            </a:extLst>
          </p:cNvPr>
          <p:cNvSpPr txBox="1"/>
          <p:nvPr/>
        </p:nvSpPr>
        <p:spPr>
          <a:xfrm>
            <a:off x="670274" y="4976000"/>
            <a:ext cx="1992681" cy="461665"/>
          </a:xfrm>
          <a:prstGeom prst="rect">
            <a:avLst/>
          </a:prstGeom>
          <a:noFill/>
        </p:spPr>
        <p:txBody>
          <a:bodyPr wrap="square">
            <a:spAutoFit/>
          </a:bodyPr>
          <a:lstStyle/>
          <a:p>
            <a:r>
              <a:rPr lang="en-US" sz="2400" dirty="0"/>
              <a:t>Stationary iff</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76986F0-ECA9-40E2-83A0-157A6549F1D9}"/>
                  </a:ext>
                </a:extLst>
              </p:cNvPr>
              <p:cNvSpPr txBox="1"/>
              <p:nvPr/>
            </p:nvSpPr>
            <p:spPr>
              <a:xfrm>
                <a:off x="941889" y="5421972"/>
                <a:ext cx="4119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41" name="TextBox 40">
                <a:extLst>
                  <a:ext uri="{FF2B5EF4-FFF2-40B4-BE49-F238E27FC236}">
                    <a16:creationId xmlns:a16="http://schemas.microsoft.com/office/drawing/2014/main" id="{076986F0-ECA9-40E2-83A0-157A6549F1D9}"/>
                  </a:ext>
                </a:extLst>
              </p:cNvPr>
              <p:cNvSpPr txBox="1">
                <a:spLocks noRot="1" noChangeAspect="1" noMove="1" noResize="1" noEditPoints="1" noAdjustHandles="1" noChangeArrowheads="1" noChangeShapeType="1" noTextEdit="1"/>
              </p:cNvSpPr>
              <p:nvPr/>
            </p:nvSpPr>
            <p:spPr>
              <a:xfrm>
                <a:off x="941889" y="5421972"/>
                <a:ext cx="411962" cy="461665"/>
              </a:xfrm>
              <a:prstGeom prst="rect">
                <a:avLst/>
              </a:prstGeom>
              <a:blipFill>
                <a:blip r:embed="rId17"/>
                <a:stretch>
                  <a:fillRect r="-313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067ECA1-F223-47E8-B54B-922C35FD727E}"/>
                  </a:ext>
                </a:extLst>
              </p:cNvPr>
              <p:cNvSpPr txBox="1"/>
              <p:nvPr/>
            </p:nvSpPr>
            <p:spPr>
              <a:xfrm>
                <a:off x="941889" y="6018684"/>
                <a:ext cx="31717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43" name="TextBox 42">
                <a:extLst>
                  <a:ext uri="{FF2B5EF4-FFF2-40B4-BE49-F238E27FC236}">
                    <a16:creationId xmlns:a16="http://schemas.microsoft.com/office/drawing/2014/main" id="{E067ECA1-F223-47E8-B54B-922C35FD727E}"/>
                  </a:ext>
                </a:extLst>
              </p:cNvPr>
              <p:cNvSpPr txBox="1">
                <a:spLocks noRot="1" noChangeAspect="1" noMove="1" noResize="1" noEditPoints="1" noAdjustHandles="1" noChangeArrowheads="1" noChangeShapeType="1" noTextEdit="1"/>
              </p:cNvSpPr>
              <p:nvPr/>
            </p:nvSpPr>
            <p:spPr>
              <a:xfrm>
                <a:off x="941889" y="6018684"/>
                <a:ext cx="317177" cy="461665"/>
              </a:xfrm>
              <a:prstGeom prst="rect">
                <a:avLst/>
              </a:prstGeom>
              <a:blipFill>
                <a:blip r:embed="rId18"/>
                <a:stretch>
                  <a:fillRect r="-6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A11422E-30CC-478E-9A37-BAA9A924A4F4}"/>
                  </a:ext>
                </a:extLst>
              </p:cNvPr>
              <p:cNvSpPr txBox="1"/>
              <p:nvPr/>
            </p:nvSpPr>
            <p:spPr>
              <a:xfrm>
                <a:off x="6226478" y="365125"/>
                <a:ext cx="4759713" cy="830997"/>
              </a:xfrm>
              <a:prstGeom prst="rect">
                <a:avLst/>
              </a:prstGeom>
              <a:noFill/>
            </p:spPr>
            <p:txBody>
              <a:bodyPr wrap="square">
                <a:spAutoFit/>
              </a:bodyPr>
              <a:lstStyle/>
              <a:p>
                <a:r>
                  <a:rPr lang="en-US" sz="2400" b="1" dirty="0"/>
                  <a:t>Ex2.</a:t>
                </a:r>
                <a:r>
                  <a:rPr lang="en-US" sz="2400" dirty="0"/>
                  <a:t> Consider the AR(2) time series</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45" name="TextBox 44">
                <a:extLst>
                  <a:ext uri="{FF2B5EF4-FFF2-40B4-BE49-F238E27FC236}">
                    <a16:creationId xmlns:a16="http://schemas.microsoft.com/office/drawing/2014/main" id="{EA11422E-30CC-478E-9A37-BAA9A924A4F4}"/>
                  </a:ext>
                </a:extLst>
              </p:cNvPr>
              <p:cNvSpPr txBox="1">
                <a:spLocks noRot="1" noChangeAspect="1" noMove="1" noResize="1" noEditPoints="1" noAdjustHandles="1" noChangeArrowheads="1" noChangeShapeType="1" noTextEdit="1"/>
              </p:cNvSpPr>
              <p:nvPr/>
            </p:nvSpPr>
            <p:spPr>
              <a:xfrm>
                <a:off x="6226478" y="365125"/>
                <a:ext cx="4759713" cy="830997"/>
              </a:xfrm>
              <a:prstGeom prst="rect">
                <a:avLst/>
              </a:prstGeom>
              <a:blipFill>
                <a:blip r:embed="rId19"/>
                <a:stretch>
                  <a:fillRect l="-1921" t="-5882"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3ADD097-D693-4292-88C9-E884B5ABD56A}"/>
                  </a:ext>
                </a:extLst>
              </p:cNvPr>
              <p:cNvSpPr txBox="1"/>
              <p:nvPr/>
            </p:nvSpPr>
            <p:spPr>
              <a:xfrm>
                <a:off x="6754658" y="1280299"/>
                <a:ext cx="362942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2</m:t>
                          </m:r>
                        </m:sub>
                      </m:sSub>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2</m:t>
                          </m:r>
                        </m:sup>
                      </m:sSup>
                    </m:oMath>
                  </m:oMathPara>
                </a14:m>
                <a:endParaRPr lang="en-US" sz="2400" dirty="0"/>
              </a:p>
            </p:txBody>
          </p:sp>
        </mc:Choice>
        <mc:Fallback xmlns="">
          <p:sp>
            <p:nvSpPr>
              <p:cNvPr id="47" name="TextBox 46">
                <a:extLst>
                  <a:ext uri="{FF2B5EF4-FFF2-40B4-BE49-F238E27FC236}">
                    <a16:creationId xmlns:a16="http://schemas.microsoft.com/office/drawing/2014/main" id="{93ADD097-D693-4292-88C9-E884B5ABD56A}"/>
                  </a:ext>
                </a:extLst>
              </p:cNvPr>
              <p:cNvSpPr txBox="1">
                <a:spLocks noRot="1" noChangeAspect="1" noMove="1" noResize="1" noEditPoints="1" noAdjustHandles="1" noChangeArrowheads="1" noChangeShapeType="1" noTextEdit="1"/>
              </p:cNvSpPr>
              <p:nvPr/>
            </p:nvSpPr>
            <p:spPr>
              <a:xfrm>
                <a:off x="6754658" y="1280299"/>
                <a:ext cx="3629420" cy="461665"/>
              </a:xfrm>
              <a:prstGeom prst="rect">
                <a:avLst/>
              </a:prstGeom>
              <a:blipFill>
                <a:blip r:embed="rId2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64B132C-BC8B-4A91-8228-F729596439D5}"/>
                  </a:ext>
                </a:extLst>
              </p:cNvPr>
              <p:cNvSpPr txBox="1"/>
              <p:nvPr/>
            </p:nvSpPr>
            <p:spPr>
              <a:xfrm>
                <a:off x="6405324" y="1300482"/>
                <a:ext cx="411962" cy="468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49" name="TextBox 48">
                <a:extLst>
                  <a:ext uri="{FF2B5EF4-FFF2-40B4-BE49-F238E27FC236}">
                    <a16:creationId xmlns:a16="http://schemas.microsoft.com/office/drawing/2014/main" id="{E64B132C-BC8B-4A91-8228-F729596439D5}"/>
                  </a:ext>
                </a:extLst>
              </p:cNvPr>
              <p:cNvSpPr txBox="1">
                <a:spLocks noRot="1" noChangeAspect="1" noMove="1" noResize="1" noEditPoints="1" noAdjustHandles="1" noChangeArrowheads="1" noChangeShapeType="1" noTextEdit="1"/>
              </p:cNvSpPr>
              <p:nvPr/>
            </p:nvSpPr>
            <p:spPr>
              <a:xfrm>
                <a:off x="6405324" y="1300482"/>
                <a:ext cx="411962" cy="468206"/>
              </a:xfrm>
              <a:prstGeom prst="rect">
                <a:avLst/>
              </a:prstGeom>
              <a:blipFill>
                <a:blip r:embed="rId21"/>
                <a:stretch>
                  <a:fillRect r="-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BA162E9-AEBA-41C0-B74A-14E28ACB2678}"/>
                  </a:ext>
                </a:extLst>
              </p:cNvPr>
              <p:cNvSpPr txBox="1"/>
              <p:nvPr/>
            </p:nvSpPr>
            <p:spPr>
              <a:xfrm>
                <a:off x="7473344" y="2029520"/>
                <a:ext cx="156679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z="2400" i="1" smtClean="0">
                          <a:latin typeface="Cambria Math" panose="02040503050406030204" pitchFamily="18" charset="0"/>
                          <a:ea typeface="Cambria Math" panose="02040503050406030204" pitchFamily="18" charset="0"/>
                        </a:rPr>
                        <m:t>𝜑</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53" name="TextBox 52">
                <a:extLst>
                  <a:ext uri="{FF2B5EF4-FFF2-40B4-BE49-F238E27FC236}">
                    <a16:creationId xmlns:a16="http://schemas.microsoft.com/office/drawing/2014/main" id="{DBA162E9-AEBA-41C0-B74A-14E28ACB2678}"/>
                  </a:ext>
                </a:extLst>
              </p:cNvPr>
              <p:cNvSpPr txBox="1">
                <a:spLocks noRot="1" noChangeAspect="1" noMove="1" noResize="1" noEditPoints="1" noAdjustHandles="1" noChangeArrowheads="1" noChangeShapeType="1" noTextEdit="1"/>
              </p:cNvSpPr>
              <p:nvPr/>
            </p:nvSpPr>
            <p:spPr>
              <a:xfrm>
                <a:off x="7473344" y="2029520"/>
                <a:ext cx="1566798" cy="461665"/>
              </a:xfrm>
              <a:prstGeom prst="rect">
                <a:avLst/>
              </a:prstGeom>
              <a:blipFill>
                <a:blip r:embed="rId22"/>
                <a:stretch>
                  <a:fillRect b="-9211"/>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8AA810D2-6922-4BA9-90AD-6F85C4CE755E}"/>
              </a:ext>
            </a:extLst>
          </p:cNvPr>
          <p:cNvSpPr txBox="1"/>
          <p:nvPr/>
        </p:nvSpPr>
        <p:spPr>
          <a:xfrm>
            <a:off x="6408243" y="2001102"/>
            <a:ext cx="1065101" cy="479593"/>
          </a:xfrm>
          <a:prstGeom prst="rect">
            <a:avLst/>
          </a:prstGeom>
          <a:noFill/>
        </p:spPr>
        <p:txBody>
          <a:bodyPr wrap="square">
            <a:spAutoFit/>
          </a:bodyPr>
          <a:lstStyle/>
          <a:p>
            <a:r>
              <a:rPr lang="en-US" sz="2400" dirty="0"/>
              <a:t>Solving</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36A46D6-CFF4-484A-AC7D-B5BDF1714300}"/>
                  </a:ext>
                </a:extLst>
              </p:cNvPr>
              <p:cNvSpPr txBox="1"/>
              <p:nvPr/>
            </p:nvSpPr>
            <p:spPr>
              <a:xfrm>
                <a:off x="6652881" y="2751220"/>
                <a:ext cx="411962" cy="468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57" name="TextBox 56">
                <a:extLst>
                  <a:ext uri="{FF2B5EF4-FFF2-40B4-BE49-F238E27FC236}">
                    <a16:creationId xmlns:a16="http://schemas.microsoft.com/office/drawing/2014/main" id="{C36A46D6-CFF4-484A-AC7D-B5BDF1714300}"/>
                  </a:ext>
                </a:extLst>
              </p:cNvPr>
              <p:cNvSpPr txBox="1">
                <a:spLocks noRot="1" noChangeAspect="1" noMove="1" noResize="1" noEditPoints="1" noAdjustHandles="1" noChangeArrowheads="1" noChangeShapeType="1" noTextEdit="1"/>
              </p:cNvSpPr>
              <p:nvPr/>
            </p:nvSpPr>
            <p:spPr>
              <a:xfrm>
                <a:off x="6652881" y="2751220"/>
                <a:ext cx="411962" cy="468206"/>
              </a:xfrm>
              <a:prstGeom prst="rect">
                <a:avLst/>
              </a:prstGeom>
              <a:blipFill>
                <a:blip r:embed="rId23"/>
                <a:stretch>
                  <a:fillRect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EA129FF-386E-47F6-8C3A-90EA99EE4B8C}"/>
                  </a:ext>
                </a:extLst>
              </p:cNvPr>
              <p:cNvSpPr txBox="1"/>
              <p:nvPr/>
            </p:nvSpPr>
            <p:spPr>
              <a:xfrm>
                <a:off x="6858862" y="2480695"/>
                <a:ext cx="3207627" cy="89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f>
                        <m:fPr>
                          <m:ctrlPr>
                            <a:rPr lang="en-US" sz="2200" i="1" smtClean="0">
                              <a:latin typeface="Cambria Math" panose="02040503050406030204" pitchFamily="18" charset="0"/>
                              <a:ea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Sub>
                          <m:r>
                            <a:rPr lang="en-US" sz="2200" i="1" smtClean="0">
                              <a:latin typeface="Cambria Math" panose="02040503050406030204" pitchFamily="18" charset="0"/>
                              <a:ea typeface="Cambria Math" panose="02040503050406030204" pitchFamily="18" charset="0"/>
                            </a:rPr>
                            <m:t>±</m:t>
                          </m:r>
                          <m:rad>
                            <m:radPr>
                              <m:degHide m:val="on"/>
                              <m:ctrlPr>
                                <a:rPr lang="en-US" sz="2200" i="1" smtClean="0">
                                  <a:latin typeface="Cambria Math" panose="02040503050406030204" pitchFamily="18" charset="0"/>
                                  <a:ea typeface="Cambria Math" panose="02040503050406030204" pitchFamily="18" charset="0"/>
                                </a:rPr>
                              </m:ctrlPr>
                            </m:radPr>
                            <m:deg/>
                            <m:e>
                              <m:sSubSup>
                                <m:sSubSupPr>
                                  <m:ctrlPr>
                                    <a:rPr lang="en-US" sz="2200" i="1" smtClean="0">
                                      <a:latin typeface="Cambria Math" panose="02040503050406030204" pitchFamily="18" charset="0"/>
                                      <a:ea typeface="Cambria Math" panose="02040503050406030204" pitchFamily="18" charset="0"/>
                                    </a:rPr>
                                  </m:ctrlPr>
                                </m:sSubSupPr>
                                <m:e>
                                  <m:r>
                                    <a:rPr lang="en-US" sz="2200" i="1" smtClean="0">
                                      <a:latin typeface="Cambria Math" panose="02040503050406030204" pitchFamily="18" charset="0"/>
                                      <a:ea typeface="Cambria Math" panose="02040503050406030204" pitchFamily="18" charset="0"/>
                                    </a:rPr>
                                    <m:t>𝜑</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r>
                                <a:rPr lang="en-US" sz="2200" b="0" i="1" smtClean="0">
                                  <a:latin typeface="Cambria Math" panose="02040503050406030204" pitchFamily="18" charset="0"/>
                                  <a:ea typeface="Cambria Math" panose="02040503050406030204" pitchFamily="18" charset="0"/>
                                </a:rPr>
                                <m:t>+4</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e>
                          </m:rad>
                        </m:num>
                        <m:den>
                          <m:r>
                            <a:rPr lang="en-US" sz="2200" b="0" i="1" smtClean="0">
                              <a:latin typeface="Cambria Math" panose="02040503050406030204" pitchFamily="18" charset="0"/>
                              <a:ea typeface="Cambria Math" panose="02040503050406030204" pitchFamily="18" charset="0"/>
                            </a:rPr>
                            <m:t>−2</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𝜑</m:t>
                              </m:r>
                            </m:e>
                            <m:sub>
                              <m:r>
                                <a:rPr lang="en-US" sz="2200" i="1">
                                  <a:latin typeface="Cambria Math" panose="02040503050406030204" pitchFamily="18" charset="0"/>
                                  <a:ea typeface="Cambria Math" panose="02040503050406030204" pitchFamily="18" charset="0"/>
                                </a:rPr>
                                <m:t>2</m:t>
                              </m:r>
                            </m:sub>
                          </m:sSub>
                        </m:den>
                      </m:f>
                    </m:oMath>
                  </m:oMathPara>
                </a14:m>
                <a:endParaRPr lang="en-US" sz="2200" dirty="0"/>
              </a:p>
            </p:txBody>
          </p:sp>
        </mc:Choice>
        <mc:Fallback xmlns="">
          <p:sp>
            <p:nvSpPr>
              <p:cNvPr id="59" name="TextBox 58">
                <a:extLst>
                  <a:ext uri="{FF2B5EF4-FFF2-40B4-BE49-F238E27FC236}">
                    <a16:creationId xmlns:a16="http://schemas.microsoft.com/office/drawing/2014/main" id="{6EA129FF-386E-47F6-8C3A-90EA99EE4B8C}"/>
                  </a:ext>
                </a:extLst>
              </p:cNvPr>
              <p:cNvSpPr txBox="1">
                <a:spLocks noRot="1" noChangeAspect="1" noMove="1" noResize="1" noEditPoints="1" noAdjustHandles="1" noChangeArrowheads="1" noChangeShapeType="1" noTextEdit="1"/>
              </p:cNvSpPr>
              <p:nvPr/>
            </p:nvSpPr>
            <p:spPr>
              <a:xfrm>
                <a:off x="6858862" y="2480695"/>
                <a:ext cx="3207627" cy="890628"/>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2B43599-E905-4F82-9491-A2EE8771187F}"/>
                  </a:ext>
                </a:extLst>
              </p:cNvPr>
              <p:cNvSpPr txBox="1"/>
              <p:nvPr/>
            </p:nvSpPr>
            <p:spPr>
              <a:xfrm>
                <a:off x="8322593" y="3493024"/>
                <a:ext cx="2663598"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&gt;1,</m:t>
                      </m:r>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e>
                      </m:d>
                      <m:r>
                        <a:rPr lang="en-US" sz="2400" i="1">
                          <a:latin typeface="Cambria Math" panose="02040503050406030204" pitchFamily="18" charset="0"/>
                          <a:ea typeface="Cambria Math" panose="02040503050406030204" pitchFamily="18" charset="0"/>
                        </a:rPr>
                        <m:t>&gt;1</m:t>
                      </m:r>
                    </m:oMath>
                  </m:oMathPara>
                </a14:m>
                <a:endParaRPr lang="en-US" sz="2400" dirty="0"/>
              </a:p>
              <a:p>
                <a:endParaRPr lang="en-US" sz="2400" dirty="0"/>
              </a:p>
            </p:txBody>
          </p:sp>
        </mc:Choice>
        <mc:Fallback xmlns="">
          <p:sp>
            <p:nvSpPr>
              <p:cNvPr id="61" name="TextBox 60">
                <a:extLst>
                  <a:ext uri="{FF2B5EF4-FFF2-40B4-BE49-F238E27FC236}">
                    <a16:creationId xmlns:a16="http://schemas.microsoft.com/office/drawing/2014/main" id="{72B43599-E905-4F82-9491-A2EE8771187F}"/>
                  </a:ext>
                </a:extLst>
              </p:cNvPr>
              <p:cNvSpPr txBox="1">
                <a:spLocks noRot="1" noChangeAspect="1" noMove="1" noResize="1" noEditPoints="1" noAdjustHandles="1" noChangeArrowheads="1" noChangeShapeType="1" noTextEdit="1"/>
              </p:cNvSpPr>
              <p:nvPr/>
            </p:nvSpPr>
            <p:spPr>
              <a:xfrm>
                <a:off x="8322593" y="3493024"/>
                <a:ext cx="2663598" cy="830997"/>
              </a:xfrm>
              <a:prstGeom prst="rect">
                <a:avLst/>
              </a:prstGeom>
              <a:blipFill>
                <a:blip r:embed="rId25"/>
                <a:stretch>
                  <a:fillRect/>
                </a:stretch>
              </a:blipFill>
            </p:spPr>
            <p:txBody>
              <a:bodyPr/>
              <a:lstStyle/>
              <a:p>
                <a:r>
                  <a:rPr lang="en-US">
                    <a:noFill/>
                  </a:rPr>
                  <a:t> </a:t>
                </a:r>
              </a:p>
            </p:txBody>
          </p:sp>
        </mc:Fallback>
      </mc:AlternateContent>
      <p:sp>
        <p:nvSpPr>
          <p:cNvPr id="63" name="TextBox 62">
            <a:extLst>
              <a:ext uri="{FF2B5EF4-FFF2-40B4-BE49-F238E27FC236}">
                <a16:creationId xmlns:a16="http://schemas.microsoft.com/office/drawing/2014/main" id="{7D3B4344-DA01-4261-9B58-96108B53E035}"/>
              </a:ext>
            </a:extLst>
          </p:cNvPr>
          <p:cNvSpPr txBox="1"/>
          <p:nvPr/>
        </p:nvSpPr>
        <p:spPr>
          <a:xfrm>
            <a:off x="6419550" y="3486394"/>
            <a:ext cx="1903043" cy="461665"/>
          </a:xfrm>
          <a:prstGeom prst="rect">
            <a:avLst/>
          </a:prstGeom>
          <a:noFill/>
        </p:spPr>
        <p:txBody>
          <a:bodyPr wrap="square">
            <a:spAutoFit/>
          </a:bodyPr>
          <a:lstStyle/>
          <a:p>
            <a:r>
              <a:rPr lang="en-US" sz="2400" dirty="0"/>
              <a:t>Stationary iff</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B7F1D7A-5096-48AC-8C57-3E9E09AEB1C6}"/>
                  </a:ext>
                </a:extLst>
              </p:cNvPr>
              <p:cNvSpPr txBox="1"/>
              <p:nvPr/>
            </p:nvSpPr>
            <p:spPr>
              <a:xfrm>
                <a:off x="6611305" y="4416466"/>
                <a:ext cx="4119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5" name="TextBox 64">
                <a:extLst>
                  <a:ext uri="{FF2B5EF4-FFF2-40B4-BE49-F238E27FC236}">
                    <a16:creationId xmlns:a16="http://schemas.microsoft.com/office/drawing/2014/main" id="{7B7F1D7A-5096-48AC-8C57-3E9E09AEB1C6}"/>
                  </a:ext>
                </a:extLst>
              </p:cNvPr>
              <p:cNvSpPr txBox="1">
                <a:spLocks noRot="1" noChangeAspect="1" noMove="1" noResize="1" noEditPoints="1" noAdjustHandles="1" noChangeArrowheads="1" noChangeShapeType="1" noTextEdit="1"/>
              </p:cNvSpPr>
              <p:nvPr/>
            </p:nvSpPr>
            <p:spPr>
              <a:xfrm>
                <a:off x="6611305" y="4416466"/>
                <a:ext cx="411962" cy="461665"/>
              </a:xfrm>
              <a:prstGeom prst="rect">
                <a:avLst/>
              </a:prstGeom>
              <a:blipFill>
                <a:blip r:embed="rId26"/>
                <a:stretch>
                  <a:fillRect r="-313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632F706-0AD9-4CA4-A2ED-418C3A68C14B}"/>
                  </a:ext>
                </a:extLst>
              </p:cNvPr>
              <p:cNvSpPr txBox="1"/>
              <p:nvPr/>
            </p:nvSpPr>
            <p:spPr>
              <a:xfrm>
                <a:off x="7164630" y="4110054"/>
                <a:ext cx="1992681" cy="10156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e>
                      </m:d>
                      <m:r>
                        <a:rPr lang="en-US" sz="2000" i="1">
                          <a:latin typeface="Cambria Math" panose="02040503050406030204" pitchFamily="18" charset="0"/>
                        </a:rPr>
                        <m:t>&lt;1</m:t>
                      </m:r>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&lt;1</m:t>
                      </m:r>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&lt;1</m:t>
                      </m:r>
                    </m:oMath>
                  </m:oMathPara>
                </a14:m>
                <a:endParaRPr lang="en-US" sz="2000" dirty="0"/>
              </a:p>
            </p:txBody>
          </p:sp>
        </mc:Choice>
        <mc:Fallback xmlns="">
          <p:sp>
            <p:nvSpPr>
              <p:cNvPr id="67" name="TextBox 66">
                <a:extLst>
                  <a:ext uri="{FF2B5EF4-FFF2-40B4-BE49-F238E27FC236}">
                    <a16:creationId xmlns:a16="http://schemas.microsoft.com/office/drawing/2014/main" id="{5632F706-0AD9-4CA4-A2ED-418C3A68C14B}"/>
                  </a:ext>
                </a:extLst>
              </p:cNvPr>
              <p:cNvSpPr txBox="1">
                <a:spLocks noRot="1" noChangeAspect="1" noMove="1" noResize="1" noEditPoints="1" noAdjustHandles="1" noChangeArrowheads="1" noChangeShapeType="1" noTextEdit="1"/>
              </p:cNvSpPr>
              <p:nvPr/>
            </p:nvSpPr>
            <p:spPr>
              <a:xfrm>
                <a:off x="7164630" y="4110054"/>
                <a:ext cx="1992681" cy="1015663"/>
              </a:xfrm>
              <a:prstGeom prst="rect">
                <a:avLst/>
              </a:prstGeom>
              <a:blipFill>
                <a:blip r:embed="rId27"/>
                <a:stretch>
                  <a:fillRect b="-2395"/>
                </a:stretch>
              </a:blipFill>
            </p:spPr>
            <p:txBody>
              <a:bodyPr/>
              <a:lstStyle/>
              <a:p>
                <a:r>
                  <a:rPr lang="en-US">
                    <a:noFill/>
                  </a:rPr>
                  <a:t> </a:t>
                </a:r>
              </a:p>
            </p:txBody>
          </p:sp>
        </mc:Fallback>
      </mc:AlternateContent>
    </p:spTree>
    <p:extLst>
      <p:ext uri="{BB962C8B-B14F-4D97-AF65-F5344CB8AC3E}">
        <p14:creationId xmlns:p14="http://schemas.microsoft.com/office/powerpoint/2010/main" val="342301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1000"/>
                                        <p:tgtEl>
                                          <p:spTgt spid="29"/>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1000"/>
                                        <p:tgtEl>
                                          <p:spTgt spid="31"/>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1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1000"/>
                                        <p:tgtEl>
                                          <p:spTgt spid="33"/>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1000"/>
                                        <p:tgtEl>
                                          <p:spTgt spid="35"/>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10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left)">
                                      <p:cBhvr>
                                        <p:cTn id="53" dur="1000"/>
                                        <p:tgtEl>
                                          <p:spTgt spid="37"/>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1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1000"/>
                                        <p:tgtEl>
                                          <p:spTgt spid="39"/>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10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1000"/>
                                        <p:tgtEl>
                                          <p:spTgt spid="41"/>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10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left)">
                                      <p:cBhvr>
                                        <p:cTn id="80" dur="1000"/>
                                        <p:tgtEl>
                                          <p:spTgt spid="43"/>
                                        </p:tgtEl>
                                      </p:cBhvr>
                                    </p:animEffec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ipe(left)">
                                      <p:cBhvr>
                                        <p:cTn id="84" dur="1000"/>
                                        <p:tgtEl>
                                          <p:spTgt spid="2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left)">
                                      <p:cBhvr>
                                        <p:cTn id="89" dur="1000"/>
                                        <p:tgtEl>
                                          <p:spTgt spid="49"/>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wipe(left)">
                                      <p:cBhvr>
                                        <p:cTn id="93" dur="1000"/>
                                        <p:tgtEl>
                                          <p:spTgt spid="4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left)">
                                      <p:cBhvr>
                                        <p:cTn id="98" dur="1000"/>
                                        <p:tgtEl>
                                          <p:spTgt spid="5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left)">
                                      <p:cBhvr>
                                        <p:cTn id="103" dur="1000"/>
                                        <p:tgtEl>
                                          <p:spTgt spid="53"/>
                                        </p:tgtEl>
                                      </p:cBhvr>
                                    </p:animEffect>
                                  </p:childTnLst>
                                </p:cTn>
                              </p:par>
                            </p:childTnLst>
                          </p:cTn>
                        </p:par>
                        <p:par>
                          <p:cTn id="104" fill="hold">
                            <p:stCondLst>
                              <p:cond delay="1000"/>
                            </p:stCondLst>
                            <p:childTnLst>
                              <p:par>
                                <p:cTn id="105" presetID="22" presetClass="entr" presetSubtype="8" fill="hold" grpId="0" nodeType="after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wipe(left)">
                                      <p:cBhvr>
                                        <p:cTn id="107" dur="1000"/>
                                        <p:tgtEl>
                                          <p:spTgt spid="5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wipe(left)">
                                      <p:cBhvr>
                                        <p:cTn id="112" dur="1000"/>
                                        <p:tgtEl>
                                          <p:spTgt spid="5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63"/>
                                        </p:tgtEl>
                                        <p:attrNameLst>
                                          <p:attrName>style.visibility</p:attrName>
                                        </p:attrNameLst>
                                      </p:cBhvr>
                                      <p:to>
                                        <p:strVal val="visible"/>
                                      </p:to>
                                    </p:set>
                                    <p:animEffect transition="in" filter="wipe(left)">
                                      <p:cBhvr>
                                        <p:cTn id="117" dur="1000"/>
                                        <p:tgtEl>
                                          <p:spTgt spid="63"/>
                                        </p:tgtEl>
                                      </p:cBhvr>
                                    </p:animEffect>
                                  </p:childTnLst>
                                </p:cTn>
                              </p:par>
                            </p:childTnLst>
                          </p:cTn>
                        </p:par>
                        <p:par>
                          <p:cTn id="118" fill="hold">
                            <p:stCondLst>
                              <p:cond delay="1000"/>
                            </p:stCondLst>
                            <p:childTnLst>
                              <p:par>
                                <p:cTn id="119" presetID="22" presetClass="entr" presetSubtype="8" fill="hold" grpId="0" nodeType="after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wipe(left)">
                                      <p:cBhvr>
                                        <p:cTn id="121" dur="1000"/>
                                        <p:tgtEl>
                                          <p:spTgt spid="6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65"/>
                                        </p:tgtEl>
                                        <p:attrNameLst>
                                          <p:attrName>style.visibility</p:attrName>
                                        </p:attrNameLst>
                                      </p:cBhvr>
                                      <p:to>
                                        <p:strVal val="visible"/>
                                      </p:to>
                                    </p:set>
                                    <p:animEffect transition="in" filter="wipe(left)">
                                      <p:cBhvr>
                                        <p:cTn id="126" dur="1000"/>
                                        <p:tgtEl>
                                          <p:spTgt spid="65"/>
                                        </p:tgtEl>
                                      </p:cBhvr>
                                    </p:animEffect>
                                  </p:childTnLst>
                                </p:cTn>
                              </p:par>
                            </p:childTnLst>
                          </p:cTn>
                        </p:par>
                        <p:par>
                          <p:cTn id="127" fill="hold">
                            <p:stCondLst>
                              <p:cond delay="1000"/>
                            </p:stCondLst>
                            <p:childTnLst>
                              <p:par>
                                <p:cTn id="128" presetID="22" presetClass="entr" presetSubtype="8" fill="hold" grpId="0" nodeType="afterEffect">
                                  <p:stCondLst>
                                    <p:cond delay="0"/>
                                  </p:stCondLst>
                                  <p:childTnLst>
                                    <p:set>
                                      <p:cBhvr>
                                        <p:cTn id="129" dur="1" fill="hold">
                                          <p:stCondLst>
                                            <p:cond delay="0"/>
                                          </p:stCondLst>
                                        </p:cTn>
                                        <p:tgtEl>
                                          <p:spTgt spid="67"/>
                                        </p:tgtEl>
                                        <p:attrNameLst>
                                          <p:attrName>style.visibility</p:attrName>
                                        </p:attrNameLst>
                                      </p:cBhvr>
                                      <p:to>
                                        <p:strVal val="visible"/>
                                      </p:to>
                                    </p:set>
                                    <p:animEffect transition="in" filter="wipe(left)">
                                      <p:cBhvr>
                                        <p:cTn id="130"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9" grpId="0"/>
      <p:bldP spid="11" grpId="0"/>
      <p:bldP spid="19" grpId="0"/>
      <p:bldP spid="21" grpId="0"/>
      <p:bldP spid="23" grpId="0"/>
      <p:bldP spid="25" grpId="0"/>
      <p:bldP spid="27" grpId="0"/>
      <p:bldP spid="29" grpId="0"/>
      <p:bldP spid="31" grpId="0"/>
      <p:bldP spid="33" grpId="0"/>
      <p:bldP spid="35" grpId="0"/>
      <p:bldP spid="37" grpId="0"/>
      <p:bldP spid="39" grpId="0"/>
      <p:bldP spid="41" grpId="0"/>
      <p:bldP spid="43" grpId="0"/>
      <p:bldP spid="47" grpId="0"/>
      <p:bldP spid="49" grpId="0"/>
      <p:bldP spid="53" grpId="0"/>
      <p:bldP spid="55" grpId="0"/>
      <p:bldP spid="57" grpId="0"/>
      <p:bldP spid="59" grpId="0"/>
      <p:bldP spid="61" grpId="0"/>
      <p:bldP spid="63" grpId="0"/>
      <p:bldP spid="65"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1289136" y="2627768"/>
                <a:ext cx="409829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𝜓</m:t>
                          </m:r>
                        </m:e>
                        <m:sub>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𝜓</m:t>
                          </m:r>
                        </m:e>
                        <m:sub>
                          <m:r>
                            <a:rPr lang="en-US" sz="2200" b="0" i="1" smtClean="0">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1289136" y="2627768"/>
                <a:ext cx="4098297" cy="430887"/>
              </a:xfrm>
              <a:prstGeom prst="rect">
                <a:avLst/>
              </a:prstGeom>
              <a:blipFill>
                <a:blip r:embed="rId3"/>
                <a:stretch>
                  <a:fillRect b="-15493"/>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General Linear Process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1200329"/>
              </a:xfrm>
              <a:prstGeom prst="rect">
                <a:avLst/>
              </a:prstGeom>
              <a:noFill/>
            </p:spPr>
            <p:txBody>
              <a:bodyPr wrap="square">
                <a:spAutoFit/>
              </a:bodyPr>
              <a:lstStyle/>
              <a:p>
                <a:r>
                  <a:rPr lang="en-US" sz="2400" dirty="0"/>
                  <a:t>A General Linear Process,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sub>
                    </m:sSub>
                  </m:oMath>
                </a14:m>
                <a:r>
                  <a:rPr lang="en-US" sz="2400" dirty="0"/>
                  <a:t>, is a process that can be represented as a weighted linear combination of present and past white noise terms as</a:t>
                </a:r>
              </a:p>
            </p:txBody>
          </p:sp>
        </mc:Choice>
        <mc:Fallback xmlns="">
          <p:sp>
            <p:nvSpPr>
              <p:cNvPr id="4" name="TextBox 3">
                <a:extLst>
                  <a:ext uri="{FF2B5EF4-FFF2-40B4-BE49-F238E27FC236}">
                    <a16:creationId xmlns:a16="http://schemas.microsoft.com/office/drawing/2014/main" id="{B4410A58-F65C-48D8-854E-CD9CD6A8B9A9}"/>
                  </a:ext>
                </a:extLst>
              </p:cNvPr>
              <p:cNvSpPr txBox="1">
                <a:spLocks noRot="1" noChangeAspect="1" noMove="1" noResize="1" noEditPoints="1" noAdjustHandles="1" noChangeArrowheads="1" noChangeShapeType="1" noTextEdit="1"/>
              </p:cNvSpPr>
              <p:nvPr/>
            </p:nvSpPr>
            <p:spPr>
              <a:xfrm>
                <a:off x="849868" y="1414913"/>
                <a:ext cx="6370473" cy="1200329"/>
              </a:xfrm>
              <a:prstGeom prst="rect">
                <a:avLst/>
              </a:prstGeom>
              <a:blipFill>
                <a:blip r:embed="rId4"/>
                <a:stretch>
                  <a:fillRect l="-1435" t="-4061" r="-957" b="-1066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3F9B970-93AA-44EF-B16C-A049CECEF079}"/>
              </a:ext>
            </a:extLst>
          </p:cNvPr>
          <p:cNvSpPr/>
          <p:nvPr/>
        </p:nvSpPr>
        <p:spPr>
          <a:xfrm>
            <a:off x="7528141" y="352598"/>
            <a:ext cx="4305891" cy="2112399"/>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7528141" y="408078"/>
                <a:ext cx="2303262" cy="441916"/>
              </a:xfrm>
              <a:prstGeom prst="rect">
                <a:avLst/>
              </a:prstGeom>
              <a:noFill/>
            </p:spPr>
            <p:txBody>
              <a:bodyPr wrap="square">
                <a:spAutoFit/>
              </a:bodyPr>
              <a:lstStyle/>
              <a:p>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7528141" y="408078"/>
                <a:ext cx="2303262" cy="441916"/>
              </a:xfrm>
              <a:prstGeom prst="rect">
                <a:avLst/>
              </a:prstGeom>
              <a:blipFill>
                <a:blip r:embed="rId5"/>
                <a:stretch>
                  <a:fillRect l="-3439" t="-6944"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24C2BC4-8545-4D7E-8611-11A48BEB5450}"/>
                  </a:ext>
                </a:extLst>
              </p:cNvPr>
              <p:cNvSpPr txBox="1"/>
              <p:nvPr/>
            </p:nvSpPr>
            <p:spPr>
              <a:xfrm>
                <a:off x="5221640" y="2464998"/>
                <a:ext cx="1730304" cy="7564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=0</m:t>
                          </m:r>
                        </m:sub>
                        <m:sup>
                          <m:r>
                            <a:rPr lang="en-US" sz="2200" b="0" i="1" smtClean="0">
                              <a:latin typeface="Cambria Math" panose="02040503050406030204" pitchFamily="18" charset="0"/>
                              <a:ea typeface="Cambria Math" panose="02040503050406030204" pitchFamily="18" charset="0"/>
                            </a:rPr>
                            <m:t>∞</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𝜓</m:t>
                              </m:r>
                            </m:e>
                            <m:sub>
                              <m:r>
                                <a:rPr lang="en-US" sz="2200" b="0" i="1" smtClean="0">
                                  <a:latin typeface="Cambria Math" panose="02040503050406030204" pitchFamily="18" charset="0"/>
                                  <a:ea typeface="Cambria Math" panose="02040503050406030204" pitchFamily="18" charset="0"/>
                                </a:rPr>
                                <m:t>𝑖</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m:t>
                              </m:r>
                              <m:r>
                                <a:rPr lang="en-US" sz="2200" b="0" i="1" smtClean="0">
                                  <a:latin typeface="Cambria Math" panose="02040503050406030204" pitchFamily="18" charset="0"/>
                                </a:rPr>
                                <m:t>𝑖</m:t>
                              </m:r>
                            </m:sub>
                          </m:sSub>
                        </m:e>
                      </m:nary>
                    </m:oMath>
                  </m:oMathPara>
                </a14:m>
                <a:endParaRPr lang="en-US" sz="2200" dirty="0"/>
              </a:p>
            </p:txBody>
          </p:sp>
        </mc:Choice>
        <mc:Fallback xmlns="">
          <p:sp>
            <p:nvSpPr>
              <p:cNvPr id="3" name="TextBox 2">
                <a:extLst>
                  <a:ext uri="{FF2B5EF4-FFF2-40B4-BE49-F238E27FC236}">
                    <a16:creationId xmlns:a16="http://schemas.microsoft.com/office/drawing/2014/main" id="{124C2BC4-8545-4D7E-8611-11A48BEB5450}"/>
                  </a:ext>
                </a:extLst>
              </p:cNvPr>
              <p:cNvSpPr txBox="1">
                <a:spLocks noRot="1" noChangeAspect="1" noMove="1" noResize="1" noEditPoints="1" noAdjustHandles="1" noChangeArrowheads="1" noChangeShapeType="1" noTextEdit="1"/>
              </p:cNvSpPr>
              <p:nvPr/>
            </p:nvSpPr>
            <p:spPr>
              <a:xfrm>
                <a:off x="5221640" y="2464998"/>
                <a:ext cx="1730304" cy="756426"/>
              </a:xfrm>
              <a:prstGeom prst="rect">
                <a:avLst/>
              </a:prstGeom>
              <a:blipFill>
                <a:blip r:embed="rId6"/>
                <a:stretch>
                  <a:fillRect r="-53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91AC26-8491-4A2C-AAB3-1831C58CEA19}"/>
                  </a:ext>
                </a:extLst>
              </p:cNvPr>
              <p:cNvSpPr txBox="1"/>
              <p:nvPr/>
            </p:nvSpPr>
            <p:spPr>
              <a:xfrm>
                <a:off x="863252" y="3171320"/>
                <a:ext cx="3107499" cy="461665"/>
              </a:xfrm>
              <a:prstGeom prst="rect">
                <a:avLst/>
              </a:prstGeom>
              <a:noFill/>
            </p:spPr>
            <p:txBody>
              <a:bodyPr wrap="square">
                <a:spAutoFit/>
              </a:bodyPr>
              <a:lstStyle/>
              <a:p>
                <a:r>
                  <a:rPr lang="en-US" sz="2400" dirty="0"/>
                  <a:t>where </a:t>
                </a:r>
                <a14:m>
                  <m:oMath xmlns:m="http://schemas.openxmlformats.org/officeDocument/2006/math">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m:t>
                        </m:r>
                      </m:sup>
                      <m:e>
                        <m:sSubSup>
                          <m:sSubSupPr>
                            <m:ctrlPr>
                              <a:rPr lang="en-US" sz="2200" b="0" i="1" smtClean="0">
                                <a:latin typeface="Cambria Math" panose="02040503050406030204" pitchFamily="18" charset="0"/>
                                <a:ea typeface="Cambria Math" panose="02040503050406030204" pitchFamily="18" charset="0"/>
                              </a:rPr>
                            </m:ctrlPr>
                          </m:sSubSupPr>
                          <m:e>
                            <m:r>
                              <a:rPr lang="en-US" sz="2200" b="0" i="1" smtClean="0">
                                <a:latin typeface="Cambria Math" panose="02040503050406030204" pitchFamily="18" charset="0"/>
                                <a:ea typeface="Cambria Math" panose="02040503050406030204" pitchFamily="18" charset="0"/>
                              </a:rPr>
                              <m:t>𝜓</m:t>
                            </m:r>
                          </m:e>
                          <m:sub>
                            <m:r>
                              <a:rPr lang="en-US" sz="2200" b="0" i="1" smtClean="0">
                                <a:latin typeface="Cambria Math" panose="02040503050406030204" pitchFamily="18" charset="0"/>
                                <a:ea typeface="Cambria Math" panose="02040503050406030204" pitchFamily="18" charset="0"/>
                              </a:rPr>
                              <m:t>𝑖</m:t>
                            </m:r>
                          </m:sub>
                          <m:sup>
                            <m:r>
                              <a:rPr lang="en-US" sz="2200" b="0" i="1" smtClean="0">
                                <a:latin typeface="Cambria Math" panose="02040503050406030204" pitchFamily="18" charset="0"/>
                                <a:ea typeface="Cambria Math" panose="02040503050406030204" pitchFamily="18" charset="0"/>
                              </a:rPr>
                              <m:t>2</m:t>
                            </m:r>
                          </m:sup>
                        </m:sSubSup>
                      </m:e>
                    </m:nary>
                    <m:r>
                      <a:rPr lang="en-US" sz="2200" b="0" i="1" smtClean="0">
                        <a:latin typeface="Cambria Math" panose="02040503050406030204" pitchFamily="18" charset="0"/>
                      </a:rPr>
                      <m:t>&lt;</m:t>
                    </m:r>
                    <m:r>
                      <a:rPr lang="en-US" sz="2200" b="0" i="1" smtClean="0">
                        <a:latin typeface="Cambria Math" panose="02040503050406030204" pitchFamily="18" charset="0"/>
                        <a:ea typeface="Cambria Math" panose="02040503050406030204" pitchFamily="18" charset="0"/>
                      </a:rPr>
                      <m:t>∞</m:t>
                    </m:r>
                  </m:oMath>
                </a14:m>
                <a:r>
                  <a:rPr lang="en-US" sz="2200" dirty="0"/>
                  <a:t>. </a:t>
                </a:r>
              </a:p>
            </p:txBody>
          </p:sp>
        </mc:Choice>
        <mc:Fallback xmlns="">
          <p:sp>
            <p:nvSpPr>
              <p:cNvPr id="5" name="TextBox 4">
                <a:extLst>
                  <a:ext uri="{FF2B5EF4-FFF2-40B4-BE49-F238E27FC236}">
                    <a16:creationId xmlns:a16="http://schemas.microsoft.com/office/drawing/2014/main" id="{1891AC26-8491-4A2C-AAB3-1831C58CEA19}"/>
                  </a:ext>
                </a:extLst>
              </p:cNvPr>
              <p:cNvSpPr txBox="1">
                <a:spLocks noRot="1" noChangeAspect="1" noMove="1" noResize="1" noEditPoints="1" noAdjustHandles="1" noChangeArrowheads="1" noChangeShapeType="1" noTextEdit="1"/>
              </p:cNvSpPr>
              <p:nvPr/>
            </p:nvSpPr>
            <p:spPr>
              <a:xfrm>
                <a:off x="863252" y="3171320"/>
                <a:ext cx="3107499" cy="461665"/>
              </a:xfrm>
              <a:prstGeom prst="rect">
                <a:avLst/>
              </a:prstGeom>
              <a:blipFill>
                <a:blip r:embed="rId7"/>
                <a:stretch>
                  <a:fillRect l="-3143" t="-113158"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ED8C0B-8613-4267-BAED-82DCE3359809}"/>
                  </a:ext>
                </a:extLst>
              </p:cNvPr>
              <p:cNvSpPr txBox="1"/>
              <p:nvPr/>
            </p:nvSpPr>
            <p:spPr>
              <a:xfrm>
                <a:off x="7528140" y="1395945"/>
                <a:ext cx="2303262" cy="430887"/>
              </a:xfrm>
              <a:prstGeom prst="rect">
                <a:avLst/>
              </a:prstGeom>
              <a:noFill/>
            </p:spPr>
            <p:txBody>
              <a:bodyPr wrap="square">
                <a:spAutoFit/>
              </a:bodyPr>
              <a:lstStyle/>
              <a:p>
                <a:r>
                  <a:rPr lang="en-US" sz="2200" dirty="0"/>
                  <a:t>• </a:t>
                </a:r>
                <a14:m>
                  <m:oMath xmlns:m="http://schemas.openxmlformats.org/officeDocument/2006/math">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𝑡</m:t>
                            </m:r>
                          </m:sub>
                        </m:sSub>
                      </m:e>
                    </m:d>
                    <m:r>
                      <a:rPr lang="en-US" sz="2200" b="0" i="1" smtClean="0">
                        <a:latin typeface="Cambria Math" panose="02040503050406030204" pitchFamily="18" charset="0"/>
                      </a:rPr>
                      <m:t>=0</m:t>
                    </m:r>
                  </m:oMath>
                </a14:m>
                <a:endParaRPr lang="en-US" sz="2200" dirty="0"/>
              </a:p>
            </p:txBody>
          </p:sp>
        </mc:Choice>
        <mc:Fallback xmlns="">
          <p:sp>
            <p:nvSpPr>
              <p:cNvPr id="7" name="TextBox 6">
                <a:extLst>
                  <a:ext uri="{FF2B5EF4-FFF2-40B4-BE49-F238E27FC236}">
                    <a16:creationId xmlns:a16="http://schemas.microsoft.com/office/drawing/2014/main" id="{8EED8C0B-8613-4267-BAED-82DCE3359809}"/>
                  </a:ext>
                </a:extLst>
              </p:cNvPr>
              <p:cNvSpPr txBox="1">
                <a:spLocks noRot="1" noChangeAspect="1" noMove="1" noResize="1" noEditPoints="1" noAdjustHandles="1" noChangeArrowheads="1" noChangeShapeType="1" noTextEdit="1"/>
              </p:cNvSpPr>
              <p:nvPr/>
            </p:nvSpPr>
            <p:spPr>
              <a:xfrm>
                <a:off x="7528140" y="1395945"/>
                <a:ext cx="2303262" cy="430887"/>
              </a:xfrm>
              <a:prstGeom prst="rect">
                <a:avLst/>
              </a:prstGeom>
              <a:blipFill>
                <a:blip r:embed="rId8"/>
                <a:stretch>
                  <a:fillRect l="-3439" t="-9859" b="-26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7D43BE6-F5B5-4031-A702-F2D542DABEBC}"/>
                  </a:ext>
                </a:extLst>
              </p:cNvPr>
              <p:cNvSpPr txBox="1"/>
              <p:nvPr/>
            </p:nvSpPr>
            <p:spPr>
              <a:xfrm>
                <a:off x="7528140" y="1882662"/>
                <a:ext cx="4305891" cy="437940"/>
              </a:xfrm>
              <a:prstGeom prst="rect">
                <a:avLst/>
              </a:prstGeom>
              <a:noFill/>
            </p:spPr>
            <p:txBody>
              <a:bodyPr wrap="square">
                <a:spAutoFit/>
              </a:bodyPr>
              <a:lstStyle/>
              <a:p>
                <a:r>
                  <a:rPr lang="en-US" sz="2200" dirty="0"/>
                  <a:t>• </a:t>
                </a:r>
                <a14:m>
                  <m:oMath xmlns:m="http://schemas.openxmlformats.org/officeDocument/2006/math">
                    <m:r>
                      <m:rPr>
                        <m:sty m:val="p"/>
                      </m:rPr>
                      <a:rPr lang="en-US" sz="2200" b="0" i="0" smtClean="0">
                        <a:latin typeface="Cambria Math" panose="02040503050406030204" pitchFamily="18" charset="0"/>
                      </a:rPr>
                      <m:t>Cov</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𝜎</m:t>
                        </m:r>
                      </m:e>
                      <m:sup>
                        <m:r>
                          <a:rPr lang="en-US" sz="2200" b="0" i="1" smtClean="0">
                            <a:latin typeface="Cambria Math" panose="02040503050406030204" pitchFamily="18" charset="0"/>
                          </a:rPr>
                          <m:t>2</m:t>
                        </m:r>
                      </m:sup>
                    </m:sSup>
                    <m:nary>
                      <m:naryPr>
                        <m:chr m:val="∑"/>
                        <m:limLoc m:val="subSup"/>
                        <m:ctrlPr>
                          <a:rPr lang="en-US" sz="2200" i="1">
                            <a:latin typeface="Cambria Math" panose="02040503050406030204" pitchFamily="18" charset="0"/>
                          </a:rPr>
                        </m:ctrlPr>
                      </m:naryPr>
                      <m:sub>
                        <m:r>
                          <m:rPr>
                            <m:brk m:alnAt="25"/>
                          </m:rPr>
                          <a:rPr lang="en-US" sz="2200" i="1">
                            <a:latin typeface="Cambria Math" panose="02040503050406030204" pitchFamily="18" charset="0"/>
                          </a:rPr>
                          <m:t>𝑖</m:t>
                        </m:r>
                        <m:r>
                          <a:rPr lang="en-US" sz="2200" i="1">
                            <a:latin typeface="Cambria Math" panose="02040503050406030204" pitchFamily="18" charset="0"/>
                          </a:rPr>
                          <m:t>=</m:t>
                        </m:r>
                        <m:r>
                          <a:rPr lang="en-US" sz="2200" b="0" i="1" smtClean="0">
                            <a:latin typeface="Cambria Math" panose="02040503050406030204" pitchFamily="18" charset="0"/>
                          </a:rPr>
                          <m:t>0</m:t>
                        </m:r>
                      </m:sub>
                      <m:sup>
                        <m:r>
                          <a:rPr lang="en-US" sz="2200" i="1">
                            <a:latin typeface="Cambria Math" panose="02040503050406030204" pitchFamily="18" charset="0"/>
                            <a:ea typeface="Cambria Math" panose="02040503050406030204" pitchFamily="18" charset="0"/>
                          </a:rPr>
                          <m:t>∞</m:t>
                        </m:r>
                      </m:sup>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𝜓</m:t>
                            </m:r>
                          </m:e>
                          <m:sub>
                            <m:r>
                              <a:rPr lang="en-US" sz="2200" i="1">
                                <a:latin typeface="Cambria Math" panose="02040503050406030204" pitchFamily="18" charset="0"/>
                                <a:ea typeface="Cambria Math" panose="02040503050406030204" pitchFamily="18" charset="0"/>
                              </a:rPr>
                              <m:t>𝑖</m:t>
                            </m:r>
                          </m:sub>
                        </m:sSub>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𝜓</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nary>
                  </m:oMath>
                </a14:m>
                <a:endParaRPr lang="en-US" sz="2200" dirty="0"/>
              </a:p>
            </p:txBody>
          </p:sp>
        </mc:Choice>
        <mc:Fallback xmlns="">
          <p:sp>
            <p:nvSpPr>
              <p:cNvPr id="9" name="TextBox 8">
                <a:extLst>
                  <a:ext uri="{FF2B5EF4-FFF2-40B4-BE49-F238E27FC236}">
                    <a16:creationId xmlns:a16="http://schemas.microsoft.com/office/drawing/2014/main" id="{17D43BE6-F5B5-4031-A702-F2D542DABEBC}"/>
                  </a:ext>
                </a:extLst>
              </p:cNvPr>
              <p:cNvSpPr txBox="1">
                <a:spLocks noRot="1" noChangeAspect="1" noMove="1" noResize="1" noEditPoints="1" noAdjustHandles="1" noChangeArrowheads="1" noChangeShapeType="1" noTextEdit="1"/>
              </p:cNvSpPr>
              <p:nvPr/>
            </p:nvSpPr>
            <p:spPr>
              <a:xfrm>
                <a:off x="7528140" y="1882662"/>
                <a:ext cx="4305891" cy="437940"/>
              </a:xfrm>
              <a:prstGeom prst="rect">
                <a:avLst/>
              </a:prstGeom>
              <a:blipFill>
                <a:blip r:embed="rId9"/>
                <a:stretch>
                  <a:fillRect l="-1841" t="-123611" b="-186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6FB147-DC95-4A57-A26A-C131F784F9DB}"/>
                  </a:ext>
                </a:extLst>
              </p:cNvPr>
              <p:cNvSpPr txBox="1"/>
              <p:nvPr/>
            </p:nvSpPr>
            <p:spPr>
              <a:xfrm>
                <a:off x="7528140" y="898199"/>
                <a:ext cx="2303262" cy="441916"/>
              </a:xfrm>
              <a:prstGeom prst="rect">
                <a:avLst/>
              </a:prstGeom>
              <a:noFill/>
            </p:spPr>
            <p:txBody>
              <a:bodyPr wrap="square">
                <a:spAutoFit/>
              </a:bodyPr>
              <a:lstStyle/>
              <a:p>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𝜓</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=1</m:t>
                    </m:r>
                  </m:oMath>
                </a14:m>
                <a:endParaRPr lang="en-US" sz="2200" dirty="0"/>
              </a:p>
            </p:txBody>
          </p:sp>
        </mc:Choice>
        <mc:Fallback xmlns="">
          <p:sp>
            <p:nvSpPr>
              <p:cNvPr id="11" name="TextBox 10">
                <a:extLst>
                  <a:ext uri="{FF2B5EF4-FFF2-40B4-BE49-F238E27FC236}">
                    <a16:creationId xmlns:a16="http://schemas.microsoft.com/office/drawing/2014/main" id="{256FB147-DC95-4A57-A26A-C131F784F9DB}"/>
                  </a:ext>
                </a:extLst>
              </p:cNvPr>
              <p:cNvSpPr txBox="1">
                <a:spLocks noRot="1" noChangeAspect="1" noMove="1" noResize="1" noEditPoints="1" noAdjustHandles="1" noChangeArrowheads="1" noChangeShapeType="1" noTextEdit="1"/>
              </p:cNvSpPr>
              <p:nvPr/>
            </p:nvSpPr>
            <p:spPr>
              <a:xfrm>
                <a:off x="7528140" y="898199"/>
                <a:ext cx="2303262" cy="441916"/>
              </a:xfrm>
              <a:prstGeom prst="rect">
                <a:avLst/>
              </a:prstGeom>
              <a:blipFill>
                <a:blip r:embed="rId10"/>
                <a:stretch>
                  <a:fillRect l="-3439" t="-8219" b="-2465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B9F27DF-6BB5-4FD9-8838-8F00BD2E78EF}"/>
              </a:ext>
            </a:extLst>
          </p:cNvPr>
          <p:cNvSpPr txBox="1"/>
          <p:nvPr/>
        </p:nvSpPr>
        <p:spPr>
          <a:xfrm>
            <a:off x="838200" y="3995734"/>
            <a:ext cx="6370473" cy="1200329"/>
          </a:xfrm>
          <a:prstGeom prst="rect">
            <a:avLst/>
          </a:prstGeom>
          <a:noFill/>
        </p:spPr>
        <p:txBody>
          <a:bodyPr wrap="square">
            <a:spAutoFit/>
          </a:bodyPr>
          <a:lstStyle/>
          <a:p>
            <a:r>
              <a:rPr lang="en-US" sz="2400" b="1" dirty="0"/>
              <a:t>Theorem. </a:t>
            </a:r>
            <a:r>
              <a:rPr lang="en-US" sz="2400" dirty="0"/>
              <a:t>Any stationary AR(p) time series can be represented as a general linear process with proper change of parameters.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651C3F6-0138-4800-A671-86AEAD03531D}"/>
                  </a:ext>
                </a:extLst>
              </p:cNvPr>
              <p:cNvSpPr txBox="1"/>
              <p:nvPr/>
            </p:nvSpPr>
            <p:spPr>
              <a:xfrm>
                <a:off x="7528140" y="2805633"/>
                <a:ext cx="4305891" cy="1569660"/>
              </a:xfrm>
              <a:prstGeom prst="rect">
                <a:avLst/>
              </a:prstGeom>
              <a:solidFill>
                <a:srgbClr val="CCFFCC"/>
              </a:solidFill>
            </p:spPr>
            <p:txBody>
              <a:bodyPr wrap="square">
                <a:spAutoFit/>
              </a:bodyPr>
              <a:lstStyle/>
              <a:p>
                <a:r>
                  <a:rPr lang="en-US" sz="2400" b="1" dirty="0"/>
                  <a:t>Note. </a:t>
                </a:r>
                <a:r>
                  <a:rPr lang="en-US" sz="2400" dirty="0"/>
                  <a:t>All MA(q) time series can be represented as a general linear process with finite terms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𝑖</m:t>
                        </m:r>
                      </m:sub>
                    </m:sSub>
                  </m:oMath>
                </a14:m>
                <a:endParaRPr lang="en-US" sz="2400" dirty="0"/>
              </a:p>
            </p:txBody>
          </p:sp>
        </mc:Choice>
        <mc:Fallback xmlns="">
          <p:sp>
            <p:nvSpPr>
              <p:cNvPr id="8" name="TextBox 7">
                <a:extLst>
                  <a:ext uri="{FF2B5EF4-FFF2-40B4-BE49-F238E27FC236}">
                    <a16:creationId xmlns:a16="http://schemas.microsoft.com/office/drawing/2014/main" id="{4651C3F6-0138-4800-A671-86AEAD03531D}"/>
                  </a:ext>
                </a:extLst>
              </p:cNvPr>
              <p:cNvSpPr txBox="1">
                <a:spLocks noRot="1" noChangeAspect="1" noMove="1" noResize="1" noEditPoints="1" noAdjustHandles="1" noChangeArrowheads="1" noChangeShapeType="1" noTextEdit="1"/>
              </p:cNvSpPr>
              <p:nvPr/>
            </p:nvSpPr>
            <p:spPr>
              <a:xfrm>
                <a:off x="7528140" y="2805633"/>
                <a:ext cx="4305891" cy="1569660"/>
              </a:xfrm>
              <a:prstGeom prst="rect">
                <a:avLst/>
              </a:prstGeom>
              <a:blipFill>
                <a:blip r:embed="rId11"/>
                <a:stretch>
                  <a:fillRect l="-2266" t="-3101" b="-775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A1DA5DD-9919-4DE1-A119-9FFC0118AF6C}"/>
              </a:ext>
            </a:extLst>
          </p:cNvPr>
          <p:cNvSpPr txBox="1"/>
          <p:nvPr/>
        </p:nvSpPr>
        <p:spPr>
          <a:xfrm>
            <a:off x="838199" y="5321452"/>
            <a:ext cx="6370473" cy="830997"/>
          </a:xfrm>
          <a:prstGeom prst="rect">
            <a:avLst/>
          </a:prstGeom>
          <a:solidFill>
            <a:srgbClr val="FFFFCC"/>
          </a:solidFill>
        </p:spPr>
        <p:txBody>
          <a:bodyPr wrap="square">
            <a:spAutoFit/>
          </a:bodyPr>
          <a:lstStyle/>
          <a:p>
            <a:r>
              <a:rPr lang="en-US" sz="2400" dirty="0"/>
              <a:t>Therefore, stationary AR(p) can also be thought of as an infinite-order moving average process. </a:t>
            </a:r>
          </a:p>
        </p:txBody>
      </p:sp>
    </p:spTree>
    <p:extLst>
      <p:ext uri="{BB962C8B-B14F-4D97-AF65-F5344CB8AC3E}">
        <p14:creationId xmlns:p14="http://schemas.microsoft.com/office/powerpoint/2010/main" val="305824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9" grpId="0"/>
      <p:bldP spid="11" grpId="0"/>
      <p:bldP spid="6" grpId="0"/>
      <p:bldP spid="8"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4759713" cy="830997"/>
              </a:xfrm>
              <a:prstGeom prst="rect">
                <a:avLst/>
              </a:prstGeom>
              <a:noFill/>
            </p:spPr>
            <p:txBody>
              <a:bodyPr wrap="square">
                <a:spAutoFit/>
              </a:bodyPr>
              <a:lstStyle/>
              <a:p>
                <a:r>
                  <a:rPr lang="en-US" sz="2400" b="1" dirty="0"/>
                  <a:t>Ex1.</a:t>
                </a:r>
                <a:r>
                  <a:rPr lang="en-US" sz="2400" dirty="0"/>
                  <a:t> Consider the AR(1) time series</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6" name="TextBox 5">
                <a:extLst>
                  <a:ext uri="{FF2B5EF4-FFF2-40B4-BE49-F238E27FC236}">
                    <a16:creationId xmlns:a16="http://schemas.microsoft.com/office/drawing/2014/main" id="{BE0C950D-C358-4589-953E-AB89F6441B95}"/>
                  </a:ext>
                </a:extLst>
              </p:cNvPr>
              <p:cNvSpPr txBox="1">
                <a:spLocks noRot="1" noChangeAspect="1" noMove="1" noResize="1" noEditPoints="1" noAdjustHandles="1" noChangeArrowheads="1" noChangeShapeType="1" noTextEdit="1"/>
              </p:cNvSpPr>
              <p:nvPr/>
            </p:nvSpPr>
            <p:spPr>
              <a:xfrm>
                <a:off x="838199" y="1420335"/>
                <a:ext cx="4759713" cy="830997"/>
              </a:xfrm>
              <a:prstGeom prst="rect">
                <a:avLst/>
              </a:prstGeom>
              <a:blipFill>
                <a:blip r:embed="rId3"/>
                <a:stretch>
                  <a:fillRect l="-1921" t="-5882"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601C15-E26B-423B-8D54-BBD1D81095CB}"/>
                  </a:ext>
                </a:extLst>
              </p:cNvPr>
              <p:cNvSpPr txBox="1"/>
              <p:nvPr/>
            </p:nvSpPr>
            <p:spPr>
              <a:xfrm>
                <a:off x="838198" y="2386379"/>
                <a:ext cx="4759713" cy="1569660"/>
              </a:xfrm>
              <a:prstGeom prst="rect">
                <a:avLst/>
              </a:prstGeom>
              <a:noFill/>
            </p:spPr>
            <p:txBody>
              <a:bodyPr wrap="square">
                <a:spAutoFit/>
              </a:bodyPr>
              <a:lstStyle/>
              <a:p>
                <a:r>
                  <a:rPr lang="en-US" sz="2400" dirty="0"/>
                  <a:t>Using the recursive formula and assuming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0</m:t>
                        </m:r>
                      </m:sub>
                    </m:sSub>
                  </m:oMath>
                </a14:m>
                <a:r>
                  <a:rPr lang="en-US" sz="2400" dirty="0"/>
                  <a:t>, it can be represented as</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𝜑</m:t>
                          </m:r>
                        </m:e>
                        <m:sup>
                          <m:r>
                            <a:rPr lang="en-US" sz="2400" i="1">
                              <a:latin typeface="Cambria Math" panose="02040503050406030204" pitchFamily="18" charset="0"/>
                              <a:ea typeface="Cambria Math" panose="02040503050406030204" pitchFamily="18" charset="0"/>
                            </a:rPr>
                            <m:t>𝑡</m:t>
                          </m:r>
                        </m:sup>
                      </m:sSup>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3" name="TextBox 2">
                <a:extLst>
                  <a:ext uri="{FF2B5EF4-FFF2-40B4-BE49-F238E27FC236}">
                    <a16:creationId xmlns:a16="http://schemas.microsoft.com/office/drawing/2014/main" id="{FD601C15-E26B-423B-8D54-BBD1D81095CB}"/>
                  </a:ext>
                </a:extLst>
              </p:cNvPr>
              <p:cNvSpPr txBox="1">
                <a:spLocks noRot="1" noChangeAspect="1" noMove="1" noResize="1" noEditPoints="1" noAdjustHandles="1" noChangeArrowheads="1" noChangeShapeType="1" noTextEdit="1"/>
              </p:cNvSpPr>
              <p:nvPr/>
            </p:nvSpPr>
            <p:spPr>
              <a:xfrm>
                <a:off x="838198" y="2386379"/>
                <a:ext cx="4759713" cy="1569660"/>
              </a:xfrm>
              <a:prstGeom prst="rect">
                <a:avLst/>
              </a:prstGeom>
              <a:blipFill>
                <a:blip r:embed="rId4"/>
                <a:stretch>
                  <a:fillRect l="-1921" t="-3101"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07F83A-E6C4-4E71-8C29-A7FEFC3EA2FE}"/>
                  </a:ext>
                </a:extLst>
              </p:cNvPr>
              <p:cNvSpPr txBox="1"/>
              <p:nvPr/>
            </p:nvSpPr>
            <p:spPr>
              <a:xfrm>
                <a:off x="838198" y="4110054"/>
                <a:ext cx="4759713" cy="1582549"/>
              </a:xfrm>
              <a:prstGeom prst="rect">
                <a:avLst/>
              </a:prstGeom>
              <a:noFill/>
            </p:spPr>
            <p:txBody>
              <a:bodyPr wrap="square">
                <a:spAutoFit/>
              </a:bodyPr>
              <a:lstStyle/>
              <a:p>
                <a:r>
                  <a:rPr lang="en-US" sz="2400" dirty="0"/>
                  <a:t>which is in the form of a general linear process</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m:t>
                          </m:r>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𝑖</m:t>
                              </m:r>
                            </m:sub>
                          </m:sSub>
                        </m:e>
                      </m:nary>
                    </m:oMath>
                  </m:oMathPara>
                </a14:m>
                <a:endParaRPr lang="en-US" sz="2400" dirty="0"/>
              </a:p>
            </p:txBody>
          </p:sp>
        </mc:Choice>
        <mc:Fallback xmlns="">
          <p:sp>
            <p:nvSpPr>
              <p:cNvPr id="7" name="TextBox 6">
                <a:extLst>
                  <a:ext uri="{FF2B5EF4-FFF2-40B4-BE49-F238E27FC236}">
                    <a16:creationId xmlns:a16="http://schemas.microsoft.com/office/drawing/2014/main" id="{1D07F83A-E6C4-4E71-8C29-A7FEFC3EA2FE}"/>
                  </a:ext>
                </a:extLst>
              </p:cNvPr>
              <p:cNvSpPr txBox="1">
                <a:spLocks noRot="1" noChangeAspect="1" noMove="1" noResize="1" noEditPoints="1" noAdjustHandles="1" noChangeArrowheads="1" noChangeShapeType="1" noTextEdit="1"/>
              </p:cNvSpPr>
              <p:nvPr/>
            </p:nvSpPr>
            <p:spPr>
              <a:xfrm>
                <a:off x="838198" y="4110054"/>
                <a:ext cx="4759713" cy="1582549"/>
              </a:xfrm>
              <a:prstGeom prst="rect">
                <a:avLst/>
              </a:prstGeom>
              <a:blipFill>
                <a:blip r:embed="rId5"/>
                <a:stretch>
                  <a:fillRect l="-1921" t="-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F3863D4-DC8B-4DDD-AC5F-52E7BC3778AD}"/>
                  </a:ext>
                </a:extLst>
              </p:cNvPr>
              <p:cNvSpPr txBox="1"/>
              <p:nvPr/>
            </p:nvSpPr>
            <p:spPr>
              <a:xfrm>
                <a:off x="838198" y="5551642"/>
                <a:ext cx="4759713" cy="862608"/>
              </a:xfrm>
              <a:prstGeom prst="rect">
                <a:avLst/>
              </a:prstGeom>
              <a:noFill/>
            </p:spPr>
            <p:txBody>
              <a:bodyPr wrap="square">
                <a:spAutoFit/>
              </a:bodyPr>
              <a:lstStyle/>
              <a:p>
                <a:r>
                  <a:rPr lang="en-US" sz="2400" dirty="0"/>
                  <a:t>where</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𝜑</m:t>
                          </m:r>
                        </m:e>
                        <m:sup>
                          <m:r>
                            <a:rPr lang="en-US" sz="2400" b="0" i="1" smtClean="0">
                              <a:latin typeface="Cambria Math" panose="02040503050406030204" pitchFamily="18" charset="0"/>
                              <a:ea typeface="Cambria Math" panose="02040503050406030204" pitchFamily="18" charset="0"/>
                            </a:rPr>
                            <m:t>𝑖</m:t>
                          </m:r>
                        </m:sup>
                      </m:sSup>
                    </m:oMath>
                  </m:oMathPara>
                </a14:m>
                <a:endParaRPr lang="en-US" sz="2400" dirty="0"/>
              </a:p>
            </p:txBody>
          </p:sp>
        </mc:Choice>
        <mc:Fallback xmlns="">
          <p:sp>
            <p:nvSpPr>
              <p:cNvPr id="8" name="TextBox 7">
                <a:extLst>
                  <a:ext uri="{FF2B5EF4-FFF2-40B4-BE49-F238E27FC236}">
                    <a16:creationId xmlns:a16="http://schemas.microsoft.com/office/drawing/2014/main" id="{6F3863D4-DC8B-4DDD-AC5F-52E7BC3778AD}"/>
                  </a:ext>
                </a:extLst>
              </p:cNvPr>
              <p:cNvSpPr txBox="1">
                <a:spLocks noRot="1" noChangeAspect="1" noMove="1" noResize="1" noEditPoints="1" noAdjustHandles="1" noChangeArrowheads="1" noChangeShapeType="1" noTextEdit="1"/>
              </p:cNvSpPr>
              <p:nvPr/>
            </p:nvSpPr>
            <p:spPr>
              <a:xfrm>
                <a:off x="838198" y="5551642"/>
                <a:ext cx="4759713" cy="862608"/>
              </a:xfrm>
              <a:prstGeom prst="rect">
                <a:avLst/>
              </a:prstGeom>
              <a:blipFill>
                <a:blip r:embed="rId6"/>
                <a:stretch>
                  <a:fillRect l="-1921" t="-5674"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4A6FD5C-A901-4A28-9EBD-98C3166F916C}"/>
                  </a:ext>
                </a:extLst>
              </p:cNvPr>
              <p:cNvSpPr txBox="1"/>
              <p:nvPr/>
            </p:nvSpPr>
            <p:spPr>
              <a:xfrm>
                <a:off x="5799549" y="542642"/>
                <a:ext cx="6087649" cy="830997"/>
              </a:xfrm>
              <a:prstGeom prst="rect">
                <a:avLst/>
              </a:prstGeom>
              <a:noFill/>
            </p:spPr>
            <p:txBody>
              <a:bodyPr wrap="square">
                <a:spAutoFit/>
              </a:bodyPr>
              <a:lstStyle/>
              <a:p>
                <a:r>
                  <a:rPr lang="en-US" sz="2400" b="1" dirty="0"/>
                  <a:t>Ex2.</a:t>
                </a:r>
                <a:r>
                  <a:rPr lang="en-US" sz="2400" dirty="0"/>
                  <a:t> Consider the AR(2) time series</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0" name="TextBox 9">
                <a:extLst>
                  <a:ext uri="{FF2B5EF4-FFF2-40B4-BE49-F238E27FC236}">
                    <a16:creationId xmlns:a16="http://schemas.microsoft.com/office/drawing/2014/main" id="{B4A6FD5C-A901-4A28-9EBD-98C3166F916C}"/>
                  </a:ext>
                </a:extLst>
              </p:cNvPr>
              <p:cNvSpPr txBox="1">
                <a:spLocks noRot="1" noChangeAspect="1" noMove="1" noResize="1" noEditPoints="1" noAdjustHandles="1" noChangeArrowheads="1" noChangeShapeType="1" noTextEdit="1"/>
              </p:cNvSpPr>
              <p:nvPr/>
            </p:nvSpPr>
            <p:spPr>
              <a:xfrm>
                <a:off x="5799549" y="542642"/>
                <a:ext cx="6087649" cy="830997"/>
              </a:xfrm>
              <a:prstGeom prst="rect">
                <a:avLst/>
              </a:prstGeom>
              <a:blipFill>
                <a:blip r:embed="rId7"/>
                <a:stretch>
                  <a:fillRect l="-1502" t="-5882"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1A0E90-5ABF-4F2A-B241-007055617E20}"/>
                  </a:ext>
                </a:extLst>
              </p:cNvPr>
              <p:cNvSpPr txBox="1"/>
              <p:nvPr/>
            </p:nvSpPr>
            <p:spPr>
              <a:xfrm>
                <a:off x="5799550" y="1508686"/>
                <a:ext cx="6087648" cy="1582549"/>
              </a:xfrm>
              <a:prstGeom prst="rect">
                <a:avLst/>
              </a:prstGeom>
              <a:noFill/>
            </p:spPr>
            <p:txBody>
              <a:bodyPr wrap="square">
                <a:spAutoFit/>
              </a:bodyPr>
              <a:lstStyle/>
              <a:p>
                <a:r>
                  <a:rPr lang="en-US" sz="2400" dirty="0"/>
                  <a:t>Using the recursive formula and assuming </a:t>
                </a:r>
                <a:endParaRPr lang="en-US" sz="2400" i="1" dirty="0">
                  <a:latin typeface="Cambria Math" panose="02040503050406030204" pitchFamily="18" charset="0"/>
                </a:endParaRPr>
              </a:p>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0</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 </m:t>
                    </m:r>
                  </m:oMath>
                </a14:m>
                <a:r>
                  <a:rPr lang="en-US" sz="2400" dirty="0"/>
                  <a:t>and  it can be represented as</a:t>
                </a:r>
              </a:p>
              <a:p>
                <a:pPr/>
                <a14:m>
                  <m:oMathPara xmlns:m="http://schemas.openxmlformats.org/officeDocument/2006/math">
                    <m:oMathParaPr>
                      <m:jc m:val="centerGroup"/>
                    </m:oMathParaPr>
                    <m:oMath xmlns:m="http://schemas.openxmlformats.org/officeDocument/2006/math">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r>
                            <a:rPr lang="en-US" sz="2400" i="1">
                              <a:latin typeface="Cambria Math" panose="02040503050406030204" pitchFamily="18" charset="0"/>
                            </a:rPr>
                            <m:t>=0</m:t>
                          </m:r>
                        </m:sub>
                        <m:sup>
                          <m:r>
                            <a:rPr lang="en-US" sz="2400" i="1" smtClean="0">
                              <a:latin typeface="Cambria Math" panose="02040503050406030204" pitchFamily="18" charset="0"/>
                              <a:ea typeface="Cambria Math" panose="02040503050406030204" pitchFamily="18" charset="0"/>
                            </a:rPr>
                            <m:t>∞</m:t>
                          </m:r>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𝑖</m:t>
                              </m:r>
                            </m:sub>
                          </m:sSub>
                        </m:e>
                      </m:nary>
                    </m:oMath>
                  </m:oMathPara>
                </a14:m>
                <a:endParaRPr lang="en-US" sz="2400" dirty="0"/>
              </a:p>
            </p:txBody>
          </p:sp>
        </mc:Choice>
        <mc:Fallback xmlns="">
          <p:sp>
            <p:nvSpPr>
              <p:cNvPr id="12" name="TextBox 11">
                <a:extLst>
                  <a:ext uri="{FF2B5EF4-FFF2-40B4-BE49-F238E27FC236}">
                    <a16:creationId xmlns:a16="http://schemas.microsoft.com/office/drawing/2014/main" id="{F81A0E90-5ABF-4F2A-B241-007055617E20}"/>
                  </a:ext>
                </a:extLst>
              </p:cNvPr>
              <p:cNvSpPr txBox="1">
                <a:spLocks noRot="1" noChangeAspect="1" noMove="1" noResize="1" noEditPoints="1" noAdjustHandles="1" noChangeArrowheads="1" noChangeShapeType="1" noTextEdit="1"/>
              </p:cNvSpPr>
              <p:nvPr/>
            </p:nvSpPr>
            <p:spPr>
              <a:xfrm>
                <a:off x="5799550" y="1508686"/>
                <a:ext cx="6087648" cy="1582549"/>
              </a:xfrm>
              <a:prstGeom prst="rect">
                <a:avLst/>
              </a:prstGeom>
              <a:blipFill>
                <a:blip r:embed="rId8"/>
                <a:stretch>
                  <a:fillRect l="-1502" t="-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89DE2FF-FAC6-44F8-BC1B-12D4674DAE1B}"/>
                  </a:ext>
                </a:extLst>
              </p:cNvPr>
              <p:cNvSpPr txBox="1"/>
              <p:nvPr/>
            </p:nvSpPr>
            <p:spPr>
              <a:xfrm>
                <a:off x="5799550" y="3116969"/>
                <a:ext cx="6087648" cy="1388265"/>
              </a:xfrm>
              <a:prstGeom prst="rect">
                <a:avLst/>
              </a:prstGeom>
              <a:noFill/>
            </p:spPr>
            <p:txBody>
              <a:bodyPr wrap="square">
                <a:spAutoFit/>
              </a:bodyPr>
              <a:lstStyle/>
              <a:p>
                <a:r>
                  <a:rPr lang="en-US" sz="2400" dirty="0"/>
                  <a:t>with</a:t>
                </a:r>
              </a:p>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=1,</m:t>
                    </m:r>
                  </m:oMath>
                </a14:m>
                <a:r>
                  <a:rPr lang="en-US" sz="2400" b="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a14:m>
                <a:r>
                  <a:rPr lang="en-US" sz="24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oMath>
                </a14:m>
                <a:endParaRPr lang="en-US" sz="2400" b="0" i="1" dirty="0">
                  <a:latin typeface="Cambria Math" panose="02040503050406030204" pitchFamily="18" charset="0"/>
                  <a:ea typeface="Cambria Math" panose="02040503050406030204" pitchFamily="18" charset="0"/>
                </a:endParaRPr>
              </a:p>
              <a:p>
                <a:pPr>
                  <a:lnSpc>
                    <a:spcPts val="1200"/>
                  </a:lnSpc>
                </a:pPr>
                <a:endParaRPr lang="en-US" sz="2400" b="0"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𝑗</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−2</m:t>
                        </m:r>
                      </m:sub>
                    </m:sSub>
                  </m:oMath>
                </a14:m>
                <a:r>
                  <a:rPr lang="en-US" sz="2400" dirty="0"/>
                  <a:t>	</a:t>
                </a:r>
                <a14:m>
                  <m:oMath xmlns:m="http://schemas.openxmlformats.org/officeDocument/2006/math">
                    <m:r>
                      <a:rPr lang="en-US" sz="2400" b="0" i="1" smtClean="0">
                        <a:latin typeface="Cambria Math" panose="02040503050406030204" pitchFamily="18" charset="0"/>
                      </a:rPr>
                      <m:t>𝑗</m:t>
                    </m:r>
                    <m:r>
                      <a:rPr lang="en-US" sz="2400" b="0" i="1" smtClean="0">
                        <a:latin typeface="Cambria Math" panose="02040503050406030204" pitchFamily="18" charset="0"/>
                      </a:rPr>
                      <m:t>=3,4,…</m:t>
                    </m:r>
                  </m:oMath>
                </a14:m>
                <a:endParaRPr lang="en-US" sz="2400" dirty="0"/>
              </a:p>
            </p:txBody>
          </p:sp>
        </mc:Choice>
        <mc:Fallback xmlns="">
          <p:sp>
            <p:nvSpPr>
              <p:cNvPr id="14" name="TextBox 13">
                <a:extLst>
                  <a:ext uri="{FF2B5EF4-FFF2-40B4-BE49-F238E27FC236}">
                    <a16:creationId xmlns:a16="http://schemas.microsoft.com/office/drawing/2014/main" id="{189DE2FF-FAC6-44F8-BC1B-12D4674DAE1B}"/>
                  </a:ext>
                </a:extLst>
              </p:cNvPr>
              <p:cNvSpPr txBox="1">
                <a:spLocks noRot="1" noChangeAspect="1" noMove="1" noResize="1" noEditPoints="1" noAdjustHandles="1" noChangeArrowheads="1" noChangeShapeType="1" noTextEdit="1"/>
              </p:cNvSpPr>
              <p:nvPr/>
            </p:nvSpPr>
            <p:spPr>
              <a:xfrm>
                <a:off x="5799550" y="3116969"/>
                <a:ext cx="6087648" cy="1388265"/>
              </a:xfrm>
              <a:prstGeom prst="rect">
                <a:avLst/>
              </a:prstGeom>
              <a:blipFill>
                <a:blip r:embed="rId9"/>
                <a:stretch>
                  <a:fillRect l="-1502" t="-3509" b="-3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35ED20F-3E56-4EFD-AAA7-BE8ED5E714BE}"/>
                  </a:ext>
                </a:extLst>
              </p:cNvPr>
              <p:cNvSpPr txBox="1"/>
              <p:nvPr/>
            </p:nvSpPr>
            <p:spPr>
              <a:xfrm>
                <a:off x="5799548" y="5292546"/>
                <a:ext cx="6087649" cy="1200329"/>
              </a:xfrm>
              <a:prstGeom prst="rect">
                <a:avLst/>
              </a:prstGeom>
              <a:solidFill>
                <a:srgbClr val="FFFFCC"/>
              </a:solidFill>
            </p:spPr>
            <p:txBody>
              <a:bodyPr wrap="square">
                <a:spAutoFit/>
              </a:bodyPr>
              <a:lstStyle/>
              <a:p>
                <a:r>
                  <a:rPr lang="en-US" sz="2400" dirty="0"/>
                  <a:t>The upper bound in the summations are kept as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to account for unobserved values of time series before time zero.</a:t>
                </a:r>
              </a:p>
            </p:txBody>
          </p:sp>
        </mc:Choice>
        <mc:Fallback xmlns="">
          <p:sp>
            <p:nvSpPr>
              <p:cNvPr id="15" name="TextBox 14">
                <a:extLst>
                  <a:ext uri="{FF2B5EF4-FFF2-40B4-BE49-F238E27FC236}">
                    <a16:creationId xmlns:a16="http://schemas.microsoft.com/office/drawing/2014/main" id="{E35ED20F-3E56-4EFD-AAA7-BE8ED5E714BE}"/>
                  </a:ext>
                </a:extLst>
              </p:cNvPr>
              <p:cNvSpPr txBox="1">
                <a:spLocks noRot="1" noChangeAspect="1" noMove="1" noResize="1" noEditPoints="1" noAdjustHandles="1" noChangeArrowheads="1" noChangeShapeType="1" noTextEdit="1"/>
              </p:cNvSpPr>
              <p:nvPr/>
            </p:nvSpPr>
            <p:spPr>
              <a:xfrm>
                <a:off x="5799548" y="5292546"/>
                <a:ext cx="6087649" cy="1200329"/>
              </a:xfrm>
              <a:prstGeom prst="rect">
                <a:avLst/>
              </a:prstGeom>
              <a:blipFill>
                <a:blip r:embed="rId10"/>
                <a:stretch>
                  <a:fillRect l="-1502"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238661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12"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Invertibility</a:t>
            </a:r>
          </a:p>
        </p:txBody>
      </p:sp>
      <p:sp>
        <p:nvSpPr>
          <p:cNvPr id="10" name="TextBox 9">
            <a:extLst>
              <a:ext uri="{FF2B5EF4-FFF2-40B4-BE49-F238E27FC236}">
                <a16:creationId xmlns:a16="http://schemas.microsoft.com/office/drawing/2014/main" id="{22589F0C-B342-433A-85B9-0C0BBCE61557}"/>
              </a:ext>
            </a:extLst>
          </p:cNvPr>
          <p:cNvSpPr txBox="1"/>
          <p:nvPr/>
        </p:nvSpPr>
        <p:spPr>
          <a:xfrm>
            <a:off x="7553194" y="365125"/>
            <a:ext cx="4274055" cy="2462213"/>
          </a:xfrm>
          <a:prstGeom prst="rect">
            <a:avLst/>
          </a:prstGeom>
          <a:solidFill>
            <a:srgbClr val="FFFFCC"/>
          </a:solidFill>
        </p:spPr>
        <p:txBody>
          <a:bodyPr wrap="square">
            <a:spAutoFit/>
          </a:bodyPr>
          <a:lstStyle/>
          <a:p>
            <a:r>
              <a:rPr lang="en-US" sz="2400" b="1" dirty="0"/>
              <a:t>Theorem. </a:t>
            </a:r>
            <a:r>
              <a:rPr lang="en-US" sz="2400" dirty="0"/>
              <a:t>Any invertible MA(q) time series can be represented as a recursive process.</a:t>
            </a:r>
          </a:p>
          <a:p>
            <a:pPr>
              <a:lnSpc>
                <a:spcPts val="1200"/>
              </a:lnSpc>
            </a:pPr>
            <a:endParaRPr lang="en-US" sz="2400" dirty="0"/>
          </a:p>
          <a:p>
            <a:r>
              <a:rPr lang="en-US" sz="2400" dirty="0"/>
              <a:t>Therefore, invertible MA(q) can also be thought of as an infinite-order autoregressive processes.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D69EFC-6A8F-47DB-A70B-834BBF530BA6}"/>
                  </a:ext>
                </a:extLst>
              </p:cNvPr>
              <p:cNvSpPr txBox="1"/>
              <p:nvPr/>
            </p:nvSpPr>
            <p:spPr>
              <a:xfrm>
                <a:off x="864193" y="1408797"/>
                <a:ext cx="6369532" cy="1200329"/>
              </a:xfrm>
              <a:prstGeom prst="rect">
                <a:avLst/>
              </a:prstGeom>
              <a:noFill/>
            </p:spPr>
            <p:txBody>
              <a:bodyPr wrap="square">
                <a:spAutoFit/>
              </a:bodyPr>
              <a:lstStyle/>
              <a:p>
                <a:r>
                  <a:rPr lang="en-US" sz="2400" dirty="0"/>
                  <a:t>A MA(q) time series is invertible iff absolute value of all roots, including complex roots, for equation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θ</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=0</m:t>
                    </m:r>
                  </m:oMath>
                </a14:m>
                <a:r>
                  <a:rPr lang="en-US" sz="2400" dirty="0"/>
                  <a:t> are greater than 1.</a:t>
                </a:r>
              </a:p>
            </p:txBody>
          </p:sp>
        </mc:Choice>
        <mc:Fallback xmlns="">
          <p:sp>
            <p:nvSpPr>
              <p:cNvPr id="13" name="TextBox 12">
                <a:extLst>
                  <a:ext uri="{FF2B5EF4-FFF2-40B4-BE49-F238E27FC236}">
                    <a16:creationId xmlns:a16="http://schemas.microsoft.com/office/drawing/2014/main" id="{90D69EFC-6A8F-47DB-A70B-834BBF530BA6}"/>
                  </a:ext>
                </a:extLst>
              </p:cNvPr>
              <p:cNvSpPr txBox="1">
                <a:spLocks noRot="1" noChangeAspect="1" noMove="1" noResize="1" noEditPoints="1" noAdjustHandles="1" noChangeArrowheads="1" noChangeShapeType="1" noTextEdit="1"/>
              </p:cNvSpPr>
              <p:nvPr/>
            </p:nvSpPr>
            <p:spPr>
              <a:xfrm>
                <a:off x="864193" y="1408797"/>
                <a:ext cx="6369532" cy="1200329"/>
              </a:xfrm>
              <a:prstGeom prst="rect">
                <a:avLst/>
              </a:prstGeom>
              <a:blipFill>
                <a:blip r:embed="rId3"/>
                <a:stretch>
                  <a:fillRect l="-1531" t="-4061" r="-1627"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047950-90F7-477D-A4C5-0A0B881B4CB9}"/>
                  </a:ext>
                </a:extLst>
              </p:cNvPr>
              <p:cNvSpPr txBox="1"/>
              <p:nvPr/>
            </p:nvSpPr>
            <p:spPr>
              <a:xfrm>
                <a:off x="864193" y="2827436"/>
                <a:ext cx="6369532" cy="1569660"/>
              </a:xfrm>
              <a:prstGeom prst="rect">
                <a:avLst/>
              </a:prstGeom>
              <a:noFill/>
            </p:spPr>
            <p:txBody>
              <a:bodyPr wrap="square">
                <a:spAutoFit/>
              </a:bodyPr>
              <a:lstStyle/>
              <a:p>
                <a:r>
                  <a:rPr lang="en-US" sz="2400" b="1" dirty="0"/>
                  <a:t>Ex1.</a:t>
                </a:r>
                <a:r>
                  <a:rPr lang="en-US" sz="2400" dirty="0"/>
                  <a:t> Two order 1 moving average time series</a:t>
                </a:r>
              </a:p>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𝑋</m:t>
                          </m:r>
                        </m:e>
                        <m:sub>
                          <m:r>
                            <a:rPr lang="en-US" sz="2400" i="1">
                              <a:solidFill>
                                <a:schemeClr val="tx1"/>
                              </a:solidFill>
                              <a:latin typeface="Cambria Math" panose="02040503050406030204" pitchFamily="18" charset="0"/>
                            </a:rPr>
                            <m:t>𝑡</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𝜀</m:t>
                          </m:r>
                        </m:e>
                        <m:sub>
                          <m:r>
                            <a:rPr lang="en-US" sz="2400" i="1">
                              <a:solidFill>
                                <a:schemeClr val="tx1"/>
                              </a:solidFill>
                              <a:latin typeface="Cambria Math" panose="02040503050406030204" pitchFamily="18" charset="0"/>
                            </a:rPr>
                            <m:t>𝑡</m:t>
                          </m:r>
                        </m:sub>
                      </m:sSub>
                      <m:r>
                        <a:rPr lang="en-US" sz="2400" b="0" i="1" smtClean="0">
                          <a:solidFill>
                            <a:schemeClr val="tx1"/>
                          </a:solidFill>
                          <a:latin typeface="Cambria Math" panose="02040503050406030204" pitchFamily="18" charset="0"/>
                        </a:rPr>
                        <m:t>−0.5 </m:t>
                      </m:r>
                      <m:sSub>
                        <m:sSubPr>
                          <m:ctrlPr>
                            <a:rPr lang="en-US" sz="2400" i="1">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𝜀</m:t>
                          </m:r>
                        </m:e>
                        <m:sub>
                          <m:r>
                            <a:rPr lang="en-US" sz="2400" i="1">
                              <a:solidFill>
                                <a:schemeClr val="tx1"/>
                              </a:solidFill>
                              <a:latin typeface="Cambria Math" panose="02040503050406030204" pitchFamily="18" charset="0"/>
                            </a:rPr>
                            <m:t>𝑡</m:t>
                          </m:r>
                          <m:r>
                            <a:rPr lang="en-US" sz="2400" i="1">
                              <a:solidFill>
                                <a:schemeClr val="tx1"/>
                              </a:solidFill>
                              <a:latin typeface="Cambria Math" panose="02040503050406030204" pitchFamily="18" charset="0"/>
                            </a:rPr>
                            <m:t>−1</m:t>
                          </m:r>
                        </m:sub>
                      </m:sSub>
                    </m:oMath>
                  </m:oMathPara>
                </a14:m>
                <a:endParaRPr lang="en-US" sz="2400" dirty="0"/>
              </a:p>
              <a:p>
                <a:r>
                  <a:rPr lang="en-US" sz="2400" dirty="0"/>
                  <a:t>and</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i="1">
                              <a:latin typeface="Cambria Math" panose="02040503050406030204" pitchFamily="18" charset="0"/>
                            </a:rPr>
                            <m:t>−1</m:t>
                          </m:r>
                        </m:sub>
                      </m:sSub>
                    </m:oMath>
                  </m:oMathPara>
                </a14:m>
                <a:endParaRPr lang="en-US" sz="2400" dirty="0"/>
              </a:p>
            </p:txBody>
          </p:sp>
        </mc:Choice>
        <mc:Fallback xmlns="">
          <p:sp>
            <p:nvSpPr>
              <p:cNvPr id="12" name="TextBox 11">
                <a:extLst>
                  <a:ext uri="{FF2B5EF4-FFF2-40B4-BE49-F238E27FC236}">
                    <a16:creationId xmlns:a16="http://schemas.microsoft.com/office/drawing/2014/main" id="{AB047950-90F7-477D-A4C5-0A0B881B4CB9}"/>
                  </a:ext>
                </a:extLst>
              </p:cNvPr>
              <p:cNvSpPr txBox="1">
                <a:spLocks noRot="1" noChangeAspect="1" noMove="1" noResize="1" noEditPoints="1" noAdjustHandles="1" noChangeArrowheads="1" noChangeShapeType="1" noTextEdit="1"/>
              </p:cNvSpPr>
              <p:nvPr/>
            </p:nvSpPr>
            <p:spPr>
              <a:xfrm>
                <a:off x="864193" y="2827436"/>
                <a:ext cx="6369532" cy="1569660"/>
              </a:xfrm>
              <a:prstGeom prst="rect">
                <a:avLst/>
              </a:prstGeom>
              <a:blipFill>
                <a:blip r:embed="rId4"/>
                <a:stretch>
                  <a:fillRect l="-1531" t="-31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B36410-1BBF-4CC6-B21E-B9DB20BC3908}"/>
                  </a:ext>
                </a:extLst>
              </p:cNvPr>
              <p:cNvSpPr txBox="1"/>
              <p:nvPr/>
            </p:nvSpPr>
            <p:spPr>
              <a:xfrm>
                <a:off x="864193" y="4453369"/>
                <a:ext cx="6369532" cy="1200329"/>
              </a:xfrm>
              <a:prstGeom prst="rect">
                <a:avLst/>
              </a:prstGeom>
              <a:noFill/>
            </p:spPr>
            <p:txBody>
              <a:bodyPr wrap="square">
                <a:spAutoFit/>
              </a:bodyPr>
              <a:lstStyle/>
              <a:p>
                <a:r>
                  <a:rPr lang="en-US" sz="2400" dirty="0"/>
                  <a:t>are both stationary BUT only the first one is invertible, since only </a:t>
                </a:r>
                <a14:m>
                  <m:oMath xmlns:m="http://schemas.openxmlformats.org/officeDocument/2006/math">
                    <m:r>
                      <m:rPr>
                        <m:sty m:val="p"/>
                      </m:rPr>
                      <a:rPr lang="el-GR" sz="2200" i="1">
                        <a:latin typeface="Cambria Math" panose="02040503050406030204" pitchFamily="18" charset="0"/>
                        <a:ea typeface="Cambria Math" panose="02040503050406030204" pitchFamily="18" charset="0"/>
                      </a:rPr>
                      <m:t>θ</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𝑥</m:t>
                        </m:r>
                      </m:e>
                    </m:d>
                    <m:r>
                      <a:rPr lang="en-US" sz="2200" b="0" i="1" smtClean="0">
                        <a:latin typeface="Cambria Math" panose="02040503050406030204" pitchFamily="18" charset="0"/>
                        <a:ea typeface="Cambria Math" panose="02040503050406030204" pitchFamily="18" charset="0"/>
                      </a:rPr>
                      <m:t>=1−0.5</m:t>
                    </m:r>
                    <m:r>
                      <a:rPr lang="en-US" sz="2200" b="0" i="1" smtClean="0">
                        <a:latin typeface="Cambria Math" panose="02040503050406030204" pitchFamily="18" charset="0"/>
                        <a:ea typeface="Cambria Math" panose="02040503050406030204" pitchFamily="18" charset="0"/>
                      </a:rPr>
                      <m:t>𝑥</m:t>
                    </m:r>
                    <m:r>
                      <a:rPr lang="en-US" sz="2200" b="0" i="1" smtClean="0">
                        <a:latin typeface="Cambria Math" panose="02040503050406030204" pitchFamily="18" charset="0"/>
                        <a:ea typeface="Cambria Math" panose="02040503050406030204" pitchFamily="18" charset="0"/>
                      </a:rPr>
                      <m:t>=0</m:t>
                    </m:r>
                  </m:oMath>
                </a14:m>
                <a:r>
                  <a:rPr lang="en-US" sz="2400" dirty="0"/>
                  <a:t> results in a root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=2</m:t>
                    </m:r>
                  </m:oMath>
                </a14:m>
                <a:r>
                  <a:rPr lang="en-US" sz="2400" dirty="0"/>
                  <a:t> that is greater than 1.</a:t>
                </a:r>
              </a:p>
            </p:txBody>
          </p:sp>
        </mc:Choice>
        <mc:Fallback xmlns="">
          <p:sp>
            <p:nvSpPr>
              <p:cNvPr id="14" name="TextBox 13">
                <a:extLst>
                  <a:ext uri="{FF2B5EF4-FFF2-40B4-BE49-F238E27FC236}">
                    <a16:creationId xmlns:a16="http://schemas.microsoft.com/office/drawing/2014/main" id="{DAB36410-1BBF-4CC6-B21E-B9DB20BC3908}"/>
                  </a:ext>
                </a:extLst>
              </p:cNvPr>
              <p:cNvSpPr txBox="1">
                <a:spLocks noRot="1" noChangeAspect="1" noMove="1" noResize="1" noEditPoints="1" noAdjustHandles="1" noChangeArrowheads="1" noChangeShapeType="1" noTextEdit="1"/>
              </p:cNvSpPr>
              <p:nvPr/>
            </p:nvSpPr>
            <p:spPr>
              <a:xfrm>
                <a:off x="864193" y="4453369"/>
                <a:ext cx="6369532" cy="1200329"/>
              </a:xfrm>
              <a:prstGeom prst="rect">
                <a:avLst/>
              </a:prstGeom>
              <a:blipFill>
                <a:blip r:embed="rId5"/>
                <a:stretch>
                  <a:fillRect l="-1531" t="-4082" b="-11224"/>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B1B3FA4-B12A-44A0-92F9-987DBED2506F}"/>
              </a:ext>
            </a:extLst>
          </p:cNvPr>
          <p:cNvSpPr txBox="1"/>
          <p:nvPr/>
        </p:nvSpPr>
        <p:spPr>
          <a:xfrm>
            <a:off x="7553193" y="3165348"/>
            <a:ext cx="4274055" cy="1200329"/>
          </a:xfrm>
          <a:prstGeom prst="rect">
            <a:avLst/>
          </a:prstGeom>
          <a:solidFill>
            <a:srgbClr val="CCECFF"/>
          </a:solidFill>
        </p:spPr>
        <p:txBody>
          <a:bodyPr wrap="square">
            <a:spAutoFit/>
          </a:bodyPr>
          <a:lstStyle/>
          <a:p>
            <a:r>
              <a:rPr lang="en-US" sz="2400" dirty="0"/>
              <a:t>We have been and will be focus on stationary and invertible time series.</a:t>
            </a:r>
          </a:p>
        </p:txBody>
      </p:sp>
    </p:spTree>
    <p:extLst>
      <p:ext uri="{BB962C8B-B14F-4D97-AF65-F5344CB8AC3E}">
        <p14:creationId xmlns:p14="http://schemas.microsoft.com/office/powerpoint/2010/main" val="39900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858356" y="1935800"/>
                <a:ext cx="344694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smtClean="0">
                          <a:solidFill>
                            <a:srgbClr val="FF0000"/>
                          </a:solidFill>
                          <a:latin typeface="Cambria Math" panose="02040503050406030204" pitchFamily="18" charset="0"/>
                          <a:ea typeface="Cambria Math" panose="02040503050406030204" pitchFamily="18" charset="0"/>
                        </a:rPr>
                        <m:t>𝜑</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𝑋</m:t>
                          </m:r>
                        </m:e>
                        <m:sub>
                          <m:r>
                            <a:rPr lang="en-US" sz="2200" i="1">
                              <a:solidFill>
                                <a:srgbClr val="FF0000"/>
                              </a:solidFill>
                              <a:latin typeface="Cambria Math" panose="02040503050406030204" pitchFamily="18" charset="0"/>
                            </a:rPr>
                            <m:t>𝑡</m:t>
                          </m:r>
                          <m:r>
                            <a:rPr lang="en-US" sz="2200" i="1">
                              <a:solidFill>
                                <a:srgbClr val="FF0000"/>
                              </a:solidFill>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smtClean="0">
                          <a:solidFill>
                            <a:srgbClr val="0070C0"/>
                          </a:solidFill>
                          <a:latin typeface="Cambria Math" panose="02040503050406030204" pitchFamily="18" charset="0"/>
                        </a:rPr>
                        <m:t>−</m:t>
                      </m:r>
                      <m:r>
                        <a:rPr lang="en-US" sz="2200" i="1" smtClean="0">
                          <a:solidFill>
                            <a:srgbClr val="0070C0"/>
                          </a:solidFill>
                          <a:latin typeface="Cambria Math" panose="02040503050406030204" pitchFamily="18" charset="0"/>
                          <a:ea typeface="Cambria Math" panose="02040503050406030204" pitchFamily="18" charset="0"/>
                        </a:rPr>
                        <m:t>𝜃</m:t>
                      </m:r>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ea typeface="Cambria Math" panose="02040503050406030204" pitchFamily="18" charset="0"/>
                            </a:rPr>
                            <m:t>𝜀</m:t>
                          </m:r>
                        </m:e>
                        <m:sub>
                          <m:r>
                            <a:rPr lang="en-US" sz="2200" i="1">
                              <a:solidFill>
                                <a:srgbClr val="0070C0"/>
                              </a:solidFill>
                              <a:latin typeface="Cambria Math" panose="02040503050406030204" pitchFamily="18" charset="0"/>
                            </a:rPr>
                            <m:t>𝑡</m:t>
                          </m:r>
                          <m:r>
                            <a:rPr lang="en-US" sz="2200" i="1">
                              <a:solidFill>
                                <a:srgbClr val="0070C0"/>
                              </a:solidFill>
                              <a:latin typeface="Cambria Math" panose="02040503050406030204" pitchFamily="18" charset="0"/>
                            </a:rPr>
                            <m:t>−1</m:t>
                          </m:r>
                        </m:sub>
                      </m:sSub>
                    </m:oMath>
                  </m:oMathPara>
                </a14:m>
                <a:endParaRPr lang="en-US" sz="22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858356" y="1935800"/>
                <a:ext cx="3446945" cy="430887"/>
              </a:xfrm>
              <a:prstGeom prst="rect">
                <a:avLst/>
              </a:prstGeom>
              <a:blipFill>
                <a:blip r:embed="rId3"/>
                <a:stretch>
                  <a:fillRect b="-10000"/>
                </a:stretch>
              </a:blipFill>
            </p:spPr>
            <p:txBody>
              <a:bodyPr/>
              <a:lstStyle/>
              <a:p>
                <a:r>
                  <a:rPr lang="en-US">
                    <a:noFill/>
                  </a:rPr>
                  <a:t> </a:t>
                </a:r>
              </a:p>
            </p:txBody>
          </p:sp>
        </mc:Fallback>
      </mc:AlternateContent>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ARMA(1,1)</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B746B11-3ED2-4836-8481-A9A4D59A2A35}"/>
                  </a:ext>
                </a:extLst>
              </p:cNvPr>
              <p:cNvSpPr txBox="1"/>
              <p:nvPr/>
            </p:nvSpPr>
            <p:spPr>
              <a:xfrm>
                <a:off x="677042" y="2902506"/>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e>
                      </m:d>
                    </m:oMath>
                  </m:oMathPara>
                </a14:m>
                <a:endParaRPr lang="en-US" sz="2200" dirty="0"/>
              </a:p>
            </p:txBody>
          </p:sp>
        </mc:Choice>
        <mc:Fallback xmlns="">
          <p:sp>
            <p:nvSpPr>
              <p:cNvPr id="30" name="TextBox 29">
                <a:extLst>
                  <a:ext uri="{FF2B5EF4-FFF2-40B4-BE49-F238E27FC236}">
                    <a16:creationId xmlns:a16="http://schemas.microsoft.com/office/drawing/2014/main" id="{BB746B11-3ED2-4836-8481-A9A4D59A2A35}"/>
                  </a:ext>
                </a:extLst>
              </p:cNvPr>
              <p:cNvSpPr txBox="1">
                <a:spLocks noRot="1" noChangeAspect="1" noMove="1" noResize="1" noEditPoints="1" noAdjustHandles="1" noChangeArrowheads="1" noChangeShapeType="1" noTextEdit="1"/>
              </p:cNvSpPr>
              <p:nvPr/>
            </p:nvSpPr>
            <p:spPr>
              <a:xfrm>
                <a:off x="677042" y="2902506"/>
                <a:ext cx="1732460" cy="430887"/>
              </a:xfrm>
              <a:prstGeom prst="rect">
                <a:avLst/>
              </a:prstGeom>
              <a:blipFill>
                <a:blip r:embed="rId4"/>
                <a:stretch>
                  <a:fillRect b="-7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501383-C0F3-4EEC-8945-468B75718AF4}"/>
                  </a:ext>
                </a:extLst>
              </p:cNvPr>
              <p:cNvSpPr txBox="1"/>
              <p:nvPr/>
            </p:nvSpPr>
            <p:spPr>
              <a:xfrm>
                <a:off x="2169967" y="2911922"/>
                <a:ext cx="327407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oMath>
                  </m:oMathPara>
                </a14:m>
                <a:endParaRPr lang="en-US" sz="2200" dirty="0"/>
              </a:p>
            </p:txBody>
          </p:sp>
        </mc:Choice>
        <mc:Fallback xmlns="">
          <p:sp>
            <p:nvSpPr>
              <p:cNvPr id="31" name="TextBox 30">
                <a:extLst>
                  <a:ext uri="{FF2B5EF4-FFF2-40B4-BE49-F238E27FC236}">
                    <a16:creationId xmlns:a16="http://schemas.microsoft.com/office/drawing/2014/main" id="{35501383-C0F3-4EEC-8945-468B75718AF4}"/>
                  </a:ext>
                </a:extLst>
              </p:cNvPr>
              <p:cNvSpPr txBox="1">
                <a:spLocks noRot="1" noChangeAspect="1" noMove="1" noResize="1" noEditPoints="1" noAdjustHandles="1" noChangeArrowheads="1" noChangeShapeType="1" noTextEdit="1"/>
              </p:cNvSpPr>
              <p:nvPr/>
            </p:nvSpPr>
            <p:spPr>
              <a:xfrm>
                <a:off x="2169967" y="2911922"/>
                <a:ext cx="3274071" cy="430887"/>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73B2155-F251-4E5A-AC8B-8AB1DF810F42}"/>
                  </a:ext>
                </a:extLst>
              </p:cNvPr>
              <p:cNvSpPr txBox="1"/>
              <p:nvPr/>
            </p:nvSpPr>
            <p:spPr>
              <a:xfrm>
                <a:off x="5263092" y="2911849"/>
                <a:ext cx="454478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𝑡</m:t>
                              </m:r>
                            </m:sub>
                          </m:sSub>
                        </m:e>
                      </m:d>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r>
                        <a:rPr lang="en-US" sz="2200" b="0" i="1" smtClean="0">
                          <a:latin typeface="Cambria Math" panose="02040503050406030204" pitchFamily="18" charset="0"/>
                          <a:ea typeface="Cambria Math" panose="02040503050406030204" pitchFamily="18" charset="0"/>
                        </a:rPr>
                        <m:t>=0</m:t>
                      </m:r>
                    </m:oMath>
                  </m:oMathPara>
                </a14:m>
                <a:endParaRPr lang="en-US" sz="2200" dirty="0"/>
              </a:p>
            </p:txBody>
          </p:sp>
        </mc:Choice>
        <mc:Fallback xmlns="">
          <p:sp>
            <p:nvSpPr>
              <p:cNvPr id="69" name="TextBox 68">
                <a:extLst>
                  <a:ext uri="{FF2B5EF4-FFF2-40B4-BE49-F238E27FC236}">
                    <a16:creationId xmlns:a16="http://schemas.microsoft.com/office/drawing/2014/main" id="{A73B2155-F251-4E5A-AC8B-8AB1DF810F42}"/>
                  </a:ext>
                </a:extLst>
              </p:cNvPr>
              <p:cNvSpPr txBox="1">
                <a:spLocks noRot="1" noChangeAspect="1" noMove="1" noResize="1" noEditPoints="1" noAdjustHandles="1" noChangeArrowheads="1" noChangeShapeType="1" noTextEdit="1"/>
              </p:cNvSpPr>
              <p:nvPr/>
            </p:nvSpPr>
            <p:spPr>
              <a:xfrm>
                <a:off x="5263092" y="2911849"/>
                <a:ext cx="4544787" cy="430887"/>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BFCDE807-5159-4510-8F69-2AB52E4655B6}"/>
                  </a:ext>
                </a:extLst>
              </p:cNvPr>
              <p:cNvSpPr txBox="1"/>
              <p:nvPr/>
            </p:nvSpPr>
            <p:spPr>
              <a:xfrm>
                <a:off x="677042" y="3473808"/>
                <a:ext cx="1541350" cy="4424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sub>
                          </m:sSub>
                        </m:e>
                      </m:d>
                      <m:r>
                        <a:rPr lang="en-US" sz="2200" b="0" i="1" smtClean="0">
                          <a:latin typeface="Cambria Math" panose="02040503050406030204" pitchFamily="18" charset="0"/>
                        </a:rPr>
                        <m:t>=</m:t>
                      </m:r>
                    </m:oMath>
                  </m:oMathPara>
                </a14:m>
                <a:endParaRPr lang="en-US" sz="2200" dirty="0"/>
              </a:p>
            </p:txBody>
          </p:sp>
        </mc:Choice>
        <mc:Fallback xmlns="">
          <p:sp>
            <p:nvSpPr>
              <p:cNvPr id="70" name="TextBox 69">
                <a:extLst>
                  <a:ext uri="{FF2B5EF4-FFF2-40B4-BE49-F238E27FC236}">
                    <a16:creationId xmlns:a16="http://schemas.microsoft.com/office/drawing/2014/main" id="{BFCDE807-5159-4510-8F69-2AB52E4655B6}"/>
                  </a:ext>
                </a:extLst>
              </p:cNvPr>
              <p:cNvSpPr txBox="1">
                <a:spLocks noRot="1" noChangeAspect="1" noMove="1" noResize="1" noEditPoints="1" noAdjustHandles="1" noChangeArrowheads="1" noChangeShapeType="1" noTextEdit="1"/>
              </p:cNvSpPr>
              <p:nvPr/>
            </p:nvSpPr>
            <p:spPr>
              <a:xfrm>
                <a:off x="677042" y="3473808"/>
                <a:ext cx="1541350" cy="44248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AE01F8B-93A8-4378-B1BF-7D2392DCDACD}"/>
                  </a:ext>
                </a:extLst>
              </p:cNvPr>
              <p:cNvSpPr txBox="1"/>
              <p:nvPr/>
            </p:nvSpPr>
            <p:spPr>
              <a:xfrm>
                <a:off x="1968829" y="3484528"/>
                <a:ext cx="454478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71" name="TextBox 70">
                <a:extLst>
                  <a:ext uri="{FF2B5EF4-FFF2-40B4-BE49-F238E27FC236}">
                    <a16:creationId xmlns:a16="http://schemas.microsoft.com/office/drawing/2014/main" id="{0AE01F8B-93A8-4378-B1BF-7D2392DCDACD}"/>
                  </a:ext>
                </a:extLst>
              </p:cNvPr>
              <p:cNvSpPr txBox="1">
                <a:spLocks noRot="1" noChangeAspect="1" noMove="1" noResize="1" noEditPoints="1" noAdjustHandles="1" noChangeArrowheads="1" noChangeShapeType="1" noTextEdit="1"/>
              </p:cNvSpPr>
              <p:nvPr/>
            </p:nvSpPr>
            <p:spPr>
              <a:xfrm>
                <a:off x="1968829" y="3484528"/>
                <a:ext cx="4544787" cy="430887"/>
              </a:xfrm>
              <a:prstGeom prst="rect">
                <a:avLst/>
              </a:prstGeom>
              <a:blipFill>
                <a:blip r:embed="rId8"/>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248325A-EB83-44D3-9B52-D847A3364068}"/>
                  </a:ext>
                </a:extLst>
              </p:cNvPr>
              <p:cNvSpPr txBox="1"/>
              <p:nvPr/>
            </p:nvSpPr>
            <p:spPr>
              <a:xfrm>
                <a:off x="7302672" y="4043308"/>
                <a:ext cx="1954061"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sSup>
                        <m:sSupPr>
                          <m:ctrlPr>
                            <a:rPr lang="en-US" sz="2200" i="1">
                              <a:latin typeface="Cambria Math" panose="02040503050406030204" pitchFamily="18" charset="0"/>
                              <a:ea typeface="Cambria Math" panose="02040503050406030204" pitchFamily="18" charset="0"/>
                            </a:rPr>
                          </m:ctrlPr>
                        </m:sSupPr>
                        <m:e>
                          <m:r>
                            <a:rPr lang="en-US" sz="2200" i="1" smtClean="0">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r>
                        <a:rPr lang="en-US" sz="2200" b="0" i="1" smtClean="0">
                          <a:latin typeface="Cambria Math" panose="02040503050406030204" pitchFamily="18" charset="0"/>
                          <a:ea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𝜃</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oMath>
                  </m:oMathPara>
                </a14:m>
                <a:endParaRPr lang="en-US" sz="2200" dirty="0"/>
              </a:p>
            </p:txBody>
          </p:sp>
        </mc:Choice>
        <mc:Fallback xmlns="">
          <p:sp>
            <p:nvSpPr>
              <p:cNvPr id="73" name="TextBox 72">
                <a:extLst>
                  <a:ext uri="{FF2B5EF4-FFF2-40B4-BE49-F238E27FC236}">
                    <a16:creationId xmlns:a16="http://schemas.microsoft.com/office/drawing/2014/main" id="{5248325A-EB83-44D3-9B52-D847A3364068}"/>
                  </a:ext>
                </a:extLst>
              </p:cNvPr>
              <p:cNvSpPr txBox="1">
                <a:spLocks noRot="1" noChangeAspect="1" noMove="1" noResize="1" noEditPoints="1" noAdjustHandles="1" noChangeArrowheads="1" noChangeShapeType="1" noTextEdit="1"/>
              </p:cNvSpPr>
              <p:nvPr/>
            </p:nvSpPr>
            <p:spPr>
              <a:xfrm>
                <a:off x="7302672" y="4043308"/>
                <a:ext cx="1954061" cy="430887"/>
              </a:xfrm>
              <a:prstGeom prst="rect">
                <a:avLst/>
              </a:prstGeom>
              <a:blipFill>
                <a:blip r:embed="rId9"/>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9F9E08-112B-4C3C-ABCF-DA10140A4316}"/>
                  </a:ext>
                </a:extLst>
              </p:cNvPr>
              <p:cNvSpPr txBox="1"/>
              <p:nvPr/>
            </p:nvSpPr>
            <p:spPr>
              <a:xfrm>
                <a:off x="4399559" y="1928219"/>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m:t>
                          </m:r>
                          <m:r>
                            <a:rPr lang="en-US" sz="2200" b="0" i="1" smtClean="0">
                              <a:latin typeface="Cambria Math" panose="02040503050406030204" pitchFamily="18" charset="0"/>
                              <a:ea typeface="Cambria Math" panose="02040503050406030204" pitchFamily="18" charset="0"/>
                            </a:rPr>
                            <m:t>𝜎</m:t>
                          </m:r>
                        </m:e>
                      </m:d>
                    </m:oMath>
                  </m:oMathPara>
                </a14:m>
                <a:endParaRPr lang="en-US" sz="2200" dirty="0"/>
              </a:p>
            </p:txBody>
          </p:sp>
        </mc:Choice>
        <mc:Fallback xmlns="">
          <p:sp>
            <p:nvSpPr>
              <p:cNvPr id="27" name="TextBox 26">
                <a:extLst>
                  <a:ext uri="{FF2B5EF4-FFF2-40B4-BE49-F238E27FC236}">
                    <a16:creationId xmlns:a16="http://schemas.microsoft.com/office/drawing/2014/main" id="{0F9F9E08-112B-4C3C-ABCF-DA10140A4316}"/>
                  </a:ext>
                </a:extLst>
              </p:cNvPr>
              <p:cNvSpPr txBox="1">
                <a:spLocks noRot="1" noChangeAspect="1" noMove="1" noResize="1" noEditPoints="1" noAdjustHandles="1" noChangeArrowheads="1" noChangeShapeType="1" noTextEdit="1"/>
              </p:cNvSpPr>
              <p:nvPr/>
            </p:nvSpPr>
            <p:spPr>
              <a:xfrm>
                <a:off x="4399559" y="1928219"/>
                <a:ext cx="2303262" cy="441916"/>
              </a:xfrm>
              <a:prstGeom prst="rect">
                <a:avLst/>
              </a:prstGeom>
              <a:blipFill>
                <a:blip r:embed="rId10"/>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4410A58-F65C-48D8-854E-CD9CD6A8B9A9}"/>
              </a:ext>
            </a:extLst>
          </p:cNvPr>
          <p:cNvSpPr txBox="1"/>
          <p:nvPr/>
        </p:nvSpPr>
        <p:spPr>
          <a:xfrm>
            <a:off x="849868" y="1414913"/>
            <a:ext cx="6370473" cy="461665"/>
          </a:xfrm>
          <a:prstGeom prst="rect">
            <a:avLst/>
          </a:prstGeom>
          <a:noFill/>
        </p:spPr>
        <p:txBody>
          <a:bodyPr wrap="square">
            <a:spAutoFit/>
          </a:bodyPr>
          <a:lstStyle/>
          <a:p>
            <a:r>
              <a:rPr lang="en-US" sz="2400" dirty="0"/>
              <a:t>The following time series is an ARMA(1,1)</a:t>
            </a:r>
          </a:p>
        </p:txBody>
      </p:sp>
      <p:sp>
        <p:nvSpPr>
          <p:cNvPr id="3" name="Rectangle 2">
            <a:extLst>
              <a:ext uri="{FF2B5EF4-FFF2-40B4-BE49-F238E27FC236}">
                <a16:creationId xmlns:a16="http://schemas.microsoft.com/office/drawing/2014/main" id="{241B289D-F9BD-4AA0-AB73-4377E637AA09}"/>
              </a:ext>
            </a:extLst>
          </p:cNvPr>
          <p:cNvSpPr/>
          <p:nvPr/>
        </p:nvSpPr>
        <p:spPr>
          <a:xfrm>
            <a:off x="7415409" y="302494"/>
            <a:ext cx="4443675" cy="256233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191F52-BAD6-4182-AF39-2EC0DE17F143}"/>
                  </a:ext>
                </a:extLst>
              </p:cNvPr>
              <p:cNvSpPr txBox="1"/>
              <p:nvPr/>
            </p:nvSpPr>
            <p:spPr>
              <a:xfrm>
                <a:off x="7433498" y="392632"/>
                <a:ext cx="4183696" cy="769441"/>
              </a:xfrm>
              <a:prstGeom prst="rect">
                <a:avLst/>
              </a:prstGeom>
              <a:noFill/>
            </p:spPr>
            <p:txBody>
              <a:bodyPr wrap="square">
                <a:spAutoFit/>
              </a:bodyPr>
              <a:lstStyle/>
              <a:p>
                <a:r>
                  <a:rPr lang="en-US" sz="2200" dirty="0"/>
                  <a:t>• ARMA(1,1) can be represented as</a:t>
                </a:r>
              </a:p>
              <a:p>
                <a:pPr/>
                <a14:m>
                  <m:oMathPara xmlns:m="http://schemas.openxmlformats.org/officeDocument/2006/math">
                    <m:oMathParaPr>
                      <m:jc m:val="centerGroup"/>
                    </m:oMathParaPr>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r>
                            <a:rPr lang="en-US" sz="2200" b="0" i="1" smtClean="0">
                              <a:latin typeface="Cambria Math" panose="02040503050406030204" pitchFamily="18" charset="0"/>
                            </a:rPr>
                            <m:t>𝐵</m:t>
                          </m:r>
                        </m:e>
                      </m:d>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r>
                            <a:rPr lang="en-US" sz="2200" b="0" i="1" smtClean="0">
                              <a:latin typeface="Cambria Math" panose="02040503050406030204" pitchFamily="18" charset="0"/>
                            </a:rPr>
                            <m:t>𝐵</m:t>
                          </m:r>
                        </m:e>
                      </m:d>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dirty="0"/>
              </a:p>
            </p:txBody>
          </p:sp>
        </mc:Choice>
        <mc:Fallback xmlns="">
          <p:sp>
            <p:nvSpPr>
              <p:cNvPr id="5" name="TextBox 4">
                <a:extLst>
                  <a:ext uri="{FF2B5EF4-FFF2-40B4-BE49-F238E27FC236}">
                    <a16:creationId xmlns:a16="http://schemas.microsoft.com/office/drawing/2014/main" id="{0C191F52-BAD6-4182-AF39-2EC0DE17F143}"/>
                  </a:ext>
                </a:extLst>
              </p:cNvPr>
              <p:cNvSpPr txBox="1">
                <a:spLocks noRot="1" noChangeAspect="1" noMove="1" noResize="1" noEditPoints="1" noAdjustHandles="1" noChangeArrowheads="1" noChangeShapeType="1" noTextEdit="1"/>
              </p:cNvSpPr>
              <p:nvPr/>
            </p:nvSpPr>
            <p:spPr>
              <a:xfrm>
                <a:off x="7433498" y="392632"/>
                <a:ext cx="4183696" cy="769441"/>
              </a:xfrm>
              <a:prstGeom prst="rect">
                <a:avLst/>
              </a:prstGeom>
              <a:blipFill>
                <a:blip r:embed="rId11"/>
                <a:stretch>
                  <a:fillRect l="-1892" t="-4724" r="-1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B57C8BC-043B-4475-9A2D-BCE7964C509C}"/>
                  </a:ext>
                </a:extLst>
              </p:cNvPr>
              <p:cNvSpPr txBox="1"/>
              <p:nvPr/>
            </p:nvSpPr>
            <p:spPr>
              <a:xfrm>
                <a:off x="7437454" y="1154535"/>
                <a:ext cx="4179740" cy="430887"/>
              </a:xfrm>
              <a:prstGeom prst="rect">
                <a:avLst/>
              </a:prstGeom>
              <a:noFill/>
            </p:spPr>
            <p:txBody>
              <a:bodyPr wrap="square">
                <a:spAutoFit/>
              </a:bodyPr>
              <a:lstStyle/>
              <a:p>
                <a:r>
                  <a:rPr lang="en-US" sz="2200" dirty="0"/>
                  <a:t>• The initial value is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b="0" i="1" smtClean="0">
                            <a:latin typeface="Cambria Math" panose="02040503050406030204" pitchFamily="18" charset="0"/>
                            <a:ea typeface="Cambria Math" panose="02040503050406030204" pitchFamily="18" charset="0"/>
                          </a:rPr>
                          <m:t>0</m:t>
                        </m:r>
                      </m:sub>
                    </m:sSub>
                  </m:oMath>
                </a14:m>
                <a:endParaRPr lang="en-US" sz="2200" dirty="0"/>
              </a:p>
            </p:txBody>
          </p:sp>
        </mc:Choice>
        <mc:Fallback xmlns="">
          <p:sp>
            <p:nvSpPr>
              <p:cNvPr id="7" name="TextBox 6">
                <a:extLst>
                  <a:ext uri="{FF2B5EF4-FFF2-40B4-BE49-F238E27FC236}">
                    <a16:creationId xmlns:a16="http://schemas.microsoft.com/office/drawing/2014/main" id="{0B57C8BC-043B-4475-9A2D-BCE7964C509C}"/>
                  </a:ext>
                </a:extLst>
              </p:cNvPr>
              <p:cNvSpPr txBox="1">
                <a:spLocks noRot="1" noChangeAspect="1" noMove="1" noResize="1" noEditPoints="1" noAdjustHandles="1" noChangeArrowheads="1" noChangeShapeType="1" noTextEdit="1"/>
              </p:cNvSpPr>
              <p:nvPr/>
            </p:nvSpPr>
            <p:spPr>
              <a:xfrm>
                <a:off x="7437454" y="1154535"/>
                <a:ext cx="4179740" cy="430887"/>
              </a:xfrm>
              <a:prstGeom prst="rect">
                <a:avLst/>
              </a:prstGeom>
              <a:blipFill>
                <a:blip r:embed="rId12"/>
                <a:stretch>
                  <a:fillRect l="-1895" t="-8451" b="-28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A0F68C-1CD7-410B-AF0D-BD60AF4BC883}"/>
                  </a:ext>
                </a:extLst>
              </p:cNvPr>
              <p:cNvSpPr txBox="1"/>
              <p:nvPr/>
            </p:nvSpPr>
            <p:spPr>
              <a:xfrm>
                <a:off x="7440459" y="1606434"/>
                <a:ext cx="4179740" cy="769441"/>
              </a:xfrm>
              <a:prstGeom prst="rect">
                <a:avLst/>
              </a:prstGeom>
              <a:noFill/>
            </p:spPr>
            <p:txBody>
              <a:bodyPr wrap="square">
                <a:spAutoFit/>
              </a:bodyPr>
              <a:lstStyle/>
              <a:p>
                <a:r>
                  <a:rPr lang="en-US" sz="2200" dirty="0"/>
                  <a:t>• ARMA(1,1) is stationary and invertible iff	</a:t>
                </a:r>
                <a14:m>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𝜑</m:t>
                        </m:r>
                      </m:e>
                    </m:d>
                    <m:r>
                      <a:rPr lang="en-US" sz="2000" b="0" i="1" smtClean="0">
                        <a:latin typeface="Cambria Math" panose="02040503050406030204" pitchFamily="18" charset="0"/>
                        <a:ea typeface="Cambria Math" panose="02040503050406030204" pitchFamily="18" charset="0"/>
                      </a:rPr>
                      <m:t>&lt;1</m:t>
                    </m:r>
                    <m:r>
                      <a:rPr lang="en-US" sz="2000" b="0" i="0" smtClean="0">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r>
                          <a:rPr lang="en-US" sz="2000" i="1" smtClean="0">
                            <a:latin typeface="Cambria Math" panose="02040503050406030204" pitchFamily="18" charset="0"/>
                            <a:ea typeface="Cambria Math" panose="02040503050406030204" pitchFamily="18" charset="0"/>
                          </a:rPr>
                          <m:t>𝜃</m:t>
                        </m:r>
                      </m:e>
                    </m:d>
                    <m:r>
                      <a:rPr lang="en-US" sz="2000" i="1">
                        <a:latin typeface="Cambria Math" panose="02040503050406030204" pitchFamily="18" charset="0"/>
                        <a:ea typeface="Cambria Math" panose="02040503050406030204" pitchFamily="18" charset="0"/>
                      </a:rPr>
                      <m:t>&lt;1</m:t>
                    </m:r>
                  </m:oMath>
                </a14:m>
                <a:endParaRPr lang="en-US" sz="2000" dirty="0"/>
              </a:p>
            </p:txBody>
          </p:sp>
        </mc:Choice>
        <mc:Fallback xmlns="">
          <p:sp>
            <p:nvSpPr>
              <p:cNvPr id="8" name="TextBox 7">
                <a:extLst>
                  <a:ext uri="{FF2B5EF4-FFF2-40B4-BE49-F238E27FC236}">
                    <a16:creationId xmlns:a16="http://schemas.microsoft.com/office/drawing/2014/main" id="{7BA0F68C-1CD7-410B-AF0D-BD60AF4BC883}"/>
                  </a:ext>
                </a:extLst>
              </p:cNvPr>
              <p:cNvSpPr txBox="1">
                <a:spLocks noRot="1" noChangeAspect="1" noMove="1" noResize="1" noEditPoints="1" noAdjustHandles="1" noChangeArrowheads="1" noChangeShapeType="1" noTextEdit="1"/>
              </p:cNvSpPr>
              <p:nvPr/>
            </p:nvSpPr>
            <p:spPr>
              <a:xfrm>
                <a:off x="7440459" y="1606434"/>
                <a:ext cx="4179740" cy="769441"/>
              </a:xfrm>
              <a:prstGeom prst="rect">
                <a:avLst/>
              </a:prstGeom>
              <a:blipFill>
                <a:blip r:embed="rId13"/>
                <a:stretch>
                  <a:fillRect l="-1898" t="-5556"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61C3AA3-A558-476C-969D-CF0139F73FF9}"/>
                  </a:ext>
                </a:extLst>
              </p:cNvPr>
              <p:cNvSpPr txBox="1"/>
              <p:nvPr/>
            </p:nvSpPr>
            <p:spPr>
              <a:xfrm>
                <a:off x="677042" y="4052703"/>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sub>
                          </m:sSub>
                        </m:e>
                      </m:d>
                      <m:r>
                        <a:rPr lang="en-US" sz="2200" b="0" i="1" smtClean="0">
                          <a:latin typeface="Cambria Math" panose="02040503050406030204" pitchFamily="18" charset="0"/>
                        </a:rPr>
                        <m:t>=</m:t>
                      </m:r>
                    </m:oMath>
                  </m:oMathPara>
                </a14:m>
                <a:endParaRPr lang="en-US" sz="2200" dirty="0"/>
              </a:p>
            </p:txBody>
          </p:sp>
        </mc:Choice>
        <mc:Fallback xmlns="">
          <p:sp>
            <p:nvSpPr>
              <p:cNvPr id="36" name="TextBox 35">
                <a:extLst>
                  <a:ext uri="{FF2B5EF4-FFF2-40B4-BE49-F238E27FC236}">
                    <a16:creationId xmlns:a16="http://schemas.microsoft.com/office/drawing/2014/main" id="{261C3AA3-A558-476C-969D-CF0139F73FF9}"/>
                  </a:ext>
                </a:extLst>
              </p:cNvPr>
              <p:cNvSpPr txBox="1">
                <a:spLocks noRot="1" noChangeAspect="1" noMove="1" noResize="1" noEditPoints="1" noAdjustHandles="1" noChangeArrowheads="1" noChangeShapeType="1" noTextEdit="1"/>
              </p:cNvSpPr>
              <p:nvPr/>
            </p:nvSpPr>
            <p:spPr>
              <a:xfrm>
                <a:off x="677042" y="4052703"/>
                <a:ext cx="1732460" cy="43088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2A08C4D-CC2A-4A73-962F-56BF115E479D}"/>
                  </a:ext>
                </a:extLst>
              </p:cNvPr>
              <p:cNvSpPr txBox="1"/>
              <p:nvPr/>
            </p:nvSpPr>
            <p:spPr>
              <a:xfrm>
                <a:off x="2206823" y="4024387"/>
                <a:ext cx="525869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e>
                      </m:d>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𝜃</m:t>
                      </m:r>
                      <m:r>
                        <a:rPr lang="en-US" sz="2200" b="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e>
                      </m:d>
                    </m:oMath>
                  </m:oMathPara>
                </a14:m>
                <a:endParaRPr lang="en-US" sz="2200" dirty="0"/>
              </a:p>
            </p:txBody>
          </p:sp>
        </mc:Choice>
        <mc:Fallback xmlns="">
          <p:sp>
            <p:nvSpPr>
              <p:cNvPr id="37" name="TextBox 36">
                <a:extLst>
                  <a:ext uri="{FF2B5EF4-FFF2-40B4-BE49-F238E27FC236}">
                    <a16:creationId xmlns:a16="http://schemas.microsoft.com/office/drawing/2014/main" id="{42A08C4D-CC2A-4A73-962F-56BF115E479D}"/>
                  </a:ext>
                </a:extLst>
              </p:cNvPr>
              <p:cNvSpPr txBox="1">
                <a:spLocks noRot="1" noChangeAspect="1" noMove="1" noResize="1" noEditPoints="1" noAdjustHandles="1" noChangeArrowheads="1" noChangeShapeType="1" noTextEdit="1"/>
              </p:cNvSpPr>
              <p:nvPr/>
            </p:nvSpPr>
            <p:spPr>
              <a:xfrm>
                <a:off x="2206823" y="4024387"/>
                <a:ext cx="5258690" cy="430887"/>
              </a:xfrm>
              <a:prstGeom prst="rect">
                <a:avLst/>
              </a:prstGeom>
              <a:blipFill>
                <a:blip r:embed="rId15"/>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9334F16-E45A-4793-8015-40A3ED81D385}"/>
                  </a:ext>
                </a:extLst>
              </p:cNvPr>
              <p:cNvSpPr txBox="1"/>
              <p:nvPr/>
            </p:nvSpPr>
            <p:spPr>
              <a:xfrm>
                <a:off x="6301921" y="3498351"/>
                <a:ext cx="89545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smtClean="0">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oMath>
                  </m:oMathPara>
                </a14:m>
                <a:endParaRPr lang="en-US" sz="2200" dirty="0"/>
              </a:p>
            </p:txBody>
          </p:sp>
        </mc:Choice>
        <mc:Fallback xmlns="">
          <p:sp>
            <p:nvSpPr>
              <p:cNvPr id="38" name="TextBox 37">
                <a:extLst>
                  <a:ext uri="{FF2B5EF4-FFF2-40B4-BE49-F238E27FC236}">
                    <a16:creationId xmlns:a16="http://schemas.microsoft.com/office/drawing/2014/main" id="{F9334F16-E45A-4793-8015-40A3ED81D385}"/>
                  </a:ext>
                </a:extLst>
              </p:cNvPr>
              <p:cNvSpPr txBox="1">
                <a:spLocks noRot="1" noChangeAspect="1" noMove="1" noResize="1" noEditPoints="1" noAdjustHandles="1" noChangeArrowheads="1" noChangeShapeType="1" noTextEdit="1"/>
              </p:cNvSpPr>
              <p:nvPr/>
            </p:nvSpPr>
            <p:spPr>
              <a:xfrm>
                <a:off x="6301921" y="3498351"/>
                <a:ext cx="895456" cy="43088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94B3E94-B2DF-4246-887F-32E6CD049F58}"/>
                  </a:ext>
                </a:extLst>
              </p:cNvPr>
              <p:cNvSpPr txBox="1"/>
              <p:nvPr/>
            </p:nvSpPr>
            <p:spPr>
              <a:xfrm>
                <a:off x="9020347" y="4033458"/>
                <a:ext cx="1764564" cy="4471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b="0" i="1" smtClean="0">
                          <a:latin typeface="Cambria Math" panose="02040503050406030204" pitchFamily="18" charset="0"/>
                          <a:ea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𝜃</m:t>
                      </m:r>
                      <m:sSup>
                        <m:sSupPr>
                          <m:ctrlPr>
                            <a:rPr lang="en-US" sz="2200" i="1">
                              <a:latin typeface="Cambria Math" panose="02040503050406030204" pitchFamily="18" charset="0"/>
                              <a:ea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𝜎</m:t>
                          </m:r>
                        </m:e>
                        <m:sup>
                          <m:r>
                            <a:rPr lang="en-US" sz="2200" i="1">
                              <a:latin typeface="Cambria Math" panose="02040503050406030204" pitchFamily="18" charset="0"/>
                              <a:ea typeface="Cambria Math" panose="02040503050406030204" pitchFamily="18" charset="0"/>
                            </a:rPr>
                            <m:t>2</m:t>
                          </m:r>
                        </m:sup>
                      </m:sSup>
                    </m:oMath>
                  </m:oMathPara>
                </a14:m>
                <a:endParaRPr lang="en-US" sz="2200" dirty="0"/>
              </a:p>
            </p:txBody>
          </p:sp>
        </mc:Choice>
        <mc:Fallback xmlns="">
          <p:sp>
            <p:nvSpPr>
              <p:cNvPr id="39" name="TextBox 38">
                <a:extLst>
                  <a:ext uri="{FF2B5EF4-FFF2-40B4-BE49-F238E27FC236}">
                    <a16:creationId xmlns:a16="http://schemas.microsoft.com/office/drawing/2014/main" id="{F94B3E94-B2DF-4246-887F-32E6CD049F58}"/>
                  </a:ext>
                </a:extLst>
              </p:cNvPr>
              <p:cNvSpPr txBox="1">
                <a:spLocks noRot="1" noChangeAspect="1" noMove="1" noResize="1" noEditPoints="1" noAdjustHandles="1" noChangeArrowheads="1" noChangeShapeType="1" noTextEdit="1"/>
              </p:cNvSpPr>
              <p:nvPr/>
            </p:nvSpPr>
            <p:spPr>
              <a:xfrm>
                <a:off x="9020347" y="4033458"/>
                <a:ext cx="1764564" cy="447132"/>
              </a:xfrm>
              <a:prstGeom prst="rect">
                <a:avLst/>
              </a:prstGeom>
              <a:blipFill>
                <a:blip r:embed="rId17"/>
                <a:stretch>
                  <a:fillRect b="-123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CD2A89F-1502-48DD-903F-6E342A36A602}"/>
                  </a:ext>
                </a:extLst>
              </p:cNvPr>
              <p:cNvSpPr txBox="1"/>
              <p:nvPr/>
            </p:nvSpPr>
            <p:spPr>
              <a:xfrm>
                <a:off x="677042" y="4629965"/>
                <a:ext cx="1732460"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𝐸</m:t>
                      </m:r>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oMath>
                  </m:oMathPara>
                </a14:m>
                <a:endParaRPr lang="en-US" sz="2200" dirty="0"/>
              </a:p>
            </p:txBody>
          </p:sp>
        </mc:Choice>
        <mc:Fallback xmlns="">
          <p:sp>
            <p:nvSpPr>
              <p:cNvPr id="40" name="TextBox 39">
                <a:extLst>
                  <a:ext uri="{FF2B5EF4-FFF2-40B4-BE49-F238E27FC236}">
                    <a16:creationId xmlns:a16="http://schemas.microsoft.com/office/drawing/2014/main" id="{8CD2A89F-1502-48DD-903F-6E342A36A602}"/>
                  </a:ext>
                </a:extLst>
              </p:cNvPr>
              <p:cNvSpPr txBox="1">
                <a:spLocks noRot="1" noChangeAspect="1" noMove="1" noResize="1" noEditPoints="1" noAdjustHandles="1" noChangeArrowheads="1" noChangeShapeType="1" noTextEdit="1"/>
              </p:cNvSpPr>
              <p:nvPr/>
            </p:nvSpPr>
            <p:spPr>
              <a:xfrm>
                <a:off x="677042" y="4629965"/>
                <a:ext cx="1732460" cy="430887"/>
              </a:xfrm>
              <a:prstGeom prst="rect">
                <a:avLst/>
              </a:prstGeom>
              <a:blipFill>
                <a:blip r:embed="rId18"/>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5584E0B-6D07-4EA1-ADE4-65DDBB1E020C}"/>
                  </a:ext>
                </a:extLst>
              </p:cNvPr>
              <p:cNvSpPr txBox="1"/>
              <p:nvPr/>
            </p:nvSpPr>
            <p:spPr>
              <a:xfrm>
                <a:off x="2199929" y="4607276"/>
                <a:ext cx="3871019" cy="474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𝐸</m:t>
                      </m:r>
                      <m:d>
                        <m:dPr>
                          <m:ctrlPr>
                            <a:rPr lang="en-US" sz="2200" b="0" i="1" smtClean="0">
                              <a:latin typeface="Cambria Math" panose="02040503050406030204" pitchFamily="18" charset="0"/>
                              <a:ea typeface="Cambria Math" panose="02040503050406030204" pitchFamily="18" charset="0"/>
                            </a:rPr>
                          </m:ctrlPr>
                        </m:dPr>
                        <m:e>
                          <m:d>
                            <m:dPr>
                              <m:ctrlPr>
                                <a:rPr lang="en-US" sz="2200" b="0" i="1" smtClean="0">
                                  <a:latin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𝜑</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e>
                          </m:d>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42" name="TextBox 41">
                <a:extLst>
                  <a:ext uri="{FF2B5EF4-FFF2-40B4-BE49-F238E27FC236}">
                    <a16:creationId xmlns:a16="http://schemas.microsoft.com/office/drawing/2014/main" id="{15584E0B-6D07-4EA1-ADE4-65DDBB1E020C}"/>
                  </a:ext>
                </a:extLst>
              </p:cNvPr>
              <p:cNvSpPr txBox="1">
                <a:spLocks noRot="1" noChangeAspect="1" noMove="1" noResize="1" noEditPoints="1" noAdjustHandles="1" noChangeArrowheads="1" noChangeShapeType="1" noTextEdit="1"/>
              </p:cNvSpPr>
              <p:nvPr/>
            </p:nvSpPr>
            <p:spPr>
              <a:xfrm>
                <a:off x="2199929" y="4607276"/>
                <a:ext cx="3871019" cy="474489"/>
              </a:xfrm>
              <a:prstGeom prst="rect">
                <a:avLst/>
              </a:prstGeom>
              <a:blipFill>
                <a:blip r:embed="rId19"/>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BE2B56D-8EB9-4055-B153-16F9C237C6FD}"/>
                  </a:ext>
                </a:extLst>
              </p:cNvPr>
              <p:cNvSpPr txBox="1"/>
              <p:nvPr/>
            </p:nvSpPr>
            <p:spPr>
              <a:xfrm>
                <a:off x="5855221" y="4637781"/>
                <a:ext cx="5711868"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𝜑</m:t>
                      </m:r>
                      <m:r>
                        <a:rPr lang="en-US" sz="2200" i="1">
                          <a:latin typeface="Cambria Math" panose="02040503050406030204" pitchFamily="18" charset="0"/>
                        </a:rPr>
                        <m:t>𝐸</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b="0" i="1" smtClean="0">
                                  <a:latin typeface="Cambria Math" panose="02040503050406030204" pitchFamily="18" charset="0"/>
                                </a:rPr>
                                <m:t>𝑘</m:t>
                              </m:r>
                            </m:sub>
                          </m:sSub>
                          <m:r>
                            <a:rPr lang="en-US" sz="2200" i="1">
                              <a:latin typeface="Cambria Math" panose="02040503050406030204" pitchFamily="18" charset="0"/>
                            </a:rPr>
                            <m:t>)+</m:t>
                          </m:r>
                          <m:r>
                            <a:rPr lang="en-US" sz="2200" i="1">
                              <a:latin typeface="Cambria Math" panose="02040503050406030204" pitchFamily="18" charset="0"/>
                            </a:rPr>
                            <m:t>𝐸</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e>
                      </m:d>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𝜃</m:t>
                      </m:r>
                      <m:r>
                        <a:rPr lang="en-US" sz="2200" i="1">
                          <a:latin typeface="Cambria Math" panose="02040503050406030204" pitchFamily="18" charset="0"/>
                          <a:ea typeface="Cambria Math" panose="02040503050406030204" pitchFamily="18" charset="0"/>
                        </a:rPr>
                        <m:t>𝐸</m:t>
                      </m:r>
                      <m:d>
                        <m:dPr>
                          <m:ctrlPr>
                            <a:rPr lang="en-US" sz="2200" i="1">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m:t>
                              </m:r>
                              <m:r>
                                <a:rPr lang="en-US" sz="2200" b="0" i="1" smtClean="0">
                                  <a:latin typeface="Cambria Math" panose="02040503050406030204" pitchFamily="18" charset="0"/>
                                </a:rPr>
                                <m:t>𝑘</m:t>
                              </m:r>
                            </m:sub>
                          </m:sSub>
                        </m:e>
                      </m:d>
                    </m:oMath>
                  </m:oMathPara>
                </a14:m>
                <a:endParaRPr lang="en-US" sz="2200" dirty="0"/>
              </a:p>
            </p:txBody>
          </p:sp>
        </mc:Choice>
        <mc:Fallback xmlns="">
          <p:sp>
            <p:nvSpPr>
              <p:cNvPr id="44" name="TextBox 43">
                <a:extLst>
                  <a:ext uri="{FF2B5EF4-FFF2-40B4-BE49-F238E27FC236}">
                    <a16:creationId xmlns:a16="http://schemas.microsoft.com/office/drawing/2014/main" id="{7BE2B56D-8EB9-4055-B153-16F9C237C6FD}"/>
                  </a:ext>
                </a:extLst>
              </p:cNvPr>
              <p:cNvSpPr txBox="1">
                <a:spLocks noRot="1" noChangeAspect="1" noMove="1" noResize="1" noEditPoints="1" noAdjustHandles="1" noChangeArrowheads="1" noChangeShapeType="1" noTextEdit="1"/>
              </p:cNvSpPr>
              <p:nvPr/>
            </p:nvSpPr>
            <p:spPr>
              <a:xfrm>
                <a:off x="5855221" y="4637781"/>
                <a:ext cx="5711868" cy="430887"/>
              </a:xfrm>
              <a:prstGeom prst="rect">
                <a:avLst/>
              </a:prstGeom>
              <a:blipFill>
                <a:blip r:embed="rId20"/>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14E2F5F0-47A3-4650-9A7D-6FE6CFDF9100}"/>
                  </a:ext>
                </a:extLst>
              </p:cNvPr>
              <p:cNvSpPr/>
              <p:nvPr/>
            </p:nvSpPr>
            <p:spPr>
              <a:xfrm>
                <a:off x="1329414" y="5243550"/>
                <a:ext cx="888978" cy="39645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=0</m:t>
                      </m:r>
                    </m:oMath>
                  </m:oMathPara>
                </a14:m>
                <a:endParaRPr lang="en-US" sz="2000" dirty="0"/>
              </a:p>
            </p:txBody>
          </p:sp>
        </mc:Choice>
        <mc:Fallback xmlns="">
          <p:sp>
            <p:nvSpPr>
              <p:cNvPr id="46" name="Rectangle 45">
                <a:extLst>
                  <a:ext uri="{FF2B5EF4-FFF2-40B4-BE49-F238E27FC236}">
                    <a16:creationId xmlns:a16="http://schemas.microsoft.com/office/drawing/2014/main" id="{14E2F5F0-47A3-4650-9A7D-6FE6CFDF9100}"/>
                  </a:ext>
                </a:extLst>
              </p:cNvPr>
              <p:cNvSpPr>
                <a:spLocks noRot="1" noChangeAspect="1" noMove="1" noResize="1" noEditPoints="1" noAdjustHandles="1" noChangeArrowheads="1" noChangeShapeType="1" noTextEdit="1"/>
              </p:cNvSpPr>
              <p:nvPr/>
            </p:nvSpPr>
            <p:spPr>
              <a:xfrm>
                <a:off x="1329414" y="5243550"/>
                <a:ext cx="888978" cy="39645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1935CA-EA25-4BC8-8A1D-0FAF74EE607C}"/>
                  </a:ext>
                </a:extLst>
              </p:cNvPr>
              <p:cNvSpPr txBox="1"/>
              <p:nvPr/>
            </p:nvSpPr>
            <p:spPr>
              <a:xfrm>
                <a:off x="983707" y="5218244"/>
                <a:ext cx="659732" cy="1308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mr>
                                  <m:mr>
                                    <m:e/>
                                  </m:mr>
                                </m:m>
                              </m:e>
                            </m:mr>
                            <m:mr>
                              <m:e/>
                            </m:mr>
                            <m:mr>
                              <m:e>
                                <m:m>
                                  <m:mPr>
                                    <m:mcs>
                                      <m:mc>
                                        <m:mcPr>
                                          <m:count m:val="1"/>
                                          <m:mcJc m:val="center"/>
                                        </m:mcPr>
                                      </m:mc>
                                    </m:mcs>
                                    <m:ctrlPr>
                                      <a:rPr lang="en-US" i="1" smtClean="0">
                                        <a:latin typeface="Cambria Math" panose="02040503050406030204" pitchFamily="18" charset="0"/>
                                      </a:rPr>
                                    </m:ctrlPr>
                                  </m:mPr>
                                  <m:mr>
                                    <m:e/>
                                  </m:mr>
                                  <m:mr>
                                    <m:e/>
                                  </m:mr>
                                </m:m>
                              </m:e>
                            </m:mr>
                          </m:m>
                        </m:e>
                      </m:d>
                    </m:oMath>
                  </m:oMathPara>
                </a14:m>
                <a:endParaRPr lang="en-US" dirty="0"/>
              </a:p>
            </p:txBody>
          </p:sp>
        </mc:Choice>
        <mc:Fallback xmlns="">
          <p:sp>
            <p:nvSpPr>
              <p:cNvPr id="47" name="TextBox 46">
                <a:extLst>
                  <a:ext uri="{FF2B5EF4-FFF2-40B4-BE49-F238E27FC236}">
                    <a16:creationId xmlns:a16="http://schemas.microsoft.com/office/drawing/2014/main" id="{B01935CA-EA25-4BC8-8A1D-0FAF74EE607C}"/>
                  </a:ext>
                </a:extLst>
              </p:cNvPr>
              <p:cNvSpPr txBox="1">
                <a:spLocks noRot="1" noChangeAspect="1" noMove="1" noResize="1" noEditPoints="1" noAdjustHandles="1" noChangeArrowheads="1" noChangeShapeType="1" noTextEdit="1"/>
              </p:cNvSpPr>
              <p:nvPr/>
            </p:nvSpPr>
            <p:spPr>
              <a:xfrm>
                <a:off x="983707" y="5218244"/>
                <a:ext cx="659732" cy="1308628"/>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C4C0DED0-BFB8-4487-BCA8-731F87D0FBB5}"/>
                  </a:ext>
                </a:extLst>
              </p:cNvPr>
              <p:cNvSpPr/>
              <p:nvPr/>
            </p:nvSpPr>
            <p:spPr>
              <a:xfrm>
                <a:off x="1317845" y="5652490"/>
                <a:ext cx="888978"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=1</m:t>
                      </m:r>
                    </m:oMath>
                  </m:oMathPara>
                </a14:m>
                <a:endParaRPr lang="en-US" sz="2000" dirty="0"/>
              </a:p>
            </p:txBody>
          </p:sp>
        </mc:Choice>
        <mc:Fallback xmlns="">
          <p:sp>
            <p:nvSpPr>
              <p:cNvPr id="48" name="Rectangle 47">
                <a:extLst>
                  <a:ext uri="{FF2B5EF4-FFF2-40B4-BE49-F238E27FC236}">
                    <a16:creationId xmlns:a16="http://schemas.microsoft.com/office/drawing/2014/main" id="{C4C0DED0-BFB8-4487-BCA8-731F87D0FBB5}"/>
                  </a:ext>
                </a:extLst>
              </p:cNvPr>
              <p:cNvSpPr>
                <a:spLocks noRot="1" noChangeAspect="1" noMove="1" noResize="1" noEditPoints="1" noAdjustHandles="1" noChangeArrowheads="1" noChangeShapeType="1" noTextEdit="1"/>
              </p:cNvSpPr>
              <p:nvPr/>
            </p:nvSpPr>
            <p:spPr>
              <a:xfrm>
                <a:off x="1317845" y="5652490"/>
                <a:ext cx="888978"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B3DEF4C-2647-404E-ADF6-63A5AA18A1F1}"/>
                  </a:ext>
                </a:extLst>
              </p:cNvPr>
              <p:cNvSpPr/>
              <p:nvPr/>
            </p:nvSpPr>
            <p:spPr>
              <a:xfrm>
                <a:off x="1329414" y="6059442"/>
                <a:ext cx="888978" cy="40011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≥2</m:t>
                      </m:r>
                    </m:oMath>
                  </m:oMathPara>
                </a14:m>
                <a:endParaRPr lang="en-US" sz="2000" dirty="0"/>
              </a:p>
            </p:txBody>
          </p:sp>
        </mc:Choice>
        <mc:Fallback xmlns="">
          <p:sp>
            <p:nvSpPr>
              <p:cNvPr id="49" name="Rectangle 48">
                <a:extLst>
                  <a:ext uri="{FF2B5EF4-FFF2-40B4-BE49-F238E27FC236}">
                    <a16:creationId xmlns:a16="http://schemas.microsoft.com/office/drawing/2014/main" id="{5B3DEF4C-2647-404E-ADF6-63A5AA18A1F1}"/>
                  </a:ext>
                </a:extLst>
              </p:cNvPr>
              <p:cNvSpPr>
                <a:spLocks noRot="1" noChangeAspect="1" noMove="1" noResize="1" noEditPoints="1" noAdjustHandles="1" noChangeArrowheads="1" noChangeShapeType="1" noTextEdit="1"/>
              </p:cNvSpPr>
              <p:nvPr/>
            </p:nvSpPr>
            <p:spPr>
              <a:xfrm>
                <a:off x="1329414" y="6059442"/>
                <a:ext cx="888978"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25C0D45-933D-4707-8A6C-5CCED426D7B9}"/>
                  </a:ext>
                </a:extLst>
              </p:cNvPr>
              <p:cNvSpPr txBox="1"/>
              <p:nvPr/>
            </p:nvSpPr>
            <p:spPr>
              <a:xfrm>
                <a:off x="2218391" y="5161789"/>
                <a:ext cx="3518529" cy="4397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𝜃</m:t>
                          </m:r>
                          <m:d>
                            <m:dPr>
                              <m:ctrlPr>
                                <a:rPr lang="en-US" sz="2000" b="0" i="1" smtClean="0">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d>
                        </m:e>
                      </m:d>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oMath>
                  </m:oMathPara>
                </a14:m>
                <a:endParaRPr lang="en-US" sz="2000" dirty="0"/>
              </a:p>
            </p:txBody>
          </p:sp>
        </mc:Choice>
        <mc:Fallback xmlns="">
          <p:sp>
            <p:nvSpPr>
              <p:cNvPr id="50" name="TextBox 49">
                <a:extLst>
                  <a:ext uri="{FF2B5EF4-FFF2-40B4-BE49-F238E27FC236}">
                    <a16:creationId xmlns:a16="http://schemas.microsoft.com/office/drawing/2014/main" id="{E25C0D45-933D-4707-8A6C-5CCED426D7B9}"/>
                  </a:ext>
                </a:extLst>
              </p:cNvPr>
              <p:cNvSpPr txBox="1">
                <a:spLocks noRot="1" noChangeAspect="1" noMove="1" noResize="1" noEditPoints="1" noAdjustHandles="1" noChangeArrowheads="1" noChangeShapeType="1" noTextEdit="1"/>
              </p:cNvSpPr>
              <p:nvPr/>
            </p:nvSpPr>
            <p:spPr>
              <a:xfrm>
                <a:off x="2218391" y="5161789"/>
                <a:ext cx="3518529" cy="439736"/>
              </a:xfrm>
              <a:prstGeom prst="rect">
                <a:avLst/>
              </a:prstGeom>
              <a:blipFill>
                <a:blip r:embed="rId25"/>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8D92512-4C5C-402F-B841-51DC8E7071C9}"/>
                  </a:ext>
                </a:extLst>
              </p:cNvPr>
              <p:cNvSpPr txBox="1"/>
              <p:nvPr/>
            </p:nvSpPr>
            <p:spPr>
              <a:xfrm>
                <a:off x="2169968" y="5615814"/>
                <a:ext cx="203847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oMath>
                  </m:oMathPara>
                </a14:m>
                <a:endParaRPr lang="en-US" sz="2000" dirty="0"/>
              </a:p>
            </p:txBody>
          </p:sp>
        </mc:Choice>
        <mc:Fallback xmlns="">
          <p:sp>
            <p:nvSpPr>
              <p:cNvPr id="51" name="TextBox 50">
                <a:extLst>
                  <a:ext uri="{FF2B5EF4-FFF2-40B4-BE49-F238E27FC236}">
                    <a16:creationId xmlns:a16="http://schemas.microsoft.com/office/drawing/2014/main" id="{58D92512-4C5C-402F-B841-51DC8E7071C9}"/>
                  </a:ext>
                </a:extLst>
              </p:cNvPr>
              <p:cNvSpPr txBox="1">
                <a:spLocks noRot="1" noChangeAspect="1" noMove="1" noResize="1" noEditPoints="1" noAdjustHandles="1" noChangeArrowheads="1" noChangeShapeType="1" noTextEdit="1"/>
              </p:cNvSpPr>
              <p:nvPr/>
            </p:nvSpPr>
            <p:spPr>
              <a:xfrm>
                <a:off x="2169968" y="5615814"/>
                <a:ext cx="2038476" cy="400110"/>
              </a:xfrm>
              <a:prstGeom prst="rect">
                <a:avLst/>
              </a:prstGeom>
              <a:blipFill>
                <a:blip r:embed="rId26"/>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5C68171E-C235-4158-B84D-3F9890C6806C}"/>
                  </a:ext>
                </a:extLst>
              </p:cNvPr>
              <p:cNvSpPr txBox="1"/>
              <p:nvPr/>
            </p:nvSpPr>
            <p:spPr>
              <a:xfrm>
                <a:off x="2169140" y="6019196"/>
                <a:ext cx="153252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Sub>
                    </m:oMath>
                  </m:oMathPara>
                </a14:m>
                <a:endParaRPr lang="en-US" sz="2000" dirty="0"/>
              </a:p>
            </p:txBody>
          </p:sp>
        </mc:Choice>
        <mc:Fallback xmlns="">
          <p:sp>
            <p:nvSpPr>
              <p:cNvPr id="52" name="TextBox 51">
                <a:extLst>
                  <a:ext uri="{FF2B5EF4-FFF2-40B4-BE49-F238E27FC236}">
                    <a16:creationId xmlns:a16="http://schemas.microsoft.com/office/drawing/2014/main" id="{5C68171E-C235-4158-B84D-3F9890C6806C}"/>
                  </a:ext>
                </a:extLst>
              </p:cNvPr>
              <p:cNvSpPr txBox="1">
                <a:spLocks noRot="1" noChangeAspect="1" noMove="1" noResize="1" noEditPoints="1" noAdjustHandles="1" noChangeArrowheads="1" noChangeShapeType="1" noTextEdit="1"/>
              </p:cNvSpPr>
              <p:nvPr/>
            </p:nvSpPr>
            <p:spPr>
              <a:xfrm>
                <a:off x="2169140" y="6019196"/>
                <a:ext cx="1532528" cy="400110"/>
              </a:xfrm>
              <a:prstGeom prst="rect">
                <a:avLst/>
              </a:prstGeom>
              <a:blipFill>
                <a:blip r:embed="rId27"/>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BE3B34C-8D4D-4A14-BD3A-790756015097}"/>
                  </a:ext>
                </a:extLst>
              </p:cNvPr>
              <p:cNvSpPr txBox="1"/>
              <p:nvPr/>
            </p:nvSpPr>
            <p:spPr>
              <a:xfrm>
                <a:off x="5659983" y="5340590"/>
                <a:ext cx="686983" cy="10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r>
                            <m:mr>
                              <m:e/>
                            </m:mr>
                            <m:mr>
                              <m:e>
                                <m:m>
                                  <m:mPr>
                                    <m:mcs>
                                      <m:mc>
                                        <m:mcPr>
                                          <m:count m:val="1"/>
                                          <m:mcJc m:val="center"/>
                                        </m:mcPr>
                                      </m:mc>
                                    </m:mcs>
                                    <m:ctrlPr>
                                      <a:rPr lang="en-US" i="1" smtClean="0">
                                        <a:latin typeface="Cambria Math" panose="02040503050406030204" pitchFamily="18" charset="0"/>
                                      </a:rPr>
                                    </m:ctrlPr>
                                  </m:mPr>
                                  <m:mr>
                                    <m:e/>
                                  </m:mr>
                                  <m:mr>
                                    <m:e/>
                                  </m:mr>
                                </m:m>
                              </m:e>
                            </m:mr>
                          </m:m>
                        </m:e>
                      </m:d>
                    </m:oMath>
                  </m:oMathPara>
                </a14:m>
                <a:endParaRPr lang="en-US" dirty="0"/>
              </a:p>
            </p:txBody>
          </p:sp>
        </mc:Choice>
        <mc:Fallback xmlns="">
          <p:sp>
            <p:nvSpPr>
              <p:cNvPr id="53" name="TextBox 52">
                <a:extLst>
                  <a:ext uri="{FF2B5EF4-FFF2-40B4-BE49-F238E27FC236}">
                    <a16:creationId xmlns:a16="http://schemas.microsoft.com/office/drawing/2014/main" id="{7BE3B34C-8D4D-4A14-BD3A-790756015097}"/>
                  </a:ext>
                </a:extLst>
              </p:cNvPr>
              <p:cNvSpPr txBox="1">
                <a:spLocks noRot="1" noChangeAspect="1" noMove="1" noResize="1" noEditPoints="1" noAdjustHandles="1" noChangeArrowheads="1" noChangeShapeType="1" noTextEdit="1"/>
              </p:cNvSpPr>
              <p:nvPr/>
            </p:nvSpPr>
            <p:spPr>
              <a:xfrm>
                <a:off x="5659983" y="5340590"/>
                <a:ext cx="686983" cy="105548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930EF5EA-1AEC-4C06-BF8B-5AE0EE613614}"/>
                  </a:ext>
                </a:extLst>
              </p:cNvPr>
              <p:cNvSpPr txBox="1"/>
              <p:nvPr/>
            </p:nvSpPr>
            <p:spPr>
              <a:xfrm>
                <a:off x="6051263" y="5115257"/>
                <a:ext cx="2662225" cy="7892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1−2</m:t>
                          </m:r>
                          <m:r>
                            <a:rPr lang="en-US" sz="2000" i="1">
                              <a:latin typeface="Cambria Math" panose="02040503050406030204" pitchFamily="18" charset="0"/>
                              <a:ea typeface="Cambria Math" panose="02040503050406030204" pitchFamily="18" charset="0"/>
                            </a:rPr>
                            <m:t>𝜃</m:t>
                          </m:r>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𝜃</m:t>
                              </m:r>
                            </m:e>
                            <m:sup>
                              <m:r>
                                <a:rPr lang="en-US" sz="2000" b="0" i="1" smtClean="0">
                                  <a:latin typeface="Cambria Math" panose="02040503050406030204" pitchFamily="18" charset="0"/>
                                  <a:ea typeface="Cambria Math" panose="02040503050406030204" pitchFamily="18" charset="0"/>
                                </a:rPr>
                                <m:t>2</m:t>
                              </m:r>
                            </m:sup>
                          </m:sSup>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𝜑</m:t>
                              </m:r>
                            </m:e>
                            <m:sup>
                              <m:r>
                                <a:rPr lang="en-US" sz="2000" b="0" i="1" smtClean="0">
                                  <a:latin typeface="Cambria Math" panose="02040503050406030204" pitchFamily="18" charset="0"/>
                                </a:rPr>
                                <m:t>2</m:t>
                              </m:r>
                            </m:sup>
                          </m:sSup>
                        </m:den>
                      </m:f>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oMath>
                  </m:oMathPara>
                </a14:m>
                <a:endParaRPr lang="en-US" sz="2000" dirty="0"/>
              </a:p>
            </p:txBody>
          </p:sp>
        </mc:Choice>
        <mc:Fallback xmlns="">
          <p:sp>
            <p:nvSpPr>
              <p:cNvPr id="54" name="TextBox 53">
                <a:extLst>
                  <a:ext uri="{FF2B5EF4-FFF2-40B4-BE49-F238E27FC236}">
                    <a16:creationId xmlns:a16="http://schemas.microsoft.com/office/drawing/2014/main" id="{930EF5EA-1AEC-4C06-BF8B-5AE0EE613614}"/>
                  </a:ext>
                </a:extLst>
              </p:cNvPr>
              <p:cNvSpPr txBox="1">
                <a:spLocks noRot="1" noChangeAspect="1" noMove="1" noResize="1" noEditPoints="1" noAdjustHandles="1" noChangeArrowheads="1" noChangeShapeType="1" noTextEdit="1"/>
              </p:cNvSpPr>
              <p:nvPr/>
            </p:nvSpPr>
            <p:spPr>
              <a:xfrm>
                <a:off x="6051263" y="5115257"/>
                <a:ext cx="2662225" cy="789255"/>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F92199D-3F30-43A2-8CC7-0F6E090921BA}"/>
                  </a:ext>
                </a:extLst>
              </p:cNvPr>
              <p:cNvSpPr txBox="1"/>
              <p:nvPr/>
            </p:nvSpPr>
            <p:spPr>
              <a:xfrm>
                <a:off x="5985160" y="5792498"/>
                <a:ext cx="3654598" cy="7417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ea typeface="Cambria Math" panose="02040503050406030204" pitchFamily="18" charset="0"/>
                            </a:rPr>
                            <m:t>𝑘</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𝜑𝜃</m:t>
                              </m:r>
                            </m:e>
                          </m:d>
                          <m:d>
                            <m:dPr>
                              <m:ctrlPr>
                                <a:rPr lang="en-US" sz="2000" b="0" i="1" smtClean="0">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d>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𝜑</m:t>
                              </m:r>
                            </m:e>
                            <m:sup>
                              <m:r>
                                <a:rPr lang="en-US" sz="2000" b="0" i="1" smtClean="0">
                                  <a:latin typeface="Cambria Math" panose="02040503050406030204" pitchFamily="18" charset="0"/>
                                </a:rPr>
                                <m:t>2</m:t>
                              </m:r>
                            </m:sup>
                          </m:sSup>
                        </m:den>
                      </m:f>
                      <m:sSup>
                        <m:sSupPr>
                          <m:ctrlPr>
                            <a:rPr lang="en-US" sz="2000" i="1">
                              <a:latin typeface="Cambria Math" panose="02040503050406030204" pitchFamily="18" charset="0"/>
                              <a:ea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𝜑</m:t>
                              </m:r>
                            </m:e>
                            <m:sup>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oMath>
                  </m:oMathPara>
                </a14:m>
                <a:endParaRPr lang="en-US" sz="2000" dirty="0"/>
              </a:p>
            </p:txBody>
          </p:sp>
        </mc:Choice>
        <mc:Fallback xmlns="">
          <p:sp>
            <p:nvSpPr>
              <p:cNvPr id="55" name="TextBox 54">
                <a:extLst>
                  <a:ext uri="{FF2B5EF4-FFF2-40B4-BE49-F238E27FC236}">
                    <a16:creationId xmlns:a16="http://schemas.microsoft.com/office/drawing/2014/main" id="{2F92199D-3F30-43A2-8CC7-0F6E090921BA}"/>
                  </a:ext>
                </a:extLst>
              </p:cNvPr>
              <p:cNvSpPr txBox="1">
                <a:spLocks noRot="1" noChangeAspect="1" noMove="1" noResize="1" noEditPoints="1" noAdjustHandles="1" noChangeArrowheads="1" noChangeShapeType="1" noTextEdit="1"/>
              </p:cNvSpPr>
              <p:nvPr/>
            </p:nvSpPr>
            <p:spPr>
              <a:xfrm>
                <a:off x="5985160" y="5792498"/>
                <a:ext cx="3654598" cy="74174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433AE8E-1377-4015-81F9-3290CF7F6924}"/>
                  </a:ext>
                </a:extLst>
              </p:cNvPr>
              <p:cNvSpPr txBox="1"/>
              <p:nvPr/>
            </p:nvSpPr>
            <p:spPr>
              <a:xfrm>
                <a:off x="7421602" y="2388868"/>
                <a:ext cx="4437482" cy="430887"/>
              </a:xfrm>
              <a:prstGeom prst="rect">
                <a:avLst/>
              </a:prstGeom>
              <a:solidFill>
                <a:srgbClr val="FFCCFF"/>
              </a:solidFill>
            </p:spPr>
            <p:txBody>
              <a:bodyPr wrap="square" rtlCol="0">
                <a:spAutoFit/>
              </a:bodyPr>
              <a:lstStyle/>
              <a:p>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a14:m>
                <a:r>
                  <a:rPr lang="en-US" sz="2200" dirty="0"/>
                  <a:t> is independent from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oMath>
                </a14:m>
                <a:r>
                  <a:rPr lang="en-US" sz="2200" dirty="0"/>
                  <a:t>, …</a:t>
                </a:r>
              </a:p>
            </p:txBody>
          </p:sp>
        </mc:Choice>
        <mc:Fallback xmlns="">
          <p:sp>
            <p:nvSpPr>
              <p:cNvPr id="76" name="TextBox 75">
                <a:extLst>
                  <a:ext uri="{FF2B5EF4-FFF2-40B4-BE49-F238E27FC236}">
                    <a16:creationId xmlns:a16="http://schemas.microsoft.com/office/drawing/2014/main" id="{B433AE8E-1377-4015-81F9-3290CF7F6924}"/>
                  </a:ext>
                </a:extLst>
              </p:cNvPr>
              <p:cNvSpPr txBox="1">
                <a:spLocks noRot="1" noChangeAspect="1" noMove="1" noResize="1" noEditPoints="1" noAdjustHandles="1" noChangeArrowheads="1" noChangeShapeType="1" noTextEdit="1"/>
              </p:cNvSpPr>
              <p:nvPr/>
            </p:nvSpPr>
            <p:spPr>
              <a:xfrm>
                <a:off x="7421602" y="2388868"/>
                <a:ext cx="4437482" cy="430887"/>
              </a:xfrm>
              <a:prstGeom prst="rect">
                <a:avLst/>
              </a:prstGeom>
              <a:blipFill>
                <a:blip r:embed="rId31"/>
                <a:stretch>
                  <a:fillRect t="-9859" r="-687" b="-26761"/>
                </a:stretch>
              </a:blipFill>
            </p:spPr>
            <p:txBody>
              <a:bodyPr/>
              <a:lstStyle/>
              <a:p>
                <a:r>
                  <a:rPr lang="en-US">
                    <a:noFill/>
                  </a:rPr>
                  <a:t> </a:t>
                </a:r>
              </a:p>
            </p:txBody>
          </p:sp>
        </mc:Fallback>
      </mc:AlternateContent>
    </p:spTree>
    <p:extLst>
      <p:ext uri="{BB962C8B-B14F-4D97-AF65-F5344CB8AC3E}">
        <p14:creationId xmlns:p14="http://schemas.microsoft.com/office/powerpoint/2010/main" val="309799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10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10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wipe(left)">
                                      <p:cBhvr>
                                        <p:cTn id="37" dur="1000"/>
                                        <p:tgtEl>
                                          <p:spTgt spid="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wipe(left)">
                                      <p:cBhvr>
                                        <p:cTn id="42" dur="1000"/>
                                        <p:tgtEl>
                                          <p:spTgt spid="7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wipe(left)">
                                      <p:cBhvr>
                                        <p:cTn id="47" dur="2000"/>
                                        <p:tgtEl>
                                          <p:spTgt spid="7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10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10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10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left)">
                                      <p:cBhvr>
                                        <p:cTn id="67" dur="1000"/>
                                        <p:tgtEl>
                                          <p:spTgt spid="7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10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left)">
                                      <p:cBhvr>
                                        <p:cTn id="77" dur="10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left)">
                                      <p:cBhvr>
                                        <p:cTn id="82" dur="10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1000"/>
                                        <p:tgtEl>
                                          <p:spTgt spid="44"/>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left)">
                                      <p:cBhvr>
                                        <p:cTn id="91" dur="1000"/>
                                        <p:tgtEl>
                                          <p:spTgt spid="4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left)">
                                      <p:cBhvr>
                                        <p:cTn id="96" dur="1000"/>
                                        <p:tgtEl>
                                          <p:spTgt spid="46"/>
                                        </p:tgtEl>
                                      </p:cBhvr>
                                    </p:animEffect>
                                  </p:childTnLst>
                                </p:cTn>
                              </p:par>
                            </p:childTnLst>
                          </p:cTn>
                        </p:par>
                        <p:par>
                          <p:cTn id="97" fill="hold">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1000"/>
                                        <p:tgtEl>
                                          <p:spTgt spid="5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left)">
                                      <p:cBhvr>
                                        <p:cTn id="105" dur="1000"/>
                                        <p:tgtEl>
                                          <p:spTgt spid="48"/>
                                        </p:tgtEl>
                                      </p:cBhvr>
                                    </p:animEffect>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left)">
                                      <p:cBhvr>
                                        <p:cTn id="109" dur="1000"/>
                                        <p:tgtEl>
                                          <p:spTgt spid="5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wipe(left)">
                                      <p:cBhvr>
                                        <p:cTn id="114" dur="1000"/>
                                        <p:tgtEl>
                                          <p:spTgt spid="49"/>
                                        </p:tgtEl>
                                      </p:cBhvr>
                                    </p:animEffect>
                                  </p:childTnLst>
                                </p:cTn>
                              </p:par>
                            </p:childTnLst>
                          </p:cTn>
                        </p:par>
                        <p:par>
                          <p:cTn id="115" fill="hold">
                            <p:stCondLst>
                              <p:cond delay="1000"/>
                            </p:stCondLst>
                            <p:childTnLst>
                              <p:par>
                                <p:cTn id="116" presetID="22" presetClass="entr" presetSubtype="8" fill="hold" grpId="0" nodeType="after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wipe(left)">
                                      <p:cBhvr>
                                        <p:cTn id="118" dur="10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wipe(left)">
                                      <p:cBhvr>
                                        <p:cTn id="123" dur="1000"/>
                                        <p:tgtEl>
                                          <p:spTgt spid="5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wipe(left)">
                                      <p:cBhvr>
                                        <p:cTn id="128" dur="1000"/>
                                        <p:tgtEl>
                                          <p:spTgt spid="54"/>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wipe(left)">
                                      <p:cBhvr>
                                        <p:cTn id="133"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69" grpId="0"/>
      <p:bldP spid="70" grpId="0"/>
      <p:bldP spid="71" grpId="0"/>
      <p:bldP spid="73" grpId="0"/>
      <p:bldP spid="5" grpId="0"/>
      <p:bldP spid="7" grpId="0"/>
      <p:bldP spid="8" grpId="0"/>
      <p:bldP spid="36" grpId="0"/>
      <p:bldP spid="37" grpId="0"/>
      <p:bldP spid="38" grpId="0"/>
      <p:bldP spid="39" grpId="0"/>
      <p:bldP spid="40" grpId="0"/>
      <p:bldP spid="42" grpId="0"/>
      <p:bldP spid="44" grpId="0"/>
      <p:bldP spid="46" grpId="0"/>
      <p:bldP spid="47" grpId="0"/>
      <p:bldP spid="48" grpId="0"/>
      <p:bldP spid="49" grpId="0"/>
      <p:bldP spid="50" grpId="0"/>
      <p:bldP spid="51" grpId="0"/>
      <p:bldP spid="52" grpId="0"/>
      <p:bldP spid="53" grpId="0"/>
      <p:bldP spid="54" grpId="0"/>
      <p:bldP spid="55" grpId="0"/>
      <p:bldP spid="7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10847</TotalTime>
  <Words>4370</Words>
  <Application>Microsoft Office PowerPoint</Application>
  <PresentationFormat>Widescreen</PresentationFormat>
  <Paragraphs>410</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Georgia</vt:lpstr>
      <vt:lpstr>Office Theme</vt:lpstr>
      <vt:lpstr>ARFIMA Time Series</vt:lpstr>
      <vt:lpstr>Backward-shift Operator</vt:lpstr>
      <vt:lpstr>Example</vt:lpstr>
      <vt:lpstr>Characteristic Polynomial</vt:lpstr>
      <vt:lpstr>Example</vt:lpstr>
      <vt:lpstr>General Linear Process</vt:lpstr>
      <vt:lpstr>Example</vt:lpstr>
      <vt:lpstr>Invertibility</vt:lpstr>
      <vt:lpstr>ARMA(1,1)</vt:lpstr>
      <vt:lpstr>ARMA(1,1)</vt:lpstr>
      <vt:lpstr>Example</vt:lpstr>
      <vt:lpstr>Example</vt:lpstr>
      <vt:lpstr>ARMA(p,q)</vt:lpstr>
      <vt:lpstr>Example</vt:lpstr>
      <vt:lpstr>Example</vt:lpstr>
      <vt:lpstr>Example</vt:lpstr>
      <vt:lpstr>ARIMA (p,d,q)</vt:lpstr>
      <vt:lpstr>Example</vt:lpstr>
      <vt:lpstr>Example</vt:lpstr>
      <vt:lpstr>ARFIMA (p,d,q)</vt:lpstr>
      <vt:lpstr>Example</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1040</cp:revision>
  <cp:lastPrinted>2018-08-29T00:32:30Z</cp:lastPrinted>
  <dcterms:created xsi:type="dcterms:W3CDTF">2017-02-01T15:13:00Z</dcterms:created>
  <dcterms:modified xsi:type="dcterms:W3CDTF">2021-02-26T17:19:43Z</dcterms:modified>
</cp:coreProperties>
</file>