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378" r:id="rId2"/>
    <p:sldId id="306" r:id="rId3"/>
    <p:sldId id="414" r:id="rId4"/>
    <p:sldId id="436" r:id="rId5"/>
    <p:sldId id="416" r:id="rId6"/>
    <p:sldId id="427" r:id="rId7"/>
    <p:sldId id="435" r:id="rId8"/>
    <p:sldId id="440" r:id="rId9"/>
    <p:sldId id="437" r:id="rId10"/>
    <p:sldId id="438" r:id="rId11"/>
    <p:sldId id="442" r:id="rId12"/>
    <p:sldId id="441" r:id="rId13"/>
    <p:sldId id="430" r:id="rId14"/>
    <p:sldId id="433" r:id="rId15"/>
    <p:sldId id="434" r:id="rId16"/>
  </p:sldIdLst>
  <p:sldSz cx="12192000" cy="6858000"/>
  <p:notesSz cx="9601200" cy="7315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BKs098fCxFpbP+HN5KCyMQ==" hashData="cXerUtxclqwkzkVXlD/NQ8TznVx0TDwgr9T8SIpwpdpQYgFmXUCvFHedMcfMlbeKShXXzcbuf9FBVwo8CNsKUg=="/>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olfazl Saghafi" initials="AS" lastIdx="1" clrIdx="0">
    <p:extLst>
      <p:ext uri="{19B8F6BF-5375-455C-9EA6-DF929625EA0E}">
        <p15:presenceInfo xmlns:p15="http://schemas.microsoft.com/office/powerpoint/2012/main" userId="74beeaff483c3ca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CC00CC"/>
    <a:srgbClr val="CCECFF"/>
    <a:srgbClr val="FFFF66"/>
    <a:srgbClr val="FFFFCC"/>
    <a:srgbClr val="CCCCFF"/>
    <a:srgbClr val="CCFFCC"/>
    <a:srgbClr val="008000"/>
    <a:srgbClr val="99003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52" autoAdjust="0"/>
    <p:restoredTop sz="74084" autoAdjust="0"/>
  </p:normalViewPr>
  <p:slideViewPr>
    <p:cSldViewPr snapToGrid="0">
      <p:cViewPr varScale="1">
        <p:scale>
          <a:sx n="61" d="100"/>
          <a:sy n="61" d="100"/>
        </p:scale>
        <p:origin x="61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937" cy="36648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438180" y="0"/>
            <a:ext cx="4160937" cy="366486"/>
          </a:xfrm>
          <a:prstGeom prst="rect">
            <a:avLst/>
          </a:prstGeom>
        </p:spPr>
        <p:txBody>
          <a:bodyPr vert="horz" lIns="91440" tIns="45720" rIns="91440" bIns="45720" rtlCol="0"/>
          <a:lstStyle>
            <a:lvl1pPr algn="r">
              <a:defRPr sz="1200"/>
            </a:lvl1pPr>
          </a:lstStyle>
          <a:p>
            <a:fld id="{30E4E249-35BF-44F6-8638-861B7C641F9D}" type="datetimeFigureOut">
              <a:rPr lang="en-US" smtClean="0"/>
              <a:t>2/13/2021</a:t>
            </a:fld>
            <a:endParaRPr lang="en-US"/>
          </a:p>
        </p:txBody>
      </p:sp>
      <p:sp>
        <p:nvSpPr>
          <p:cNvPr id="4" name="Footer Placeholder 3"/>
          <p:cNvSpPr>
            <a:spLocks noGrp="1"/>
          </p:cNvSpPr>
          <p:nvPr>
            <p:ph type="ftr" sz="quarter" idx="2"/>
          </p:nvPr>
        </p:nvSpPr>
        <p:spPr>
          <a:xfrm>
            <a:off x="0" y="6948715"/>
            <a:ext cx="4160937" cy="36648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438180" y="6948715"/>
            <a:ext cx="4160937" cy="366485"/>
          </a:xfrm>
          <a:prstGeom prst="rect">
            <a:avLst/>
          </a:prstGeom>
        </p:spPr>
        <p:txBody>
          <a:bodyPr vert="horz" lIns="91440" tIns="45720" rIns="91440" bIns="45720" rtlCol="0" anchor="b"/>
          <a:lstStyle>
            <a:lvl1pPr algn="r">
              <a:defRPr sz="1200"/>
            </a:lvl1pPr>
          </a:lstStyle>
          <a:p>
            <a:fld id="{58AD294F-4DFB-4751-8D2F-AD6B8A28B61F}" type="slidenum">
              <a:rPr lang="en-US" smtClean="0"/>
              <a:t>‹#›</a:t>
            </a:fld>
            <a:endParaRPr lang="en-US"/>
          </a:p>
        </p:txBody>
      </p:sp>
    </p:spTree>
    <p:extLst>
      <p:ext uri="{BB962C8B-B14F-4D97-AF65-F5344CB8AC3E}">
        <p14:creationId xmlns:p14="http://schemas.microsoft.com/office/powerpoint/2010/main" val="25204748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160520" cy="36703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5438458" y="1"/>
            <a:ext cx="4160520" cy="367030"/>
          </a:xfrm>
          <a:prstGeom prst="rect">
            <a:avLst/>
          </a:prstGeom>
        </p:spPr>
        <p:txBody>
          <a:bodyPr vert="horz" lIns="96661" tIns="48331" rIns="96661" bIns="48331" rtlCol="0"/>
          <a:lstStyle>
            <a:lvl1pPr algn="r">
              <a:defRPr sz="1300"/>
            </a:lvl1pPr>
          </a:lstStyle>
          <a:p>
            <a:fld id="{7F15780C-4C6A-4D31-B717-67E9CB6C3EDE}" type="datetimeFigureOut">
              <a:rPr lang="en-US" smtClean="0"/>
              <a:t>2/13/2021</a:t>
            </a:fld>
            <a:endParaRPr lang="en-US"/>
          </a:p>
        </p:txBody>
      </p:sp>
      <p:sp>
        <p:nvSpPr>
          <p:cNvPr id="4" name="Slide Image Placeholder 3"/>
          <p:cNvSpPr>
            <a:spLocks noGrp="1" noRot="1" noChangeAspect="1"/>
          </p:cNvSpPr>
          <p:nvPr>
            <p:ph type="sldImg" idx="2"/>
          </p:nvPr>
        </p:nvSpPr>
        <p:spPr>
          <a:xfrm>
            <a:off x="2606675" y="914400"/>
            <a:ext cx="4387850" cy="2468563"/>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960120" y="3520440"/>
            <a:ext cx="7680960" cy="2880361"/>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948171"/>
            <a:ext cx="4160520" cy="367029"/>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5438458" y="6948171"/>
            <a:ext cx="4160520" cy="367029"/>
          </a:xfrm>
          <a:prstGeom prst="rect">
            <a:avLst/>
          </a:prstGeom>
        </p:spPr>
        <p:txBody>
          <a:bodyPr vert="horz" lIns="96661" tIns="48331" rIns="96661" bIns="48331" rtlCol="0" anchor="b"/>
          <a:lstStyle>
            <a:lvl1pPr algn="r">
              <a:defRPr sz="1300"/>
            </a:lvl1pPr>
          </a:lstStyle>
          <a:p>
            <a:fld id="{3C061A47-1F96-4E91-A6A1-2571DEF234C8}" type="slidenum">
              <a:rPr lang="en-US" smtClean="0"/>
              <a:t>‹#›</a:t>
            </a:fld>
            <a:endParaRPr lang="en-US"/>
          </a:p>
        </p:txBody>
      </p:sp>
    </p:spTree>
    <p:extLst>
      <p:ext uri="{BB962C8B-B14F-4D97-AF65-F5344CB8AC3E}">
        <p14:creationId xmlns:p14="http://schemas.microsoft.com/office/powerpoint/2010/main" val="495958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Georgia" panose="02040502050405020303" pitchFamily="18" charset="0"/>
              </a:rPr>
              <a:t>This week we introduce Moving Average time series and investigate their properties </a:t>
            </a:r>
          </a:p>
        </p:txBody>
      </p:sp>
      <p:sp>
        <p:nvSpPr>
          <p:cNvPr id="4" name="Slide Number Placeholder 3"/>
          <p:cNvSpPr>
            <a:spLocks noGrp="1"/>
          </p:cNvSpPr>
          <p:nvPr>
            <p:ph type="sldNum" sz="quarter" idx="10"/>
          </p:nvPr>
        </p:nvSpPr>
        <p:spPr/>
        <p:txBody>
          <a:bodyPr/>
          <a:lstStyle/>
          <a:p>
            <a:fld id="{AB49C82B-4FE9-4026-A671-F42D8142A0B4}" type="slidenum">
              <a:rPr lang="en-US" smtClean="0"/>
              <a:t>1</a:t>
            </a:fld>
            <a:endParaRPr lang="en-US"/>
          </a:p>
        </p:txBody>
      </p:sp>
    </p:spTree>
    <p:extLst>
      <p:ext uri="{BB962C8B-B14F-4D97-AF65-F5344CB8AC3E}">
        <p14:creationId xmlns:p14="http://schemas.microsoft.com/office/powerpoint/2010/main" val="25123415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We see examples of MA(2) here. In the first time series, looking at the ACF plot, you see that the first two spikes are significantly greater than zero. This pattern is suggests a moving average time series of order 2. This in fact is a simulated MA(2) time series with these given parameters. We can estimate these parameters by solving these two equation for </a:t>
                </a:r>
                <a14:m>
                  <m:oMath xmlns:m="http://schemas.openxmlformats.org/officeDocument/2006/math">
                    <m:sSub>
                      <m:sSubPr>
                        <m:ctrlPr>
                          <a:rPr lang="en-US" sz="1200" i="1" smtClean="0">
                            <a:solidFill>
                              <a:srgbClr val="0070C0"/>
                            </a:solidFill>
                            <a:latin typeface="Cambria Math" panose="02040503050406030204" pitchFamily="18" charset="0"/>
                          </a:rPr>
                        </m:ctrlPr>
                      </m:sSubPr>
                      <m:e>
                        <m:r>
                          <a:rPr lang="en-US" sz="1200" i="1">
                            <a:solidFill>
                              <a:srgbClr val="0070C0"/>
                            </a:solidFill>
                            <a:latin typeface="Cambria Math" panose="02040503050406030204" pitchFamily="18" charset="0"/>
                            <a:ea typeface="Cambria Math" panose="02040503050406030204" pitchFamily="18" charset="0"/>
                          </a:rPr>
                          <m:t>𝜃</m:t>
                        </m:r>
                      </m:e>
                      <m:sub>
                        <m:r>
                          <a:rPr lang="en-US" sz="1200" i="1">
                            <a:solidFill>
                              <a:srgbClr val="0070C0"/>
                            </a:solidFill>
                            <a:latin typeface="Cambria Math" panose="02040503050406030204" pitchFamily="18" charset="0"/>
                          </a:rPr>
                          <m:t>1</m:t>
                        </m:r>
                      </m:sub>
                    </m:sSub>
                  </m:oMath>
                </a14:m>
                <a:r>
                  <a:rPr lang="en-US" baseline="0" dirty="0"/>
                  <a:t> and </a:t>
                </a:r>
                <a14:m>
                  <m:oMath xmlns:m="http://schemas.openxmlformats.org/officeDocument/2006/math">
                    <m:sSub>
                      <m:sSubPr>
                        <m:ctrlPr>
                          <a:rPr lang="en-US" sz="1200" i="1" smtClean="0">
                            <a:solidFill>
                              <a:srgbClr val="0070C0"/>
                            </a:solidFill>
                            <a:latin typeface="Cambria Math" panose="02040503050406030204" pitchFamily="18" charset="0"/>
                          </a:rPr>
                        </m:ctrlPr>
                      </m:sSubPr>
                      <m:e>
                        <m:r>
                          <a:rPr lang="en-US" sz="1200" i="1">
                            <a:solidFill>
                              <a:srgbClr val="0070C0"/>
                            </a:solidFill>
                            <a:latin typeface="Cambria Math" panose="02040503050406030204" pitchFamily="18" charset="0"/>
                            <a:ea typeface="Cambria Math" panose="02040503050406030204" pitchFamily="18" charset="0"/>
                          </a:rPr>
                          <m:t>𝜃</m:t>
                        </m:r>
                      </m:e>
                      <m:sub>
                        <m:r>
                          <a:rPr lang="en-US" sz="1200" b="0" i="1" smtClean="0">
                            <a:solidFill>
                              <a:srgbClr val="0070C0"/>
                            </a:solidFill>
                            <a:latin typeface="Cambria Math" panose="02040503050406030204" pitchFamily="18" charset="0"/>
                            <a:ea typeface="Cambria Math" panose="02040503050406030204" pitchFamily="18" charset="0"/>
                          </a:rPr>
                          <m:t>2</m:t>
                        </m:r>
                      </m:sub>
                    </m:sSub>
                  </m:oMath>
                </a14:m>
                <a:r>
                  <a:rPr lang="en-US" baseline="0"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In the second time series, the spike at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𝑟</m:t>
                        </m:r>
                      </m:e>
                      <m:sub>
                        <m:r>
                          <a:rPr lang="en-US" sz="1200" b="0" i="1" smtClean="0">
                            <a:latin typeface="Cambria Math" panose="02040503050406030204" pitchFamily="18" charset="0"/>
                          </a:rPr>
                          <m:t>1</m:t>
                        </m:r>
                      </m:sub>
                    </m:sSub>
                  </m:oMath>
                </a14:m>
                <a:r>
                  <a:rPr lang="en-US" baseline="0" dirty="0"/>
                  <a:t> seems is very small, the confidence interval suggests that </a:t>
                </a:r>
                <a14:m>
                  <m:oMath xmlns:m="http://schemas.openxmlformats.org/officeDocument/2006/math">
                    <m:sSub>
                      <m:sSubPr>
                        <m:ctrlPr>
                          <a:rPr lang="en-US" sz="1200" i="1" smtClean="0">
                            <a:latin typeface="Cambria Math" panose="02040503050406030204" pitchFamily="18" charset="0"/>
                          </a:rPr>
                        </m:ctrlPr>
                      </m:sSubPr>
                      <m:e>
                        <m:r>
                          <a:rPr lang="en-US" sz="1200" i="1" smtClean="0">
                            <a:latin typeface="Cambria Math" panose="02040503050406030204" pitchFamily="18" charset="0"/>
                            <a:ea typeface="Cambria Math" panose="02040503050406030204" pitchFamily="18" charset="0"/>
                          </a:rPr>
                          <m:t>𝜌</m:t>
                        </m:r>
                      </m:e>
                      <m:sub>
                        <m:r>
                          <a:rPr lang="en-US" sz="1200" b="0" i="1" smtClean="0">
                            <a:latin typeface="Cambria Math" panose="02040503050406030204" pitchFamily="18" charset="0"/>
                          </a:rPr>
                          <m:t>1</m:t>
                        </m:r>
                      </m:sub>
                    </m:sSub>
                  </m:oMath>
                </a14:m>
                <a:r>
                  <a:rPr lang="en-US" baseline="0" dirty="0"/>
                  <a:t> can be considered zero. The value of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𝑟</m:t>
                        </m:r>
                      </m:e>
                      <m:sub>
                        <m:r>
                          <a:rPr lang="en-US" sz="1200" b="0" i="1" smtClean="0">
                            <a:latin typeface="Cambria Math" panose="02040503050406030204" pitchFamily="18" charset="0"/>
                          </a:rPr>
                          <m:t>2</m:t>
                        </m:r>
                      </m:sub>
                    </m:sSub>
                  </m:oMath>
                </a14:m>
                <a:r>
                  <a:rPr lang="en-US" baseline="0" dirty="0"/>
                  <a:t> is negative and non-zero. With the rest of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𝑟</m:t>
                        </m:r>
                      </m:e>
                      <m:sub>
                        <m:r>
                          <a:rPr lang="en-US" sz="1200" b="0" i="1" smtClean="0">
                            <a:latin typeface="Cambria Math" panose="02040503050406030204" pitchFamily="18" charset="0"/>
                          </a:rPr>
                          <m:t>𝑘</m:t>
                        </m:r>
                      </m:sub>
                    </m:sSub>
                  </m:oMath>
                </a14:m>
                <a:r>
                  <a:rPr lang="en-US" baseline="0" dirty="0"/>
                  <a:t> value within the 95% confidence interval for white noise, this pattern too suggests a moving average of order 2. </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We see examples of MA(2) here. In the first time series, looking at the ACF plot, you see that the first two spikes are significantly greater than zero. This pattern is suggests a moving average time series of order 2. This in fact is a simulated MA(2) time series with these given parameters. We can estimate these parameters by solving these two equation for </a:t>
                </a:r>
                <a:r>
                  <a:rPr lang="en-US" sz="1200" i="0">
                    <a:solidFill>
                      <a:srgbClr val="0070C0"/>
                    </a:solidFill>
                    <a:latin typeface="Cambria Math" panose="02040503050406030204" pitchFamily="18" charset="0"/>
                    <a:ea typeface="Cambria Math" panose="02040503050406030204" pitchFamily="18" charset="0"/>
                  </a:rPr>
                  <a:t>𝜃_</a:t>
                </a:r>
                <a:r>
                  <a:rPr lang="en-US" sz="1200" i="0">
                    <a:solidFill>
                      <a:srgbClr val="0070C0"/>
                    </a:solidFill>
                    <a:latin typeface="Cambria Math" panose="02040503050406030204" pitchFamily="18" charset="0"/>
                  </a:rPr>
                  <a:t>1</a:t>
                </a:r>
                <a:r>
                  <a:rPr lang="en-US" baseline="0" dirty="0"/>
                  <a:t> and </a:t>
                </a:r>
                <a:r>
                  <a:rPr lang="en-US" sz="1200" i="0">
                    <a:solidFill>
                      <a:srgbClr val="0070C0"/>
                    </a:solidFill>
                    <a:latin typeface="Cambria Math" panose="02040503050406030204" pitchFamily="18" charset="0"/>
                    <a:ea typeface="Cambria Math" panose="02040503050406030204" pitchFamily="18" charset="0"/>
                  </a:rPr>
                  <a:t>𝜃_</a:t>
                </a:r>
                <a:r>
                  <a:rPr lang="en-US" sz="1200" b="0" i="0">
                    <a:solidFill>
                      <a:srgbClr val="0070C0"/>
                    </a:solidFill>
                    <a:latin typeface="Cambria Math" panose="02040503050406030204" pitchFamily="18" charset="0"/>
                    <a:ea typeface="Cambria Math" panose="02040503050406030204" pitchFamily="18" charset="0"/>
                  </a:rPr>
                  <a:t>2</a:t>
                </a:r>
                <a:r>
                  <a:rPr lang="en-US" baseline="0"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In the second time series, the spike at </a:t>
                </a:r>
                <a:r>
                  <a:rPr lang="en-US" sz="1200" b="0" i="0">
                    <a:latin typeface="Cambria Math" panose="02040503050406030204" pitchFamily="18" charset="0"/>
                  </a:rPr>
                  <a:t>𝑟_1</a:t>
                </a:r>
                <a:r>
                  <a:rPr lang="en-US" baseline="0" dirty="0"/>
                  <a:t> seems is very small, the confidence interval suggests that </a:t>
                </a:r>
                <a:r>
                  <a:rPr lang="en-US" sz="1200" i="0">
                    <a:latin typeface="Cambria Math" panose="02040503050406030204" pitchFamily="18" charset="0"/>
                    <a:ea typeface="Cambria Math" panose="02040503050406030204" pitchFamily="18" charset="0"/>
                  </a:rPr>
                  <a:t>𝜌_</a:t>
                </a:r>
                <a:r>
                  <a:rPr lang="en-US" sz="1200" b="0" i="0">
                    <a:latin typeface="Cambria Math" panose="02040503050406030204" pitchFamily="18" charset="0"/>
                  </a:rPr>
                  <a:t>1</a:t>
                </a:r>
                <a:r>
                  <a:rPr lang="en-US" baseline="0" dirty="0"/>
                  <a:t> can be considered zero. The value of </a:t>
                </a:r>
                <a:r>
                  <a:rPr lang="en-US" sz="1200" b="0" i="0">
                    <a:latin typeface="Cambria Math" panose="02040503050406030204" pitchFamily="18" charset="0"/>
                  </a:rPr>
                  <a:t>𝑟_2</a:t>
                </a:r>
                <a:r>
                  <a:rPr lang="en-US" baseline="0" dirty="0"/>
                  <a:t> is negative and non-zero. With the rest of </a:t>
                </a:r>
                <a:r>
                  <a:rPr lang="en-US" sz="1200" b="0" i="0">
                    <a:latin typeface="Cambria Math" panose="02040503050406030204" pitchFamily="18" charset="0"/>
                  </a:rPr>
                  <a:t>𝑟_𝑘</a:t>
                </a:r>
                <a:r>
                  <a:rPr lang="en-US" baseline="0" dirty="0"/>
                  <a:t> value within the 95% confidence interval for white noise, this pattern too suggests a moving average of order 2. </a:t>
                </a:r>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10</a:t>
            </a:fld>
            <a:endParaRPr lang="en-US"/>
          </a:p>
        </p:txBody>
      </p:sp>
    </p:spTree>
    <p:extLst>
      <p:ext uri="{BB962C8B-B14F-4D97-AF65-F5344CB8AC3E}">
        <p14:creationId xmlns:p14="http://schemas.microsoft.com/office/powerpoint/2010/main" val="4423041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1. Is it a white noise? Nope, this is a MA(1). See that the ACF is plotted for k stating at 1 not zero, so with a big spike at </a:t>
                </a:r>
                <a14:m>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rPr>
                          <m:t>𝑟</m:t>
                        </m:r>
                      </m:e>
                      <m:sub>
                        <m:r>
                          <a:rPr lang="en-US" sz="1200" b="0" i="1" smtClean="0">
                            <a:latin typeface="Cambria Math" panose="02040503050406030204" pitchFamily="18" charset="0"/>
                          </a:rPr>
                          <m:t>1</m:t>
                        </m:r>
                      </m:sub>
                    </m:sSub>
                  </m:oMath>
                </a14:m>
                <a:r>
                  <a:rPr lang="en-US" baseline="0" dirty="0"/>
                  <a:t>, this is a MA(1).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2. A MA(2) time series, since we have two big spikes at the beginning and the rest of </a:t>
                </a:r>
                <a14:m>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rPr>
                          <m:t>𝑟</m:t>
                        </m:r>
                      </m:e>
                      <m:sub>
                        <m:r>
                          <a:rPr lang="en-US" sz="1200" b="0" i="1" smtClean="0">
                            <a:latin typeface="Cambria Math" panose="02040503050406030204" pitchFamily="18" charset="0"/>
                          </a:rPr>
                          <m:t>𝑘</m:t>
                        </m:r>
                      </m:sub>
                    </m:sSub>
                  </m:oMath>
                </a14:m>
                <a:r>
                  <a:rPr lang="en-US" baseline="0" dirty="0"/>
                  <a:t> values fall within the interval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3. A MA(3)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4. A MA(4)</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1. Is it a white noise? Nope, this is a MA(1). See that the ACF is plotted for k stating at 1 not zero, so with a big spike at </a:t>
                </a:r>
                <a:r>
                  <a:rPr lang="en-US" sz="1200" i="0">
                    <a:latin typeface="Cambria Math" panose="02040503050406030204" pitchFamily="18" charset="0"/>
                  </a:rPr>
                  <a:t>𝑟_</a:t>
                </a:r>
                <a:r>
                  <a:rPr lang="en-US" sz="1200" b="0" i="0">
                    <a:latin typeface="Cambria Math" panose="02040503050406030204" pitchFamily="18" charset="0"/>
                  </a:rPr>
                  <a:t>1</a:t>
                </a:r>
                <a:r>
                  <a:rPr lang="en-US" baseline="0" dirty="0"/>
                  <a:t>, this is a MA(1).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2. A MA(2) time series, since we have two big spikes at the beginning and the rest of </a:t>
                </a:r>
                <a:r>
                  <a:rPr lang="en-US" sz="1200" i="0">
                    <a:latin typeface="Cambria Math" panose="02040503050406030204" pitchFamily="18" charset="0"/>
                  </a:rPr>
                  <a:t>𝑟_</a:t>
                </a:r>
                <a:r>
                  <a:rPr lang="en-US" sz="1200" b="0" i="0">
                    <a:latin typeface="Cambria Math" panose="02040503050406030204" pitchFamily="18" charset="0"/>
                  </a:rPr>
                  <a:t>𝑘</a:t>
                </a:r>
                <a:r>
                  <a:rPr lang="en-US" baseline="0" dirty="0"/>
                  <a:t> values fall within the interval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3. A MA(3)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4. A MA(4)</a:t>
                </a:r>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11</a:t>
            </a:fld>
            <a:endParaRPr lang="en-US"/>
          </a:p>
        </p:txBody>
      </p:sp>
    </p:spTree>
    <p:extLst>
      <p:ext uri="{BB962C8B-B14F-4D97-AF65-F5344CB8AC3E}">
        <p14:creationId xmlns:p14="http://schemas.microsoft.com/office/powerpoint/2010/main" val="3975015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t>Here ewe generalize what we discussed so far to a moving average of order q, where each value of time series is composed of a weighted average of q noises from the past plus a new noise at the current </a:t>
            </a:r>
            <a:r>
              <a:rPr lang="en-US" sz="1200" baseline="0"/>
              <a:t>time step </a:t>
            </a:r>
            <a:endParaRPr lang="en-US" sz="1200" dirty="0"/>
          </a:p>
        </p:txBody>
      </p:sp>
      <p:sp>
        <p:nvSpPr>
          <p:cNvPr id="4" name="Slide Number Placeholder 3"/>
          <p:cNvSpPr>
            <a:spLocks noGrp="1"/>
          </p:cNvSpPr>
          <p:nvPr>
            <p:ph type="sldNum" sz="quarter" idx="10"/>
          </p:nvPr>
        </p:nvSpPr>
        <p:spPr/>
        <p:txBody>
          <a:bodyPr/>
          <a:lstStyle/>
          <a:p>
            <a:fld id="{3C061A47-1F96-4E91-A6A1-2571DEF234C8}" type="slidenum">
              <a:rPr lang="en-US" smtClean="0"/>
              <a:t>12</a:t>
            </a:fld>
            <a:endParaRPr lang="en-US"/>
          </a:p>
        </p:txBody>
      </p:sp>
    </p:spTree>
    <p:extLst>
      <p:ext uri="{BB962C8B-B14F-4D97-AF65-F5344CB8AC3E}">
        <p14:creationId xmlns:p14="http://schemas.microsoft.com/office/powerpoint/2010/main" val="23461513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There are some packages that help you generate nicer ACF plots, for example this ACF plot is generated using ggplot2, and this one is generated using a customized function. See the R sessions to learn how to generate these variations of autocorrelogram.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And do practice these topics with the provided practice problems </a:t>
            </a:r>
          </a:p>
        </p:txBody>
      </p:sp>
      <p:sp>
        <p:nvSpPr>
          <p:cNvPr id="4" name="Slide Number Placeholder 3"/>
          <p:cNvSpPr>
            <a:spLocks noGrp="1"/>
          </p:cNvSpPr>
          <p:nvPr>
            <p:ph type="sldNum" sz="quarter" idx="10"/>
          </p:nvPr>
        </p:nvSpPr>
        <p:spPr/>
        <p:txBody>
          <a:bodyPr/>
          <a:lstStyle/>
          <a:p>
            <a:fld id="{3C061A47-1F96-4E91-A6A1-2571DEF234C8}" type="slidenum">
              <a:rPr lang="en-US" smtClean="0"/>
              <a:t>13</a:t>
            </a:fld>
            <a:endParaRPr lang="en-US"/>
          </a:p>
        </p:txBody>
      </p:sp>
    </p:spTree>
    <p:extLst>
      <p:ext uri="{BB962C8B-B14F-4D97-AF65-F5344CB8AC3E}">
        <p14:creationId xmlns:p14="http://schemas.microsoft.com/office/powerpoint/2010/main" val="10782182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49C82B-4FE9-4026-A671-F42D8142A0B4}" type="slidenum">
              <a:rPr lang="en-US" smtClean="0"/>
              <a:t>14</a:t>
            </a:fld>
            <a:endParaRPr lang="en-US"/>
          </a:p>
        </p:txBody>
      </p:sp>
    </p:spTree>
    <p:extLst>
      <p:ext uri="{BB962C8B-B14F-4D97-AF65-F5344CB8AC3E}">
        <p14:creationId xmlns:p14="http://schemas.microsoft.com/office/powerpoint/2010/main" val="31162012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49C82B-4FE9-4026-A671-F42D8142A0B4}" type="slidenum">
              <a:rPr lang="en-US" smtClean="0"/>
              <a:t>15</a:t>
            </a:fld>
            <a:endParaRPr lang="en-US"/>
          </a:p>
        </p:txBody>
      </p:sp>
    </p:spTree>
    <p:extLst>
      <p:ext uri="{BB962C8B-B14F-4D97-AF65-F5344CB8AC3E}">
        <p14:creationId xmlns:p14="http://schemas.microsoft.com/office/powerpoint/2010/main" val="3028165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We learned how to compute auto-correlations for a given time series last week. It is shown by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𝑟</m:t>
                        </m:r>
                      </m:e>
                      <m:sub>
                        <m:r>
                          <a:rPr lang="en-US" sz="1200" b="0" i="1" smtClean="0">
                            <a:latin typeface="Cambria Math" panose="02040503050406030204" pitchFamily="18" charset="0"/>
                          </a:rPr>
                          <m:t>𝑘</m:t>
                        </m:r>
                      </m:sub>
                    </m:sSub>
                  </m:oMath>
                </a14:m>
                <a:r>
                  <a:rPr lang="en-US" baseline="0" dirty="0"/>
                  <a:t> for values of k=0,1,2,.. and is equal to sample covariance over sample variance. We also use these common notations,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𝑐</m:t>
                        </m:r>
                      </m:e>
                      <m:sub>
                        <m:r>
                          <a:rPr lang="en-US" sz="1200" b="0" i="1" smtClean="0">
                            <a:latin typeface="Cambria Math" panose="02040503050406030204" pitchFamily="18" charset="0"/>
                          </a:rPr>
                          <m:t>𝑘</m:t>
                        </m:r>
                      </m:sub>
                    </m:sSub>
                  </m:oMath>
                </a14:m>
                <a:r>
                  <a:rPr lang="en-US" baseline="0" dirty="0"/>
                  <a:t> for sample covariance and </a:t>
                </a: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𝑐</m:t>
                        </m:r>
                      </m:e>
                      <m:sub>
                        <m:r>
                          <a:rPr lang="en-US" sz="1200" b="0" i="1" smtClean="0">
                            <a:latin typeface="Cambria Math" panose="02040503050406030204" pitchFamily="18" charset="0"/>
                          </a:rPr>
                          <m:t>0</m:t>
                        </m:r>
                      </m:sub>
                    </m:sSub>
                  </m:oMath>
                </a14:m>
                <a:r>
                  <a:rPr lang="en-US" baseline="0" dirty="0"/>
                  <a:t> for sample variance.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This value that can be computed for a data, represents a sample estimation of a parameter, of a theoretical statistic which is shown by </a:t>
                </a:r>
                <a14:m>
                  <m:oMath xmlns:m="http://schemas.openxmlformats.org/officeDocument/2006/math">
                    <m:sSub>
                      <m:sSubPr>
                        <m:ctrlPr>
                          <a:rPr lang="en-US" sz="1200" i="1" smtClean="0">
                            <a:latin typeface="Cambria Math" panose="02040503050406030204" pitchFamily="18" charset="0"/>
                          </a:rPr>
                        </m:ctrlPr>
                      </m:sSubPr>
                      <m:e>
                        <m:r>
                          <a:rPr lang="en-US" sz="1200" i="1" smtClean="0">
                            <a:latin typeface="Cambria Math" panose="02040503050406030204" pitchFamily="18" charset="0"/>
                            <a:ea typeface="Cambria Math" panose="02040503050406030204" pitchFamily="18" charset="0"/>
                          </a:rPr>
                          <m:t>𝜌</m:t>
                        </m:r>
                      </m:e>
                      <m:sub>
                        <m:r>
                          <a:rPr lang="en-US" sz="1200" b="0" i="1" smtClean="0">
                            <a:latin typeface="Cambria Math" panose="02040503050406030204" pitchFamily="18" charset="0"/>
                          </a:rPr>
                          <m:t>𝑘</m:t>
                        </m:r>
                      </m:sub>
                    </m:sSub>
                  </m:oMath>
                </a14:m>
                <a:r>
                  <a:rPr lang="en-US" baseline="0" dirty="0"/>
                  <a:t> and is computed by dividing the theoretical covariance computed at lag k, over variance of random variable </a:t>
                </a:r>
                <a14:m>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rPr>
                          <m:t>𝑋</m:t>
                        </m:r>
                      </m:e>
                      <m:sub>
                        <m:r>
                          <a:rPr lang="en-US" sz="1200" i="1">
                            <a:latin typeface="Cambria Math" panose="02040503050406030204" pitchFamily="18" charset="0"/>
                          </a:rPr>
                          <m:t>𝑡</m:t>
                        </m:r>
                      </m:sub>
                    </m:sSub>
                  </m:oMath>
                </a14:m>
                <a:r>
                  <a:rPr lang="en-US" baseline="0" dirty="0"/>
                  <a:t>. We follow a notation here which is common among time series literature. Greek letter </a:t>
                </a:r>
                <a14:m>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𝛾</m:t>
                        </m:r>
                      </m:e>
                      <m:sub>
                        <m:r>
                          <a:rPr lang="en-US" sz="1200" b="0" i="1" smtClean="0">
                            <a:latin typeface="Cambria Math" panose="02040503050406030204" pitchFamily="18" charset="0"/>
                            <a:ea typeface="Cambria Math" panose="02040503050406030204" pitchFamily="18" charset="0"/>
                          </a:rPr>
                          <m:t>0</m:t>
                        </m:r>
                      </m:sub>
                    </m:sSub>
                  </m:oMath>
                </a14:m>
                <a:r>
                  <a:rPr lang="en-US" baseline="0" dirty="0"/>
                  <a:t> represents variance, which you know from probability is …, </a:t>
                </a:r>
                <a14:m>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𝛾</m:t>
                        </m:r>
                      </m:e>
                      <m:sub>
                        <m:r>
                          <a:rPr lang="en-US" sz="1200" i="1">
                            <a:latin typeface="Cambria Math" panose="02040503050406030204" pitchFamily="18" charset="0"/>
                          </a:rPr>
                          <m:t>𝑘</m:t>
                        </m:r>
                      </m:sub>
                    </m:sSub>
                  </m:oMath>
                </a14:m>
                <a:r>
                  <a:rPr lang="en-US" baseline="0" dirty="0"/>
                  <a:t> is used to show covariance of </a:t>
                </a: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𝑋</m:t>
                        </m:r>
                      </m:e>
                      <m:sub>
                        <m:r>
                          <a:rPr lang="en-US" sz="1200" b="0" i="1" smtClean="0">
                            <a:latin typeface="Cambria Math" panose="02040503050406030204" pitchFamily="18" charset="0"/>
                          </a:rPr>
                          <m:t>𝑡</m:t>
                        </m:r>
                      </m:sub>
                    </m:sSub>
                  </m:oMath>
                </a14:m>
                <a:r>
                  <a:rPr lang="en-US" baseline="0" dirty="0"/>
                  <a:t> and its lag k variable </a:t>
                </a: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𝑋</m:t>
                        </m:r>
                      </m:e>
                      <m:sub>
                        <m:r>
                          <a:rPr lang="en-US" sz="1200" b="0" i="1" smtClean="0">
                            <a:latin typeface="Cambria Math" panose="02040503050406030204" pitchFamily="18" charset="0"/>
                          </a:rPr>
                          <m:t>𝑡</m:t>
                        </m:r>
                        <m:r>
                          <a:rPr lang="en-US" sz="1200" b="0" i="1" smtClean="0">
                            <a:latin typeface="Cambria Math" panose="02040503050406030204" pitchFamily="18" charset="0"/>
                          </a:rPr>
                          <m:t>−</m:t>
                        </m:r>
                        <m:r>
                          <a:rPr lang="en-US" sz="1200" b="0" i="1" smtClean="0">
                            <a:latin typeface="Cambria Math" panose="02040503050406030204" pitchFamily="18" charset="0"/>
                          </a:rPr>
                          <m:t>𝑘</m:t>
                        </m:r>
                      </m:sub>
                    </m:sSub>
                  </m:oMath>
                </a14:m>
                <a:r>
                  <a:rPr lang="en-US" baseline="0" dirty="0"/>
                  <a:t>. </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basic idea</a:t>
                </a:r>
                <a:r>
                  <a:rPr lang="en-US" baseline="0" dirty="0"/>
                  <a:t> is that t</a:t>
                </a:r>
                <a:r>
                  <a:rPr lang="en-US" dirty="0"/>
                  <a:t>he computer is presented with m example (inputs, outputs) </a:t>
                </a:r>
                <a:r>
                  <a:rPr lang="en-US" b="0" i="0">
                    <a:latin typeface="Cambria Math" panose="02040503050406030204" pitchFamily="18" charset="0"/>
                  </a:rPr>
                  <a:t>{(</a:t>
                </a:r>
                <a:r>
                  <a:rPr lang="en-US" i="0">
                    <a:latin typeface="Cambria Math" panose="02040503050406030204" pitchFamily="18" charset="0"/>
                  </a:rPr>
                  <a:t>𝑥_𝑖</a:t>
                </a:r>
                <a:r>
                  <a:rPr lang="en-US" b="0" i="0">
                    <a:latin typeface="Cambria Math" panose="02040503050406030204" pitchFamily="18" charset="0"/>
                  </a:rPr>
                  <a:t>,𝑦_𝑖 )}_(𝑖=1)^𝑚</a:t>
                </a:r>
                <a:r>
                  <a:rPr lang="en-US" dirty="0"/>
                  <a:t>, given by a “teacher”, and the goal is to learn a general rule that maps inputs to outputs. Behind the scene, this is achieved through sophisticated programing and a good deal of statistics, and requires </a:t>
                </a:r>
                <a:r>
                  <a:rPr lang="en-US" baseline="0" dirty="0"/>
                  <a:t>Optimization steps to minimize mapping errors.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Further, the general rule is used to predict outputs </a:t>
                </a:r>
                <a:r>
                  <a:rPr lang="en-US" i="0">
                    <a:latin typeface="Cambria Math" panose="02040503050406030204" pitchFamily="18" charset="0"/>
                  </a:rPr>
                  <a:t>𝑦_𝑖</a:t>
                </a:r>
                <a:r>
                  <a:rPr lang="en-US" dirty="0"/>
                  <a:t> given new inputs </a:t>
                </a:r>
                <a:r>
                  <a:rPr lang="en-US" i="0">
                    <a:latin typeface="Cambria Math" panose="02040503050406030204" pitchFamily="18" charset="0"/>
                  </a:rPr>
                  <a:t>𝑥_𝑖</a:t>
                </a:r>
                <a:r>
                  <a:rPr lang="en-US" dirty="0"/>
                  <a:t>. </a:t>
                </a:r>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2</a:t>
            </a:fld>
            <a:endParaRPr lang="en-US"/>
          </a:p>
        </p:txBody>
      </p:sp>
    </p:spTree>
    <p:extLst>
      <p:ext uri="{BB962C8B-B14F-4D97-AF65-F5344CB8AC3E}">
        <p14:creationId xmlns:p14="http://schemas.microsoft.com/office/powerpoint/2010/main" val="3618561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These are some important relations regarding expected value, variance, and covariance from probability theory. Since we are going to model time series using probabilistic rules, it’s best to recall them. We assume that a, b, c, and d are constant real values.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The two gold relations and the pink one are the ones that we will be using A LOT.</a:t>
            </a:r>
          </a:p>
        </p:txBody>
      </p:sp>
      <p:sp>
        <p:nvSpPr>
          <p:cNvPr id="4" name="Slide Number Placeholder 3"/>
          <p:cNvSpPr>
            <a:spLocks noGrp="1"/>
          </p:cNvSpPr>
          <p:nvPr>
            <p:ph type="sldNum" sz="quarter" idx="10"/>
          </p:nvPr>
        </p:nvSpPr>
        <p:spPr/>
        <p:txBody>
          <a:bodyPr/>
          <a:lstStyle/>
          <a:p>
            <a:fld id="{3C061A47-1F96-4E91-A6A1-2571DEF234C8}" type="slidenum">
              <a:rPr lang="en-US" smtClean="0"/>
              <a:t>3</a:t>
            </a:fld>
            <a:endParaRPr lang="en-US"/>
          </a:p>
        </p:txBody>
      </p:sp>
    </p:spTree>
    <p:extLst>
      <p:ext uri="{BB962C8B-B14F-4D97-AF65-F5344CB8AC3E}">
        <p14:creationId xmlns:p14="http://schemas.microsoft.com/office/powerpoint/2010/main" val="2382303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Lets practice those formulas with this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To see the answer for covariance, check out the transcript section of the slides.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a:t>Cov</a:t>
            </a:r>
            <a:r>
              <a:rPr lang="en-US" baseline="0" dirty="0"/>
              <a:t>(V,W) = Cov(</a:t>
            </a:r>
            <a:r>
              <a:rPr lang="en-US" sz="1200" dirty="0">
                <a:cs typeface="Times New Roman" pitchFamily="18" charset="0"/>
              </a:rPr>
              <a:t>2X-Y, X+3Y</a:t>
            </a:r>
            <a:r>
              <a:rPr lang="en-US" baseline="0" dirty="0"/>
              <a:t>) = 2 Cov(X,X) +6 Cov(X,Y) - Cov(Y,X) -3 Cov(Y,Y)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	= 2 Var(X) +6 Cov(X,Y) – Cov(X,Y) -3 Var(Y)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	= (2*4) + (5*-4) + (-3*9) = -39</a:t>
            </a:r>
          </a:p>
        </p:txBody>
      </p:sp>
      <p:sp>
        <p:nvSpPr>
          <p:cNvPr id="4" name="Slide Number Placeholder 3"/>
          <p:cNvSpPr>
            <a:spLocks noGrp="1"/>
          </p:cNvSpPr>
          <p:nvPr>
            <p:ph type="sldNum" sz="quarter" idx="10"/>
          </p:nvPr>
        </p:nvSpPr>
        <p:spPr/>
        <p:txBody>
          <a:bodyPr/>
          <a:lstStyle/>
          <a:p>
            <a:fld id="{3C061A47-1F96-4E91-A6A1-2571DEF234C8}" type="slidenum">
              <a:rPr lang="en-US" smtClean="0"/>
              <a:t>4</a:t>
            </a:fld>
            <a:endParaRPr lang="en-US"/>
          </a:p>
        </p:txBody>
      </p:sp>
    </p:spTree>
    <p:extLst>
      <p:ext uri="{BB962C8B-B14F-4D97-AF65-F5344CB8AC3E}">
        <p14:creationId xmlns:p14="http://schemas.microsoft.com/office/powerpoint/2010/main" val="109956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Talking about white noise again, lets theoretically compute its ACF. Assume </a:t>
                </a:r>
                <a14:m>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rPr>
                          <m:t>𝑋</m:t>
                        </m:r>
                      </m:e>
                      <m:sub>
                        <m:r>
                          <a:rPr lang="en-US" sz="1200" i="1">
                            <a:latin typeface="Cambria Math" panose="02040503050406030204" pitchFamily="18" charset="0"/>
                          </a:rPr>
                          <m:t>𝑡</m:t>
                        </m:r>
                      </m:sub>
                    </m:sSub>
                  </m:oMath>
                </a14:m>
                <a:r>
                  <a:rPr lang="en-US" baseline="0" dirty="0"/>
                  <a:t> is a white noise with mean zero and standard deviation sigma. This means that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So, the ACF will be like this, a big spike representing </a:t>
                </a:r>
                <a14:m>
                  <m:oMath xmlns:m="http://schemas.openxmlformats.org/officeDocument/2006/math">
                    <m:sSub>
                      <m:sSubPr>
                        <m:ctrlPr>
                          <a:rPr lang="en-US" sz="1200" i="1" smtClean="0">
                            <a:latin typeface="Cambria Math" panose="02040503050406030204" pitchFamily="18" charset="0"/>
                          </a:rPr>
                        </m:ctrlPr>
                      </m:sSubPr>
                      <m:e>
                        <m:r>
                          <a:rPr lang="en-US" sz="1200" i="1" smtClean="0">
                            <a:latin typeface="Cambria Math" panose="02040503050406030204" pitchFamily="18" charset="0"/>
                            <a:ea typeface="Cambria Math" panose="02040503050406030204" pitchFamily="18" charset="0"/>
                          </a:rPr>
                          <m:t>𝜌</m:t>
                        </m:r>
                      </m:e>
                      <m:sub>
                        <m:r>
                          <a:rPr lang="en-US" sz="1200" b="0" i="1" smtClean="0">
                            <a:latin typeface="Cambria Math" panose="02040503050406030204" pitchFamily="18" charset="0"/>
                          </a:rPr>
                          <m:t>0</m:t>
                        </m:r>
                      </m:sub>
                    </m:sSub>
                  </m:oMath>
                </a14:m>
                <a:r>
                  <a:rPr lang="en-US" baseline="0" dirty="0"/>
                  <a:t>, the rest of </a:t>
                </a:r>
                <a14:m>
                  <m:oMath xmlns:m="http://schemas.openxmlformats.org/officeDocument/2006/math">
                    <m:sSub>
                      <m:sSubPr>
                        <m:ctrlPr>
                          <a:rPr lang="en-US" sz="1200" i="1" smtClean="0">
                            <a:latin typeface="Cambria Math" panose="02040503050406030204" pitchFamily="18" charset="0"/>
                          </a:rPr>
                        </m:ctrlPr>
                      </m:sSubPr>
                      <m:e>
                        <m:r>
                          <a:rPr lang="en-US" sz="1200" i="1" smtClean="0">
                            <a:latin typeface="Cambria Math" panose="02040503050406030204" pitchFamily="18" charset="0"/>
                            <a:ea typeface="Cambria Math" panose="02040503050406030204" pitchFamily="18" charset="0"/>
                          </a:rPr>
                          <m:t>𝜌</m:t>
                        </m:r>
                      </m:e>
                      <m:sub>
                        <m:r>
                          <a:rPr lang="en-US" sz="1200" b="0" i="1" smtClean="0">
                            <a:latin typeface="Cambria Math" panose="02040503050406030204" pitchFamily="18" charset="0"/>
                          </a:rPr>
                          <m:t>𝑘</m:t>
                        </m:r>
                      </m:sub>
                    </m:sSub>
                  </m:oMath>
                </a14:m>
                <a:r>
                  <a:rPr lang="en-US" baseline="0" dirty="0"/>
                  <a:t> is equal to zero. This is the theoretical autocorrelogram, you don’t really see something like this in time series data BUT you will see small values for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𝑟</m:t>
                        </m:r>
                      </m:e>
                      <m:sub>
                        <m:r>
                          <a:rPr lang="en-US" sz="1200" b="0" i="1" smtClean="0">
                            <a:latin typeface="Cambria Math" panose="02040503050406030204" pitchFamily="18" charset="0"/>
                          </a:rPr>
                          <m:t>𝑘</m:t>
                        </m:r>
                      </m:sub>
                    </m:sSub>
                  </m:oMath>
                </a14:m>
                <a:r>
                  <a:rPr lang="en-US" baseline="0" dirty="0"/>
                  <a:t> that are very close to zero </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Talking about white noise again, lets theoretically compute its ACF. Assume, </a:t>
                </a:r>
                <a:r>
                  <a:rPr lang="en-US" sz="1200" i="0">
                    <a:latin typeface="Cambria Math" panose="02040503050406030204" pitchFamily="18" charset="0"/>
                  </a:rPr>
                  <a:t>𝑋_𝑡</a:t>
                </a:r>
                <a:r>
                  <a:rPr lang="en-US" baseline="0" dirty="0"/>
                  <a:t> is a white noise </a:t>
                </a:r>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5</a:t>
            </a:fld>
            <a:endParaRPr lang="en-US"/>
          </a:p>
        </p:txBody>
      </p:sp>
    </p:spTree>
    <p:extLst>
      <p:ext uri="{BB962C8B-B14F-4D97-AF65-F5344CB8AC3E}">
        <p14:creationId xmlns:p14="http://schemas.microsoft.com/office/powerpoint/2010/main" val="25442354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Here we see examples of white noise time series and their autocorrelogram. The first series on top, has a mean of zero and standard deviation 12. You can see random fluctuations around zero in the time plot. In the ACF, you see that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𝑟</m:t>
                        </m:r>
                      </m:e>
                      <m:sub>
                        <m:r>
                          <a:rPr lang="en-US" sz="1200" b="0" i="1" smtClean="0">
                            <a:latin typeface="Cambria Math" panose="02040503050406030204" pitchFamily="18" charset="0"/>
                          </a:rPr>
                          <m:t>0</m:t>
                        </m:r>
                      </m:sub>
                    </m:sSub>
                  </m:oMath>
                </a14:m>
                <a:r>
                  <a:rPr lang="en-US" baseline="0" dirty="0"/>
                  <a:t> is 1, and values of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𝑟</m:t>
                        </m:r>
                      </m:e>
                      <m:sub>
                        <m:r>
                          <a:rPr lang="en-US" sz="1200" b="0" i="1" smtClean="0">
                            <a:latin typeface="Cambria Math" panose="02040503050406030204" pitchFamily="18" charset="0"/>
                          </a:rPr>
                          <m:t>𝑘</m:t>
                        </m:r>
                      </m:sub>
                    </m:sSub>
                  </m:oMath>
                </a14:m>
                <a:r>
                  <a:rPr lang="en-US" baseline="0" dirty="0"/>
                  <a:t> are very small, the plot is graphed for k up to 20. They fall within that boundary which is about ±0.18, which is a 95% confidence interval for standard normal variates, that is ±1.96/√120.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In the second plot, we have a white noise with standard deviation 10. Looking at the ACF plot, you can see that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One important point here that we also mentioned in the R sessions is that, the standard deviation of white noise can be estimated using sample standard deviation of the time series, that is RMSE in regression results. </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Here we see examples of white noise time series and their autocorrelogram. The first series on top, has a mean of zero and standard deviation 12. You can see random fluctuations in the time plot. In the ACF, you see that </a:t>
                </a:r>
                <a:r>
                  <a:rPr lang="en-US" sz="1200" b="0" i="0">
                    <a:latin typeface="Cambria Math" panose="02040503050406030204" pitchFamily="18" charset="0"/>
                  </a:rPr>
                  <a:t>𝑟_0</a:t>
                </a:r>
                <a:r>
                  <a:rPr lang="en-US" baseline="0" dirty="0"/>
                  <a:t> is 1, and all values of </a:t>
                </a:r>
                <a:r>
                  <a:rPr lang="en-US" sz="1200" b="0" i="0">
                    <a:latin typeface="Cambria Math" panose="02040503050406030204" pitchFamily="18" charset="0"/>
                  </a:rPr>
                  <a:t>𝑟_𝑘</a:t>
                </a:r>
                <a:r>
                  <a:rPr lang="en-US" baseline="0" dirty="0"/>
                  <a:t> are very small for k up to 20. They fall within that boundary which is about ±0.18, that is ±1.96/√120, that is a 95% confidence interval for standard normal variates.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One important point here that we also mentioned in the R sessions is that the standard deviation of white noise can be estimated using sample standard deviation of the series, that’s is RMSE in regression results. </a:t>
                </a:r>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6</a:t>
            </a:fld>
            <a:endParaRPr lang="en-US"/>
          </a:p>
        </p:txBody>
      </p:sp>
    </p:spTree>
    <p:extLst>
      <p:ext uri="{BB962C8B-B14F-4D97-AF65-F5344CB8AC3E}">
        <p14:creationId xmlns:p14="http://schemas.microsoft.com/office/powerpoint/2010/main" val="31321738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Lets move to defining moving average time series and investigating their properties. </a:t>
                </a:r>
                <a:r>
                  <a:rPr lang="en-US" sz="1200" dirty="0"/>
                  <a:t>The following time series is a moving average of order 1. We want to compute the ACF function and see how it looks like, so that to identify MA(1) when we come across some data that resembles this pattern. Values of time series consist of a random noise, subtracted by a coefficient shown by θ times a random noise from a previous time step. It is important to not that this time series is stationary for all value of θ.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Variance is constant and does not depend on time.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Looking at the value of </a:t>
                </a:r>
                <a14:m>
                  <m:oMath xmlns:m="http://schemas.openxmlformats.org/officeDocument/2006/math">
                    <m:sSub>
                      <m:sSubPr>
                        <m:ctrlPr>
                          <a:rPr lang="en-US" sz="1200" i="1" smtClean="0">
                            <a:latin typeface="Cambria Math" panose="02040503050406030204" pitchFamily="18" charset="0"/>
                          </a:rPr>
                        </m:ctrlPr>
                      </m:sSubPr>
                      <m:e>
                        <m:r>
                          <a:rPr lang="en-US" sz="1200" i="1" smtClean="0">
                            <a:latin typeface="Cambria Math" panose="02040503050406030204" pitchFamily="18" charset="0"/>
                            <a:ea typeface="Cambria Math" panose="02040503050406030204" pitchFamily="18" charset="0"/>
                          </a:rPr>
                          <m:t>𝜌</m:t>
                        </m:r>
                      </m:e>
                      <m:sub>
                        <m:r>
                          <a:rPr lang="en-US" sz="1200" b="0" i="1" smtClean="0">
                            <a:latin typeface="Cambria Math" panose="02040503050406030204" pitchFamily="18" charset="0"/>
                            <a:ea typeface="Cambria Math" panose="02040503050406030204" pitchFamily="18" charset="0"/>
                          </a:rPr>
                          <m:t>1</m:t>
                        </m:r>
                      </m:sub>
                    </m:sSub>
                  </m:oMath>
                </a14:m>
                <a:r>
                  <a:rPr lang="en-US" baseline="0" dirty="0"/>
                  <a:t>, the denominator is greater than the numerator, if </a:t>
                </a:r>
                <a14:m>
                  <m:oMath xmlns:m="http://schemas.openxmlformats.org/officeDocument/2006/math">
                    <m:r>
                      <a:rPr lang="en-US" sz="1200" i="1" smtClean="0">
                        <a:latin typeface="Cambria Math" panose="02040503050406030204" pitchFamily="18" charset="0"/>
                        <a:ea typeface="Cambria Math" panose="02040503050406030204" pitchFamily="18" charset="0"/>
                      </a:rPr>
                      <m:t>𝜃</m:t>
                    </m:r>
                  </m:oMath>
                </a14:m>
                <a:r>
                  <a:rPr lang="en-US" baseline="0" dirty="0"/>
                  <a:t> is a number in closed interval </a:t>
                </a:r>
                <a14:m>
                  <m:oMath xmlns:m="http://schemas.openxmlformats.org/officeDocument/2006/math">
                    <m:d>
                      <m:dPr>
                        <m:begChr m:val="["/>
                        <m:endChr m:val="]"/>
                        <m:ctrlPr>
                          <a:rPr lang="en-US" sz="1200" b="0" i="1" smtClean="0">
                            <a:latin typeface="Cambria Math" panose="02040503050406030204" pitchFamily="18" charset="0"/>
                            <a:ea typeface="Cambria Math" panose="02040503050406030204" pitchFamily="18" charset="0"/>
                          </a:rPr>
                        </m:ctrlPr>
                      </m:dPr>
                      <m:e>
                        <m:r>
                          <a:rPr lang="en-US" sz="1200" b="0" i="1" smtClean="0">
                            <a:latin typeface="Cambria Math" panose="02040503050406030204" pitchFamily="18" charset="0"/>
                            <a:ea typeface="Cambria Math" panose="02040503050406030204" pitchFamily="18" charset="0"/>
                          </a:rPr>
                          <m:t>−1,1</m:t>
                        </m:r>
                      </m:e>
                    </m:d>
                  </m:oMath>
                </a14:m>
                <a:r>
                  <a:rPr lang="en-US" baseline="0" dirty="0"/>
                  <a:t>, </a:t>
                </a:r>
                <a14:m>
                  <m:oMath xmlns:m="http://schemas.openxmlformats.org/officeDocument/2006/math">
                    <m:sSub>
                      <m:sSubPr>
                        <m:ctrlPr>
                          <a:rPr lang="en-US" sz="1200" i="1" smtClean="0">
                            <a:latin typeface="Cambria Math" panose="02040503050406030204" pitchFamily="18" charset="0"/>
                          </a:rPr>
                        </m:ctrlPr>
                      </m:sSubPr>
                      <m:e>
                        <m:r>
                          <a:rPr lang="en-US" sz="1200" i="1" smtClean="0">
                            <a:latin typeface="Cambria Math" panose="02040503050406030204" pitchFamily="18" charset="0"/>
                            <a:ea typeface="Cambria Math" panose="02040503050406030204" pitchFamily="18" charset="0"/>
                          </a:rPr>
                          <m:t>𝜌</m:t>
                        </m:r>
                      </m:e>
                      <m:sub>
                        <m:r>
                          <a:rPr lang="en-US" sz="1200" b="0" i="1" smtClean="0">
                            <a:latin typeface="Cambria Math" panose="02040503050406030204" pitchFamily="18" charset="0"/>
                            <a:ea typeface="Cambria Math" panose="02040503050406030204" pitchFamily="18" charset="0"/>
                          </a:rPr>
                          <m:t>1</m:t>
                        </m:r>
                      </m:sub>
                    </m:sSub>
                  </m:oMath>
                </a14:m>
                <a:r>
                  <a:rPr lang="en-US" baseline="0" dirty="0"/>
                  <a:t> will be between </a:t>
                </a:r>
                <a14:m>
                  <m:oMath xmlns:m="http://schemas.openxmlformats.org/officeDocument/2006/math">
                    <m:d>
                      <m:dPr>
                        <m:begChr m:val="["/>
                        <m:endChr m:val="]"/>
                        <m:ctrlPr>
                          <a:rPr lang="en-US" sz="1200" b="0" i="1" smtClean="0">
                            <a:latin typeface="Cambria Math" panose="02040503050406030204" pitchFamily="18" charset="0"/>
                            <a:ea typeface="Cambria Math" panose="02040503050406030204" pitchFamily="18" charset="0"/>
                          </a:rPr>
                        </m:ctrlPr>
                      </m:dPr>
                      <m:e>
                        <m:r>
                          <a:rPr lang="en-US" sz="1200" b="0" i="1" smtClean="0">
                            <a:latin typeface="Cambria Math" panose="02040503050406030204" pitchFamily="18" charset="0"/>
                            <a:ea typeface="Cambria Math" panose="02040503050406030204" pitchFamily="18" charset="0"/>
                          </a:rPr>
                          <m:t>−0.5,0.5</m:t>
                        </m:r>
                      </m:e>
                    </m:d>
                  </m:oMath>
                </a14:m>
                <a:r>
                  <a:rPr lang="en-US" baseline="0" dirty="0"/>
                  <a:t>. These are the maximum value that </a:t>
                </a:r>
                <a14:m>
                  <m:oMath xmlns:m="http://schemas.openxmlformats.org/officeDocument/2006/math">
                    <m:sSub>
                      <m:sSubPr>
                        <m:ctrlPr>
                          <a:rPr lang="en-US" sz="1200" i="1" smtClean="0">
                            <a:latin typeface="Cambria Math" panose="02040503050406030204" pitchFamily="18" charset="0"/>
                          </a:rPr>
                        </m:ctrlPr>
                      </m:sSubPr>
                      <m:e>
                        <m:r>
                          <a:rPr lang="en-US" sz="1200" i="1" smtClean="0">
                            <a:latin typeface="Cambria Math" panose="02040503050406030204" pitchFamily="18" charset="0"/>
                            <a:ea typeface="Cambria Math" panose="02040503050406030204" pitchFamily="18" charset="0"/>
                          </a:rPr>
                          <m:t>𝜌</m:t>
                        </m:r>
                      </m:e>
                      <m:sub>
                        <m:r>
                          <a:rPr lang="en-US" sz="1200" b="0" i="1" smtClean="0">
                            <a:latin typeface="Cambria Math" panose="02040503050406030204" pitchFamily="18" charset="0"/>
                            <a:ea typeface="Cambria Math" panose="02040503050406030204" pitchFamily="18" charset="0"/>
                          </a:rPr>
                          <m:t>1</m:t>
                        </m:r>
                      </m:sub>
                    </m:sSub>
                  </m:oMath>
                </a14:m>
                <a:r>
                  <a:rPr lang="en-US" baseline="0" dirty="0"/>
                  <a:t> can achieve.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Here is an example ACF plotted for </a:t>
                </a:r>
                <a14:m>
                  <m:oMath xmlns:m="http://schemas.openxmlformats.org/officeDocument/2006/math">
                    <m:r>
                      <a:rPr lang="en-US" sz="1200" i="1" smtClean="0">
                        <a:latin typeface="Cambria Math" panose="02040503050406030204" pitchFamily="18" charset="0"/>
                        <a:ea typeface="Cambria Math" panose="02040503050406030204" pitchFamily="18" charset="0"/>
                      </a:rPr>
                      <m:t>𝜃</m:t>
                    </m:r>
                    <m:r>
                      <a:rPr lang="en-US" sz="1200" b="0" i="1" smtClean="0">
                        <a:latin typeface="Cambria Math" panose="02040503050406030204" pitchFamily="18" charset="0"/>
                        <a:ea typeface="Cambria Math" panose="02040503050406030204" pitchFamily="18" charset="0"/>
                      </a:rPr>
                      <m:t>=0.5</m:t>
                    </m:r>
                  </m:oMath>
                </a14:m>
                <a:r>
                  <a:rPr lang="en-US" dirty="0"/>
                  <a:t>. The spike at</a:t>
                </a:r>
                <a:r>
                  <a:rPr lang="en-US" baseline="0" dirty="0"/>
                  <a:t> </a:t>
                </a:r>
                <a14:m>
                  <m:oMath xmlns:m="http://schemas.openxmlformats.org/officeDocument/2006/math">
                    <m:sSub>
                      <m:sSubPr>
                        <m:ctrlPr>
                          <a:rPr lang="en-US" sz="1200" i="1" smtClean="0">
                            <a:latin typeface="Cambria Math" panose="02040503050406030204" pitchFamily="18" charset="0"/>
                          </a:rPr>
                        </m:ctrlPr>
                      </m:sSubPr>
                      <m:e>
                        <m:r>
                          <a:rPr lang="en-US" sz="1200" i="1" smtClean="0">
                            <a:latin typeface="Cambria Math" panose="02040503050406030204" pitchFamily="18" charset="0"/>
                            <a:ea typeface="Cambria Math" panose="02040503050406030204" pitchFamily="18" charset="0"/>
                          </a:rPr>
                          <m:t>𝜌</m:t>
                        </m:r>
                      </m:e>
                      <m:sub>
                        <m:r>
                          <a:rPr lang="en-US" sz="1200" b="0" i="1" smtClean="0">
                            <a:latin typeface="Cambria Math" panose="02040503050406030204" pitchFamily="18" charset="0"/>
                            <a:ea typeface="Cambria Math" panose="02040503050406030204" pitchFamily="18" charset="0"/>
                          </a:rPr>
                          <m:t>1</m:t>
                        </m:r>
                      </m:sub>
                    </m:sSub>
                  </m:oMath>
                </a14:m>
                <a:r>
                  <a:rPr lang="en-US" dirty="0"/>
                  <a:t> is negative and smaller than 0.5, other values</a:t>
                </a:r>
                <a:r>
                  <a:rPr lang="en-US" baseline="0" dirty="0"/>
                  <a:t> of </a:t>
                </a:r>
                <a14:m>
                  <m:oMath xmlns:m="http://schemas.openxmlformats.org/officeDocument/2006/math">
                    <m:sSub>
                      <m:sSubPr>
                        <m:ctrlPr>
                          <a:rPr lang="en-US" sz="1200" i="1" smtClean="0">
                            <a:latin typeface="Cambria Math" panose="02040503050406030204" pitchFamily="18" charset="0"/>
                          </a:rPr>
                        </m:ctrlPr>
                      </m:sSubPr>
                      <m:e>
                        <m:r>
                          <a:rPr lang="en-US" sz="1200" i="1" smtClean="0">
                            <a:latin typeface="Cambria Math" panose="02040503050406030204" pitchFamily="18" charset="0"/>
                            <a:ea typeface="Cambria Math" panose="02040503050406030204" pitchFamily="18" charset="0"/>
                          </a:rPr>
                          <m:t>𝜌</m:t>
                        </m:r>
                      </m:e>
                      <m:sub>
                        <m:r>
                          <a:rPr lang="en-US" sz="1200" b="0" i="1" smtClean="0">
                            <a:latin typeface="Cambria Math" panose="02040503050406030204" pitchFamily="18" charset="0"/>
                            <a:ea typeface="Cambria Math" panose="02040503050406030204" pitchFamily="18" charset="0"/>
                          </a:rPr>
                          <m:t>𝑘</m:t>
                        </m:r>
                      </m:sub>
                    </m:sSub>
                  </m:oMath>
                </a14:m>
                <a:r>
                  <a:rPr lang="en-US" dirty="0"/>
                  <a:t> are</a:t>
                </a:r>
                <a:r>
                  <a:rPr lang="en-US" baseline="0" dirty="0"/>
                  <a:t> all zero for </a:t>
                </a:r>
                <a14:m>
                  <m:oMath xmlns:m="http://schemas.openxmlformats.org/officeDocument/2006/math">
                    <m:r>
                      <a:rPr lang="en-US" sz="1200" b="0" i="1" smtClean="0">
                        <a:latin typeface="Cambria Math" panose="02040503050406030204" pitchFamily="18" charset="0"/>
                      </a:rPr>
                      <m:t>𝑘</m:t>
                    </m:r>
                    <m:r>
                      <a:rPr lang="en-US" sz="1200" b="0" i="1" smtClean="0">
                        <a:latin typeface="Cambria Math" panose="02040503050406030204" pitchFamily="18" charset="0"/>
                      </a:rPr>
                      <m:t>≥2</m:t>
                    </m:r>
                  </m:oMath>
                </a14:m>
                <a:r>
                  <a:rPr lang="en-US" dirty="0"/>
                  <a:t>.</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Lets move to defining moving average time series and investigating their properties. </a:t>
                </a:r>
                <a:r>
                  <a:rPr lang="en-US" sz="1200" dirty="0"/>
                  <a:t>The following time series is a moving average of order 1. We want to compute the ACF function and see how it looks like, so that to identify MA(1) we see some data that has the same pattern.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Variance is constant and does not depend on time.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Looking at the value of </a:t>
                </a:r>
                <a:r>
                  <a:rPr lang="en-US" sz="1200" i="0">
                    <a:latin typeface="Cambria Math" panose="02040503050406030204" pitchFamily="18" charset="0"/>
                    <a:ea typeface="Cambria Math" panose="02040503050406030204" pitchFamily="18" charset="0"/>
                  </a:rPr>
                  <a:t>𝜌_</a:t>
                </a:r>
                <a:r>
                  <a:rPr lang="en-US" sz="1200" b="0" i="0">
                    <a:latin typeface="Cambria Math" panose="02040503050406030204" pitchFamily="18" charset="0"/>
                    <a:ea typeface="Cambria Math" panose="02040503050406030204" pitchFamily="18" charset="0"/>
                  </a:rPr>
                  <a:t>1</a:t>
                </a:r>
                <a:r>
                  <a:rPr lang="en-US" baseline="0" dirty="0"/>
                  <a:t>, the denominator is greater than the numerator, if </a:t>
                </a:r>
                <a:r>
                  <a:rPr lang="en-US" sz="1200" i="0">
                    <a:latin typeface="Cambria Math" panose="02040503050406030204" pitchFamily="18" charset="0"/>
                    <a:ea typeface="Cambria Math" panose="02040503050406030204" pitchFamily="18" charset="0"/>
                  </a:rPr>
                  <a:t>𝜃</a:t>
                </a:r>
                <a:r>
                  <a:rPr lang="en-US" baseline="0" dirty="0"/>
                  <a:t> is a number in closed interval </a:t>
                </a:r>
                <a:r>
                  <a:rPr lang="en-US" sz="1200" b="0" i="0">
                    <a:latin typeface="Cambria Math" panose="02040503050406030204" pitchFamily="18" charset="0"/>
                    <a:ea typeface="Cambria Math" panose="02040503050406030204" pitchFamily="18" charset="0"/>
                  </a:rPr>
                  <a:t>[−1,1]</a:t>
                </a:r>
                <a:r>
                  <a:rPr lang="en-US" baseline="0" dirty="0"/>
                  <a:t>, </a:t>
                </a:r>
                <a:r>
                  <a:rPr lang="en-US" sz="1200" i="0">
                    <a:latin typeface="Cambria Math" panose="02040503050406030204" pitchFamily="18" charset="0"/>
                    <a:ea typeface="Cambria Math" panose="02040503050406030204" pitchFamily="18" charset="0"/>
                  </a:rPr>
                  <a:t>𝜌_</a:t>
                </a:r>
                <a:r>
                  <a:rPr lang="en-US" sz="1200" b="0" i="0">
                    <a:latin typeface="Cambria Math" panose="02040503050406030204" pitchFamily="18" charset="0"/>
                    <a:ea typeface="Cambria Math" panose="02040503050406030204" pitchFamily="18" charset="0"/>
                  </a:rPr>
                  <a:t>1</a:t>
                </a:r>
                <a:r>
                  <a:rPr lang="en-US" baseline="0" dirty="0"/>
                  <a:t> will be between </a:t>
                </a:r>
                <a:r>
                  <a:rPr lang="en-US" sz="1200" b="0" i="0">
                    <a:latin typeface="Cambria Math" panose="02040503050406030204" pitchFamily="18" charset="0"/>
                    <a:ea typeface="Cambria Math" panose="02040503050406030204" pitchFamily="18" charset="0"/>
                  </a:rPr>
                  <a:t>[−0.5,0.5]</a:t>
                </a:r>
                <a:r>
                  <a:rPr lang="en-US" baseline="0" dirty="0"/>
                  <a:t>. These are the maximum value that </a:t>
                </a:r>
                <a:r>
                  <a:rPr lang="en-US" sz="1200" i="0">
                    <a:latin typeface="Cambria Math" panose="02040503050406030204" pitchFamily="18" charset="0"/>
                    <a:ea typeface="Cambria Math" panose="02040503050406030204" pitchFamily="18" charset="0"/>
                  </a:rPr>
                  <a:t>𝜌_</a:t>
                </a:r>
                <a:r>
                  <a:rPr lang="en-US" sz="1200" b="0" i="0">
                    <a:latin typeface="Cambria Math" panose="02040503050406030204" pitchFamily="18" charset="0"/>
                    <a:ea typeface="Cambria Math" panose="02040503050406030204" pitchFamily="18" charset="0"/>
                  </a:rPr>
                  <a:t>1</a:t>
                </a:r>
                <a:r>
                  <a:rPr lang="en-US" baseline="0" dirty="0"/>
                  <a:t> can achieve.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Here is an example ACF plotted for </a:t>
                </a:r>
                <a:r>
                  <a:rPr lang="en-US" sz="1200" i="0">
                    <a:latin typeface="Cambria Math" panose="02040503050406030204" pitchFamily="18" charset="0"/>
                    <a:ea typeface="Cambria Math" panose="02040503050406030204" pitchFamily="18" charset="0"/>
                  </a:rPr>
                  <a:t>𝜃</a:t>
                </a:r>
                <a:r>
                  <a:rPr lang="en-US" sz="1200" b="0" i="0">
                    <a:latin typeface="Cambria Math" panose="02040503050406030204" pitchFamily="18" charset="0"/>
                    <a:ea typeface="Cambria Math" panose="02040503050406030204" pitchFamily="18" charset="0"/>
                  </a:rPr>
                  <a:t>=0.5</a:t>
                </a:r>
                <a:r>
                  <a:rPr lang="en-US" dirty="0"/>
                  <a:t>. The spike at</a:t>
                </a:r>
                <a:r>
                  <a:rPr lang="en-US" baseline="0" dirty="0"/>
                  <a:t> </a:t>
                </a:r>
                <a:r>
                  <a:rPr lang="en-US" sz="1200" i="0">
                    <a:latin typeface="Cambria Math" panose="02040503050406030204" pitchFamily="18" charset="0"/>
                    <a:ea typeface="Cambria Math" panose="02040503050406030204" pitchFamily="18" charset="0"/>
                  </a:rPr>
                  <a:t>𝜌_</a:t>
                </a:r>
                <a:r>
                  <a:rPr lang="en-US" sz="1200" b="0" i="0">
                    <a:latin typeface="Cambria Math" panose="02040503050406030204" pitchFamily="18" charset="0"/>
                    <a:ea typeface="Cambria Math" panose="02040503050406030204" pitchFamily="18" charset="0"/>
                  </a:rPr>
                  <a:t>1</a:t>
                </a:r>
                <a:r>
                  <a:rPr lang="en-US" dirty="0"/>
                  <a:t> is negative and smaller than 0.5, other values</a:t>
                </a:r>
                <a:r>
                  <a:rPr lang="en-US" baseline="0" dirty="0"/>
                  <a:t> of </a:t>
                </a:r>
                <a:r>
                  <a:rPr lang="en-US" sz="1200" i="0">
                    <a:latin typeface="Cambria Math" panose="02040503050406030204" pitchFamily="18" charset="0"/>
                    <a:ea typeface="Cambria Math" panose="02040503050406030204" pitchFamily="18" charset="0"/>
                  </a:rPr>
                  <a:t>𝜌_</a:t>
                </a:r>
                <a:r>
                  <a:rPr lang="en-US" sz="1200" b="0" i="0">
                    <a:latin typeface="Cambria Math" panose="02040503050406030204" pitchFamily="18" charset="0"/>
                    <a:ea typeface="Cambria Math" panose="02040503050406030204" pitchFamily="18" charset="0"/>
                  </a:rPr>
                  <a:t>𝑘</a:t>
                </a:r>
                <a:r>
                  <a:rPr lang="en-US" dirty="0"/>
                  <a:t> are</a:t>
                </a:r>
                <a:r>
                  <a:rPr lang="en-US" baseline="0" dirty="0"/>
                  <a:t> all zero for </a:t>
                </a:r>
                <a:r>
                  <a:rPr lang="en-US" sz="1200" b="0" i="0">
                    <a:latin typeface="Cambria Math" panose="02040503050406030204" pitchFamily="18" charset="0"/>
                  </a:rPr>
                  <a:t>𝑘≥2</a:t>
                </a:r>
                <a:r>
                  <a:rPr lang="en-US" dirty="0"/>
                  <a:t>.</a:t>
                </a:r>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7</a:t>
            </a:fld>
            <a:endParaRPr lang="en-US"/>
          </a:p>
        </p:txBody>
      </p:sp>
    </p:spTree>
    <p:extLst>
      <p:ext uri="{BB962C8B-B14F-4D97-AF65-F5344CB8AC3E}">
        <p14:creationId xmlns:p14="http://schemas.microsoft.com/office/powerpoint/2010/main" val="3276007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We see examples of MA(1) here, looking at the time plot, you can’t really tell the difference between this time series and white noise. ACF plot help us in identifying an moving average of order 1 here since there is big spike for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𝑟</m:t>
                        </m:r>
                      </m:e>
                      <m:sub>
                        <m:r>
                          <a:rPr lang="en-US" sz="1200" b="0" i="1" smtClean="0">
                            <a:latin typeface="Cambria Math" panose="02040503050406030204" pitchFamily="18" charset="0"/>
                          </a:rPr>
                          <m:t>1</m:t>
                        </m:r>
                      </m:sub>
                    </m:sSub>
                  </m:oMath>
                </a14:m>
                <a:r>
                  <a:rPr lang="en-US" baseline="0" dirty="0"/>
                  <a:t>, and all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𝑟</m:t>
                        </m:r>
                      </m:e>
                      <m:sub>
                        <m:r>
                          <a:rPr lang="en-US" sz="1200" b="0" i="1" smtClean="0">
                            <a:latin typeface="Cambria Math" panose="02040503050406030204" pitchFamily="18" charset="0"/>
                          </a:rPr>
                          <m:t>𝑘</m:t>
                        </m:r>
                      </m:sub>
                    </m:sSub>
                  </m:oMath>
                </a14:m>
                <a:r>
                  <a:rPr lang="en-US" baseline="0" dirty="0"/>
                  <a:t> values for </a:t>
                </a:r>
                <a14:m>
                  <m:oMath xmlns:m="http://schemas.openxmlformats.org/officeDocument/2006/math">
                    <m:r>
                      <a:rPr lang="en-US" b="0" i="1" baseline="0" smtClean="0">
                        <a:latin typeface="Cambria Math" panose="02040503050406030204" pitchFamily="18" charset="0"/>
                      </a:rPr>
                      <m:t>𝑘</m:t>
                    </m:r>
                    <m:r>
                      <a:rPr lang="en-US" b="0" i="1" baseline="0" smtClean="0">
                        <a:latin typeface="Cambria Math" panose="02040503050406030204" pitchFamily="18" charset="0"/>
                      </a:rPr>
                      <m:t>≥2</m:t>
                    </m:r>
                  </m:oMath>
                </a14:m>
                <a:r>
                  <a:rPr lang="en-US" baseline="0" dirty="0"/>
                  <a:t> are within a 95% confidence interval for white noise. We can also estimate the parameter of this moving average </a:t>
                </a:r>
                <a14:m>
                  <m:oMath xmlns:m="http://schemas.openxmlformats.org/officeDocument/2006/math">
                    <m:r>
                      <a:rPr lang="en-US" sz="1200" i="1" smtClean="0">
                        <a:latin typeface="Cambria Math" panose="02040503050406030204" pitchFamily="18" charset="0"/>
                        <a:ea typeface="Cambria Math" panose="02040503050406030204" pitchFamily="18" charset="0"/>
                      </a:rPr>
                      <m:t>𝜃</m:t>
                    </m:r>
                  </m:oMath>
                </a14:m>
                <a:r>
                  <a:rPr lang="en-US" baseline="0" dirty="0"/>
                  <a:t> by setting the theoretical value of </a:t>
                </a:r>
                <a14:m>
                  <m:oMath xmlns:m="http://schemas.openxmlformats.org/officeDocument/2006/math">
                    <m:sSub>
                      <m:sSubPr>
                        <m:ctrlPr>
                          <a:rPr lang="en-US" sz="1200" i="1" smtClean="0">
                            <a:latin typeface="Cambria Math" panose="02040503050406030204" pitchFamily="18" charset="0"/>
                          </a:rPr>
                        </m:ctrlPr>
                      </m:sSubPr>
                      <m:e>
                        <m:r>
                          <a:rPr lang="en-US" sz="1200" i="1" smtClean="0">
                            <a:latin typeface="Cambria Math" panose="02040503050406030204" pitchFamily="18" charset="0"/>
                            <a:ea typeface="Cambria Math" panose="02040503050406030204" pitchFamily="18" charset="0"/>
                          </a:rPr>
                          <m:t>𝜌</m:t>
                        </m:r>
                      </m:e>
                      <m:sub>
                        <m:r>
                          <a:rPr lang="en-US" sz="1200" b="0" i="1" smtClean="0">
                            <a:latin typeface="Cambria Math" panose="02040503050406030204" pitchFamily="18" charset="0"/>
                            <a:ea typeface="Cambria Math" panose="02040503050406030204" pitchFamily="18" charset="0"/>
                          </a:rPr>
                          <m:t>1</m:t>
                        </m:r>
                      </m:sub>
                    </m:sSub>
                  </m:oMath>
                </a14:m>
                <a:r>
                  <a:rPr lang="en-US" baseline="0" dirty="0"/>
                  <a:t> that is </a:t>
                </a:r>
                <a14:m>
                  <m:oMath xmlns:m="http://schemas.openxmlformats.org/officeDocument/2006/math">
                    <m:r>
                      <a:rPr lang="en-US" sz="1200" b="0" i="0" smtClean="0">
                        <a:latin typeface="Cambria Math" panose="02040503050406030204" pitchFamily="18" charset="0"/>
                        <a:ea typeface="Cambria Math" panose="02040503050406030204" pitchFamily="18" charset="0"/>
                      </a:rPr>
                      <m:t>−</m:t>
                    </m:r>
                    <m:r>
                      <a:rPr lang="en-US" sz="1200" i="1" smtClean="0">
                        <a:latin typeface="Cambria Math" panose="02040503050406030204" pitchFamily="18" charset="0"/>
                        <a:ea typeface="Cambria Math" panose="02040503050406030204" pitchFamily="18" charset="0"/>
                      </a:rPr>
                      <m:t>𝜃</m:t>
                    </m:r>
                    <m:r>
                      <a:rPr lang="en-US" sz="1200" b="0" i="1" smtClean="0">
                        <a:latin typeface="Cambria Math" panose="02040503050406030204" pitchFamily="18" charset="0"/>
                        <a:ea typeface="Cambria Math" panose="02040503050406030204" pitchFamily="18" charset="0"/>
                      </a:rPr>
                      <m:t>/</m:t>
                    </m:r>
                    <m:d>
                      <m:dPr>
                        <m:ctrlPr>
                          <a:rPr lang="en-US" sz="1200" i="1">
                            <a:latin typeface="Cambria Math" panose="02040503050406030204" pitchFamily="18" charset="0"/>
                            <a:ea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1+</m:t>
                        </m:r>
                        <m:sSup>
                          <m:sSupPr>
                            <m:ctrlPr>
                              <a:rPr lang="en-US" sz="1200" i="1">
                                <a:latin typeface="Cambria Math" panose="02040503050406030204" pitchFamily="18" charset="0"/>
                              </a:rPr>
                            </m:ctrlPr>
                          </m:sSupPr>
                          <m:e>
                            <m:r>
                              <a:rPr lang="en-US" sz="1200" i="1">
                                <a:latin typeface="Cambria Math" panose="02040503050406030204" pitchFamily="18" charset="0"/>
                                <a:ea typeface="Cambria Math" panose="02040503050406030204" pitchFamily="18" charset="0"/>
                              </a:rPr>
                              <m:t>𝜃</m:t>
                            </m:r>
                          </m:e>
                          <m:sup>
                            <m:r>
                              <a:rPr lang="en-US" sz="1200" i="1">
                                <a:latin typeface="Cambria Math" panose="02040503050406030204" pitchFamily="18" charset="0"/>
                              </a:rPr>
                              <m:t>2</m:t>
                            </m:r>
                          </m:sup>
                        </m:sSup>
                      </m:e>
                    </m:d>
                  </m:oMath>
                </a14:m>
                <a:r>
                  <a:rPr lang="en-US" baseline="0" dirty="0"/>
                  <a:t> equal to </a:t>
                </a:r>
                <a14:m>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rPr>
                          <m:t>𝑟</m:t>
                        </m:r>
                      </m:e>
                      <m:sub>
                        <m:r>
                          <a:rPr lang="en-US" sz="1200" i="1">
                            <a:latin typeface="Cambria Math" panose="02040503050406030204" pitchFamily="18" charset="0"/>
                          </a:rPr>
                          <m:t>1</m:t>
                        </m:r>
                      </m:sub>
                    </m:sSub>
                  </m:oMath>
                </a14:m>
                <a:r>
                  <a:rPr lang="en-US" baseline="0" dirty="0"/>
                  <a:t> that is the sample value. We will discuss parameter estimations in future sessions with mor details.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In the second example, I am using a smaller value for the parameter, -0.3, for the simulation. I have increased standard deviation to 25. Similar pattern is observed in ACF plot. Since the parameter was negative, my spike at </a:t>
                </a:r>
                <a14:m>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rPr>
                          <m:t>𝑟</m:t>
                        </m:r>
                      </m:e>
                      <m:sub>
                        <m:r>
                          <a:rPr lang="en-US" sz="1200" i="1">
                            <a:latin typeface="Cambria Math" panose="02040503050406030204" pitchFamily="18" charset="0"/>
                          </a:rPr>
                          <m:t>1</m:t>
                        </m:r>
                      </m:sub>
                    </m:sSub>
                  </m:oMath>
                </a14:m>
                <a:r>
                  <a:rPr lang="en-US" baseline="0" dirty="0"/>
                  <a:t> is positive. There are two spikes for lags 5 and 17 that fall a bit outside the interval, but their value is VERY close to the boundary AND a 5% inconsistency is expected, that is roughly 1 or two in 25 lags. </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We see examples of MA(1) here, looking at the time plot, you can’t really tell the difference between this time series and white noise. ACF plot help us in identifying an moving average of order 1 here since there is big spike for </a:t>
                </a:r>
                <a:r>
                  <a:rPr lang="en-US" sz="1200" b="0" i="0">
                    <a:latin typeface="Cambria Math" panose="02040503050406030204" pitchFamily="18" charset="0"/>
                  </a:rPr>
                  <a:t>𝑟_1</a:t>
                </a:r>
                <a:r>
                  <a:rPr lang="en-US" baseline="0" dirty="0"/>
                  <a:t>, and all </a:t>
                </a:r>
                <a:r>
                  <a:rPr lang="en-US" sz="1200" b="0" i="0">
                    <a:latin typeface="Cambria Math" panose="02040503050406030204" pitchFamily="18" charset="0"/>
                  </a:rPr>
                  <a:t>𝑟_𝑘</a:t>
                </a:r>
                <a:r>
                  <a:rPr lang="en-US" baseline="0" dirty="0"/>
                  <a:t> values for </a:t>
                </a:r>
                <a:r>
                  <a:rPr lang="en-US" b="0" i="0" baseline="0">
                    <a:latin typeface="Cambria Math" panose="02040503050406030204" pitchFamily="18" charset="0"/>
                  </a:rPr>
                  <a:t>𝑘≥2</a:t>
                </a:r>
                <a:r>
                  <a:rPr lang="en-US" baseline="0" dirty="0"/>
                  <a:t> are within a 95% confidence interval for white noise. We can also estimate the parameter of this moving average </a:t>
                </a:r>
                <a:r>
                  <a:rPr lang="en-US" sz="1200" i="0">
                    <a:latin typeface="Cambria Math" panose="02040503050406030204" pitchFamily="18" charset="0"/>
                    <a:ea typeface="Cambria Math" panose="02040503050406030204" pitchFamily="18" charset="0"/>
                  </a:rPr>
                  <a:t>𝜃</a:t>
                </a:r>
                <a:r>
                  <a:rPr lang="en-US" baseline="0" dirty="0"/>
                  <a:t> by setting the theoretical value of </a:t>
                </a:r>
                <a:r>
                  <a:rPr lang="en-US" sz="1200" i="0">
                    <a:latin typeface="Cambria Math" panose="02040503050406030204" pitchFamily="18" charset="0"/>
                    <a:ea typeface="Cambria Math" panose="02040503050406030204" pitchFamily="18" charset="0"/>
                  </a:rPr>
                  <a:t>𝜌_</a:t>
                </a:r>
                <a:r>
                  <a:rPr lang="en-US" sz="1200" b="0" i="0">
                    <a:latin typeface="Cambria Math" panose="02040503050406030204" pitchFamily="18" charset="0"/>
                    <a:ea typeface="Cambria Math" panose="02040503050406030204" pitchFamily="18" charset="0"/>
                  </a:rPr>
                  <a:t>1</a:t>
                </a:r>
                <a:r>
                  <a:rPr lang="en-US" baseline="0" dirty="0"/>
                  <a:t> that is </a:t>
                </a:r>
                <a:r>
                  <a:rPr lang="en-US" sz="1200" b="0" i="0">
                    <a:latin typeface="Cambria Math" panose="02040503050406030204" pitchFamily="18" charset="0"/>
                    <a:ea typeface="Cambria Math" panose="02040503050406030204" pitchFamily="18" charset="0"/>
                  </a:rPr>
                  <a:t>−</a:t>
                </a:r>
                <a:r>
                  <a:rPr lang="en-US" sz="1200" i="0">
                    <a:latin typeface="Cambria Math" panose="02040503050406030204" pitchFamily="18" charset="0"/>
                    <a:ea typeface="Cambria Math" panose="02040503050406030204" pitchFamily="18" charset="0"/>
                  </a:rPr>
                  <a:t>𝜃</a:t>
                </a:r>
                <a:r>
                  <a:rPr lang="en-US" sz="1200" b="0" i="0">
                    <a:latin typeface="Cambria Math" panose="02040503050406030204" pitchFamily="18" charset="0"/>
                    <a:ea typeface="Cambria Math" panose="02040503050406030204" pitchFamily="18" charset="0"/>
                  </a:rPr>
                  <a:t>/</a:t>
                </a:r>
                <a:r>
                  <a:rPr lang="en-US" sz="1200" i="0">
                    <a:latin typeface="Cambria Math" panose="02040503050406030204" pitchFamily="18" charset="0"/>
                    <a:ea typeface="Cambria Math" panose="02040503050406030204" pitchFamily="18" charset="0"/>
                  </a:rPr>
                  <a:t>(1+𝜃^</a:t>
                </a:r>
                <a:r>
                  <a:rPr lang="en-US" sz="1200" i="0">
                    <a:latin typeface="Cambria Math" panose="02040503050406030204" pitchFamily="18" charset="0"/>
                  </a:rPr>
                  <a:t>2 )</a:t>
                </a:r>
                <a:r>
                  <a:rPr lang="en-US" baseline="0" dirty="0"/>
                  <a:t> equal to </a:t>
                </a:r>
                <a:r>
                  <a:rPr lang="en-US" sz="1200" i="0">
                    <a:latin typeface="Cambria Math" panose="02040503050406030204" pitchFamily="18" charset="0"/>
                  </a:rPr>
                  <a:t>𝑟_1</a:t>
                </a:r>
                <a:r>
                  <a:rPr lang="en-US" baseline="0" dirty="0"/>
                  <a:t> that is the sample value.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In the second example, I am using a smaller value for the parameter, 0.3, for the simulation. I have increased standard deviation to 25. Similar pattern is observed in ACF plot. Since the parameter was negative, my spike at </a:t>
                </a:r>
                <a:r>
                  <a:rPr lang="en-US" sz="1200" i="0">
                    <a:latin typeface="Cambria Math" panose="02040503050406030204" pitchFamily="18" charset="0"/>
                  </a:rPr>
                  <a:t>𝑟_1</a:t>
                </a:r>
                <a:r>
                  <a:rPr lang="en-US" baseline="0" dirty="0"/>
                  <a:t> is positive. There are a two spikes for lags 5 and 17 that fall a bit outside the interval, but their value is VERY close to the boundary AND a 5% inconsistency is expected, that is roughly 1 or two in 25 lags. </a:t>
                </a:r>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8</a:t>
            </a:fld>
            <a:endParaRPr lang="en-US"/>
          </a:p>
        </p:txBody>
      </p:sp>
    </p:spTree>
    <p:extLst>
      <p:ext uri="{BB962C8B-B14F-4D97-AF65-F5344CB8AC3E}">
        <p14:creationId xmlns:p14="http://schemas.microsoft.com/office/powerpoint/2010/main" val="1701688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Continuing with Moving Average of order 2, this time series is defined as shown here, values are composed of a random noise, minus a parameter shown by </a:t>
                </a:r>
                <a14:m>
                  <m:oMath xmlns:m="http://schemas.openxmlformats.org/officeDocument/2006/math">
                    <m:sSub>
                      <m:sSubPr>
                        <m:ctrlPr>
                          <a:rPr lang="en-US" sz="1200" b="0" i="1" smtClean="0">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rPr>
                          <m:t>1</m:t>
                        </m:r>
                      </m:sub>
                    </m:sSub>
                  </m:oMath>
                </a14:m>
                <a:r>
                  <a:rPr lang="en-US" baseline="0" dirty="0"/>
                  <a:t> times a noise from previous time step, minus another parameter shown by </a:t>
                </a:r>
                <a14:m>
                  <m:oMath xmlns:m="http://schemas.openxmlformats.org/officeDocument/2006/math">
                    <m:sSub>
                      <m:sSubPr>
                        <m:ctrlPr>
                          <a:rPr lang="en-US" sz="1200" b="0" i="1" smtClean="0">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2</m:t>
                        </m:r>
                      </m:sub>
                    </m:sSub>
                  </m:oMath>
                </a14:m>
                <a:r>
                  <a:rPr lang="en-US" baseline="0" dirty="0"/>
                  <a:t> times a noise from two time steps from the past. A moving average of order 2 is stationary for any values of the two parameters. In order to simulate this time series, we need two initial sentences,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As an example, plot of ACF looks like this given the two parameters as 0.8 and 0.5. Other forms of pattern is possible, like the first two spikes upward, or one upward and one downward, one bigger than the other. What’s important here is that values of </a:t>
                </a:r>
                <a14:m>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𝜌</m:t>
                        </m:r>
                      </m:e>
                      <m:sub>
                        <m:r>
                          <a:rPr lang="en-US" sz="1200" i="1">
                            <a:latin typeface="Cambria Math" panose="02040503050406030204" pitchFamily="18" charset="0"/>
                            <a:ea typeface="Cambria Math" panose="02040503050406030204" pitchFamily="18" charset="0"/>
                          </a:rPr>
                          <m:t>𝑘</m:t>
                        </m:r>
                      </m:sub>
                    </m:sSub>
                    <m:r>
                      <a:rPr lang="en-US" sz="1200" i="1">
                        <a:latin typeface="Cambria Math" panose="02040503050406030204" pitchFamily="18" charset="0"/>
                        <a:ea typeface="Cambria Math" panose="02040503050406030204" pitchFamily="18" charset="0"/>
                      </a:rPr>
                      <m:t> </m:t>
                    </m:r>
                  </m:oMath>
                </a14:m>
                <a:r>
                  <a:rPr lang="en-US" sz="1200" dirty="0"/>
                  <a:t>are zero for </a:t>
                </a:r>
                <a14:m>
                  <m:oMath xmlns:m="http://schemas.openxmlformats.org/officeDocument/2006/math">
                    <m:r>
                      <a:rPr lang="en-US" sz="1200" i="1">
                        <a:latin typeface="Cambria Math" panose="02040503050406030204" pitchFamily="18" charset="0"/>
                      </a:rPr>
                      <m:t>𝑘</m:t>
                    </m:r>
                    <m:r>
                      <a:rPr lang="en-US" sz="1200" i="1">
                        <a:latin typeface="Cambria Math" panose="02040503050406030204" pitchFamily="18" charset="0"/>
                      </a:rPr>
                      <m:t>≥3</m:t>
                    </m:r>
                  </m:oMath>
                </a14:m>
                <a:r>
                  <a:rPr lang="en-US" baseline="0"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Continuing with Moving Average of order 2, this time series is defined as shown here, values are composed of a random noise, minus a parameter shown by </a:t>
                </a:r>
                <a:r>
                  <a:rPr lang="en-US" sz="1200" i="0">
                    <a:latin typeface="Cambria Math" panose="02040503050406030204" pitchFamily="18" charset="0"/>
                    <a:ea typeface="Cambria Math" panose="02040503050406030204" pitchFamily="18" charset="0"/>
                  </a:rPr>
                  <a:t>𝜃</a:t>
                </a:r>
                <a:r>
                  <a:rPr lang="en-US" sz="1200" b="0" i="0">
                    <a:latin typeface="Cambria Math" panose="02040503050406030204" pitchFamily="18" charset="0"/>
                    <a:ea typeface="Cambria Math" panose="02040503050406030204" pitchFamily="18" charset="0"/>
                  </a:rPr>
                  <a:t>_</a:t>
                </a:r>
                <a:r>
                  <a:rPr lang="en-US" sz="1200" b="0" i="0">
                    <a:latin typeface="Cambria Math" panose="02040503050406030204" pitchFamily="18" charset="0"/>
                  </a:rPr>
                  <a:t>1</a:t>
                </a:r>
                <a:r>
                  <a:rPr lang="en-US" baseline="0" dirty="0"/>
                  <a:t> times a noise from previous time step, minus another parameter shown by </a:t>
                </a:r>
                <a:r>
                  <a:rPr lang="en-US" sz="1200" i="0">
                    <a:latin typeface="Cambria Math" panose="02040503050406030204" pitchFamily="18" charset="0"/>
                    <a:ea typeface="Cambria Math" panose="02040503050406030204" pitchFamily="18" charset="0"/>
                  </a:rPr>
                  <a:t>𝜃</a:t>
                </a:r>
                <a:r>
                  <a:rPr lang="en-US" sz="1200" b="0" i="0">
                    <a:latin typeface="Cambria Math" panose="02040503050406030204" pitchFamily="18" charset="0"/>
                    <a:ea typeface="Cambria Math" panose="02040503050406030204" pitchFamily="18" charset="0"/>
                  </a:rPr>
                  <a:t>_2</a:t>
                </a:r>
                <a:r>
                  <a:rPr lang="en-US" baseline="0" dirty="0"/>
                  <a:t> times a noise from two time steps from the past. A moving average of order 2 is stationary for any values of the two parameters. In order to simulate this time series, we need two initial sentences,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As an example, plot of ACF looks like this given the two parameters as 0.8 and 0.5. Other forms of pattern is possible, like the first two spikes upward, or one upward and one downward, one bigger than the other. What’s important here is that values of </a:t>
                </a:r>
                <a:r>
                  <a:rPr lang="en-US" sz="1200" i="0">
                    <a:latin typeface="Cambria Math" panose="02040503050406030204" pitchFamily="18" charset="0"/>
                    <a:ea typeface="Cambria Math" panose="02040503050406030204" pitchFamily="18" charset="0"/>
                  </a:rPr>
                  <a:t>𝜌_𝑘  </a:t>
                </a:r>
                <a:r>
                  <a:rPr lang="en-US" sz="1200" dirty="0"/>
                  <a:t>are zero for </a:t>
                </a:r>
                <a:r>
                  <a:rPr lang="en-US" sz="1200" i="0">
                    <a:latin typeface="Cambria Math" panose="02040503050406030204" pitchFamily="18" charset="0"/>
                  </a:rPr>
                  <a:t>𝑘≥3</a:t>
                </a:r>
                <a:r>
                  <a:rPr lang="en-US" baseline="0"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9</a:t>
            </a:fld>
            <a:endParaRPr lang="en-US"/>
          </a:p>
        </p:txBody>
      </p:sp>
    </p:spTree>
    <p:extLst>
      <p:ext uri="{BB962C8B-B14F-4D97-AF65-F5344CB8AC3E}">
        <p14:creationId xmlns:p14="http://schemas.microsoft.com/office/powerpoint/2010/main" val="851800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15BF89B-8BCA-4211-ACD3-B610F7337755}" type="datetime1">
              <a:rPr lang="en-US" smtClean="0"/>
              <a:t>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2926474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F1F1BB-18C6-4D3D-82E0-BA8430654618}" type="datetime1">
              <a:rPr lang="en-US" smtClean="0"/>
              <a:t>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2199878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EC0616-5540-47BC-9C32-ED24344435CE}" type="datetime1">
              <a:rPr lang="en-US" smtClean="0"/>
              <a:t>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4283926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09CC81-65E9-4742-9672-4E45489F510D}" type="datetime1">
              <a:rPr lang="en-US" smtClean="0"/>
              <a:t>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3389429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4A753FB-FB3E-409D-95FF-F4B00599611A}" type="datetime1">
              <a:rPr lang="en-US" smtClean="0"/>
              <a:t>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4041266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CE6C14-D1E5-48F7-B7A8-285E823604D9}" type="datetime1">
              <a:rPr lang="en-US" smtClean="0"/>
              <a:t>2/13/2021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2768441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A00DC17-8F8C-4373-A4BF-C89A2BC4CEBA}" type="datetime1">
              <a:rPr lang="en-US" smtClean="0"/>
              <a:t>2/13/2021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3942041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F39116-D1D1-4F66-8FD1-05E16108D78C}" type="datetime1">
              <a:rPr lang="en-US" smtClean="0"/>
              <a:t>2/13/2021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2591509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F25669-D5B4-49D8-9412-8E79523B110A}" type="datetime1">
              <a:rPr lang="en-US" smtClean="0"/>
              <a:t>2/13/2021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3235003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F4F0ECC-4EAF-421F-AE06-79BAB61A5E3A}" type="datetime1">
              <a:rPr lang="en-US" smtClean="0"/>
              <a:t>2/13/2021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825057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A512DB6-094E-46D4-91DB-93A8E461601A}" type="datetime1">
              <a:rPr lang="en-US" smtClean="0"/>
              <a:t>2/13/2021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3753039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7D58E3-E49C-4F7E-A9CC-F124A44FF2B3}" type="datetime1">
              <a:rPr lang="en-US" smtClean="0"/>
              <a:t>2/13/2021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C9FA7F-0CA6-42CA-A077-320536EF702B}" type="slidenum">
              <a:rPr lang="en-US" smtClean="0"/>
              <a:t>‹#›</a:t>
            </a:fld>
            <a:endParaRPr lang="en-US"/>
          </a:p>
        </p:txBody>
      </p:sp>
    </p:spTree>
    <p:extLst>
      <p:ext uri="{BB962C8B-B14F-4D97-AF65-F5344CB8AC3E}">
        <p14:creationId xmlns:p14="http://schemas.microsoft.com/office/powerpoint/2010/main" val="477317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6.png"/><Relationship Id="rId13" Type="http://schemas.openxmlformats.org/officeDocument/2006/relationships/image" Target="../media/image111.png"/><Relationship Id="rId3" Type="http://schemas.openxmlformats.org/officeDocument/2006/relationships/image" Target="../media/image101.png"/><Relationship Id="rId7" Type="http://schemas.openxmlformats.org/officeDocument/2006/relationships/image" Target="../media/image105.png"/><Relationship Id="rId12" Type="http://schemas.openxmlformats.org/officeDocument/2006/relationships/image" Target="../media/image11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04.png"/><Relationship Id="rId11" Type="http://schemas.openxmlformats.org/officeDocument/2006/relationships/image" Target="../media/image109.png"/><Relationship Id="rId5" Type="http://schemas.openxmlformats.org/officeDocument/2006/relationships/image" Target="../media/image103.png"/><Relationship Id="rId10" Type="http://schemas.openxmlformats.org/officeDocument/2006/relationships/image" Target="../media/image108.png"/><Relationship Id="rId4" Type="http://schemas.openxmlformats.org/officeDocument/2006/relationships/image" Target="../media/image102.png"/><Relationship Id="rId9" Type="http://schemas.openxmlformats.org/officeDocument/2006/relationships/image" Target="../media/image107.png"/></Relationships>
</file>

<file path=ppt/slides/_rels/slide11.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3.png"/></Relationships>
</file>

<file path=ppt/slides/_rels/slide12.xml.rels><?xml version="1.0" encoding="UTF-8" standalone="yes"?>
<Relationships xmlns="http://schemas.openxmlformats.org/package/2006/relationships"><Relationship Id="rId8" Type="http://schemas.openxmlformats.org/officeDocument/2006/relationships/image" Target="../media/image1050.png"/><Relationship Id="rId13" Type="http://schemas.openxmlformats.org/officeDocument/2006/relationships/image" Target="../media/image1080.png"/><Relationship Id="rId18" Type="http://schemas.openxmlformats.org/officeDocument/2006/relationships/image" Target="../media/image1130.png"/><Relationship Id="rId26" Type="http://schemas.openxmlformats.org/officeDocument/2006/relationships/image" Target="../media/image121.png"/><Relationship Id="rId3" Type="http://schemas.openxmlformats.org/officeDocument/2006/relationships/image" Target="../media/image114.png"/><Relationship Id="rId21" Type="http://schemas.openxmlformats.org/officeDocument/2006/relationships/image" Target="../media/image116.png"/><Relationship Id="rId7" Type="http://schemas.openxmlformats.org/officeDocument/2006/relationships/image" Target="../media/image1040.png"/><Relationship Id="rId12" Type="http://schemas.openxmlformats.org/officeDocument/2006/relationships/image" Target="../media/image71.png"/><Relationship Id="rId17" Type="http://schemas.openxmlformats.org/officeDocument/2006/relationships/image" Target="../media/image1120.png"/><Relationship Id="rId25" Type="http://schemas.openxmlformats.org/officeDocument/2006/relationships/image" Target="../media/image120.png"/><Relationship Id="rId2" Type="http://schemas.openxmlformats.org/officeDocument/2006/relationships/notesSlide" Target="../notesSlides/notesSlide12.xml"/><Relationship Id="rId16" Type="http://schemas.openxmlformats.org/officeDocument/2006/relationships/image" Target="../media/image1110.png"/><Relationship Id="rId20" Type="http://schemas.openxmlformats.org/officeDocument/2006/relationships/image" Target="../media/image115.png"/><Relationship Id="rId1" Type="http://schemas.openxmlformats.org/officeDocument/2006/relationships/slideLayout" Target="../slideLayouts/slideLayout2.xml"/><Relationship Id="rId6" Type="http://schemas.openxmlformats.org/officeDocument/2006/relationships/image" Target="../media/image1030.png"/><Relationship Id="rId11" Type="http://schemas.openxmlformats.org/officeDocument/2006/relationships/image" Target="../media/image70.png"/><Relationship Id="rId24" Type="http://schemas.openxmlformats.org/officeDocument/2006/relationships/image" Target="../media/image119.png"/><Relationship Id="rId5" Type="http://schemas.openxmlformats.org/officeDocument/2006/relationships/image" Target="../media/image1020.png"/><Relationship Id="rId15" Type="http://schemas.openxmlformats.org/officeDocument/2006/relationships/image" Target="../media/image1100.png"/><Relationship Id="rId23" Type="http://schemas.openxmlformats.org/officeDocument/2006/relationships/image" Target="../media/image118.png"/><Relationship Id="rId10" Type="http://schemas.openxmlformats.org/officeDocument/2006/relationships/image" Target="../media/image1070.png"/><Relationship Id="rId19" Type="http://schemas.openxmlformats.org/officeDocument/2006/relationships/image" Target="../media/image1140.png"/><Relationship Id="rId4" Type="http://schemas.openxmlformats.org/officeDocument/2006/relationships/image" Target="../media/image1010.png"/><Relationship Id="rId9" Type="http://schemas.openxmlformats.org/officeDocument/2006/relationships/image" Target="../media/image1060.png"/><Relationship Id="rId14" Type="http://schemas.openxmlformats.org/officeDocument/2006/relationships/image" Target="../media/image1090.png"/><Relationship Id="rId22" Type="http://schemas.openxmlformats.org/officeDocument/2006/relationships/image" Target="../media/image117.png"/><Relationship Id="rId27" Type="http://schemas.openxmlformats.org/officeDocument/2006/relationships/image" Target="../media/image122.png"/></Relationships>
</file>

<file path=ppt/slides/_rels/slide13.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26.png"/><Relationship Id="rId5" Type="http://schemas.openxmlformats.org/officeDocument/2006/relationships/image" Target="../media/image125.png"/><Relationship Id="rId4" Type="http://schemas.openxmlformats.org/officeDocument/2006/relationships/image" Target="../media/image124.png"/></Relationships>
</file>

<file path=ppt/slides/_rels/slide14.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8.png"/></Relationships>
</file>

<file path=ppt/slides/_rels/slide15.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31.png"/><Relationship Id="rId4" Type="http://schemas.openxmlformats.org/officeDocument/2006/relationships/image" Target="../media/image130.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2.xml"/><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notesSlide" Target="../notesSlides/notesSlide3.xml"/><Relationship Id="rId16"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5" Type="http://schemas.openxmlformats.org/officeDocument/2006/relationships/image" Target="../media/image3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2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18" Type="http://schemas.openxmlformats.org/officeDocument/2006/relationships/image" Target="../media/image47.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41.png"/><Relationship Id="rId17" Type="http://schemas.openxmlformats.org/officeDocument/2006/relationships/image" Target="../media/image46.png"/><Relationship Id="rId2" Type="http://schemas.openxmlformats.org/officeDocument/2006/relationships/notesSlide" Target="../notesSlides/notesSlide5.xml"/><Relationship Id="rId16" Type="http://schemas.openxmlformats.org/officeDocument/2006/relationships/image" Target="../media/image45.png"/><Relationship Id="rId20"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5" Type="http://schemas.openxmlformats.org/officeDocument/2006/relationships/image" Target="../media/image44.png"/><Relationship Id="rId10" Type="http://schemas.openxmlformats.org/officeDocument/2006/relationships/image" Target="../media/image39.png"/><Relationship Id="rId19" Type="http://schemas.openxmlformats.org/officeDocument/2006/relationships/image" Target="../media/image48.png"/><Relationship Id="rId4" Type="http://schemas.openxmlformats.org/officeDocument/2006/relationships/image" Target="../media/image33.png"/><Relationship Id="rId9" Type="http://schemas.openxmlformats.org/officeDocument/2006/relationships/image" Target="../media/image38.png"/><Relationship Id="rId14" Type="http://schemas.openxmlformats.org/officeDocument/2006/relationships/image" Target="../media/image43.png"/></Relationships>
</file>

<file path=ppt/slides/_rels/slide6.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5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3.png"/><Relationship Id="rId11" Type="http://schemas.openxmlformats.org/officeDocument/2006/relationships/image" Target="../media/image58.png"/><Relationship Id="rId5" Type="http://schemas.openxmlformats.org/officeDocument/2006/relationships/image" Target="../media/image52.png"/><Relationship Id="rId10" Type="http://schemas.openxmlformats.org/officeDocument/2006/relationships/image" Target="../media/image57.png"/><Relationship Id="rId4" Type="http://schemas.openxmlformats.org/officeDocument/2006/relationships/image" Target="../media/image51.png"/><Relationship Id="rId9" Type="http://schemas.openxmlformats.org/officeDocument/2006/relationships/image" Target="../media/image56.png"/></Relationships>
</file>

<file path=ppt/slides/_rels/slide7.xml.rels><?xml version="1.0" encoding="UTF-8" standalone="yes"?>
<Relationships xmlns="http://schemas.openxmlformats.org/package/2006/relationships"><Relationship Id="rId8" Type="http://schemas.openxmlformats.org/officeDocument/2006/relationships/image" Target="../media/image590.png"/><Relationship Id="rId13" Type="http://schemas.openxmlformats.org/officeDocument/2006/relationships/image" Target="../media/image64.png"/><Relationship Id="rId18" Type="http://schemas.openxmlformats.org/officeDocument/2006/relationships/image" Target="../media/image69.png"/><Relationship Id="rId26" Type="http://schemas.openxmlformats.org/officeDocument/2006/relationships/image" Target="../media/image77.png"/><Relationship Id="rId3" Type="http://schemas.openxmlformats.org/officeDocument/2006/relationships/image" Target="../media/image60.png"/><Relationship Id="rId21" Type="http://schemas.openxmlformats.org/officeDocument/2006/relationships/image" Target="../media/image72.png"/><Relationship Id="rId7" Type="http://schemas.openxmlformats.org/officeDocument/2006/relationships/image" Target="../media/image580.png"/><Relationship Id="rId12" Type="http://schemas.openxmlformats.org/officeDocument/2006/relationships/image" Target="../media/image63.png"/><Relationship Id="rId17" Type="http://schemas.openxmlformats.org/officeDocument/2006/relationships/image" Target="../media/image68.png"/><Relationship Id="rId25" Type="http://schemas.openxmlformats.org/officeDocument/2006/relationships/image" Target="../media/image76.png"/><Relationship Id="rId2" Type="http://schemas.openxmlformats.org/officeDocument/2006/relationships/notesSlide" Target="../notesSlides/notesSlide7.xml"/><Relationship Id="rId16" Type="http://schemas.openxmlformats.org/officeDocument/2006/relationships/image" Target="../media/image67.png"/><Relationship Id="rId20"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570.png"/><Relationship Id="rId11" Type="http://schemas.openxmlformats.org/officeDocument/2006/relationships/image" Target="../media/image62.png"/><Relationship Id="rId24" Type="http://schemas.openxmlformats.org/officeDocument/2006/relationships/image" Target="../media/image75.png"/><Relationship Id="rId5" Type="http://schemas.openxmlformats.org/officeDocument/2006/relationships/image" Target="../media/image560.png"/><Relationship Id="rId15" Type="http://schemas.openxmlformats.org/officeDocument/2006/relationships/image" Target="../media/image66.png"/><Relationship Id="rId23" Type="http://schemas.openxmlformats.org/officeDocument/2006/relationships/image" Target="../media/image74.png"/><Relationship Id="rId28" Type="http://schemas.openxmlformats.org/officeDocument/2006/relationships/image" Target="../media/image79.png"/><Relationship Id="rId10" Type="http://schemas.openxmlformats.org/officeDocument/2006/relationships/image" Target="../media/image61.png"/><Relationship Id="rId19" Type="http://schemas.openxmlformats.org/officeDocument/2006/relationships/image" Target="../media/image70.png"/><Relationship Id="rId4" Type="http://schemas.openxmlformats.org/officeDocument/2006/relationships/image" Target="../media/image550.png"/><Relationship Id="rId9" Type="http://schemas.openxmlformats.org/officeDocument/2006/relationships/image" Target="../media/image600.png"/><Relationship Id="rId14" Type="http://schemas.openxmlformats.org/officeDocument/2006/relationships/image" Target="../media/image65.png"/><Relationship Id="rId22" Type="http://schemas.openxmlformats.org/officeDocument/2006/relationships/image" Target="../media/image73.png"/><Relationship Id="rId27" Type="http://schemas.openxmlformats.org/officeDocument/2006/relationships/image" Target="../media/image78.png"/></Relationships>
</file>

<file path=ppt/slides/_rels/slide8.xml.rels><?xml version="1.0" encoding="UTF-8" standalone="yes"?>
<Relationships xmlns="http://schemas.openxmlformats.org/package/2006/relationships"><Relationship Id="rId8" Type="http://schemas.openxmlformats.org/officeDocument/2006/relationships/image" Target="../media/image85.png"/><Relationship Id="rId13" Type="http://schemas.openxmlformats.org/officeDocument/2006/relationships/image" Target="../media/image90.png"/><Relationship Id="rId3" Type="http://schemas.openxmlformats.org/officeDocument/2006/relationships/image" Target="../media/image80.png"/><Relationship Id="rId7" Type="http://schemas.openxmlformats.org/officeDocument/2006/relationships/image" Target="../media/image84.png"/><Relationship Id="rId12" Type="http://schemas.openxmlformats.org/officeDocument/2006/relationships/image" Target="../media/image8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3.png"/><Relationship Id="rId11" Type="http://schemas.openxmlformats.org/officeDocument/2006/relationships/image" Target="../media/image88.png"/><Relationship Id="rId5" Type="http://schemas.openxmlformats.org/officeDocument/2006/relationships/image" Target="../media/image82.png"/><Relationship Id="rId10" Type="http://schemas.openxmlformats.org/officeDocument/2006/relationships/image" Target="../media/image87.png"/><Relationship Id="rId4" Type="http://schemas.openxmlformats.org/officeDocument/2006/relationships/image" Target="../media/image81.png"/><Relationship Id="rId9" Type="http://schemas.openxmlformats.org/officeDocument/2006/relationships/image" Target="../media/image86.png"/></Relationships>
</file>

<file path=ppt/slides/_rels/slide9.xml.rels><?xml version="1.0" encoding="UTF-8" standalone="yes"?>
<Relationships xmlns="http://schemas.openxmlformats.org/package/2006/relationships"><Relationship Id="rId8" Type="http://schemas.openxmlformats.org/officeDocument/2006/relationships/image" Target="../media/image600.png"/><Relationship Id="rId13" Type="http://schemas.openxmlformats.org/officeDocument/2006/relationships/image" Target="../media/image890.png"/><Relationship Id="rId18" Type="http://schemas.openxmlformats.org/officeDocument/2006/relationships/image" Target="../media/image920.png"/><Relationship Id="rId26" Type="http://schemas.openxmlformats.org/officeDocument/2006/relationships/image" Target="../media/image100.png"/><Relationship Id="rId3" Type="http://schemas.openxmlformats.org/officeDocument/2006/relationships/image" Target="../media/image91.png"/><Relationship Id="rId21" Type="http://schemas.openxmlformats.org/officeDocument/2006/relationships/image" Target="../media/image95.png"/><Relationship Id="rId7" Type="http://schemas.openxmlformats.org/officeDocument/2006/relationships/image" Target="../media/image850.png"/><Relationship Id="rId12" Type="http://schemas.openxmlformats.org/officeDocument/2006/relationships/image" Target="../media/image880.png"/><Relationship Id="rId17" Type="http://schemas.openxmlformats.org/officeDocument/2006/relationships/image" Target="../media/image910.png"/><Relationship Id="rId25" Type="http://schemas.openxmlformats.org/officeDocument/2006/relationships/image" Target="../media/image99.png"/><Relationship Id="rId2" Type="http://schemas.openxmlformats.org/officeDocument/2006/relationships/notesSlide" Target="../notesSlides/notesSlide9.xml"/><Relationship Id="rId16" Type="http://schemas.openxmlformats.org/officeDocument/2006/relationships/image" Target="../media/image71.png"/><Relationship Id="rId20" Type="http://schemas.openxmlformats.org/officeDocument/2006/relationships/image" Target="../media/image94.png"/><Relationship Id="rId1" Type="http://schemas.openxmlformats.org/officeDocument/2006/relationships/slideLayout" Target="../slideLayouts/slideLayout2.xml"/><Relationship Id="rId6" Type="http://schemas.openxmlformats.org/officeDocument/2006/relationships/image" Target="../media/image570.png"/><Relationship Id="rId11" Type="http://schemas.openxmlformats.org/officeDocument/2006/relationships/image" Target="../media/image64.png"/><Relationship Id="rId24" Type="http://schemas.openxmlformats.org/officeDocument/2006/relationships/image" Target="../media/image98.png"/><Relationship Id="rId5" Type="http://schemas.openxmlformats.org/officeDocument/2006/relationships/image" Target="../media/image840.png"/><Relationship Id="rId15" Type="http://schemas.openxmlformats.org/officeDocument/2006/relationships/image" Target="../media/image70.png"/><Relationship Id="rId23" Type="http://schemas.openxmlformats.org/officeDocument/2006/relationships/image" Target="../media/image97.png"/><Relationship Id="rId10" Type="http://schemas.openxmlformats.org/officeDocument/2006/relationships/image" Target="../media/image870.png"/><Relationship Id="rId19" Type="http://schemas.openxmlformats.org/officeDocument/2006/relationships/image" Target="../media/image93.png"/><Relationship Id="rId4" Type="http://schemas.openxmlformats.org/officeDocument/2006/relationships/image" Target="../media/image830.png"/><Relationship Id="rId9" Type="http://schemas.openxmlformats.org/officeDocument/2006/relationships/image" Target="../media/image860.png"/><Relationship Id="rId14" Type="http://schemas.openxmlformats.org/officeDocument/2006/relationships/image" Target="../media/image92.png"/><Relationship Id="rId22" Type="http://schemas.openxmlformats.org/officeDocument/2006/relationships/image" Target="../media/image9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DEE4F-EB8A-4BCF-B121-EF9A04ADA177}"/>
              </a:ext>
            </a:extLst>
          </p:cNvPr>
          <p:cNvSpPr>
            <a:spLocks noGrp="1"/>
          </p:cNvSpPr>
          <p:nvPr>
            <p:ph type="ctrTitle"/>
          </p:nvPr>
        </p:nvSpPr>
        <p:spPr>
          <a:xfrm>
            <a:off x="1524000" y="2655170"/>
            <a:ext cx="9144000" cy="1547660"/>
          </a:xfrm>
        </p:spPr>
        <p:txBody>
          <a:bodyPr/>
          <a:lstStyle/>
          <a:p>
            <a:r>
              <a:rPr lang="en-US" dirty="0">
                <a:solidFill>
                  <a:srgbClr val="990033"/>
                </a:solidFill>
              </a:rPr>
              <a:t>Moving Average Time Series</a:t>
            </a:r>
          </a:p>
        </p:txBody>
      </p:sp>
      <p:sp>
        <p:nvSpPr>
          <p:cNvPr id="4" name="TextBox 3">
            <a:extLst>
              <a:ext uri="{FF2B5EF4-FFF2-40B4-BE49-F238E27FC236}">
                <a16:creationId xmlns:a16="http://schemas.microsoft.com/office/drawing/2014/main" id="{7B61B846-6DA5-410D-A7A4-79819ED6816C}"/>
              </a:ext>
            </a:extLst>
          </p:cNvPr>
          <p:cNvSpPr txBox="1"/>
          <p:nvPr/>
        </p:nvSpPr>
        <p:spPr>
          <a:xfrm>
            <a:off x="7312984" y="5905757"/>
            <a:ext cx="4529830" cy="646331"/>
          </a:xfrm>
          <a:prstGeom prst="rect">
            <a:avLst/>
          </a:prstGeom>
          <a:noFill/>
        </p:spPr>
        <p:txBody>
          <a:bodyPr wrap="none" rtlCol="0">
            <a:spAutoFit/>
          </a:bodyPr>
          <a:lstStyle/>
          <a:p>
            <a:pPr algn="ctr"/>
            <a:r>
              <a:rPr lang="en-US" dirty="0"/>
              <a:t>Dr. Abolfazl Saghafi</a:t>
            </a:r>
          </a:p>
          <a:p>
            <a:pPr algn="ctr"/>
            <a:r>
              <a:rPr lang="en-US" dirty="0"/>
              <a:t>Assistant Professor of Statistics &amp; Data Science</a:t>
            </a:r>
          </a:p>
        </p:txBody>
      </p:sp>
      <p:pic>
        <p:nvPicPr>
          <p:cNvPr id="5" name="Picture 4">
            <a:extLst>
              <a:ext uri="{FF2B5EF4-FFF2-40B4-BE49-F238E27FC236}">
                <a16:creationId xmlns:a16="http://schemas.microsoft.com/office/drawing/2014/main" id="{75961C00-1B9D-476A-96E7-BE23B75F59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550" y="344364"/>
            <a:ext cx="2956566" cy="1371848"/>
          </a:xfrm>
          <a:prstGeom prst="rect">
            <a:avLst/>
          </a:prstGeom>
        </p:spPr>
      </p:pic>
    </p:spTree>
    <p:extLst>
      <p:ext uri="{BB962C8B-B14F-4D97-AF65-F5344CB8AC3E}">
        <p14:creationId xmlns:p14="http://schemas.microsoft.com/office/powerpoint/2010/main" val="3166930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8">
            <a:extLst>
              <a:ext uri="{FF2B5EF4-FFF2-40B4-BE49-F238E27FC236}">
                <a16:creationId xmlns:a16="http://schemas.microsoft.com/office/drawing/2014/main" id="{3A0A73E7-2C5E-4F02-8210-205EAE38B3D6}"/>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Example</a:t>
            </a:r>
          </a:p>
        </p:txBody>
      </p:sp>
      <p:sp>
        <p:nvSpPr>
          <p:cNvPr id="9" name="TextBox 8">
            <a:extLst>
              <a:ext uri="{FF2B5EF4-FFF2-40B4-BE49-F238E27FC236}">
                <a16:creationId xmlns:a16="http://schemas.microsoft.com/office/drawing/2014/main" id="{82A79DE5-A0E3-4F01-AE43-4D2830840975}"/>
              </a:ext>
            </a:extLst>
          </p:cNvPr>
          <p:cNvSpPr txBox="1"/>
          <p:nvPr/>
        </p:nvSpPr>
        <p:spPr>
          <a:xfrm>
            <a:off x="838200" y="1420335"/>
            <a:ext cx="4570142" cy="461665"/>
          </a:xfrm>
          <a:prstGeom prst="rect">
            <a:avLst/>
          </a:prstGeom>
          <a:noFill/>
        </p:spPr>
        <p:txBody>
          <a:bodyPr wrap="square">
            <a:spAutoFit/>
          </a:bodyPr>
          <a:lstStyle/>
          <a:p>
            <a:r>
              <a:rPr lang="en-US" sz="2400" dirty="0"/>
              <a:t>Examples of MA(2) time series with </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4F6A306-AE21-44CB-950C-A510138EEA03}"/>
                  </a:ext>
                </a:extLst>
              </p:cNvPr>
              <p:cNvSpPr txBox="1"/>
              <p:nvPr/>
            </p:nvSpPr>
            <p:spPr>
              <a:xfrm>
                <a:off x="6307180" y="4533428"/>
                <a:ext cx="5037575" cy="1139992"/>
              </a:xfrm>
              <a:prstGeom prst="rect">
                <a:avLst/>
              </a:prstGeom>
              <a:noFill/>
            </p:spPr>
            <p:txBody>
              <a:bodyPr wrap="square">
                <a:spAutoFit/>
              </a:bodyPr>
              <a:lstStyle/>
              <a:p>
                <a:r>
                  <a:rPr lang="en-US" sz="2200" dirty="0"/>
                  <a:t>Value of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𝑟</m:t>
                        </m:r>
                      </m:e>
                      <m:sub>
                        <m:r>
                          <a:rPr lang="en-US" sz="2200" b="0" i="1" smtClean="0">
                            <a:latin typeface="Cambria Math" panose="02040503050406030204" pitchFamily="18" charset="0"/>
                          </a:rPr>
                          <m:t>2</m:t>
                        </m:r>
                      </m:sub>
                    </m:sSub>
                  </m:oMath>
                </a14:m>
                <a:r>
                  <a:rPr lang="en-US" sz="2200" dirty="0"/>
                  <a:t> is way outside </a:t>
                </a:r>
                <a14:m>
                  <m:oMath xmlns:m="http://schemas.openxmlformats.org/officeDocument/2006/math">
                    <m:r>
                      <a:rPr lang="en-US" sz="220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1.96/</m:t>
                    </m:r>
                    <m:rad>
                      <m:radPr>
                        <m:degHide m:val="on"/>
                        <m:ctrlPr>
                          <a:rPr lang="en-US" sz="2200" b="0" i="1" smtClean="0">
                            <a:latin typeface="Cambria Math" panose="02040503050406030204" pitchFamily="18" charset="0"/>
                            <a:ea typeface="Cambria Math" panose="02040503050406030204" pitchFamily="18" charset="0"/>
                          </a:rPr>
                        </m:ctrlPr>
                      </m:radPr>
                      <m:deg/>
                      <m:e>
                        <m:r>
                          <a:rPr lang="en-US" sz="2200" b="0" i="1" smtClean="0">
                            <a:latin typeface="Cambria Math" panose="02040503050406030204" pitchFamily="18" charset="0"/>
                            <a:ea typeface="Cambria Math" panose="02040503050406030204" pitchFamily="18" charset="0"/>
                          </a:rPr>
                          <m:t>𝑁</m:t>
                        </m:r>
                      </m:e>
                    </m:rad>
                  </m:oMath>
                </a14:m>
                <a:r>
                  <a:rPr lang="en-US" sz="2200" dirty="0"/>
                  <a:t> interval, rest of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𝑟</m:t>
                        </m:r>
                      </m:e>
                      <m:sub>
                        <m:r>
                          <a:rPr lang="en-US" sz="2200" b="0" i="1" smtClean="0">
                            <a:latin typeface="Cambria Math" panose="02040503050406030204" pitchFamily="18" charset="0"/>
                          </a:rPr>
                          <m:t>𝑘</m:t>
                        </m:r>
                      </m:sub>
                    </m:sSub>
                  </m:oMath>
                </a14:m>
                <a:r>
                  <a:rPr lang="en-US" sz="2200" dirty="0"/>
                  <a:t> values are 95% within the interval INCLUDING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𝑟</m:t>
                        </m:r>
                      </m:e>
                      <m:sub>
                        <m:r>
                          <a:rPr lang="en-US" sz="2200" b="0" i="1" smtClean="0">
                            <a:latin typeface="Cambria Math" panose="02040503050406030204" pitchFamily="18" charset="0"/>
                          </a:rPr>
                          <m:t>1</m:t>
                        </m:r>
                      </m:sub>
                    </m:sSub>
                  </m:oMath>
                </a14:m>
                <a:endParaRPr lang="en-US" sz="2200" dirty="0"/>
              </a:p>
            </p:txBody>
          </p:sp>
        </mc:Choice>
        <mc:Fallback xmlns="">
          <p:sp>
            <p:nvSpPr>
              <p:cNvPr id="10" name="TextBox 9">
                <a:extLst>
                  <a:ext uri="{FF2B5EF4-FFF2-40B4-BE49-F238E27FC236}">
                    <a16:creationId xmlns:a16="http://schemas.microsoft.com/office/drawing/2014/main" id="{64F6A306-AE21-44CB-950C-A510138EEA03}"/>
                  </a:ext>
                </a:extLst>
              </p:cNvPr>
              <p:cNvSpPr txBox="1">
                <a:spLocks noRot="1" noChangeAspect="1" noMove="1" noResize="1" noEditPoints="1" noAdjustHandles="1" noChangeArrowheads="1" noChangeShapeType="1" noTextEdit="1"/>
              </p:cNvSpPr>
              <p:nvPr/>
            </p:nvSpPr>
            <p:spPr>
              <a:xfrm>
                <a:off x="6307180" y="4533428"/>
                <a:ext cx="5037575" cy="1139992"/>
              </a:xfrm>
              <a:prstGeom prst="rect">
                <a:avLst/>
              </a:prstGeom>
              <a:blipFill>
                <a:blip r:embed="rId3"/>
                <a:stretch>
                  <a:fillRect l="-1574" t="-1070" b="-96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4DA9228-9311-43F3-AD3C-244261E7711E}"/>
                  </a:ext>
                </a:extLst>
              </p:cNvPr>
              <p:cNvSpPr txBox="1"/>
              <p:nvPr/>
            </p:nvSpPr>
            <p:spPr>
              <a:xfrm>
                <a:off x="6307180" y="5811324"/>
                <a:ext cx="1935479" cy="769441"/>
              </a:xfrm>
              <a:prstGeom prst="rect">
                <a:avLst/>
              </a:prstGeom>
              <a:noFill/>
            </p:spPr>
            <p:txBody>
              <a:bodyPr wrap="square">
                <a:spAutoFit/>
              </a:bodyPr>
              <a:lstStyle/>
              <a:p>
                <a:r>
                  <a:rPr lang="en-US" sz="2200" dirty="0">
                    <a:solidFill>
                      <a:srgbClr val="0070C0"/>
                    </a:solidFill>
                  </a:rPr>
                  <a:t>Estimate </a:t>
                </a:r>
                <a14:m>
                  <m:oMath xmlns:m="http://schemas.openxmlformats.org/officeDocument/2006/math">
                    <m:sSub>
                      <m:sSubPr>
                        <m:ctrlPr>
                          <a:rPr lang="en-US" sz="2200" b="0" i="1" smtClean="0">
                            <a:solidFill>
                              <a:srgbClr val="0070C0"/>
                            </a:solidFill>
                            <a:latin typeface="Cambria Math" panose="02040503050406030204" pitchFamily="18" charset="0"/>
                          </a:rPr>
                        </m:ctrlPr>
                      </m:sSubPr>
                      <m:e>
                        <m:r>
                          <a:rPr lang="en-US" sz="2200" i="1">
                            <a:solidFill>
                              <a:srgbClr val="0070C0"/>
                            </a:solidFill>
                            <a:latin typeface="Cambria Math" panose="02040503050406030204" pitchFamily="18" charset="0"/>
                            <a:ea typeface="Cambria Math" panose="02040503050406030204" pitchFamily="18" charset="0"/>
                          </a:rPr>
                          <m:t>𝜃</m:t>
                        </m:r>
                      </m:e>
                      <m:sub>
                        <m:r>
                          <a:rPr lang="en-US" sz="2200" b="0" i="1" smtClean="0">
                            <a:solidFill>
                              <a:srgbClr val="0070C0"/>
                            </a:solidFill>
                            <a:latin typeface="Cambria Math" panose="02040503050406030204" pitchFamily="18" charset="0"/>
                          </a:rPr>
                          <m:t>1</m:t>
                        </m:r>
                      </m:sub>
                    </m:sSub>
                  </m:oMath>
                </a14:m>
                <a:r>
                  <a:rPr lang="en-US" sz="2200" dirty="0">
                    <a:solidFill>
                      <a:srgbClr val="0070C0"/>
                    </a:solidFill>
                  </a:rPr>
                  <a:t>, </a:t>
                </a:r>
                <a14:m>
                  <m:oMath xmlns:m="http://schemas.openxmlformats.org/officeDocument/2006/math">
                    <m:sSub>
                      <m:sSubPr>
                        <m:ctrlPr>
                          <a:rPr lang="en-US" sz="2200" i="1">
                            <a:solidFill>
                              <a:srgbClr val="0070C0"/>
                            </a:solidFill>
                            <a:latin typeface="Cambria Math" panose="02040503050406030204" pitchFamily="18" charset="0"/>
                          </a:rPr>
                        </m:ctrlPr>
                      </m:sSubPr>
                      <m:e>
                        <m:r>
                          <a:rPr lang="en-US" sz="2200" i="1">
                            <a:solidFill>
                              <a:srgbClr val="0070C0"/>
                            </a:solidFill>
                            <a:latin typeface="Cambria Math" panose="02040503050406030204" pitchFamily="18" charset="0"/>
                            <a:ea typeface="Cambria Math" panose="02040503050406030204" pitchFamily="18" charset="0"/>
                          </a:rPr>
                          <m:t>𝜃</m:t>
                        </m:r>
                      </m:e>
                      <m:sub>
                        <m:r>
                          <a:rPr lang="en-US" sz="2200" b="0" i="1" smtClean="0">
                            <a:solidFill>
                              <a:srgbClr val="0070C0"/>
                            </a:solidFill>
                            <a:latin typeface="Cambria Math" panose="02040503050406030204" pitchFamily="18" charset="0"/>
                            <a:ea typeface="Cambria Math" panose="02040503050406030204" pitchFamily="18" charset="0"/>
                          </a:rPr>
                          <m:t>2</m:t>
                        </m:r>
                      </m:sub>
                    </m:sSub>
                  </m:oMath>
                </a14:m>
                <a:r>
                  <a:rPr lang="en-US" sz="2200" dirty="0">
                    <a:solidFill>
                      <a:srgbClr val="0070C0"/>
                    </a:solidFill>
                  </a:rPr>
                  <a:t> using</a:t>
                </a:r>
              </a:p>
            </p:txBody>
          </p:sp>
        </mc:Choice>
        <mc:Fallback xmlns="">
          <p:sp>
            <p:nvSpPr>
              <p:cNvPr id="12" name="TextBox 11">
                <a:extLst>
                  <a:ext uri="{FF2B5EF4-FFF2-40B4-BE49-F238E27FC236}">
                    <a16:creationId xmlns:a16="http://schemas.microsoft.com/office/drawing/2014/main" id="{64DA9228-9311-43F3-AD3C-244261E7711E}"/>
                  </a:ext>
                </a:extLst>
              </p:cNvPr>
              <p:cNvSpPr txBox="1">
                <a:spLocks noRot="1" noChangeAspect="1" noMove="1" noResize="1" noEditPoints="1" noAdjustHandles="1" noChangeArrowheads="1" noChangeShapeType="1" noTextEdit="1"/>
              </p:cNvSpPr>
              <p:nvPr/>
            </p:nvSpPr>
            <p:spPr>
              <a:xfrm>
                <a:off x="6307180" y="5811324"/>
                <a:ext cx="1935479" cy="769441"/>
              </a:xfrm>
              <a:prstGeom prst="rect">
                <a:avLst/>
              </a:prstGeom>
              <a:blipFill>
                <a:blip r:embed="rId4"/>
                <a:stretch>
                  <a:fillRect l="-4101" t="-4724" b="-14961"/>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A58738FB-E83C-4160-9592-D6EC9A410A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630" y="5194865"/>
            <a:ext cx="5825109" cy="1520957"/>
          </a:xfrm>
          <a:prstGeom prst="rect">
            <a:avLst/>
          </a:prstGeom>
        </p:spPr>
      </p:pic>
      <p:pic>
        <p:nvPicPr>
          <p:cNvPr id="17" name="Picture 16" descr="A picture containing text, antenna&#10;&#10;Description automatically generated">
            <a:extLst>
              <a:ext uri="{FF2B5EF4-FFF2-40B4-BE49-F238E27FC236}">
                <a16:creationId xmlns:a16="http://schemas.microsoft.com/office/drawing/2014/main" id="{E25A2BEC-C2F4-4A82-89B6-68C1C4B7CE6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629" y="3344628"/>
            <a:ext cx="5825109" cy="1850237"/>
          </a:xfrm>
          <a:prstGeom prst="rect">
            <a:avLst/>
          </a:prstGeom>
        </p:spPr>
      </p:pic>
      <p:pic>
        <p:nvPicPr>
          <p:cNvPr id="19" name="Picture 18" descr="Chart, timeline&#10;&#10;Description automatically generated">
            <a:extLst>
              <a:ext uri="{FF2B5EF4-FFF2-40B4-BE49-F238E27FC236}">
                <a16:creationId xmlns:a16="http://schemas.microsoft.com/office/drawing/2014/main" id="{EC00CA0E-A184-4787-B406-99296CF9392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82738" y="185794"/>
            <a:ext cx="5944387" cy="1877174"/>
          </a:xfrm>
          <a:prstGeom prst="rect">
            <a:avLst/>
          </a:prstGeom>
        </p:spPr>
      </p:pic>
      <p:pic>
        <p:nvPicPr>
          <p:cNvPr id="21" name="Picture 20" descr="A picture containing graphical user interface&#10;&#10;Description automatically generated">
            <a:extLst>
              <a:ext uri="{FF2B5EF4-FFF2-40B4-BE49-F238E27FC236}">
                <a16:creationId xmlns:a16="http://schemas.microsoft.com/office/drawing/2014/main" id="{FE65AB6E-3116-49A5-AF4E-2ACE4D3FE79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82738" y="2152382"/>
            <a:ext cx="5944387" cy="1580356"/>
          </a:xfrm>
          <a:prstGeom prst="rect">
            <a:avLst/>
          </a:prstGeom>
        </p:spPr>
      </p:pic>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48256E18-E5AC-4DDE-900F-A8456F91B038}"/>
                  </a:ext>
                </a:extLst>
              </p:cNvPr>
              <p:cNvSpPr txBox="1"/>
              <p:nvPr/>
            </p:nvSpPr>
            <p:spPr>
              <a:xfrm>
                <a:off x="820009" y="2352741"/>
                <a:ext cx="3519049"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+0.3</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b="0" i="1" smtClean="0">
                              <a:latin typeface="Cambria Math" panose="02040503050406030204" pitchFamily="18" charset="0"/>
                            </a:rPr>
                            <m:t>−1</m:t>
                          </m:r>
                        </m:sub>
                      </m:sSub>
                      <m:r>
                        <a:rPr lang="en-US" sz="2200" b="0" i="1" smtClean="0">
                          <a:latin typeface="Cambria Math" panose="02040503050406030204" pitchFamily="18" charset="0"/>
                        </a:rPr>
                        <m:t>−0.8</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i="1">
                              <a:latin typeface="Cambria Math" panose="02040503050406030204" pitchFamily="18" charset="0"/>
                            </a:rPr>
                            <m:t>−2</m:t>
                          </m:r>
                        </m:sub>
                      </m:sSub>
                    </m:oMath>
                  </m:oMathPara>
                </a14:m>
                <a:endParaRPr lang="en-US" sz="2200" dirty="0"/>
              </a:p>
            </p:txBody>
          </p:sp>
        </mc:Choice>
        <mc:Fallback xmlns="">
          <p:sp>
            <p:nvSpPr>
              <p:cNvPr id="23" name="TextBox 22">
                <a:extLst>
                  <a:ext uri="{FF2B5EF4-FFF2-40B4-BE49-F238E27FC236}">
                    <a16:creationId xmlns:a16="http://schemas.microsoft.com/office/drawing/2014/main" id="{48256E18-E5AC-4DDE-900F-A8456F91B038}"/>
                  </a:ext>
                </a:extLst>
              </p:cNvPr>
              <p:cNvSpPr txBox="1">
                <a:spLocks noRot="1" noChangeAspect="1" noMove="1" noResize="1" noEditPoints="1" noAdjustHandles="1" noChangeArrowheads="1" noChangeShapeType="1" noTextEdit="1"/>
              </p:cNvSpPr>
              <p:nvPr/>
            </p:nvSpPr>
            <p:spPr>
              <a:xfrm>
                <a:off x="820009" y="2352741"/>
                <a:ext cx="3519049" cy="430887"/>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D972AD2D-E5F2-480A-8551-AE471D7C0037}"/>
                  </a:ext>
                </a:extLst>
              </p:cNvPr>
              <p:cNvSpPr txBox="1"/>
              <p:nvPr/>
            </p:nvSpPr>
            <p:spPr>
              <a:xfrm>
                <a:off x="820009" y="1865558"/>
                <a:ext cx="2303262" cy="4419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 </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m:t>
                          </m:r>
                        </m:e>
                        <m:sup>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𝑑</m:t>
                          </m:r>
                        </m:sup>
                      </m:sSup>
                      <m:r>
                        <a:rPr lang="en-US" sz="2200" b="0" i="1" smtClean="0">
                          <a:latin typeface="Cambria Math" panose="02040503050406030204" pitchFamily="18" charset="0"/>
                        </a:rPr>
                        <m:t> </m:t>
                      </m:r>
                      <m:r>
                        <a:rPr lang="en-US" sz="2200" b="0" i="1" smtClean="0">
                          <a:latin typeface="Cambria Math" panose="02040503050406030204" pitchFamily="18" charset="0"/>
                        </a:rPr>
                        <m:t>𝑁</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0, 0.5</m:t>
                          </m:r>
                        </m:e>
                      </m:d>
                    </m:oMath>
                  </m:oMathPara>
                </a14:m>
                <a:endParaRPr lang="en-US" sz="2200" dirty="0"/>
              </a:p>
            </p:txBody>
          </p:sp>
        </mc:Choice>
        <mc:Fallback xmlns="">
          <p:sp>
            <p:nvSpPr>
              <p:cNvPr id="25" name="TextBox 24">
                <a:extLst>
                  <a:ext uri="{FF2B5EF4-FFF2-40B4-BE49-F238E27FC236}">
                    <a16:creationId xmlns:a16="http://schemas.microsoft.com/office/drawing/2014/main" id="{D972AD2D-E5F2-480A-8551-AE471D7C0037}"/>
                  </a:ext>
                </a:extLst>
              </p:cNvPr>
              <p:cNvSpPr txBox="1">
                <a:spLocks noRot="1" noChangeAspect="1" noMove="1" noResize="1" noEditPoints="1" noAdjustHandles="1" noChangeArrowheads="1" noChangeShapeType="1" noTextEdit="1"/>
              </p:cNvSpPr>
              <p:nvPr/>
            </p:nvSpPr>
            <p:spPr>
              <a:xfrm>
                <a:off x="820009" y="1865558"/>
                <a:ext cx="2303262" cy="441916"/>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6AE70F7-FE11-4CE0-AC19-28F50FD39623}"/>
                  </a:ext>
                </a:extLst>
              </p:cNvPr>
              <p:cNvSpPr txBox="1"/>
              <p:nvPr/>
            </p:nvSpPr>
            <p:spPr>
              <a:xfrm>
                <a:off x="6307180" y="3941473"/>
                <a:ext cx="3780151"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+0.9</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b="0" i="1" smtClean="0">
                              <a:latin typeface="Cambria Math" panose="02040503050406030204" pitchFamily="18" charset="0"/>
                            </a:rPr>
                            <m:t>−1</m:t>
                          </m:r>
                        </m:sub>
                      </m:sSub>
                      <m:r>
                        <a:rPr lang="en-US" sz="2200" b="0" i="1" smtClean="0">
                          <a:latin typeface="Cambria Math" panose="02040503050406030204" pitchFamily="18" charset="0"/>
                        </a:rPr>
                        <m:t>+0.75</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i="1">
                              <a:latin typeface="Cambria Math" panose="02040503050406030204" pitchFamily="18" charset="0"/>
                            </a:rPr>
                            <m:t>−2</m:t>
                          </m:r>
                        </m:sub>
                      </m:sSub>
                    </m:oMath>
                  </m:oMathPara>
                </a14:m>
                <a:endParaRPr lang="en-US" sz="2200" dirty="0"/>
              </a:p>
            </p:txBody>
          </p:sp>
        </mc:Choice>
        <mc:Fallback xmlns="">
          <p:sp>
            <p:nvSpPr>
              <p:cNvPr id="27" name="TextBox 26">
                <a:extLst>
                  <a:ext uri="{FF2B5EF4-FFF2-40B4-BE49-F238E27FC236}">
                    <a16:creationId xmlns:a16="http://schemas.microsoft.com/office/drawing/2014/main" id="{86AE70F7-FE11-4CE0-AC19-28F50FD39623}"/>
                  </a:ext>
                </a:extLst>
              </p:cNvPr>
              <p:cNvSpPr txBox="1">
                <a:spLocks noRot="1" noChangeAspect="1" noMove="1" noResize="1" noEditPoints="1" noAdjustHandles="1" noChangeArrowheads="1" noChangeShapeType="1" noTextEdit="1"/>
              </p:cNvSpPr>
              <p:nvPr/>
            </p:nvSpPr>
            <p:spPr>
              <a:xfrm>
                <a:off x="6307180" y="3941473"/>
                <a:ext cx="3780151" cy="430887"/>
              </a:xfrm>
              <a:prstGeom prst="rect">
                <a:avLst/>
              </a:prstGeom>
              <a:blipFill>
                <a:blip r:embed="rId11"/>
                <a:stretch>
                  <a:fillRect b="-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B6E1A3B2-EDDC-49AD-A271-002D6B00784D}"/>
                  </a:ext>
                </a:extLst>
              </p:cNvPr>
              <p:cNvSpPr txBox="1"/>
              <p:nvPr/>
            </p:nvSpPr>
            <p:spPr>
              <a:xfrm>
                <a:off x="8053562" y="5805488"/>
                <a:ext cx="4114600" cy="40421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0070C0"/>
                          </a:solidFill>
                          <a:latin typeface="Cambria Math" panose="02040503050406030204" pitchFamily="18" charset="0"/>
                          <a:ea typeface="Cambria Math" panose="02040503050406030204" pitchFamily="18" charset="0"/>
                        </a:rPr>
                        <m:t>(</m:t>
                      </m:r>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rPr>
                            <m:t>−</m:t>
                          </m:r>
                          <m:r>
                            <a:rPr lang="en-US" sz="2000" i="1">
                              <a:solidFill>
                                <a:srgbClr val="0070C0"/>
                              </a:solidFill>
                              <a:latin typeface="Cambria Math" panose="02040503050406030204" pitchFamily="18" charset="0"/>
                              <a:ea typeface="Cambria Math" panose="02040503050406030204" pitchFamily="18" charset="0"/>
                            </a:rPr>
                            <m:t>𝜃</m:t>
                          </m:r>
                        </m:e>
                        <m:sub>
                          <m:r>
                            <a:rPr lang="en-US" sz="2000" i="1">
                              <a:solidFill>
                                <a:srgbClr val="0070C0"/>
                              </a:solidFill>
                              <a:latin typeface="Cambria Math" panose="02040503050406030204" pitchFamily="18" charset="0"/>
                            </a:rPr>
                            <m:t>1</m:t>
                          </m:r>
                        </m:sub>
                      </m:sSub>
                      <m:r>
                        <a:rPr lang="en-US" sz="2000" i="1">
                          <a:solidFill>
                            <a:srgbClr val="0070C0"/>
                          </a:solidFill>
                          <a:latin typeface="Cambria Math" panose="02040503050406030204" pitchFamily="18" charset="0"/>
                        </a:rPr>
                        <m:t>+</m:t>
                      </m:r>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ea typeface="Cambria Math" panose="02040503050406030204" pitchFamily="18" charset="0"/>
                            </a:rPr>
                            <m:t>𝜃</m:t>
                          </m:r>
                        </m:e>
                        <m:sub>
                          <m:r>
                            <a:rPr lang="en-US" sz="2000" i="1">
                              <a:solidFill>
                                <a:srgbClr val="0070C0"/>
                              </a:solidFill>
                              <a:latin typeface="Cambria Math" panose="02040503050406030204" pitchFamily="18" charset="0"/>
                            </a:rPr>
                            <m:t>1</m:t>
                          </m:r>
                        </m:sub>
                      </m:sSub>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ea typeface="Cambria Math" panose="02040503050406030204" pitchFamily="18" charset="0"/>
                            </a:rPr>
                            <m:t>𝜃</m:t>
                          </m:r>
                        </m:e>
                        <m:sub>
                          <m:r>
                            <a:rPr lang="en-US" sz="2000" i="1">
                              <a:solidFill>
                                <a:srgbClr val="0070C0"/>
                              </a:solidFill>
                              <a:latin typeface="Cambria Math" panose="02040503050406030204" pitchFamily="18" charset="0"/>
                              <a:ea typeface="Cambria Math" panose="02040503050406030204" pitchFamily="18" charset="0"/>
                            </a:rPr>
                            <m:t>2</m:t>
                          </m:r>
                        </m:sub>
                      </m:sSub>
                      <m:r>
                        <a:rPr lang="en-US" sz="2000" b="0" i="1" smtClean="0">
                          <a:solidFill>
                            <a:srgbClr val="0070C0"/>
                          </a:solidFill>
                          <a:latin typeface="Cambria Math" panose="02040503050406030204" pitchFamily="18" charset="0"/>
                          <a:ea typeface="Cambria Math" panose="02040503050406030204" pitchFamily="18" charset="0"/>
                        </a:rPr>
                        <m:t>)/</m:t>
                      </m:r>
                      <m:d>
                        <m:dPr>
                          <m:ctrlPr>
                            <a:rPr lang="en-US" sz="2000" i="1">
                              <a:solidFill>
                                <a:srgbClr val="0070C0"/>
                              </a:solidFill>
                              <a:latin typeface="Cambria Math" panose="02040503050406030204" pitchFamily="18" charset="0"/>
                              <a:ea typeface="Cambria Math" panose="02040503050406030204" pitchFamily="18" charset="0"/>
                            </a:rPr>
                          </m:ctrlPr>
                        </m:dPr>
                        <m:e>
                          <m:r>
                            <a:rPr lang="en-US" sz="2000" i="1">
                              <a:solidFill>
                                <a:srgbClr val="0070C0"/>
                              </a:solidFill>
                              <a:latin typeface="Cambria Math" panose="02040503050406030204" pitchFamily="18" charset="0"/>
                              <a:ea typeface="Cambria Math" panose="02040503050406030204" pitchFamily="18" charset="0"/>
                            </a:rPr>
                            <m:t>1+</m:t>
                          </m:r>
                          <m:sSubSup>
                            <m:sSubSupPr>
                              <m:ctrlPr>
                                <a:rPr lang="en-US" sz="2000" i="1">
                                  <a:solidFill>
                                    <a:srgbClr val="0070C0"/>
                                  </a:solidFill>
                                  <a:latin typeface="Cambria Math" panose="02040503050406030204" pitchFamily="18" charset="0"/>
                                  <a:ea typeface="Cambria Math" panose="02040503050406030204" pitchFamily="18" charset="0"/>
                                </a:rPr>
                              </m:ctrlPr>
                            </m:sSubSupPr>
                            <m:e>
                              <m:r>
                                <a:rPr lang="en-US" sz="2000" i="1">
                                  <a:solidFill>
                                    <a:srgbClr val="0070C0"/>
                                  </a:solidFill>
                                  <a:latin typeface="Cambria Math" panose="02040503050406030204" pitchFamily="18" charset="0"/>
                                  <a:ea typeface="Cambria Math" panose="02040503050406030204" pitchFamily="18" charset="0"/>
                                </a:rPr>
                                <m:t>𝜃</m:t>
                              </m:r>
                            </m:e>
                            <m:sub>
                              <m:r>
                                <a:rPr lang="en-US" sz="2000" i="1">
                                  <a:solidFill>
                                    <a:srgbClr val="0070C0"/>
                                  </a:solidFill>
                                  <a:latin typeface="Cambria Math" panose="02040503050406030204" pitchFamily="18" charset="0"/>
                                  <a:ea typeface="Cambria Math" panose="02040503050406030204" pitchFamily="18" charset="0"/>
                                </a:rPr>
                                <m:t>1</m:t>
                              </m:r>
                            </m:sub>
                            <m:sup>
                              <m:r>
                                <a:rPr lang="en-US" sz="2000" i="1">
                                  <a:solidFill>
                                    <a:srgbClr val="0070C0"/>
                                  </a:solidFill>
                                  <a:latin typeface="Cambria Math" panose="02040503050406030204" pitchFamily="18" charset="0"/>
                                  <a:ea typeface="Cambria Math" panose="02040503050406030204" pitchFamily="18" charset="0"/>
                                </a:rPr>
                                <m:t>2</m:t>
                              </m:r>
                            </m:sup>
                          </m:sSubSup>
                          <m:r>
                            <a:rPr lang="en-US" sz="2000" i="1">
                              <a:solidFill>
                                <a:srgbClr val="0070C0"/>
                              </a:solidFill>
                              <a:latin typeface="Cambria Math" panose="02040503050406030204" pitchFamily="18" charset="0"/>
                              <a:ea typeface="Cambria Math" panose="02040503050406030204" pitchFamily="18" charset="0"/>
                            </a:rPr>
                            <m:t>+</m:t>
                          </m:r>
                          <m:sSubSup>
                            <m:sSubSupPr>
                              <m:ctrlPr>
                                <a:rPr lang="en-US" sz="2000" i="1">
                                  <a:solidFill>
                                    <a:srgbClr val="0070C0"/>
                                  </a:solidFill>
                                  <a:latin typeface="Cambria Math" panose="02040503050406030204" pitchFamily="18" charset="0"/>
                                  <a:ea typeface="Cambria Math" panose="02040503050406030204" pitchFamily="18" charset="0"/>
                                </a:rPr>
                              </m:ctrlPr>
                            </m:sSubSupPr>
                            <m:e>
                              <m:r>
                                <a:rPr lang="en-US" sz="2000" i="1">
                                  <a:solidFill>
                                    <a:srgbClr val="0070C0"/>
                                  </a:solidFill>
                                  <a:latin typeface="Cambria Math" panose="02040503050406030204" pitchFamily="18" charset="0"/>
                                  <a:ea typeface="Cambria Math" panose="02040503050406030204" pitchFamily="18" charset="0"/>
                                </a:rPr>
                                <m:t>𝜃</m:t>
                              </m:r>
                            </m:e>
                            <m:sub>
                              <m:r>
                                <a:rPr lang="en-US" sz="2000" i="1">
                                  <a:solidFill>
                                    <a:srgbClr val="0070C0"/>
                                  </a:solidFill>
                                  <a:latin typeface="Cambria Math" panose="02040503050406030204" pitchFamily="18" charset="0"/>
                                  <a:ea typeface="Cambria Math" panose="02040503050406030204" pitchFamily="18" charset="0"/>
                                </a:rPr>
                                <m:t>2</m:t>
                              </m:r>
                            </m:sub>
                            <m:sup>
                              <m:r>
                                <a:rPr lang="en-US" sz="2000" i="1">
                                  <a:solidFill>
                                    <a:srgbClr val="0070C0"/>
                                  </a:solidFill>
                                  <a:latin typeface="Cambria Math" panose="02040503050406030204" pitchFamily="18" charset="0"/>
                                  <a:ea typeface="Cambria Math" panose="02040503050406030204" pitchFamily="18" charset="0"/>
                                </a:rPr>
                                <m:t>2</m:t>
                              </m:r>
                            </m:sup>
                          </m:sSubSup>
                        </m:e>
                      </m:d>
                      <m:r>
                        <a:rPr lang="en-US" sz="2000" i="1" dirty="0" smtClean="0">
                          <a:solidFill>
                            <a:srgbClr val="0070C0"/>
                          </a:solidFill>
                          <a:latin typeface="Cambria Math" panose="02040503050406030204" pitchFamily="18" charset="0"/>
                        </a:rPr>
                        <m:t>=</m:t>
                      </m:r>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rPr>
                            <m:t>𝑟</m:t>
                          </m:r>
                        </m:e>
                        <m:sub>
                          <m:r>
                            <a:rPr lang="en-US" sz="2000" b="0" i="1" smtClean="0">
                              <a:solidFill>
                                <a:srgbClr val="0070C0"/>
                              </a:solidFill>
                              <a:latin typeface="Cambria Math" panose="02040503050406030204" pitchFamily="18" charset="0"/>
                            </a:rPr>
                            <m:t>1</m:t>
                          </m:r>
                        </m:sub>
                      </m:sSub>
                    </m:oMath>
                  </m:oMathPara>
                </a14:m>
                <a:endParaRPr lang="en-US" sz="2000" dirty="0">
                  <a:solidFill>
                    <a:srgbClr val="0070C0"/>
                  </a:solidFill>
                </a:endParaRPr>
              </a:p>
            </p:txBody>
          </p:sp>
        </mc:Choice>
        <mc:Fallback xmlns="">
          <p:sp>
            <p:nvSpPr>
              <p:cNvPr id="30" name="TextBox 29">
                <a:extLst>
                  <a:ext uri="{FF2B5EF4-FFF2-40B4-BE49-F238E27FC236}">
                    <a16:creationId xmlns:a16="http://schemas.microsoft.com/office/drawing/2014/main" id="{B6E1A3B2-EDDC-49AD-A271-002D6B00784D}"/>
                  </a:ext>
                </a:extLst>
              </p:cNvPr>
              <p:cNvSpPr txBox="1">
                <a:spLocks noRot="1" noChangeAspect="1" noMove="1" noResize="1" noEditPoints="1" noAdjustHandles="1" noChangeArrowheads="1" noChangeShapeType="1" noTextEdit="1"/>
              </p:cNvSpPr>
              <p:nvPr/>
            </p:nvSpPr>
            <p:spPr>
              <a:xfrm>
                <a:off x="8053562" y="5805488"/>
                <a:ext cx="4114600" cy="404213"/>
              </a:xfrm>
              <a:prstGeom prst="rect">
                <a:avLst/>
              </a:prstGeom>
              <a:blipFill>
                <a:blip r:embed="rId12"/>
                <a:stretch>
                  <a:fillRect b="-149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C3D0EB33-0B65-4789-B203-AA8FDA4E49A3}"/>
                  </a:ext>
                </a:extLst>
              </p:cNvPr>
              <p:cNvSpPr txBox="1"/>
              <p:nvPr/>
            </p:nvSpPr>
            <p:spPr>
              <a:xfrm>
                <a:off x="8005055" y="6237265"/>
                <a:ext cx="3326849" cy="40421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rPr>
                            <m:t>−</m:t>
                          </m:r>
                          <m:r>
                            <a:rPr lang="en-US" sz="2000" i="1">
                              <a:solidFill>
                                <a:srgbClr val="0070C0"/>
                              </a:solidFill>
                              <a:latin typeface="Cambria Math" panose="02040503050406030204" pitchFamily="18" charset="0"/>
                              <a:ea typeface="Cambria Math" panose="02040503050406030204" pitchFamily="18" charset="0"/>
                            </a:rPr>
                            <m:t>𝜃</m:t>
                          </m:r>
                        </m:e>
                        <m:sub>
                          <m:r>
                            <a:rPr lang="en-US" sz="2000" i="1">
                              <a:solidFill>
                                <a:srgbClr val="0070C0"/>
                              </a:solidFill>
                              <a:latin typeface="Cambria Math" panose="02040503050406030204" pitchFamily="18" charset="0"/>
                            </a:rPr>
                            <m:t>1</m:t>
                          </m:r>
                        </m:sub>
                      </m:sSub>
                      <m:r>
                        <a:rPr lang="en-US" sz="2000" b="0" i="1" smtClean="0">
                          <a:solidFill>
                            <a:srgbClr val="0070C0"/>
                          </a:solidFill>
                          <a:latin typeface="Cambria Math" panose="02040503050406030204" pitchFamily="18" charset="0"/>
                          <a:ea typeface="Cambria Math" panose="02040503050406030204" pitchFamily="18" charset="0"/>
                        </a:rPr>
                        <m:t>/</m:t>
                      </m:r>
                      <m:d>
                        <m:dPr>
                          <m:ctrlPr>
                            <a:rPr lang="en-US" sz="2000" i="1">
                              <a:solidFill>
                                <a:srgbClr val="0070C0"/>
                              </a:solidFill>
                              <a:latin typeface="Cambria Math" panose="02040503050406030204" pitchFamily="18" charset="0"/>
                              <a:ea typeface="Cambria Math" panose="02040503050406030204" pitchFamily="18" charset="0"/>
                            </a:rPr>
                          </m:ctrlPr>
                        </m:dPr>
                        <m:e>
                          <m:r>
                            <a:rPr lang="en-US" sz="2000" i="1">
                              <a:solidFill>
                                <a:srgbClr val="0070C0"/>
                              </a:solidFill>
                              <a:latin typeface="Cambria Math" panose="02040503050406030204" pitchFamily="18" charset="0"/>
                              <a:ea typeface="Cambria Math" panose="02040503050406030204" pitchFamily="18" charset="0"/>
                            </a:rPr>
                            <m:t>1+</m:t>
                          </m:r>
                          <m:sSubSup>
                            <m:sSubSupPr>
                              <m:ctrlPr>
                                <a:rPr lang="en-US" sz="2000" i="1">
                                  <a:solidFill>
                                    <a:srgbClr val="0070C0"/>
                                  </a:solidFill>
                                  <a:latin typeface="Cambria Math" panose="02040503050406030204" pitchFamily="18" charset="0"/>
                                  <a:ea typeface="Cambria Math" panose="02040503050406030204" pitchFamily="18" charset="0"/>
                                </a:rPr>
                              </m:ctrlPr>
                            </m:sSubSupPr>
                            <m:e>
                              <m:r>
                                <a:rPr lang="en-US" sz="2000" i="1">
                                  <a:solidFill>
                                    <a:srgbClr val="0070C0"/>
                                  </a:solidFill>
                                  <a:latin typeface="Cambria Math" panose="02040503050406030204" pitchFamily="18" charset="0"/>
                                  <a:ea typeface="Cambria Math" panose="02040503050406030204" pitchFamily="18" charset="0"/>
                                </a:rPr>
                                <m:t>𝜃</m:t>
                              </m:r>
                            </m:e>
                            <m:sub>
                              <m:r>
                                <a:rPr lang="en-US" sz="2000" i="1">
                                  <a:solidFill>
                                    <a:srgbClr val="0070C0"/>
                                  </a:solidFill>
                                  <a:latin typeface="Cambria Math" panose="02040503050406030204" pitchFamily="18" charset="0"/>
                                  <a:ea typeface="Cambria Math" panose="02040503050406030204" pitchFamily="18" charset="0"/>
                                </a:rPr>
                                <m:t>1</m:t>
                              </m:r>
                            </m:sub>
                            <m:sup>
                              <m:r>
                                <a:rPr lang="en-US" sz="2000" i="1">
                                  <a:solidFill>
                                    <a:srgbClr val="0070C0"/>
                                  </a:solidFill>
                                  <a:latin typeface="Cambria Math" panose="02040503050406030204" pitchFamily="18" charset="0"/>
                                  <a:ea typeface="Cambria Math" panose="02040503050406030204" pitchFamily="18" charset="0"/>
                                </a:rPr>
                                <m:t>2</m:t>
                              </m:r>
                            </m:sup>
                          </m:sSubSup>
                          <m:r>
                            <a:rPr lang="en-US" sz="2000" i="1">
                              <a:solidFill>
                                <a:srgbClr val="0070C0"/>
                              </a:solidFill>
                              <a:latin typeface="Cambria Math" panose="02040503050406030204" pitchFamily="18" charset="0"/>
                              <a:ea typeface="Cambria Math" panose="02040503050406030204" pitchFamily="18" charset="0"/>
                            </a:rPr>
                            <m:t>+</m:t>
                          </m:r>
                          <m:sSubSup>
                            <m:sSubSupPr>
                              <m:ctrlPr>
                                <a:rPr lang="en-US" sz="2000" i="1">
                                  <a:solidFill>
                                    <a:srgbClr val="0070C0"/>
                                  </a:solidFill>
                                  <a:latin typeface="Cambria Math" panose="02040503050406030204" pitchFamily="18" charset="0"/>
                                  <a:ea typeface="Cambria Math" panose="02040503050406030204" pitchFamily="18" charset="0"/>
                                </a:rPr>
                              </m:ctrlPr>
                            </m:sSubSupPr>
                            <m:e>
                              <m:r>
                                <a:rPr lang="en-US" sz="2000" i="1">
                                  <a:solidFill>
                                    <a:srgbClr val="0070C0"/>
                                  </a:solidFill>
                                  <a:latin typeface="Cambria Math" panose="02040503050406030204" pitchFamily="18" charset="0"/>
                                  <a:ea typeface="Cambria Math" panose="02040503050406030204" pitchFamily="18" charset="0"/>
                                </a:rPr>
                                <m:t>𝜃</m:t>
                              </m:r>
                            </m:e>
                            <m:sub>
                              <m:r>
                                <a:rPr lang="en-US" sz="2000" i="1">
                                  <a:solidFill>
                                    <a:srgbClr val="0070C0"/>
                                  </a:solidFill>
                                  <a:latin typeface="Cambria Math" panose="02040503050406030204" pitchFamily="18" charset="0"/>
                                  <a:ea typeface="Cambria Math" panose="02040503050406030204" pitchFamily="18" charset="0"/>
                                </a:rPr>
                                <m:t>2</m:t>
                              </m:r>
                            </m:sub>
                            <m:sup>
                              <m:r>
                                <a:rPr lang="en-US" sz="2000" i="1">
                                  <a:solidFill>
                                    <a:srgbClr val="0070C0"/>
                                  </a:solidFill>
                                  <a:latin typeface="Cambria Math" panose="02040503050406030204" pitchFamily="18" charset="0"/>
                                  <a:ea typeface="Cambria Math" panose="02040503050406030204" pitchFamily="18" charset="0"/>
                                </a:rPr>
                                <m:t>2</m:t>
                              </m:r>
                            </m:sup>
                          </m:sSubSup>
                        </m:e>
                      </m:d>
                      <m:r>
                        <a:rPr lang="en-US" sz="2000" i="1" dirty="0" smtClean="0">
                          <a:solidFill>
                            <a:srgbClr val="0070C0"/>
                          </a:solidFill>
                          <a:latin typeface="Cambria Math" panose="02040503050406030204" pitchFamily="18" charset="0"/>
                        </a:rPr>
                        <m:t>=</m:t>
                      </m:r>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rPr>
                            <m:t>𝑟</m:t>
                          </m:r>
                        </m:e>
                        <m:sub>
                          <m:r>
                            <a:rPr lang="en-US" sz="2000" i="1">
                              <a:solidFill>
                                <a:srgbClr val="0070C0"/>
                              </a:solidFill>
                              <a:latin typeface="Cambria Math" panose="02040503050406030204" pitchFamily="18" charset="0"/>
                            </a:rPr>
                            <m:t>2</m:t>
                          </m:r>
                        </m:sub>
                      </m:sSub>
                    </m:oMath>
                  </m:oMathPara>
                </a14:m>
                <a:endParaRPr lang="en-US" sz="2000" dirty="0">
                  <a:solidFill>
                    <a:srgbClr val="0070C0"/>
                  </a:solidFill>
                </a:endParaRPr>
              </a:p>
            </p:txBody>
          </p:sp>
        </mc:Choice>
        <mc:Fallback xmlns="">
          <p:sp>
            <p:nvSpPr>
              <p:cNvPr id="31" name="TextBox 30">
                <a:extLst>
                  <a:ext uri="{FF2B5EF4-FFF2-40B4-BE49-F238E27FC236}">
                    <a16:creationId xmlns:a16="http://schemas.microsoft.com/office/drawing/2014/main" id="{C3D0EB33-0B65-4789-B203-AA8FDA4E49A3}"/>
                  </a:ext>
                </a:extLst>
              </p:cNvPr>
              <p:cNvSpPr txBox="1">
                <a:spLocks noRot="1" noChangeAspect="1" noMove="1" noResize="1" noEditPoints="1" noAdjustHandles="1" noChangeArrowheads="1" noChangeShapeType="1" noTextEdit="1"/>
              </p:cNvSpPr>
              <p:nvPr/>
            </p:nvSpPr>
            <p:spPr>
              <a:xfrm>
                <a:off x="8005055" y="6237265"/>
                <a:ext cx="3326849" cy="404213"/>
              </a:xfrm>
              <a:prstGeom prst="rect">
                <a:avLst/>
              </a:prstGeom>
              <a:blipFill>
                <a:blip r:embed="rId13"/>
                <a:stretch>
                  <a:fillRect b="-15152"/>
                </a:stretch>
              </a:blipFill>
            </p:spPr>
            <p:txBody>
              <a:bodyPr/>
              <a:lstStyle/>
              <a:p>
                <a:r>
                  <a:rPr lang="en-US">
                    <a:noFill/>
                  </a:rPr>
                  <a:t> </a:t>
                </a:r>
              </a:p>
            </p:txBody>
          </p:sp>
        </mc:Fallback>
      </mc:AlternateContent>
    </p:spTree>
    <p:extLst>
      <p:ext uri="{BB962C8B-B14F-4D97-AF65-F5344CB8AC3E}">
        <p14:creationId xmlns:p14="http://schemas.microsoft.com/office/powerpoint/2010/main" val="1135852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down)">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1000"/>
                                        <p:tgtEl>
                                          <p:spTgt spid="12"/>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wipe(left)">
                                      <p:cBhvr>
                                        <p:cTn id="16" dur="1000"/>
                                        <p:tgtEl>
                                          <p:spTgt spid="30"/>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ipe(left)">
                                      <p:cBhvr>
                                        <p:cTn id="19" dur="1000"/>
                                        <p:tgtEl>
                                          <p:spTgt spid="31"/>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wipe(left)">
                                      <p:cBhvr>
                                        <p:cTn id="24" dur="10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left)">
                                      <p:cBhvr>
                                        <p:cTn id="29" dur="1000"/>
                                        <p:tgtEl>
                                          <p:spTgt spid="3"/>
                                        </p:tgtEl>
                                      </p:cBhvr>
                                    </p:animEffect>
                                  </p:childTnLst>
                                </p:cTn>
                              </p:par>
                            </p:childTnLst>
                          </p:cTn>
                        </p:par>
                        <p:par>
                          <p:cTn id="30" fill="hold">
                            <p:stCondLst>
                              <p:cond delay="1000"/>
                            </p:stCondLst>
                            <p:childTnLst>
                              <p:par>
                                <p:cTn id="31" presetID="22" presetClass="entr" presetSubtype="8" fill="hold" grpId="0"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left)">
                                      <p:cBhvr>
                                        <p:cTn id="33" dur="10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wipe(left)">
                                      <p:cBhvr>
                                        <p:cTn id="38"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23" grpId="0"/>
      <p:bldP spid="27" grpId="0"/>
      <p:bldP spid="30" grpId="0"/>
      <p:bldP spid="3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8">
            <a:extLst>
              <a:ext uri="{FF2B5EF4-FFF2-40B4-BE49-F238E27FC236}">
                <a16:creationId xmlns:a16="http://schemas.microsoft.com/office/drawing/2014/main" id="{3A0A73E7-2C5E-4F02-8210-205EAE38B3D6}"/>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Example</a:t>
            </a:r>
          </a:p>
        </p:txBody>
      </p:sp>
      <p:sp>
        <p:nvSpPr>
          <p:cNvPr id="6" name="TextBox 5">
            <a:extLst>
              <a:ext uri="{FF2B5EF4-FFF2-40B4-BE49-F238E27FC236}">
                <a16:creationId xmlns:a16="http://schemas.microsoft.com/office/drawing/2014/main" id="{BE0C950D-C358-4589-953E-AB89F6441B95}"/>
              </a:ext>
            </a:extLst>
          </p:cNvPr>
          <p:cNvSpPr txBox="1"/>
          <p:nvPr/>
        </p:nvSpPr>
        <p:spPr>
          <a:xfrm>
            <a:off x="838199" y="1420335"/>
            <a:ext cx="2492830" cy="1938992"/>
          </a:xfrm>
          <a:prstGeom prst="rect">
            <a:avLst/>
          </a:prstGeom>
          <a:noFill/>
        </p:spPr>
        <p:txBody>
          <a:bodyPr wrap="square">
            <a:spAutoFit/>
          </a:bodyPr>
          <a:lstStyle/>
          <a:p>
            <a:r>
              <a:rPr lang="en-US" sz="2400" dirty="0"/>
              <a:t>Can you guess the type of the given time series based on their auto-correlogram?</a:t>
            </a:r>
          </a:p>
        </p:txBody>
      </p:sp>
      <p:pic>
        <p:nvPicPr>
          <p:cNvPr id="3" name="Picture 2" descr="A picture containing graphical user interface&#10;&#10;Description automatically generated">
            <a:extLst>
              <a:ext uri="{FF2B5EF4-FFF2-40B4-BE49-F238E27FC236}">
                <a16:creationId xmlns:a16="http://schemas.microsoft.com/office/drawing/2014/main" id="{A158D6A1-29FD-4E6D-BDCB-5AE37AAEE3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1849" y="272370"/>
            <a:ext cx="8168502" cy="6313260"/>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88BE4E3-8775-4AF6-9E38-08545B026966}"/>
                  </a:ext>
                </a:extLst>
              </p:cNvPr>
              <p:cNvSpPr txBox="1"/>
              <p:nvPr/>
            </p:nvSpPr>
            <p:spPr>
              <a:xfrm>
                <a:off x="838199" y="3429000"/>
                <a:ext cx="2492830" cy="1938992"/>
              </a:xfrm>
              <a:prstGeom prst="rect">
                <a:avLst/>
              </a:prstGeom>
              <a:noFill/>
            </p:spPr>
            <p:txBody>
              <a:bodyPr wrap="square">
                <a:spAutoFit/>
              </a:bodyPr>
              <a:lstStyle/>
              <a:p>
                <a14:m>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𝑟</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=1</m:t>
                    </m:r>
                  </m:oMath>
                </a14:m>
                <a:r>
                  <a:rPr lang="en-US" sz="2400" dirty="0"/>
                  <a:t> is removed from the auto-correlogram to make it easier to see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𝑟</m:t>
                        </m:r>
                      </m:e>
                      <m:sub>
                        <m:r>
                          <a:rPr lang="en-US" sz="2400" b="0" i="1" smtClean="0">
                            <a:latin typeface="Cambria Math" panose="02040503050406030204" pitchFamily="18" charset="0"/>
                          </a:rPr>
                          <m:t>𝑘</m:t>
                        </m:r>
                      </m:sub>
                    </m:sSub>
                  </m:oMath>
                </a14:m>
                <a:r>
                  <a:rPr lang="en-US" sz="2400" dirty="0"/>
                  <a:t> values.</a:t>
                </a:r>
              </a:p>
            </p:txBody>
          </p:sp>
        </mc:Choice>
        <mc:Fallback xmlns="">
          <p:sp>
            <p:nvSpPr>
              <p:cNvPr id="4" name="TextBox 3">
                <a:extLst>
                  <a:ext uri="{FF2B5EF4-FFF2-40B4-BE49-F238E27FC236}">
                    <a16:creationId xmlns:a16="http://schemas.microsoft.com/office/drawing/2014/main" id="{388BE4E3-8775-4AF6-9E38-08545B026966}"/>
                  </a:ext>
                </a:extLst>
              </p:cNvPr>
              <p:cNvSpPr txBox="1">
                <a:spLocks noRot="1" noChangeAspect="1" noMove="1" noResize="1" noEditPoints="1" noAdjustHandles="1" noChangeArrowheads="1" noChangeShapeType="1" noTextEdit="1"/>
              </p:cNvSpPr>
              <p:nvPr/>
            </p:nvSpPr>
            <p:spPr>
              <a:xfrm>
                <a:off x="838199" y="3429000"/>
                <a:ext cx="2492830" cy="1938992"/>
              </a:xfrm>
              <a:prstGeom prst="rect">
                <a:avLst/>
              </a:prstGeom>
              <a:blipFill>
                <a:blip r:embed="rId4"/>
                <a:stretch>
                  <a:fillRect l="-3667" t="-2516" r="-4156" b="-5975"/>
                </a:stretch>
              </a:blipFill>
            </p:spPr>
            <p:txBody>
              <a:bodyPr/>
              <a:lstStyle/>
              <a:p>
                <a:r>
                  <a:rPr lang="en-US">
                    <a:noFill/>
                  </a:rPr>
                  <a:t> </a:t>
                </a:r>
              </a:p>
            </p:txBody>
          </p:sp>
        </mc:Fallback>
      </mc:AlternateContent>
    </p:spTree>
    <p:extLst>
      <p:ext uri="{BB962C8B-B14F-4D97-AF65-F5344CB8AC3E}">
        <p14:creationId xmlns:p14="http://schemas.microsoft.com/office/powerpoint/2010/main" val="3569579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8">
            <a:extLst>
              <a:ext uri="{FF2B5EF4-FFF2-40B4-BE49-F238E27FC236}">
                <a16:creationId xmlns:a16="http://schemas.microsoft.com/office/drawing/2014/main" id="{F11F88B4-8A4E-4718-AF56-C663615DBCF4}"/>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Moving Average of Order q</a:t>
            </a:r>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992EA2FD-F537-4E6C-AF27-296C53A1DD44}"/>
                  </a:ext>
                </a:extLst>
              </p:cNvPr>
              <p:cNvSpPr txBox="1"/>
              <p:nvPr/>
            </p:nvSpPr>
            <p:spPr>
              <a:xfrm>
                <a:off x="8148465" y="339212"/>
                <a:ext cx="3715172" cy="1785104"/>
              </a:xfrm>
              <a:prstGeom prst="rect">
                <a:avLst/>
              </a:prstGeom>
              <a:solidFill>
                <a:srgbClr val="CCFFCC"/>
              </a:solidFill>
            </p:spPr>
            <p:txBody>
              <a:bodyPr wrap="square" rtlCol="0">
                <a:spAutoFit/>
              </a:bodyPr>
              <a:lstStyle/>
              <a:p>
                <a:r>
                  <a:rPr lang="en-US" sz="2200" dirty="0"/>
                  <a:t>● MA(q) is stationary </a:t>
                </a:r>
                <a14:m>
                  <m:oMath xmlns:m="http://schemas.openxmlformats.org/officeDocument/2006/math">
                    <m:r>
                      <a:rPr lang="en-US" sz="2200" i="1">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𝜃</m:t>
                        </m:r>
                      </m:e>
                      <m:sub>
                        <m:r>
                          <a:rPr lang="en-US" sz="2200" b="0" i="1" smtClean="0">
                            <a:latin typeface="Cambria Math" panose="02040503050406030204" pitchFamily="18" charset="0"/>
                            <a:ea typeface="Cambria Math" panose="02040503050406030204" pitchFamily="18" charset="0"/>
                          </a:rPr>
                          <m:t>𝑖</m:t>
                        </m:r>
                      </m:sub>
                    </m:sSub>
                  </m:oMath>
                </a14:m>
                <a:endParaRPr lang="en-US" sz="2200" dirty="0"/>
              </a:p>
              <a:p>
                <a:r>
                  <a:rPr lang="en-US" sz="2200" dirty="0"/>
                  <a:t>● q Initial values should be generated for simulation</a:t>
                </a:r>
              </a:p>
              <a:p>
                <a:r>
                  <a:rPr lang="en-US" sz="2200" dirty="0"/>
                  <a:t>● You may drop the first few observations of simulations</a:t>
                </a:r>
              </a:p>
            </p:txBody>
          </p:sp>
        </mc:Choice>
        <mc:Fallback xmlns="">
          <p:sp>
            <p:nvSpPr>
              <p:cNvPr id="35" name="TextBox 34">
                <a:extLst>
                  <a:ext uri="{FF2B5EF4-FFF2-40B4-BE49-F238E27FC236}">
                    <a16:creationId xmlns:a16="http://schemas.microsoft.com/office/drawing/2014/main" id="{992EA2FD-F537-4E6C-AF27-296C53A1DD44}"/>
                  </a:ext>
                </a:extLst>
              </p:cNvPr>
              <p:cNvSpPr txBox="1">
                <a:spLocks noRot="1" noChangeAspect="1" noMove="1" noResize="1" noEditPoints="1" noAdjustHandles="1" noChangeArrowheads="1" noChangeShapeType="1" noTextEdit="1"/>
              </p:cNvSpPr>
              <p:nvPr/>
            </p:nvSpPr>
            <p:spPr>
              <a:xfrm>
                <a:off x="8148465" y="339212"/>
                <a:ext cx="3715172" cy="1785104"/>
              </a:xfrm>
              <a:prstGeom prst="rect">
                <a:avLst/>
              </a:prstGeom>
              <a:blipFill>
                <a:blip r:embed="rId3"/>
                <a:stretch>
                  <a:fillRect l="-2135" t="-2397" b="-61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2E980A2C-3501-42E1-AD52-54B625742A31}"/>
                  </a:ext>
                </a:extLst>
              </p:cNvPr>
              <p:cNvSpPr txBox="1"/>
              <p:nvPr/>
            </p:nvSpPr>
            <p:spPr>
              <a:xfrm>
                <a:off x="838200" y="1948328"/>
                <a:ext cx="4263586" cy="45698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𝜃</m:t>
                          </m:r>
                        </m:e>
                        <m:sub>
                          <m:r>
                            <a:rPr lang="en-US" sz="2200" b="0" i="1" smtClean="0">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b="0" i="1" smtClean="0">
                              <a:latin typeface="Cambria Math" panose="02040503050406030204" pitchFamily="18" charset="0"/>
                            </a:rPr>
                            <m:t>−1</m:t>
                          </m:r>
                        </m:sub>
                      </m:sSub>
                      <m:sSub>
                        <m:sSubPr>
                          <m:ctrlPr>
                            <a:rPr lang="en-US" sz="2200" i="1">
                              <a:latin typeface="Cambria Math" panose="02040503050406030204" pitchFamily="18" charset="0"/>
                            </a:rPr>
                          </m:ctrlPr>
                        </m:sSubPr>
                        <m:e>
                          <m:r>
                            <a:rPr lang="en-US" sz="2200" b="0" i="1" smtClean="0">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𝜃</m:t>
                          </m:r>
                        </m:e>
                        <m:sub>
                          <m:r>
                            <a:rPr lang="en-US" sz="2200" b="0" i="1" smtClean="0">
                              <a:latin typeface="Cambria Math" panose="02040503050406030204" pitchFamily="18" charset="0"/>
                              <a:ea typeface="Cambria Math" panose="02040503050406030204" pitchFamily="18" charset="0"/>
                            </a:rPr>
                            <m:t>𝑞</m:t>
                          </m:r>
                        </m:sub>
                      </m:sSub>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i="1">
                              <a:latin typeface="Cambria Math" panose="02040503050406030204" pitchFamily="18" charset="0"/>
                            </a:rPr>
                            <m:t>−</m:t>
                          </m:r>
                          <m:r>
                            <a:rPr lang="en-US" sz="2200" b="0" i="1" smtClean="0">
                              <a:latin typeface="Cambria Math" panose="02040503050406030204" pitchFamily="18" charset="0"/>
                            </a:rPr>
                            <m:t>𝑞</m:t>
                          </m:r>
                        </m:sub>
                      </m:sSub>
                    </m:oMath>
                  </m:oMathPara>
                </a14:m>
                <a:endParaRPr lang="en-US" sz="2200" dirty="0"/>
              </a:p>
            </p:txBody>
          </p:sp>
        </mc:Choice>
        <mc:Fallback xmlns="">
          <p:sp>
            <p:nvSpPr>
              <p:cNvPr id="96" name="TextBox 95">
                <a:extLst>
                  <a:ext uri="{FF2B5EF4-FFF2-40B4-BE49-F238E27FC236}">
                    <a16:creationId xmlns:a16="http://schemas.microsoft.com/office/drawing/2014/main" id="{2E980A2C-3501-42E1-AD52-54B625742A31}"/>
                  </a:ext>
                </a:extLst>
              </p:cNvPr>
              <p:cNvSpPr txBox="1">
                <a:spLocks noRot="1" noChangeAspect="1" noMove="1" noResize="1" noEditPoints="1" noAdjustHandles="1" noChangeArrowheads="1" noChangeShapeType="1" noTextEdit="1"/>
              </p:cNvSpPr>
              <p:nvPr/>
            </p:nvSpPr>
            <p:spPr>
              <a:xfrm>
                <a:off x="838200" y="1948328"/>
                <a:ext cx="4263586" cy="456985"/>
              </a:xfrm>
              <a:prstGeom prst="rect">
                <a:avLst/>
              </a:prstGeom>
              <a:blipFill>
                <a:blip r:embed="rId4"/>
                <a:stretch>
                  <a:fillRect b="-4000"/>
                </a:stretch>
              </a:blipFill>
            </p:spPr>
            <p:txBody>
              <a:bodyPr/>
              <a:lstStyle/>
              <a:p>
                <a:r>
                  <a:rPr lang="en-US">
                    <a:noFill/>
                  </a:rPr>
                  <a:t> </a:t>
                </a:r>
              </a:p>
            </p:txBody>
          </p:sp>
        </mc:Fallback>
      </mc:AlternateContent>
      <p:sp>
        <p:nvSpPr>
          <p:cNvPr id="97" name="TextBox 96">
            <a:extLst>
              <a:ext uri="{FF2B5EF4-FFF2-40B4-BE49-F238E27FC236}">
                <a16:creationId xmlns:a16="http://schemas.microsoft.com/office/drawing/2014/main" id="{2BC6F0E6-414A-4481-99F5-02E37CA27D27}"/>
              </a:ext>
            </a:extLst>
          </p:cNvPr>
          <p:cNvSpPr txBox="1"/>
          <p:nvPr/>
        </p:nvSpPr>
        <p:spPr>
          <a:xfrm>
            <a:off x="849868" y="1414913"/>
            <a:ext cx="7061759" cy="461665"/>
          </a:xfrm>
          <a:prstGeom prst="rect">
            <a:avLst/>
          </a:prstGeom>
          <a:noFill/>
        </p:spPr>
        <p:txBody>
          <a:bodyPr wrap="square">
            <a:spAutoFit/>
          </a:bodyPr>
          <a:lstStyle/>
          <a:p>
            <a:r>
              <a:rPr lang="en-US" sz="2400" dirty="0"/>
              <a:t>The following time series is a MA(q)</a:t>
            </a:r>
          </a:p>
        </p:txBody>
      </p:sp>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2232CF85-5BB2-4639-9245-0364716123E4}"/>
                  </a:ext>
                </a:extLst>
              </p:cNvPr>
              <p:cNvSpPr txBox="1"/>
              <p:nvPr/>
            </p:nvSpPr>
            <p:spPr>
              <a:xfrm>
                <a:off x="5101786" y="1904546"/>
                <a:ext cx="2303262" cy="4419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 </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m:t>
                          </m:r>
                        </m:e>
                        <m:sup>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𝑑</m:t>
                          </m:r>
                        </m:sup>
                      </m:sSup>
                      <m:r>
                        <a:rPr lang="en-US" sz="2200" b="0" i="1" smtClean="0">
                          <a:latin typeface="Cambria Math" panose="02040503050406030204" pitchFamily="18" charset="0"/>
                        </a:rPr>
                        <m:t> </m:t>
                      </m:r>
                      <m:r>
                        <a:rPr lang="en-US" sz="2200" b="0" i="1" smtClean="0">
                          <a:latin typeface="Cambria Math" panose="02040503050406030204" pitchFamily="18" charset="0"/>
                        </a:rPr>
                        <m:t>𝑁</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0, </m:t>
                          </m:r>
                          <m:r>
                            <a:rPr lang="en-US" sz="2200" b="0" i="1" smtClean="0">
                              <a:latin typeface="Cambria Math" panose="02040503050406030204" pitchFamily="18" charset="0"/>
                              <a:ea typeface="Cambria Math" panose="02040503050406030204" pitchFamily="18" charset="0"/>
                            </a:rPr>
                            <m:t>𝜎</m:t>
                          </m:r>
                        </m:e>
                      </m:d>
                    </m:oMath>
                  </m:oMathPara>
                </a14:m>
                <a:endParaRPr lang="en-US" sz="2200" dirty="0"/>
              </a:p>
            </p:txBody>
          </p:sp>
        </mc:Choice>
        <mc:Fallback xmlns="">
          <p:sp>
            <p:nvSpPr>
              <p:cNvPr id="98" name="TextBox 97">
                <a:extLst>
                  <a:ext uri="{FF2B5EF4-FFF2-40B4-BE49-F238E27FC236}">
                    <a16:creationId xmlns:a16="http://schemas.microsoft.com/office/drawing/2014/main" id="{2232CF85-5BB2-4639-9245-0364716123E4}"/>
                  </a:ext>
                </a:extLst>
              </p:cNvPr>
              <p:cNvSpPr txBox="1">
                <a:spLocks noRot="1" noChangeAspect="1" noMove="1" noResize="1" noEditPoints="1" noAdjustHandles="1" noChangeArrowheads="1" noChangeShapeType="1" noTextEdit="1"/>
              </p:cNvSpPr>
              <p:nvPr/>
            </p:nvSpPr>
            <p:spPr>
              <a:xfrm>
                <a:off x="5101786" y="1904546"/>
                <a:ext cx="2303262" cy="44191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23F66E8A-AE59-4051-9D5C-B9D48A5EF325}"/>
                  </a:ext>
                </a:extLst>
              </p:cNvPr>
              <p:cNvSpPr txBox="1"/>
              <p:nvPr/>
            </p:nvSpPr>
            <p:spPr>
              <a:xfrm>
                <a:off x="707087" y="2702644"/>
                <a:ext cx="842499"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𝜇</m:t>
                          </m:r>
                        </m:e>
                        <m:sub>
                          <m:r>
                            <a:rPr lang="en-US" sz="2200" b="0" i="1" smtClean="0">
                              <a:latin typeface="Cambria Math" panose="02040503050406030204" pitchFamily="18" charset="0"/>
                            </a:rPr>
                            <m:t>𝑡</m:t>
                          </m:r>
                        </m:sub>
                      </m:sSub>
                      <m:r>
                        <a:rPr lang="en-US" sz="2200" b="0" i="1" smtClean="0">
                          <a:latin typeface="Cambria Math" panose="02040503050406030204" pitchFamily="18" charset="0"/>
                        </a:rPr>
                        <m:t>=</m:t>
                      </m:r>
                    </m:oMath>
                  </m:oMathPara>
                </a14:m>
                <a:endParaRPr lang="en-US" sz="2200" dirty="0"/>
              </a:p>
            </p:txBody>
          </p:sp>
        </mc:Choice>
        <mc:Fallback xmlns="">
          <p:sp>
            <p:nvSpPr>
              <p:cNvPr id="99" name="TextBox 98">
                <a:extLst>
                  <a:ext uri="{FF2B5EF4-FFF2-40B4-BE49-F238E27FC236}">
                    <a16:creationId xmlns:a16="http://schemas.microsoft.com/office/drawing/2014/main" id="{23F66E8A-AE59-4051-9D5C-B9D48A5EF325}"/>
                  </a:ext>
                </a:extLst>
              </p:cNvPr>
              <p:cNvSpPr txBox="1">
                <a:spLocks noRot="1" noChangeAspect="1" noMove="1" noResize="1" noEditPoints="1" noAdjustHandles="1" noChangeArrowheads="1" noChangeShapeType="1" noTextEdit="1"/>
              </p:cNvSpPr>
              <p:nvPr/>
            </p:nvSpPr>
            <p:spPr>
              <a:xfrm>
                <a:off x="707087" y="2702644"/>
                <a:ext cx="842499" cy="430887"/>
              </a:xfrm>
              <a:prstGeom prst="rect">
                <a:avLst/>
              </a:prstGeom>
              <a:blipFill>
                <a:blip r:embed="rId6"/>
                <a:stretch>
                  <a:fillRect b="-70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2" name="TextBox 101">
                <a:extLst>
                  <a:ext uri="{FF2B5EF4-FFF2-40B4-BE49-F238E27FC236}">
                    <a16:creationId xmlns:a16="http://schemas.microsoft.com/office/drawing/2014/main" id="{C6799C6C-7556-402D-A6C2-E4DC00E26BF6}"/>
                  </a:ext>
                </a:extLst>
              </p:cNvPr>
              <p:cNvSpPr txBox="1"/>
              <p:nvPr/>
            </p:nvSpPr>
            <p:spPr>
              <a:xfrm>
                <a:off x="713961" y="3205127"/>
                <a:ext cx="842499"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ea typeface="Cambria Math" panose="02040503050406030204" pitchFamily="18" charset="0"/>
                            </a:rPr>
                            <m:t>0</m:t>
                          </m:r>
                        </m:sub>
                      </m:sSub>
                      <m:r>
                        <a:rPr lang="en-US" sz="2200" b="0" i="1" smtClean="0">
                          <a:latin typeface="Cambria Math" panose="02040503050406030204" pitchFamily="18" charset="0"/>
                        </a:rPr>
                        <m:t>=</m:t>
                      </m:r>
                    </m:oMath>
                  </m:oMathPara>
                </a14:m>
                <a:endParaRPr lang="en-US" sz="2200" dirty="0"/>
              </a:p>
            </p:txBody>
          </p:sp>
        </mc:Choice>
        <mc:Fallback xmlns="">
          <p:sp>
            <p:nvSpPr>
              <p:cNvPr id="102" name="TextBox 101">
                <a:extLst>
                  <a:ext uri="{FF2B5EF4-FFF2-40B4-BE49-F238E27FC236}">
                    <a16:creationId xmlns:a16="http://schemas.microsoft.com/office/drawing/2014/main" id="{C6799C6C-7556-402D-A6C2-E4DC00E26BF6}"/>
                  </a:ext>
                </a:extLst>
              </p:cNvPr>
              <p:cNvSpPr txBox="1">
                <a:spLocks noRot="1" noChangeAspect="1" noMove="1" noResize="1" noEditPoints="1" noAdjustHandles="1" noChangeArrowheads="1" noChangeShapeType="1" noTextEdit="1"/>
              </p:cNvSpPr>
              <p:nvPr/>
            </p:nvSpPr>
            <p:spPr>
              <a:xfrm>
                <a:off x="713961" y="3205127"/>
                <a:ext cx="842499" cy="430887"/>
              </a:xfrm>
              <a:prstGeom prst="rect">
                <a:avLst/>
              </a:prstGeom>
              <a:blipFill>
                <a:blip r:embed="rId7"/>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5" name="TextBox 104">
                <a:extLst>
                  <a:ext uri="{FF2B5EF4-FFF2-40B4-BE49-F238E27FC236}">
                    <a16:creationId xmlns:a16="http://schemas.microsoft.com/office/drawing/2014/main" id="{2B7F25CD-04C0-4D05-A166-8C443A929112}"/>
                  </a:ext>
                </a:extLst>
              </p:cNvPr>
              <p:cNvSpPr txBox="1"/>
              <p:nvPr/>
            </p:nvSpPr>
            <p:spPr>
              <a:xfrm>
                <a:off x="1350537" y="3170789"/>
                <a:ext cx="2824857" cy="4812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sz="2200" b="0" i="1" smtClean="0">
                              <a:latin typeface="Cambria Math" panose="02040503050406030204" pitchFamily="18" charset="0"/>
                              <a:ea typeface="Cambria Math" panose="02040503050406030204" pitchFamily="18" charset="0"/>
                            </a:rPr>
                          </m:ctrlPr>
                        </m:dPr>
                        <m:e>
                          <m:r>
                            <a:rPr lang="en-US" sz="2200" b="0" i="1" smtClean="0">
                              <a:latin typeface="Cambria Math" panose="02040503050406030204" pitchFamily="18" charset="0"/>
                              <a:ea typeface="Cambria Math" panose="02040503050406030204" pitchFamily="18" charset="0"/>
                            </a:rPr>
                            <m:t>1+</m:t>
                          </m:r>
                          <m:sSubSup>
                            <m:sSubSupPr>
                              <m:ctrlPr>
                                <a:rPr lang="en-US" sz="2200" b="0" i="1" smtClean="0">
                                  <a:latin typeface="Cambria Math" panose="02040503050406030204" pitchFamily="18" charset="0"/>
                                  <a:ea typeface="Cambria Math" panose="02040503050406030204" pitchFamily="18" charset="0"/>
                                </a:rPr>
                              </m:ctrlPr>
                            </m:sSubSupPr>
                            <m:e>
                              <m:r>
                                <a:rPr lang="en-US" sz="2200" b="0" i="1" smtClean="0">
                                  <a:latin typeface="Cambria Math" panose="02040503050406030204" pitchFamily="18" charset="0"/>
                                  <a:ea typeface="Cambria Math" panose="02040503050406030204" pitchFamily="18" charset="0"/>
                                </a:rPr>
                                <m:t>𝜃</m:t>
                              </m:r>
                            </m:e>
                            <m:sub>
                              <m:r>
                                <a:rPr lang="en-US" sz="2200" b="0" i="1" smtClean="0">
                                  <a:latin typeface="Cambria Math" panose="02040503050406030204" pitchFamily="18" charset="0"/>
                                  <a:ea typeface="Cambria Math" panose="02040503050406030204" pitchFamily="18" charset="0"/>
                                </a:rPr>
                                <m:t>1</m:t>
                              </m:r>
                            </m:sub>
                            <m:sup>
                              <m:r>
                                <a:rPr lang="en-US" sz="2200" b="0" i="1" smtClean="0">
                                  <a:latin typeface="Cambria Math" panose="02040503050406030204" pitchFamily="18" charset="0"/>
                                  <a:ea typeface="Cambria Math" panose="02040503050406030204" pitchFamily="18" charset="0"/>
                                </a:rPr>
                                <m:t>2</m:t>
                              </m:r>
                            </m:sup>
                          </m:sSubSup>
                          <m:r>
                            <a:rPr lang="en-US" sz="2200" i="1">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m:t>
                          </m:r>
                          <m:sSubSup>
                            <m:sSubSupPr>
                              <m:ctrlPr>
                                <a:rPr lang="en-US" sz="2200" i="1">
                                  <a:latin typeface="Cambria Math" panose="02040503050406030204" pitchFamily="18" charset="0"/>
                                  <a:ea typeface="Cambria Math" panose="02040503050406030204" pitchFamily="18" charset="0"/>
                                </a:rPr>
                              </m:ctrlPr>
                            </m:sSubSupPr>
                            <m:e>
                              <m:r>
                                <a:rPr lang="en-US" sz="2200" i="1">
                                  <a:latin typeface="Cambria Math" panose="02040503050406030204" pitchFamily="18" charset="0"/>
                                  <a:ea typeface="Cambria Math" panose="02040503050406030204" pitchFamily="18" charset="0"/>
                                </a:rPr>
                                <m:t>𝜃</m:t>
                              </m:r>
                            </m:e>
                            <m:sub>
                              <m:r>
                                <a:rPr lang="en-US" sz="2200" b="0" i="1" smtClean="0">
                                  <a:latin typeface="Cambria Math" panose="02040503050406030204" pitchFamily="18" charset="0"/>
                                  <a:ea typeface="Cambria Math" panose="02040503050406030204" pitchFamily="18" charset="0"/>
                                </a:rPr>
                                <m:t>𝑞</m:t>
                              </m:r>
                            </m:sub>
                            <m:sup>
                              <m:r>
                                <a:rPr lang="en-US" sz="2200" i="1">
                                  <a:latin typeface="Cambria Math" panose="02040503050406030204" pitchFamily="18" charset="0"/>
                                  <a:ea typeface="Cambria Math" panose="02040503050406030204" pitchFamily="18" charset="0"/>
                                </a:rPr>
                                <m:t>2</m:t>
                              </m:r>
                            </m:sup>
                          </m:sSubSup>
                        </m:e>
                      </m:d>
                      <m:r>
                        <a:rPr lang="en-US" sz="2200" b="0" i="1" smtClean="0">
                          <a:latin typeface="Cambria Math" panose="02040503050406030204" pitchFamily="18" charset="0"/>
                          <a:ea typeface="Cambria Math" panose="02040503050406030204" pitchFamily="18" charset="0"/>
                        </a:rPr>
                        <m:t> </m:t>
                      </m:r>
                      <m:sSup>
                        <m:sSupPr>
                          <m:ctrlPr>
                            <a:rPr lang="en-US" sz="2000" i="1">
                              <a:latin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𝜎</m:t>
                          </m:r>
                        </m:e>
                        <m:sup>
                          <m:r>
                            <a:rPr lang="en-US" sz="2000" i="1">
                              <a:latin typeface="Cambria Math" panose="02040503050406030204" pitchFamily="18" charset="0"/>
                            </a:rPr>
                            <m:t>2</m:t>
                          </m:r>
                        </m:sup>
                      </m:sSup>
                    </m:oMath>
                  </m:oMathPara>
                </a14:m>
                <a:endParaRPr lang="en-US" sz="2200" dirty="0"/>
              </a:p>
            </p:txBody>
          </p:sp>
        </mc:Choice>
        <mc:Fallback xmlns="">
          <p:sp>
            <p:nvSpPr>
              <p:cNvPr id="105" name="TextBox 104">
                <a:extLst>
                  <a:ext uri="{FF2B5EF4-FFF2-40B4-BE49-F238E27FC236}">
                    <a16:creationId xmlns:a16="http://schemas.microsoft.com/office/drawing/2014/main" id="{2B7F25CD-04C0-4D05-A166-8C443A929112}"/>
                  </a:ext>
                </a:extLst>
              </p:cNvPr>
              <p:cNvSpPr txBox="1">
                <a:spLocks noRot="1" noChangeAspect="1" noMove="1" noResize="1" noEditPoints="1" noAdjustHandles="1" noChangeArrowheads="1" noChangeShapeType="1" noTextEdit="1"/>
              </p:cNvSpPr>
              <p:nvPr/>
            </p:nvSpPr>
            <p:spPr>
              <a:xfrm>
                <a:off x="1350537" y="3170789"/>
                <a:ext cx="2824857" cy="481286"/>
              </a:xfrm>
              <a:prstGeom prst="rect">
                <a:avLst/>
              </a:prstGeom>
              <a:blipFill>
                <a:blip r:embed="rId8"/>
                <a:stretch>
                  <a:fillRect b="-37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3" name="TextBox 112">
                <a:extLst>
                  <a:ext uri="{FF2B5EF4-FFF2-40B4-BE49-F238E27FC236}">
                    <a16:creationId xmlns:a16="http://schemas.microsoft.com/office/drawing/2014/main" id="{0F4EE500-A142-452E-8BAD-9AF708BF818B}"/>
                  </a:ext>
                </a:extLst>
              </p:cNvPr>
              <p:cNvSpPr txBox="1"/>
              <p:nvPr/>
            </p:nvSpPr>
            <p:spPr>
              <a:xfrm>
                <a:off x="711324" y="4928235"/>
                <a:ext cx="1225235" cy="72949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smtClean="0">
                              <a:latin typeface="Cambria Math" panose="02040503050406030204" pitchFamily="18" charset="0"/>
                              <a:ea typeface="Cambria Math" panose="02040503050406030204" pitchFamily="18" charset="0"/>
                            </a:rPr>
                            <m:t>𝜌</m:t>
                          </m:r>
                        </m:e>
                        <m:sub>
                          <m:r>
                            <a:rPr lang="en-US" sz="2200" b="0" i="1" smtClean="0">
                              <a:latin typeface="Cambria Math" panose="02040503050406030204" pitchFamily="18" charset="0"/>
                              <a:ea typeface="Cambria Math" panose="02040503050406030204" pitchFamily="18" charset="0"/>
                            </a:rPr>
                            <m:t>𝑘</m:t>
                          </m:r>
                        </m:sub>
                      </m:sSub>
                      <m:r>
                        <a:rPr lang="en-US" sz="2200" b="0" i="1" smtClean="0">
                          <a:latin typeface="Cambria Math" panose="02040503050406030204" pitchFamily="18" charset="0"/>
                        </a:rPr>
                        <m:t>=</m:t>
                      </m:r>
                      <m:f>
                        <m:fPr>
                          <m:ctrlPr>
                            <a:rPr lang="en-US" sz="2200" i="1" smtClean="0">
                              <a:latin typeface="Cambria Math" panose="02040503050406030204" pitchFamily="18" charset="0"/>
                            </a:rPr>
                          </m:ctrlPr>
                        </m:fPr>
                        <m:num>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i="1">
                                  <a:latin typeface="Cambria Math" panose="02040503050406030204" pitchFamily="18" charset="0"/>
                                  <a:ea typeface="Cambria Math" panose="02040503050406030204" pitchFamily="18" charset="0"/>
                                </a:rPr>
                                <m:t>𝑘</m:t>
                              </m:r>
                            </m:sub>
                          </m:sSub>
                        </m:num>
                        <m:den>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i="1">
                                  <a:latin typeface="Cambria Math" panose="02040503050406030204" pitchFamily="18" charset="0"/>
                                  <a:ea typeface="Cambria Math" panose="02040503050406030204" pitchFamily="18" charset="0"/>
                                </a:rPr>
                                <m:t>0</m:t>
                              </m:r>
                            </m:sub>
                          </m:sSub>
                        </m:den>
                      </m:f>
                    </m:oMath>
                  </m:oMathPara>
                </a14:m>
                <a:endParaRPr lang="en-US" sz="2200" dirty="0"/>
              </a:p>
            </p:txBody>
          </p:sp>
        </mc:Choice>
        <mc:Fallback xmlns="">
          <p:sp>
            <p:nvSpPr>
              <p:cNvPr id="113" name="TextBox 112">
                <a:extLst>
                  <a:ext uri="{FF2B5EF4-FFF2-40B4-BE49-F238E27FC236}">
                    <a16:creationId xmlns:a16="http://schemas.microsoft.com/office/drawing/2014/main" id="{0F4EE500-A142-452E-8BAD-9AF708BF818B}"/>
                  </a:ext>
                </a:extLst>
              </p:cNvPr>
              <p:cNvSpPr txBox="1">
                <a:spLocks noRot="1" noChangeAspect="1" noMove="1" noResize="1" noEditPoints="1" noAdjustHandles="1" noChangeArrowheads="1" noChangeShapeType="1" noTextEdit="1"/>
              </p:cNvSpPr>
              <p:nvPr/>
            </p:nvSpPr>
            <p:spPr>
              <a:xfrm>
                <a:off x="711324" y="4928235"/>
                <a:ext cx="1225235" cy="729495"/>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7" name="TextBox 116">
                <a:extLst>
                  <a:ext uri="{FF2B5EF4-FFF2-40B4-BE49-F238E27FC236}">
                    <a16:creationId xmlns:a16="http://schemas.microsoft.com/office/drawing/2014/main" id="{6CD38761-8934-409B-A960-3E1A0F070BE5}"/>
                  </a:ext>
                </a:extLst>
              </p:cNvPr>
              <p:cNvSpPr txBox="1"/>
              <p:nvPr/>
            </p:nvSpPr>
            <p:spPr>
              <a:xfrm>
                <a:off x="8148466" y="2433021"/>
                <a:ext cx="3715172" cy="769441"/>
              </a:xfrm>
              <a:prstGeom prst="rect">
                <a:avLst/>
              </a:prstGeom>
              <a:solidFill>
                <a:srgbClr val="FFCCFF"/>
              </a:solidFill>
            </p:spPr>
            <p:txBody>
              <a:bodyPr wrap="square" rtlCol="0">
                <a:spAutoFit/>
              </a:bodyPr>
              <a:lstStyle/>
              <a:p>
                <a:r>
                  <a:rPr lang="en-US" sz="2200" dirty="0"/>
                  <a:t>Auto-correlations,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𝜌</m:t>
                        </m:r>
                      </m:e>
                      <m:sub>
                        <m:r>
                          <a:rPr lang="en-US" sz="2200" i="1">
                            <a:latin typeface="Cambria Math" panose="02040503050406030204" pitchFamily="18" charset="0"/>
                            <a:ea typeface="Cambria Math" panose="02040503050406030204" pitchFamily="18" charset="0"/>
                          </a:rPr>
                          <m:t>𝑘</m:t>
                        </m:r>
                      </m:sub>
                    </m:sSub>
                  </m:oMath>
                </a14:m>
                <a:r>
                  <a:rPr lang="en-US" sz="2200" dirty="0"/>
                  <a:t>, are zero after lag </a:t>
                </a:r>
                <a14:m>
                  <m:oMath xmlns:m="http://schemas.openxmlformats.org/officeDocument/2006/math">
                    <m:r>
                      <a:rPr lang="en-US" sz="2200" i="1" dirty="0" smtClean="0">
                        <a:latin typeface="Cambria Math" panose="02040503050406030204" pitchFamily="18" charset="0"/>
                      </a:rPr>
                      <m:t>𝑞</m:t>
                    </m:r>
                  </m:oMath>
                </a14:m>
                <a:r>
                  <a:rPr lang="en-US" sz="2200" dirty="0"/>
                  <a:t> </a:t>
                </a:r>
              </a:p>
            </p:txBody>
          </p:sp>
        </mc:Choice>
        <mc:Fallback xmlns="">
          <p:sp>
            <p:nvSpPr>
              <p:cNvPr id="117" name="TextBox 116">
                <a:extLst>
                  <a:ext uri="{FF2B5EF4-FFF2-40B4-BE49-F238E27FC236}">
                    <a16:creationId xmlns:a16="http://schemas.microsoft.com/office/drawing/2014/main" id="{6CD38761-8934-409B-A960-3E1A0F070BE5}"/>
                  </a:ext>
                </a:extLst>
              </p:cNvPr>
              <p:cNvSpPr txBox="1">
                <a:spLocks noRot="1" noChangeAspect="1" noMove="1" noResize="1" noEditPoints="1" noAdjustHandles="1" noChangeArrowheads="1" noChangeShapeType="1" noTextEdit="1"/>
              </p:cNvSpPr>
              <p:nvPr/>
            </p:nvSpPr>
            <p:spPr>
              <a:xfrm>
                <a:off x="8148466" y="2433021"/>
                <a:ext cx="3715172" cy="769441"/>
              </a:xfrm>
              <a:prstGeom prst="rect">
                <a:avLst/>
              </a:prstGeom>
              <a:blipFill>
                <a:blip r:embed="rId10"/>
                <a:stretch>
                  <a:fillRect l="-2135" t="-5556" r="-1806" b="-15873"/>
                </a:stretch>
              </a:blipFill>
            </p:spPr>
            <p:txBody>
              <a:bodyPr/>
              <a:lstStyle/>
              <a:p>
                <a:r>
                  <a:rPr lang="en-US">
                    <a:noFill/>
                  </a:rPr>
                  <a:t> </a:t>
                </a:r>
              </a:p>
            </p:txBody>
          </p:sp>
        </mc:Fallback>
      </mc:AlternateContent>
      <p:grpSp>
        <p:nvGrpSpPr>
          <p:cNvPr id="118" name="Group 117">
            <a:extLst>
              <a:ext uri="{FF2B5EF4-FFF2-40B4-BE49-F238E27FC236}">
                <a16:creationId xmlns:a16="http://schemas.microsoft.com/office/drawing/2014/main" id="{0DF1C2C6-1345-43F2-80F8-4CD0D263E7F9}"/>
              </a:ext>
            </a:extLst>
          </p:cNvPr>
          <p:cNvGrpSpPr/>
          <p:nvPr/>
        </p:nvGrpSpPr>
        <p:grpSpPr>
          <a:xfrm>
            <a:off x="8148465" y="4142179"/>
            <a:ext cx="3669494" cy="2500101"/>
            <a:chOff x="7542031" y="2493263"/>
            <a:chExt cx="4326032" cy="2808736"/>
          </a:xfrm>
        </p:grpSpPr>
        <p:cxnSp>
          <p:nvCxnSpPr>
            <p:cNvPr id="119" name="Straight Arrow Connector 118">
              <a:extLst>
                <a:ext uri="{FF2B5EF4-FFF2-40B4-BE49-F238E27FC236}">
                  <a16:creationId xmlns:a16="http://schemas.microsoft.com/office/drawing/2014/main" id="{6D73084F-3124-41C2-AE40-D984DE6AE1D6}"/>
                </a:ext>
              </a:extLst>
            </p:cNvPr>
            <p:cNvCxnSpPr>
              <a:cxnSpLocks/>
            </p:cNvCxnSpPr>
            <p:nvPr/>
          </p:nvCxnSpPr>
          <p:spPr>
            <a:xfrm flipV="1">
              <a:off x="8045581" y="2770262"/>
              <a:ext cx="21382" cy="253173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BE091FFA-A27C-45E9-9B17-C416E1046EFA}"/>
                </a:ext>
              </a:extLst>
            </p:cNvPr>
            <p:cNvCxnSpPr/>
            <p:nvPr/>
          </p:nvCxnSpPr>
          <p:spPr>
            <a:xfrm>
              <a:off x="7886966" y="4036830"/>
              <a:ext cx="384048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1" name="TextBox 120">
                  <a:extLst>
                    <a:ext uri="{FF2B5EF4-FFF2-40B4-BE49-F238E27FC236}">
                      <a16:creationId xmlns:a16="http://schemas.microsoft.com/office/drawing/2014/main" id="{4458312B-0897-4999-8AFB-B72C52AD28A7}"/>
                    </a:ext>
                  </a:extLst>
                </p:cNvPr>
                <p:cNvSpPr txBox="1"/>
                <p:nvPr/>
              </p:nvSpPr>
              <p:spPr>
                <a:xfrm>
                  <a:off x="11497129" y="4018018"/>
                  <a:ext cx="3709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𝑘</m:t>
                        </m:r>
                      </m:oMath>
                    </m:oMathPara>
                  </a14:m>
                  <a:endParaRPr lang="en-US" dirty="0"/>
                </a:p>
              </p:txBody>
            </p:sp>
          </mc:Choice>
          <mc:Fallback xmlns="">
            <p:sp>
              <p:nvSpPr>
                <p:cNvPr id="121" name="TextBox 120">
                  <a:extLst>
                    <a:ext uri="{FF2B5EF4-FFF2-40B4-BE49-F238E27FC236}">
                      <a16:creationId xmlns:a16="http://schemas.microsoft.com/office/drawing/2014/main" id="{4458312B-0897-4999-8AFB-B72C52AD28A7}"/>
                    </a:ext>
                  </a:extLst>
                </p:cNvPr>
                <p:cNvSpPr txBox="1">
                  <a:spLocks noRot="1" noChangeAspect="1" noMove="1" noResize="1" noEditPoints="1" noAdjustHandles="1" noChangeArrowheads="1" noChangeShapeType="1" noTextEdit="1"/>
                </p:cNvSpPr>
                <p:nvPr/>
              </p:nvSpPr>
              <p:spPr>
                <a:xfrm>
                  <a:off x="11497129" y="4018018"/>
                  <a:ext cx="370934" cy="369332"/>
                </a:xfrm>
                <a:prstGeom prst="rect">
                  <a:avLst/>
                </a:prstGeom>
                <a:blipFill>
                  <a:blip r:embed="rId11"/>
                  <a:stretch>
                    <a:fillRect b="-5556"/>
                  </a:stretch>
                </a:blipFill>
              </p:spPr>
              <p:txBody>
                <a:bodyPr/>
                <a:lstStyle/>
                <a:p>
                  <a:r>
                    <a:rPr lang="en-US">
                      <a:noFill/>
                    </a:rPr>
                    <a:t> </a:t>
                  </a:r>
                </a:p>
              </p:txBody>
            </p:sp>
          </mc:Fallback>
        </mc:AlternateContent>
        <p:cxnSp>
          <p:nvCxnSpPr>
            <p:cNvPr id="122" name="Straight Arrow Connector 121">
              <a:extLst>
                <a:ext uri="{FF2B5EF4-FFF2-40B4-BE49-F238E27FC236}">
                  <a16:creationId xmlns:a16="http://schemas.microsoft.com/office/drawing/2014/main" id="{C7869B96-9077-4DB5-A6E8-5AE6FC7F4802}"/>
                </a:ext>
              </a:extLst>
            </p:cNvPr>
            <p:cNvCxnSpPr/>
            <p:nvPr/>
          </p:nvCxnSpPr>
          <p:spPr>
            <a:xfrm flipV="1">
              <a:off x="9796910" y="394539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8AA30A08-4964-4E3F-94FD-5E531517415A}"/>
                </a:ext>
              </a:extLst>
            </p:cNvPr>
            <p:cNvSpPr txBox="1"/>
            <p:nvPr/>
          </p:nvSpPr>
          <p:spPr>
            <a:xfrm>
              <a:off x="9644510" y="4048498"/>
              <a:ext cx="301686" cy="369332"/>
            </a:xfrm>
            <a:prstGeom prst="rect">
              <a:avLst/>
            </a:prstGeom>
            <a:noFill/>
          </p:spPr>
          <p:txBody>
            <a:bodyPr wrap="none" rtlCol="0">
              <a:spAutoFit/>
            </a:bodyPr>
            <a:lstStyle/>
            <a:p>
              <a:r>
                <a:rPr lang="en-US" dirty="0"/>
                <a:t>3</a:t>
              </a:r>
            </a:p>
          </p:txBody>
        </p:sp>
        <p:sp>
          <p:nvSpPr>
            <p:cNvPr id="124" name="TextBox 123">
              <a:extLst>
                <a:ext uri="{FF2B5EF4-FFF2-40B4-BE49-F238E27FC236}">
                  <a16:creationId xmlns:a16="http://schemas.microsoft.com/office/drawing/2014/main" id="{7025F22B-1BE5-4B6D-AC2E-7CADDA69903F}"/>
                </a:ext>
              </a:extLst>
            </p:cNvPr>
            <p:cNvSpPr txBox="1"/>
            <p:nvPr/>
          </p:nvSpPr>
          <p:spPr>
            <a:xfrm>
              <a:off x="8252313" y="4048498"/>
              <a:ext cx="301686" cy="369332"/>
            </a:xfrm>
            <a:prstGeom prst="rect">
              <a:avLst/>
            </a:prstGeom>
            <a:noFill/>
          </p:spPr>
          <p:txBody>
            <a:bodyPr wrap="none" rtlCol="0">
              <a:spAutoFit/>
            </a:bodyPr>
            <a:lstStyle/>
            <a:p>
              <a:r>
                <a:rPr lang="en-US" dirty="0"/>
                <a:t>0</a:t>
              </a:r>
            </a:p>
          </p:txBody>
        </p:sp>
        <p:cxnSp>
          <p:nvCxnSpPr>
            <p:cNvPr id="125" name="Straight Arrow Connector 124">
              <a:extLst>
                <a:ext uri="{FF2B5EF4-FFF2-40B4-BE49-F238E27FC236}">
                  <a16:creationId xmlns:a16="http://schemas.microsoft.com/office/drawing/2014/main" id="{C61ADA3E-5843-41EC-B5D7-0CD742692D38}"/>
                </a:ext>
              </a:extLst>
            </p:cNvPr>
            <p:cNvCxnSpPr/>
            <p:nvPr/>
          </p:nvCxnSpPr>
          <p:spPr>
            <a:xfrm flipV="1">
              <a:off x="10262342" y="396063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FDDAD42D-3D0C-4ABA-A0AF-71DCB7230AC2}"/>
                </a:ext>
              </a:extLst>
            </p:cNvPr>
            <p:cNvSpPr txBox="1"/>
            <p:nvPr/>
          </p:nvSpPr>
          <p:spPr>
            <a:xfrm>
              <a:off x="10113056" y="4048498"/>
              <a:ext cx="301686" cy="369332"/>
            </a:xfrm>
            <a:prstGeom prst="rect">
              <a:avLst/>
            </a:prstGeom>
            <a:noFill/>
          </p:spPr>
          <p:txBody>
            <a:bodyPr wrap="none" rtlCol="0">
              <a:spAutoFit/>
            </a:bodyPr>
            <a:lstStyle/>
            <a:p>
              <a:r>
                <a:rPr lang="en-US" dirty="0"/>
                <a:t>4</a:t>
              </a:r>
            </a:p>
          </p:txBody>
        </p:sp>
        <p:cxnSp>
          <p:nvCxnSpPr>
            <p:cNvPr id="127" name="Straight Arrow Connector 126">
              <a:extLst>
                <a:ext uri="{FF2B5EF4-FFF2-40B4-BE49-F238E27FC236}">
                  <a16:creationId xmlns:a16="http://schemas.microsoft.com/office/drawing/2014/main" id="{1F416E4C-B903-4FC2-91E3-E28658E194B1}"/>
                </a:ext>
              </a:extLst>
            </p:cNvPr>
            <p:cNvCxnSpPr/>
            <p:nvPr/>
          </p:nvCxnSpPr>
          <p:spPr>
            <a:xfrm flipV="1">
              <a:off x="8054606" y="394539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AE8D6D65-8FE3-4CF6-96FC-9D3DDE9C6379}"/>
                </a:ext>
              </a:extLst>
            </p:cNvPr>
            <p:cNvCxnSpPr/>
            <p:nvPr/>
          </p:nvCxnSpPr>
          <p:spPr>
            <a:xfrm flipV="1">
              <a:off x="8408831" y="396063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9" name="TextBox 128">
                  <a:extLst>
                    <a:ext uri="{FF2B5EF4-FFF2-40B4-BE49-F238E27FC236}">
                      <a16:creationId xmlns:a16="http://schemas.microsoft.com/office/drawing/2014/main" id="{FEE82379-4F60-4AD7-964E-E0E057C9D1DA}"/>
                    </a:ext>
                  </a:extLst>
                </p:cNvPr>
                <p:cNvSpPr txBox="1"/>
                <p:nvPr/>
              </p:nvSpPr>
              <p:spPr>
                <a:xfrm>
                  <a:off x="7740708" y="2493263"/>
                  <a:ext cx="344852" cy="3111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i="1" smtClean="0">
                                <a:solidFill>
                                  <a:srgbClr val="FF0000"/>
                                </a:solidFill>
                                <a:latin typeface="Cambria Math" panose="02040503050406030204" pitchFamily="18" charset="0"/>
                                <a:ea typeface="Cambria Math" panose="02040503050406030204" pitchFamily="18" charset="0"/>
                              </a:rPr>
                              <m:t>𝜌</m:t>
                            </m:r>
                          </m:e>
                          <m:sub>
                            <m:r>
                              <a:rPr lang="en-US" b="0" i="1" smtClean="0">
                                <a:solidFill>
                                  <a:srgbClr val="FF0000"/>
                                </a:solidFill>
                                <a:latin typeface="Cambria Math" panose="02040503050406030204" pitchFamily="18" charset="0"/>
                              </a:rPr>
                              <m:t>𝑘</m:t>
                            </m:r>
                          </m:sub>
                        </m:sSub>
                      </m:oMath>
                    </m:oMathPara>
                  </a14:m>
                  <a:endParaRPr lang="en-US" dirty="0"/>
                </a:p>
              </p:txBody>
            </p:sp>
          </mc:Choice>
          <mc:Fallback xmlns="">
            <p:sp>
              <p:nvSpPr>
                <p:cNvPr id="129" name="TextBox 128">
                  <a:extLst>
                    <a:ext uri="{FF2B5EF4-FFF2-40B4-BE49-F238E27FC236}">
                      <a16:creationId xmlns:a16="http://schemas.microsoft.com/office/drawing/2014/main" id="{FEE82379-4F60-4AD7-964E-E0E057C9D1DA}"/>
                    </a:ext>
                  </a:extLst>
                </p:cNvPr>
                <p:cNvSpPr txBox="1">
                  <a:spLocks noRot="1" noChangeAspect="1" noMove="1" noResize="1" noEditPoints="1" noAdjustHandles="1" noChangeArrowheads="1" noChangeShapeType="1" noTextEdit="1"/>
                </p:cNvSpPr>
                <p:nvPr/>
              </p:nvSpPr>
              <p:spPr>
                <a:xfrm>
                  <a:off x="7740708" y="2493263"/>
                  <a:ext cx="344852" cy="311194"/>
                </a:xfrm>
                <a:prstGeom prst="rect">
                  <a:avLst/>
                </a:prstGeom>
                <a:blipFill>
                  <a:blip r:embed="rId12"/>
                  <a:stretch>
                    <a:fillRect l="-20833" r="-6250" b="-23913"/>
                  </a:stretch>
                </a:blipFill>
              </p:spPr>
              <p:txBody>
                <a:bodyPr/>
                <a:lstStyle/>
                <a:p>
                  <a:r>
                    <a:rPr lang="en-US">
                      <a:noFill/>
                    </a:rPr>
                    <a:t> </a:t>
                  </a:r>
                </a:p>
              </p:txBody>
            </p:sp>
          </mc:Fallback>
        </mc:AlternateContent>
        <p:cxnSp>
          <p:nvCxnSpPr>
            <p:cNvPr id="130" name="Straight Arrow Connector 129">
              <a:extLst>
                <a:ext uri="{FF2B5EF4-FFF2-40B4-BE49-F238E27FC236}">
                  <a16:creationId xmlns:a16="http://schemas.microsoft.com/office/drawing/2014/main" id="{B1598143-F99D-440B-9384-0A1000ED680A}"/>
                </a:ext>
              </a:extLst>
            </p:cNvPr>
            <p:cNvCxnSpPr/>
            <p:nvPr/>
          </p:nvCxnSpPr>
          <p:spPr>
            <a:xfrm flipV="1">
              <a:off x="8861912" y="3949506"/>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21643ABE-830A-45D9-800A-C8845FE8D8F4}"/>
                </a:ext>
              </a:extLst>
            </p:cNvPr>
            <p:cNvCxnSpPr/>
            <p:nvPr/>
          </p:nvCxnSpPr>
          <p:spPr>
            <a:xfrm flipV="1">
              <a:off x="9339702" y="3940032"/>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80DB9427-EB0A-45A3-A5A5-A79D5DDAD392}"/>
                </a:ext>
              </a:extLst>
            </p:cNvPr>
            <p:cNvSpPr txBox="1"/>
            <p:nvPr/>
          </p:nvSpPr>
          <p:spPr>
            <a:xfrm>
              <a:off x="8679429" y="4052081"/>
              <a:ext cx="301686" cy="369332"/>
            </a:xfrm>
            <a:prstGeom prst="rect">
              <a:avLst/>
            </a:prstGeom>
            <a:noFill/>
          </p:spPr>
          <p:txBody>
            <a:bodyPr wrap="none" rtlCol="0">
              <a:spAutoFit/>
            </a:bodyPr>
            <a:lstStyle/>
            <a:p>
              <a:r>
                <a:rPr lang="en-US" dirty="0"/>
                <a:t>1</a:t>
              </a:r>
            </a:p>
          </p:txBody>
        </p:sp>
        <p:sp>
          <p:nvSpPr>
            <p:cNvPr id="133" name="TextBox 132">
              <a:extLst>
                <a:ext uri="{FF2B5EF4-FFF2-40B4-BE49-F238E27FC236}">
                  <a16:creationId xmlns:a16="http://schemas.microsoft.com/office/drawing/2014/main" id="{377CB8A0-06E7-48F6-9FBE-7009F9188875}"/>
                </a:ext>
              </a:extLst>
            </p:cNvPr>
            <p:cNvSpPr txBox="1"/>
            <p:nvPr/>
          </p:nvSpPr>
          <p:spPr>
            <a:xfrm>
              <a:off x="9178851" y="4058731"/>
              <a:ext cx="301686" cy="369332"/>
            </a:xfrm>
            <a:prstGeom prst="rect">
              <a:avLst/>
            </a:prstGeom>
            <a:noFill/>
          </p:spPr>
          <p:txBody>
            <a:bodyPr wrap="none" rtlCol="0">
              <a:spAutoFit/>
            </a:bodyPr>
            <a:lstStyle/>
            <a:p>
              <a:r>
                <a:rPr lang="en-US" dirty="0"/>
                <a:t>2</a:t>
              </a:r>
            </a:p>
          </p:txBody>
        </p:sp>
        <p:cxnSp>
          <p:nvCxnSpPr>
            <p:cNvPr id="134" name="Straight Arrow Connector 133">
              <a:extLst>
                <a:ext uri="{FF2B5EF4-FFF2-40B4-BE49-F238E27FC236}">
                  <a16:creationId xmlns:a16="http://schemas.microsoft.com/office/drawing/2014/main" id="{0CB77B19-7CF7-4238-8B2F-06C184E98D33}"/>
                </a:ext>
              </a:extLst>
            </p:cNvPr>
            <p:cNvCxnSpPr/>
            <p:nvPr/>
          </p:nvCxnSpPr>
          <p:spPr>
            <a:xfrm flipV="1">
              <a:off x="10681240" y="3937013"/>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5" name="TextBox 134">
              <a:extLst>
                <a:ext uri="{FF2B5EF4-FFF2-40B4-BE49-F238E27FC236}">
                  <a16:creationId xmlns:a16="http://schemas.microsoft.com/office/drawing/2014/main" id="{EE4E7ADC-5879-4F3A-BD9C-206F7E7990AB}"/>
                </a:ext>
              </a:extLst>
            </p:cNvPr>
            <p:cNvSpPr txBox="1"/>
            <p:nvPr/>
          </p:nvSpPr>
          <p:spPr>
            <a:xfrm>
              <a:off x="10528840" y="4040121"/>
              <a:ext cx="301686" cy="369332"/>
            </a:xfrm>
            <a:prstGeom prst="rect">
              <a:avLst/>
            </a:prstGeom>
            <a:noFill/>
          </p:spPr>
          <p:txBody>
            <a:bodyPr wrap="none" rtlCol="0">
              <a:spAutoFit/>
            </a:bodyPr>
            <a:lstStyle/>
            <a:p>
              <a:r>
                <a:rPr lang="en-US" dirty="0"/>
                <a:t>5</a:t>
              </a:r>
            </a:p>
          </p:txBody>
        </p:sp>
        <p:cxnSp>
          <p:nvCxnSpPr>
            <p:cNvPr id="136" name="Straight Arrow Connector 135">
              <a:extLst>
                <a:ext uri="{FF2B5EF4-FFF2-40B4-BE49-F238E27FC236}">
                  <a16:creationId xmlns:a16="http://schemas.microsoft.com/office/drawing/2014/main" id="{07B08F1F-0FD2-46F2-9C32-3BBDD6C2514A}"/>
                </a:ext>
              </a:extLst>
            </p:cNvPr>
            <p:cNvCxnSpPr/>
            <p:nvPr/>
          </p:nvCxnSpPr>
          <p:spPr>
            <a:xfrm flipV="1">
              <a:off x="11146672" y="3952253"/>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7" name="TextBox 136">
              <a:extLst>
                <a:ext uri="{FF2B5EF4-FFF2-40B4-BE49-F238E27FC236}">
                  <a16:creationId xmlns:a16="http://schemas.microsoft.com/office/drawing/2014/main" id="{F68B02A3-7415-49FB-8C67-883B7557E563}"/>
                </a:ext>
              </a:extLst>
            </p:cNvPr>
            <p:cNvSpPr txBox="1"/>
            <p:nvPr/>
          </p:nvSpPr>
          <p:spPr>
            <a:xfrm>
              <a:off x="10997386" y="4040121"/>
              <a:ext cx="301686" cy="369332"/>
            </a:xfrm>
            <a:prstGeom prst="rect">
              <a:avLst/>
            </a:prstGeom>
            <a:noFill/>
          </p:spPr>
          <p:txBody>
            <a:bodyPr wrap="none" rtlCol="0">
              <a:spAutoFit/>
            </a:bodyPr>
            <a:lstStyle/>
            <a:p>
              <a:r>
                <a:rPr lang="en-US" dirty="0"/>
                <a:t>6</a:t>
              </a:r>
            </a:p>
          </p:txBody>
        </p:sp>
        <p:cxnSp>
          <p:nvCxnSpPr>
            <p:cNvPr id="138" name="Straight Arrow Connector 137">
              <a:extLst>
                <a:ext uri="{FF2B5EF4-FFF2-40B4-BE49-F238E27FC236}">
                  <a16:creationId xmlns:a16="http://schemas.microsoft.com/office/drawing/2014/main" id="{19A81F53-0838-401E-95A3-50721C8728B9}"/>
                </a:ext>
              </a:extLst>
            </p:cNvPr>
            <p:cNvCxnSpPr/>
            <p:nvPr/>
          </p:nvCxnSpPr>
          <p:spPr>
            <a:xfrm>
              <a:off x="7886966" y="3052408"/>
              <a:ext cx="3840480" cy="0"/>
            </a:xfrm>
            <a:prstGeom prst="straightConnector1">
              <a:avLst/>
            </a:prstGeom>
            <a:ln w="19050">
              <a:solidFill>
                <a:schemeClr val="bg1">
                  <a:lumMod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7777F00D-7ADB-4578-858F-8FBA97805003}"/>
                </a:ext>
              </a:extLst>
            </p:cNvPr>
            <p:cNvCxnSpPr/>
            <p:nvPr/>
          </p:nvCxnSpPr>
          <p:spPr>
            <a:xfrm>
              <a:off x="7886966" y="5070678"/>
              <a:ext cx="3840480" cy="0"/>
            </a:xfrm>
            <a:prstGeom prst="straightConnector1">
              <a:avLst/>
            </a:prstGeom>
            <a:ln w="19050">
              <a:solidFill>
                <a:schemeClr val="bg1">
                  <a:lumMod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140" name="TextBox 139">
              <a:extLst>
                <a:ext uri="{FF2B5EF4-FFF2-40B4-BE49-F238E27FC236}">
                  <a16:creationId xmlns:a16="http://schemas.microsoft.com/office/drawing/2014/main" id="{7E57116A-9998-49DA-A462-6509C75864E3}"/>
                </a:ext>
              </a:extLst>
            </p:cNvPr>
            <p:cNvSpPr txBox="1"/>
            <p:nvPr/>
          </p:nvSpPr>
          <p:spPr>
            <a:xfrm>
              <a:off x="7589865" y="2846462"/>
              <a:ext cx="301686" cy="369332"/>
            </a:xfrm>
            <a:prstGeom prst="rect">
              <a:avLst/>
            </a:prstGeom>
            <a:noFill/>
          </p:spPr>
          <p:txBody>
            <a:bodyPr wrap="none" rtlCol="0">
              <a:spAutoFit/>
            </a:bodyPr>
            <a:lstStyle/>
            <a:p>
              <a:r>
                <a:rPr lang="en-US" dirty="0"/>
                <a:t>1</a:t>
              </a:r>
            </a:p>
          </p:txBody>
        </p:sp>
        <p:sp>
          <p:nvSpPr>
            <p:cNvPr id="141" name="TextBox 140">
              <a:extLst>
                <a:ext uri="{FF2B5EF4-FFF2-40B4-BE49-F238E27FC236}">
                  <a16:creationId xmlns:a16="http://schemas.microsoft.com/office/drawing/2014/main" id="{63D31F2B-6DF3-4616-A8A7-3F460D7D23C0}"/>
                </a:ext>
              </a:extLst>
            </p:cNvPr>
            <p:cNvSpPr txBox="1"/>
            <p:nvPr/>
          </p:nvSpPr>
          <p:spPr>
            <a:xfrm>
              <a:off x="7542031" y="4886012"/>
              <a:ext cx="372218" cy="369332"/>
            </a:xfrm>
            <a:prstGeom prst="rect">
              <a:avLst/>
            </a:prstGeom>
            <a:noFill/>
          </p:spPr>
          <p:txBody>
            <a:bodyPr wrap="none" rtlCol="0">
              <a:spAutoFit/>
            </a:bodyPr>
            <a:lstStyle/>
            <a:p>
              <a:r>
                <a:rPr lang="en-US" dirty="0"/>
                <a:t>-1</a:t>
              </a:r>
            </a:p>
          </p:txBody>
        </p:sp>
      </p:grpSp>
      <p:cxnSp>
        <p:nvCxnSpPr>
          <p:cNvPr id="142" name="Straight Arrow Connector 141">
            <a:extLst>
              <a:ext uri="{FF2B5EF4-FFF2-40B4-BE49-F238E27FC236}">
                <a16:creationId xmlns:a16="http://schemas.microsoft.com/office/drawing/2014/main" id="{6F5909B4-6149-4875-A582-4A683CDE65EB}"/>
              </a:ext>
            </a:extLst>
          </p:cNvPr>
          <p:cNvCxnSpPr>
            <a:cxnSpLocks/>
          </p:cNvCxnSpPr>
          <p:nvPr/>
        </p:nvCxnSpPr>
        <p:spPr>
          <a:xfrm flipV="1">
            <a:off x="8877592" y="4658930"/>
            <a:ext cx="0" cy="841215"/>
          </a:xfrm>
          <a:prstGeom prst="straightConnector1">
            <a:avLst/>
          </a:prstGeom>
          <a:ln w="50800">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1" name="TextBox 150">
                <a:extLst>
                  <a:ext uri="{FF2B5EF4-FFF2-40B4-BE49-F238E27FC236}">
                    <a16:creationId xmlns:a16="http://schemas.microsoft.com/office/drawing/2014/main" id="{F65CD661-FAEA-4341-9FB2-A6070D720574}"/>
                  </a:ext>
                </a:extLst>
              </p:cNvPr>
              <p:cNvSpPr txBox="1"/>
              <p:nvPr/>
            </p:nvSpPr>
            <p:spPr>
              <a:xfrm>
                <a:off x="2251625" y="5373894"/>
                <a:ext cx="464010"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0</m:t>
                      </m:r>
                    </m:oMath>
                  </m:oMathPara>
                </a14:m>
                <a:endParaRPr lang="en-US" sz="2200" dirty="0"/>
              </a:p>
            </p:txBody>
          </p:sp>
        </mc:Choice>
        <mc:Fallback xmlns="">
          <p:sp>
            <p:nvSpPr>
              <p:cNvPr id="151" name="TextBox 150">
                <a:extLst>
                  <a:ext uri="{FF2B5EF4-FFF2-40B4-BE49-F238E27FC236}">
                    <a16:creationId xmlns:a16="http://schemas.microsoft.com/office/drawing/2014/main" id="{F65CD661-FAEA-4341-9FB2-A6070D720574}"/>
                  </a:ext>
                </a:extLst>
              </p:cNvPr>
              <p:cNvSpPr txBox="1">
                <a:spLocks noRot="1" noChangeAspect="1" noMove="1" noResize="1" noEditPoints="1" noAdjustHandles="1" noChangeArrowheads="1" noChangeShapeType="1" noTextEdit="1"/>
              </p:cNvSpPr>
              <p:nvPr/>
            </p:nvSpPr>
            <p:spPr>
              <a:xfrm>
                <a:off x="2251625" y="5373894"/>
                <a:ext cx="464010" cy="430887"/>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2" name="TextBox 151">
                <a:extLst>
                  <a:ext uri="{FF2B5EF4-FFF2-40B4-BE49-F238E27FC236}">
                    <a16:creationId xmlns:a16="http://schemas.microsoft.com/office/drawing/2014/main" id="{1CD3783F-8BC2-4739-B8A1-18D0207848D2}"/>
                  </a:ext>
                </a:extLst>
              </p:cNvPr>
              <p:cNvSpPr txBox="1"/>
              <p:nvPr/>
            </p:nvSpPr>
            <p:spPr>
              <a:xfrm>
                <a:off x="702502" y="3724254"/>
                <a:ext cx="842499"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ea typeface="Cambria Math" panose="02040503050406030204" pitchFamily="18" charset="0"/>
                            </a:rPr>
                            <m:t>𝑘</m:t>
                          </m:r>
                        </m:sub>
                      </m:sSub>
                      <m:r>
                        <a:rPr lang="en-US" sz="2200" b="0" i="1" smtClean="0">
                          <a:latin typeface="Cambria Math" panose="02040503050406030204" pitchFamily="18" charset="0"/>
                        </a:rPr>
                        <m:t>=</m:t>
                      </m:r>
                    </m:oMath>
                  </m:oMathPara>
                </a14:m>
                <a:endParaRPr lang="en-US" sz="2200" dirty="0"/>
              </a:p>
            </p:txBody>
          </p:sp>
        </mc:Choice>
        <mc:Fallback xmlns="">
          <p:sp>
            <p:nvSpPr>
              <p:cNvPr id="152" name="TextBox 151">
                <a:extLst>
                  <a:ext uri="{FF2B5EF4-FFF2-40B4-BE49-F238E27FC236}">
                    <a16:creationId xmlns:a16="http://schemas.microsoft.com/office/drawing/2014/main" id="{1CD3783F-8BC2-4739-B8A1-18D0207848D2}"/>
                  </a:ext>
                </a:extLst>
              </p:cNvPr>
              <p:cNvSpPr txBox="1">
                <a:spLocks noRot="1" noChangeAspect="1" noMove="1" noResize="1" noEditPoints="1" noAdjustHandles="1" noChangeArrowheads="1" noChangeShapeType="1" noTextEdit="1"/>
              </p:cNvSpPr>
              <p:nvPr/>
            </p:nvSpPr>
            <p:spPr>
              <a:xfrm>
                <a:off x="702502" y="3724254"/>
                <a:ext cx="842499" cy="430887"/>
              </a:xfrm>
              <a:prstGeom prst="rect">
                <a:avLst/>
              </a:prstGeom>
              <a:blipFill>
                <a:blip r:embed="rId14"/>
                <a:stretch>
                  <a:fillRect b="-56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A4833261-23E3-49CD-921B-D8986F1264E6}"/>
                  </a:ext>
                </a:extLst>
              </p:cNvPr>
              <p:cNvSpPr/>
              <p:nvPr/>
            </p:nvSpPr>
            <p:spPr>
              <a:xfrm>
                <a:off x="6746376" y="3740916"/>
                <a:ext cx="1695784" cy="43088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200" b="0" i="1" smtClean="0">
                          <a:latin typeface="Cambria Math" panose="02040503050406030204" pitchFamily="18" charset="0"/>
                        </a:rPr>
                        <m:t>𝑘</m:t>
                      </m:r>
                      <m:r>
                        <a:rPr lang="en-US" sz="2200" b="0" i="1" smtClean="0">
                          <a:latin typeface="Cambria Math" panose="02040503050406030204" pitchFamily="18" charset="0"/>
                        </a:rPr>
                        <m:t>=1,…,</m:t>
                      </m:r>
                      <m:r>
                        <a:rPr lang="en-US" sz="2200" b="0" i="1" smtClean="0">
                          <a:latin typeface="Cambria Math" panose="02040503050406030204" pitchFamily="18" charset="0"/>
                        </a:rPr>
                        <m:t>𝑞</m:t>
                      </m:r>
                    </m:oMath>
                  </m:oMathPara>
                </a14:m>
                <a:endParaRPr lang="en-US" sz="2200" dirty="0"/>
              </a:p>
            </p:txBody>
          </p:sp>
        </mc:Choice>
        <mc:Fallback xmlns="">
          <p:sp>
            <p:nvSpPr>
              <p:cNvPr id="4" name="Rectangle 3">
                <a:extLst>
                  <a:ext uri="{FF2B5EF4-FFF2-40B4-BE49-F238E27FC236}">
                    <a16:creationId xmlns:a16="http://schemas.microsoft.com/office/drawing/2014/main" id="{A4833261-23E3-49CD-921B-D8986F1264E6}"/>
                  </a:ext>
                </a:extLst>
              </p:cNvPr>
              <p:cNvSpPr>
                <a:spLocks noRot="1" noChangeAspect="1" noMove="1" noResize="1" noEditPoints="1" noAdjustHandles="1" noChangeArrowheads="1" noChangeShapeType="1" noTextEdit="1"/>
              </p:cNvSpPr>
              <p:nvPr/>
            </p:nvSpPr>
            <p:spPr>
              <a:xfrm>
                <a:off x="6746376" y="3740916"/>
                <a:ext cx="1695784" cy="430887"/>
              </a:xfrm>
              <a:prstGeom prst="rect">
                <a:avLst/>
              </a:prstGeom>
              <a:blipFill>
                <a:blip r:embed="rId15"/>
                <a:stretch>
                  <a:fillRect l="-719"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4" name="TextBox 153">
                <a:extLst>
                  <a:ext uri="{FF2B5EF4-FFF2-40B4-BE49-F238E27FC236}">
                    <a16:creationId xmlns:a16="http://schemas.microsoft.com/office/drawing/2014/main" id="{F8E0A49A-C51B-45B8-96EB-9F3B7AD5C019}"/>
                  </a:ext>
                </a:extLst>
              </p:cNvPr>
              <p:cNvSpPr txBox="1"/>
              <p:nvPr/>
            </p:nvSpPr>
            <p:spPr>
              <a:xfrm>
                <a:off x="2034394" y="4708325"/>
                <a:ext cx="4774870" cy="77784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2000" b="0" i="1" smtClean="0">
                              <a:latin typeface="Cambria Math" panose="02040503050406030204" pitchFamily="18" charset="0"/>
                              <a:ea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𝜃</m:t>
                              </m:r>
                            </m:e>
                            <m:sub>
                              <m:r>
                                <a:rPr lang="en-US" sz="2000" b="0" i="1" smtClean="0">
                                  <a:latin typeface="Cambria Math" panose="02040503050406030204" pitchFamily="18" charset="0"/>
                                  <a:ea typeface="Cambria Math" panose="02040503050406030204" pitchFamily="18" charset="0"/>
                                </a:rPr>
                                <m:t>𝑘</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𝜃</m:t>
                              </m:r>
                            </m:e>
                            <m:sub>
                              <m:r>
                                <a:rPr lang="en-US" sz="2000" i="1">
                                  <a:latin typeface="Cambria Math" panose="02040503050406030204" pitchFamily="18" charset="0"/>
                                </a:rPr>
                                <m:t>1</m:t>
                              </m:r>
                            </m:sub>
                          </m:sSub>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𝜃</m:t>
                              </m:r>
                            </m:e>
                            <m:sub>
                              <m:r>
                                <a:rPr lang="en-US" sz="2000" b="0" i="1" smtClean="0">
                                  <a:latin typeface="Cambria Math" panose="02040503050406030204" pitchFamily="18" charset="0"/>
                                  <a:ea typeface="Cambria Math" panose="02040503050406030204" pitchFamily="18" charset="0"/>
                                </a:rPr>
                                <m:t>𝑘</m:t>
                              </m:r>
                              <m:r>
                                <a:rPr lang="en-US" sz="2000" b="0" i="1" smtClean="0">
                                  <a:latin typeface="Cambria Math" panose="02040503050406030204" pitchFamily="18" charset="0"/>
                                  <a:ea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𝜃</m:t>
                              </m:r>
                            </m:e>
                            <m:sub>
                              <m:r>
                                <a:rPr lang="en-US" sz="2000" b="0" i="1" smtClean="0">
                                  <a:latin typeface="Cambria Math" panose="02040503050406030204" pitchFamily="18" charset="0"/>
                                  <a:ea typeface="Cambria Math" panose="02040503050406030204" pitchFamily="18" charset="0"/>
                                </a:rPr>
                                <m:t>2</m:t>
                              </m:r>
                            </m:sub>
                          </m:sSub>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𝜃</m:t>
                              </m:r>
                            </m:e>
                            <m:sub>
                              <m:r>
                                <a:rPr lang="en-US" sz="2000" i="1">
                                  <a:latin typeface="Cambria Math" panose="02040503050406030204" pitchFamily="18" charset="0"/>
                                  <a:ea typeface="Cambria Math" panose="02040503050406030204" pitchFamily="18" charset="0"/>
                                </a:rPr>
                                <m:t>𝑘</m:t>
                              </m:r>
                              <m:r>
                                <a:rPr lang="en-US" sz="2000" i="1">
                                  <a:latin typeface="Cambria Math" panose="02040503050406030204" pitchFamily="18" charset="0"/>
                                  <a:ea typeface="Cambria Math" panose="02040503050406030204" pitchFamily="18" charset="0"/>
                                </a:rPr>
                                <m:t>+2</m:t>
                              </m:r>
                            </m:sub>
                          </m:sSub>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𝜃</m:t>
                              </m:r>
                            </m:e>
                            <m:sub>
                              <m:r>
                                <a:rPr lang="en-US" sz="2000" b="0" i="1" smtClean="0">
                                  <a:latin typeface="Cambria Math" panose="02040503050406030204" pitchFamily="18" charset="0"/>
                                  <a:ea typeface="Cambria Math" panose="02040503050406030204" pitchFamily="18" charset="0"/>
                                </a:rPr>
                                <m:t>𝑞</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𝑘</m:t>
                              </m:r>
                            </m:sub>
                          </m:sSub>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𝜃</m:t>
                              </m:r>
                            </m:e>
                            <m:sub>
                              <m:r>
                                <a:rPr lang="en-US" sz="2000" b="0" i="1" smtClean="0">
                                  <a:latin typeface="Cambria Math" panose="02040503050406030204" pitchFamily="18" charset="0"/>
                                  <a:ea typeface="Cambria Math" panose="02040503050406030204" pitchFamily="18" charset="0"/>
                                </a:rPr>
                                <m:t>𝑞</m:t>
                              </m:r>
                            </m:sub>
                          </m:sSub>
                        </m:num>
                        <m:den>
                          <m:r>
                            <a:rPr lang="en-US" sz="2000" i="1">
                              <a:latin typeface="Cambria Math" panose="02040503050406030204" pitchFamily="18" charset="0"/>
                              <a:ea typeface="Cambria Math" panose="02040503050406030204" pitchFamily="18" charset="0"/>
                            </a:rPr>
                            <m:t>1+</m:t>
                          </m:r>
                          <m:sSubSup>
                            <m:sSubSupPr>
                              <m:ctrlPr>
                                <a:rPr lang="en-US" sz="2000" i="1">
                                  <a:latin typeface="Cambria Math" panose="02040503050406030204" pitchFamily="18" charset="0"/>
                                  <a:ea typeface="Cambria Math" panose="02040503050406030204" pitchFamily="18" charset="0"/>
                                </a:rPr>
                              </m:ctrlPr>
                            </m:sSubSupPr>
                            <m:e>
                              <m:r>
                                <a:rPr lang="en-US" sz="2000" i="1">
                                  <a:latin typeface="Cambria Math" panose="02040503050406030204" pitchFamily="18" charset="0"/>
                                  <a:ea typeface="Cambria Math" panose="02040503050406030204" pitchFamily="18" charset="0"/>
                                </a:rPr>
                                <m:t>𝜃</m:t>
                              </m:r>
                            </m:e>
                            <m:sub>
                              <m:r>
                                <a:rPr lang="en-US" sz="2000" i="1">
                                  <a:latin typeface="Cambria Math" panose="02040503050406030204" pitchFamily="18" charset="0"/>
                                  <a:ea typeface="Cambria Math" panose="02040503050406030204" pitchFamily="18" charset="0"/>
                                </a:rPr>
                                <m:t>1</m:t>
                              </m:r>
                            </m:sub>
                            <m:sup>
                              <m:r>
                                <a:rPr lang="en-US" sz="2000" i="1">
                                  <a:latin typeface="Cambria Math" panose="02040503050406030204" pitchFamily="18" charset="0"/>
                                  <a:ea typeface="Cambria Math" panose="02040503050406030204" pitchFamily="18" charset="0"/>
                                </a:rPr>
                                <m:t>2</m:t>
                              </m:r>
                            </m:sup>
                          </m:sSubSup>
                          <m:r>
                            <a:rPr lang="en-US" sz="2000" i="1">
                              <a:latin typeface="Cambria Math" panose="02040503050406030204" pitchFamily="18" charset="0"/>
                              <a:ea typeface="Cambria Math" panose="02040503050406030204" pitchFamily="18" charset="0"/>
                            </a:rPr>
                            <m:t>+…+</m:t>
                          </m:r>
                          <m:sSubSup>
                            <m:sSubSupPr>
                              <m:ctrlPr>
                                <a:rPr lang="en-US" sz="2000" i="1">
                                  <a:latin typeface="Cambria Math" panose="02040503050406030204" pitchFamily="18" charset="0"/>
                                  <a:ea typeface="Cambria Math" panose="02040503050406030204" pitchFamily="18" charset="0"/>
                                </a:rPr>
                              </m:ctrlPr>
                            </m:sSubSupPr>
                            <m:e>
                              <m:r>
                                <a:rPr lang="en-US" sz="2000" i="1">
                                  <a:latin typeface="Cambria Math" panose="02040503050406030204" pitchFamily="18" charset="0"/>
                                  <a:ea typeface="Cambria Math" panose="02040503050406030204" pitchFamily="18" charset="0"/>
                                </a:rPr>
                                <m:t>𝜃</m:t>
                              </m:r>
                            </m:e>
                            <m:sub>
                              <m:r>
                                <a:rPr lang="en-US" sz="2000" i="1">
                                  <a:latin typeface="Cambria Math" panose="02040503050406030204" pitchFamily="18" charset="0"/>
                                  <a:ea typeface="Cambria Math" panose="02040503050406030204" pitchFamily="18" charset="0"/>
                                </a:rPr>
                                <m:t>𝑞</m:t>
                              </m:r>
                            </m:sub>
                            <m:sup>
                              <m:r>
                                <a:rPr lang="en-US" sz="2000" i="1">
                                  <a:latin typeface="Cambria Math" panose="02040503050406030204" pitchFamily="18" charset="0"/>
                                  <a:ea typeface="Cambria Math" panose="02040503050406030204" pitchFamily="18" charset="0"/>
                                </a:rPr>
                                <m:t>2</m:t>
                              </m:r>
                            </m:sup>
                          </m:sSubSup>
                        </m:den>
                      </m:f>
                    </m:oMath>
                  </m:oMathPara>
                </a14:m>
                <a:endParaRPr lang="en-US" sz="2000" dirty="0"/>
              </a:p>
            </p:txBody>
          </p:sp>
        </mc:Choice>
        <mc:Fallback xmlns="">
          <p:sp>
            <p:nvSpPr>
              <p:cNvPr id="154" name="TextBox 153">
                <a:extLst>
                  <a:ext uri="{FF2B5EF4-FFF2-40B4-BE49-F238E27FC236}">
                    <a16:creationId xmlns:a16="http://schemas.microsoft.com/office/drawing/2014/main" id="{F8E0A49A-C51B-45B8-96EB-9F3B7AD5C019}"/>
                  </a:ext>
                </a:extLst>
              </p:cNvPr>
              <p:cNvSpPr txBox="1">
                <a:spLocks noRot="1" noChangeAspect="1" noMove="1" noResize="1" noEditPoints="1" noAdjustHandles="1" noChangeArrowheads="1" noChangeShapeType="1" noTextEdit="1"/>
              </p:cNvSpPr>
              <p:nvPr/>
            </p:nvSpPr>
            <p:spPr>
              <a:xfrm>
                <a:off x="2034394" y="4708325"/>
                <a:ext cx="4774870" cy="777842"/>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1" name="TextBox 160">
                <a:extLst>
                  <a:ext uri="{FF2B5EF4-FFF2-40B4-BE49-F238E27FC236}">
                    <a16:creationId xmlns:a16="http://schemas.microsoft.com/office/drawing/2014/main" id="{20C18350-64B0-4F82-9700-1F291FAC9BC8}"/>
                  </a:ext>
                </a:extLst>
              </p:cNvPr>
              <p:cNvSpPr txBox="1"/>
              <p:nvPr/>
            </p:nvSpPr>
            <p:spPr>
              <a:xfrm>
                <a:off x="1260035" y="2705446"/>
                <a:ext cx="648812" cy="4357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ea typeface="Cambria Math" panose="02040503050406030204" pitchFamily="18" charset="0"/>
                        </a:rPr>
                        <m:t>0</m:t>
                      </m:r>
                    </m:oMath>
                  </m:oMathPara>
                </a14:m>
                <a:endParaRPr lang="en-US" sz="2200" dirty="0"/>
              </a:p>
            </p:txBody>
          </p:sp>
        </mc:Choice>
        <mc:Fallback xmlns="">
          <p:sp>
            <p:nvSpPr>
              <p:cNvPr id="161" name="TextBox 160">
                <a:extLst>
                  <a:ext uri="{FF2B5EF4-FFF2-40B4-BE49-F238E27FC236}">
                    <a16:creationId xmlns:a16="http://schemas.microsoft.com/office/drawing/2014/main" id="{20C18350-64B0-4F82-9700-1F291FAC9BC8}"/>
                  </a:ext>
                </a:extLst>
              </p:cNvPr>
              <p:cNvSpPr txBox="1">
                <a:spLocks noRot="1" noChangeAspect="1" noMove="1" noResize="1" noEditPoints="1" noAdjustHandles="1" noChangeArrowheads="1" noChangeShapeType="1" noTextEdit="1"/>
              </p:cNvSpPr>
              <p:nvPr/>
            </p:nvSpPr>
            <p:spPr>
              <a:xfrm>
                <a:off x="1260035" y="2705446"/>
                <a:ext cx="648812" cy="435747"/>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2" name="TextBox 161">
                <a:extLst>
                  <a:ext uri="{FF2B5EF4-FFF2-40B4-BE49-F238E27FC236}">
                    <a16:creationId xmlns:a16="http://schemas.microsoft.com/office/drawing/2014/main" id="{FFD3AB7D-43BA-4161-AC68-858DC94457CE}"/>
                  </a:ext>
                </a:extLst>
              </p:cNvPr>
              <p:cNvSpPr txBox="1"/>
              <p:nvPr/>
            </p:nvSpPr>
            <p:spPr>
              <a:xfrm>
                <a:off x="9006853" y="4280837"/>
                <a:ext cx="297438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𝜃</m:t>
                          </m:r>
                        </m:e>
                        <m:sub>
                          <m:r>
                            <a:rPr lang="en-US" sz="1800" b="0" i="1" smtClean="0">
                              <a:latin typeface="Cambria Math" panose="02040503050406030204" pitchFamily="18" charset="0"/>
                              <a:ea typeface="Cambria Math" panose="02040503050406030204" pitchFamily="18" charset="0"/>
                            </a:rPr>
                            <m:t>1</m:t>
                          </m:r>
                        </m:sub>
                      </m:sSub>
                      <m:r>
                        <a:rPr lang="en-US" sz="1800" b="0" i="1" smtClean="0">
                          <a:latin typeface="Cambria Math" panose="02040503050406030204" pitchFamily="18" charset="0"/>
                          <a:ea typeface="Cambria Math" panose="02040503050406030204" pitchFamily="18" charset="0"/>
                        </a:rPr>
                        <m:t>=0.8,</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5,</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3</m:t>
                          </m:r>
                        </m:sub>
                      </m:sSub>
                      <m:r>
                        <a:rPr lang="en-US" i="1">
                          <a:latin typeface="Cambria Math" panose="02040503050406030204" pitchFamily="18" charset="0"/>
                          <a:ea typeface="Cambria Math" panose="02040503050406030204" pitchFamily="18" charset="0"/>
                        </a:rPr>
                        <m:t>=0.5</m:t>
                      </m:r>
                    </m:oMath>
                  </m:oMathPara>
                </a14:m>
                <a:endParaRPr lang="en-US" dirty="0"/>
              </a:p>
            </p:txBody>
          </p:sp>
        </mc:Choice>
        <mc:Fallback xmlns="">
          <p:sp>
            <p:nvSpPr>
              <p:cNvPr id="162" name="TextBox 161">
                <a:extLst>
                  <a:ext uri="{FF2B5EF4-FFF2-40B4-BE49-F238E27FC236}">
                    <a16:creationId xmlns:a16="http://schemas.microsoft.com/office/drawing/2014/main" id="{FFD3AB7D-43BA-4161-AC68-858DC94457CE}"/>
                  </a:ext>
                </a:extLst>
              </p:cNvPr>
              <p:cNvSpPr txBox="1">
                <a:spLocks noRot="1" noChangeAspect="1" noMove="1" noResize="1" noEditPoints="1" noAdjustHandles="1" noChangeArrowheads="1" noChangeShapeType="1" noTextEdit="1"/>
              </p:cNvSpPr>
              <p:nvPr/>
            </p:nvSpPr>
            <p:spPr>
              <a:xfrm>
                <a:off x="9006853" y="4280837"/>
                <a:ext cx="2974384" cy="369332"/>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EA086C5C-D5E5-4360-9870-73BE2EE1BA55}"/>
                  </a:ext>
                </a:extLst>
              </p:cNvPr>
              <p:cNvSpPr txBox="1"/>
              <p:nvPr/>
            </p:nvSpPr>
            <p:spPr>
              <a:xfrm>
                <a:off x="1230611" y="3696986"/>
                <a:ext cx="5643597" cy="4812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sz="2200" b="0" i="1" smtClean="0">
                              <a:latin typeface="Cambria Math" panose="02040503050406030204" pitchFamily="18" charset="0"/>
                              <a:ea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𝜃</m:t>
                              </m:r>
                            </m:e>
                            <m:sub>
                              <m:r>
                                <a:rPr lang="en-US" sz="2200" i="1">
                                  <a:latin typeface="Cambria Math" panose="02040503050406030204" pitchFamily="18" charset="0"/>
                                  <a:ea typeface="Cambria Math" panose="02040503050406030204" pitchFamily="18" charset="0"/>
                                </a:rPr>
                                <m:t>𝑘</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𝜃</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𝜃</m:t>
                              </m:r>
                            </m:e>
                            <m:sub>
                              <m:r>
                                <a:rPr lang="en-US" sz="2200" i="1">
                                  <a:latin typeface="Cambria Math" panose="02040503050406030204" pitchFamily="18" charset="0"/>
                                  <a:ea typeface="Cambria Math" panose="02040503050406030204" pitchFamily="18" charset="0"/>
                                </a:rPr>
                                <m:t>𝑘</m:t>
                              </m:r>
                              <m:r>
                                <a:rPr lang="en-US" sz="2200" i="1">
                                  <a:latin typeface="Cambria Math" panose="02040503050406030204" pitchFamily="18" charset="0"/>
                                  <a:ea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𝜃</m:t>
                              </m:r>
                            </m:e>
                            <m:sub>
                              <m:r>
                                <a:rPr lang="en-US" sz="2200" i="1">
                                  <a:latin typeface="Cambria Math" panose="02040503050406030204" pitchFamily="18" charset="0"/>
                                  <a:ea typeface="Cambria Math" panose="02040503050406030204" pitchFamily="18" charset="0"/>
                                </a:rPr>
                                <m:t>2</m:t>
                              </m:r>
                            </m:sub>
                          </m:sSub>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𝜃</m:t>
                              </m:r>
                            </m:e>
                            <m:sub>
                              <m:r>
                                <a:rPr lang="en-US" sz="2200" i="1">
                                  <a:latin typeface="Cambria Math" panose="02040503050406030204" pitchFamily="18" charset="0"/>
                                  <a:ea typeface="Cambria Math" panose="02040503050406030204" pitchFamily="18" charset="0"/>
                                </a:rPr>
                                <m:t>𝑘</m:t>
                              </m:r>
                              <m:r>
                                <a:rPr lang="en-US" sz="2200" i="1">
                                  <a:latin typeface="Cambria Math" panose="02040503050406030204" pitchFamily="18" charset="0"/>
                                  <a:ea typeface="Cambria Math" panose="02040503050406030204" pitchFamily="18" charset="0"/>
                                </a:rPr>
                                <m:t>+2</m:t>
                              </m:r>
                            </m:sub>
                          </m:sSub>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𝜃</m:t>
                              </m:r>
                            </m:e>
                            <m:sub>
                              <m:r>
                                <a:rPr lang="en-US" sz="2200" i="1">
                                  <a:latin typeface="Cambria Math" panose="02040503050406030204" pitchFamily="18" charset="0"/>
                                  <a:ea typeface="Cambria Math" panose="02040503050406030204" pitchFamily="18" charset="0"/>
                                </a:rPr>
                                <m:t>𝑞</m:t>
                              </m:r>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𝑘</m:t>
                              </m:r>
                            </m:sub>
                          </m:sSub>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𝜃</m:t>
                              </m:r>
                            </m:e>
                            <m:sub>
                              <m:r>
                                <a:rPr lang="en-US" sz="2200" i="1">
                                  <a:latin typeface="Cambria Math" panose="02040503050406030204" pitchFamily="18" charset="0"/>
                                  <a:ea typeface="Cambria Math" panose="02040503050406030204" pitchFamily="18" charset="0"/>
                                </a:rPr>
                                <m:t>𝑞</m:t>
                              </m:r>
                            </m:sub>
                          </m:sSub>
                        </m:e>
                      </m:d>
                      <m:r>
                        <a:rPr lang="en-US" sz="2200" b="0" i="1" smtClean="0">
                          <a:latin typeface="Cambria Math" panose="02040503050406030204" pitchFamily="18" charset="0"/>
                          <a:ea typeface="Cambria Math" panose="02040503050406030204" pitchFamily="18" charset="0"/>
                        </a:rPr>
                        <m:t> </m:t>
                      </m:r>
                      <m:sSup>
                        <m:sSupPr>
                          <m:ctrlPr>
                            <a:rPr lang="en-US" sz="2200" i="1">
                              <a:latin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𝜎</m:t>
                          </m:r>
                        </m:e>
                        <m:sup>
                          <m:r>
                            <a:rPr lang="en-US" sz="2200" i="1">
                              <a:latin typeface="Cambria Math" panose="02040503050406030204" pitchFamily="18" charset="0"/>
                            </a:rPr>
                            <m:t>2</m:t>
                          </m:r>
                        </m:sup>
                      </m:sSup>
                    </m:oMath>
                  </m:oMathPara>
                </a14:m>
                <a:endParaRPr lang="en-US" sz="2200" dirty="0"/>
              </a:p>
            </p:txBody>
          </p:sp>
        </mc:Choice>
        <mc:Fallback xmlns="">
          <p:sp>
            <p:nvSpPr>
              <p:cNvPr id="57" name="TextBox 56">
                <a:extLst>
                  <a:ext uri="{FF2B5EF4-FFF2-40B4-BE49-F238E27FC236}">
                    <a16:creationId xmlns:a16="http://schemas.microsoft.com/office/drawing/2014/main" id="{EA086C5C-D5E5-4360-9870-73BE2EE1BA55}"/>
                  </a:ext>
                </a:extLst>
              </p:cNvPr>
              <p:cNvSpPr txBox="1">
                <a:spLocks noRot="1" noChangeAspect="1" noMove="1" noResize="1" noEditPoints="1" noAdjustHandles="1" noChangeArrowheads="1" noChangeShapeType="1" noTextEdit="1"/>
              </p:cNvSpPr>
              <p:nvPr/>
            </p:nvSpPr>
            <p:spPr>
              <a:xfrm>
                <a:off x="1230611" y="3696986"/>
                <a:ext cx="5643597" cy="481286"/>
              </a:xfrm>
              <a:prstGeom prst="rect">
                <a:avLst/>
              </a:prstGeom>
              <a:blipFill>
                <a:blip r:embed="rId19"/>
                <a:stretch>
                  <a:fillRect b="-37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4CA4C86A-2349-4AA2-89C4-B2851D89117F}"/>
                  </a:ext>
                </a:extLst>
              </p:cNvPr>
              <p:cNvSpPr txBox="1"/>
              <p:nvPr/>
            </p:nvSpPr>
            <p:spPr>
              <a:xfrm>
                <a:off x="713836" y="4207269"/>
                <a:ext cx="842499"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ea typeface="Cambria Math" panose="02040503050406030204" pitchFamily="18" charset="0"/>
                            </a:rPr>
                            <m:t>𝑘</m:t>
                          </m:r>
                        </m:sub>
                      </m:sSub>
                      <m:r>
                        <a:rPr lang="en-US" sz="2200" b="0" i="1" smtClean="0">
                          <a:latin typeface="Cambria Math" panose="02040503050406030204" pitchFamily="18" charset="0"/>
                        </a:rPr>
                        <m:t>=</m:t>
                      </m:r>
                    </m:oMath>
                  </m:oMathPara>
                </a14:m>
                <a:endParaRPr lang="en-US" sz="2200" dirty="0"/>
              </a:p>
            </p:txBody>
          </p:sp>
        </mc:Choice>
        <mc:Fallback xmlns="">
          <p:sp>
            <p:nvSpPr>
              <p:cNvPr id="58" name="TextBox 57">
                <a:extLst>
                  <a:ext uri="{FF2B5EF4-FFF2-40B4-BE49-F238E27FC236}">
                    <a16:creationId xmlns:a16="http://schemas.microsoft.com/office/drawing/2014/main" id="{4CA4C86A-2349-4AA2-89C4-B2851D89117F}"/>
                  </a:ext>
                </a:extLst>
              </p:cNvPr>
              <p:cNvSpPr txBox="1">
                <a:spLocks noRot="1" noChangeAspect="1" noMove="1" noResize="1" noEditPoints="1" noAdjustHandles="1" noChangeArrowheads="1" noChangeShapeType="1" noTextEdit="1"/>
              </p:cNvSpPr>
              <p:nvPr/>
            </p:nvSpPr>
            <p:spPr>
              <a:xfrm>
                <a:off x="713836" y="4207269"/>
                <a:ext cx="842499" cy="430887"/>
              </a:xfrm>
              <a:prstGeom prst="rect">
                <a:avLst/>
              </a:prstGeom>
              <a:blipFill>
                <a:blip r:embed="rId20"/>
                <a:stretch>
                  <a:fillRect b="-70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Rectangle 58">
                <a:extLst>
                  <a:ext uri="{FF2B5EF4-FFF2-40B4-BE49-F238E27FC236}">
                    <a16:creationId xmlns:a16="http://schemas.microsoft.com/office/drawing/2014/main" id="{0B7CAD2C-5583-43E7-AC34-CE48E5CD8312}"/>
                  </a:ext>
                </a:extLst>
              </p:cNvPr>
              <p:cNvSpPr/>
              <p:nvPr/>
            </p:nvSpPr>
            <p:spPr>
              <a:xfrm>
                <a:off x="1894711" y="4212960"/>
                <a:ext cx="1695784" cy="43088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200" b="0" i="1" smtClean="0">
                          <a:latin typeface="Cambria Math" panose="02040503050406030204" pitchFamily="18" charset="0"/>
                        </a:rPr>
                        <m:t>𝑘</m:t>
                      </m:r>
                      <m:r>
                        <a:rPr lang="en-US" sz="2200" b="0" i="1" smtClean="0">
                          <a:latin typeface="Cambria Math" panose="02040503050406030204" pitchFamily="18" charset="0"/>
                        </a:rPr>
                        <m:t>=</m:t>
                      </m:r>
                      <m:r>
                        <a:rPr lang="en-US" sz="2200" b="0" i="1" smtClean="0">
                          <a:latin typeface="Cambria Math" panose="02040503050406030204" pitchFamily="18" charset="0"/>
                        </a:rPr>
                        <m:t>𝑞</m:t>
                      </m:r>
                      <m:r>
                        <a:rPr lang="en-US" sz="2200" b="0" i="1" smtClean="0">
                          <a:latin typeface="Cambria Math" panose="02040503050406030204" pitchFamily="18" charset="0"/>
                        </a:rPr>
                        <m:t>+1,…</m:t>
                      </m:r>
                    </m:oMath>
                  </m:oMathPara>
                </a14:m>
                <a:endParaRPr lang="en-US" sz="2200" dirty="0"/>
              </a:p>
            </p:txBody>
          </p:sp>
        </mc:Choice>
        <mc:Fallback xmlns="">
          <p:sp>
            <p:nvSpPr>
              <p:cNvPr id="59" name="Rectangle 58">
                <a:extLst>
                  <a:ext uri="{FF2B5EF4-FFF2-40B4-BE49-F238E27FC236}">
                    <a16:creationId xmlns:a16="http://schemas.microsoft.com/office/drawing/2014/main" id="{0B7CAD2C-5583-43E7-AC34-CE48E5CD8312}"/>
                  </a:ext>
                </a:extLst>
              </p:cNvPr>
              <p:cNvSpPr>
                <a:spLocks noRot="1" noChangeAspect="1" noMove="1" noResize="1" noEditPoints="1" noAdjustHandles="1" noChangeArrowheads="1" noChangeShapeType="1" noTextEdit="1"/>
              </p:cNvSpPr>
              <p:nvPr/>
            </p:nvSpPr>
            <p:spPr>
              <a:xfrm>
                <a:off x="1894711" y="4212960"/>
                <a:ext cx="1695784" cy="430887"/>
              </a:xfrm>
              <a:prstGeom prst="rect">
                <a:avLst/>
              </a:prstGeom>
              <a:blipFill>
                <a:blip r:embed="rId21"/>
                <a:stretch>
                  <a:fillRect l="-719" b="-84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F3E5E25C-09B2-4C53-9E6D-CCDF4C1B6B2C}"/>
                  </a:ext>
                </a:extLst>
              </p:cNvPr>
              <p:cNvSpPr txBox="1"/>
              <p:nvPr/>
            </p:nvSpPr>
            <p:spPr>
              <a:xfrm>
                <a:off x="1319013" y="4203208"/>
                <a:ext cx="445044"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ea typeface="Cambria Math" panose="02040503050406030204" pitchFamily="18" charset="0"/>
                        </a:rPr>
                        <m:t>0</m:t>
                      </m:r>
                    </m:oMath>
                  </m:oMathPara>
                </a14:m>
                <a:endParaRPr lang="en-US" sz="2200" dirty="0"/>
              </a:p>
            </p:txBody>
          </p:sp>
        </mc:Choice>
        <mc:Fallback xmlns="">
          <p:sp>
            <p:nvSpPr>
              <p:cNvPr id="62" name="TextBox 61">
                <a:extLst>
                  <a:ext uri="{FF2B5EF4-FFF2-40B4-BE49-F238E27FC236}">
                    <a16:creationId xmlns:a16="http://schemas.microsoft.com/office/drawing/2014/main" id="{F3E5E25C-09B2-4C53-9E6D-CCDF4C1B6B2C}"/>
                  </a:ext>
                </a:extLst>
              </p:cNvPr>
              <p:cNvSpPr txBox="1">
                <a:spLocks noRot="1" noChangeAspect="1" noMove="1" noResize="1" noEditPoints="1" noAdjustHandles="1" noChangeArrowheads="1" noChangeShapeType="1" noTextEdit="1"/>
              </p:cNvSpPr>
              <p:nvPr/>
            </p:nvSpPr>
            <p:spPr>
              <a:xfrm>
                <a:off x="1319013" y="4203208"/>
                <a:ext cx="445044" cy="430887"/>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4E9D5A2-4BA7-49D7-8BA5-2BAA26FEE7D4}"/>
                  </a:ext>
                </a:extLst>
              </p:cNvPr>
              <p:cNvSpPr txBox="1"/>
              <p:nvPr/>
            </p:nvSpPr>
            <p:spPr>
              <a:xfrm>
                <a:off x="498084" y="3918342"/>
                <a:ext cx="379463" cy="6178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e/>
                          </m:eqArr>
                        </m:e>
                      </m:d>
                    </m:oMath>
                  </m:oMathPara>
                </a14:m>
                <a:endParaRPr lang="en-US" dirty="0"/>
              </a:p>
            </p:txBody>
          </p:sp>
        </mc:Choice>
        <mc:Fallback xmlns="">
          <p:sp>
            <p:nvSpPr>
              <p:cNvPr id="3" name="TextBox 2">
                <a:extLst>
                  <a:ext uri="{FF2B5EF4-FFF2-40B4-BE49-F238E27FC236}">
                    <a16:creationId xmlns:a16="http://schemas.microsoft.com/office/drawing/2014/main" id="{B4E9D5A2-4BA7-49D7-8BA5-2BAA26FEE7D4}"/>
                  </a:ext>
                </a:extLst>
              </p:cNvPr>
              <p:cNvSpPr txBox="1">
                <a:spLocks noRot="1" noChangeAspect="1" noMove="1" noResize="1" noEditPoints="1" noAdjustHandles="1" noChangeArrowheads="1" noChangeShapeType="1" noTextEdit="1"/>
              </p:cNvSpPr>
              <p:nvPr/>
            </p:nvSpPr>
            <p:spPr>
              <a:xfrm>
                <a:off x="498084" y="3918342"/>
                <a:ext cx="379463" cy="617861"/>
              </a:xfrm>
              <a:prstGeom prst="rect">
                <a:avLst/>
              </a:prstGeom>
              <a:blipFill>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C34AF12-70C6-4CBD-8B99-23A6A0EF48FF}"/>
                  </a:ext>
                </a:extLst>
              </p:cNvPr>
              <p:cNvSpPr txBox="1"/>
              <p:nvPr/>
            </p:nvSpPr>
            <p:spPr>
              <a:xfrm>
                <a:off x="1902419" y="4825080"/>
                <a:ext cx="639021" cy="8842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e/>
                            <m:e/>
                          </m:eqArr>
                        </m:e>
                      </m:d>
                    </m:oMath>
                  </m:oMathPara>
                </a14:m>
                <a:endParaRPr lang="en-US" dirty="0"/>
              </a:p>
            </p:txBody>
          </p:sp>
        </mc:Choice>
        <mc:Fallback xmlns="">
          <p:sp>
            <p:nvSpPr>
              <p:cNvPr id="5" name="TextBox 4">
                <a:extLst>
                  <a:ext uri="{FF2B5EF4-FFF2-40B4-BE49-F238E27FC236}">
                    <a16:creationId xmlns:a16="http://schemas.microsoft.com/office/drawing/2014/main" id="{EC34AF12-70C6-4CBD-8B99-23A6A0EF48FF}"/>
                  </a:ext>
                </a:extLst>
              </p:cNvPr>
              <p:cNvSpPr txBox="1">
                <a:spLocks noRot="1" noChangeAspect="1" noMove="1" noResize="1" noEditPoints="1" noAdjustHandles="1" noChangeArrowheads="1" noChangeShapeType="1" noTextEdit="1"/>
              </p:cNvSpPr>
              <p:nvPr/>
            </p:nvSpPr>
            <p:spPr>
              <a:xfrm>
                <a:off x="1902419" y="4825080"/>
                <a:ext cx="639021" cy="884281"/>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Rectangle 62">
                <a:extLst>
                  <a:ext uri="{FF2B5EF4-FFF2-40B4-BE49-F238E27FC236}">
                    <a16:creationId xmlns:a16="http://schemas.microsoft.com/office/drawing/2014/main" id="{DFE2DF86-00DE-4CAD-B741-46354C0BCC70}"/>
                  </a:ext>
                </a:extLst>
              </p:cNvPr>
              <p:cNvSpPr/>
              <p:nvPr/>
            </p:nvSpPr>
            <p:spPr>
              <a:xfrm>
                <a:off x="6632313" y="4791721"/>
                <a:ext cx="1695784" cy="43088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200" b="0" i="1" smtClean="0">
                          <a:latin typeface="Cambria Math" panose="02040503050406030204" pitchFamily="18" charset="0"/>
                        </a:rPr>
                        <m:t>𝑘</m:t>
                      </m:r>
                      <m:r>
                        <a:rPr lang="en-US" sz="2200" b="0" i="1" smtClean="0">
                          <a:latin typeface="Cambria Math" panose="02040503050406030204" pitchFamily="18" charset="0"/>
                        </a:rPr>
                        <m:t>=1,…,</m:t>
                      </m:r>
                      <m:r>
                        <a:rPr lang="en-US" sz="2200" b="0" i="1" smtClean="0">
                          <a:latin typeface="Cambria Math" panose="02040503050406030204" pitchFamily="18" charset="0"/>
                        </a:rPr>
                        <m:t>𝑞</m:t>
                      </m:r>
                    </m:oMath>
                  </m:oMathPara>
                </a14:m>
                <a:endParaRPr lang="en-US" sz="2200" dirty="0"/>
              </a:p>
            </p:txBody>
          </p:sp>
        </mc:Choice>
        <mc:Fallback xmlns="">
          <p:sp>
            <p:nvSpPr>
              <p:cNvPr id="63" name="Rectangle 62">
                <a:extLst>
                  <a:ext uri="{FF2B5EF4-FFF2-40B4-BE49-F238E27FC236}">
                    <a16:creationId xmlns:a16="http://schemas.microsoft.com/office/drawing/2014/main" id="{DFE2DF86-00DE-4CAD-B741-46354C0BCC70}"/>
                  </a:ext>
                </a:extLst>
              </p:cNvPr>
              <p:cNvSpPr>
                <a:spLocks noRot="1" noChangeAspect="1" noMove="1" noResize="1" noEditPoints="1" noAdjustHandles="1" noChangeArrowheads="1" noChangeShapeType="1" noTextEdit="1"/>
              </p:cNvSpPr>
              <p:nvPr/>
            </p:nvSpPr>
            <p:spPr>
              <a:xfrm>
                <a:off x="6632313" y="4791721"/>
                <a:ext cx="1695784" cy="430887"/>
              </a:xfrm>
              <a:prstGeom prst="rect">
                <a:avLst/>
              </a:prstGeom>
              <a:blipFill>
                <a:blip r:embed="rId25"/>
                <a:stretch>
                  <a:fillRect l="-719" b="-84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Rectangle 64">
                <a:extLst>
                  <a:ext uri="{FF2B5EF4-FFF2-40B4-BE49-F238E27FC236}">
                    <a16:creationId xmlns:a16="http://schemas.microsoft.com/office/drawing/2014/main" id="{0FA8FE95-97A1-4C17-BC9D-AC9FA1779822}"/>
                  </a:ext>
                </a:extLst>
              </p:cNvPr>
              <p:cNvSpPr/>
              <p:nvPr/>
            </p:nvSpPr>
            <p:spPr>
              <a:xfrm>
                <a:off x="2958488" y="5368137"/>
                <a:ext cx="1695784" cy="43088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200" b="0" i="1" smtClean="0">
                          <a:latin typeface="Cambria Math" panose="02040503050406030204" pitchFamily="18" charset="0"/>
                        </a:rPr>
                        <m:t>𝑘</m:t>
                      </m:r>
                      <m:r>
                        <a:rPr lang="en-US" sz="2200" b="0" i="1" smtClean="0">
                          <a:latin typeface="Cambria Math" panose="02040503050406030204" pitchFamily="18" charset="0"/>
                        </a:rPr>
                        <m:t>=</m:t>
                      </m:r>
                      <m:r>
                        <a:rPr lang="en-US" sz="2200" b="0" i="1" smtClean="0">
                          <a:latin typeface="Cambria Math" panose="02040503050406030204" pitchFamily="18" charset="0"/>
                        </a:rPr>
                        <m:t>𝑞</m:t>
                      </m:r>
                      <m:r>
                        <a:rPr lang="en-US" sz="2200" b="0" i="1" smtClean="0">
                          <a:latin typeface="Cambria Math" panose="02040503050406030204" pitchFamily="18" charset="0"/>
                        </a:rPr>
                        <m:t>+1,…</m:t>
                      </m:r>
                    </m:oMath>
                  </m:oMathPara>
                </a14:m>
                <a:endParaRPr lang="en-US" sz="2200" dirty="0"/>
              </a:p>
            </p:txBody>
          </p:sp>
        </mc:Choice>
        <mc:Fallback xmlns="">
          <p:sp>
            <p:nvSpPr>
              <p:cNvPr id="65" name="Rectangle 64">
                <a:extLst>
                  <a:ext uri="{FF2B5EF4-FFF2-40B4-BE49-F238E27FC236}">
                    <a16:creationId xmlns:a16="http://schemas.microsoft.com/office/drawing/2014/main" id="{0FA8FE95-97A1-4C17-BC9D-AC9FA1779822}"/>
                  </a:ext>
                </a:extLst>
              </p:cNvPr>
              <p:cNvSpPr>
                <a:spLocks noRot="1" noChangeAspect="1" noMove="1" noResize="1" noEditPoints="1" noAdjustHandles="1" noChangeArrowheads="1" noChangeShapeType="1" noTextEdit="1"/>
              </p:cNvSpPr>
              <p:nvPr/>
            </p:nvSpPr>
            <p:spPr>
              <a:xfrm>
                <a:off x="2958488" y="5368137"/>
                <a:ext cx="1695784" cy="430887"/>
              </a:xfrm>
              <a:prstGeom prst="rect">
                <a:avLst/>
              </a:prstGeom>
              <a:blipFill>
                <a:blip r:embed="rId26"/>
                <a:stretch>
                  <a:fillRect l="-360"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09A9768D-4573-4FAC-9D29-FFF8916042E0}"/>
                  </a:ext>
                </a:extLst>
              </p:cNvPr>
              <p:cNvSpPr txBox="1"/>
              <p:nvPr/>
            </p:nvSpPr>
            <p:spPr>
              <a:xfrm>
                <a:off x="838200" y="5951870"/>
                <a:ext cx="2435150" cy="7093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i="1" smtClean="0">
                              <a:latin typeface="Cambria Math" panose="02040503050406030204" pitchFamily="18" charset="0"/>
                              <a:ea typeface="Cambria Math" panose="02040503050406030204" pitchFamily="18" charset="0"/>
                            </a:rPr>
                            <m:t>𝜌</m:t>
                          </m:r>
                        </m:e>
                        <m:sub>
                          <m:r>
                            <a:rPr lang="en-US" sz="1800" b="0" i="1" smtClean="0">
                              <a:latin typeface="Cambria Math" panose="02040503050406030204" pitchFamily="18" charset="0"/>
                              <a:ea typeface="Cambria Math" panose="02040503050406030204" pitchFamily="18" charset="0"/>
                            </a:rPr>
                            <m:t>𝑞</m:t>
                          </m:r>
                        </m:sub>
                      </m:sSub>
                      <m:r>
                        <a:rPr lang="en-US" sz="1800" b="0" i="1" smtClean="0">
                          <a:latin typeface="Cambria Math" panose="02040503050406030204" pitchFamily="18" charset="0"/>
                          <a:ea typeface="Cambria Math" panose="02040503050406030204" pitchFamily="18" charset="0"/>
                        </a:rPr>
                        <m:t>=</m:t>
                      </m:r>
                      <m:f>
                        <m:fPr>
                          <m:ctrlPr>
                            <a:rPr lang="en-US" sz="1800" b="0" i="1" smtClean="0">
                              <a:latin typeface="Cambria Math" panose="02040503050406030204" pitchFamily="18" charset="0"/>
                              <a:ea typeface="Cambria Math" panose="02040503050406030204" pitchFamily="18" charset="0"/>
                            </a:rPr>
                          </m:ctrlPr>
                        </m:fPr>
                        <m:num>
                          <m:sSub>
                            <m:sSubPr>
                              <m:ctrlPr>
                                <a:rPr lang="en-US" sz="1800" i="1">
                                  <a:latin typeface="Cambria Math" panose="02040503050406030204" pitchFamily="18" charset="0"/>
                                </a:rPr>
                              </m:ctrlPr>
                            </m:sSubPr>
                            <m:e>
                              <m:r>
                                <a:rPr lang="en-US" sz="1800" i="1">
                                  <a:latin typeface="Cambria Math" panose="02040503050406030204" pitchFamily="18" charset="0"/>
                                </a:rPr>
                                <m:t>−</m:t>
                              </m:r>
                              <m:r>
                                <a:rPr lang="en-US" sz="1800" i="1">
                                  <a:latin typeface="Cambria Math" panose="02040503050406030204" pitchFamily="18" charset="0"/>
                                  <a:ea typeface="Cambria Math" panose="02040503050406030204" pitchFamily="18" charset="0"/>
                                </a:rPr>
                                <m:t>𝜃</m:t>
                              </m:r>
                            </m:e>
                            <m:sub>
                              <m:r>
                                <a:rPr lang="en-US" sz="1800" b="0" i="1" smtClean="0">
                                  <a:latin typeface="Cambria Math" panose="02040503050406030204" pitchFamily="18" charset="0"/>
                                  <a:ea typeface="Cambria Math" panose="02040503050406030204" pitchFamily="18" charset="0"/>
                                </a:rPr>
                                <m:t>𝑞</m:t>
                              </m:r>
                            </m:sub>
                          </m:sSub>
                        </m:num>
                        <m:den>
                          <m:r>
                            <a:rPr lang="en-US" sz="1800" i="1">
                              <a:latin typeface="Cambria Math" panose="02040503050406030204" pitchFamily="18" charset="0"/>
                              <a:ea typeface="Cambria Math" panose="02040503050406030204" pitchFamily="18" charset="0"/>
                            </a:rPr>
                            <m:t>1+</m:t>
                          </m:r>
                          <m:sSubSup>
                            <m:sSubSupPr>
                              <m:ctrlPr>
                                <a:rPr lang="en-US" sz="1800" i="1">
                                  <a:latin typeface="Cambria Math" panose="02040503050406030204" pitchFamily="18" charset="0"/>
                                  <a:ea typeface="Cambria Math" panose="02040503050406030204" pitchFamily="18" charset="0"/>
                                </a:rPr>
                              </m:ctrlPr>
                            </m:sSubSupPr>
                            <m:e>
                              <m:r>
                                <a:rPr lang="en-US" sz="1800" i="1">
                                  <a:latin typeface="Cambria Math" panose="02040503050406030204" pitchFamily="18" charset="0"/>
                                  <a:ea typeface="Cambria Math" panose="02040503050406030204" pitchFamily="18" charset="0"/>
                                </a:rPr>
                                <m:t>𝜃</m:t>
                              </m:r>
                            </m:e>
                            <m:sub>
                              <m:r>
                                <a:rPr lang="en-US" sz="1800" i="1">
                                  <a:latin typeface="Cambria Math" panose="02040503050406030204" pitchFamily="18" charset="0"/>
                                  <a:ea typeface="Cambria Math" panose="02040503050406030204" pitchFamily="18" charset="0"/>
                                </a:rPr>
                                <m:t>1</m:t>
                              </m:r>
                            </m:sub>
                            <m:sup>
                              <m:r>
                                <a:rPr lang="en-US" sz="1800" i="1">
                                  <a:latin typeface="Cambria Math" panose="02040503050406030204" pitchFamily="18" charset="0"/>
                                  <a:ea typeface="Cambria Math" panose="02040503050406030204" pitchFamily="18" charset="0"/>
                                </a:rPr>
                                <m:t>2</m:t>
                              </m:r>
                            </m:sup>
                          </m:sSubSup>
                          <m:r>
                            <a:rPr lang="en-US" sz="1800" i="1">
                              <a:latin typeface="Cambria Math" panose="02040503050406030204" pitchFamily="18" charset="0"/>
                              <a:ea typeface="Cambria Math" panose="02040503050406030204" pitchFamily="18" charset="0"/>
                            </a:rPr>
                            <m:t>+…+</m:t>
                          </m:r>
                          <m:sSubSup>
                            <m:sSubSupPr>
                              <m:ctrlPr>
                                <a:rPr lang="en-US" sz="1800" i="1">
                                  <a:latin typeface="Cambria Math" panose="02040503050406030204" pitchFamily="18" charset="0"/>
                                  <a:ea typeface="Cambria Math" panose="02040503050406030204" pitchFamily="18" charset="0"/>
                                </a:rPr>
                              </m:ctrlPr>
                            </m:sSubSupPr>
                            <m:e>
                              <m:r>
                                <a:rPr lang="en-US" sz="1800" i="1">
                                  <a:latin typeface="Cambria Math" panose="02040503050406030204" pitchFamily="18" charset="0"/>
                                  <a:ea typeface="Cambria Math" panose="02040503050406030204" pitchFamily="18" charset="0"/>
                                </a:rPr>
                                <m:t>𝜃</m:t>
                              </m:r>
                            </m:e>
                            <m:sub>
                              <m:r>
                                <a:rPr lang="en-US" sz="1800" i="1">
                                  <a:latin typeface="Cambria Math" panose="02040503050406030204" pitchFamily="18" charset="0"/>
                                  <a:ea typeface="Cambria Math" panose="02040503050406030204" pitchFamily="18" charset="0"/>
                                </a:rPr>
                                <m:t>𝑞</m:t>
                              </m:r>
                            </m:sub>
                            <m:sup>
                              <m:r>
                                <a:rPr lang="en-US" sz="1800" i="1">
                                  <a:latin typeface="Cambria Math" panose="02040503050406030204" pitchFamily="18" charset="0"/>
                                  <a:ea typeface="Cambria Math" panose="02040503050406030204" pitchFamily="18" charset="0"/>
                                </a:rPr>
                                <m:t>2</m:t>
                              </m:r>
                            </m:sup>
                          </m:sSubSup>
                        </m:den>
                      </m:f>
                    </m:oMath>
                  </m:oMathPara>
                </a14:m>
                <a:endParaRPr lang="en-US" dirty="0"/>
              </a:p>
            </p:txBody>
          </p:sp>
        </mc:Choice>
        <mc:Fallback xmlns="">
          <p:sp>
            <p:nvSpPr>
              <p:cNvPr id="66" name="TextBox 65">
                <a:extLst>
                  <a:ext uri="{FF2B5EF4-FFF2-40B4-BE49-F238E27FC236}">
                    <a16:creationId xmlns:a16="http://schemas.microsoft.com/office/drawing/2014/main" id="{09A9768D-4573-4FAC-9D29-FFF8916042E0}"/>
                  </a:ext>
                </a:extLst>
              </p:cNvPr>
              <p:cNvSpPr txBox="1">
                <a:spLocks noRot="1" noChangeAspect="1" noMove="1" noResize="1" noEditPoints="1" noAdjustHandles="1" noChangeArrowheads="1" noChangeShapeType="1" noTextEdit="1"/>
              </p:cNvSpPr>
              <p:nvPr/>
            </p:nvSpPr>
            <p:spPr>
              <a:xfrm>
                <a:off x="838200" y="5951870"/>
                <a:ext cx="2435150" cy="709361"/>
              </a:xfrm>
              <a:prstGeom prst="rect">
                <a:avLst/>
              </a:prstGeom>
              <a:blipFill>
                <a:blip r:embed="rId27"/>
                <a:stretch>
                  <a:fillRect/>
                </a:stretch>
              </a:blipFill>
            </p:spPr>
            <p:txBody>
              <a:bodyPr/>
              <a:lstStyle/>
              <a:p>
                <a:r>
                  <a:rPr lang="en-US">
                    <a:noFill/>
                  </a:rPr>
                  <a:t> </a:t>
                </a:r>
              </a:p>
            </p:txBody>
          </p:sp>
        </mc:Fallback>
      </mc:AlternateContent>
      <p:sp>
        <p:nvSpPr>
          <p:cNvPr id="67" name="Oval 66">
            <a:extLst>
              <a:ext uri="{FF2B5EF4-FFF2-40B4-BE49-F238E27FC236}">
                <a16:creationId xmlns:a16="http://schemas.microsoft.com/office/drawing/2014/main" id="{367F1802-7EF3-4ED0-AD47-F60632F19034}"/>
              </a:ext>
            </a:extLst>
          </p:cNvPr>
          <p:cNvSpPr/>
          <p:nvPr/>
        </p:nvSpPr>
        <p:spPr>
          <a:xfrm>
            <a:off x="10409523" y="5436342"/>
            <a:ext cx="109728" cy="1097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79DD4858-8DA4-404A-9D27-E30A4DC9A7DF}"/>
              </a:ext>
            </a:extLst>
          </p:cNvPr>
          <p:cNvSpPr/>
          <p:nvPr/>
        </p:nvSpPr>
        <p:spPr>
          <a:xfrm>
            <a:off x="10761241" y="5446476"/>
            <a:ext cx="109728" cy="1097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DDAAB96F-932D-4313-B944-93E685DFB5EE}"/>
              </a:ext>
            </a:extLst>
          </p:cNvPr>
          <p:cNvSpPr/>
          <p:nvPr/>
        </p:nvSpPr>
        <p:spPr>
          <a:xfrm>
            <a:off x="11141109" y="5445042"/>
            <a:ext cx="109728" cy="1097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Arrow Connector 59">
            <a:extLst>
              <a:ext uri="{FF2B5EF4-FFF2-40B4-BE49-F238E27FC236}">
                <a16:creationId xmlns:a16="http://schemas.microsoft.com/office/drawing/2014/main" id="{1B7D8B6C-7B26-465F-A675-7AE8CB4FD32E}"/>
              </a:ext>
            </a:extLst>
          </p:cNvPr>
          <p:cNvCxnSpPr>
            <a:cxnSpLocks/>
          </p:cNvCxnSpPr>
          <p:nvPr/>
        </p:nvCxnSpPr>
        <p:spPr>
          <a:xfrm flipV="1">
            <a:off x="9668859" y="5222608"/>
            <a:ext cx="0" cy="299498"/>
          </a:xfrm>
          <a:prstGeom prst="straightConnector1">
            <a:avLst/>
          </a:prstGeom>
          <a:ln w="44450">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4B8F5AB2-5587-4ADB-9418-B03F3BF0BCBC}"/>
              </a:ext>
            </a:extLst>
          </p:cNvPr>
          <p:cNvCxnSpPr>
            <a:cxnSpLocks/>
          </p:cNvCxnSpPr>
          <p:nvPr/>
        </p:nvCxnSpPr>
        <p:spPr>
          <a:xfrm flipV="1">
            <a:off x="9263701" y="4928235"/>
            <a:ext cx="4334" cy="579006"/>
          </a:xfrm>
          <a:prstGeom prst="straightConnector1">
            <a:avLst/>
          </a:prstGeom>
          <a:ln w="44450">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8069C1F1-9E76-4533-A6DB-8E3226944E4F}"/>
              </a:ext>
            </a:extLst>
          </p:cNvPr>
          <p:cNvCxnSpPr>
            <a:cxnSpLocks/>
          </p:cNvCxnSpPr>
          <p:nvPr/>
        </p:nvCxnSpPr>
        <p:spPr>
          <a:xfrm flipH="1" flipV="1">
            <a:off x="10061133" y="5355074"/>
            <a:ext cx="0" cy="173736"/>
          </a:xfrm>
          <a:prstGeom prst="straightConnector1">
            <a:avLst/>
          </a:prstGeom>
          <a:ln w="44450">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3303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20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9"/>
                                        </p:tgtEl>
                                        <p:attrNameLst>
                                          <p:attrName>style.visibility</p:attrName>
                                        </p:attrNameLst>
                                      </p:cBhvr>
                                      <p:to>
                                        <p:strVal val="visible"/>
                                      </p:to>
                                    </p:set>
                                    <p:animEffect transition="in" filter="wipe(left)">
                                      <p:cBhvr>
                                        <p:cTn id="12" dur="1000"/>
                                        <p:tgtEl>
                                          <p:spTgt spid="9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1"/>
                                        </p:tgtEl>
                                        <p:attrNameLst>
                                          <p:attrName>style.visibility</p:attrName>
                                        </p:attrNameLst>
                                      </p:cBhvr>
                                      <p:to>
                                        <p:strVal val="visible"/>
                                      </p:to>
                                    </p:set>
                                    <p:animEffect transition="in" filter="wipe(left)">
                                      <p:cBhvr>
                                        <p:cTn id="17" dur="1000"/>
                                        <p:tgtEl>
                                          <p:spTgt spid="16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2"/>
                                        </p:tgtEl>
                                        <p:attrNameLst>
                                          <p:attrName>style.visibility</p:attrName>
                                        </p:attrNameLst>
                                      </p:cBhvr>
                                      <p:to>
                                        <p:strVal val="visible"/>
                                      </p:to>
                                    </p:set>
                                    <p:animEffect transition="in" filter="wipe(left)">
                                      <p:cBhvr>
                                        <p:cTn id="22" dur="1000"/>
                                        <p:tgtEl>
                                          <p:spTgt spid="10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5"/>
                                        </p:tgtEl>
                                        <p:attrNameLst>
                                          <p:attrName>style.visibility</p:attrName>
                                        </p:attrNameLst>
                                      </p:cBhvr>
                                      <p:to>
                                        <p:strVal val="visible"/>
                                      </p:to>
                                    </p:set>
                                    <p:animEffect transition="in" filter="wipe(left)">
                                      <p:cBhvr>
                                        <p:cTn id="27" dur="1000"/>
                                        <p:tgtEl>
                                          <p:spTgt spid="10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1000"/>
                                        <p:tgtEl>
                                          <p:spTgt spid="3"/>
                                        </p:tgtEl>
                                      </p:cBhvr>
                                    </p:animEffect>
                                  </p:childTnLst>
                                </p:cTn>
                              </p:par>
                            </p:childTnLst>
                          </p:cTn>
                        </p:par>
                        <p:par>
                          <p:cTn id="33" fill="hold">
                            <p:stCondLst>
                              <p:cond delay="1000"/>
                            </p:stCondLst>
                            <p:childTnLst>
                              <p:par>
                                <p:cTn id="34" presetID="22" presetClass="entr" presetSubtype="8" fill="hold" grpId="0" nodeType="afterEffect">
                                  <p:stCondLst>
                                    <p:cond delay="0"/>
                                  </p:stCondLst>
                                  <p:childTnLst>
                                    <p:set>
                                      <p:cBhvr>
                                        <p:cTn id="35" dur="1" fill="hold">
                                          <p:stCondLst>
                                            <p:cond delay="0"/>
                                          </p:stCondLst>
                                        </p:cTn>
                                        <p:tgtEl>
                                          <p:spTgt spid="152"/>
                                        </p:tgtEl>
                                        <p:attrNameLst>
                                          <p:attrName>style.visibility</p:attrName>
                                        </p:attrNameLst>
                                      </p:cBhvr>
                                      <p:to>
                                        <p:strVal val="visible"/>
                                      </p:to>
                                    </p:set>
                                    <p:animEffect transition="in" filter="wipe(left)">
                                      <p:cBhvr>
                                        <p:cTn id="36" dur="1000"/>
                                        <p:tgtEl>
                                          <p:spTgt spid="15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57"/>
                                        </p:tgtEl>
                                        <p:attrNameLst>
                                          <p:attrName>style.visibility</p:attrName>
                                        </p:attrNameLst>
                                      </p:cBhvr>
                                      <p:to>
                                        <p:strVal val="visible"/>
                                      </p:to>
                                    </p:set>
                                    <p:animEffect transition="in" filter="wipe(left)">
                                      <p:cBhvr>
                                        <p:cTn id="41" dur="1000"/>
                                        <p:tgtEl>
                                          <p:spTgt spid="57"/>
                                        </p:tgtEl>
                                      </p:cBhvr>
                                    </p:animEffect>
                                  </p:childTnLst>
                                </p:cTn>
                              </p:par>
                            </p:childTnLst>
                          </p:cTn>
                        </p:par>
                        <p:par>
                          <p:cTn id="42" fill="hold">
                            <p:stCondLst>
                              <p:cond delay="1000"/>
                            </p:stCondLst>
                            <p:childTnLst>
                              <p:par>
                                <p:cTn id="43" presetID="22" presetClass="entr" presetSubtype="8" fill="hold" grpId="0" nodeType="after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wipe(left)">
                                      <p:cBhvr>
                                        <p:cTn id="45" dur="1000"/>
                                        <p:tgtEl>
                                          <p:spTgt spid="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58"/>
                                        </p:tgtEl>
                                        <p:attrNameLst>
                                          <p:attrName>style.visibility</p:attrName>
                                        </p:attrNameLst>
                                      </p:cBhvr>
                                      <p:to>
                                        <p:strVal val="visible"/>
                                      </p:to>
                                    </p:set>
                                    <p:animEffect transition="in" filter="wipe(left)">
                                      <p:cBhvr>
                                        <p:cTn id="50" dur="1000"/>
                                        <p:tgtEl>
                                          <p:spTgt spid="58"/>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62"/>
                                        </p:tgtEl>
                                        <p:attrNameLst>
                                          <p:attrName>style.visibility</p:attrName>
                                        </p:attrNameLst>
                                      </p:cBhvr>
                                      <p:to>
                                        <p:strVal val="visible"/>
                                      </p:to>
                                    </p:set>
                                    <p:animEffect transition="in" filter="wipe(left)">
                                      <p:cBhvr>
                                        <p:cTn id="55" dur="1000"/>
                                        <p:tgtEl>
                                          <p:spTgt spid="62"/>
                                        </p:tgtEl>
                                      </p:cBhvr>
                                    </p:animEffect>
                                  </p:childTnLst>
                                </p:cTn>
                              </p:par>
                            </p:childTnLst>
                          </p:cTn>
                        </p:par>
                        <p:par>
                          <p:cTn id="56" fill="hold">
                            <p:stCondLst>
                              <p:cond delay="1000"/>
                            </p:stCondLst>
                            <p:childTnLst>
                              <p:par>
                                <p:cTn id="57" presetID="22" presetClass="entr" presetSubtype="8" fill="hold" grpId="0" nodeType="afterEffect">
                                  <p:stCondLst>
                                    <p:cond delay="0"/>
                                  </p:stCondLst>
                                  <p:childTnLst>
                                    <p:set>
                                      <p:cBhvr>
                                        <p:cTn id="58" dur="1" fill="hold">
                                          <p:stCondLst>
                                            <p:cond delay="0"/>
                                          </p:stCondLst>
                                        </p:cTn>
                                        <p:tgtEl>
                                          <p:spTgt spid="59"/>
                                        </p:tgtEl>
                                        <p:attrNameLst>
                                          <p:attrName>style.visibility</p:attrName>
                                        </p:attrNameLst>
                                      </p:cBhvr>
                                      <p:to>
                                        <p:strVal val="visible"/>
                                      </p:to>
                                    </p:set>
                                    <p:animEffect transition="in" filter="wipe(left)">
                                      <p:cBhvr>
                                        <p:cTn id="59" dur="1000"/>
                                        <p:tgtEl>
                                          <p:spTgt spid="59"/>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13"/>
                                        </p:tgtEl>
                                        <p:attrNameLst>
                                          <p:attrName>style.visibility</p:attrName>
                                        </p:attrNameLst>
                                      </p:cBhvr>
                                      <p:to>
                                        <p:strVal val="visible"/>
                                      </p:to>
                                    </p:set>
                                    <p:animEffect transition="in" filter="wipe(left)">
                                      <p:cBhvr>
                                        <p:cTn id="64" dur="1000"/>
                                        <p:tgtEl>
                                          <p:spTgt spid="113"/>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5"/>
                                        </p:tgtEl>
                                        <p:attrNameLst>
                                          <p:attrName>style.visibility</p:attrName>
                                        </p:attrNameLst>
                                      </p:cBhvr>
                                      <p:to>
                                        <p:strVal val="visible"/>
                                      </p:to>
                                    </p:set>
                                    <p:animEffect transition="in" filter="wipe(left)">
                                      <p:cBhvr>
                                        <p:cTn id="69" dur="1000"/>
                                        <p:tgtEl>
                                          <p:spTgt spid="5"/>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154"/>
                                        </p:tgtEl>
                                        <p:attrNameLst>
                                          <p:attrName>style.visibility</p:attrName>
                                        </p:attrNameLst>
                                      </p:cBhvr>
                                      <p:to>
                                        <p:strVal val="visible"/>
                                      </p:to>
                                    </p:set>
                                    <p:animEffect transition="in" filter="wipe(left)">
                                      <p:cBhvr>
                                        <p:cTn id="74" dur="1000"/>
                                        <p:tgtEl>
                                          <p:spTgt spid="154"/>
                                        </p:tgtEl>
                                      </p:cBhvr>
                                    </p:animEffect>
                                  </p:childTnLst>
                                </p:cTn>
                              </p:par>
                            </p:childTnLst>
                          </p:cTn>
                        </p:par>
                        <p:par>
                          <p:cTn id="75" fill="hold">
                            <p:stCondLst>
                              <p:cond delay="1000"/>
                            </p:stCondLst>
                            <p:childTnLst>
                              <p:par>
                                <p:cTn id="76" presetID="22" presetClass="entr" presetSubtype="8" fill="hold" grpId="0" nodeType="afterEffect">
                                  <p:stCondLst>
                                    <p:cond delay="0"/>
                                  </p:stCondLst>
                                  <p:childTnLst>
                                    <p:set>
                                      <p:cBhvr>
                                        <p:cTn id="77" dur="1" fill="hold">
                                          <p:stCondLst>
                                            <p:cond delay="0"/>
                                          </p:stCondLst>
                                        </p:cTn>
                                        <p:tgtEl>
                                          <p:spTgt spid="63"/>
                                        </p:tgtEl>
                                        <p:attrNameLst>
                                          <p:attrName>style.visibility</p:attrName>
                                        </p:attrNameLst>
                                      </p:cBhvr>
                                      <p:to>
                                        <p:strVal val="visible"/>
                                      </p:to>
                                    </p:set>
                                    <p:animEffect transition="in" filter="wipe(left)">
                                      <p:cBhvr>
                                        <p:cTn id="78" dur="1000"/>
                                        <p:tgtEl>
                                          <p:spTgt spid="63"/>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151"/>
                                        </p:tgtEl>
                                        <p:attrNameLst>
                                          <p:attrName>style.visibility</p:attrName>
                                        </p:attrNameLst>
                                      </p:cBhvr>
                                      <p:to>
                                        <p:strVal val="visible"/>
                                      </p:to>
                                    </p:set>
                                    <p:animEffect transition="in" filter="wipe(left)">
                                      <p:cBhvr>
                                        <p:cTn id="83" dur="1000"/>
                                        <p:tgtEl>
                                          <p:spTgt spid="151"/>
                                        </p:tgtEl>
                                      </p:cBhvr>
                                    </p:animEffect>
                                  </p:childTnLst>
                                </p:cTn>
                              </p:par>
                            </p:childTnLst>
                          </p:cTn>
                        </p:par>
                        <p:par>
                          <p:cTn id="84" fill="hold">
                            <p:stCondLst>
                              <p:cond delay="1000"/>
                            </p:stCondLst>
                            <p:childTnLst>
                              <p:par>
                                <p:cTn id="85" presetID="22" presetClass="entr" presetSubtype="8" fill="hold" grpId="0" nodeType="afterEffect">
                                  <p:stCondLst>
                                    <p:cond delay="0"/>
                                  </p:stCondLst>
                                  <p:childTnLst>
                                    <p:set>
                                      <p:cBhvr>
                                        <p:cTn id="86" dur="1" fill="hold">
                                          <p:stCondLst>
                                            <p:cond delay="0"/>
                                          </p:stCondLst>
                                        </p:cTn>
                                        <p:tgtEl>
                                          <p:spTgt spid="65"/>
                                        </p:tgtEl>
                                        <p:attrNameLst>
                                          <p:attrName>style.visibility</p:attrName>
                                        </p:attrNameLst>
                                      </p:cBhvr>
                                      <p:to>
                                        <p:strVal val="visible"/>
                                      </p:to>
                                    </p:set>
                                    <p:animEffect transition="in" filter="wipe(left)">
                                      <p:cBhvr>
                                        <p:cTn id="87" dur="1000"/>
                                        <p:tgtEl>
                                          <p:spTgt spid="65"/>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66"/>
                                        </p:tgtEl>
                                        <p:attrNameLst>
                                          <p:attrName>style.visibility</p:attrName>
                                        </p:attrNameLst>
                                      </p:cBhvr>
                                      <p:to>
                                        <p:strVal val="visible"/>
                                      </p:to>
                                    </p:set>
                                    <p:animEffect transition="in" filter="wipe(left)">
                                      <p:cBhvr>
                                        <p:cTn id="92" dur="1000"/>
                                        <p:tgtEl>
                                          <p:spTgt spid="66"/>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nodeType="clickEffect">
                                  <p:stCondLst>
                                    <p:cond delay="0"/>
                                  </p:stCondLst>
                                  <p:childTnLst>
                                    <p:set>
                                      <p:cBhvr>
                                        <p:cTn id="96" dur="1" fill="hold">
                                          <p:stCondLst>
                                            <p:cond delay="0"/>
                                          </p:stCondLst>
                                        </p:cTn>
                                        <p:tgtEl>
                                          <p:spTgt spid="118"/>
                                        </p:tgtEl>
                                        <p:attrNameLst>
                                          <p:attrName>style.visibility</p:attrName>
                                        </p:attrNameLst>
                                      </p:cBhvr>
                                      <p:to>
                                        <p:strVal val="visible"/>
                                      </p:to>
                                    </p:set>
                                    <p:animEffect transition="in" filter="wipe(left)">
                                      <p:cBhvr>
                                        <p:cTn id="97" dur="1000"/>
                                        <p:tgtEl>
                                          <p:spTgt spid="118"/>
                                        </p:tgtEl>
                                      </p:cBhvr>
                                    </p:animEffect>
                                  </p:childTnLst>
                                </p:cTn>
                              </p:par>
                              <p:par>
                                <p:cTn id="98" presetID="22" presetClass="entr" presetSubtype="8" fill="hold" grpId="0" nodeType="withEffect">
                                  <p:stCondLst>
                                    <p:cond delay="0"/>
                                  </p:stCondLst>
                                  <p:childTnLst>
                                    <p:set>
                                      <p:cBhvr>
                                        <p:cTn id="99" dur="1" fill="hold">
                                          <p:stCondLst>
                                            <p:cond delay="0"/>
                                          </p:stCondLst>
                                        </p:cTn>
                                        <p:tgtEl>
                                          <p:spTgt spid="162"/>
                                        </p:tgtEl>
                                        <p:attrNameLst>
                                          <p:attrName>style.visibility</p:attrName>
                                        </p:attrNameLst>
                                      </p:cBhvr>
                                      <p:to>
                                        <p:strVal val="visible"/>
                                      </p:to>
                                    </p:set>
                                    <p:animEffect transition="in" filter="wipe(left)">
                                      <p:cBhvr>
                                        <p:cTn id="100" dur="1000"/>
                                        <p:tgtEl>
                                          <p:spTgt spid="162"/>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4" fill="hold" nodeType="clickEffect">
                                  <p:stCondLst>
                                    <p:cond delay="0"/>
                                  </p:stCondLst>
                                  <p:childTnLst>
                                    <p:set>
                                      <p:cBhvr>
                                        <p:cTn id="104" dur="1" fill="hold">
                                          <p:stCondLst>
                                            <p:cond delay="0"/>
                                          </p:stCondLst>
                                        </p:cTn>
                                        <p:tgtEl>
                                          <p:spTgt spid="142"/>
                                        </p:tgtEl>
                                        <p:attrNameLst>
                                          <p:attrName>style.visibility</p:attrName>
                                        </p:attrNameLst>
                                      </p:cBhvr>
                                      <p:to>
                                        <p:strVal val="visible"/>
                                      </p:to>
                                    </p:set>
                                    <p:animEffect transition="in" filter="wipe(down)">
                                      <p:cBhvr>
                                        <p:cTn id="105" dur="1000"/>
                                        <p:tgtEl>
                                          <p:spTgt spid="142"/>
                                        </p:tgtEl>
                                      </p:cBhvr>
                                    </p:animEffect>
                                  </p:childTnLst>
                                </p:cTn>
                              </p:par>
                            </p:childTnLst>
                          </p:cTn>
                        </p:par>
                        <p:par>
                          <p:cTn id="106" fill="hold">
                            <p:stCondLst>
                              <p:cond delay="1000"/>
                            </p:stCondLst>
                            <p:childTnLst>
                              <p:par>
                                <p:cTn id="107" presetID="22" presetClass="entr" presetSubtype="4" fill="hold" grpId="0" nodeType="afterEffect">
                                  <p:stCondLst>
                                    <p:cond delay="0"/>
                                  </p:stCondLst>
                                  <p:childTnLst>
                                    <p:set>
                                      <p:cBhvr>
                                        <p:cTn id="108" dur="1" fill="hold">
                                          <p:stCondLst>
                                            <p:cond delay="0"/>
                                          </p:stCondLst>
                                        </p:cTn>
                                        <p:tgtEl>
                                          <p:spTgt spid="67"/>
                                        </p:tgtEl>
                                        <p:attrNameLst>
                                          <p:attrName>style.visibility</p:attrName>
                                        </p:attrNameLst>
                                      </p:cBhvr>
                                      <p:to>
                                        <p:strVal val="visible"/>
                                      </p:to>
                                    </p:set>
                                    <p:animEffect transition="in" filter="wipe(down)">
                                      <p:cBhvr>
                                        <p:cTn id="109" dur="1000"/>
                                        <p:tgtEl>
                                          <p:spTgt spid="67"/>
                                        </p:tgtEl>
                                      </p:cBhvr>
                                    </p:animEffect>
                                  </p:childTnLst>
                                </p:cTn>
                              </p:par>
                            </p:childTnLst>
                          </p:cTn>
                        </p:par>
                        <p:par>
                          <p:cTn id="110" fill="hold">
                            <p:stCondLst>
                              <p:cond delay="2000"/>
                            </p:stCondLst>
                            <p:childTnLst>
                              <p:par>
                                <p:cTn id="111" presetID="22" presetClass="entr" presetSubtype="4" fill="hold" grpId="0" nodeType="afterEffect">
                                  <p:stCondLst>
                                    <p:cond delay="0"/>
                                  </p:stCondLst>
                                  <p:childTnLst>
                                    <p:set>
                                      <p:cBhvr>
                                        <p:cTn id="112" dur="1" fill="hold">
                                          <p:stCondLst>
                                            <p:cond delay="0"/>
                                          </p:stCondLst>
                                        </p:cTn>
                                        <p:tgtEl>
                                          <p:spTgt spid="68"/>
                                        </p:tgtEl>
                                        <p:attrNameLst>
                                          <p:attrName>style.visibility</p:attrName>
                                        </p:attrNameLst>
                                      </p:cBhvr>
                                      <p:to>
                                        <p:strVal val="visible"/>
                                      </p:to>
                                    </p:set>
                                    <p:animEffect transition="in" filter="wipe(down)">
                                      <p:cBhvr>
                                        <p:cTn id="113" dur="1000"/>
                                        <p:tgtEl>
                                          <p:spTgt spid="68"/>
                                        </p:tgtEl>
                                      </p:cBhvr>
                                    </p:animEffect>
                                  </p:childTnLst>
                                </p:cTn>
                              </p:par>
                            </p:childTnLst>
                          </p:cTn>
                        </p:par>
                        <p:par>
                          <p:cTn id="114" fill="hold">
                            <p:stCondLst>
                              <p:cond delay="3000"/>
                            </p:stCondLst>
                            <p:childTnLst>
                              <p:par>
                                <p:cTn id="115" presetID="22" presetClass="entr" presetSubtype="4" fill="hold" grpId="0" nodeType="afterEffect">
                                  <p:stCondLst>
                                    <p:cond delay="0"/>
                                  </p:stCondLst>
                                  <p:childTnLst>
                                    <p:set>
                                      <p:cBhvr>
                                        <p:cTn id="116" dur="1" fill="hold">
                                          <p:stCondLst>
                                            <p:cond delay="0"/>
                                          </p:stCondLst>
                                        </p:cTn>
                                        <p:tgtEl>
                                          <p:spTgt spid="69"/>
                                        </p:tgtEl>
                                        <p:attrNameLst>
                                          <p:attrName>style.visibility</p:attrName>
                                        </p:attrNameLst>
                                      </p:cBhvr>
                                      <p:to>
                                        <p:strVal val="visible"/>
                                      </p:to>
                                    </p:set>
                                    <p:animEffect transition="in" filter="wipe(down)">
                                      <p:cBhvr>
                                        <p:cTn id="117" dur="1000"/>
                                        <p:tgtEl>
                                          <p:spTgt spid="69"/>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117"/>
                                        </p:tgtEl>
                                        <p:attrNameLst>
                                          <p:attrName>style.visibility</p:attrName>
                                        </p:attrNameLst>
                                      </p:cBhvr>
                                      <p:to>
                                        <p:strVal val="visible"/>
                                      </p:to>
                                    </p:set>
                                    <p:animEffect transition="in" filter="wipe(left)">
                                      <p:cBhvr>
                                        <p:cTn id="122" dur="2000"/>
                                        <p:tgtEl>
                                          <p:spTgt spid="117"/>
                                        </p:tgtEl>
                                      </p:cBhvr>
                                    </p:animEffect>
                                  </p:childTnLst>
                                </p:cTn>
                              </p:par>
                            </p:childTnLst>
                          </p:cTn>
                        </p:par>
                        <p:par>
                          <p:cTn id="123" fill="hold">
                            <p:stCondLst>
                              <p:cond delay="2000"/>
                            </p:stCondLst>
                            <p:childTnLst>
                              <p:par>
                                <p:cTn id="124" presetID="22" presetClass="entr" presetSubtype="4" fill="hold" nodeType="afterEffect">
                                  <p:stCondLst>
                                    <p:cond delay="0"/>
                                  </p:stCondLst>
                                  <p:childTnLst>
                                    <p:set>
                                      <p:cBhvr>
                                        <p:cTn id="125" dur="1" fill="hold">
                                          <p:stCondLst>
                                            <p:cond delay="0"/>
                                          </p:stCondLst>
                                        </p:cTn>
                                        <p:tgtEl>
                                          <p:spTgt spid="61"/>
                                        </p:tgtEl>
                                        <p:attrNameLst>
                                          <p:attrName>style.visibility</p:attrName>
                                        </p:attrNameLst>
                                      </p:cBhvr>
                                      <p:to>
                                        <p:strVal val="visible"/>
                                      </p:to>
                                    </p:set>
                                    <p:animEffect transition="in" filter="wipe(down)">
                                      <p:cBhvr>
                                        <p:cTn id="126" dur="1000"/>
                                        <p:tgtEl>
                                          <p:spTgt spid="61"/>
                                        </p:tgtEl>
                                      </p:cBhvr>
                                    </p:animEffect>
                                  </p:childTnLst>
                                </p:cTn>
                              </p:par>
                            </p:childTnLst>
                          </p:cTn>
                        </p:par>
                        <p:par>
                          <p:cTn id="127" fill="hold">
                            <p:stCondLst>
                              <p:cond delay="3000"/>
                            </p:stCondLst>
                            <p:childTnLst>
                              <p:par>
                                <p:cTn id="128" presetID="22" presetClass="entr" presetSubtype="4" fill="hold" nodeType="afterEffect">
                                  <p:stCondLst>
                                    <p:cond delay="0"/>
                                  </p:stCondLst>
                                  <p:childTnLst>
                                    <p:set>
                                      <p:cBhvr>
                                        <p:cTn id="129" dur="1" fill="hold">
                                          <p:stCondLst>
                                            <p:cond delay="0"/>
                                          </p:stCondLst>
                                        </p:cTn>
                                        <p:tgtEl>
                                          <p:spTgt spid="60"/>
                                        </p:tgtEl>
                                        <p:attrNameLst>
                                          <p:attrName>style.visibility</p:attrName>
                                        </p:attrNameLst>
                                      </p:cBhvr>
                                      <p:to>
                                        <p:strVal val="visible"/>
                                      </p:to>
                                    </p:set>
                                    <p:animEffect transition="in" filter="wipe(down)">
                                      <p:cBhvr>
                                        <p:cTn id="130" dur="1000"/>
                                        <p:tgtEl>
                                          <p:spTgt spid="60"/>
                                        </p:tgtEl>
                                      </p:cBhvr>
                                    </p:animEffect>
                                  </p:childTnLst>
                                </p:cTn>
                              </p:par>
                            </p:childTnLst>
                          </p:cTn>
                        </p:par>
                        <p:par>
                          <p:cTn id="131" fill="hold">
                            <p:stCondLst>
                              <p:cond delay="4000"/>
                            </p:stCondLst>
                            <p:childTnLst>
                              <p:par>
                                <p:cTn id="132" presetID="22" presetClass="entr" presetSubtype="4" fill="hold" nodeType="afterEffect">
                                  <p:stCondLst>
                                    <p:cond delay="0"/>
                                  </p:stCondLst>
                                  <p:childTnLst>
                                    <p:set>
                                      <p:cBhvr>
                                        <p:cTn id="133" dur="1" fill="hold">
                                          <p:stCondLst>
                                            <p:cond delay="0"/>
                                          </p:stCondLst>
                                        </p:cTn>
                                        <p:tgtEl>
                                          <p:spTgt spid="64"/>
                                        </p:tgtEl>
                                        <p:attrNameLst>
                                          <p:attrName>style.visibility</p:attrName>
                                        </p:attrNameLst>
                                      </p:cBhvr>
                                      <p:to>
                                        <p:strVal val="visible"/>
                                      </p:to>
                                    </p:set>
                                    <p:animEffect transition="in" filter="wipe(down)">
                                      <p:cBhvr>
                                        <p:cTn id="134" dur="10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99" grpId="0"/>
      <p:bldP spid="102" grpId="0"/>
      <p:bldP spid="105" grpId="0"/>
      <p:bldP spid="113" grpId="0"/>
      <p:bldP spid="117" grpId="0" animBg="1"/>
      <p:bldP spid="151" grpId="0"/>
      <p:bldP spid="152" grpId="0"/>
      <p:bldP spid="4" grpId="0"/>
      <p:bldP spid="154" grpId="0"/>
      <p:bldP spid="161" grpId="0"/>
      <p:bldP spid="162" grpId="0"/>
      <p:bldP spid="57" grpId="0"/>
      <p:bldP spid="58" grpId="0"/>
      <p:bldP spid="59" grpId="0"/>
      <p:bldP spid="62" grpId="0"/>
      <p:bldP spid="3" grpId="0"/>
      <p:bldP spid="5" grpId="0"/>
      <p:bldP spid="63" grpId="0"/>
      <p:bldP spid="65" grpId="0"/>
      <p:bldP spid="66" grpId="0"/>
      <p:bldP spid="67" grpId="0" animBg="1"/>
      <p:bldP spid="68" grpId="0" animBg="1"/>
      <p:bldP spid="6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10;&#10;Description automatically generated">
            <a:extLst>
              <a:ext uri="{FF2B5EF4-FFF2-40B4-BE49-F238E27FC236}">
                <a16:creationId xmlns:a16="http://schemas.microsoft.com/office/drawing/2014/main" id="{0FD754C4-D3F0-41A4-B66B-0DD1A6DCAD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58920"/>
            <a:ext cx="5777075" cy="1714694"/>
          </a:xfrm>
          <a:prstGeom prst="rect">
            <a:avLst/>
          </a:prstGeom>
        </p:spPr>
      </p:pic>
      <p:pic>
        <p:nvPicPr>
          <p:cNvPr id="5" name="Picture 4" descr="A picture containing chart&#10;&#10;Description automatically generated">
            <a:extLst>
              <a:ext uri="{FF2B5EF4-FFF2-40B4-BE49-F238E27FC236}">
                <a16:creationId xmlns:a16="http://schemas.microsoft.com/office/drawing/2014/main" id="{332CF789-4AC9-484E-8905-82D580E6B6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2089570"/>
            <a:ext cx="5777075" cy="1402203"/>
          </a:xfrm>
          <a:prstGeom prst="rect">
            <a:avLst/>
          </a:prstGeom>
        </p:spPr>
      </p:pic>
      <p:sp>
        <p:nvSpPr>
          <p:cNvPr id="10" name="Title 8">
            <a:extLst>
              <a:ext uri="{FF2B5EF4-FFF2-40B4-BE49-F238E27FC236}">
                <a16:creationId xmlns:a16="http://schemas.microsoft.com/office/drawing/2014/main" id="{1F9B6886-EFE4-4D01-903D-3A4DAB1FE57C}"/>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Alternative ACF Plots</a:t>
            </a:r>
          </a:p>
        </p:txBody>
      </p:sp>
      <p:sp>
        <p:nvSpPr>
          <p:cNvPr id="11" name="TextBox 10">
            <a:extLst>
              <a:ext uri="{FF2B5EF4-FFF2-40B4-BE49-F238E27FC236}">
                <a16:creationId xmlns:a16="http://schemas.microsoft.com/office/drawing/2014/main" id="{BD8D6E4D-834C-47D6-B895-A68F549C33CE}"/>
              </a:ext>
            </a:extLst>
          </p:cNvPr>
          <p:cNvSpPr txBox="1"/>
          <p:nvPr/>
        </p:nvSpPr>
        <p:spPr>
          <a:xfrm>
            <a:off x="838198" y="1420335"/>
            <a:ext cx="4765767" cy="1200329"/>
          </a:xfrm>
          <a:prstGeom prst="rect">
            <a:avLst/>
          </a:prstGeom>
          <a:noFill/>
        </p:spPr>
        <p:txBody>
          <a:bodyPr wrap="square">
            <a:spAutoFit/>
          </a:bodyPr>
          <a:lstStyle/>
          <a:p>
            <a:r>
              <a:rPr lang="en-US" sz="2400" dirty="0"/>
              <a:t>Alternative auto-correlograms using ggplot2 package func (bot right), customized func (bot left)</a:t>
            </a:r>
          </a:p>
        </p:txBody>
      </p:sp>
      <p:pic>
        <p:nvPicPr>
          <p:cNvPr id="14" name="Picture 13" descr="Chart&#10;&#10;Description automatically generated">
            <a:extLst>
              <a:ext uri="{FF2B5EF4-FFF2-40B4-BE49-F238E27FC236}">
                <a16:creationId xmlns:a16="http://schemas.microsoft.com/office/drawing/2014/main" id="{8086E463-3E17-4FD7-A61C-44EF4DD217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3800901"/>
            <a:ext cx="5777075" cy="2746492"/>
          </a:xfrm>
          <a:prstGeom prst="rect">
            <a:avLst/>
          </a:prstGeom>
        </p:spPr>
      </p:pic>
      <p:pic>
        <p:nvPicPr>
          <p:cNvPr id="16" name="Picture 15" descr="Chart, histogram&#10;&#10;Description automatically generated">
            <a:extLst>
              <a:ext uri="{FF2B5EF4-FFF2-40B4-BE49-F238E27FC236}">
                <a16:creationId xmlns:a16="http://schemas.microsoft.com/office/drawing/2014/main" id="{6A8783D0-115A-4BD8-966F-5AD920A194E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2584" y="2745899"/>
            <a:ext cx="3277564" cy="3844834"/>
          </a:xfrm>
          <a:prstGeom prst="rect">
            <a:avLst/>
          </a:prstGeom>
        </p:spPr>
      </p:pic>
    </p:spTree>
    <p:extLst>
      <p:ext uri="{BB962C8B-B14F-4D97-AF65-F5344CB8AC3E}">
        <p14:creationId xmlns:p14="http://schemas.microsoft.com/office/powerpoint/2010/main" val="106690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1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0" y="365125"/>
            <a:ext cx="6025738" cy="1325563"/>
          </a:xfrm>
        </p:spPr>
        <p:txBody>
          <a:bodyPr>
            <a:normAutofit/>
          </a:bodyPr>
          <a:lstStyle/>
          <a:p>
            <a:r>
              <a:rPr lang="en-US" sz="3600" dirty="0">
                <a:solidFill>
                  <a:srgbClr val="990033"/>
                </a:solidFill>
              </a:rPr>
              <a:t>Practice Problems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71C3533-1C7C-477F-87F1-28256B37E4D3}"/>
                  </a:ext>
                </a:extLst>
              </p:cNvPr>
              <p:cNvSpPr txBox="1"/>
              <p:nvPr/>
            </p:nvSpPr>
            <p:spPr>
              <a:xfrm>
                <a:off x="838199" y="1518348"/>
                <a:ext cx="6738258" cy="769441"/>
              </a:xfrm>
              <a:prstGeom prst="rect">
                <a:avLst/>
              </a:prstGeom>
              <a:noFill/>
            </p:spPr>
            <p:txBody>
              <a:bodyPr wrap="square" rtlCol="0">
                <a:spAutoFit/>
              </a:bodyPr>
              <a:lstStyle/>
              <a:p>
                <a:r>
                  <a:rPr lang="en-US" sz="2200" b="1" dirty="0"/>
                  <a:t>1.</a:t>
                </a:r>
                <a:r>
                  <a:rPr lang="en-US" sz="2200" dirty="0"/>
                  <a:t> Load “sims.csv” data into your session and answer the following questions for simulated time series </a:t>
                </a: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12</m:t>
                        </m:r>
                        <m:r>
                          <a:rPr lang="en-US" sz="2200" b="0" i="1" smtClean="0">
                            <a:latin typeface="Cambria Math" panose="02040503050406030204" pitchFamily="18" charset="0"/>
                          </a:rPr>
                          <m:t>𝑡</m:t>
                        </m:r>
                      </m:sub>
                    </m:sSub>
                  </m:oMath>
                </a14:m>
                <a:r>
                  <a:rPr lang="en-US" sz="2200" i="1" dirty="0">
                    <a:ea typeface="Cambria Math" panose="02040503050406030204" pitchFamily="18" charset="0"/>
                  </a:rPr>
                  <a:t>.</a:t>
                </a:r>
              </a:p>
            </p:txBody>
          </p:sp>
        </mc:Choice>
        <mc:Fallback xmlns="">
          <p:sp>
            <p:nvSpPr>
              <p:cNvPr id="7" name="TextBox 6">
                <a:extLst>
                  <a:ext uri="{FF2B5EF4-FFF2-40B4-BE49-F238E27FC236}">
                    <a16:creationId xmlns:a16="http://schemas.microsoft.com/office/drawing/2014/main" id="{671C3533-1C7C-477F-87F1-28256B37E4D3}"/>
                  </a:ext>
                </a:extLst>
              </p:cNvPr>
              <p:cNvSpPr txBox="1">
                <a:spLocks noRot="1" noChangeAspect="1" noMove="1" noResize="1" noEditPoints="1" noAdjustHandles="1" noChangeArrowheads="1" noChangeShapeType="1" noTextEdit="1"/>
              </p:cNvSpPr>
              <p:nvPr/>
            </p:nvSpPr>
            <p:spPr>
              <a:xfrm>
                <a:off x="838199" y="1518348"/>
                <a:ext cx="6738258" cy="769441"/>
              </a:xfrm>
              <a:prstGeom prst="rect">
                <a:avLst/>
              </a:prstGeom>
              <a:blipFill>
                <a:blip r:embed="rId3"/>
                <a:stretch>
                  <a:fillRect l="-1085" t="-5556" b="-15873"/>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C80F991A-81AD-4F4D-ACAC-5B88390A7076}"/>
              </a:ext>
            </a:extLst>
          </p:cNvPr>
          <p:cNvSpPr txBox="1"/>
          <p:nvPr/>
        </p:nvSpPr>
        <p:spPr>
          <a:xfrm>
            <a:off x="838199" y="2413024"/>
            <a:ext cx="8274804" cy="2800767"/>
          </a:xfrm>
          <a:prstGeom prst="rect">
            <a:avLst/>
          </a:prstGeom>
          <a:noFill/>
        </p:spPr>
        <p:txBody>
          <a:bodyPr wrap="square" rtlCol="0">
            <a:spAutoFit/>
          </a:bodyPr>
          <a:lstStyle/>
          <a:p>
            <a:r>
              <a:rPr lang="en-US" sz="2200" dirty="0"/>
              <a:t>a. Graph a time plot and auto-correlogram. Estimate the order of this moving average time series. </a:t>
            </a:r>
          </a:p>
          <a:p>
            <a:r>
              <a:rPr lang="en-US" sz="2200" dirty="0"/>
              <a:t>b. Given your estimate order, write down the ACF parametrically.  </a:t>
            </a:r>
            <a:endParaRPr lang="en-US" sz="2200" dirty="0">
              <a:ea typeface="Cambria Math" panose="02040503050406030204" pitchFamily="18" charset="0"/>
            </a:endParaRPr>
          </a:p>
          <a:p>
            <a:r>
              <a:rPr lang="en-US" sz="2200" dirty="0"/>
              <a:t>c. Use the Moment’s Method to estimate the MA parameters. </a:t>
            </a:r>
          </a:p>
          <a:p>
            <a:r>
              <a:rPr lang="en-US" sz="2200" dirty="0">
                <a:ea typeface="Cambria Math" panose="02040503050406030204" pitchFamily="18" charset="0"/>
              </a:rPr>
              <a:t>d. Simulate a time series with the estimated order and parameters and subtract the simulated values from the actual values of the time series. Call this remainder, residuals. </a:t>
            </a:r>
          </a:p>
          <a:p>
            <a:r>
              <a:rPr lang="en-US" sz="2200" dirty="0">
                <a:ea typeface="Cambria Math" panose="02040503050406030204" pitchFamily="18" charset="0"/>
              </a:rPr>
              <a:t>e. Graph the time plot and ACF of the residuals and comment.</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D31E333-D377-4BE9-963C-46EEC44D338C}"/>
                  </a:ext>
                </a:extLst>
              </p:cNvPr>
              <p:cNvSpPr txBox="1"/>
              <p:nvPr/>
            </p:nvSpPr>
            <p:spPr>
              <a:xfrm>
                <a:off x="838199" y="5765138"/>
                <a:ext cx="6635859" cy="430887"/>
              </a:xfrm>
              <a:prstGeom prst="rect">
                <a:avLst/>
              </a:prstGeom>
              <a:noFill/>
            </p:spPr>
            <p:txBody>
              <a:bodyPr wrap="square">
                <a:spAutoFit/>
              </a:bodyPr>
              <a:lstStyle/>
              <a:p>
                <a:r>
                  <a:rPr lang="en-US" sz="2200" b="1" dirty="0"/>
                  <a:t>2.</a:t>
                </a:r>
                <a:r>
                  <a:rPr lang="en-US" sz="2200" dirty="0"/>
                  <a:t> Repeat the same steps for </a:t>
                </a: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14</m:t>
                        </m:r>
                        <m:r>
                          <a:rPr lang="en-US" sz="2200" b="0" i="1" smtClean="0">
                            <a:latin typeface="Cambria Math" panose="02040503050406030204" pitchFamily="18" charset="0"/>
                          </a:rPr>
                          <m:t>𝑡</m:t>
                        </m:r>
                      </m:sub>
                    </m:sSub>
                    <m:r>
                      <a:rPr lang="en-US" sz="2200" b="0" i="1" smtClean="0">
                        <a:latin typeface="Cambria Math" panose="02040503050406030204" pitchFamily="18" charset="0"/>
                      </a:rPr>
                      <m:t> </m:t>
                    </m:r>
                  </m:oMath>
                </a14:m>
                <a:r>
                  <a:rPr lang="en-US" sz="2200" dirty="0"/>
                  <a:t>in “sims.csv” dataset.</a:t>
                </a:r>
              </a:p>
            </p:txBody>
          </p:sp>
        </mc:Choice>
        <mc:Fallback xmlns="">
          <p:sp>
            <p:nvSpPr>
              <p:cNvPr id="10" name="TextBox 9">
                <a:extLst>
                  <a:ext uri="{FF2B5EF4-FFF2-40B4-BE49-F238E27FC236}">
                    <a16:creationId xmlns:a16="http://schemas.microsoft.com/office/drawing/2014/main" id="{1D31E333-D377-4BE9-963C-46EEC44D338C}"/>
                  </a:ext>
                </a:extLst>
              </p:cNvPr>
              <p:cNvSpPr txBox="1">
                <a:spLocks noRot="1" noChangeAspect="1" noMove="1" noResize="1" noEditPoints="1" noAdjustHandles="1" noChangeArrowheads="1" noChangeShapeType="1" noTextEdit="1"/>
              </p:cNvSpPr>
              <p:nvPr/>
            </p:nvSpPr>
            <p:spPr>
              <a:xfrm>
                <a:off x="838199" y="5765138"/>
                <a:ext cx="6635859" cy="430887"/>
              </a:xfrm>
              <a:prstGeom prst="rect">
                <a:avLst/>
              </a:prstGeom>
              <a:blipFill>
                <a:blip r:embed="rId4"/>
                <a:stretch>
                  <a:fillRect l="-1102" t="-10000" b="-28571"/>
                </a:stretch>
              </a:blipFill>
            </p:spPr>
            <p:txBody>
              <a:bodyPr/>
              <a:lstStyle/>
              <a:p>
                <a:r>
                  <a:rPr lang="en-US">
                    <a:noFill/>
                  </a:rPr>
                  <a:t> </a:t>
                </a:r>
              </a:p>
            </p:txBody>
          </p:sp>
        </mc:Fallback>
      </mc:AlternateContent>
    </p:spTree>
    <p:extLst>
      <p:ext uri="{BB962C8B-B14F-4D97-AF65-F5344CB8AC3E}">
        <p14:creationId xmlns:p14="http://schemas.microsoft.com/office/powerpoint/2010/main" val="3606557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0" y="365125"/>
            <a:ext cx="6025738" cy="1325563"/>
          </a:xfrm>
        </p:spPr>
        <p:txBody>
          <a:bodyPr>
            <a:normAutofit/>
          </a:bodyPr>
          <a:lstStyle/>
          <a:p>
            <a:r>
              <a:rPr lang="en-US" sz="3600" dirty="0">
                <a:solidFill>
                  <a:srgbClr val="990033"/>
                </a:solidFill>
              </a:rPr>
              <a:t>Practice Problems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71C3533-1C7C-477F-87F1-28256B37E4D3}"/>
                  </a:ext>
                </a:extLst>
              </p:cNvPr>
              <p:cNvSpPr txBox="1"/>
              <p:nvPr/>
            </p:nvSpPr>
            <p:spPr>
              <a:xfrm>
                <a:off x="838200" y="1518348"/>
                <a:ext cx="6025738" cy="769441"/>
              </a:xfrm>
              <a:prstGeom prst="rect">
                <a:avLst/>
              </a:prstGeom>
              <a:noFill/>
            </p:spPr>
            <p:txBody>
              <a:bodyPr wrap="square" rtlCol="0">
                <a:spAutoFit/>
              </a:bodyPr>
              <a:lstStyle/>
              <a:p>
                <a:r>
                  <a:rPr lang="en-US" sz="2200" b="1" dirty="0"/>
                  <a:t>3.</a:t>
                </a:r>
                <a:r>
                  <a:rPr lang="en-US" sz="2200" dirty="0"/>
                  <a:t> Generate ACF plot of </a:t>
                </a: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11</m:t>
                        </m:r>
                        <m:r>
                          <a:rPr lang="en-US" sz="2200" b="0" i="1" smtClean="0">
                            <a:latin typeface="Cambria Math" panose="02040503050406030204" pitchFamily="18" charset="0"/>
                          </a:rPr>
                          <m:t>𝑡</m:t>
                        </m:r>
                      </m:sub>
                    </m:sSub>
                  </m:oMath>
                </a14:m>
                <a:r>
                  <a:rPr lang="en-US" sz="2200" dirty="0"/>
                  <a:t> from sims.csv dataset and estimate the order of this MA time series.</a:t>
                </a:r>
                <a:endParaRPr lang="en-US" sz="2200" i="1" dirty="0">
                  <a:ea typeface="Cambria Math" panose="02040503050406030204" pitchFamily="18" charset="0"/>
                </a:endParaRPr>
              </a:p>
            </p:txBody>
          </p:sp>
        </mc:Choice>
        <mc:Fallback xmlns="">
          <p:sp>
            <p:nvSpPr>
              <p:cNvPr id="7" name="TextBox 6">
                <a:extLst>
                  <a:ext uri="{FF2B5EF4-FFF2-40B4-BE49-F238E27FC236}">
                    <a16:creationId xmlns:a16="http://schemas.microsoft.com/office/drawing/2014/main" id="{671C3533-1C7C-477F-87F1-28256B37E4D3}"/>
                  </a:ext>
                </a:extLst>
              </p:cNvPr>
              <p:cNvSpPr txBox="1">
                <a:spLocks noRot="1" noChangeAspect="1" noMove="1" noResize="1" noEditPoints="1" noAdjustHandles="1" noChangeArrowheads="1" noChangeShapeType="1" noTextEdit="1"/>
              </p:cNvSpPr>
              <p:nvPr/>
            </p:nvSpPr>
            <p:spPr>
              <a:xfrm>
                <a:off x="838200" y="1518348"/>
                <a:ext cx="6025738" cy="769441"/>
              </a:xfrm>
              <a:prstGeom prst="rect">
                <a:avLst/>
              </a:prstGeom>
              <a:blipFill>
                <a:blip r:embed="rId3"/>
                <a:stretch>
                  <a:fillRect l="-1316" t="-5556" b="-158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80F991A-81AD-4F4D-ACAC-5B88390A7076}"/>
                  </a:ext>
                </a:extLst>
              </p:cNvPr>
              <p:cNvSpPr txBox="1"/>
              <p:nvPr/>
            </p:nvSpPr>
            <p:spPr>
              <a:xfrm>
                <a:off x="838199" y="2413024"/>
                <a:ext cx="6025738" cy="769441"/>
              </a:xfrm>
              <a:prstGeom prst="rect">
                <a:avLst/>
              </a:prstGeom>
              <a:noFill/>
            </p:spPr>
            <p:txBody>
              <a:bodyPr wrap="square" rtlCol="0">
                <a:spAutoFit/>
              </a:bodyPr>
              <a:lstStyle/>
              <a:p>
                <a:r>
                  <a:rPr lang="en-US" sz="2200" b="1" dirty="0"/>
                  <a:t>4.</a:t>
                </a:r>
                <a:r>
                  <a:rPr lang="en-US" sz="2200" dirty="0"/>
                  <a:t> Generate ACF plot of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m:t>
                        </m:r>
                        <m:r>
                          <a:rPr lang="en-US" sz="2200" b="0" i="1" smtClean="0">
                            <a:latin typeface="Cambria Math" panose="02040503050406030204" pitchFamily="18" charset="0"/>
                          </a:rPr>
                          <m:t>3</m:t>
                        </m:r>
                        <m:r>
                          <a:rPr lang="en-US" sz="2200" i="1">
                            <a:latin typeface="Cambria Math" panose="02040503050406030204" pitchFamily="18" charset="0"/>
                          </a:rPr>
                          <m:t>𝑡</m:t>
                        </m:r>
                      </m:sub>
                    </m:sSub>
                  </m:oMath>
                </a14:m>
                <a:r>
                  <a:rPr lang="en-US" sz="2200" dirty="0"/>
                  <a:t> from sims.csv dataset and estimate the order of this MA time series.</a:t>
                </a:r>
                <a:endParaRPr lang="en-US" sz="2200" i="1" dirty="0">
                  <a:ea typeface="Cambria Math" panose="02040503050406030204" pitchFamily="18" charset="0"/>
                </a:endParaRPr>
              </a:p>
            </p:txBody>
          </p:sp>
        </mc:Choice>
        <mc:Fallback xmlns="">
          <p:sp>
            <p:nvSpPr>
              <p:cNvPr id="3" name="TextBox 2">
                <a:extLst>
                  <a:ext uri="{FF2B5EF4-FFF2-40B4-BE49-F238E27FC236}">
                    <a16:creationId xmlns:a16="http://schemas.microsoft.com/office/drawing/2014/main" id="{C80F991A-81AD-4F4D-ACAC-5B88390A7076}"/>
                  </a:ext>
                </a:extLst>
              </p:cNvPr>
              <p:cNvSpPr txBox="1">
                <a:spLocks noRot="1" noChangeAspect="1" noMove="1" noResize="1" noEditPoints="1" noAdjustHandles="1" noChangeArrowheads="1" noChangeShapeType="1" noTextEdit="1"/>
              </p:cNvSpPr>
              <p:nvPr/>
            </p:nvSpPr>
            <p:spPr>
              <a:xfrm>
                <a:off x="838199" y="2413024"/>
                <a:ext cx="6025738" cy="769441"/>
              </a:xfrm>
              <a:prstGeom prst="rect">
                <a:avLst/>
              </a:prstGeom>
              <a:blipFill>
                <a:blip r:embed="rId4"/>
                <a:stretch>
                  <a:fillRect l="-1213" t="-5556" b="-150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291AFA0-B936-4761-81E0-D90ABC06C3EE}"/>
                  </a:ext>
                </a:extLst>
              </p:cNvPr>
              <p:cNvSpPr txBox="1"/>
              <p:nvPr/>
            </p:nvSpPr>
            <p:spPr>
              <a:xfrm>
                <a:off x="838199" y="3307700"/>
                <a:ext cx="8227424" cy="780470"/>
              </a:xfrm>
              <a:prstGeom prst="rect">
                <a:avLst/>
              </a:prstGeom>
              <a:noFill/>
            </p:spPr>
            <p:txBody>
              <a:bodyPr wrap="square" rtlCol="0">
                <a:spAutoFit/>
              </a:bodyPr>
              <a:lstStyle/>
              <a:p>
                <a:r>
                  <a:rPr lang="en-US" sz="2200" b="1" dirty="0"/>
                  <a:t>5.</a:t>
                </a:r>
                <a:r>
                  <a:rPr lang="en-US" sz="2200" dirty="0"/>
                  <a:t> Construct the ACF of the time series </a:t>
                </a:r>
                <a14:m>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+0.3</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b="0" i="1" smtClean="0">
                            <a:latin typeface="Cambria Math" panose="02040503050406030204" pitchFamily="18" charset="0"/>
                          </a:rPr>
                          <m:t>−1</m:t>
                        </m:r>
                      </m:sub>
                    </m:sSub>
                    <m:r>
                      <a:rPr lang="en-US" sz="2200" b="0" i="1" smtClean="0">
                        <a:latin typeface="Cambria Math" panose="02040503050406030204" pitchFamily="18" charset="0"/>
                      </a:rPr>
                      <m:t>−0.8</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i="1">
                            <a:latin typeface="Cambria Math" panose="02040503050406030204" pitchFamily="18" charset="0"/>
                          </a:rPr>
                          <m:t>−2</m:t>
                        </m:r>
                      </m:sub>
                    </m:sSub>
                  </m:oMath>
                </a14:m>
                <a:r>
                  <a:rPr lang="en-US" sz="2200" dirty="0"/>
                  <a:t> where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i="1">
                        <a:latin typeface="Cambria Math" panose="02040503050406030204" pitchFamily="18" charset="0"/>
                      </a:rPr>
                      <m:t> </m:t>
                    </m:r>
                    <m:sSup>
                      <m:sSupPr>
                        <m:ctrlPr>
                          <a:rPr lang="en-US" sz="2200" i="1">
                            <a:latin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m:t>
                        </m:r>
                      </m:e>
                      <m:sup>
                        <m:r>
                          <a:rPr lang="en-US" sz="2200" i="1">
                            <a:latin typeface="Cambria Math" panose="02040503050406030204" pitchFamily="18" charset="0"/>
                          </a:rPr>
                          <m:t>𝑖</m:t>
                        </m:r>
                        <m:r>
                          <a:rPr lang="en-US" sz="2200" i="1">
                            <a:latin typeface="Cambria Math" panose="02040503050406030204" pitchFamily="18" charset="0"/>
                          </a:rPr>
                          <m:t>.</m:t>
                        </m:r>
                        <m:r>
                          <a:rPr lang="en-US" sz="2200" i="1">
                            <a:latin typeface="Cambria Math" panose="02040503050406030204" pitchFamily="18" charset="0"/>
                          </a:rPr>
                          <m:t>𝑖</m:t>
                        </m:r>
                        <m:r>
                          <a:rPr lang="en-US" sz="2200" i="1">
                            <a:latin typeface="Cambria Math" panose="02040503050406030204" pitchFamily="18" charset="0"/>
                          </a:rPr>
                          <m:t>.</m:t>
                        </m:r>
                        <m:r>
                          <a:rPr lang="en-US" sz="2200" i="1">
                            <a:latin typeface="Cambria Math" panose="02040503050406030204" pitchFamily="18" charset="0"/>
                          </a:rPr>
                          <m:t>𝑑</m:t>
                        </m:r>
                      </m:sup>
                    </m:sSup>
                    <m:r>
                      <a:rPr lang="en-US" sz="2200" i="1">
                        <a:latin typeface="Cambria Math" panose="02040503050406030204" pitchFamily="18" charset="0"/>
                      </a:rPr>
                      <m:t> </m:t>
                    </m:r>
                    <m:r>
                      <a:rPr lang="en-US" sz="2200" i="1">
                        <a:latin typeface="Cambria Math" panose="02040503050406030204" pitchFamily="18" charset="0"/>
                      </a:rPr>
                      <m:t>𝑁</m:t>
                    </m:r>
                    <m:d>
                      <m:dPr>
                        <m:ctrlPr>
                          <a:rPr lang="en-US" sz="2200" i="1">
                            <a:latin typeface="Cambria Math" panose="02040503050406030204" pitchFamily="18" charset="0"/>
                          </a:rPr>
                        </m:ctrlPr>
                      </m:dPr>
                      <m:e>
                        <m:r>
                          <a:rPr lang="en-US" sz="2200" i="1">
                            <a:latin typeface="Cambria Math" panose="02040503050406030204" pitchFamily="18" charset="0"/>
                          </a:rPr>
                          <m:t>0, </m:t>
                        </m:r>
                        <m:r>
                          <a:rPr lang="en-US" sz="2200" b="0" i="1" smtClean="0">
                            <a:latin typeface="Cambria Math" panose="02040503050406030204" pitchFamily="18" charset="0"/>
                          </a:rPr>
                          <m:t>1</m:t>
                        </m:r>
                      </m:e>
                    </m:d>
                  </m:oMath>
                </a14:m>
                <a:r>
                  <a:rPr lang="en-US" sz="2200" i="1" dirty="0">
                    <a:ea typeface="Cambria Math" panose="02040503050406030204" pitchFamily="18" charset="0"/>
                  </a:rPr>
                  <a:t>. </a:t>
                </a:r>
                <a:r>
                  <a:rPr lang="en-US" sz="2200" dirty="0">
                    <a:ea typeface="Cambria Math" panose="02040503050406030204" pitchFamily="18" charset="0"/>
                  </a:rPr>
                  <a:t>Graph the au</a:t>
                </a:r>
                <a:r>
                  <a:rPr lang="en-US" sz="2200" dirty="0"/>
                  <a:t>to-correlogram by hand.</a:t>
                </a:r>
                <a:endParaRPr lang="en-US" sz="2200" dirty="0">
                  <a:ea typeface="Cambria Math" panose="02040503050406030204" pitchFamily="18" charset="0"/>
                </a:endParaRPr>
              </a:p>
            </p:txBody>
          </p:sp>
        </mc:Choice>
        <mc:Fallback xmlns="">
          <p:sp>
            <p:nvSpPr>
              <p:cNvPr id="6" name="TextBox 5">
                <a:extLst>
                  <a:ext uri="{FF2B5EF4-FFF2-40B4-BE49-F238E27FC236}">
                    <a16:creationId xmlns:a16="http://schemas.microsoft.com/office/drawing/2014/main" id="{6291AFA0-B936-4761-81E0-D90ABC06C3EE}"/>
                  </a:ext>
                </a:extLst>
              </p:cNvPr>
              <p:cNvSpPr txBox="1">
                <a:spLocks noRot="1" noChangeAspect="1" noMove="1" noResize="1" noEditPoints="1" noAdjustHandles="1" noChangeArrowheads="1" noChangeShapeType="1" noTextEdit="1"/>
              </p:cNvSpPr>
              <p:nvPr/>
            </p:nvSpPr>
            <p:spPr>
              <a:xfrm>
                <a:off x="838199" y="3307700"/>
                <a:ext cx="8227424" cy="780470"/>
              </a:xfrm>
              <a:prstGeom prst="rect">
                <a:avLst/>
              </a:prstGeom>
              <a:blipFill>
                <a:blip r:embed="rId5"/>
                <a:stretch>
                  <a:fillRect l="-889" t="-5469" b="-14844"/>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40022AE1-9CA5-4CBE-B58D-4A08B3B83875}"/>
              </a:ext>
            </a:extLst>
          </p:cNvPr>
          <p:cNvSpPr txBox="1"/>
          <p:nvPr/>
        </p:nvSpPr>
        <p:spPr>
          <a:xfrm>
            <a:off x="838198" y="4213405"/>
            <a:ext cx="10617201" cy="2123658"/>
          </a:xfrm>
          <a:prstGeom prst="rect">
            <a:avLst/>
          </a:prstGeom>
          <a:noFill/>
        </p:spPr>
        <p:txBody>
          <a:bodyPr wrap="square" rtlCol="0">
            <a:spAutoFit/>
          </a:bodyPr>
          <a:lstStyle/>
          <a:p>
            <a:r>
              <a:rPr lang="en-US" sz="2200" b="1" dirty="0"/>
              <a:t>6.</a:t>
            </a:r>
            <a:r>
              <a:rPr lang="en-US" sz="2200" dirty="0"/>
              <a:t> </a:t>
            </a:r>
            <a:r>
              <a:rPr lang="en-US" sz="2200" dirty="0">
                <a:cs typeface="Times New Roman" pitchFamily="18" charset="0"/>
              </a:rPr>
              <a:t>Let </a:t>
            </a:r>
            <a:r>
              <a:rPr lang="en-US" sz="2200" dirty="0">
                <a:solidFill>
                  <a:srgbClr val="FF0000"/>
                </a:solidFill>
                <a:cs typeface="Times New Roman" pitchFamily="18" charset="0"/>
              </a:rPr>
              <a:t>X</a:t>
            </a:r>
            <a:r>
              <a:rPr lang="en-US" sz="2200" dirty="0">
                <a:cs typeface="Times New Roman" pitchFamily="18" charset="0"/>
              </a:rPr>
              <a:t> and </a:t>
            </a:r>
            <a:r>
              <a:rPr lang="en-US" sz="2200" dirty="0">
                <a:solidFill>
                  <a:srgbClr val="0070C0"/>
                </a:solidFill>
                <a:cs typeface="Times New Roman" pitchFamily="18" charset="0"/>
              </a:rPr>
              <a:t>Y</a:t>
            </a:r>
            <a:r>
              <a:rPr lang="en-US" sz="2200" dirty="0">
                <a:cs typeface="Times New Roman" pitchFamily="18" charset="0"/>
              </a:rPr>
              <a:t> be two random variables with respective means </a:t>
            </a:r>
            <a:r>
              <a:rPr lang="el-GR" sz="2200" dirty="0">
                <a:solidFill>
                  <a:srgbClr val="FF0000"/>
                </a:solidFill>
                <a:cs typeface="Times New Roman" pitchFamily="18" charset="0"/>
              </a:rPr>
              <a:t>μ</a:t>
            </a:r>
            <a:r>
              <a:rPr lang="en-US" sz="2200" dirty="0">
                <a:solidFill>
                  <a:srgbClr val="FF0000"/>
                </a:solidFill>
                <a:cs typeface="Times New Roman" pitchFamily="18" charset="0"/>
              </a:rPr>
              <a:t>x=75</a:t>
            </a:r>
            <a:r>
              <a:rPr lang="en-US" sz="2200" dirty="0">
                <a:cs typeface="Times New Roman" pitchFamily="18" charset="0"/>
              </a:rPr>
              <a:t>, </a:t>
            </a:r>
            <a:r>
              <a:rPr lang="el-GR" sz="2200" dirty="0">
                <a:solidFill>
                  <a:srgbClr val="0070C0"/>
                </a:solidFill>
                <a:cs typeface="Times New Roman" pitchFamily="18" charset="0"/>
              </a:rPr>
              <a:t>μ</a:t>
            </a:r>
            <a:r>
              <a:rPr lang="en-US" sz="2200" dirty="0">
                <a:solidFill>
                  <a:srgbClr val="0070C0"/>
                </a:solidFill>
                <a:cs typeface="Times New Roman" pitchFamily="18" charset="0"/>
              </a:rPr>
              <a:t>y=50</a:t>
            </a:r>
            <a:r>
              <a:rPr lang="en-US" sz="2200" dirty="0">
                <a:cs typeface="Times New Roman" pitchFamily="18" charset="0"/>
              </a:rPr>
              <a:t>, and variances </a:t>
            </a:r>
            <a:r>
              <a:rPr lang="el-GR" sz="2200" dirty="0">
                <a:solidFill>
                  <a:srgbClr val="FF0000"/>
                </a:solidFill>
                <a:cs typeface="Times New Roman" pitchFamily="18" charset="0"/>
              </a:rPr>
              <a:t>σ²</a:t>
            </a:r>
            <a:r>
              <a:rPr lang="en-US" sz="2200" dirty="0">
                <a:solidFill>
                  <a:srgbClr val="FF0000"/>
                </a:solidFill>
                <a:cs typeface="Times New Roman" pitchFamily="18" charset="0"/>
              </a:rPr>
              <a:t>x=16</a:t>
            </a:r>
            <a:r>
              <a:rPr lang="en-US" sz="2200" dirty="0">
                <a:cs typeface="Times New Roman" pitchFamily="18" charset="0"/>
              </a:rPr>
              <a:t>, </a:t>
            </a:r>
            <a:r>
              <a:rPr lang="el-GR" sz="2200" dirty="0">
                <a:solidFill>
                  <a:srgbClr val="0070C0"/>
                </a:solidFill>
                <a:cs typeface="Times New Roman" pitchFamily="18" charset="0"/>
              </a:rPr>
              <a:t>σ²</a:t>
            </a:r>
            <a:r>
              <a:rPr lang="en-US" sz="2200" dirty="0">
                <a:solidFill>
                  <a:srgbClr val="0070C0"/>
                </a:solidFill>
                <a:cs typeface="Times New Roman" pitchFamily="18" charset="0"/>
              </a:rPr>
              <a:t>y=9</a:t>
            </a:r>
            <a:r>
              <a:rPr lang="en-US" sz="2200" dirty="0">
                <a:cs typeface="Times New Roman" pitchFamily="18" charset="0"/>
              </a:rPr>
              <a:t>. Compute the following under two conditions, when X and Y are independent and when their covariance is </a:t>
            </a:r>
            <a:r>
              <a:rPr lang="el-GR" sz="2200" dirty="0">
                <a:solidFill>
                  <a:srgbClr val="7030A0"/>
                </a:solidFill>
                <a:cs typeface="Times New Roman" pitchFamily="18" charset="0"/>
              </a:rPr>
              <a:t>σ</a:t>
            </a:r>
            <a:r>
              <a:rPr lang="en-US" sz="2200" dirty="0" err="1">
                <a:solidFill>
                  <a:srgbClr val="7030A0"/>
                </a:solidFill>
                <a:cs typeface="Times New Roman" pitchFamily="18" charset="0"/>
              </a:rPr>
              <a:t>xy</a:t>
            </a:r>
            <a:r>
              <a:rPr lang="en-US" sz="2200" dirty="0">
                <a:solidFill>
                  <a:srgbClr val="7030A0"/>
                </a:solidFill>
                <a:cs typeface="Times New Roman" pitchFamily="18" charset="0"/>
              </a:rPr>
              <a:t>=4</a:t>
            </a:r>
            <a:r>
              <a:rPr lang="en-US" sz="2200" dirty="0">
                <a:cs typeface="Times New Roman" pitchFamily="18" charset="0"/>
              </a:rPr>
              <a:t>.</a:t>
            </a:r>
          </a:p>
          <a:p>
            <a:pPr marL="487695" indent="-487695"/>
            <a:r>
              <a:rPr lang="en-US" sz="2200" dirty="0">
                <a:cs typeface="Times New Roman" pitchFamily="18" charset="0"/>
              </a:rPr>
              <a:t>a) If </a:t>
            </a:r>
            <a:r>
              <a:rPr lang="en-US" sz="2200" dirty="0">
                <a:solidFill>
                  <a:srgbClr val="00B050"/>
                </a:solidFill>
                <a:cs typeface="Times New Roman" pitchFamily="18" charset="0"/>
              </a:rPr>
              <a:t>L</a:t>
            </a:r>
            <a:r>
              <a:rPr lang="en-US" sz="2200" dirty="0">
                <a:cs typeface="Times New Roman" pitchFamily="18" charset="0"/>
              </a:rPr>
              <a:t> = -Y+2</a:t>
            </a:r>
            <a:r>
              <a:rPr lang="en-US" sz="2200" dirty="0">
                <a:solidFill>
                  <a:srgbClr val="FF0000"/>
                </a:solidFill>
                <a:cs typeface="Times New Roman" pitchFamily="18" charset="0"/>
              </a:rPr>
              <a:t>X</a:t>
            </a:r>
            <a:r>
              <a:rPr lang="en-US" sz="2200" dirty="0">
                <a:cs typeface="Times New Roman" pitchFamily="18" charset="0"/>
              </a:rPr>
              <a:t>, then compute E(</a:t>
            </a:r>
            <a:r>
              <a:rPr lang="en-US" sz="2200" dirty="0">
                <a:solidFill>
                  <a:srgbClr val="00B050"/>
                </a:solidFill>
                <a:cs typeface="Times New Roman" pitchFamily="18" charset="0"/>
              </a:rPr>
              <a:t>L</a:t>
            </a:r>
            <a:r>
              <a:rPr lang="en-US" sz="2200" dirty="0">
                <a:cs typeface="Times New Roman" pitchFamily="18" charset="0"/>
              </a:rPr>
              <a:t>) and Var(</a:t>
            </a:r>
            <a:r>
              <a:rPr lang="en-US" sz="2200" dirty="0">
                <a:solidFill>
                  <a:srgbClr val="00B050"/>
                </a:solidFill>
                <a:cs typeface="Times New Roman" pitchFamily="18" charset="0"/>
              </a:rPr>
              <a:t>L</a:t>
            </a:r>
            <a:r>
              <a:rPr lang="en-US" sz="2200" dirty="0">
                <a:cs typeface="Times New Roman" pitchFamily="18" charset="0"/>
              </a:rPr>
              <a:t>)</a:t>
            </a:r>
          </a:p>
          <a:p>
            <a:pPr marL="487695" indent="-487695"/>
            <a:r>
              <a:rPr lang="en-US" sz="2200" dirty="0">
                <a:cs typeface="Times New Roman" pitchFamily="18" charset="0"/>
              </a:rPr>
              <a:t>b) If </a:t>
            </a:r>
            <a:r>
              <a:rPr lang="en-US" sz="2200" dirty="0">
                <a:solidFill>
                  <a:schemeClr val="accent5">
                    <a:lumMod val="75000"/>
                  </a:schemeClr>
                </a:solidFill>
                <a:cs typeface="Times New Roman" pitchFamily="18" charset="0"/>
              </a:rPr>
              <a:t>U</a:t>
            </a:r>
            <a:r>
              <a:rPr lang="en-US" sz="2200" dirty="0">
                <a:cs typeface="Times New Roman" pitchFamily="18" charset="0"/>
              </a:rPr>
              <a:t> = </a:t>
            </a:r>
            <a:r>
              <a:rPr lang="en-US" sz="2200" dirty="0">
                <a:solidFill>
                  <a:srgbClr val="FF0000"/>
                </a:solidFill>
                <a:cs typeface="Times New Roman" pitchFamily="18" charset="0"/>
              </a:rPr>
              <a:t>X</a:t>
            </a:r>
            <a:r>
              <a:rPr lang="en-US" sz="2200" dirty="0">
                <a:cs typeface="Times New Roman" pitchFamily="18" charset="0"/>
              </a:rPr>
              <a:t>-2</a:t>
            </a:r>
            <a:r>
              <a:rPr lang="en-US" sz="2200" dirty="0">
                <a:solidFill>
                  <a:srgbClr val="0070C0"/>
                </a:solidFill>
                <a:cs typeface="Times New Roman" pitchFamily="18" charset="0"/>
              </a:rPr>
              <a:t>Y</a:t>
            </a:r>
            <a:r>
              <a:rPr lang="en-US" sz="2200" dirty="0">
                <a:cs typeface="Times New Roman" pitchFamily="18" charset="0"/>
              </a:rPr>
              <a:t>, then compute E(</a:t>
            </a:r>
            <a:r>
              <a:rPr lang="en-US" sz="2200" dirty="0">
                <a:solidFill>
                  <a:schemeClr val="accent5">
                    <a:lumMod val="75000"/>
                  </a:schemeClr>
                </a:solidFill>
                <a:cs typeface="Times New Roman" pitchFamily="18" charset="0"/>
              </a:rPr>
              <a:t>U</a:t>
            </a:r>
            <a:r>
              <a:rPr lang="en-US" sz="2200" dirty="0">
                <a:cs typeface="Times New Roman" pitchFamily="18" charset="0"/>
              </a:rPr>
              <a:t>) and Var(</a:t>
            </a:r>
            <a:r>
              <a:rPr lang="en-US" sz="2200" dirty="0">
                <a:solidFill>
                  <a:schemeClr val="accent5">
                    <a:lumMod val="75000"/>
                  </a:schemeClr>
                </a:solidFill>
                <a:cs typeface="Times New Roman" pitchFamily="18" charset="0"/>
              </a:rPr>
              <a:t>U</a:t>
            </a:r>
            <a:r>
              <a:rPr lang="en-US" sz="2200" dirty="0">
                <a:cs typeface="Times New Roman" pitchFamily="18" charset="0"/>
              </a:rPr>
              <a:t>)</a:t>
            </a:r>
          </a:p>
          <a:p>
            <a:endParaRPr lang="en-US" sz="2200" dirty="0">
              <a:ea typeface="Cambria Math" panose="02040503050406030204" pitchFamily="18" charset="0"/>
            </a:endParaRPr>
          </a:p>
        </p:txBody>
      </p:sp>
    </p:spTree>
    <p:extLst>
      <p:ext uri="{BB962C8B-B14F-4D97-AF65-F5344CB8AC3E}">
        <p14:creationId xmlns:p14="http://schemas.microsoft.com/office/powerpoint/2010/main" val="1325421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DD165D4-3BFC-4D7B-B8BE-773E71F84BD1}"/>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Sample Vs Theoretical</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CACF747-5EAA-4B81-BCF6-FDB9502B6B30}"/>
                  </a:ext>
                </a:extLst>
              </p:cNvPr>
              <p:cNvSpPr txBox="1"/>
              <p:nvPr/>
            </p:nvSpPr>
            <p:spPr>
              <a:xfrm>
                <a:off x="7252571" y="339212"/>
                <a:ext cx="4611066" cy="2400657"/>
              </a:xfrm>
              <a:prstGeom prst="rect">
                <a:avLst/>
              </a:prstGeom>
              <a:solidFill>
                <a:srgbClr val="CCFFCC"/>
              </a:solidFill>
            </p:spPr>
            <p:txBody>
              <a:bodyPr wrap="square" rtlCol="0">
                <a:spAutoFit/>
              </a:bodyPr>
              <a:lstStyle/>
              <a:p>
                <a:r>
                  <a:rPr lang="en-US" sz="2400" dirty="0">
                    <a:solidFill>
                      <a:srgbClr val="FF0000"/>
                    </a:solidFill>
                  </a:rPr>
                  <a:t>Summary:</a:t>
                </a:r>
              </a:p>
              <a:p>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𝜌</m:t>
                        </m:r>
                      </m:e>
                      <m:sub>
                        <m:r>
                          <a:rPr lang="en-US" sz="2400" i="1">
                            <a:latin typeface="Cambria Math" panose="02040503050406030204" pitchFamily="18" charset="0"/>
                          </a:rPr>
                          <m:t>𝑘</m:t>
                        </m:r>
                      </m:sub>
                    </m:sSub>
                  </m:oMath>
                </a14:m>
                <a:r>
                  <a:rPr lang="en-US" sz="2400" dirty="0"/>
                  <a:t> shows autocorrelation at lag k</a:t>
                </a:r>
              </a:p>
              <a:p>
                <a:pPr>
                  <a:lnSpc>
                    <a:spcPts val="1200"/>
                  </a:lnSpc>
                </a:pPr>
                <a:endParaRPr lang="en-US" sz="2400" dirty="0"/>
              </a:p>
              <a:p>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𝛾</m:t>
                        </m:r>
                      </m:e>
                      <m:sub>
                        <m:r>
                          <a:rPr lang="en-US" sz="2400" i="1">
                            <a:latin typeface="Cambria Math" panose="02040503050406030204" pitchFamily="18" charset="0"/>
                          </a:rPr>
                          <m:t>𝑘</m:t>
                        </m:r>
                      </m:sub>
                    </m:sSub>
                  </m:oMath>
                </a14:m>
                <a:r>
                  <a:rPr lang="en-US" sz="2400" dirty="0"/>
                  <a:t> shows autocovariance at lag k</a:t>
                </a:r>
              </a:p>
              <a:p>
                <a:pPr>
                  <a:lnSpc>
                    <a:spcPts val="1200"/>
                  </a:lnSpc>
                </a:pPr>
                <a:endParaRPr lang="en-US" sz="2400" dirty="0"/>
              </a:p>
              <a:p>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𝛾</m:t>
                        </m:r>
                      </m:e>
                      <m:sub>
                        <m:r>
                          <a:rPr lang="en-US" sz="2400" i="1">
                            <a:latin typeface="Cambria Math" panose="02040503050406030204" pitchFamily="18" charset="0"/>
                          </a:rPr>
                          <m:t>0</m:t>
                        </m:r>
                      </m:sub>
                    </m:sSub>
                  </m:oMath>
                </a14:m>
                <a:r>
                  <a:rPr lang="en-US" sz="2400" dirty="0"/>
                  <a:t> is variance</a:t>
                </a:r>
              </a:p>
              <a:p>
                <a:pPr>
                  <a:lnSpc>
                    <a:spcPts val="1200"/>
                  </a:lnSpc>
                </a:pPr>
                <a:endParaRPr lang="en-US" sz="2400" dirty="0"/>
              </a:p>
              <a:p>
                <a:r>
                  <a:rPr lang="en-US" sz="2400" dirty="0"/>
                  <a:t>● </a:t>
                </a:r>
                <a14:m>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𝜇</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r>
                      <a:rPr lang="en-US" sz="2400" i="1">
                        <a:latin typeface="Cambria Math" panose="02040503050406030204" pitchFamily="18" charset="0"/>
                      </a:rPr>
                      <m:t>𝐸</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e>
                    </m:d>
                    <m:r>
                      <a:rPr lang="en-US" sz="2400" i="1">
                        <a:latin typeface="Cambria Math" panose="02040503050406030204" pitchFamily="18" charset="0"/>
                      </a:rPr>
                      <m:t> </m:t>
                    </m:r>
                  </m:oMath>
                </a14:m>
                <a:r>
                  <a:rPr lang="en-US" sz="2400" dirty="0"/>
                  <a:t>is mean of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oMath>
                </a14:m>
                <a:endParaRPr lang="en-US" sz="2400" dirty="0"/>
              </a:p>
            </p:txBody>
          </p:sp>
        </mc:Choice>
        <mc:Fallback xmlns="">
          <p:sp>
            <p:nvSpPr>
              <p:cNvPr id="13" name="TextBox 12">
                <a:extLst>
                  <a:ext uri="{FF2B5EF4-FFF2-40B4-BE49-F238E27FC236}">
                    <a16:creationId xmlns:a16="http://schemas.microsoft.com/office/drawing/2014/main" id="{FCACF747-5EAA-4B81-BCF6-FDB9502B6B30}"/>
                  </a:ext>
                </a:extLst>
              </p:cNvPr>
              <p:cNvSpPr txBox="1">
                <a:spLocks noRot="1" noChangeAspect="1" noMove="1" noResize="1" noEditPoints="1" noAdjustHandles="1" noChangeArrowheads="1" noChangeShapeType="1" noTextEdit="1"/>
              </p:cNvSpPr>
              <p:nvPr/>
            </p:nvSpPr>
            <p:spPr>
              <a:xfrm>
                <a:off x="7252571" y="339212"/>
                <a:ext cx="4611066" cy="2400657"/>
              </a:xfrm>
              <a:prstGeom prst="rect">
                <a:avLst/>
              </a:prstGeom>
              <a:blipFill>
                <a:blip r:embed="rId3"/>
                <a:stretch>
                  <a:fillRect l="-2116" t="-2036" r="-265" b="-50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7EE685A-DF39-43C8-B271-D1AD2DC690CD}"/>
                  </a:ext>
                </a:extLst>
              </p:cNvPr>
              <p:cNvSpPr txBox="1"/>
              <p:nvPr/>
            </p:nvSpPr>
            <p:spPr>
              <a:xfrm>
                <a:off x="838200" y="1477060"/>
                <a:ext cx="6414371" cy="837345"/>
              </a:xfrm>
              <a:prstGeom prst="rect">
                <a:avLst/>
              </a:prstGeom>
              <a:noFill/>
            </p:spPr>
            <p:txBody>
              <a:bodyPr wrap="square">
                <a:spAutoFit/>
              </a:bodyPr>
              <a:lstStyle/>
              <a:p>
                <a:r>
                  <a:rPr lang="en-US" sz="2400" dirty="0"/>
                  <a:t>For time series </a:t>
                </a:r>
                <a14:m>
                  <m:oMath xmlns:m="http://schemas.openxmlformats.org/officeDocument/2006/math">
                    <m:sSubSup>
                      <m:sSubSupPr>
                        <m:ctrlPr>
                          <a:rPr lang="en-US" sz="2400" i="1" smtClean="0">
                            <a:latin typeface="Cambria Math" panose="02040503050406030204" pitchFamily="18" charset="0"/>
                          </a:rPr>
                        </m:ctrlPr>
                      </m:sSubSupPr>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𝑡</m:t>
                                </m:r>
                              </m:sub>
                            </m:sSub>
                          </m:e>
                        </m:d>
                      </m:e>
                      <m:sub>
                        <m:r>
                          <a:rPr lang="en-US" sz="2400" b="0" i="1" smtClean="0">
                            <a:latin typeface="Cambria Math" panose="02040503050406030204" pitchFamily="18" charset="0"/>
                          </a:rPr>
                          <m:t>𝑡</m:t>
                        </m:r>
                        <m:r>
                          <a:rPr lang="en-US" sz="2400" b="0" i="1" smtClean="0">
                            <a:latin typeface="Cambria Math" panose="02040503050406030204" pitchFamily="18" charset="0"/>
                          </a:rPr>
                          <m:t>=1</m:t>
                        </m:r>
                      </m:sub>
                      <m:sup>
                        <m:r>
                          <a:rPr lang="en-US" sz="2400" b="0" i="1" smtClean="0">
                            <a:latin typeface="Cambria Math" panose="02040503050406030204" pitchFamily="18" charset="0"/>
                          </a:rPr>
                          <m:t>𝑁</m:t>
                        </m:r>
                      </m:sup>
                    </m:sSubSup>
                  </m:oMath>
                </a14:m>
                <a:r>
                  <a:rPr lang="en-US" sz="2400" dirty="0"/>
                  <a:t>, </a:t>
                </a:r>
                <a:r>
                  <a:rPr lang="en-US" sz="2400" dirty="0">
                    <a:solidFill>
                      <a:srgbClr val="FF0000"/>
                    </a:solidFill>
                  </a:rPr>
                  <a:t>sample</a:t>
                </a:r>
                <a:r>
                  <a:rPr lang="en-US" sz="2400" dirty="0"/>
                  <a:t> Auto Correlation Function (ACF) is defined as</a:t>
                </a:r>
              </a:p>
            </p:txBody>
          </p:sp>
        </mc:Choice>
        <mc:Fallback xmlns="">
          <p:sp>
            <p:nvSpPr>
              <p:cNvPr id="3" name="TextBox 2">
                <a:extLst>
                  <a:ext uri="{FF2B5EF4-FFF2-40B4-BE49-F238E27FC236}">
                    <a16:creationId xmlns:a16="http://schemas.microsoft.com/office/drawing/2014/main" id="{97EE685A-DF39-43C8-B271-D1AD2DC690CD}"/>
                  </a:ext>
                </a:extLst>
              </p:cNvPr>
              <p:cNvSpPr txBox="1">
                <a:spLocks noRot="1" noChangeAspect="1" noMove="1" noResize="1" noEditPoints="1" noAdjustHandles="1" noChangeArrowheads="1" noChangeShapeType="1" noTextEdit="1"/>
              </p:cNvSpPr>
              <p:nvPr/>
            </p:nvSpPr>
            <p:spPr>
              <a:xfrm>
                <a:off x="838200" y="1477060"/>
                <a:ext cx="6414371" cy="837345"/>
              </a:xfrm>
              <a:prstGeom prst="rect">
                <a:avLst/>
              </a:prstGeom>
              <a:blipFill>
                <a:blip r:embed="rId4"/>
                <a:stretch>
                  <a:fillRect l="-1521" t="-5072"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72371964-3B6B-4D8A-8703-15CBC38DD80C}"/>
                  </a:ext>
                </a:extLst>
              </p:cNvPr>
              <p:cNvSpPr/>
              <p:nvPr/>
            </p:nvSpPr>
            <p:spPr>
              <a:xfrm>
                <a:off x="889347" y="2391557"/>
                <a:ext cx="3902903" cy="87395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𝑟</m:t>
                          </m:r>
                        </m:e>
                        <m:sub>
                          <m:r>
                            <a:rPr lang="en-US" sz="2200" b="0" i="1" smtClean="0">
                              <a:latin typeface="Cambria Math" panose="02040503050406030204" pitchFamily="18" charset="0"/>
                            </a:rPr>
                            <m:t>𝑘</m:t>
                          </m:r>
                        </m:sub>
                      </m:sSub>
                      <m:r>
                        <a:rPr lang="en-US" sz="2200" i="0">
                          <a:latin typeface="Cambria Math" panose="02040503050406030204" pitchFamily="18" charset="0"/>
                        </a:rPr>
                        <m:t>=</m:t>
                      </m:r>
                      <m:f>
                        <m:fPr>
                          <m:ctrlPr>
                            <a:rPr lang="en-US" sz="2200" i="1">
                              <a:latin typeface="Cambria Math" panose="02040503050406030204" pitchFamily="18" charset="0"/>
                            </a:rPr>
                          </m:ctrlPr>
                        </m:fPr>
                        <m:num>
                          <m:nary>
                            <m:naryPr>
                              <m:chr m:val="∑"/>
                              <m:limLoc m:val="subSup"/>
                              <m:ctrlPr>
                                <a:rPr lang="en-US" sz="2200" i="1">
                                  <a:latin typeface="Cambria Math" panose="02040503050406030204" pitchFamily="18" charset="0"/>
                                </a:rPr>
                              </m:ctrlPr>
                            </m:naryPr>
                            <m:sub>
                              <m:r>
                                <m:rPr>
                                  <m:sty m:val="p"/>
                                  <m:brk m:alnAt="1"/>
                                </m:rPr>
                                <a:rPr lang="en-US" sz="2200" b="0" i="0" smtClean="0">
                                  <a:latin typeface="Cambria Math" panose="02040503050406030204" pitchFamily="18" charset="0"/>
                                </a:rPr>
                                <m:t>t</m:t>
                              </m:r>
                              <m:r>
                                <a:rPr lang="en-US" sz="2200" i="0">
                                  <a:latin typeface="Cambria Math" panose="02040503050406030204" pitchFamily="18" charset="0"/>
                                </a:rPr>
                                <m:t>=1</m:t>
                              </m:r>
                            </m:sub>
                            <m:sup>
                              <m:r>
                                <a:rPr lang="en-US" sz="2200" b="0" i="1" smtClean="0">
                                  <a:latin typeface="Cambria Math" panose="02040503050406030204" pitchFamily="18" charset="0"/>
                                </a:rPr>
                                <m:t>𝑁</m:t>
                              </m:r>
                              <m:r>
                                <a:rPr lang="en-US" sz="2200" b="0" i="1" smtClean="0">
                                  <a:latin typeface="Cambria Math" panose="02040503050406030204" pitchFamily="18" charset="0"/>
                                </a:rPr>
                                <m:t>−</m:t>
                              </m:r>
                              <m:r>
                                <a:rPr lang="en-US" sz="2200" b="0" i="1" smtClean="0">
                                  <a:latin typeface="Cambria Math" panose="02040503050406030204" pitchFamily="18" charset="0"/>
                                </a:rPr>
                                <m:t>𝑘</m:t>
                              </m:r>
                            </m:sup>
                            <m:e>
                              <m:d>
                                <m:dPr>
                                  <m:ctrlPr>
                                    <a:rPr lang="en-US" sz="2200" b="0" i="1" smtClean="0">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b="0" i="1" smtClean="0">
                                          <a:latin typeface="Cambria Math" panose="02040503050406030204" pitchFamily="18" charset="0"/>
                                        </a:rPr>
                                        <m:t>𝑡</m:t>
                                      </m:r>
                                    </m:sub>
                                  </m:sSub>
                                  <m:r>
                                    <a:rPr lang="en-US" sz="2200" b="0" i="1" smtClean="0">
                                      <a:latin typeface="Cambria Math" panose="02040503050406030204" pitchFamily="18" charset="0"/>
                                    </a:rPr>
                                    <m:t>−</m:t>
                                  </m:r>
                                  <m:acc>
                                    <m:accPr>
                                      <m:chr m:val="̅"/>
                                      <m:ctrlPr>
                                        <a:rPr lang="en-US" sz="2200" i="1">
                                          <a:latin typeface="Cambria Math" panose="02040503050406030204" pitchFamily="18" charset="0"/>
                                        </a:rPr>
                                      </m:ctrlPr>
                                    </m:accPr>
                                    <m:e>
                                      <m:r>
                                        <a:rPr lang="en-US" sz="2200" i="1">
                                          <a:latin typeface="Cambria Math" panose="02040503050406030204" pitchFamily="18" charset="0"/>
                                        </a:rPr>
                                        <m:t>𝑥</m:t>
                                      </m:r>
                                    </m:e>
                                  </m:acc>
                                </m:e>
                              </m:d>
                              <m:d>
                                <m:dPr>
                                  <m:ctrlPr>
                                    <a:rPr lang="en-US" sz="2200" b="0" i="1" smtClean="0">
                                      <a:latin typeface="Cambria Math" panose="02040503050406030204" pitchFamily="18" charset="0"/>
                                    </a:rPr>
                                  </m:ctrlPr>
                                </m:dPr>
                                <m:e>
                                  <m:sSub>
                                    <m:sSubPr>
                                      <m:ctrlPr>
                                        <a:rPr lang="en-US" sz="2200" i="1">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𝑡</m:t>
                                      </m:r>
                                      <m:r>
                                        <a:rPr lang="en-US" sz="2200" b="0" i="1" smtClean="0">
                                          <a:latin typeface="Cambria Math" panose="02040503050406030204" pitchFamily="18" charset="0"/>
                                        </a:rPr>
                                        <m:t>+</m:t>
                                      </m:r>
                                      <m:r>
                                        <a:rPr lang="en-US" sz="2200" b="0" i="1" smtClean="0">
                                          <a:latin typeface="Cambria Math" panose="02040503050406030204" pitchFamily="18" charset="0"/>
                                        </a:rPr>
                                        <m:t>𝑘</m:t>
                                      </m:r>
                                    </m:sub>
                                  </m:sSub>
                                  <m:r>
                                    <a:rPr lang="en-US" sz="2200" b="0" i="1" smtClean="0">
                                      <a:latin typeface="Cambria Math" panose="02040503050406030204" pitchFamily="18" charset="0"/>
                                    </a:rPr>
                                    <m:t>−</m:t>
                                  </m:r>
                                  <m:acc>
                                    <m:accPr>
                                      <m:chr m:val="̅"/>
                                      <m:ctrlPr>
                                        <a:rPr lang="en-US" sz="2200" i="1">
                                          <a:latin typeface="Cambria Math" panose="02040503050406030204" pitchFamily="18" charset="0"/>
                                        </a:rPr>
                                      </m:ctrlPr>
                                    </m:accPr>
                                    <m:e>
                                      <m:r>
                                        <a:rPr lang="en-US" sz="2200" i="1">
                                          <a:latin typeface="Cambria Math" panose="02040503050406030204" pitchFamily="18" charset="0"/>
                                        </a:rPr>
                                        <m:t>𝑥</m:t>
                                      </m:r>
                                    </m:e>
                                  </m:acc>
                                </m:e>
                              </m:d>
                            </m:e>
                          </m:nary>
                        </m:num>
                        <m:den>
                          <m:nary>
                            <m:naryPr>
                              <m:chr m:val="∑"/>
                              <m:limLoc m:val="subSup"/>
                              <m:ctrlPr>
                                <a:rPr lang="en-US" sz="2200" i="1">
                                  <a:latin typeface="Cambria Math" panose="02040503050406030204" pitchFamily="18" charset="0"/>
                                </a:rPr>
                              </m:ctrlPr>
                            </m:naryPr>
                            <m:sub>
                              <m:r>
                                <m:rPr>
                                  <m:sty m:val="p"/>
                                  <m:brk m:alnAt="1"/>
                                </m:rPr>
                                <a:rPr lang="en-US" sz="2200" b="0" i="0" smtClean="0">
                                  <a:latin typeface="Cambria Math" panose="02040503050406030204" pitchFamily="18" charset="0"/>
                                </a:rPr>
                                <m:t>t</m:t>
                              </m:r>
                              <m:r>
                                <a:rPr lang="en-US" sz="2200">
                                  <a:latin typeface="Cambria Math" panose="02040503050406030204" pitchFamily="18" charset="0"/>
                                </a:rPr>
                                <m:t>=1</m:t>
                              </m:r>
                            </m:sub>
                            <m:sup>
                              <m:r>
                                <a:rPr lang="en-US" sz="2200" b="0" i="1" smtClean="0">
                                  <a:latin typeface="Cambria Math" panose="02040503050406030204" pitchFamily="18" charset="0"/>
                                </a:rPr>
                                <m:t>𝑁</m:t>
                              </m:r>
                            </m:sup>
                            <m:e>
                              <m:sSup>
                                <m:sSupPr>
                                  <m:ctrlPr>
                                    <a:rPr lang="en-US" sz="2200" i="1">
                                      <a:latin typeface="Cambria Math" panose="02040503050406030204" pitchFamily="18" charset="0"/>
                                    </a:rPr>
                                  </m:ctrlPr>
                                </m:sSupPr>
                                <m:e>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b="0" i="1" smtClean="0">
                                              <a:latin typeface="Cambria Math" panose="02040503050406030204" pitchFamily="18" charset="0"/>
                                            </a:rPr>
                                            <m:t>𝑡</m:t>
                                          </m:r>
                                        </m:sub>
                                      </m:sSub>
                                      <m:r>
                                        <a:rPr lang="en-US" sz="2200" i="1">
                                          <a:latin typeface="Cambria Math" panose="02040503050406030204" pitchFamily="18" charset="0"/>
                                        </a:rPr>
                                        <m:t>−</m:t>
                                      </m:r>
                                      <m:acc>
                                        <m:accPr>
                                          <m:chr m:val="̅"/>
                                          <m:ctrlPr>
                                            <a:rPr lang="en-US" sz="2200" i="1">
                                              <a:latin typeface="Cambria Math" panose="02040503050406030204" pitchFamily="18" charset="0"/>
                                            </a:rPr>
                                          </m:ctrlPr>
                                        </m:accPr>
                                        <m:e>
                                          <m:r>
                                            <a:rPr lang="en-US" sz="2200" i="1">
                                              <a:latin typeface="Cambria Math" panose="02040503050406030204" pitchFamily="18" charset="0"/>
                                            </a:rPr>
                                            <m:t>𝑥</m:t>
                                          </m:r>
                                        </m:e>
                                      </m:acc>
                                    </m:e>
                                  </m:d>
                                </m:e>
                                <m:sup>
                                  <m:r>
                                    <a:rPr lang="en-US" sz="2200" i="1">
                                      <a:latin typeface="Cambria Math" panose="02040503050406030204" pitchFamily="18" charset="0"/>
                                    </a:rPr>
                                    <m:t>2</m:t>
                                  </m:r>
                                </m:sup>
                              </m:sSup>
                            </m:e>
                          </m:nary>
                        </m:den>
                      </m:f>
                    </m:oMath>
                  </m:oMathPara>
                </a14:m>
                <a:endParaRPr lang="en-US" sz="2200" dirty="0"/>
              </a:p>
            </p:txBody>
          </p:sp>
        </mc:Choice>
        <mc:Fallback xmlns="">
          <p:sp>
            <p:nvSpPr>
              <p:cNvPr id="17" name="Rectangle 16">
                <a:extLst>
                  <a:ext uri="{FF2B5EF4-FFF2-40B4-BE49-F238E27FC236}">
                    <a16:creationId xmlns:a16="http://schemas.microsoft.com/office/drawing/2014/main" id="{72371964-3B6B-4D8A-8703-15CBC38DD80C}"/>
                  </a:ext>
                </a:extLst>
              </p:cNvPr>
              <p:cNvSpPr>
                <a:spLocks noRot="1" noChangeAspect="1" noMove="1" noResize="1" noEditPoints="1" noAdjustHandles="1" noChangeArrowheads="1" noChangeShapeType="1" noTextEdit="1"/>
              </p:cNvSpPr>
              <p:nvPr/>
            </p:nvSpPr>
            <p:spPr>
              <a:xfrm>
                <a:off x="889347" y="2391557"/>
                <a:ext cx="3902903" cy="87395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82404D7B-FC53-48C7-8CEA-8B185F4C4B8D}"/>
                  </a:ext>
                </a:extLst>
              </p:cNvPr>
              <p:cNvSpPr/>
              <p:nvPr/>
            </p:nvSpPr>
            <p:spPr>
              <a:xfrm>
                <a:off x="4502063" y="2489897"/>
                <a:ext cx="912314" cy="727379"/>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200" i="0" smtClean="0">
                          <a:latin typeface="Cambria Math" panose="02040503050406030204" pitchFamily="18" charset="0"/>
                        </a:rPr>
                        <m:t>=</m:t>
                      </m:r>
                      <m:f>
                        <m:fPr>
                          <m:ctrlPr>
                            <a:rPr lang="en-US" sz="2200" i="1">
                              <a:latin typeface="Cambria Math" panose="02040503050406030204" pitchFamily="18" charset="0"/>
                            </a:rPr>
                          </m:ctrlPr>
                        </m:fPr>
                        <m:num>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𝑐</m:t>
                              </m:r>
                            </m:e>
                            <m:sub>
                              <m:r>
                                <a:rPr lang="en-US" sz="2200" b="0" i="1" smtClean="0">
                                  <a:latin typeface="Cambria Math" panose="02040503050406030204" pitchFamily="18" charset="0"/>
                                </a:rPr>
                                <m:t>𝑘</m:t>
                              </m:r>
                            </m:sub>
                          </m:sSub>
                        </m:num>
                        <m:den>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𝑐</m:t>
                              </m:r>
                            </m:e>
                            <m:sub>
                              <m:r>
                                <a:rPr lang="en-US" sz="2200" b="0" i="1" smtClean="0">
                                  <a:latin typeface="Cambria Math" panose="02040503050406030204" pitchFamily="18" charset="0"/>
                                </a:rPr>
                                <m:t>0</m:t>
                              </m:r>
                            </m:sub>
                          </m:sSub>
                        </m:den>
                      </m:f>
                    </m:oMath>
                  </m:oMathPara>
                </a14:m>
                <a:endParaRPr lang="en-US" sz="2200" dirty="0"/>
              </a:p>
            </p:txBody>
          </p:sp>
        </mc:Choice>
        <mc:Fallback xmlns="">
          <p:sp>
            <p:nvSpPr>
              <p:cNvPr id="18" name="Rectangle 17">
                <a:extLst>
                  <a:ext uri="{FF2B5EF4-FFF2-40B4-BE49-F238E27FC236}">
                    <a16:creationId xmlns:a16="http://schemas.microsoft.com/office/drawing/2014/main" id="{82404D7B-FC53-48C7-8CEA-8B185F4C4B8D}"/>
                  </a:ext>
                </a:extLst>
              </p:cNvPr>
              <p:cNvSpPr>
                <a:spLocks noRot="1" noChangeAspect="1" noMove="1" noResize="1" noEditPoints="1" noAdjustHandles="1" noChangeArrowheads="1" noChangeShapeType="1" noTextEdit="1"/>
              </p:cNvSpPr>
              <p:nvPr/>
            </p:nvSpPr>
            <p:spPr>
              <a:xfrm>
                <a:off x="4502063" y="2489897"/>
                <a:ext cx="912314" cy="72737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2FDC0493-58D6-43CD-A929-FE3F422E0208}"/>
                  </a:ext>
                </a:extLst>
              </p:cNvPr>
              <p:cNvSpPr/>
              <p:nvPr/>
            </p:nvSpPr>
            <p:spPr>
              <a:xfrm>
                <a:off x="5527111" y="2613091"/>
                <a:ext cx="1741118" cy="43088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200" b="0" i="1" smtClean="0">
                          <a:latin typeface="Cambria Math" panose="02040503050406030204" pitchFamily="18" charset="0"/>
                        </a:rPr>
                        <m:t>𝑘</m:t>
                      </m:r>
                      <m:r>
                        <a:rPr lang="en-US" sz="2200" b="0" i="1" smtClean="0">
                          <a:latin typeface="Cambria Math" panose="02040503050406030204" pitchFamily="18" charset="0"/>
                        </a:rPr>
                        <m:t>=0,1,2,…</m:t>
                      </m:r>
                    </m:oMath>
                  </m:oMathPara>
                </a14:m>
                <a:endParaRPr lang="en-US" sz="2200" dirty="0"/>
              </a:p>
            </p:txBody>
          </p:sp>
        </mc:Choice>
        <mc:Fallback xmlns="">
          <p:sp>
            <p:nvSpPr>
              <p:cNvPr id="19" name="Rectangle 18">
                <a:extLst>
                  <a:ext uri="{FF2B5EF4-FFF2-40B4-BE49-F238E27FC236}">
                    <a16:creationId xmlns:a16="http://schemas.microsoft.com/office/drawing/2014/main" id="{2FDC0493-58D6-43CD-A929-FE3F422E0208}"/>
                  </a:ext>
                </a:extLst>
              </p:cNvPr>
              <p:cNvSpPr>
                <a:spLocks noRot="1" noChangeAspect="1" noMove="1" noResize="1" noEditPoints="1" noAdjustHandles="1" noChangeArrowheads="1" noChangeShapeType="1" noTextEdit="1"/>
              </p:cNvSpPr>
              <p:nvPr/>
            </p:nvSpPr>
            <p:spPr>
              <a:xfrm>
                <a:off x="5527111" y="2613091"/>
                <a:ext cx="1741118" cy="430887"/>
              </a:xfrm>
              <a:prstGeom prst="rect">
                <a:avLst/>
              </a:prstGeom>
              <a:blipFill>
                <a:blip r:embed="rId7"/>
                <a:stretch>
                  <a:fillRect l="-7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B7F53EC-CC33-4F83-BF44-B2489E598739}"/>
                  </a:ext>
                </a:extLst>
              </p:cNvPr>
              <p:cNvSpPr txBox="1"/>
              <p:nvPr/>
            </p:nvSpPr>
            <p:spPr>
              <a:xfrm>
                <a:off x="838200" y="3342664"/>
                <a:ext cx="6430029" cy="830997"/>
              </a:xfrm>
              <a:prstGeom prst="rect">
                <a:avLst/>
              </a:prstGeom>
              <a:noFill/>
            </p:spPr>
            <p:txBody>
              <a:bodyPr wrap="square">
                <a:spAutoFit/>
              </a:bodyPr>
              <a:lstStyle/>
              <a:p>
                <a:r>
                  <a:rPr lang="en-US" sz="2400" dirty="0"/>
                  <a:t>The </a:t>
                </a:r>
                <a:r>
                  <a:rPr lang="en-US" sz="2400" dirty="0">
                    <a:solidFill>
                      <a:srgbClr val="0070C0"/>
                    </a:solidFill>
                  </a:rPr>
                  <a:t>theoretical</a:t>
                </a:r>
                <a:r>
                  <a:rPr lang="en-US" sz="2400" dirty="0"/>
                  <a:t> Auto Correlation Function (ACF) is shown by </a:t>
                </a:r>
                <a14:m>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𝜌</m:t>
                        </m:r>
                      </m:e>
                      <m:sub>
                        <m:r>
                          <a:rPr lang="en-US" sz="2400" b="0" i="1" smtClean="0">
                            <a:latin typeface="Cambria Math" panose="02040503050406030204" pitchFamily="18" charset="0"/>
                          </a:rPr>
                          <m:t>𝑘</m:t>
                        </m:r>
                      </m:sub>
                    </m:sSub>
                  </m:oMath>
                </a14:m>
                <a:r>
                  <a:rPr lang="en-US" sz="2400" dirty="0"/>
                  <a:t> and is</a:t>
                </a:r>
              </a:p>
            </p:txBody>
          </p:sp>
        </mc:Choice>
        <mc:Fallback xmlns="">
          <p:sp>
            <p:nvSpPr>
              <p:cNvPr id="4" name="TextBox 3">
                <a:extLst>
                  <a:ext uri="{FF2B5EF4-FFF2-40B4-BE49-F238E27FC236}">
                    <a16:creationId xmlns:a16="http://schemas.microsoft.com/office/drawing/2014/main" id="{0B7F53EC-CC33-4F83-BF44-B2489E598739}"/>
                  </a:ext>
                </a:extLst>
              </p:cNvPr>
              <p:cNvSpPr txBox="1">
                <a:spLocks noRot="1" noChangeAspect="1" noMove="1" noResize="1" noEditPoints="1" noAdjustHandles="1" noChangeArrowheads="1" noChangeShapeType="1" noTextEdit="1"/>
              </p:cNvSpPr>
              <p:nvPr/>
            </p:nvSpPr>
            <p:spPr>
              <a:xfrm>
                <a:off x="838200" y="3342664"/>
                <a:ext cx="6430029" cy="830997"/>
              </a:xfrm>
              <a:prstGeom prst="rect">
                <a:avLst/>
              </a:prstGeom>
              <a:blipFill>
                <a:blip r:embed="rId8"/>
                <a:stretch>
                  <a:fillRect l="-1518" t="-5839" r="-664" b="-153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0E870407-3978-41D1-87AC-2D9DE1117303}"/>
                  </a:ext>
                </a:extLst>
              </p:cNvPr>
              <p:cNvSpPr/>
              <p:nvPr/>
            </p:nvSpPr>
            <p:spPr>
              <a:xfrm>
                <a:off x="1240075" y="4227218"/>
                <a:ext cx="2668045" cy="80951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2200" i="1" smtClean="0">
                              <a:latin typeface="Cambria Math" panose="02040503050406030204" pitchFamily="18" charset="0"/>
                            </a:rPr>
                          </m:ctrlPr>
                        </m:sSubPr>
                        <m:e>
                          <m:r>
                            <a:rPr lang="en-US" sz="2200" i="1" smtClean="0">
                              <a:latin typeface="Cambria Math" panose="02040503050406030204" pitchFamily="18" charset="0"/>
                              <a:ea typeface="Cambria Math" panose="02040503050406030204" pitchFamily="18" charset="0"/>
                            </a:rPr>
                            <m:t>𝜌</m:t>
                          </m:r>
                        </m:e>
                        <m:sub>
                          <m:r>
                            <a:rPr lang="en-US" sz="2200" b="0" i="1" smtClean="0">
                              <a:latin typeface="Cambria Math" panose="02040503050406030204" pitchFamily="18" charset="0"/>
                            </a:rPr>
                            <m:t>𝑘</m:t>
                          </m:r>
                        </m:sub>
                      </m:sSub>
                      <m:r>
                        <a:rPr lang="en-US" sz="2200" i="0">
                          <a:latin typeface="Cambria Math" panose="02040503050406030204" pitchFamily="18" charset="0"/>
                        </a:rPr>
                        <m:t>=</m:t>
                      </m:r>
                      <m:f>
                        <m:fPr>
                          <m:ctrlPr>
                            <a:rPr lang="en-US" sz="2200" i="1">
                              <a:latin typeface="Cambria Math" panose="02040503050406030204" pitchFamily="18" charset="0"/>
                            </a:rPr>
                          </m:ctrlPr>
                        </m:fPr>
                        <m:num>
                          <m:r>
                            <a:rPr lang="en-US" sz="2200" i="1" smtClean="0">
                              <a:latin typeface="Cambria Math" panose="02040503050406030204" pitchFamily="18" charset="0"/>
                            </a:rPr>
                            <m:t>𝐶</m:t>
                          </m:r>
                          <m:r>
                            <a:rPr lang="en-US" sz="2200" b="0" i="1" smtClean="0">
                              <a:latin typeface="Cambria Math" panose="02040503050406030204" pitchFamily="18" charset="0"/>
                            </a:rPr>
                            <m:t>𝑜𝑣</m:t>
                          </m:r>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rPr>
                                    <m:t>𝑡</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rPr>
                                    <m:t>𝑡</m:t>
                                  </m:r>
                                  <m:r>
                                    <a:rPr lang="en-US" sz="2200" b="0" i="1" smtClean="0">
                                      <a:latin typeface="Cambria Math" panose="02040503050406030204" pitchFamily="18" charset="0"/>
                                    </a:rPr>
                                    <m:t>−</m:t>
                                  </m:r>
                                  <m:r>
                                    <a:rPr lang="en-US" sz="2200" b="0" i="1" smtClean="0">
                                      <a:latin typeface="Cambria Math" panose="02040503050406030204" pitchFamily="18" charset="0"/>
                                    </a:rPr>
                                    <m:t>𝑘</m:t>
                                  </m:r>
                                </m:sub>
                              </m:sSub>
                            </m:e>
                          </m:d>
                        </m:num>
                        <m:den>
                          <m:r>
                            <a:rPr lang="en-US" sz="2200" b="0" i="1" smtClean="0">
                              <a:latin typeface="Cambria Math" panose="02040503050406030204" pitchFamily="18" charset="0"/>
                            </a:rPr>
                            <m:t>𝑉𝑎𝑟</m:t>
                          </m:r>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rPr>
                                    <m:t>𝑡</m:t>
                                  </m:r>
                                </m:sub>
                              </m:sSub>
                            </m:e>
                          </m:d>
                        </m:den>
                      </m:f>
                    </m:oMath>
                  </m:oMathPara>
                </a14:m>
                <a:endParaRPr lang="en-US" sz="2200" dirty="0"/>
              </a:p>
            </p:txBody>
          </p:sp>
        </mc:Choice>
        <mc:Fallback xmlns="">
          <p:sp>
            <p:nvSpPr>
              <p:cNvPr id="22" name="Rectangle 21">
                <a:extLst>
                  <a:ext uri="{FF2B5EF4-FFF2-40B4-BE49-F238E27FC236}">
                    <a16:creationId xmlns:a16="http://schemas.microsoft.com/office/drawing/2014/main" id="{0E870407-3978-41D1-87AC-2D9DE1117303}"/>
                  </a:ext>
                </a:extLst>
              </p:cNvPr>
              <p:cNvSpPr>
                <a:spLocks noRot="1" noChangeAspect="1" noMove="1" noResize="1" noEditPoints="1" noAdjustHandles="1" noChangeArrowheads="1" noChangeShapeType="1" noTextEdit="1"/>
              </p:cNvSpPr>
              <p:nvPr/>
            </p:nvSpPr>
            <p:spPr>
              <a:xfrm>
                <a:off x="1240075" y="4227218"/>
                <a:ext cx="2668045" cy="809517"/>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897953E8-88A2-4B37-8BBB-08FE88EC5783}"/>
                  </a:ext>
                </a:extLst>
              </p:cNvPr>
              <p:cNvSpPr/>
              <p:nvPr/>
            </p:nvSpPr>
            <p:spPr>
              <a:xfrm>
                <a:off x="3725451" y="4300506"/>
                <a:ext cx="912314" cy="729495"/>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200" i="0" smtClean="0">
                          <a:latin typeface="Cambria Math" panose="02040503050406030204" pitchFamily="18" charset="0"/>
                        </a:rPr>
                        <m:t>=</m:t>
                      </m:r>
                      <m:f>
                        <m:fPr>
                          <m:ctrlPr>
                            <a:rPr lang="en-US" sz="2200" i="1">
                              <a:latin typeface="Cambria Math" panose="02040503050406030204" pitchFamily="18" charset="0"/>
                            </a:rPr>
                          </m:ctrlPr>
                        </m:fPr>
                        <m:num>
                          <m:sSub>
                            <m:sSubPr>
                              <m:ctrlPr>
                                <a:rPr lang="en-US" sz="2200" i="1" smtClean="0">
                                  <a:latin typeface="Cambria Math" panose="02040503050406030204" pitchFamily="18" charset="0"/>
                                </a:rPr>
                              </m:ctrlPr>
                            </m:sSubPr>
                            <m:e>
                              <m:r>
                                <a:rPr lang="en-US" sz="2200" i="1" smtClean="0">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rPr>
                                <m:t>𝑘</m:t>
                              </m:r>
                            </m:sub>
                          </m:sSub>
                        </m:num>
                        <m:den>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rPr>
                                <m:t>0</m:t>
                              </m:r>
                            </m:sub>
                          </m:sSub>
                        </m:den>
                      </m:f>
                    </m:oMath>
                  </m:oMathPara>
                </a14:m>
                <a:endParaRPr lang="en-US" sz="2200" dirty="0"/>
              </a:p>
            </p:txBody>
          </p:sp>
        </mc:Choice>
        <mc:Fallback xmlns="">
          <p:sp>
            <p:nvSpPr>
              <p:cNvPr id="23" name="Rectangle 22">
                <a:extLst>
                  <a:ext uri="{FF2B5EF4-FFF2-40B4-BE49-F238E27FC236}">
                    <a16:creationId xmlns:a16="http://schemas.microsoft.com/office/drawing/2014/main" id="{897953E8-88A2-4B37-8BBB-08FE88EC5783}"/>
                  </a:ext>
                </a:extLst>
              </p:cNvPr>
              <p:cNvSpPr>
                <a:spLocks noRot="1" noChangeAspect="1" noMove="1" noResize="1" noEditPoints="1" noAdjustHandles="1" noChangeArrowheads="1" noChangeShapeType="1" noTextEdit="1"/>
              </p:cNvSpPr>
              <p:nvPr/>
            </p:nvSpPr>
            <p:spPr>
              <a:xfrm>
                <a:off x="3725451" y="4300506"/>
                <a:ext cx="912314" cy="729495"/>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EE3757B4-A312-446B-A41A-1E679E02E58B}"/>
                  </a:ext>
                </a:extLst>
              </p:cNvPr>
              <p:cNvSpPr/>
              <p:nvPr/>
            </p:nvSpPr>
            <p:spPr>
              <a:xfrm>
                <a:off x="4950915" y="4411174"/>
                <a:ext cx="1741118" cy="43088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200" b="0" i="1" smtClean="0">
                          <a:latin typeface="Cambria Math" panose="02040503050406030204" pitchFamily="18" charset="0"/>
                        </a:rPr>
                        <m:t>𝑘</m:t>
                      </m:r>
                      <m:r>
                        <a:rPr lang="en-US" sz="2200" b="0" i="1" smtClean="0">
                          <a:latin typeface="Cambria Math" panose="02040503050406030204" pitchFamily="18" charset="0"/>
                        </a:rPr>
                        <m:t>=0,1,2,…</m:t>
                      </m:r>
                    </m:oMath>
                  </m:oMathPara>
                </a14:m>
                <a:endParaRPr lang="en-US" sz="2200" dirty="0"/>
              </a:p>
            </p:txBody>
          </p:sp>
        </mc:Choice>
        <mc:Fallback xmlns="">
          <p:sp>
            <p:nvSpPr>
              <p:cNvPr id="24" name="Rectangle 23">
                <a:extLst>
                  <a:ext uri="{FF2B5EF4-FFF2-40B4-BE49-F238E27FC236}">
                    <a16:creationId xmlns:a16="http://schemas.microsoft.com/office/drawing/2014/main" id="{EE3757B4-A312-446B-A41A-1E679E02E58B}"/>
                  </a:ext>
                </a:extLst>
              </p:cNvPr>
              <p:cNvSpPr>
                <a:spLocks noRot="1" noChangeAspect="1" noMove="1" noResize="1" noEditPoints="1" noAdjustHandles="1" noChangeArrowheads="1" noChangeShapeType="1" noTextEdit="1"/>
              </p:cNvSpPr>
              <p:nvPr/>
            </p:nvSpPr>
            <p:spPr>
              <a:xfrm>
                <a:off x="4950915" y="4411174"/>
                <a:ext cx="1741118" cy="430887"/>
              </a:xfrm>
              <a:prstGeom prst="rect">
                <a:avLst/>
              </a:prstGeom>
              <a:blipFill>
                <a:blip r:embed="rId11"/>
                <a:stretch>
                  <a:fillRect l="-350"/>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79228347-EFB2-421A-9AD6-A26D97B37912}"/>
              </a:ext>
            </a:extLst>
          </p:cNvPr>
          <p:cNvSpPr txBox="1"/>
          <p:nvPr/>
        </p:nvSpPr>
        <p:spPr>
          <a:xfrm>
            <a:off x="889347" y="5048694"/>
            <a:ext cx="1691015" cy="461665"/>
          </a:xfrm>
          <a:prstGeom prst="rect">
            <a:avLst/>
          </a:prstGeom>
          <a:noFill/>
        </p:spPr>
        <p:txBody>
          <a:bodyPr wrap="square">
            <a:spAutoFit/>
          </a:bodyPr>
          <a:lstStyle/>
          <a:p>
            <a:r>
              <a:rPr lang="en-US" sz="2400" dirty="0"/>
              <a:t>where </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E7E085D1-FA15-4140-BDEF-AD438EB17B20}"/>
                  </a:ext>
                </a:extLst>
              </p:cNvPr>
              <p:cNvSpPr txBox="1"/>
              <p:nvPr/>
            </p:nvSpPr>
            <p:spPr>
              <a:xfrm>
                <a:off x="1409179" y="6016733"/>
                <a:ext cx="6705600" cy="5990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i="1" smtClean="0">
                          <a:latin typeface="Cambria Math" panose="02040503050406030204" pitchFamily="18" charset="0"/>
                        </a:rPr>
                        <m:t>𝐶</m:t>
                      </m:r>
                      <m:r>
                        <a:rPr lang="en-US" sz="2200" b="0" i="1" smtClean="0">
                          <a:latin typeface="Cambria Math" panose="02040503050406030204" pitchFamily="18" charset="0"/>
                        </a:rPr>
                        <m:t>𝑜𝑣</m:t>
                      </m:r>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rPr>
                                <m:t>𝑡</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rPr>
                                <m:t>𝑡</m:t>
                              </m:r>
                              <m:r>
                                <a:rPr lang="en-US" sz="2200" b="0" i="1" smtClean="0">
                                  <a:latin typeface="Cambria Math" panose="02040503050406030204" pitchFamily="18" charset="0"/>
                                </a:rPr>
                                <m:t>−</m:t>
                              </m:r>
                              <m:r>
                                <a:rPr lang="en-US" sz="2200" b="0" i="1" smtClean="0">
                                  <a:latin typeface="Cambria Math" panose="02040503050406030204" pitchFamily="18" charset="0"/>
                                </a:rPr>
                                <m:t>𝑘</m:t>
                              </m:r>
                            </m:sub>
                          </m:sSub>
                        </m:e>
                      </m:d>
                      <m:r>
                        <a:rPr lang="en-US" sz="2200" b="0" i="1" smtClean="0">
                          <a:latin typeface="Cambria Math" panose="02040503050406030204" pitchFamily="18" charset="0"/>
                        </a:rPr>
                        <m:t>=</m:t>
                      </m:r>
                      <m:r>
                        <a:rPr lang="en-US" sz="2200" b="0" i="1" smtClean="0">
                          <a:latin typeface="Cambria Math" panose="02040503050406030204" pitchFamily="18" charset="0"/>
                        </a:rPr>
                        <m:t>𝐸</m:t>
                      </m:r>
                      <m:d>
                        <m:dPr>
                          <m:ctrlPr>
                            <a:rPr lang="en-US" sz="2200" b="0" i="1" smtClean="0">
                              <a:latin typeface="Cambria Math" panose="02040503050406030204" pitchFamily="18" charset="0"/>
                            </a:rPr>
                          </m:ctrlPr>
                        </m:dPr>
                        <m:e>
                          <m:d>
                            <m:dPr>
                              <m:ctrlPr>
                                <a:rPr lang="en-US" sz="2200" b="0" i="1" smtClean="0">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b="0" i="1" smtClean="0">
                                  <a:latin typeface="Cambria Math" panose="02040503050406030204" pitchFamily="18" charset="0"/>
                                </a:rPr>
                                <m:t>−</m:t>
                              </m:r>
                              <m:r>
                                <a:rPr lang="en-US" sz="2200" b="0" i="1" smtClean="0">
                                  <a:latin typeface="Cambria Math" panose="02040503050406030204" pitchFamily="18" charset="0"/>
                                </a:rPr>
                                <m:t>𝐸</m:t>
                              </m:r>
                              <m:d>
                                <m:dPr>
                                  <m:ctrlPr>
                                    <a:rPr lang="en-US" sz="2200" b="0" i="1" smtClean="0">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e>
                              </m:d>
                            </m:e>
                          </m:d>
                          <m:d>
                            <m:dPr>
                              <m:ctrlPr>
                                <a:rPr lang="en-US" sz="2200" b="0" i="1" smtClean="0">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b="0" i="1" smtClean="0">
                                      <a:latin typeface="Cambria Math" panose="02040503050406030204" pitchFamily="18" charset="0"/>
                                    </a:rPr>
                                    <m:t>−</m:t>
                                  </m:r>
                                  <m:r>
                                    <a:rPr lang="en-US" sz="2200" b="0" i="1" smtClean="0">
                                      <a:latin typeface="Cambria Math" panose="02040503050406030204" pitchFamily="18" charset="0"/>
                                    </a:rPr>
                                    <m:t>𝑘</m:t>
                                  </m:r>
                                </m:sub>
                              </m:sSub>
                              <m:r>
                                <a:rPr lang="en-US" sz="2200" b="0" i="1" smtClean="0">
                                  <a:latin typeface="Cambria Math" panose="02040503050406030204" pitchFamily="18" charset="0"/>
                                </a:rPr>
                                <m:t>−</m:t>
                              </m:r>
                              <m:r>
                                <a:rPr lang="en-US" sz="2200" b="0" i="1" smtClean="0">
                                  <a:latin typeface="Cambria Math" panose="02040503050406030204" pitchFamily="18" charset="0"/>
                                </a:rPr>
                                <m:t>𝐸</m:t>
                              </m:r>
                              <m:d>
                                <m:dPr>
                                  <m:ctrlPr>
                                    <a:rPr lang="en-US" sz="2200" b="0" i="1" smtClean="0">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b="0" i="1" smtClean="0">
                                          <a:latin typeface="Cambria Math" panose="02040503050406030204" pitchFamily="18" charset="0"/>
                                        </a:rPr>
                                        <m:t>−</m:t>
                                      </m:r>
                                      <m:r>
                                        <a:rPr lang="en-US" sz="2200" b="0" i="1" smtClean="0">
                                          <a:latin typeface="Cambria Math" panose="02040503050406030204" pitchFamily="18" charset="0"/>
                                        </a:rPr>
                                        <m:t>𝑘</m:t>
                                      </m:r>
                                    </m:sub>
                                  </m:sSub>
                                </m:e>
                              </m:d>
                            </m:e>
                          </m:d>
                        </m:e>
                      </m:d>
                    </m:oMath>
                  </m:oMathPara>
                </a14:m>
                <a:endParaRPr lang="en-US" sz="2200" dirty="0"/>
              </a:p>
            </p:txBody>
          </p:sp>
        </mc:Choice>
        <mc:Fallback xmlns="">
          <p:sp>
            <p:nvSpPr>
              <p:cNvPr id="26" name="TextBox 25">
                <a:extLst>
                  <a:ext uri="{FF2B5EF4-FFF2-40B4-BE49-F238E27FC236}">
                    <a16:creationId xmlns:a16="http://schemas.microsoft.com/office/drawing/2014/main" id="{E7E085D1-FA15-4140-BDEF-AD438EB17B20}"/>
                  </a:ext>
                </a:extLst>
              </p:cNvPr>
              <p:cNvSpPr txBox="1">
                <a:spLocks noRot="1" noChangeAspect="1" noMove="1" noResize="1" noEditPoints="1" noAdjustHandles="1" noChangeArrowheads="1" noChangeShapeType="1" noTextEdit="1"/>
              </p:cNvSpPr>
              <p:nvPr/>
            </p:nvSpPr>
            <p:spPr>
              <a:xfrm>
                <a:off x="1409179" y="6016733"/>
                <a:ext cx="6705600" cy="599010"/>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B242851-589A-4975-A7BF-DFF137DC1D44}"/>
                  </a:ext>
                </a:extLst>
              </p:cNvPr>
              <p:cNvSpPr txBox="1"/>
              <p:nvPr/>
            </p:nvSpPr>
            <p:spPr>
              <a:xfrm>
                <a:off x="5072519" y="5456537"/>
                <a:ext cx="2988501" cy="54136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r>
                        <a:rPr lang="en-US" sz="2200" b="0" i="1" smtClean="0">
                          <a:latin typeface="Cambria Math" panose="02040503050406030204" pitchFamily="18" charset="0"/>
                        </a:rPr>
                        <m:t>𝐸</m:t>
                      </m:r>
                      <m:d>
                        <m:dPr>
                          <m:ctrlPr>
                            <a:rPr lang="en-US" sz="2200" b="0" i="1" smtClean="0">
                              <a:latin typeface="Cambria Math" panose="02040503050406030204" pitchFamily="18" charset="0"/>
                            </a:rPr>
                          </m:ctrlPr>
                        </m:dPr>
                        <m:e>
                          <m:sSup>
                            <m:sSupPr>
                              <m:ctrlPr>
                                <a:rPr lang="en-US" sz="2200" b="0" i="1" smtClean="0">
                                  <a:latin typeface="Cambria Math" panose="02040503050406030204" pitchFamily="18" charset="0"/>
                                </a:rPr>
                              </m:ctrlPr>
                            </m:sSup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e>
                            <m:sup>
                              <m:r>
                                <a:rPr lang="en-US" sz="2200" b="0" i="1" smtClean="0">
                                  <a:latin typeface="Cambria Math" panose="02040503050406030204" pitchFamily="18" charset="0"/>
                                </a:rPr>
                                <m:t>2</m:t>
                              </m:r>
                            </m:sup>
                          </m:sSup>
                        </m:e>
                      </m:d>
                      <m:r>
                        <a:rPr lang="en-US" sz="2200" b="0" i="1" smtClean="0">
                          <a:latin typeface="Cambria Math" panose="02040503050406030204" pitchFamily="18" charset="0"/>
                        </a:rPr>
                        <m:t>−</m:t>
                      </m:r>
                      <m:sSup>
                        <m:sSupPr>
                          <m:ctrlPr>
                            <a:rPr lang="en-US" sz="2200" b="0" i="1" smtClean="0">
                              <a:latin typeface="Cambria Math" panose="02040503050406030204" pitchFamily="18" charset="0"/>
                            </a:rPr>
                          </m:ctrlPr>
                        </m:sSupPr>
                        <m:e>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𝐸</m:t>
                              </m:r>
                              <m:d>
                                <m:dPr>
                                  <m:ctrlPr>
                                    <a:rPr lang="en-US" sz="2200" b="0" i="1" smtClean="0">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e>
                              </m:d>
                            </m:e>
                          </m:d>
                        </m:e>
                        <m:sup>
                          <m:r>
                            <a:rPr lang="en-US" sz="2200" b="0" i="1" smtClean="0">
                              <a:latin typeface="Cambria Math" panose="02040503050406030204" pitchFamily="18" charset="0"/>
                            </a:rPr>
                            <m:t>2</m:t>
                          </m:r>
                        </m:sup>
                      </m:sSup>
                    </m:oMath>
                  </m:oMathPara>
                </a14:m>
                <a:endParaRPr lang="en-US" sz="2200" dirty="0"/>
              </a:p>
            </p:txBody>
          </p:sp>
        </mc:Choice>
        <mc:Fallback xmlns="">
          <p:sp>
            <p:nvSpPr>
              <p:cNvPr id="8" name="TextBox 7">
                <a:extLst>
                  <a:ext uri="{FF2B5EF4-FFF2-40B4-BE49-F238E27FC236}">
                    <a16:creationId xmlns:a16="http://schemas.microsoft.com/office/drawing/2014/main" id="{1B242851-589A-4975-A7BF-DFF137DC1D44}"/>
                  </a:ext>
                </a:extLst>
              </p:cNvPr>
              <p:cNvSpPr txBox="1">
                <a:spLocks noRot="1" noChangeAspect="1" noMove="1" noResize="1" noEditPoints="1" noAdjustHandles="1" noChangeArrowheads="1" noChangeShapeType="1" noTextEdit="1"/>
              </p:cNvSpPr>
              <p:nvPr/>
            </p:nvSpPr>
            <p:spPr>
              <a:xfrm>
                <a:off x="5072519" y="5456537"/>
                <a:ext cx="2988501" cy="541367"/>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7AC77655-3441-4C62-A681-F4C5BC9FAEF9}"/>
                  </a:ext>
                </a:extLst>
              </p:cNvPr>
              <p:cNvSpPr txBox="1"/>
              <p:nvPr/>
            </p:nvSpPr>
            <p:spPr>
              <a:xfrm>
                <a:off x="7268230" y="3066420"/>
                <a:ext cx="4572442" cy="1938992"/>
              </a:xfrm>
              <a:prstGeom prst="rect">
                <a:avLst/>
              </a:prstGeom>
              <a:solidFill>
                <a:srgbClr val="CCCCFF"/>
              </a:solidFill>
            </p:spPr>
            <p:txBody>
              <a:bodyPr wrap="square" rtlCol="0">
                <a:spAutoFit/>
              </a:bodyPr>
              <a:lstStyle/>
              <a:p>
                <a:r>
                  <a:rPr lang="en-US" sz="2400" dirty="0">
                    <a:solidFill>
                      <a:srgbClr val="FF0000"/>
                    </a:solidFill>
                  </a:rPr>
                  <a:t>Important:</a:t>
                </a:r>
              </a:p>
              <a:p>
                <a:r>
                  <a:rPr lang="en-US" sz="2400" dirty="0"/>
                  <a:t>● A time series is stationary, weak, iff </a:t>
                </a:r>
                <a14:m>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𝜇</m:t>
                        </m:r>
                      </m:e>
                      <m:sub>
                        <m:r>
                          <a:rPr lang="en-US" sz="2400" b="0" i="1" smtClean="0">
                            <a:latin typeface="Cambria Math" panose="02040503050406030204" pitchFamily="18" charset="0"/>
                          </a:rPr>
                          <m:t>𝑡</m:t>
                        </m:r>
                      </m:sub>
                    </m:sSub>
                  </m:oMath>
                </a14:m>
                <a:r>
                  <a:rPr lang="en-US" sz="2400" dirty="0"/>
                  <a:t> does not depend on t and </a:t>
                </a:r>
                <a14:m>
                  <m:oMath xmlns:m="http://schemas.openxmlformats.org/officeDocument/2006/math">
                    <m:sSub>
                      <m:sSubPr>
                        <m:ctrlPr>
                          <a:rPr lang="en-US" sz="2400" i="1">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𝛾</m:t>
                        </m:r>
                      </m:e>
                      <m:sub>
                        <m:r>
                          <a:rPr lang="en-US" sz="2400" i="1">
                            <a:latin typeface="Cambria Math" panose="02040503050406030204" pitchFamily="18" charset="0"/>
                          </a:rPr>
                          <m:t>𝑘</m:t>
                        </m:r>
                      </m:sub>
                    </m:sSub>
                  </m:oMath>
                </a14:m>
                <a:r>
                  <a:rPr lang="en-US" sz="2400" dirty="0"/>
                  <a:t> depend only on k and some constants NOT t</a:t>
                </a:r>
              </a:p>
            </p:txBody>
          </p:sp>
        </mc:Choice>
        <mc:Fallback xmlns="">
          <p:sp>
            <p:nvSpPr>
              <p:cNvPr id="28" name="TextBox 27">
                <a:extLst>
                  <a:ext uri="{FF2B5EF4-FFF2-40B4-BE49-F238E27FC236}">
                    <a16:creationId xmlns:a16="http://schemas.microsoft.com/office/drawing/2014/main" id="{7AC77655-3441-4C62-A681-F4C5BC9FAEF9}"/>
                  </a:ext>
                </a:extLst>
              </p:cNvPr>
              <p:cNvSpPr txBox="1">
                <a:spLocks noRot="1" noChangeAspect="1" noMove="1" noResize="1" noEditPoints="1" noAdjustHandles="1" noChangeArrowheads="1" noChangeShapeType="1" noTextEdit="1"/>
              </p:cNvSpPr>
              <p:nvPr/>
            </p:nvSpPr>
            <p:spPr>
              <a:xfrm>
                <a:off x="7268230" y="3066420"/>
                <a:ext cx="4572442" cy="1938992"/>
              </a:xfrm>
              <a:prstGeom prst="rect">
                <a:avLst/>
              </a:prstGeom>
              <a:blipFill>
                <a:blip r:embed="rId14"/>
                <a:stretch>
                  <a:fillRect l="-2000" t="-2516" r="-933" b="-62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8670DB5-D9A3-4B47-81D2-EA960B89D6D3}"/>
                  </a:ext>
                </a:extLst>
              </p:cNvPr>
              <p:cNvSpPr txBox="1"/>
              <p:nvPr/>
            </p:nvSpPr>
            <p:spPr>
              <a:xfrm>
                <a:off x="1426923" y="5380657"/>
                <a:ext cx="4074090" cy="6910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𝑉𝑎𝑟</m:t>
                      </m:r>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rPr>
                                <m:t>𝑡</m:t>
                              </m:r>
                            </m:sub>
                          </m:sSub>
                        </m:e>
                      </m:d>
                      <m:r>
                        <a:rPr lang="en-US" sz="2200" b="0" i="1" smtClean="0">
                          <a:latin typeface="Cambria Math" panose="02040503050406030204" pitchFamily="18" charset="0"/>
                        </a:rPr>
                        <m:t>=</m:t>
                      </m:r>
                      <m:r>
                        <a:rPr lang="en-US" sz="2200" b="0" i="1" smtClean="0">
                          <a:latin typeface="Cambria Math" panose="02040503050406030204" pitchFamily="18" charset="0"/>
                        </a:rPr>
                        <m:t>𝐸</m:t>
                      </m:r>
                      <m:d>
                        <m:dPr>
                          <m:ctrlPr>
                            <a:rPr lang="en-US" sz="2200" b="0" i="1" smtClean="0">
                              <a:latin typeface="Cambria Math" panose="02040503050406030204" pitchFamily="18" charset="0"/>
                            </a:rPr>
                          </m:ctrlPr>
                        </m:dPr>
                        <m:e>
                          <m:sSup>
                            <m:sSupPr>
                              <m:ctrlPr>
                                <a:rPr lang="en-US" sz="2200" b="0" i="1" smtClean="0">
                                  <a:latin typeface="Cambria Math" panose="02040503050406030204" pitchFamily="18" charset="0"/>
                                </a:rPr>
                              </m:ctrlPr>
                            </m:sSupPr>
                            <m:e>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i="1">
                                      <a:latin typeface="Cambria Math" panose="02040503050406030204" pitchFamily="18" charset="0"/>
                                    </a:rPr>
                                    <m:t>−</m:t>
                                  </m:r>
                                  <m:r>
                                    <a:rPr lang="en-US" sz="2200" i="1">
                                      <a:latin typeface="Cambria Math" panose="02040503050406030204" pitchFamily="18" charset="0"/>
                                    </a:rPr>
                                    <m:t>𝐸</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e>
                                  </m:d>
                                </m:e>
                              </m:d>
                            </m:e>
                            <m:sup>
                              <m:r>
                                <a:rPr lang="en-US" sz="2200" b="0" i="1" smtClean="0">
                                  <a:latin typeface="Cambria Math" panose="02040503050406030204" pitchFamily="18" charset="0"/>
                                </a:rPr>
                                <m:t>2</m:t>
                              </m:r>
                            </m:sup>
                          </m:sSup>
                        </m:e>
                      </m:d>
                    </m:oMath>
                  </m:oMathPara>
                </a14:m>
                <a:endParaRPr lang="en-US" sz="2200" dirty="0"/>
              </a:p>
            </p:txBody>
          </p:sp>
        </mc:Choice>
        <mc:Fallback xmlns="">
          <p:sp>
            <p:nvSpPr>
              <p:cNvPr id="10" name="TextBox 9">
                <a:extLst>
                  <a:ext uri="{FF2B5EF4-FFF2-40B4-BE49-F238E27FC236}">
                    <a16:creationId xmlns:a16="http://schemas.microsoft.com/office/drawing/2014/main" id="{18670DB5-D9A3-4B47-81D2-EA960B89D6D3}"/>
                  </a:ext>
                </a:extLst>
              </p:cNvPr>
              <p:cNvSpPr txBox="1">
                <a:spLocks noRot="1" noChangeAspect="1" noMove="1" noResize="1" noEditPoints="1" noAdjustHandles="1" noChangeArrowheads="1" noChangeShapeType="1" noTextEdit="1"/>
              </p:cNvSpPr>
              <p:nvPr/>
            </p:nvSpPr>
            <p:spPr>
              <a:xfrm>
                <a:off x="1426923" y="5380657"/>
                <a:ext cx="4074090" cy="691087"/>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678E292C-2A0B-435C-90A3-1248F93C5A66}"/>
                  </a:ext>
                </a:extLst>
              </p:cNvPr>
              <p:cNvSpPr txBox="1"/>
              <p:nvPr/>
            </p:nvSpPr>
            <p:spPr>
              <a:xfrm>
                <a:off x="7830334" y="6113008"/>
                <a:ext cx="3786512"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r>
                        <a:rPr lang="en-US" sz="2200" b="0" i="1" smtClean="0">
                          <a:latin typeface="Cambria Math" panose="02040503050406030204" pitchFamily="18" charset="0"/>
                        </a:rPr>
                        <m:t>𝐸</m:t>
                      </m:r>
                      <m:d>
                        <m:dPr>
                          <m:ctrlPr>
                            <a:rPr lang="en-US" sz="2200" b="0" i="1" smtClean="0">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b="0" i="1" smtClean="0">
                                  <a:latin typeface="Cambria Math" panose="02040503050406030204" pitchFamily="18" charset="0"/>
                                </a:rPr>
                                <m:t>−</m:t>
                              </m:r>
                              <m:r>
                                <a:rPr lang="en-US" sz="2200" b="0" i="1" smtClean="0">
                                  <a:latin typeface="Cambria Math" panose="02040503050406030204" pitchFamily="18" charset="0"/>
                                </a:rPr>
                                <m:t>𝑘</m:t>
                              </m:r>
                            </m:sub>
                          </m:sSub>
                        </m:e>
                      </m:d>
                      <m:r>
                        <a:rPr lang="en-US" sz="2200" b="0" i="1" smtClean="0">
                          <a:latin typeface="Cambria Math" panose="02040503050406030204" pitchFamily="18" charset="0"/>
                        </a:rPr>
                        <m:t>−</m:t>
                      </m:r>
                      <m:r>
                        <a:rPr lang="en-US" sz="2200" i="1">
                          <a:latin typeface="Cambria Math" panose="02040503050406030204" pitchFamily="18" charset="0"/>
                        </a:rPr>
                        <m:t>𝐸</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e>
                      </m:d>
                      <m:r>
                        <a:rPr lang="en-US" sz="2200" i="1">
                          <a:latin typeface="Cambria Math" panose="02040503050406030204" pitchFamily="18" charset="0"/>
                        </a:rPr>
                        <m:t>𝐸</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b="0" i="1" smtClean="0">
                                  <a:latin typeface="Cambria Math" panose="02040503050406030204" pitchFamily="18" charset="0"/>
                                </a:rPr>
                                <m:t>−</m:t>
                              </m:r>
                              <m:r>
                                <a:rPr lang="en-US" sz="2200" b="0" i="1" smtClean="0">
                                  <a:latin typeface="Cambria Math" panose="02040503050406030204" pitchFamily="18" charset="0"/>
                                </a:rPr>
                                <m:t>𝑘</m:t>
                              </m:r>
                            </m:sub>
                          </m:sSub>
                        </m:e>
                      </m:d>
                    </m:oMath>
                  </m:oMathPara>
                </a14:m>
                <a:endParaRPr lang="en-US" sz="2200" dirty="0"/>
              </a:p>
            </p:txBody>
          </p:sp>
        </mc:Choice>
        <mc:Fallback xmlns="">
          <p:sp>
            <p:nvSpPr>
              <p:cNvPr id="31" name="TextBox 30">
                <a:extLst>
                  <a:ext uri="{FF2B5EF4-FFF2-40B4-BE49-F238E27FC236}">
                    <a16:creationId xmlns:a16="http://schemas.microsoft.com/office/drawing/2014/main" id="{678E292C-2A0B-435C-90A3-1248F93C5A66}"/>
                  </a:ext>
                </a:extLst>
              </p:cNvPr>
              <p:cNvSpPr txBox="1">
                <a:spLocks noRot="1" noChangeAspect="1" noMove="1" noResize="1" noEditPoints="1" noAdjustHandles="1" noChangeArrowheads="1" noChangeShapeType="1" noTextEdit="1"/>
              </p:cNvSpPr>
              <p:nvPr/>
            </p:nvSpPr>
            <p:spPr>
              <a:xfrm>
                <a:off x="7830334" y="6113008"/>
                <a:ext cx="3786512" cy="430887"/>
              </a:xfrm>
              <a:prstGeom prst="rect">
                <a:avLst/>
              </a:prstGeom>
              <a:blipFill>
                <a:blip r:embed="rId16"/>
                <a:stretch>
                  <a:fillRect b="-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1AD40CF0-482C-4DBC-9180-B39D3F091D6B}"/>
                  </a:ext>
                </a:extLst>
              </p:cNvPr>
              <p:cNvSpPr/>
              <p:nvPr/>
            </p:nvSpPr>
            <p:spPr>
              <a:xfrm>
                <a:off x="945713" y="6100794"/>
                <a:ext cx="912314" cy="43088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i="1">
                              <a:latin typeface="Cambria Math" panose="02040503050406030204" pitchFamily="18" charset="0"/>
                            </a:rPr>
                            <m:t>𝑘</m:t>
                          </m:r>
                        </m:sub>
                      </m:sSub>
                      <m:r>
                        <a:rPr lang="en-US" sz="2200" b="0" i="1" smtClean="0">
                          <a:latin typeface="Cambria Math" panose="02040503050406030204" pitchFamily="18" charset="0"/>
                        </a:rPr>
                        <m:t>=</m:t>
                      </m:r>
                    </m:oMath>
                  </m:oMathPara>
                </a14:m>
                <a:endParaRPr lang="en-US" sz="2200" dirty="0"/>
              </a:p>
            </p:txBody>
          </p:sp>
        </mc:Choice>
        <mc:Fallback xmlns="">
          <p:sp>
            <p:nvSpPr>
              <p:cNvPr id="32" name="Rectangle 31">
                <a:extLst>
                  <a:ext uri="{FF2B5EF4-FFF2-40B4-BE49-F238E27FC236}">
                    <a16:creationId xmlns:a16="http://schemas.microsoft.com/office/drawing/2014/main" id="{1AD40CF0-482C-4DBC-9180-B39D3F091D6B}"/>
                  </a:ext>
                </a:extLst>
              </p:cNvPr>
              <p:cNvSpPr>
                <a:spLocks noRot="1" noChangeAspect="1" noMove="1" noResize="1" noEditPoints="1" noAdjustHandles="1" noChangeArrowheads="1" noChangeShapeType="1" noTextEdit="1"/>
              </p:cNvSpPr>
              <p:nvPr/>
            </p:nvSpPr>
            <p:spPr>
              <a:xfrm>
                <a:off x="945713" y="6100794"/>
                <a:ext cx="912314" cy="430887"/>
              </a:xfrm>
              <a:prstGeom prst="rect">
                <a:avLst/>
              </a:prstGeom>
              <a:blipFill>
                <a:blip r:embed="rId17"/>
                <a:stretch>
                  <a:fillRect l="-667"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4886B441-6443-404E-8C81-E3033F34F05F}"/>
                  </a:ext>
                </a:extLst>
              </p:cNvPr>
              <p:cNvSpPr/>
              <p:nvPr/>
            </p:nvSpPr>
            <p:spPr>
              <a:xfrm>
                <a:off x="958240" y="5499941"/>
                <a:ext cx="912314" cy="43088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ea typeface="Cambria Math" panose="02040503050406030204" pitchFamily="18" charset="0"/>
                            </a:rPr>
                            <m:t>0</m:t>
                          </m:r>
                        </m:sub>
                      </m:sSub>
                      <m:r>
                        <a:rPr lang="en-US" sz="2200" b="0" i="1" smtClean="0">
                          <a:latin typeface="Cambria Math" panose="02040503050406030204" pitchFamily="18" charset="0"/>
                        </a:rPr>
                        <m:t>=</m:t>
                      </m:r>
                    </m:oMath>
                  </m:oMathPara>
                </a14:m>
                <a:endParaRPr lang="en-US" sz="2200" dirty="0"/>
              </a:p>
            </p:txBody>
          </p:sp>
        </mc:Choice>
        <mc:Fallback xmlns="">
          <p:sp>
            <p:nvSpPr>
              <p:cNvPr id="33" name="Rectangle 32">
                <a:extLst>
                  <a:ext uri="{FF2B5EF4-FFF2-40B4-BE49-F238E27FC236}">
                    <a16:creationId xmlns:a16="http://schemas.microsoft.com/office/drawing/2014/main" id="{4886B441-6443-404E-8C81-E3033F34F05F}"/>
                  </a:ext>
                </a:extLst>
              </p:cNvPr>
              <p:cNvSpPr>
                <a:spLocks noRot="1" noChangeAspect="1" noMove="1" noResize="1" noEditPoints="1" noAdjustHandles="1" noChangeArrowheads="1" noChangeShapeType="1" noTextEdit="1"/>
              </p:cNvSpPr>
              <p:nvPr/>
            </p:nvSpPr>
            <p:spPr>
              <a:xfrm>
                <a:off x="958240" y="5499941"/>
                <a:ext cx="912314" cy="430887"/>
              </a:xfrm>
              <a:prstGeom prst="rect">
                <a:avLst/>
              </a:prstGeom>
              <a:blipFill>
                <a:blip r:embed="rId18"/>
                <a:stretch>
                  <a:fillRect l="-667" b="-7042"/>
                </a:stretch>
              </a:blipFill>
            </p:spPr>
            <p:txBody>
              <a:bodyPr/>
              <a:lstStyle/>
              <a:p>
                <a:r>
                  <a:rPr lang="en-US">
                    <a:noFill/>
                  </a:rPr>
                  <a:t> </a:t>
                </a:r>
              </a:p>
            </p:txBody>
          </p:sp>
        </mc:Fallback>
      </mc:AlternateContent>
    </p:spTree>
    <p:extLst>
      <p:ext uri="{BB962C8B-B14F-4D97-AF65-F5344CB8AC3E}">
        <p14:creationId xmlns:p14="http://schemas.microsoft.com/office/powerpoint/2010/main" val="1701791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1000"/>
                                        <p:tgtEl>
                                          <p:spTgt spid="4"/>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left)">
                                      <p:cBhvr>
                                        <p:cTn id="16" dur="1000"/>
                                        <p:tgtEl>
                                          <p:spTgt spid="22"/>
                                        </p:tgtEl>
                                      </p:cBhvr>
                                    </p:animEffect>
                                  </p:childTnLst>
                                </p:cTn>
                              </p:par>
                            </p:childTnLst>
                          </p:cTn>
                        </p:par>
                        <p:par>
                          <p:cTn id="17" fill="hold">
                            <p:stCondLst>
                              <p:cond delay="2000"/>
                            </p:stCondLst>
                            <p:childTnLst>
                              <p:par>
                                <p:cTn id="18" presetID="22" presetClass="entr" presetSubtype="8"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left)">
                                      <p:cBhvr>
                                        <p:cTn id="20" dur="1000"/>
                                        <p:tgtEl>
                                          <p:spTgt spid="2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left)">
                                      <p:cBhvr>
                                        <p:cTn id="25" dur="1000"/>
                                        <p:tgtEl>
                                          <p:spTgt spid="23"/>
                                        </p:tgtEl>
                                      </p:cBhvr>
                                    </p:animEffect>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left)">
                                      <p:cBhvr>
                                        <p:cTn id="29" dur="10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wipe(left)">
                                      <p:cBhvr>
                                        <p:cTn id="34" dur="1000"/>
                                        <p:tgtEl>
                                          <p:spTgt spid="33"/>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wipe(left)">
                                      <p:cBhvr>
                                        <p:cTn id="39" dur="10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wipe(left)">
                                      <p:cBhvr>
                                        <p:cTn id="44" dur="1000"/>
                                        <p:tgtEl>
                                          <p:spTgt spid="8"/>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wipe(left)">
                                      <p:cBhvr>
                                        <p:cTn id="49" dur="1000"/>
                                        <p:tgtEl>
                                          <p:spTgt spid="32"/>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wipe(left)">
                                      <p:cBhvr>
                                        <p:cTn id="54" dur="1000"/>
                                        <p:tgtEl>
                                          <p:spTgt spid="26"/>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31"/>
                                        </p:tgtEl>
                                        <p:attrNameLst>
                                          <p:attrName>style.visibility</p:attrName>
                                        </p:attrNameLst>
                                      </p:cBhvr>
                                      <p:to>
                                        <p:strVal val="visible"/>
                                      </p:to>
                                    </p:set>
                                    <p:animEffect transition="in" filter="wipe(left)">
                                      <p:cBhvr>
                                        <p:cTn id="59" dur="1000"/>
                                        <p:tgtEl>
                                          <p:spTgt spid="31"/>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wipe(left)">
                                      <p:cBhvr>
                                        <p:cTn id="64" dur="1000"/>
                                        <p:tgtEl>
                                          <p:spTgt spid="13"/>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28"/>
                                        </p:tgtEl>
                                        <p:attrNameLst>
                                          <p:attrName>style.visibility</p:attrName>
                                        </p:attrNameLst>
                                      </p:cBhvr>
                                      <p:to>
                                        <p:strVal val="visible"/>
                                      </p:to>
                                    </p:set>
                                    <p:animEffect transition="in" filter="wipe(left)">
                                      <p:cBhvr>
                                        <p:cTn id="69"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8" grpId="0"/>
      <p:bldP spid="4" grpId="0"/>
      <p:bldP spid="22" grpId="0"/>
      <p:bldP spid="23" grpId="0"/>
      <p:bldP spid="24" grpId="0"/>
      <p:bldP spid="6" grpId="0"/>
      <p:bldP spid="26" grpId="0"/>
      <p:bldP spid="8" grpId="0"/>
      <p:bldP spid="28" grpId="0" animBg="1"/>
      <p:bldP spid="10" grpId="0"/>
      <p:bldP spid="31" grpId="0"/>
      <p:bldP spid="32" grpId="0"/>
      <p:bldP spid="3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CB34CB0-4D11-4211-B63C-EFEF335CB925}"/>
              </a:ext>
            </a:extLst>
          </p:cNvPr>
          <p:cNvSpPr/>
          <p:nvPr/>
        </p:nvSpPr>
        <p:spPr>
          <a:xfrm>
            <a:off x="6998720" y="333561"/>
            <a:ext cx="4862188" cy="1609377"/>
          </a:xfrm>
          <a:prstGeom prst="rect">
            <a:avLst/>
          </a:prstGeom>
          <a:solidFill>
            <a:srgbClr val="CCE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1DD165D4-3BFC-4D7B-B8BE-773E71F84BD1}"/>
              </a:ext>
            </a:extLst>
          </p:cNvPr>
          <p:cNvSpPr>
            <a:spLocks noGrp="1"/>
          </p:cNvSpPr>
          <p:nvPr>
            <p:ph type="title"/>
          </p:nvPr>
        </p:nvSpPr>
        <p:spPr>
          <a:xfrm>
            <a:off x="838199" y="365125"/>
            <a:ext cx="6219825" cy="1325563"/>
          </a:xfrm>
        </p:spPr>
        <p:txBody>
          <a:bodyPr>
            <a:normAutofit/>
          </a:bodyPr>
          <a:lstStyle/>
          <a:p>
            <a:r>
              <a:rPr lang="en-US" sz="3600" dirty="0">
                <a:solidFill>
                  <a:srgbClr val="990033"/>
                </a:solidFill>
              </a:rPr>
              <a:t>Important Relations</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F8E0358-EB56-4540-82BF-DC2D7B580F06}"/>
                  </a:ext>
                </a:extLst>
              </p:cNvPr>
              <p:cNvSpPr txBox="1"/>
              <p:nvPr/>
            </p:nvSpPr>
            <p:spPr>
              <a:xfrm>
                <a:off x="864326" y="1397726"/>
                <a:ext cx="5654065" cy="830997"/>
              </a:xfrm>
              <a:prstGeom prst="rect">
                <a:avLst/>
              </a:prstGeom>
              <a:noFill/>
            </p:spPr>
            <p:txBody>
              <a:bodyPr wrap="square" rtlCol="0">
                <a:spAutoFit/>
              </a:bodyPr>
              <a:lstStyle/>
              <a:p>
                <a:r>
                  <a:rPr lang="en-US" sz="2400" dirty="0"/>
                  <a:t>These are some important relations that are true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itchFamily="18" charset="0"/>
                      </a:rPr>
                      <m:t>∀</m:t>
                    </m:r>
                    <m:r>
                      <a:rPr lang="en-US" sz="2400" b="0" i="1" smtClean="0">
                        <a:latin typeface="Cambria Math" panose="02040503050406030204" pitchFamily="18" charset="0"/>
                        <a:ea typeface="Cambria Math" panose="02040503050406030204" pitchFamily="18" charset="0"/>
                        <a:cs typeface="Times New Roman" pitchFamily="18" charset="0"/>
                      </a:rPr>
                      <m:t>𝑎</m:t>
                    </m:r>
                    <m:r>
                      <a:rPr lang="en-US" sz="2400" b="0" i="1" smtClean="0">
                        <a:latin typeface="Cambria Math" panose="02040503050406030204" pitchFamily="18" charset="0"/>
                        <a:ea typeface="Cambria Math" panose="02040503050406030204" pitchFamily="18" charset="0"/>
                        <a:cs typeface="Times New Roman" pitchFamily="18" charset="0"/>
                      </a:rPr>
                      <m:t>,</m:t>
                    </m:r>
                    <m:r>
                      <a:rPr lang="en-US" sz="2400" b="0" i="1" smtClean="0">
                        <a:latin typeface="Cambria Math" panose="02040503050406030204" pitchFamily="18" charset="0"/>
                        <a:ea typeface="Cambria Math" panose="02040503050406030204" pitchFamily="18" charset="0"/>
                        <a:cs typeface="Times New Roman" pitchFamily="18" charset="0"/>
                      </a:rPr>
                      <m:t>𝑏</m:t>
                    </m:r>
                    <m:r>
                      <a:rPr lang="en-US" sz="2400" b="0" i="1" smtClean="0">
                        <a:latin typeface="Cambria Math" panose="02040503050406030204" pitchFamily="18" charset="0"/>
                        <a:ea typeface="Cambria Math" panose="02040503050406030204" pitchFamily="18" charset="0"/>
                        <a:cs typeface="Times New Roman" pitchFamily="18" charset="0"/>
                      </a:rPr>
                      <m:t>,</m:t>
                    </m:r>
                    <m:r>
                      <a:rPr lang="en-US" sz="2400" b="0" i="1" smtClean="0">
                        <a:latin typeface="Cambria Math" panose="02040503050406030204" pitchFamily="18" charset="0"/>
                        <a:ea typeface="Cambria Math" panose="02040503050406030204" pitchFamily="18" charset="0"/>
                        <a:cs typeface="Times New Roman" pitchFamily="18" charset="0"/>
                      </a:rPr>
                      <m:t>𝑐</m:t>
                    </m:r>
                    <m:r>
                      <a:rPr lang="en-US" sz="2400" b="0" i="1" smtClean="0">
                        <a:latin typeface="Cambria Math" panose="02040503050406030204" pitchFamily="18" charset="0"/>
                        <a:ea typeface="Cambria Math" panose="02040503050406030204" pitchFamily="18" charset="0"/>
                        <a:cs typeface="Times New Roman" pitchFamily="18" charset="0"/>
                      </a:rPr>
                      <m:t>,</m:t>
                    </m:r>
                    <m:r>
                      <a:rPr lang="en-US" sz="2400" b="0" i="1" smtClean="0">
                        <a:latin typeface="Cambria Math" panose="02040503050406030204" pitchFamily="18" charset="0"/>
                        <a:ea typeface="Cambria Math" panose="02040503050406030204" pitchFamily="18" charset="0"/>
                        <a:cs typeface="Times New Roman" pitchFamily="18" charset="0"/>
                      </a:rPr>
                      <m:t>𝑑</m:t>
                    </m:r>
                    <m:r>
                      <a:rPr lang="en-US" sz="2400" b="0" i="1" smtClean="0">
                        <a:latin typeface="Cambria Math" panose="02040503050406030204" pitchFamily="18" charset="0"/>
                        <a:ea typeface="Cambria Math" panose="02040503050406030204" pitchFamily="18" charset="0"/>
                        <a:cs typeface="Times New Roman" pitchFamily="18" charset="0"/>
                      </a:rPr>
                      <m:t>∈</m:t>
                    </m:r>
                    <m:r>
                      <a:rPr lang="en-US" sz="2400" b="0" i="1" smtClean="0">
                        <a:latin typeface="Cambria Math" panose="02040503050406030204" pitchFamily="18" charset="0"/>
                        <a:ea typeface="Cambria Math" panose="02040503050406030204" pitchFamily="18" charset="0"/>
                        <a:cs typeface="Times New Roman" pitchFamily="18" charset="0"/>
                      </a:rPr>
                      <m:t>ℝ</m:t>
                    </m:r>
                  </m:oMath>
                </a14:m>
                <a:endParaRPr lang="en-US" sz="2400" dirty="0"/>
              </a:p>
            </p:txBody>
          </p:sp>
        </mc:Choice>
        <mc:Fallback xmlns="">
          <p:sp>
            <p:nvSpPr>
              <p:cNvPr id="13" name="TextBox 12">
                <a:extLst>
                  <a:ext uri="{FF2B5EF4-FFF2-40B4-BE49-F238E27FC236}">
                    <a16:creationId xmlns:a16="http://schemas.microsoft.com/office/drawing/2014/main" id="{FF8E0358-EB56-4540-82BF-DC2D7B580F06}"/>
                  </a:ext>
                </a:extLst>
              </p:cNvPr>
              <p:cNvSpPr txBox="1">
                <a:spLocks noRot="1" noChangeAspect="1" noMove="1" noResize="1" noEditPoints="1" noAdjustHandles="1" noChangeArrowheads="1" noChangeShapeType="1" noTextEdit="1"/>
              </p:cNvSpPr>
              <p:nvPr/>
            </p:nvSpPr>
            <p:spPr>
              <a:xfrm>
                <a:off x="864326" y="1397726"/>
                <a:ext cx="5654065" cy="830997"/>
              </a:xfrm>
              <a:prstGeom prst="rect">
                <a:avLst/>
              </a:prstGeom>
              <a:blipFill>
                <a:blip r:embed="rId3"/>
                <a:stretch>
                  <a:fillRect l="-1726" t="-5839" r="-2481" b="-153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DE24D0F-01F8-49D4-9207-15F2C96792D4}"/>
                  </a:ext>
                </a:extLst>
              </p:cNvPr>
              <p:cNvSpPr txBox="1"/>
              <p:nvPr/>
            </p:nvSpPr>
            <p:spPr>
              <a:xfrm>
                <a:off x="739066" y="2249098"/>
                <a:ext cx="363606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cs typeface="Times New Roman" pitchFamily="18" charset="0"/>
                        </a:rPr>
                        <m:t>𝐸</m:t>
                      </m:r>
                      <m:d>
                        <m:dPr>
                          <m:ctrlPr>
                            <a:rPr lang="en-US" sz="2400" b="0" i="1" dirty="0" smtClean="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𝑎𝑋</m:t>
                          </m:r>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𝑏</m:t>
                          </m:r>
                        </m:e>
                      </m:d>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𝑎𝐸</m:t>
                      </m:r>
                      <m:d>
                        <m:dPr>
                          <m:ctrlPr>
                            <a:rPr lang="en-US" sz="2400" b="0" i="1" dirty="0" smtClean="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𝑋</m:t>
                          </m:r>
                        </m:e>
                      </m:d>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𝑏</m:t>
                      </m:r>
                    </m:oMath>
                  </m:oMathPara>
                </a14:m>
                <a:endParaRPr lang="en-US" sz="2400" dirty="0">
                  <a:cs typeface="Times New Roman" pitchFamily="18" charset="0"/>
                </a:endParaRPr>
              </a:p>
            </p:txBody>
          </p:sp>
        </mc:Choice>
        <mc:Fallback xmlns="">
          <p:sp>
            <p:nvSpPr>
              <p:cNvPr id="16" name="TextBox 15">
                <a:extLst>
                  <a:ext uri="{FF2B5EF4-FFF2-40B4-BE49-F238E27FC236}">
                    <a16:creationId xmlns:a16="http://schemas.microsoft.com/office/drawing/2014/main" id="{CDE24D0F-01F8-49D4-9207-15F2C96792D4}"/>
                  </a:ext>
                </a:extLst>
              </p:cNvPr>
              <p:cNvSpPr txBox="1">
                <a:spLocks noRot="1" noChangeAspect="1" noMove="1" noResize="1" noEditPoints="1" noAdjustHandles="1" noChangeArrowheads="1" noChangeShapeType="1" noTextEdit="1"/>
              </p:cNvSpPr>
              <p:nvPr/>
            </p:nvSpPr>
            <p:spPr>
              <a:xfrm>
                <a:off x="739066" y="2249098"/>
                <a:ext cx="3636068"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DA003291-3BAC-49DB-BA5D-B15BC26650BE}"/>
                  </a:ext>
                </a:extLst>
              </p:cNvPr>
              <p:cNvSpPr txBox="1"/>
              <p:nvPr/>
            </p:nvSpPr>
            <p:spPr>
              <a:xfrm>
                <a:off x="835756" y="3192739"/>
                <a:ext cx="3636068" cy="4695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cs typeface="Times New Roman" pitchFamily="18" charset="0"/>
                        </a:rPr>
                        <m:t>𝑉𝑎𝑟</m:t>
                      </m:r>
                      <m:d>
                        <m:dPr>
                          <m:ctrlPr>
                            <a:rPr lang="en-US" sz="2400" b="0" i="1" dirty="0" smtClean="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𝑎𝑋</m:t>
                          </m:r>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𝑏</m:t>
                          </m:r>
                        </m:e>
                      </m:d>
                      <m:r>
                        <a:rPr lang="en-US" sz="2400" b="0" i="1" dirty="0" smtClean="0">
                          <a:latin typeface="Cambria Math" panose="02040503050406030204" pitchFamily="18" charset="0"/>
                          <a:cs typeface="Times New Roman" pitchFamily="18" charset="0"/>
                        </a:rPr>
                        <m:t>=</m:t>
                      </m:r>
                      <m:sSup>
                        <m:sSupPr>
                          <m:ctrlPr>
                            <a:rPr lang="en-US" sz="2400" i="1" dirty="0">
                              <a:latin typeface="Cambria Math" panose="02040503050406030204" pitchFamily="18" charset="0"/>
                              <a:cs typeface="Times New Roman" pitchFamily="18" charset="0"/>
                            </a:rPr>
                          </m:ctrlPr>
                        </m:sSupPr>
                        <m:e>
                          <m:r>
                            <a:rPr lang="en-US" sz="2400" b="0" i="1" dirty="0" smtClean="0">
                              <a:latin typeface="Cambria Math" panose="02040503050406030204" pitchFamily="18" charset="0"/>
                              <a:cs typeface="Times New Roman" pitchFamily="18" charset="0"/>
                            </a:rPr>
                            <m:t>𝑎</m:t>
                          </m:r>
                        </m:e>
                        <m:sup>
                          <m:r>
                            <a:rPr lang="en-US" sz="2400" i="1" dirty="0">
                              <a:latin typeface="Cambria Math" panose="02040503050406030204" pitchFamily="18" charset="0"/>
                              <a:cs typeface="Times New Roman" pitchFamily="18" charset="0"/>
                            </a:rPr>
                            <m:t>2</m:t>
                          </m:r>
                        </m:sup>
                      </m:sSup>
                      <m:r>
                        <a:rPr lang="en-US" sz="2400" i="1" dirty="0">
                          <a:latin typeface="Cambria Math" panose="02040503050406030204" pitchFamily="18" charset="0"/>
                          <a:cs typeface="Times New Roman" pitchFamily="18" charset="0"/>
                        </a:rPr>
                        <m:t>𝑉𝑎𝑟</m:t>
                      </m:r>
                      <m:d>
                        <m:dPr>
                          <m:ctrlPr>
                            <a:rPr lang="en-US" sz="2400" i="1" dirty="0">
                              <a:latin typeface="Cambria Math" panose="02040503050406030204" pitchFamily="18" charset="0"/>
                              <a:cs typeface="Times New Roman" pitchFamily="18" charset="0"/>
                            </a:rPr>
                          </m:ctrlPr>
                        </m:dPr>
                        <m:e>
                          <m:r>
                            <a:rPr lang="en-US" sz="2400" i="1" dirty="0">
                              <a:latin typeface="Cambria Math" panose="02040503050406030204" pitchFamily="18" charset="0"/>
                              <a:cs typeface="Times New Roman" pitchFamily="18" charset="0"/>
                            </a:rPr>
                            <m:t>𝑋</m:t>
                          </m:r>
                        </m:e>
                      </m:d>
                    </m:oMath>
                  </m:oMathPara>
                </a14:m>
                <a:endParaRPr lang="en-US" sz="2400" dirty="0">
                  <a:cs typeface="Times New Roman" pitchFamily="18" charset="0"/>
                </a:endParaRPr>
              </a:p>
            </p:txBody>
          </p:sp>
        </mc:Choice>
        <mc:Fallback xmlns="">
          <p:sp>
            <p:nvSpPr>
              <p:cNvPr id="19" name="TextBox 18">
                <a:extLst>
                  <a:ext uri="{FF2B5EF4-FFF2-40B4-BE49-F238E27FC236}">
                    <a16:creationId xmlns:a16="http://schemas.microsoft.com/office/drawing/2014/main" id="{DA003291-3BAC-49DB-BA5D-B15BC26650BE}"/>
                  </a:ext>
                </a:extLst>
              </p:cNvPr>
              <p:cNvSpPr txBox="1">
                <a:spLocks noRot="1" noChangeAspect="1" noMove="1" noResize="1" noEditPoints="1" noAdjustHandles="1" noChangeArrowheads="1" noChangeShapeType="1" noTextEdit="1"/>
              </p:cNvSpPr>
              <p:nvPr/>
            </p:nvSpPr>
            <p:spPr>
              <a:xfrm>
                <a:off x="835756" y="3192739"/>
                <a:ext cx="3636068" cy="46951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8B43A668-7940-4C27-B61A-B0E854C63F35}"/>
                  </a:ext>
                </a:extLst>
              </p:cNvPr>
              <p:cNvSpPr txBox="1"/>
              <p:nvPr/>
            </p:nvSpPr>
            <p:spPr>
              <a:xfrm>
                <a:off x="770121" y="4118332"/>
                <a:ext cx="5114141" cy="4695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cs typeface="Times New Roman" pitchFamily="18" charset="0"/>
                        </a:rPr>
                        <m:t>𝐶𝑜𝑣</m:t>
                      </m:r>
                      <m:d>
                        <m:dPr>
                          <m:ctrlPr>
                            <a:rPr lang="en-US" sz="2400" b="0" i="1" dirty="0" smtClean="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𝑎𝑋</m:t>
                          </m:r>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𝑏</m:t>
                          </m:r>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𝑐𝑌</m:t>
                          </m:r>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𝑑</m:t>
                          </m:r>
                        </m:e>
                      </m:d>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𝑎𝑐</m:t>
                      </m:r>
                      <m:r>
                        <a:rPr lang="en-US" sz="2400" b="0" i="1" dirty="0" smtClean="0">
                          <a:latin typeface="Cambria Math" panose="02040503050406030204" pitchFamily="18" charset="0"/>
                          <a:cs typeface="Times New Roman" pitchFamily="18" charset="0"/>
                        </a:rPr>
                        <m:t> </m:t>
                      </m:r>
                      <m:r>
                        <a:rPr lang="en-US" sz="2400" b="0" i="1" dirty="0" smtClean="0">
                          <a:latin typeface="Cambria Math" panose="02040503050406030204" pitchFamily="18" charset="0"/>
                          <a:cs typeface="Times New Roman" pitchFamily="18" charset="0"/>
                        </a:rPr>
                        <m:t>𝐶𝑜𝑣</m:t>
                      </m:r>
                      <m:d>
                        <m:dPr>
                          <m:ctrlPr>
                            <a:rPr lang="en-US" sz="2400" i="1" dirty="0">
                              <a:latin typeface="Cambria Math" panose="02040503050406030204" pitchFamily="18" charset="0"/>
                              <a:cs typeface="Times New Roman" pitchFamily="18" charset="0"/>
                            </a:rPr>
                          </m:ctrlPr>
                        </m:dPr>
                        <m:e>
                          <m:r>
                            <a:rPr lang="en-US" sz="2400" i="1" dirty="0">
                              <a:latin typeface="Cambria Math" panose="02040503050406030204" pitchFamily="18" charset="0"/>
                              <a:cs typeface="Times New Roman" pitchFamily="18" charset="0"/>
                            </a:rPr>
                            <m:t>𝑋</m:t>
                          </m:r>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𝑌</m:t>
                          </m:r>
                        </m:e>
                      </m:d>
                    </m:oMath>
                  </m:oMathPara>
                </a14:m>
                <a:endParaRPr lang="en-US" sz="2400" dirty="0">
                  <a:cs typeface="Times New Roman" pitchFamily="18" charset="0"/>
                </a:endParaRPr>
              </a:p>
            </p:txBody>
          </p:sp>
        </mc:Choice>
        <mc:Fallback xmlns="">
          <p:sp>
            <p:nvSpPr>
              <p:cNvPr id="21" name="TextBox 20">
                <a:extLst>
                  <a:ext uri="{FF2B5EF4-FFF2-40B4-BE49-F238E27FC236}">
                    <a16:creationId xmlns:a16="http://schemas.microsoft.com/office/drawing/2014/main" id="{8B43A668-7940-4C27-B61A-B0E854C63F35}"/>
                  </a:ext>
                </a:extLst>
              </p:cNvPr>
              <p:cNvSpPr txBox="1">
                <a:spLocks noRot="1" noChangeAspect="1" noMove="1" noResize="1" noEditPoints="1" noAdjustHandles="1" noChangeArrowheads="1" noChangeShapeType="1" noTextEdit="1"/>
              </p:cNvSpPr>
              <p:nvPr/>
            </p:nvSpPr>
            <p:spPr>
              <a:xfrm>
                <a:off x="770121" y="4118332"/>
                <a:ext cx="5114141" cy="46951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53A87916-2FAE-4207-B037-D51ACCB99CE2}"/>
                  </a:ext>
                </a:extLst>
              </p:cNvPr>
              <p:cNvSpPr txBox="1"/>
              <p:nvPr/>
            </p:nvSpPr>
            <p:spPr>
              <a:xfrm>
                <a:off x="739066" y="4844060"/>
                <a:ext cx="305987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cs typeface="Times New Roman" pitchFamily="18" charset="0"/>
                        </a:rPr>
                        <m:t>𝐶𝑜𝑣</m:t>
                      </m:r>
                      <m:d>
                        <m:dPr>
                          <m:ctrlPr>
                            <a:rPr lang="en-US" sz="2400" b="0" i="1" dirty="0" smtClean="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𝑋</m:t>
                          </m:r>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𝑋</m:t>
                          </m:r>
                        </m:e>
                      </m:d>
                      <m:r>
                        <a:rPr lang="en-US" sz="2400" b="0" i="1" dirty="0" smtClean="0">
                          <a:latin typeface="Cambria Math" panose="02040503050406030204" pitchFamily="18" charset="0"/>
                          <a:cs typeface="Times New Roman" pitchFamily="18" charset="0"/>
                        </a:rPr>
                        <m:t>=</m:t>
                      </m:r>
                      <m:r>
                        <a:rPr lang="en-US" sz="2400" i="1" dirty="0">
                          <a:latin typeface="Cambria Math" panose="02040503050406030204" pitchFamily="18" charset="0"/>
                          <a:cs typeface="Times New Roman" pitchFamily="18" charset="0"/>
                        </a:rPr>
                        <m:t>𝑉𝑎𝑟</m:t>
                      </m:r>
                      <m:d>
                        <m:dPr>
                          <m:ctrlPr>
                            <a:rPr lang="en-US" sz="2400" i="1" dirty="0">
                              <a:latin typeface="Cambria Math" panose="02040503050406030204" pitchFamily="18" charset="0"/>
                              <a:cs typeface="Times New Roman" pitchFamily="18" charset="0"/>
                            </a:rPr>
                          </m:ctrlPr>
                        </m:dPr>
                        <m:e>
                          <m:r>
                            <a:rPr lang="en-US" sz="2400" i="1" dirty="0">
                              <a:latin typeface="Cambria Math" panose="02040503050406030204" pitchFamily="18" charset="0"/>
                              <a:cs typeface="Times New Roman" pitchFamily="18" charset="0"/>
                            </a:rPr>
                            <m:t>𝑋</m:t>
                          </m:r>
                        </m:e>
                      </m:d>
                    </m:oMath>
                  </m:oMathPara>
                </a14:m>
                <a:endParaRPr lang="en-US" sz="2400" dirty="0">
                  <a:cs typeface="Times New Roman" pitchFamily="18" charset="0"/>
                </a:endParaRPr>
              </a:p>
            </p:txBody>
          </p:sp>
        </mc:Choice>
        <mc:Fallback xmlns="">
          <p:sp>
            <p:nvSpPr>
              <p:cNvPr id="23" name="TextBox 22">
                <a:extLst>
                  <a:ext uri="{FF2B5EF4-FFF2-40B4-BE49-F238E27FC236}">
                    <a16:creationId xmlns:a16="http://schemas.microsoft.com/office/drawing/2014/main" id="{53A87916-2FAE-4207-B037-D51ACCB99CE2}"/>
                  </a:ext>
                </a:extLst>
              </p:cNvPr>
              <p:cNvSpPr txBox="1">
                <a:spLocks noRot="1" noChangeAspect="1" noMove="1" noResize="1" noEditPoints="1" noAdjustHandles="1" noChangeArrowheads="1" noChangeShapeType="1" noTextEdit="1"/>
              </p:cNvSpPr>
              <p:nvPr/>
            </p:nvSpPr>
            <p:spPr>
              <a:xfrm>
                <a:off x="739066" y="4844060"/>
                <a:ext cx="3059871" cy="46166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417FAB7-1B9D-43C6-9A38-A071F4CB26BD}"/>
                  </a:ext>
                </a:extLst>
              </p:cNvPr>
              <p:cNvSpPr txBox="1"/>
              <p:nvPr/>
            </p:nvSpPr>
            <p:spPr>
              <a:xfrm>
                <a:off x="7058023" y="415229"/>
                <a:ext cx="4718531" cy="830997"/>
              </a:xfrm>
              <a:prstGeom prst="rect">
                <a:avLst/>
              </a:prstGeom>
              <a:noFill/>
            </p:spPr>
            <p:txBody>
              <a:bodyPr wrap="square" rtlCol="0">
                <a:spAutoFit/>
              </a:bodyPr>
              <a:lstStyle/>
              <a:p>
                <a:r>
                  <a:rPr lang="en-US" sz="2400" dirty="0"/>
                  <a:t>If two RVs </a:t>
                </a:r>
                <a14:m>
                  <m:oMath xmlns:m="http://schemas.openxmlformats.org/officeDocument/2006/math">
                    <m:r>
                      <a:rPr lang="en-US" sz="2400" i="1" dirty="0" smtClean="0">
                        <a:latin typeface="Cambria Math" panose="02040503050406030204" pitchFamily="18" charset="0"/>
                      </a:rPr>
                      <m:t>𝑋</m:t>
                    </m:r>
                  </m:oMath>
                </a14:m>
                <a:r>
                  <a:rPr lang="en-US" sz="2400" dirty="0"/>
                  <a:t> and </a:t>
                </a:r>
                <a14:m>
                  <m:oMath xmlns:m="http://schemas.openxmlformats.org/officeDocument/2006/math">
                    <m:r>
                      <a:rPr lang="en-US" sz="2400" i="1" dirty="0" smtClean="0">
                        <a:latin typeface="Cambria Math" panose="02040503050406030204" pitchFamily="18" charset="0"/>
                      </a:rPr>
                      <m:t>𝑌</m:t>
                    </m:r>
                  </m:oMath>
                </a14:m>
                <a:r>
                  <a:rPr lang="en-US" sz="2400" dirty="0"/>
                  <a:t> are independent, then</a:t>
                </a:r>
              </a:p>
            </p:txBody>
          </p:sp>
        </mc:Choice>
        <mc:Fallback xmlns="">
          <p:sp>
            <p:nvSpPr>
              <p:cNvPr id="5" name="TextBox 4">
                <a:extLst>
                  <a:ext uri="{FF2B5EF4-FFF2-40B4-BE49-F238E27FC236}">
                    <a16:creationId xmlns:a16="http://schemas.microsoft.com/office/drawing/2014/main" id="{C417FAB7-1B9D-43C6-9A38-A071F4CB26BD}"/>
                  </a:ext>
                </a:extLst>
              </p:cNvPr>
              <p:cNvSpPr txBox="1">
                <a:spLocks noRot="1" noChangeAspect="1" noMove="1" noResize="1" noEditPoints="1" noAdjustHandles="1" noChangeArrowheads="1" noChangeShapeType="1" noTextEdit="1"/>
              </p:cNvSpPr>
              <p:nvPr/>
            </p:nvSpPr>
            <p:spPr>
              <a:xfrm>
                <a:off x="7058023" y="415229"/>
                <a:ext cx="4718531" cy="830997"/>
              </a:xfrm>
              <a:prstGeom prst="rect">
                <a:avLst/>
              </a:prstGeom>
              <a:blipFill>
                <a:blip r:embed="rId8"/>
                <a:stretch>
                  <a:fillRect l="-2067" t="-5882" r="-2455" b="-16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4AEA8339-0384-44A8-B448-7D9C265C812A}"/>
                  </a:ext>
                </a:extLst>
              </p:cNvPr>
              <p:cNvSpPr txBox="1"/>
              <p:nvPr/>
            </p:nvSpPr>
            <p:spPr>
              <a:xfrm>
                <a:off x="8017506" y="949942"/>
                <a:ext cx="3118979" cy="4695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cs typeface="Times New Roman" pitchFamily="18" charset="0"/>
                        </a:rPr>
                        <m:t>𝐸</m:t>
                      </m:r>
                      <m:d>
                        <m:dPr>
                          <m:ctrlPr>
                            <a:rPr lang="en-US" sz="2400" b="0" i="1" dirty="0" smtClean="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𝑋𝑌</m:t>
                          </m:r>
                        </m:e>
                      </m:d>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𝐸</m:t>
                      </m:r>
                      <m:d>
                        <m:dPr>
                          <m:ctrlPr>
                            <a:rPr lang="en-US" sz="2400" b="0" i="1" dirty="0" smtClean="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𝑋</m:t>
                          </m:r>
                        </m:e>
                      </m:d>
                      <m:r>
                        <a:rPr lang="en-US" sz="2400" b="0" i="1" dirty="0" smtClean="0">
                          <a:latin typeface="Cambria Math" panose="02040503050406030204" pitchFamily="18" charset="0"/>
                          <a:cs typeface="Times New Roman" pitchFamily="18" charset="0"/>
                        </a:rPr>
                        <m:t>𝐸</m:t>
                      </m:r>
                      <m:d>
                        <m:dPr>
                          <m:ctrlPr>
                            <a:rPr lang="en-US" sz="2400" b="0" i="1" dirty="0" smtClean="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𝑌</m:t>
                          </m:r>
                        </m:e>
                      </m:d>
                    </m:oMath>
                  </m:oMathPara>
                </a14:m>
                <a:endParaRPr lang="en-US" sz="2400" dirty="0">
                  <a:cs typeface="Times New Roman" pitchFamily="18" charset="0"/>
                </a:endParaRPr>
              </a:p>
            </p:txBody>
          </p:sp>
        </mc:Choice>
        <mc:Fallback xmlns="">
          <p:sp>
            <p:nvSpPr>
              <p:cNvPr id="25" name="TextBox 24">
                <a:extLst>
                  <a:ext uri="{FF2B5EF4-FFF2-40B4-BE49-F238E27FC236}">
                    <a16:creationId xmlns:a16="http://schemas.microsoft.com/office/drawing/2014/main" id="{4AEA8339-0384-44A8-B448-7D9C265C812A}"/>
                  </a:ext>
                </a:extLst>
              </p:cNvPr>
              <p:cNvSpPr txBox="1">
                <a:spLocks noRot="1" noChangeAspect="1" noMove="1" noResize="1" noEditPoints="1" noAdjustHandles="1" noChangeArrowheads="1" noChangeShapeType="1" noTextEdit="1"/>
              </p:cNvSpPr>
              <p:nvPr/>
            </p:nvSpPr>
            <p:spPr>
              <a:xfrm>
                <a:off x="8017506" y="949942"/>
                <a:ext cx="3118979" cy="469514"/>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435F05FA-3DED-4D2E-BA64-E8E70D963327}"/>
                  </a:ext>
                </a:extLst>
              </p:cNvPr>
              <p:cNvSpPr txBox="1"/>
              <p:nvPr/>
            </p:nvSpPr>
            <p:spPr>
              <a:xfrm>
                <a:off x="7513673" y="1382310"/>
                <a:ext cx="412664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cs typeface="Times New Roman" pitchFamily="18" charset="0"/>
                        </a:rPr>
                        <m:t>𝐶𝑜𝑣</m:t>
                      </m:r>
                      <m:d>
                        <m:dPr>
                          <m:ctrlPr>
                            <a:rPr lang="en-US" sz="2400" b="0" i="1" dirty="0" smtClean="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𝑋</m:t>
                          </m:r>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𝑌</m:t>
                          </m:r>
                        </m:e>
                      </m:d>
                      <m:r>
                        <a:rPr lang="en-US" sz="2400" b="0" i="1" dirty="0" smtClean="0">
                          <a:latin typeface="Cambria Math" panose="02040503050406030204" pitchFamily="18" charset="0"/>
                          <a:cs typeface="Times New Roman" pitchFamily="18" charset="0"/>
                        </a:rPr>
                        <m:t>=0=</m:t>
                      </m:r>
                      <m:r>
                        <a:rPr lang="en-US" sz="2400" b="0" i="1" dirty="0" smtClean="0">
                          <a:latin typeface="Cambria Math" panose="02040503050406030204" pitchFamily="18" charset="0"/>
                          <a:cs typeface="Times New Roman" pitchFamily="18" charset="0"/>
                        </a:rPr>
                        <m:t>𝐶𝑜𝑟𝑟</m:t>
                      </m:r>
                      <m:d>
                        <m:dPr>
                          <m:ctrlPr>
                            <a:rPr lang="en-US" sz="2400" b="0" i="1" dirty="0" smtClean="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𝑋</m:t>
                          </m:r>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𝑌</m:t>
                          </m:r>
                        </m:e>
                      </m:d>
                    </m:oMath>
                  </m:oMathPara>
                </a14:m>
                <a:endParaRPr lang="en-US" sz="2400" dirty="0">
                  <a:cs typeface="Times New Roman" pitchFamily="18" charset="0"/>
                </a:endParaRPr>
              </a:p>
            </p:txBody>
          </p:sp>
        </mc:Choice>
        <mc:Fallback xmlns="">
          <p:sp>
            <p:nvSpPr>
              <p:cNvPr id="26" name="TextBox 25">
                <a:extLst>
                  <a:ext uri="{FF2B5EF4-FFF2-40B4-BE49-F238E27FC236}">
                    <a16:creationId xmlns:a16="http://schemas.microsoft.com/office/drawing/2014/main" id="{435F05FA-3DED-4D2E-BA64-E8E70D963327}"/>
                  </a:ext>
                </a:extLst>
              </p:cNvPr>
              <p:cNvSpPr txBox="1">
                <a:spLocks noRot="1" noChangeAspect="1" noMove="1" noResize="1" noEditPoints="1" noAdjustHandles="1" noChangeArrowheads="1" noChangeShapeType="1" noTextEdit="1"/>
              </p:cNvSpPr>
              <p:nvPr/>
            </p:nvSpPr>
            <p:spPr>
              <a:xfrm>
                <a:off x="7513673" y="1382310"/>
                <a:ext cx="4126644" cy="461665"/>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1E874F27-3F29-458A-9A60-370D99232AA3}"/>
                  </a:ext>
                </a:extLst>
              </p:cNvPr>
              <p:cNvSpPr txBox="1"/>
              <p:nvPr/>
            </p:nvSpPr>
            <p:spPr>
              <a:xfrm>
                <a:off x="650309" y="4471522"/>
                <a:ext cx="3535859"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cs typeface="Times New Roman" pitchFamily="18" charset="0"/>
                        </a:rPr>
                        <m:t>𝐶𝑜𝑣</m:t>
                      </m:r>
                      <m:d>
                        <m:dPr>
                          <m:ctrlPr>
                            <a:rPr lang="en-US" sz="2400" b="0" i="1" dirty="0" smtClean="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𝑋</m:t>
                          </m:r>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𝑌</m:t>
                          </m:r>
                        </m:e>
                      </m:d>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𝐶𝑜𝑣</m:t>
                      </m:r>
                      <m:d>
                        <m:dPr>
                          <m:ctrlPr>
                            <a:rPr lang="en-US" sz="2400" i="1" dirty="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𝑌</m:t>
                          </m:r>
                          <m:r>
                            <a:rPr lang="en-US" sz="2400" b="0" i="1" dirty="0" smtClean="0">
                              <a:latin typeface="Cambria Math" panose="02040503050406030204" pitchFamily="18" charset="0"/>
                              <a:cs typeface="Times New Roman" pitchFamily="18" charset="0"/>
                            </a:rPr>
                            <m:t>,</m:t>
                          </m:r>
                          <m:r>
                            <a:rPr lang="en-US" sz="2400" i="1" dirty="0">
                              <a:latin typeface="Cambria Math" panose="02040503050406030204" pitchFamily="18" charset="0"/>
                              <a:cs typeface="Times New Roman" pitchFamily="18" charset="0"/>
                            </a:rPr>
                            <m:t>𝑋</m:t>
                          </m:r>
                        </m:e>
                      </m:d>
                    </m:oMath>
                  </m:oMathPara>
                </a14:m>
                <a:endParaRPr lang="en-US" sz="2400" dirty="0">
                  <a:cs typeface="Times New Roman" pitchFamily="18" charset="0"/>
                </a:endParaRPr>
              </a:p>
            </p:txBody>
          </p:sp>
        </mc:Choice>
        <mc:Fallback xmlns="">
          <p:sp>
            <p:nvSpPr>
              <p:cNvPr id="27" name="TextBox 26">
                <a:extLst>
                  <a:ext uri="{FF2B5EF4-FFF2-40B4-BE49-F238E27FC236}">
                    <a16:creationId xmlns:a16="http://schemas.microsoft.com/office/drawing/2014/main" id="{1E874F27-3F29-458A-9A60-370D99232AA3}"/>
                  </a:ext>
                </a:extLst>
              </p:cNvPr>
              <p:cNvSpPr txBox="1">
                <a:spLocks noRot="1" noChangeAspect="1" noMove="1" noResize="1" noEditPoints="1" noAdjustHandles="1" noChangeArrowheads="1" noChangeShapeType="1" noTextEdit="1"/>
              </p:cNvSpPr>
              <p:nvPr/>
            </p:nvSpPr>
            <p:spPr>
              <a:xfrm>
                <a:off x="650309" y="4471522"/>
                <a:ext cx="3535859" cy="461665"/>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A0BA4E4-4618-4D2C-BBFD-7C45D2EFA206}"/>
                  </a:ext>
                </a:extLst>
              </p:cNvPr>
              <p:cNvSpPr txBox="1"/>
              <p:nvPr/>
            </p:nvSpPr>
            <p:spPr>
              <a:xfrm>
                <a:off x="874568" y="3597378"/>
                <a:ext cx="741540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cs typeface="Times New Roman" pitchFamily="18" charset="0"/>
                        </a:rPr>
                        <m:t>𝑉𝑎𝑟</m:t>
                      </m:r>
                      <m:d>
                        <m:dPr>
                          <m:ctrlPr>
                            <a:rPr lang="en-US" sz="2400" b="0" i="1" dirty="0" smtClean="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𝑎𝑋</m:t>
                          </m:r>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𝑏𝑌</m:t>
                          </m:r>
                        </m:e>
                      </m:d>
                      <m:r>
                        <a:rPr lang="en-US" sz="2400" b="0" i="1" dirty="0" smtClean="0">
                          <a:latin typeface="Cambria Math" panose="02040503050406030204" pitchFamily="18" charset="0"/>
                          <a:cs typeface="Times New Roman" pitchFamily="18" charset="0"/>
                        </a:rPr>
                        <m:t>=</m:t>
                      </m:r>
                      <m:sSup>
                        <m:sSupPr>
                          <m:ctrlPr>
                            <a:rPr lang="en-US" sz="2400" i="1" dirty="0">
                              <a:latin typeface="Cambria Math" panose="02040503050406030204" pitchFamily="18" charset="0"/>
                              <a:cs typeface="Times New Roman" pitchFamily="18" charset="0"/>
                            </a:rPr>
                          </m:ctrlPr>
                        </m:sSupPr>
                        <m:e>
                          <m:r>
                            <a:rPr lang="en-US" sz="2400" b="0" i="1" dirty="0" smtClean="0">
                              <a:latin typeface="Cambria Math" panose="02040503050406030204" pitchFamily="18" charset="0"/>
                              <a:cs typeface="Times New Roman" pitchFamily="18" charset="0"/>
                            </a:rPr>
                            <m:t>𝑎</m:t>
                          </m:r>
                        </m:e>
                        <m:sup>
                          <m:r>
                            <a:rPr lang="en-US" sz="2400" i="1" dirty="0">
                              <a:latin typeface="Cambria Math" panose="02040503050406030204" pitchFamily="18" charset="0"/>
                              <a:cs typeface="Times New Roman" pitchFamily="18" charset="0"/>
                            </a:rPr>
                            <m:t>2</m:t>
                          </m:r>
                        </m:sup>
                      </m:sSup>
                      <m:r>
                        <a:rPr lang="en-US" sz="2400" i="1" dirty="0">
                          <a:latin typeface="Cambria Math" panose="02040503050406030204" pitchFamily="18" charset="0"/>
                          <a:cs typeface="Times New Roman" pitchFamily="18" charset="0"/>
                        </a:rPr>
                        <m:t>𝑉𝑎𝑟</m:t>
                      </m:r>
                      <m:d>
                        <m:dPr>
                          <m:ctrlPr>
                            <a:rPr lang="en-US" sz="2400" i="1" dirty="0">
                              <a:latin typeface="Cambria Math" panose="02040503050406030204" pitchFamily="18" charset="0"/>
                              <a:cs typeface="Times New Roman" pitchFamily="18" charset="0"/>
                            </a:rPr>
                          </m:ctrlPr>
                        </m:dPr>
                        <m:e>
                          <m:r>
                            <a:rPr lang="en-US" sz="2400" i="1" dirty="0">
                              <a:latin typeface="Cambria Math" panose="02040503050406030204" pitchFamily="18" charset="0"/>
                              <a:cs typeface="Times New Roman" pitchFamily="18" charset="0"/>
                            </a:rPr>
                            <m:t>𝑋</m:t>
                          </m:r>
                        </m:e>
                      </m:d>
                      <m:r>
                        <a:rPr lang="en-US" sz="2400" b="0" i="1" dirty="0" smtClean="0">
                          <a:latin typeface="Cambria Math" panose="02040503050406030204" pitchFamily="18" charset="0"/>
                          <a:cs typeface="Times New Roman" pitchFamily="18" charset="0"/>
                        </a:rPr>
                        <m:t>+</m:t>
                      </m:r>
                      <m:sSup>
                        <m:sSupPr>
                          <m:ctrlPr>
                            <a:rPr lang="en-US" sz="2400" i="1" dirty="0">
                              <a:latin typeface="Cambria Math" panose="02040503050406030204" pitchFamily="18" charset="0"/>
                              <a:cs typeface="Times New Roman" pitchFamily="18" charset="0"/>
                            </a:rPr>
                          </m:ctrlPr>
                        </m:sSupPr>
                        <m:e>
                          <m:r>
                            <a:rPr lang="en-US" sz="2400" b="0" i="1" dirty="0" smtClean="0">
                              <a:latin typeface="Cambria Math" panose="02040503050406030204" pitchFamily="18" charset="0"/>
                              <a:cs typeface="Times New Roman" pitchFamily="18" charset="0"/>
                            </a:rPr>
                            <m:t>𝑏</m:t>
                          </m:r>
                        </m:e>
                        <m:sup>
                          <m:r>
                            <a:rPr lang="en-US" sz="2400" i="1" dirty="0">
                              <a:latin typeface="Cambria Math" panose="02040503050406030204" pitchFamily="18" charset="0"/>
                              <a:cs typeface="Times New Roman" pitchFamily="18" charset="0"/>
                            </a:rPr>
                            <m:t>2</m:t>
                          </m:r>
                        </m:sup>
                      </m:sSup>
                      <m:r>
                        <a:rPr lang="en-US" sz="2400" i="1" dirty="0">
                          <a:latin typeface="Cambria Math" panose="02040503050406030204" pitchFamily="18" charset="0"/>
                          <a:cs typeface="Times New Roman" pitchFamily="18" charset="0"/>
                        </a:rPr>
                        <m:t>𝑉𝑎𝑟</m:t>
                      </m:r>
                      <m:d>
                        <m:dPr>
                          <m:ctrlPr>
                            <a:rPr lang="en-US" sz="2400" i="1" dirty="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𝑌</m:t>
                          </m:r>
                        </m:e>
                      </m:d>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𝑎𝑏</m:t>
                      </m:r>
                      <m:r>
                        <a:rPr lang="en-US" sz="2400" b="0" i="1" dirty="0" smtClean="0">
                          <a:latin typeface="Cambria Math" panose="02040503050406030204" pitchFamily="18" charset="0"/>
                          <a:cs typeface="Times New Roman" pitchFamily="18" charset="0"/>
                        </a:rPr>
                        <m:t> </m:t>
                      </m:r>
                      <m:r>
                        <a:rPr lang="en-US" sz="2400" b="0" i="1" dirty="0" smtClean="0">
                          <a:latin typeface="Cambria Math" panose="02040503050406030204" pitchFamily="18" charset="0"/>
                          <a:cs typeface="Times New Roman" pitchFamily="18" charset="0"/>
                        </a:rPr>
                        <m:t>𝐶𝑜𝑣</m:t>
                      </m:r>
                      <m:d>
                        <m:dPr>
                          <m:ctrlPr>
                            <a:rPr lang="en-US" sz="2400" b="0" i="1" dirty="0" smtClean="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𝑋</m:t>
                          </m:r>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𝑌</m:t>
                          </m:r>
                        </m:e>
                      </m:d>
                    </m:oMath>
                  </m:oMathPara>
                </a14:m>
                <a:endParaRPr lang="en-US" sz="2400" dirty="0">
                  <a:cs typeface="Times New Roman" pitchFamily="18" charset="0"/>
                </a:endParaRPr>
              </a:p>
            </p:txBody>
          </p:sp>
        </mc:Choice>
        <mc:Fallback xmlns="">
          <p:sp>
            <p:nvSpPr>
              <p:cNvPr id="28" name="TextBox 27">
                <a:extLst>
                  <a:ext uri="{FF2B5EF4-FFF2-40B4-BE49-F238E27FC236}">
                    <a16:creationId xmlns:a16="http://schemas.microsoft.com/office/drawing/2014/main" id="{FA0BA4E4-4618-4D2C-BBFD-7C45D2EFA206}"/>
                  </a:ext>
                </a:extLst>
              </p:cNvPr>
              <p:cNvSpPr txBox="1">
                <a:spLocks noRot="1" noChangeAspect="1" noMove="1" noResize="1" noEditPoints="1" noAdjustHandles="1" noChangeArrowheads="1" noChangeShapeType="1" noTextEdit="1"/>
              </p:cNvSpPr>
              <p:nvPr/>
            </p:nvSpPr>
            <p:spPr>
              <a:xfrm>
                <a:off x="874568" y="3597378"/>
                <a:ext cx="7415408" cy="461665"/>
              </a:xfrm>
              <a:prstGeom prst="rect">
                <a:avLst/>
              </a:prstGeom>
              <a:blipFill>
                <a:blip r:embed="rId12"/>
                <a:stretch>
                  <a:fillRect l="-1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D7BB83C5-1A41-47F1-91C0-ECFBAD55B55A}"/>
                  </a:ext>
                </a:extLst>
              </p:cNvPr>
              <p:cNvSpPr txBox="1"/>
              <p:nvPr/>
            </p:nvSpPr>
            <p:spPr>
              <a:xfrm>
                <a:off x="650309" y="2629652"/>
                <a:ext cx="475986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cs typeface="Times New Roman" pitchFamily="18" charset="0"/>
                        </a:rPr>
                        <m:t>𝐸</m:t>
                      </m:r>
                      <m:d>
                        <m:dPr>
                          <m:ctrlPr>
                            <a:rPr lang="en-US" sz="2400" b="0" i="1" dirty="0" smtClean="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𝑎𝑋</m:t>
                          </m:r>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𝑏𝑌</m:t>
                          </m:r>
                        </m:e>
                      </m:d>
                      <m:r>
                        <a:rPr lang="en-US" sz="2400" b="0" i="1" dirty="0" smtClean="0">
                          <a:latin typeface="Cambria Math" panose="02040503050406030204" pitchFamily="18" charset="0"/>
                          <a:cs typeface="Times New Roman" pitchFamily="18" charset="0"/>
                        </a:rPr>
                        <m:t>=</m:t>
                      </m:r>
                      <m:r>
                        <a:rPr lang="en-US" sz="2400" i="1" dirty="0" smtClean="0">
                          <a:latin typeface="Cambria Math" panose="02040503050406030204" pitchFamily="18" charset="0"/>
                          <a:cs typeface="Times New Roman" pitchFamily="18" charset="0"/>
                        </a:rPr>
                        <m:t>𝑎</m:t>
                      </m:r>
                      <m:r>
                        <a:rPr lang="en-US" sz="2400" b="0" i="1" dirty="0" smtClean="0">
                          <a:latin typeface="Cambria Math" panose="02040503050406030204" pitchFamily="18" charset="0"/>
                          <a:cs typeface="Times New Roman" pitchFamily="18" charset="0"/>
                        </a:rPr>
                        <m:t> </m:t>
                      </m:r>
                      <m:r>
                        <a:rPr lang="en-US" sz="2400" b="0" i="1" dirty="0" smtClean="0">
                          <a:latin typeface="Cambria Math" panose="02040503050406030204" pitchFamily="18" charset="0"/>
                          <a:cs typeface="Times New Roman" pitchFamily="18" charset="0"/>
                        </a:rPr>
                        <m:t>𝐸</m:t>
                      </m:r>
                      <m:d>
                        <m:dPr>
                          <m:ctrlPr>
                            <a:rPr lang="en-US" sz="2400" i="1" dirty="0">
                              <a:latin typeface="Cambria Math" panose="02040503050406030204" pitchFamily="18" charset="0"/>
                              <a:cs typeface="Times New Roman" pitchFamily="18" charset="0"/>
                            </a:rPr>
                          </m:ctrlPr>
                        </m:dPr>
                        <m:e>
                          <m:r>
                            <a:rPr lang="en-US" sz="2400" i="1" dirty="0">
                              <a:latin typeface="Cambria Math" panose="02040503050406030204" pitchFamily="18" charset="0"/>
                              <a:cs typeface="Times New Roman" pitchFamily="18" charset="0"/>
                            </a:rPr>
                            <m:t>𝑋</m:t>
                          </m:r>
                        </m:e>
                      </m:d>
                      <m:r>
                        <a:rPr lang="en-US" sz="2400" b="0" i="1" dirty="0" smtClean="0">
                          <a:latin typeface="Cambria Math" panose="02040503050406030204" pitchFamily="18" charset="0"/>
                          <a:cs typeface="Times New Roman" pitchFamily="18" charset="0"/>
                        </a:rPr>
                        <m:t>+</m:t>
                      </m:r>
                      <m:r>
                        <a:rPr lang="en-US" sz="2400" i="1" dirty="0" smtClean="0">
                          <a:latin typeface="Cambria Math" panose="02040503050406030204" pitchFamily="18" charset="0"/>
                          <a:cs typeface="Times New Roman" pitchFamily="18" charset="0"/>
                        </a:rPr>
                        <m:t>𝑏</m:t>
                      </m:r>
                      <m:r>
                        <a:rPr lang="en-US" sz="2400" b="0" i="1" dirty="0" smtClean="0">
                          <a:latin typeface="Cambria Math" panose="02040503050406030204" pitchFamily="18" charset="0"/>
                          <a:cs typeface="Times New Roman" pitchFamily="18" charset="0"/>
                        </a:rPr>
                        <m:t> </m:t>
                      </m:r>
                      <m:r>
                        <a:rPr lang="en-US" sz="2400" b="0" i="1" dirty="0" smtClean="0">
                          <a:latin typeface="Cambria Math" panose="02040503050406030204" pitchFamily="18" charset="0"/>
                          <a:cs typeface="Times New Roman" pitchFamily="18" charset="0"/>
                        </a:rPr>
                        <m:t>𝐸</m:t>
                      </m:r>
                      <m:d>
                        <m:dPr>
                          <m:ctrlPr>
                            <a:rPr lang="en-US" sz="2400" i="1" dirty="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𝑌</m:t>
                          </m:r>
                        </m:e>
                      </m:d>
                    </m:oMath>
                  </m:oMathPara>
                </a14:m>
                <a:endParaRPr lang="en-US" sz="2400" dirty="0">
                  <a:cs typeface="Times New Roman" pitchFamily="18" charset="0"/>
                </a:endParaRPr>
              </a:p>
            </p:txBody>
          </p:sp>
        </mc:Choice>
        <mc:Fallback xmlns="">
          <p:sp>
            <p:nvSpPr>
              <p:cNvPr id="29" name="TextBox 28">
                <a:extLst>
                  <a:ext uri="{FF2B5EF4-FFF2-40B4-BE49-F238E27FC236}">
                    <a16:creationId xmlns:a16="http://schemas.microsoft.com/office/drawing/2014/main" id="{D7BB83C5-1A41-47F1-91C0-ECFBAD55B55A}"/>
                  </a:ext>
                </a:extLst>
              </p:cNvPr>
              <p:cNvSpPr txBox="1">
                <a:spLocks noRot="1" noChangeAspect="1" noMove="1" noResize="1" noEditPoints="1" noAdjustHandles="1" noChangeArrowheads="1" noChangeShapeType="1" noTextEdit="1"/>
              </p:cNvSpPr>
              <p:nvPr/>
            </p:nvSpPr>
            <p:spPr>
              <a:xfrm>
                <a:off x="650309" y="2629652"/>
                <a:ext cx="4759860" cy="461665"/>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0F4FE640-4EF8-429D-9ECC-45D9CF23D493}"/>
                  </a:ext>
                </a:extLst>
              </p:cNvPr>
              <p:cNvSpPr txBox="1"/>
              <p:nvPr/>
            </p:nvSpPr>
            <p:spPr>
              <a:xfrm>
                <a:off x="7647988" y="2115478"/>
                <a:ext cx="4212920" cy="853054"/>
              </a:xfrm>
              <a:prstGeom prst="rect">
                <a:avLst/>
              </a:prstGeom>
              <a:solidFill>
                <a:srgbClr val="FFFF66"/>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dirty="0" smtClean="0">
                          <a:latin typeface="Cambria Math" panose="02040503050406030204" pitchFamily="18" charset="0"/>
                          <a:cs typeface="Times New Roman" pitchFamily="18" charset="0"/>
                        </a:rPr>
                        <m:t>𝐸</m:t>
                      </m:r>
                      <m:d>
                        <m:dPr>
                          <m:ctrlPr>
                            <a:rPr lang="en-US" sz="2200" b="0" i="1" dirty="0" smtClean="0">
                              <a:latin typeface="Cambria Math" panose="02040503050406030204" pitchFamily="18" charset="0"/>
                              <a:cs typeface="Times New Roman" pitchFamily="18" charset="0"/>
                            </a:rPr>
                          </m:ctrlPr>
                        </m:dPr>
                        <m:e>
                          <m:nary>
                            <m:naryPr>
                              <m:chr m:val="∑"/>
                              <m:limLoc m:val="subSup"/>
                              <m:ctrlPr>
                                <a:rPr lang="en-US" sz="2200" b="0" i="1" dirty="0" smtClean="0">
                                  <a:latin typeface="Cambria Math" panose="02040503050406030204" pitchFamily="18" charset="0"/>
                                  <a:cs typeface="Times New Roman" pitchFamily="18" charset="0"/>
                                </a:rPr>
                              </m:ctrlPr>
                            </m:naryPr>
                            <m:sub>
                              <m:r>
                                <m:rPr>
                                  <m:brk m:alnAt="25"/>
                                </m:rPr>
                                <a:rPr lang="en-US" sz="2200" b="0" i="1" dirty="0" smtClean="0">
                                  <a:latin typeface="Cambria Math" panose="02040503050406030204" pitchFamily="18" charset="0"/>
                                  <a:cs typeface="Times New Roman" pitchFamily="18" charset="0"/>
                                </a:rPr>
                                <m:t>𝑖</m:t>
                              </m:r>
                              <m:r>
                                <a:rPr lang="en-US" sz="2200" b="0" i="1" dirty="0" smtClean="0">
                                  <a:latin typeface="Cambria Math" panose="02040503050406030204" pitchFamily="18" charset="0"/>
                                  <a:cs typeface="Times New Roman" pitchFamily="18" charset="0"/>
                                </a:rPr>
                                <m:t>=1</m:t>
                              </m:r>
                            </m:sub>
                            <m:sup>
                              <m:r>
                                <a:rPr lang="en-US" sz="2200" b="0" i="1" dirty="0" smtClean="0">
                                  <a:latin typeface="Cambria Math" panose="02040503050406030204" pitchFamily="18" charset="0"/>
                                  <a:cs typeface="Times New Roman" pitchFamily="18" charset="0"/>
                                </a:rPr>
                                <m:t>𝑛</m:t>
                              </m:r>
                            </m:sup>
                            <m:e>
                              <m:sSub>
                                <m:sSubPr>
                                  <m:ctrlPr>
                                    <a:rPr lang="en-US" sz="2200" b="0" i="1" dirty="0" smtClean="0">
                                      <a:latin typeface="Cambria Math" panose="02040503050406030204" pitchFamily="18" charset="0"/>
                                      <a:cs typeface="Times New Roman" pitchFamily="18" charset="0"/>
                                    </a:rPr>
                                  </m:ctrlPr>
                                </m:sSubPr>
                                <m:e>
                                  <m:r>
                                    <a:rPr lang="en-US" sz="2200" b="0" i="1" dirty="0" smtClean="0">
                                      <a:latin typeface="Cambria Math" panose="02040503050406030204" pitchFamily="18" charset="0"/>
                                      <a:cs typeface="Times New Roman" pitchFamily="18" charset="0"/>
                                    </a:rPr>
                                    <m:t>𝑎</m:t>
                                  </m:r>
                                </m:e>
                                <m:sub>
                                  <m:r>
                                    <a:rPr lang="en-US" sz="2200" b="0" i="1" dirty="0" smtClean="0">
                                      <a:latin typeface="Cambria Math" panose="02040503050406030204" pitchFamily="18" charset="0"/>
                                      <a:cs typeface="Times New Roman" pitchFamily="18" charset="0"/>
                                    </a:rPr>
                                    <m:t>𝑖</m:t>
                                  </m:r>
                                </m:sub>
                              </m:sSub>
                              <m:r>
                                <a:rPr lang="en-US" sz="2200" b="0" i="1" dirty="0" smtClean="0">
                                  <a:latin typeface="Cambria Math" panose="02040503050406030204" pitchFamily="18" charset="0"/>
                                  <a:cs typeface="Times New Roman" pitchFamily="18" charset="0"/>
                                </a:rPr>
                                <m:t> </m:t>
                              </m:r>
                              <m:sSub>
                                <m:sSubPr>
                                  <m:ctrlPr>
                                    <a:rPr lang="en-US" sz="2200" b="0" i="1" dirty="0" smtClean="0">
                                      <a:latin typeface="Cambria Math" panose="02040503050406030204" pitchFamily="18" charset="0"/>
                                      <a:cs typeface="Times New Roman" pitchFamily="18" charset="0"/>
                                    </a:rPr>
                                  </m:ctrlPr>
                                </m:sSubPr>
                                <m:e>
                                  <m:r>
                                    <a:rPr lang="en-US" sz="2200" b="0" i="1" dirty="0" smtClean="0">
                                      <a:latin typeface="Cambria Math" panose="02040503050406030204" pitchFamily="18" charset="0"/>
                                      <a:cs typeface="Times New Roman" pitchFamily="18" charset="0"/>
                                    </a:rPr>
                                    <m:t>𝑋</m:t>
                                  </m:r>
                                </m:e>
                                <m:sub>
                                  <m:r>
                                    <a:rPr lang="en-US" sz="2200" b="0" i="1" dirty="0" smtClean="0">
                                      <a:latin typeface="Cambria Math" panose="02040503050406030204" pitchFamily="18" charset="0"/>
                                      <a:cs typeface="Times New Roman" pitchFamily="18" charset="0"/>
                                    </a:rPr>
                                    <m:t>𝑖</m:t>
                                  </m:r>
                                </m:sub>
                              </m:sSub>
                            </m:e>
                          </m:nary>
                        </m:e>
                      </m:d>
                      <m:r>
                        <a:rPr lang="en-US" sz="2200" b="0" i="1" dirty="0" smtClean="0">
                          <a:latin typeface="Cambria Math" panose="02040503050406030204" pitchFamily="18" charset="0"/>
                          <a:cs typeface="Times New Roman" pitchFamily="18" charset="0"/>
                        </a:rPr>
                        <m:t>=</m:t>
                      </m:r>
                      <m:sSub>
                        <m:sSubPr>
                          <m:ctrlPr>
                            <a:rPr lang="en-US" sz="2200" i="1" dirty="0">
                              <a:latin typeface="Cambria Math" panose="02040503050406030204" pitchFamily="18" charset="0"/>
                              <a:cs typeface="Times New Roman" pitchFamily="18" charset="0"/>
                            </a:rPr>
                          </m:ctrlPr>
                        </m:sSubPr>
                        <m:e>
                          <m:r>
                            <a:rPr lang="en-US" sz="2200" i="1" dirty="0">
                              <a:latin typeface="Cambria Math" panose="02040503050406030204" pitchFamily="18" charset="0"/>
                              <a:cs typeface="Times New Roman" pitchFamily="18" charset="0"/>
                            </a:rPr>
                            <m:t>𝑎</m:t>
                          </m:r>
                        </m:e>
                        <m:sub>
                          <m:r>
                            <a:rPr lang="en-US" sz="2200" i="1" dirty="0">
                              <a:latin typeface="Cambria Math" panose="02040503050406030204" pitchFamily="18" charset="0"/>
                              <a:cs typeface="Times New Roman" pitchFamily="18" charset="0"/>
                            </a:rPr>
                            <m:t>𝑖</m:t>
                          </m:r>
                        </m:sub>
                      </m:sSub>
                      <m:nary>
                        <m:naryPr>
                          <m:chr m:val="∑"/>
                          <m:limLoc m:val="subSup"/>
                          <m:ctrlPr>
                            <a:rPr lang="en-US" sz="2200" i="1" dirty="0">
                              <a:latin typeface="Cambria Math" panose="02040503050406030204" pitchFamily="18" charset="0"/>
                              <a:cs typeface="Times New Roman" pitchFamily="18" charset="0"/>
                            </a:rPr>
                          </m:ctrlPr>
                        </m:naryPr>
                        <m:sub>
                          <m:r>
                            <m:rPr>
                              <m:brk m:alnAt="25"/>
                            </m:rPr>
                            <a:rPr lang="en-US" sz="2200" i="1" dirty="0">
                              <a:latin typeface="Cambria Math" panose="02040503050406030204" pitchFamily="18" charset="0"/>
                              <a:cs typeface="Times New Roman" pitchFamily="18" charset="0"/>
                            </a:rPr>
                            <m:t>𝑖</m:t>
                          </m:r>
                          <m:r>
                            <a:rPr lang="en-US" sz="2200" i="1" dirty="0">
                              <a:latin typeface="Cambria Math" panose="02040503050406030204" pitchFamily="18" charset="0"/>
                              <a:cs typeface="Times New Roman" pitchFamily="18" charset="0"/>
                            </a:rPr>
                            <m:t>=1</m:t>
                          </m:r>
                        </m:sub>
                        <m:sup>
                          <m:r>
                            <a:rPr lang="en-US" sz="2200" i="1" dirty="0">
                              <a:latin typeface="Cambria Math" panose="02040503050406030204" pitchFamily="18" charset="0"/>
                              <a:cs typeface="Times New Roman" pitchFamily="18" charset="0"/>
                            </a:rPr>
                            <m:t>𝑛</m:t>
                          </m:r>
                        </m:sup>
                        <m:e>
                          <m:sSub>
                            <m:sSubPr>
                              <m:ctrlPr>
                                <a:rPr lang="en-US" sz="2200" i="1" dirty="0">
                                  <a:latin typeface="Cambria Math" panose="02040503050406030204" pitchFamily="18" charset="0"/>
                                  <a:cs typeface="Times New Roman" pitchFamily="18" charset="0"/>
                                </a:rPr>
                              </m:ctrlPr>
                            </m:sSubPr>
                            <m:e>
                              <m:r>
                                <a:rPr lang="en-US" sz="2200" b="0" i="1" dirty="0" smtClean="0">
                                  <a:latin typeface="Cambria Math" panose="02040503050406030204" pitchFamily="18" charset="0"/>
                                  <a:cs typeface="Times New Roman" pitchFamily="18" charset="0"/>
                                </a:rPr>
                                <m:t>𝐸</m:t>
                              </m:r>
                              <m:r>
                                <a:rPr lang="en-US" sz="2200" b="0" i="1" dirty="0" smtClean="0">
                                  <a:latin typeface="Cambria Math" panose="02040503050406030204" pitchFamily="18" charset="0"/>
                                  <a:cs typeface="Times New Roman" pitchFamily="18" charset="0"/>
                                </a:rPr>
                                <m:t>(</m:t>
                              </m:r>
                              <m:r>
                                <a:rPr lang="en-US" sz="2200" i="1" dirty="0">
                                  <a:latin typeface="Cambria Math" panose="02040503050406030204" pitchFamily="18" charset="0"/>
                                  <a:cs typeface="Times New Roman" pitchFamily="18" charset="0"/>
                                </a:rPr>
                                <m:t>𝑋</m:t>
                              </m:r>
                            </m:e>
                            <m:sub>
                              <m:r>
                                <a:rPr lang="en-US" sz="2200" i="1" dirty="0">
                                  <a:latin typeface="Cambria Math" panose="02040503050406030204" pitchFamily="18" charset="0"/>
                                  <a:cs typeface="Times New Roman" pitchFamily="18" charset="0"/>
                                </a:rPr>
                                <m:t>𝑖</m:t>
                              </m:r>
                            </m:sub>
                          </m:sSub>
                          <m:r>
                            <a:rPr lang="en-US" sz="2200" b="0" i="1" dirty="0" smtClean="0">
                              <a:latin typeface="Cambria Math" panose="02040503050406030204" pitchFamily="18" charset="0"/>
                              <a:cs typeface="Times New Roman" pitchFamily="18" charset="0"/>
                            </a:rPr>
                            <m:t>)</m:t>
                          </m:r>
                        </m:e>
                      </m:nary>
                    </m:oMath>
                  </m:oMathPara>
                </a14:m>
                <a:endParaRPr lang="en-US" sz="2200" dirty="0">
                  <a:cs typeface="Times New Roman" pitchFamily="18" charset="0"/>
                </a:endParaRPr>
              </a:p>
            </p:txBody>
          </p:sp>
        </mc:Choice>
        <mc:Fallback xmlns="">
          <p:sp>
            <p:nvSpPr>
              <p:cNvPr id="30" name="TextBox 29">
                <a:extLst>
                  <a:ext uri="{FF2B5EF4-FFF2-40B4-BE49-F238E27FC236}">
                    <a16:creationId xmlns:a16="http://schemas.microsoft.com/office/drawing/2014/main" id="{0F4FE640-4EF8-429D-9ECC-45D9CF23D493}"/>
                  </a:ext>
                </a:extLst>
              </p:cNvPr>
              <p:cNvSpPr txBox="1">
                <a:spLocks noRot="1" noChangeAspect="1" noMove="1" noResize="1" noEditPoints="1" noAdjustHandles="1" noChangeArrowheads="1" noChangeShapeType="1" noTextEdit="1"/>
              </p:cNvSpPr>
              <p:nvPr/>
            </p:nvSpPr>
            <p:spPr>
              <a:xfrm>
                <a:off x="7647988" y="2115478"/>
                <a:ext cx="4212920" cy="853054"/>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B93D06DA-2C41-413B-9D5B-BE78AB1819E7}"/>
                  </a:ext>
                </a:extLst>
              </p:cNvPr>
              <p:cNvSpPr txBox="1"/>
              <p:nvPr/>
            </p:nvSpPr>
            <p:spPr>
              <a:xfrm>
                <a:off x="8393065" y="3480082"/>
                <a:ext cx="3503478" cy="2221698"/>
              </a:xfrm>
              <a:prstGeom prst="rect">
                <a:avLst/>
              </a:prstGeom>
              <a:solidFill>
                <a:srgbClr val="FFFF66"/>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dirty="0" smtClean="0">
                          <a:latin typeface="Cambria Math" panose="02040503050406030204" pitchFamily="18" charset="0"/>
                          <a:cs typeface="Times New Roman" pitchFamily="18" charset="0"/>
                        </a:rPr>
                        <m:t>𝑉𝑎𝑟</m:t>
                      </m:r>
                      <m:d>
                        <m:dPr>
                          <m:ctrlPr>
                            <a:rPr lang="en-US" sz="2200" b="0" i="1" dirty="0" smtClean="0">
                              <a:latin typeface="Cambria Math" panose="02040503050406030204" pitchFamily="18" charset="0"/>
                              <a:cs typeface="Times New Roman" pitchFamily="18" charset="0"/>
                            </a:rPr>
                          </m:ctrlPr>
                        </m:dPr>
                        <m:e>
                          <m:nary>
                            <m:naryPr>
                              <m:chr m:val="∑"/>
                              <m:limLoc m:val="subSup"/>
                              <m:ctrlPr>
                                <a:rPr lang="en-US" sz="2200" b="0" i="1" dirty="0" smtClean="0">
                                  <a:latin typeface="Cambria Math" panose="02040503050406030204" pitchFamily="18" charset="0"/>
                                  <a:cs typeface="Times New Roman" pitchFamily="18" charset="0"/>
                                </a:rPr>
                              </m:ctrlPr>
                            </m:naryPr>
                            <m:sub>
                              <m:r>
                                <m:rPr>
                                  <m:brk m:alnAt="25"/>
                                </m:rPr>
                                <a:rPr lang="en-US" sz="2200" b="0" i="1" dirty="0" smtClean="0">
                                  <a:latin typeface="Cambria Math" panose="02040503050406030204" pitchFamily="18" charset="0"/>
                                  <a:cs typeface="Times New Roman" pitchFamily="18" charset="0"/>
                                </a:rPr>
                                <m:t>𝑖</m:t>
                              </m:r>
                              <m:r>
                                <a:rPr lang="en-US" sz="2200" b="0" i="1" dirty="0" smtClean="0">
                                  <a:latin typeface="Cambria Math" panose="02040503050406030204" pitchFamily="18" charset="0"/>
                                  <a:cs typeface="Times New Roman" pitchFamily="18" charset="0"/>
                                </a:rPr>
                                <m:t>=1</m:t>
                              </m:r>
                            </m:sub>
                            <m:sup>
                              <m:r>
                                <a:rPr lang="en-US" sz="2200" b="0" i="1" dirty="0" smtClean="0">
                                  <a:latin typeface="Cambria Math" panose="02040503050406030204" pitchFamily="18" charset="0"/>
                                  <a:cs typeface="Times New Roman" pitchFamily="18" charset="0"/>
                                </a:rPr>
                                <m:t>𝑛</m:t>
                              </m:r>
                            </m:sup>
                            <m:e>
                              <m:sSub>
                                <m:sSubPr>
                                  <m:ctrlPr>
                                    <a:rPr lang="en-US" sz="2200" b="0" i="1" dirty="0" smtClean="0">
                                      <a:latin typeface="Cambria Math" panose="02040503050406030204" pitchFamily="18" charset="0"/>
                                      <a:cs typeface="Times New Roman" pitchFamily="18" charset="0"/>
                                    </a:rPr>
                                  </m:ctrlPr>
                                </m:sSubPr>
                                <m:e>
                                  <m:r>
                                    <a:rPr lang="en-US" sz="2200" b="0" i="1" dirty="0" smtClean="0">
                                      <a:latin typeface="Cambria Math" panose="02040503050406030204" pitchFamily="18" charset="0"/>
                                      <a:cs typeface="Times New Roman" pitchFamily="18" charset="0"/>
                                    </a:rPr>
                                    <m:t>𝑎</m:t>
                                  </m:r>
                                </m:e>
                                <m:sub>
                                  <m:r>
                                    <a:rPr lang="en-US" sz="2200" b="0" i="1" dirty="0" smtClean="0">
                                      <a:latin typeface="Cambria Math" panose="02040503050406030204" pitchFamily="18" charset="0"/>
                                      <a:cs typeface="Times New Roman" pitchFamily="18" charset="0"/>
                                    </a:rPr>
                                    <m:t>𝑖</m:t>
                                  </m:r>
                                </m:sub>
                              </m:sSub>
                              <m:r>
                                <a:rPr lang="en-US" sz="2200" b="0" i="1" dirty="0" smtClean="0">
                                  <a:latin typeface="Cambria Math" panose="02040503050406030204" pitchFamily="18" charset="0"/>
                                  <a:cs typeface="Times New Roman" pitchFamily="18" charset="0"/>
                                </a:rPr>
                                <m:t> </m:t>
                              </m:r>
                              <m:sSub>
                                <m:sSubPr>
                                  <m:ctrlPr>
                                    <a:rPr lang="en-US" sz="2200" b="0" i="1" dirty="0" smtClean="0">
                                      <a:latin typeface="Cambria Math" panose="02040503050406030204" pitchFamily="18" charset="0"/>
                                      <a:cs typeface="Times New Roman" pitchFamily="18" charset="0"/>
                                    </a:rPr>
                                  </m:ctrlPr>
                                </m:sSubPr>
                                <m:e>
                                  <m:r>
                                    <a:rPr lang="en-US" sz="2200" b="0" i="1" dirty="0" smtClean="0">
                                      <a:latin typeface="Cambria Math" panose="02040503050406030204" pitchFamily="18" charset="0"/>
                                      <a:cs typeface="Times New Roman" pitchFamily="18" charset="0"/>
                                    </a:rPr>
                                    <m:t>𝑋</m:t>
                                  </m:r>
                                </m:e>
                                <m:sub>
                                  <m:r>
                                    <a:rPr lang="en-US" sz="2200" b="0" i="1" dirty="0" smtClean="0">
                                      <a:latin typeface="Cambria Math" panose="02040503050406030204" pitchFamily="18" charset="0"/>
                                      <a:cs typeface="Times New Roman" pitchFamily="18" charset="0"/>
                                    </a:rPr>
                                    <m:t>𝑖</m:t>
                                  </m:r>
                                </m:sub>
                              </m:sSub>
                            </m:e>
                          </m:nary>
                        </m:e>
                      </m:d>
                      <m:r>
                        <a:rPr lang="en-US" sz="2200" b="0" i="1" dirty="0" smtClean="0">
                          <a:latin typeface="Cambria Math" panose="02040503050406030204" pitchFamily="18" charset="0"/>
                          <a:cs typeface="Times New Roman" pitchFamily="18" charset="0"/>
                        </a:rPr>
                        <m:t>=</m:t>
                      </m:r>
                      <m:sSubSup>
                        <m:sSubSupPr>
                          <m:ctrlPr>
                            <a:rPr lang="en-US" sz="2200" b="0" i="1" dirty="0" smtClean="0">
                              <a:latin typeface="Cambria Math" panose="02040503050406030204" pitchFamily="18" charset="0"/>
                              <a:cs typeface="Times New Roman" pitchFamily="18" charset="0"/>
                            </a:rPr>
                          </m:ctrlPr>
                        </m:sSubSupPr>
                        <m:e>
                          <m:r>
                            <a:rPr lang="en-US" sz="2200" b="0" i="1" dirty="0" smtClean="0">
                              <a:latin typeface="Cambria Math" panose="02040503050406030204" pitchFamily="18" charset="0"/>
                              <a:cs typeface="Times New Roman" pitchFamily="18" charset="0"/>
                            </a:rPr>
                            <m:t>𝑎</m:t>
                          </m:r>
                        </m:e>
                        <m:sub>
                          <m:r>
                            <a:rPr lang="en-US" sz="2200" b="0" i="1" dirty="0" smtClean="0">
                              <a:latin typeface="Cambria Math" panose="02040503050406030204" pitchFamily="18" charset="0"/>
                              <a:cs typeface="Times New Roman" pitchFamily="18" charset="0"/>
                            </a:rPr>
                            <m:t>𝑖</m:t>
                          </m:r>
                        </m:sub>
                        <m:sup>
                          <m:r>
                            <a:rPr lang="en-US" sz="2200" b="0" i="1" dirty="0" smtClean="0">
                              <a:latin typeface="Cambria Math" panose="02040503050406030204" pitchFamily="18" charset="0"/>
                              <a:cs typeface="Times New Roman" pitchFamily="18" charset="0"/>
                            </a:rPr>
                            <m:t>2</m:t>
                          </m:r>
                        </m:sup>
                      </m:sSubSup>
                      <m:nary>
                        <m:naryPr>
                          <m:chr m:val="∑"/>
                          <m:limLoc m:val="subSup"/>
                          <m:ctrlPr>
                            <a:rPr lang="en-US" sz="2200" i="1" dirty="0">
                              <a:latin typeface="Cambria Math" panose="02040503050406030204" pitchFamily="18" charset="0"/>
                              <a:cs typeface="Times New Roman" pitchFamily="18" charset="0"/>
                            </a:rPr>
                          </m:ctrlPr>
                        </m:naryPr>
                        <m:sub>
                          <m:r>
                            <m:rPr>
                              <m:brk m:alnAt="25"/>
                            </m:rPr>
                            <a:rPr lang="en-US" sz="2200" i="1" dirty="0">
                              <a:latin typeface="Cambria Math" panose="02040503050406030204" pitchFamily="18" charset="0"/>
                              <a:cs typeface="Times New Roman" pitchFamily="18" charset="0"/>
                            </a:rPr>
                            <m:t>𝑖</m:t>
                          </m:r>
                          <m:r>
                            <a:rPr lang="en-US" sz="2200" i="1" dirty="0">
                              <a:latin typeface="Cambria Math" panose="02040503050406030204" pitchFamily="18" charset="0"/>
                              <a:cs typeface="Times New Roman" pitchFamily="18" charset="0"/>
                            </a:rPr>
                            <m:t>=1</m:t>
                          </m:r>
                        </m:sub>
                        <m:sup>
                          <m:r>
                            <a:rPr lang="en-US" sz="2200" i="1" dirty="0">
                              <a:latin typeface="Cambria Math" panose="02040503050406030204" pitchFamily="18" charset="0"/>
                              <a:cs typeface="Times New Roman" pitchFamily="18" charset="0"/>
                            </a:rPr>
                            <m:t>𝑛</m:t>
                          </m:r>
                        </m:sup>
                        <m:e>
                          <m:r>
                            <a:rPr lang="en-US" sz="2200" b="0" i="1" dirty="0" smtClean="0">
                              <a:latin typeface="Cambria Math" panose="02040503050406030204" pitchFamily="18" charset="0"/>
                              <a:cs typeface="Times New Roman" pitchFamily="18" charset="0"/>
                            </a:rPr>
                            <m:t>𝑉𝑎𝑟</m:t>
                          </m:r>
                          <m:d>
                            <m:dPr>
                              <m:ctrlPr>
                                <a:rPr lang="en-US" sz="2200" b="0" i="1" dirty="0" smtClean="0">
                                  <a:latin typeface="Cambria Math" panose="02040503050406030204" pitchFamily="18" charset="0"/>
                                  <a:cs typeface="Times New Roman" pitchFamily="18" charset="0"/>
                                </a:rPr>
                              </m:ctrlPr>
                            </m:dPr>
                            <m:e>
                              <m:sSub>
                                <m:sSubPr>
                                  <m:ctrlPr>
                                    <a:rPr lang="en-US" sz="2200" b="0" i="1" dirty="0" smtClean="0">
                                      <a:latin typeface="Cambria Math" panose="02040503050406030204" pitchFamily="18" charset="0"/>
                                      <a:cs typeface="Times New Roman" pitchFamily="18" charset="0"/>
                                    </a:rPr>
                                  </m:ctrlPr>
                                </m:sSubPr>
                                <m:e>
                                  <m:r>
                                    <a:rPr lang="en-US" sz="2200" b="0" i="1" dirty="0" smtClean="0">
                                      <a:latin typeface="Cambria Math" panose="02040503050406030204" pitchFamily="18" charset="0"/>
                                      <a:cs typeface="Times New Roman" pitchFamily="18" charset="0"/>
                                    </a:rPr>
                                    <m:t>𝑋</m:t>
                                  </m:r>
                                </m:e>
                                <m:sub>
                                  <m:r>
                                    <a:rPr lang="en-US" sz="2200" b="0" i="1" dirty="0" smtClean="0">
                                      <a:latin typeface="Cambria Math" panose="02040503050406030204" pitchFamily="18" charset="0"/>
                                      <a:cs typeface="Times New Roman" pitchFamily="18" charset="0"/>
                                    </a:rPr>
                                    <m:t>𝑖</m:t>
                                  </m:r>
                                </m:sub>
                              </m:sSub>
                            </m:e>
                          </m:d>
                        </m:e>
                      </m:nary>
                      <m:r>
                        <a:rPr lang="en-US" sz="2200" b="0" i="1" dirty="0" smtClean="0">
                          <a:latin typeface="Cambria Math" panose="02040503050406030204" pitchFamily="18" charset="0"/>
                          <a:cs typeface="Times New Roman" pitchFamily="18" charset="0"/>
                        </a:rPr>
                        <m:t>+</m:t>
                      </m:r>
                      <m:sSub>
                        <m:sSubPr>
                          <m:ctrlPr>
                            <a:rPr lang="en-US" sz="2200" b="0" i="1" dirty="0" smtClean="0">
                              <a:latin typeface="Cambria Math" panose="02040503050406030204" pitchFamily="18" charset="0"/>
                              <a:cs typeface="Times New Roman" pitchFamily="18" charset="0"/>
                            </a:rPr>
                          </m:ctrlPr>
                        </m:sSubPr>
                        <m:e>
                          <m:r>
                            <a:rPr lang="en-US" sz="2200" b="0" i="1" dirty="0" smtClean="0">
                              <a:latin typeface="Cambria Math" panose="02040503050406030204" pitchFamily="18" charset="0"/>
                              <a:cs typeface="Times New Roman" pitchFamily="18" charset="0"/>
                            </a:rPr>
                            <m:t>𝑎</m:t>
                          </m:r>
                        </m:e>
                        <m:sub>
                          <m:r>
                            <a:rPr lang="en-US" sz="2200" b="0" i="1" dirty="0" smtClean="0">
                              <a:latin typeface="Cambria Math" panose="02040503050406030204" pitchFamily="18" charset="0"/>
                              <a:cs typeface="Times New Roman" pitchFamily="18" charset="0"/>
                            </a:rPr>
                            <m:t>𝑖</m:t>
                          </m:r>
                        </m:sub>
                      </m:sSub>
                      <m:sSub>
                        <m:sSubPr>
                          <m:ctrlPr>
                            <a:rPr lang="en-US" sz="2200" b="0" i="1" dirty="0" smtClean="0">
                              <a:latin typeface="Cambria Math" panose="02040503050406030204" pitchFamily="18" charset="0"/>
                              <a:cs typeface="Times New Roman" pitchFamily="18" charset="0"/>
                            </a:rPr>
                          </m:ctrlPr>
                        </m:sSubPr>
                        <m:e>
                          <m:r>
                            <a:rPr lang="en-US" sz="2200" b="0" i="1" dirty="0" smtClean="0">
                              <a:latin typeface="Cambria Math" panose="02040503050406030204" pitchFamily="18" charset="0"/>
                              <a:cs typeface="Times New Roman" pitchFamily="18" charset="0"/>
                            </a:rPr>
                            <m:t>𝑎</m:t>
                          </m:r>
                        </m:e>
                        <m:sub>
                          <m:r>
                            <a:rPr lang="en-US" sz="2200" b="0" i="1" dirty="0" smtClean="0">
                              <a:latin typeface="Cambria Math" panose="02040503050406030204" pitchFamily="18" charset="0"/>
                              <a:cs typeface="Times New Roman" pitchFamily="18" charset="0"/>
                            </a:rPr>
                            <m:t>𝑗</m:t>
                          </m:r>
                        </m:sub>
                      </m:sSub>
                      <m:r>
                        <a:rPr lang="en-US" sz="2200" b="0" i="1" dirty="0" smtClean="0">
                          <a:latin typeface="Cambria Math" panose="02040503050406030204" pitchFamily="18" charset="0"/>
                          <a:cs typeface="Times New Roman" pitchFamily="18" charset="0"/>
                        </a:rPr>
                        <m:t> </m:t>
                      </m:r>
                      <m:nary>
                        <m:naryPr>
                          <m:chr m:val="∑"/>
                          <m:limLoc m:val="subSup"/>
                          <m:ctrlPr>
                            <a:rPr lang="en-US" sz="2200" b="0" i="1" dirty="0" smtClean="0">
                              <a:latin typeface="Cambria Math" panose="02040503050406030204" pitchFamily="18" charset="0"/>
                              <a:cs typeface="Times New Roman" pitchFamily="18" charset="0"/>
                            </a:rPr>
                          </m:ctrlPr>
                        </m:naryPr>
                        <m:sub>
                          <m:r>
                            <m:rPr>
                              <m:brk m:alnAt="25"/>
                            </m:rPr>
                            <a:rPr lang="en-US" sz="2200" b="0" i="1" dirty="0" smtClean="0">
                              <a:latin typeface="Cambria Math" panose="02040503050406030204" pitchFamily="18" charset="0"/>
                              <a:cs typeface="Times New Roman" pitchFamily="18" charset="0"/>
                            </a:rPr>
                            <m:t>𝑖</m:t>
                          </m:r>
                          <m:r>
                            <a:rPr lang="en-US" sz="2200" b="0" i="1" dirty="0" smtClean="0">
                              <a:latin typeface="Cambria Math" panose="02040503050406030204" pitchFamily="18" charset="0"/>
                              <a:ea typeface="Cambria Math" panose="02040503050406030204" pitchFamily="18" charset="0"/>
                              <a:cs typeface="Times New Roman" pitchFamily="18" charset="0"/>
                            </a:rPr>
                            <m:t>≠</m:t>
                          </m:r>
                          <m:r>
                            <a:rPr lang="en-US" sz="2200" b="0" i="1" dirty="0" smtClean="0">
                              <a:latin typeface="Cambria Math" panose="02040503050406030204" pitchFamily="18" charset="0"/>
                              <a:ea typeface="Cambria Math" panose="02040503050406030204" pitchFamily="18" charset="0"/>
                              <a:cs typeface="Times New Roman" pitchFamily="18" charset="0"/>
                            </a:rPr>
                            <m:t>𝑗</m:t>
                          </m:r>
                          <m:r>
                            <a:rPr lang="en-US" sz="2200" b="0" i="1" dirty="0" smtClean="0">
                              <a:latin typeface="Cambria Math" panose="02040503050406030204" pitchFamily="18" charset="0"/>
                              <a:ea typeface="Cambria Math" panose="02040503050406030204" pitchFamily="18" charset="0"/>
                              <a:cs typeface="Times New Roman" pitchFamily="18" charset="0"/>
                            </a:rPr>
                            <m:t>=1</m:t>
                          </m:r>
                        </m:sub>
                        <m:sup>
                          <m:r>
                            <a:rPr lang="en-US" sz="2200" b="0" i="1" dirty="0" smtClean="0">
                              <a:latin typeface="Cambria Math" panose="02040503050406030204" pitchFamily="18" charset="0"/>
                              <a:cs typeface="Times New Roman" pitchFamily="18" charset="0"/>
                            </a:rPr>
                            <m:t>𝑛</m:t>
                          </m:r>
                        </m:sup>
                        <m:e>
                          <m:r>
                            <a:rPr lang="en-US" sz="2200" b="0" i="1" dirty="0" smtClean="0">
                              <a:latin typeface="Cambria Math" panose="02040503050406030204" pitchFamily="18" charset="0"/>
                              <a:cs typeface="Times New Roman" pitchFamily="18" charset="0"/>
                            </a:rPr>
                            <m:t>𝐶𝑜𝑣</m:t>
                          </m:r>
                          <m:d>
                            <m:dPr>
                              <m:ctrlPr>
                                <a:rPr lang="en-US" sz="2200" b="0" i="1" dirty="0" smtClean="0">
                                  <a:latin typeface="Cambria Math" panose="02040503050406030204" pitchFamily="18" charset="0"/>
                                  <a:cs typeface="Times New Roman" pitchFamily="18" charset="0"/>
                                </a:rPr>
                              </m:ctrlPr>
                            </m:dPr>
                            <m:e>
                              <m:sSub>
                                <m:sSubPr>
                                  <m:ctrlPr>
                                    <a:rPr lang="en-US" sz="2200" i="1" dirty="0">
                                      <a:latin typeface="Cambria Math" panose="02040503050406030204" pitchFamily="18" charset="0"/>
                                      <a:cs typeface="Times New Roman" pitchFamily="18" charset="0"/>
                                    </a:rPr>
                                  </m:ctrlPr>
                                </m:sSubPr>
                                <m:e>
                                  <m:r>
                                    <a:rPr lang="en-US" sz="2200" i="1" dirty="0">
                                      <a:latin typeface="Cambria Math" panose="02040503050406030204" pitchFamily="18" charset="0"/>
                                      <a:cs typeface="Times New Roman" pitchFamily="18" charset="0"/>
                                    </a:rPr>
                                    <m:t>𝑋</m:t>
                                  </m:r>
                                </m:e>
                                <m:sub>
                                  <m:r>
                                    <a:rPr lang="en-US" sz="2200" i="1" dirty="0">
                                      <a:latin typeface="Cambria Math" panose="02040503050406030204" pitchFamily="18" charset="0"/>
                                      <a:cs typeface="Times New Roman" pitchFamily="18" charset="0"/>
                                    </a:rPr>
                                    <m:t>𝑖</m:t>
                                  </m:r>
                                </m:sub>
                              </m:sSub>
                              <m:r>
                                <a:rPr lang="en-US" sz="2200" b="0" i="1" dirty="0" smtClean="0">
                                  <a:latin typeface="Cambria Math" panose="02040503050406030204" pitchFamily="18" charset="0"/>
                                  <a:cs typeface="Times New Roman" pitchFamily="18" charset="0"/>
                                </a:rPr>
                                <m:t>,</m:t>
                              </m:r>
                              <m:sSub>
                                <m:sSubPr>
                                  <m:ctrlPr>
                                    <a:rPr lang="en-US" sz="2200" i="1" dirty="0">
                                      <a:latin typeface="Cambria Math" panose="02040503050406030204" pitchFamily="18" charset="0"/>
                                      <a:cs typeface="Times New Roman" pitchFamily="18" charset="0"/>
                                    </a:rPr>
                                  </m:ctrlPr>
                                </m:sSubPr>
                                <m:e>
                                  <m:r>
                                    <a:rPr lang="en-US" sz="2200" i="1" dirty="0">
                                      <a:latin typeface="Cambria Math" panose="02040503050406030204" pitchFamily="18" charset="0"/>
                                      <a:cs typeface="Times New Roman" pitchFamily="18" charset="0"/>
                                    </a:rPr>
                                    <m:t>𝑋</m:t>
                                  </m:r>
                                </m:e>
                                <m:sub>
                                  <m:r>
                                    <a:rPr lang="en-US" sz="2200" b="0" i="1" dirty="0" smtClean="0">
                                      <a:latin typeface="Cambria Math" panose="02040503050406030204" pitchFamily="18" charset="0"/>
                                      <a:cs typeface="Times New Roman" pitchFamily="18" charset="0"/>
                                    </a:rPr>
                                    <m:t>𝑗</m:t>
                                  </m:r>
                                </m:sub>
                              </m:sSub>
                            </m:e>
                          </m:d>
                        </m:e>
                      </m:nary>
                    </m:oMath>
                  </m:oMathPara>
                </a14:m>
                <a:endParaRPr lang="en-US" sz="2200" dirty="0">
                  <a:cs typeface="Times New Roman" pitchFamily="18" charset="0"/>
                </a:endParaRPr>
              </a:p>
            </p:txBody>
          </p:sp>
        </mc:Choice>
        <mc:Fallback xmlns="">
          <p:sp>
            <p:nvSpPr>
              <p:cNvPr id="31" name="TextBox 30">
                <a:extLst>
                  <a:ext uri="{FF2B5EF4-FFF2-40B4-BE49-F238E27FC236}">
                    <a16:creationId xmlns:a16="http://schemas.microsoft.com/office/drawing/2014/main" id="{B93D06DA-2C41-413B-9D5B-BE78AB1819E7}"/>
                  </a:ext>
                </a:extLst>
              </p:cNvPr>
              <p:cNvSpPr txBox="1">
                <a:spLocks noRot="1" noChangeAspect="1" noMove="1" noResize="1" noEditPoints="1" noAdjustHandles="1" noChangeArrowheads="1" noChangeShapeType="1" noTextEdit="1"/>
              </p:cNvSpPr>
              <p:nvPr/>
            </p:nvSpPr>
            <p:spPr>
              <a:xfrm>
                <a:off x="8393065" y="3480082"/>
                <a:ext cx="3503478" cy="2221698"/>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F0066C27-8D77-4628-8D2A-F75046872346}"/>
                  </a:ext>
                </a:extLst>
              </p:cNvPr>
              <p:cNvSpPr txBox="1"/>
              <p:nvPr/>
            </p:nvSpPr>
            <p:spPr>
              <a:xfrm>
                <a:off x="812005" y="5276910"/>
                <a:ext cx="4411416" cy="1183273"/>
              </a:xfrm>
              <a:prstGeom prst="rect">
                <a:avLst/>
              </a:prstGeom>
              <a:solidFill>
                <a:srgbClr val="FFCCFF"/>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cs typeface="Times New Roman" pitchFamily="18" charset="0"/>
                        </a:rPr>
                        <m:t>𝐶𝑜𝑣</m:t>
                      </m:r>
                      <m:d>
                        <m:dPr>
                          <m:ctrlPr>
                            <a:rPr lang="en-US" sz="2400" b="0" i="1" dirty="0" smtClean="0">
                              <a:latin typeface="Cambria Math" panose="02040503050406030204" pitchFamily="18" charset="0"/>
                              <a:cs typeface="Times New Roman" pitchFamily="18" charset="0"/>
                            </a:rPr>
                          </m:ctrlPr>
                        </m:dPr>
                        <m:e>
                          <m:r>
                            <a:rPr lang="en-US" sz="2400" b="0" i="1" dirty="0" smtClean="0">
                              <a:latin typeface="Cambria Math" panose="02040503050406030204" pitchFamily="18" charset="0"/>
                              <a:cs typeface="Times New Roman" pitchFamily="18" charset="0"/>
                            </a:rPr>
                            <m:t>𝑎𝑋</m:t>
                          </m:r>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𝑏𝑌</m:t>
                          </m:r>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𝑐𝑍</m:t>
                          </m:r>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𝑑𝑊</m:t>
                          </m:r>
                        </m:e>
                      </m:d>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𝑎𝑐</m:t>
                      </m:r>
                      <m:r>
                        <a:rPr lang="en-US" sz="2400" b="0" i="1" dirty="0" smtClean="0">
                          <a:latin typeface="Cambria Math" panose="02040503050406030204" pitchFamily="18" charset="0"/>
                          <a:cs typeface="Times New Roman" pitchFamily="18" charset="0"/>
                        </a:rPr>
                        <m:t> </m:t>
                      </m:r>
                      <m:r>
                        <a:rPr lang="en-US" sz="2400" b="0" i="1" dirty="0" smtClean="0">
                          <a:latin typeface="Cambria Math" panose="02040503050406030204" pitchFamily="18" charset="0"/>
                          <a:cs typeface="Times New Roman" pitchFamily="18" charset="0"/>
                        </a:rPr>
                        <m:t>𝐶𝑜𝑣</m:t>
                      </m:r>
                      <m:r>
                        <a:rPr lang="en-US" sz="2400" i="1" dirty="0" smtClean="0">
                          <a:latin typeface="Cambria Math" panose="02040503050406030204" pitchFamily="18" charset="0"/>
                          <a:cs typeface="Times New Roman" pitchFamily="18" charset="0"/>
                        </a:rPr>
                        <m:t>(</m:t>
                      </m:r>
                      <m:r>
                        <a:rPr lang="en-US" sz="2400" i="1" dirty="0" smtClean="0">
                          <a:latin typeface="Cambria Math" panose="02040503050406030204" pitchFamily="18" charset="0"/>
                          <a:cs typeface="Times New Roman" pitchFamily="18" charset="0"/>
                        </a:rPr>
                        <m:t>𝑋</m:t>
                      </m:r>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𝑍</m:t>
                      </m:r>
                      <m:r>
                        <a:rPr lang="en-US" sz="2400" b="0" i="1" dirty="0">
                          <a:latin typeface="Cambria Math" panose="02040503050406030204" pitchFamily="18" charset="0"/>
                          <a:cs typeface="Times New Roman" pitchFamily="18" charset="0"/>
                        </a:rPr>
                        <m:t>)</m:t>
                      </m:r>
                      <m:r>
                        <a:rPr lang="en-US" sz="2400" i="1" dirty="0" smtClean="0">
                          <a:latin typeface="Cambria Math" panose="02040503050406030204" pitchFamily="18" charset="0"/>
                          <a:cs typeface="Times New Roman" pitchFamily="18" charset="0"/>
                        </a:rPr>
                        <m:t>+</m:t>
                      </m:r>
                      <m:r>
                        <a:rPr lang="en-US" sz="2400" i="1" dirty="0" smtClean="0">
                          <a:latin typeface="Cambria Math" panose="02040503050406030204" pitchFamily="18" charset="0"/>
                          <a:cs typeface="Times New Roman" pitchFamily="18" charset="0"/>
                        </a:rPr>
                        <m:t>𝑎𝑑</m:t>
                      </m:r>
                      <m:r>
                        <a:rPr lang="en-US" sz="2400" i="1" dirty="0" smtClean="0">
                          <a:latin typeface="Cambria Math" panose="02040503050406030204" pitchFamily="18" charset="0"/>
                          <a:cs typeface="Times New Roman" pitchFamily="18" charset="0"/>
                        </a:rPr>
                        <m:t> </m:t>
                      </m:r>
                      <m:r>
                        <a:rPr lang="en-US" sz="2400" i="1" dirty="0" smtClean="0">
                          <a:latin typeface="Cambria Math" panose="02040503050406030204" pitchFamily="18" charset="0"/>
                          <a:cs typeface="Times New Roman" pitchFamily="18" charset="0"/>
                        </a:rPr>
                        <m:t>𝐶𝑜𝑣</m:t>
                      </m:r>
                      <m:r>
                        <a:rPr lang="en-US" sz="2400" i="1" dirty="0" smtClean="0">
                          <a:latin typeface="Cambria Math" panose="02040503050406030204" pitchFamily="18" charset="0"/>
                          <a:cs typeface="Times New Roman" pitchFamily="18" charset="0"/>
                        </a:rPr>
                        <m:t>(</m:t>
                      </m:r>
                      <m:r>
                        <a:rPr lang="en-US" sz="2400" i="1" dirty="0" smtClean="0">
                          <a:latin typeface="Cambria Math" panose="02040503050406030204" pitchFamily="18" charset="0"/>
                          <a:cs typeface="Times New Roman" pitchFamily="18" charset="0"/>
                        </a:rPr>
                        <m:t>𝑋</m:t>
                      </m:r>
                      <m:r>
                        <a:rPr lang="en-US" sz="2400" i="1" dirty="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𝑊</m:t>
                      </m:r>
                      <m:r>
                        <a:rPr lang="en-US" sz="2400" b="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𝑏𝑐</m:t>
                      </m:r>
                      <m:r>
                        <a:rPr lang="en-US" sz="2400" i="1" dirty="0" smtClean="0">
                          <a:latin typeface="Cambria Math" panose="02040503050406030204" pitchFamily="18" charset="0"/>
                          <a:cs typeface="Times New Roman" pitchFamily="18" charset="0"/>
                        </a:rPr>
                        <m:t> </m:t>
                      </m:r>
                      <m:r>
                        <a:rPr lang="en-US" sz="2400" i="1" dirty="0" smtClean="0">
                          <a:latin typeface="Cambria Math" panose="02040503050406030204" pitchFamily="18" charset="0"/>
                          <a:cs typeface="Times New Roman" pitchFamily="18" charset="0"/>
                        </a:rPr>
                        <m:t>𝐶𝑜𝑣</m:t>
                      </m:r>
                      <m:r>
                        <a:rPr lang="en-US" sz="240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𝑌</m:t>
                      </m:r>
                      <m:r>
                        <a:rPr lang="en-US" sz="2400" i="1" dirty="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𝑍</m:t>
                      </m:r>
                      <m:r>
                        <a:rPr lang="en-US" sz="2400" i="1" dirty="0">
                          <a:latin typeface="Cambria Math" panose="02040503050406030204" pitchFamily="18" charset="0"/>
                          <a:cs typeface="Times New Roman" pitchFamily="18" charset="0"/>
                        </a:rPr>
                        <m:t>)</m:t>
                      </m:r>
                      <m:r>
                        <a:rPr lang="en-US" sz="2400" i="1" dirty="0" smtClean="0">
                          <a:latin typeface="Cambria Math" panose="02040503050406030204" pitchFamily="18" charset="0"/>
                          <a:cs typeface="Times New Roman" pitchFamily="18" charset="0"/>
                        </a:rPr>
                        <m:t>+</m:t>
                      </m:r>
                      <m:r>
                        <a:rPr lang="en-US" sz="2400" i="1" dirty="0">
                          <a:latin typeface="Cambria Math" panose="02040503050406030204" pitchFamily="18" charset="0"/>
                          <a:cs typeface="Times New Roman" pitchFamily="18" charset="0"/>
                        </a:rPr>
                        <m:t> </m:t>
                      </m:r>
                      <m:r>
                        <a:rPr lang="en-US" sz="2400" b="0" i="1" dirty="0" smtClean="0">
                          <a:latin typeface="Cambria Math" panose="02040503050406030204" pitchFamily="18" charset="0"/>
                          <a:cs typeface="Times New Roman" pitchFamily="18" charset="0"/>
                        </a:rPr>
                        <m:t>𝑏𝑑</m:t>
                      </m:r>
                      <m:r>
                        <a:rPr lang="en-US" sz="2400" i="1" dirty="0" smtClean="0">
                          <a:latin typeface="Cambria Math" panose="02040503050406030204" pitchFamily="18" charset="0"/>
                          <a:cs typeface="Times New Roman" pitchFamily="18" charset="0"/>
                        </a:rPr>
                        <m:t> </m:t>
                      </m:r>
                      <m:r>
                        <a:rPr lang="en-US" sz="2400" i="1" dirty="0" smtClean="0">
                          <a:latin typeface="Cambria Math" panose="02040503050406030204" pitchFamily="18" charset="0"/>
                          <a:cs typeface="Times New Roman" pitchFamily="18" charset="0"/>
                        </a:rPr>
                        <m:t>𝐶𝑜𝑣</m:t>
                      </m:r>
                      <m:r>
                        <a:rPr lang="en-US" sz="2400" i="1" dirty="0" smtClean="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𝑌</m:t>
                      </m:r>
                      <m:r>
                        <a:rPr lang="en-US" sz="2400" i="1" dirty="0">
                          <a:latin typeface="Cambria Math" panose="02040503050406030204" pitchFamily="18" charset="0"/>
                          <a:cs typeface="Times New Roman" pitchFamily="18" charset="0"/>
                        </a:rPr>
                        <m:t>,</m:t>
                      </m:r>
                      <m:r>
                        <a:rPr lang="en-US" sz="2400" b="0" i="1" dirty="0" smtClean="0">
                          <a:latin typeface="Cambria Math" panose="02040503050406030204" pitchFamily="18" charset="0"/>
                          <a:cs typeface="Times New Roman" pitchFamily="18" charset="0"/>
                        </a:rPr>
                        <m:t>𝑊</m:t>
                      </m:r>
                      <m:r>
                        <a:rPr lang="en-US" sz="2400" i="1" dirty="0">
                          <a:latin typeface="Cambria Math" panose="02040503050406030204" pitchFamily="18" charset="0"/>
                          <a:cs typeface="Times New Roman" pitchFamily="18" charset="0"/>
                        </a:rPr>
                        <m:t>)</m:t>
                      </m:r>
                    </m:oMath>
                  </m:oMathPara>
                </a14:m>
                <a:endParaRPr lang="en-US" sz="2400" dirty="0">
                  <a:cs typeface="Times New Roman" pitchFamily="18" charset="0"/>
                </a:endParaRPr>
              </a:p>
            </p:txBody>
          </p:sp>
        </mc:Choice>
        <mc:Fallback xmlns="">
          <p:sp>
            <p:nvSpPr>
              <p:cNvPr id="32" name="TextBox 31">
                <a:extLst>
                  <a:ext uri="{FF2B5EF4-FFF2-40B4-BE49-F238E27FC236}">
                    <a16:creationId xmlns:a16="http://schemas.microsoft.com/office/drawing/2014/main" id="{F0066C27-8D77-4628-8D2A-F75046872346}"/>
                  </a:ext>
                </a:extLst>
              </p:cNvPr>
              <p:cNvSpPr txBox="1">
                <a:spLocks noRot="1" noChangeAspect="1" noMove="1" noResize="1" noEditPoints="1" noAdjustHandles="1" noChangeArrowheads="1" noChangeShapeType="1" noTextEdit="1"/>
              </p:cNvSpPr>
              <p:nvPr/>
            </p:nvSpPr>
            <p:spPr>
              <a:xfrm>
                <a:off x="812005" y="5276910"/>
                <a:ext cx="4411416" cy="1183273"/>
              </a:xfrm>
              <a:prstGeom prst="rect">
                <a:avLst/>
              </a:prstGeom>
              <a:blipFill>
                <a:blip r:embed="rId16"/>
                <a:stretch>
                  <a:fillRect r="-552" b="-6186"/>
                </a:stretch>
              </a:blipFill>
            </p:spPr>
            <p:txBody>
              <a:bodyPr/>
              <a:lstStyle/>
              <a:p>
                <a:r>
                  <a:rPr lang="en-US">
                    <a:noFill/>
                  </a:rPr>
                  <a:t> </a:t>
                </a:r>
              </a:p>
            </p:txBody>
          </p:sp>
        </mc:Fallback>
      </mc:AlternateContent>
    </p:spTree>
    <p:extLst>
      <p:ext uri="{BB962C8B-B14F-4D97-AF65-F5344CB8AC3E}">
        <p14:creationId xmlns:p14="http://schemas.microsoft.com/office/powerpoint/2010/main" val="2264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10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left)">
                                      <p:cBhvr>
                                        <p:cTn id="12" dur="10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wipe(left)">
                                      <p:cBhvr>
                                        <p:cTn id="17" dur="10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10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left)">
                                      <p:cBhvr>
                                        <p:cTn id="27" dur="10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wipe(left)">
                                      <p:cBhvr>
                                        <p:cTn id="32" dur="1000"/>
                                        <p:tgtEl>
                                          <p:spTgt spid="3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left)">
                                      <p:cBhvr>
                                        <p:cTn id="37" dur="1000"/>
                                        <p:tgtEl>
                                          <p:spTgt spid="5"/>
                                        </p:tgtEl>
                                      </p:cBhvr>
                                    </p:animEffect>
                                  </p:childTnLst>
                                </p:cTn>
                              </p:par>
                            </p:childTnLst>
                          </p:cTn>
                        </p:par>
                        <p:par>
                          <p:cTn id="38" fill="hold">
                            <p:stCondLst>
                              <p:cond delay="1000"/>
                            </p:stCondLst>
                            <p:childTnLst>
                              <p:par>
                                <p:cTn id="39" presetID="22" presetClass="entr" presetSubtype="8" fill="hold" grpId="0" nodeType="after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wipe(left)">
                                      <p:cBhvr>
                                        <p:cTn id="41" dur="1000"/>
                                        <p:tgtEl>
                                          <p:spTgt spid="25"/>
                                        </p:tgtEl>
                                      </p:cBhvr>
                                    </p:animEffect>
                                  </p:childTnLst>
                                </p:cTn>
                              </p:par>
                            </p:childTnLst>
                          </p:cTn>
                        </p:par>
                        <p:par>
                          <p:cTn id="42" fill="hold">
                            <p:stCondLst>
                              <p:cond delay="2000"/>
                            </p:stCondLst>
                            <p:childTnLst>
                              <p:par>
                                <p:cTn id="43" presetID="22" presetClass="entr" presetSubtype="8" fill="hold" grpId="0" nodeType="after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wipe(left)">
                                      <p:cBhvr>
                                        <p:cTn id="45" dur="1000"/>
                                        <p:tgtEl>
                                          <p:spTgt spid="26"/>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wipe(left)">
                                      <p:cBhvr>
                                        <p:cTn id="50" dur="10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wipe(left)">
                                      <p:cBhvr>
                                        <p:cTn id="55" dur="1000"/>
                                        <p:tgtEl>
                                          <p:spTgt spid="27"/>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wipe(left)">
                                      <p:cBhvr>
                                        <p:cTn id="60" dur="1000"/>
                                        <p:tgtEl>
                                          <p:spTgt spid="23"/>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32"/>
                                        </p:tgtEl>
                                        <p:attrNameLst>
                                          <p:attrName>style.visibility</p:attrName>
                                        </p:attrNameLst>
                                      </p:cBhvr>
                                      <p:to>
                                        <p:strVal val="visible"/>
                                      </p:to>
                                    </p:set>
                                    <p:animEffect transition="in" filter="wipe(left)">
                                      <p:cBhvr>
                                        <p:cTn id="65"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P spid="21" grpId="0"/>
      <p:bldP spid="23" grpId="0"/>
      <p:bldP spid="5" grpId="0"/>
      <p:bldP spid="25" grpId="0"/>
      <p:bldP spid="26" grpId="0"/>
      <p:bldP spid="27" grpId="0"/>
      <p:bldP spid="28" grpId="0"/>
      <p:bldP spid="29" grpId="0"/>
      <p:bldP spid="30" grpId="0" animBg="1"/>
      <p:bldP spid="31" grpId="0" animBg="1"/>
      <p:bldP spid="3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8">
            <a:extLst>
              <a:ext uri="{FF2B5EF4-FFF2-40B4-BE49-F238E27FC236}">
                <a16:creationId xmlns:a16="http://schemas.microsoft.com/office/drawing/2014/main" id="{3A0A73E7-2C5E-4F02-8210-205EAE38B3D6}"/>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Example</a:t>
            </a:r>
          </a:p>
        </p:txBody>
      </p:sp>
      <p:sp>
        <p:nvSpPr>
          <p:cNvPr id="10" name="TextBox 9">
            <a:extLst>
              <a:ext uri="{FF2B5EF4-FFF2-40B4-BE49-F238E27FC236}">
                <a16:creationId xmlns:a16="http://schemas.microsoft.com/office/drawing/2014/main" id="{C8BB54F3-8789-4904-AF25-E1E1EC29B039}"/>
              </a:ext>
            </a:extLst>
          </p:cNvPr>
          <p:cNvSpPr txBox="1"/>
          <p:nvPr/>
        </p:nvSpPr>
        <p:spPr>
          <a:xfrm>
            <a:off x="838200" y="1328130"/>
            <a:ext cx="7090775" cy="1938992"/>
          </a:xfrm>
          <a:prstGeom prst="rect">
            <a:avLst/>
          </a:prstGeom>
          <a:noFill/>
        </p:spPr>
        <p:txBody>
          <a:bodyPr wrap="square">
            <a:spAutoFit/>
          </a:bodyPr>
          <a:lstStyle/>
          <a:p>
            <a:r>
              <a:rPr lang="en-US" sz="2400" dirty="0"/>
              <a:t>Two independent random variables </a:t>
            </a:r>
            <a:r>
              <a:rPr lang="en-US" sz="2400" dirty="0">
                <a:solidFill>
                  <a:srgbClr val="FF0000"/>
                </a:solidFill>
              </a:rPr>
              <a:t>X</a:t>
            </a:r>
            <a:r>
              <a:rPr lang="en-US" sz="2400" dirty="0"/>
              <a:t> and </a:t>
            </a:r>
            <a:r>
              <a:rPr lang="en-US" sz="2400" dirty="0">
                <a:solidFill>
                  <a:srgbClr val="0070C0"/>
                </a:solidFill>
              </a:rPr>
              <a:t>Y</a:t>
            </a:r>
            <a:r>
              <a:rPr lang="en-US" sz="2400" dirty="0"/>
              <a:t> are given each with </a:t>
            </a:r>
            <a:r>
              <a:rPr lang="en-US" sz="2400" dirty="0">
                <a:solidFill>
                  <a:srgbClr val="00B050"/>
                </a:solidFill>
              </a:rPr>
              <a:t>expected values </a:t>
            </a:r>
            <a:r>
              <a:rPr lang="en-US" sz="2400" dirty="0"/>
              <a:t>equal to </a:t>
            </a:r>
            <a:r>
              <a:rPr lang="en-US" sz="2400" dirty="0">
                <a:solidFill>
                  <a:srgbClr val="FF0000"/>
                </a:solidFill>
              </a:rPr>
              <a:t>5</a:t>
            </a:r>
            <a:r>
              <a:rPr lang="en-US" sz="2400" dirty="0"/>
              <a:t> and </a:t>
            </a:r>
            <a:r>
              <a:rPr lang="en-US" sz="2400" dirty="0">
                <a:solidFill>
                  <a:srgbClr val="0070C0"/>
                </a:solidFill>
              </a:rPr>
              <a:t>10</a:t>
            </a:r>
            <a:r>
              <a:rPr lang="en-US" sz="2400" dirty="0"/>
              <a:t>, and </a:t>
            </a:r>
            <a:r>
              <a:rPr lang="en-US" sz="2400" dirty="0">
                <a:solidFill>
                  <a:srgbClr val="00B050"/>
                </a:solidFill>
              </a:rPr>
              <a:t>variances</a:t>
            </a:r>
            <a:r>
              <a:rPr lang="en-US" sz="2400" dirty="0"/>
              <a:t> equal to </a:t>
            </a:r>
            <a:r>
              <a:rPr lang="en-US" sz="2400" dirty="0">
                <a:solidFill>
                  <a:srgbClr val="FF0000"/>
                </a:solidFill>
              </a:rPr>
              <a:t>4</a:t>
            </a:r>
            <a:r>
              <a:rPr lang="en-US" sz="2400" dirty="0"/>
              <a:t> and </a:t>
            </a:r>
            <a:r>
              <a:rPr lang="en-US" sz="2400" dirty="0">
                <a:solidFill>
                  <a:srgbClr val="0070C0"/>
                </a:solidFill>
              </a:rPr>
              <a:t>9</a:t>
            </a:r>
            <a:r>
              <a:rPr lang="en-US" sz="2400" dirty="0"/>
              <a:t>. a) What is the expected value and variance of random variables:</a:t>
            </a:r>
          </a:p>
          <a:p>
            <a:pPr algn="ctr"/>
            <a:r>
              <a:rPr lang="en-US" sz="2400" dirty="0"/>
              <a:t>V = 2X - Y 	W = X + 3Y	</a:t>
            </a:r>
          </a:p>
        </p:txBody>
      </p:sp>
      <p:sp>
        <p:nvSpPr>
          <p:cNvPr id="12" name="TextBox 11">
            <a:extLst>
              <a:ext uri="{FF2B5EF4-FFF2-40B4-BE49-F238E27FC236}">
                <a16:creationId xmlns:a16="http://schemas.microsoft.com/office/drawing/2014/main" id="{3E21914D-BA45-4863-8C57-8D8D30CD978B}"/>
              </a:ext>
            </a:extLst>
          </p:cNvPr>
          <p:cNvSpPr txBox="1"/>
          <p:nvPr/>
        </p:nvSpPr>
        <p:spPr>
          <a:xfrm>
            <a:off x="8566759" y="296236"/>
            <a:ext cx="3237296" cy="830997"/>
          </a:xfrm>
          <a:prstGeom prst="rect">
            <a:avLst/>
          </a:prstGeom>
          <a:noFill/>
        </p:spPr>
        <p:txBody>
          <a:bodyPr wrap="none" rtlCol="0">
            <a:spAutoFit/>
          </a:bodyPr>
          <a:lstStyle/>
          <a:p>
            <a:r>
              <a:rPr lang="en-US" sz="2400" dirty="0">
                <a:cs typeface="Times New Roman" pitchFamily="18" charset="0"/>
              </a:rPr>
              <a:t>E(</a:t>
            </a:r>
            <a:r>
              <a:rPr lang="en-US" sz="2400" dirty="0">
                <a:solidFill>
                  <a:srgbClr val="FF0000"/>
                </a:solidFill>
                <a:cs typeface="Times New Roman" pitchFamily="18" charset="0"/>
              </a:rPr>
              <a:t>X</a:t>
            </a:r>
            <a:r>
              <a:rPr lang="en-US" sz="2400" dirty="0">
                <a:cs typeface="Times New Roman" pitchFamily="18" charset="0"/>
              </a:rPr>
              <a:t>) = </a:t>
            </a:r>
            <a:r>
              <a:rPr lang="en-US" sz="2400" dirty="0">
                <a:solidFill>
                  <a:srgbClr val="FF0000"/>
                </a:solidFill>
                <a:cs typeface="Times New Roman" pitchFamily="18" charset="0"/>
              </a:rPr>
              <a:t>5</a:t>
            </a:r>
            <a:r>
              <a:rPr lang="en-US" sz="2400" dirty="0">
                <a:cs typeface="Times New Roman" pitchFamily="18" charset="0"/>
              </a:rPr>
              <a:t>	Var(</a:t>
            </a:r>
            <a:r>
              <a:rPr lang="en-US" sz="2400" dirty="0">
                <a:solidFill>
                  <a:srgbClr val="FF0000"/>
                </a:solidFill>
                <a:cs typeface="Times New Roman" pitchFamily="18" charset="0"/>
              </a:rPr>
              <a:t>X</a:t>
            </a:r>
            <a:r>
              <a:rPr lang="en-US" sz="2400" dirty="0">
                <a:cs typeface="Times New Roman" pitchFamily="18" charset="0"/>
              </a:rPr>
              <a:t>) = </a:t>
            </a:r>
            <a:r>
              <a:rPr lang="en-US" sz="2400" dirty="0">
                <a:solidFill>
                  <a:srgbClr val="FF0000"/>
                </a:solidFill>
                <a:cs typeface="Times New Roman" pitchFamily="18" charset="0"/>
              </a:rPr>
              <a:t>4</a:t>
            </a:r>
          </a:p>
          <a:p>
            <a:r>
              <a:rPr lang="en-US" sz="2400" dirty="0">
                <a:cs typeface="Times New Roman" pitchFamily="18" charset="0"/>
              </a:rPr>
              <a:t>E(</a:t>
            </a:r>
            <a:r>
              <a:rPr lang="en-US" sz="2400" dirty="0">
                <a:solidFill>
                  <a:srgbClr val="0070C0"/>
                </a:solidFill>
                <a:cs typeface="Times New Roman" pitchFamily="18" charset="0"/>
              </a:rPr>
              <a:t>Y</a:t>
            </a:r>
            <a:r>
              <a:rPr lang="en-US" sz="2400" dirty="0">
                <a:cs typeface="Times New Roman" pitchFamily="18" charset="0"/>
              </a:rPr>
              <a:t>) = </a:t>
            </a:r>
            <a:r>
              <a:rPr lang="en-US" sz="2400" dirty="0">
                <a:solidFill>
                  <a:srgbClr val="0070C0"/>
                </a:solidFill>
                <a:cs typeface="Times New Roman" pitchFamily="18" charset="0"/>
              </a:rPr>
              <a:t>10</a:t>
            </a:r>
            <a:r>
              <a:rPr lang="en-US" sz="2400" dirty="0">
                <a:cs typeface="Times New Roman" pitchFamily="18" charset="0"/>
              </a:rPr>
              <a:t>	Var(</a:t>
            </a:r>
            <a:r>
              <a:rPr lang="en-US" sz="2400" dirty="0">
                <a:solidFill>
                  <a:srgbClr val="0070C0"/>
                </a:solidFill>
                <a:cs typeface="Times New Roman" pitchFamily="18" charset="0"/>
              </a:rPr>
              <a:t>Y</a:t>
            </a:r>
            <a:r>
              <a:rPr lang="en-US" sz="2400" dirty="0">
                <a:cs typeface="Times New Roman" pitchFamily="18" charset="0"/>
              </a:rPr>
              <a:t>) = </a:t>
            </a:r>
            <a:r>
              <a:rPr lang="en-US" sz="2400" dirty="0">
                <a:solidFill>
                  <a:srgbClr val="0070C0"/>
                </a:solidFill>
                <a:cs typeface="Times New Roman" pitchFamily="18" charset="0"/>
              </a:rPr>
              <a:t>9</a:t>
            </a:r>
          </a:p>
        </p:txBody>
      </p:sp>
      <p:sp>
        <p:nvSpPr>
          <p:cNvPr id="14" name="Rectangle 13">
            <a:extLst>
              <a:ext uri="{FF2B5EF4-FFF2-40B4-BE49-F238E27FC236}">
                <a16:creationId xmlns:a16="http://schemas.microsoft.com/office/drawing/2014/main" id="{3D1F4C51-74B9-4748-A4C7-F5DC33100372}"/>
              </a:ext>
            </a:extLst>
          </p:cNvPr>
          <p:cNvSpPr/>
          <p:nvPr/>
        </p:nvSpPr>
        <p:spPr>
          <a:xfrm>
            <a:off x="881519" y="3360046"/>
            <a:ext cx="2246128" cy="461665"/>
          </a:xfrm>
          <a:prstGeom prst="rect">
            <a:avLst/>
          </a:prstGeom>
        </p:spPr>
        <p:txBody>
          <a:bodyPr wrap="none">
            <a:spAutoFit/>
          </a:bodyPr>
          <a:lstStyle/>
          <a:p>
            <a:r>
              <a:rPr lang="en-US" sz="2400" dirty="0">
                <a:cs typeface="Times New Roman" pitchFamily="18" charset="0"/>
              </a:rPr>
              <a:t>E(V) = E(2X-Y) =  </a:t>
            </a:r>
          </a:p>
        </p:txBody>
      </p:sp>
      <p:sp>
        <p:nvSpPr>
          <p:cNvPr id="15" name="Rectangle 14">
            <a:extLst>
              <a:ext uri="{FF2B5EF4-FFF2-40B4-BE49-F238E27FC236}">
                <a16:creationId xmlns:a16="http://schemas.microsoft.com/office/drawing/2014/main" id="{44D752F8-71F0-481F-AB37-7DACAA29C504}"/>
              </a:ext>
            </a:extLst>
          </p:cNvPr>
          <p:cNvSpPr/>
          <p:nvPr/>
        </p:nvSpPr>
        <p:spPr>
          <a:xfrm>
            <a:off x="2893806" y="3354391"/>
            <a:ext cx="3491661" cy="461665"/>
          </a:xfrm>
          <a:prstGeom prst="rect">
            <a:avLst/>
          </a:prstGeom>
        </p:spPr>
        <p:txBody>
          <a:bodyPr wrap="none">
            <a:spAutoFit/>
          </a:bodyPr>
          <a:lstStyle/>
          <a:p>
            <a:r>
              <a:rPr lang="en-US" sz="2400" dirty="0">
                <a:cs typeface="Times New Roman" pitchFamily="18" charset="0"/>
              </a:rPr>
              <a:t>2E(X) – E(Y) = 2*5 – 10 = 0 </a:t>
            </a:r>
          </a:p>
        </p:txBody>
      </p:sp>
      <p:sp>
        <p:nvSpPr>
          <p:cNvPr id="16" name="Rectangle 15">
            <a:extLst>
              <a:ext uri="{FF2B5EF4-FFF2-40B4-BE49-F238E27FC236}">
                <a16:creationId xmlns:a16="http://schemas.microsoft.com/office/drawing/2014/main" id="{3D0B742E-11B3-434C-958F-436B7B0AD610}"/>
              </a:ext>
            </a:extLst>
          </p:cNvPr>
          <p:cNvSpPr/>
          <p:nvPr/>
        </p:nvSpPr>
        <p:spPr>
          <a:xfrm>
            <a:off x="881519" y="3842963"/>
            <a:ext cx="2404826" cy="461665"/>
          </a:xfrm>
          <a:prstGeom prst="rect">
            <a:avLst/>
          </a:prstGeom>
        </p:spPr>
        <p:txBody>
          <a:bodyPr wrap="none">
            <a:spAutoFit/>
          </a:bodyPr>
          <a:lstStyle/>
          <a:p>
            <a:r>
              <a:rPr lang="en-US" sz="2400" dirty="0">
                <a:cs typeface="Times New Roman" pitchFamily="18" charset="0"/>
              </a:rPr>
              <a:t>E(W) = E(X+3Y) =  </a:t>
            </a:r>
          </a:p>
        </p:txBody>
      </p:sp>
      <p:sp>
        <p:nvSpPr>
          <p:cNvPr id="17" name="Rectangle 16">
            <a:extLst>
              <a:ext uri="{FF2B5EF4-FFF2-40B4-BE49-F238E27FC236}">
                <a16:creationId xmlns:a16="http://schemas.microsoft.com/office/drawing/2014/main" id="{5FF539B9-3AC8-4A99-96FD-677918B144BD}"/>
              </a:ext>
            </a:extLst>
          </p:cNvPr>
          <p:cNvSpPr/>
          <p:nvPr/>
        </p:nvSpPr>
        <p:spPr>
          <a:xfrm>
            <a:off x="3057497" y="3828582"/>
            <a:ext cx="3647152" cy="461665"/>
          </a:xfrm>
          <a:prstGeom prst="rect">
            <a:avLst/>
          </a:prstGeom>
        </p:spPr>
        <p:txBody>
          <a:bodyPr wrap="none">
            <a:spAutoFit/>
          </a:bodyPr>
          <a:lstStyle/>
          <a:p>
            <a:r>
              <a:rPr lang="en-US" sz="2400" dirty="0">
                <a:cs typeface="Times New Roman" pitchFamily="18" charset="0"/>
              </a:rPr>
              <a:t>E(X) + 3E(Y) = 5 + 3*10 = 35 </a:t>
            </a:r>
          </a:p>
        </p:txBody>
      </p:sp>
      <p:sp>
        <p:nvSpPr>
          <p:cNvPr id="18" name="Rectangle 17">
            <a:extLst>
              <a:ext uri="{FF2B5EF4-FFF2-40B4-BE49-F238E27FC236}">
                <a16:creationId xmlns:a16="http://schemas.microsoft.com/office/drawing/2014/main" id="{BD1657BE-0E90-405E-AD24-CCB0F890D9D5}"/>
              </a:ext>
            </a:extLst>
          </p:cNvPr>
          <p:cNvSpPr/>
          <p:nvPr/>
        </p:nvSpPr>
        <p:spPr>
          <a:xfrm>
            <a:off x="838200" y="4441088"/>
            <a:ext cx="2769733" cy="461665"/>
          </a:xfrm>
          <a:prstGeom prst="rect">
            <a:avLst/>
          </a:prstGeom>
        </p:spPr>
        <p:txBody>
          <a:bodyPr wrap="none">
            <a:spAutoFit/>
          </a:bodyPr>
          <a:lstStyle/>
          <a:p>
            <a:r>
              <a:rPr lang="en-US" sz="2400" dirty="0">
                <a:cs typeface="Times New Roman" pitchFamily="18" charset="0"/>
              </a:rPr>
              <a:t>Var(V) = Var(2X-Y) =  </a:t>
            </a:r>
          </a:p>
        </p:txBody>
      </p:sp>
      <p:sp>
        <p:nvSpPr>
          <p:cNvPr id="19" name="Rectangle 18">
            <a:extLst>
              <a:ext uri="{FF2B5EF4-FFF2-40B4-BE49-F238E27FC236}">
                <a16:creationId xmlns:a16="http://schemas.microsoft.com/office/drawing/2014/main" id="{AEA2722A-0DF7-45B0-AD55-BE82A53869B7}"/>
              </a:ext>
            </a:extLst>
          </p:cNvPr>
          <p:cNvSpPr/>
          <p:nvPr/>
        </p:nvSpPr>
        <p:spPr>
          <a:xfrm>
            <a:off x="3333205" y="4407701"/>
            <a:ext cx="2990947" cy="461665"/>
          </a:xfrm>
          <a:prstGeom prst="rect">
            <a:avLst/>
          </a:prstGeom>
        </p:spPr>
        <p:txBody>
          <a:bodyPr wrap="none">
            <a:spAutoFit/>
          </a:bodyPr>
          <a:lstStyle/>
          <a:p>
            <a:r>
              <a:rPr lang="en-US" sz="2400" dirty="0">
                <a:cs typeface="Times New Roman" pitchFamily="18" charset="0"/>
              </a:rPr>
              <a:t>2² Var(X) </a:t>
            </a:r>
            <a:r>
              <a:rPr lang="en-US" sz="2400" b="1" dirty="0">
                <a:solidFill>
                  <a:srgbClr val="FF0000"/>
                </a:solidFill>
                <a:cs typeface="Times New Roman" pitchFamily="18" charset="0"/>
              </a:rPr>
              <a:t>+</a:t>
            </a:r>
            <a:r>
              <a:rPr lang="en-US" sz="2400" dirty="0">
                <a:cs typeface="Times New Roman" pitchFamily="18" charset="0"/>
              </a:rPr>
              <a:t> (-1)² Var(Y) </a:t>
            </a:r>
          </a:p>
        </p:txBody>
      </p:sp>
      <p:sp>
        <p:nvSpPr>
          <p:cNvPr id="20" name="Rectangle 19">
            <a:extLst>
              <a:ext uri="{FF2B5EF4-FFF2-40B4-BE49-F238E27FC236}">
                <a16:creationId xmlns:a16="http://schemas.microsoft.com/office/drawing/2014/main" id="{FCE0F6C9-8A99-4199-92F9-485CE8C763C5}"/>
              </a:ext>
            </a:extLst>
          </p:cNvPr>
          <p:cNvSpPr/>
          <p:nvPr/>
        </p:nvSpPr>
        <p:spPr>
          <a:xfrm>
            <a:off x="834639" y="4891823"/>
            <a:ext cx="2928430" cy="461665"/>
          </a:xfrm>
          <a:prstGeom prst="rect">
            <a:avLst/>
          </a:prstGeom>
        </p:spPr>
        <p:txBody>
          <a:bodyPr wrap="none">
            <a:spAutoFit/>
          </a:bodyPr>
          <a:lstStyle/>
          <a:p>
            <a:r>
              <a:rPr lang="en-US" sz="2400" dirty="0">
                <a:cs typeface="Times New Roman" pitchFamily="18" charset="0"/>
              </a:rPr>
              <a:t>Var(W) = Var(X+3Y) =  </a:t>
            </a:r>
          </a:p>
        </p:txBody>
      </p:sp>
      <p:sp>
        <p:nvSpPr>
          <p:cNvPr id="21" name="Rectangle 20">
            <a:extLst>
              <a:ext uri="{FF2B5EF4-FFF2-40B4-BE49-F238E27FC236}">
                <a16:creationId xmlns:a16="http://schemas.microsoft.com/office/drawing/2014/main" id="{2E5C7135-4F3D-4BD3-8864-E92112AF0E94}"/>
              </a:ext>
            </a:extLst>
          </p:cNvPr>
          <p:cNvSpPr/>
          <p:nvPr/>
        </p:nvSpPr>
        <p:spPr>
          <a:xfrm>
            <a:off x="3520251" y="4891823"/>
            <a:ext cx="2381806" cy="461665"/>
          </a:xfrm>
          <a:prstGeom prst="rect">
            <a:avLst/>
          </a:prstGeom>
        </p:spPr>
        <p:txBody>
          <a:bodyPr wrap="none">
            <a:spAutoFit/>
          </a:bodyPr>
          <a:lstStyle/>
          <a:p>
            <a:r>
              <a:rPr lang="en-US" sz="2400" dirty="0">
                <a:cs typeface="Times New Roman" pitchFamily="18" charset="0"/>
              </a:rPr>
              <a:t>Var(X) </a:t>
            </a:r>
            <a:r>
              <a:rPr lang="en-US" sz="2400" b="1" dirty="0">
                <a:solidFill>
                  <a:srgbClr val="FF0000"/>
                </a:solidFill>
                <a:cs typeface="Times New Roman" pitchFamily="18" charset="0"/>
              </a:rPr>
              <a:t>+</a:t>
            </a:r>
            <a:r>
              <a:rPr lang="en-US" sz="2400" dirty="0">
                <a:cs typeface="Times New Roman" pitchFamily="18" charset="0"/>
              </a:rPr>
              <a:t> 3² Var(Y) </a:t>
            </a:r>
          </a:p>
        </p:txBody>
      </p:sp>
      <p:sp>
        <p:nvSpPr>
          <p:cNvPr id="22" name="TextBox 21">
            <a:extLst>
              <a:ext uri="{FF2B5EF4-FFF2-40B4-BE49-F238E27FC236}">
                <a16:creationId xmlns:a16="http://schemas.microsoft.com/office/drawing/2014/main" id="{6F077690-9703-45BC-B771-4901A4F92D78}"/>
              </a:ext>
            </a:extLst>
          </p:cNvPr>
          <p:cNvSpPr txBox="1"/>
          <p:nvPr/>
        </p:nvSpPr>
        <p:spPr>
          <a:xfrm>
            <a:off x="7928974" y="1328130"/>
            <a:ext cx="4008329" cy="1200329"/>
          </a:xfrm>
          <a:prstGeom prst="rect">
            <a:avLst/>
          </a:prstGeom>
          <a:noFill/>
        </p:spPr>
        <p:txBody>
          <a:bodyPr wrap="square">
            <a:spAutoFit/>
          </a:bodyPr>
          <a:lstStyle/>
          <a:p>
            <a:r>
              <a:rPr lang="en-US" sz="2400" dirty="0"/>
              <a:t>b) What happens if </a:t>
            </a:r>
            <a:r>
              <a:rPr lang="en-US" sz="2400" dirty="0">
                <a:solidFill>
                  <a:srgbClr val="CC00CC"/>
                </a:solidFill>
              </a:rPr>
              <a:t>covariance</a:t>
            </a:r>
            <a:r>
              <a:rPr lang="en-US" sz="2400" dirty="0"/>
              <a:t> of X and Y is equal to </a:t>
            </a:r>
            <a:r>
              <a:rPr lang="en-US" sz="2400" dirty="0">
                <a:solidFill>
                  <a:srgbClr val="CC00CC"/>
                </a:solidFill>
              </a:rPr>
              <a:t>-4</a:t>
            </a:r>
            <a:r>
              <a:rPr lang="en-US" sz="2400" dirty="0"/>
              <a:t>? what is covariance of V and W?</a:t>
            </a:r>
          </a:p>
        </p:txBody>
      </p:sp>
      <p:sp>
        <p:nvSpPr>
          <p:cNvPr id="7" name="TextBox 6">
            <a:extLst>
              <a:ext uri="{FF2B5EF4-FFF2-40B4-BE49-F238E27FC236}">
                <a16:creationId xmlns:a16="http://schemas.microsoft.com/office/drawing/2014/main" id="{6F7C387E-227F-4D91-A9B9-711D5B6554EB}"/>
              </a:ext>
            </a:extLst>
          </p:cNvPr>
          <p:cNvSpPr txBox="1"/>
          <p:nvPr/>
        </p:nvSpPr>
        <p:spPr>
          <a:xfrm>
            <a:off x="6893058" y="3517396"/>
            <a:ext cx="2246127" cy="461665"/>
          </a:xfrm>
          <a:prstGeom prst="rect">
            <a:avLst/>
          </a:prstGeom>
          <a:noFill/>
        </p:spPr>
        <p:txBody>
          <a:bodyPr wrap="square">
            <a:spAutoFit/>
          </a:bodyPr>
          <a:lstStyle/>
          <a:p>
            <a:r>
              <a:rPr lang="en-US" sz="2400" dirty="0"/>
              <a:t>b) No Change</a:t>
            </a:r>
          </a:p>
        </p:txBody>
      </p:sp>
      <p:sp>
        <p:nvSpPr>
          <p:cNvPr id="24" name="Rectangle 23">
            <a:extLst>
              <a:ext uri="{FF2B5EF4-FFF2-40B4-BE49-F238E27FC236}">
                <a16:creationId xmlns:a16="http://schemas.microsoft.com/office/drawing/2014/main" id="{21FA7BCB-727A-48C7-ABD1-5229F2D344CC}"/>
              </a:ext>
            </a:extLst>
          </p:cNvPr>
          <p:cNvSpPr/>
          <p:nvPr/>
        </p:nvSpPr>
        <p:spPr>
          <a:xfrm>
            <a:off x="838200" y="5625984"/>
            <a:ext cx="2769733" cy="461665"/>
          </a:xfrm>
          <a:prstGeom prst="rect">
            <a:avLst/>
          </a:prstGeom>
        </p:spPr>
        <p:txBody>
          <a:bodyPr wrap="none">
            <a:spAutoFit/>
          </a:bodyPr>
          <a:lstStyle/>
          <a:p>
            <a:r>
              <a:rPr lang="en-US" sz="2400" dirty="0">
                <a:cs typeface="Times New Roman" pitchFamily="18" charset="0"/>
              </a:rPr>
              <a:t>Var(V) = Var(2X-Y) =  </a:t>
            </a:r>
          </a:p>
        </p:txBody>
      </p:sp>
      <p:sp>
        <p:nvSpPr>
          <p:cNvPr id="25" name="Rectangle 24">
            <a:extLst>
              <a:ext uri="{FF2B5EF4-FFF2-40B4-BE49-F238E27FC236}">
                <a16:creationId xmlns:a16="http://schemas.microsoft.com/office/drawing/2014/main" id="{E88C4232-4FE8-4870-AA0F-5714A9DD79BA}"/>
              </a:ext>
            </a:extLst>
          </p:cNvPr>
          <p:cNvSpPr/>
          <p:nvPr/>
        </p:nvSpPr>
        <p:spPr>
          <a:xfrm>
            <a:off x="3333205" y="5592597"/>
            <a:ext cx="5075428" cy="461665"/>
          </a:xfrm>
          <a:prstGeom prst="rect">
            <a:avLst/>
          </a:prstGeom>
        </p:spPr>
        <p:txBody>
          <a:bodyPr wrap="none">
            <a:spAutoFit/>
          </a:bodyPr>
          <a:lstStyle/>
          <a:p>
            <a:r>
              <a:rPr lang="en-US" sz="2400" dirty="0">
                <a:cs typeface="Times New Roman" pitchFamily="18" charset="0"/>
              </a:rPr>
              <a:t>2² Var(X) </a:t>
            </a:r>
            <a:r>
              <a:rPr lang="en-US" sz="2400" b="1" dirty="0">
                <a:solidFill>
                  <a:srgbClr val="FF0000"/>
                </a:solidFill>
                <a:cs typeface="Times New Roman" pitchFamily="18" charset="0"/>
              </a:rPr>
              <a:t>+</a:t>
            </a:r>
            <a:r>
              <a:rPr lang="en-US" sz="2400" dirty="0">
                <a:cs typeface="Times New Roman" pitchFamily="18" charset="0"/>
              </a:rPr>
              <a:t> (-1)² Var(Y) + (-1)(2) Cov(X,Y)</a:t>
            </a:r>
          </a:p>
        </p:txBody>
      </p:sp>
      <p:sp>
        <p:nvSpPr>
          <p:cNvPr id="26" name="Rectangle 25">
            <a:extLst>
              <a:ext uri="{FF2B5EF4-FFF2-40B4-BE49-F238E27FC236}">
                <a16:creationId xmlns:a16="http://schemas.microsoft.com/office/drawing/2014/main" id="{4BDEE815-D797-46A9-90CC-AA6EDA57AD9E}"/>
              </a:ext>
            </a:extLst>
          </p:cNvPr>
          <p:cNvSpPr/>
          <p:nvPr/>
        </p:nvSpPr>
        <p:spPr>
          <a:xfrm>
            <a:off x="834639" y="6076719"/>
            <a:ext cx="2928430" cy="461665"/>
          </a:xfrm>
          <a:prstGeom prst="rect">
            <a:avLst/>
          </a:prstGeom>
        </p:spPr>
        <p:txBody>
          <a:bodyPr wrap="none">
            <a:spAutoFit/>
          </a:bodyPr>
          <a:lstStyle/>
          <a:p>
            <a:r>
              <a:rPr lang="en-US" sz="2400" dirty="0">
                <a:cs typeface="Times New Roman" pitchFamily="18" charset="0"/>
              </a:rPr>
              <a:t>Var(W) = Var(X+3Y) =  </a:t>
            </a:r>
          </a:p>
        </p:txBody>
      </p:sp>
      <p:sp>
        <p:nvSpPr>
          <p:cNvPr id="27" name="Rectangle 26">
            <a:extLst>
              <a:ext uri="{FF2B5EF4-FFF2-40B4-BE49-F238E27FC236}">
                <a16:creationId xmlns:a16="http://schemas.microsoft.com/office/drawing/2014/main" id="{2EB3594D-6C7C-43E2-94E1-B9DBF7F5A3D9}"/>
              </a:ext>
            </a:extLst>
          </p:cNvPr>
          <p:cNvSpPr/>
          <p:nvPr/>
        </p:nvSpPr>
        <p:spPr>
          <a:xfrm>
            <a:off x="3541027" y="6076719"/>
            <a:ext cx="4371710" cy="461665"/>
          </a:xfrm>
          <a:prstGeom prst="rect">
            <a:avLst/>
          </a:prstGeom>
        </p:spPr>
        <p:txBody>
          <a:bodyPr wrap="none">
            <a:spAutoFit/>
          </a:bodyPr>
          <a:lstStyle/>
          <a:p>
            <a:r>
              <a:rPr lang="en-US" sz="2400" dirty="0">
                <a:cs typeface="Times New Roman" pitchFamily="18" charset="0"/>
              </a:rPr>
              <a:t>Var(X) </a:t>
            </a:r>
            <a:r>
              <a:rPr lang="en-US" sz="2400" b="1" dirty="0">
                <a:solidFill>
                  <a:srgbClr val="FF0000"/>
                </a:solidFill>
                <a:cs typeface="Times New Roman" pitchFamily="18" charset="0"/>
              </a:rPr>
              <a:t>+</a:t>
            </a:r>
            <a:r>
              <a:rPr lang="en-US" sz="2400" dirty="0">
                <a:cs typeface="Times New Roman" pitchFamily="18" charset="0"/>
              </a:rPr>
              <a:t> 3² Var(Y) + (1)(3) Cov(X,Y)</a:t>
            </a:r>
          </a:p>
        </p:txBody>
      </p:sp>
      <p:sp>
        <p:nvSpPr>
          <p:cNvPr id="28" name="Rectangle 27">
            <a:extLst>
              <a:ext uri="{FF2B5EF4-FFF2-40B4-BE49-F238E27FC236}">
                <a16:creationId xmlns:a16="http://schemas.microsoft.com/office/drawing/2014/main" id="{B25E4931-545B-43C8-AF76-81ABD3F3AE7B}"/>
              </a:ext>
            </a:extLst>
          </p:cNvPr>
          <p:cNvSpPr/>
          <p:nvPr/>
        </p:nvSpPr>
        <p:spPr>
          <a:xfrm>
            <a:off x="6120288" y="4414003"/>
            <a:ext cx="1991251" cy="461665"/>
          </a:xfrm>
          <a:prstGeom prst="rect">
            <a:avLst/>
          </a:prstGeom>
        </p:spPr>
        <p:txBody>
          <a:bodyPr wrap="none">
            <a:spAutoFit/>
          </a:bodyPr>
          <a:lstStyle/>
          <a:p>
            <a:r>
              <a:rPr lang="en-US" sz="2400" dirty="0">
                <a:cs typeface="Times New Roman" pitchFamily="18" charset="0"/>
              </a:rPr>
              <a:t>= 4*4 + 9 = 25</a:t>
            </a:r>
          </a:p>
        </p:txBody>
      </p:sp>
      <p:sp>
        <p:nvSpPr>
          <p:cNvPr id="29" name="Rectangle 28">
            <a:extLst>
              <a:ext uri="{FF2B5EF4-FFF2-40B4-BE49-F238E27FC236}">
                <a16:creationId xmlns:a16="http://schemas.microsoft.com/office/drawing/2014/main" id="{BBBF4D0E-4120-461E-B777-FA2844C95972}"/>
              </a:ext>
            </a:extLst>
          </p:cNvPr>
          <p:cNvSpPr/>
          <p:nvPr/>
        </p:nvSpPr>
        <p:spPr>
          <a:xfrm>
            <a:off x="5696497" y="4886968"/>
            <a:ext cx="1991251" cy="461665"/>
          </a:xfrm>
          <a:prstGeom prst="rect">
            <a:avLst/>
          </a:prstGeom>
        </p:spPr>
        <p:txBody>
          <a:bodyPr wrap="none">
            <a:spAutoFit/>
          </a:bodyPr>
          <a:lstStyle/>
          <a:p>
            <a:r>
              <a:rPr lang="en-US" sz="2400" dirty="0">
                <a:cs typeface="Times New Roman" pitchFamily="18" charset="0"/>
              </a:rPr>
              <a:t>= 4 + 9*9 = 85 </a:t>
            </a:r>
          </a:p>
        </p:txBody>
      </p:sp>
      <p:sp>
        <p:nvSpPr>
          <p:cNvPr id="31" name="TextBox 30">
            <a:extLst>
              <a:ext uri="{FF2B5EF4-FFF2-40B4-BE49-F238E27FC236}">
                <a16:creationId xmlns:a16="http://schemas.microsoft.com/office/drawing/2014/main" id="{F1C5A475-43F0-49C5-AE7B-8BED29090705}"/>
              </a:ext>
            </a:extLst>
          </p:cNvPr>
          <p:cNvSpPr txBox="1"/>
          <p:nvPr/>
        </p:nvSpPr>
        <p:spPr>
          <a:xfrm>
            <a:off x="329790" y="5321833"/>
            <a:ext cx="497873" cy="461665"/>
          </a:xfrm>
          <a:prstGeom prst="rect">
            <a:avLst/>
          </a:prstGeom>
          <a:noFill/>
        </p:spPr>
        <p:txBody>
          <a:bodyPr wrap="square">
            <a:spAutoFit/>
          </a:bodyPr>
          <a:lstStyle/>
          <a:p>
            <a:r>
              <a:rPr lang="en-US" sz="2400" dirty="0"/>
              <a:t>b)</a:t>
            </a:r>
          </a:p>
        </p:txBody>
      </p:sp>
      <p:sp>
        <p:nvSpPr>
          <p:cNvPr id="32" name="Rectangle 31">
            <a:extLst>
              <a:ext uri="{FF2B5EF4-FFF2-40B4-BE49-F238E27FC236}">
                <a16:creationId xmlns:a16="http://schemas.microsoft.com/office/drawing/2014/main" id="{DA5FC5D8-D2DA-4E46-B618-B68DC0552E3D}"/>
              </a:ext>
            </a:extLst>
          </p:cNvPr>
          <p:cNvSpPr/>
          <p:nvPr/>
        </p:nvSpPr>
        <p:spPr>
          <a:xfrm>
            <a:off x="8262354" y="5592596"/>
            <a:ext cx="2484976" cy="461665"/>
          </a:xfrm>
          <a:prstGeom prst="rect">
            <a:avLst/>
          </a:prstGeom>
        </p:spPr>
        <p:txBody>
          <a:bodyPr wrap="none">
            <a:spAutoFit/>
          </a:bodyPr>
          <a:lstStyle/>
          <a:p>
            <a:r>
              <a:rPr lang="en-US" sz="2400" dirty="0">
                <a:cs typeface="Times New Roman" pitchFamily="18" charset="0"/>
              </a:rPr>
              <a:t>= 25 + (-2)(-4) = 33</a:t>
            </a:r>
          </a:p>
        </p:txBody>
      </p:sp>
      <p:sp>
        <p:nvSpPr>
          <p:cNvPr id="33" name="Rectangle 32">
            <a:extLst>
              <a:ext uri="{FF2B5EF4-FFF2-40B4-BE49-F238E27FC236}">
                <a16:creationId xmlns:a16="http://schemas.microsoft.com/office/drawing/2014/main" id="{306A3CCF-C56B-46A3-B6C7-0123EC20113F}"/>
              </a:ext>
            </a:extLst>
          </p:cNvPr>
          <p:cNvSpPr/>
          <p:nvPr/>
        </p:nvSpPr>
        <p:spPr>
          <a:xfrm>
            <a:off x="7821740" y="6076718"/>
            <a:ext cx="2390398" cy="461665"/>
          </a:xfrm>
          <a:prstGeom prst="rect">
            <a:avLst/>
          </a:prstGeom>
        </p:spPr>
        <p:txBody>
          <a:bodyPr wrap="none">
            <a:spAutoFit/>
          </a:bodyPr>
          <a:lstStyle/>
          <a:p>
            <a:r>
              <a:rPr lang="en-US" sz="2400" dirty="0">
                <a:cs typeface="Times New Roman" pitchFamily="18" charset="0"/>
              </a:rPr>
              <a:t>= 85 + (3)(-4) = 72</a:t>
            </a:r>
          </a:p>
        </p:txBody>
      </p:sp>
    </p:spTree>
    <p:extLst>
      <p:ext uri="{BB962C8B-B14F-4D97-AF65-F5344CB8AC3E}">
        <p14:creationId xmlns:p14="http://schemas.microsoft.com/office/powerpoint/2010/main" val="395937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1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10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10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left)">
                                      <p:cBhvr>
                                        <p:cTn id="22" dur="10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10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left)">
                                      <p:cBhvr>
                                        <p:cTn id="32" dur="10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left)">
                                      <p:cBhvr>
                                        <p:cTn id="37" dur="10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wipe(left)">
                                      <p:cBhvr>
                                        <p:cTn id="42" dur="1000"/>
                                        <p:tgtEl>
                                          <p:spTgt spid="2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left)">
                                      <p:cBhvr>
                                        <p:cTn id="47" dur="1000"/>
                                        <p:tgtEl>
                                          <p:spTgt spid="2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left)">
                                      <p:cBhvr>
                                        <p:cTn id="52" dur="1000"/>
                                        <p:tgtEl>
                                          <p:spTgt spid="2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wipe(left)">
                                      <p:cBhvr>
                                        <p:cTn id="57" dur="1000"/>
                                        <p:tgtEl>
                                          <p:spTgt spid="2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wipe(left)">
                                      <p:cBhvr>
                                        <p:cTn id="62" dur="1000"/>
                                        <p:tgtEl>
                                          <p:spTgt spid="7"/>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wipe(left)">
                                      <p:cBhvr>
                                        <p:cTn id="67" dur="1000"/>
                                        <p:tgtEl>
                                          <p:spTgt spid="3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wipe(left)">
                                      <p:cBhvr>
                                        <p:cTn id="72" dur="1000"/>
                                        <p:tgtEl>
                                          <p:spTgt spid="24"/>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5"/>
                                        </p:tgtEl>
                                        <p:attrNameLst>
                                          <p:attrName>style.visibility</p:attrName>
                                        </p:attrNameLst>
                                      </p:cBhvr>
                                      <p:to>
                                        <p:strVal val="visible"/>
                                      </p:to>
                                    </p:set>
                                    <p:animEffect transition="in" filter="wipe(left)">
                                      <p:cBhvr>
                                        <p:cTn id="77" dur="1000"/>
                                        <p:tgtEl>
                                          <p:spTgt spid="25"/>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32"/>
                                        </p:tgtEl>
                                        <p:attrNameLst>
                                          <p:attrName>style.visibility</p:attrName>
                                        </p:attrNameLst>
                                      </p:cBhvr>
                                      <p:to>
                                        <p:strVal val="visible"/>
                                      </p:to>
                                    </p:set>
                                    <p:animEffect transition="in" filter="wipe(left)">
                                      <p:cBhvr>
                                        <p:cTn id="82" dur="1000"/>
                                        <p:tgtEl>
                                          <p:spTgt spid="32"/>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26"/>
                                        </p:tgtEl>
                                        <p:attrNameLst>
                                          <p:attrName>style.visibility</p:attrName>
                                        </p:attrNameLst>
                                      </p:cBhvr>
                                      <p:to>
                                        <p:strVal val="visible"/>
                                      </p:to>
                                    </p:set>
                                    <p:animEffect transition="in" filter="wipe(left)">
                                      <p:cBhvr>
                                        <p:cTn id="87" dur="1000"/>
                                        <p:tgtEl>
                                          <p:spTgt spid="26"/>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27"/>
                                        </p:tgtEl>
                                        <p:attrNameLst>
                                          <p:attrName>style.visibility</p:attrName>
                                        </p:attrNameLst>
                                      </p:cBhvr>
                                      <p:to>
                                        <p:strVal val="visible"/>
                                      </p:to>
                                    </p:set>
                                    <p:animEffect transition="in" filter="wipe(left)">
                                      <p:cBhvr>
                                        <p:cTn id="92" dur="1000"/>
                                        <p:tgtEl>
                                          <p:spTgt spid="27"/>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33"/>
                                        </p:tgtEl>
                                        <p:attrNameLst>
                                          <p:attrName>style.visibility</p:attrName>
                                        </p:attrNameLst>
                                      </p:cBhvr>
                                      <p:to>
                                        <p:strVal val="visible"/>
                                      </p:to>
                                    </p:set>
                                    <p:animEffect transition="in" filter="wipe(left)">
                                      <p:cBhvr>
                                        <p:cTn id="97" dur="1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5" grpId="0"/>
      <p:bldP spid="16" grpId="0"/>
      <p:bldP spid="17" grpId="0"/>
      <p:bldP spid="18" grpId="0"/>
      <p:bldP spid="19" grpId="0"/>
      <p:bldP spid="20" grpId="0"/>
      <p:bldP spid="21" grpId="0"/>
      <p:bldP spid="7" grpId="0"/>
      <p:bldP spid="24" grpId="0"/>
      <p:bldP spid="25" grpId="0"/>
      <p:bldP spid="26" grpId="0"/>
      <p:bldP spid="27" grpId="0"/>
      <p:bldP spid="28" grpId="0"/>
      <p:bldP spid="29" grpId="0"/>
      <p:bldP spid="31" grpId="0"/>
      <p:bldP spid="32" grpId="0"/>
      <p:bldP spid="3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ED2930E7-988A-418B-81EA-89CA2AB61593}"/>
                  </a:ext>
                </a:extLst>
              </p:cNvPr>
              <p:cNvSpPr txBox="1"/>
              <p:nvPr/>
            </p:nvSpPr>
            <p:spPr>
              <a:xfrm>
                <a:off x="3031940" y="1933631"/>
                <a:ext cx="2303262" cy="4419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 </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m:t>
                          </m:r>
                        </m:e>
                        <m:sup>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𝑑</m:t>
                          </m:r>
                        </m:sup>
                      </m:sSup>
                      <m:r>
                        <a:rPr lang="en-US" sz="2200" b="0" i="1" smtClean="0">
                          <a:latin typeface="Cambria Math" panose="02040503050406030204" pitchFamily="18" charset="0"/>
                        </a:rPr>
                        <m:t> </m:t>
                      </m:r>
                      <m:r>
                        <a:rPr lang="en-US" sz="2200" b="0" i="1" smtClean="0">
                          <a:latin typeface="Cambria Math" panose="02040503050406030204" pitchFamily="18" charset="0"/>
                        </a:rPr>
                        <m:t>𝑁</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0, </m:t>
                          </m:r>
                          <m:r>
                            <a:rPr lang="en-US" sz="2200" b="0" i="1" smtClean="0">
                              <a:latin typeface="Cambria Math" panose="02040503050406030204" pitchFamily="18" charset="0"/>
                              <a:ea typeface="Cambria Math" panose="02040503050406030204" pitchFamily="18" charset="0"/>
                            </a:rPr>
                            <m:t>𝜎</m:t>
                          </m:r>
                        </m:e>
                      </m:d>
                    </m:oMath>
                  </m:oMathPara>
                </a14:m>
                <a:endParaRPr lang="en-US" sz="2200" dirty="0"/>
              </a:p>
            </p:txBody>
          </p:sp>
        </mc:Choice>
        <mc:Fallback xmlns="">
          <p:sp>
            <p:nvSpPr>
              <p:cNvPr id="22" name="TextBox 21">
                <a:extLst>
                  <a:ext uri="{FF2B5EF4-FFF2-40B4-BE49-F238E27FC236}">
                    <a16:creationId xmlns:a16="http://schemas.microsoft.com/office/drawing/2014/main" id="{ED2930E7-988A-418B-81EA-89CA2AB61593}"/>
                  </a:ext>
                </a:extLst>
              </p:cNvPr>
              <p:cNvSpPr txBox="1">
                <a:spLocks noRot="1" noChangeAspect="1" noMove="1" noResize="1" noEditPoints="1" noAdjustHandles="1" noChangeArrowheads="1" noChangeShapeType="1" noTextEdit="1"/>
              </p:cNvSpPr>
              <p:nvPr/>
            </p:nvSpPr>
            <p:spPr>
              <a:xfrm>
                <a:off x="3031940" y="1933631"/>
                <a:ext cx="2303262" cy="44191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9E2947A-E613-4823-91F2-F5B9D6DA231A}"/>
                  </a:ext>
                </a:extLst>
              </p:cNvPr>
              <p:cNvSpPr txBox="1"/>
              <p:nvPr/>
            </p:nvSpPr>
            <p:spPr>
              <a:xfrm>
                <a:off x="912114" y="1933631"/>
                <a:ext cx="2199382"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oMath>
                  </m:oMathPara>
                </a14:m>
                <a:endParaRPr lang="en-US" sz="2400" dirty="0"/>
              </a:p>
            </p:txBody>
          </p:sp>
        </mc:Choice>
        <mc:Fallback xmlns="">
          <p:sp>
            <p:nvSpPr>
              <p:cNvPr id="15" name="TextBox 14">
                <a:extLst>
                  <a:ext uri="{FF2B5EF4-FFF2-40B4-BE49-F238E27FC236}">
                    <a16:creationId xmlns:a16="http://schemas.microsoft.com/office/drawing/2014/main" id="{F9E2947A-E613-4823-91F2-F5B9D6DA231A}"/>
                  </a:ext>
                </a:extLst>
              </p:cNvPr>
              <p:cNvSpPr txBox="1">
                <a:spLocks noRot="1" noChangeAspect="1" noMove="1" noResize="1" noEditPoints="1" noAdjustHandles="1" noChangeArrowheads="1" noChangeShapeType="1" noTextEdit="1"/>
              </p:cNvSpPr>
              <p:nvPr/>
            </p:nvSpPr>
            <p:spPr>
              <a:xfrm>
                <a:off x="912114" y="1933631"/>
                <a:ext cx="2199382" cy="461665"/>
              </a:xfrm>
              <a:prstGeom prst="rect">
                <a:avLst/>
              </a:prstGeom>
              <a:blipFill>
                <a:blip r:embed="rId4"/>
                <a:stretch>
                  <a:fillRect b="-1316"/>
                </a:stretch>
              </a:blipFill>
            </p:spPr>
            <p:txBody>
              <a:bodyPr/>
              <a:lstStyle/>
              <a:p>
                <a:r>
                  <a:rPr lang="en-US">
                    <a:noFill/>
                  </a:rPr>
                  <a:t> </a:t>
                </a:r>
              </a:p>
            </p:txBody>
          </p:sp>
        </mc:Fallback>
      </mc:AlternateContent>
      <p:sp>
        <p:nvSpPr>
          <p:cNvPr id="20" name="Title 8">
            <a:extLst>
              <a:ext uri="{FF2B5EF4-FFF2-40B4-BE49-F238E27FC236}">
                <a16:creationId xmlns:a16="http://schemas.microsoft.com/office/drawing/2014/main" id="{F11F88B4-8A4E-4718-AF56-C663615DBCF4}"/>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White Noise</a:t>
            </a:r>
          </a:p>
        </p:txBody>
      </p:sp>
      <p:sp>
        <p:nvSpPr>
          <p:cNvPr id="2" name="TextBox 1">
            <a:extLst>
              <a:ext uri="{FF2B5EF4-FFF2-40B4-BE49-F238E27FC236}">
                <a16:creationId xmlns:a16="http://schemas.microsoft.com/office/drawing/2014/main" id="{3DCC6DE0-DEBC-4E0C-B981-594BF8AE658B}"/>
              </a:ext>
            </a:extLst>
          </p:cNvPr>
          <p:cNvSpPr txBox="1"/>
          <p:nvPr/>
        </p:nvSpPr>
        <p:spPr>
          <a:xfrm>
            <a:off x="849868" y="1414913"/>
            <a:ext cx="5975959" cy="461665"/>
          </a:xfrm>
          <a:prstGeom prst="rect">
            <a:avLst/>
          </a:prstGeom>
          <a:noFill/>
        </p:spPr>
        <p:txBody>
          <a:bodyPr wrap="square">
            <a:spAutoFit/>
          </a:bodyPr>
          <a:lstStyle/>
          <a:p>
            <a:r>
              <a:rPr lang="en-US" sz="2400" dirty="0"/>
              <a:t>Compute the ACF function for a white noise.</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AD57AEBE-9D7E-433E-A676-8636A43E49D9}"/>
                  </a:ext>
                </a:extLst>
              </p:cNvPr>
              <p:cNvSpPr txBox="1"/>
              <p:nvPr/>
            </p:nvSpPr>
            <p:spPr>
              <a:xfrm>
                <a:off x="4193656" y="3425021"/>
                <a:ext cx="1119114"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𝜎</m:t>
                          </m:r>
                        </m:e>
                        <m:sup>
                          <m:r>
                            <a:rPr lang="en-US" sz="2400" b="0" i="1" smtClean="0">
                              <a:latin typeface="Cambria Math" panose="02040503050406030204" pitchFamily="18" charset="0"/>
                            </a:rPr>
                            <m:t>2</m:t>
                          </m:r>
                        </m:sup>
                      </m:sSup>
                    </m:oMath>
                  </m:oMathPara>
                </a14:m>
                <a:endParaRPr lang="en-US" sz="2400" dirty="0"/>
              </a:p>
            </p:txBody>
          </p:sp>
        </mc:Choice>
        <mc:Fallback xmlns="">
          <p:sp>
            <p:nvSpPr>
              <p:cNvPr id="26" name="TextBox 25">
                <a:extLst>
                  <a:ext uri="{FF2B5EF4-FFF2-40B4-BE49-F238E27FC236}">
                    <a16:creationId xmlns:a16="http://schemas.microsoft.com/office/drawing/2014/main" id="{AD57AEBE-9D7E-433E-A676-8636A43E49D9}"/>
                  </a:ext>
                </a:extLst>
              </p:cNvPr>
              <p:cNvSpPr txBox="1">
                <a:spLocks noRot="1" noChangeAspect="1" noMove="1" noResize="1" noEditPoints="1" noAdjustHandles="1" noChangeArrowheads="1" noChangeShapeType="1" noTextEdit="1"/>
              </p:cNvSpPr>
              <p:nvPr/>
            </p:nvSpPr>
            <p:spPr>
              <a:xfrm>
                <a:off x="4193656" y="3425021"/>
                <a:ext cx="1119114"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BB746B11-3ED2-4836-8481-A9A4D59A2A35}"/>
                  </a:ext>
                </a:extLst>
              </p:cNvPr>
              <p:cNvSpPr txBox="1"/>
              <p:nvPr/>
            </p:nvSpPr>
            <p:spPr>
              <a:xfrm>
                <a:off x="1016761" y="3395235"/>
                <a:ext cx="2087915"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𝛾</m:t>
                          </m:r>
                        </m:e>
                        <m:sub>
                          <m:r>
                            <a:rPr lang="en-US" sz="2400" b="0" i="1" smtClean="0">
                              <a:latin typeface="Cambria Math" panose="02040503050406030204" pitchFamily="18" charset="0"/>
                              <a:ea typeface="Cambria Math" panose="02040503050406030204" pitchFamily="18" charset="0"/>
                            </a:rPr>
                            <m:t>0</m:t>
                          </m:r>
                        </m:sub>
                      </m:sSub>
                      <m:r>
                        <a:rPr lang="en-US" sz="2400" b="0" i="1" smtClean="0">
                          <a:latin typeface="Cambria Math" panose="02040503050406030204" pitchFamily="18" charset="0"/>
                        </a:rPr>
                        <m:t>=</m:t>
                      </m:r>
                      <m:r>
                        <a:rPr lang="en-US" sz="2400" i="1">
                          <a:latin typeface="Cambria Math" panose="02040503050406030204" pitchFamily="18" charset="0"/>
                        </a:rPr>
                        <m:t>𝑉𝑎𝑟</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e>
                      </m:d>
                    </m:oMath>
                  </m:oMathPara>
                </a14:m>
                <a:endParaRPr lang="en-US" sz="2400" dirty="0"/>
              </a:p>
            </p:txBody>
          </p:sp>
        </mc:Choice>
        <mc:Fallback xmlns="">
          <p:sp>
            <p:nvSpPr>
              <p:cNvPr id="30" name="TextBox 29">
                <a:extLst>
                  <a:ext uri="{FF2B5EF4-FFF2-40B4-BE49-F238E27FC236}">
                    <a16:creationId xmlns:a16="http://schemas.microsoft.com/office/drawing/2014/main" id="{BB746B11-3ED2-4836-8481-A9A4D59A2A35}"/>
                  </a:ext>
                </a:extLst>
              </p:cNvPr>
              <p:cNvSpPr txBox="1">
                <a:spLocks noRot="1" noChangeAspect="1" noMove="1" noResize="1" noEditPoints="1" noAdjustHandles="1" noChangeArrowheads="1" noChangeShapeType="1" noTextEdit="1"/>
              </p:cNvSpPr>
              <p:nvPr/>
            </p:nvSpPr>
            <p:spPr>
              <a:xfrm>
                <a:off x="1016761" y="3395235"/>
                <a:ext cx="2087915" cy="461665"/>
              </a:xfrm>
              <a:prstGeom prst="rect">
                <a:avLst/>
              </a:prstGeom>
              <a:blipFill>
                <a:blip r:embed="rId6"/>
                <a:stretch>
                  <a:fillRect b="-78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35501383-C0F3-4EEC-8945-468B75718AF4}"/>
                  </a:ext>
                </a:extLst>
              </p:cNvPr>
              <p:cNvSpPr txBox="1"/>
              <p:nvPr/>
            </p:nvSpPr>
            <p:spPr>
              <a:xfrm>
                <a:off x="2938657" y="3417639"/>
                <a:ext cx="1377698" cy="4690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r>
                        <a:rPr lang="en-US" sz="2400" i="1">
                          <a:latin typeface="Cambria Math" panose="02040503050406030204" pitchFamily="18" charset="0"/>
                        </a:rPr>
                        <m:t>𝑉𝑎𝑟</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e>
                      </m:d>
                    </m:oMath>
                  </m:oMathPara>
                </a14:m>
                <a:endParaRPr lang="en-US" sz="2400" dirty="0"/>
              </a:p>
            </p:txBody>
          </p:sp>
        </mc:Choice>
        <mc:Fallback xmlns="">
          <p:sp>
            <p:nvSpPr>
              <p:cNvPr id="31" name="TextBox 30">
                <a:extLst>
                  <a:ext uri="{FF2B5EF4-FFF2-40B4-BE49-F238E27FC236}">
                    <a16:creationId xmlns:a16="http://schemas.microsoft.com/office/drawing/2014/main" id="{35501383-C0F3-4EEC-8945-468B75718AF4}"/>
                  </a:ext>
                </a:extLst>
              </p:cNvPr>
              <p:cNvSpPr txBox="1">
                <a:spLocks noRot="1" noChangeAspect="1" noMove="1" noResize="1" noEditPoints="1" noAdjustHandles="1" noChangeArrowheads="1" noChangeShapeType="1" noTextEdit="1"/>
              </p:cNvSpPr>
              <p:nvPr/>
            </p:nvSpPr>
            <p:spPr>
              <a:xfrm>
                <a:off x="2938657" y="3417639"/>
                <a:ext cx="1377698" cy="469047"/>
              </a:xfrm>
              <a:prstGeom prst="rect">
                <a:avLst/>
              </a:prstGeom>
              <a:blipFill>
                <a:blip r:embed="rId7"/>
                <a:stretch>
                  <a:fillRect r="-13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7BCBDBEA-36CF-4F47-9E67-F782A3276AA2}"/>
                  </a:ext>
                </a:extLst>
              </p:cNvPr>
              <p:cNvSpPr txBox="1"/>
              <p:nvPr/>
            </p:nvSpPr>
            <p:spPr>
              <a:xfrm>
                <a:off x="1016761" y="4016607"/>
                <a:ext cx="2763775"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𝛾</m:t>
                          </m:r>
                        </m:e>
                        <m:sub>
                          <m:r>
                            <a:rPr lang="en-US" sz="2400" b="0" i="1" smtClean="0">
                              <a:latin typeface="Cambria Math" panose="02040503050406030204" pitchFamily="18" charset="0"/>
                              <a:ea typeface="Cambria Math" panose="02040503050406030204" pitchFamily="18" charset="0"/>
                            </a:rPr>
                            <m:t>𝑘</m:t>
                          </m:r>
                        </m:sub>
                      </m:sSub>
                      <m:r>
                        <a:rPr lang="en-US" sz="2400" b="0" i="1" smtClean="0">
                          <a:latin typeface="Cambria Math" panose="02040503050406030204" pitchFamily="18" charset="0"/>
                        </a:rPr>
                        <m:t>=</m:t>
                      </m:r>
                      <m:r>
                        <a:rPr lang="en-US" sz="2400" i="1">
                          <a:latin typeface="Cambria Math" panose="02040503050406030204" pitchFamily="18" charset="0"/>
                        </a:rPr>
                        <m:t>𝐶𝑜𝑣</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r>
                                <a:rPr lang="en-US" sz="2400" i="1">
                                  <a:latin typeface="Cambria Math" panose="02040503050406030204" pitchFamily="18" charset="0"/>
                                </a:rPr>
                                <m:t>−</m:t>
                              </m:r>
                              <m:r>
                                <a:rPr lang="en-US" sz="2400" i="1">
                                  <a:latin typeface="Cambria Math" panose="02040503050406030204" pitchFamily="18" charset="0"/>
                                </a:rPr>
                                <m:t>𝑘</m:t>
                              </m:r>
                            </m:sub>
                          </m:sSub>
                        </m:e>
                      </m:d>
                    </m:oMath>
                  </m:oMathPara>
                </a14:m>
                <a:endParaRPr lang="en-US" sz="2400" dirty="0"/>
              </a:p>
            </p:txBody>
          </p:sp>
        </mc:Choice>
        <mc:Fallback xmlns="">
          <p:sp>
            <p:nvSpPr>
              <p:cNvPr id="32" name="TextBox 31">
                <a:extLst>
                  <a:ext uri="{FF2B5EF4-FFF2-40B4-BE49-F238E27FC236}">
                    <a16:creationId xmlns:a16="http://schemas.microsoft.com/office/drawing/2014/main" id="{7BCBDBEA-36CF-4F47-9E67-F782A3276AA2}"/>
                  </a:ext>
                </a:extLst>
              </p:cNvPr>
              <p:cNvSpPr txBox="1">
                <a:spLocks noRot="1" noChangeAspect="1" noMove="1" noResize="1" noEditPoints="1" noAdjustHandles="1" noChangeArrowheads="1" noChangeShapeType="1" noTextEdit="1"/>
              </p:cNvSpPr>
              <p:nvPr/>
            </p:nvSpPr>
            <p:spPr>
              <a:xfrm>
                <a:off x="1016761" y="4016607"/>
                <a:ext cx="2763775" cy="461665"/>
              </a:xfrm>
              <a:prstGeom prst="rect">
                <a:avLst/>
              </a:prstGeom>
              <a:blipFill>
                <a:blip r:embed="rId8"/>
                <a:stretch>
                  <a:fillRect b="-78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0AC46CA6-9BFF-423D-A7C3-AB5DFBE97BA8}"/>
                  </a:ext>
                </a:extLst>
              </p:cNvPr>
              <p:cNvSpPr/>
              <p:nvPr/>
            </p:nvSpPr>
            <p:spPr>
              <a:xfrm>
                <a:off x="3946508" y="4072438"/>
                <a:ext cx="1525042" cy="43088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200" b="0" i="1" smtClean="0">
                          <a:latin typeface="Cambria Math" panose="02040503050406030204" pitchFamily="18" charset="0"/>
                        </a:rPr>
                        <m:t>𝑘</m:t>
                      </m:r>
                      <m:r>
                        <a:rPr lang="en-US" sz="2200" b="0" i="1" smtClean="0">
                          <a:latin typeface="Cambria Math" panose="02040503050406030204" pitchFamily="18" charset="0"/>
                        </a:rPr>
                        <m:t>=1,2,…</m:t>
                      </m:r>
                    </m:oMath>
                  </m:oMathPara>
                </a14:m>
                <a:endParaRPr lang="en-US" sz="2200" dirty="0"/>
              </a:p>
            </p:txBody>
          </p:sp>
        </mc:Choice>
        <mc:Fallback xmlns="">
          <p:sp>
            <p:nvSpPr>
              <p:cNvPr id="5" name="Rectangle 4">
                <a:extLst>
                  <a:ext uri="{FF2B5EF4-FFF2-40B4-BE49-F238E27FC236}">
                    <a16:creationId xmlns:a16="http://schemas.microsoft.com/office/drawing/2014/main" id="{0AC46CA6-9BFF-423D-A7C3-AB5DFBE97BA8}"/>
                  </a:ext>
                </a:extLst>
              </p:cNvPr>
              <p:cNvSpPr>
                <a:spLocks noRot="1" noChangeAspect="1" noMove="1" noResize="1" noEditPoints="1" noAdjustHandles="1" noChangeArrowheads="1" noChangeShapeType="1" noTextEdit="1"/>
              </p:cNvSpPr>
              <p:nvPr/>
            </p:nvSpPr>
            <p:spPr>
              <a:xfrm>
                <a:off x="3946508" y="4072438"/>
                <a:ext cx="1525042" cy="430887"/>
              </a:xfrm>
              <a:prstGeom prst="rect">
                <a:avLst/>
              </a:prstGeom>
              <a:blipFill>
                <a:blip r:embed="rId9"/>
                <a:stretch>
                  <a:fillRect l="-39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7E7B353A-EE00-44F5-BAE2-C3B47076BB3B}"/>
                  </a:ext>
                </a:extLst>
              </p:cNvPr>
              <p:cNvSpPr txBox="1"/>
              <p:nvPr/>
            </p:nvSpPr>
            <p:spPr>
              <a:xfrm>
                <a:off x="1133174" y="4575349"/>
                <a:ext cx="2763775"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r>
                        <a:rPr lang="en-US" sz="2400" i="1">
                          <a:latin typeface="Cambria Math" panose="02040503050406030204" pitchFamily="18" charset="0"/>
                        </a:rPr>
                        <m:t>𝐶𝑜𝑣</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𝑘</m:t>
                              </m:r>
                            </m:sub>
                          </m:sSub>
                        </m:e>
                      </m:d>
                    </m:oMath>
                  </m:oMathPara>
                </a14:m>
                <a:endParaRPr lang="en-US" sz="2400" dirty="0"/>
              </a:p>
            </p:txBody>
          </p:sp>
        </mc:Choice>
        <mc:Fallback xmlns="">
          <p:sp>
            <p:nvSpPr>
              <p:cNvPr id="34" name="TextBox 33">
                <a:extLst>
                  <a:ext uri="{FF2B5EF4-FFF2-40B4-BE49-F238E27FC236}">
                    <a16:creationId xmlns:a16="http://schemas.microsoft.com/office/drawing/2014/main" id="{7E7B353A-EE00-44F5-BAE2-C3B47076BB3B}"/>
                  </a:ext>
                </a:extLst>
              </p:cNvPr>
              <p:cNvSpPr txBox="1">
                <a:spLocks noRot="1" noChangeAspect="1" noMove="1" noResize="1" noEditPoints="1" noAdjustHandles="1" noChangeArrowheads="1" noChangeShapeType="1" noTextEdit="1"/>
              </p:cNvSpPr>
              <p:nvPr/>
            </p:nvSpPr>
            <p:spPr>
              <a:xfrm>
                <a:off x="1133174" y="4575349"/>
                <a:ext cx="2763775" cy="461665"/>
              </a:xfrm>
              <a:prstGeom prst="rect">
                <a:avLst/>
              </a:prstGeom>
              <a:blipFill>
                <a:blip r:embed="rId10"/>
                <a:stretch>
                  <a:fillRect b="-2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992EA2FD-F537-4E6C-AF27-296C53A1DD44}"/>
                  </a:ext>
                </a:extLst>
              </p:cNvPr>
              <p:cNvSpPr txBox="1"/>
              <p:nvPr/>
            </p:nvSpPr>
            <p:spPr>
              <a:xfrm>
                <a:off x="7954027" y="339212"/>
                <a:ext cx="3909610" cy="1508105"/>
              </a:xfrm>
              <a:prstGeom prst="rect">
                <a:avLst/>
              </a:prstGeom>
              <a:solidFill>
                <a:srgbClr val="CCFFCC"/>
              </a:solidFill>
            </p:spPr>
            <p:txBody>
              <a:bodyPr wrap="square" rtlCol="0">
                <a:spAutoFit/>
              </a:bodyPr>
              <a:lstStyle/>
              <a:p>
                <a:r>
                  <a:rPr lang="en-US" sz="2400" dirty="0"/>
                  <a:t>● </a:t>
                </a:r>
                <a14:m>
                  <m:oMath xmlns:m="http://schemas.openxmlformats.org/officeDocument/2006/math">
                    <m:r>
                      <a:rPr lang="en-US" sz="2400" i="1">
                        <a:latin typeface="Cambria Math" panose="02040503050406030204" pitchFamily="18" charset="0"/>
                      </a:rPr>
                      <m:t>𝐸</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e>
                    </m:d>
                    <m:r>
                      <a:rPr lang="en-US" sz="2400" i="1">
                        <a:latin typeface="Cambria Math" panose="02040503050406030204" pitchFamily="18" charset="0"/>
                      </a:rPr>
                      <m:t>=0</m:t>
                    </m:r>
                  </m:oMath>
                </a14:m>
                <a:endParaRPr lang="en-US" sz="2400" dirty="0"/>
              </a:p>
              <a:p>
                <a:pPr>
                  <a:lnSpc>
                    <a:spcPts val="1200"/>
                  </a:lnSpc>
                </a:pPr>
                <a:endParaRPr lang="en-US" sz="2400" dirty="0"/>
              </a:p>
              <a:p>
                <a:r>
                  <a:rPr lang="en-US" sz="2400" dirty="0"/>
                  <a:t>● </a:t>
                </a:r>
                <a14:m>
                  <m:oMath xmlns:m="http://schemas.openxmlformats.org/officeDocument/2006/math">
                    <m:r>
                      <a:rPr lang="en-US" sz="2400" i="1">
                        <a:latin typeface="Cambria Math" panose="02040503050406030204" pitchFamily="18" charset="0"/>
                      </a:rPr>
                      <m:t>𝑉𝑎𝑟</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e>
                    </m:d>
                    <m:r>
                      <a:rPr lang="en-US" sz="2400" b="0" i="1" smtClean="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𝜎</m:t>
                        </m:r>
                      </m:e>
                      <m:sup>
                        <m:r>
                          <a:rPr lang="en-US" sz="2400" i="1">
                            <a:latin typeface="Cambria Math" panose="02040503050406030204" pitchFamily="18" charset="0"/>
                          </a:rPr>
                          <m:t>2</m:t>
                        </m:r>
                      </m:sup>
                    </m:sSup>
                  </m:oMath>
                </a14:m>
                <a:endParaRPr lang="en-US" sz="2400" dirty="0"/>
              </a:p>
              <a:p>
                <a:pPr>
                  <a:lnSpc>
                    <a:spcPts val="1200"/>
                  </a:lnSpc>
                </a:pPr>
                <a:endParaRPr lang="en-US" sz="2400" dirty="0"/>
              </a:p>
              <a:p>
                <a:r>
                  <a:rPr lang="en-US" sz="2400" dirty="0"/>
                  <a:t>● </a:t>
                </a:r>
                <a14:m>
                  <m:oMath xmlns:m="http://schemas.openxmlformats.org/officeDocument/2006/math">
                    <m:r>
                      <a:rPr lang="en-US" sz="2400" i="1">
                        <a:latin typeface="Cambria Math" panose="02040503050406030204" pitchFamily="18" charset="0"/>
                      </a:rPr>
                      <m:t>𝐶𝑜𝑣</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b="0" i="1" smtClean="0">
                                <a:latin typeface="Cambria Math" panose="02040503050406030204" pitchFamily="18" charset="0"/>
                                <a:ea typeface="Cambria Math" panose="02040503050406030204" pitchFamily="18" charset="0"/>
                              </a:rPr>
                              <m:t>𝑠</m:t>
                            </m:r>
                          </m:sub>
                        </m:sSub>
                      </m:e>
                    </m:d>
                    <m:r>
                      <a:rPr lang="en-US" sz="2400" i="1">
                        <a:latin typeface="Cambria Math" panose="02040503050406030204" pitchFamily="18" charset="0"/>
                      </a:rPr>
                      <m:t>=0</m:t>
                    </m:r>
                  </m:oMath>
                </a14:m>
                <a:r>
                  <a:rPr lang="en-US" sz="2400" dirty="0"/>
                  <a:t>     </a:t>
                </a:r>
                <a14:m>
                  <m:oMath xmlns:m="http://schemas.openxmlformats.org/officeDocument/2006/math">
                    <m:r>
                      <a:rPr lang="en-US" sz="2400" i="1">
                        <a:latin typeface="Cambria Math" panose="02040503050406030204" pitchFamily="18" charset="0"/>
                      </a:rPr>
                      <m:t>𝑡</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𝑠</m:t>
                    </m:r>
                  </m:oMath>
                </a14:m>
                <a:endParaRPr lang="en-US" sz="2400" dirty="0"/>
              </a:p>
            </p:txBody>
          </p:sp>
        </mc:Choice>
        <mc:Fallback xmlns="">
          <p:sp>
            <p:nvSpPr>
              <p:cNvPr id="35" name="TextBox 34">
                <a:extLst>
                  <a:ext uri="{FF2B5EF4-FFF2-40B4-BE49-F238E27FC236}">
                    <a16:creationId xmlns:a16="http://schemas.microsoft.com/office/drawing/2014/main" id="{992EA2FD-F537-4E6C-AF27-296C53A1DD44}"/>
                  </a:ext>
                </a:extLst>
              </p:cNvPr>
              <p:cNvSpPr txBox="1">
                <a:spLocks noRot="1" noChangeAspect="1" noMove="1" noResize="1" noEditPoints="1" noAdjustHandles="1" noChangeArrowheads="1" noChangeShapeType="1" noTextEdit="1"/>
              </p:cNvSpPr>
              <p:nvPr/>
            </p:nvSpPr>
            <p:spPr>
              <a:xfrm>
                <a:off x="7954027" y="339212"/>
                <a:ext cx="3909610" cy="1508105"/>
              </a:xfrm>
              <a:prstGeom prst="rect">
                <a:avLst/>
              </a:prstGeom>
              <a:blipFill>
                <a:blip r:embed="rId11"/>
                <a:stretch>
                  <a:fillRect l="-2496" t="-3239" b="-85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4BB8BEB7-2888-472F-82E3-3C7368B7F3FC}"/>
                  </a:ext>
                </a:extLst>
              </p:cNvPr>
              <p:cNvSpPr txBox="1"/>
              <p:nvPr/>
            </p:nvSpPr>
            <p:spPr>
              <a:xfrm>
                <a:off x="3412003" y="4612927"/>
                <a:ext cx="929404"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=0</m:t>
                      </m:r>
                    </m:oMath>
                  </m:oMathPara>
                </a14:m>
                <a:endParaRPr lang="en-US" sz="2400" dirty="0"/>
              </a:p>
            </p:txBody>
          </p:sp>
        </mc:Choice>
        <mc:Fallback xmlns="">
          <p:sp>
            <p:nvSpPr>
              <p:cNvPr id="36" name="TextBox 35">
                <a:extLst>
                  <a:ext uri="{FF2B5EF4-FFF2-40B4-BE49-F238E27FC236}">
                    <a16:creationId xmlns:a16="http://schemas.microsoft.com/office/drawing/2014/main" id="{4BB8BEB7-2888-472F-82E3-3C7368B7F3FC}"/>
                  </a:ext>
                </a:extLst>
              </p:cNvPr>
              <p:cNvSpPr txBox="1">
                <a:spLocks noRot="1" noChangeAspect="1" noMove="1" noResize="1" noEditPoints="1" noAdjustHandles="1" noChangeArrowheads="1" noChangeShapeType="1" noTextEdit="1"/>
              </p:cNvSpPr>
              <p:nvPr/>
            </p:nvSpPr>
            <p:spPr>
              <a:xfrm>
                <a:off x="3412003" y="4612927"/>
                <a:ext cx="929404" cy="461665"/>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E5925282-F3EC-4755-9F37-6C124FD5D2A6}"/>
                  </a:ext>
                </a:extLst>
              </p:cNvPr>
              <p:cNvSpPr txBox="1"/>
              <p:nvPr/>
            </p:nvSpPr>
            <p:spPr>
              <a:xfrm>
                <a:off x="884738" y="5197652"/>
                <a:ext cx="1473050" cy="7874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𝜌</m:t>
                          </m:r>
                        </m:e>
                        <m:sub>
                          <m:r>
                            <a:rPr lang="en-US" sz="2400" b="0" i="1" smtClean="0">
                              <a:latin typeface="Cambria Math" panose="02040503050406030204" pitchFamily="18" charset="0"/>
                              <a:ea typeface="Cambria Math" panose="02040503050406030204" pitchFamily="18" charset="0"/>
                            </a:rPr>
                            <m:t>𝑘</m:t>
                          </m:r>
                        </m:sub>
                      </m:sSub>
                      <m:r>
                        <a:rPr lang="en-US" sz="2400" b="0" i="1" smtClean="0">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𝛾</m:t>
                              </m:r>
                            </m:e>
                            <m:sub>
                              <m:r>
                                <a:rPr lang="en-US" sz="2400" i="1">
                                  <a:latin typeface="Cambria Math" panose="02040503050406030204" pitchFamily="18" charset="0"/>
                                  <a:ea typeface="Cambria Math" panose="02040503050406030204" pitchFamily="18" charset="0"/>
                                </a:rPr>
                                <m:t>𝑘</m:t>
                              </m:r>
                            </m:sub>
                          </m:sSub>
                        </m:num>
                        <m:den>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𝛾</m:t>
                              </m:r>
                            </m:e>
                            <m:sub>
                              <m:r>
                                <a:rPr lang="en-US" sz="2400" i="1">
                                  <a:latin typeface="Cambria Math" panose="02040503050406030204" pitchFamily="18" charset="0"/>
                                  <a:ea typeface="Cambria Math" panose="02040503050406030204" pitchFamily="18" charset="0"/>
                                </a:rPr>
                                <m:t>0</m:t>
                              </m:r>
                            </m:sub>
                          </m:sSub>
                        </m:den>
                      </m:f>
                    </m:oMath>
                  </m:oMathPara>
                </a14:m>
                <a:endParaRPr lang="en-US" sz="2400" dirty="0"/>
              </a:p>
            </p:txBody>
          </p:sp>
        </mc:Choice>
        <mc:Fallback xmlns="">
          <p:sp>
            <p:nvSpPr>
              <p:cNvPr id="37" name="TextBox 36">
                <a:extLst>
                  <a:ext uri="{FF2B5EF4-FFF2-40B4-BE49-F238E27FC236}">
                    <a16:creationId xmlns:a16="http://schemas.microsoft.com/office/drawing/2014/main" id="{E5925282-F3EC-4755-9F37-6C124FD5D2A6}"/>
                  </a:ext>
                </a:extLst>
              </p:cNvPr>
              <p:cNvSpPr txBox="1">
                <a:spLocks noRot="1" noChangeAspect="1" noMove="1" noResize="1" noEditPoints="1" noAdjustHandles="1" noChangeArrowheads="1" noChangeShapeType="1" noTextEdit="1"/>
              </p:cNvSpPr>
              <p:nvPr/>
            </p:nvSpPr>
            <p:spPr>
              <a:xfrm>
                <a:off x="884738" y="5197652"/>
                <a:ext cx="1473050" cy="787460"/>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C748A6FD-F613-4329-8608-A69EA92EAF2E}"/>
                  </a:ext>
                </a:extLst>
              </p:cNvPr>
              <p:cNvSpPr txBox="1"/>
              <p:nvPr/>
            </p:nvSpPr>
            <p:spPr>
              <a:xfrm>
                <a:off x="2162043" y="5120782"/>
                <a:ext cx="2763774" cy="91614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e>
                                <m:r>
                                  <a:rPr lang="en-US" sz="2400" b="0" i="1" smtClean="0">
                                    <a:latin typeface="Cambria Math" panose="02040503050406030204" pitchFamily="18" charset="0"/>
                                  </a:rPr>
                                  <m:t>𝑘</m:t>
                                </m:r>
                                <m:r>
                                  <a:rPr lang="en-US" sz="2400" b="0" i="1" smtClean="0">
                                    <a:latin typeface="Cambria Math" panose="02040503050406030204" pitchFamily="18" charset="0"/>
                                  </a:rPr>
                                  <m:t>=0</m:t>
                                </m:r>
                              </m:e>
                            </m:mr>
                            <m:mr>
                              <m:e/>
                              <m:e>
                                <m:r>
                                  <a:rPr lang="en-US" sz="2400" b="0" i="1" smtClean="0">
                                    <a:latin typeface="Cambria Math" panose="02040503050406030204" pitchFamily="18" charset="0"/>
                                  </a:rPr>
                                  <m:t>𝑘</m:t>
                                </m:r>
                                <m:r>
                                  <a:rPr lang="en-US" sz="2400" b="0" i="1" smtClean="0">
                                    <a:latin typeface="Cambria Math" panose="02040503050406030204" pitchFamily="18" charset="0"/>
                                  </a:rPr>
                                  <m:t>=1,2,…</m:t>
                                </m:r>
                              </m:e>
                            </m:mr>
                          </m:m>
                        </m:e>
                      </m:d>
                    </m:oMath>
                  </m:oMathPara>
                </a14:m>
                <a:endParaRPr lang="en-US" sz="2400" dirty="0"/>
              </a:p>
            </p:txBody>
          </p:sp>
        </mc:Choice>
        <mc:Fallback xmlns="">
          <p:sp>
            <p:nvSpPr>
              <p:cNvPr id="43" name="TextBox 42">
                <a:extLst>
                  <a:ext uri="{FF2B5EF4-FFF2-40B4-BE49-F238E27FC236}">
                    <a16:creationId xmlns:a16="http://schemas.microsoft.com/office/drawing/2014/main" id="{C748A6FD-F613-4329-8608-A69EA92EAF2E}"/>
                  </a:ext>
                </a:extLst>
              </p:cNvPr>
              <p:cNvSpPr txBox="1">
                <a:spLocks noRot="1" noChangeAspect="1" noMove="1" noResize="1" noEditPoints="1" noAdjustHandles="1" noChangeArrowheads="1" noChangeShapeType="1" noTextEdit="1"/>
              </p:cNvSpPr>
              <p:nvPr/>
            </p:nvSpPr>
            <p:spPr>
              <a:xfrm>
                <a:off x="2162043" y="5120782"/>
                <a:ext cx="2763774" cy="916148"/>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B13080E4-422F-4A1F-897F-9E6CF95E0FDA}"/>
                  </a:ext>
                </a:extLst>
              </p:cNvPr>
              <p:cNvSpPr txBox="1"/>
              <p:nvPr/>
            </p:nvSpPr>
            <p:spPr>
              <a:xfrm>
                <a:off x="2731704" y="5154769"/>
                <a:ext cx="46401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1</m:t>
                      </m:r>
                    </m:oMath>
                  </m:oMathPara>
                </a14:m>
                <a:endParaRPr lang="en-US" sz="2400" dirty="0"/>
              </a:p>
            </p:txBody>
          </p:sp>
        </mc:Choice>
        <mc:Fallback xmlns="">
          <p:sp>
            <p:nvSpPr>
              <p:cNvPr id="44" name="TextBox 43">
                <a:extLst>
                  <a:ext uri="{FF2B5EF4-FFF2-40B4-BE49-F238E27FC236}">
                    <a16:creationId xmlns:a16="http://schemas.microsoft.com/office/drawing/2014/main" id="{B13080E4-422F-4A1F-897F-9E6CF95E0FDA}"/>
                  </a:ext>
                </a:extLst>
              </p:cNvPr>
              <p:cNvSpPr txBox="1">
                <a:spLocks noRot="1" noChangeAspect="1" noMove="1" noResize="1" noEditPoints="1" noAdjustHandles="1" noChangeArrowheads="1" noChangeShapeType="1" noTextEdit="1"/>
              </p:cNvSpPr>
              <p:nvPr/>
            </p:nvSpPr>
            <p:spPr>
              <a:xfrm>
                <a:off x="2731704" y="5154769"/>
                <a:ext cx="464010" cy="461665"/>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B66F1ACC-E6B0-4679-8695-60F17B866B9E}"/>
                  </a:ext>
                </a:extLst>
              </p:cNvPr>
              <p:cNvSpPr txBox="1"/>
              <p:nvPr/>
            </p:nvSpPr>
            <p:spPr>
              <a:xfrm>
                <a:off x="2719178" y="5523447"/>
                <a:ext cx="46401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0</m:t>
                      </m:r>
                    </m:oMath>
                  </m:oMathPara>
                </a14:m>
                <a:endParaRPr lang="en-US" sz="2400" dirty="0"/>
              </a:p>
            </p:txBody>
          </p:sp>
        </mc:Choice>
        <mc:Fallback xmlns="">
          <p:sp>
            <p:nvSpPr>
              <p:cNvPr id="45" name="TextBox 44">
                <a:extLst>
                  <a:ext uri="{FF2B5EF4-FFF2-40B4-BE49-F238E27FC236}">
                    <a16:creationId xmlns:a16="http://schemas.microsoft.com/office/drawing/2014/main" id="{B66F1ACC-E6B0-4679-8695-60F17B866B9E}"/>
                  </a:ext>
                </a:extLst>
              </p:cNvPr>
              <p:cNvSpPr txBox="1">
                <a:spLocks noRot="1" noChangeAspect="1" noMove="1" noResize="1" noEditPoints="1" noAdjustHandles="1" noChangeArrowheads="1" noChangeShapeType="1" noTextEdit="1"/>
              </p:cNvSpPr>
              <p:nvPr/>
            </p:nvSpPr>
            <p:spPr>
              <a:xfrm>
                <a:off x="2719178" y="5523447"/>
                <a:ext cx="464010" cy="461665"/>
              </a:xfrm>
              <a:prstGeom prst="rect">
                <a:avLst/>
              </a:prstGeom>
              <a:blipFill>
                <a:blip r:embed="rId16"/>
                <a:stretch>
                  <a:fillRect/>
                </a:stretch>
              </a:blipFill>
            </p:spPr>
            <p:txBody>
              <a:bodyPr/>
              <a:lstStyle/>
              <a:p>
                <a:r>
                  <a:rPr lang="en-US">
                    <a:noFill/>
                  </a:rPr>
                  <a:t> </a:t>
                </a:r>
              </a:p>
            </p:txBody>
          </p:sp>
        </mc:Fallback>
      </mc:AlternateContent>
      <p:grpSp>
        <p:nvGrpSpPr>
          <p:cNvPr id="7" name="Group 6">
            <a:extLst>
              <a:ext uri="{FF2B5EF4-FFF2-40B4-BE49-F238E27FC236}">
                <a16:creationId xmlns:a16="http://schemas.microsoft.com/office/drawing/2014/main" id="{5827B800-D684-441D-8B28-7ED8D51A4FFF}"/>
              </a:ext>
            </a:extLst>
          </p:cNvPr>
          <p:cNvGrpSpPr/>
          <p:nvPr/>
        </p:nvGrpSpPr>
        <p:grpSpPr>
          <a:xfrm>
            <a:off x="7542031" y="3683233"/>
            <a:ext cx="4326032" cy="2808736"/>
            <a:chOff x="7542031" y="2493263"/>
            <a:chExt cx="4326032" cy="2808736"/>
          </a:xfrm>
        </p:grpSpPr>
        <p:cxnSp>
          <p:nvCxnSpPr>
            <p:cNvPr id="46" name="Straight Arrow Connector 45">
              <a:extLst>
                <a:ext uri="{FF2B5EF4-FFF2-40B4-BE49-F238E27FC236}">
                  <a16:creationId xmlns:a16="http://schemas.microsoft.com/office/drawing/2014/main" id="{10C62EB0-0AE7-4652-83F7-1CA8E24690AB}"/>
                </a:ext>
              </a:extLst>
            </p:cNvPr>
            <p:cNvCxnSpPr>
              <a:cxnSpLocks/>
            </p:cNvCxnSpPr>
            <p:nvPr/>
          </p:nvCxnSpPr>
          <p:spPr>
            <a:xfrm flipV="1">
              <a:off x="8045581" y="2770262"/>
              <a:ext cx="21382" cy="253173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5DD4633-9544-4732-8537-36B0E249D13D}"/>
                </a:ext>
              </a:extLst>
            </p:cNvPr>
            <p:cNvCxnSpPr/>
            <p:nvPr/>
          </p:nvCxnSpPr>
          <p:spPr>
            <a:xfrm>
              <a:off x="7886966" y="4036830"/>
              <a:ext cx="384048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A4311F48-E554-492B-A615-0961FB875B7C}"/>
                    </a:ext>
                  </a:extLst>
                </p:cNvPr>
                <p:cNvSpPr txBox="1"/>
                <p:nvPr/>
              </p:nvSpPr>
              <p:spPr>
                <a:xfrm>
                  <a:off x="11497129" y="4018018"/>
                  <a:ext cx="3709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𝑘</m:t>
                        </m:r>
                      </m:oMath>
                    </m:oMathPara>
                  </a14:m>
                  <a:endParaRPr lang="en-US" dirty="0"/>
                </a:p>
              </p:txBody>
            </p:sp>
          </mc:Choice>
          <mc:Fallback xmlns="">
            <p:sp>
              <p:nvSpPr>
                <p:cNvPr id="48" name="TextBox 47">
                  <a:extLst>
                    <a:ext uri="{FF2B5EF4-FFF2-40B4-BE49-F238E27FC236}">
                      <a16:creationId xmlns:a16="http://schemas.microsoft.com/office/drawing/2014/main" id="{A4311F48-E554-492B-A615-0961FB875B7C}"/>
                    </a:ext>
                  </a:extLst>
                </p:cNvPr>
                <p:cNvSpPr txBox="1">
                  <a:spLocks noRot="1" noChangeAspect="1" noMove="1" noResize="1" noEditPoints="1" noAdjustHandles="1" noChangeArrowheads="1" noChangeShapeType="1" noTextEdit="1"/>
                </p:cNvSpPr>
                <p:nvPr/>
              </p:nvSpPr>
              <p:spPr>
                <a:xfrm>
                  <a:off x="11497129" y="4018018"/>
                  <a:ext cx="370934" cy="369332"/>
                </a:xfrm>
                <a:prstGeom prst="rect">
                  <a:avLst/>
                </a:prstGeom>
                <a:blipFill>
                  <a:blip r:embed="rId17"/>
                  <a:stretch>
                    <a:fillRect/>
                  </a:stretch>
                </a:blipFill>
              </p:spPr>
              <p:txBody>
                <a:bodyPr/>
                <a:lstStyle/>
                <a:p>
                  <a:r>
                    <a:rPr lang="en-US">
                      <a:noFill/>
                    </a:rPr>
                    <a:t> </a:t>
                  </a:r>
                </a:p>
              </p:txBody>
            </p:sp>
          </mc:Fallback>
        </mc:AlternateContent>
        <p:cxnSp>
          <p:nvCxnSpPr>
            <p:cNvPr id="49" name="Straight Arrow Connector 48">
              <a:extLst>
                <a:ext uri="{FF2B5EF4-FFF2-40B4-BE49-F238E27FC236}">
                  <a16:creationId xmlns:a16="http://schemas.microsoft.com/office/drawing/2014/main" id="{EA67AD0F-2639-4316-8D69-97E9C72D07DE}"/>
                </a:ext>
              </a:extLst>
            </p:cNvPr>
            <p:cNvCxnSpPr/>
            <p:nvPr/>
          </p:nvCxnSpPr>
          <p:spPr>
            <a:xfrm flipV="1">
              <a:off x="9796910" y="394539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D416CBA6-D567-4203-AEDE-23856F33516F}"/>
                </a:ext>
              </a:extLst>
            </p:cNvPr>
            <p:cNvSpPr txBox="1"/>
            <p:nvPr/>
          </p:nvSpPr>
          <p:spPr>
            <a:xfrm>
              <a:off x="9644510" y="4048498"/>
              <a:ext cx="301686" cy="369332"/>
            </a:xfrm>
            <a:prstGeom prst="rect">
              <a:avLst/>
            </a:prstGeom>
            <a:noFill/>
          </p:spPr>
          <p:txBody>
            <a:bodyPr wrap="none" rtlCol="0">
              <a:spAutoFit/>
            </a:bodyPr>
            <a:lstStyle/>
            <a:p>
              <a:r>
                <a:rPr lang="en-US" dirty="0"/>
                <a:t>3</a:t>
              </a:r>
            </a:p>
          </p:txBody>
        </p:sp>
        <p:sp>
          <p:nvSpPr>
            <p:cNvPr id="51" name="TextBox 50">
              <a:extLst>
                <a:ext uri="{FF2B5EF4-FFF2-40B4-BE49-F238E27FC236}">
                  <a16:creationId xmlns:a16="http://schemas.microsoft.com/office/drawing/2014/main" id="{C2DC7628-DCD9-4E82-BD6B-FFDC3326D57F}"/>
                </a:ext>
              </a:extLst>
            </p:cNvPr>
            <p:cNvSpPr txBox="1"/>
            <p:nvPr/>
          </p:nvSpPr>
          <p:spPr>
            <a:xfrm>
              <a:off x="8252313" y="4048498"/>
              <a:ext cx="301686" cy="369332"/>
            </a:xfrm>
            <a:prstGeom prst="rect">
              <a:avLst/>
            </a:prstGeom>
            <a:noFill/>
          </p:spPr>
          <p:txBody>
            <a:bodyPr wrap="none" rtlCol="0">
              <a:spAutoFit/>
            </a:bodyPr>
            <a:lstStyle/>
            <a:p>
              <a:r>
                <a:rPr lang="en-US" dirty="0"/>
                <a:t>0</a:t>
              </a:r>
            </a:p>
          </p:txBody>
        </p:sp>
        <p:cxnSp>
          <p:nvCxnSpPr>
            <p:cNvPr id="52" name="Straight Arrow Connector 51">
              <a:extLst>
                <a:ext uri="{FF2B5EF4-FFF2-40B4-BE49-F238E27FC236}">
                  <a16:creationId xmlns:a16="http://schemas.microsoft.com/office/drawing/2014/main" id="{5A4AD37F-3DDA-42ED-A63D-71EA7AB24C68}"/>
                </a:ext>
              </a:extLst>
            </p:cNvPr>
            <p:cNvCxnSpPr/>
            <p:nvPr/>
          </p:nvCxnSpPr>
          <p:spPr>
            <a:xfrm flipV="1">
              <a:off x="10262342" y="396063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6221B9E5-7C72-4545-9042-5CDEA3CED0D8}"/>
                </a:ext>
              </a:extLst>
            </p:cNvPr>
            <p:cNvSpPr txBox="1"/>
            <p:nvPr/>
          </p:nvSpPr>
          <p:spPr>
            <a:xfrm>
              <a:off x="10113056" y="4048498"/>
              <a:ext cx="301686" cy="369332"/>
            </a:xfrm>
            <a:prstGeom prst="rect">
              <a:avLst/>
            </a:prstGeom>
            <a:noFill/>
          </p:spPr>
          <p:txBody>
            <a:bodyPr wrap="none" rtlCol="0">
              <a:spAutoFit/>
            </a:bodyPr>
            <a:lstStyle/>
            <a:p>
              <a:r>
                <a:rPr lang="en-US" dirty="0"/>
                <a:t>4</a:t>
              </a:r>
            </a:p>
          </p:txBody>
        </p:sp>
        <p:cxnSp>
          <p:nvCxnSpPr>
            <p:cNvPr id="54" name="Straight Arrow Connector 53">
              <a:extLst>
                <a:ext uri="{FF2B5EF4-FFF2-40B4-BE49-F238E27FC236}">
                  <a16:creationId xmlns:a16="http://schemas.microsoft.com/office/drawing/2014/main" id="{B13A7E7F-5681-40E3-8EA1-77E18C266BD8}"/>
                </a:ext>
              </a:extLst>
            </p:cNvPr>
            <p:cNvCxnSpPr/>
            <p:nvPr/>
          </p:nvCxnSpPr>
          <p:spPr>
            <a:xfrm flipV="1">
              <a:off x="8054606" y="394539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B1FB307C-FDBB-4580-9CE6-D95087B15B5A}"/>
                </a:ext>
              </a:extLst>
            </p:cNvPr>
            <p:cNvCxnSpPr/>
            <p:nvPr/>
          </p:nvCxnSpPr>
          <p:spPr>
            <a:xfrm flipV="1">
              <a:off x="8408831" y="396063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E960CCB8-7B7F-4341-8F20-217650811F22}"/>
                    </a:ext>
                  </a:extLst>
                </p:cNvPr>
                <p:cNvSpPr txBox="1"/>
                <p:nvPr/>
              </p:nvSpPr>
              <p:spPr>
                <a:xfrm>
                  <a:off x="7740708" y="2493263"/>
                  <a:ext cx="29251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i="1" smtClean="0">
                                <a:solidFill>
                                  <a:srgbClr val="FF0000"/>
                                </a:solidFill>
                                <a:latin typeface="Cambria Math" panose="02040503050406030204" pitchFamily="18" charset="0"/>
                                <a:ea typeface="Cambria Math" panose="02040503050406030204" pitchFamily="18" charset="0"/>
                              </a:rPr>
                              <m:t>𝜌</m:t>
                            </m:r>
                          </m:e>
                          <m:sub>
                            <m:r>
                              <a:rPr lang="en-US" b="0" i="1" smtClean="0">
                                <a:solidFill>
                                  <a:srgbClr val="FF0000"/>
                                </a:solidFill>
                                <a:latin typeface="Cambria Math" panose="02040503050406030204" pitchFamily="18" charset="0"/>
                              </a:rPr>
                              <m:t>𝑘</m:t>
                            </m:r>
                          </m:sub>
                        </m:sSub>
                      </m:oMath>
                    </m:oMathPara>
                  </a14:m>
                  <a:endParaRPr lang="en-US" dirty="0"/>
                </a:p>
              </p:txBody>
            </p:sp>
          </mc:Choice>
          <mc:Fallback xmlns="">
            <p:sp>
              <p:nvSpPr>
                <p:cNvPr id="56" name="TextBox 55">
                  <a:extLst>
                    <a:ext uri="{FF2B5EF4-FFF2-40B4-BE49-F238E27FC236}">
                      <a16:creationId xmlns:a16="http://schemas.microsoft.com/office/drawing/2014/main" id="{E960CCB8-7B7F-4341-8F20-217650811F22}"/>
                    </a:ext>
                  </a:extLst>
                </p:cNvPr>
                <p:cNvSpPr txBox="1">
                  <a:spLocks noRot="1" noChangeAspect="1" noMove="1" noResize="1" noEditPoints="1" noAdjustHandles="1" noChangeArrowheads="1" noChangeShapeType="1" noTextEdit="1"/>
                </p:cNvSpPr>
                <p:nvPr/>
              </p:nvSpPr>
              <p:spPr>
                <a:xfrm>
                  <a:off x="7740708" y="2493263"/>
                  <a:ext cx="292516" cy="276999"/>
                </a:xfrm>
                <a:prstGeom prst="rect">
                  <a:avLst/>
                </a:prstGeom>
                <a:blipFill>
                  <a:blip r:embed="rId18"/>
                  <a:stretch>
                    <a:fillRect l="-20833" r="-6250" b="-23913"/>
                  </a:stretch>
                </a:blipFill>
              </p:spPr>
              <p:txBody>
                <a:bodyPr/>
                <a:lstStyle/>
                <a:p>
                  <a:r>
                    <a:rPr lang="en-US">
                      <a:noFill/>
                    </a:rPr>
                    <a:t> </a:t>
                  </a:r>
                </a:p>
              </p:txBody>
            </p:sp>
          </mc:Fallback>
        </mc:AlternateContent>
        <p:cxnSp>
          <p:nvCxnSpPr>
            <p:cNvPr id="57" name="Straight Arrow Connector 56">
              <a:extLst>
                <a:ext uri="{FF2B5EF4-FFF2-40B4-BE49-F238E27FC236}">
                  <a16:creationId xmlns:a16="http://schemas.microsoft.com/office/drawing/2014/main" id="{37389F6E-FFBB-493E-9F12-60B278542819}"/>
                </a:ext>
              </a:extLst>
            </p:cNvPr>
            <p:cNvCxnSpPr/>
            <p:nvPr/>
          </p:nvCxnSpPr>
          <p:spPr>
            <a:xfrm flipV="1">
              <a:off x="8861912" y="3949506"/>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A524D3BD-69AD-4CA8-AF3F-875D3AAC3C83}"/>
                </a:ext>
              </a:extLst>
            </p:cNvPr>
            <p:cNvCxnSpPr/>
            <p:nvPr/>
          </p:nvCxnSpPr>
          <p:spPr>
            <a:xfrm flipV="1">
              <a:off x="9339702" y="3940032"/>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207AA3AD-6F9E-4D60-BC5B-70FEEAAAD52B}"/>
                </a:ext>
              </a:extLst>
            </p:cNvPr>
            <p:cNvSpPr txBox="1"/>
            <p:nvPr/>
          </p:nvSpPr>
          <p:spPr>
            <a:xfrm>
              <a:off x="8710305" y="4040121"/>
              <a:ext cx="301686" cy="369332"/>
            </a:xfrm>
            <a:prstGeom prst="rect">
              <a:avLst/>
            </a:prstGeom>
            <a:noFill/>
          </p:spPr>
          <p:txBody>
            <a:bodyPr wrap="none" rtlCol="0">
              <a:spAutoFit/>
            </a:bodyPr>
            <a:lstStyle/>
            <a:p>
              <a:r>
                <a:rPr lang="en-US" dirty="0"/>
                <a:t>1</a:t>
              </a:r>
            </a:p>
          </p:txBody>
        </p:sp>
        <p:sp>
          <p:nvSpPr>
            <p:cNvPr id="60" name="TextBox 59">
              <a:extLst>
                <a:ext uri="{FF2B5EF4-FFF2-40B4-BE49-F238E27FC236}">
                  <a16:creationId xmlns:a16="http://schemas.microsoft.com/office/drawing/2014/main" id="{8E156F72-13EE-493E-B1AA-7E537989BE2B}"/>
                </a:ext>
              </a:extLst>
            </p:cNvPr>
            <p:cNvSpPr txBox="1"/>
            <p:nvPr/>
          </p:nvSpPr>
          <p:spPr>
            <a:xfrm>
              <a:off x="9178851" y="4040121"/>
              <a:ext cx="301686" cy="369332"/>
            </a:xfrm>
            <a:prstGeom prst="rect">
              <a:avLst/>
            </a:prstGeom>
            <a:noFill/>
          </p:spPr>
          <p:txBody>
            <a:bodyPr wrap="none" rtlCol="0">
              <a:spAutoFit/>
            </a:bodyPr>
            <a:lstStyle/>
            <a:p>
              <a:r>
                <a:rPr lang="en-US" dirty="0"/>
                <a:t>2</a:t>
              </a:r>
            </a:p>
          </p:txBody>
        </p:sp>
        <p:cxnSp>
          <p:nvCxnSpPr>
            <p:cNvPr id="61" name="Straight Arrow Connector 60">
              <a:extLst>
                <a:ext uri="{FF2B5EF4-FFF2-40B4-BE49-F238E27FC236}">
                  <a16:creationId xmlns:a16="http://schemas.microsoft.com/office/drawing/2014/main" id="{D6427247-A41D-4DD6-A2F9-96EB2FFC4CDB}"/>
                </a:ext>
              </a:extLst>
            </p:cNvPr>
            <p:cNvCxnSpPr/>
            <p:nvPr/>
          </p:nvCxnSpPr>
          <p:spPr>
            <a:xfrm flipV="1">
              <a:off x="10681240" y="3937013"/>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0F4CE38F-C4B8-4FA1-BB3E-2365EB061277}"/>
                </a:ext>
              </a:extLst>
            </p:cNvPr>
            <p:cNvSpPr txBox="1"/>
            <p:nvPr/>
          </p:nvSpPr>
          <p:spPr>
            <a:xfrm>
              <a:off x="10528840" y="4040121"/>
              <a:ext cx="301686" cy="369332"/>
            </a:xfrm>
            <a:prstGeom prst="rect">
              <a:avLst/>
            </a:prstGeom>
            <a:noFill/>
          </p:spPr>
          <p:txBody>
            <a:bodyPr wrap="none" rtlCol="0">
              <a:spAutoFit/>
            </a:bodyPr>
            <a:lstStyle/>
            <a:p>
              <a:r>
                <a:rPr lang="en-US" dirty="0"/>
                <a:t>5</a:t>
              </a:r>
            </a:p>
          </p:txBody>
        </p:sp>
        <p:cxnSp>
          <p:nvCxnSpPr>
            <p:cNvPr id="63" name="Straight Arrow Connector 62">
              <a:extLst>
                <a:ext uri="{FF2B5EF4-FFF2-40B4-BE49-F238E27FC236}">
                  <a16:creationId xmlns:a16="http://schemas.microsoft.com/office/drawing/2014/main" id="{BF0AADA7-91D7-4683-986F-6E00933969EF}"/>
                </a:ext>
              </a:extLst>
            </p:cNvPr>
            <p:cNvCxnSpPr/>
            <p:nvPr/>
          </p:nvCxnSpPr>
          <p:spPr>
            <a:xfrm flipV="1">
              <a:off x="11146672" y="3952253"/>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5196A59A-5CF4-43F5-A7F9-8504D6C0B55E}"/>
                </a:ext>
              </a:extLst>
            </p:cNvPr>
            <p:cNvSpPr txBox="1"/>
            <p:nvPr/>
          </p:nvSpPr>
          <p:spPr>
            <a:xfrm>
              <a:off x="10997386" y="4040121"/>
              <a:ext cx="301686" cy="369332"/>
            </a:xfrm>
            <a:prstGeom prst="rect">
              <a:avLst/>
            </a:prstGeom>
            <a:noFill/>
          </p:spPr>
          <p:txBody>
            <a:bodyPr wrap="none" rtlCol="0">
              <a:spAutoFit/>
            </a:bodyPr>
            <a:lstStyle/>
            <a:p>
              <a:r>
                <a:rPr lang="en-US" dirty="0"/>
                <a:t>6</a:t>
              </a:r>
            </a:p>
          </p:txBody>
        </p:sp>
        <p:cxnSp>
          <p:nvCxnSpPr>
            <p:cNvPr id="65" name="Straight Arrow Connector 64">
              <a:extLst>
                <a:ext uri="{FF2B5EF4-FFF2-40B4-BE49-F238E27FC236}">
                  <a16:creationId xmlns:a16="http://schemas.microsoft.com/office/drawing/2014/main" id="{462B2E4B-1160-40D0-A5BE-087624AD41C4}"/>
                </a:ext>
              </a:extLst>
            </p:cNvPr>
            <p:cNvCxnSpPr/>
            <p:nvPr/>
          </p:nvCxnSpPr>
          <p:spPr>
            <a:xfrm>
              <a:off x="7886966" y="3052408"/>
              <a:ext cx="3840480" cy="0"/>
            </a:xfrm>
            <a:prstGeom prst="straightConnector1">
              <a:avLst/>
            </a:prstGeom>
            <a:ln w="19050">
              <a:solidFill>
                <a:schemeClr val="bg1">
                  <a:lumMod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4785F58D-4719-42D2-8045-2198ED497943}"/>
                </a:ext>
              </a:extLst>
            </p:cNvPr>
            <p:cNvCxnSpPr/>
            <p:nvPr/>
          </p:nvCxnSpPr>
          <p:spPr>
            <a:xfrm>
              <a:off x="7886966" y="5070678"/>
              <a:ext cx="3840480" cy="0"/>
            </a:xfrm>
            <a:prstGeom prst="straightConnector1">
              <a:avLst/>
            </a:prstGeom>
            <a:ln w="19050">
              <a:solidFill>
                <a:schemeClr val="bg1">
                  <a:lumMod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F1F8A086-3EFB-475F-962C-B5B18D1C9BDC}"/>
                </a:ext>
              </a:extLst>
            </p:cNvPr>
            <p:cNvSpPr txBox="1"/>
            <p:nvPr/>
          </p:nvSpPr>
          <p:spPr>
            <a:xfrm>
              <a:off x="7589865" y="2846462"/>
              <a:ext cx="301686" cy="369332"/>
            </a:xfrm>
            <a:prstGeom prst="rect">
              <a:avLst/>
            </a:prstGeom>
            <a:noFill/>
          </p:spPr>
          <p:txBody>
            <a:bodyPr wrap="none" rtlCol="0">
              <a:spAutoFit/>
            </a:bodyPr>
            <a:lstStyle/>
            <a:p>
              <a:r>
                <a:rPr lang="en-US" dirty="0"/>
                <a:t>1</a:t>
              </a:r>
            </a:p>
          </p:txBody>
        </p:sp>
        <p:sp>
          <p:nvSpPr>
            <p:cNvPr id="68" name="TextBox 67">
              <a:extLst>
                <a:ext uri="{FF2B5EF4-FFF2-40B4-BE49-F238E27FC236}">
                  <a16:creationId xmlns:a16="http://schemas.microsoft.com/office/drawing/2014/main" id="{887A01FA-F057-4553-8972-70FFE9E76FF2}"/>
                </a:ext>
              </a:extLst>
            </p:cNvPr>
            <p:cNvSpPr txBox="1"/>
            <p:nvPr/>
          </p:nvSpPr>
          <p:spPr>
            <a:xfrm>
              <a:off x="7542031" y="4886012"/>
              <a:ext cx="372218" cy="369332"/>
            </a:xfrm>
            <a:prstGeom prst="rect">
              <a:avLst/>
            </a:prstGeom>
            <a:noFill/>
          </p:spPr>
          <p:txBody>
            <a:bodyPr wrap="none" rtlCol="0">
              <a:spAutoFit/>
            </a:bodyPr>
            <a:lstStyle/>
            <a:p>
              <a:r>
                <a:rPr lang="en-US" dirty="0"/>
                <a:t>-1</a:t>
              </a:r>
            </a:p>
          </p:txBody>
        </p:sp>
      </p:grpSp>
      <p:cxnSp>
        <p:nvCxnSpPr>
          <p:cNvPr id="76" name="Straight Arrow Connector 75">
            <a:extLst>
              <a:ext uri="{FF2B5EF4-FFF2-40B4-BE49-F238E27FC236}">
                <a16:creationId xmlns:a16="http://schemas.microsoft.com/office/drawing/2014/main" id="{903C20A5-EC62-49F7-B75C-025940A2E012}"/>
              </a:ext>
            </a:extLst>
          </p:cNvPr>
          <p:cNvCxnSpPr>
            <a:cxnSpLocks/>
          </p:cNvCxnSpPr>
          <p:nvPr/>
        </p:nvCxnSpPr>
        <p:spPr>
          <a:xfrm flipV="1">
            <a:off x="8407284" y="4242378"/>
            <a:ext cx="0" cy="968426"/>
          </a:xfrm>
          <a:prstGeom prst="straightConnector1">
            <a:avLst/>
          </a:prstGeom>
          <a:ln w="50800">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156A7FC7-DB6A-4D70-BB18-FE6E0D02C84D}"/>
              </a:ext>
            </a:extLst>
          </p:cNvPr>
          <p:cNvSpPr/>
          <p:nvPr/>
        </p:nvSpPr>
        <p:spPr>
          <a:xfrm>
            <a:off x="8794012" y="5175652"/>
            <a:ext cx="109728" cy="1097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A48D9870-6AD4-49AB-A8D8-99B4620FC6BB}"/>
              </a:ext>
            </a:extLst>
          </p:cNvPr>
          <p:cNvSpPr/>
          <p:nvPr/>
        </p:nvSpPr>
        <p:spPr>
          <a:xfrm>
            <a:off x="9261114" y="5175652"/>
            <a:ext cx="109728" cy="1097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EB8C39BF-E7BB-4266-8B60-A71929CD571C}"/>
              </a:ext>
            </a:extLst>
          </p:cNvPr>
          <p:cNvSpPr/>
          <p:nvPr/>
        </p:nvSpPr>
        <p:spPr>
          <a:xfrm>
            <a:off x="9738903" y="5165935"/>
            <a:ext cx="109728" cy="1097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F9B344BB-14D7-4251-990A-E66E88115FB0}"/>
              </a:ext>
            </a:extLst>
          </p:cNvPr>
          <p:cNvSpPr/>
          <p:nvPr/>
        </p:nvSpPr>
        <p:spPr>
          <a:xfrm>
            <a:off x="10195845" y="5155801"/>
            <a:ext cx="109728" cy="1097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C1026C85-8D69-4917-A341-CABAA6CDFD79}"/>
              </a:ext>
            </a:extLst>
          </p:cNvPr>
          <p:cNvSpPr/>
          <p:nvPr/>
        </p:nvSpPr>
        <p:spPr>
          <a:xfrm>
            <a:off x="10619467" y="5156410"/>
            <a:ext cx="109728" cy="1097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03304BD7-DEE3-4DB0-9F2B-22FCD80D771A}"/>
              </a:ext>
            </a:extLst>
          </p:cNvPr>
          <p:cNvSpPr/>
          <p:nvPr/>
        </p:nvSpPr>
        <p:spPr>
          <a:xfrm>
            <a:off x="11087017" y="5156602"/>
            <a:ext cx="109728" cy="1097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67F80B6D-0DB4-4617-999E-FADCD16035D1}"/>
                  </a:ext>
                </a:extLst>
              </p:cNvPr>
              <p:cNvSpPr txBox="1"/>
              <p:nvPr/>
            </p:nvSpPr>
            <p:spPr>
              <a:xfrm>
                <a:off x="1018338" y="2768590"/>
                <a:ext cx="2303262"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𝜇</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r>
                        <a:rPr lang="en-US" sz="2400" i="1" smtClean="0">
                          <a:latin typeface="Cambria Math" panose="02040503050406030204" pitchFamily="18" charset="0"/>
                        </a:rPr>
                        <m:t>𝐸</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e>
                      </m:d>
                      <m:r>
                        <a:rPr lang="en-US" sz="2400" i="1">
                          <a:latin typeface="Cambria Math" panose="02040503050406030204" pitchFamily="18" charset="0"/>
                        </a:rPr>
                        <m:t>=0</m:t>
                      </m:r>
                    </m:oMath>
                  </m:oMathPara>
                </a14:m>
                <a:endParaRPr lang="en-US" sz="2400" dirty="0"/>
              </a:p>
            </p:txBody>
          </p:sp>
        </mc:Choice>
        <mc:Fallback xmlns="">
          <p:sp>
            <p:nvSpPr>
              <p:cNvPr id="83" name="TextBox 82">
                <a:extLst>
                  <a:ext uri="{FF2B5EF4-FFF2-40B4-BE49-F238E27FC236}">
                    <a16:creationId xmlns:a16="http://schemas.microsoft.com/office/drawing/2014/main" id="{67F80B6D-0DB4-4617-999E-FADCD16035D1}"/>
                  </a:ext>
                </a:extLst>
              </p:cNvPr>
              <p:cNvSpPr txBox="1">
                <a:spLocks noRot="1" noChangeAspect="1" noMove="1" noResize="1" noEditPoints="1" noAdjustHandles="1" noChangeArrowheads="1" noChangeShapeType="1" noTextEdit="1"/>
              </p:cNvSpPr>
              <p:nvPr/>
            </p:nvSpPr>
            <p:spPr>
              <a:xfrm>
                <a:off x="1018338" y="2768590"/>
                <a:ext cx="2303262" cy="461665"/>
              </a:xfrm>
              <a:prstGeom prst="rect">
                <a:avLst/>
              </a:prstGeom>
              <a:blipFill>
                <a:blip r:embed="rId19"/>
                <a:stretch>
                  <a:fillRect b="-78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09BBA6C1-0AAB-4E18-A1B5-B708E7F7AA45}"/>
                  </a:ext>
                </a:extLst>
              </p:cNvPr>
              <p:cNvSpPr txBox="1"/>
              <p:nvPr/>
            </p:nvSpPr>
            <p:spPr>
              <a:xfrm>
                <a:off x="7954027" y="2156911"/>
                <a:ext cx="3909610" cy="461665"/>
              </a:xfrm>
              <a:prstGeom prst="rect">
                <a:avLst/>
              </a:prstGeom>
              <a:solidFill>
                <a:srgbClr val="FFCCFF"/>
              </a:solidFill>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lang="en-US" sz="2400" i="1" smtClean="0">
                              <a:latin typeface="Cambria Math" panose="02040503050406030204" pitchFamily="18" charset="0"/>
                            </a:rPr>
                          </m:ctrlPr>
                        </m:accPr>
                        <m:e>
                          <m:r>
                            <a:rPr lang="en-US" sz="2400" i="1">
                              <a:latin typeface="Cambria Math" panose="02040503050406030204" pitchFamily="18" charset="0"/>
                              <a:ea typeface="Cambria Math" panose="02040503050406030204" pitchFamily="18" charset="0"/>
                            </a:rPr>
                            <m:t>𝜎</m:t>
                          </m:r>
                        </m:e>
                      </m:acc>
                      <m:r>
                        <a:rPr lang="en-US" sz="2400" b="0" i="1" smtClean="0">
                          <a:latin typeface="Cambria Math" panose="02040503050406030204" pitchFamily="18" charset="0"/>
                        </a:rPr>
                        <m:t>=</m:t>
                      </m:r>
                      <m:r>
                        <a:rPr lang="en-US" sz="2400" b="0" i="1" smtClean="0">
                          <a:latin typeface="Cambria Math" panose="02040503050406030204" pitchFamily="18" charset="0"/>
                        </a:rPr>
                        <m:t>𝑅𝑀𝑆𝐸</m:t>
                      </m:r>
                    </m:oMath>
                  </m:oMathPara>
                </a14:m>
                <a:endParaRPr lang="en-US" sz="2400" dirty="0"/>
              </a:p>
            </p:txBody>
          </p:sp>
        </mc:Choice>
        <mc:Fallback xmlns="">
          <p:sp>
            <p:nvSpPr>
              <p:cNvPr id="84" name="TextBox 83">
                <a:extLst>
                  <a:ext uri="{FF2B5EF4-FFF2-40B4-BE49-F238E27FC236}">
                    <a16:creationId xmlns:a16="http://schemas.microsoft.com/office/drawing/2014/main" id="{09BBA6C1-0AAB-4E18-A1B5-B708E7F7AA45}"/>
                  </a:ext>
                </a:extLst>
              </p:cNvPr>
              <p:cNvSpPr txBox="1">
                <a:spLocks noRot="1" noChangeAspect="1" noMove="1" noResize="1" noEditPoints="1" noAdjustHandles="1" noChangeArrowheads="1" noChangeShapeType="1" noTextEdit="1"/>
              </p:cNvSpPr>
              <p:nvPr/>
            </p:nvSpPr>
            <p:spPr>
              <a:xfrm>
                <a:off x="7954027" y="2156911"/>
                <a:ext cx="3909610" cy="461665"/>
              </a:xfrm>
              <a:prstGeom prst="rect">
                <a:avLst/>
              </a:prstGeom>
              <a:blipFill>
                <a:blip r:embed="rId20"/>
                <a:stretch>
                  <a:fillRect t="-3947"/>
                </a:stretch>
              </a:blipFill>
            </p:spPr>
            <p:txBody>
              <a:bodyPr/>
              <a:lstStyle/>
              <a:p>
                <a:r>
                  <a:rPr lang="en-US">
                    <a:noFill/>
                  </a:rPr>
                  <a:t> </a:t>
                </a:r>
              </a:p>
            </p:txBody>
          </p:sp>
        </mc:Fallback>
      </mc:AlternateContent>
    </p:spTree>
    <p:extLst>
      <p:ext uri="{BB962C8B-B14F-4D97-AF65-F5344CB8AC3E}">
        <p14:creationId xmlns:p14="http://schemas.microsoft.com/office/powerpoint/2010/main" val="590362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20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3"/>
                                        </p:tgtEl>
                                        <p:attrNameLst>
                                          <p:attrName>style.visibility</p:attrName>
                                        </p:attrNameLst>
                                      </p:cBhvr>
                                      <p:to>
                                        <p:strVal val="visible"/>
                                      </p:to>
                                    </p:set>
                                    <p:animEffect transition="in" filter="wipe(left)">
                                      <p:cBhvr>
                                        <p:cTn id="12" dur="1000"/>
                                        <p:tgtEl>
                                          <p:spTgt spid="8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wipe(left)">
                                      <p:cBhvr>
                                        <p:cTn id="17" dur="10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wipe(left)">
                                      <p:cBhvr>
                                        <p:cTn id="22" dur="1000"/>
                                        <p:tgtEl>
                                          <p:spTgt spid="3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left)">
                                      <p:cBhvr>
                                        <p:cTn id="27" dur="10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wipe(left)">
                                      <p:cBhvr>
                                        <p:cTn id="32" dur="1000"/>
                                        <p:tgtEl>
                                          <p:spTgt spid="32"/>
                                        </p:tgtEl>
                                      </p:cBhvr>
                                    </p:animEffect>
                                  </p:childTnLst>
                                </p:cTn>
                              </p:par>
                            </p:childTnLst>
                          </p:cTn>
                        </p:par>
                        <p:par>
                          <p:cTn id="33" fill="hold">
                            <p:stCondLst>
                              <p:cond delay="1000"/>
                            </p:stCondLst>
                            <p:childTnLst>
                              <p:par>
                                <p:cTn id="34" presetID="22" presetClass="entr" presetSubtype="8" fill="hold" grpId="0" nodeType="after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left)">
                                      <p:cBhvr>
                                        <p:cTn id="36" dur="10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wipe(left)">
                                      <p:cBhvr>
                                        <p:cTn id="41" dur="1000"/>
                                        <p:tgtEl>
                                          <p:spTgt spid="3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36"/>
                                        </p:tgtEl>
                                        <p:attrNameLst>
                                          <p:attrName>style.visibility</p:attrName>
                                        </p:attrNameLst>
                                      </p:cBhvr>
                                      <p:to>
                                        <p:strVal val="visible"/>
                                      </p:to>
                                    </p:set>
                                    <p:animEffect transition="in" filter="wipe(left)">
                                      <p:cBhvr>
                                        <p:cTn id="46" dur="1000"/>
                                        <p:tgtEl>
                                          <p:spTgt spid="36"/>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37"/>
                                        </p:tgtEl>
                                        <p:attrNameLst>
                                          <p:attrName>style.visibility</p:attrName>
                                        </p:attrNameLst>
                                      </p:cBhvr>
                                      <p:to>
                                        <p:strVal val="visible"/>
                                      </p:to>
                                    </p:set>
                                    <p:animEffect transition="in" filter="wipe(left)">
                                      <p:cBhvr>
                                        <p:cTn id="51" dur="1000"/>
                                        <p:tgtEl>
                                          <p:spTgt spid="37"/>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43"/>
                                        </p:tgtEl>
                                        <p:attrNameLst>
                                          <p:attrName>style.visibility</p:attrName>
                                        </p:attrNameLst>
                                      </p:cBhvr>
                                      <p:to>
                                        <p:strVal val="visible"/>
                                      </p:to>
                                    </p:set>
                                    <p:animEffect transition="in" filter="wipe(left)">
                                      <p:cBhvr>
                                        <p:cTn id="56" dur="1000"/>
                                        <p:tgtEl>
                                          <p:spTgt spid="43"/>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44"/>
                                        </p:tgtEl>
                                        <p:attrNameLst>
                                          <p:attrName>style.visibility</p:attrName>
                                        </p:attrNameLst>
                                      </p:cBhvr>
                                      <p:to>
                                        <p:strVal val="visible"/>
                                      </p:to>
                                    </p:set>
                                    <p:animEffect transition="in" filter="wipe(left)">
                                      <p:cBhvr>
                                        <p:cTn id="61" dur="1000"/>
                                        <p:tgtEl>
                                          <p:spTgt spid="44"/>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45"/>
                                        </p:tgtEl>
                                        <p:attrNameLst>
                                          <p:attrName>style.visibility</p:attrName>
                                        </p:attrNameLst>
                                      </p:cBhvr>
                                      <p:to>
                                        <p:strVal val="visible"/>
                                      </p:to>
                                    </p:set>
                                    <p:animEffect transition="in" filter="wipe(left)">
                                      <p:cBhvr>
                                        <p:cTn id="66" dur="1000"/>
                                        <p:tgtEl>
                                          <p:spTgt spid="45"/>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7"/>
                                        </p:tgtEl>
                                        <p:attrNameLst>
                                          <p:attrName>style.visibility</p:attrName>
                                        </p:attrNameLst>
                                      </p:cBhvr>
                                      <p:to>
                                        <p:strVal val="visible"/>
                                      </p:to>
                                    </p:set>
                                    <p:animEffect transition="in" filter="wipe(left)">
                                      <p:cBhvr>
                                        <p:cTn id="71" dur="1000"/>
                                        <p:tgtEl>
                                          <p:spTgt spid="7"/>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nodeType="clickEffect">
                                  <p:stCondLst>
                                    <p:cond delay="0"/>
                                  </p:stCondLst>
                                  <p:childTnLst>
                                    <p:set>
                                      <p:cBhvr>
                                        <p:cTn id="75" dur="1" fill="hold">
                                          <p:stCondLst>
                                            <p:cond delay="0"/>
                                          </p:stCondLst>
                                        </p:cTn>
                                        <p:tgtEl>
                                          <p:spTgt spid="76"/>
                                        </p:tgtEl>
                                        <p:attrNameLst>
                                          <p:attrName>style.visibility</p:attrName>
                                        </p:attrNameLst>
                                      </p:cBhvr>
                                      <p:to>
                                        <p:strVal val="visible"/>
                                      </p:to>
                                    </p:set>
                                    <p:animEffect transition="in" filter="wipe(down)">
                                      <p:cBhvr>
                                        <p:cTn id="76" dur="1000"/>
                                        <p:tgtEl>
                                          <p:spTgt spid="76"/>
                                        </p:tgtEl>
                                      </p:cBhvr>
                                    </p:animEffect>
                                  </p:childTnLst>
                                </p:cTn>
                              </p:par>
                            </p:childTnLst>
                          </p:cTn>
                        </p:par>
                        <p:par>
                          <p:cTn id="77" fill="hold">
                            <p:stCondLst>
                              <p:cond delay="1000"/>
                            </p:stCondLst>
                            <p:childTnLst>
                              <p:par>
                                <p:cTn id="78" presetID="22" presetClass="entr" presetSubtype="4" fill="hold" grpId="0" nodeType="afterEffect">
                                  <p:stCondLst>
                                    <p:cond delay="0"/>
                                  </p:stCondLst>
                                  <p:childTnLst>
                                    <p:set>
                                      <p:cBhvr>
                                        <p:cTn id="79" dur="1" fill="hold">
                                          <p:stCondLst>
                                            <p:cond delay="0"/>
                                          </p:stCondLst>
                                        </p:cTn>
                                        <p:tgtEl>
                                          <p:spTgt spid="77"/>
                                        </p:tgtEl>
                                        <p:attrNameLst>
                                          <p:attrName>style.visibility</p:attrName>
                                        </p:attrNameLst>
                                      </p:cBhvr>
                                      <p:to>
                                        <p:strVal val="visible"/>
                                      </p:to>
                                    </p:set>
                                    <p:animEffect transition="in" filter="wipe(down)">
                                      <p:cBhvr>
                                        <p:cTn id="80" dur="1000"/>
                                        <p:tgtEl>
                                          <p:spTgt spid="77"/>
                                        </p:tgtEl>
                                      </p:cBhvr>
                                    </p:animEffect>
                                  </p:childTnLst>
                                </p:cTn>
                              </p:par>
                            </p:childTnLst>
                          </p:cTn>
                        </p:par>
                        <p:par>
                          <p:cTn id="81" fill="hold">
                            <p:stCondLst>
                              <p:cond delay="2000"/>
                            </p:stCondLst>
                            <p:childTnLst>
                              <p:par>
                                <p:cTn id="82" presetID="22" presetClass="entr" presetSubtype="4" fill="hold" grpId="0" nodeType="afterEffect">
                                  <p:stCondLst>
                                    <p:cond delay="0"/>
                                  </p:stCondLst>
                                  <p:childTnLst>
                                    <p:set>
                                      <p:cBhvr>
                                        <p:cTn id="83" dur="1" fill="hold">
                                          <p:stCondLst>
                                            <p:cond delay="0"/>
                                          </p:stCondLst>
                                        </p:cTn>
                                        <p:tgtEl>
                                          <p:spTgt spid="78"/>
                                        </p:tgtEl>
                                        <p:attrNameLst>
                                          <p:attrName>style.visibility</p:attrName>
                                        </p:attrNameLst>
                                      </p:cBhvr>
                                      <p:to>
                                        <p:strVal val="visible"/>
                                      </p:to>
                                    </p:set>
                                    <p:animEffect transition="in" filter="wipe(down)">
                                      <p:cBhvr>
                                        <p:cTn id="84" dur="1000"/>
                                        <p:tgtEl>
                                          <p:spTgt spid="78"/>
                                        </p:tgtEl>
                                      </p:cBhvr>
                                    </p:animEffect>
                                  </p:childTnLst>
                                </p:cTn>
                              </p:par>
                            </p:childTnLst>
                          </p:cTn>
                        </p:par>
                        <p:par>
                          <p:cTn id="85" fill="hold">
                            <p:stCondLst>
                              <p:cond delay="3000"/>
                            </p:stCondLst>
                            <p:childTnLst>
                              <p:par>
                                <p:cTn id="86" presetID="22" presetClass="entr" presetSubtype="4" fill="hold" grpId="0" nodeType="afterEffect">
                                  <p:stCondLst>
                                    <p:cond delay="0"/>
                                  </p:stCondLst>
                                  <p:childTnLst>
                                    <p:set>
                                      <p:cBhvr>
                                        <p:cTn id="87" dur="1" fill="hold">
                                          <p:stCondLst>
                                            <p:cond delay="0"/>
                                          </p:stCondLst>
                                        </p:cTn>
                                        <p:tgtEl>
                                          <p:spTgt spid="79"/>
                                        </p:tgtEl>
                                        <p:attrNameLst>
                                          <p:attrName>style.visibility</p:attrName>
                                        </p:attrNameLst>
                                      </p:cBhvr>
                                      <p:to>
                                        <p:strVal val="visible"/>
                                      </p:to>
                                    </p:set>
                                    <p:animEffect transition="in" filter="wipe(down)">
                                      <p:cBhvr>
                                        <p:cTn id="88" dur="1000"/>
                                        <p:tgtEl>
                                          <p:spTgt spid="79"/>
                                        </p:tgtEl>
                                      </p:cBhvr>
                                    </p:animEffect>
                                  </p:childTnLst>
                                </p:cTn>
                              </p:par>
                            </p:childTnLst>
                          </p:cTn>
                        </p:par>
                        <p:par>
                          <p:cTn id="89" fill="hold">
                            <p:stCondLst>
                              <p:cond delay="4000"/>
                            </p:stCondLst>
                            <p:childTnLst>
                              <p:par>
                                <p:cTn id="90" presetID="22" presetClass="entr" presetSubtype="4" fill="hold" grpId="0" nodeType="afterEffect">
                                  <p:stCondLst>
                                    <p:cond delay="0"/>
                                  </p:stCondLst>
                                  <p:childTnLst>
                                    <p:set>
                                      <p:cBhvr>
                                        <p:cTn id="91" dur="1" fill="hold">
                                          <p:stCondLst>
                                            <p:cond delay="0"/>
                                          </p:stCondLst>
                                        </p:cTn>
                                        <p:tgtEl>
                                          <p:spTgt spid="80"/>
                                        </p:tgtEl>
                                        <p:attrNameLst>
                                          <p:attrName>style.visibility</p:attrName>
                                        </p:attrNameLst>
                                      </p:cBhvr>
                                      <p:to>
                                        <p:strVal val="visible"/>
                                      </p:to>
                                    </p:set>
                                    <p:animEffect transition="in" filter="wipe(down)">
                                      <p:cBhvr>
                                        <p:cTn id="92" dur="1000"/>
                                        <p:tgtEl>
                                          <p:spTgt spid="80"/>
                                        </p:tgtEl>
                                      </p:cBhvr>
                                    </p:animEffect>
                                  </p:childTnLst>
                                </p:cTn>
                              </p:par>
                            </p:childTnLst>
                          </p:cTn>
                        </p:par>
                        <p:par>
                          <p:cTn id="93" fill="hold">
                            <p:stCondLst>
                              <p:cond delay="5000"/>
                            </p:stCondLst>
                            <p:childTnLst>
                              <p:par>
                                <p:cTn id="94" presetID="22" presetClass="entr" presetSubtype="4" fill="hold" grpId="0" nodeType="afterEffect">
                                  <p:stCondLst>
                                    <p:cond delay="0"/>
                                  </p:stCondLst>
                                  <p:childTnLst>
                                    <p:set>
                                      <p:cBhvr>
                                        <p:cTn id="95" dur="1" fill="hold">
                                          <p:stCondLst>
                                            <p:cond delay="0"/>
                                          </p:stCondLst>
                                        </p:cTn>
                                        <p:tgtEl>
                                          <p:spTgt spid="81"/>
                                        </p:tgtEl>
                                        <p:attrNameLst>
                                          <p:attrName>style.visibility</p:attrName>
                                        </p:attrNameLst>
                                      </p:cBhvr>
                                      <p:to>
                                        <p:strVal val="visible"/>
                                      </p:to>
                                    </p:set>
                                    <p:animEffect transition="in" filter="wipe(down)">
                                      <p:cBhvr>
                                        <p:cTn id="96" dur="1000"/>
                                        <p:tgtEl>
                                          <p:spTgt spid="81"/>
                                        </p:tgtEl>
                                      </p:cBhvr>
                                    </p:animEffect>
                                  </p:childTnLst>
                                </p:cTn>
                              </p:par>
                            </p:childTnLst>
                          </p:cTn>
                        </p:par>
                        <p:par>
                          <p:cTn id="97" fill="hold">
                            <p:stCondLst>
                              <p:cond delay="6000"/>
                            </p:stCondLst>
                            <p:childTnLst>
                              <p:par>
                                <p:cTn id="98" presetID="22" presetClass="entr" presetSubtype="4" fill="hold" grpId="0" nodeType="afterEffect">
                                  <p:stCondLst>
                                    <p:cond delay="0"/>
                                  </p:stCondLst>
                                  <p:childTnLst>
                                    <p:set>
                                      <p:cBhvr>
                                        <p:cTn id="99" dur="1" fill="hold">
                                          <p:stCondLst>
                                            <p:cond delay="0"/>
                                          </p:stCondLst>
                                        </p:cTn>
                                        <p:tgtEl>
                                          <p:spTgt spid="82"/>
                                        </p:tgtEl>
                                        <p:attrNameLst>
                                          <p:attrName>style.visibility</p:attrName>
                                        </p:attrNameLst>
                                      </p:cBhvr>
                                      <p:to>
                                        <p:strVal val="visible"/>
                                      </p:to>
                                    </p:set>
                                    <p:animEffect transition="in" filter="wipe(down)">
                                      <p:cBhvr>
                                        <p:cTn id="100" dur="1000"/>
                                        <p:tgtEl>
                                          <p:spTgt spid="82"/>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grpId="0" nodeType="clickEffect">
                                  <p:stCondLst>
                                    <p:cond delay="0"/>
                                  </p:stCondLst>
                                  <p:childTnLst>
                                    <p:set>
                                      <p:cBhvr>
                                        <p:cTn id="104" dur="1" fill="hold">
                                          <p:stCondLst>
                                            <p:cond delay="0"/>
                                          </p:stCondLst>
                                        </p:cTn>
                                        <p:tgtEl>
                                          <p:spTgt spid="84"/>
                                        </p:tgtEl>
                                        <p:attrNameLst>
                                          <p:attrName>style.visibility</p:attrName>
                                        </p:attrNameLst>
                                      </p:cBhvr>
                                      <p:to>
                                        <p:strVal val="visible"/>
                                      </p:to>
                                    </p:set>
                                    <p:animEffect transition="in" filter="wipe(left)">
                                      <p:cBhvr>
                                        <p:cTn id="105" dur="20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0" grpId="0"/>
      <p:bldP spid="31" grpId="0"/>
      <p:bldP spid="32" grpId="0"/>
      <p:bldP spid="5" grpId="0"/>
      <p:bldP spid="34" grpId="0"/>
      <p:bldP spid="35" grpId="0" animBg="1"/>
      <p:bldP spid="36" grpId="0"/>
      <p:bldP spid="37" grpId="0"/>
      <p:bldP spid="43" grpId="0"/>
      <p:bldP spid="44" grpId="0"/>
      <p:bldP spid="45" grpId="0"/>
      <p:bldP spid="77" grpId="0" animBg="1"/>
      <p:bldP spid="78" grpId="0" animBg="1"/>
      <p:bldP spid="79" grpId="0" animBg="1"/>
      <p:bldP spid="80" grpId="0" animBg="1"/>
      <p:bldP spid="81" grpId="0" animBg="1"/>
      <p:bldP spid="82" grpId="0" animBg="1"/>
      <p:bldP spid="83" grpId="0"/>
      <p:bldP spid="8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8">
            <a:extLst>
              <a:ext uri="{FF2B5EF4-FFF2-40B4-BE49-F238E27FC236}">
                <a16:creationId xmlns:a16="http://schemas.microsoft.com/office/drawing/2014/main" id="{3A0A73E7-2C5E-4F02-8210-205EAE38B3D6}"/>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Example</a:t>
            </a:r>
          </a:p>
        </p:txBody>
      </p:sp>
      <p:sp>
        <p:nvSpPr>
          <p:cNvPr id="6" name="TextBox 5">
            <a:extLst>
              <a:ext uri="{FF2B5EF4-FFF2-40B4-BE49-F238E27FC236}">
                <a16:creationId xmlns:a16="http://schemas.microsoft.com/office/drawing/2014/main" id="{BE0C950D-C358-4589-953E-AB89F6441B95}"/>
              </a:ext>
            </a:extLst>
          </p:cNvPr>
          <p:cNvSpPr txBox="1"/>
          <p:nvPr/>
        </p:nvSpPr>
        <p:spPr>
          <a:xfrm>
            <a:off x="838199" y="1420335"/>
            <a:ext cx="4759713" cy="830997"/>
          </a:xfrm>
          <a:prstGeom prst="rect">
            <a:avLst/>
          </a:prstGeom>
          <a:noFill/>
        </p:spPr>
        <p:txBody>
          <a:bodyPr wrap="square">
            <a:spAutoFit/>
          </a:bodyPr>
          <a:lstStyle/>
          <a:p>
            <a:r>
              <a:rPr lang="en-US" sz="2400" dirty="0"/>
              <a:t>Examples of white noise time series with their auto-correlogram. </a:t>
            </a:r>
          </a:p>
        </p:txBody>
      </p:sp>
      <p:pic>
        <p:nvPicPr>
          <p:cNvPr id="10" name="Picture 9" descr="A picture containing graphical user interface&#10;&#10;Description automatically generated">
            <a:extLst>
              <a:ext uri="{FF2B5EF4-FFF2-40B4-BE49-F238E27FC236}">
                <a16:creationId xmlns:a16="http://schemas.microsoft.com/office/drawing/2014/main" id="{89BBB11C-7702-43C3-9C96-69F49261EE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7931" y="2020249"/>
            <a:ext cx="6208887" cy="1707651"/>
          </a:xfrm>
          <a:prstGeom prst="rect">
            <a:avLst/>
          </a:prstGeom>
        </p:spPr>
      </p:pic>
      <p:pic>
        <p:nvPicPr>
          <p:cNvPr id="12" name="Picture 11" descr="A picture containing diagram&#10;&#10;Description automatically generated">
            <a:extLst>
              <a:ext uri="{FF2B5EF4-FFF2-40B4-BE49-F238E27FC236}">
                <a16:creationId xmlns:a16="http://schemas.microsoft.com/office/drawing/2014/main" id="{66E5D508-3F8E-403E-BD21-96C35A1A6E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621" y="5252502"/>
            <a:ext cx="6208887" cy="1443733"/>
          </a:xfrm>
          <a:prstGeom prst="rect">
            <a:avLst/>
          </a:prstGeom>
        </p:spPr>
      </p:pic>
      <p:pic>
        <p:nvPicPr>
          <p:cNvPr id="14" name="Picture 13">
            <a:extLst>
              <a:ext uri="{FF2B5EF4-FFF2-40B4-BE49-F238E27FC236}">
                <a16:creationId xmlns:a16="http://schemas.microsoft.com/office/drawing/2014/main" id="{0600DF6F-5B3D-4F94-BE3A-827BC85F4C1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97931" y="365125"/>
            <a:ext cx="6208888" cy="1674494"/>
          </a:xfrm>
          <a:prstGeom prst="rect">
            <a:avLst/>
          </a:prstGeom>
        </p:spPr>
      </p:pic>
      <p:pic>
        <p:nvPicPr>
          <p:cNvPr id="15" name="Picture 14" descr="A picture containing text, antenna&#10;&#10;Description automatically generated">
            <a:extLst>
              <a:ext uri="{FF2B5EF4-FFF2-40B4-BE49-F238E27FC236}">
                <a16:creationId xmlns:a16="http://schemas.microsoft.com/office/drawing/2014/main" id="{49839B69-7312-4664-98B9-D528F4C70CD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3622" y="3564221"/>
            <a:ext cx="6208887" cy="1527185"/>
          </a:xfrm>
          <a:prstGeom prst="rect">
            <a:avLst/>
          </a:prstGeom>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BF6DABD-052A-487F-86D4-7CAD35D80668}"/>
                  </a:ext>
                </a:extLst>
              </p:cNvPr>
              <p:cNvSpPr txBox="1"/>
              <p:nvPr/>
            </p:nvSpPr>
            <p:spPr>
              <a:xfrm>
                <a:off x="2597225" y="2412428"/>
                <a:ext cx="2303262" cy="4419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 </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m:t>
                          </m:r>
                        </m:e>
                        <m:sup>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𝑑</m:t>
                          </m:r>
                        </m:sup>
                      </m:sSup>
                      <m:r>
                        <a:rPr lang="en-US" sz="2200" b="0" i="1" smtClean="0">
                          <a:latin typeface="Cambria Math" panose="02040503050406030204" pitchFamily="18" charset="0"/>
                        </a:rPr>
                        <m:t> </m:t>
                      </m:r>
                      <m:r>
                        <a:rPr lang="en-US" sz="2200" b="0" i="1" smtClean="0">
                          <a:latin typeface="Cambria Math" panose="02040503050406030204" pitchFamily="18" charset="0"/>
                        </a:rPr>
                        <m:t>𝑁</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0, 12</m:t>
                          </m:r>
                        </m:e>
                      </m:d>
                    </m:oMath>
                  </m:oMathPara>
                </a14:m>
                <a:endParaRPr lang="en-US" sz="2200" dirty="0"/>
              </a:p>
            </p:txBody>
          </p:sp>
        </mc:Choice>
        <mc:Fallback xmlns="">
          <p:sp>
            <p:nvSpPr>
              <p:cNvPr id="2" name="TextBox 1">
                <a:extLst>
                  <a:ext uri="{FF2B5EF4-FFF2-40B4-BE49-F238E27FC236}">
                    <a16:creationId xmlns:a16="http://schemas.microsoft.com/office/drawing/2014/main" id="{3BF6DABD-052A-487F-86D4-7CAD35D80668}"/>
                  </a:ext>
                </a:extLst>
              </p:cNvPr>
              <p:cNvSpPr txBox="1">
                <a:spLocks noRot="1" noChangeAspect="1" noMove="1" noResize="1" noEditPoints="1" noAdjustHandles="1" noChangeArrowheads="1" noChangeShapeType="1" noTextEdit="1"/>
              </p:cNvSpPr>
              <p:nvPr/>
            </p:nvSpPr>
            <p:spPr>
              <a:xfrm>
                <a:off x="2597225" y="2412428"/>
                <a:ext cx="2303262" cy="441916"/>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806A6F6-52A1-481D-BE50-B4AEE6F7B997}"/>
                  </a:ext>
                </a:extLst>
              </p:cNvPr>
              <p:cNvSpPr txBox="1"/>
              <p:nvPr/>
            </p:nvSpPr>
            <p:spPr>
              <a:xfrm>
                <a:off x="477399" y="2412428"/>
                <a:ext cx="2199382"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oMath>
                  </m:oMathPara>
                </a14:m>
                <a:endParaRPr lang="en-US" sz="2400" dirty="0"/>
              </a:p>
            </p:txBody>
          </p:sp>
        </mc:Choice>
        <mc:Fallback xmlns="">
          <p:sp>
            <p:nvSpPr>
              <p:cNvPr id="3" name="TextBox 2">
                <a:extLst>
                  <a:ext uri="{FF2B5EF4-FFF2-40B4-BE49-F238E27FC236}">
                    <a16:creationId xmlns:a16="http://schemas.microsoft.com/office/drawing/2014/main" id="{5806A6F6-52A1-481D-BE50-B4AEE6F7B997}"/>
                  </a:ext>
                </a:extLst>
              </p:cNvPr>
              <p:cNvSpPr txBox="1">
                <a:spLocks noRot="1" noChangeAspect="1" noMove="1" noResize="1" noEditPoints="1" noAdjustHandles="1" noChangeArrowheads="1" noChangeShapeType="1" noTextEdit="1"/>
              </p:cNvSpPr>
              <p:nvPr/>
            </p:nvSpPr>
            <p:spPr>
              <a:xfrm>
                <a:off x="477399" y="2412428"/>
                <a:ext cx="2199382" cy="461665"/>
              </a:xfrm>
              <a:prstGeom prst="rect">
                <a:avLst/>
              </a:prstGeom>
              <a:blipFill>
                <a:blip r:embed="rId8"/>
                <a:stretch>
                  <a:fillRect b="-1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FBA2813-4A80-4D5A-A424-3C80449875E1}"/>
                  </a:ext>
                </a:extLst>
              </p:cNvPr>
              <p:cNvSpPr txBox="1"/>
              <p:nvPr/>
            </p:nvSpPr>
            <p:spPr>
              <a:xfrm>
                <a:off x="8492334" y="4038410"/>
                <a:ext cx="2303262" cy="4419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 </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m:t>
                          </m:r>
                        </m:e>
                        <m:sup>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𝑑</m:t>
                          </m:r>
                        </m:sup>
                      </m:sSup>
                      <m:r>
                        <a:rPr lang="en-US" sz="2200" b="0" i="1" smtClean="0">
                          <a:latin typeface="Cambria Math" panose="02040503050406030204" pitchFamily="18" charset="0"/>
                        </a:rPr>
                        <m:t> </m:t>
                      </m:r>
                      <m:r>
                        <a:rPr lang="en-US" sz="2200" b="0" i="1" smtClean="0">
                          <a:latin typeface="Cambria Math" panose="02040503050406030204" pitchFamily="18" charset="0"/>
                        </a:rPr>
                        <m:t>𝑁</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0, 10</m:t>
                          </m:r>
                        </m:e>
                      </m:d>
                    </m:oMath>
                  </m:oMathPara>
                </a14:m>
                <a:endParaRPr lang="en-US" sz="2200" dirty="0"/>
              </a:p>
            </p:txBody>
          </p:sp>
        </mc:Choice>
        <mc:Fallback xmlns="">
          <p:sp>
            <p:nvSpPr>
              <p:cNvPr id="4" name="TextBox 3">
                <a:extLst>
                  <a:ext uri="{FF2B5EF4-FFF2-40B4-BE49-F238E27FC236}">
                    <a16:creationId xmlns:a16="http://schemas.microsoft.com/office/drawing/2014/main" id="{AFBA2813-4A80-4D5A-A424-3C80449875E1}"/>
                  </a:ext>
                </a:extLst>
              </p:cNvPr>
              <p:cNvSpPr txBox="1">
                <a:spLocks noRot="1" noChangeAspect="1" noMove="1" noResize="1" noEditPoints="1" noAdjustHandles="1" noChangeArrowheads="1" noChangeShapeType="1" noTextEdit="1"/>
              </p:cNvSpPr>
              <p:nvPr/>
            </p:nvSpPr>
            <p:spPr>
              <a:xfrm>
                <a:off x="8492334" y="4038410"/>
                <a:ext cx="2303262" cy="441916"/>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A295020-1AC2-4DB9-85F9-EAF3C4D546C0}"/>
                  </a:ext>
                </a:extLst>
              </p:cNvPr>
              <p:cNvSpPr txBox="1"/>
              <p:nvPr/>
            </p:nvSpPr>
            <p:spPr>
              <a:xfrm>
                <a:off x="6372508" y="4038410"/>
                <a:ext cx="2199382"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oMath>
                  </m:oMathPara>
                </a14:m>
                <a:endParaRPr lang="en-US" sz="2400" dirty="0"/>
              </a:p>
            </p:txBody>
          </p:sp>
        </mc:Choice>
        <mc:Fallback xmlns="">
          <p:sp>
            <p:nvSpPr>
              <p:cNvPr id="5" name="TextBox 4">
                <a:extLst>
                  <a:ext uri="{FF2B5EF4-FFF2-40B4-BE49-F238E27FC236}">
                    <a16:creationId xmlns:a16="http://schemas.microsoft.com/office/drawing/2014/main" id="{8A295020-1AC2-4DB9-85F9-EAF3C4D546C0}"/>
                  </a:ext>
                </a:extLst>
              </p:cNvPr>
              <p:cNvSpPr txBox="1">
                <a:spLocks noRot="1" noChangeAspect="1" noMove="1" noResize="1" noEditPoints="1" noAdjustHandles="1" noChangeArrowheads="1" noChangeShapeType="1" noTextEdit="1"/>
              </p:cNvSpPr>
              <p:nvPr/>
            </p:nvSpPr>
            <p:spPr>
              <a:xfrm>
                <a:off x="6372508" y="4038410"/>
                <a:ext cx="2199382" cy="461665"/>
              </a:xfrm>
              <a:prstGeom prst="rect">
                <a:avLst/>
              </a:prstGeom>
              <a:blipFill>
                <a:blip r:embed="rId10"/>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063535B-10D4-4727-9EB4-B05AACAC41BD}"/>
                  </a:ext>
                </a:extLst>
              </p:cNvPr>
              <p:cNvSpPr txBox="1"/>
              <p:nvPr/>
            </p:nvSpPr>
            <p:spPr>
              <a:xfrm>
                <a:off x="6869243" y="4593121"/>
                <a:ext cx="5037575" cy="1478546"/>
              </a:xfrm>
              <a:prstGeom prst="rect">
                <a:avLst/>
              </a:prstGeom>
              <a:noFill/>
            </p:spPr>
            <p:txBody>
              <a:bodyPr wrap="square">
                <a:spAutoFit/>
              </a:bodyPr>
              <a:lstStyle/>
              <a:p>
                <a:r>
                  <a:rPr lang="en-US" sz="2200" dirty="0"/>
                  <a:t>The computed values of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𝑟</m:t>
                        </m:r>
                      </m:e>
                      <m:sub>
                        <m:r>
                          <a:rPr lang="en-US" sz="2200" i="1">
                            <a:latin typeface="Cambria Math" panose="02040503050406030204" pitchFamily="18" charset="0"/>
                          </a:rPr>
                          <m:t>𝑘</m:t>
                        </m:r>
                      </m:sub>
                    </m:sSub>
                  </m:oMath>
                </a14:m>
                <a:r>
                  <a:rPr lang="en-US" sz="2200" dirty="0"/>
                  <a:t> are not zero, as their parameter values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𝜌</m:t>
                        </m:r>
                      </m:e>
                      <m:sub>
                        <m:r>
                          <a:rPr lang="en-US" sz="2000" i="1">
                            <a:latin typeface="Cambria Math" panose="02040503050406030204" pitchFamily="18" charset="0"/>
                            <a:ea typeface="Cambria Math" panose="02040503050406030204" pitchFamily="18" charset="0"/>
                          </a:rPr>
                          <m:t>𝑘</m:t>
                        </m:r>
                      </m:sub>
                    </m:sSub>
                    <m:r>
                      <a:rPr lang="en-US" sz="2000" i="1">
                        <a:latin typeface="Cambria Math" panose="02040503050406030204" pitchFamily="18" charset="0"/>
                        <a:ea typeface="Cambria Math" panose="02040503050406030204" pitchFamily="18" charset="0"/>
                      </a:rPr>
                      <m:t> </m:t>
                    </m:r>
                  </m:oMath>
                </a14:m>
                <a:r>
                  <a:rPr lang="en-US" sz="2200" dirty="0"/>
                  <a:t>are, BUT they are very small. In fact, 95% of values will fall within boundary </a:t>
                </a:r>
                <a14:m>
                  <m:oMath xmlns:m="http://schemas.openxmlformats.org/officeDocument/2006/math">
                    <m:r>
                      <a:rPr lang="en-US" sz="220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1.96/</m:t>
                    </m:r>
                    <m:rad>
                      <m:radPr>
                        <m:degHide m:val="on"/>
                        <m:ctrlPr>
                          <a:rPr lang="en-US" sz="2200" b="0" i="1" smtClean="0">
                            <a:latin typeface="Cambria Math" panose="02040503050406030204" pitchFamily="18" charset="0"/>
                            <a:ea typeface="Cambria Math" panose="02040503050406030204" pitchFamily="18" charset="0"/>
                          </a:rPr>
                        </m:ctrlPr>
                      </m:radPr>
                      <m:deg/>
                      <m:e>
                        <m:r>
                          <a:rPr lang="en-US" sz="2200" b="0" i="1" smtClean="0">
                            <a:latin typeface="Cambria Math" panose="02040503050406030204" pitchFamily="18" charset="0"/>
                            <a:ea typeface="Cambria Math" panose="02040503050406030204" pitchFamily="18" charset="0"/>
                          </a:rPr>
                          <m:t>𝑁</m:t>
                        </m:r>
                      </m:e>
                    </m:rad>
                  </m:oMath>
                </a14:m>
                <a:endParaRPr lang="en-US" sz="2200" dirty="0"/>
              </a:p>
            </p:txBody>
          </p:sp>
        </mc:Choice>
        <mc:Fallback xmlns="">
          <p:sp>
            <p:nvSpPr>
              <p:cNvPr id="18" name="TextBox 17">
                <a:extLst>
                  <a:ext uri="{FF2B5EF4-FFF2-40B4-BE49-F238E27FC236}">
                    <a16:creationId xmlns:a16="http://schemas.microsoft.com/office/drawing/2014/main" id="{0063535B-10D4-4727-9EB4-B05AACAC41BD}"/>
                  </a:ext>
                </a:extLst>
              </p:cNvPr>
              <p:cNvSpPr txBox="1">
                <a:spLocks noRot="1" noChangeAspect="1" noMove="1" noResize="1" noEditPoints="1" noAdjustHandles="1" noChangeArrowheads="1" noChangeShapeType="1" noTextEdit="1"/>
              </p:cNvSpPr>
              <p:nvPr/>
            </p:nvSpPr>
            <p:spPr>
              <a:xfrm>
                <a:off x="6869243" y="4593121"/>
                <a:ext cx="5037575" cy="1478546"/>
              </a:xfrm>
              <a:prstGeom prst="rect">
                <a:avLst/>
              </a:prstGeom>
              <a:blipFill>
                <a:blip r:embed="rId11"/>
                <a:stretch>
                  <a:fillRect l="-1574" t="-2469" r="-2179" b="-74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4AAE15C-34E9-4706-9139-F3C1E76F319D}"/>
                  </a:ext>
                </a:extLst>
              </p:cNvPr>
              <p:cNvSpPr txBox="1"/>
              <p:nvPr/>
            </p:nvSpPr>
            <p:spPr>
              <a:xfrm>
                <a:off x="6867254" y="6160153"/>
                <a:ext cx="2781713" cy="528543"/>
              </a:xfrm>
              <a:prstGeom prst="rect">
                <a:avLst/>
              </a:prstGeom>
              <a:noFill/>
            </p:spPr>
            <p:txBody>
              <a:bodyPr wrap="square">
                <a:spAutoFit/>
              </a:bodyPr>
              <a:lstStyle/>
              <a:p>
                <a14:m>
                  <m:oMath xmlns:m="http://schemas.openxmlformats.org/officeDocument/2006/math">
                    <m:acc>
                      <m:accPr>
                        <m:chr m:val="̂"/>
                        <m:ctrlPr>
                          <a:rPr lang="en-US" sz="2000" i="1" smtClean="0">
                            <a:solidFill>
                              <a:srgbClr val="0070C0"/>
                            </a:solidFill>
                            <a:latin typeface="Cambria Math" panose="02040503050406030204" pitchFamily="18" charset="0"/>
                          </a:rPr>
                        </m:ctrlPr>
                      </m:accPr>
                      <m:e>
                        <m:r>
                          <a:rPr lang="en-US" sz="2000" i="1">
                            <a:solidFill>
                              <a:srgbClr val="0070C0"/>
                            </a:solidFill>
                            <a:latin typeface="Cambria Math" panose="02040503050406030204" pitchFamily="18" charset="0"/>
                            <a:ea typeface="Cambria Math" panose="02040503050406030204" pitchFamily="18" charset="0"/>
                          </a:rPr>
                          <m:t>𝜎</m:t>
                        </m:r>
                      </m:e>
                    </m:acc>
                    <m:r>
                      <a:rPr lang="en-US" sz="2000" i="1">
                        <a:solidFill>
                          <a:srgbClr val="0070C0"/>
                        </a:solidFill>
                        <a:latin typeface="Cambria Math" panose="02040503050406030204" pitchFamily="18" charset="0"/>
                      </a:rPr>
                      <m:t>=</m:t>
                    </m:r>
                    <m:f>
                      <m:fPr>
                        <m:ctrlPr>
                          <a:rPr lang="en-US" sz="2000" i="1" smtClean="0">
                            <a:solidFill>
                              <a:srgbClr val="0070C0"/>
                            </a:solidFill>
                            <a:latin typeface="Cambria Math" panose="02040503050406030204" pitchFamily="18" charset="0"/>
                          </a:rPr>
                        </m:ctrlPr>
                      </m:fPr>
                      <m:num>
                        <m:r>
                          <a:rPr lang="en-US" sz="2000" b="0" i="1" smtClean="0">
                            <a:solidFill>
                              <a:srgbClr val="0070C0"/>
                            </a:solidFill>
                            <a:latin typeface="Cambria Math" panose="02040503050406030204" pitchFamily="18" charset="0"/>
                          </a:rPr>
                          <m:t>1</m:t>
                        </m:r>
                      </m:num>
                      <m:den>
                        <m:r>
                          <a:rPr lang="en-US" sz="2000" b="0" i="1" smtClean="0">
                            <a:solidFill>
                              <a:srgbClr val="0070C0"/>
                            </a:solidFill>
                            <a:latin typeface="Cambria Math" panose="02040503050406030204" pitchFamily="18" charset="0"/>
                          </a:rPr>
                          <m:t>𝑛</m:t>
                        </m:r>
                        <m:r>
                          <a:rPr lang="en-US" sz="2000" b="0" i="1" smtClean="0">
                            <a:solidFill>
                              <a:srgbClr val="0070C0"/>
                            </a:solidFill>
                            <a:latin typeface="Cambria Math" panose="02040503050406030204" pitchFamily="18" charset="0"/>
                          </a:rPr>
                          <m:t>−1</m:t>
                        </m:r>
                      </m:den>
                    </m:f>
                    <m:nary>
                      <m:naryPr>
                        <m:chr m:val="∑"/>
                        <m:limLoc m:val="subSup"/>
                        <m:ctrlPr>
                          <a:rPr lang="en-US" sz="2000" i="1" smtClean="0">
                            <a:solidFill>
                              <a:srgbClr val="0070C0"/>
                            </a:solidFill>
                            <a:latin typeface="Cambria Math" panose="02040503050406030204" pitchFamily="18" charset="0"/>
                          </a:rPr>
                        </m:ctrlPr>
                      </m:naryPr>
                      <m:sub>
                        <m:r>
                          <m:rPr>
                            <m:brk m:alnAt="25"/>
                          </m:rPr>
                          <a:rPr lang="en-US" sz="2000" b="0" i="1" smtClean="0">
                            <a:solidFill>
                              <a:srgbClr val="0070C0"/>
                            </a:solidFill>
                            <a:latin typeface="Cambria Math" panose="02040503050406030204" pitchFamily="18" charset="0"/>
                          </a:rPr>
                          <m:t>𝑡</m:t>
                        </m:r>
                        <m:r>
                          <a:rPr lang="en-US" sz="2000" b="0" i="1" smtClean="0">
                            <a:solidFill>
                              <a:srgbClr val="0070C0"/>
                            </a:solidFill>
                            <a:latin typeface="Cambria Math" panose="02040503050406030204" pitchFamily="18" charset="0"/>
                          </a:rPr>
                          <m:t>=1</m:t>
                        </m:r>
                      </m:sub>
                      <m:sup>
                        <m:r>
                          <a:rPr lang="en-US" sz="2000" b="0" i="1" smtClean="0">
                            <a:solidFill>
                              <a:srgbClr val="0070C0"/>
                            </a:solidFill>
                            <a:latin typeface="Cambria Math" panose="02040503050406030204" pitchFamily="18" charset="0"/>
                          </a:rPr>
                          <m:t>𝑁</m:t>
                        </m:r>
                      </m:sup>
                      <m:e>
                        <m:sSup>
                          <m:sSupPr>
                            <m:ctrlPr>
                              <a:rPr lang="en-US" sz="2000" i="1" smtClean="0">
                                <a:solidFill>
                                  <a:srgbClr val="0070C0"/>
                                </a:solidFill>
                                <a:latin typeface="Cambria Math" panose="02040503050406030204" pitchFamily="18" charset="0"/>
                              </a:rPr>
                            </m:ctrlPr>
                          </m:sSupPr>
                          <m:e>
                            <m:d>
                              <m:dPr>
                                <m:ctrlPr>
                                  <a:rPr lang="en-US" sz="2000" b="0" i="1" smtClean="0">
                                    <a:solidFill>
                                      <a:srgbClr val="0070C0"/>
                                    </a:solidFill>
                                    <a:latin typeface="Cambria Math" panose="02040503050406030204" pitchFamily="18" charset="0"/>
                                  </a:rPr>
                                </m:ctrlPr>
                              </m:dPr>
                              <m:e>
                                <m:sSub>
                                  <m:sSubPr>
                                    <m:ctrlPr>
                                      <a:rPr lang="en-US" sz="2000" i="1">
                                        <a:solidFill>
                                          <a:srgbClr val="0070C0"/>
                                        </a:solidFill>
                                        <a:latin typeface="Cambria Math" panose="02040503050406030204" pitchFamily="18" charset="0"/>
                                      </a:rPr>
                                    </m:ctrlPr>
                                  </m:sSubPr>
                                  <m:e>
                                    <m:r>
                                      <a:rPr lang="en-US" sz="2000" i="1" smtClean="0">
                                        <a:solidFill>
                                          <a:srgbClr val="0070C0"/>
                                        </a:solidFill>
                                        <a:latin typeface="Cambria Math" panose="02040503050406030204" pitchFamily="18" charset="0"/>
                                        <a:ea typeface="Cambria Math" panose="02040503050406030204" pitchFamily="18" charset="0"/>
                                      </a:rPr>
                                      <m:t>𝜀</m:t>
                                    </m:r>
                                  </m:e>
                                  <m:sub>
                                    <m:r>
                                      <a:rPr lang="en-US" sz="2000" b="0" i="1" smtClean="0">
                                        <a:solidFill>
                                          <a:srgbClr val="0070C0"/>
                                        </a:solidFill>
                                        <a:latin typeface="Cambria Math" panose="02040503050406030204" pitchFamily="18" charset="0"/>
                                        <a:ea typeface="Cambria Math" panose="02040503050406030204" pitchFamily="18" charset="0"/>
                                      </a:rPr>
                                      <m:t>𝑡</m:t>
                                    </m:r>
                                  </m:sub>
                                </m:sSub>
                                <m:r>
                                  <a:rPr lang="en-US" sz="2000" b="0" i="1" smtClean="0">
                                    <a:solidFill>
                                      <a:srgbClr val="0070C0"/>
                                    </a:solidFill>
                                    <a:latin typeface="Cambria Math" panose="02040503050406030204" pitchFamily="18" charset="0"/>
                                  </a:rPr>
                                  <m:t>−</m:t>
                                </m:r>
                                <m:acc>
                                  <m:accPr>
                                    <m:chr m:val="̅"/>
                                    <m:ctrlPr>
                                      <a:rPr lang="en-US" sz="2000" b="0" i="1" smtClean="0">
                                        <a:solidFill>
                                          <a:srgbClr val="0070C0"/>
                                        </a:solidFill>
                                        <a:latin typeface="Cambria Math" panose="02040503050406030204" pitchFamily="18" charset="0"/>
                                      </a:rPr>
                                    </m:ctrlPr>
                                  </m:accPr>
                                  <m:e>
                                    <m:r>
                                      <a:rPr lang="en-US" sz="2000" i="1">
                                        <a:solidFill>
                                          <a:srgbClr val="0070C0"/>
                                        </a:solidFill>
                                        <a:latin typeface="Cambria Math" panose="02040503050406030204" pitchFamily="18" charset="0"/>
                                        <a:ea typeface="Cambria Math" panose="02040503050406030204" pitchFamily="18" charset="0"/>
                                      </a:rPr>
                                      <m:t>𝜀</m:t>
                                    </m:r>
                                  </m:e>
                                </m:acc>
                              </m:e>
                            </m:d>
                          </m:e>
                          <m:sup>
                            <m:r>
                              <a:rPr lang="en-US" sz="2000" b="0" i="1" smtClean="0">
                                <a:solidFill>
                                  <a:srgbClr val="0070C0"/>
                                </a:solidFill>
                                <a:latin typeface="Cambria Math" panose="02040503050406030204" pitchFamily="18" charset="0"/>
                              </a:rPr>
                              <m:t>2</m:t>
                            </m:r>
                          </m:sup>
                        </m:sSup>
                      </m:e>
                    </m:nary>
                  </m:oMath>
                </a14:m>
                <a:r>
                  <a:rPr lang="en-US" sz="2000" dirty="0"/>
                  <a:t> </a:t>
                </a:r>
              </a:p>
            </p:txBody>
          </p:sp>
        </mc:Choice>
        <mc:Fallback xmlns="">
          <p:sp>
            <p:nvSpPr>
              <p:cNvPr id="9" name="TextBox 8">
                <a:extLst>
                  <a:ext uri="{FF2B5EF4-FFF2-40B4-BE49-F238E27FC236}">
                    <a16:creationId xmlns:a16="http://schemas.microsoft.com/office/drawing/2014/main" id="{14AAE15C-34E9-4706-9139-F3C1E76F319D}"/>
                  </a:ext>
                </a:extLst>
              </p:cNvPr>
              <p:cNvSpPr txBox="1">
                <a:spLocks noRot="1" noChangeAspect="1" noMove="1" noResize="1" noEditPoints="1" noAdjustHandles="1" noChangeArrowheads="1" noChangeShapeType="1" noTextEdit="1"/>
              </p:cNvSpPr>
              <p:nvPr/>
            </p:nvSpPr>
            <p:spPr>
              <a:xfrm>
                <a:off x="6867254" y="6160153"/>
                <a:ext cx="2781713" cy="528543"/>
              </a:xfrm>
              <a:prstGeom prst="rect">
                <a:avLst/>
              </a:prstGeom>
              <a:blipFill>
                <a:blip r:embed="rId12"/>
                <a:stretch>
                  <a:fillRect t="-81395" b="-129070"/>
                </a:stretch>
              </a:blipFill>
            </p:spPr>
            <p:txBody>
              <a:bodyPr/>
              <a:lstStyle/>
              <a:p>
                <a:r>
                  <a:rPr lang="en-US">
                    <a:noFill/>
                  </a:rPr>
                  <a:t> </a:t>
                </a:r>
              </a:p>
            </p:txBody>
          </p:sp>
        </mc:Fallback>
      </mc:AlternateContent>
    </p:spTree>
    <p:extLst>
      <p:ext uri="{BB962C8B-B14F-4D97-AF65-F5344CB8AC3E}">
        <p14:creationId xmlns:p14="http://schemas.microsoft.com/office/powerpoint/2010/main" val="3858844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1000"/>
                                        <p:tgtEl>
                                          <p:spTgt spid="15"/>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1000"/>
                                        <p:tgtEl>
                                          <p:spTgt spid="5"/>
                                        </p:tgtEl>
                                      </p:cBhvr>
                                    </p:animEffect>
                                  </p:childTnLst>
                                </p:cTn>
                              </p:par>
                            </p:childTnLst>
                          </p:cTn>
                        </p:par>
                        <p:par>
                          <p:cTn id="17" fill="hold">
                            <p:stCondLst>
                              <p:cond delay="2000"/>
                            </p:stCondLst>
                            <p:childTnLst>
                              <p:par>
                                <p:cTn id="18" presetID="22" presetClass="entr" presetSubtype="8"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left)">
                                      <p:cBhvr>
                                        <p:cTn id="20" dur="10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1000"/>
                                        <p:tgtEl>
                                          <p:spTgt spid="12"/>
                                        </p:tgtEl>
                                      </p:cBhvr>
                                    </p:animEffect>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wipe(left)">
                                      <p:cBhvr>
                                        <p:cTn id="29" dur="1000"/>
                                        <p:tgtEl>
                                          <p:spTgt spid="1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left)">
                                      <p:cBhvr>
                                        <p:cTn id="34"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8">
            <a:extLst>
              <a:ext uri="{FF2B5EF4-FFF2-40B4-BE49-F238E27FC236}">
                <a16:creationId xmlns:a16="http://schemas.microsoft.com/office/drawing/2014/main" id="{F11F88B4-8A4E-4718-AF56-C663615DBCF4}"/>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Moving Average of Order 1</a:t>
            </a:r>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992EA2FD-F537-4E6C-AF27-296C53A1DD44}"/>
                  </a:ext>
                </a:extLst>
              </p:cNvPr>
              <p:cNvSpPr txBox="1"/>
              <p:nvPr/>
            </p:nvSpPr>
            <p:spPr>
              <a:xfrm>
                <a:off x="8148465" y="339212"/>
                <a:ext cx="3715172" cy="2123658"/>
              </a:xfrm>
              <a:prstGeom prst="rect">
                <a:avLst/>
              </a:prstGeom>
              <a:solidFill>
                <a:srgbClr val="CCFFCC"/>
              </a:solidFill>
            </p:spPr>
            <p:txBody>
              <a:bodyPr wrap="square" rtlCol="0">
                <a:spAutoFit/>
              </a:bodyPr>
              <a:lstStyle/>
              <a:p>
                <a:r>
                  <a:rPr lang="en-US" sz="2200" dirty="0"/>
                  <a:t>● MA(1) is stationary </a:t>
                </a:r>
                <a14:m>
                  <m:oMath xmlns:m="http://schemas.openxmlformats.org/officeDocument/2006/math">
                    <m:r>
                      <a:rPr lang="en-US" sz="2200" i="1" smtClean="0">
                        <a:latin typeface="Cambria Math" panose="02040503050406030204" pitchFamily="18" charset="0"/>
                        <a:ea typeface="Cambria Math" panose="02040503050406030204" pitchFamily="18" charset="0"/>
                      </a:rPr>
                      <m:t>∀</m:t>
                    </m:r>
                    <m:r>
                      <a:rPr lang="en-US" sz="2200" i="1" smtClean="0">
                        <a:latin typeface="Cambria Math" panose="02040503050406030204" pitchFamily="18" charset="0"/>
                        <a:ea typeface="Cambria Math" panose="02040503050406030204" pitchFamily="18" charset="0"/>
                      </a:rPr>
                      <m:t>𝜃</m:t>
                    </m:r>
                  </m:oMath>
                </a14:m>
                <a:endParaRPr lang="en-US" sz="2200" dirty="0"/>
              </a:p>
              <a:p>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b="0" i="1" smtClean="0">
                            <a:latin typeface="Cambria Math" panose="02040503050406030204" pitchFamily="18" charset="0"/>
                          </a:rPr>
                          <m:t>0</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0</m:t>
                        </m:r>
                      </m:sub>
                    </m:sSub>
                  </m:oMath>
                </a14:m>
                <a:endParaRPr lang="en-US" sz="2200" dirty="0"/>
              </a:p>
              <a:p>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b="0" i="1" smtClean="0">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1</m:t>
                        </m:r>
                      </m:sub>
                    </m:sSub>
                    <m:r>
                      <a:rPr lang="en-US" sz="2200" b="0" i="1" smtClean="0">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𝜃</m:t>
                    </m:r>
                    <m:r>
                      <a:rPr lang="en-US" sz="2200" b="0" i="1" smtClean="0">
                        <a:latin typeface="Cambria Math" panose="02040503050406030204" pitchFamily="18" charset="0"/>
                        <a:ea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0</m:t>
                        </m:r>
                      </m:sub>
                    </m:sSub>
                  </m:oMath>
                </a14:m>
                <a:endParaRPr lang="en-US" sz="2200" dirty="0"/>
              </a:p>
              <a:p>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b="0" i="1" smtClean="0">
                            <a:latin typeface="Cambria Math" panose="02040503050406030204" pitchFamily="18" charset="0"/>
                          </a:rPr>
                          <m:t>2</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2</m:t>
                        </m:r>
                      </m:sub>
                    </m:sSub>
                    <m:r>
                      <a:rPr lang="en-US" sz="2200" b="0" i="1" smtClean="0">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𝜃</m:t>
                    </m:r>
                    <m:r>
                      <a:rPr lang="en-US" sz="2200" b="0" i="1" smtClean="0">
                        <a:latin typeface="Cambria Math" panose="02040503050406030204" pitchFamily="18" charset="0"/>
                        <a:ea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1</m:t>
                        </m:r>
                      </m:sub>
                    </m:sSub>
                  </m:oMath>
                </a14:m>
                <a:endParaRPr lang="en-US" sz="2200" dirty="0"/>
              </a:p>
              <a:p>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b="0" i="1" smtClean="0">
                            <a:latin typeface="Cambria Math" panose="02040503050406030204" pitchFamily="18" charset="0"/>
                          </a:rPr>
                          <m:t>3</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3</m:t>
                        </m:r>
                      </m:sub>
                    </m:sSub>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𝜃</m:t>
                    </m:r>
                    <m:r>
                      <a:rPr lang="en-US" sz="2200" i="1">
                        <a:latin typeface="Cambria Math" panose="02040503050406030204" pitchFamily="18" charset="0"/>
                        <a:ea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2</m:t>
                        </m:r>
                      </m:sub>
                    </m:sSub>
                  </m:oMath>
                </a14:m>
                <a:endParaRPr lang="en-US" sz="2200" dirty="0"/>
              </a:p>
              <a:p>
                <a:pPr/>
                <a14:m>
                  <m:oMathPara xmlns:m="http://schemas.openxmlformats.org/officeDocument/2006/math">
                    <m:oMathParaPr>
                      <m:jc m:val="left"/>
                    </m:oMathParaPr>
                    <m:oMath xmlns:m="http://schemas.openxmlformats.org/officeDocument/2006/math">
                      <m:r>
                        <a:rPr lang="en-US" sz="2200" i="1" smtClean="0">
                          <a:latin typeface="Cambria Math" panose="02040503050406030204" pitchFamily="18" charset="0"/>
                        </a:rPr>
                        <m:t>⋮</m:t>
                      </m:r>
                    </m:oMath>
                  </m:oMathPara>
                </a14:m>
                <a:endParaRPr lang="en-US" sz="2200" dirty="0"/>
              </a:p>
            </p:txBody>
          </p:sp>
        </mc:Choice>
        <mc:Fallback xmlns="">
          <p:sp>
            <p:nvSpPr>
              <p:cNvPr id="35" name="TextBox 34">
                <a:extLst>
                  <a:ext uri="{FF2B5EF4-FFF2-40B4-BE49-F238E27FC236}">
                    <a16:creationId xmlns:a16="http://schemas.microsoft.com/office/drawing/2014/main" id="{992EA2FD-F537-4E6C-AF27-296C53A1DD44}"/>
                  </a:ext>
                </a:extLst>
              </p:cNvPr>
              <p:cNvSpPr txBox="1">
                <a:spLocks noRot="1" noChangeAspect="1" noMove="1" noResize="1" noEditPoints="1" noAdjustHandles="1" noChangeArrowheads="1" noChangeShapeType="1" noTextEdit="1"/>
              </p:cNvSpPr>
              <p:nvPr/>
            </p:nvSpPr>
            <p:spPr>
              <a:xfrm>
                <a:off x="8148465" y="339212"/>
                <a:ext cx="3715172" cy="2123658"/>
              </a:xfrm>
              <a:prstGeom prst="rect">
                <a:avLst/>
              </a:prstGeom>
              <a:blipFill>
                <a:blip r:embed="rId3"/>
                <a:stretch>
                  <a:fillRect l="-2135" t="-20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2E980A2C-3501-42E1-AD52-54B625742A31}"/>
                  </a:ext>
                </a:extLst>
              </p:cNvPr>
              <p:cNvSpPr txBox="1"/>
              <p:nvPr/>
            </p:nvSpPr>
            <p:spPr>
              <a:xfrm>
                <a:off x="1062425" y="2234255"/>
                <a:ext cx="2472291"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𝜃</m:t>
                      </m:r>
                      <m:r>
                        <a:rPr lang="en-US" sz="2200" b="0" i="1" smtClean="0">
                          <a:latin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b="0" i="1" smtClean="0">
                              <a:latin typeface="Cambria Math" panose="02040503050406030204" pitchFamily="18" charset="0"/>
                            </a:rPr>
                            <m:t>−1</m:t>
                          </m:r>
                        </m:sub>
                      </m:sSub>
                    </m:oMath>
                  </m:oMathPara>
                </a14:m>
                <a:endParaRPr lang="en-US" sz="2200" dirty="0"/>
              </a:p>
            </p:txBody>
          </p:sp>
        </mc:Choice>
        <mc:Fallback xmlns="">
          <p:sp>
            <p:nvSpPr>
              <p:cNvPr id="96" name="TextBox 95">
                <a:extLst>
                  <a:ext uri="{FF2B5EF4-FFF2-40B4-BE49-F238E27FC236}">
                    <a16:creationId xmlns:a16="http://schemas.microsoft.com/office/drawing/2014/main" id="{2E980A2C-3501-42E1-AD52-54B625742A31}"/>
                  </a:ext>
                </a:extLst>
              </p:cNvPr>
              <p:cNvSpPr txBox="1">
                <a:spLocks noRot="1" noChangeAspect="1" noMove="1" noResize="1" noEditPoints="1" noAdjustHandles="1" noChangeArrowheads="1" noChangeShapeType="1" noTextEdit="1"/>
              </p:cNvSpPr>
              <p:nvPr/>
            </p:nvSpPr>
            <p:spPr>
              <a:xfrm>
                <a:off x="1062425" y="2234255"/>
                <a:ext cx="2472291" cy="430887"/>
              </a:xfrm>
              <a:prstGeom prst="rect">
                <a:avLst/>
              </a:prstGeom>
              <a:blipFill>
                <a:blip r:embed="rId4"/>
                <a:stretch>
                  <a:fillRect/>
                </a:stretch>
              </a:blipFill>
            </p:spPr>
            <p:txBody>
              <a:bodyPr/>
              <a:lstStyle/>
              <a:p>
                <a:r>
                  <a:rPr lang="en-US">
                    <a:noFill/>
                  </a:rPr>
                  <a:t> </a:t>
                </a:r>
              </a:p>
            </p:txBody>
          </p:sp>
        </mc:Fallback>
      </mc:AlternateContent>
      <p:sp>
        <p:nvSpPr>
          <p:cNvPr id="97" name="TextBox 96">
            <a:extLst>
              <a:ext uri="{FF2B5EF4-FFF2-40B4-BE49-F238E27FC236}">
                <a16:creationId xmlns:a16="http://schemas.microsoft.com/office/drawing/2014/main" id="{2BC6F0E6-414A-4481-99F5-02E37CA27D27}"/>
              </a:ext>
            </a:extLst>
          </p:cNvPr>
          <p:cNvSpPr txBox="1"/>
          <p:nvPr/>
        </p:nvSpPr>
        <p:spPr>
          <a:xfrm>
            <a:off x="849868" y="1414913"/>
            <a:ext cx="7061759" cy="830997"/>
          </a:xfrm>
          <a:prstGeom prst="rect">
            <a:avLst/>
          </a:prstGeom>
          <a:noFill/>
        </p:spPr>
        <p:txBody>
          <a:bodyPr wrap="square">
            <a:spAutoFit/>
          </a:bodyPr>
          <a:lstStyle/>
          <a:p>
            <a:r>
              <a:rPr lang="en-US" sz="2400" dirty="0"/>
              <a:t>The following time series is a MA(1). Compute the ACF function and discuss stationarity. </a:t>
            </a:r>
          </a:p>
        </p:txBody>
      </p:sp>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2232CF85-5BB2-4639-9245-0364716123E4}"/>
                  </a:ext>
                </a:extLst>
              </p:cNvPr>
              <p:cNvSpPr txBox="1"/>
              <p:nvPr/>
            </p:nvSpPr>
            <p:spPr>
              <a:xfrm>
                <a:off x="3689376" y="2228637"/>
                <a:ext cx="2303262" cy="4419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 </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m:t>
                          </m:r>
                        </m:e>
                        <m:sup>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𝑑</m:t>
                          </m:r>
                        </m:sup>
                      </m:sSup>
                      <m:r>
                        <a:rPr lang="en-US" sz="2200" b="0" i="1" smtClean="0">
                          <a:latin typeface="Cambria Math" panose="02040503050406030204" pitchFamily="18" charset="0"/>
                        </a:rPr>
                        <m:t> </m:t>
                      </m:r>
                      <m:r>
                        <a:rPr lang="en-US" sz="2200" b="0" i="1" smtClean="0">
                          <a:latin typeface="Cambria Math" panose="02040503050406030204" pitchFamily="18" charset="0"/>
                        </a:rPr>
                        <m:t>𝑁</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0, </m:t>
                          </m:r>
                          <m:r>
                            <a:rPr lang="en-US" sz="2200" b="0" i="1" smtClean="0">
                              <a:latin typeface="Cambria Math" panose="02040503050406030204" pitchFamily="18" charset="0"/>
                              <a:ea typeface="Cambria Math" panose="02040503050406030204" pitchFamily="18" charset="0"/>
                            </a:rPr>
                            <m:t>𝜎</m:t>
                          </m:r>
                        </m:e>
                      </m:d>
                    </m:oMath>
                  </m:oMathPara>
                </a14:m>
                <a:endParaRPr lang="en-US" sz="2200" dirty="0"/>
              </a:p>
            </p:txBody>
          </p:sp>
        </mc:Choice>
        <mc:Fallback xmlns="">
          <p:sp>
            <p:nvSpPr>
              <p:cNvPr id="98" name="TextBox 97">
                <a:extLst>
                  <a:ext uri="{FF2B5EF4-FFF2-40B4-BE49-F238E27FC236}">
                    <a16:creationId xmlns:a16="http://schemas.microsoft.com/office/drawing/2014/main" id="{2232CF85-5BB2-4639-9245-0364716123E4}"/>
                  </a:ext>
                </a:extLst>
              </p:cNvPr>
              <p:cNvSpPr txBox="1">
                <a:spLocks noRot="1" noChangeAspect="1" noMove="1" noResize="1" noEditPoints="1" noAdjustHandles="1" noChangeArrowheads="1" noChangeShapeType="1" noTextEdit="1"/>
              </p:cNvSpPr>
              <p:nvPr/>
            </p:nvSpPr>
            <p:spPr>
              <a:xfrm>
                <a:off x="3689376" y="2228637"/>
                <a:ext cx="2303262" cy="44191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23F66E8A-AE59-4051-9D5C-B9D48A5EF325}"/>
                  </a:ext>
                </a:extLst>
              </p:cNvPr>
              <p:cNvSpPr txBox="1"/>
              <p:nvPr/>
            </p:nvSpPr>
            <p:spPr>
              <a:xfrm>
                <a:off x="677042" y="2848843"/>
                <a:ext cx="1732460"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𝜇</m:t>
                          </m:r>
                        </m:e>
                        <m:sub>
                          <m:r>
                            <a:rPr lang="en-US" sz="2200" b="0" i="1" smtClean="0">
                              <a:latin typeface="Cambria Math" panose="02040503050406030204" pitchFamily="18" charset="0"/>
                            </a:rPr>
                            <m:t>𝑡</m:t>
                          </m:r>
                        </m:sub>
                      </m:sSub>
                      <m:r>
                        <a:rPr lang="en-US" sz="2200" b="0" i="1" smtClean="0">
                          <a:latin typeface="Cambria Math" panose="02040503050406030204" pitchFamily="18" charset="0"/>
                        </a:rPr>
                        <m:t>=</m:t>
                      </m:r>
                      <m:r>
                        <a:rPr lang="en-US" sz="2200" b="0" i="1" smtClean="0">
                          <a:latin typeface="Cambria Math" panose="02040503050406030204" pitchFamily="18" charset="0"/>
                        </a:rPr>
                        <m:t>𝐸</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e>
                      </m:d>
                    </m:oMath>
                  </m:oMathPara>
                </a14:m>
                <a:endParaRPr lang="en-US" sz="2200" dirty="0"/>
              </a:p>
            </p:txBody>
          </p:sp>
        </mc:Choice>
        <mc:Fallback xmlns="">
          <p:sp>
            <p:nvSpPr>
              <p:cNvPr id="99" name="TextBox 98">
                <a:extLst>
                  <a:ext uri="{FF2B5EF4-FFF2-40B4-BE49-F238E27FC236}">
                    <a16:creationId xmlns:a16="http://schemas.microsoft.com/office/drawing/2014/main" id="{23F66E8A-AE59-4051-9D5C-B9D48A5EF325}"/>
                  </a:ext>
                </a:extLst>
              </p:cNvPr>
              <p:cNvSpPr txBox="1">
                <a:spLocks noRot="1" noChangeAspect="1" noMove="1" noResize="1" noEditPoints="1" noAdjustHandles="1" noChangeArrowheads="1" noChangeShapeType="1" noTextEdit="1"/>
              </p:cNvSpPr>
              <p:nvPr/>
            </p:nvSpPr>
            <p:spPr>
              <a:xfrm>
                <a:off x="677042" y="2848843"/>
                <a:ext cx="1732460" cy="430887"/>
              </a:xfrm>
              <a:prstGeom prst="rect">
                <a:avLst/>
              </a:prstGeom>
              <a:blipFill>
                <a:blip r:embed="rId6"/>
                <a:stretch>
                  <a:fillRect b="-70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id="{33B3BFE7-B27E-4E9D-AE83-AC3C5EAF735B}"/>
                  </a:ext>
                </a:extLst>
              </p:cNvPr>
              <p:cNvSpPr txBox="1"/>
              <p:nvPr/>
            </p:nvSpPr>
            <p:spPr>
              <a:xfrm>
                <a:off x="2076283" y="2858721"/>
                <a:ext cx="2370949"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r>
                        <a:rPr lang="en-US" sz="2200" b="0" i="1" smtClean="0">
                          <a:latin typeface="Cambria Math" panose="02040503050406030204" pitchFamily="18" charset="0"/>
                        </a:rPr>
                        <m:t>𝐸</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i="1">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𝜃</m:t>
                          </m:r>
                          <m:r>
                            <a:rPr lang="en-US" sz="2200" b="0" i="1" smtClean="0">
                              <a:latin typeface="Cambria Math" panose="02040503050406030204" pitchFamily="18" charset="0"/>
                              <a:ea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i="1">
                                  <a:latin typeface="Cambria Math" panose="02040503050406030204" pitchFamily="18" charset="0"/>
                                </a:rPr>
                                <m:t>−1</m:t>
                              </m:r>
                            </m:sub>
                          </m:sSub>
                        </m:e>
                      </m:d>
                    </m:oMath>
                  </m:oMathPara>
                </a14:m>
                <a:endParaRPr lang="en-US" sz="2200" dirty="0"/>
              </a:p>
            </p:txBody>
          </p:sp>
        </mc:Choice>
        <mc:Fallback xmlns="">
          <p:sp>
            <p:nvSpPr>
              <p:cNvPr id="100" name="TextBox 99">
                <a:extLst>
                  <a:ext uri="{FF2B5EF4-FFF2-40B4-BE49-F238E27FC236}">
                    <a16:creationId xmlns:a16="http://schemas.microsoft.com/office/drawing/2014/main" id="{33B3BFE7-B27E-4E9D-AE83-AC3C5EAF735B}"/>
                  </a:ext>
                </a:extLst>
              </p:cNvPr>
              <p:cNvSpPr txBox="1">
                <a:spLocks noRot="1" noChangeAspect="1" noMove="1" noResize="1" noEditPoints="1" noAdjustHandles="1" noChangeArrowheads="1" noChangeShapeType="1" noTextEdit="1"/>
              </p:cNvSpPr>
              <p:nvPr/>
            </p:nvSpPr>
            <p:spPr>
              <a:xfrm>
                <a:off x="2076283" y="2858721"/>
                <a:ext cx="2370949" cy="43088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1" name="TextBox 100">
                <a:extLst>
                  <a:ext uri="{FF2B5EF4-FFF2-40B4-BE49-F238E27FC236}">
                    <a16:creationId xmlns:a16="http://schemas.microsoft.com/office/drawing/2014/main" id="{CBEBB331-7279-45FE-9D7E-85A825355F58}"/>
                  </a:ext>
                </a:extLst>
              </p:cNvPr>
              <p:cNvSpPr txBox="1"/>
              <p:nvPr/>
            </p:nvSpPr>
            <p:spPr>
              <a:xfrm>
                <a:off x="4131748" y="2858184"/>
                <a:ext cx="2737150"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r>
                        <a:rPr lang="en-US" sz="2200" b="0" i="1" smtClean="0">
                          <a:latin typeface="Cambria Math" panose="02040503050406030204" pitchFamily="18" charset="0"/>
                        </a:rPr>
                        <m:t>𝐸</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𝑡</m:t>
                              </m:r>
                            </m:sub>
                          </m:sSub>
                        </m:e>
                      </m:d>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𝜃</m:t>
                      </m:r>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rPr>
                        <m:t>𝐸</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𝑡</m:t>
                              </m:r>
                              <m:r>
                                <a:rPr lang="en-US" sz="2200" b="0" i="1" smtClean="0">
                                  <a:latin typeface="Cambria Math" panose="02040503050406030204" pitchFamily="18" charset="0"/>
                                  <a:ea typeface="Cambria Math" panose="02040503050406030204" pitchFamily="18" charset="0"/>
                                </a:rPr>
                                <m:t>−1</m:t>
                              </m:r>
                            </m:sub>
                          </m:sSub>
                        </m:e>
                      </m:d>
                    </m:oMath>
                  </m:oMathPara>
                </a14:m>
                <a:endParaRPr lang="en-US" sz="2200" dirty="0"/>
              </a:p>
            </p:txBody>
          </p:sp>
        </mc:Choice>
        <mc:Fallback xmlns="">
          <p:sp>
            <p:nvSpPr>
              <p:cNvPr id="101" name="TextBox 100">
                <a:extLst>
                  <a:ext uri="{FF2B5EF4-FFF2-40B4-BE49-F238E27FC236}">
                    <a16:creationId xmlns:a16="http://schemas.microsoft.com/office/drawing/2014/main" id="{CBEBB331-7279-45FE-9D7E-85A825355F58}"/>
                  </a:ext>
                </a:extLst>
              </p:cNvPr>
              <p:cNvSpPr txBox="1">
                <a:spLocks noRot="1" noChangeAspect="1" noMove="1" noResize="1" noEditPoints="1" noAdjustHandles="1" noChangeArrowheads="1" noChangeShapeType="1" noTextEdit="1"/>
              </p:cNvSpPr>
              <p:nvPr/>
            </p:nvSpPr>
            <p:spPr>
              <a:xfrm>
                <a:off x="4131748" y="2858184"/>
                <a:ext cx="2737150" cy="43088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2" name="TextBox 101">
                <a:extLst>
                  <a:ext uri="{FF2B5EF4-FFF2-40B4-BE49-F238E27FC236}">
                    <a16:creationId xmlns:a16="http://schemas.microsoft.com/office/drawing/2014/main" id="{C6799C6C-7556-402D-A6C2-E4DC00E26BF6}"/>
                  </a:ext>
                </a:extLst>
              </p:cNvPr>
              <p:cNvSpPr txBox="1"/>
              <p:nvPr/>
            </p:nvSpPr>
            <p:spPr>
              <a:xfrm>
                <a:off x="628617" y="3370209"/>
                <a:ext cx="2087915"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ea typeface="Cambria Math" panose="02040503050406030204" pitchFamily="18" charset="0"/>
                            </a:rPr>
                            <m:t>0</m:t>
                          </m:r>
                        </m:sub>
                      </m:sSub>
                      <m:r>
                        <a:rPr lang="en-US" sz="2200" b="0" i="1" smtClean="0">
                          <a:latin typeface="Cambria Math" panose="02040503050406030204" pitchFamily="18" charset="0"/>
                        </a:rPr>
                        <m:t>=</m:t>
                      </m:r>
                      <m:r>
                        <a:rPr lang="en-US" sz="2200" i="1">
                          <a:latin typeface="Cambria Math" panose="02040503050406030204" pitchFamily="18" charset="0"/>
                        </a:rPr>
                        <m:t>𝑉𝑎𝑟</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e>
                      </m:d>
                    </m:oMath>
                  </m:oMathPara>
                </a14:m>
                <a:endParaRPr lang="en-US" sz="2200" dirty="0"/>
              </a:p>
            </p:txBody>
          </p:sp>
        </mc:Choice>
        <mc:Fallback xmlns="">
          <p:sp>
            <p:nvSpPr>
              <p:cNvPr id="102" name="TextBox 101">
                <a:extLst>
                  <a:ext uri="{FF2B5EF4-FFF2-40B4-BE49-F238E27FC236}">
                    <a16:creationId xmlns:a16="http://schemas.microsoft.com/office/drawing/2014/main" id="{C6799C6C-7556-402D-A6C2-E4DC00E26BF6}"/>
                  </a:ext>
                </a:extLst>
              </p:cNvPr>
              <p:cNvSpPr txBox="1">
                <a:spLocks noRot="1" noChangeAspect="1" noMove="1" noResize="1" noEditPoints="1" noAdjustHandles="1" noChangeArrowheads="1" noChangeShapeType="1" noTextEdit="1"/>
              </p:cNvSpPr>
              <p:nvPr/>
            </p:nvSpPr>
            <p:spPr>
              <a:xfrm>
                <a:off x="628617" y="3370209"/>
                <a:ext cx="2087915" cy="430887"/>
              </a:xfrm>
              <a:prstGeom prst="rect">
                <a:avLst/>
              </a:prstGeom>
              <a:blipFill>
                <a:blip r:embed="rId9"/>
                <a:stretch>
                  <a:fillRect b="-56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3" name="TextBox 102">
                <a:extLst>
                  <a:ext uri="{FF2B5EF4-FFF2-40B4-BE49-F238E27FC236}">
                    <a16:creationId xmlns:a16="http://schemas.microsoft.com/office/drawing/2014/main" id="{551B9FE9-4824-42CE-9C1D-D572D897CDBB}"/>
                  </a:ext>
                </a:extLst>
              </p:cNvPr>
              <p:cNvSpPr txBox="1"/>
              <p:nvPr/>
            </p:nvSpPr>
            <p:spPr>
              <a:xfrm>
                <a:off x="2387676" y="3392614"/>
                <a:ext cx="2520232" cy="42992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r>
                        <a:rPr lang="en-US" sz="2200" i="1">
                          <a:latin typeface="Cambria Math" panose="02040503050406030204" pitchFamily="18" charset="0"/>
                        </a:rPr>
                        <m:t>𝑉𝑎𝑟</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i="1">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𝜃</m:t>
                          </m:r>
                          <m:r>
                            <a:rPr lang="en-US" sz="2200" b="0" i="1" smtClean="0">
                              <a:latin typeface="Cambria Math" panose="02040503050406030204" pitchFamily="18" charset="0"/>
                              <a:ea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i="1">
                                  <a:latin typeface="Cambria Math" panose="02040503050406030204" pitchFamily="18" charset="0"/>
                                </a:rPr>
                                <m:t>−1</m:t>
                              </m:r>
                            </m:sub>
                          </m:sSub>
                        </m:e>
                      </m:d>
                    </m:oMath>
                  </m:oMathPara>
                </a14:m>
                <a:endParaRPr lang="en-US" sz="2200" dirty="0"/>
              </a:p>
            </p:txBody>
          </p:sp>
        </mc:Choice>
        <mc:Fallback xmlns="">
          <p:sp>
            <p:nvSpPr>
              <p:cNvPr id="103" name="TextBox 102">
                <a:extLst>
                  <a:ext uri="{FF2B5EF4-FFF2-40B4-BE49-F238E27FC236}">
                    <a16:creationId xmlns:a16="http://schemas.microsoft.com/office/drawing/2014/main" id="{551B9FE9-4824-42CE-9C1D-D572D897CDBB}"/>
                  </a:ext>
                </a:extLst>
              </p:cNvPr>
              <p:cNvSpPr txBox="1">
                <a:spLocks noRot="1" noChangeAspect="1" noMove="1" noResize="1" noEditPoints="1" noAdjustHandles="1" noChangeArrowheads="1" noChangeShapeType="1" noTextEdit="1"/>
              </p:cNvSpPr>
              <p:nvPr/>
            </p:nvSpPr>
            <p:spPr>
              <a:xfrm>
                <a:off x="2387676" y="3392614"/>
                <a:ext cx="2520232" cy="429927"/>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F520A99E-C8C7-4542-A53D-EDF791CA00C0}"/>
                  </a:ext>
                </a:extLst>
              </p:cNvPr>
              <p:cNvSpPr txBox="1"/>
              <p:nvPr/>
            </p:nvSpPr>
            <p:spPr>
              <a:xfrm>
                <a:off x="4732543" y="3394701"/>
                <a:ext cx="3296641"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r>
                        <a:rPr lang="en-US" sz="2200" i="1">
                          <a:latin typeface="Cambria Math" panose="02040503050406030204" pitchFamily="18" charset="0"/>
                        </a:rPr>
                        <m:t>𝑉𝑎𝑟</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𝑡</m:t>
                              </m:r>
                            </m:sub>
                          </m:sSub>
                        </m:e>
                      </m:d>
                      <m:r>
                        <a:rPr lang="en-US" sz="2200" b="0" i="1" smtClean="0">
                          <a:latin typeface="Cambria Math" panose="02040503050406030204" pitchFamily="18" charset="0"/>
                        </a:rPr>
                        <m:t>+</m:t>
                      </m:r>
                      <m:sSup>
                        <m:sSupPr>
                          <m:ctrlPr>
                            <a:rPr lang="en-US" sz="2200" b="0" i="1" smtClean="0">
                              <a:latin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𝜃</m:t>
                          </m:r>
                        </m:e>
                        <m:sup>
                          <m:r>
                            <a:rPr lang="en-US" sz="2200" b="0" i="1" smtClean="0">
                              <a:latin typeface="Cambria Math" panose="02040503050406030204" pitchFamily="18" charset="0"/>
                            </a:rPr>
                            <m:t>2</m:t>
                          </m:r>
                        </m:sup>
                      </m:sSup>
                      <m:r>
                        <a:rPr lang="en-US" sz="2200" b="0" i="1" smtClean="0">
                          <a:latin typeface="Cambria Math" panose="02040503050406030204" pitchFamily="18" charset="0"/>
                        </a:rPr>
                        <m:t> </m:t>
                      </m:r>
                      <m:r>
                        <a:rPr lang="en-US" sz="2200" i="1">
                          <a:latin typeface="Cambria Math" panose="02040503050406030204" pitchFamily="18" charset="0"/>
                        </a:rPr>
                        <m:t>𝑉𝑎𝑟</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𝑡</m:t>
                              </m:r>
                              <m:r>
                                <a:rPr lang="en-US" sz="2200" b="0" i="1" smtClean="0">
                                  <a:latin typeface="Cambria Math" panose="02040503050406030204" pitchFamily="18" charset="0"/>
                                  <a:ea typeface="Cambria Math" panose="02040503050406030204" pitchFamily="18" charset="0"/>
                                </a:rPr>
                                <m:t>−1</m:t>
                              </m:r>
                            </m:sub>
                          </m:sSub>
                        </m:e>
                      </m:d>
                    </m:oMath>
                  </m:oMathPara>
                </a14:m>
                <a:endParaRPr lang="en-US" sz="2200" dirty="0"/>
              </a:p>
            </p:txBody>
          </p:sp>
        </mc:Choice>
        <mc:Fallback xmlns="">
          <p:sp>
            <p:nvSpPr>
              <p:cNvPr id="104" name="TextBox 103">
                <a:extLst>
                  <a:ext uri="{FF2B5EF4-FFF2-40B4-BE49-F238E27FC236}">
                    <a16:creationId xmlns:a16="http://schemas.microsoft.com/office/drawing/2014/main" id="{F520A99E-C8C7-4542-A53D-EDF791CA00C0}"/>
                  </a:ext>
                </a:extLst>
              </p:cNvPr>
              <p:cNvSpPr txBox="1">
                <a:spLocks noRot="1" noChangeAspect="1" noMove="1" noResize="1" noEditPoints="1" noAdjustHandles="1" noChangeArrowheads="1" noChangeShapeType="1" noTextEdit="1"/>
              </p:cNvSpPr>
              <p:nvPr/>
            </p:nvSpPr>
            <p:spPr>
              <a:xfrm>
                <a:off x="4732543" y="3394701"/>
                <a:ext cx="3296641" cy="430887"/>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5" name="TextBox 104">
                <a:extLst>
                  <a:ext uri="{FF2B5EF4-FFF2-40B4-BE49-F238E27FC236}">
                    <a16:creationId xmlns:a16="http://schemas.microsoft.com/office/drawing/2014/main" id="{2B7F25CD-04C0-4D05-A166-8C443A929112}"/>
                  </a:ext>
                </a:extLst>
              </p:cNvPr>
              <p:cNvSpPr txBox="1"/>
              <p:nvPr/>
            </p:nvSpPr>
            <p:spPr>
              <a:xfrm>
                <a:off x="7771009" y="3402587"/>
                <a:ext cx="2054540" cy="42992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ea typeface="Cambria Math" panose="02040503050406030204" pitchFamily="18" charset="0"/>
                        </a:rPr>
                        <m:t>=</m:t>
                      </m:r>
                      <m:d>
                        <m:dPr>
                          <m:ctrlPr>
                            <a:rPr lang="en-US" sz="2200" b="0" i="1" smtClean="0">
                              <a:latin typeface="Cambria Math" panose="02040503050406030204" pitchFamily="18" charset="0"/>
                              <a:ea typeface="Cambria Math" panose="02040503050406030204" pitchFamily="18" charset="0"/>
                            </a:rPr>
                          </m:ctrlPr>
                        </m:dPr>
                        <m:e>
                          <m:r>
                            <a:rPr lang="en-US" sz="2200" b="0" i="1" smtClean="0">
                              <a:latin typeface="Cambria Math" panose="02040503050406030204" pitchFamily="18" charset="0"/>
                              <a:ea typeface="Cambria Math" panose="02040503050406030204" pitchFamily="18" charset="0"/>
                            </a:rPr>
                            <m:t>1+</m:t>
                          </m:r>
                          <m:sSup>
                            <m:sSupPr>
                              <m:ctrlPr>
                                <a:rPr lang="en-US" sz="2200" i="1">
                                  <a:latin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𝜃</m:t>
                              </m:r>
                            </m:e>
                            <m:sup>
                              <m:r>
                                <a:rPr lang="en-US" sz="2200" i="1">
                                  <a:latin typeface="Cambria Math" panose="02040503050406030204" pitchFamily="18" charset="0"/>
                                </a:rPr>
                                <m:t>2</m:t>
                              </m:r>
                            </m:sup>
                          </m:sSup>
                        </m:e>
                      </m:d>
                      <m:r>
                        <a:rPr lang="en-US" sz="2200" b="0" i="1" smtClean="0">
                          <a:latin typeface="Cambria Math" panose="02040503050406030204" pitchFamily="18" charset="0"/>
                          <a:ea typeface="Cambria Math" panose="02040503050406030204" pitchFamily="18" charset="0"/>
                        </a:rPr>
                        <m:t> </m:t>
                      </m:r>
                      <m:sSup>
                        <m:sSupPr>
                          <m:ctrlPr>
                            <a:rPr lang="en-US" sz="2000" i="1">
                              <a:latin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𝜎</m:t>
                          </m:r>
                        </m:e>
                        <m:sup>
                          <m:r>
                            <a:rPr lang="en-US" sz="2000" i="1">
                              <a:latin typeface="Cambria Math" panose="02040503050406030204" pitchFamily="18" charset="0"/>
                            </a:rPr>
                            <m:t>2</m:t>
                          </m:r>
                        </m:sup>
                      </m:sSup>
                    </m:oMath>
                  </m:oMathPara>
                </a14:m>
                <a:endParaRPr lang="en-US" sz="2200" dirty="0"/>
              </a:p>
            </p:txBody>
          </p:sp>
        </mc:Choice>
        <mc:Fallback xmlns="">
          <p:sp>
            <p:nvSpPr>
              <p:cNvPr id="105" name="TextBox 104">
                <a:extLst>
                  <a:ext uri="{FF2B5EF4-FFF2-40B4-BE49-F238E27FC236}">
                    <a16:creationId xmlns:a16="http://schemas.microsoft.com/office/drawing/2014/main" id="{2B7F25CD-04C0-4D05-A166-8C443A929112}"/>
                  </a:ext>
                </a:extLst>
              </p:cNvPr>
              <p:cNvSpPr txBox="1">
                <a:spLocks noRot="1" noChangeAspect="1" noMove="1" noResize="1" noEditPoints="1" noAdjustHandles="1" noChangeArrowheads="1" noChangeShapeType="1" noTextEdit="1"/>
              </p:cNvSpPr>
              <p:nvPr/>
            </p:nvSpPr>
            <p:spPr>
              <a:xfrm>
                <a:off x="7771009" y="3402587"/>
                <a:ext cx="2054540" cy="429926"/>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79C52DC3-D7FC-4D17-8B2C-8C18160814DC}"/>
                  </a:ext>
                </a:extLst>
              </p:cNvPr>
              <p:cNvSpPr txBox="1"/>
              <p:nvPr/>
            </p:nvSpPr>
            <p:spPr>
              <a:xfrm>
                <a:off x="732636" y="3865134"/>
                <a:ext cx="2513414"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ea typeface="Cambria Math" panose="02040503050406030204" pitchFamily="18" charset="0"/>
                            </a:rPr>
                            <m:t>1</m:t>
                          </m:r>
                        </m:sub>
                      </m:sSub>
                      <m:r>
                        <a:rPr lang="en-US" sz="2200" b="0" i="1" smtClean="0">
                          <a:latin typeface="Cambria Math" panose="02040503050406030204" pitchFamily="18" charset="0"/>
                        </a:rPr>
                        <m:t>=</m:t>
                      </m:r>
                      <m:r>
                        <a:rPr lang="en-US" sz="2200" b="0" i="1" smtClean="0">
                          <a:latin typeface="Cambria Math" panose="02040503050406030204" pitchFamily="18" charset="0"/>
                        </a:rPr>
                        <m:t>𝐶𝑜𝑣</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b="0" i="1" smtClean="0">
                                  <a:latin typeface="Cambria Math" panose="02040503050406030204" pitchFamily="18" charset="0"/>
                                </a:rPr>
                                <m:t>−1</m:t>
                              </m:r>
                            </m:sub>
                          </m:sSub>
                        </m:e>
                      </m:d>
                    </m:oMath>
                  </m:oMathPara>
                </a14:m>
                <a:endParaRPr lang="en-US" sz="2200" dirty="0"/>
              </a:p>
            </p:txBody>
          </p:sp>
        </mc:Choice>
        <mc:Fallback xmlns="">
          <p:sp>
            <p:nvSpPr>
              <p:cNvPr id="106" name="TextBox 105">
                <a:extLst>
                  <a:ext uri="{FF2B5EF4-FFF2-40B4-BE49-F238E27FC236}">
                    <a16:creationId xmlns:a16="http://schemas.microsoft.com/office/drawing/2014/main" id="{79C52DC3-D7FC-4D17-8B2C-8C18160814DC}"/>
                  </a:ext>
                </a:extLst>
              </p:cNvPr>
              <p:cNvSpPr txBox="1">
                <a:spLocks noRot="1" noChangeAspect="1" noMove="1" noResize="1" noEditPoints="1" noAdjustHandles="1" noChangeArrowheads="1" noChangeShapeType="1" noTextEdit="1"/>
              </p:cNvSpPr>
              <p:nvPr/>
            </p:nvSpPr>
            <p:spPr>
              <a:xfrm>
                <a:off x="732636" y="3865134"/>
                <a:ext cx="2513414" cy="430887"/>
              </a:xfrm>
              <a:prstGeom prst="rect">
                <a:avLst/>
              </a:prstGeom>
              <a:blipFill>
                <a:blip r:embed="rId13"/>
                <a:stretch>
                  <a:fillRect b="-70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7" name="TextBox 106">
                <a:extLst>
                  <a:ext uri="{FF2B5EF4-FFF2-40B4-BE49-F238E27FC236}">
                    <a16:creationId xmlns:a16="http://schemas.microsoft.com/office/drawing/2014/main" id="{2EAA74D6-48C8-4FAA-A320-8B7E0BF9666F}"/>
                  </a:ext>
                </a:extLst>
              </p:cNvPr>
              <p:cNvSpPr txBox="1"/>
              <p:nvPr/>
            </p:nvSpPr>
            <p:spPr>
              <a:xfrm>
                <a:off x="2963436" y="3875015"/>
                <a:ext cx="4364019" cy="42992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r>
                        <a:rPr lang="en-US" sz="2200" b="0" i="1" smtClean="0">
                          <a:latin typeface="Cambria Math" panose="02040503050406030204" pitchFamily="18" charset="0"/>
                        </a:rPr>
                        <m:t>𝐶𝑜𝑣</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i="1">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𝜃</m:t>
                          </m:r>
                          <m:r>
                            <a:rPr lang="en-US" sz="2200" b="0" i="1" smtClean="0">
                              <a:latin typeface="Cambria Math" panose="02040503050406030204" pitchFamily="18" charset="0"/>
                              <a:ea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i="1">
                                  <a:latin typeface="Cambria Math" panose="02040503050406030204" pitchFamily="18" charset="0"/>
                                </a:rPr>
                                <m:t>−1</m:t>
                              </m:r>
                            </m:sub>
                          </m:sSub>
                          <m:r>
                            <a:rPr lang="en-US" sz="2200" b="0" i="1" smtClean="0">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b="0" i="1" smtClean="0">
                                  <a:latin typeface="Cambria Math" panose="02040503050406030204" pitchFamily="18" charset="0"/>
                                </a:rPr>
                                <m:t>−1</m:t>
                              </m:r>
                            </m:sub>
                          </m:sSub>
                          <m:r>
                            <a:rPr lang="en-US" sz="2200" i="1">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𝜃</m:t>
                          </m:r>
                          <m:r>
                            <a:rPr lang="en-US" sz="2200" b="0" i="1" smtClean="0">
                              <a:latin typeface="Cambria Math" panose="02040503050406030204" pitchFamily="18" charset="0"/>
                              <a:ea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i="1">
                                  <a:latin typeface="Cambria Math" panose="02040503050406030204" pitchFamily="18" charset="0"/>
                                </a:rPr>
                                <m:t>−2</m:t>
                              </m:r>
                            </m:sub>
                          </m:sSub>
                        </m:e>
                      </m:d>
                    </m:oMath>
                  </m:oMathPara>
                </a14:m>
                <a:endParaRPr lang="en-US" sz="2200" dirty="0"/>
              </a:p>
            </p:txBody>
          </p:sp>
        </mc:Choice>
        <mc:Fallback xmlns="">
          <p:sp>
            <p:nvSpPr>
              <p:cNvPr id="107" name="TextBox 106">
                <a:extLst>
                  <a:ext uri="{FF2B5EF4-FFF2-40B4-BE49-F238E27FC236}">
                    <a16:creationId xmlns:a16="http://schemas.microsoft.com/office/drawing/2014/main" id="{2EAA74D6-48C8-4FAA-A320-8B7E0BF9666F}"/>
                  </a:ext>
                </a:extLst>
              </p:cNvPr>
              <p:cNvSpPr txBox="1">
                <a:spLocks noRot="1" noChangeAspect="1" noMove="1" noResize="1" noEditPoints="1" noAdjustHandles="1" noChangeArrowheads="1" noChangeShapeType="1" noTextEdit="1"/>
              </p:cNvSpPr>
              <p:nvPr/>
            </p:nvSpPr>
            <p:spPr>
              <a:xfrm>
                <a:off x="2963436" y="3875015"/>
                <a:ext cx="4364019" cy="429928"/>
              </a:xfrm>
              <a:prstGeom prst="rect">
                <a:avLst/>
              </a:prstGeom>
              <a:blipFill>
                <a:blip r:embed="rId14"/>
                <a:stretch>
                  <a:fillRect b="-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8" name="TextBox 107">
                <a:extLst>
                  <a:ext uri="{FF2B5EF4-FFF2-40B4-BE49-F238E27FC236}">
                    <a16:creationId xmlns:a16="http://schemas.microsoft.com/office/drawing/2014/main" id="{C4E99417-A7ED-42A9-B603-D7160325D074}"/>
                  </a:ext>
                </a:extLst>
              </p:cNvPr>
              <p:cNvSpPr txBox="1"/>
              <p:nvPr/>
            </p:nvSpPr>
            <p:spPr>
              <a:xfrm>
                <a:off x="909593" y="4293162"/>
                <a:ext cx="6828538" cy="76161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r>
                        <a:rPr lang="en-US" sz="2200" b="0" i="1" smtClean="0">
                          <a:latin typeface="Cambria Math" panose="02040503050406030204" pitchFamily="18" charset="0"/>
                        </a:rPr>
                        <m:t>𝐶𝑜𝑣</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𝑡</m:t>
                              </m:r>
                              <m:r>
                                <a:rPr lang="en-US" sz="2200" b="0" i="1" smtClean="0">
                                  <a:latin typeface="Cambria Math" panose="02040503050406030204" pitchFamily="18" charset="0"/>
                                  <a:ea typeface="Cambria Math" panose="02040503050406030204" pitchFamily="18" charset="0"/>
                                </a:rPr>
                                <m:t>−1</m:t>
                              </m:r>
                            </m:sub>
                          </m:sSub>
                        </m:e>
                      </m:d>
                      <m:r>
                        <a:rPr lang="en-US" sz="2200" b="0" i="1" smtClean="0">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𝜃</m:t>
                      </m:r>
                      <m:r>
                        <a:rPr lang="en-US" sz="2200" b="0" i="1" smtClean="0">
                          <a:latin typeface="Cambria Math" panose="02040503050406030204" pitchFamily="18" charset="0"/>
                          <a:ea typeface="Cambria Math" panose="02040503050406030204" pitchFamily="18" charset="0"/>
                        </a:rPr>
                        <m:t> </m:t>
                      </m:r>
                      <m:r>
                        <a:rPr lang="en-US" sz="2200" i="1">
                          <a:latin typeface="Cambria Math" panose="02040503050406030204" pitchFamily="18" charset="0"/>
                        </a:rPr>
                        <m:t>𝐶𝑜𝑣</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𝑡</m:t>
                              </m:r>
                              <m:r>
                                <a:rPr lang="en-US" sz="2200" i="1">
                                  <a:latin typeface="Cambria Math" panose="02040503050406030204" pitchFamily="18" charset="0"/>
                                  <a:ea typeface="Cambria Math" panose="02040503050406030204" pitchFamily="18" charset="0"/>
                                </a:rPr>
                                <m:t>−2</m:t>
                              </m:r>
                            </m:sub>
                          </m:sSub>
                        </m:e>
                      </m:d>
                      <m:r>
                        <a:rPr lang="en-US" sz="2200" b="0" i="1" smtClean="0">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𝜃</m:t>
                      </m:r>
                      <m:r>
                        <a:rPr lang="en-US" sz="2200" b="0" i="1" smtClean="0">
                          <a:latin typeface="Cambria Math" panose="02040503050406030204" pitchFamily="18" charset="0"/>
                          <a:ea typeface="Cambria Math" panose="02040503050406030204" pitchFamily="18" charset="0"/>
                        </a:rPr>
                        <m:t> </m:t>
                      </m:r>
                      <m:r>
                        <a:rPr lang="en-US" sz="2200" i="1">
                          <a:latin typeface="Cambria Math" panose="02040503050406030204" pitchFamily="18" charset="0"/>
                        </a:rPr>
                        <m:t>𝐶𝑜𝑣</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b="0" i="1" smtClean="0">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𝑡</m:t>
                              </m:r>
                              <m:r>
                                <a:rPr lang="en-US" sz="2200" i="1">
                                  <a:latin typeface="Cambria Math" panose="02040503050406030204" pitchFamily="18" charset="0"/>
                                  <a:ea typeface="Cambria Math" panose="02040503050406030204" pitchFamily="18" charset="0"/>
                                </a:rPr>
                                <m:t>−1</m:t>
                              </m:r>
                            </m:sub>
                          </m:sSub>
                        </m:e>
                      </m:d>
                      <m:r>
                        <a:rPr lang="en-US" sz="2200" b="0" i="1" smtClean="0">
                          <a:latin typeface="Cambria Math" panose="02040503050406030204" pitchFamily="18" charset="0"/>
                          <a:ea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𝜃</m:t>
                          </m:r>
                        </m:e>
                        <m:sup>
                          <m:r>
                            <a:rPr lang="en-US" sz="2200" i="1">
                              <a:latin typeface="Cambria Math" panose="02040503050406030204" pitchFamily="18" charset="0"/>
                            </a:rPr>
                            <m:t>2</m:t>
                          </m:r>
                        </m:sup>
                      </m:sSup>
                      <m:r>
                        <a:rPr lang="en-US" sz="2200" b="0" i="1" smtClean="0">
                          <a:latin typeface="Cambria Math" panose="02040503050406030204" pitchFamily="18" charset="0"/>
                        </a:rPr>
                        <m:t> </m:t>
                      </m:r>
                      <m:r>
                        <a:rPr lang="en-US" sz="2200" i="1">
                          <a:latin typeface="Cambria Math" panose="02040503050406030204" pitchFamily="18" charset="0"/>
                        </a:rPr>
                        <m:t>𝐶𝑜𝑣</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b="0" i="1" smtClean="0">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ea typeface="Cambria Math" panose="02040503050406030204" pitchFamily="18" charset="0"/>
                                </a:rPr>
                                <m:t>𝑡</m:t>
                              </m:r>
                              <m:r>
                                <a:rPr lang="en-US" sz="2200" i="1">
                                  <a:latin typeface="Cambria Math" panose="02040503050406030204" pitchFamily="18" charset="0"/>
                                  <a:ea typeface="Cambria Math" panose="02040503050406030204" pitchFamily="18" charset="0"/>
                                </a:rPr>
                                <m:t>−2</m:t>
                              </m:r>
                            </m:sub>
                          </m:sSub>
                        </m:e>
                      </m:d>
                    </m:oMath>
                  </m:oMathPara>
                </a14:m>
                <a:endParaRPr lang="en-US" sz="2200" dirty="0"/>
              </a:p>
            </p:txBody>
          </p:sp>
        </mc:Choice>
        <mc:Fallback xmlns="">
          <p:sp>
            <p:nvSpPr>
              <p:cNvPr id="108" name="TextBox 107">
                <a:extLst>
                  <a:ext uri="{FF2B5EF4-FFF2-40B4-BE49-F238E27FC236}">
                    <a16:creationId xmlns:a16="http://schemas.microsoft.com/office/drawing/2014/main" id="{C4E99417-A7ED-42A9-B603-D7160325D074}"/>
                  </a:ext>
                </a:extLst>
              </p:cNvPr>
              <p:cNvSpPr txBox="1">
                <a:spLocks noRot="1" noChangeAspect="1" noMove="1" noResize="1" noEditPoints="1" noAdjustHandles="1" noChangeArrowheads="1" noChangeShapeType="1" noTextEdit="1"/>
              </p:cNvSpPr>
              <p:nvPr/>
            </p:nvSpPr>
            <p:spPr>
              <a:xfrm>
                <a:off x="909593" y="4293162"/>
                <a:ext cx="6828538" cy="761619"/>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9" name="TextBox 108">
                <a:extLst>
                  <a:ext uri="{FF2B5EF4-FFF2-40B4-BE49-F238E27FC236}">
                    <a16:creationId xmlns:a16="http://schemas.microsoft.com/office/drawing/2014/main" id="{6D3529D6-5AE3-4617-A171-0843CE470244}"/>
                  </a:ext>
                </a:extLst>
              </p:cNvPr>
              <p:cNvSpPr txBox="1"/>
              <p:nvPr/>
            </p:nvSpPr>
            <p:spPr>
              <a:xfrm>
                <a:off x="3564174" y="4635608"/>
                <a:ext cx="1155843" cy="4230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𝜃</m:t>
                      </m:r>
                      <m:r>
                        <a:rPr lang="en-US" sz="2000" b="0" i="1" smtClean="0">
                          <a:latin typeface="Cambria Math" panose="02040503050406030204" pitchFamily="18" charset="0"/>
                          <a:ea typeface="Cambria Math" panose="02040503050406030204" pitchFamily="18" charset="0"/>
                        </a:rPr>
                        <m:t> </m:t>
                      </m:r>
                      <m:sSup>
                        <m:sSupPr>
                          <m:ctrlPr>
                            <a:rPr lang="en-US" sz="2000" i="1">
                              <a:latin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𝜎</m:t>
                          </m:r>
                        </m:e>
                        <m:sup>
                          <m:r>
                            <a:rPr lang="en-US" sz="2000" i="1">
                              <a:latin typeface="Cambria Math" panose="02040503050406030204" pitchFamily="18" charset="0"/>
                            </a:rPr>
                            <m:t>2</m:t>
                          </m:r>
                        </m:sup>
                      </m:sSup>
                    </m:oMath>
                  </m:oMathPara>
                </a14:m>
                <a:endParaRPr lang="en-US" sz="2200" dirty="0"/>
              </a:p>
            </p:txBody>
          </p:sp>
        </mc:Choice>
        <mc:Fallback xmlns="">
          <p:sp>
            <p:nvSpPr>
              <p:cNvPr id="109" name="TextBox 108">
                <a:extLst>
                  <a:ext uri="{FF2B5EF4-FFF2-40B4-BE49-F238E27FC236}">
                    <a16:creationId xmlns:a16="http://schemas.microsoft.com/office/drawing/2014/main" id="{6D3529D6-5AE3-4617-A171-0843CE470244}"/>
                  </a:ext>
                </a:extLst>
              </p:cNvPr>
              <p:cNvSpPr txBox="1">
                <a:spLocks noRot="1" noChangeAspect="1" noMove="1" noResize="1" noEditPoints="1" noAdjustHandles="1" noChangeArrowheads="1" noChangeShapeType="1" noTextEdit="1"/>
              </p:cNvSpPr>
              <p:nvPr/>
            </p:nvSpPr>
            <p:spPr>
              <a:xfrm>
                <a:off x="3564174" y="4635608"/>
                <a:ext cx="1155843" cy="423065"/>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3" name="TextBox 112">
                <a:extLst>
                  <a:ext uri="{FF2B5EF4-FFF2-40B4-BE49-F238E27FC236}">
                    <a16:creationId xmlns:a16="http://schemas.microsoft.com/office/drawing/2014/main" id="{0F4EE500-A142-452E-8BAD-9AF708BF818B}"/>
                  </a:ext>
                </a:extLst>
              </p:cNvPr>
              <p:cNvSpPr txBox="1"/>
              <p:nvPr/>
            </p:nvSpPr>
            <p:spPr>
              <a:xfrm>
                <a:off x="687926" y="5703456"/>
                <a:ext cx="1225235" cy="72949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smtClean="0">
                              <a:latin typeface="Cambria Math" panose="02040503050406030204" pitchFamily="18" charset="0"/>
                              <a:ea typeface="Cambria Math" panose="02040503050406030204" pitchFamily="18" charset="0"/>
                            </a:rPr>
                            <m:t>𝜌</m:t>
                          </m:r>
                        </m:e>
                        <m:sub>
                          <m:r>
                            <a:rPr lang="en-US" sz="2200" b="0" i="1" smtClean="0">
                              <a:latin typeface="Cambria Math" panose="02040503050406030204" pitchFamily="18" charset="0"/>
                              <a:ea typeface="Cambria Math" panose="02040503050406030204" pitchFamily="18" charset="0"/>
                            </a:rPr>
                            <m:t>𝑘</m:t>
                          </m:r>
                        </m:sub>
                      </m:sSub>
                      <m:r>
                        <a:rPr lang="en-US" sz="2200" b="0" i="1" smtClean="0">
                          <a:latin typeface="Cambria Math" panose="02040503050406030204" pitchFamily="18" charset="0"/>
                        </a:rPr>
                        <m:t>=</m:t>
                      </m:r>
                      <m:f>
                        <m:fPr>
                          <m:ctrlPr>
                            <a:rPr lang="en-US" sz="2200" i="1" smtClean="0">
                              <a:latin typeface="Cambria Math" panose="02040503050406030204" pitchFamily="18" charset="0"/>
                            </a:rPr>
                          </m:ctrlPr>
                        </m:fPr>
                        <m:num>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i="1">
                                  <a:latin typeface="Cambria Math" panose="02040503050406030204" pitchFamily="18" charset="0"/>
                                  <a:ea typeface="Cambria Math" panose="02040503050406030204" pitchFamily="18" charset="0"/>
                                </a:rPr>
                                <m:t>𝑘</m:t>
                              </m:r>
                            </m:sub>
                          </m:sSub>
                        </m:num>
                        <m:den>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i="1">
                                  <a:latin typeface="Cambria Math" panose="02040503050406030204" pitchFamily="18" charset="0"/>
                                  <a:ea typeface="Cambria Math" panose="02040503050406030204" pitchFamily="18" charset="0"/>
                                </a:rPr>
                                <m:t>0</m:t>
                              </m:r>
                            </m:sub>
                          </m:sSub>
                        </m:den>
                      </m:f>
                    </m:oMath>
                  </m:oMathPara>
                </a14:m>
                <a:endParaRPr lang="en-US" sz="2200" dirty="0"/>
              </a:p>
            </p:txBody>
          </p:sp>
        </mc:Choice>
        <mc:Fallback xmlns="">
          <p:sp>
            <p:nvSpPr>
              <p:cNvPr id="113" name="TextBox 112">
                <a:extLst>
                  <a:ext uri="{FF2B5EF4-FFF2-40B4-BE49-F238E27FC236}">
                    <a16:creationId xmlns:a16="http://schemas.microsoft.com/office/drawing/2014/main" id="{0F4EE500-A142-452E-8BAD-9AF708BF818B}"/>
                  </a:ext>
                </a:extLst>
              </p:cNvPr>
              <p:cNvSpPr txBox="1">
                <a:spLocks noRot="1" noChangeAspect="1" noMove="1" noResize="1" noEditPoints="1" noAdjustHandles="1" noChangeArrowheads="1" noChangeShapeType="1" noTextEdit="1"/>
              </p:cNvSpPr>
              <p:nvPr/>
            </p:nvSpPr>
            <p:spPr>
              <a:xfrm>
                <a:off x="687926" y="5703456"/>
                <a:ext cx="1225235" cy="729495"/>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7" name="TextBox 116">
                <a:extLst>
                  <a:ext uri="{FF2B5EF4-FFF2-40B4-BE49-F238E27FC236}">
                    <a16:creationId xmlns:a16="http://schemas.microsoft.com/office/drawing/2014/main" id="{6CD38761-8934-409B-A960-3E1A0F070BE5}"/>
                  </a:ext>
                </a:extLst>
              </p:cNvPr>
              <p:cNvSpPr txBox="1"/>
              <p:nvPr/>
            </p:nvSpPr>
            <p:spPr>
              <a:xfrm>
                <a:off x="8148466" y="2745248"/>
                <a:ext cx="3715172" cy="430887"/>
              </a:xfrm>
              <a:prstGeom prst="rect">
                <a:avLst/>
              </a:prstGeom>
              <a:solidFill>
                <a:srgbClr val="FFCCFF"/>
              </a:solidFill>
            </p:spPr>
            <p:txBody>
              <a:bodyPr wrap="square" rtlCol="0">
                <a:spAutoFit/>
              </a:bodyPr>
              <a:lstStyle/>
              <a:p>
                <a14:m>
                  <m:oMath xmlns:m="http://schemas.openxmlformats.org/officeDocument/2006/math">
                    <m:r>
                      <a:rPr lang="en-US" sz="2200" i="1" smtClean="0">
                        <a:latin typeface="Cambria Math" panose="02040503050406030204" pitchFamily="18" charset="0"/>
                        <a:ea typeface="Cambria Math" panose="02040503050406030204" pitchFamily="18" charset="0"/>
                      </a:rPr>
                      <m:t>𝜃</m:t>
                    </m:r>
                    <m:r>
                      <a:rPr lang="en-US" sz="2200" i="1" smtClean="0">
                        <a:latin typeface="Cambria Math" panose="02040503050406030204" pitchFamily="18" charset="0"/>
                        <a:ea typeface="Cambria Math" panose="02040503050406030204" pitchFamily="18" charset="0"/>
                      </a:rPr>
                      <m:t>∈</m:t>
                    </m:r>
                    <m:d>
                      <m:dPr>
                        <m:begChr m:val="["/>
                        <m:endChr m:val="]"/>
                        <m:ctrlPr>
                          <a:rPr lang="en-US" sz="2200" b="0" i="1" smtClean="0">
                            <a:latin typeface="Cambria Math" panose="02040503050406030204" pitchFamily="18" charset="0"/>
                            <a:ea typeface="Cambria Math" panose="02040503050406030204" pitchFamily="18" charset="0"/>
                          </a:rPr>
                        </m:ctrlPr>
                      </m:dPr>
                      <m:e>
                        <m:r>
                          <a:rPr lang="en-US" sz="2200" b="0" i="1" smtClean="0">
                            <a:latin typeface="Cambria Math" panose="02040503050406030204" pitchFamily="18" charset="0"/>
                            <a:ea typeface="Cambria Math" panose="02040503050406030204" pitchFamily="18" charset="0"/>
                          </a:rPr>
                          <m:t>−1,1</m:t>
                        </m:r>
                      </m:e>
                    </m:d>
                  </m:oMath>
                </a14:m>
                <a:r>
                  <a:rPr lang="en-US" sz="2200" dirty="0"/>
                  <a:t> </a:t>
                </a:r>
                <a14:m>
                  <m:oMath xmlns:m="http://schemas.openxmlformats.org/officeDocument/2006/math">
                    <m:r>
                      <a:rPr lang="en-US" sz="2200" i="1" dirty="0" smtClean="0">
                        <a:latin typeface="Cambria Math" panose="02040503050406030204" pitchFamily="18" charset="0"/>
                        <a:ea typeface="Cambria Math" panose="02040503050406030204" pitchFamily="18" charset="0"/>
                      </a:rPr>
                      <m:t>⇒</m:t>
                    </m:r>
                  </m:oMath>
                </a14:m>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𝜌</m:t>
                        </m:r>
                      </m:e>
                      <m:sub>
                        <m:r>
                          <a:rPr lang="en-US" sz="2200" b="0" i="1" smtClean="0">
                            <a:latin typeface="Cambria Math" panose="02040503050406030204" pitchFamily="18" charset="0"/>
                            <a:ea typeface="Cambria Math" panose="02040503050406030204" pitchFamily="18" charset="0"/>
                          </a:rPr>
                          <m:t>1</m:t>
                        </m:r>
                      </m:sub>
                    </m:sSub>
                    <m:r>
                      <a:rPr lang="en-US" sz="2200" i="1" smtClean="0">
                        <a:latin typeface="Cambria Math" panose="02040503050406030204" pitchFamily="18" charset="0"/>
                        <a:ea typeface="Cambria Math" panose="02040503050406030204" pitchFamily="18" charset="0"/>
                      </a:rPr>
                      <m:t>∈</m:t>
                    </m:r>
                    <m:d>
                      <m:dPr>
                        <m:begChr m:val="["/>
                        <m:endChr m:val="]"/>
                        <m:ctrlPr>
                          <a:rPr lang="en-US" sz="2200" b="0" i="1" smtClean="0">
                            <a:latin typeface="Cambria Math" panose="02040503050406030204" pitchFamily="18" charset="0"/>
                            <a:ea typeface="Cambria Math" panose="02040503050406030204" pitchFamily="18" charset="0"/>
                          </a:rPr>
                        </m:ctrlPr>
                      </m:dPr>
                      <m:e>
                        <m:r>
                          <a:rPr lang="en-US" sz="2200" b="0" i="1" smtClean="0">
                            <a:latin typeface="Cambria Math" panose="02040503050406030204" pitchFamily="18" charset="0"/>
                            <a:ea typeface="Cambria Math" panose="02040503050406030204" pitchFamily="18" charset="0"/>
                          </a:rPr>
                          <m:t>−0.5,0.5</m:t>
                        </m:r>
                      </m:e>
                    </m:d>
                  </m:oMath>
                </a14:m>
                <a:endParaRPr lang="en-US" sz="2200" dirty="0"/>
              </a:p>
            </p:txBody>
          </p:sp>
        </mc:Choice>
        <mc:Fallback xmlns="">
          <p:sp>
            <p:nvSpPr>
              <p:cNvPr id="117" name="TextBox 116">
                <a:extLst>
                  <a:ext uri="{FF2B5EF4-FFF2-40B4-BE49-F238E27FC236}">
                    <a16:creationId xmlns:a16="http://schemas.microsoft.com/office/drawing/2014/main" id="{6CD38761-8934-409B-A960-3E1A0F070BE5}"/>
                  </a:ext>
                </a:extLst>
              </p:cNvPr>
              <p:cNvSpPr txBox="1">
                <a:spLocks noRot="1" noChangeAspect="1" noMove="1" noResize="1" noEditPoints="1" noAdjustHandles="1" noChangeArrowheads="1" noChangeShapeType="1" noTextEdit="1"/>
              </p:cNvSpPr>
              <p:nvPr/>
            </p:nvSpPr>
            <p:spPr>
              <a:xfrm>
                <a:off x="8148466" y="2745248"/>
                <a:ext cx="3715172" cy="430887"/>
              </a:xfrm>
              <a:prstGeom prst="rect">
                <a:avLst/>
              </a:prstGeom>
              <a:blipFill>
                <a:blip r:embed="rId18"/>
                <a:stretch>
                  <a:fillRect l="-164" b="-8451"/>
                </a:stretch>
              </a:blipFill>
            </p:spPr>
            <p:txBody>
              <a:bodyPr/>
              <a:lstStyle/>
              <a:p>
                <a:r>
                  <a:rPr lang="en-US">
                    <a:noFill/>
                  </a:rPr>
                  <a:t> </a:t>
                </a:r>
              </a:p>
            </p:txBody>
          </p:sp>
        </mc:Fallback>
      </mc:AlternateContent>
      <p:grpSp>
        <p:nvGrpSpPr>
          <p:cNvPr id="118" name="Group 117">
            <a:extLst>
              <a:ext uri="{FF2B5EF4-FFF2-40B4-BE49-F238E27FC236}">
                <a16:creationId xmlns:a16="http://schemas.microsoft.com/office/drawing/2014/main" id="{0DF1C2C6-1345-43F2-80F8-4CD0D263E7F9}"/>
              </a:ext>
            </a:extLst>
          </p:cNvPr>
          <p:cNvGrpSpPr/>
          <p:nvPr/>
        </p:nvGrpSpPr>
        <p:grpSpPr>
          <a:xfrm>
            <a:off x="8148465" y="4142179"/>
            <a:ext cx="3669494" cy="2500101"/>
            <a:chOff x="7542031" y="2493263"/>
            <a:chExt cx="4326032" cy="2808736"/>
          </a:xfrm>
        </p:grpSpPr>
        <p:cxnSp>
          <p:nvCxnSpPr>
            <p:cNvPr id="119" name="Straight Arrow Connector 118">
              <a:extLst>
                <a:ext uri="{FF2B5EF4-FFF2-40B4-BE49-F238E27FC236}">
                  <a16:creationId xmlns:a16="http://schemas.microsoft.com/office/drawing/2014/main" id="{6D73084F-3124-41C2-AE40-D984DE6AE1D6}"/>
                </a:ext>
              </a:extLst>
            </p:cNvPr>
            <p:cNvCxnSpPr>
              <a:cxnSpLocks/>
            </p:cNvCxnSpPr>
            <p:nvPr/>
          </p:nvCxnSpPr>
          <p:spPr>
            <a:xfrm flipV="1">
              <a:off x="8045581" y="2770262"/>
              <a:ext cx="21382" cy="253173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BE091FFA-A27C-45E9-9B17-C416E1046EFA}"/>
                </a:ext>
              </a:extLst>
            </p:cNvPr>
            <p:cNvCxnSpPr/>
            <p:nvPr/>
          </p:nvCxnSpPr>
          <p:spPr>
            <a:xfrm>
              <a:off x="7886966" y="4036830"/>
              <a:ext cx="384048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1" name="TextBox 120">
                  <a:extLst>
                    <a:ext uri="{FF2B5EF4-FFF2-40B4-BE49-F238E27FC236}">
                      <a16:creationId xmlns:a16="http://schemas.microsoft.com/office/drawing/2014/main" id="{4458312B-0897-4999-8AFB-B72C52AD28A7}"/>
                    </a:ext>
                  </a:extLst>
                </p:cNvPr>
                <p:cNvSpPr txBox="1"/>
                <p:nvPr/>
              </p:nvSpPr>
              <p:spPr>
                <a:xfrm>
                  <a:off x="11497129" y="4018018"/>
                  <a:ext cx="3709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𝑘</m:t>
                        </m:r>
                      </m:oMath>
                    </m:oMathPara>
                  </a14:m>
                  <a:endParaRPr lang="en-US" dirty="0"/>
                </a:p>
              </p:txBody>
            </p:sp>
          </mc:Choice>
          <mc:Fallback xmlns="">
            <p:sp>
              <p:nvSpPr>
                <p:cNvPr id="121" name="TextBox 120">
                  <a:extLst>
                    <a:ext uri="{FF2B5EF4-FFF2-40B4-BE49-F238E27FC236}">
                      <a16:creationId xmlns:a16="http://schemas.microsoft.com/office/drawing/2014/main" id="{4458312B-0897-4999-8AFB-B72C52AD28A7}"/>
                    </a:ext>
                  </a:extLst>
                </p:cNvPr>
                <p:cNvSpPr txBox="1">
                  <a:spLocks noRot="1" noChangeAspect="1" noMove="1" noResize="1" noEditPoints="1" noAdjustHandles="1" noChangeArrowheads="1" noChangeShapeType="1" noTextEdit="1"/>
                </p:cNvSpPr>
                <p:nvPr/>
              </p:nvSpPr>
              <p:spPr>
                <a:xfrm>
                  <a:off x="11497129" y="4018018"/>
                  <a:ext cx="370934" cy="369332"/>
                </a:xfrm>
                <a:prstGeom prst="rect">
                  <a:avLst/>
                </a:prstGeom>
                <a:blipFill>
                  <a:blip r:embed="rId19"/>
                  <a:stretch>
                    <a:fillRect b="-5556"/>
                  </a:stretch>
                </a:blipFill>
              </p:spPr>
              <p:txBody>
                <a:bodyPr/>
                <a:lstStyle/>
                <a:p>
                  <a:r>
                    <a:rPr lang="en-US">
                      <a:noFill/>
                    </a:rPr>
                    <a:t> </a:t>
                  </a:r>
                </a:p>
              </p:txBody>
            </p:sp>
          </mc:Fallback>
        </mc:AlternateContent>
        <p:cxnSp>
          <p:nvCxnSpPr>
            <p:cNvPr id="122" name="Straight Arrow Connector 121">
              <a:extLst>
                <a:ext uri="{FF2B5EF4-FFF2-40B4-BE49-F238E27FC236}">
                  <a16:creationId xmlns:a16="http://schemas.microsoft.com/office/drawing/2014/main" id="{C7869B96-9077-4DB5-A6E8-5AE6FC7F4802}"/>
                </a:ext>
              </a:extLst>
            </p:cNvPr>
            <p:cNvCxnSpPr/>
            <p:nvPr/>
          </p:nvCxnSpPr>
          <p:spPr>
            <a:xfrm flipV="1">
              <a:off x="9796910" y="394539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8AA30A08-4964-4E3F-94FD-5E531517415A}"/>
                </a:ext>
              </a:extLst>
            </p:cNvPr>
            <p:cNvSpPr txBox="1"/>
            <p:nvPr/>
          </p:nvSpPr>
          <p:spPr>
            <a:xfrm>
              <a:off x="9644510" y="4048498"/>
              <a:ext cx="301686" cy="369332"/>
            </a:xfrm>
            <a:prstGeom prst="rect">
              <a:avLst/>
            </a:prstGeom>
            <a:noFill/>
          </p:spPr>
          <p:txBody>
            <a:bodyPr wrap="none" rtlCol="0">
              <a:spAutoFit/>
            </a:bodyPr>
            <a:lstStyle/>
            <a:p>
              <a:r>
                <a:rPr lang="en-US" dirty="0"/>
                <a:t>3</a:t>
              </a:r>
            </a:p>
          </p:txBody>
        </p:sp>
        <p:sp>
          <p:nvSpPr>
            <p:cNvPr id="124" name="TextBox 123">
              <a:extLst>
                <a:ext uri="{FF2B5EF4-FFF2-40B4-BE49-F238E27FC236}">
                  <a16:creationId xmlns:a16="http://schemas.microsoft.com/office/drawing/2014/main" id="{7025F22B-1BE5-4B6D-AC2E-7CADDA69903F}"/>
                </a:ext>
              </a:extLst>
            </p:cNvPr>
            <p:cNvSpPr txBox="1"/>
            <p:nvPr/>
          </p:nvSpPr>
          <p:spPr>
            <a:xfrm>
              <a:off x="8252313" y="4048498"/>
              <a:ext cx="301686" cy="369332"/>
            </a:xfrm>
            <a:prstGeom prst="rect">
              <a:avLst/>
            </a:prstGeom>
            <a:noFill/>
          </p:spPr>
          <p:txBody>
            <a:bodyPr wrap="none" rtlCol="0">
              <a:spAutoFit/>
            </a:bodyPr>
            <a:lstStyle/>
            <a:p>
              <a:r>
                <a:rPr lang="en-US" dirty="0"/>
                <a:t>0</a:t>
              </a:r>
            </a:p>
          </p:txBody>
        </p:sp>
        <p:cxnSp>
          <p:nvCxnSpPr>
            <p:cNvPr id="125" name="Straight Arrow Connector 124">
              <a:extLst>
                <a:ext uri="{FF2B5EF4-FFF2-40B4-BE49-F238E27FC236}">
                  <a16:creationId xmlns:a16="http://schemas.microsoft.com/office/drawing/2014/main" id="{C61ADA3E-5843-41EC-B5D7-0CD742692D38}"/>
                </a:ext>
              </a:extLst>
            </p:cNvPr>
            <p:cNvCxnSpPr/>
            <p:nvPr/>
          </p:nvCxnSpPr>
          <p:spPr>
            <a:xfrm flipV="1">
              <a:off x="10262342" y="396063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FDDAD42D-3D0C-4ABA-A0AF-71DCB7230AC2}"/>
                </a:ext>
              </a:extLst>
            </p:cNvPr>
            <p:cNvSpPr txBox="1"/>
            <p:nvPr/>
          </p:nvSpPr>
          <p:spPr>
            <a:xfrm>
              <a:off x="10113056" y="4048498"/>
              <a:ext cx="301686" cy="369332"/>
            </a:xfrm>
            <a:prstGeom prst="rect">
              <a:avLst/>
            </a:prstGeom>
            <a:noFill/>
          </p:spPr>
          <p:txBody>
            <a:bodyPr wrap="none" rtlCol="0">
              <a:spAutoFit/>
            </a:bodyPr>
            <a:lstStyle/>
            <a:p>
              <a:r>
                <a:rPr lang="en-US" dirty="0"/>
                <a:t>4</a:t>
              </a:r>
            </a:p>
          </p:txBody>
        </p:sp>
        <p:cxnSp>
          <p:nvCxnSpPr>
            <p:cNvPr id="127" name="Straight Arrow Connector 126">
              <a:extLst>
                <a:ext uri="{FF2B5EF4-FFF2-40B4-BE49-F238E27FC236}">
                  <a16:creationId xmlns:a16="http://schemas.microsoft.com/office/drawing/2014/main" id="{1F416E4C-B903-4FC2-91E3-E28658E194B1}"/>
                </a:ext>
              </a:extLst>
            </p:cNvPr>
            <p:cNvCxnSpPr/>
            <p:nvPr/>
          </p:nvCxnSpPr>
          <p:spPr>
            <a:xfrm flipV="1">
              <a:off x="8054606" y="394539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AE8D6D65-8FE3-4CF6-96FC-9D3DDE9C6379}"/>
                </a:ext>
              </a:extLst>
            </p:cNvPr>
            <p:cNvCxnSpPr/>
            <p:nvPr/>
          </p:nvCxnSpPr>
          <p:spPr>
            <a:xfrm flipV="1">
              <a:off x="8408831" y="396063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9" name="TextBox 128">
                  <a:extLst>
                    <a:ext uri="{FF2B5EF4-FFF2-40B4-BE49-F238E27FC236}">
                      <a16:creationId xmlns:a16="http://schemas.microsoft.com/office/drawing/2014/main" id="{FEE82379-4F60-4AD7-964E-E0E057C9D1DA}"/>
                    </a:ext>
                  </a:extLst>
                </p:cNvPr>
                <p:cNvSpPr txBox="1"/>
                <p:nvPr/>
              </p:nvSpPr>
              <p:spPr>
                <a:xfrm>
                  <a:off x="7740708" y="2493263"/>
                  <a:ext cx="344852" cy="3111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i="1" smtClean="0">
                                <a:solidFill>
                                  <a:srgbClr val="FF0000"/>
                                </a:solidFill>
                                <a:latin typeface="Cambria Math" panose="02040503050406030204" pitchFamily="18" charset="0"/>
                                <a:ea typeface="Cambria Math" panose="02040503050406030204" pitchFamily="18" charset="0"/>
                              </a:rPr>
                              <m:t>𝜌</m:t>
                            </m:r>
                          </m:e>
                          <m:sub>
                            <m:r>
                              <a:rPr lang="en-US" b="0" i="1" smtClean="0">
                                <a:solidFill>
                                  <a:srgbClr val="FF0000"/>
                                </a:solidFill>
                                <a:latin typeface="Cambria Math" panose="02040503050406030204" pitchFamily="18" charset="0"/>
                              </a:rPr>
                              <m:t>𝑘</m:t>
                            </m:r>
                          </m:sub>
                        </m:sSub>
                      </m:oMath>
                    </m:oMathPara>
                  </a14:m>
                  <a:endParaRPr lang="en-US" dirty="0"/>
                </a:p>
              </p:txBody>
            </p:sp>
          </mc:Choice>
          <mc:Fallback xmlns="">
            <p:sp>
              <p:nvSpPr>
                <p:cNvPr id="129" name="TextBox 128">
                  <a:extLst>
                    <a:ext uri="{FF2B5EF4-FFF2-40B4-BE49-F238E27FC236}">
                      <a16:creationId xmlns:a16="http://schemas.microsoft.com/office/drawing/2014/main" id="{FEE82379-4F60-4AD7-964E-E0E057C9D1DA}"/>
                    </a:ext>
                  </a:extLst>
                </p:cNvPr>
                <p:cNvSpPr txBox="1">
                  <a:spLocks noRot="1" noChangeAspect="1" noMove="1" noResize="1" noEditPoints="1" noAdjustHandles="1" noChangeArrowheads="1" noChangeShapeType="1" noTextEdit="1"/>
                </p:cNvSpPr>
                <p:nvPr/>
              </p:nvSpPr>
              <p:spPr>
                <a:xfrm>
                  <a:off x="7740708" y="2493263"/>
                  <a:ext cx="344852" cy="311194"/>
                </a:xfrm>
                <a:prstGeom prst="rect">
                  <a:avLst/>
                </a:prstGeom>
                <a:blipFill>
                  <a:blip r:embed="rId20"/>
                  <a:stretch>
                    <a:fillRect l="-20833" r="-6250" b="-23913"/>
                  </a:stretch>
                </a:blipFill>
              </p:spPr>
              <p:txBody>
                <a:bodyPr/>
                <a:lstStyle/>
                <a:p>
                  <a:r>
                    <a:rPr lang="en-US">
                      <a:noFill/>
                    </a:rPr>
                    <a:t> </a:t>
                  </a:r>
                </a:p>
              </p:txBody>
            </p:sp>
          </mc:Fallback>
        </mc:AlternateContent>
        <p:cxnSp>
          <p:nvCxnSpPr>
            <p:cNvPr id="130" name="Straight Arrow Connector 129">
              <a:extLst>
                <a:ext uri="{FF2B5EF4-FFF2-40B4-BE49-F238E27FC236}">
                  <a16:creationId xmlns:a16="http://schemas.microsoft.com/office/drawing/2014/main" id="{B1598143-F99D-440B-9384-0A1000ED680A}"/>
                </a:ext>
              </a:extLst>
            </p:cNvPr>
            <p:cNvCxnSpPr/>
            <p:nvPr/>
          </p:nvCxnSpPr>
          <p:spPr>
            <a:xfrm flipV="1">
              <a:off x="8861912" y="3949506"/>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21643ABE-830A-45D9-800A-C8845FE8D8F4}"/>
                </a:ext>
              </a:extLst>
            </p:cNvPr>
            <p:cNvCxnSpPr/>
            <p:nvPr/>
          </p:nvCxnSpPr>
          <p:spPr>
            <a:xfrm flipV="1">
              <a:off x="9339702" y="3940032"/>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80DB9427-EB0A-45A3-A5A5-A79D5DDAD392}"/>
                </a:ext>
              </a:extLst>
            </p:cNvPr>
            <p:cNvSpPr txBox="1"/>
            <p:nvPr/>
          </p:nvSpPr>
          <p:spPr>
            <a:xfrm>
              <a:off x="8679428" y="3582468"/>
              <a:ext cx="301686" cy="369332"/>
            </a:xfrm>
            <a:prstGeom prst="rect">
              <a:avLst/>
            </a:prstGeom>
            <a:noFill/>
          </p:spPr>
          <p:txBody>
            <a:bodyPr wrap="none" rtlCol="0">
              <a:spAutoFit/>
            </a:bodyPr>
            <a:lstStyle/>
            <a:p>
              <a:r>
                <a:rPr lang="en-US" dirty="0"/>
                <a:t>1</a:t>
              </a:r>
            </a:p>
          </p:txBody>
        </p:sp>
        <p:sp>
          <p:nvSpPr>
            <p:cNvPr id="133" name="TextBox 132">
              <a:extLst>
                <a:ext uri="{FF2B5EF4-FFF2-40B4-BE49-F238E27FC236}">
                  <a16:creationId xmlns:a16="http://schemas.microsoft.com/office/drawing/2014/main" id="{377CB8A0-06E7-48F6-9FBE-7009F9188875}"/>
                </a:ext>
              </a:extLst>
            </p:cNvPr>
            <p:cNvSpPr txBox="1"/>
            <p:nvPr/>
          </p:nvSpPr>
          <p:spPr>
            <a:xfrm>
              <a:off x="9178851" y="4040121"/>
              <a:ext cx="301686" cy="369332"/>
            </a:xfrm>
            <a:prstGeom prst="rect">
              <a:avLst/>
            </a:prstGeom>
            <a:noFill/>
          </p:spPr>
          <p:txBody>
            <a:bodyPr wrap="none" rtlCol="0">
              <a:spAutoFit/>
            </a:bodyPr>
            <a:lstStyle/>
            <a:p>
              <a:r>
                <a:rPr lang="en-US" dirty="0"/>
                <a:t>2</a:t>
              </a:r>
            </a:p>
          </p:txBody>
        </p:sp>
        <p:cxnSp>
          <p:nvCxnSpPr>
            <p:cNvPr id="134" name="Straight Arrow Connector 133">
              <a:extLst>
                <a:ext uri="{FF2B5EF4-FFF2-40B4-BE49-F238E27FC236}">
                  <a16:creationId xmlns:a16="http://schemas.microsoft.com/office/drawing/2014/main" id="{0CB77B19-7CF7-4238-8B2F-06C184E98D33}"/>
                </a:ext>
              </a:extLst>
            </p:cNvPr>
            <p:cNvCxnSpPr/>
            <p:nvPr/>
          </p:nvCxnSpPr>
          <p:spPr>
            <a:xfrm flipV="1">
              <a:off x="10681240" y="3937013"/>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5" name="TextBox 134">
              <a:extLst>
                <a:ext uri="{FF2B5EF4-FFF2-40B4-BE49-F238E27FC236}">
                  <a16:creationId xmlns:a16="http://schemas.microsoft.com/office/drawing/2014/main" id="{EE4E7ADC-5879-4F3A-BD9C-206F7E7990AB}"/>
                </a:ext>
              </a:extLst>
            </p:cNvPr>
            <p:cNvSpPr txBox="1"/>
            <p:nvPr/>
          </p:nvSpPr>
          <p:spPr>
            <a:xfrm>
              <a:off x="10528840" y="4040121"/>
              <a:ext cx="301686" cy="369332"/>
            </a:xfrm>
            <a:prstGeom prst="rect">
              <a:avLst/>
            </a:prstGeom>
            <a:noFill/>
          </p:spPr>
          <p:txBody>
            <a:bodyPr wrap="none" rtlCol="0">
              <a:spAutoFit/>
            </a:bodyPr>
            <a:lstStyle/>
            <a:p>
              <a:r>
                <a:rPr lang="en-US" dirty="0"/>
                <a:t>5</a:t>
              </a:r>
            </a:p>
          </p:txBody>
        </p:sp>
        <p:cxnSp>
          <p:nvCxnSpPr>
            <p:cNvPr id="136" name="Straight Arrow Connector 135">
              <a:extLst>
                <a:ext uri="{FF2B5EF4-FFF2-40B4-BE49-F238E27FC236}">
                  <a16:creationId xmlns:a16="http://schemas.microsoft.com/office/drawing/2014/main" id="{07B08F1F-0FD2-46F2-9C32-3BBDD6C2514A}"/>
                </a:ext>
              </a:extLst>
            </p:cNvPr>
            <p:cNvCxnSpPr/>
            <p:nvPr/>
          </p:nvCxnSpPr>
          <p:spPr>
            <a:xfrm flipV="1">
              <a:off x="11146672" y="3952253"/>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7" name="TextBox 136">
              <a:extLst>
                <a:ext uri="{FF2B5EF4-FFF2-40B4-BE49-F238E27FC236}">
                  <a16:creationId xmlns:a16="http://schemas.microsoft.com/office/drawing/2014/main" id="{F68B02A3-7415-49FB-8C67-883B7557E563}"/>
                </a:ext>
              </a:extLst>
            </p:cNvPr>
            <p:cNvSpPr txBox="1"/>
            <p:nvPr/>
          </p:nvSpPr>
          <p:spPr>
            <a:xfrm>
              <a:off x="10997386" y="4040121"/>
              <a:ext cx="301686" cy="369332"/>
            </a:xfrm>
            <a:prstGeom prst="rect">
              <a:avLst/>
            </a:prstGeom>
            <a:noFill/>
          </p:spPr>
          <p:txBody>
            <a:bodyPr wrap="none" rtlCol="0">
              <a:spAutoFit/>
            </a:bodyPr>
            <a:lstStyle/>
            <a:p>
              <a:r>
                <a:rPr lang="en-US" dirty="0"/>
                <a:t>6</a:t>
              </a:r>
            </a:p>
          </p:txBody>
        </p:sp>
        <p:cxnSp>
          <p:nvCxnSpPr>
            <p:cNvPr id="138" name="Straight Arrow Connector 137">
              <a:extLst>
                <a:ext uri="{FF2B5EF4-FFF2-40B4-BE49-F238E27FC236}">
                  <a16:creationId xmlns:a16="http://schemas.microsoft.com/office/drawing/2014/main" id="{19A81F53-0838-401E-95A3-50721C8728B9}"/>
                </a:ext>
              </a:extLst>
            </p:cNvPr>
            <p:cNvCxnSpPr/>
            <p:nvPr/>
          </p:nvCxnSpPr>
          <p:spPr>
            <a:xfrm>
              <a:off x="7886966" y="3052408"/>
              <a:ext cx="3840480" cy="0"/>
            </a:xfrm>
            <a:prstGeom prst="straightConnector1">
              <a:avLst/>
            </a:prstGeom>
            <a:ln w="19050">
              <a:solidFill>
                <a:schemeClr val="bg1">
                  <a:lumMod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7777F00D-7ADB-4578-858F-8FBA97805003}"/>
                </a:ext>
              </a:extLst>
            </p:cNvPr>
            <p:cNvCxnSpPr/>
            <p:nvPr/>
          </p:nvCxnSpPr>
          <p:spPr>
            <a:xfrm>
              <a:off x="7886966" y="5070678"/>
              <a:ext cx="3840480" cy="0"/>
            </a:xfrm>
            <a:prstGeom prst="straightConnector1">
              <a:avLst/>
            </a:prstGeom>
            <a:ln w="19050">
              <a:solidFill>
                <a:schemeClr val="bg1">
                  <a:lumMod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140" name="TextBox 139">
              <a:extLst>
                <a:ext uri="{FF2B5EF4-FFF2-40B4-BE49-F238E27FC236}">
                  <a16:creationId xmlns:a16="http://schemas.microsoft.com/office/drawing/2014/main" id="{7E57116A-9998-49DA-A462-6509C75864E3}"/>
                </a:ext>
              </a:extLst>
            </p:cNvPr>
            <p:cNvSpPr txBox="1"/>
            <p:nvPr/>
          </p:nvSpPr>
          <p:spPr>
            <a:xfrm>
              <a:off x="7589865" y="2846462"/>
              <a:ext cx="301686" cy="369332"/>
            </a:xfrm>
            <a:prstGeom prst="rect">
              <a:avLst/>
            </a:prstGeom>
            <a:noFill/>
          </p:spPr>
          <p:txBody>
            <a:bodyPr wrap="none" rtlCol="0">
              <a:spAutoFit/>
            </a:bodyPr>
            <a:lstStyle/>
            <a:p>
              <a:r>
                <a:rPr lang="en-US" dirty="0"/>
                <a:t>1</a:t>
              </a:r>
            </a:p>
          </p:txBody>
        </p:sp>
        <p:sp>
          <p:nvSpPr>
            <p:cNvPr id="141" name="TextBox 140">
              <a:extLst>
                <a:ext uri="{FF2B5EF4-FFF2-40B4-BE49-F238E27FC236}">
                  <a16:creationId xmlns:a16="http://schemas.microsoft.com/office/drawing/2014/main" id="{63D31F2B-6DF3-4616-A8A7-3F460D7D23C0}"/>
                </a:ext>
              </a:extLst>
            </p:cNvPr>
            <p:cNvSpPr txBox="1"/>
            <p:nvPr/>
          </p:nvSpPr>
          <p:spPr>
            <a:xfrm>
              <a:off x="7542031" y="4886012"/>
              <a:ext cx="372218" cy="369332"/>
            </a:xfrm>
            <a:prstGeom prst="rect">
              <a:avLst/>
            </a:prstGeom>
            <a:noFill/>
          </p:spPr>
          <p:txBody>
            <a:bodyPr wrap="none" rtlCol="0">
              <a:spAutoFit/>
            </a:bodyPr>
            <a:lstStyle/>
            <a:p>
              <a:r>
                <a:rPr lang="en-US" dirty="0"/>
                <a:t>-1</a:t>
              </a:r>
            </a:p>
          </p:txBody>
        </p:sp>
      </p:grpSp>
      <p:cxnSp>
        <p:nvCxnSpPr>
          <p:cNvPr id="142" name="Straight Arrow Connector 141">
            <a:extLst>
              <a:ext uri="{FF2B5EF4-FFF2-40B4-BE49-F238E27FC236}">
                <a16:creationId xmlns:a16="http://schemas.microsoft.com/office/drawing/2014/main" id="{6F5909B4-6149-4875-A582-4A683CDE65EB}"/>
              </a:ext>
            </a:extLst>
          </p:cNvPr>
          <p:cNvCxnSpPr>
            <a:cxnSpLocks/>
          </p:cNvCxnSpPr>
          <p:nvPr/>
        </p:nvCxnSpPr>
        <p:spPr>
          <a:xfrm flipV="1">
            <a:off x="8877592" y="4658930"/>
            <a:ext cx="0" cy="841215"/>
          </a:xfrm>
          <a:prstGeom prst="straightConnector1">
            <a:avLst/>
          </a:prstGeom>
          <a:ln w="50800">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9" name="TextBox 148">
                <a:extLst>
                  <a:ext uri="{FF2B5EF4-FFF2-40B4-BE49-F238E27FC236}">
                    <a16:creationId xmlns:a16="http://schemas.microsoft.com/office/drawing/2014/main" id="{60932EA4-5ACB-4E83-8B3A-02D66F864AE4}"/>
                  </a:ext>
                </a:extLst>
              </p:cNvPr>
              <p:cNvSpPr txBox="1"/>
              <p:nvPr/>
            </p:nvSpPr>
            <p:spPr>
              <a:xfrm>
                <a:off x="1733906" y="5469074"/>
                <a:ext cx="2018599" cy="117320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d>
                        <m:dPr>
                          <m:begChr m:val="{"/>
                          <m:endChr m:val=""/>
                          <m:ctrlPr>
                            <a:rPr lang="en-US" sz="2200" b="0" i="1" smtClean="0">
                              <a:latin typeface="Cambria Math" panose="02040503050406030204" pitchFamily="18" charset="0"/>
                            </a:rPr>
                          </m:ctrlPr>
                        </m:dPr>
                        <m:e>
                          <m:m>
                            <m:mPr>
                              <m:mcs>
                                <m:mc>
                                  <m:mcPr>
                                    <m:count m:val="2"/>
                                    <m:mcJc m:val="center"/>
                                  </m:mcPr>
                                </m:mc>
                              </m:mcs>
                              <m:ctrlPr>
                                <a:rPr lang="en-US" sz="2200" b="0" i="1" smtClean="0">
                                  <a:latin typeface="Cambria Math" panose="02040503050406030204" pitchFamily="18" charset="0"/>
                                </a:rPr>
                              </m:ctrlPr>
                            </m:mPr>
                            <m:mr>
                              <m:e/>
                              <m:e>
                                <m:r>
                                  <a:rPr lang="en-US" sz="2200" b="0" i="1" smtClean="0">
                                    <a:latin typeface="Cambria Math" panose="02040503050406030204" pitchFamily="18" charset="0"/>
                                  </a:rPr>
                                  <m:t>                 </m:t>
                                </m:r>
                                <m:r>
                                  <a:rPr lang="en-US" sz="2200" b="0" i="1" smtClean="0">
                                    <a:latin typeface="Cambria Math" panose="02040503050406030204" pitchFamily="18" charset="0"/>
                                  </a:rPr>
                                  <m:t>𝑘</m:t>
                                </m:r>
                                <m:r>
                                  <a:rPr lang="en-US" sz="2200" b="0" i="1" smtClean="0">
                                    <a:latin typeface="Cambria Math" panose="02040503050406030204" pitchFamily="18" charset="0"/>
                                  </a:rPr>
                                  <m:t>=0</m:t>
                                </m:r>
                              </m:e>
                            </m:mr>
                            <m:mr>
                              <m:e/>
                              <m:e>
                                <m:r>
                                  <a:rPr lang="en-US" sz="2200" b="0" i="1" smtClean="0">
                                    <a:latin typeface="Cambria Math" panose="02040503050406030204" pitchFamily="18" charset="0"/>
                                  </a:rPr>
                                  <m:t>                 </m:t>
                                </m:r>
                                <m:r>
                                  <a:rPr lang="en-US" sz="2200" b="0" i="1" smtClean="0">
                                    <a:latin typeface="Cambria Math" panose="02040503050406030204" pitchFamily="18" charset="0"/>
                                  </a:rPr>
                                  <m:t>𝑘</m:t>
                                </m:r>
                                <m:r>
                                  <a:rPr lang="en-US" sz="2200" b="0" i="1" smtClean="0">
                                    <a:latin typeface="Cambria Math" panose="02040503050406030204" pitchFamily="18" charset="0"/>
                                  </a:rPr>
                                  <m:t>=1</m:t>
                                </m:r>
                              </m:e>
                            </m:mr>
                            <m:mr>
                              <m:e/>
                              <m:e>
                                <m:r>
                                  <a:rPr lang="en-US" sz="2200" b="0" i="1" smtClean="0">
                                    <a:latin typeface="Cambria Math" panose="02040503050406030204" pitchFamily="18" charset="0"/>
                                  </a:rPr>
                                  <m:t>                </m:t>
                                </m:r>
                                <m:r>
                                  <a:rPr lang="en-US" sz="2200" b="0" i="1" smtClean="0">
                                    <a:latin typeface="Cambria Math" panose="02040503050406030204" pitchFamily="18" charset="0"/>
                                  </a:rPr>
                                  <m:t>𝑘</m:t>
                                </m:r>
                                <m:r>
                                  <a:rPr lang="en-US" sz="2200" b="0" i="1" smtClean="0">
                                    <a:latin typeface="Cambria Math" panose="02040503050406030204" pitchFamily="18" charset="0"/>
                                  </a:rPr>
                                  <m:t>≥2</m:t>
                                </m:r>
                              </m:e>
                            </m:mr>
                          </m:m>
                        </m:e>
                      </m:d>
                    </m:oMath>
                  </m:oMathPara>
                </a14:m>
                <a:endParaRPr lang="en-US" sz="2200" dirty="0"/>
              </a:p>
            </p:txBody>
          </p:sp>
        </mc:Choice>
        <mc:Fallback xmlns="">
          <p:sp>
            <p:nvSpPr>
              <p:cNvPr id="149" name="TextBox 148">
                <a:extLst>
                  <a:ext uri="{FF2B5EF4-FFF2-40B4-BE49-F238E27FC236}">
                    <a16:creationId xmlns:a16="http://schemas.microsoft.com/office/drawing/2014/main" id="{60932EA4-5ACB-4E83-8B3A-02D66F864AE4}"/>
                  </a:ext>
                </a:extLst>
              </p:cNvPr>
              <p:cNvSpPr txBox="1">
                <a:spLocks noRot="1" noChangeAspect="1" noMove="1" noResize="1" noEditPoints="1" noAdjustHandles="1" noChangeArrowheads="1" noChangeShapeType="1" noTextEdit="1"/>
              </p:cNvSpPr>
              <p:nvPr/>
            </p:nvSpPr>
            <p:spPr>
              <a:xfrm>
                <a:off x="1733906" y="5469074"/>
                <a:ext cx="2018599" cy="1173206"/>
              </a:xfrm>
              <a:prstGeom prst="rect">
                <a:avLst/>
              </a:prstGeom>
              <a:blipFill>
                <a:blip r:embed="rId21"/>
                <a:stretch>
                  <a:fillRect r="-385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0" name="TextBox 149">
                <a:extLst>
                  <a:ext uri="{FF2B5EF4-FFF2-40B4-BE49-F238E27FC236}">
                    <a16:creationId xmlns:a16="http://schemas.microsoft.com/office/drawing/2014/main" id="{F677CB58-3684-44B3-9CD1-19457E4437EC}"/>
                  </a:ext>
                </a:extLst>
              </p:cNvPr>
              <p:cNvSpPr txBox="1"/>
              <p:nvPr/>
            </p:nvSpPr>
            <p:spPr>
              <a:xfrm>
                <a:off x="2254128" y="5513233"/>
                <a:ext cx="464010"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1</m:t>
                      </m:r>
                    </m:oMath>
                  </m:oMathPara>
                </a14:m>
                <a:endParaRPr lang="en-US" sz="2200" dirty="0"/>
              </a:p>
            </p:txBody>
          </p:sp>
        </mc:Choice>
        <mc:Fallback xmlns="">
          <p:sp>
            <p:nvSpPr>
              <p:cNvPr id="150" name="TextBox 149">
                <a:extLst>
                  <a:ext uri="{FF2B5EF4-FFF2-40B4-BE49-F238E27FC236}">
                    <a16:creationId xmlns:a16="http://schemas.microsoft.com/office/drawing/2014/main" id="{F677CB58-3684-44B3-9CD1-19457E4437EC}"/>
                  </a:ext>
                </a:extLst>
              </p:cNvPr>
              <p:cNvSpPr txBox="1">
                <a:spLocks noRot="1" noChangeAspect="1" noMove="1" noResize="1" noEditPoints="1" noAdjustHandles="1" noChangeArrowheads="1" noChangeShapeType="1" noTextEdit="1"/>
              </p:cNvSpPr>
              <p:nvPr/>
            </p:nvSpPr>
            <p:spPr>
              <a:xfrm>
                <a:off x="2254128" y="5513233"/>
                <a:ext cx="464010" cy="430887"/>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1" name="TextBox 150">
                <a:extLst>
                  <a:ext uri="{FF2B5EF4-FFF2-40B4-BE49-F238E27FC236}">
                    <a16:creationId xmlns:a16="http://schemas.microsoft.com/office/drawing/2014/main" id="{F65CD661-FAEA-4341-9FB2-A6070D720574}"/>
                  </a:ext>
                </a:extLst>
              </p:cNvPr>
              <p:cNvSpPr txBox="1"/>
              <p:nvPr/>
            </p:nvSpPr>
            <p:spPr>
              <a:xfrm>
                <a:off x="2261195" y="6180830"/>
                <a:ext cx="464010"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0</m:t>
                      </m:r>
                    </m:oMath>
                  </m:oMathPara>
                </a14:m>
                <a:endParaRPr lang="en-US" sz="2200" dirty="0"/>
              </a:p>
            </p:txBody>
          </p:sp>
        </mc:Choice>
        <mc:Fallback xmlns="">
          <p:sp>
            <p:nvSpPr>
              <p:cNvPr id="151" name="TextBox 150">
                <a:extLst>
                  <a:ext uri="{FF2B5EF4-FFF2-40B4-BE49-F238E27FC236}">
                    <a16:creationId xmlns:a16="http://schemas.microsoft.com/office/drawing/2014/main" id="{F65CD661-FAEA-4341-9FB2-A6070D720574}"/>
                  </a:ext>
                </a:extLst>
              </p:cNvPr>
              <p:cNvSpPr txBox="1">
                <a:spLocks noRot="1" noChangeAspect="1" noMove="1" noResize="1" noEditPoints="1" noAdjustHandles="1" noChangeArrowheads="1" noChangeShapeType="1" noTextEdit="1"/>
              </p:cNvSpPr>
              <p:nvPr/>
            </p:nvSpPr>
            <p:spPr>
              <a:xfrm>
                <a:off x="2261195" y="6180830"/>
                <a:ext cx="464010" cy="430887"/>
              </a:xfrm>
              <a:prstGeom prst="rect">
                <a:avLst/>
              </a:prstGeom>
              <a:blipFill>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2" name="TextBox 151">
                <a:extLst>
                  <a:ext uri="{FF2B5EF4-FFF2-40B4-BE49-F238E27FC236}">
                    <a16:creationId xmlns:a16="http://schemas.microsoft.com/office/drawing/2014/main" id="{1CD3783F-8BC2-4739-B8A1-18D0207848D2}"/>
                  </a:ext>
                </a:extLst>
              </p:cNvPr>
              <p:cNvSpPr txBox="1"/>
              <p:nvPr/>
            </p:nvSpPr>
            <p:spPr>
              <a:xfrm>
                <a:off x="627750" y="5137932"/>
                <a:ext cx="1225235"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ea typeface="Cambria Math" panose="02040503050406030204" pitchFamily="18" charset="0"/>
                            </a:rPr>
                            <m:t>𝑘</m:t>
                          </m:r>
                        </m:sub>
                      </m:sSub>
                      <m:r>
                        <a:rPr lang="en-US" sz="2200" b="0" i="1" smtClean="0">
                          <a:latin typeface="Cambria Math" panose="02040503050406030204" pitchFamily="18" charset="0"/>
                        </a:rPr>
                        <m:t>=0</m:t>
                      </m:r>
                    </m:oMath>
                  </m:oMathPara>
                </a14:m>
                <a:endParaRPr lang="en-US" sz="2200" dirty="0"/>
              </a:p>
            </p:txBody>
          </p:sp>
        </mc:Choice>
        <mc:Fallback xmlns="">
          <p:sp>
            <p:nvSpPr>
              <p:cNvPr id="152" name="TextBox 151">
                <a:extLst>
                  <a:ext uri="{FF2B5EF4-FFF2-40B4-BE49-F238E27FC236}">
                    <a16:creationId xmlns:a16="http://schemas.microsoft.com/office/drawing/2014/main" id="{1CD3783F-8BC2-4739-B8A1-18D0207848D2}"/>
                  </a:ext>
                </a:extLst>
              </p:cNvPr>
              <p:cNvSpPr txBox="1">
                <a:spLocks noRot="1" noChangeAspect="1" noMove="1" noResize="1" noEditPoints="1" noAdjustHandles="1" noChangeArrowheads="1" noChangeShapeType="1" noTextEdit="1"/>
              </p:cNvSpPr>
              <p:nvPr/>
            </p:nvSpPr>
            <p:spPr>
              <a:xfrm>
                <a:off x="627750" y="5137932"/>
                <a:ext cx="1225235" cy="430887"/>
              </a:xfrm>
              <a:prstGeom prst="rect">
                <a:avLst/>
              </a:prstGeom>
              <a:blipFill>
                <a:blip r:embed="rId24"/>
                <a:stretch>
                  <a:fillRect b="-56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A4833261-23E3-49CD-921B-D8986F1264E6}"/>
                  </a:ext>
                </a:extLst>
              </p:cNvPr>
              <p:cNvSpPr/>
              <p:nvPr/>
            </p:nvSpPr>
            <p:spPr>
              <a:xfrm>
                <a:off x="1945558" y="5137932"/>
                <a:ext cx="1695784" cy="43088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200" b="0" i="1" smtClean="0">
                          <a:latin typeface="Cambria Math" panose="02040503050406030204" pitchFamily="18" charset="0"/>
                        </a:rPr>
                        <m:t>𝑘</m:t>
                      </m:r>
                      <m:r>
                        <a:rPr lang="en-US" sz="2200" b="0" i="1" smtClean="0">
                          <a:latin typeface="Cambria Math" panose="02040503050406030204" pitchFamily="18" charset="0"/>
                        </a:rPr>
                        <m:t>=2,…</m:t>
                      </m:r>
                    </m:oMath>
                  </m:oMathPara>
                </a14:m>
                <a:endParaRPr lang="en-US" sz="2200" dirty="0"/>
              </a:p>
            </p:txBody>
          </p:sp>
        </mc:Choice>
        <mc:Fallback xmlns="">
          <p:sp>
            <p:nvSpPr>
              <p:cNvPr id="4" name="Rectangle 3">
                <a:extLst>
                  <a:ext uri="{FF2B5EF4-FFF2-40B4-BE49-F238E27FC236}">
                    <a16:creationId xmlns:a16="http://schemas.microsoft.com/office/drawing/2014/main" id="{A4833261-23E3-49CD-921B-D8986F1264E6}"/>
                  </a:ext>
                </a:extLst>
              </p:cNvPr>
              <p:cNvSpPr>
                <a:spLocks noRot="1" noChangeAspect="1" noMove="1" noResize="1" noEditPoints="1" noAdjustHandles="1" noChangeArrowheads="1" noChangeShapeType="1" noTextEdit="1"/>
              </p:cNvSpPr>
              <p:nvPr/>
            </p:nvSpPr>
            <p:spPr>
              <a:xfrm>
                <a:off x="1945558" y="5137932"/>
                <a:ext cx="1695784" cy="430887"/>
              </a:xfrm>
              <a:prstGeom prst="rect">
                <a:avLst/>
              </a:prstGeom>
              <a:blipFill>
                <a:blip r:embed="rId25"/>
                <a:stretch>
                  <a:fillRect l="-3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4" name="TextBox 153">
                <a:extLst>
                  <a:ext uri="{FF2B5EF4-FFF2-40B4-BE49-F238E27FC236}">
                    <a16:creationId xmlns:a16="http://schemas.microsoft.com/office/drawing/2014/main" id="{F8E0A49A-C51B-45B8-96EB-9F3B7AD5C019}"/>
                  </a:ext>
                </a:extLst>
              </p:cNvPr>
              <p:cNvSpPr txBox="1"/>
              <p:nvPr/>
            </p:nvSpPr>
            <p:spPr>
              <a:xfrm>
                <a:off x="2080835" y="5852759"/>
                <a:ext cx="1691557"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𝜃</m:t>
                      </m:r>
                      <m:r>
                        <a:rPr lang="en-US" sz="2000" b="0" i="1" smtClean="0">
                          <a:latin typeface="Cambria Math" panose="02040503050406030204" pitchFamily="18" charset="0"/>
                          <a:ea typeface="Cambria Math" panose="02040503050406030204" pitchFamily="18" charset="0"/>
                        </a:rPr>
                        <m:t>/</m:t>
                      </m:r>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1+</m:t>
                          </m:r>
                          <m:sSup>
                            <m:sSupPr>
                              <m:ctrlPr>
                                <a:rPr lang="en-US" sz="2000" i="1">
                                  <a:latin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𝜃</m:t>
                              </m:r>
                            </m:e>
                            <m:sup>
                              <m:r>
                                <a:rPr lang="en-US" sz="2000" i="1">
                                  <a:latin typeface="Cambria Math" panose="02040503050406030204" pitchFamily="18" charset="0"/>
                                </a:rPr>
                                <m:t>2</m:t>
                              </m:r>
                            </m:sup>
                          </m:sSup>
                        </m:e>
                      </m:d>
                    </m:oMath>
                  </m:oMathPara>
                </a14:m>
                <a:endParaRPr lang="en-US" sz="2000" dirty="0"/>
              </a:p>
            </p:txBody>
          </p:sp>
        </mc:Choice>
        <mc:Fallback xmlns="">
          <p:sp>
            <p:nvSpPr>
              <p:cNvPr id="154" name="TextBox 153">
                <a:extLst>
                  <a:ext uri="{FF2B5EF4-FFF2-40B4-BE49-F238E27FC236}">
                    <a16:creationId xmlns:a16="http://schemas.microsoft.com/office/drawing/2014/main" id="{F8E0A49A-C51B-45B8-96EB-9F3B7AD5C019}"/>
                  </a:ext>
                </a:extLst>
              </p:cNvPr>
              <p:cNvSpPr txBox="1">
                <a:spLocks noRot="1" noChangeAspect="1" noMove="1" noResize="1" noEditPoints="1" noAdjustHandles="1" noChangeArrowheads="1" noChangeShapeType="1" noTextEdit="1"/>
              </p:cNvSpPr>
              <p:nvPr/>
            </p:nvSpPr>
            <p:spPr>
              <a:xfrm>
                <a:off x="2080835" y="5852759"/>
                <a:ext cx="1691557" cy="400110"/>
              </a:xfrm>
              <a:prstGeom prst="rect">
                <a:avLst/>
              </a:prstGeom>
              <a:blipFill>
                <a:blip r:embed="rId26"/>
                <a:stretch>
                  <a:fillRect b="-13636"/>
                </a:stretch>
              </a:blipFill>
            </p:spPr>
            <p:txBody>
              <a:bodyPr/>
              <a:lstStyle/>
              <a:p>
                <a:r>
                  <a:rPr lang="en-US">
                    <a:noFill/>
                  </a:rPr>
                  <a:t> </a:t>
                </a:r>
              </a:p>
            </p:txBody>
          </p:sp>
        </mc:Fallback>
      </mc:AlternateContent>
      <p:cxnSp>
        <p:nvCxnSpPr>
          <p:cNvPr id="155" name="Straight Arrow Connector 154">
            <a:extLst>
              <a:ext uri="{FF2B5EF4-FFF2-40B4-BE49-F238E27FC236}">
                <a16:creationId xmlns:a16="http://schemas.microsoft.com/office/drawing/2014/main" id="{B2AF73E1-3E44-4DB6-842A-15D2C90C394F}"/>
              </a:ext>
            </a:extLst>
          </p:cNvPr>
          <p:cNvCxnSpPr>
            <a:cxnSpLocks/>
          </p:cNvCxnSpPr>
          <p:nvPr/>
        </p:nvCxnSpPr>
        <p:spPr>
          <a:xfrm flipH="1">
            <a:off x="9266801" y="5522106"/>
            <a:ext cx="620" cy="338328"/>
          </a:xfrm>
          <a:prstGeom prst="straightConnector1">
            <a:avLst/>
          </a:prstGeom>
          <a:ln w="44450">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56" name="Oval 155">
            <a:extLst>
              <a:ext uri="{FF2B5EF4-FFF2-40B4-BE49-F238E27FC236}">
                <a16:creationId xmlns:a16="http://schemas.microsoft.com/office/drawing/2014/main" id="{641412F0-6BAF-4F93-90F4-48AC80AAB539}"/>
              </a:ext>
            </a:extLst>
          </p:cNvPr>
          <p:cNvSpPr/>
          <p:nvPr/>
        </p:nvSpPr>
        <p:spPr>
          <a:xfrm>
            <a:off x="9615328" y="5456193"/>
            <a:ext cx="109728" cy="1097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A009ABC3-E583-4831-A9CB-5EEA66E0339E}"/>
              </a:ext>
            </a:extLst>
          </p:cNvPr>
          <p:cNvSpPr/>
          <p:nvPr/>
        </p:nvSpPr>
        <p:spPr>
          <a:xfrm>
            <a:off x="10027737" y="5446476"/>
            <a:ext cx="109728" cy="1097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DEDDAA4B-6807-478B-883E-D289B0EF906D}"/>
              </a:ext>
            </a:extLst>
          </p:cNvPr>
          <p:cNvSpPr/>
          <p:nvPr/>
        </p:nvSpPr>
        <p:spPr>
          <a:xfrm>
            <a:off x="10409523" y="5436342"/>
            <a:ext cx="109728" cy="1097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671EFA1F-FA83-44DD-B9EA-5067188720C5}"/>
              </a:ext>
            </a:extLst>
          </p:cNvPr>
          <p:cNvSpPr/>
          <p:nvPr/>
        </p:nvSpPr>
        <p:spPr>
          <a:xfrm>
            <a:off x="10761241" y="5446476"/>
            <a:ext cx="109728" cy="1097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14D1F013-7541-45B2-A4FA-6A50E4833DE7}"/>
              </a:ext>
            </a:extLst>
          </p:cNvPr>
          <p:cNvSpPr/>
          <p:nvPr/>
        </p:nvSpPr>
        <p:spPr>
          <a:xfrm>
            <a:off x="11141109" y="5445042"/>
            <a:ext cx="109728" cy="1097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61" name="TextBox 160">
                <a:extLst>
                  <a:ext uri="{FF2B5EF4-FFF2-40B4-BE49-F238E27FC236}">
                    <a16:creationId xmlns:a16="http://schemas.microsoft.com/office/drawing/2014/main" id="{20C18350-64B0-4F82-9700-1F291FAC9BC8}"/>
                  </a:ext>
                </a:extLst>
              </p:cNvPr>
              <p:cNvSpPr txBox="1"/>
              <p:nvPr/>
            </p:nvSpPr>
            <p:spPr>
              <a:xfrm>
                <a:off x="6652998" y="2873855"/>
                <a:ext cx="648812" cy="4357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ea typeface="Cambria Math" panose="02040503050406030204" pitchFamily="18" charset="0"/>
                        </a:rPr>
                        <m:t>=0</m:t>
                      </m:r>
                    </m:oMath>
                  </m:oMathPara>
                </a14:m>
                <a:endParaRPr lang="en-US" sz="2200" dirty="0"/>
              </a:p>
            </p:txBody>
          </p:sp>
        </mc:Choice>
        <mc:Fallback xmlns="">
          <p:sp>
            <p:nvSpPr>
              <p:cNvPr id="161" name="TextBox 160">
                <a:extLst>
                  <a:ext uri="{FF2B5EF4-FFF2-40B4-BE49-F238E27FC236}">
                    <a16:creationId xmlns:a16="http://schemas.microsoft.com/office/drawing/2014/main" id="{20C18350-64B0-4F82-9700-1F291FAC9BC8}"/>
                  </a:ext>
                </a:extLst>
              </p:cNvPr>
              <p:cNvSpPr txBox="1">
                <a:spLocks noRot="1" noChangeAspect="1" noMove="1" noResize="1" noEditPoints="1" noAdjustHandles="1" noChangeArrowheads="1" noChangeShapeType="1" noTextEdit="1"/>
              </p:cNvSpPr>
              <p:nvPr/>
            </p:nvSpPr>
            <p:spPr>
              <a:xfrm>
                <a:off x="6652998" y="2873855"/>
                <a:ext cx="648812" cy="435747"/>
              </a:xfrm>
              <a:prstGeom prst="rect">
                <a:avLst/>
              </a:prstGeom>
              <a:blipFill>
                <a:blip r:embed="rId2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2" name="TextBox 161">
                <a:extLst>
                  <a:ext uri="{FF2B5EF4-FFF2-40B4-BE49-F238E27FC236}">
                    <a16:creationId xmlns:a16="http://schemas.microsoft.com/office/drawing/2014/main" id="{FFD3AB7D-43BA-4161-AC68-858DC94457CE}"/>
                  </a:ext>
                </a:extLst>
              </p:cNvPr>
              <p:cNvSpPr txBox="1"/>
              <p:nvPr/>
            </p:nvSpPr>
            <p:spPr>
              <a:xfrm>
                <a:off x="10874425" y="4325441"/>
                <a:ext cx="109566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ea typeface="Cambria Math" panose="02040503050406030204" pitchFamily="18" charset="0"/>
                        </a:rPr>
                        <m:t>𝜃</m:t>
                      </m:r>
                      <m:r>
                        <a:rPr lang="en-US" sz="1800" b="0" i="1" smtClean="0">
                          <a:latin typeface="Cambria Math" panose="02040503050406030204" pitchFamily="18" charset="0"/>
                          <a:ea typeface="Cambria Math" panose="02040503050406030204" pitchFamily="18" charset="0"/>
                        </a:rPr>
                        <m:t>=0.5 </m:t>
                      </m:r>
                    </m:oMath>
                  </m:oMathPara>
                </a14:m>
                <a:endParaRPr lang="en-US" dirty="0"/>
              </a:p>
            </p:txBody>
          </p:sp>
        </mc:Choice>
        <mc:Fallback xmlns="">
          <p:sp>
            <p:nvSpPr>
              <p:cNvPr id="162" name="TextBox 161">
                <a:extLst>
                  <a:ext uri="{FF2B5EF4-FFF2-40B4-BE49-F238E27FC236}">
                    <a16:creationId xmlns:a16="http://schemas.microsoft.com/office/drawing/2014/main" id="{FFD3AB7D-43BA-4161-AC68-858DC94457CE}"/>
                  </a:ext>
                </a:extLst>
              </p:cNvPr>
              <p:cNvSpPr txBox="1">
                <a:spLocks noRot="1" noChangeAspect="1" noMove="1" noResize="1" noEditPoints="1" noAdjustHandles="1" noChangeArrowheads="1" noChangeShapeType="1" noTextEdit="1"/>
              </p:cNvSpPr>
              <p:nvPr/>
            </p:nvSpPr>
            <p:spPr>
              <a:xfrm>
                <a:off x="10874425" y="4325441"/>
                <a:ext cx="1095660" cy="369332"/>
              </a:xfrm>
              <a:prstGeom prst="rect">
                <a:avLst/>
              </a:prstGeom>
              <a:blipFill>
                <a:blip r:embed="rId2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89951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20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9"/>
                                        </p:tgtEl>
                                        <p:attrNameLst>
                                          <p:attrName>style.visibility</p:attrName>
                                        </p:attrNameLst>
                                      </p:cBhvr>
                                      <p:to>
                                        <p:strVal val="visible"/>
                                      </p:to>
                                    </p:set>
                                    <p:animEffect transition="in" filter="wipe(left)">
                                      <p:cBhvr>
                                        <p:cTn id="12" dur="1000"/>
                                        <p:tgtEl>
                                          <p:spTgt spid="9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0"/>
                                        </p:tgtEl>
                                        <p:attrNameLst>
                                          <p:attrName>style.visibility</p:attrName>
                                        </p:attrNameLst>
                                      </p:cBhvr>
                                      <p:to>
                                        <p:strVal val="visible"/>
                                      </p:to>
                                    </p:set>
                                    <p:animEffect transition="in" filter="wipe(left)">
                                      <p:cBhvr>
                                        <p:cTn id="17" dur="1000"/>
                                        <p:tgtEl>
                                          <p:spTgt spid="10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1"/>
                                        </p:tgtEl>
                                        <p:attrNameLst>
                                          <p:attrName>style.visibility</p:attrName>
                                        </p:attrNameLst>
                                      </p:cBhvr>
                                      <p:to>
                                        <p:strVal val="visible"/>
                                      </p:to>
                                    </p:set>
                                    <p:animEffect transition="in" filter="wipe(left)">
                                      <p:cBhvr>
                                        <p:cTn id="22" dur="1000"/>
                                        <p:tgtEl>
                                          <p:spTgt spid="10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1"/>
                                        </p:tgtEl>
                                        <p:attrNameLst>
                                          <p:attrName>style.visibility</p:attrName>
                                        </p:attrNameLst>
                                      </p:cBhvr>
                                      <p:to>
                                        <p:strVal val="visible"/>
                                      </p:to>
                                    </p:set>
                                    <p:animEffect transition="in" filter="wipe(left)">
                                      <p:cBhvr>
                                        <p:cTn id="27" dur="1000"/>
                                        <p:tgtEl>
                                          <p:spTgt spid="16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2"/>
                                        </p:tgtEl>
                                        <p:attrNameLst>
                                          <p:attrName>style.visibility</p:attrName>
                                        </p:attrNameLst>
                                      </p:cBhvr>
                                      <p:to>
                                        <p:strVal val="visible"/>
                                      </p:to>
                                    </p:set>
                                    <p:animEffect transition="in" filter="wipe(left)">
                                      <p:cBhvr>
                                        <p:cTn id="32" dur="1000"/>
                                        <p:tgtEl>
                                          <p:spTgt spid="10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3"/>
                                        </p:tgtEl>
                                        <p:attrNameLst>
                                          <p:attrName>style.visibility</p:attrName>
                                        </p:attrNameLst>
                                      </p:cBhvr>
                                      <p:to>
                                        <p:strVal val="visible"/>
                                      </p:to>
                                    </p:set>
                                    <p:animEffect transition="in" filter="wipe(left)">
                                      <p:cBhvr>
                                        <p:cTn id="37" dur="1000"/>
                                        <p:tgtEl>
                                          <p:spTgt spid="10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4"/>
                                        </p:tgtEl>
                                        <p:attrNameLst>
                                          <p:attrName>style.visibility</p:attrName>
                                        </p:attrNameLst>
                                      </p:cBhvr>
                                      <p:to>
                                        <p:strVal val="visible"/>
                                      </p:to>
                                    </p:set>
                                    <p:animEffect transition="in" filter="wipe(left)">
                                      <p:cBhvr>
                                        <p:cTn id="42" dur="1000"/>
                                        <p:tgtEl>
                                          <p:spTgt spid="10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05"/>
                                        </p:tgtEl>
                                        <p:attrNameLst>
                                          <p:attrName>style.visibility</p:attrName>
                                        </p:attrNameLst>
                                      </p:cBhvr>
                                      <p:to>
                                        <p:strVal val="visible"/>
                                      </p:to>
                                    </p:set>
                                    <p:animEffect transition="in" filter="wipe(left)">
                                      <p:cBhvr>
                                        <p:cTn id="47" dur="1000"/>
                                        <p:tgtEl>
                                          <p:spTgt spid="10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06"/>
                                        </p:tgtEl>
                                        <p:attrNameLst>
                                          <p:attrName>style.visibility</p:attrName>
                                        </p:attrNameLst>
                                      </p:cBhvr>
                                      <p:to>
                                        <p:strVal val="visible"/>
                                      </p:to>
                                    </p:set>
                                    <p:animEffect transition="in" filter="wipe(left)">
                                      <p:cBhvr>
                                        <p:cTn id="52" dur="1000"/>
                                        <p:tgtEl>
                                          <p:spTgt spid="10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07"/>
                                        </p:tgtEl>
                                        <p:attrNameLst>
                                          <p:attrName>style.visibility</p:attrName>
                                        </p:attrNameLst>
                                      </p:cBhvr>
                                      <p:to>
                                        <p:strVal val="visible"/>
                                      </p:to>
                                    </p:set>
                                    <p:animEffect transition="in" filter="wipe(left)">
                                      <p:cBhvr>
                                        <p:cTn id="57" dur="1000"/>
                                        <p:tgtEl>
                                          <p:spTgt spid="10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08"/>
                                        </p:tgtEl>
                                        <p:attrNameLst>
                                          <p:attrName>style.visibility</p:attrName>
                                        </p:attrNameLst>
                                      </p:cBhvr>
                                      <p:to>
                                        <p:strVal val="visible"/>
                                      </p:to>
                                    </p:set>
                                    <p:animEffect transition="in" filter="wipe(left)">
                                      <p:cBhvr>
                                        <p:cTn id="62" dur="2000"/>
                                        <p:tgtEl>
                                          <p:spTgt spid="108"/>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09"/>
                                        </p:tgtEl>
                                        <p:attrNameLst>
                                          <p:attrName>style.visibility</p:attrName>
                                        </p:attrNameLst>
                                      </p:cBhvr>
                                      <p:to>
                                        <p:strVal val="visible"/>
                                      </p:to>
                                    </p:set>
                                    <p:animEffect transition="in" filter="wipe(left)">
                                      <p:cBhvr>
                                        <p:cTn id="67" dur="1000"/>
                                        <p:tgtEl>
                                          <p:spTgt spid="109"/>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52"/>
                                        </p:tgtEl>
                                        <p:attrNameLst>
                                          <p:attrName>style.visibility</p:attrName>
                                        </p:attrNameLst>
                                      </p:cBhvr>
                                      <p:to>
                                        <p:strVal val="visible"/>
                                      </p:to>
                                    </p:set>
                                    <p:animEffect transition="in" filter="wipe(left)">
                                      <p:cBhvr>
                                        <p:cTn id="72" dur="1000"/>
                                        <p:tgtEl>
                                          <p:spTgt spid="152"/>
                                        </p:tgtEl>
                                      </p:cBhvr>
                                    </p:animEffect>
                                  </p:childTnLst>
                                </p:cTn>
                              </p:par>
                            </p:childTnLst>
                          </p:cTn>
                        </p:par>
                        <p:par>
                          <p:cTn id="73" fill="hold">
                            <p:stCondLst>
                              <p:cond delay="1000"/>
                            </p:stCondLst>
                            <p:childTnLst>
                              <p:par>
                                <p:cTn id="74" presetID="22" presetClass="entr" presetSubtype="8" fill="hold" grpId="0" nodeType="afterEffect">
                                  <p:stCondLst>
                                    <p:cond delay="0"/>
                                  </p:stCondLst>
                                  <p:childTnLst>
                                    <p:set>
                                      <p:cBhvr>
                                        <p:cTn id="75" dur="1" fill="hold">
                                          <p:stCondLst>
                                            <p:cond delay="0"/>
                                          </p:stCondLst>
                                        </p:cTn>
                                        <p:tgtEl>
                                          <p:spTgt spid="4"/>
                                        </p:tgtEl>
                                        <p:attrNameLst>
                                          <p:attrName>style.visibility</p:attrName>
                                        </p:attrNameLst>
                                      </p:cBhvr>
                                      <p:to>
                                        <p:strVal val="visible"/>
                                      </p:to>
                                    </p:set>
                                    <p:animEffect transition="in" filter="wipe(left)">
                                      <p:cBhvr>
                                        <p:cTn id="76" dur="1000"/>
                                        <p:tgtEl>
                                          <p:spTgt spid="4"/>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113"/>
                                        </p:tgtEl>
                                        <p:attrNameLst>
                                          <p:attrName>style.visibility</p:attrName>
                                        </p:attrNameLst>
                                      </p:cBhvr>
                                      <p:to>
                                        <p:strVal val="visible"/>
                                      </p:to>
                                    </p:set>
                                    <p:animEffect transition="in" filter="wipe(left)">
                                      <p:cBhvr>
                                        <p:cTn id="81" dur="1000"/>
                                        <p:tgtEl>
                                          <p:spTgt spid="113"/>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149"/>
                                        </p:tgtEl>
                                        <p:attrNameLst>
                                          <p:attrName>style.visibility</p:attrName>
                                        </p:attrNameLst>
                                      </p:cBhvr>
                                      <p:to>
                                        <p:strVal val="visible"/>
                                      </p:to>
                                    </p:set>
                                    <p:animEffect transition="in" filter="wipe(left)">
                                      <p:cBhvr>
                                        <p:cTn id="86" dur="1000"/>
                                        <p:tgtEl>
                                          <p:spTgt spid="149"/>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150"/>
                                        </p:tgtEl>
                                        <p:attrNameLst>
                                          <p:attrName>style.visibility</p:attrName>
                                        </p:attrNameLst>
                                      </p:cBhvr>
                                      <p:to>
                                        <p:strVal val="visible"/>
                                      </p:to>
                                    </p:set>
                                    <p:animEffect transition="in" filter="wipe(left)">
                                      <p:cBhvr>
                                        <p:cTn id="91" dur="1000"/>
                                        <p:tgtEl>
                                          <p:spTgt spid="150"/>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154"/>
                                        </p:tgtEl>
                                        <p:attrNameLst>
                                          <p:attrName>style.visibility</p:attrName>
                                        </p:attrNameLst>
                                      </p:cBhvr>
                                      <p:to>
                                        <p:strVal val="visible"/>
                                      </p:to>
                                    </p:set>
                                    <p:animEffect transition="in" filter="wipe(left)">
                                      <p:cBhvr>
                                        <p:cTn id="96" dur="1000"/>
                                        <p:tgtEl>
                                          <p:spTgt spid="154"/>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151"/>
                                        </p:tgtEl>
                                        <p:attrNameLst>
                                          <p:attrName>style.visibility</p:attrName>
                                        </p:attrNameLst>
                                      </p:cBhvr>
                                      <p:to>
                                        <p:strVal val="visible"/>
                                      </p:to>
                                    </p:set>
                                    <p:animEffect transition="in" filter="wipe(left)">
                                      <p:cBhvr>
                                        <p:cTn id="101" dur="1000"/>
                                        <p:tgtEl>
                                          <p:spTgt spid="151"/>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117"/>
                                        </p:tgtEl>
                                        <p:attrNameLst>
                                          <p:attrName>style.visibility</p:attrName>
                                        </p:attrNameLst>
                                      </p:cBhvr>
                                      <p:to>
                                        <p:strVal val="visible"/>
                                      </p:to>
                                    </p:set>
                                    <p:animEffect transition="in" filter="wipe(left)">
                                      <p:cBhvr>
                                        <p:cTn id="106" dur="2000"/>
                                        <p:tgtEl>
                                          <p:spTgt spid="117"/>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nodeType="clickEffect">
                                  <p:stCondLst>
                                    <p:cond delay="0"/>
                                  </p:stCondLst>
                                  <p:childTnLst>
                                    <p:set>
                                      <p:cBhvr>
                                        <p:cTn id="110" dur="1" fill="hold">
                                          <p:stCondLst>
                                            <p:cond delay="0"/>
                                          </p:stCondLst>
                                        </p:cTn>
                                        <p:tgtEl>
                                          <p:spTgt spid="118"/>
                                        </p:tgtEl>
                                        <p:attrNameLst>
                                          <p:attrName>style.visibility</p:attrName>
                                        </p:attrNameLst>
                                      </p:cBhvr>
                                      <p:to>
                                        <p:strVal val="visible"/>
                                      </p:to>
                                    </p:set>
                                    <p:animEffect transition="in" filter="wipe(left)">
                                      <p:cBhvr>
                                        <p:cTn id="111" dur="1000"/>
                                        <p:tgtEl>
                                          <p:spTgt spid="118"/>
                                        </p:tgtEl>
                                      </p:cBhvr>
                                    </p:animEffect>
                                  </p:childTnLst>
                                </p:cTn>
                              </p:par>
                              <p:par>
                                <p:cTn id="112" presetID="22" presetClass="entr" presetSubtype="8" fill="hold" grpId="0" nodeType="withEffect">
                                  <p:stCondLst>
                                    <p:cond delay="0"/>
                                  </p:stCondLst>
                                  <p:childTnLst>
                                    <p:set>
                                      <p:cBhvr>
                                        <p:cTn id="113" dur="1" fill="hold">
                                          <p:stCondLst>
                                            <p:cond delay="0"/>
                                          </p:stCondLst>
                                        </p:cTn>
                                        <p:tgtEl>
                                          <p:spTgt spid="162"/>
                                        </p:tgtEl>
                                        <p:attrNameLst>
                                          <p:attrName>style.visibility</p:attrName>
                                        </p:attrNameLst>
                                      </p:cBhvr>
                                      <p:to>
                                        <p:strVal val="visible"/>
                                      </p:to>
                                    </p:set>
                                    <p:animEffect transition="in" filter="wipe(left)">
                                      <p:cBhvr>
                                        <p:cTn id="114" dur="1000"/>
                                        <p:tgtEl>
                                          <p:spTgt spid="162"/>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4" fill="hold" nodeType="clickEffect">
                                  <p:stCondLst>
                                    <p:cond delay="0"/>
                                  </p:stCondLst>
                                  <p:childTnLst>
                                    <p:set>
                                      <p:cBhvr>
                                        <p:cTn id="118" dur="1" fill="hold">
                                          <p:stCondLst>
                                            <p:cond delay="0"/>
                                          </p:stCondLst>
                                        </p:cTn>
                                        <p:tgtEl>
                                          <p:spTgt spid="142"/>
                                        </p:tgtEl>
                                        <p:attrNameLst>
                                          <p:attrName>style.visibility</p:attrName>
                                        </p:attrNameLst>
                                      </p:cBhvr>
                                      <p:to>
                                        <p:strVal val="visible"/>
                                      </p:to>
                                    </p:set>
                                    <p:animEffect transition="in" filter="wipe(down)">
                                      <p:cBhvr>
                                        <p:cTn id="119" dur="1000"/>
                                        <p:tgtEl>
                                          <p:spTgt spid="142"/>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4" fill="hold" nodeType="clickEffect">
                                  <p:stCondLst>
                                    <p:cond delay="0"/>
                                  </p:stCondLst>
                                  <p:childTnLst>
                                    <p:set>
                                      <p:cBhvr>
                                        <p:cTn id="123" dur="1" fill="hold">
                                          <p:stCondLst>
                                            <p:cond delay="0"/>
                                          </p:stCondLst>
                                        </p:cTn>
                                        <p:tgtEl>
                                          <p:spTgt spid="155"/>
                                        </p:tgtEl>
                                        <p:attrNameLst>
                                          <p:attrName>style.visibility</p:attrName>
                                        </p:attrNameLst>
                                      </p:cBhvr>
                                      <p:to>
                                        <p:strVal val="visible"/>
                                      </p:to>
                                    </p:set>
                                    <p:animEffect transition="in" filter="wipe(down)">
                                      <p:cBhvr>
                                        <p:cTn id="124" dur="1000"/>
                                        <p:tgtEl>
                                          <p:spTgt spid="155"/>
                                        </p:tgtEl>
                                      </p:cBhvr>
                                    </p:animEffect>
                                  </p:childTnLst>
                                </p:cTn>
                              </p:par>
                            </p:childTnLst>
                          </p:cTn>
                        </p:par>
                        <p:par>
                          <p:cTn id="125" fill="hold">
                            <p:stCondLst>
                              <p:cond delay="1000"/>
                            </p:stCondLst>
                            <p:childTnLst>
                              <p:par>
                                <p:cTn id="126" presetID="22" presetClass="entr" presetSubtype="4" fill="hold" grpId="0" nodeType="afterEffect">
                                  <p:stCondLst>
                                    <p:cond delay="0"/>
                                  </p:stCondLst>
                                  <p:childTnLst>
                                    <p:set>
                                      <p:cBhvr>
                                        <p:cTn id="127" dur="1" fill="hold">
                                          <p:stCondLst>
                                            <p:cond delay="0"/>
                                          </p:stCondLst>
                                        </p:cTn>
                                        <p:tgtEl>
                                          <p:spTgt spid="156"/>
                                        </p:tgtEl>
                                        <p:attrNameLst>
                                          <p:attrName>style.visibility</p:attrName>
                                        </p:attrNameLst>
                                      </p:cBhvr>
                                      <p:to>
                                        <p:strVal val="visible"/>
                                      </p:to>
                                    </p:set>
                                    <p:animEffect transition="in" filter="wipe(down)">
                                      <p:cBhvr>
                                        <p:cTn id="128" dur="1000"/>
                                        <p:tgtEl>
                                          <p:spTgt spid="156"/>
                                        </p:tgtEl>
                                      </p:cBhvr>
                                    </p:animEffect>
                                  </p:childTnLst>
                                </p:cTn>
                              </p:par>
                            </p:childTnLst>
                          </p:cTn>
                        </p:par>
                        <p:par>
                          <p:cTn id="129" fill="hold">
                            <p:stCondLst>
                              <p:cond delay="2000"/>
                            </p:stCondLst>
                            <p:childTnLst>
                              <p:par>
                                <p:cTn id="130" presetID="22" presetClass="entr" presetSubtype="4" fill="hold" grpId="0" nodeType="afterEffect">
                                  <p:stCondLst>
                                    <p:cond delay="0"/>
                                  </p:stCondLst>
                                  <p:childTnLst>
                                    <p:set>
                                      <p:cBhvr>
                                        <p:cTn id="131" dur="1" fill="hold">
                                          <p:stCondLst>
                                            <p:cond delay="0"/>
                                          </p:stCondLst>
                                        </p:cTn>
                                        <p:tgtEl>
                                          <p:spTgt spid="157"/>
                                        </p:tgtEl>
                                        <p:attrNameLst>
                                          <p:attrName>style.visibility</p:attrName>
                                        </p:attrNameLst>
                                      </p:cBhvr>
                                      <p:to>
                                        <p:strVal val="visible"/>
                                      </p:to>
                                    </p:set>
                                    <p:animEffect transition="in" filter="wipe(down)">
                                      <p:cBhvr>
                                        <p:cTn id="132" dur="1000"/>
                                        <p:tgtEl>
                                          <p:spTgt spid="157"/>
                                        </p:tgtEl>
                                      </p:cBhvr>
                                    </p:animEffect>
                                  </p:childTnLst>
                                </p:cTn>
                              </p:par>
                            </p:childTnLst>
                          </p:cTn>
                        </p:par>
                        <p:par>
                          <p:cTn id="133" fill="hold">
                            <p:stCondLst>
                              <p:cond delay="3000"/>
                            </p:stCondLst>
                            <p:childTnLst>
                              <p:par>
                                <p:cTn id="134" presetID="22" presetClass="entr" presetSubtype="4" fill="hold" grpId="0" nodeType="afterEffect">
                                  <p:stCondLst>
                                    <p:cond delay="0"/>
                                  </p:stCondLst>
                                  <p:childTnLst>
                                    <p:set>
                                      <p:cBhvr>
                                        <p:cTn id="135" dur="1" fill="hold">
                                          <p:stCondLst>
                                            <p:cond delay="0"/>
                                          </p:stCondLst>
                                        </p:cTn>
                                        <p:tgtEl>
                                          <p:spTgt spid="158"/>
                                        </p:tgtEl>
                                        <p:attrNameLst>
                                          <p:attrName>style.visibility</p:attrName>
                                        </p:attrNameLst>
                                      </p:cBhvr>
                                      <p:to>
                                        <p:strVal val="visible"/>
                                      </p:to>
                                    </p:set>
                                    <p:animEffect transition="in" filter="wipe(down)">
                                      <p:cBhvr>
                                        <p:cTn id="136" dur="1000"/>
                                        <p:tgtEl>
                                          <p:spTgt spid="158"/>
                                        </p:tgtEl>
                                      </p:cBhvr>
                                    </p:animEffect>
                                  </p:childTnLst>
                                </p:cTn>
                              </p:par>
                            </p:childTnLst>
                          </p:cTn>
                        </p:par>
                        <p:par>
                          <p:cTn id="137" fill="hold">
                            <p:stCondLst>
                              <p:cond delay="4000"/>
                            </p:stCondLst>
                            <p:childTnLst>
                              <p:par>
                                <p:cTn id="138" presetID="22" presetClass="entr" presetSubtype="4" fill="hold" grpId="0" nodeType="afterEffect">
                                  <p:stCondLst>
                                    <p:cond delay="0"/>
                                  </p:stCondLst>
                                  <p:childTnLst>
                                    <p:set>
                                      <p:cBhvr>
                                        <p:cTn id="139" dur="1" fill="hold">
                                          <p:stCondLst>
                                            <p:cond delay="0"/>
                                          </p:stCondLst>
                                        </p:cTn>
                                        <p:tgtEl>
                                          <p:spTgt spid="159"/>
                                        </p:tgtEl>
                                        <p:attrNameLst>
                                          <p:attrName>style.visibility</p:attrName>
                                        </p:attrNameLst>
                                      </p:cBhvr>
                                      <p:to>
                                        <p:strVal val="visible"/>
                                      </p:to>
                                    </p:set>
                                    <p:animEffect transition="in" filter="wipe(down)">
                                      <p:cBhvr>
                                        <p:cTn id="140" dur="1000"/>
                                        <p:tgtEl>
                                          <p:spTgt spid="159"/>
                                        </p:tgtEl>
                                      </p:cBhvr>
                                    </p:animEffect>
                                  </p:childTnLst>
                                </p:cTn>
                              </p:par>
                            </p:childTnLst>
                          </p:cTn>
                        </p:par>
                        <p:par>
                          <p:cTn id="141" fill="hold">
                            <p:stCondLst>
                              <p:cond delay="5000"/>
                            </p:stCondLst>
                            <p:childTnLst>
                              <p:par>
                                <p:cTn id="142" presetID="22" presetClass="entr" presetSubtype="4" fill="hold" grpId="0" nodeType="afterEffect">
                                  <p:stCondLst>
                                    <p:cond delay="0"/>
                                  </p:stCondLst>
                                  <p:childTnLst>
                                    <p:set>
                                      <p:cBhvr>
                                        <p:cTn id="143" dur="1" fill="hold">
                                          <p:stCondLst>
                                            <p:cond delay="0"/>
                                          </p:stCondLst>
                                        </p:cTn>
                                        <p:tgtEl>
                                          <p:spTgt spid="160"/>
                                        </p:tgtEl>
                                        <p:attrNameLst>
                                          <p:attrName>style.visibility</p:attrName>
                                        </p:attrNameLst>
                                      </p:cBhvr>
                                      <p:to>
                                        <p:strVal val="visible"/>
                                      </p:to>
                                    </p:set>
                                    <p:animEffect transition="in" filter="wipe(down)">
                                      <p:cBhvr>
                                        <p:cTn id="144" dur="1000"/>
                                        <p:tgtEl>
                                          <p:spTgt spid="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99" grpId="0"/>
      <p:bldP spid="100" grpId="0"/>
      <p:bldP spid="101" grpId="0"/>
      <p:bldP spid="102" grpId="0"/>
      <p:bldP spid="103" grpId="0"/>
      <p:bldP spid="104" grpId="0"/>
      <p:bldP spid="105" grpId="0"/>
      <p:bldP spid="106" grpId="0"/>
      <p:bldP spid="107" grpId="0"/>
      <p:bldP spid="108" grpId="0"/>
      <p:bldP spid="109" grpId="0"/>
      <p:bldP spid="113" grpId="0"/>
      <p:bldP spid="117" grpId="0" animBg="1"/>
      <p:bldP spid="149" grpId="0"/>
      <p:bldP spid="150" grpId="0"/>
      <p:bldP spid="151" grpId="0"/>
      <p:bldP spid="152" grpId="0"/>
      <p:bldP spid="4" grpId="0"/>
      <p:bldP spid="154" grpId="0"/>
      <p:bldP spid="156" grpId="0" animBg="1"/>
      <p:bldP spid="157" grpId="0" animBg="1"/>
      <p:bldP spid="158" grpId="0" animBg="1"/>
      <p:bldP spid="159" grpId="0" animBg="1"/>
      <p:bldP spid="160" grpId="0" animBg="1"/>
      <p:bldP spid="161" grpId="0"/>
      <p:bldP spid="16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8">
            <a:extLst>
              <a:ext uri="{FF2B5EF4-FFF2-40B4-BE49-F238E27FC236}">
                <a16:creationId xmlns:a16="http://schemas.microsoft.com/office/drawing/2014/main" id="{3A0A73E7-2C5E-4F02-8210-205EAE38B3D6}"/>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Example</a:t>
            </a:r>
          </a:p>
        </p:txBody>
      </p:sp>
      <p:sp>
        <p:nvSpPr>
          <p:cNvPr id="6" name="TextBox 5">
            <a:extLst>
              <a:ext uri="{FF2B5EF4-FFF2-40B4-BE49-F238E27FC236}">
                <a16:creationId xmlns:a16="http://schemas.microsoft.com/office/drawing/2014/main" id="{BE0C950D-C358-4589-953E-AB89F6441B95}"/>
              </a:ext>
            </a:extLst>
          </p:cNvPr>
          <p:cNvSpPr txBox="1"/>
          <p:nvPr/>
        </p:nvSpPr>
        <p:spPr>
          <a:xfrm>
            <a:off x="838200" y="1420335"/>
            <a:ext cx="4570142" cy="830997"/>
          </a:xfrm>
          <a:prstGeom prst="rect">
            <a:avLst/>
          </a:prstGeom>
          <a:noFill/>
        </p:spPr>
        <p:txBody>
          <a:bodyPr wrap="square">
            <a:spAutoFit/>
          </a:bodyPr>
          <a:lstStyle/>
          <a:p>
            <a:r>
              <a:rPr lang="en-US" sz="2400" dirty="0"/>
              <a:t>Examples of MA(1) time series with their auto-correlogram. </a:t>
            </a:r>
          </a:p>
        </p:txBody>
      </p:sp>
      <p:pic>
        <p:nvPicPr>
          <p:cNvPr id="3" name="Picture 2" descr="A picture containing text, antenna&#10;&#10;Description automatically generated">
            <a:extLst>
              <a:ext uri="{FF2B5EF4-FFF2-40B4-BE49-F238E27FC236}">
                <a16:creationId xmlns:a16="http://schemas.microsoft.com/office/drawing/2014/main" id="{ADE227A7-11F9-4622-974C-BA60F35DFE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0720" y="200363"/>
            <a:ext cx="6013117" cy="1947105"/>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979BA20-29E6-4C56-9BA0-AE7423FAF9B5}"/>
                  </a:ext>
                </a:extLst>
              </p:cNvPr>
              <p:cNvSpPr txBox="1"/>
              <p:nvPr/>
            </p:nvSpPr>
            <p:spPr>
              <a:xfrm>
                <a:off x="785948" y="2362530"/>
                <a:ext cx="2472291"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−0.8 </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b="0" i="1" smtClean="0">
                              <a:latin typeface="Cambria Math" panose="02040503050406030204" pitchFamily="18" charset="0"/>
                            </a:rPr>
                            <m:t>−1</m:t>
                          </m:r>
                        </m:sub>
                      </m:sSub>
                    </m:oMath>
                  </m:oMathPara>
                </a14:m>
                <a:endParaRPr lang="en-US" sz="2200" dirty="0"/>
              </a:p>
            </p:txBody>
          </p:sp>
        </mc:Choice>
        <mc:Fallback xmlns="">
          <p:sp>
            <p:nvSpPr>
              <p:cNvPr id="9" name="TextBox 8">
                <a:extLst>
                  <a:ext uri="{FF2B5EF4-FFF2-40B4-BE49-F238E27FC236}">
                    <a16:creationId xmlns:a16="http://schemas.microsoft.com/office/drawing/2014/main" id="{2979BA20-29E6-4C56-9BA0-AE7423FAF9B5}"/>
                  </a:ext>
                </a:extLst>
              </p:cNvPr>
              <p:cNvSpPr txBox="1">
                <a:spLocks noRot="1" noChangeAspect="1" noMove="1" noResize="1" noEditPoints="1" noAdjustHandles="1" noChangeArrowheads="1" noChangeShapeType="1" noTextEdit="1"/>
              </p:cNvSpPr>
              <p:nvPr/>
            </p:nvSpPr>
            <p:spPr>
              <a:xfrm>
                <a:off x="785948" y="2362530"/>
                <a:ext cx="2472291" cy="43088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2860E07-16D5-4F25-B052-5645A6280827}"/>
                  </a:ext>
                </a:extLst>
              </p:cNvPr>
              <p:cNvSpPr txBox="1"/>
              <p:nvPr/>
            </p:nvSpPr>
            <p:spPr>
              <a:xfrm>
                <a:off x="3123271" y="2362530"/>
                <a:ext cx="2303262" cy="4419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 </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m:t>
                          </m:r>
                        </m:e>
                        <m:sup>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𝑑</m:t>
                          </m:r>
                        </m:sup>
                      </m:sSup>
                      <m:r>
                        <a:rPr lang="en-US" sz="2200" b="0" i="1" smtClean="0">
                          <a:latin typeface="Cambria Math" panose="02040503050406030204" pitchFamily="18" charset="0"/>
                        </a:rPr>
                        <m:t> </m:t>
                      </m:r>
                      <m:r>
                        <a:rPr lang="en-US" sz="2200" b="0" i="1" smtClean="0">
                          <a:latin typeface="Cambria Math" panose="02040503050406030204" pitchFamily="18" charset="0"/>
                        </a:rPr>
                        <m:t>𝑁</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0, 10</m:t>
                          </m:r>
                        </m:e>
                      </m:d>
                    </m:oMath>
                  </m:oMathPara>
                </a14:m>
                <a:endParaRPr lang="en-US" sz="2200" dirty="0"/>
              </a:p>
            </p:txBody>
          </p:sp>
        </mc:Choice>
        <mc:Fallback xmlns="">
          <p:sp>
            <p:nvSpPr>
              <p:cNvPr id="11" name="TextBox 10">
                <a:extLst>
                  <a:ext uri="{FF2B5EF4-FFF2-40B4-BE49-F238E27FC236}">
                    <a16:creationId xmlns:a16="http://schemas.microsoft.com/office/drawing/2014/main" id="{32860E07-16D5-4F25-B052-5645A6280827}"/>
                  </a:ext>
                </a:extLst>
              </p:cNvPr>
              <p:cNvSpPr txBox="1">
                <a:spLocks noRot="1" noChangeAspect="1" noMove="1" noResize="1" noEditPoints="1" noAdjustHandles="1" noChangeArrowheads="1" noChangeShapeType="1" noTextEdit="1"/>
              </p:cNvSpPr>
              <p:nvPr/>
            </p:nvSpPr>
            <p:spPr>
              <a:xfrm>
                <a:off x="3123271" y="2362530"/>
                <a:ext cx="2303262" cy="441916"/>
              </a:xfrm>
              <a:prstGeom prst="rect">
                <a:avLst/>
              </a:prstGeom>
              <a:blipFill>
                <a:blip r:embed="rId5"/>
                <a:stretch>
                  <a:fillRect/>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AEF6302B-ACBF-4E38-B549-CC51654DA12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60719" y="2192711"/>
            <a:ext cx="6013118" cy="1603498"/>
          </a:xfrm>
          <a:prstGeom prst="rect">
            <a:avLst/>
          </a:prstGeom>
        </p:spPr>
      </p:pic>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4B8217FC-F139-43DF-8F58-63B72037A5AC}"/>
                  </a:ext>
                </a:extLst>
              </p:cNvPr>
              <p:cNvSpPr txBox="1"/>
              <p:nvPr/>
            </p:nvSpPr>
            <p:spPr>
              <a:xfrm>
                <a:off x="6633754" y="4077274"/>
                <a:ext cx="2472291"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+0.3 </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b="0" i="1" smtClean="0">
                              <a:latin typeface="Cambria Math" panose="02040503050406030204" pitchFamily="18" charset="0"/>
                            </a:rPr>
                            <m:t>−1</m:t>
                          </m:r>
                        </m:sub>
                      </m:sSub>
                    </m:oMath>
                  </m:oMathPara>
                </a14:m>
                <a:endParaRPr lang="en-US" sz="2200" dirty="0"/>
              </a:p>
            </p:txBody>
          </p:sp>
        </mc:Choice>
        <mc:Fallback xmlns="">
          <p:sp>
            <p:nvSpPr>
              <p:cNvPr id="19" name="TextBox 18">
                <a:extLst>
                  <a:ext uri="{FF2B5EF4-FFF2-40B4-BE49-F238E27FC236}">
                    <a16:creationId xmlns:a16="http://schemas.microsoft.com/office/drawing/2014/main" id="{4B8217FC-F139-43DF-8F58-63B72037A5AC}"/>
                  </a:ext>
                </a:extLst>
              </p:cNvPr>
              <p:cNvSpPr txBox="1">
                <a:spLocks noRot="1" noChangeAspect="1" noMove="1" noResize="1" noEditPoints="1" noAdjustHandles="1" noChangeArrowheads="1" noChangeShapeType="1" noTextEdit="1"/>
              </p:cNvSpPr>
              <p:nvPr/>
            </p:nvSpPr>
            <p:spPr>
              <a:xfrm>
                <a:off x="6633754" y="4077274"/>
                <a:ext cx="2472291" cy="43088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A96AB629-EB10-4ADC-9B83-12C2475CEF9E}"/>
                  </a:ext>
                </a:extLst>
              </p:cNvPr>
              <p:cNvSpPr txBox="1"/>
              <p:nvPr/>
            </p:nvSpPr>
            <p:spPr>
              <a:xfrm>
                <a:off x="8971077" y="4077274"/>
                <a:ext cx="2303262" cy="4419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 </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m:t>
                          </m:r>
                        </m:e>
                        <m:sup>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𝑑</m:t>
                          </m:r>
                        </m:sup>
                      </m:sSup>
                      <m:r>
                        <a:rPr lang="en-US" sz="2200" b="0" i="1" smtClean="0">
                          <a:latin typeface="Cambria Math" panose="02040503050406030204" pitchFamily="18" charset="0"/>
                        </a:rPr>
                        <m:t> </m:t>
                      </m:r>
                      <m:r>
                        <a:rPr lang="en-US" sz="2200" b="0" i="1" smtClean="0">
                          <a:latin typeface="Cambria Math" panose="02040503050406030204" pitchFamily="18" charset="0"/>
                        </a:rPr>
                        <m:t>𝑁</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0, 25</m:t>
                          </m:r>
                        </m:e>
                      </m:d>
                    </m:oMath>
                  </m:oMathPara>
                </a14:m>
                <a:endParaRPr lang="en-US" sz="2200" dirty="0"/>
              </a:p>
            </p:txBody>
          </p:sp>
        </mc:Choice>
        <mc:Fallback xmlns="">
          <p:sp>
            <p:nvSpPr>
              <p:cNvPr id="21" name="TextBox 20">
                <a:extLst>
                  <a:ext uri="{FF2B5EF4-FFF2-40B4-BE49-F238E27FC236}">
                    <a16:creationId xmlns:a16="http://schemas.microsoft.com/office/drawing/2014/main" id="{A96AB629-EB10-4ADC-9B83-12C2475CEF9E}"/>
                  </a:ext>
                </a:extLst>
              </p:cNvPr>
              <p:cNvSpPr txBox="1">
                <a:spLocks noRot="1" noChangeAspect="1" noMove="1" noResize="1" noEditPoints="1" noAdjustHandles="1" noChangeArrowheads="1" noChangeShapeType="1" noTextEdit="1"/>
              </p:cNvSpPr>
              <p:nvPr/>
            </p:nvSpPr>
            <p:spPr>
              <a:xfrm>
                <a:off x="8971077" y="4077274"/>
                <a:ext cx="2303262" cy="441916"/>
              </a:xfrm>
              <a:prstGeom prst="rect">
                <a:avLst/>
              </a:prstGeom>
              <a:blipFill>
                <a:blip r:embed="rId8"/>
                <a:stretch>
                  <a:fillRect/>
                </a:stretch>
              </a:blipFill>
            </p:spPr>
            <p:txBody>
              <a:bodyPr/>
              <a:lstStyle/>
              <a:p>
                <a:r>
                  <a:rPr lang="en-US">
                    <a:noFill/>
                  </a:rPr>
                  <a:t> </a:t>
                </a:r>
              </a:p>
            </p:txBody>
          </p:sp>
        </mc:Fallback>
      </mc:AlternateContent>
      <p:pic>
        <p:nvPicPr>
          <p:cNvPr id="23" name="Picture 22" descr="A picture containing line chart&#10;&#10;Description automatically generated">
            <a:extLst>
              <a:ext uri="{FF2B5EF4-FFF2-40B4-BE49-F238E27FC236}">
                <a16:creationId xmlns:a16="http://schemas.microsoft.com/office/drawing/2014/main" id="{0A340CF0-EB4D-4EC9-ACCD-65D8C2F2FE1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0725" y="3386037"/>
            <a:ext cx="5911401" cy="1874736"/>
          </a:xfrm>
          <a:prstGeom prst="rect">
            <a:avLst/>
          </a:prstGeom>
        </p:spPr>
      </p:pic>
      <p:pic>
        <p:nvPicPr>
          <p:cNvPr id="25" name="Picture 24" descr="A picture containing diagram&#10;&#10;Description automatically generated">
            <a:extLst>
              <a:ext uri="{FF2B5EF4-FFF2-40B4-BE49-F238E27FC236}">
                <a16:creationId xmlns:a16="http://schemas.microsoft.com/office/drawing/2014/main" id="{58173437-76FB-4452-B802-7660C11CF29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10725" y="5109704"/>
            <a:ext cx="5911401" cy="1603498"/>
          </a:xfrm>
          <a:prstGeom prst="rect">
            <a:avLst/>
          </a:prstGeom>
        </p:spPr>
      </p:pic>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AA96358B-AFA9-4612-A4EF-20BB88EC8560}"/>
                  </a:ext>
                </a:extLst>
              </p:cNvPr>
              <p:cNvSpPr txBox="1"/>
              <p:nvPr/>
            </p:nvSpPr>
            <p:spPr>
              <a:xfrm>
                <a:off x="6633754" y="4789226"/>
                <a:ext cx="5037575" cy="1139992"/>
              </a:xfrm>
              <a:prstGeom prst="rect">
                <a:avLst/>
              </a:prstGeom>
              <a:noFill/>
            </p:spPr>
            <p:txBody>
              <a:bodyPr wrap="square">
                <a:spAutoFit/>
              </a:bodyPr>
              <a:lstStyle/>
              <a:p>
                <a:r>
                  <a:rPr lang="en-US" sz="2200" dirty="0"/>
                  <a:t>Value of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𝑟</m:t>
                        </m:r>
                      </m:e>
                      <m:sub>
                        <m:r>
                          <a:rPr lang="en-US" sz="2200" b="0" i="1" smtClean="0">
                            <a:latin typeface="Cambria Math" panose="02040503050406030204" pitchFamily="18" charset="0"/>
                          </a:rPr>
                          <m:t>1</m:t>
                        </m:r>
                      </m:sub>
                    </m:sSub>
                  </m:oMath>
                </a14:m>
                <a:r>
                  <a:rPr lang="en-US" sz="2200" dirty="0"/>
                  <a:t> is way outside </a:t>
                </a:r>
                <a14:m>
                  <m:oMath xmlns:m="http://schemas.openxmlformats.org/officeDocument/2006/math">
                    <m:r>
                      <a:rPr lang="en-US" sz="220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1.96/</m:t>
                    </m:r>
                    <m:rad>
                      <m:radPr>
                        <m:degHide m:val="on"/>
                        <m:ctrlPr>
                          <a:rPr lang="en-US" sz="2200" b="0" i="1" smtClean="0">
                            <a:latin typeface="Cambria Math" panose="02040503050406030204" pitchFamily="18" charset="0"/>
                            <a:ea typeface="Cambria Math" panose="02040503050406030204" pitchFamily="18" charset="0"/>
                          </a:rPr>
                        </m:ctrlPr>
                      </m:radPr>
                      <m:deg/>
                      <m:e>
                        <m:r>
                          <a:rPr lang="en-US" sz="2200" b="0" i="1" smtClean="0">
                            <a:latin typeface="Cambria Math" panose="02040503050406030204" pitchFamily="18" charset="0"/>
                            <a:ea typeface="Cambria Math" panose="02040503050406030204" pitchFamily="18" charset="0"/>
                          </a:rPr>
                          <m:t>𝑁</m:t>
                        </m:r>
                      </m:e>
                    </m:rad>
                  </m:oMath>
                </a14:m>
                <a:r>
                  <a:rPr lang="en-US" sz="2200" dirty="0"/>
                  <a:t> interval, rest of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𝑟</m:t>
                        </m:r>
                      </m:e>
                      <m:sub>
                        <m:r>
                          <a:rPr lang="en-US" sz="2200" b="0" i="1" smtClean="0">
                            <a:latin typeface="Cambria Math" panose="02040503050406030204" pitchFamily="18" charset="0"/>
                          </a:rPr>
                          <m:t>𝑘</m:t>
                        </m:r>
                      </m:sub>
                    </m:sSub>
                  </m:oMath>
                </a14:m>
                <a:r>
                  <a:rPr lang="en-US" sz="2200" dirty="0"/>
                  <a:t> values are 95% within the interval. </a:t>
                </a:r>
              </a:p>
            </p:txBody>
          </p:sp>
        </mc:Choice>
        <mc:Fallback xmlns="">
          <p:sp>
            <p:nvSpPr>
              <p:cNvPr id="27" name="TextBox 26">
                <a:extLst>
                  <a:ext uri="{FF2B5EF4-FFF2-40B4-BE49-F238E27FC236}">
                    <a16:creationId xmlns:a16="http://schemas.microsoft.com/office/drawing/2014/main" id="{AA96358B-AFA9-4612-A4EF-20BB88EC8560}"/>
                  </a:ext>
                </a:extLst>
              </p:cNvPr>
              <p:cNvSpPr txBox="1">
                <a:spLocks noRot="1" noChangeAspect="1" noMove="1" noResize="1" noEditPoints="1" noAdjustHandles="1" noChangeArrowheads="1" noChangeShapeType="1" noTextEdit="1"/>
              </p:cNvSpPr>
              <p:nvPr/>
            </p:nvSpPr>
            <p:spPr>
              <a:xfrm>
                <a:off x="6633754" y="4789226"/>
                <a:ext cx="5037575" cy="1139992"/>
              </a:xfrm>
              <a:prstGeom prst="rect">
                <a:avLst/>
              </a:prstGeom>
              <a:blipFill>
                <a:blip r:embed="rId11"/>
                <a:stretch>
                  <a:fillRect l="-1572" t="-1070" b="-96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6101565C-512C-46FD-9D2F-A774DC5D215D}"/>
                  </a:ext>
                </a:extLst>
              </p:cNvPr>
              <p:cNvSpPr txBox="1"/>
              <p:nvPr/>
            </p:nvSpPr>
            <p:spPr>
              <a:xfrm>
                <a:off x="8793404" y="6025616"/>
                <a:ext cx="2239864"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0070C0"/>
                          </a:solidFill>
                          <a:latin typeface="Cambria Math" panose="02040503050406030204" pitchFamily="18" charset="0"/>
                          <a:ea typeface="Cambria Math" panose="02040503050406030204" pitchFamily="18" charset="0"/>
                        </a:rPr>
                        <m:t>−</m:t>
                      </m:r>
                      <m:r>
                        <a:rPr lang="en-US" sz="2000" i="1">
                          <a:solidFill>
                            <a:srgbClr val="0070C0"/>
                          </a:solidFill>
                          <a:latin typeface="Cambria Math" panose="02040503050406030204" pitchFamily="18" charset="0"/>
                          <a:ea typeface="Cambria Math" panose="02040503050406030204" pitchFamily="18" charset="0"/>
                        </a:rPr>
                        <m:t>𝜃</m:t>
                      </m:r>
                      <m:r>
                        <a:rPr lang="en-US" sz="2000" b="0" i="1" smtClean="0">
                          <a:solidFill>
                            <a:srgbClr val="0070C0"/>
                          </a:solidFill>
                          <a:latin typeface="Cambria Math" panose="02040503050406030204" pitchFamily="18" charset="0"/>
                          <a:ea typeface="Cambria Math" panose="02040503050406030204" pitchFamily="18" charset="0"/>
                        </a:rPr>
                        <m:t>/</m:t>
                      </m:r>
                      <m:d>
                        <m:dPr>
                          <m:ctrlPr>
                            <a:rPr lang="en-US" sz="2000" i="1">
                              <a:solidFill>
                                <a:srgbClr val="0070C0"/>
                              </a:solidFill>
                              <a:latin typeface="Cambria Math" panose="02040503050406030204" pitchFamily="18" charset="0"/>
                              <a:ea typeface="Cambria Math" panose="02040503050406030204" pitchFamily="18" charset="0"/>
                            </a:rPr>
                          </m:ctrlPr>
                        </m:dPr>
                        <m:e>
                          <m:r>
                            <a:rPr lang="en-US" sz="2000" i="1">
                              <a:solidFill>
                                <a:srgbClr val="0070C0"/>
                              </a:solidFill>
                              <a:latin typeface="Cambria Math" panose="02040503050406030204" pitchFamily="18" charset="0"/>
                              <a:ea typeface="Cambria Math" panose="02040503050406030204" pitchFamily="18" charset="0"/>
                            </a:rPr>
                            <m:t>1+</m:t>
                          </m:r>
                          <m:sSup>
                            <m:sSupPr>
                              <m:ctrlPr>
                                <a:rPr lang="en-US" sz="2000" i="1">
                                  <a:solidFill>
                                    <a:srgbClr val="0070C0"/>
                                  </a:solidFill>
                                  <a:latin typeface="Cambria Math" panose="02040503050406030204" pitchFamily="18" charset="0"/>
                                </a:rPr>
                              </m:ctrlPr>
                            </m:sSupPr>
                            <m:e>
                              <m:r>
                                <a:rPr lang="en-US" sz="2000" i="1">
                                  <a:solidFill>
                                    <a:srgbClr val="0070C0"/>
                                  </a:solidFill>
                                  <a:latin typeface="Cambria Math" panose="02040503050406030204" pitchFamily="18" charset="0"/>
                                  <a:ea typeface="Cambria Math" panose="02040503050406030204" pitchFamily="18" charset="0"/>
                                </a:rPr>
                                <m:t>𝜃</m:t>
                              </m:r>
                            </m:e>
                            <m:sup>
                              <m:r>
                                <a:rPr lang="en-US" sz="2000" i="1">
                                  <a:solidFill>
                                    <a:srgbClr val="0070C0"/>
                                  </a:solidFill>
                                  <a:latin typeface="Cambria Math" panose="02040503050406030204" pitchFamily="18" charset="0"/>
                                </a:rPr>
                                <m:t>2</m:t>
                              </m:r>
                            </m:sup>
                          </m:sSup>
                        </m:e>
                      </m:d>
                      <m:r>
                        <a:rPr lang="en-US" sz="2000" i="1" dirty="0" smtClean="0">
                          <a:solidFill>
                            <a:srgbClr val="0070C0"/>
                          </a:solidFill>
                          <a:latin typeface="Cambria Math" panose="02040503050406030204" pitchFamily="18" charset="0"/>
                        </a:rPr>
                        <m:t>=</m:t>
                      </m:r>
                      <m:r>
                        <a:rPr lang="en-US" sz="2000" i="1" dirty="0">
                          <a:solidFill>
                            <a:srgbClr val="0070C0"/>
                          </a:solidFill>
                          <a:latin typeface="Cambria Math" panose="02040503050406030204" pitchFamily="18" charset="0"/>
                        </a:rPr>
                        <m:t> </m:t>
                      </m:r>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rPr>
                            <m:t>𝑟</m:t>
                          </m:r>
                        </m:e>
                        <m:sub>
                          <m:r>
                            <a:rPr lang="en-US" sz="2000" i="1">
                              <a:solidFill>
                                <a:srgbClr val="0070C0"/>
                              </a:solidFill>
                              <a:latin typeface="Cambria Math" panose="02040503050406030204" pitchFamily="18" charset="0"/>
                            </a:rPr>
                            <m:t>1</m:t>
                          </m:r>
                        </m:sub>
                      </m:sSub>
                    </m:oMath>
                  </m:oMathPara>
                </a14:m>
                <a:endParaRPr lang="en-US" sz="2000" dirty="0">
                  <a:solidFill>
                    <a:srgbClr val="0070C0"/>
                  </a:solidFill>
                </a:endParaRPr>
              </a:p>
            </p:txBody>
          </p:sp>
        </mc:Choice>
        <mc:Fallback xmlns="">
          <p:sp>
            <p:nvSpPr>
              <p:cNvPr id="28" name="TextBox 27">
                <a:extLst>
                  <a:ext uri="{FF2B5EF4-FFF2-40B4-BE49-F238E27FC236}">
                    <a16:creationId xmlns:a16="http://schemas.microsoft.com/office/drawing/2014/main" id="{6101565C-512C-46FD-9D2F-A774DC5D215D}"/>
                  </a:ext>
                </a:extLst>
              </p:cNvPr>
              <p:cNvSpPr txBox="1">
                <a:spLocks noRot="1" noChangeAspect="1" noMove="1" noResize="1" noEditPoints="1" noAdjustHandles="1" noChangeArrowheads="1" noChangeShapeType="1" noTextEdit="1"/>
              </p:cNvSpPr>
              <p:nvPr/>
            </p:nvSpPr>
            <p:spPr>
              <a:xfrm>
                <a:off x="8793404" y="6025616"/>
                <a:ext cx="2239864" cy="400110"/>
              </a:xfrm>
              <a:prstGeom prst="rect">
                <a:avLst/>
              </a:prstGeom>
              <a:blipFill>
                <a:blip r:embed="rId12"/>
                <a:stretch>
                  <a:fillRect b="-1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4B24ADE8-03D9-472E-8A2D-085524E2B7DF}"/>
                  </a:ext>
                </a:extLst>
              </p:cNvPr>
              <p:cNvSpPr txBox="1"/>
              <p:nvPr/>
            </p:nvSpPr>
            <p:spPr>
              <a:xfrm>
                <a:off x="6633755" y="5994839"/>
                <a:ext cx="2337322" cy="430887"/>
              </a:xfrm>
              <a:prstGeom prst="rect">
                <a:avLst/>
              </a:prstGeom>
              <a:noFill/>
            </p:spPr>
            <p:txBody>
              <a:bodyPr wrap="square">
                <a:spAutoFit/>
              </a:bodyPr>
              <a:lstStyle/>
              <a:p>
                <a:r>
                  <a:rPr lang="en-US" sz="2200" dirty="0">
                    <a:solidFill>
                      <a:srgbClr val="0070C0"/>
                    </a:solidFill>
                  </a:rPr>
                  <a:t>Estimate </a:t>
                </a:r>
                <a14:m>
                  <m:oMath xmlns:m="http://schemas.openxmlformats.org/officeDocument/2006/math">
                    <m:r>
                      <a:rPr lang="en-US" sz="2200" i="1" smtClean="0">
                        <a:solidFill>
                          <a:srgbClr val="0070C0"/>
                        </a:solidFill>
                        <a:latin typeface="Cambria Math" panose="02040503050406030204" pitchFamily="18" charset="0"/>
                        <a:ea typeface="Cambria Math" panose="02040503050406030204" pitchFamily="18" charset="0"/>
                      </a:rPr>
                      <m:t>𝜃</m:t>
                    </m:r>
                  </m:oMath>
                </a14:m>
                <a:r>
                  <a:rPr lang="en-US" sz="2200" dirty="0">
                    <a:solidFill>
                      <a:srgbClr val="0070C0"/>
                    </a:solidFill>
                  </a:rPr>
                  <a:t> using</a:t>
                </a:r>
              </a:p>
            </p:txBody>
          </p:sp>
        </mc:Choice>
        <mc:Fallback xmlns="">
          <p:sp>
            <p:nvSpPr>
              <p:cNvPr id="30" name="TextBox 29">
                <a:extLst>
                  <a:ext uri="{FF2B5EF4-FFF2-40B4-BE49-F238E27FC236}">
                    <a16:creationId xmlns:a16="http://schemas.microsoft.com/office/drawing/2014/main" id="{4B24ADE8-03D9-472E-8A2D-085524E2B7DF}"/>
                  </a:ext>
                </a:extLst>
              </p:cNvPr>
              <p:cNvSpPr txBox="1">
                <a:spLocks noRot="1" noChangeAspect="1" noMove="1" noResize="1" noEditPoints="1" noAdjustHandles="1" noChangeArrowheads="1" noChangeShapeType="1" noTextEdit="1"/>
              </p:cNvSpPr>
              <p:nvPr/>
            </p:nvSpPr>
            <p:spPr>
              <a:xfrm>
                <a:off x="6633755" y="5994839"/>
                <a:ext cx="2337322" cy="430887"/>
              </a:xfrm>
              <a:prstGeom prst="rect">
                <a:avLst/>
              </a:prstGeom>
              <a:blipFill>
                <a:blip r:embed="rId13"/>
                <a:stretch>
                  <a:fillRect l="-3385" t="-8451" b="-28169"/>
                </a:stretch>
              </a:blipFill>
            </p:spPr>
            <p:txBody>
              <a:bodyPr/>
              <a:lstStyle/>
              <a:p>
                <a:r>
                  <a:rPr lang="en-US">
                    <a:noFill/>
                  </a:rPr>
                  <a:t> </a:t>
                </a:r>
              </a:p>
            </p:txBody>
          </p:sp>
        </mc:Fallback>
      </mc:AlternateContent>
    </p:spTree>
    <p:extLst>
      <p:ext uri="{BB962C8B-B14F-4D97-AF65-F5344CB8AC3E}">
        <p14:creationId xmlns:p14="http://schemas.microsoft.com/office/powerpoint/2010/main" val="3824068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left)">
                                      <p:cBhvr>
                                        <p:cTn id="12" dur="1000"/>
                                        <p:tgtEl>
                                          <p:spTgt spid="30"/>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wipe(left)">
                                      <p:cBhvr>
                                        <p:cTn id="16" dur="1000"/>
                                        <p:tgtEl>
                                          <p:spTgt spid="2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wipe(left)">
                                      <p:cBhvr>
                                        <p:cTn id="21" dur="1000"/>
                                        <p:tgtEl>
                                          <p:spTgt spid="23"/>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left)">
                                      <p:cBhvr>
                                        <p:cTn id="25" dur="1000"/>
                                        <p:tgtEl>
                                          <p:spTgt spid="19"/>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wipe(left)">
                                      <p:cBhvr>
                                        <p:cTn id="29" dur="1000"/>
                                        <p:tgtEl>
                                          <p:spTgt spid="2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wipe(left)">
                                      <p:cBhvr>
                                        <p:cTn id="34" dur="1000"/>
                                        <p:tgtEl>
                                          <p:spTgt spid="25"/>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wipe(left)">
                                      <p:cBhvr>
                                        <p:cTn id="38"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P spid="27" grpId="0"/>
      <p:bldP spid="28" grpId="0"/>
      <p:bldP spid="3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8">
            <a:extLst>
              <a:ext uri="{FF2B5EF4-FFF2-40B4-BE49-F238E27FC236}">
                <a16:creationId xmlns:a16="http://schemas.microsoft.com/office/drawing/2014/main" id="{F11F88B4-8A4E-4718-AF56-C663615DBCF4}"/>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Moving Average of Order 2</a:t>
            </a:r>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992EA2FD-F537-4E6C-AF27-296C53A1DD44}"/>
                  </a:ext>
                </a:extLst>
              </p:cNvPr>
              <p:cNvSpPr txBox="1"/>
              <p:nvPr/>
            </p:nvSpPr>
            <p:spPr>
              <a:xfrm>
                <a:off x="8148465" y="339212"/>
                <a:ext cx="3715172" cy="1785104"/>
              </a:xfrm>
              <a:prstGeom prst="rect">
                <a:avLst/>
              </a:prstGeom>
              <a:solidFill>
                <a:srgbClr val="CCFFCC"/>
              </a:solidFill>
            </p:spPr>
            <p:txBody>
              <a:bodyPr wrap="square" rtlCol="0">
                <a:spAutoFit/>
              </a:bodyPr>
              <a:lstStyle/>
              <a:p>
                <a:r>
                  <a:rPr lang="en-US" sz="2200" dirty="0"/>
                  <a:t>● MA(2) is stationary </a:t>
                </a:r>
                <a14:m>
                  <m:oMath xmlns:m="http://schemas.openxmlformats.org/officeDocument/2006/math">
                    <m:r>
                      <a:rPr lang="en-US" sz="2200" i="1" smtClean="0">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𝜃</m:t>
                        </m:r>
                      </m:e>
                      <m:sub>
                        <m:r>
                          <a:rPr lang="en-US" sz="2200" i="1">
                            <a:latin typeface="Cambria Math" panose="02040503050406030204" pitchFamily="18" charset="0"/>
                          </a:rPr>
                          <m:t>1</m:t>
                        </m:r>
                      </m:sub>
                    </m:sSub>
                  </m:oMath>
                </a14:m>
                <a:r>
                  <a:rPr lang="en-US" sz="2200" dirty="0"/>
                  <a:t>,</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𝜃</m:t>
                        </m:r>
                      </m:e>
                      <m:sub>
                        <m:r>
                          <a:rPr lang="en-US" sz="2200" b="0" i="1" smtClean="0">
                            <a:latin typeface="Cambria Math" panose="02040503050406030204" pitchFamily="18" charset="0"/>
                            <a:ea typeface="Cambria Math" panose="02040503050406030204" pitchFamily="18" charset="0"/>
                          </a:rPr>
                          <m:t>2</m:t>
                        </m:r>
                      </m:sub>
                    </m:sSub>
                  </m:oMath>
                </a14:m>
                <a:endParaRPr lang="en-US" sz="2200" dirty="0"/>
              </a:p>
              <a:p>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b="0" i="1" smtClean="0">
                            <a:latin typeface="Cambria Math" panose="02040503050406030204" pitchFamily="18" charset="0"/>
                          </a:rPr>
                          <m:t>0</m:t>
                        </m:r>
                      </m:sub>
                    </m:sSub>
                    <m:r>
                      <a:rPr lang="en-US" sz="2200" i="1">
                        <a:latin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0</m:t>
                        </m:r>
                      </m:sub>
                    </m:sSub>
                  </m:oMath>
                </a14:m>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b="0" i="1" smtClean="0">
                            <a:latin typeface="Cambria Math" panose="02040503050406030204" pitchFamily="18" charset="0"/>
                          </a:rPr>
                          <m:t>1</m:t>
                        </m:r>
                      </m:sub>
                    </m:sSub>
                    <m:r>
                      <a:rPr lang="en-US" sz="2200" i="1">
                        <a:latin typeface="Cambria Math" panose="02040503050406030204" pitchFamily="18" charset="0"/>
                      </a:rPr>
                      <m:t>=</m:t>
                    </m:r>
                    <m:r>
                      <a:rPr lang="en-US" sz="2200" i="1">
                        <a:latin typeface="Cambria Math" panose="02040503050406030204" pitchFamily="18" charset="0"/>
                        <a:ea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𝜃</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0</m:t>
                        </m:r>
                      </m:sub>
                    </m:sSub>
                  </m:oMath>
                </a14:m>
                <a:endParaRPr lang="en-US" sz="2200" dirty="0"/>
              </a:p>
              <a:p>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b="0" i="1" smtClean="0">
                            <a:latin typeface="Cambria Math" panose="02040503050406030204" pitchFamily="18" charset="0"/>
                          </a:rPr>
                          <m:t>2</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2</m:t>
                        </m:r>
                      </m:sub>
                    </m:sSub>
                    <m:sSub>
                      <m:sSubPr>
                        <m:ctrlPr>
                          <a:rPr lang="en-US" sz="2200" i="1">
                            <a:latin typeface="Cambria Math" panose="02040503050406030204" pitchFamily="18" charset="0"/>
                          </a:rPr>
                        </m:ctrlPr>
                      </m:sSubPr>
                      <m:e>
                        <m:r>
                          <a:rPr lang="en-US" sz="2200" i="1">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𝜃</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𝜃</m:t>
                        </m:r>
                      </m:e>
                      <m:sub>
                        <m:r>
                          <a:rPr lang="en-US" sz="2200" i="1">
                            <a:latin typeface="Cambria Math" panose="02040503050406030204" pitchFamily="18" charset="0"/>
                            <a:ea typeface="Cambria Math" panose="02040503050406030204" pitchFamily="18" charset="0"/>
                          </a:rPr>
                          <m:t>2</m:t>
                        </m:r>
                      </m:sub>
                    </m:sSub>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0</m:t>
                        </m:r>
                      </m:sub>
                    </m:sSub>
                  </m:oMath>
                </a14:m>
                <a:endParaRPr lang="en-US" sz="2200" dirty="0"/>
              </a:p>
              <a:p>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b="0" i="1" smtClean="0">
                            <a:latin typeface="Cambria Math" panose="02040503050406030204" pitchFamily="18" charset="0"/>
                          </a:rPr>
                          <m:t>3</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3</m:t>
                        </m:r>
                      </m:sub>
                    </m:sSub>
                    <m:sSub>
                      <m:sSubPr>
                        <m:ctrlPr>
                          <a:rPr lang="en-US" sz="2200" i="1">
                            <a:latin typeface="Cambria Math" panose="02040503050406030204" pitchFamily="18" charset="0"/>
                          </a:rPr>
                        </m:ctrlPr>
                      </m:sSubPr>
                      <m:e>
                        <m:r>
                          <a:rPr lang="en-US" sz="2200" i="1">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𝜃</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2</m:t>
                        </m:r>
                      </m:sub>
                    </m:sSub>
                    <m:sSub>
                      <m:sSubPr>
                        <m:ctrlPr>
                          <a:rPr lang="en-US" sz="2200" i="1">
                            <a:latin typeface="Cambria Math" panose="02040503050406030204" pitchFamily="18" charset="0"/>
                          </a:rPr>
                        </m:ctrlPr>
                      </m:sSubPr>
                      <m:e>
                        <m:r>
                          <a:rPr lang="en-US" sz="2200" i="1">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𝜃</m:t>
                        </m:r>
                      </m:e>
                      <m:sub>
                        <m:r>
                          <a:rPr lang="en-US" sz="2200" i="1">
                            <a:latin typeface="Cambria Math" panose="02040503050406030204" pitchFamily="18" charset="0"/>
                            <a:ea typeface="Cambria Math" panose="02040503050406030204" pitchFamily="18" charset="0"/>
                          </a:rPr>
                          <m:t>2</m:t>
                        </m:r>
                      </m:sub>
                    </m:sSub>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1</m:t>
                        </m:r>
                      </m:sub>
                    </m:sSub>
                  </m:oMath>
                </a14:m>
                <a:endParaRPr lang="en-US" sz="2200" dirty="0"/>
              </a:p>
              <a:p>
                <a:pPr/>
                <a14:m>
                  <m:oMathPara xmlns:m="http://schemas.openxmlformats.org/officeDocument/2006/math">
                    <m:oMathParaPr>
                      <m:jc m:val="left"/>
                    </m:oMathParaPr>
                    <m:oMath xmlns:m="http://schemas.openxmlformats.org/officeDocument/2006/math">
                      <m:r>
                        <a:rPr lang="en-US" sz="2200" i="1" smtClean="0">
                          <a:latin typeface="Cambria Math" panose="02040503050406030204" pitchFamily="18" charset="0"/>
                        </a:rPr>
                        <m:t>⋮</m:t>
                      </m:r>
                    </m:oMath>
                  </m:oMathPara>
                </a14:m>
                <a:endParaRPr lang="en-US" sz="2200" dirty="0"/>
              </a:p>
            </p:txBody>
          </p:sp>
        </mc:Choice>
        <mc:Fallback xmlns="">
          <p:sp>
            <p:nvSpPr>
              <p:cNvPr id="35" name="TextBox 34">
                <a:extLst>
                  <a:ext uri="{FF2B5EF4-FFF2-40B4-BE49-F238E27FC236}">
                    <a16:creationId xmlns:a16="http://schemas.microsoft.com/office/drawing/2014/main" id="{992EA2FD-F537-4E6C-AF27-296C53A1DD44}"/>
                  </a:ext>
                </a:extLst>
              </p:cNvPr>
              <p:cNvSpPr txBox="1">
                <a:spLocks noRot="1" noChangeAspect="1" noMove="1" noResize="1" noEditPoints="1" noAdjustHandles="1" noChangeArrowheads="1" noChangeShapeType="1" noTextEdit="1"/>
              </p:cNvSpPr>
              <p:nvPr/>
            </p:nvSpPr>
            <p:spPr>
              <a:xfrm>
                <a:off x="8148465" y="339212"/>
                <a:ext cx="3715172" cy="1785104"/>
              </a:xfrm>
              <a:prstGeom prst="rect">
                <a:avLst/>
              </a:prstGeom>
              <a:blipFill>
                <a:blip r:embed="rId3"/>
                <a:stretch>
                  <a:fillRect l="-2135" t="-23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2E980A2C-3501-42E1-AD52-54B625742A31}"/>
                  </a:ext>
                </a:extLst>
              </p:cNvPr>
              <p:cNvSpPr txBox="1"/>
              <p:nvPr/>
            </p:nvSpPr>
            <p:spPr>
              <a:xfrm>
                <a:off x="1062425" y="2234255"/>
                <a:ext cx="3519049"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𝜃</m:t>
                          </m:r>
                        </m:e>
                        <m:sub>
                          <m:r>
                            <a:rPr lang="en-US" sz="2200" b="0" i="1" smtClean="0">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b="0" i="1" smtClean="0">
                              <a:latin typeface="Cambria Math" panose="02040503050406030204" pitchFamily="18" charset="0"/>
                            </a:rPr>
                            <m:t>−1</m:t>
                          </m:r>
                        </m:sub>
                      </m:sSub>
                      <m:sSub>
                        <m:sSubPr>
                          <m:ctrlPr>
                            <a:rPr lang="en-US" sz="2200" i="1">
                              <a:latin typeface="Cambria Math" panose="02040503050406030204" pitchFamily="18" charset="0"/>
                            </a:rPr>
                          </m:ctrlPr>
                        </m:sSubPr>
                        <m:e>
                          <m:r>
                            <a:rPr lang="en-US" sz="2200" b="0" i="1" smtClean="0">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𝜃</m:t>
                          </m:r>
                        </m:e>
                        <m:sub>
                          <m:r>
                            <a:rPr lang="en-US" sz="2200" b="0" i="1" smtClean="0">
                              <a:latin typeface="Cambria Math" panose="02040503050406030204" pitchFamily="18" charset="0"/>
                              <a:ea typeface="Cambria Math" panose="02040503050406030204" pitchFamily="18" charset="0"/>
                            </a:rPr>
                            <m:t>2</m:t>
                          </m:r>
                        </m:sub>
                      </m:sSub>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i="1">
                              <a:latin typeface="Cambria Math" panose="02040503050406030204" pitchFamily="18" charset="0"/>
                            </a:rPr>
                            <m:t>−2</m:t>
                          </m:r>
                        </m:sub>
                      </m:sSub>
                    </m:oMath>
                  </m:oMathPara>
                </a14:m>
                <a:endParaRPr lang="en-US" sz="2200" dirty="0"/>
              </a:p>
            </p:txBody>
          </p:sp>
        </mc:Choice>
        <mc:Fallback xmlns="">
          <p:sp>
            <p:nvSpPr>
              <p:cNvPr id="96" name="TextBox 95">
                <a:extLst>
                  <a:ext uri="{FF2B5EF4-FFF2-40B4-BE49-F238E27FC236}">
                    <a16:creationId xmlns:a16="http://schemas.microsoft.com/office/drawing/2014/main" id="{2E980A2C-3501-42E1-AD52-54B625742A31}"/>
                  </a:ext>
                </a:extLst>
              </p:cNvPr>
              <p:cNvSpPr txBox="1">
                <a:spLocks noRot="1" noChangeAspect="1" noMove="1" noResize="1" noEditPoints="1" noAdjustHandles="1" noChangeArrowheads="1" noChangeShapeType="1" noTextEdit="1"/>
              </p:cNvSpPr>
              <p:nvPr/>
            </p:nvSpPr>
            <p:spPr>
              <a:xfrm>
                <a:off x="1062425" y="2234255"/>
                <a:ext cx="3519049" cy="430887"/>
              </a:xfrm>
              <a:prstGeom prst="rect">
                <a:avLst/>
              </a:prstGeom>
              <a:blipFill>
                <a:blip r:embed="rId4"/>
                <a:stretch>
                  <a:fillRect b="-1429"/>
                </a:stretch>
              </a:blipFill>
            </p:spPr>
            <p:txBody>
              <a:bodyPr/>
              <a:lstStyle/>
              <a:p>
                <a:r>
                  <a:rPr lang="en-US">
                    <a:noFill/>
                  </a:rPr>
                  <a:t> </a:t>
                </a:r>
              </a:p>
            </p:txBody>
          </p:sp>
        </mc:Fallback>
      </mc:AlternateContent>
      <p:sp>
        <p:nvSpPr>
          <p:cNvPr id="97" name="TextBox 96">
            <a:extLst>
              <a:ext uri="{FF2B5EF4-FFF2-40B4-BE49-F238E27FC236}">
                <a16:creationId xmlns:a16="http://schemas.microsoft.com/office/drawing/2014/main" id="{2BC6F0E6-414A-4481-99F5-02E37CA27D27}"/>
              </a:ext>
            </a:extLst>
          </p:cNvPr>
          <p:cNvSpPr txBox="1"/>
          <p:nvPr/>
        </p:nvSpPr>
        <p:spPr>
          <a:xfrm>
            <a:off x="849868" y="1414913"/>
            <a:ext cx="7061759" cy="830997"/>
          </a:xfrm>
          <a:prstGeom prst="rect">
            <a:avLst/>
          </a:prstGeom>
          <a:noFill/>
        </p:spPr>
        <p:txBody>
          <a:bodyPr wrap="square">
            <a:spAutoFit/>
          </a:bodyPr>
          <a:lstStyle/>
          <a:p>
            <a:r>
              <a:rPr lang="en-US" sz="2400" dirty="0"/>
              <a:t>The following time series is a MA(2). Compute the ACF function and discuss stationarity. </a:t>
            </a:r>
          </a:p>
        </p:txBody>
      </p:sp>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2232CF85-5BB2-4639-9245-0364716123E4}"/>
                  </a:ext>
                </a:extLst>
              </p:cNvPr>
              <p:cNvSpPr txBox="1"/>
              <p:nvPr/>
            </p:nvSpPr>
            <p:spPr>
              <a:xfrm>
                <a:off x="4581474" y="2228637"/>
                <a:ext cx="2303262" cy="4419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 </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m:t>
                          </m:r>
                        </m:e>
                        <m:sup>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𝑑</m:t>
                          </m:r>
                        </m:sup>
                      </m:sSup>
                      <m:r>
                        <a:rPr lang="en-US" sz="2200" b="0" i="1" smtClean="0">
                          <a:latin typeface="Cambria Math" panose="02040503050406030204" pitchFamily="18" charset="0"/>
                        </a:rPr>
                        <m:t> </m:t>
                      </m:r>
                      <m:r>
                        <a:rPr lang="en-US" sz="2200" b="0" i="1" smtClean="0">
                          <a:latin typeface="Cambria Math" panose="02040503050406030204" pitchFamily="18" charset="0"/>
                        </a:rPr>
                        <m:t>𝑁</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0, </m:t>
                          </m:r>
                          <m:r>
                            <a:rPr lang="en-US" sz="2200" b="0" i="1" smtClean="0">
                              <a:latin typeface="Cambria Math" panose="02040503050406030204" pitchFamily="18" charset="0"/>
                              <a:ea typeface="Cambria Math" panose="02040503050406030204" pitchFamily="18" charset="0"/>
                            </a:rPr>
                            <m:t>𝜎</m:t>
                          </m:r>
                        </m:e>
                      </m:d>
                    </m:oMath>
                  </m:oMathPara>
                </a14:m>
                <a:endParaRPr lang="en-US" sz="2200" dirty="0"/>
              </a:p>
            </p:txBody>
          </p:sp>
        </mc:Choice>
        <mc:Fallback xmlns="">
          <p:sp>
            <p:nvSpPr>
              <p:cNvPr id="98" name="TextBox 97">
                <a:extLst>
                  <a:ext uri="{FF2B5EF4-FFF2-40B4-BE49-F238E27FC236}">
                    <a16:creationId xmlns:a16="http://schemas.microsoft.com/office/drawing/2014/main" id="{2232CF85-5BB2-4639-9245-0364716123E4}"/>
                  </a:ext>
                </a:extLst>
              </p:cNvPr>
              <p:cNvSpPr txBox="1">
                <a:spLocks noRot="1" noChangeAspect="1" noMove="1" noResize="1" noEditPoints="1" noAdjustHandles="1" noChangeArrowheads="1" noChangeShapeType="1" noTextEdit="1"/>
              </p:cNvSpPr>
              <p:nvPr/>
            </p:nvSpPr>
            <p:spPr>
              <a:xfrm>
                <a:off x="4581474" y="2228637"/>
                <a:ext cx="2303262" cy="44191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23F66E8A-AE59-4051-9D5C-B9D48A5EF325}"/>
                  </a:ext>
                </a:extLst>
              </p:cNvPr>
              <p:cNvSpPr txBox="1"/>
              <p:nvPr/>
            </p:nvSpPr>
            <p:spPr>
              <a:xfrm>
                <a:off x="677042" y="2848843"/>
                <a:ext cx="1732460"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𝜇</m:t>
                          </m:r>
                        </m:e>
                        <m:sub>
                          <m:r>
                            <a:rPr lang="en-US" sz="2200" b="0" i="1" smtClean="0">
                              <a:latin typeface="Cambria Math" panose="02040503050406030204" pitchFamily="18" charset="0"/>
                            </a:rPr>
                            <m:t>𝑡</m:t>
                          </m:r>
                        </m:sub>
                      </m:sSub>
                      <m:r>
                        <a:rPr lang="en-US" sz="2200" b="0" i="1" smtClean="0">
                          <a:latin typeface="Cambria Math" panose="02040503050406030204" pitchFamily="18" charset="0"/>
                        </a:rPr>
                        <m:t>=</m:t>
                      </m:r>
                      <m:r>
                        <a:rPr lang="en-US" sz="2200" b="0" i="1" smtClean="0">
                          <a:latin typeface="Cambria Math" panose="02040503050406030204" pitchFamily="18" charset="0"/>
                        </a:rPr>
                        <m:t>𝐸</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e>
                      </m:d>
                    </m:oMath>
                  </m:oMathPara>
                </a14:m>
                <a:endParaRPr lang="en-US" sz="2200" dirty="0"/>
              </a:p>
            </p:txBody>
          </p:sp>
        </mc:Choice>
        <mc:Fallback xmlns="">
          <p:sp>
            <p:nvSpPr>
              <p:cNvPr id="99" name="TextBox 98">
                <a:extLst>
                  <a:ext uri="{FF2B5EF4-FFF2-40B4-BE49-F238E27FC236}">
                    <a16:creationId xmlns:a16="http://schemas.microsoft.com/office/drawing/2014/main" id="{23F66E8A-AE59-4051-9D5C-B9D48A5EF325}"/>
                  </a:ext>
                </a:extLst>
              </p:cNvPr>
              <p:cNvSpPr txBox="1">
                <a:spLocks noRot="1" noChangeAspect="1" noMove="1" noResize="1" noEditPoints="1" noAdjustHandles="1" noChangeArrowheads="1" noChangeShapeType="1" noTextEdit="1"/>
              </p:cNvSpPr>
              <p:nvPr/>
            </p:nvSpPr>
            <p:spPr>
              <a:xfrm>
                <a:off x="677042" y="2848843"/>
                <a:ext cx="1732460" cy="430887"/>
              </a:xfrm>
              <a:prstGeom prst="rect">
                <a:avLst/>
              </a:prstGeom>
              <a:blipFill>
                <a:blip r:embed="rId6"/>
                <a:stretch>
                  <a:fillRect b="-70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id="{33B3BFE7-B27E-4E9D-AE83-AC3C5EAF735B}"/>
                  </a:ext>
                </a:extLst>
              </p:cNvPr>
              <p:cNvSpPr txBox="1"/>
              <p:nvPr/>
            </p:nvSpPr>
            <p:spPr>
              <a:xfrm>
                <a:off x="2132038" y="2858721"/>
                <a:ext cx="3296641"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r>
                        <a:rPr lang="en-US" sz="2200" b="0" i="1" smtClean="0">
                          <a:latin typeface="Cambria Math" panose="02040503050406030204" pitchFamily="18" charset="0"/>
                        </a:rPr>
                        <m:t>𝐸</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sSub>
                            <m:sSubPr>
                              <m:ctrlPr>
                                <a:rPr lang="en-US" sz="2200" i="1">
                                  <a:latin typeface="Cambria Math" panose="02040503050406030204" pitchFamily="18" charset="0"/>
                                </a:rPr>
                              </m:ctrlPr>
                            </m:sSubPr>
                            <m:e>
                              <m:r>
                                <a:rPr lang="en-US" sz="2200" i="1">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𝜃</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𝜃</m:t>
                              </m:r>
                            </m:e>
                            <m:sub>
                              <m:r>
                                <a:rPr lang="en-US" sz="2200" i="1">
                                  <a:latin typeface="Cambria Math" panose="02040503050406030204" pitchFamily="18" charset="0"/>
                                  <a:ea typeface="Cambria Math" panose="02040503050406030204" pitchFamily="18" charset="0"/>
                                </a:rPr>
                                <m:t>2</m:t>
                              </m:r>
                            </m:sub>
                          </m:sSub>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i="1">
                                  <a:latin typeface="Cambria Math" panose="02040503050406030204" pitchFamily="18" charset="0"/>
                                </a:rPr>
                                <m:t>−2</m:t>
                              </m:r>
                            </m:sub>
                          </m:sSub>
                        </m:e>
                      </m:d>
                    </m:oMath>
                  </m:oMathPara>
                </a14:m>
                <a:endParaRPr lang="en-US" sz="2200" dirty="0"/>
              </a:p>
            </p:txBody>
          </p:sp>
        </mc:Choice>
        <mc:Fallback xmlns="">
          <p:sp>
            <p:nvSpPr>
              <p:cNvPr id="100" name="TextBox 99">
                <a:extLst>
                  <a:ext uri="{FF2B5EF4-FFF2-40B4-BE49-F238E27FC236}">
                    <a16:creationId xmlns:a16="http://schemas.microsoft.com/office/drawing/2014/main" id="{33B3BFE7-B27E-4E9D-AE83-AC3C5EAF735B}"/>
                  </a:ext>
                </a:extLst>
              </p:cNvPr>
              <p:cNvSpPr txBox="1">
                <a:spLocks noRot="1" noChangeAspect="1" noMove="1" noResize="1" noEditPoints="1" noAdjustHandles="1" noChangeArrowheads="1" noChangeShapeType="1" noTextEdit="1"/>
              </p:cNvSpPr>
              <p:nvPr/>
            </p:nvSpPr>
            <p:spPr>
              <a:xfrm>
                <a:off x="2132038" y="2858721"/>
                <a:ext cx="3296641" cy="43088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2" name="TextBox 101">
                <a:extLst>
                  <a:ext uri="{FF2B5EF4-FFF2-40B4-BE49-F238E27FC236}">
                    <a16:creationId xmlns:a16="http://schemas.microsoft.com/office/drawing/2014/main" id="{C6799C6C-7556-402D-A6C2-E4DC00E26BF6}"/>
                  </a:ext>
                </a:extLst>
              </p:cNvPr>
              <p:cNvSpPr txBox="1"/>
              <p:nvPr/>
            </p:nvSpPr>
            <p:spPr>
              <a:xfrm>
                <a:off x="628617" y="3370209"/>
                <a:ext cx="2087915"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ea typeface="Cambria Math" panose="02040503050406030204" pitchFamily="18" charset="0"/>
                            </a:rPr>
                            <m:t>0</m:t>
                          </m:r>
                        </m:sub>
                      </m:sSub>
                      <m:r>
                        <a:rPr lang="en-US" sz="2200" b="0" i="1" smtClean="0">
                          <a:latin typeface="Cambria Math" panose="02040503050406030204" pitchFamily="18" charset="0"/>
                        </a:rPr>
                        <m:t>=</m:t>
                      </m:r>
                      <m:r>
                        <a:rPr lang="en-US" sz="2200" i="1">
                          <a:latin typeface="Cambria Math" panose="02040503050406030204" pitchFamily="18" charset="0"/>
                        </a:rPr>
                        <m:t>𝑉𝑎𝑟</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e>
                      </m:d>
                    </m:oMath>
                  </m:oMathPara>
                </a14:m>
                <a:endParaRPr lang="en-US" sz="2200" dirty="0"/>
              </a:p>
            </p:txBody>
          </p:sp>
        </mc:Choice>
        <mc:Fallback xmlns="">
          <p:sp>
            <p:nvSpPr>
              <p:cNvPr id="102" name="TextBox 101">
                <a:extLst>
                  <a:ext uri="{FF2B5EF4-FFF2-40B4-BE49-F238E27FC236}">
                    <a16:creationId xmlns:a16="http://schemas.microsoft.com/office/drawing/2014/main" id="{C6799C6C-7556-402D-A6C2-E4DC00E26BF6}"/>
                  </a:ext>
                </a:extLst>
              </p:cNvPr>
              <p:cNvSpPr txBox="1">
                <a:spLocks noRot="1" noChangeAspect="1" noMove="1" noResize="1" noEditPoints="1" noAdjustHandles="1" noChangeArrowheads="1" noChangeShapeType="1" noTextEdit="1"/>
              </p:cNvSpPr>
              <p:nvPr/>
            </p:nvSpPr>
            <p:spPr>
              <a:xfrm>
                <a:off x="628617" y="3370209"/>
                <a:ext cx="2087915" cy="430887"/>
              </a:xfrm>
              <a:prstGeom prst="rect">
                <a:avLst/>
              </a:prstGeom>
              <a:blipFill>
                <a:blip r:embed="rId8"/>
                <a:stretch>
                  <a:fillRect b="-56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3" name="TextBox 102">
                <a:extLst>
                  <a:ext uri="{FF2B5EF4-FFF2-40B4-BE49-F238E27FC236}">
                    <a16:creationId xmlns:a16="http://schemas.microsoft.com/office/drawing/2014/main" id="{551B9FE9-4824-42CE-9C1D-D572D897CDBB}"/>
                  </a:ext>
                </a:extLst>
              </p:cNvPr>
              <p:cNvSpPr txBox="1"/>
              <p:nvPr/>
            </p:nvSpPr>
            <p:spPr>
              <a:xfrm>
                <a:off x="2409977" y="3370313"/>
                <a:ext cx="3698657"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r>
                        <a:rPr lang="en-US" sz="2200" i="1">
                          <a:latin typeface="Cambria Math" panose="02040503050406030204" pitchFamily="18" charset="0"/>
                        </a:rPr>
                        <m:t>𝑉𝑎𝑟</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sSub>
                            <m:sSubPr>
                              <m:ctrlPr>
                                <a:rPr lang="en-US" sz="2200" i="1">
                                  <a:latin typeface="Cambria Math" panose="02040503050406030204" pitchFamily="18" charset="0"/>
                                </a:rPr>
                              </m:ctrlPr>
                            </m:sSubPr>
                            <m:e>
                              <m:r>
                                <a:rPr lang="en-US" sz="2200" i="1">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𝜃</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𝜃</m:t>
                              </m:r>
                            </m:e>
                            <m:sub>
                              <m:r>
                                <a:rPr lang="en-US" sz="2200" i="1">
                                  <a:latin typeface="Cambria Math" panose="02040503050406030204" pitchFamily="18" charset="0"/>
                                  <a:ea typeface="Cambria Math" panose="02040503050406030204" pitchFamily="18" charset="0"/>
                                </a:rPr>
                                <m:t>2</m:t>
                              </m:r>
                            </m:sub>
                          </m:sSub>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i="1">
                                  <a:latin typeface="Cambria Math" panose="02040503050406030204" pitchFamily="18" charset="0"/>
                                </a:rPr>
                                <m:t>−2</m:t>
                              </m:r>
                            </m:sub>
                          </m:sSub>
                        </m:e>
                      </m:d>
                    </m:oMath>
                  </m:oMathPara>
                </a14:m>
                <a:endParaRPr lang="en-US" sz="2200" dirty="0"/>
              </a:p>
            </p:txBody>
          </p:sp>
        </mc:Choice>
        <mc:Fallback xmlns="">
          <p:sp>
            <p:nvSpPr>
              <p:cNvPr id="103" name="TextBox 102">
                <a:extLst>
                  <a:ext uri="{FF2B5EF4-FFF2-40B4-BE49-F238E27FC236}">
                    <a16:creationId xmlns:a16="http://schemas.microsoft.com/office/drawing/2014/main" id="{551B9FE9-4824-42CE-9C1D-D572D897CDBB}"/>
                  </a:ext>
                </a:extLst>
              </p:cNvPr>
              <p:cNvSpPr txBox="1">
                <a:spLocks noRot="1" noChangeAspect="1" noMove="1" noResize="1" noEditPoints="1" noAdjustHandles="1" noChangeArrowheads="1" noChangeShapeType="1" noTextEdit="1"/>
              </p:cNvSpPr>
              <p:nvPr/>
            </p:nvSpPr>
            <p:spPr>
              <a:xfrm>
                <a:off x="2409977" y="3370313"/>
                <a:ext cx="3698657" cy="430887"/>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5" name="TextBox 104">
                <a:extLst>
                  <a:ext uri="{FF2B5EF4-FFF2-40B4-BE49-F238E27FC236}">
                    <a16:creationId xmlns:a16="http://schemas.microsoft.com/office/drawing/2014/main" id="{2B7F25CD-04C0-4D05-A166-8C443A929112}"/>
                  </a:ext>
                </a:extLst>
              </p:cNvPr>
              <p:cNvSpPr txBox="1"/>
              <p:nvPr/>
            </p:nvSpPr>
            <p:spPr>
              <a:xfrm>
                <a:off x="5963673" y="3358141"/>
                <a:ext cx="2513413" cy="43550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ea typeface="Cambria Math" panose="02040503050406030204" pitchFamily="18" charset="0"/>
                        </a:rPr>
                        <m:t>=</m:t>
                      </m:r>
                      <m:d>
                        <m:dPr>
                          <m:ctrlPr>
                            <a:rPr lang="en-US" sz="2200" b="0" i="1" smtClean="0">
                              <a:latin typeface="Cambria Math" panose="02040503050406030204" pitchFamily="18" charset="0"/>
                              <a:ea typeface="Cambria Math" panose="02040503050406030204" pitchFamily="18" charset="0"/>
                            </a:rPr>
                          </m:ctrlPr>
                        </m:dPr>
                        <m:e>
                          <m:r>
                            <a:rPr lang="en-US" sz="2200" b="0" i="1" smtClean="0">
                              <a:latin typeface="Cambria Math" panose="02040503050406030204" pitchFamily="18" charset="0"/>
                              <a:ea typeface="Cambria Math" panose="02040503050406030204" pitchFamily="18" charset="0"/>
                            </a:rPr>
                            <m:t>1+</m:t>
                          </m:r>
                          <m:sSubSup>
                            <m:sSubSupPr>
                              <m:ctrlPr>
                                <a:rPr lang="en-US" sz="2200" b="0" i="1" smtClean="0">
                                  <a:latin typeface="Cambria Math" panose="02040503050406030204" pitchFamily="18" charset="0"/>
                                  <a:ea typeface="Cambria Math" panose="02040503050406030204" pitchFamily="18" charset="0"/>
                                </a:rPr>
                              </m:ctrlPr>
                            </m:sSubSupPr>
                            <m:e>
                              <m:r>
                                <a:rPr lang="en-US" sz="2200" b="0" i="1" smtClean="0">
                                  <a:latin typeface="Cambria Math" panose="02040503050406030204" pitchFamily="18" charset="0"/>
                                  <a:ea typeface="Cambria Math" panose="02040503050406030204" pitchFamily="18" charset="0"/>
                                </a:rPr>
                                <m:t>𝜃</m:t>
                              </m:r>
                            </m:e>
                            <m:sub>
                              <m:r>
                                <a:rPr lang="en-US" sz="2200" b="0" i="1" smtClean="0">
                                  <a:latin typeface="Cambria Math" panose="02040503050406030204" pitchFamily="18" charset="0"/>
                                  <a:ea typeface="Cambria Math" panose="02040503050406030204" pitchFamily="18" charset="0"/>
                                </a:rPr>
                                <m:t>1</m:t>
                              </m:r>
                            </m:sub>
                            <m:sup>
                              <m:r>
                                <a:rPr lang="en-US" sz="2200" b="0" i="1" smtClean="0">
                                  <a:latin typeface="Cambria Math" panose="02040503050406030204" pitchFamily="18" charset="0"/>
                                  <a:ea typeface="Cambria Math" panose="02040503050406030204" pitchFamily="18" charset="0"/>
                                </a:rPr>
                                <m:t>2</m:t>
                              </m:r>
                            </m:sup>
                          </m:sSubSup>
                          <m:r>
                            <a:rPr lang="en-US" sz="2200" i="1">
                              <a:latin typeface="Cambria Math" panose="02040503050406030204" pitchFamily="18" charset="0"/>
                              <a:ea typeface="Cambria Math" panose="02040503050406030204" pitchFamily="18" charset="0"/>
                            </a:rPr>
                            <m:t>+</m:t>
                          </m:r>
                          <m:sSubSup>
                            <m:sSubSupPr>
                              <m:ctrlPr>
                                <a:rPr lang="en-US" sz="2200" i="1">
                                  <a:latin typeface="Cambria Math" panose="02040503050406030204" pitchFamily="18" charset="0"/>
                                  <a:ea typeface="Cambria Math" panose="02040503050406030204" pitchFamily="18" charset="0"/>
                                </a:rPr>
                              </m:ctrlPr>
                            </m:sSubSupPr>
                            <m:e>
                              <m:r>
                                <a:rPr lang="en-US" sz="2200" i="1">
                                  <a:latin typeface="Cambria Math" panose="02040503050406030204" pitchFamily="18" charset="0"/>
                                  <a:ea typeface="Cambria Math" panose="02040503050406030204" pitchFamily="18" charset="0"/>
                                </a:rPr>
                                <m:t>𝜃</m:t>
                              </m:r>
                            </m:e>
                            <m:sub>
                              <m:r>
                                <a:rPr lang="en-US" sz="2200" b="0" i="1" smtClean="0">
                                  <a:latin typeface="Cambria Math" panose="02040503050406030204" pitchFamily="18" charset="0"/>
                                  <a:ea typeface="Cambria Math" panose="02040503050406030204" pitchFamily="18" charset="0"/>
                                </a:rPr>
                                <m:t>2</m:t>
                              </m:r>
                            </m:sub>
                            <m:sup>
                              <m:r>
                                <a:rPr lang="en-US" sz="2200" i="1">
                                  <a:latin typeface="Cambria Math" panose="02040503050406030204" pitchFamily="18" charset="0"/>
                                  <a:ea typeface="Cambria Math" panose="02040503050406030204" pitchFamily="18" charset="0"/>
                                </a:rPr>
                                <m:t>2</m:t>
                              </m:r>
                            </m:sup>
                          </m:sSubSup>
                        </m:e>
                      </m:d>
                      <m:r>
                        <a:rPr lang="en-US" sz="2200" b="0" i="1" smtClean="0">
                          <a:latin typeface="Cambria Math" panose="02040503050406030204" pitchFamily="18" charset="0"/>
                          <a:ea typeface="Cambria Math" panose="02040503050406030204" pitchFamily="18" charset="0"/>
                        </a:rPr>
                        <m:t> </m:t>
                      </m:r>
                      <m:sSup>
                        <m:sSupPr>
                          <m:ctrlPr>
                            <a:rPr lang="en-US" sz="2000" i="1">
                              <a:latin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𝜎</m:t>
                          </m:r>
                        </m:e>
                        <m:sup>
                          <m:r>
                            <a:rPr lang="en-US" sz="2000" i="1">
                              <a:latin typeface="Cambria Math" panose="02040503050406030204" pitchFamily="18" charset="0"/>
                            </a:rPr>
                            <m:t>2</m:t>
                          </m:r>
                        </m:sup>
                      </m:sSup>
                    </m:oMath>
                  </m:oMathPara>
                </a14:m>
                <a:endParaRPr lang="en-US" sz="2200" dirty="0"/>
              </a:p>
            </p:txBody>
          </p:sp>
        </mc:Choice>
        <mc:Fallback xmlns="">
          <p:sp>
            <p:nvSpPr>
              <p:cNvPr id="105" name="TextBox 104">
                <a:extLst>
                  <a:ext uri="{FF2B5EF4-FFF2-40B4-BE49-F238E27FC236}">
                    <a16:creationId xmlns:a16="http://schemas.microsoft.com/office/drawing/2014/main" id="{2B7F25CD-04C0-4D05-A166-8C443A929112}"/>
                  </a:ext>
                </a:extLst>
              </p:cNvPr>
              <p:cNvSpPr txBox="1">
                <a:spLocks noRot="1" noChangeAspect="1" noMove="1" noResize="1" noEditPoints="1" noAdjustHandles="1" noChangeArrowheads="1" noChangeShapeType="1" noTextEdit="1"/>
              </p:cNvSpPr>
              <p:nvPr/>
            </p:nvSpPr>
            <p:spPr>
              <a:xfrm>
                <a:off x="5963673" y="3358141"/>
                <a:ext cx="2513413" cy="435504"/>
              </a:xfrm>
              <a:prstGeom prst="rect">
                <a:avLst/>
              </a:prstGeom>
              <a:blipFill>
                <a:blip r:embed="rId10"/>
                <a:stretch>
                  <a:fillRect b="-42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79C52DC3-D7FC-4D17-8B2C-8C18160814DC}"/>
                  </a:ext>
                </a:extLst>
              </p:cNvPr>
              <p:cNvSpPr txBox="1"/>
              <p:nvPr/>
            </p:nvSpPr>
            <p:spPr>
              <a:xfrm>
                <a:off x="732636" y="3865134"/>
                <a:ext cx="2513414"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ea typeface="Cambria Math" panose="02040503050406030204" pitchFamily="18" charset="0"/>
                            </a:rPr>
                            <m:t>1</m:t>
                          </m:r>
                        </m:sub>
                      </m:sSub>
                      <m:r>
                        <a:rPr lang="en-US" sz="2200" b="0" i="1" smtClean="0">
                          <a:latin typeface="Cambria Math" panose="02040503050406030204" pitchFamily="18" charset="0"/>
                        </a:rPr>
                        <m:t>=</m:t>
                      </m:r>
                      <m:r>
                        <a:rPr lang="en-US" sz="2200" b="0" i="1" smtClean="0">
                          <a:latin typeface="Cambria Math" panose="02040503050406030204" pitchFamily="18" charset="0"/>
                        </a:rPr>
                        <m:t>𝐶𝑜𝑣</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b="0" i="1" smtClean="0">
                                  <a:latin typeface="Cambria Math" panose="02040503050406030204" pitchFamily="18" charset="0"/>
                                </a:rPr>
                                <m:t>−1</m:t>
                              </m:r>
                            </m:sub>
                          </m:sSub>
                        </m:e>
                      </m:d>
                    </m:oMath>
                  </m:oMathPara>
                </a14:m>
                <a:endParaRPr lang="en-US" sz="2200" dirty="0"/>
              </a:p>
            </p:txBody>
          </p:sp>
        </mc:Choice>
        <mc:Fallback xmlns="">
          <p:sp>
            <p:nvSpPr>
              <p:cNvPr id="106" name="TextBox 105">
                <a:extLst>
                  <a:ext uri="{FF2B5EF4-FFF2-40B4-BE49-F238E27FC236}">
                    <a16:creationId xmlns:a16="http://schemas.microsoft.com/office/drawing/2014/main" id="{79C52DC3-D7FC-4D17-8B2C-8C18160814DC}"/>
                  </a:ext>
                </a:extLst>
              </p:cNvPr>
              <p:cNvSpPr txBox="1">
                <a:spLocks noRot="1" noChangeAspect="1" noMove="1" noResize="1" noEditPoints="1" noAdjustHandles="1" noChangeArrowheads="1" noChangeShapeType="1" noTextEdit="1"/>
              </p:cNvSpPr>
              <p:nvPr/>
            </p:nvSpPr>
            <p:spPr>
              <a:xfrm>
                <a:off x="732636" y="3865134"/>
                <a:ext cx="2513414" cy="430887"/>
              </a:xfrm>
              <a:prstGeom prst="rect">
                <a:avLst/>
              </a:prstGeom>
              <a:blipFill>
                <a:blip r:embed="rId11"/>
                <a:stretch>
                  <a:fillRect b="-70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8" name="TextBox 107">
                <a:extLst>
                  <a:ext uri="{FF2B5EF4-FFF2-40B4-BE49-F238E27FC236}">
                    <a16:creationId xmlns:a16="http://schemas.microsoft.com/office/drawing/2014/main" id="{C4E99417-A7ED-42A9-B603-D7160325D074}"/>
                  </a:ext>
                </a:extLst>
              </p:cNvPr>
              <p:cNvSpPr txBox="1"/>
              <p:nvPr/>
            </p:nvSpPr>
            <p:spPr>
              <a:xfrm>
                <a:off x="2974091" y="3880459"/>
                <a:ext cx="2570122"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d>
                        <m:dPr>
                          <m:ctrlPr>
                            <a:rPr lang="en-US" sz="2200" b="0" i="1" smtClean="0">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𝜃</m:t>
                              </m:r>
                            </m:e>
                            <m:sub>
                              <m:r>
                                <a:rPr lang="en-US" sz="2200" i="1">
                                  <a:latin typeface="Cambria Math" panose="02040503050406030204" pitchFamily="18" charset="0"/>
                                </a:rPr>
                                <m:t>1</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𝜃</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𝜃</m:t>
                              </m:r>
                            </m:e>
                            <m:sub>
                              <m:r>
                                <a:rPr lang="en-US" sz="2200" b="0" i="1" smtClean="0">
                                  <a:latin typeface="Cambria Math" panose="02040503050406030204" pitchFamily="18" charset="0"/>
                                  <a:ea typeface="Cambria Math" panose="02040503050406030204" pitchFamily="18" charset="0"/>
                                </a:rPr>
                                <m:t>2</m:t>
                              </m:r>
                            </m:sub>
                          </m:sSub>
                        </m:e>
                      </m:d>
                      <m:sSup>
                        <m:sSupPr>
                          <m:ctrlPr>
                            <a:rPr lang="en-US" sz="2200" i="1">
                              <a:latin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𝜎</m:t>
                          </m:r>
                        </m:e>
                        <m:sup>
                          <m:r>
                            <a:rPr lang="en-US" sz="2200" i="1">
                              <a:latin typeface="Cambria Math" panose="02040503050406030204" pitchFamily="18" charset="0"/>
                            </a:rPr>
                            <m:t>2</m:t>
                          </m:r>
                        </m:sup>
                      </m:sSup>
                    </m:oMath>
                  </m:oMathPara>
                </a14:m>
                <a:endParaRPr lang="en-US" sz="2200" dirty="0"/>
              </a:p>
            </p:txBody>
          </p:sp>
        </mc:Choice>
        <mc:Fallback xmlns="">
          <p:sp>
            <p:nvSpPr>
              <p:cNvPr id="108" name="TextBox 107">
                <a:extLst>
                  <a:ext uri="{FF2B5EF4-FFF2-40B4-BE49-F238E27FC236}">
                    <a16:creationId xmlns:a16="http://schemas.microsoft.com/office/drawing/2014/main" id="{C4E99417-A7ED-42A9-B603-D7160325D074}"/>
                  </a:ext>
                </a:extLst>
              </p:cNvPr>
              <p:cNvSpPr txBox="1">
                <a:spLocks noRot="1" noChangeAspect="1" noMove="1" noResize="1" noEditPoints="1" noAdjustHandles="1" noChangeArrowheads="1" noChangeShapeType="1" noTextEdit="1"/>
              </p:cNvSpPr>
              <p:nvPr/>
            </p:nvSpPr>
            <p:spPr>
              <a:xfrm>
                <a:off x="2974091" y="3880459"/>
                <a:ext cx="2570122" cy="430887"/>
              </a:xfrm>
              <a:prstGeom prst="rect">
                <a:avLst/>
              </a:prstGeom>
              <a:blipFill>
                <a:blip r:embed="rId12"/>
                <a:stretch>
                  <a:fillRect b="-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3" name="TextBox 112">
                <a:extLst>
                  <a:ext uri="{FF2B5EF4-FFF2-40B4-BE49-F238E27FC236}">
                    <a16:creationId xmlns:a16="http://schemas.microsoft.com/office/drawing/2014/main" id="{0F4EE500-A142-452E-8BAD-9AF708BF818B}"/>
                  </a:ext>
                </a:extLst>
              </p:cNvPr>
              <p:cNvSpPr txBox="1"/>
              <p:nvPr/>
            </p:nvSpPr>
            <p:spPr>
              <a:xfrm>
                <a:off x="687816" y="5409275"/>
                <a:ext cx="1225235" cy="72949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smtClean="0">
                              <a:latin typeface="Cambria Math" panose="02040503050406030204" pitchFamily="18" charset="0"/>
                              <a:ea typeface="Cambria Math" panose="02040503050406030204" pitchFamily="18" charset="0"/>
                            </a:rPr>
                            <m:t>𝜌</m:t>
                          </m:r>
                        </m:e>
                        <m:sub>
                          <m:r>
                            <a:rPr lang="en-US" sz="2200" b="0" i="1" smtClean="0">
                              <a:latin typeface="Cambria Math" panose="02040503050406030204" pitchFamily="18" charset="0"/>
                              <a:ea typeface="Cambria Math" panose="02040503050406030204" pitchFamily="18" charset="0"/>
                            </a:rPr>
                            <m:t>𝑘</m:t>
                          </m:r>
                        </m:sub>
                      </m:sSub>
                      <m:r>
                        <a:rPr lang="en-US" sz="2200" b="0" i="1" smtClean="0">
                          <a:latin typeface="Cambria Math" panose="02040503050406030204" pitchFamily="18" charset="0"/>
                        </a:rPr>
                        <m:t>=</m:t>
                      </m:r>
                      <m:f>
                        <m:fPr>
                          <m:ctrlPr>
                            <a:rPr lang="en-US" sz="2200" i="1" smtClean="0">
                              <a:latin typeface="Cambria Math" panose="02040503050406030204" pitchFamily="18" charset="0"/>
                            </a:rPr>
                          </m:ctrlPr>
                        </m:fPr>
                        <m:num>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i="1">
                                  <a:latin typeface="Cambria Math" panose="02040503050406030204" pitchFamily="18" charset="0"/>
                                  <a:ea typeface="Cambria Math" panose="02040503050406030204" pitchFamily="18" charset="0"/>
                                </a:rPr>
                                <m:t>𝑘</m:t>
                              </m:r>
                            </m:sub>
                          </m:sSub>
                        </m:num>
                        <m:den>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i="1">
                                  <a:latin typeface="Cambria Math" panose="02040503050406030204" pitchFamily="18" charset="0"/>
                                  <a:ea typeface="Cambria Math" panose="02040503050406030204" pitchFamily="18" charset="0"/>
                                </a:rPr>
                                <m:t>0</m:t>
                              </m:r>
                            </m:sub>
                          </m:sSub>
                        </m:den>
                      </m:f>
                    </m:oMath>
                  </m:oMathPara>
                </a14:m>
                <a:endParaRPr lang="en-US" sz="2200" dirty="0"/>
              </a:p>
            </p:txBody>
          </p:sp>
        </mc:Choice>
        <mc:Fallback xmlns="">
          <p:sp>
            <p:nvSpPr>
              <p:cNvPr id="113" name="TextBox 112">
                <a:extLst>
                  <a:ext uri="{FF2B5EF4-FFF2-40B4-BE49-F238E27FC236}">
                    <a16:creationId xmlns:a16="http://schemas.microsoft.com/office/drawing/2014/main" id="{0F4EE500-A142-452E-8BAD-9AF708BF818B}"/>
                  </a:ext>
                </a:extLst>
              </p:cNvPr>
              <p:cNvSpPr txBox="1">
                <a:spLocks noRot="1" noChangeAspect="1" noMove="1" noResize="1" noEditPoints="1" noAdjustHandles="1" noChangeArrowheads="1" noChangeShapeType="1" noTextEdit="1"/>
              </p:cNvSpPr>
              <p:nvPr/>
            </p:nvSpPr>
            <p:spPr>
              <a:xfrm>
                <a:off x="687816" y="5409275"/>
                <a:ext cx="1225235" cy="729495"/>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7" name="TextBox 116">
                <a:extLst>
                  <a:ext uri="{FF2B5EF4-FFF2-40B4-BE49-F238E27FC236}">
                    <a16:creationId xmlns:a16="http://schemas.microsoft.com/office/drawing/2014/main" id="{6CD38761-8934-409B-A960-3E1A0F070BE5}"/>
                  </a:ext>
                </a:extLst>
              </p:cNvPr>
              <p:cNvSpPr txBox="1"/>
              <p:nvPr/>
            </p:nvSpPr>
            <p:spPr>
              <a:xfrm>
                <a:off x="8148465" y="2431817"/>
                <a:ext cx="3715172" cy="430887"/>
              </a:xfrm>
              <a:prstGeom prst="rect">
                <a:avLst/>
              </a:prstGeom>
              <a:solidFill>
                <a:srgbClr val="FFCCFF"/>
              </a:solidFill>
            </p:spPr>
            <p:txBody>
              <a:bodyPr wrap="square" rtlCol="0">
                <a:spAutoFit/>
              </a:bodyPr>
              <a:lstStyle/>
              <a:p>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𝜌</m:t>
                        </m:r>
                      </m:e>
                      <m:sub>
                        <m:r>
                          <a:rPr lang="en-US" sz="2200" i="1">
                            <a:latin typeface="Cambria Math" panose="02040503050406030204" pitchFamily="18" charset="0"/>
                            <a:ea typeface="Cambria Math" panose="02040503050406030204" pitchFamily="18" charset="0"/>
                          </a:rPr>
                          <m:t>𝑘</m:t>
                        </m:r>
                      </m:sub>
                    </m:sSub>
                    <m:r>
                      <a:rPr lang="en-US" sz="2200" i="1">
                        <a:latin typeface="Cambria Math" panose="02040503050406030204" pitchFamily="18" charset="0"/>
                        <a:ea typeface="Cambria Math" panose="02040503050406030204" pitchFamily="18" charset="0"/>
                      </a:rPr>
                      <m:t> </m:t>
                    </m:r>
                  </m:oMath>
                </a14:m>
                <a:r>
                  <a:rPr lang="en-US" sz="2200" dirty="0"/>
                  <a:t>is zero for </a:t>
                </a:r>
                <a14:m>
                  <m:oMath xmlns:m="http://schemas.openxmlformats.org/officeDocument/2006/math">
                    <m:r>
                      <a:rPr lang="en-US" sz="2200" i="1">
                        <a:latin typeface="Cambria Math" panose="02040503050406030204" pitchFamily="18" charset="0"/>
                      </a:rPr>
                      <m:t>𝑘</m:t>
                    </m:r>
                    <m:r>
                      <a:rPr lang="en-US" sz="2200" i="1">
                        <a:latin typeface="Cambria Math" panose="02040503050406030204" pitchFamily="18" charset="0"/>
                      </a:rPr>
                      <m:t>≥3</m:t>
                    </m:r>
                  </m:oMath>
                </a14:m>
                <a:endParaRPr lang="en-US" sz="2200" dirty="0"/>
              </a:p>
            </p:txBody>
          </p:sp>
        </mc:Choice>
        <mc:Fallback xmlns="">
          <p:sp>
            <p:nvSpPr>
              <p:cNvPr id="117" name="TextBox 116">
                <a:extLst>
                  <a:ext uri="{FF2B5EF4-FFF2-40B4-BE49-F238E27FC236}">
                    <a16:creationId xmlns:a16="http://schemas.microsoft.com/office/drawing/2014/main" id="{6CD38761-8934-409B-A960-3E1A0F070BE5}"/>
                  </a:ext>
                </a:extLst>
              </p:cNvPr>
              <p:cNvSpPr txBox="1">
                <a:spLocks noRot="1" noChangeAspect="1" noMove="1" noResize="1" noEditPoints="1" noAdjustHandles="1" noChangeArrowheads="1" noChangeShapeType="1" noTextEdit="1"/>
              </p:cNvSpPr>
              <p:nvPr/>
            </p:nvSpPr>
            <p:spPr>
              <a:xfrm>
                <a:off x="8148465" y="2431817"/>
                <a:ext cx="3715172" cy="430887"/>
              </a:xfrm>
              <a:prstGeom prst="rect">
                <a:avLst/>
              </a:prstGeom>
              <a:blipFill>
                <a:blip r:embed="rId14"/>
                <a:stretch>
                  <a:fillRect l="-328" t="-9859" b="-26761"/>
                </a:stretch>
              </a:blipFill>
            </p:spPr>
            <p:txBody>
              <a:bodyPr/>
              <a:lstStyle/>
              <a:p>
                <a:r>
                  <a:rPr lang="en-US">
                    <a:noFill/>
                  </a:rPr>
                  <a:t> </a:t>
                </a:r>
              </a:p>
            </p:txBody>
          </p:sp>
        </mc:Fallback>
      </mc:AlternateContent>
      <p:grpSp>
        <p:nvGrpSpPr>
          <p:cNvPr id="118" name="Group 117">
            <a:extLst>
              <a:ext uri="{FF2B5EF4-FFF2-40B4-BE49-F238E27FC236}">
                <a16:creationId xmlns:a16="http://schemas.microsoft.com/office/drawing/2014/main" id="{0DF1C2C6-1345-43F2-80F8-4CD0D263E7F9}"/>
              </a:ext>
            </a:extLst>
          </p:cNvPr>
          <p:cNvGrpSpPr/>
          <p:nvPr/>
        </p:nvGrpSpPr>
        <p:grpSpPr>
          <a:xfrm>
            <a:off x="8148465" y="4142179"/>
            <a:ext cx="3669494" cy="2500101"/>
            <a:chOff x="7542031" y="2493263"/>
            <a:chExt cx="4326032" cy="2808736"/>
          </a:xfrm>
        </p:grpSpPr>
        <p:cxnSp>
          <p:nvCxnSpPr>
            <p:cNvPr id="119" name="Straight Arrow Connector 118">
              <a:extLst>
                <a:ext uri="{FF2B5EF4-FFF2-40B4-BE49-F238E27FC236}">
                  <a16:creationId xmlns:a16="http://schemas.microsoft.com/office/drawing/2014/main" id="{6D73084F-3124-41C2-AE40-D984DE6AE1D6}"/>
                </a:ext>
              </a:extLst>
            </p:cNvPr>
            <p:cNvCxnSpPr>
              <a:cxnSpLocks/>
            </p:cNvCxnSpPr>
            <p:nvPr/>
          </p:nvCxnSpPr>
          <p:spPr>
            <a:xfrm flipV="1">
              <a:off x="8045581" y="2770262"/>
              <a:ext cx="21382" cy="253173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BE091FFA-A27C-45E9-9B17-C416E1046EFA}"/>
                </a:ext>
              </a:extLst>
            </p:cNvPr>
            <p:cNvCxnSpPr/>
            <p:nvPr/>
          </p:nvCxnSpPr>
          <p:spPr>
            <a:xfrm>
              <a:off x="7886966" y="4036830"/>
              <a:ext cx="384048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1" name="TextBox 120">
                  <a:extLst>
                    <a:ext uri="{FF2B5EF4-FFF2-40B4-BE49-F238E27FC236}">
                      <a16:creationId xmlns:a16="http://schemas.microsoft.com/office/drawing/2014/main" id="{4458312B-0897-4999-8AFB-B72C52AD28A7}"/>
                    </a:ext>
                  </a:extLst>
                </p:cNvPr>
                <p:cNvSpPr txBox="1"/>
                <p:nvPr/>
              </p:nvSpPr>
              <p:spPr>
                <a:xfrm>
                  <a:off x="11497129" y="4018018"/>
                  <a:ext cx="3709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𝑘</m:t>
                        </m:r>
                      </m:oMath>
                    </m:oMathPara>
                  </a14:m>
                  <a:endParaRPr lang="en-US" dirty="0"/>
                </a:p>
              </p:txBody>
            </p:sp>
          </mc:Choice>
          <mc:Fallback xmlns="">
            <p:sp>
              <p:nvSpPr>
                <p:cNvPr id="121" name="TextBox 120">
                  <a:extLst>
                    <a:ext uri="{FF2B5EF4-FFF2-40B4-BE49-F238E27FC236}">
                      <a16:creationId xmlns:a16="http://schemas.microsoft.com/office/drawing/2014/main" id="{4458312B-0897-4999-8AFB-B72C52AD28A7}"/>
                    </a:ext>
                  </a:extLst>
                </p:cNvPr>
                <p:cNvSpPr txBox="1">
                  <a:spLocks noRot="1" noChangeAspect="1" noMove="1" noResize="1" noEditPoints="1" noAdjustHandles="1" noChangeArrowheads="1" noChangeShapeType="1" noTextEdit="1"/>
                </p:cNvSpPr>
                <p:nvPr/>
              </p:nvSpPr>
              <p:spPr>
                <a:xfrm>
                  <a:off x="11497129" y="4018018"/>
                  <a:ext cx="370934" cy="369332"/>
                </a:xfrm>
                <a:prstGeom prst="rect">
                  <a:avLst/>
                </a:prstGeom>
                <a:blipFill>
                  <a:blip r:embed="rId15"/>
                  <a:stretch>
                    <a:fillRect b="-5556"/>
                  </a:stretch>
                </a:blipFill>
              </p:spPr>
              <p:txBody>
                <a:bodyPr/>
                <a:lstStyle/>
                <a:p>
                  <a:r>
                    <a:rPr lang="en-US">
                      <a:noFill/>
                    </a:rPr>
                    <a:t> </a:t>
                  </a:r>
                </a:p>
              </p:txBody>
            </p:sp>
          </mc:Fallback>
        </mc:AlternateContent>
        <p:cxnSp>
          <p:nvCxnSpPr>
            <p:cNvPr id="122" name="Straight Arrow Connector 121">
              <a:extLst>
                <a:ext uri="{FF2B5EF4-FFF2-40B4-BE49-F238E27FC236}">
                  <a16:creationId xmlns:a16="http://schemas.microsoft.com/office/drawing/2014/main" id="{C7869B96-9077-4DB5-A6E8-5AE6FC7F4802}"/>
                </a:ext>
              </a:extLst>
            </p:cNvPr>
            <p:cNvCxnSpPr/>
            <p:nvPr/>
          </p:nvCxnSpPr>
          <p:spPr>
            <a:xfrm flipV="1">
              <a:off x="9796910" y="394539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8AA30A08-4964-4E3F-94FD-5E531517415A}"/>
                </a:ext>
              </a:extLst>
            </p:cNvPr>
            <p:cNvSpPr txBox="1"/>
            <p:nvPr/>
          </p:nvSpPr>
          <p:spPr>
            <a:xfrm>
              <a:off x="9644510" y="4048498"/>
              <a:ext cx="301686" cy="369332"/>
            </a:xfrm>
            <a:prstGeom prst="rect">
              <a:avLst/>
            </a:prstGeom>
            <a:noFill/>
          </p:spPr>
          <p:txBody>
            <a:bodyPr wrap="none" rtlCol="0">
              <a:spAutoFit/>
            </a:bodyPr>
            <a:lstStyle/>
            <a:p>
              <a:r>
                <a:rPr lang="en-US" dirty="0"/>
                <a:t>3</a:t>
              </a:r>
            </a:p>
          </p:txBody>
        </p:sp>
        <p:sp>
          <p:nvSpPr>
            <p:cNvPr id="124" name="TextBox 123">
              <a:extLst>
                <a:ext uri="{FF2B5EF4-FFF2-40B4-BE49-F238E27FC236}">
                  <a16:creationId xmlns:a16="http://schemas.microsoft.com/office/drawing/2014/main" id="{7025F22B-1BE5-4B6D-AC2E-7CADDA69903F}"/>
                </a:ext>
              </a:extLst>
            </p:cNvPr>
            <p:cNvSpPr txBox="1"/>
            <p:nvPr/>
          </p:nvSpPr>
          <p:spPr>
            <a:xfrm>
              <a:off x="8252313" y="4048498"/>
              <a:ext cx="301686" cy="369332"/>
            </a:xfrm>
            <a:prstGeom prst="rect">
              <a:avLst/>
            </a:prstGeom>
            <a:noFill/>
          </p:spPr>
          <p:txBody>
            <a:bodyPr wrap="none" rtlCol="0">
              <a:spAutoFit/>
            </a:bodyPr>
            <a:lstStyle/>
            <a:p>
              <a:r>
                <a:rPr lang="en-US" dirty="0"/>
                <a:t>0</a:t>
              </a:r>
            </a:p>
          </p:txBody>
        </p:sp>
        <p:cxnSp>
          <p:nvCxnSpPr>
            <p:cNvPr id="125" name="Straight Arrow Connector 124">
              <a:extLst>
                <a:ext uri="{FF2B5EF4-FFF2-40B4-BE49-F238E27FC236}">
                  <a16:creationId xmlns:a16="http://schemas.microsoft.com/office/drawing/2014/main" id="{C61ADA3E-5843-41EC-B5D7-0CD742692D38}"/>
                </a:ext>
              </a:extLst>
            </p:cNvPr>
            <p:cNvCxnSpPr/>
            <p:nvPr/>
          </p:nvCxnSpPr>
          <p:spPr>
            <a:xfrm flipV="1">
              <a:off x="10262342" y="396063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FDDAD42D-3D0C-4ABA-A0AF-71DCB7230AC2}"/>
                </a:ext>
              </a:extLst>
            </p:cNvPr>
            <p:cNvSpPr txBox="1"/>
            <p:nvPr/>
          </p:nvSpPr>
          <p:spPr>
            <a:xfrm>
              <a:off x="10113056" y="4048498"/>
              <a:ext cx="301686" cy="369332"/>
            </a:xfrm>
            <a:prstGeom prst="rect">
              <a:avLst/>
            </a:prstGeom>
            <a:noFill/>
          </p:spPr>
          <p:txBody>
            <a:bodyPr wrap="none" rtlCol="0">
              <a:spAutoFit/>
            </a:bodyPr>
            <a:lstStyle/>
            <a:p>
              <a:r>
                <a:rPr lang="en-US" dirty="0"/>
                <a:t>4</a:t>
              </a:r>
            </a:p>
          </p:txBody>
        </p:sp>
        <p:cxnSp>
          <p:nvCxnSpPr>
            <p:cNvPr id="127" name="Straight Arrow Connector 126">
              <a:extLst>
                <a:ext uri="{FF2B5EF4-FFF2-40B4-BE49-F238E27FC236}">
                  <a16:creationId xmlns:a16="http://schemas.microsoft.com/office/drawing/2014/main" id="{1F416E4C-B903-4FC2-91E3-E28658E194B1}"/>
                </a:ext>
              </a:extLst>
            </p:cNvPr>
            <p:cNvCxnSpPr/>
            <p:nvPr/>
          </p:nvCxnSpPr>
          <p:spPr>
            <a:xfrm flipV="1">
              <a:off x="8054606" y="394539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AE8D6D65-8FE3-4CF6-96FC-9D3DDE9C6379}"/>
                </a:ext>
              </a:extLst>
            </p:cNvPr>
            <p:cNvCxnSpPr/>
            <p:nvPr/>
          </p:nvCxnSpPr>
          <p:spPr>
            <a:xfrm flipV="1">
              <a:off x="8408831" y="396063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9" name="TextBox 128">
                  <a:extLst>
                    <a:ext uri="{FF2B5EF4-FFF2-40B4-BE49-F238E27FC236}">
                      <a16:creationId xmlns:a16="http://schemas.microsoft.com/office/drawing/2014/main" id="{FEE82379-4F60-4AD7-964E-E0E057C9D1DA}"/>
                    </a:ext>
                  </a:extLst>
                </p:cNvPr>
                <p:cNvSpPr txBox="1"/>
                <p:nvPr/>
              </p:nvSpPr>
              <p:spPr>
                <a:xfrm>
                  <a:off x="7740708" y="2493263"/>
                  <a:ext cx="344852" cy="3111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i="1" smtClean="0">
                                <a:solidFill>
                                  <a:srgbClr val="FF0000"/>
                                </a:solidFill>
                                <a:latin typeface="Cambria Math" panose="02040503050406030204" pitchFamily="18" charset="0"/>
                                <a:ea typeface="Cambria Math" panose="02040503050406030204" pitchFamily="18" charset="0"/>
                              </a:rPr>
                              <m:t>𝜌</m:t>
                            </m:r>
                          </m:e>
                          <m:sub>
                            <m:r>
                              <a:rPr lang="en-US" b="0" i="1" smtClean="0">
                                <a:solidFill>
                                  <a:srgbClr val="FF0000"/>
                                </a:solidFill>
                                <a:latin typeface="Cambria Math" panose="02040503050406030204" pitchFamily="18" charset="0"/>
                              </a:rPr>
                              <m:t>𝑘</m:t>
                            </m:r>
                          </m:sub>
                        </m:sSub>
                      </m:oMath>
                    </m:oMathPara>
                  </a14:m>
                  <a:endParaRPr lang="en-US" dirty="0"/>
                </a:p>
              </p:txBody>
            </p:sp>
          </mc:Choice>
          <mc:Fallback xmlns="">
            <p:sp>
              <p:nvSpPr>
                <p:cNvPr id="129" name="TextBox 128">
                  <a:extLst>
                    <a:ext uri="{FF2B5EF4-FFF2-40B4-BE49-F238E27FC236}">
                      <a16:creationId xmlns:a16="http://schemas.microsoft.com/office/drawing/2014/main" id="{FEE82379-4F60-4AD7-964E-E0E057C9D1DA}"/>
                    </a:ext>
                  </a:extLst>
                </p:cNvPr>
                <p:cNvSpPr txBox="1">
                  <a:spLocks noRot="1" noChangeAspect="1" noMove="1" noResize="1" noEditPoints="1" noAdjustHandles="1" noChangeArrowheads="1" noChangeShapeType="1" noTextEdit="1"/>
                </p:cNvSpPr>
                <p:nvPr/>
              </p:nvSpPr>
              <p:spPr>
                <a:xfrm>
                  <a:off x="7740708" y="2493263"/>
                  <a:ext cx="344852" cy="311194"/>
                </a:xfrm>
                <a:prstGeom prst="rect">
                  <a:avLst/>
                </a:prstGeom>
                <a:blipFill>
                  <a:blip r:embed="rId16"/>
                  <a:stretch>
                    <a:fillRect l="-20833" r="-6250" b="-23913"/>
                  </a:stretch>
                </a:blipFill>
              </p:spPr>
              <p:txBody>
                <a:bodyPr/>
                <a:lstStyle/>
                <a:p>
                  <a:r>
                    <a:rPr lang="en-US">
                      <a:noFill/>
                    </a:rPr>
                    <a:t> </a:t>
                  </a:r>
                </a:p>
              </p:txBody>
            </p:sp>
          </mc:Fallback>
        </mc:AlternateContent>
        <p:cxnSp>
          <p:nvCxnSpPr>
            <p:cNvPr id="130" name="Straight Arrow Connector 129">
              <a:extLst>
                <a:ext uri="{FF2B5EF4-FFF2-40B4-BE49-F238E27FC236}">
                  <a16:creationId xmlns:a16="http://schemas.microsoft.com/office/drawing/2014/main" id="{B1598143-F99D-440B-9384-0A1000ED680A}"/>
                </a:ext>
              </a:extLst>
            </p:cNvPr>
            <p:cNvCxnSpPr/>
            <p:nvPr/>
          </p:nvCxnSpPr>
          <p:spPr>
            <a:xfrm flipV="1">
              <a:off x="8861912" y="3949506"/>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21643ABE-830A-45D9-800A-C8845FE8D8F4}"/>
                </a:ext>
              </a:extLst>
            </p:cNvPr>
            <p:cNvCxnSpPr/>
            <p:nvPr/>
          </p:nvCxnSpPr>
          <p:spPr>
            <a:xfrm flipV="1">
              <a:off x="9339702" y="3940032"/>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80DB9427-EB0A-45A3-A5A5-A79D5DDAD392}"/>
                </a:ext>
              </a:extLst>
            </p:cNvPr>
            <p:cNvSpPr txBox="1"/>
            <p:nvPr/>
          </p:nvSpPr>
          <p:spPr>
            <a:xfrm>
              <a:off x="8679428" y="3582468"/>
              <a:ext cx="301686" cy="369332"/>
            </a:xfrm>
            <a:prstGeom prst="rect">
              <a:avLst/>
            </a:prstGeom>
            <a:noFill/>
          </p:spPr>
          <p:txBody>
            <a:bodyPr wrap="none" rtlCol="0">
              <a:spAutoFit/>
            </a:bodyPr>
            <a:lstStyle/>
            <a:p>
              <a:r>
                <a:rPr lang="en-US" dirty="0"/>
                <a:t>1</a:t>
              </a:r>
            </a:p>
          </p:txBody>
        </p:sp>
        <p:sp>
          <p:nvSpPr>
            <p:cNvPr id="133" name="TextBox 132">
              <a:extLst>
                <a:ext uri="{FF2B5EF4-FFF2-40B4-BE49-F238E27FC236}">
                  <a16:creationId xmlns:a16="http://schemas.microsoft.com/office/drawing/2014/main" id="{377CB8A0-06E7-48F6-9FBE-7009F9188875}"/>
                </a:ext>
              </a:extLst>
            </p:cNvPr>
            <p:cNvSpPr txBox="1"/>
            <p:nvPr/>
          </p:nvSpPr>
          <p:spPr>
            <a:xfrm>
              <a:off x="9178851" y="3589118"/>
              <a:ext cx="301686" cy="369332"/>
            </a:xfrm>
            <a:prstGeom prst="rect">
              <a:avLst/>
            </a:prstGeom>
            <a:noFill/>
          </p:spPr>
          <p:txBody>
            <a:bodyPr wrap="none" rtlCol="0">
              <a:spAutoFit/>
            </a:bodyPr>
            <a:lstStyle/>
            <a:p>
              <a:r>
                <a:rPr lang="en-US" dirty="0"/>
                <a:t>2</a:t>
              </a:r>
            </a:p>
          </p:txBody>
        </p:sp>
        <p:cxnSp>
          <p:nvCxnSpPr>
            <p:cNvPr id="134" name="Straight Arrow Connector 133">
              <a:extLst>
                <a:ext uri="{FF2B5EF4-FFF2-40B4-BE49-F238E27FC236}">
                  <a16:creationId xmlns:a16="http://schemas.microsoft.com/office/drawing/2014/main" id="{0CB77B19-7CF7-4238-8B2F-06C184E98D33}"/>
                </a:ext>
              </a:extLst>
            </p:cNvPr>
            <p:cNvCxnSpPr/>
            <p:nvPr/>
          </p:nvCxnSpPr>
          <p:spPr>
            <a:xfrm flipV="1">
              <a:off x="10681240" y="3937013"/>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5" name="TextBox 134">
              <a:extLst>
                <a:ext uri="{FF2B5EF4-FFF2-40B4-BE49-F238E27FC236}">
                  <a16:creationId xmlns:a16="http://schemas.microsoft.com/office/drawing/2014/main" id="{EE4E7ADC-5879-4F3A-BD9C-206F7E7990AB}"/>
                </a:ext>
              </a:extLst>
            </p:cNvPr>
            <p:cNvSpPr txBox="1"/>
            <p:nvPr/>
          </p:nvSpPr>
          <p:spPr>
            <a:xfrm>
              <a:off x="10528840" y="4040121"/>
              <a:ext cx="301686" cy="369332"/>
            </a:xfrm>
            <a:prstGeom prst="rect">
              <a:avLst/>
            </a:prstGeom>
            <a:noFill/>
          </p:spPr>
          <p:txBody>
            <a:bodyPr wrap="none" rtlCol="0">
              <a:spAutoFit/>
            </a:bodyPr>
            <a:lstStyle/>
            <a:p>
              <a:r>
                <a:rPr lang="en-US" dirty="0"/>
                <a:t>5</a:t>
              </a:r>
            </a:p>
          </p:txBody>
        </p:sp>
        <p:cxnSp>
          <p:nvCxnSpPr>
            <p:cNvPr id="136" name="Straight Arrow Connector 135">
              <a:extLst>
                <a:ext uri="{FF2B5EF4-FFF2-40B4-BE49-F238E27FC236}">
                  <a16:creationId xmlns:a16="http://schemas.microsoft.com/office/drawing/2014/main" id="{07B08F1F-0FD2-46F2-9C32-3BBDD6C2514A}"/>
                </a:ext>
              </a:extLst>
            </p:cNvPr>
            <p:cNvCxnSpPr/>
            <p:nvPr/>
          </p:nvCxnSpPr>
          <p:spPr>
            <a:xfrm flipV="1">
              <a:off x="11146672" y="3952253"/>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7" name="TextBox 136">
              <a:extLst>
                <a:ext uri="{FF2B5EF4-FFF2-40B4-BE49-F238E27FC236}">
                  <a16:creationId xmlns:a16="http://schemas.microsoft.com/office/drawing/2014/main" id="{F68B02A3-7415-49FB-8C67-883B7557E563}"/>
                </a:ext>
              </a:extLst>
            </p:cNvPr>
            <p:cNvSpPr txBox="1"/>
            <p:nvPr/>
          </p:nvSpPr>
          <p:spPr>
            <a:xfrm>
              <a:off x="10997386" y="4040121"/>
              <a:ext cx="301686" cy="369332"/>
            </a:xfrm>
            <a:prstGeom prst="rect">
              <a:avLst/>
            </a:prstGeom>
            <a:noFill/>
          </p:spPr>
          <p:txBody>
            <a:bodyPr wrap="none" rtlCol="0">
              <a:spAutoFit/>
            </a:bodyPr>
            <a:lstStyle/>
            <a:p>
              <a:r>
                <a:rPr lang="en-US" dirty="0"/>
                <a:t>6</a:t>
              </a:r>
            </a:p>
          </p:txBody>
        </p:sp>
        <p:cxnSp>
          <p:nvCxnSpPr>
            <p:cNvPr id="138" name="Straight Arrow Connector 137">
              <a:extLst>
                <a:ext uri="{FF2B5EF4-FFF2-40B4-BE49-F238E27FC236}">
                  <a16:creationId xmlns:a16="http://schemas.microsoft.com/office/drawing/2014/main" id="{19A81F53-0838-401E-95A3-50721C8728B9}"/>
                </a:ext>
              </a:extLst>
            </p:cNvPr>
            <p:cNvCxnSpPr/>
            <p:nvPr/>
          </p:nvCxnSpPr>
          <p:spPr>
            <a:xfrm>
              <a:off x="7886966" y="3052408"/>
              <a:ext cx="3840480" cy="0"/>
            </a:xfrm>
            <a:prstGeom prst="straightConnector1">
              <a:avLst/>
            </a:prstGeom>
            <a:ln w="19050">
              <a:solidFill>
                <a:schemeClr val="bg1">
                  <a:lumMod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7777F00D-7ADB-4578-858F-8FBA97805003}"/>
                </a:ext>
              </a:extLst>
            </p:cNvPr>
            <p:cNvCxnSpPr/>
            <p:nvPr/>
          </p:nvCxnSpPr>
          <p:spPr>
            <a:xfrm>
              <a:off x="7886966" y="5070678"/>
              <a:ext cx="3840480" cy="0"/>
            </a:xfrm>
            <a:prstGeom prst="straightConnector1">
              <a:avLst/>
            </a:prstGeom>
            <a:ln w="19050">
              <a:solidFill>
                <a:schemeClr val="bg1">
                  <a:lumMod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140" name="TextBox 139">
              <a:extLst>
                <a:ext uri="{FF2B5EF4-FFF2-40B4-BE49-F238E27FC236}">
                  <a16:creationId xmlns:a16="http://schemas.microsoft.com/office/drawing/2014/main" id="{7E57116A-9998-49DA-A462-6509C75864E3}"/>
                </a:ext>
              </a:extLst>
            </p:cNvPr>
            <p:cNvSpPr txBox="1"/>
            <p:nvPr/>
          </p:nvSpPr>
          <p:spPr>
            <a:xfrm>
              <a:off x="7589865" y="2846462"/>
              <a:ext cx="301686" cy="369332"/>
            </a:xfrm>
            <a:prstGeom prst="rect">
              <a:avLst/>
            </a:prstGeom>
            <a:noFill/>
          </p:spPr>
          <p:txBody>
            <a:bodyPr wrap="none" rtlCol="0">
              <a:spAutoFit/>
            </a:bodyPr>
            <a:lstStyle/>
            <a:p>
              <a:r>
                <a:rPr lang="en-US" dirty="0"/>
                <a:t>1</a:t>
              </a:r>
            </a:p>
          </p:txBody>
        </p:sp>
        <p:sp>
          <p:nvSpPr>
            <p:cNvPr id="141" name="TextBox 140">
              <a:extLst>
                <a:ext uri="{FF2B5EF4-FFF2-40B4-BE49-F238E27FC236}">
                  <a16:creationId xmlns:a16="http://schemas.microsoft.com/office/drawing/2014/main" id="{63D31F2B-6DF3-4616-A8A7-3F460D7D23C0}"/>
                </a:ext>
              </a:extLst>
            </p:cNvPr>
            <p:cNvSpPr txBox="1"/>
            <p:nvPr/>
          </p:nvSpPr>
          <p:spPr>
            <a:xfrm>
              <a:off x="7542031" y="4886012"/>
              <a:ext cx="372218" cy="369332"/>
            </a:xfrm>
            <a:prstGeom prst="rect">
              <a:avLst/>
            </a:prstGeom>
            <a:noFill/>
          </p:spPr>
          <p:txBody>
            <a:bodyPr wrap="none" rtlCol="0">
              <a:spAutoFit/>
            </a:bodyPr>
            <a:lstStyle/>
            <a:p>
              <a:r>
                <a:rPr lang="en-US" dirty="0"/>
                <a:t>-1</a:t>
              </a:r>
            </a:p>
          </p:txBody>
        </p:sp>
      </p:grpSp>
      <p:cxnSp>
        <p:nvCxnSpPr>
          <p:cNvPr id="142" name="Straight Arrow Connector 141">
            <a:extLst>
              <a:ext uri="{FF2B5EF4-FFF2-40B4-BE49-F238E27FC236}">
                <a16:creationId xmlns:a16="http://schemas.microsoft.com/office/drawing/2014/main" id="{6F5909B4-6149-4875-A582-4A683CDE65EB}"/>
              </a:ext>
            </a:extLst>
          </p:cNvPr>
          <p:cNvCxnSpPr>
            <a:cxnSpLocks/>
          </p:cNvCxnSpPr>
          <p:nvPr/>
        </p:nvCxnSpPr>
        <p:spPr>
          <a:xfrm flipV="1">
            <a:off x="8877592" y="4658930"/>
            <a:ext cx="0" cy="841215"/>
          </a:xfrm>
          <a:prstGeom prst="straightConnector1">
            <a:avLst/>
          </a:prstGeom>
          <a:ln w="50800">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9" name="TextBox 148">
                <a:extLst>
                  <a:ext uri="{FF2B5EF4-FFF2-40B4-BE49-F238E27FC236}">
                    <a16:creationId xmlns:a16="http://schemas.microsoft.com/office/drawing/2014/main" id="{60932EA4-5ACB-4E83-8B3A-02D66F864AE4}"/>
                  </a:ext>
                </a:extLst>
              </p:cNvPr>
              <p:cNvSpPr txBox="1"/>
              <p:nvPr/>
            </p:nvSpPr>
            <p:spPr>
              <a:xfrm>
                <a:off x="1733796" y="5174893"/>
                <a:ext cx="2018599" cy="117320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d>
                        <m:dPr>
                          <m:begChr m:val="{"/>
                          <m:endChr m:val=""/>
                          <m:ctrlPr>
                            <a:rPr lang="en-US" sz="2200" b="0" i="1" smtClean="0">
                              <a:latin typeface="Cambria Math" panose="02040503050406030204" pitchFamily="18" charset="0"/>
                            </a:rPr>
                          </m:ctrlPr>
                        </m:dPr>
                        <m:e>
                          <m:m>
                            <m:mPr>
                              <m:mcs>
                                <m:mc>
                                  <m:mcPr>
                                    <m:count m:val="2"/>
                                    <m:mcJc m:val="center"/>
                                  </m:mcPr>
                                </m:mc>
                              </m:mcs>
                              <m:ctrlPr>
                                <a:rPr lang="en-US" sz="2200" b="0" i="1" smtClean="0">
                                  <a:latin typeface="Cambria Math" panose="02040503050406030204" pitchFamily="18" charset="0"/>
                                </a:rPr>
                              </m:ctrlPr>
                            </m:mPr>
                            <m:mr>
                              <m:e/>
                              <m:e>
                                <m:r>
                                  <a:rPr lang="en-US" sz="2200" b="0" i="1" smtClean="0">
                                    <a:latin typeface="Cambria Math" panose="02040503050406030204" pitchFamily="18" charset="0"/>
                                  </a:rPr>
                                  <m:t>                                             </m:t>
                                </m:r>
                                <m:r>
                                  <a:rPr lang="en-US" sz="2200" b="0" i="1" smtClean="0">
                                    <a:latin typeface="Cambria Math" panose="02040503050406030204" pitchFamily="18" charset="0"/>
                                  </a:rPr>
                                  <m:t>𝑘</m:t>
                                </m:r>
                                <m:r>
                                  <a:rPr lang="en-US" sz="2200" b="0" i="1" smtClean="0">
                                    <a:latin typeface="Cambria Math" panose="02040503050406030204" pitchFamily="18" charset="0"/>
                                  </a:rPr>
                                  <m:t>=1</m:t>
                                </m:r>
                              </m:e>
                            </m:mr>
                            <m:mr>
                              <m:e/>
                              <m:e>
                                <m:r>
                                  <a:rPr lang="en-US" sz="2200" b="0" i="1" smtClean="0">
                                    <a:latin typeface="Cambria Math" panose="02040503050406030204" pitchFamily="18" charset="0"/>
                                  </a:rPr>
                                  <m:t>                                             </m:t>
                                </m:r>
                                <m:r>
                                  <a:rPr lang="en-US" sz="2200" b="0" i="1" smtClean="0">
                                    <a:latin typeface="Cambria Math" panose="02040503050406030204" pitchFamily="18" charset="0"/>
                                  </a:rPr>
                                  <m:t>𝑘</m:t>
                                </m:r>
                                <m:r>
                                  <a:rPr lang="en-US" sz="2200" b="0" i="1" smtClean="0">
                                    <a:latin typeface="Cambria Math" panose="02040503050406030204" pitchFamily="18" charset="0"/>
                                  </a:rPr>
                                  <m:t>=2</m:t>
                                </m:r>
                              </m:e>
                            </m:mr>
                            <m:mr>
                              <m:e/>
                              <m:e>
                                <m:r>
                                  <a:rPr lang="en-US" sz="2200" b="0" i="1" smtClean="0">
                                    <a:latin typeface="Cambria Math" panose="02040503050406030204" pitchFamily="18" charset="0"/>
                                  </a:rPr>
                                  <m:t>                                            </m:t>
                                </m:r>
                                <m:r>
                                  <a:rPr lang="en-US" sz="2200" b="0" i="1" smtClean="0">
                                    <a:latin typeface="Cambria Math" panose="02040503050406030204" pitchFamily="18" charset="0"/>
                                  </a:rPr>
                                  <m:t>𝑘</m:t>
                                </m:r>
                                <m:r>
                                  <a:rPr lang="en-US" sz="2200" b="0" i="1" smtClean="0">
                                    <a:latin typeface="Cambria Math" panose="02040503050406030204" pitchFamily="18" charset="0"/>
                                  </a:rPr>
                                  <m:t>≥3</m:t>
                                </m:r>
                              </m:e>
                            </m:mr>
                          </m:m>
                        </m:e>
                      </m:d>
                    </m:oMath>
                  </m:oMathPara>
                </a14:m>
                <a:endParaRPr lang="en-US" sz="2200" dirty="0"/>
              </a:p>
            </p:txBody>
          </p:sp>
        </mc:Choice>
        <mc:Fallback xmlns="">
          <p:sp>
            <p:nvSpPr>
              <p:cNvPr id="149" name="TextBox 148">
                <a:extLst>
                  <a:ext uri="{FF2B5EF4-FFF2-40B4-BE49-F238E27FC236}">
                    <a16:creationId xmlns:a16="http://schemas.microsoft.com/office/drawing/2014/main" id="{60932EA4-5ACB-4E83-8B3A-02D66F864AE4}"/>
                  </a:ext>
                </a:extLst>
              </p:cNvPr>
              <p:cNvSpPr txBox="1">
                <a:spLocks noRot="1" noChangeAspect="1" noMove="1" noResize="1" noEditPoints="1" noAdjustHandles="1" noChangeArrowheads="1" noChangeShapeType="1" noTextEdit="1"/>
              </p:cNvSpPr>
              <p:nvPr/>
            </p:nvSpPr>
            <p:spPr>
              <a:xfrm>
                <a:off x="1733796" y="5174893"/>
                <a:ext cx="2018599" cy="1173206"/>
              </a:xfrm>
              <a:prstGeom prst="rect">
                <a:avLst/>
              </a:prstGeom>
              <a:blipFill>
                <a:blip r:embed="rId17"/>
                <a:stretch>
                  <a:fillRect r="-1237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1" name="TextBox 150">
                <a:extLst>
                  <a:ext uri="{FF2B5EF4-FFF2-40B4-BE49-F238E27FC236}">
                    <a16:creationId xmlns:a16="http://schemas.microsoft.com/office/drawing/2014/main" id="{F65CD661-FAEA-4341-9FB2-A6070D720574}"/>
                  </a:ext>
                </a:extLst>
              </p:cNvPr>
              <p:cNvSpPr txBox="1"/>
              <p:nvPr/>
            </p:nvSpPr>
            <p:spPr>
              <a:xfrm>
                <a:off x="2211985" y="5866161"/>
                <a:ext cx="464010"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0</m:t>
                      </m:r>
                    </m:oMath>
                  </m:oMathPara>
                </a14:m>
                <a:endParaRPr lang="en-US" sz="2200" dirty="0"/>
              </a:p>
            </p:txBody>
          </p:sp>
        </mc:Choice>
        <mc:Fallback xmlns="">
          <p:sp>
            <p:nvSpPr>
              <p:cNvPr id="151" name="TextBox 150">
                <a:extLst>
                  <a:ext uri="{FF2B5EF4-FFF2-40B4-BE49-F238E27FC236}">
                    <a16:creationId xmlns:a16="http://schemas.microsoft.com/office/drawing/2014/main" id="{F65CD661-FAEA-4341-9FB2-A6070D720574}"/>
                  </a:ext>
                </a:extLst>
              </p:cNvPr>
              <p:cNvSpPr txBox="1">
                <a:spLocks noRot="1" noChangeAspect="1" noMove="1" noResize="1" noEditPoints="1" noAdjustHandles="1" noChangeArrowheads="1" noChangeShapeType="1" noTextEdit="1"/>
              </p:cNvSpPr>
              <p:nvPr/>
            </p:nvSpPr>
            <p:spPr>
              <a:xfrm>
                <a:off x="2211985" y="5866161"/>
                <a:ext cx="464010" cy="430887"/>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2" name="TextBox 151">
                <a:extLst>
                  <a:ext uri="{FF2B5EF4-FFF2-40B4-BE49-F238E27FC236}">
                    <a16:creationId xmlns:a16="http://schemas.microsoft.com/office/drawing/2014/main" id="{1CD3783F-8BC2-4739-B8A1-18D0207848D2}"/>
                  </a:ext>
                </a:extLst>
              </p:cNvPr>
              <p:cNvSpPr txBox="1"/>
              <p:nvPr/>
            </p:nvSpPr>
            <p:spPr>
              <a:xfrm>
                <a:off x="627750" y="4859154"/>
                <a:ext cx="1225235"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ea typeface="Cambria Math" panose="02040503050406030204" pitchFamily="18" charset="0"/>
                            </a:rPr>
                            <m:t>𝑘</m:t>
                          </m:r>
                        </m:sub>
                      </m:sSub>
                      <m:r>
                        <a:rPr lang="en-US" sz="2200" b="0" i="1" smtClean="0">
                          <a:latin typeface="Cambria Math" panose="02040503050406030204" pitchFamily="18" charset="0"/>
                        </a:rPr>
                        <m:t>=0</m:t>
                      </m:r>
                    </m:oMath>
                  </m:oMathPara>
                </a14:m>
                <a:endParaRPr lang="en-US" sz="2200" dirty="0"/>
              </a:p>
            </p:txBody>
          </p:sp>
        </mc:Choice>
        <mc:Fallback xmlns="">
          <p:sp>
            <p:nvSpPr>
              <p:cNvPr id="152" name="TextBox 151">
                <a:extLst>
                  <a:ext uri="{FF2B5EF4-FFF2-40B4-BE49-F238E27FC236}">
                    <a16:creationId xmlns:a16="http://schemas.microsoft.com/office/drawing/2014/main" id="{1CD3783F-8BC2-4739-B8A1-18D0207848D2}"/>
                  </a:ext>
                </a:extLst>
              </p:cNvPr>
              <p:cNvSpPr txBox="1">
                <a:spLocks noRot="1" noChangeAspect="1" noMove="1" noResize="1" noEditPoints="1" noAdjustHandles="1" noChangeArrowheads="1" noChangeShapeType="1" noTextEdit="1"/>
              </p:cNvSpPr>
              <p:nvPr/>
            </p:nvSpPr>
            <p:spPr>
              <a:xfrm>
                <a:off x="627750" y="4859154"/>
                <a:ext cx="1225235" cy="430887"/>
              </a:xfrm>
              <a:prstGeom prst="rect">
                <a:avLst/>
              </a:prstGeom>
              <a:blipFill>
                <a:blip r:embed="rId19"/>
                <a:stretch>
                  <a:fillRect b="-70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A4833261-23E3-49CD-921B-D8986F1264E6}"/>
                  </a:ext>
                </a:extLst>
              </p:cNvPr>
              <p:cNvSpPr/>
              <p:nvPr/>
            </p:nvSpPr>
            <p:spPr>
              <a:xfrm>
                <a:off x="1945558" y="4859154"/>
                <a:ext cx="1695784" cy="43088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200" b="0" i="1" smtClean="0">
                          <a:latin typeface="Cambria Math" panose="02040503050406030204" pitchFamily="18" charset="0"/>
                        </a:rPr>
                        <m:t>𝑘</m:t>
                      </m:r>
                      <m:r>
                        <a:rPr lang="en-US" sz="2200" b="0" i="1" smtClean="0">
                          <a:latin typeface="Cambria Math" panose="02040503050406030204" pitchFamily="18" charset="0"/>
                        </a:rPr>
                        <m:t>=3,…</m:t>
                      </m:r>
                    </m:oMath>
                  </m:oMathPara>
                </a14:m>
                <a:endParaRPr lang="en-US" sz="2200" dirty="0"/>
              </a:p>
            </p:txBody>
          </p:sp>
        </mc:Choice>
        <mc:Fallback xmlns="">
          <p:sp>
            <p:nvSpPr>
              <p:cNvPr id="4" name="Rectangle 3">
                <a:extLst>
                  <a:ext uri="{FF2B5EF4-FFF2-40B4-BE49-F238E27FC236}">
                    <a16:creationId xmlns:a16="http://schemas.microsoft.com/office/drawing/2014/main" id="{A4833261-23E3-49CD-921B-D8986F1264E6}"/>
                  </a:ext>
                </a:extLst>
              </p:cNvPr>
              <p:cNvSpPr>
                <a:spLocks noRot="1" noChangeAspect="1" noMove="1" noResize="1" noEditPoints="1" noAdjustHandles="1" noChangeArrowheads="1" noChangeShapeType="1" noTextEdit="1"/>
              </p:cNvSpPr>
              <p:nvPr/>
            </p:nvSpPr>
            <p:spPr>
              <a:xfrm>
                <a:off x="1945558" y="4859154"/>
                <a:ext cx="1695784" cy="430887"/>
              </a:xfrm>
              <a:prstGeom prst="rect">
                <a:avLst/>
              </a:prstGeom>
              <a:blipFill>
                <a:blip r:embed="rId20"/>
                <a:stretch>
                  <a:fillRect l="-3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4" name="TextBox 153">
                <a:extLst>
                  <a:ext uri="{FF2B5EF4-FFF2-40B4-BE49-F238E27FC236}">
                    <a16:creationId xmlns:a16="http://schemas.microsoft.com/office/drawing/2014/main" id="{F8E0A49A-C51B-45B8-96EB-9F3B7AD5C019}"/>
                  </a:ext>
                </a:extLst>
              </p:cNvPr>
              <p:cNvSpPr txBox="1"/>
              <p:nvPr/>
            </p:nvSpPr>
            <p:spPr>
              <a:xfrm>
                <a:off x="2110672" y="5243570"/>
                <a:ext cx="3326849" cy="40421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𝜃</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𝜃</m:t>
                          </m:r>
                        </m:e>
                        <m:sub>
                          <m:r>
                            <a:rPr lang="en-US" sz="2000" i="1">
                              <a:latin typeface="Cambria Math" panose="02040503050406030204" pitchFamily="18" charset="0"/>
                            </a:rPr>
                            <m:t>1</m:t>
                          </m:r>
                        </m:sub>
                      </m:sSub>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𝜃</m:t>
                          </m:r>
                        </m:e>
                        <m:sub>
                          <m:r>
                            <a:rPr lang="en-US" sz="2000" i="1">
                              <a:latin typeface="Cambria Math" panose="02040503050406030204" pitchFamily="18" charset="0"/>
                              <a:ea typeface="Cambria Math" panose="02040503050406030204" pitchFamily="18" charset="0"/>
                            </a:rPr>
                            <m:t>2</m:t>
                          </m:r>
                        </m:sub>
                      </m:sSub>
                      <m:r>
                        <a:rPr lang="en-US" sz="2000" b="0" i="1" smtClean="0">
                          <a:latin typeface="Cambria Math" panose="02040503050406030204" pitchFamily="18" charset="0"/>
                          <a:ea typeface="Cambria Math" panose="02040503050406030204" pitchFamily="18" charset="0"/>
                        </a:rPr>
                        <m:t>)/</m:t>
                      </m:r>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1+</m:t>
                          </m:r>
                          <m:sSubSup>
                            <m:sSubSupPr>
                              <m:ctrlPr>
                                <a:rPr lang="en-US" sz="2000" i="1">
                                  <a:latin typeface="Cambria Math" panose="02040503050406030204" pitchFamily="18" charset="0"/>
                                  <a:ea typeface="Cambria Math" panose="02040503050406030204" pitchFamily="18" charset="0"/>
                                </a:rPr>
                              </m:ctrlPr>
                            </m:sSubSupPr>
                            <m:e>
                              <m:r>
                                <a:rPr lang="en-US" sz="2000" i="1">
                                  <a:latin typeface="Cambria Math" panose="02040503050406030204" pitchFamily="18" charset="0"/>
                                  <a:ea typeface="Cambria Math" panose="02040503050406030204" pitchFamily="18" charset="0"/>
                                </a:rPr>
                                <m:t>𝜃</m:t>
                              </m:r>
                            </m:e>
                            <m:sub>
                              <m:r>
                                <a:rPr lang="en-US" sz="2000" i="1">
                                  <a:latin typeface="Cambria Math" panose="02040503050406030204" pitchFamily="18" charset="0"/>
                                  <a:ea typeface="Cambria Math" panose="02040503050406030204" pitchFamily="18" charset="0"/>
                                </a:rPr>
                                <m:t>1</m:t>
                              </m:r>
                            </m:sub>
                            <m:sup>
                              <m:r>
                                <a:rPr lang="en-US" sz="2000" i="1">
                                  <a:latin typeface="Cambria Math" panose="02040503050406030204" pitchFamily="18" charset="0"/>
                                  <a:ea typeface="Cambria Math" panose="02040503050406030204" pitchFamily="18" charset="0"/>
                                </a:rPr>
                                <m:t>2</m:t>
                              </m:r>
                            </m:sup>
                          </m:sSubSup>
                          <m:r>
                            <a:rPr lang="en-US" sz="2000" i="1">
                              <a:latin typeface="Cambria Math" panose="02040503050406030204" pitchFamily="18" charset="0"/>
                              <a:ea typeface="Cambria Math" panose="02040503050406030204" pitchFamily="18" charset="0"/>
                            </a:rPr>
                            <m:t>+</m:t>
                          </m:r>
                          <m:sSubSup>
                            <m:sSubSupPr>
                              <m:ctrlPr>
                                <a:rPr lang="en-US" sz="2000" i="1">
                                  <a:latin typeface="Cambria Math" panose="02040503050406030204" pitchFamily="18" charset="0"/>
                                  <a:ea typeface="Cambria Math" panose="02040503050406030204" pitchFamily="18" charset="0"/>
                                </a:rPr>
                              </m:ctrlPr>
                            </m:sSubSupPr>
                            <m:e>
                              <m:r>
                                <a:rPr lang="en-US" sz="2000" i="1">
                                  <a:latin typeface="Cambria Math" panose="02040503050406030204" pitchFamily="18" charset="0"/>
                                  <a:ea typeface="Cambria Math" panose="02040503050406030204" pitchFamily="18" charset="0"/>
                                </a:rPr>
                                <m:t>𝜃</m:t>
                              </m:r>
                            </m:e>
                            <m:sub>
                              <m:r>
                                <a:rPr lang="en-US" sz="2000" i="1">
                                  <a:latin typeface="Cambria Math" panose="02040503050406030204" pitchFamily="18" charset="0"/>
                                  <a:ea typeface="Cambria Math" panose="02040503050406030204" pitchFamily="18" charset="0"/>
                                </a:rPr>
                                <m:t>2</m:t>
                              </m:r>
                            </m:sub>
                            <m:sup>
                              <m:r>
                                <a:rPr lang="en-US" sz="2000" i="1">
                                  <a:latin typeface="Cambria Math" panose="02040503050406030204" pitchFamily="18" charset="0"/>
                                  <a:ea typeface="Cambria Math" panose="02040503050406030204" pitchFamily="18" charset="0"/>
                                </a:rPr>
                                <m:t>2</m:t>
                              </m:r>
                            </m:sup>
                          </m:sSubSup>
                        </m:e>
                      </m:d>
                    </m:oMath>
                  </m:oMathPara>
                </a14:m>
                <a:endParaRPr lang="en-US" sz="2000" dirty="0"/>
              </a:p>
            </p:txBody>
          </p:sp>
        </mc:Choice>
        <mc:Fallback xmlns="">
          <p:sp>
            <p:nvSpPr>
              <p:cNvPr id="154" name="TextBox 153">
                <a:extLst>
                  <a:ext uri="{FF2B5EF4-FFF2-40B4-BE49-F238E27FC236}">
                    <a16:creationId xmlns:a16="http://schemas.microsoft.com/office/drawing/2014/main" id="{F8E0A49A-C51B-45B8-96EB-9F3B7AD5C019}"/>
                  </a:ext>
                </a:extLst>
              </p:cNvPr>
              <p:cNvSpPr txBox="1">
                <a:spLocks noRot="1" noChangeAspect="1" noMove="1" noResize="1" noEditPoints="1" noAdjustHandles="1" noChangeArrowheads="1" noChangeShapeType="1" noTextEdit="1"/>
              </p:cNvSpPr>
              <p:nvPr/>
            </p:nvSpPr>
            <p:spPr>
              <a:xfrm>
                <a:off x="2110672" y="5243570"/>
                <a:ext cx="3326849" cy="404213"/>
              </a:xfrm>
              <a:prstGeom prst="rect">
                <a:avLst/>
              </a:prstGeom>
              <a:blipFill>
                <a:blip r:embed="rId21"/>
                <a:stretch>
                  <a:fillRect b="-16667"/>
                </a:stretch>
              </a:blipFill>
            </p:spPr>
            <p:txBody>
              <a:bodyPr/>
              <a:lstStyle/>
              <a:p>
                <a:r>
                  <a:rPr lang="en-US">
                    <a:noFill/>
                  </a:rPr>
                  <a:t> </a:t>
                </a:r>
              </a:p>
            </p:txBody>
          </p:sp>
        </mc:Fallback>
      </mc:AlternateContent>
      <p:cxnSp>
        <p:nvCxnSpPr>
          <p:cNvPr id="155" name="Straight Arrow Connector 154">
            <a:extLst>
              <a:ext uri="{FF2B5EF4-FFF2-40B4-BE49-F238E27FC236}">
                <a16:creationId xmlns:a16="http://schemas.microsoft.com/office/drawing/2014/main" id="{B2AF73E1-3E44-4DB6-842A-15D2C90C394F}"/>
              </a:ext>
            </a:extLst>
          </p:cNvPr>
          <p:cNvCxnSpPr>
            <a:cxnSpLocks/>
          </p:cNvCxnSpPr>
          <p:nvPr/>
        </p:nvCxnSpPr>
        <p:spPr>
          <a:xfrm flipH="1">
            <a:off x="9668239" y="5522106"/>
            <a:ext cx="620" cy="356616"/>
          </a:xfrm>
          <a:prstGeom prst="straightConnector1">
            <a:avLst/>
          </a:prstGeom>
          <a:ln w="44450">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57" name="Oval 156">
            <a:extLst>
              <a:ext uri="{FF2B5EF4-FFF2-40B4-BE49-F238E27FC236}">
                <a16:creationId xmlns:a16="http://schemas.microsoft.com/office/drawing/2014/main" id="{A009ABC3-E583-4831-A9CB-5EEA66E0339E}"/>
              </a:ext>
            </a:extLst>
          </p:cNvPr>
          <p:cNvSpPr/>
          <p:nvPr/>
        </p:nvSpPr>
        <p:spPr>
          <a:xfrm>
            <a:off x="10027737" y="5446476"/>
            <a:ext cx="109728" cy="1097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DEDDAA4B-6807-478B-883E-D289B0EF906D}"/>
              </a:ext>
            </a:extLst>
          </p:cNvPr>
          <p:cNvSpPr/>
          <p:nvPr/>
        </p:nvSpPr>
        <p:spPr>
          <a:xfrm>
            <a:off x="10409523" y="5436342"/>
            <a:ext cx="109728" cy="1097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671EFA1F-FA83-44DD-B9EA-5067188720C5}"/>
              </a:ext>
            </a:extLst>
          </p:cNvPr>
          <p:cNvSpPr/>
          <p:nvPr/>
        </p:nvSpPr>
        <p:spPr>
          <a:xfrm>
            <a:off x="10761241" y="5446476"/>
            <a:ext cx="109728" cy="1097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14D1F013-7541-45B2-A4FA-6A50E4833DE7}"/>
              </a:ext>
            </a:extLst>
          </p:cNvPr>
          <p:cNvSpPr/>
          <p:nvPr/>
        </p:nvSpPr>
        <p:spPr>
          <a:xfrm>
            <a:off x="11141109" y="5445042"/>
            <a:ext cx="109728" cy="1097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61" name="TextBox 160">
                <a:extLst>
                  <a:ext uri="{FF2B5EF4-FFF2-40B4-BE49-F238E27FC236}">
                    <a16:creationId xmlns:a16="http://schemas.microsoft.com/office/drawing/2014/main" id="{20C18350-64B0-4F82-9700-1F291FAC9BC8}"/>
                  </a:ext>
                </a:extLst>
              </p:cNvPr>
              <p:cNvSpPr txBox="1"/>
              <p:nvPr/>
            </p:nvSpPr>
            <p:spPr>
              <a:xfrm>
                <a:off x="5326011" y="2862704"/>
                <a:ext cx="648812" cy="4357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ea typeface="Cambria Math" panose="02040503050406030204" pitchFamily="18" charset="0"/>
                        </a:rPr>
                        <m:t>=0</m:t>
                      </m:r>
                    </m:oMath>
                  </m:oMathPara>
                </a14:m>
                <a:endParaRPr lang="en-US" sz="2200" dirty="0"/>
              </a:p>
            </p:txBody>
          </p:sp>
        </mc:Choice>
        <mc:Fallback xmlns="">
          <p:sp>
            <p:nvSpPr>
              <p:cNvPr id="161" name="TextBox 160">
                <a:extLst>
                  <a:ext uri="{FF2B5EF4-FFF2-40B4-BE49-F238E27FC236}">
                    <a16:creationId xmlns:a16="http://schemas.microsoft.com/office/drawing/2014/main" id="{20C18350-64B0-4F82-9700-1F291FAC9BC8}"/>
                  </a:ext>
                </a:extLst>
              </p:cNvPr>
              <p:cNvSpPr txBox="1">
                <a:spLocks noRot="1" noChangeAspect="1" noMove="1" noResize="1" noEditPoints="1" noAdjustHandles="1" noChangeArrowheads="1" noChangeShapeType="1" noTextEdit="1"/>
              </p:cNvSpPr>
              <p:nvPr/>
            </p:nvSpPr>
            <p:spPr>
              <a:xfrm>
                <a:off x="5326011" y="2862704"/>
                <a:ext cx="648812" cy="435747"/>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2" name="TextBox 161">
                <a:extLst>
                  <a:ext uri="{FF2B5EF4-FFF2-40B4-BE49-F238E27FC236}">
                    <a16:creationId xmlns:a16="http://schemas.microsoft.com/office/drawing/2014/main" id="{FFD3AB7D-43BA-4161-AC68-858DC94457CE}"/>
                  </a:ext>
                </a:extLst>
              </p:cNvPr>
              <p:cNvSpPr txBox="1"/>
              <p:nvPr/>
            </p:nvSpPr>
            <p:spPr>
              <a:xfrm>
                <a:off x="9747739" y="4280837"/>
                <a:ext cx="223349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𝜃</m:t>
                          </m:r>
                        </m:e>
                        <m:sub>
                          <m:r>
                            <a:rPr lang="en-US" sz="1800" b="0" i="1" smtClean="0">
                              <a:latin typeface="Cambria Math" panose="02040503050406030204" pitchFamily="18" charset="0"/>
                              <a:ea typeface="Cambria Math" panose="02040503050406030204" pitchFamily="18" charset="0"/>
                            </a:rPr>
                            <m:t>1</m:t>
                          </m:r>
                        </m:sub>
                      </m:sSub>
                      <m:r>
                        <a:rPr lang="en-US" sz="1800" b="0" i="1" smtClean="0">
                          <a:latin typeface="Cambria Math" panose="02040503050406030204" pitchFamily="18" charset="0"/>
                          <a:ea typeface="Cambria Math" panose="02040503050406030204" pitchFamily="18" charset="0"/>
                        </a:rPr>
                        <m:t>=0.8,</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5</m:t>
                      </m:r>
                    </m:oMath>
                  </m:oMathPara>
                </a14:m>
                <a:endParaRPr lang="en-US" dirty="0"/>
              </a:p>
            </p:txBody>
          </p:sp>
        </mc:Choice>
        <mc:Fallback xmlns="">
          <p:sp>
            <p:nvSpPr>
              <p:cNvPr id="162" name="TextBox 161">
                <a:extLst>
                  <a:ext uri="{FF2B5EF4-FFF2-40B4-BE49-F238E27FC236}">
                    <a16:creationId xmlns:a16="http://schemas.microsoft.com/office/drawing/2014/main" id="{FFD3AB7D-43BA-4161-AC68-858DC94457CE}"/>
                  </a:ext>
                </a:extLst>
              </p:cNvPr>
              <p:cNvSpPr txBox="1">
                <a:spLocks noRot="1" noChangeAspect="1" noMove="1" noResize="1" noEditPoints="1" noAdjustHandles="1" noChangeArrowheads="1" noChangeShapeType="1" noTextEdit="1"/>
              </p:cNvSpPr>
              <p:nvPr/>
            </p:nvSpPr>
            <p:spPr>
              <a:xfrm>
                <a:off x="9747739" y="4280837"/>
                <a:ext cx="2233497" cy="369332"/>
              </a:xfrm>
              <a:prstGeom prst="rect">
                <a:avLst/>
              </a:prstGeom>
              <a:blipFill>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E0B12B70-5826-441D-B9A5-5243B924C5ED}"/>
                  </a:ext>
                </a:extLst>
              </p:cNvPr>
              <p:cNvSpPr txBox="1"/>
              <p:nvPr/>
            </p:nvSpPr>
            <p:spPr>
              <a:xfrm>
                <a:off x="732636" y="4385797"/>
                <a:ext cx="2513414"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ea typeface="Cambria Math" panose="02040503050406030204" pitchFamily="18" charset="0"/>
                            </a:rPr>
                            <m:t>2</m:t>
                          </m:r>
                        </m:sub>
                      </m:sSub>
                      <m:r>
                        <a:rPr lang="en-US" sz="2200" b="0" i="1" smtClean="0">
                          <a:latin typeface="Cambria Math" panose="02040503050406030204" pitchFamily="18" charset="0"/>
                        </a:rPr>
                        <m:t>=</m:t>
                      </m:r>
                      <m:r>
                        <a:rPr lang="en-US" sz="2200" b="0" i="1" smtClean="0">
                          <a:latin typeface="Cambria Math" panose="02040503050406030204" pitchFamily="18" charset="0"/>
                        </a:rPr>
                        <m:t>𝐶𝑜𝑣</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b="0" i="1" smtClean="0">
                                  <a:latin typeface="Cambria Math" panose="02040503050406030204" pitchFamily="18" charset="0"/>
                                </a:rPr>
                                <m:t>−2</m:t>
                              </m:r>
                            </m:sub>
                          </m:sSub>
                        </m:e>
                      </m:d>
                    </m:oMath>
                  </m:oMathPara>
                </a14:m>
                <a:endParaRPr lang="en-US" sz="2200" dirty="0"/>
              </a:p>
            </p:txBody>
          </p:sp>
        </mc:Choice>
        <mc:Fallback xmlns="">
          <p:sp>
            <p:nvSpPr>
              <p:cNvPr id="60" name="TextBox 59">
                <a:extLst>
                  <a:ext uri="{FF2B5EF4-FFF2-40B4-BE49-F238E27FC236}">
                    <a16:creationId xmlns:a16="http://schemas.microsoft.com/office/drawing/2014/main" id="{E0B12B70-5826-441D-B9A5-5243B924C5ED}"/>
                  </a:ext>
                </a:extLst>
              </p:cNvPr>
              <p:cNvSpPr txBox="1">
                <a:spLocks noRot="1" noChangeAspect="1" noMove="1" noResize="1" noEditPoints="1" noAdjustHandles="1" noChangeArrowheads="1" noChangeShapeType="1" noTextEdit="1"/>
              </p:cNvSpPr>
              <p:nvPr/>
            </p:nvSpPr>
            <p:spPr>
              <a:xfrm>
                <a:off x="732636" y="4385797"/>
                <a:ext cx="2513414" cy="430887"/>
              </a:xfrm>
              <a:prstGeom prst="rect">
                <a:avLst/>
              </a:prstGeom>
              <a:blipFill>
                <a:blip r:embed="rId24"/>
                <a:stretch>
                  <a:fillRect b="-70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8C63161D-A23E-4B7D-A3AF-A92B6DFCF801}"/>
                  </a:ext>
                </a:extLst>
              </p:cNvPr>
              <p:cNvSpPr txBox="1"/>
              <p:nvPr/>
            </p:nvSpPr>
            <p:spPr>
              <a:xfrm>
                <a:off x="2862581" y="4401123"/>
                <a:ext cx="1691557"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𝜃</m:t>
                          </m:r>
                        </m:e>
                        <m:sub>
                          <m:r>
                            <a:rPr lang="en-US" sz="2200" i="1">
                              <a:latin typeface="Cambria Math" panose="02040503050406030204" pitchFamily="18" charset="0"/>
                              <a:ea typeface="Cambria Math" panose="02040503050406030204" pitchFamily="18" charset="0"/>
                            </a:rPr>
                            <m:t>2</m:t>
                          </m:r>
                        </m:sub>
                      </m:sSub>
                      <m:sSup>
                        <m:sSupPr>
                          <m:ctrlPr>
                            <a:rPr lang="en-US" sz="2200" i="1">
                              <a:latin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𝜎</m:t>
                          </m:r>
                        </m:e>
                        <m:sup>
                          <m:r>
                            <a:rPr lang="en-US" sz="2200" i="1">
                              <a:latin typeface="Cambria Math" panose="02040503050406030204" pitchFamily="18" charset="0"/>
                            </a:rPr>
                            <m:t>2</m:t>
                          </m:r>
                        </m:sup>
                      </m:sSup>
                    </m:oMath>
                  </m:oMathPara>
                </a14:m>
                <a:endParaRPr lang="en-US" sz="2200" dirty="0"/>
              </a:p>
            </p:txBody>
          </p:sp>
        </mc:Choice>
        <mc:Fallback xmlns="">
          <p:sp>
            <p:nvSpPr>
              <p:cNvPr id="61" name="TextBox 60">
                <a:extLst>
                  <a:ext uri="{FF2B5EF4-FFF2-40B4-BE49-F238E27FC236}">
                    <a16:creationId xmlns:a16="http://schemas.microsoft.com/office/drawing/2014/main" id="{8C63161D-A23E-4B7D-A3AF-A92B6DFCF801}"/>
                  </a:ext>
                </a:extLst>
              </p:cNvPr>
              <p:cNvSpPr txBox="1">
                <a:spLocks noRot="1" noChangeAspect="1" noMove="1" noResize="1" noEditPoints="1" noAdjustHandles="1" noChangeArrowheads="1" noChangeShapeType="1" noTextEdit="1"/>
              </p:cNvSpPr>
              <p:nvPr/>
            </p:nvSpPr>
            <p:spPr>
              <a:xfrm>
                <a:off x="2862581" y="4401123"/>
                <a:ext cx="1691557" cy="430887"/>
              </a:xfrm>
              <a:prstGeom prst="rect">
                <a:avLst/>
              </a:prstGeom>
              <a:blipFill>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8DED4E9-A217-4734-94A8-1E992432179B}"/>
                  </a:ext>
                </a:extLst>
              </p:cNvPr>
              <p:cNvSpPr txBox="1"/>
              <p:nvPr/>
            </p:nvSpPr>
            <p:spPr>
              <a:xfrm>
                <a:off x="2052807" y="5586453"/>
                <a:ext cx="3326849" cy="40421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𝜃</m:t>
                          </m:r>
                        </m:e>
                        <m:sub>
                          <m:r>
                            <a:rPr lang="en-US" sz="2000" i="1">
                              <a:latin typeface="Cambria Math" panose="02040503050406030204" pitchFamily="18" charset="0"/>
                            </a:rPr>
                            <m:t>1</m:t>
                          </m:r>
                        </m:sub>
                      </m:sSub>
                      <m:r>
                        <a:rPr lang="en-US" sz="2000" b="0" i="1" smtClean="0">
                          <a:latin typeface="Cambria Math" panose="02040503050406030204" pitchFamily="18" charset="0"/>
                          <a:ea typeface="Cambria Math" panose="02040503050406030204" pitchFamily="18" charset="0"/>
                        </a:rPr>
                        <m:t>/</m:t>
                      </m:r>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1+</m:t>
                          </m:r>
                          <m:sSubSup>
                            <m:sSubSupPr>
                              <m:ctrlPr>
                                <a:rPr lang="en-US" sz="2000" i="1">
                                  <a:latin typeface="Cambria Math" panose="02040503050406030204" pitchFamily="18" charset="0"/>
                                  <a:ea typeface="Cambria Math" panose="02040503050406030204" pitchFamily="18" charset="0"/>
                                </a:rPr>
                              </m:ctrlPr>
                            </m:sSubSupPr>
                            <m:e>
                              <m:r>
                                <a:rPr lang="en-US" sz="2000" i="1">
                                  <a:latin typeface="Cambria Math" panose="02040503050406030204" pitchFamily="18" charset="0"/>
                                  <a:ea typeface="Cambria Math" panose="02040503050406030204" pitchFamily="18" charset="0"/>
                                </a:rPr>
                                <m:t>𝜃</m:t>
                              </m:r>
                            </m:e>
                            <m:sub>
                              <m:r>
                                <a:rPr lang="en-US" sz="2000" i="1">
                                  <a:latin typeface="Cambria Math" panose="02040503050406030204" pitchFamily="18" charset="0"/>
                                  <a:ea typeface="Cambria Math" panose="02040503050406030204" pitchFamily="18" charset="0"/>
                                </a:rPr>
                                <m:t>1</m:t>
                              </m:r>
                            </m:sub>
                            <m:sup>
                              <m:r>
                                <a:rPr lang="en-US" sz="2000" i="1">
                                  <a:latin typeface="Cambria Math" panose="02040503050406030204" pitchFamily="18" charset="0"/>
                                  <a:ea typeface="Cambria Math" panose="02040503050406030204" pitchFamily="18" charset="0"/>
                                </a:rPr>
                                <m:t>2</m:t>
                              </m:r>
                            </m:sup>
                          </m:sSubSup>
                          <m:r>
                            <a:rPr lang="en-US" sz="2000" i="1">
                              <a:latin typeface="Cambria Math" panose="02040503050406030204" pitchFamily="18" charset="0"/>
                              <a:ea typeface="Cambria Math" panose="02040503050406030204" pitchFamily="18" charset="0"/>
                            </a:rPr>
                            <m:t>+</m:t>
                          </m:r>
                          <m:sSubSup>
                            <m:sSubSupPr>
                              <m:ctrlPr>
                                <a:rPr lang="en-US" sz="2000" i="1">
                                  <a:latin typeface="Cambria Math" panose="02040503050406030204" pitchFamily="18" charset="0"/>
                                  <a:ea typeface="Cambria Math" panose="02040503050406030204" pitchFamily="18" charset="0"/>
                                </a:rPr>
                              </m:ctrlPr>
                            </m:sSubSupPr>
                            <m:e>
                              <m:r>
                                <a:rPr lang="en-US" sz="2000" i="1">
                                  <a:latin typeface="Cambria Math" panose="02040503050406030204" pitchFamily="18" charset="0"/>
                                  <a:ea typeface="Cambria Math" panose="02040503050406030204" pitchFamily="18" charset="0"/>
                                </a:rPr>
                                <m:t>𝜃</m:t>
                              </m:r>
                            </m:e>
                            <m:sub>
                              <m:r>
                                <a:rPr lang="en-US" sz="2000" i="1">
                                  <a:latin typeface="Cambria Math" panose="02040503050406030204" pitchFamily="18" charset="0"/>
                                  <a:ea typeface="Cambria Math" panose="02040503050406030204" pitchFamily="18" charset="0"/>
                                </a:rPr>
                                <m:t>2</m:t>
                              </m:r>
                            </m:sub>
                            <m:sup>
                              <m:r>
                                <a:rPr lang="en-US" sz="2000" i="1">
                                  <a:latin typeface="Cambria Math" panose="02040503050406030204" pitchFamily="18" charset="0"/>
                                  <a:ea typeface="Cambria Math" panose="02040503050406030204" pitchFamily="18" charset="0"/>
                                </a:rPr>
                                <m:t>2</m:t>
                              </m:r>
                            </m:sup>
                          </m:sSubSup>
                        </m:e>
                      </m:d>
                    </m:oMath>
                  </m:oMathPara>
                </a14:m>
                <a:endParaRPr lang="en-US" sz="2000" dirty="0"/>
              </a:p>
            </p:txBody>
          </p:sp>
        </mc:Choice>
        <mc:Fallback xmlns="">
          <p:sp>
            <p:nvSpPr>
              <p:cNvPr id="2" name="TextBox 1">
                <a:extLst>
                  <a:ext uri="{FF2B5EF4-FFF2-40B4-BE49-F238E27FC236}">
                    <a16:creationId xmlns:a16="http://schemas.microsoft.com/office/drawing/2014/main" id="{38DED4E9-A217-4734-94A8-1E992432179B}"/>
                  </a:ext>
                </a:extLst>
              </p:cNvPr>
              <p:cNvSpPr txBox="1">
                <a:spLocks noRot="1" noChangeAspect="1" noMove="1" noResize="1" noEditPoints="1" noAdjustHandles="1" noChangeArrowheads="1" noChangeShapeType="1" noTextEdit="1"/>
              </p:cNvSpPr>
              <p:nvPr/>
            </p:nvSpPr>
            <p:spPr>
              <a:xfrm>
                <a:off x="2052807" y="5586453"/>
                <a:ext cx="3326849" cy="404213"/>
              </a:xfrm>
              <a:prstGeom prst="rect">
                <a:avLst/>
              </a:prstGeom>
              <a:blipFill>
                <a:blip r:embed="rId26"/>
                <a:stretch>
                  <a:fillRect b="-13433"/>
                </a:stretch>
              </a:blipFill>
            </p:spPr>
            <p:txBody>
              <a:bodyPr/>
              <a:lstStyle/>
              <a:p>
                <a:r>
                  <a:rPr lang="en-US">
                    <a:noFill/>
                  </a:rPr>
                  <a:t> </a:t>
                </a:r>
              </a:p>
            </p:txBody>
          </p:sp>
        </mc:Fallback>
      </mc:AlternateContent>
      <p:cxnSp>
        <p:nvCxnSpPr>
          <p:cNvPr id="64" name="Straight Arrow Connector 63">
            <a:extLst>
              <a:ext uri="{FF2B5EF4-FFF2-40B4-BE49-F238E27FC236}">
                <a16:creationId xmlns:a16="http://schemas.microsoft.com/office/drawing/2014/main" id="{84B7229F-2223-457D-A3A5-BECBB5E12C56}"/>
              </a:ext>
            </a:extLst>
          </p:cNvPr>
          <p:cNvCxnSpPr>
            <a:cxnSpLocks/>
          </p:cNvCxnSpPr>
          <p:nvPr/>
        </p:nvCxnSpPr>
        <p:spPr>
          <a:xfrm flipH="1">
            <a:off x="9263081" y="5507241"/>
            <a:ext cx="620" cy="182880"/>
          </a:xfrm>
          <a:prstGeom prst="straightConnector1">
            <a:avLst/>
          </a:prstGeom>
          <a:ln w="44450">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0571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20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9"/>
                                        </p:tgtEl>
                                        <p:attrNameLst>
                                          <p:attrName>style.visibility</p:attrName>
                                        </p:attrNameLst>
                                      </p:cBhvr>
                                      <p:to>
                                        <p:strVal val="visible"/>
                                      </p:to>
                                    </p:set>
                                    <p:animEffect transition="in" filter="wipe(left)">
                                      <p:cBhvr>
                                        <p:cTn id="12" dur="1000"/>
                                        <p:tgtEl>
                                          <p:spTgt spid="9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0"/>
                                        </p:tgtEl>
                                        <p:attrNameLst>
                                          <p:attrName>style.visibility</p:attrName>
                                        </p:attrNameLst>
                                      </p:cBhvr>
                                      <p:to>
                                        <p:strVal val="visible"/>
                                      </p:to>
                                    </p:set>
                                    <p:animEffect transition="in" filter="wipe(left)">
                                      <p:cBhvr>
                                        <p:cTn id="17" dur="1000"/>
                                        <p:tgtEl>
                                          <p:spTgt spid="10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1"/>
                                        </p:tgtEl>
                                        <p:attrNameLst>
                                          <p:attrName>style.visibility</p:attrName>
                                        </p:attrNameLst>
                                      </p:cBhvr>
                                      <p:to>
                                        <p:strVal val="visible"/>
                                      </p:to>
                                    </p:set>
                                    <p:animEffect transition="in" filter="wipe(left)">
                                      <p:cBhvr>
                                        <p:cTn id="22" dur="1000"/>
                                        <p:tgtEl>
                                          <p:spTgt spid="16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2"/>
                                        </p:tgtEl>
                                        <p:attrNameLst>
                                          <p:attrName>style.visibility</p:attrName>
                                        </p:attrNameLst>
                                      </p:cBhvr>
                                      <p:to>
                                        <p:strVal val="visible"/>
                                      </p:to>
                                    </p:set>
                                    <p:animEffect transition="in" filter="wipe(left)">
                                      <p:cBhvr>
                                        <p:cTn id="27" dur="1000"/>
                                        <p:tgtEl>
                                          <p:spTgt spid="10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3"/>
                                        </p:tgtEl>
                                        <p:attrNameLst>
                                          <p:attrName>style.visibility</p:attrName>
                                        </p:attrNameLst>
                                      </p:cBhvr>
                                      <p:to>
                                        <p:strVal val="visible"/>
                                      </p:to>
                                    </p:set>
                                    <p:animEffect transition="in" filter="wipe(left)">
                                      <p:cBhvr>
                                        <p:cTn id="32" dur="1000"/>
                                        <p:tgtEl>
                                          <p:spTgt spid="10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5"/>
                                        </p:tgtEl>
                                        <p:attrNameLst>
                                          <p:attrName>style.visibility</p:attrName>
                                        </p:attrNameLst>
                                      </p:cBhvr>
                                      <p:to>
                                        <p:strVal val="visible"/>
                                      </p:to>
                                    </p:set>
                                    <p:animEffect transition="in" filter="wipe(left)">
                                      <p:cBhvr>
                                        <p:cTn id="37" dur="1000"/>
                                        <p:tgtEl>
                                          <p:spTgt spid="10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6"/>
                                        </p:tgtEl>
                                        <p:attrNameLst>
                                          <p:attrName>style.visibility</p:attrName>
                                        </p:attrNameLst>
                                      </p:cBhvr>
                                      <p:to>
                                        <p:strVal val="visible"/>
                                      </p:to>
                                    </p:set>
                                    <p:animEffect transition="in" filter="wipe(left)">
                                      <p:cBhvr>
                                        <p:cTn id="42" dur="1000"/>
                                        <p:tgtEl>
                                          <p:spTgt spid="10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08"/>
                                        </p:tgtEl>
                                        <p:attrNameLst>
                                          <p:attrName>style.visibility</p:attrName>
                                        </p:attrNameLst>
                                      </p:cBhvr>
                                      <p:to>
                                        <p:strVal val="visible"/>
                                      </p:to>
                                    </p:set>
                                    <p:animEffect transition="in" filter="wipe(left)">
                                      <p:cBhvr>
                                        <p:cTn id="47" dur="1000"/>
                                        <p:tgtEl>
                                          <p:spTgt spid="10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60"/>
                                        </p:tgtEl>
                                        <p:attrNameLst>
                                          <p:attrName>style.visibility</p:attrName>
                                        </p:attrNameLst>
                                      </p:cBhvr>
                                      <p:to>
                                        <p:strVal val="visible"/>
                                      </p:to>
                                    </p:set>
                                    <p:animEffect transition="in" filter="wipe(left)">
                                      <p:cBhvr>
                                        <p:cTn id="52" dur="1000"/>
                                        <p:tgtEl>
                                          <p:spTgt spid="6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61"/>
                                        </p:tgtEl>
                                        <p:attrNameLst>
                                          <p:attrName>style.visibility</p:attrName>
                                        </p:attrNameLst>
                                      </p:cBhvr>
                                      <p:to>
                                        <p:strVal val="visible"/>
                                      </p:to>
                                    </p:set>
                                    <p:animEffect transition="in" filter="wipe(left)">
                                      <p:cBhvr>
                                        <p:cTn id="57" dur="1000"/>
                                        <p:tgtEl>
                                          <p:spTgt spid="6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52"/>
                                        </p:tgtEl>
                                        <p:attrNameLst>
                                          <p:attrName>style.visibility</p:attrName>
                                        </p:attrNameLst>
                                      </p:cBhvr>
                                      <p:to>
                                        <p:strVal val="visible"/>
                                      </p:to>
                                    </p:set>
                                    <p:animEffect transition="in" filter="wipe(left)">
                                      <p:cBhvr>
                                        <p:cTn id="62" dur="1000"/>
                                        <p:tgtEl>
                                          <p:spTgt spid="152"/>
                                        </p:tgtEl>
                                      </p:cBhvr>
                                    </p:animEffect>
                                  </p:childTnLst>
                                </p:cTn>
                              </p:par>
                            </p:childTnLst>
                          </p:cTn>
                        </p:par>
                        <p:par>
                          <p:cTn id="63" fill="hold">
                            <p:stCondLst>
                              <p:cond delay="1000"/>
                            </p:stCondLst>
                            <p:childTnLst>
                              <p:par>
                                <p:cTn id="64" presetID="22" presetClass="entr" presetSubtype="8" fill="hold" grpId="0" nodeType="afterEffect">
                                  <p:stCondLst>
                                    <p:cond delay="0"/>
                                  </p:stCondLst>
                                  <p:childTnLst>
                                    <p:set>
                                      <p:cBhvr>
                                        <p:cTn id="65" dur="1" fill="hold">
                                          <p:stCondLst>
                                            <p:cond delay="0"/>
                                          </p:stCondLst>
                                        </p:cTn>
                                        <p:tgtEl>
                                          <p:spTgt spid="4"/>
                                        </p:tgtEl>
                                        <p:attrNameLst>
                                          <p:attrName>style.visibility</p:attrName>
                                        </p:attrNameLst>
                                      </p:cBhvr>
                                      <p:to>
                                        <p:strVal val="visible"/>
                                      </p:to>
                                    </p:set>
                                    <p:animEffect transition="in" filter="wipe(left)">
                                      <p:cBhvr>
                                        <p:cTn id="66" dur="1000"/>
                                        <p:tgtEl>
                                          <p:spTgt spid="4"/>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113"/>
                                        </p:tgtEl>
                                        <p:attrNameLst>
                                          <p:attrName>style.visibility</p:attrName>
                                        </p:attrNameLst>
                                      </p:cBhvr>
                                      <p:to>
                                        <p:strVal val="visible"/>
                                      </p:to>
                                    </p:set>
                                    <p:animEffect transition="in" filter="wipe(left)">
                                      <p:cBhvr>
                                        <p:cTn id="71" dur="1000"/>
                                        <p:tgtEl>
                                          <p:spTgt spid="113"/>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149"/>
                                        </p:tgtEl>
                                        <p:attrNameLst>
                                          <p:attrName>style.visibility</p:attrName>
                                        </p:attrNameLst>
                                      </p:cBhvr>
                                      <p:to>
                                        <p:strVal val="visible"/>
                                      </p:to>
                                    </p:set>
                                    <p:animEffect transition="in" filter="wipe(left)">
                                      <p:cBhvr>
                                        <p:cTn id="76" dur="1000"/>
                                        <p:tgtEl>
                                          <p:spTgt spid="149"/>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154"/>
                                        </p:tgtEl>
                                        <p:attrNameLst>
                                          <p:attrName>style.visibility</p:attrName>
                                        </p:attrNameLst>
                                      </p:cBhvr>
                                      <p:to>
                                        <p:strVal val="visible"/>
                                      </p:to>
                                    </p:set>
                                    <p:animEffect transition="in" filter="wipe(left)">
                                      <p:cBhvr>
                                        <p:cTn id="81" dur="1000"/>
                                        <p:tgtEl>
                                          <p:spTgt spid="154"/>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2"/>
                                        </p:tgtEl>
                                        <p:attrNameLst>
                                          <p:attrName>style.visibility</p:attrName>
                                        </p:attrNameLst>
                                      </p:cBhvr>
                                      <p:to>
                                        <p:strVal val="visible"/>
                                      </p:to>
                                    </p:set>
                                    <p:animEffect transition="in" filter="wipe(left)">
                                      <p:cBhvr>
                                        <p:cTn id="86" dur="1000"/>
                                        <p:tgtEl>
                                          <p:spTgt spid="2"/>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151"/>
                                        </p:tgtEl>
                                        <p:attrNameLst>
                                          <p:attrName>style.visibility</p:attrName>
                                        </p:attrNameLst>
                                      </p:cBhvr>
                                      <p:to>
                                        <p:strVal val="visible"/>
                                      </p:to>
                                    </p:set>
                                    <p:animEffect transition="in" filter="wipe(left)">
                                      <p:cBhvr>
                                        <p:cTn id="91" dur="1000"/>
                                        <p:tgtEl>
                                          <p:spTgt spid="151"/>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nodeType="clickEffect">
                                  <p:stCondLst>
                                    <p:cond delay="0"/>
                                  </p:stCondLst>
                                  <p:childTnLst>
                                    <p:set>
                                      <p:cBhvr>
                                        <p:cTn id="95" dur="1" fill="hold">
                                          <p:stCondLst>
                                            <p:cond delay="0"/>
                                          </p:stCondLst>
                                        </p:cTn>
                                        <p:tgtEl>
                                          <p:spTgt spid="118"/>
                                        </p:tgtEl>
                                        <p:attrNameLst>
                                          <p:attrName>style.visibility</p:attrName>
                                        </p:attrNameLst>
                                      </p:cBhvr>
                                      <p:to>
                                        <p:strVal val="visible"/>
                                      </p:to>
                                    </p:set>
                                    <p:animEffect transition="in" filter="wipe(left)">
                                      <p:cBhvr>
                                        <p:cTn id="96" dur="1000"/>
                                        <p:tgtEl>
                                          <p:spTgt spid="118"/>
                                        </p:tgtEl>
                                      </p:cBhvr>
                                    </p:animEffect>
                                  </p:childTnLst>
                                </p:cTn>
                              </p:par>
                              <p:par>
                                <p:cTn id="97" presetID="22" presetClass="entr" presetSubtype="8" fill="hold" grpId="0" nodeType="withEffect">
                                  <p:stCondLst>
                                    <p:cond delay="0"/>
                                  </p:stCondLst>
                                  <p:childTnLst>
                                    <p:set>
                                      <p:cBhvr>
                                        <p:cTn id="98" dur="1" fill="hold">
                                          <p:stCondLst>
                                            <p:cond delay="0"/>
                                          </p:stCondLst>
                                        </p:cTn>
                                        <p:tgtEl>
                                          <p:spTgt spid="162"/>
                                        </p:tgtEl>
                                        <p:attrNameLst>
                                          <p:attrName>style.visibility</p:attrName>
                                        </p:attrNameLst>
                                      </p:cBhvr>
                                      <p:to>
                                        <p:strVal val="visible"/>
                                      </p:to>
                                    </p:set>
                                    <p:animEffect transition="in" filter="wipe(left)">
                                      <p:cBhvr>
                                        <p:cTn id="99" dur="1000"/>
                                        <p:tgtEl>
                                          <p:spTgt spid="162"/>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4" fill="hold" nodeType="clickEffect">
                                  <p:stCondLst>
                                    <p:cond delay="0"/>
                                  </p:stCondLst>
                                  <p:childTnLst>
                                    <p:set>
                                      <p:cBhvr>
                                        <p:cTn id="103" dur="1" fill="hold">
                                          <p:stCondLst>
                                            <p:cond delay="0"/>
                                          </p:stCondLst>
                                        </p:cTn>
                                        <p:tgtEl>
                                          <p:spTgt spid="142"/>
                                        </p:tgtEl>
                                        <p:attrNameLst>
                                          <p:attrName>style.visibility</p:attrName>
                                        </p:attrNameLst>
                                      </p:cBhvr>
                                      <p:to>
                                        <p:strVal val="visible"/>
                                      </p:to>
                                    </p:set>
                                    <p:animEffect transition="in" filter="wipe(down)">
                                      <p:cBhvr>
                                        <p:cTn id="104" dur="1000"/>
                                        <p:tgtEl>
                                          <p:spTgt spid="142"/>
                                        </p:tgtEl>
                                      </p:cBhvr>
                                    </p:animEffect>
                                  </p:childTnLst>
                                </p:cTn>
                              </p:par>
                            </p:childTnLst>
                          </p:cTn>
                        </p:par>
                        <p:par>
                          <p:cTn id="105" fill="hold">
                            <p:stCondLst>
                              <p:cond delay="1000"/>
                            </p:stCondLst>
                            <p:childTnLst>
                              <p:par>
                                <p:cTn id="106" presetID="22" presetClass="entr" presetSubtype="4" fill="hold" nodeType="afterEffect">
                                  <p:stCondLst>
                                    <p:cond delay="0"/>
                                  </p:stCondLst>
                                  <p:childTnLst>
                                    <p:set>
                                      <p:cBhvr>
                                        <p:cTn id="107" dur="1" fill="hold">
                                          <p:stCondLst>
                                            <p:cond delay="0"/>
                                          </p:stCondLst>
                                        </p:cTn>
                                        <p:tgtEl>
                                          <p:spTgt spid="64"/>
                                        </p:tgtEl>
                                        <p:attrNameLst>
                                          <p:attrName>style.visibility</p:attrName>
                                        </p:attrNameLst>
                                      </p:cBhvr>
                                      <p:to>
                                        <p:strVal val="visible"/>
                                      </p:to>
                                    </p:set>
                                    <p:animEffect transition="in" filter="wipe(down)">
                                      <p:cBhvr>
                                        <p:cTn id="108" dur="1000"/>
                                        <p:tgtEl>
                                          <p:spTgt spid="64"/>
                                        </p:tgtEl>
                                      </p:cBhvr>
                                    </p:animEffect>
                                  </p:childTnLst>
                                </p:cTn>
                              </p:par>
                            </p:childTnLst>
                          </p:cTn>
                        </p:par>
                        <p:par>
                          <p:cTn id="109" fill="hold">
                            <p:stCondLst>
                              <p:cond delay="2000"/>
                            </p:stCondLst>
                            <p:childTnLst>
                              <p:par>
                                <p:cTn id="110" presetID="22" presetClass="entr" presetSubtype="4" fill="hold" nodeType="afterEffect">
                                  <p:stCondLst>
                                    <p:cond delay="0"/>
                                  </p:stCondLst>
                                  <p:childTnLst>
                                    <p:set>
                                      <p:cBhvr>
                                        <p:cTn id="111" dur="1" fill="hold">
                                          <p:stCondLst>
                                            <p:cond delay="0"/>
                                          </p:stCondLst>
                                        </p:cTn>
                                        <p:tgtEl>
                                          <p:spTgt spid="155"/>
                                        </p:tgtEl>
                                        <p:attrNameLst>
                                          <p:attrName>style.visibility</p:attrName>
                                        </p:attrNameLst>
                                      </p:cBhvr>
                                      <p:to>
                                        <p:strVal val="visible"/>
                                      </p:to>
                                    </p:set>
                                    <p:animEffect transition="in" filter="wipe(down)">
                                      <p:cBhvr>
                                        <p:cTn id="112" dur="1000"/>
                                        <p:tgtEl>
                                          <p:spTgt spid="155"/>
                                        </p:tgtEl>
                                      </p:cBhvr>
                                    </p:animEffect>
                                  </p:childTnLst>
                                </p:cTn>
                              </p:par>
                            </p:childTnLst>
                          </p:cTn>
                        </p:par>
                        <p:par>
                          <p:cTn id="113" fill="hold">
                            <p:stCondLst>
                              <p:cond delay="3000"/>
                            </p:stCondLst>
                            <p:childTnLst>
                              <p:par>
                                <p:cTn id="114" presetID="22" presetClass="entr" presetSubtype="4" fill="hold" grpId="0" nodeType="afterEffect">
                                  <p:stCondLst>
                                    <p:cond delay="0"/>
                                  </p:stCondLst>
                                  <p:childTnLst>
                                    <p:set>
                                      <p:cBhvr>
                                        <p:cTn id="115" dur="1" fill="hold">
                                          <p:stCondLst>
                                            <p:cond delay="0"/>
                                          </p:stCondLst>
                                        </p:cTn>
                                        <p:tgtEl>
                                          <p:spTgt spid="157"/>
                                        </p:tgtEl>
                                        <p:attrNameLst>
                                          <p:attrName>style.visibility</p:attrName>
                                        </p:attrNameLst>
                                      </p:cBhvr>
                                      <p:to>
                                        <p:strVal val="visible"/>
                                      </p:to>
                                    </p:set>
                                    <p:animEffect transition="in" filter="wipe(down)">
                                      <p:cBhvr>
                                        <p:cTn id="116" dur="1000"/>
                                        <p:tgtEl>
                                          <p:spTgt spid="157"/>
                                        </p:tgtEl>
                                      </p:cBhvr>
                                    </p:animEffect>
                                  </p:childTnLst>
                                </p:cTn>
                              </p:par>
                            </p:childTnLst>
                          </p:cTn>
                        </p:par>
                        <p:par>
                          <p:cTn id="117" fill="hold">
                            <p:stCondLst>
                              <p:cond delay="4000"/>
                            </p:stCondLst>
                            <p:childTnLst>
                              <p:par>
                                <p:cTn id="118" presetID="22" presetClass="entr" presetSubtype="4" fill="hold" grpId="0" nodeType="afterEffect">
                                  <p:stCondLst>
                                    <p:cond delay="0"/>
                                  </p:stCondLst>
                                  <p:childTnLst>
                                    <p:set>
                                      <p:cBhvr>
                                        <p:cTn id="119" dur="1" fill="hold">
                                          <p:stCondLst>
                                            <p:cond delay="0"/>
                                          </p:stCondLst>
                                        </p:cTn>
                                        <p:tgtEl>
                                          <p:spTgt spid="158"/>
                                        </p:tgtEl>
                                        <p:attrNameLst>
                                          <p:attrName>style.visibility</p:attrName>
                                        </p:attrNameLst>
                                      </p:cBhvr>
                                      <p:to>
                                        <p:strVal val="visible"/>
                                      </p:to>
                                    </p:set>
                                    <p:animEffect transition="in" filter="wipe(down)">
                                      <p:cBhvr>
                                        <p:cTn id="120" dur="1000"/>
                                        <p:tgtEl>
                                          <p:spTgt spid="158"/>
                                        </p:tgtEl>
                                      </p:cBhvr>
                                    </p:animEffect>
                                  </p:childTnLst>
                                </p:cTn>
                              </p:par>
                            </p:childTnLst>
                          </p:cTn>
                        </p:par>
                        <p:par>
                          <p:cTn id="121" fill="hold">
                            <p:stCondLst>
                              <p:cond delay="5000"/>
                            </p:stCondLst>
                            <p:childTnLst>
                              <p:par>
                                <p:cTn id="122" presetID="22" presetClass="entr" presetSubtype="4" fill="hold" grpId="0" nodeType="afterEffect">
                                  <p:stCondLst>
                                    <p:cond delay="0"/>
                                  </p:stCondLst>
                                  <p:childTnLst>
                                    <p:set>
                                      <p:cBhvr>
                                        <p:cTn id="123" dur="1" fill="hold">
                                          <p:stCondLst>
                                            <p:cond delay="0"/>
                                          </p:stCondLst>
                                        </p:cTn>
                                        <p:tgtEl>
                                          <p:spTgt spid="159"/>
                                        </p:tgtEl>
                                        <p:attrNameLst>
                                          <p:attrName>style.visibility</p:attrName>
                                        </p:attrNameLst>
                                      </p:cBhvr>
                                      <p:to>
                                        <p:strVal val="visible"/>
                                      </p:to>
                                    </p:set>
                                    <p:animEffect transition="in" filter="wipe(down)">
                                      <p:cBhvr>
                                        <p:cTn id="124" dur="1000"/>
                                        <p:tgtEl>
                                          <p:spTgt spid="159"/>
                                        </p:tgtEl>
                                      </p:cBhvr>
                                    </p:animEffect>
                                  </p:childTnLst>
                                </p:cTn>
                              </p:par>
                            </p:childTnLst>
                          </p:cTn>
                        </p:par>
                        <p:par>
                          <p:cTn id="125" fill="hold">
                            <p:stCondLst>
                              <p:cond delay="6000"/>
                            </p:stCondLst>
                            <p:childTnLst>
                              <p:par>
                                <p:cTn id="126" presetID="22" presetClass="entr" presetSubtype="4" fill="hold" grpId="0" nodeType="afterEffect">
                                  <p:stCondLst>
                                    <p:cond delay="0"/>
                                  </p:stCondLst>
                                  <p:childTnLst>
                                    <p:set>
                                      <p:cBhvr>
                                        <p:cTn id="127" dur="1" fill="hold">
                                          <p:stCondLst>
                                            <p:cond delay="0"/>
                                          </p:stCondLst>
                                        </p:cTn>
                                        <p:tgtEl>
                                          <p:spTgt spid="160"/>
                                        </p:tgtEl>
                                        <p:attrNameLst>
                                          <p:attrName>style.visibility</p:attrName>
                                        </p:attrNameLst>
                                      </p:cBhvr>
                                      <p:to>
                                        <p:strVal val="visible"/>
                                      </p:to>
                                    </p:set>
                                    <p:animEffect transition="in" filter="wipe(down)">
                                      <p:cBhvr>
                                        <p:cTn id="128" dur="1000"/>
                                        <p:tgtEl>
                                          <p:spTgt spid="160"/>
                                        </p:tgtEl>
                                      </p:cBhvr>
                                    </p:animEffect>
                                  </p:childTnLst>
                                </p:cTn>
                              </p:par>
                            </p:childTnLst>
                          </p:cTn>
                        </p:par>
                      </p:childTnLst>
                    </p:cTn>
                  </p:par>
                  <p:par>
                    <p:cTn id="129" fill="hold">
                      <p:stCondLst>
                        <p:cond delay="indefinite"/>
                      </p:stCondLst>
                      <p:childTnLst>
                        <p:par>
                          <p:cTn id="130" fill="hold">
                            <p:stCondLst>
                              <p:cond delay="0"/>
                            </p:stCondLst>
                            <p:childTnLst>
                              <p:par>
                                <p:cTn id="131" presetID="22" presetClass="entr" presetSubtype="8" fill="hold" grpId="0" nodeType="clickEffect">
                                  <p:stCondLst>
                                    <p:cond delay="0"/>
                                  </p:stCondLst>
                                  <p:childTnLst>
                                    <p:set>
                                      <p:cBhvr>
                                        <p:cTn id="132" dur="1" fill="hold">
                                          <p:stCondLst>
                                            <p:cond delay="0"/>
                                          </p:stCondLst>
                                        </p:cTn>
                                        <p:tgtEl>
                                          <p:spTgt spid="117"/>
                                        </p:tgtEl>
                                        <p:attrNameLst>
                                          <p:attrName>style.visibility</p:attrName>
                                        </p:attrNameLst>
                                      </p:cBhvr>
                                      <p:to>
                                        <p:strVal val="visible"/>
                                      </p:to>
                                    </p:set>
                                    <p:animEffect transition="in" filter="wipe(left)">
                                      <p:cBhvr>
                                        <p:cTn id="133" dur="20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99" grpId="0"/>
      <p:bldP spid="100" grpId="0"/>
      <p:bldP spid="102" grpId="0"/>
      <p:bldP spid="103" grpId="0"/>
      <p:bldP spid="105" grpId="0"/>
      <p:bldP spid="106" grpId="0"/>
      <p:bldP spid="108" grpId="0"/>
      <p:bldP spid="113" grpId="0"/>
      <p:bldP spid="117" grpId="0" animBg="1"/>
      <p:bldP spid="149" grpId="0"/>
      <p:bldP spid="151" grpId="0"/>
      <p:bldP spid="152" grpId="0"/>
      <p:bldP spid="4" grpId="0"/>
      <p:bldP spid="154" grpId="0"/>
      <p:bldP spid="157" grpId="0" animBg="1"/>
      <p:bldP spid="158" grpId="0" animBg="1"/>
      <p:bldP spid="159" grpId="0" animBg="1"/>
      <p:bldP spid="160" grpId="0" animBg="1"/>
      <p:bldP spid="161" grpId="0"/>
      <p:bldP spid="162" grpId="0"/>
      <p:bldP spid="60" grpId="0"/>
      <p:bldP spid="61" grpId="0"/>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9290</TotalTime>
  <Words>3180</Words>
  <Application>Microsoft Office PowerPoint</Application>
  <PresentationFormat>Widescreen</PresentationFormat>
  <Paragraphs>323</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Cambria Math</vt:lpstr>
      <vt:lpstr>Georgia</vt:lpstr>
      <vt:lpstr>Office Theme</vt:lpstr>
      <vt:lpstr>Moving Average Time Series</vt:lpstr>
      <vt:lpstr>Sample Vs Theoretical</vt:lpstr>
      <vt:lpstr>Important Relations</vt:lpstr>
      <vt:lpstr>Example</vt:lpstr>
      <vt:lpstr>White Noise</vt:lpstr>
      <vt:lpstr>Example</vt:lpstr>
      <vt:lpstr>Moving Average of Order 1</vt:lpstr>
      <vt:lpstr>Example</vt:lpstr>
      <vt:lpstr>Moving Average of Order 2</vt:lpstr>
      <vt:lpstr>Example</vt:lpstr>
      <vt:lpstr>Example</vt:lpstr>
      <vt:lpstr>Moving Average of Order q</vt:lpstr>
      <vt:lpstr>Alternative ACF Plots</vt:lpstr>
      <vt:lpstr>Practice Problems</vt:lpstr>
      <vt:lpstr>Practice Problems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Eye State Detection using EEG Signals</dc:title>
  <dc:creator>Abolfazl Saghafi</dc:creator>
  <cp:lastModifiedBy>Abolfazl Saghafi</cp:lastModifiedBy>
  <cp:revision>904</cp:revision>
  <cp:lastPrinted>2018-08-29T00:32:30Z</cp:lastPrinted>
  <dcterms:created xsi:type="dcterms:W3CDTF">2017-02-01T15:13:00Z</dcterms:created>
  <dcterms:modified xsi:type="dcterms:W3CDTF">2021-02-13T13:59:24Z</dcterms:modified>
</cp:coreProperties>
</file>