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78" r:id="rId2"/>
    <p:sldId id="478" r:id="rId3"/>
    <p:sldId id="482" r:id="rId4"/>
    <p:sldId id="481" r:id="rId5"/>
    <p:sldId id="493" r:id="rId6"/>
    <p:sldId id="494" r:id="rId7"/>
    <p:sldId id="495" r:id="rId8"/>
    <p:sldId id="496" r:id="rId9"/>
    <p:sldId id="433" r:id="rId10"/>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UPdTv/G2dArPwBA6b6HSEg==" hashData="GSBgmNw4xbKt5nqhqyqRdUBaDKmRZE5jJL6i3OoNFFYIZJPlRgjeZoNqd4FkhYJu8FvT0KJIHBPRxF2di5bJdQ=="/>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FF99"/>
    <a:srgbClr val="CCFFCC"/>
    <a:srgbClr val="CCECFF"/>
    <a:srgbClr val="CC00CC"/>
    <a:srgbClr val="FFCCFF"/>
    <a:srgbClr val="FFFFCC"/>
    <a:srgbClr val="FFFF66"/>
    <a:srgbClr val="008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73134" autoAdjust="0"/>
  </p:normalViewPr>
  <p:slideViewPr>
    <p:cSldViewPr snapToGrid="0">
      <p:cViewPr varScale="1">
        <p:scale>
          <a:sx n="62" d="100"/>
          <a:sy n="62" d="100"/>
        </p:scale>
        <p:origin x="42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4/16/2021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4/16/2021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This week we combine everything we learned about modeling trend, seasonal variation, and variance heteroscedascity to build a general SARFIMA-GARCH model. We will use some real datasets for modeling.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variance </a:t>
                </a:r>
                <a:r>
                  <a:rPr lang="en-US" sz="1200" dirty="0"/>
                  <a:t>changes consistently over time,</a:t>
                </a:r>
                <a:r>
                  <a:rPr lang="en-US" baseline="0" dirty="0"/>
                  <a:t> </a:t>
                </a:r>
                <a:r>
                  <a:rPr lang="en-US" dirty="0"/>
                  <a:t>the situation is called increasing and decreasing volatility. When change of variance happens in a systematic way, the situation is called heteroscedasticity. </a:t>
                </a: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+𝑘)</a:t>
                </a:r>
                <a:r>
                  <a:rPr lang="en-US" baseline="0" dirty="0"/>
                  <a:t>’s are replaced with 0, that is the mean of the white noise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is cross-validation?</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92092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People often look at the returns of the stock, rather than the its price. Differences of log prices is known as the returns and represents percentage changes of stock prices.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926567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1791403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 have multiplied MA coefficients by -1 since my MA model identification discussed in week 4 was introduced that way. In the video, the parameters of the AR part were mistakenly set as positive numbers; it has been fixed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2210538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Follow the R session to see the codes and details of these calculations.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2361870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1832743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95% confidence bounds are generated using fitted ARIMA-GARCH model, they are enclosing the original tock market prices, that shows that the model is performing </a:t>
            </a:r>
            <a:r>
              <a:rPr lang="en-US" baseline="0"/>
              <a:t>very well. </a:t>
            </a: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3364761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9</a:t>
            </a:fld>
            <a:endParaRPr lang="en-US"/>
          </a:p>
        </p:txBody>
      </p:sp>
    </p:spTree>
    <p:extLst>
      <p:ext uri="{BB962C8B-B14F-4D97-AF65-F5344CB8AC3E}">
        <p14:creationId xmlns:p14="http://schemas.microsoft.com/office/powerpoint/2010/main" val="3116201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4/16/2021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883241"/>
            <a:ext cx="9144000" cy="1547660"/>
          </a:xfrm>
        </p:spPr>
        <p:txBody>
          <a:bodyPr>
            <a:normAutofit fontScale="90000"/>
          </a:bodyPr>
          <a:lstStyle/>
          <a:p>
            <a:r>
              <a:rPr lang="en-US" sz="6000" dirty="0">
                <a:solidFill>
                  <a:srgbClr val="990033"/>
                </a:solidFill>
              </a:rPr>
              <a:t>SARFIMA-GARCH Models &amp; Forecasting</a:t>
            </a:r>
            <a:endParaRPr lang="en-US" dirty="0">
              <a:solidFill>
                <a:srgbClr val="990033"/>
              </a:solidFill>
            </a:endParaRP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SARFIMA-GARCH Models</a:t>
            </a:r>
          </a:p>
        </p:txBody>
      </p:sp>
      <p:sp>
        <p:nvSpPr>
          <p:cNvPr id="4" name="TextBox 3">
            <a:extLst>
              <a:ext uri="{FF2B5EF4-FFF2-40B4-BE49-F238E27FC236}">
                <a16:creationId xmlns:a16="http://schemas.microsoft.com/office/drawing/2014/main" id="{B4410A58-F65C-48D8-854E-CD9CD6A8B9A9}"/>
              </a:ext>
            </a:extLst>
          </p:cNvPr>
          <p:cNvSpPr txBox="1"/>
          <p:nvPr/>
        </p:nvSpPr>
        <p:spPr>
          <a:xfrm>
            <a:off x="849870" y="1414913"/>
            <a:ext cx="6321138" cy="1200329"/>
          </a:xfrm>
          <a:prstGeom prst="rect">
            <a:avLst/>
          </a:prstGeom>
          <a:noFill/>
        </p:spPr>
        <p:txBody>
          <a:bodyPr wrap="square">
            <a:spAutoFit/>
          </a:bodyPr>
          <a:lstStyle/>
          <a:p>
            <a:r>
              <a:rPr lang="en-US" sz="2400" dirty="0"/>
              <a:t>After fitting a SARFIMA model to a time series, residuals should verify four assumptions discussed in week 7. </a:t>
            </a:r>
          </a:p>
        </p:txBody>
      </p:sp>
      <p:sp>
        <p:nvSpPr>
          <p:cNvPr id="12" name="Rectangle 11">
            <a:extLst>
              <a:ext uri="{FF2B5EF4-FFF2-40B4-BE49-F238E27FC236}">
                <a16:creationId xmlns:a16="http://schemas.microsoft.com/office/drawing/2014/main" id="{191E4F14-B76A-401B-B22B-16B714003AAB}"/>
              </a:ext>
            </a:extLst>
          </p:cNvPr>
          <p:cNvSpPr/>
          <p:nvPr/>
        </p:nvSpPr>
        <p:spPr>
          <a:xfrm>
            <a:off x="7275444" y="336334"/>
            <a:ext cx="4587504" cy="3268257"/>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1F9C1F-F8FE-4675-A7D3-20EEBA8D238C}"/>
              </a:ext>
            </a:extLst>
          </p:cNvPr>
          <p:cNvSpPr txBox="1"/>
          <p:nvPr/>
        </p:nvSpPr>
        <p:spPr>
          <a:xfrm>
            <a:off x="7300953" y="377234"/>
            <a:ext cx="4561994" cy="1938992"/>
          </a:xfrm>
          <a:prstGeom prst="rect">
            <a:avLst/>
          </a:prstGeom>
          <a:noFill/>
        </p:spPr>
        <p:txBody>
          <a:bodyPr wrap="square">
            <a:spAutoFit/>
          </a:bodyPr>
          <a:lstStyle/>
          <a:p>
            <a:r>
              <a:rPr lang="en-US" sz="2400" dirty="0"/>
              <a:t>• If residuals don’t have a constant variance, and if the variance is correlated over time, ARCH/GARCH models should be considered for residuals. </a:t>
            </a:r>
          </a:p>
        </p:txBody>
      </p:sp>
      <p:sp>
        <p:nvSpPr>
          <p:cNvPr id="24" name="TextBox 23">
            <a:extLst>
              <a:ext uri="{FF2B5EF4-FFF2-40B4-BE49-F238E27FC236}">
                <a16:creationId xmlns:a16="http://schemas.microsoft.com/office/drawing/2014/main" id="{BB8C9D1D-D838-4F00-B35C-F9908DFDE707}"/>
              </a:ext>
            </a:extLst>
          </p:cNvPr>
          <p:cNvSpPr txBox="1"/>
          <p:nvPr/>
        </p:nvSpPr>
        <p:spPr>
          <a:xfrm>
            <a:off x="7300951" y="2287995"/>
            <a:ext cx="4561995" cy="1200329"/>
          </a:xfrm>
          <a:prstGeom prst="rect">
            <a:avLst/>
          </a:prstGeom>
          <a:noFill/>
        </p:spPr>
        <p:txBody>
          <a:bodyPr wrap="square">
            <a:spAutoFit/>
          </a:bodyPr>
          <a:lstStyle/>
          <a:p>
            <a:r>
              <a:rPr lang="en-US" sz="2400" dirty="0"/>
              <a:t>• In this case, residuals don’t have a normal distribution either and have a heavy tail distribution.</a:t>
            </a:r>
          </a:p>
        </p:txBody>
      </p:sp>
      <p:sp>
        <p:nvSpPr>
          <p:cNvPr id="17" name="TextBox 16">
            <a:extLst>
              <a:ext uri="{FF2B5EF4-FFF2-40B4-BE49-F238E27FC236}">
                <a16:creationId xmlns:a16="http://schemas.microsoft.com/office/drawing/2014/main" id="{EB38CE20-6675-4761-9E36-F25D70A7483F}"/>
              </a:ext>
            </a:extLst>
          </p:cNvPr>
          <p:cNvSpPr txBox="1"/>
          <p:nvPr/>
        </p:nvSpPr>
        <p:spPr>
          <a:xfrm>
            <a:off x="849870" y="2573651"/>
            <a:ext cx="6321138" cy="1200329"/>
          </a:xfrm>
          <a:prstGeom prst="rect">
            <a:avLst/>
          </a:prstGeom>
          <a:noFill/>
        </p:spPr>
        <p:txBody>
          <a:bodyPr wrap="square">
            <a:spAutoFit/>
          </a:bodyPr>
          <a:lstStyle/>
          <a:p>
            <a:r>
              <a:rPr lang="en-US" sz="2400" dirty="0"/>
              <a:t>• Fitted model is inadequate if autocorrelations still exists in residuals, parameter estimations are unreliable. </a:t>
            </a:r>
          </a:p>
        </p:txBody>
      </p:sp>
      <p:sp>
        <p:nvSpPr>
          <p:cNvPr id="13" name="Rectangle 12">
            <a:extLst>
              <a:ext uri="{FF2B5EF4-FFF2-40B4-BE49-F238E27FC236}">
                <a16:creationId xmlns:a16="http://schemas.microsoft.com/office/drawing/2014/main" id="{32C75369-21F2-460E-B013-0A262D0E501F}"/>
              </a:ext>
            </a:extLst>
          </p:cNvPr>
          <p:cNvSpPr/>
          <p:nvPr/>
        </p:nvSpPr>
        <p:spPr>
          <a:xfrm>
            <a:off x="7275442" y="3949557"/>
            <a:ext cx="4587504" cy="2234032"/>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E6B6E9F-99E3-4B7A-9F57-A8B78C05E91E}"/>
              </a:ext>
            </a:extLst>
          </p:cNvPr>
          <p:cNvSpPr txBox="1"/>
          <p:nvPr/>
        </p:nvSpPr>
        <p:spPr>
          <a:xfrm>
            <a:off x="7314202" y="4037199"/>
            <a:ext cx="4548741" cy="1938992"/>
          </a:xfrm>
          <a:prstGeom prst="rect">
            <a:avLst/>
          </a:prstGeom>
          <a:noFill/>
        </p:spPr>
        <p:txBody>
          <a:bodyPr wrap="square">
            <a:spAutoFit/>
          </a:bodyPr>
          <a:lstStyle/>
          <a:p>
            <a:r>
              <a:rPr lang="en-US" sz="2400" dirty="0"/>
              <a:t>• In time series where variance changes consistently over time, Box-Cox transformations discussed in week 1 provide a remedy to achieve variance stationarity. </a:t>
            </a:r>
          </a:p>
        </p:txBody>
      </p:sp>
      <p:sp>
        <p:nvSpPr>
          <p:cNvPr id="14" name="TextBox 13">
            <a:extLst>
              <a:ext uri="{FF2B5EF4-FFF2-40B4-BE49-F238E27FC236}">
                <a16:creationId xmlns:a16="http://schemas.microsoft.com/office/drawing/2014/main" id="{9D3CA053-800E-4BA9-AFF6-35EFC1A1D84B}"/>
              </a:ext>
            </a:extLst>
          </p:cNvPr>
          <p:cNvSpPr txBox="1"/>
          <p:nvPr/>
        </p:nvSpPr>
        <p:spPr>
          <a:xfrm>
            <a:off x="838200" y="3773980"/>
            <a:ext cx="6332808" cy="1200329"/>
          </a:xfrm>
          <a:prstGeom prst="rect">
            <a:avLst/>
          </a:prstGeom>
          <a:noFill/>
        </p:spPr>
        <p:txBody>
          <a:bodyPr wrap="square">
            <a:spAutoFit/>
          </a:bodyPr>
          <a:lstStyle/>
          <a:p>
            <a:r>
              <a:rPr lang="en-US" sz="2400" dirty="0"/>
              <a:t>• If residuals don’t have a zero mean, a model with include mean should be considered. Parameter estimations are biased.</a:t>
            </a:r>
          </a:p>
        </p:txBody>
      </p:sp>
      <p:sp>
        <p:nvSpPr>
          <p:cNvPr id="16" name="TextBox 15">
            <a:extLst>
              <a:ext uri="{FF2B5EF4-FFF2-40B4-BE49-F238E27FC236}">
                <a16:creationId xmlns:a16="http://schemas.microsoft.com/office/drawing/2014/main" id="{7795C53A-4A1D-45F8-86D6-0D8815C40414}"/>
              </a:ext>
            </a:extLst>
          </p:cNvPr>
          <p:cNvSpPr txBox="1"/>
          <p:nvPr/>
        </p:nvSpPr>
        <p:spPr>
          <a:xfrm>
            <a:off x="849870" y="4983260"/>
            <a:ext cx="6332808" cy="1200329"/>
          </a:xfrm>
          <a:prstGeom prst="rect">
            <a:avLst/>
          </a:prstGeom>
          <a:noFill/>
        </p:spPr>
        <p:txBody>
          <a:bodyPr wrap="square">
            <a:spAutoFit/>
          </a:bodyPr>
          <a:lstStyle/>
          <a:p>
            <a:r>
              <a:rPr lang="en-US" sz="2400" dirty="0"/>
              <a:t>• If residuals don’t have normal distribution, point estimations are valid but confidence intervals and tests are unreliable.</a:t>
            </a:r>
          </a:p>
        </p:txBody>
      </p:sp>
    </p:spTree>
    <p:extLst>
      <p:ext uri="{BB962C8B-B14F-4D97-AF65-F5344CB8AC3E}">
        <p14:creationId xmlns:p14="http://schemas.microsoft.com/office/powerpoint/2010/main" val="15357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10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P spid="17" grpId="0"/>
      <p:bldP spid="15" grpId="0"/>
      <p:bldP spid="14"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8">
            <a:extLst>
              <a:ext uri="{FF2B5EF4-FFF2-40B4-BE49-F238E27FC236}">
                <a16:creationId xmlns:a16="http://schemas.microsoft.com/office/drawing/2014/main" id="{1E303D92-F5CD-48AA-B3DF-EBF3CE1FEA2E}"/>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1</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44E724D-F47D-4EAC-9058-86C1DBF1E54D}"/>
                  </a:ext>
                </a:extLst>
              </p:cNvPr>
              <p:cNvSpPr txBox="1"/>
              <p:nvPr/>
            </p:nvSpPr>
            <p:spPr>
              <a:xfrm>
                <a:off x="838199" y="1378001"/>
                <a:ext cx="5660979" cy="1569660"/>
              </a:xfrm>
              <a:prstGeom prst="rect">
                <a:avLst/>
              </a:prstGeom>
              <a:noFill/>
            </p:spPr>
            <p:txBody>
              <a:bodyPr wrap="square">
                <a:spAutoFit/>
              </a:bodyPr>
              <a:lstStyle/>
              <a:p>
                <a:r>
                  <a:rPr lang="en-US" sz="2400" dirty="0"/>
                  <a:t>The time series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is daily Apple stock adjusted closing prices from </a:t>
                </a:r>
                <a:r>
                  <a:rPr lang="en-US" sz="2400" dirty="0">
                    <a:solidFill>
                      <a:srgbClr val="00B050"/>
                    </a:solidFill>
                  </a:rPr>
                  <a:t>Mar 1, 2015</a:t>
                </a:r>
                <a:r>
                  <a:rPr lang="en-US" sz="2400" dirty="0"/>
                  <a:t> to </a:t>
                </a:r>
                <a:r>
                  <a:rPr lang="en-US" sz="2400" dirty="0">
                    <a:solidFill>
                      <a:srgbClr val="0070C0"/>
                    </a:solidFill>
                  </a:rPr>
                  <a:t>Mar 15, 2021 </a:t>
                </a:r>
                <a:r>
                  <a:rPr lang="en-US" sz="2400" dirty="0"/>
                  <a:t>(1,521 obs.); obviously, a non-stationary time series with existing trend.</a:t>
                </a:r>
              </a:p>
            </p:txBody>
          </p:sp>
        </mc:Choice>
        <mc:Fallback xmlns="">
          <p:sp>
            <p:nvSpPr>
              <p:cNvPr id="17" name="TextBox 16">
                <a:extLst>
                  <a:ext uri="{FF2B5EF4-FFF2-40B4-BE49-F238E27FC236}">
                    <a16:creationId xmlns:a16="http://schemas.microsoft.com/office/drawing/2014/main" id="{F44E724D-F47D-4EAC-9058-86C1DBF1E54D}"/>
                  </a:ext>
                </a:extLst>
              </p:cNvPr>
              <p:cNvSpPr txBox="1">
                <a:spLocks noRot="1" noChangeAspect="1" noMove="1" noResize="1" noEditPoints="1" noAdjustHandles="1" noChangeArrowheads="1" noChangeShapeType="1" noTextEdit="1"/>
              </p:cNvSpPr>
              <p:nvPr/>
            </p:nvSpPr>
            <p:spPr>
              <a:xfrm>
                <a:off x="838199" y="1378001"/>
                <a:ext cx="5660979" cy="1569660"/>
              </a:xfrm>
              <a:prstGeom prst="rect">
                <a:avLst/>
              </a:prstGeom>
              <a:blipFill>
                <a:blip r:embed="rId3"/>
                <a:stretch>
                  <a:fillRect l="-1615" t="-3101" r="-538" b="-7752"/>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31B799B-32EA-4BB0-9EDD-7AC7EA0D3074}"/>
              </a:ext>
            </a:extLst>
          </p:cNvPr>
          <p:cNvSpPr txBox="1"/>
          <p:nvPr/>
        </p:nvSpPr>
        <p:spPr>
          <a:xfrm>
            <a:off x="838169" y="2971526"/>
            <a:ext cx="5660978" cy="1200329"/>
          </a:xfrm>
          <a:prstGeom prst="rect">
            <a:avLst/>
          </a:prstGeom>
          <a:noFill/>
        </p:spPr>
        <p:txBody>
          <a:bodyPr wrap="square">
            <a:spAutoFit/>
          </a:bodyPr>
          <a:lstStyle/>
          <a:p>
            <a:pPr lvl="0">
              <a:defRPr/>
            </a:pPr>
            <a:r>
              <a:rPr lang="en-US" sz="2400" dirty="0"/>
              <a:t>Differencing has removed the trend, but the time series is still non-stationary due to increasing variance with time. </a:t>
            </a:r>
          </a:p>
        </p:txBody>
      </p:sp>
      <p:sp>
        <p:nvSpPr>
          <p:cNvPr id="10" name="TextBox 9">
            <a:extLst>
              <a:ext uri="{FF2B5EF4-FFF2-40B4-BE49-F238E27FC236}">
                <a16:creationId xmlns:a16="http://schemas.microsoft.com/office/drawing/2014/main" id="{A0DA6B32-1B38-41AB-B77F-BF0DD1BAD784}"/>
              </a:ext>
            </a:extLst>
          </p:cNvPr>
          <p:cNvSpPr txBox="1"/>
          <p:nvPr/>
        </p:nvSpPr>
        <p:spPr>
          <a:xfrm>
            <a:off x="838170" y="4282015"/>
            <a:ext cx="5797408" cy="1569660"/>
          </a:xfrm>
          <a:prstGeom prst="rect">
            <a:avLst/>
          </a:prstGeom>
          <a:noFill/>
        </p:spPr>
        <p:txBody>
          <a:bodyPr wrap="square">
            <a:spAutoFit/>
          </a:bodyPr>
          <a:lstStyle/>
          <a:p>
            <a:r>
              <a:rPr lang="en-US" sz="2400" dirty="0"/>
              <a:t>After a log-transformation then differencing, the time series has a better behavior but still is non-stationary due to variance heteroscedascity.</a:t>
            </a:r>
          </a:p>
        </p:txBody>
      </p:sp>
      <p:pic>
        <p:nvPicPr>
          <p:cNvPr id="3" name="Picture 2" descr="Chart, line chart&#10;&#10;Description automatically generated">
            <a:extLst>
              <a:ext uri="{FF2B5EF4-FFF2-40B4-BE49-F238E27FC236}">
                <a16:creationId xmlns:a16="http://schemas.microsoft.com/office/drawing/2014/main" id="{ACDE3EEE-9CEE-432D-82A2-320BC42F30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0833" y="294418"/>
            <a:ext cx="5112013" cy="1759668"/>
          </a:xfrm>
          <a:prstGeom prst="rect">
            <a:avLst/>
          </a:prstGeom>
        </p:spPr>
      </p:pic>
      <p:pic>
        <p:nvPicPr>
          <p:cNvPr id="6" name="Picture 5" descr="Chart&#10;&#10;Description automatically generated">
            <a:extLst>
              <a:ext uri="{FF2B5EF4-FFF2-40B4-BE49-F238E27FC236}">
                <a16:creationId xmlns:a16="http://schemas.microsoft.com/office/drawing/2014/main" id="{9CADC30C-9AF8-4324-BA0A-BE76B07EC5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0436" y="2211636"/>
            <a:ext cx="5105662" cy="1759668"/>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EB719CF2-419D-45C3-95C9-66F7FB4D5B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0436" y="4137583"/>
            <a:ext cx="5105662" cy="1759669"/>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ED05DE6-CC5A-44BE-9138-267205488224}"/>
                  </a:ext>
                </a:extLst>
              </p:cNvPr>
              <p:cNvSpPr txBox="1"/>
              <p:nvPr/>
            </p:nvSpPr>
            <p:spPr>
              <a:xfrm>
                <a:off x="7394714" y="272361"/>
                <a:ext cx="278296"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i="1">
                              <a:latin typeface="Cambria Math" panose="02040503050406030204" pitchFamily="18" charset="0"/>
                            </a:rPr>
                            <m:t>𝑡</m:t>
                          </m:r>
                        </m:sub>
                      </m:sSub>
                    </m:oMath>
                  </m:oMathPara>
                </a14:m>
                <a:endParaRPr lang="en-US" sz="2200" dirty="0"/>
              </a:p>
            </p:txBody>
          </p:sp>
        </mc:Choice>
        <mc:Fallback xmlns="">
          <p:sp>
            <p:nvSpPr>
              <p:cNvPr id="19" name="TextBox 18">
                <a:extLst>
                  <a:ext uri="{FF2B5EF4-FFF2-40B4-BE49-F238E27FC236}">
                    <a16:creationId xmlns:a16="http://schemas.microsoft.com/office/drawing/2014/main" id="{2ED05DE6-CC5A-44BE-9138-267205488224}"/>
                  </a:ext>
                </a:extLst>
              </p:cNvPr>
              <p:cNvSpPr txBox="1">
                <a:spLocks noRot="1" noChangeAspect="1" noMove="1" noResize="1" noEditPoints="1" noAdjustHandles="1" noChangeArrowheads="1" noChangeShapeType="1" noTextEdit="1"/>
              </p:cNvSpPr>
              <p:nvPr/>
            </p:nvSpPr>
            <p:spPr>
              <a:xfrm>
                <a:off x="7394714" y="272361"/>
                <a:ext cx="278296" cy="430887"/>
              </a:xfrm>
              <a:prstGeom prst="rect">
                <a:avLst/>
              </a:prstGeom>
              <a:blipFill>
                <a:blip r:embed="rId7"/>
                <a:stretch>
                  <a:fillRect r="-413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283D35A-686A-48FA-B5F2-F65F98A91233}"/>
                  </a:ext>
                </a:extLst>
              </p:cNvPr>
              <p:cNvSpPr txBox="1"/>
              <p:nvPr/>
            </p:nvSpPr>
            <p:spPr>
              <a:xfrm>
                <a:off x="7394714" y="2254531"/>
                <a:ext cx="278296"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m:rPr>
                              <m:sty m:val="p"/>
                            </m:rP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rPr>
                            <m:t>𝑥</m:t>
                          </m:r>
                        </m:e>
                        <m:sub>
                          <m:r>
                            <a:rPr lang="en-US" sz="2200" i="1">
                              <a:latin typeface="Cambria Math" panose="02040503050406030204" pitchFamily="18" charset="0"/>
                            </a:rPr>
                            <m:t>𝑡</m:t>
                          </m:r>
                        </m:sub>
                      </m:sSub>
                    </m:oMath>
                  </m:oMathPara>
                </a14:m>
                <a:endParaRPr lang="en-US" sz="2200" dirty="0"/>
              </a:p>
            </p:txBody>
          </p:sp>
        </mc:Choice>
        <mc:Fallback xmlns="">
          <p:sp>
            <p:nvSpPr>
              <p:cNvPr id="20" name="TextBox 19">
                <a:extLst>
                  <a:ext uri="{FF2B5EF4-FFF2-40B4-BE49-F238E27FC236}">
                    <a16:creationId xmlns:a16="http://schemas.microsoft.com/office/drawing/2014/main" id="{A283D35A-686A-48FA-B5F2-F65F98A91233}"/>
                  </a:ext>
                </a:extLst>
              </p:cNvPr>
              <p:cNvSpPr txBox="1">
                <a:spLocks noRot="1" noChangeAspect="1" noMove="1" noResize="1" noEditPoints="1" noAdjustHandles="1" noChangeArrowheads="1" noChangeShapeType="1" noTextEdit="1"/>
              </p:cNvSpPr>
              <p:nvPr/>
            </p:nvSpPr>
            <p:spPr>
              <a:xfrm>
                <a:off x="7394714" y="2254531"/>
                <a:ext cx="278296" cy="430887"/>
              </a:xfrm>
              <a:prstGeom prst="rect">
                <a:avLst/>
              </a:prstGeom>
              <a:blipFill>
                <a:blip r:embed="rId8"/>
                <a:stretch>
                  <a:fillRect l="-2174" r="-1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8A6AE27-4330-4C04-A6F0-633696379E41}"/>
                  </a:ext>
                </a:extLst>
              </p:cNvPr>
              <p:cNvSpPr txBox="1"/>
              <p:nvPr/>
            </p:nvSpPr>
            <p:spPr>
              <a:xfrm>
                <a:off x="7421220" y="4173145"/>
                <a:ext cx="278296"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i="1">
                              <a:latin typeface="Cambria Math" panose="02040503050406030204" pitchFamily="18" charset="0"/>
                            </a:rPr>
                            <m:t>𝑡</m:t>
                          </m:r>
                        </m:sub>
                      </m:sSub>
                    </m:oMath>
                  </m:oMathPara>
                </a14:m>
                <a:endParaRPr lang="en-US" sz="2200" dirty="0"/>
              </a:p>
            </p:txBody>
          </p:sp>
        </mc:Choice>
        <mc:Fallback xmlns="">
          <p:sp>
            <p:nvSpPr>
              <p:cNvPr id="21" name="TextBox 20">
                <a:extLst>
                  <a:ext uri="{FF2B5EF4-FFF2-40B4-BE49-F238E27FC236}">
                    <a16:creationId xmlns:a16="http://schemas.microsoft.com/office/drawing/2014/main" id="{28A6AE27-4330-4C04-A6F0-633696379E41}"/>
                  </a:ext>
                </a:extLst>
              </p:cNvPr>
              <p:cNvSpPr txBox="1">
                <a:spLocks noRot="1" noChangeAspect="1" noMove="1" noResize="1" noEditPoints="1" noAdjustHandles="1" noChangeArrowheads="1" noChangeShapeType="1" noTextEdit="1"/>
              </p:cNvSpPr>
              <p:nvPr/>
            </p:nvSpPr>
            <p:spPr>
              <a:xfrm>
                <a:off x="7421220" y="4173145"/>
                <a:ext cx="278296" cy="430887"/>
              </a:xfrm>
              <a:prstGeom prst="rect">
                <a:avLst/>
              </a:prstGeom>
              <a:blipFill>
                <a:blip r:embed="rId9"/>
                <a:stretch>
                  <a:fillRect r="-26087"/>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6403450C-6188-47F3-AE52-5B8D2D8C5589}"/>
              </a:ext>
            </a:extLst>
          </p:cNvPr>
          <p:cNvSpPr txBox="1"/>
          <p:nvPr/>
        </p:nvSpPr>
        <p:spPr>
          <a:xfrm>
            <a:off x="838169" y="5878045"/>
            <a:ext cx="11087929" cy="830997"/>
          </a:xfrm>
          <a:prstGeom prst="rect">
            <a:avLst/>
          </a:prstGeom>
          <a:noFill/>
        </p:spPr>
        <p:txBody>
          <a:bodyPr wrap="square">
            <a:spAutoFit/>
          </a:bodyPr>
          <a:lstStyle/>
          <a:p>
            <a:r>
              <a:rPr lang="en-US" sz="2400" dirty="0"/>
              <a:t>We can proceed with ARIMA modeling of returns, and then use GARCH models on their residuals to address change of variance and cluster of volatility. </a:t>
            </a:r>
          </a:p>
        </p:txBody>
      </p:sp>
    </p:spTree>
    <p:extLst>
      <p:ext uri="{BB962C8B-B14F-4D97-AF65-F5344CB8AC3E}">
        <p14:creationId xmlns:p14="http://schemas.microsoft.com/office/powerpoint/2010/main" val="190725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10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10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1000"/>
                                        <p:tgtEl>
                                          <p:spTgt spid="10"/>
                                        </p:tgtEl>
                                      </p:cBhvr>
                                    </p:animEffect>
                                  </p:childTnLst>
                                </p:cTn>
                              </p:par>
                              <p:par>
                                <p:cTn id="19" presetID="2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1000"/>
                                        <p:tgtEl>
                                          <p:spTgt spid="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1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p:bldP spid="20" grpId="0"/>
      <p:bldP spid="21"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0DA6B32-1B38-41AB-B77F-BF0DD1BAD784}"/>
                  </a:ext>
                </a:extLst>
              </p:cNvPr>
              <p:cNvSpPr txBox="1"/>
              <p:nvPr/>
            </p:nvSpPr>
            <p:spPr>
              <a:xfrm>
                <a:off x="621182" y="445274"/>
                <a:ext cx="5840757" cy="2308324"/>
              </a:xfrm>
              <a:prstGeom prst="rect">
                <a:avLst/>
              </a:prstGeom>
              <a:noFill/>
            </p:spPr>
            <p:txBody>
              <a:bodyPr wrap="square">
                <a:spAutoFit/>
              </a:bodyPr>
              <a:lstStyle/>
              <a:p>
                <a:r>
                  <a:rPr lang="en-US" sz="2400" dirty="0"/>
                  <a:t>The ACF/PACF of returns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𝑡</m:t>
                        </m:r>
                      </m:sub>
                    </m:sSub>
                  </m:oMath>
                </a14:m>
                <a:r>
                  <a:rPr lang="en-US" sz="2400" dirty="0"/>
                  <a:t>) don’t clearly suggest a specific ARMA model. So, we proceed by train/test split of </a:t>
                </a:r>
                <a14:m>
                  <m:oMath xmlns:m="http://schemas.openxmlformats.org/officeDocument/2006/math">
                    <m:r>
                      <m:rPr>
                        <m:sty m:val="p"/>
                      </m:rPr>
                      <a:rPr lang="en-US" sz="2400" b="0" i="0" smtClean="0">
                        <a:latin typeface="Cambria Math" panose="02040503050406030204" pitchFamily="18" charset="0"/>
                      </a:rPr>
                      <m:t>log</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data, fit multiple ARIMA models where differencing is set to 1, then compare goodness of fit measures (AIC, </a:t>
                </a:r>
                <a:r>
                  <a:rPr lang="en-US" sz="2400" dirty="0" err="1"/>
                  <a:t>AICc</a:t>
                </a:r>
                <a:r>
                  <a:rPr lang="en-US" sz="2400" dirty="0"/>
                  <a:t>, BIC, MSE, MAE, MAPE). </a:t>
                </a:r>
              </a:p>
            </p:txBody>
          </p:sp>
        </mc:Choice>
        <mc:Fallback xmlns="">
          <p:sp>
            <p:nvSpPr>
              <p:cNvPr id="10" name="TextBox 9">
                <a:extLst>
                  <a:ext uri="{FF2B5EF4-FFF2-40B4-BE49-F238E27FC236}">
                    <a16:creationId xmlns:a16="http://schemas.microsoft.com/office/drawing/2014/main" id="{A0DA6B32-1B38-41AB-B77F-BF0DD1BAD784}"/>
                  </a:ext>
                </a:extLst>
              </p:cNvPr>
              <p:cNvSpPr txBox="1">
                <a:spLocks noRot="1" noChangeAspect="1" noMove="1" noResize="1" noEditPoints="1" noAdjustHandles="1" noChangeArrowheads="1" noChangeShapeType="1" noTextEdit="1"/>
              </p:cNvSpPr>
              <p:nvPr/>
            </p:nvSpPr>
            <p:spPr>
              <a:xfrm>
                <a:off x="621182" y="445274"/>
                <a:ext cx="5840757" cy="2308324"/>
              </a:xfrm>
              <a:prstGeom prst="rect">
                <a:avLst/>
              </a:prstGeom>
              <a:blipFill>
                <a:blip r:embed="rId3"/>
                <a:stretch>
                  <a:fillRect l="-1670" t="-2111" r="-1357" b="-501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713D85D-D219-4613-96DA-435223120B0C}"/>
              </a:ext>
            </a:extLst>
          </p:cNvPr>
          <p:cNvSpPr txBox="1"/>
          <p:nvPr/>
        </p:nvSpPr>
        <p:spPr>
          <a:xfrm>
            <a:off x="621182" y="2862618"/>
            <a:ext cx="5628721" cy="1569660"/>
          </a:xfrm>
          <a:prstGeom prst="rect">
            <a:avLst/>
          </a:prstGeom>
          <a:noFill/>
        </p:spPr>
        <p:txBody>
          <a:bodyPr wrap="square">
            <a:spAutoFit/>
          </a:bodyPr>
          <a:lstStyle/>
          <a:p>
            <a:r>
              <a:rPr lang="en-US" sz="2400" dirty="0"/>
              <a:t>ARIMA(4,1,2) performs better than alternative models and has a smaller number of parameters. It will be used for parameter estimation. </a:t>
            </a:r>
          </a:p>
        </p:txBody>
      </p:sp>
      <p:pic>
        <p:nvPicPr>
          <p:cNvPr id="4" name="Picture 3" descr="A picture containing text, device&#10;&#10;Description automatically generated">
            <a:extLst>
              <a:ext uri="{FF2B5EF4-FFF2-40B4-BE49-F238E27FC236}">
                <a16:creationId xmlns:a16="http://schemas.microsoft.com/office/drawing/2014/main" id="{498D0AB1-ED9D-498E-990B-87CFFFAEB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5" y="272991"/>
            <a:ext cx="5628721" cy="3208772"/>
          </a:xfrm>
          <a:prstGeom prst="rect">
            <a:avLst/>
          </a:prstGeom>
        </p:spPr>
      </p:pic>
      <p:pic>
        <p:nvPicPr>
          <p:cNvPr id="7" name="Picture 6" descr="Text&#10;&#10;Description automatically generated">
            <a:extLst>
              <a:ext uri="{FF2B5EF4-FFF2-40B4-BE49-F238E27FC236}">
                <a16:creationId xmlns:a16="http://schemas.microsoft.com/office/drawing/2014/main" id="{550FFA3D-4F78-441F-AC00-EE2069AF4B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1939" y="3590783"/>
            <a:ext cx="5474817" cy="1368705"/>
          </a:xfrm>
          <a:prstGeom prst="rect">
            <a:avLst/>
          </a:prstGeom>
        </p:spPr>
      </p:pic>
      <p:sp>
        <p:nvSpPr>
          <p:cNvPr id="14" name="TextBox 13">
            <a:extLst>
              <a:ext uri="{FF2B5EF4-FFF2-40B4-BE49-F238E27FC236}">
                <a16:creationId xmlns:a16="http://schemas.microsoft.com/office/drawing/2014/main" id="{5B1BEFCD-64B2-47CD-BA3D-36CD64D72215}"/>
              </a:ext>
            </a:extLst>
          </p:cNvPr>
          <p:cNvSpPr txBox="1"/>
          <p:nvPr/>
        </p:nvSpPr>
        <p:spPr>
          <a:xfrm>
            <a:off x="3192106" y="5068508"/>
            <a:ext cx="3725531" cy="1785104"/>
          </a:xfrm>
          <a:prstGeom prst="rect">
            <a:avLst/>
          </a:prstGeom>
          <a:noFill/>
        </p:spPr>
        <p:txBody>
          <a:bodyPr wrap="square">
            <a:spAutoFit/>
          </a:bodyPr>
          <a:lstStyle/>
          <a:p>
            <a:r>
              <a:rPr lang="en-US" sz="2200" b="1" dirty="0"/>
              <a:t>Model 	</a:t>
            </a:r>
            <a:r>
              <a:rPr lang="en-US" sz="2200" dirty="0"/>
              <a:t>	</a:t>
            </a:r>
            <a:r>
              <a:rPr lang="en-US" sz="2200" b="1" dirty="0"/>
              <a:t>AIC	  (</a:t>
            </a:r>
            <a:r>
              <a:rPr lang="en-US" sz="2200" b="1" dirty="0" err="1"/>
              <a:t>p+q</a:t>
            </a:r>
            <a:r>
              <a:rPr lang="en-US" sz="2200" b="1" dirty="0"/>
              <a:t>)</a:t>
            </a:r>
          </a:p>
          <a:p>
            <a:r>
              <a:rPr lang="en-US" sz="2200" dirty="0"/>
              <a:t>ARIMA(4,1,5)	-7120.6	   9</a:t>
            </a:r>
          </a:p>
          <a:p>
            <a:r>
              <a:rPr lang="en-US" sz="2200" dirty="0"/>
              <a:t>ARIMA(3,1,5)	-7119.7	   8</a:t>
            </a:r>
          </a:p>
          <a:p>
            <a:r>
              <a:rPr lang="en-US" sz="2200" dirty="0"/>
              <a:t>ARIMA(5,1,3)	-7116.8	   8</a:t>
            </a:r>
          </a:p>
          <a:p>
            <a:r>
              <a:rPr lang="en-US" sz="2200" dirty="0"/>
              <a:t>ARIMA(4,1,2)	-7111.5	   6</a:t>
            </a:r>
          </a:p>
        </p:txBody>
      </p:sp>
      <p:sp>
        <p:nvSpPr>
          <p:cNvPr id="16" name="TextBox 15">
            <a:extLst>
              <a:ext uri="{FF2B5EF4-FFF2-40B4-BE49-F238E27FC236}">
                <a16:creationId xmlns:a16="http://schemas.microsoft.com/office/drawing/2014/main" id="{2955DE5E-5740-4CC3-B31D-32EA4F21CE1A}"/>
              </a:ext>
            </a:extLst>
          </p:cNvPr>
          <p:cNvSpPr txBox="1"/>
          <p:nvPr/>
        </p:nvSpPr>
        <p:spPr>
          <a:xfrm>
            <a:off x="6809744" y="5068508"/>
            <a:ext cx="2320638" cy="1785104"/>
          </a:xfrm>
          <a:prstGeom prst="rect">
            <a:avLst/>
          </a:prstGeom>
          <a:noFill/>
        </p:spPr>
        <p:txBody>
          <a:bodyPr wrap="square">
            <a:spAutoFit/>
          </a:bodyPr>
          <a:lstStyle/>
          <a:p>
            <a:r>
              <a:rPr lang="en-US" sz="2200" b="1" dirty="0" err="1"/>
              <a:t>AICc</a:t>
            </a:r>
            <a:r>
              <a:rPr lang="en-US" sz="2200" b="1" dirty="0"/>
              <a:t>	   BIC</a:t>
            </a:r>
          </a:p>
          <a:p>
            <a:r>
              <a:rPr lang="en-US" sz="2200" dirty="0">
                <a:solidFill>
                  <a:srgbClr val="FF0000"/>
                </a:solidFill>
              </a:rPr>
              <a:t>-7116.4</a:t>
            </a:r>
            <a:r>
              <a:rPr lang="en-US" sz="2200" dirty="0"/>
              <a:t>	   -7061.6</a:t>
            </a:r>
          </a:p>
          <a:p>
            <a:r>
              <a:rPr lang="en-US" sz="2200" dirty="0">
                <a:solidFill>
                  <a:srgbClr val="0070C0"/>
                </a:solidFill>
              </a:rPr>
              <a:t>-7115.6</a:t>
            </a:r>
            <a:r>
              <a:rPr lang="en-US" sz="2200" dirty="0"/>
              <a:t>	   </a:t>
            </a:r>
            <a:r>
              <a:rPr lang="en-US" sz="2200" dirty="0">
                <a:solidFill>
                  <a:srgbClr val="0070C0"/>
                </a:solidFill>
              </a:rPr>
              <a:t>-7065.7</a:t>
            </a:r>
          </a:p>
          <a:p>
            <a:r>
              <a:rPr lang="en-US" sz="2200" dirty="0"/>
              <a:t>-7112.7	   -7062.8</a:t>
            </a:r>
          </a:p>
          <a:p>
            <a:r>
              <a:rPr lang="en-US" sz="2200" dirty="0"/>
              <a:t>-7107.4	   </a:t>
            </a:r>
            <a:r>
              <a:rPr lang="en-US" sz="2200" dirty="0">
                <a:solidFill>
                  <a:srgbClr val="FF0000"/>
                </a:solidFill>
              </a:rPr>
              <a:t>-7067.5</a:t>
            </a:r>
          </a:p>
        </p:txBody>
      </p:sp>
      <p:sp>
        <p:nvSpPr>
          <p:cNvPr id="20" name="TextBox 19">
            <a:extLst>
              <a:ext uri="{FF2B5EF4-FFF2-40B4-BE49-F238E27FC236}">
                <a16:creationId xmlns:a16="http://schemas.microsoft.com/office/drawing/2014/main" id="{0EC4D655-B0B0-4143-83D0-14ABA3FCD1A6}"/>
              </a:ext>
            </a:extLst>
          </p:cNvPr>
          <p:cNvSpPr txBox="1"/>
          <p:nvPr/>
        </p:nvSpPr>
        <p:spPr>
          <a:xfrm>
            <a:off x="8971357" y="5068508"/>
            <a:ext cx="2965399" cy="1785104"/>
          </a:xfrm>
          <a:prstGeom prst="rect">
            <a:avLst/>
          </a:prstGeom>
          <a:noFill/>
        </p:spPr>
        <p:txBody>
          <a:bodyPr wrap="square">
            <a:spAutoFit/>
          </a:bodyPr>
          <a:lstStyle/>
          <a:p>
            <a:r>
              <a:rPr lang="en-US" sz="2200" b="1" dirty="0"/>
              <a:t>MSE	MAE	MAPE</a:t>
            </a:r>
          </a:p>
          <a:p>
            <a:r>
              <a:rPr lang="en-US" sz="2200" dirty="0"/>
              <a:t>0.022	0.137	0.0287</a:t>
            </a:r>
          </a:p>
          <a:p>
            <a:r>
              <a:rPr lang="en-US" sz="2200" dirty="0"/>
              <a:t>0.019	0.124	0.0259</a:t>
            </a:r>
          </a:p>
          <a:p>
            <a:r>
              <a:rPr lang="en-US" sz="2200" dirty="0"/>
              <a:t>0.020	0.129	0.0269</a:t>
            </a:r>
          </a:p>
          <a:p>
            <a:r>
              <a:rPr lang="en-US" sz="2200" dirty="0">
                <a:solidFill>
                  <a:srgbClr val="FF0000"/>
                </a:solidFill>
              </a:rPr>
              <a:t>0.008	0.077	0.0161</a:t>
            </a:r>
          </a:p>
        </p:txBody>
      </p:sp>
    </p:spTree>
    <p:extLst>
      <p:ext uri="{BB962C8B-B14F-4D97-AF65-F5344CB8AC3E}">
        <p14:creationId xmlns:p14="http://schemas.microsoft.com/office/powerpoint/2010/main" val="270180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10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6"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0DA6B32-1B38-41AB-B77F-BF0DD1BAD784}"/>
                  </a:ext>
                </a:extLst>
              </p:cNvPr>
              <p:cNvSpPr txBox="1"/>
              <p:nvPr/>
            </p:nvSpPr>
            <p:spPr>
              <a:xfrm>
                <a:off x="621182" y="445274"/>
                <a:ext cx="5368801" cy="1200329"/>
              </a:xfrm>
              <a:prstGeom prst="rect">
                <a:avLst/>
              </a:prstGeom>
              <a:noFill/>
            </p:spPr>
            <p:txBody>
              <a:bodyPr wrap="square">
                <a:spAutoFit/>
              </a:bodyPr>
              <a:lstStyle/>
              <a:p>
                <a:r>
                  <a:rPr lang="en-US" sz="2400" dirty="0"/>
                  <a:t>Parameters of the ARIMA(4,1,2) model is estimated using the whole </a:t>
                </a:r>
                <a14:m>
                  <m:oMath xmlns:m="http://schemas.openxmlformats.org/officeDocument/2006/math">
                    <m:r>
                      <m:rPr>
                        <m:sty m:val="p"/>
                      </m:rPr>
                      <a:rPr lang="en-US" sz="2400">
                        <a:latin typeface="Cambria Math" panose="02040503050406030204" pitchFamily="18" charset="0"/>
                      </a:rPr>
                      <m:t>log</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r>
                      <a:rPr lang="en-US" sz="2400" i="1">
                        <a:latin typeface="Cambria Math" panose="02040503050406030204" pitchFamily="18" charset="0"/>
                      </a:rPr>
                      <m:t>)</m:t>
                    </m:r>
                  </m:oMath>
                </a14:m>
                <a:r>
                  <a:rPr lang="en-US" sz="2400" dirty="0"/>
                  <a:t> data and model is estimated as:</a:t>
                </a:r>
              </a:p>
            </p:txBody>
          </p:sp>
        </mc:Choice>
        <mc:Fallback xmlns="">
          <p:sp>
            <p:nvSpPr>
              <p:cNvPr id="10" name="TextBox 9">
                <a:extLst>
                  <a:ext uri="{FF2B5EF4-FFF2-40B4-BE49-F238E27FC236}">
                    <a16:creationId xmlns:a16="http://schemas.microsoft.com/office/drawing/2014/main" id="{A0DA6B32-1B38-41AB-B77F-BF0DD1BAD784}"/>
                  </a:ext>
                </a:extLst>
              </p:cNvPr>
              <p:cNvSpPr txBox="1">
                <a:spLocks noRot="1" noChangeAspect="1" noMove="1" noResize="1" noEditPoints="1" noAdjustHandles="1" noChangeArrowheads="1" noChangeShapeType="1" noTextEdit="1"/>
              </p:cNvSpPr>
              <p:nvPr/>
            </p:nvSpPr>
            <p:spPr>
              <a:xfrm>
                <a:off x="621182" y="445274"/>
                <a:ext cx="5368801" cy="1200329"/>
              </a:xfrm>
              <a:prstGeom prst="rect">
                <a:avLst/>
              </a:prstGeom>
              <a:blipFill>
                <a:blip r:embed="rId3"/>
                <a:stretch>
                  <a:fillRect l="-1816" t="-4061" r="-34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713D85D-D219-4613-96DA-435223120B0C}"/>
                  </a:ext>
                </a:extLst>
              </p:cNvPr>
              <p:cNvSpPr txBox="1"/>
              <p:nvPr/>
            </p:nvSpPr>
            <p:spPr>
              <a:xfrm>
                <a:off x="621182" y="1961314"/>
                <a:ext cx="11080488"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1−1.7</m:t>
                          </m:r>
                          <m:r>
                            <a:rPr lang="en-US" sz="2400" b="0" i="1" smtClean="0">
                              <a:latin typeface="Cambria Math" panose="02040503050406030204" pitchFamily="18" charset="0"/>
                            </a:rPr>
                            <m:t>𝐵</m:t>
                          </m:r>
                          <m:r>
                            <a:rPr lang="en-US" sz="2400" b="0" i="1" smtClean="0">
                              <a:latin typeface="Cambria Math" panose="02040503050406030204" pitchFamily="18" charset="0"/>
                            </a:rPr>
                            <m:t>−0.90</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−0.09</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−0.06</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4</m:t>
                              </m:r>
                            </m:sup>
                          </m:sSup>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𝐵</m:t>
                          </m:r>
                        </m:e>
                      </m:d>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e>
                      </m:func>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1−1.63</m:t>
                          </m:r>
                          <m:r>
                            <a:rPr lang="en-US" sz="2400" b="0" i="1" smtClean="0">
                              <a:latin typeface="Cambria Math" panose="02040503050406030204" pitchFamily="18" charset="0"/>
                            </a:rPr>
                            <m:t>𝐵</m:t>
                          </m:r>
                          <m:r>
                            <a:rPr lang="en-US" sz="2400" b="0" i="1" smtClean="0">
                              <a:latin typeface="Cambria Math" panose="02040503050406030204" pitchFamily="18" charset="0"/>
                            </a:rPr>
                            <m:t>−0.78</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𝑡</m:t>
                          </m:r>
                        </m:sub>
                      </m:sSub>
                    </m:oMath>
                  </m:oMathPara>
                </a14:m>
                <a:endParaRPr lang="en-US" sz="2400" dirty="0"/>
              </a:p>
            </p:txBody>
          </p:sp>
        </mc:Choice>
        <mc:Fallback xmlns="">
          <p:sp>
            <p:nvSpPr>
              <p:cNvPr id="12" name="TextBox 11">
                <a:extLst>
                  <a:ext uri="{FF2B5EF4-FFF2-40B4-BE49-F238E27FC236}">
                    <a16:creationId xmlns:a16="http://schemas.microsoft.com/office/drawing/2014/main" id="{0713D85D-D219-4613-96DA-435223120B0C}"/>
                  </a:ext>
                </a:extLst>
              </p:cNvPr>
              <p:cNvSpPr txBox="1">
                <a:spLocks noRot="1" noChangeAspect="1" noMove="1" noResize="1" noEditPoints="1" noAdjustHandles="1" noChangeArrowheads="1" noChangeShapeType="1" noTextEdit="1"/>
              </p:cNvSpPr>
              <p:nvPr/>
            </p:nvSpPr>
            <p:spPr>
              <a:xfrm>
                <a:off x="621182" y="1961314"/>
                <a:ext cx="11080488" cy="461665"/>
              </a:xfrm>
              <a:prstGeom prst="rect">
                <a:avLst/>
              </a:prstGeom>
              <a:blipFill>
                <a:blip r:embed="rId4"/>
                <a:stretch>
                  <a:fillRect b="-1866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111D982-239F-4C6C-ABD5-79676DD0E51C}"/>
              </a:ext>
            </a:extLst>
          </p:cNvPr>
          <p:cNvSpPr txBox="1"/>
          <p:nvPr/>
        </p:nvSpPr>
        <p:spPr>
          <a:xfrm>
            <a:off x="621181" y="2621754"/>
            <a:ext cx="5368801" cy="2308324"/>
          </a:xfrm>
          <a:prstGeom prst="rect">
            <a:avLst/>
          </a:prstGeom>
          <a:noFill/>
        </p:spPr>
        <p:txBody>
          <a:bodyPr wrap="square">
            <a:spAutoFit/>
          </a:bodyPr>
          <a:lstStyle/>
          <a:p>
            <a:r>
              <a:rPr lang="en-US" sz="2400" dirty="0"/>
              <a:t>Moving on with residual analysis, there seems to be no serial correlation left in the residuals (1), their distribution is not normal and has heavy tails (2), their mean in nonzero (3), and their variance is non-constant (4). </a:t>
            </a:r>
          </a:p>
        </p:txBody>
      </p:sp>
      <p:pic>
        <p:nvPicPr>
          <p:cNvPr id="6" name="Picture 5" descr="Chart&#10;&#10;Description automatically generated">
            <a:extLst>
              <a:ext uri="{FF2B5EF4-FFF2-40B4-BE49-F238E27FC236}">
                <a16:creationId xmlns:a16="http://schemas.microsoft.com/office/drawing/2014/main" id="{8FD9022E-964C-413E-9341-3D6A34ECB2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621754"/>
            <a:ext cx="5776151" cy="3491758"/>
          </a:xfrm>
          <a:prstGeom prst="rect">
            <a:avLst/>
          </a:prstGeom>
        </p:spPr>
      </p:pic>
      <p:pic>
        <p:nvPicPr>
          <p:cNvPr id="9" name="Picture 8" descr="Shape&#10;&#10;Description automatically generated with medium confidence">
            <a:extLst>
              <a:ext uri="{FF2B5EF4-FFF2-40B4-BE49-F238E27FC236}">
                <a16:creationId xmlns:a16="http://schemas.microsoft.com/office/drawing/2014/main" id="{04932F71-DBA6-4C24-8471-F896AF06EB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1833" y="4930078"/>
            <a:ext cx="2578383" cy="1766425"/>
          </a:xfrm>
          <a:prstGeom prst="rect">
            <a:avLst/>
          </a:prstGeom>
        </p:spPr>
      </p:pic>
      <p:sp>
        <p:nvSpPr>
          <p:cNvPr id="17" name="TextBox 16">
            <a:extLst>
              <a:ext uri="{FF2B5EF4-FFF2-40B4-BE49-F238E27FC236}">
                <a16:creationId xmlns:a16="http://schemas.microsoft.com/office/drawing/2014/main" id="{27BC277D-AAD6-424D-9578-70FEF75E7DA0}"/>
              </a:ext>
            </a:extLst>
          </p:cNvPr>
          <p:cNvSpPr txBox="1"/>
          <p:nvPr/>
        </p:nvSpPr>
        <p:spPr>
          <a:xfrm>
            <a:off x="621181" y="5212397"/>
            <a:ext cx="2690886" cy="1200329"/>
          </a:xfrm>
          <a:prstGeom prst="rect">
            <a:avLst/>
          </a:prstGeom>
          <a:noFill/>
        </p:spPr>
        <p:txBody>
          <a:bodyPr wrap="square">
            <a:spAutoFit/>
          </a:bodyPr>
          <a:lstStyle/>
          <a:p>
            <a:r>
              <a:rPr lang="en-US" sz="2400" dirty="0"/>
              <a:t>Clusters of volatility is confirmed using McLeod-Li test.</a:t>
            </a:r>
          </a:p>
        </p:txBody>
      </p:sp>
      <p:pic>
        <p:nvPicPr>
          <p:cNvPr id="4" name="Picture 3" descr="A screen shot of a computer&#10;&#10;Description automatically generated with low confidence">
            <a:extLst>
              <a:ext uri="{FF2B5EF4-FFF2-40B4-BE49-F238E27FC236}">
                <a16:creationId xmlns:a16="http://schemas.microsoft.com/office/drawing/2014/main" id="{E369D3D1-8DB7-4C0B-9FEA-579C28CE05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9982" y="361683"/>
            <a:ext cx="5882169" cy="1431184"/>
          </a:xfrm>
          <a:prstGeom prst="rect">
            <a:avLst/>
          </a:prstGeom>
        </p:spPr>
      </p:pic>
    </p:spTree>
    <p:extLst>
      <p:ext uri="{BB962C8B-B14F-4D97-AF65-F5344CB8AC3E}">
        <p14:creationId xmlns:p14="http://schemas.microsoft.com/office/powerpoint/2010/main" val="96403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par>
                                <p:cTn id="13" presetID="2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1000"/>
                                        <p:tgtEl>
                                          <p:spTgt spid="17"/>
                                        </p:tgtEl>
                                      </p:cBhvr>
                                    </p:animEffect>
                                  </p:childTnLst>
                                </p:cTn>
                              </p:par>
                              <p:par>
                                <p:cTn id="21" presetID="22" presetClass="entr" presetSubtype="8"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0DA6B32-1B38-41AB-B77F-BF0DD1BAD784}"/>
              </a:ext>
            </a:extLst>
          </p:cNvPr>
          <p:cNvSpPr txBox="1"/>
          <p:nvPr/>
        </p:nvSpPr>
        <p:spPr>
          <a:xfrm>
            <a:off x="621182" y="445274"/>
            <a:ext cx="5368801" cy="1938992"/>
          </a:xfrm>
          <a:prstGeom prst="rect">
            <a:avLst/>
          </a:prstGeom>
          <a:noFill/>
        </p:spPr>
        <p:txBody>
          <a:bodyPr wrap="square">
            <a:spAutoFit/>
          </a:bodyPr>
          <a:lstStyle/>
          <a:p>
            <a:r>
              <a:rPr lang="en-US" sz="2400" dirty="0"/>
              <a:t>We proceed by investigating squared residuals. Volatility clusters is evident from the time plot, ACF/PACF don’t clearly suggest a specific ARCH/GARCH model. </a:t>
            </a:r>
          </a:p>
        </p:txBody>
      </p:sp>
      <p:sp>
        <p:nvSpPr>
          <p:cNvPr id="11" name="TextBox 10">
            <a:extLst>
              <a:ext uri="{FF2B5EF4-FFF2-40B4-BE49-F238E27FC236}">
                <a16:creationId xmlns:a16="http://schemas.microsoft.com/office/drawing/2014/main" id="{7111D982-239F-4C6C-ABD5-79676DD0E51C}"/>
              </a:ext>
            </a:extLst>
          </p:cNvPr>
          <p:cNvSpPr txBox="1"/>
          <p:nvPr/>
        </p:nvSpPr>
        <p:spPr>
          <a:xfrm>
            <a:off x="621181" y="2384266"/>
            <a:ext cx="5368801" cy="1569660"/>
          </a:xfrm>
          <a:prstGeom prst="rect">
            <a:avLst/>
          </a:prstGeom>
          <a:noFill/>
        </p:spPr>
        <p:txBody>
          <a:bodyPr wrap="square">
            <a:spAutoFit/>
          </a:bodyPr>
          <a:lstStyle/>
          <a:p>
            <a:r>
              <a:rPr lang="en-US" sz="2400" dirty="0"/>
              <a:t>After fitting multiple ARMA models to the squared residuals, GARCH(1,1) had the smallest -loglikelihood and is selected as the best model. </a:t>
            </a:r>
          </a:p>
        </p:txBody>
      </p:sp>
      <p:sp>
        <p:nvSpPr>
          <p:cNvPr id="17" name="TextBox 16">
            <a:extLst>
              <a:ext uri="{FF2B5EF4-FFF2-40B4-BE49-F238E27FC236}">
                <a16:creationId xmlns:a16="http://schemas.microsoft.com/office/drawing/2014/main" id="{27BC277D-AAD6-424D-9578-70FEF75E7DA0}"/>
              </a:ext>
            </a:extLst>
          </p:cNvPr>
          <p:cNvSpPr txBox="1"/>
          <p:nvPr/>
        </p:nvSpPr>
        <p:spPr>
          <a:xfrm>
            <a:off x="621180" y="4037797"/>
            <a:ext cx="5368801" cy="830997"/>
          </a:xfrm>
          <a:prstGeom prst="rect">
            <a:avLst/>
          </a:prstGeom>
          <a:noFill/>
        </p:spPr>
        <p:txBody>
          <a:bodyPr wrap="square">
            <a:spAutoFit/>
          </a:bodyPr>
          <a:lstStyle/>
          <a:p>
            <a:r>
              <a:rPr lang="en-US" sz="2400" dirty="0"/>
              <a:t>Fitting the model results in the following estimation for the residuals:</a:t>
            </a:r>
          </a:p>
        </p:txBody>
      </p:sp>
      <p:pic>
        <p:nvPicPr>
          <p:cNvPr id="4" name="Picture 3" descr="Graphical user interface, chart, histogram&#10;&#10;Description automatically generated">
            <a:extLst>
              <a:ext uri="{FF2B5EF4-FFF2-40B4-BE49-F238E27FC236}">
                <a16:creationId xmlns:a16="http://schemas.microsoft.com/office/drawing/2014/main" id="{62FDD4DA-FC5F-4C27-8F77-954AC359E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019" y="310989"/>
            <a:ext cx="5652049" cy="329982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5B2771B-DDD0-41CF-98BE-FED2AD6C8346}"/>
                  </a:ext>
                </a:extLst>
              </p:cNvPr>
              <p:cNvSpPr txBox="1"/>
              <p:nvPr/>
            </p:nvSpPr>
            <p:spPr>
              <a:xfrm>
                <a:off x="621180" y="4952665"/>
                <a:ext cx="5580839" cy="12184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0.0011+</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𝜗</m:t>
                          </m:r>
                        </m:e>
                        <m:sub>
                          <m:r>
                            <a:rPr lang="en-US" sz="2400" i="1">
                              <a:latin typeface="Cambria Math" panose="02040503050406030204" pitchFamily="18" charset="0"/>
                            </a:rPr>
                            <m:t>𝑡</m:t>
                          </m:r>
                        </m:sub>
                      </m:sSub>
                    </m:oMath>
                  </m:oMathPara>
                </a14:m>
                <a:endParaRPr lang="en-US" sz="2400" b="0" dirty="0"/>
              </a:p>
              <a:p>
                <a:pPr/>
                <a14:m>
                  <m:oMathPara xmlns:m="http://schemas.openxmlformats.org/officeDocument/2006/math">
                    <m:oMathParaPr>
                      <m:jc m:val="left"/>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r>
                        <a:rPr lang="en-US" sz="2400" i="1">
                          <a:latin typeface="Cambria Math" panose="02040503050406030204" pitchFamily="18" charset="0"/>
                        </a:rPr>
                        <m:t>=0.</m:t>
                      </m:r>
                      <m:r>
                        <a:rPr lang="en-US" sz="2400" b="0" i="1" smtClean="0">
                          <a:latin typeface="Cambria Math" panose="02040503050406030204" pitchFamily="18" charset="0"/>
                        </a:rPr>
                        <m:t>81 </m:t>
                      </m:r>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r>
                            <a:rPr lang="en-US" sz="2400" i="1">
                              <a:latin typeface="Cambria Math" panose="02040503050406030204" pitchFamily="18" charset="0"/>
                            </a:rPr>
                            <m:t>−1</m:t>
                          </m:r>
                        </m:sub>
                        <m:sup>
                          <m:r>
                            <a:rPr lang="en-US" sz="2400" i="1">
                              <a:latin typeface="Cambria Math" panose="02040503050406030204" pitchFamily="18" charset="0"/>
                            </a:rPr>
                            <m:t>2</m:t>
                          </m:r>
                        </m:sup>
                      </m:sSubSup>
                      <m:r>
                        <a:rPr lang="en-US" sz="2400" i="1">
                          <a:latin typeface="Cambria Math" panose="02040503050406030204" pitchFamily="18" charset="0"/>
                        </a:rPr>
                        <m:t>+0.00001</m:t>
                      </m:r>
                      <m:r>
                        <a:rPr lang="en-US" sz="2400" b="0" i="1" smtClean="0">
                          <a:latin typeface="Cambria Math" panose="02040503050406030204" pitchFamily="18" charset="0"/>
                        </a:rPr>
                        <m:t>7−</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14</m:t>
                      </m:r>
                      <m:r>
                        <a:rPr lang="en-US" sz="2400" i="1">
                          <a:latin typeface="Cambria Math" panose="02040503050406030204" pitchFamily="18" charset="0"/>
                          <a:ea typeface="Cambria Math" panose="02040503050406030204" pitchFamily="18" charset="0"/>
                        </a:rPr>
                        <m:t> </m:t>
                      </m:r>
                      <m:sSubSup>
                        <m:sSubSupPr>
                          <m:ctrlPr>
                            <a:rPr lang="en-US" sz="2400" i="1">
                              <a:latin typeface="Cambria Math" panose="02040503050406030204" pitchFamily="18" charset="0"/>
                            </a:rPr>
                          </m:ctrlPr>
                        </m:sSubSupPr>
                        <m:e>
                          <m:r>
                            <a:rPr lang="en-US" sz="2400" i="1" smtClean="0">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i="1">
                              <a:latin typeface="Cambria Math" panose="02040503050406030204" pitchFamily="18" charset="0"/>
                            </a:rPr>
                            <m:t>−1</m:t>
                          </m:r>
                        </m:sub>
                        <m:sup>
                          <m:r>
                            <a:rPr lang="en-US" sz="2400" i="1">
                              <a:latin typeface="Cambria Math" panose="02040503050406030204" pitchFamily="18" charset="0"/>
                            </a:rPr>
                            <m:t>2</m:t>
                          </m:r>
                        </m:sup>
                      </m:sSubSup>
                    </m:oMath>
                  </m:oMathPara>
                </a14:m>
                <a:endParaRPr lang="en-US" sz="2400" dirty="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𝜗</m:t>
                        </m:r>
                      </m:e>
                      <m:sub>
                        <m:r>
                          <a:rPr lang="en-US" sz="2400" i="1">
                            <a:latin typeface="Cambria Math" panose="02040503050406030204" pitchFamily="18" charset="0"/>
                          </a:rPr>
                          <m:t>𝑡</m:t>
                        </m:r>
                      </m:sub>
                    </m:sSub>
                  </m:oMath>
                </a14:m>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m:t>
                        </m:r>
                      </m:e>
                      <m:sup>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𝑑</m:t>
                        </m:r>
                      </m:sup>
                    </m:sSup>
                    <m:r>
                      <a:rPr lang="en-US" sz="2400" i="1">
                        <a:latin typeface="Cambria Math" panose="02040503050406030204" pitchFamily="18" charset="0"/>
                      </a:rPr>
                      <m:t> </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0,1</m:t>
                        </m:r>
                      </m:e>
                    </m:d>
                  </m:oMath>
                </a14:m>
                <a:r>
                  <a:rPr lang="en-US" sz="2400" dirty="0"/>
                  <a:t> </a:t>
                </a:r>
              </a:p>
            </p:txBody>
          </p:sp>
        </mc:Choice>
        <mc:Fallback xmlns="">
          <p:sp>
            <p:nvSpPr>
              <p:cNvPr id="8" name="TextBox 7">
                <a:extLst>
                  <a:ext uri="{FF2B5EF4-FFF2-40B4-BE49-F238E27FC236}">
                    <a16:creationId xmlns:a16="http://schemas.microsoft.com/office/drawing/2014/main" id="{B5B2771B-DDD0-41CF-98BE-FED2AD6C8346}"/>
                  </a:ext>
                </a:extLst>
              </p:cNvPr>
              <p:cNvSpPr txBox="1">
                <a:spLocks noRot="1" noChangeAspect="1" noMove="1" noResize="1" noEditPoints="1" noAdjustHandles="1" noChangeArrowheads="1" noChangeShapeType="1" noTextEdit="1"/>
              </p:cNvSpPr>
              <p:nvPr/>
            </p:nvSpPr>
            <p:spPr>
              <a:xfrm>
                <a:off x="621180" y="4952665"/>
                <a:ext cx="5580839" cy="1218410"/>
              </a:xfrm>
              <a:prstGeom prst="rect">
                <a:avLst/>
              </a:prstGeom>
              <a:blipFill>
                <a:blip r:embed="rId4"/>
                <a:stretch>
                  <a:fillRect l="-328"/>
                </a:stretch>
              </a:blipFill>
            </p:spPr>
            <p:txBody>
              <a:bodyPr/>
              <a:lstStyle/>
              <a:p>
                <a:r>
                  <a:rPr lang="en-US">
                    <a:noFill/>
                  </a:rPr>
                  <a:t> </a:t>
                </a:r>
              </a:p>
            </p:txBody>
          </p:sp>
        </mc:Fallback>
      </mc:AlternateContent>
      <p:pic>
        <p:nvPicPr>
          <p:cNvPr id="3" name="Picture 2" descr="Text&#10;&#10;Description automatically generated">
            <a:extLst>
              <a:ext uri="{FF2B5EF4-FFF2-40B4-BE49-F238E27FC236}">
                <a16:creationId xmlns:a16="http://schemas.microsoft.com/office/drawing/2014/main" id="{1A5CD5EA-14F2-4A93-AB11-A557F5CDD5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5267" y="3784419"/>
            <a:ext cx="5368801" cy="1439227"/>
          </a:xfrm>
          <a:prstGeom prst="rect">
            <a:avLst/>
          </a:prstGeom>
        </p:spPr>
      </p:pic>
      <p:pic>
        <p:nvPicPr>
          <p:cNvPr id="6" name="Picture 5" descr="Text&#10;&#10;Description automatically generated">
            <a:extLst>
              <a:ext uri="{FF2B5EF4-FFF2-40B4-BE49-F238E27FC236}">
                <a16:creationId xmlns:a16="http://schemas.microsoft.com/office/drawing/2014/main" id="{556735F2-66B3-4F6B-9D51-A5B1B7213D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0975" y="5370742"/>
            <a:ext cx="4393094" cy="1300749"/>
          </a:xfrm>
          <a:prstGeom prst="rect">
            <a:avLst/>
          </a:prstGeom>
        </p:spPr>
      </p:pic>
    </p:spTree>
    <p:extLst>
      <p:ext uri="{BB962C8B-B14F-4D97-AF65-F5344CB8AC3E}">
        <p14:creationId xmlns:p14="http://schemas.microsoft.com/office/powerpoint/2010/main" val="30400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0"/>
                                        <p:tgtEl>
                                          <p:spTgt spid="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1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1000"/>
                                        <p:tgtEl>
                                          <p:spTgt spid="17"/>
                                        </p:tgtEl>
                                      </p:cBhvr>
                                    </p:animEffect>
                                  </p:childTnLst>
                                </p:cTn>
                              </p:par>
                              <p:par>
                                <p:cTn id="24" presetID="22" presetClass="entr" presetSubtype="8"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0DA6B32-1B38-41AB-B77F-BF0DD1BAD784}"/>
              </a:ext>
            </a:extLst>
          </p:cNvPr>
          <p:cNvSpPr txBox="1"/>
          <p:nvPr/>
        </p:nvSpPr>
        <p:spPr>
          <a:xfrm>
            <a:off x="621182" y="445274"/>
            <a:ext cx="5368801" cy="1569660"/>
          </a:xfrm>
          <a:prstGeom prst="rect">
            <a:avLst/>
          </a:prstGeom>
          <a:noFill/>
        </p:spPr>
        <p:txBody>
          <a:bodyPr wrap="square">
            <a:spAutoFit/>
          </a:bodyPr>
          <a:lstStyle/>
          <a:p>
            <a:r>
              <a:rPr lang="en-US" sz="2400" dirty="0"/>
              <a:t>Residuals after the GARCH fit confirm all assumptions except for normality but the histogram shows a normal pattern. So, we decide to go with normal assumption.</a:t>
            </a:r>
          </a:p>
        </p:txBody>
      </p:sp>
      <p:sp>
        <p:nvSpPr>
          <p:cNvPr id="11" name="TextBox 10">
            <a:extLst>
              <a:ext uri="{FF2B5EF4-FFF2-40B4-BE49-F238E27FC236}">
                <a16:creationId xmlns:a16="http://schemas.microsoft.com/office/drawing/2014/main" id="{7111D982-239F-4C6C-ABD5-79676DD0E51C}"/>
              </a:ext>
            </a:extLst>
          </p:cNvPr>
          <p:cNvSpPr txBox="1"/>
          <p:nvPr/>
        </p:nvSpPr>
        <p:spPr>
          <a:xfrm>
            <a:off x="621181" y="2182025"/>
            <a:ext cx="5368801" cy="2308324"/>
          </a:xfrm>
          <a:prstGeom prst="rect">
            <a:avLst/>
          </a:prstGeom>
          <a:noFill/>
        </p:spPr>
        <p:txBody>
          <a:bodyPr wrap="square">
            <a:spAutoFit/>
          </a:bodyPr>
          <a:lstStyle/>
          <a:p>
            <a:r>
              <a:rPr lang="en-US" sz="2400" dirty="0"/>
              <a:t>We continue by </a:t>
            </a:r>
            <a:r>
              <a:rPr lang="en-US" sz="2400" dirty="0">
                <a:solidFill>
                  <a:srgbClr val="7030A0"/>
                </a:solidFill>
              </a:rPr>
              <a:t>forecasting the Apple adjusted closing price for next day</a:t>
            </a:r>
            <a:r>
              <a:rPr lang="en-US" sz="2400" dirty="0"/>
              <a:t> (</a:t>
            </a:r>
            <a:r>
              <a:rPr lang="en-US" sz="2400" dirty="0">
                <a:solidFill>
                  <a:srgbClr val="FF0000"/>
                </a:solidFill>
              </a:rPr>
              <a:t>16 Mar 2021</a:t>
            </a:r>
            <a:r>
              <a:rPr lang="en-US" sz="2400" dirty="0"/>
              <a:t>) </a:t>
            </a:r>
            <a:r>
              <a:rPr lang="en-US" sz="2400" dirty="0">
                <a:solidFill>
                  <a:srgbClr val="FF0000"/>
                </a:solidFill>
              </a:rPr>
              <a:t>as 134.45</a:t>
            </a:r>
            <a:r>
              <a:rPr lang="en-US" sz="2400" dirty="0"/>
              <a:t> with 95% low &amp; </a:t>
            </a:r>
            <a:r>
              <a:rPr lang="en-US" sz="2400" dirty="0" err="1"/>
              <a:t>upp</a:t>
            </a:r>
            <a:r>
              <a:rPr lang="en-US" sz="2400" dirty="0"/>
              <a:t> of 129.58 &amp; 139.50. The confidence level of intervals will not be 95% since normality assumption was questionable.</a:t>
            </a:r>
          </a:p>
        </p:txBody>
      </p:sp>
      <p:sp>
        <p:nvSpPr>
          <p:cNvPr id="17" name="TextBox 16">
            <a:extLst>
              <a:ext uri="{FF2B5EF4-FFF2-40B4-BE49-F238E27FC236}">
                <a16:creationId xmlns:a16="http://schemas.microsoft.com/office/drawing/2014/main" id="{27BC277D-AAD6-424D-9578-70FEF75E7DA0}"/>
              </a:ext>
            </a:extLst>
          </p:cNvPr>
          <p:cNvSpPr txBox="1"/>
          <p:nvPr/>
        </p:nvSpPr>
        <p:spPr>
          <a:xfrm>
            <a:off x="621180" y="4574821"/>
            <a:ext cx="5274559" cy="1569660"/>
          </a:xfrm>
          <a:prstGeom prst="rect">
            <a:avLst/>
          </a:prstGeom>
          <a:noFill/>
        </p:spPr>
        <p:txBody>
          <a:bodyPr wrap="square">
            <a:spAutoFit/>
          </a:bodyPr>
          <a:lstStyle/>
          <a:p>
            <a:r>
              <a:rPr lang="en-US" sz="2400" dirty="0"/>
              <a:t>From the plot of model fitted values and their predicted </a:t>
            </a:r>
            <a:r>
              <a:rPr lang="en-US" sz="2400" dirty="0">
                <a:solidFill>
                  <a:srgbClr val="FF0000"/>
                </a:solidFill>
              </a:rPr>
              <a:t>low</a:t>
            </a:r>
            <a:r>
              <a:rPr lang="en-US" sz="2400" dirty="0"/>
              <a:t> &amp; </a:t>
            </a:r>
            <a:r>
              <a:rPr lang="en-US" sz="2400" dirty="0" err="1">
                <a:solidFill>
                  <a:srgbClr val="0070C0"/>
                </a:solidFill>
              </a:rPr>
              <a:t>upp</a:t>
            </a:r>
            <a:r>
              <a:rPr lang="en-US" sz="2400" dirty="0"/>
              <a:t> boundaries you can see how change of volatility is affecting the prediction values. </a:t>
            </a:r>
          </a:p>
        </p:txBody>
      </p:sp>
      <p:pic>
        <p:nvPicPr>
          <p:cNvPr id="4" name="Picture 3" descr="Chart, line chart&#10;&#10;Description automatically generated">
            <a:extLst>
              <a:ext uri="{FF2B5EF4-FFF2-40B4-BE49-F238E27FC236}">
                <a16:creationId xmlns:a16="http://schemas.microsoft.com/office/drawing/2014/main" id="{879B4E02-2B83-42B2-A383-45D06BF29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261" y="3751685"/>
            <a:ext cx="5597565" cy="2569602"/>
          </a:xfrm>
          <a:prstGeom prst="rect">
            <a:avLst/>
          </a:prstGeom>
        </p:spPr>
      </p:pic>
      <p:pic>
        <p:nvPicPr>
          <p:cNvPr id="5" name="Picture 4" descr="Chart&#10;&#10;Description automatically generated">
            <a:extLst>
              <a:ext uri="{FF2B5EF4-FFF2-40B4-BE49-F238E27FC236}">
                <a16:creationId xmlns:a16="http://schemas.microsoft.com/office/drawing/2014/main" id="{33C95413-9E8E-4CF3-BCA0-2FA5AFD586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147" y="91170"/>
            <a:ext cx="5716931" cy="3473665"/>
          </a:xfrm>
          <a:prstGeom prst="rect">
            <a:avLst/>
          </a:prstGeom>
        </p:spPr>
      </p:pic>
    </p:spTree>
    <p:extLst>
      <p:ext uri="{BB962C8B-B14F-4D97-AF65-F5344CB8AC3E}">
        <p14:creationId xmlns:p14="http://schemas.microsoft.com/office/powerpoint/2010/main" val="399916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0DA6B32-1B38-41AB-B77F-BF0DD1BAD784}"/>
              </a:ext>
            </a:extLst>
          </p:cNvPr>
          <p:cNvSpPr txBox="1"/>
          <p:nvPr/>
        </p:nvSpPr>
        <p:spPr>
          <a:xfrm>
            <a:off x="753704" y="657309"/>
            <a:ext cx="2996661" cy="3046988"/>
          </a:xfrm>
          <a:prstGeom prst="rect">
            <a:avLst/>
          </a:prstGeom>
          <a:noFill/>
        </p:spPr>
        <p:txBody>
          <a:bodyPr wrap="square">
            <a:spAutoFit/>
          </a:bodyPr>
          <a:lstStyle/>
          <a:p>
            <a:r>
              <a:rPr lang="en-US" sz="2400" dirty="0"/>
              <a:t>Plot of the original daily stock values since 10/21/2020 and the forecasted value on March 16th (black) with predicted 95% lower (</a:t>
            </a:r>
            <a:r>
              <a:rPr lang="en-US" sz="2400" dirty="0">
                <a:solidFill>
                  <a:srgbClr val="FF0000"/>
                </a:solidFill>
              </a:rPr>
              <a:t>red</a:t>
            </a:r>
            <a:r>
              <a:rPr lang="en-US" sz="2400" dirty="0"/>
              <a:t>) and upper (</a:t>
            </a:r>
            <a:r>
              <a:rPr lang="en-US" sz="2400" dirty="0">
                <a:solidFill>
                  <a:srgbClr val="0070C0"/>
                </a:solidFill>
              </a:rPr>
              <a:t>blue</a:t>
            </a:r>
            <a:r>
              <a:rPr lang="en-US" sz="2400" dirty="0"/>
              <a:t>) boundaries.</a:t>
            </a:r>
          </a:p>
        </p:txBody>
      </p:sp>
      <p:pic>
        <p:nvPicPr>
          <p:cNvPr id="3" name="Picture 2" descr="Chart, line chart&#10;&#10;Description automatically generated">
            <a:extLst>
              <a:ext uri="{FF2B5EF4-FFF2-40B4-BE49-F238E27FC236}">
                <a16:creationId xmlns:a16="http://schemas.microsoft.com/office/drawing/2014/main" id="{D727EB74-F81A-42E7-BACF-77F7B01F1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1913" y="445273"/>
            <a:ext cx="7709164" cy="3689599"/>
          </a:xfrm>
          <a:prstGeom prst="rect">
            <a:avLst/>
          </a:prstGeom>
        </p:spPr>
      </p:pic>
      <p:sp>
        <p:nvSpPr>
          <p:cNvPr id="9" name="TextBox 8">
            <a:extLst>
              <a:ext uri="{FF2B5EF4-FFF2-40B4-BE49-F238E27FC236}">
                <a16:creationId xmlns:a16="http://schemas.microsoft.com/office/drawing/2014/main" id="{9AEB4EEB-6D6F-4487-9FC0-7B4E6C4BAC60}"/>
              </a:ext>
            </a:extLst>
          </p:cNvPr>
          <p:cNvSpPr txBox="1"/>
          <p:nvPr/>
        </p:nvSpPr>
        <p:spPr>
          <a:xfrm>
            <a:off x="753704" y="4440178"/>
            <a:ext cx="9026400" cy="1200329"/>
          </a:xfrm>
          <a:prstGeom prst="rect">
            <a:avLst/>
          </a:prstGeom>
          <a:noFill/>
        </p:spPr>
        <p:txBody>
          <a:bodyPr wrap="square">
            <a:spAutoFit/>
          </a:bodyPr>
          <a:lstStyle/>
          <a:p>
            <a:r>
              <a:rPr lang="en-US" sz="2400" dirty="0"/>
              <a:t>You can see that the predicted values using fitted ARIMA-GARCH model has nicely enclosed the original values. This is a good indicator of the model performance. </a:t>
            </a:r>
          </a:p>
        </p:txBody>
      </p:sp>
    </p:spTree>
    <p:extLst>
      <p:ext uri="{BB962C8B-B14F-4D97-AF65-F5344CB8AC3E}">
        <p14:creationId xmlns:p14="http://schemas.microsoft.com/office/powerpoint/2010/main" val="271304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p:sp>
        <p:nvSpPr>
          <p:cNvPr id="7" name="TextBox 6">
            <a:extLst>
              <a:ext uri="{FF2B5EF4-FFF2-40B4-BE49-F238E27FC236}">
                <a16:creationId xmlns:a16="http://schemas.microsoft.com/office/drawing/2014/main" id="{671C3533-1C7C-477F-87F1-28256B37E4D3}"/>
              </a:ext>
            </a:extLst>
          </p:cNvPr>
          <p:cNvSpPr txBox="1"/>
          <p:nvPr/>
        </p:nvSpPr>
        <p:spPr>
          <a:xfrm>
            <a:off x="838198" y="1518348"/>
            <a:ext cx="10515601" cy="830997"/>
          </a:xfrm>
          <a:prstGeom prst="rect">
            <a:avLst/>
          </a:prstGeom>
          <a:noFill/>
        </p:spPr>
        <p:txBody>
          <a:bodyPr wrap="square" rtlCol="0">
            <a:spAutoFit/>
          </a:bodyPr>
          <a:lstStyle/>
          <a:p>
            <a:r>
              <a:rPr lang="en-US" sz="2400" b="1" dirty="0"/>
              <a:t>1.</a:t>
            </a:r>
            <a:r>
              <a:rPr lang="en-US" sz="2400" dirty="0"/>
              <a:t> Provide a model to forecast weekly crude oil spot prices. Data is available after running library(</a:t>
            </a:r>
            <a:r>
              <a:rPr lang="en-US" sz="2400" dirty="0" err="1"/>
              <a:t>astsa</a:t>
            </a:r>
            <a:r>
              <a:rPr lang="en-US" sz="2400" dirty="0"/>
              <a:t>) and data(oil) in R [3]. </a:t>
            </a:r>
          </a:p>
        </p:txBody>
      </p:sp>
      <p:sp>
        <p:nvSpPr>
          <p:cNvPr id="5" name="TextBox 4">
            <a:extLst>
              <a:ext uri="{FF2B5EF4-FFF2-40B4-BE49-F238E27FC236}">
                <a16:creationId xmlns:a16="http://schemas.microsoft.com/office/drawing/2014/main" id="{083F6EB4-F46B-4BC7-BDA4-17CF6190005B}"/>
              </a:ext>
            </a:extLst>
          </p:cNvPr>
          <p:cNvSpPr txBox="1"/>
          <p:nvPr/>
        </p:nvSpPr>
        <p:spPr>
          <a:xfrm>
            <a:off x="838197" y="2843911"/>
            <a:ext cx="10515601" cy="1200329"/>
          </a:xfrm>
          <a:prstGeom prst="rect">
            <a:avLst/>
          </a:prstGeom>
          <a:noFill/>
        </p:spPr>
        <p:txBody>
          <a:bodyPr wrap="square" rtlCol="0">
            <a:spAutoFit/>
          </a:bodyPr>
          <a:lstStyle/>
          <a:p>
            <a:r>
              <a:rPr lang="en-US" sz="2400" b="1" dirty="0"/>
              <a:t>2.</a:t>
            </a:r>
            <a:r>
              <a:rPr lang="en-US" sz="2400" dirty="0"/>
              <a:t> Run data(</a:t>
            </a:r>
            <a:r>
              <a:rPr lang="en-US" sz="2400" dirty="0" err="1"/>
              <a:t>EuStockMarkets</a:t>
            </a:r>
            <a:r>
              <a:rPr lang="en-US" sz="2400" dirty="0"/>
              <a:t>) in R to have acquire daily closing prices of four major European stock indices. Fit a model to of one of the closing prices and provide future forecast for next day. </a:t>
            </a:r>
            <a:endParaRPr lang="en-US" sz="2400" dirty="0">
              <a:ea typeface="Cambria Math" panose="02040503050406030204" pitchFamily="18" charset="0"/>
            </a:endParaRPr>
          </a:p>
        </p:txBody>
      </p:sp>
      <p:sp>
        <p:nvSpPr>
          <p:cNvPr id="8" name="TextBox 7">
            <a:extLst>
              <a:ext uri="{FF2B5EF4-FFF2-40B4-BE49-F238E27FC236}">
                <a16:creationId xmlns:a16="http://schemas.microsoft.com/office/drawing/2014/main" id="{1D86F5E0-4DEB-4BD6-BBB0-5F23A491961E}"/>
              </a:ext>
            </a:extLst>
          </p:cNvPr>
          <p:cNvSpPr txBox="1"/>
          <p:nvPr/>
        </p:nvSpPr>
        <p:spPr>
          <a:xfrm>
            <a:off x="225286" y="6334713"/>
            <a:ext cx="10515601" cy="369332"/>
          </a:xfrm>
          <a:prstGeom prst="rect">
            <a:avLst/>
          </a:prstGeom>
          <a:noFill/>
        </p:spPr>
        <p:txBody>
          <a:bodyPr wrap="square">
            <a:spAutoFit/>
          </a:bodyPr>
          <a:lstStyle/>
          <a:p>
            <a:r>
              <a:rPr lang="en-US" dirty="0">
                <a:ea typeface="Cambria Math" panose="02040503050406030204" pitchFamily="18" charset="0"/>
              </a:rPr>
              <a:t>[3] Shumway &amp; Stoffer, Time Series Analysis and Its Applications with R Examples, 4th Edition, Springer, 2017.  </a:t>
            </a:r>
          </a:p>
        </p:txBody>
      </p:sp>
      <p:sp>
        <p:nvSpPr>
          <p:cNvPr id="9" name="TextBox 8">
            <a:extLst>
              <a:ext uri="{FF2B5EF4-FFF2-40B4-BE49-F238E27FC236}">
                <a16:creationId xmlns:a16="http://schemas.microsoft.com/office/drawing/2014/main" id="{E21764A0-A389-4FF3-B5BE-0604234290F1}"/>
              </a:ext>
            </a:extLst>
          </p:cNvPr>
          <p:cNvSpPr txBox="1"/>
          <p:nvPr/>
        </p:nvSpPr>
        <p:spPr>
          <a:xfrm>
            <a:off x="838197" y="4521894"/>
            <a:ext cx="10515601" cy="461665"/>
          </a:xfrm>
          <a:prstGeom prst="rect">
            <a:avLst/>
          </a:prstGeom>
          <a:noFill/>
        </p:spPr>
        <p:txBody>
          <a:bodyPr wrap="square" rtlCol="0">
            <a:spAutoFit/>
          </a:bodyPr>
          <a:lstStyle/>
          <a:p>
            <a:r>
              <a:rPr lang="en-US" sz="2400" b="1" dirty="0"/>
              <a:t>3.</a:t>
            </a:r>
            <a:r>
              <a:rPr lang="en-US" sz="2400" dirty="0"/>
              <a:t> </a:t>
            </a:r>
            <a:endParaRPr lang="en-US" sz="2400" dirty="0">
              <a:ea typeface="Cambria Math" panose="02040503050406030204" pitchFamily="18" charset="0"/>
            </a:endParaRPr>
          </a:p>
        </p:txBody>
      </p:sp>
    </p:spTree>
    <p:extLst>
      <p:ext uri="{BB962C8B-B14F-4D97-AF65-F5344CB8AC3E}">
        <p14:creationId xmlns:p14="http://schemas.microsoft.com/office/powerpoint/2010/main" val="3606557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15380</TotalTime>
  <Words>1104</Words>
  <Application>Microsoft Office PowerPoint</Application>
  <PresentationFormat>Widescreen</PresentationFormat>
  <Paragraphs>71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Cambria Math</vt:lpstr>
      <vt:lpstr>Georgia</vt:lpstr>
      <vt:lpstr>Office Theme</vt:lpstr>
      <vt:lpstr>SARFIMA-GARCH Models &amp; Forecasting</vt:lpstr>
      <vt:lpstr>SARFIMA-GARCH Models</vt:lpstr>
      <vt:lpstr>Example 1</vt:lpstr>
      <vt:lpstr>PowerPoint Presentation</vt:lpstr>
      <vt:lpstr>PowerPoint Presentation</vt:lpstr>
      <vt:lpstr>PowerPoint Presentation</vt:lpstr>
      <vt:lpstr>PowerPoint Presentation</vt:lpstr>
      <vt:lpstr>PowerPoint Presentation</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1378</cp:revision>
  <cp:lastPrinted>2018-08-29T00:32:30Z</cp:lastPrinted>
  <dcterms:created xsi:type="dcterms:W3CDTF">2017-02-01T15:13:00Z</dcterms:created>
  <dcterms:modified xsi:type="dcterms:W3CDTF">2021-04-16T15:45:37Z</dcterms:modified>
</cp:coreProperties>
</file>